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84" r:id="rId2"/>
    <p:sldId id="287" r:id="rId3"/>
    <p:sldId id="288" r:id="rId4"/>
    <p:sldId id="285" r:id="rId5"/>
    <p:sldId id="290" r:id="rId6"/>
    <p:sldId id="291" r:id="rId7"/>
    <p:sldId id="289" r:id="rId8"/>
    <p:sldId id="294" r:id="rId9"/>
    <p:sldId id="295" r:id="rId10"/>
    <p:sldId id="292" r:id="rId11"/>
    <p:sldId id="293" r:id="rId1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45432B-66C1-43B0-A4C0-C56817A7FA16}" type="datetimeFigureOut">
              <a:rPr kumimoji="1" lang="ja-JP" altLang="en-US" smtClean="0"/>
              <a:t>4/24/15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8A4D73-3F9E-4BCD-8EB8-5D5D27B1E9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05691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E45E73-1B86-344B-A72E-7987A3FD8311}" type="datetimeFigureOut">
              <a:rPr kumimoji="1" lang="ja-JP" altLang="en-US" smtClean="0"/>
              <a:t>4/24/15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C705DA-EA53-A946-949F-BC4DE46CB5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26587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lvl1pPr>
          </a:lstStyle>
          <a:p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altLang="ja-JP" sz="1600" b="0" i="0" u="none" strike="noStrike" baseline="0" smtClean="0"/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4/24/15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Satoshi Matsushita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32BB5-522F-4BB1-A9C4-38BAF3EAC4E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84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4/24/15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Satoshi Matsushita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32BB5-522F-4BB1-A9C4-38BAF3EAC4E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530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4/24/15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Satoshi Matsushita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32BB5-522F-4BB1-A9C4-38BAF3EAC4E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9276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4/24/15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Satoshi Matsushita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32BB5-522F-4BB1-A9C4-38BAF3EAC4E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054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4/24/15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Satoshi Matsushita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32BB5-522F-4BB1-A9C4-38BAF3EAC4E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316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4/24/15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Satoshi Matsushita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32BB5-522F-4BB1-A9C4-38BAF3EAC4E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227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4/24/15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Satoshi Matsushita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32BB5-522F-4BB1-A9C4-38BAF3EAC4E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3315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4/24/15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Satoshi Matsushita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32BB5-522F-4BB1-A9C4-38BAF3EAC4E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600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4/24/15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Satoshi Matsushita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213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4/24/15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Satoshi Matsushita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32BB5-522F-4BB1-A9C4-38BAF3EAC4E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4705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4/24/15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Satoshi Matsushita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32BB5-522F-4BB1-A9C4-38BAF3EAC4E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365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mtClean="0">
                <a:solidFill>
                  <a:prstClr val="black">
                    <a:tint val="75000"/>
                  </a:prstClr>
                </a:solidFill>
                <a:latin typeface="Arial" charset="0"/>
                <a:ea typeface="HGP創英角ｺﾞｼｯｸUB" pitchFamily="50" charset="-128"/>
              </a:rPr>
              <a:t>4/24/15</a:t>
            </a:r>
            <a:endParaRPr lang="ja-JP" altLang="en-US" dirty="0">
              <a:solidFill>
                <a:prstClr val="black">
                  <a:tint val="75000"/>
                </a:prstClr>
              </a:solidFill>
              <a:latin typeface="Arial" charset="0"/>
              <a:ea typeface="HGP創英角ｺﾞｼｯｸUB" pitchFamily="50" charset="-128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mtClean="0">
                <a:solidFill>
                  <a:prstClr val="black">
                    <a:tint val="75000"/>
                  </a:prstClr>
                </a:solidFill>
                <a:latin typeface="Arial" charset="0"/>
                <a:ea typeface="HGP創英角ｺﾞｼｯｸUB" pitchFamily="50" charset="-128"/>
              </a:rPr>
              <a:t>Satoshi Matsushita</a:t>
            </a:r>
            <a:endParaRPr lang="ja-JP" altLang="en-US" dirty="0">
              <a:solidFill>
                <a:prstClr val="black">
                  <a:tint val="75000"/>
                </a:prstClr>
              </a:solidFill>
              <a:latin typeface="Arial" charset="0"/>
              <a:ea typeface="HGP創英角ｺﾞｼｯｸUB" pitchFamily="50" charset="-128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0F32BB5-522F-4BB1-A9C4-38BAF3EAC4EA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Arial" charset="0"/>
                <a:ea typeface="HGP創英角ｺﾞｼｯｸUB" pitchFamily="50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Arial" charset="0"/>
              <a:ea typeface="HGP創英角ｺﾞｼｯｸUB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39919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s.brown.edu/~irina/" TargetMode="External"/><Relationship Id="rId4" Type="http://schemas.openxmlformats.org/officeDocument/2006/relationships/hyperlink" Target="http://justingottschlich.com/" TargetMode="External"/><Relationship Id="rId5" Type="http://schemas.openxmlformats.org/officeDocument/2006/relationships/hyperlink" Target="https://cs.brown.edu/people/faculty/mph.html" TargetMode="External"/><Relationship Id="rId6" Type="http://schemas.openxmlformats.org/officeDocument/2006/relationships/hyperlink" Target="http://cs.brown.edu/~irina/papers/invyswell.pdf" TargetMode="External"/><Relationship Id="rId1" Type="http://schemas.openxmlformats.org/officeDocument/2006/relationships/slideLayout" Target="../slideLayouts/slideLayout3.xml"/><Relationship Id="rId2" Type="http://schemas.openxmlformats.org/officeDocument/2006/relationships/hyperlink" Target="https://ramcloud.atlassian.net/wiki/display/RAM/Distributed+Systems+Reading+Group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software.intel.com/en-us/blogs/2012/02/07/transactional-synchronization-in-haswell" TargetMode="External"/><Relationship Id="rId4" Type="http://schemas.openxmlformats.org/officeDocument/2006/relationships/hyperlink" Target="https://software.intel.com/sites/default/files/m/9/2/3/41604" TargetMode="External"/><Relationship Id="rId5" Type="http://schemas.openxmlformats.org/officeDocument/2006/relationships/hyperlink" Target="http://justingottschlich.com/content/cgo10_inval.pdf" TargetMode="External"/><Relationship Id="rId6" Type="http://schemas.openxmlformats.org/officeDocument/2006/relationships/hyperlink" Target="https://kar.kent.ac.uk/36939/1/9780956540973_020.pdf" TargetMode="External"/><Relationship Id="rId7" Type="http://schemas.openxmlformats.org/officeDocument/2006/relationships/hyperlink" Target="http://en.wikipedia.org/wiki/Radix_tree" TargetMode="External"/><Relationship Id="rId8" Type="http://schemas.openxmlformats.org/officeDocument/2006/relationships/hyperlink" Target="http://www3.informatik.tu-muenchen.de/~leis/papers/ART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Haswell_(microarchitecture)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Transactional_Synchronization_Extensions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hpts.ws/papers/2013/HTM.pdf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hyperlink" Target="http://en.wikipedia.org/wiki/Bloom_filter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Data_dependency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755576" y="1484784"/>
            <a:ext cx="7772400" cy="1362075"/>
          </a:xfrm>
        </p:spPr>
        <p:txBody>
          <a:bodyPr>
            <a:noAutofit/>
          </a:bodyPr>
          <a:lstStyle/>
          <a:p>
            <a:pPr algn="ctr"/>
            <a:r>
              <a:rPr lang="en-US" altLang="ja-JP" sz="3200" dirty="0" err="1"/>
              <a:t>Invyswell</a:t>
            </a:r>
            <a:r>
              <a:rPr lang="en-US" altLang="ja-JP" sz="3200" dirty="0"/>
              <a:t>: A Hybrid Transactional Memory for </a:t>
            </a:r>
            <a:r>
              <a:rPr lang="en-US" altLang="ja-JP" sz="3200" dirty="0" err="1"/>
              <a:t>Haswell’s</a:t>
            </a:r>
            <a:r>
              <a:rPr lang="en-US" altLang="ja-JP" sz="3200" dirty="0"/>
              <a:t> Restricted Transactional Memory</a:t>
            </a:r>
            <a:endParaRPr kumimoji="1" lang="ja-JP" altLang="en-US" sz="3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707904" y="3717032"/>
            <a:ext cx="17535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2800" dirty="0" smtClean="0"/>
              <a:t>PACT </a:t>
            </a:r>
            <a:r>
              <a:rPr lang="en-US" altLang="ja-JP" sz="2800" dirty="0"/>
              <a:t>2014</a:t>
            </a:r>
            <a:endParaRPr lang="ja-JP" altLang="en-US" sz="2800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4/24/15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32BB5-522F-4BB1-A9C4-38BAF3EAC4E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Satoshi Matsushita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11560" y="404664"/>
            <a:ext cx="8064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Paper Reading (</a:t>
            </a:r>
            <a:r>
              <a:rPr lang="en-US" altLang="ja-JP" sz="2400" dirty="0" smtClean="0">
                <a:hlinkClick r:id="rId2"/>
              </a:rPr>
              <a:t>schedule</a:t>
            </a:r>
            <a:r>
              <a:rPr lang="en-US" altLang="ja-JP" sz="2400" dirty="0" smtClean="0"/>
              <a:t>): </a:t>
            </a:r>
            <a:endParaRPr lang="ja-JP" altLang="en-US" sz="2400" dirty="0"/>
          </a:p>
          <a:p>
            <a:r>
              <a:rPr kumimoji="1" lang="en-US" altLang="ja-JP" sz="2400" dirty="0" smtClean="0"/>
              <a:t>                                       April 24, 2015,  Satoshi Matsushita</a:t>
            </a:r>
            <a:endParaRPr kumimoji="1" lang="ja-JP" altLang="en-US" sz="2400" dirty="0"/>
          </a:p>
        </p:txBody>
      </p:sp>
      <p:sp>
        <p:nvSpPr>
          <p:cNvPr id="6" name="正方形/長方形 5"/>
          <p:cNvSpPr/>
          <p:nvPr/>
        </p:nvSpPr>
        <p:spPr>
          <a:xfrm>
            <a:off x="755576" y="4365104"/>
            <a:ext cx="7956376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/>
              <a:t>Authors:</a:t>
            </a:r>
            <a:endParaRPr lang="ja-JP" altLang="en-US" dirty="0"/>
          </a:p>
          <a:p>
            <a:pPr marL="342900" indent="-342900">
              <a:buFont typeface="+mj-lt"/>
              <a:buAutoNum type="arabicPeriod"/>
            </a:pPr>
            <a:r>
              <a:rPr lang="en-US" altLang="ja-JP" dirty="0" smtClean="0"/>
              <a:t>Irina </a:t>
            </a:r>
            <a:r>
              <a:rPr lang="en-US" altLang="ja-JP" dirty="0" err="1" smtClean="0"/>
              <a:t>Calciu</a:t>
            </a:r>
            <a:r>
              <a:rPr lang="en-US" altLang="ja-JP" dirty="0" smtClean="0"/>
              <a:t>, Brown Univ.</a:t>
            </a:r>
            <a:r>
              <a:rPr lang="en-US" altLang="ja-JP" dirty="0"/>
              <a:t> </a:t>
            </a:r>
            <a:r>
              <a:rPr lang="en-US" altLang="ja-JP" u="sng" dirty="0">
                <a:hlinkClick r:id="rId3"/>
              </a:rPr>
              <a:t>http://cs.brown.edu/~irina/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ja-JP" dirty="0" smtClean="0"/>
              <a:t>Justin </a:t>
            </a:r>
            <a:r>
              <a:rPr lang="en-US" altLang="ja-JP" dirty="0" err="1"/>
              <a:t>Gottschlich</a:t>
            </a:r>
            <a:r>
              <a:rPr lang="en-US" altLang="ja-JP" dirty="0"/>
              <a:t>, </a:t>
            </a:r>
            <a:r>
              <a:rPr lang="en-US" altLang="ja-JP" dirty="0" smtClean="0"/>
              <a:t>Intel labs </a:t>
            </a:r>
            <a:r>
              <a:rPr lang="en-US" altLang="ja-JP" dirty="0"/>
              <a:t>: </a:t>
            </a:r>
            <a:r>
              <a:rPr lang="en-US" altLang="ja-JP" u="sng" dirty="0">
                <a:hlinkClick r:id="rId4"/>
              </a:rPr>
              <a:t>http://justingottschlich.com</a:t>
            </a:r>
            <a:r>
              <a:rPr lang="en-US" altLang="ja-JP" u="sng" dirty="0" smtClean="0">
                <a:hlinkClick r:id="rId4"/>
              </a:rPr>
              <a:t>/</a:t>
            </a:r>
            <a:endParaRPr lang="en-US" altLang="ja-JP" u="sng" dirty="0" smtClean="0"/>
          </a:p>
          <a:p>
            <a:pPr marL="342900" indent="-342900">
              <a:buFont typeface="+mj-lt"/>
              <a:buAutoNum type="arabicPeriod"/>
            </a:pPr>
            <a:r>
              <a:rPr lang="en-US" altLang="ja-JP" dirty="0" smtClean="0"/>
              <a:t>Tatiana </a:t>
            </a:r>
            <a:r>
              <a:rPr lang="en-US" altLang="ja-JP" dirty="0" err="1" smtClean="0"/>
              <a:t>Shpeisman</a:t>
            </a:r>
            <a:r>
              <a:rPr lang="en-US" altLang="ja-JP" dirty="0"/>
              <a:t>,</a:t>
            </a:r>
            <a:r>
              <a:rPr lang="en-US" altLang="ja-JP" dirty="0" smtClean="0"/>
              <a:t> </a:t>
            </a:r>
            <a:r>
              <a:rPr lang="en-US" altLang="ja-JP" dirty="0"/>
              <a:t>Intel </a:t>
            </a:r>
            <a:r>
              <a:rPr lang="en-US" altLang="ja-JP" dirty="0" smtClean="0"/>
              <a:t>Labs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ja-JP" dirty="0" smtClean="0"/>
              <a:t>Gilles </a:t>
            </a:r>
            <a:r>
              <a:rPr lang="en-US" altLang="ja-JP" dirty="0" err="1" smtClean="0"/>
              <a:t>Pokam</a:t>
            </a:r>
            <a:r>
              <a:rPr lang="en-US" altLang="ja-JP" dirty="0" smtClean="0"/>
              <a:t>, </a:t>
            </a:r>
            <a:r>
              <a:rPr lang="en-US" altLang="ja-JP" dirty="0"/>
              <a:t>Intel </a:t>
            </a:r>
            <a:r>
              <a:rPr lang="en-US" altLang="ja-JP" dirty="0" smtClean="0"/>
              <a:t>Labs      </a:t>
            </a:r>
            <a:endParaRPr lang="en-US" altLang="ja-JP" u="sng" dirty="0">
              <a:hlinkClick r:id="rId4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altLang="ja-JP" dirty="0" smtClean="0"/>
              <a:t>Maurice </a:t>
            </a:r>
            <a:r>
              <a:rPr lang="en-US" altLang="ja-JP" dirty="0" err="1" smtClean="0"/>
              <a:t>Herlihy</a:t>
            </a:r>
            <a:r>
              <a:rPr lang="en-US" altLang="ja-JP" dirty="0" smtClean="0"/>
              <a:t>, Brown Univ.: </a:t>
            </a:r>
            <a:r>
              <a:rPr lang="en-US" altLang="ja-JP" u="sng" dirty="0">
                <a:hlinkClick r:id="rId5"/>
              </a:rPr>
              <a:t> https://cs.brown.edu/people/faculty/mph.html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1043608" y="3140968"/>
            <a:ext cx="74888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>
                <a:hlinkClick r:id="rId6"/>
              </a:rPr>
              <a:t>http://</a:t>
            </a:r>
            <a:r>
              <a:rPr lang="en-US" altLang="ja-JP" sz="2400" dirty="0" err="1">
                <a:hlinkClick r:id="rId6"/>
              </a:rPr>
              <a:t>cs.brown.edu</a:t>
            </a:r>
            <a:r>
              <a:rPr lang="en-US" altLang="ja-JP" sz="2400" dirty="0">
                <a:hlinkClick r:id="rId6"/>
              </a:rPr>
              <a:t>/~</a:t>
            </a:r>
            <a:r>
              <a:rPr lang="en-US" altLang="ja-JP" sz="2400" dirty="0" err="1">
                <a:hlinkClick r:id="rId6"/>
              </a:rPr>
              <a:t>irina</a:t>
            </a:r>
            <a:r>
              <a:rPr lang="en-US" altLang="ja-JP" sz="2400" dirty="0">
                <a:hlinkClick r:id="rId6"/>
              </a:rPr>
              <a:t>/papers/</a:t>
            </a:r>
            <a:r>
              <a:rPr lang="en-US" altLang="ja-JP" sz="2400" dirty="0" err="1">
                <a:hlinkClick r:id="rId6"/>
              </a:rPr>
              <a:t>invyswell.pdf</a:t>
            </a:r>
            <a:endParaRPr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6466635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Conclusion</a:t>
            </a:r>
            <a:endParaRPr kumimoji="1" lang="ja-JP" altLang="en-US" dirty="0"/>
          </a:p>
        </p:txBody>
      </p:sp>
      <p:sp>
        <p:nvSpPr>
          <p:cNvPr id="10" name="コンテンツ プレースホルダー 9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45435"/>
          </a:xfrm>
        </p:spPr>
        <p:txBody>
          <a:bodyPr>
            <a:normAutofit fontScale="92500" lnSpcReduction="10000"/>
          </a:bodyPr>
          <a:lstStyle/>
          <a:p>
            <a:r>
              <a:rPr lang="en-US" altLang="ja-JP" dirty="0" smtClean="0"/>
              <a:t>Architecture researches sometimes direct to a brute forth or a combination of existing solution.</a:t>
            </a:r>
          </a:p>
          <a:p>
            <a:r>
              <a:rPr lang="en-US" altLang="ja-JP" dirty="0" smtClean="0"/>
              <a:t>They may seem to show presence in evaluation of improvement in benchmarks, instead of proposing a novel algorithm.  … 5% Club …</a:t>
            </a:r>
          </a:p>
          <a:p>
            <a:r>
              <a:rPr lang="en-US" altLang="ja-JP" dirty="0" smtClean="0"/>
              <a:t>I think it is due to they do not want to change the important component ‘CPU, or LSI Chip’.</a:t>
            </a:r>
            <a:br>
              <a:rPr lang="en-US" altLang="ja-JP" dirty="0" smtClean="0"/>
            </a:br>
            <a:r>
              <a:rPr lang="en-US" altLang="ja-JP" dirty="0" smtClean="0"/>
              <a:t>Some have been trying it,</a:t>
            </a:r>
            <a:br>
              <a:rPr lang="en-US" altLang="ja-JP" dirty="0" smtClean="0"/>
            </a:br>
            <a:r>
              <a:rPr lang="en-US" altLang="ja-JP" dirty="0" smtClean="0"/>
              <a:t>ending with ‘Pie in the </a:t>
            </a:r>
            <a:r>
              <a:rPr lang="en-US" altLang="ja-JP" dirty="0"/>
              <a:t>S</a:t>
            </a:r>
            <a:r>
              <a:rPr lang="en-US" altLang="ja-JP" dirty="0" smtClean="0"/>
              <a:t>ky’, </a:t>
            </a:r>
            <a:br>
              <a:rPr lang="en-US" altLang="ja-JP" dirty="0" smtClean="0"/>
            </a:br>
            <a:r>
              <a:rPr lang="en-US" altLang="ja-JP" dirty="0" smtClean="0"/>
              <a:t>except ones eventually 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 smtClean="0"/>
              <a:t>introduced in real LSI.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4/24/15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 smtClean="0">
                <a:solidFill>
                  <a:prstClr val="black">
                    <a:tint val="75000"/>
                  </a:prstClr>
                </a:solidFill>
              </a:rPr>
              <a:t>Satoshi Matsushita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32BB5-522F-4BB1-A9C4-38BAF3EAC4E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" name="図 1" descr="Screenshot 2015-04-24 09.58.4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221088"/>
            <a:ext cx="2843808" cy="2166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6788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References (except ones inline)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sz="2600" dirty="0" err="1" smtClean="0"/>
              <a:t>Haswell</a:t>
            </a:r>
            <a:r>
              <a:rPr lang="en-US" altLang="ja-JP" sz="2600" dirty="0"/>
              <a:t> microarchitecture: </a:t>
            </a:r>
            <a:r>
              <a:rPr lang="en-US" altLang="ja-JP" sz="3000" dirty="0"/>
              <a:t/>
            </a:r>
            <a:br>
              <a:rPr lang="en-US" altLang="ja-JP" sz="3000" dirty="0"/>
            </a:br>
            <a:r>
              <a:rPr lang="en-US" altLang="ja-JP" sz="2000" dirty="0">
                <a:hlinkClick r:id="rId2"/>
              </a:rPr>
              <a:t>http://</a:t>
            </a:r>
            <a:r>
              <a:rPr lang="en-US" altLang="ja-JP" sz="2000" dirty="0" err="1">
                <a:hlinkClick r:id="rId2"/>
              </a:rPr>
              <a:t>en.wikipedia.org</a:t>
            </a:r>
            <a:r>
              <a:rPr lang="en-US" altLang="ja-JP" sz="2000" dirty="0">
                <a:hlinkClick r:id="rId2"/>
              </a:rPr>
              <a:t>/wiki/Haswell_%28microarchitecture%29</a:t>
            </a:r>
            <a:endParaRPr kumimoji="1" lang="en-US" altLang="ja-JP" sz="2000" dirty="0" smtClean="0"/>
          </a:p>
          <a:p>
            <a:r>
              <a:rPr kumimoji="1" lang="en-US" altLang="ja-JP" sz="2600" dirty="0" smtClean="0"/>
              <a:t>Intel </a:t>
            </a:r>
            <a:r>
              <a:rPr kumimoji="1" lang="en-US" altLang="ja-JP" sz="2600" dirty="0" err="1" smtClean="0"/>
              <a:t>Haswell</a:t>
            </a:r>
            <a:r>
              <a:rPr lang="en-US" altLang="ja-JP" sz="2600" dirty="0"/>
              <a:t> </a:t>
            </a:r>
            <a:r>
              <a:rPr lang="en-US" altLang="ja-JP" sz="2600" dirty="0" smtClean="0"/>
              <a:t>TSX page: </a:t>
            </a:r>
            <a:r>
              <a:rPr lang="en-US" altLang="ja-JP" sz="1600" dirty="0">
                <a:hlinkClick r:id="rId3"/>
              </a:rPr>
              <a:t>https://software.intel.com/en-us/blogs/2012/02/07/transactional-synchronization-in-</a:t>
            </a:r>
            <a:r>
              <a:rPr lang="en-US" altLang="ja-JP" sz="1600" dirty="0" smtClean="0">
                <a:hlinkClick r:id="rId3"/>
              </a:rPr>
              <a:t>haswell</a:t>
            </a:r>
            <a:endParaRPr lang="en-US" altLang="ja-JP" sz="1600" dirty="0" smtClean="0"/>
          </a:p>
          <a:p>
            <a:r>
              <a:rPr lang="en-US" altLang="ja-JP" sz="2600" dirty="0" err="1" smtClean="0"/>
              <a:t>Haswell</a:t>
            </a:r>
            <a:r>
              <a:rPr lang="en-US" altLang="ja-JP" sz="2600" dirty="0" smtClean="0"/>
              <a:t> instruction set manual: </a:t>
            </a:r>
            <a:r>
              <a:rPr lang="en-US" altLang="ja-JP" sz="2400" dirty="0" smtClean="0">
                <a:hlinkClick r:id="rId4"/>
              </a:rPr>
              <a:t>https</a:t>
            </a:r>
            <a:r>
              <a:rPr lang="en-US" altLang="ja-JP" sz="2400" dirty="0">
                <a:hlinkClick r:id="rId4"/>
              </a:rPr>
              <a:t>://software.intel.com/sites/default/files/m/9/2/3/</a:t>
            </a:r>
            <a:r>
              <a:rPr lang="en-US" altLang="ja-JP" sz="2400" dirty="0" smtClean="0">
                <a:hlinkClick r:id="rId4"/>
              </a:rPr>
              <a:t>41604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endParaRPr lang="en-US" altLang="ja-JP" sz="2400" dirty="0" smtClean="0"/>
          </a:p>
          <a:p>
            <a:r>
              <a:rPr lang="en-US" altLang="ja-JP" sz="2400" dirty="0"/>
              <a:t>An Efficient Software </a:t>
            </a:r>
            <a:r>
              <a:rPr lang="en-US" altLang="ja-JP" sz="2400" dirty="0" smtClean="0"/>
              <a:t>Transactional Memory </a:t>
            </a:r>
            <a:r>
              <a:rPr lang="en-US" altLang="ja-JP" sz="2400" dirty="0"/>
              <a:t>Using Commit-Time </a:t>
            </a:r>
            <a:r>
              <a:rPr lang="en-US" altLang="ja-JP" sz="2400" dirty="0" smtClean="0"/>
              <a:t>Invalidation, Justin </a:t>
            </a:r>
            <a:r>
              <a:rPr lang="en-US" altLang="ja-JP" sz="2400" dirty="0"/>
              <a:t>E. </a:t>
            </a:r>
            <a:r>
              <a:rPr lang="en-US" altLang="ja-JP" sz="2400" dirty="0" err="1" smtClean="0"/>
              <a:t>Gottschlich</a:t>
            </a:r>
            <a:r>
              <a:rPr lang="en-US" altLang="ja-JP" sz="2400" dirty="0" smtClean="0"/>
              <a:t>, </a:t>
            </a:r>
            <a:r>
              <a:rPr lang="en-US" altLang="ja-JP" sz="2400" dirty="0" err="1" smtClean="0"/>
              <a:t>et.al:</a:t>
            </a:r>
            <a:r>
              <a:rPr lang="en-US" altLang="ja-JP" sz="2400" dirty="0" err="1" smtClean="0">
                <a:hlinkClick r:id="rId5"/>
              </a:rPr>
              <a:t>http</a:t>
            </a:r>
            <a:r>
              <a:rPr lang="en-US" altLang="ja-JP" sz="2400" dirty="0">
                <a:hlinkClick r:id="rId5"/>
              </a:rPr>
              <a:t>://justingottschlich.com/content/cgo10_inval.pdf</a:t>
            </a:r>
            <a:endParaRPr lang="en-US" altLang="ja-JP" sz="2400" dirty="0"/>
          </a:p>
          <a:p>
            <a:r>
              <a:rPr lang="en-US" altLang="ja-JP" sz="2400" dirty="0" smtClean="0"/>
              <a:t>An </a:t>
            </a:r>
            <a:r>
              <a:rPr lang="en-US" altLang="ja-JP" sz="2400" dirty="0"/>
              <a:t>Evaluation of Intel’s </a:t>
            </a:r>
            <a:r>
              <a:rPr lang="en-US" altLang="ja-JP" sz="2400" dirty="0" smtClean="0"/>
              <a:t>Restricted Transactional </a:t>
            </a:r>
            <a:r>
              <a:rPr lang="en-US" altLang="ja-JP" sz="2400" dirty="0"/>
              <a:t>Memory for </a:t>
            </a:r>
            <a:r>
              <a:rPr lang="en-US" altLang="ja-JP" sz="2400" dirty="0" smtClean="0"/>
              <a:t>CPAs: </a:t>
            </a:r>
            <a:r>
              <a:rPr lang="hu-HU" altLang="ja-JP" sz="2000" dirty="0">
                <a:hlinkClick r:id="rId6"/>
              </a:rPr>
              <a:t>https://kar.kent.ac.uk/36939/1/9780956540973_020.</a:t>
            </a:r>
            <a:r>
              <a:rPr lang="hu-HU" altLang="ja-JP" sz="2000" dirty="0" smtClean="0">
                <a:hlinkClick r:id="rId6"/>
              </a:rPr>
              <a:t>pdf</a:t>
            </a:r>
            <a:r>
              <a:rPr lang="hu-HU" altLang="ja-JP" sz="2000" dirty="0" smtClean="0"/>
              <a:t/>
            </a:r>
            <a:br>
              <a:rPr lang="hu-HU" altLang="ja-JP" sz="2000" dirty="0" smtClean="0"/>
            </a:br>
            <a:endParaRPr lang="en-US" altLang="ja-JP" sz="2000" dirty="0"/>
          </a:p>
          <a:p>
            <a:r>
              <a:rPr lang="en-US" altLang="ja-JP" sz="2400" dirty="0" smtClean="0"/>
              <a:t>Radix </a:t>
            </a:r>
            <a:r>
              <a:rPr lang="en-US" altLang="ja-JP" sz="2400" dirty="0"/>
              <a:t>Tree: </a:t>
            </a:r>
            <a:r>
              <a:rPr lang="en-US" altLang="ja-JP" sz="2400" dirty="0">
                <a:hlinkClick r:id="rId7"/>
              </a:rPr>
              <a:t>http://en.wikipedia.org/wiki/Radix_tree</a:t>
            </a:r>
            <a:endParaRPr lang="en-US" altLang="ja-JP" sz="2400" dirty="0"/>
          </a:p>
          <a:p>
            <a:r>
              <a:rPr lang="en-US" altLang="ja-JP" sz="2400" dirty="0" err="1" smtClean="0"/>
              <a:t>Apaptive</a:t>
            </a:r>
            <a:r>
              <a:rPr lang="en-US" altLang="ja-JP" sz="2400" dirty="0" smtClean="0"/>
              <a:t> Radix Tree: </a:t>
            </a:r>
            <a:r>
              <a:rPr lang="en-US" altLang="ja-JP" sz="2400" dirty="0" err="1" smtClean="0"/>
              <a:t>ARTful</a:t>
            </a:r>
            <a:r>
              <a:rPr lang="en-US" altLang="ja-JP" sz="2400" dirty="0"/>
              <a:t/>
            </a:r>
            <a:br>
              <a:rPr lang="en-US" altLang="ja-JP" sz="2400" dirty="0"/>
            </a:br>
            <a:r>
              <a:rPr lang="en-US" altLang="ja-JP" sz="2000" dirty="0">
                <a:hlinkClick r:id="rId8"/>
              </a:rPr>
              <a:t>http://www3.informatik.tu-muenchen.de/~leis/papers/ART.pdf</a:t>
            </a:r>
            <a:endParaRPr lang="en-US" altLang="ja-JP" sz="2000" dirty="0" smtClean="0"/>
          </a:p>
          <a:p>
            <a:pPr marL="0" indent="0">
              <a:buNone/>
            </a:pPr>
            <a:endParaRPr lang="en-US" altLang="ja-JP" sz="2400" dirty="0" smtClean="0"/>
          </a:p>
          <a:p>
            <a:endParaRPr kumimoji="1" lang="ja-JP" altLang="en-US" sz="24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4/24/15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Satoshi Matsushita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32BB5-522F-4BB1-A9C4-38BAF3EAC4E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741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en-US" altLang="ja-JP" sz="2800" dirty="0"/>
              <a:t>Intel Transactional Synchronization Extensions (TSX)</a:t>
            </a:r>
            <a:endParaRPr kumimoji="1" lang="ja-JP" altLang="en-US" sz="2800" dirty="0"/>
          </a:p>
        </p:txBody>
      </p:sp>
      <p:sp>
        <p:nvSpPr>
          <p:cNvPr id="10" name="コンテンツ プレースホルダー 9"/>
          <p:cNvSpPr>
            <a:spLocks noGrp="1"/>
          </p:cNvSpPr>
          <p:nvPr>
            <p:ph idx="1"/>
          </p:nvPr>
        </p:nvSpPr>
        <p:spPr>
          <a:xfrm>
            <a:off x="457200" y="980729"/>
            <a:ext cx="8229600" cy="1152127"/>
          </a:xfrm>
        </p:spPr>
        <p:txBody>
          <a:bodyPr>
            <a:normAutofit/>
          </a:bodyPr>
          <a:lstStyle/>
          <a:p>
            <a:r>
              <a:rPr lang="en-US" altLang="ja-JP" sz="2800" dirty="0"/>
              <a:t>Hardware Lock Elision (HLE</a:t>
            </a:r>
            <a:r>
              <a:rPr lang="en-US" altLang="ja-JP" sz="2800" dirty="0" smtClean="0"/>
              <a:t>)</a:t>
            </a:r>
          </a:p>
          <a:p>
            <a:r>
              <a:rPr lang="en-US" altLang="ja-JP" sz="2800" dirty="0"/>
              <a:t>Restricted Transactional Memory (RTM)</a:t>
            </a:r>
            <a:endParaRPr kumimoji="1" lang="ja-JP" altLang="en-US" sz="28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4/24/15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 smtClean="0">
                <a:solidFill>
                  <a:prstClr val="black">
                    <a:tint val="75000"/>
                  </a:prstClr>
                </a:solidFill>
              </a:rPr>
              <a:t>Satoshi Matsushita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32BB5-522F-4BB1-A9C4-38BAF3EAC4E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220072" y="2204864"/>
            <a:ext cx="6681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u="sng" dirty="0" smtClean="0"/>
              <a:t>RTM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115616" y="3068960"/>
            <a:ext cx="2101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 smtClean="0"/>
              <a:t>xacquire</a:t>
            </a:r>
            <a:r>
              <a:rPr lang="en-US" altLang="ja-JP" dirty="0" smtClean="0"/>
              <a:t>   lock   </a:t>
            </a:r>
            <a:r>
              <a:rPr lang="en-US" altLang="ja-JP" dirty="0" err="1" smtClean="0"/>
              <a:t>xchg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267744" y="2492896"/>
            <a:ext cx="72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prefix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835696" y="2204864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New prefix</a:t>
            </a:r>
            <a:endParaRPr kumimoji="1" lang="ja-JP" altLang="en-US" dirty="0"/>
          </a:p>
        </p:txBody>
      </p:sp>
      <p:cxnSp>
        <p:nvCxnSpPr>
          <p:cNvPr id="12" name="直線矢印コネクタ 11"/>
          <p:cNvCxnSpPr/>
          <p:nvPr/>
        </p:nvCxnSpPr>
        <p:spPr>
          <a:xfrm flipH="1">
            <a:off x="2267744" y="2852936"/>
            <a:ext cx="216024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/>
          <p:nvPr/>
        </p:nvCxnSpPr>
        <p:spPr>
          <a:xfrm flipH="1">
            <a:off x="1619672" y="2564904"/>
            <a:ext cx="504056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1115616" y="5445224"/>
            <a:ext cx="23756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 smtClean="0"/>
              <a:t>xrelease</a:t>
            </a:r>
            <a:r>
              <a:rPr lang="en-US" altLang="ja-JP" dirty="0" smtClean="0"/>
              <a:t>  </a:t>
            </a:r>
            <a:r>
              <a:rPr lang="en-US" altLang="ja-JP" dirty="0" err="1" smtClean="0"/>
              <a:t>mov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mem,reg</a:t>
            </a:r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83568" y="4005064"/>
            <a:ext cx="140792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Speculative</a:t>
            </a:r>
          </a:p>
          <a:p>
            <a:r>
              <a:rPr lang="en-US" altLang="ja-JP" dirty="0" smtClean="0"/>
              <a:t>transactional</a:t>
            </a:r>
            <a:endParaRPr kumimoji="1" lang="en-US" altLang="ja-JP" dirty="0" smtClean="0"/>
          </a:p>
          <a:p>
            <a:r>
              <a:rPr lang="en-US" altLang="ja-JP" dirty="0" smtClean="0"/>
              <a:t>execution</a:t>
            </a:r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899592" y="2204864"/>
            <a:ext cx="5775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u="sng" dirty="0" smtClean="0"/>
              <a:t>HLE</a:t>
            </a:r>
            <a:endParaRPr kumimoji="1" lang="ja-JP" altLang="en-US" sz="2000" u="sng" dirty="0"/>
          </a:p>
        </p:txBody>
      </p:sp>
      <p:cxnSp>
        <p:nvCxnSpPr>
          <p:cNvPr id="22" name="直線矢印コネクタ 21"/>
          <p:cNvCxnSpPr/>
          <p:nvPr/>
        </p:nvCxnSpPr>
        <p:spPr>
          <a:xfrm>
            <a:off x="467544" y="2708920"/>
            <a:ext cx="0" cy="3456384"/>
          </a:xfrm>
          <a:prstGeom prst="straightConnector1">
            <a:avLst/>
          </a:prstGeom>
          <a:ln w="952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 rot="10800000">
            <a:off x="107504" y="3429000"/>
            <a:ext cx="461665" cy="52018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en-US" altLang="ja-JP" dirty="0" smtClean="0"/>
              <a:t>time</a:t>
            </a:r>
            <a:endParaRPr kumimoji="1" lang="ja-JP" altLang="en-US" dirty="0"/>
          </a:p>
        </p:txBody>
      </p:sp>
      <p:sp>
        <p:nvSpPr>
          <p:cNvPr id="25" name="正方形/長方形 24"/>
          <p:cNvSpPr/>
          <p:nvPr/>
        </p:nvSpPr>
        <p:spPr>
          <a:xfrm>
            <a:off x="3779912" y="3212976"/>
            <a:ext cx="576064" cy="216024"/>
          </a:xfrm>
          <a:prstGeom prst="rect">
            <a:avLst/>
          </a:prstGeom>
          <a:solidFill>
            <a:srgbClr val="E62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419872" y="2780928"/>
            <a:ext cx="14061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Lock variable</a:t>
            </a:r>
            <a:endParaRPr kumimoji="1" lang="ja-JP" altLang="en-US" dirty="0"/>
          </a:p>
        </p:txBody>
      </p:sp>
      <p:cxnSp>
        <p:nvCxnSpPr>
          <p:cNvPr id="28" name="直線矢印コネクタ 27"/>
          <p:cNvCxnSpPr/>
          <p:nvPr/>
        </p:nvCxnSpPr>
        <p:spPr>
          <a:xfrm flipH="1">
            <a:off x="3275856" y="3284984"/>
            <a:ext cx="432048" cy="0"/>
          </a:xfrm>
          <a:prstGeom prst="straightConnector1">
            <a:avLst/>
          </a:prstGeom>
          <a:ln w="12700" cmpd="sng">
            <a:solidFill>
              <a:srgbClr val="FF66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/>
          <p:cNvSpPr txBox="1"/>
          <p:nvPr/>
        </p:nvSpPr>
        <p:spPr>
          <a:xfrm>
            <a:off x="6084168" y="3068960"/>
            <a:ext cx="2199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 smtClean="0"/>
              <a:t>xbegin</a:t>
            </a:r>
            <a:r>
              <a:rPr lang="en-US" altLang="ja-JP" dirty="0" smtClean="0"/>
              <a:t>  </a:t>
            </a:r>
            <a:r>
              <a:rPr lang="en-US" altLang="ja-JP" dirty="0" err="1" smtClean="0"/>
              <a:t>fallback_code</a:t>
            </a:r>
            <a:r>
              <a:rPr lang="en-US" altLang="ja-JP" dirty="0" smtClean="0"/>
              <a:t> </a:t>
            </a:r>
            <a:endParaRPr kumimoji="1" lang="ja-JP" altLang="en-US" dirty="0"/>
          </a:p>
        </p:txBody>
      </p:sp>
      <p:cxnSp>
        <p:nvCxnSpPr>
          <p:cNvPr id="34" name="直線矢印コネクタ 33"/>
          <p:cNvCxnSpPr/>
          <p:nvPr/>
        </p:nvCxnSpPr>
        <p:spPr>
          <a:xfrm>
            <a:off x="2411760" y="3501008"/>
            <a:ext cx="0" cy="1944216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直線矢印コネクタ 34"/>
          <p:cNvCxnSpPr/>
          <p:nvPr/>
        </p:nvCxnSpPr>
        <p:spPr>
          <a:xfrm>
            <a:off x="6804248" y="3501008"/>
            <a:ext cx="0" cy="1944216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/>
          <p:cNvSpPr txBox="1"/>
          <p:nvPr/>
        </p:nvSpPr>
        <p:spPr>
          <a:xfrm>
            <a:off x="6228184" y="5445224"/>
            <a:ext cx="6420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 smtClean="0"/>
              <a:t>xend</a:t>
            </a:r>
            <a:endParaRPr kumimoji="1" lang="ja-JP" altLang="en-US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5292080" y="3933056"/>
            <a:ext cx="140792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Speculative</a:t>
            </a:r>
          </a:p>
          <a:p>
            <a:r>
              <a:rPr lang="en-US" altLang="ja-JP" dirty="0" smtClean="0"/>
              <a:t>transactional</a:t>
            </a:r>
            <a:endParaRPr kumimoji="1" lang="en-US" altLang="ja-JP" dirty="0" smtClean="0"/>
          </a:p>
          <a:p>
            <a:r>
              <a:rPr lang="en-US" altLang="ja-JP" dirty="0" smtClean="0"/>
              <a:t>execution</a:t>
            </a:r>
            <a:endParaRPr kumimoji="1" lang="ja-JP" altLang="en-US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7092280" y="4293096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xabort</a:t>
            </a:r>
            <a:endParaRPr kumimoji="1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1763688" y="5877272"/>
            <a:ext cx="72728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/>
              <a:t>Cf. </a:t>
            </a:r>
            <a:r>
              <a:rPr lang="en-US" altLang="ja-JP" dirty="0" smtClean="0">
                <a:hlinkClick r:id="rId2"/>
              </a:rPr>
              <a:t>http</a:t>
            </a:r>
            <a:r>
              <a:rPr lang="en-US" altLang="ja-JP" dirty="0">
                <a:hlinkClick r:id="rId2"/>
              </a:rPr>
              <a:t>://</a:t>
            </a:r>
            <a:r>
              <a:rPr lang="en-US" altLang="ja-JP" dirty="0" err="1">
                <a:hlinkClick r:id="rId2"/>
              </a:rPr>
              <a:t>en.wikipedia.org</a:t>
            </a:r>
            <a:r>
              <a:rPr lang="en-US" altLang="ja-JP" dirty="0">
                <a:hlinkClick r:id="rId2"/>
              </a:rPr>
              <a:t>/wiki/</a:t>
            </a:r>
            <a:r>
              <a:rPr lang="en-US" altLang="ja-JP" dirty="0" err="1">
                <a:hlinkClick r:id="rId2"/>
              </a:rPr>
              <a:t>Transactional_Synchronization_Extensions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68848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en-US" altLang="ja-JP" sz="2800" dirty="0" smtClean="0"/>
              <a:t>TSX: nest, abort</a:t>
            </a:r>
            <a:endParaRPr kumimoji="1" lang="ja-JP" altLang="en-US" sz="28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4/24/15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 smtClean="0">
                <a:solidFill>
                  <a:prstClr val="black">
                    <a:tint val="75000"/>
                  </a:prstClr>
                </a:solidFill>
              </a:rPr>
              <a:t>Satoshi Matsushita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32BB5-522F-4BB1-A9C4-38BAF3EAC4E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11560" y="908720"/>
            <a:ext cx="6681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u="sng" dirty="0" smtClean="0"/>
              <a:t>RTM</a:t>
            </a:r>
          </a:p>
        </p:txBody>
      </p:sp>
      <p:cxnSp>
        <p:nvCxnSpPr>
          <p:cNvPr id="22" name="直線矢印コネクタ 21"/>
          <p:cNvCxnSpPr/>
          <p:nvPr/>
        </p:nvCxnSpPr>
        <p:spPr>
          <a:xfrm>
            <a:off x="467544" y="1988840"/>
            <a:ext cx="0" cy="4176464"/>
          </a:xfrm>
          <a:prstGeom prst="straightConnector1">
            <a:avLst/>
          </a:prstGeom>
          <a:ln w="952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 rot="10800000">
            <a:off x="107504" y="3429000"/>
            <a:ext cx="461665" cy="52018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en-US" altLang="ja-JP" dirty="0" smtClean="0"/>
              <a:t>time</a:t>
            </a:r>
            <a:endParaRPr kumimoji="1" lang="ja-JP" altLang="en-US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979712" y="2636912"/>
            <a:ext cx="2316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 smtClean="0"/>
              <a:t>xbegin</a:t>
            </a:r>
            <a:r>
              <a:rPr lang="en-US" altLang="ja-JP" dirty="0" smtClean="0"/>
              <a:t>  fallback_code2 </a:t>
            </a:r>
            <a:endParaRPr kumimoji="1" lang="ja-JP" altLang="en-US" dirty="0"/>
          </a:p>
        </p:txBody>
      </p:sp>
      <p:cxnSp>
        <p:nvCxnSpPr>
          <p:cNvPr id="35" name="直線矢印コネクタ 34"/>
          <p:cNvCxnSpPr/>
          <p:nvPr/>
        </p:nvCxnSpPr>
        <p:spPr>
          <a:xfrm>
            <a:off x="3059832" y="3068960"/>
            <a:ext cx="0" cy="2088232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/>
          <p:cNvSpPr txBox="1"/>
          <p:nvPr/>
        </p:nvSpPr>
        <p:spPr>
          <a:xfrm>
            <a:off x="2051720" y="5013176"/>
            <a:ext cx="6420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 smtClean="0"/>
              <a:t>xend</a:t>
            </a:r>
            <a:endParaRPr kumimoji="1" lang="ja-JP" altLang="en-US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059832" y="3501008"/>
            <a:ext cx="1322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/>
              <a:t>x</a:t>
            </a:r>
            <a:r>
              <a:rPr kumimoji="1" lang="en-US" altLang="ja-JP" dirty="0" err="1" smtClean="0"/>
              <a:t>abort</a:t>
            </a:r>
            <a:r>
              <a:rPr kumimoji="1" lang="en-US" altLang="ja-JP" dirty="0" smtClean="0"/>
              <a:t>  </a:t>
            </a:r>
            <a:r>
              <a:rPr kumimoji="1" lang="en-US" altLang="ja-JP" dirty="0" err="1" smtClean="0"/>
              <a:t>imm</a:t>
            </a:r>
            <a:endParaRPr kumimoji="1" lang="ja-JP" altLang="en-US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187624" y="1700808"/>
            <a:ext cx="2316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 smtClean="0"/>
              <a:t>xbegin</a:t>
            </a:r>
            <a:r>
              <a:rPr lang="en-US" altLang="ja-JP" dirty="0" smtClean="0"/>
              <a:t>  fallback_code1 </a:t>
            </a:r>
            <a:endParaRPr kumimoji="1" lang="ja-JP" altLang="en-US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187624" y="5877272"/>
            <a:ext cx="783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err="1" smtClean="0"/>
              <a:t>xend</a:t>
            </a:r>
            <a:endParaRPr kumimoji="1" lang="ja-JP" altLang="en-US" dirty="0"/>
          </a:p>
        </p:txBody>
      </p:sp>
      <p:cxnSp>
        <p:nvCxnSpPr>
          <p:cNvPr id="31" name="直線矢印コネクタ 30"/>
          <p:cNvCxnSpPr/>
          <p:nvPr/>
        </p:nvCxnSpPr>
        <p:spPr>
          <a:xfrm>
            <a:off x="1547664" y="2060848"/>
            <a:ext cx="0" cy="864096"/>
          </a:xfrm>
          <a:prstGeom prst="straightConnector1">
            <a:avLst/>
          </a:prstGeom>
          <a:ln w="38100" cmpd="sng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/>
          <p:nvPr/>
        </p:nvCxnSpPr>
        <p:spPr>
          <a:xfrm>
            <a:off x="1547664" y="5229200"/>
            <a:ext cx="0" cy="720080"/>
          </a:xfrm>
          <a:prstGeom prst="straightConnector1">
            <a:avLst/>
          </a:prstGeom>
          <a:ln w="38100" cmpd="sng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/>
          <p:cNvSpPr txBox="1"/>
          <p:nvPr/>
        </p:nvSpPr>
        <p:spPr>
          <a:xfrm>
            <a:off x="5004048" y="1052736"/>
            <a:ext cx="1655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fallback_code1: </a:t>
            </a:r>
            <a:endParaRPr kumimoji="1" lang="ja-JP" altLang="en-US" dirty="0"/>
          </a:p>
        </p:txBody>
      </p:sp>
      <p:cxnSp>
        <p:nvCxnSpPr>
          <p:cNvPr id="40" name="直線矢印コネクタ 39"/>
          <p:cNvCxnSpPr/>
          <p:nvPr/>
        </p:nvCxnSpPr>
        <p:spPr>
          <a:xfrm>
            <a:off x="6372200" y="1412776"/>
            <a:ext cx="0" cy="1584176"/>
          </a:xfrm>
          <a:prstGeom prst="straightConnector1">
            <a:avLst/>
          </a:prstGeom>
          <a:ln w="3810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テキスト ボックス 40"/>
          <p:cNvSpPr txBox="1"/>
          <p:nvPr/>
        </p:nvSpPr>
        <p:spPr>
          <a:xfrm>
            <a:off x="6732240" y="1052736"/>
            <a:ext cx="1655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fallback_code2: </a:t>
            </a:r>
            <a:endParaRPr kumimoji="1" lang="ja-JP" altLang="en-US" dirty="0"/>
          </a:p>
        </p:txBody>
      </p:sp>
      <p:cxnSp>
        <p:nvCxnSpPr>
          <p:cNvPr id="42" name="直線矢印コネクタ 41"/>
          <p:cNvCxnSpPr/>
          <p:nvPr/>
        </p:nvCxnSpPr>
        <p:spPr>
          <a:xfrm>
            <a:off x="8244408" y="1412776"/>
            <a:ext cx="0" cy="1656184"/>
          </a:xfrm>
          <a:prstGeom prst="straightConnector1">
            <a:avLst/>
          </a:prstGeom>
          <a:ln w="3810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テキスト ボックス 42"/>
          <p:cNvSpPr txBox="1"/>
          <p:nvPr/>
        </p:nvSpPr>
        <p:spPr>
          <a:xfrm>
            <a:off x="4139952" y="1484784"/>
            <a:ext cx="1987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(</a:t>
            </a:r>
            <a:r>
              <a:rPr lang="en-US" altLang="ja-JP" dirty="0" err="1"/>
              <a:t>i</a:t>
            </a:r>
            <a:r>
              <a:rPr kumimoji="1" lang="en-US" altLang="ja-JP" dirty="0" err="1" smtClean="0"/>
              <a:t>mm</a:t>
            </a:r>
            <a:r>
              <a:rPr kumimoji="1" lang="en-US" altLang="ja-JP" dirty="0" smtClean="0"/>
              <a:t>, state) -&gt; EAX</a:t>
            </a:r>
            <a:endParaRPr kumimoji="1" lang="ja-JP" altLang="en-US" dirty="0"/>
          </a:p>
        </p:txBody>
      </p:sp>
      <p:pic>
        <p:nvPicPr>
          <p:cNvPr id="18" name="図 17" descr="Screenshot 2015-04-23 22.17.3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3284984"/>
            <a:ext cx="5898864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434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RTM: Restrictions</a:t>
            </a:r>
            <a:endParaRPr kumimoji="1" lang="ja-JP" altLang="en-US" dirty="0"/>
          </a:p>
        </p:txBody>
      </p:sp>
      <p:sp>
        <p:nvSpPr>
          <p:cNvPr id="10" name="コンテンツ プレースホルダー 9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45435"/>
          </a:xfrm>
        </p:spPr>
        <p:txBody>
          <a:bodyPr/>
          <a:lstStyle/>
          <a:p>
            <a:r>
              <a:rPr lang="en-US" altLang="ja-JP" dirty="0" smtClean="0"/>
              <a:t>L1 Cache (32KB 8-assoc.) for transactional state store: need one cache line for ether</a:t>
            </a:r>
            <a:br>
              <a:rPr lang="en-US" altLang="ja-JP" dirty="0" smtClean="0"/>
            </a:br>
            <a:r>
              <a:rPr lang="en-US" altLang="ja-JP" dirty="0" smtClean="0"/>
              <a:t>   </a:t>
            </a:r>
            <a:r>
              <a:rPr lang="en-US" altLang="ja-JP" dirty="0" err="1" smtClean="0"/>
              <a:t>read_set</a:t>
            </a:r>
            <a:r>
              <a:rPr lang="en-US" altLang="ja-JP" dirty="0" smtClean="0"/>
              <a:t>, or </a:t>
            </a:r>
            <a:r>
              <a:rPr lang="en-US" altLang="ja-JP" dirty="0" err="1" smtClean="0"/>
              <a:t>write_set</a:t>
            </a:r>
            <a:endParaRPr lang="en-US" altLang="ja-JP" dirty="0" smtClean="0"/>
          </a:p>
          <a:p>
            <a:r>
              <a:rPr lang="en-US" altLang="ja-JP" dirty="0" smtClean="0"/>
              <a:t>Aborted by state buff full, interrupt, context switch</a:t>
            </a:r>
          </a:p>
          <a:p>
            <a:r>
              <a:rPr lang="en-US" altLang="ja-JP" dirty="0" smtClean="0"/>
              <a:t>Certain (uncommon) </a:t>
            </a:r>
            <a:r>
              <a:rPr lang="en-US" altLang="ja-JP" dirty="0" err="1" smtClean="0"/>
              <a:t>instr.s</a:t>
            </a:r>
            <a:r>
              <a:rPr lang="en-US" altLang="ja-JP" dirty="0" smtClean="0"/>
              <a:t> always cause abort</a:t>
            </a:r>
          </a:p>
          <a:p>
            <a:r>
              <a:rPr kumimoji="1" lang="en-US" altLang="ja-JP" dirty="0" smtClean="0"/>
              <a:t>No forward progress guaranteed</a:t>
            </a:r>
          </a:p>
          <a:p>
            <a:r>
              <a:rPr lang="en-US" altLang="ja-JP" dirty="0" smtClean="0"/>
              <a:t>No escape actions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4/24/15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Satoshi Matsushita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32BB5-522F-4BB1-A9C4-38BAF3EAC4E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699792" y="5805264"/>
            <a:ext cx="45961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Cf. </a:t>
            </a:r>
            <a:r>
              <a:rPr lang="en-US" altLang="ja-JP" dirty="0">
                <a:hlinkClick r:id="rId2"/>
              </a:rPr>
              <a:t>http://</a:t>
            </a:r>
            <a:r>
              <a:rPr lang="en-US" altLang="ja-JP" dirty="0" err="1">
                <a:hlinkClick r:id="rId2"/>
              </a:rPr>
              <a:t>www.hpts.ws</a:t>
            </a:r>
            <a:r>
              <a:rPr lang="en-US" altLang="ja-JP" dirty="0">
                <a:hlinkClick r:id="rId2"/>
              </a:rPr>
              <a:t>/papers/2013/</a:t>
            </a:r>
            <a:r>
              <a:rPr lang="en-US" altLang="ja-JP" dirty="0" err="1">
                <a:hlinkClick r:id="rId2"/>
              </a:rPr>
              <a:t>HTM.pdf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00912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The paper..</a:t>
            </a:r>
            <a:endParaRPr kumimoji="1" lang="ja-JP" altLang="en-US" dirty="0"/>
          </a:p>
        </p:txBody>
      </p:sp>
      <p:sp>
        <p:nvSpPr>
          <p:cNvPr id="10" name="コンテンツ プレースホルダー 9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45435"/>
          </a:xfrm>
        </p:spPr>
        <p:txBody>
          <a:bodyPr>
            <a:normAutofit fontScale="92500" lnSpcReduction="10000"/>
          </a:bodyPr>
          <a:lstStyle/>
          <a:p>
            <a:r>
              <a:rPr lang="en-US" altLang="ja-JP" dirty="0" smtClean="0"/>
              <a:t>Resolve limitation of RTM</a:t>
            </a:r>
            <a:r>
              <a:rPr lang="en-US" altLang="ja-JP" dirty="0"/>
              <a:t> </a:t>
            </a:r>
            <a:r>
              <a:rPr lang="en-US" altLang="ja-JP" dirty="0" smtClean="0"/>
              <a:t>with Software and Hardware hybrid Transactional Memory (TM)</a:t>
            </a:r>
          </a:p>
          <a:p>
            <a:r>
              <a:rPr lang="en-US" altLang="ja-JP" dirty="0" smtClean="0"/>
              <a:t>Due to ‘no escape’ RTM limitation</a:t>
            </a:r>
            <a:r>
              <a:rPr lang="en-US" altLang="ja-JP" dirty="0" smtClean="0"/>
              <a:t>, trying five TM strategies in sequence.</a:t>
            </a:r>
          </a:p>
          <a:p>
            <a:r>
              <a:rPr lang="en-US" altLang="ja-JP" dirty="0" smtClean="0"/>
              <a:t>No crash, no fault tolerance</a:t>
            </a:r>
          </a:p>
          <a:p>
            <a:pPr lvl="1"/>
            <a:r>
              <a:rPr lang="en-US" altLang="ja-JP" dirty="0" smtClean="0"/>
              <a:t>Higher performance with 5 strategies</a:t>
            </a:r>
          </a:p>
          <a:p>
            <a:pPr lvl="2"/>
            <a:r>
              <a:rPr lang="en-US" altLang="ja-JP" dirty="0" err="1" smtClean="0"/>
              <a:t>SpecSW</a:t>
            </a:r>
            <a:r>
              <a:rPr lang="en-US" altLang="ja-JP" dirty="0" smtClean="0"/>
              <a:t> is closer to so called transaction. It consults Contention Manager for commit decision.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Simple commit with lock, considering lower impact to concurrently running RTM transaction</a:t>
            </a:r>
          </a:p>
          <a:p>
            <a:r>
              <a:rPr lang="en-US" altLang="ja-JP" dirty="0" smtClean="0"/>
              <a:t>Modification of </a:t>
            </a:r>
            <a:r>
              <a:rPr lang="en-US" altLang="ja-JP" dirty="0" err="1" smtClean="0"/>
              <a:t>InvalSTM</a:t>
            </a:r>
            <a:r>
              <a:rPr lang="en-US" altLang="ja-JP" dirty="0" smtClean="0"/>
              <a:t> (software TM by the co-</a:t>
            </a:r>
            <a:r>
              <a:rPr lang="en-US" altLang="ja-JP" dirty="0" err="1" smtClean="0"/>
              <a:t>auther</a:t>
            </a:r>
            <a:r>
              <a:rPr lang="en-US" altLang="ja-JP" dirty="0" smtClean="0"/>
              <a:t> </a:t>
            </a:r>
            <a:r>
              <a:rPr lang="en-US" altLang="ja-JP" dirty="0" err="1"/>
              <a:t>Gottschlich</a:t>
            </a:r>
            <a:r>
              <a:rPr lang="en-US" altLang="ja-JP" dirty="0" smtClean="0"/>
              <a:t>) to make it HTM hybrid.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4/24/15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Satoshi Matsushita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32BB5-522F-4BB1-A9C4-38BAF3EAC4E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910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8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US" altLang="ja-JP" dirty="0" err="1" smtClean="0"/>
              <a:t>Invyswell</a:t>
            </a:r>
            <a:r>
              <a:rPr lang="en-US" altLang="ja-JP" dirty="0" smtClean="0"/>
              <a:t> Design</a:t>
            </a:r>
            <a:endParaRPr kumimoji="1" lang="ja-JP" altLang="en-US" dirty="0"/>
          </a:p>
        </p:txBody>
      </p:sp>
      <p:sp>
        <p:nvSpPr>
          <p:cNvPr id="10" name="コンテンツ プレースホルダー 9"/>
          <p:cNvSpPr>
            <a:spLocks noGrp="1"/>
          </p:cNvSpPr>
          <p:nvPr>
            <p:ph idx="1"/>
          </p:nvPr>
        </p:nvSpPr>
        <p:spPr>
          <a:xfrm>
            <a:off x="467544" y="764704"/>
            <a:ext cx="8363272" cy="1152128"/>
          </a:xfrm>
        </p:spPr>
        <p:txBody>
          <a:bodyPr>
            <a:normAutofit fontScale="77500" lnSpcReduction="20000"/>
          </a:bodyPr>
          <a:lstStyle/>
          <a:p>
            <a:r>
              <a:rPr lang="en-US" altLang="ja-JP" dirty="0" smtClean="0"/>
              <a:t>Hardware TM: LWHW(small </a:t>
            </a:r>
            <a:r>
              <a:rPr lang="en-US" altLang="ja-JP" dirty="0" err="1" smtClean="0"/>
              <a:t>Tx</a:t>
            </a:r>
            <a:r>
              <a:rPr lang="en-US" altLang="ja-JP" dirty="0" smtClean="0"/>
              <a:t>), BMHW</a:t>
            </a:r>
          </a:p>
          <a:p>
            <a:r>
              <a:rPr lang="en-US" altLang="ja-JP" dirty="0" smtClean="0"/>
              <a:t>Software TM: </a:t>
            </a:r>
            <a:r>
              <a:rPr lang="en-US" altLang="ja-JP" dirty="0" err="1" smtClean="0"/>
              <a:t>SpecSW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IrrevocSW</a:t>
            </a:r>
            <a:r>
              <a:rPr lang="en-US" altLang="ja-JP" dirty="0" smtClean="0"/>
              <a:t> (always commit), </a:t>
            </a:r>
            <a:br>
              <a:rPr lang="en-US" altLang="ja-JP" dirty="0" smtClean="0"/>
            </a:br>
            <a:r>
              <a:rPr lang="en-US" altLang="ja-JP" dirty="0" err="1" smtClean="0"/>
              <a:t>SglSW</a:t>
            </a:r>
            <a:r>
              <a:rPr lang="en-US" altLang="ja-JP" dirty="0" smtClean="0"/>
              <a:t> (Giant lock)</a:t>
            </a:r>
            <a:endParaRPr lang="en-US" altLang="ja-JP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4/24/15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Satoshi Matsushita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32BB5-522F-4BB1-A9C4-38BAF3EAC4E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2060848"/>
            <a:ext cx="5813980" cy="4283985"/>
          </a:xfrm>
          <a:prstGeom prst="rect">
            <a:avLst/>
          </a:prstGeom>
        </p:spPr>
      </p:pic>
      <p:sp>
        <p:nvSpPr>
          <p:cNvPr id="8" name="爆発 2 7"/>
          <p:cNvSpPr/>
          <p:nvPr/>
        </p:nvSpPr>
        <p:spPr>
          <a:xfrm>
            <a:off x="6948264" y="4077072"/>
            <a:ext cx="1944216" cy="1512168"/>
          </a:xfrm>
          <a:prstGeom prst="irregularSeal2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276677" y="3356992"/>
            <a:ext cx="18505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Bloom Filter for</a:t>
            </a:r>
          </a:p>
          <a:p>
            <a:r>
              <a:rPr kumimoji="1" lang="en-US" altLang="ja-JP" dirty="0" smtClean="0"/>
              <a:t>Conflict detection</a:t>
            </a:r>
            <a:endParaRPr kumimoji="1" lang="ja-JP" altLang="en-US" dirty="0"/>
          </a:p>
        </p:txBody>
      </p:sp>
      <p:cxnSp>
        <p:nvCxnSpPr>
          <p:cNvPr id="13" name="直線矢印コネクタ 12"/>
          <p:cNvCxnSpPr/>
          <p:nvPr/>
        </p:nvCxnSpPr>
        <p:spPr>
          <a:xfrm>
            <a:off x="6372200" y="3645024"/>
            <a:ext cx="792088" cy="72008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>
          <a:xfrm flipV="1">
            <a:off x="2627784" y="5157192"/>
            <a:ext cx="4392488" cy="864096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4499992" y="4437112"/>
            <a:ext cx="1121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u="sng" dirty="0" smtClean="0">
                <a:solidFill>
                  <a:srgbClr val="FF0000"/>
                </a:solidFill>
              </a:rPr>
              <a:t>Giant lock</a:t>
            </a:r>
            <a:endParaRPr kumimoji="1" lang="ja-JP" altLang="en-US" u="sng" dirty="0">
              <a:solidFill>
                <a:srgbClr val="FF0000"/>
              </a:solidFill>
            </a:endParaRPr>
          </a:p>
        </p:txBody>
      </p:sp>
      <p:cxnSp>
        <p:nvCxnSpPr>
          <p:cNvPr id="21" name="直線矢印コネクタ 20"/>
          <p:cNvCxnSpPr/>
          <p:nvPr/>
        </p:nvCxnSpPr>
        <p:spPr>
          <a:xfrm flipV="1">
            <a:off x="6732240" y="5445224"/>
            <a:ext cx="504056" cy="576064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6732240" y="3717032"/>
            <a:ext cx="51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r/w</a:t>
            </a:r>
            <a:endParaRPr kumimoji="1" lang="ja-JP" altLang="en-US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876256" y="5733256"/>
            <a:ext cx="675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write</a:t>
            </a:r>
            <a:endParaRPr kumimoji="1" lang="ja-JP" altLang="en-US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779912" y="5301208"/>
            <a:ext cx="1191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read/write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04113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Bloom filter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4/24/15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Satoshi Matsushita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32BB5-522F-4BB1-A9C4-38BAF3EAC4E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67544" y="4581128"/>
            <a:ext cx="8075240" cy="2016224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altLang="ja-JP" sz="2000" dirty="0"/>
              <a:t>False positive matches are possible, but false negatives are </a:t>
            </a:r>
            <a:r>
              <a:rPr lang="en-US" altLang="ja-JP" sz="2000" dirty="0" smtClean="0"/>
              <a:t>not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ja-JP" sz="2000" dirty="0" smtClean="0"/>
              <a:t>A </a:t>
            </a:r>
            <a:r>
              <a:rPr lang="en-US" altLang="ja-JP" sz="2000" dirty="0"/>
              <a:t>strong space advantage:  1% </a:t>
            </a:r>
            <a:r>
              <a:rPr lang="en-US" altLang="ja-JP" sz="2000" dirty="0" smtClean="0"/>
              <a:t>error with  </a:t>
            </a:r>
            <a:r>
              <a:rPr lang="en-US" altLang="ja-JP" sz="2000" dirty="0"/>
              <a:t>~</a:t>
            </a:r>
            <a:r>
              <a:rPr lang="en-US" altLang="ja-JP" sz="2000" dirty="0" smtClean="0"/>
              <a:t>9.6 bits/element.              </a:t>
            </a:r>
            <a:br>
              <a:rPr lang="en-US" altLang="ja-JP" sz="2000" dirty="0" smtClean="0"/>
            </a:br>
            <a:r>
              <a:rPr lang="en-US" altLang="ja-JP" sz="2000" dirty="0" smtClean="0"/>
              <a:t>    Additional ~4.8 bits/elem. reduces ~1</a:t>
            </a:r>
            <a:r>
              <a:rPr lang="en-US" altLang="ja-JP" sz="2000" dirty="0"/>
              <a:t>% false-positive </a:t>
            </a:r>
            <a:r>
              <a:rPr lang="en-US" altLang="ja-JP" sz="2000" dirty="0" smtClean="0"/>
              <a:t>rate </a:t>
            </a:r>
          </a:p>
          <a:p>
            <a:pPr marL="800100" lvl="1" indent="-342900">
              <a:lnSpc>
                <a:spcPct val="80000"/>
              </a:lnSpc>
              <a:buFont typeface="+mj-lt"/>
              <a:buAutoNum type="arabicPeriod"/>
            </a:pPr>
            <a:r>
              <a:rPr lang="en-US" altLang="ja-JP" sz="2000" dirty="0"/>
              <a:t>O(k</a:t>
            </a:r>
            <a:r>
              <a:rPr lang="en-US" altLang="ja-JP" sz="2000" dirty="0" smtClean="0"/>
              <a:t>) for </a:t>
            </a:r>
            <a:r>
              <a:rPr lang="en-US" altLang="ja-JP" sz="2000" dirty="0"/>
              <a:t>add items or to </a:t>
            </a:r>
            <a:r>
              <a:rPr lang="en-US" altLang="ja-JP" sz="2000" dirty="0" smtClean="0"/>
              <a:t>check</a:t>
            </a:r>
          </a:p>
          <a:p>
            <a:pPr marL="800100" lvl="1" indent="-342900">
              <a:lnSpc>
                <a:spcPct val="80000"/>
              </a:lnSpc>
              <a:buFont typeface="+mj-lt"/>
              <a:buAutoNum type="arabicPeriod"/>
            </a:pPr>
            <a:r>
              <a:rPr lang="en-US" altLang="ja-JP" sz="2000" dirty="0" smtClean="0"/>
              <a:t>Can not remove an element</a:t>
            </a:r>
            <a:endParaRPr lang="en-US" altLang="ja-JP" dirty="0"/>
          </a:p>
          <a:p>
            <a:pPr marL="0" indent="0">
              <a:lnSpc>
                <a:spcPct val="80000"/>
              </a:lnSpc>
              <a:buNone/>
            </a:pPr>
            <a:endParaRPr lang="en-US" altLang="ja-JP" sz="2800" dirty="0" smtClean="0"/>
          </a:p>
          <a:p>
            <a:pPr>
              <a:lnSpc>
                <a:spcPct val="80000"/>
              </a:lnSpc>
            </a:pPr>
            <a:endParaRPr kumimoji="1" lang="ja-JP" altLang="en-US" sz="2800" dirty="0"/>
          </a:p>
        </p:txBody>
      </p:sp>
      <p:pic>
        <p:nvPicPr>
          <p:cNvPr id="3" name="図 2" descr="Screenshot 2015-04-24 04.31.3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908720"/>
            <a:ext cx="5816600" cy="3657600"/>
          </a:xfrm>
          <a:prstGeom prst="rect">
            <a:avLst/>
          </a:prstGeom>
        </p:spPr>
      </p:pic>
      <p:sp>
        <p:nvSpPr>
          <p:cNvPr id="7" name="正方形/長方形 6"/>
          <p:cNvSpPr/>
          <p:nvPr/>
        </p:nvSpPr>
        <p:spPr>
          <a:xfrm>
            <a:off x="4710528" y="908720"/>
            <a:ext cx="44037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Cf. </a:t>
            </a:r>
            <a:r>
              <a:rPr lang="en-US" altLang="ja-JP" dirty="0" smtClean="0">
                <a:hlinkClick r:id="rId3"/>
              </a:rPr>
              <a:t>http</a:t>
            </a:r>
            <a:r>
              <a:rPr lang="en-US" altLang="ja-JP" dirty="0">
                <a:hlinkClick r:id="rId3"/>
              </a:rPr>
              <a:t>://en.wikipedia.org/wiki/</a:t>
            </a:r>
            <a:r>
              <a:rPr lang="en-US" altLang="ja-JP" dirty="0" smtClean="0">
                <a:hlinkClick r:id="rId3"/>
              </a:rPr>
              <a:t>Bloom_filter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8611527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Optimization in </a:t>
            </a:r>
            <a:r>
              <a:rPr lang="en-US" altLang="ja-JP" dirty="0" err="1" smtClean="0"/>
              <a:t>specSW</a:t>
            </a:r>
            <a:endParaRPr kumimoji="1" lang="ja-JP" altLang="en-US" dirty="0"/>
          </a:p>
        </p:txBody>
      </p:sp>
      <p:sp>
        <p:nvSpPr>
          <p:cNvPr id="10" name="コンテンツ プレースホルダー 9"/>
          <p:cNvSpPr>
            <a:spLocks noGrp="1"/>
          </p:cNvSpPr>
          <p:nvPr>
            <p:ph idx="1"/>
          </p:nvPr>
        </p:nvSpPr>
        <p:spPr>
          <a:xfrm>
            <a:off x="457200" y="980728"/>
            <a:ext cx="8579296" cy="5145435"/>
          </a:xfrm>
        </p:spPr>
        <p:txBody>
          <a:bodyPr>
            <a:normAutofit fontScale="92500" lnSpcReduction="10000"/>
          </a:bodyPr>
          <a:lstStyle/>
          <a:p>
            <a:r>
              <a:rPr lang="en-US" altLang="ja-JP" dirty="0" smtClean="0"/>
              <a:t>Avoiding abort of inflight HW transaction</a:t>
            </a:r>
          </a:p>
          <a:p>
            <a:pPr lvl="1"/>
            <a:r>
              <a:rPr lang="en-US" altLang="ja-JP" dirty="0" smtClean="0"/>
              <a:t>Reading lock for inflight transaction list aborts hardware transactions (RTM)</a:t>
            </a:r>
          </a:p>
          <a:p>
            <a:pPr lvl="1"/>
            <a:r>
              <a:rPr lang="en-US" altLang="ja-JP" dirty="0" smtClean="0"/>
              <a:t>Using slotted </a:t>
            </a:r>
            <a:r>
              <a:rPr lang="en-US" altLang="ja-JP" dirty="0"/>
              <a:t>array </a:t>
            </a:r>
            <a:r>
              <a:rPr lang="en-US" altLang="ja-JP" dirty="0" smtClean="0"/>
              <a:t>to eliminate lock in linked list </a:t>
            </a:r>
            <a:endParaRPr lang="en-US" altLang="ja-JP" dirty="0" smtClean="0"/>
          </a:p>
          <a:p>
            <a:r>
              <a:rPr lang="en-US" altLang="ja-JP" dirty="0" smtClean="0"/>
              <a:t>Reducing conflict</a:t>
            </a:r>
          </a:p>
          <a:p>
            <a:pPr lvl="1"/>
            <a:r>
              <a:rPr lang="en-US" altLang="ja-JP" dirty="0" smtClean="0"/>
              <a:t>C</a:t>
            </a:r>
            <a:r>
              <a:rPr lang="en-US" altLang="ja-JP" dirty="0" smtClean="0"/>
              <a:t>hanging commit order</a:t>
            </a:r>
          </a:p>
          <a:p>
            <a:pPr lvl="2"/>
            <a:r>
              <a:rPr lang="en-US" altLang="ja-JP" dirty="0" smtClean="0"/>
              <a:t>Lock -&gt; commit -&gt; invalidate -&gt; unlock</a:t>
            </a:r>
          </a:p>
          <a:p>
            <a:pPr lvl="2"/>
            <a:r>
              <a:rPr lang="en-US" altLang="ja-JP" dirty="0" smtClean="0"/>
              <a:t>Recording read location in bloom filter if the read is not in write-set</a:t>
            </a:r>
            <a:br>
              <a:rPr lang="en-US" altLang="ja-JP" dirty="0" smtClean="0"/>
            </a:br>
            <a:r>
              <a:rPr lang="en-US" altLang="ja-JP" dirty="0" smtClean="0"/>
              <a:t>(RAW, True </a:t>
            </a:r>
            <a:r>
              <a:rPr lang="en-US" altLang="ja-JP" dirty="0"/>
              <a:t>dependency: </a:t>
            </a:r>
            <a:r>
              <a:rPr lang="en-US" altLang="ja-JP" sz="1600" dirty="0">
                <a:hlinkClick r:id="rId2"/>
              </a:rPr>
              <a:t>http://en.wikipedia.org/wiki/Data_dependency</a:t>
            </a:r>
            <a:r>
              <a:rPr lang="en-US" altLang="ja-JP" dirty="0" smtClean="0"/>
              <a:t>)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 smtClean="0"/>
              <a:t>Other optimizations discussed in section 6.</a:t>
            </a:r>
          </a:p>
          <a:p>
            <a:pPr lvl="1"/>
            <a:r>
              <a:rPr lang="en-US" altLang="ja-JP" dirty="0" smtClean="0"/>
              <a:t>Fail-Fast mode with priority, read-only transactio</a:t>
            </a:r>
            <a:r>
              <a:rPr lang="en-US" altLang="ja-JP" dirty="0"/>
              <a:t>n</a:t>
            </a:r>
            <a:endParaRPr lang="en-US" altLang="ja-JP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4/24/15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Satoshi Matsushita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32BB5-522F-4BB1-A9C4-38BAF3EAC4E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68609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Bug in RTM HW Sandboxing (Sec. 5.2)</a:t>
            </a:r>
            <a:endParaRPr kumimoji="1" lang="ja-JP" altLang="en-US" dirty="0"/>
          </a:p>
        </p:txBody>
      </p:sp>
      <p:sp>
        <p:nvSpPr>
          <p:cNvPr id="10" name="コンテンツ プレースホルダー 9"/>
          <p:cNvSpPr>
            <a:spLocks noGrp="1"/>
          </p:cNvSpPr>
          <p:nvPr>
            <p:ph idx="1"/>
          </p:nvPr>
        </p:nvSpPr>
        <p:spPr>
          <a:xfrm>
            <a:off x="457200" y="980728"/>
            <a:ext cx="8579296" cy="5145435"/>
          </a:xfrm>
        </p:spPr>
        <p:txBody>
          <a:bodyPr>
            <a:noAutofit/>
          </a:bodyPr>
          <a:lstStyle/>
          <a:p>
            <a:r>
              <a:rPr lang="en-US" altLang="ja-JP" sz="2400" dirty="0" smtClean="0"/>
              <a:t>“loop-hole”, </a:t>
            </a:r>
            <a:r>
              <a:rPr lang="en-US" altLang="ja-JP" sz="2400" dirty="0"/>
              <a:t>an unlikely sequence of events in which </a:t>
            </a:r>
            <a:endParaRPr lang="en-US" altLang="ja-JP" sz="2400" dirty="0"/>
          </a:p>
          <a:p>
            <a:pPr lvl="1"/>
            <a:r>
              <a:rPr lang="en-US" altLang="ja-JP" sz="2000" dirty="0" smtClean="0"/>
              <a:t>(</a:t>
            </a:r>
            <a:r>
              <a:rPr lang="en-US" altLang="ja-JP" sz="2000" dirty="0"/>
              <a:t>1) </a:t>
            </a:r>
            <a:r>
              <a:rPr lang="en-US" altLang="ja-JP" sz="2000" dirty="0" smtClean="0"/>
              <a:t>mutually inconsistent </a:t>
            </a:r>
            <a:r>
              <a:rPr lang="en-US" altLang="ja-JP" sz="2000" dirty="0"/>
              <a:t>reads cause a spurious memory write, </a:t>
            </a:r>
            <a:endParaRPr lang="en-US" altLang="ja-JP" sz="2000" dirty="0" smtClean="0"/>
          </a:p>
          <a:p>
            <a:pPr lvl="1"/>
            <a:r>
              <a:rPr lang="en-US" altLang="ja-JP" sz="2000" dirty="0" smtClean="0"/>
              <a:t>(</a:t>
            </a:r>
            <a:r>
              <a:rPr lang="en-US" altLang="ja-JP" sz="2000" dirty="0"/>
              <a:t>2) </a:t>
            </a:r>
            <a:r>
              <a:rPr lang="en-US" altLang="ja-JP" sz="2000" dirty="0" smtClean="0"/>
              <a:t>which overwrite </a:t>
            </a:r>
            <a:r>
              <a:rPr lang="en-US" altLang="ja-JP" sz="2000" dirty="0"/>
              <a:t>an address later used as the target of an </a:t>
            </a:r>
            <a:r>
              <a:rPr lang="en-US" altLang="ja-JP" sz="2000" dirty="0" smtClean="0"/>
              <a:t>indirect jump </a:t>
            </a:r>
            <a:r>
              <a:rPr lang="en-US" altLang="ja-JP" sz="2000" dirty="0"/>
              <a:t>in that same transaction</a:t>
            </a:r>
            <a:r>
              <a:rPr lang="en-US" altLang="ja-JP" sz="2000" dirty="0" smtClean="0"/>
              <a:t>,</a:t>
            </a:r>
          </a:p>
          <a:p>
            <a:pPr lvl="1"/>
            <a:r>
              <a:rPr lang="en-US" altLang="ja-JP" sz="2000" dirty="0" smtClean="0"/>
              <a:t> </a:t>
            </a:r>
            <a:r>
              <a:rPr lang="en-US" altLang="ja-JP" sz="2000" dirty="0"/>
              <a:t>(3) thereby causing a </a:t>
            </a:r>
            <a:r>
              <a:rPr lang="en-US" altLang="ja-JP" sz="2000" dirty="0" smtClean="0"/>
              <a:t>jump to </a:t>
            </a:r>
            <a:r>
              <a:rPr lang="en-US" altLang="ja-JP" sz="2000" dirty="0"/>
              <a:t>a location that happens to contain either an _</a:t>
            </a:r>
            <a:r>
              <a:rPr lang="en-US" altLang="ja-JP" sz="2000" dirty="0" err="1"/>
              <a:t>xend</a:t>
            </a:r>
            <a:r>
              <a:rPr lang="en-US" altLang="ja-JP" sz="2000" dirty="0"/>
              <a:t> (</a:t>
            </a:r>
            <a:r>
              <a:rPr lang="en-US" altLang="ja-JP" sz="2000" dirty="0" smtClean="0"/>
              <a:t>commit </a:t>
            </a:r>
            <a:r>
              <a:rPr lang="en-US" altLang="ja-JP" sz="2000" dirty="0"/>
              <a:t>transaction) instruction, or immediate data that </a:t>
            </a:r>
            <a:r>
              <a:rPr lang="en-US" altLang="ja-JP" sz="2000" dirty="0" smtClean="0"/>
              <a:t>looks like </a:t>
            </a:r>
            <a:r>
              <a:rPr lang="en-US" altLang="ja-JP" sz="2000" dirty="0"/>
              <a:t>one</a:t>
            </a:r>
            <a:r>
              <a:rPr lang="en-US" altLang="ja-JP" sz="2000" dirty="0" smtClean="0"/>
              <a:t>.</a:t>
            </a:r>
          </a:p>
          <a:p>
            <a:pPr lvl="1"/>
            <a:r>
              <a:rPr lang="en-US" altLang="ja-JP" sz="2000" dirty="0" smtClean="0"/>
              <a:t>Executing </a:t>
            </a:r>
            <a:r>
              <a:rPr lang="en-US" altLang="ja-JP" sz="2000" dirty="0"/>
              <a:t>this instruction without the </a:t>
            </a:r>
            <a:r>
              <a:rPr lang="en-US" altLang="ja-JP" sz="2000" dirty="0" smtClean="0"/>
              <a:t>final commit </a:t>
            </a:r>
            <a:r>
              <a:rPr lang="en-US" altLang="ja-JP" sz="2000" dirty="0"/>
              <a:t>lock check could prematurely commit an inconsistent </a:t>
            </a:r>
            <a:r>
              <a:rPr lang="en-US" altLang="ja-JP" sz="2000" dirty="0" smtClean="0"/>
              <a:t>set of changes</a:t>
            </a:r>
            <a:endParaRPr lang="en-US" altLang="ja-JP" sz="2000" dirty="0"/>
          </a:p>
          <a:p>
            <a:r>
              <a:rPr lang="en-US" altLang="ja-JP" sz="2400" dirty="0" smtClean="0"/>
              <a:t>Solution:</a:t>
            </a:r>
          </a:p>
          <a:p>
            <a:pPr lvl="1"/>
            <a:r>
              <a:rPr lang="en-US" altLang="ja-JP" sz="2000" dirty="0"/>
              <a:t>C</a:t>
            </a:r>
            <a:r>
              <a:rPr lang="en-US" altLang="ja-JP" sz="2000" dirty="0" smtClean="0"/>
              <a:t>heck </a:t>
            </a:r>
            <a:r>
              <a:rPr lang="en-US" altLang="ja-JP" sz="2000" dirty="0"/>
              <a:t>the </a:t>
            </a:r>
            <a:r>
              <a:rPr lang="en-US" altLang="ja-JP" sz="2000" dirty="0" err="1"/>
              <a:t>commit_lock</a:t>
            </a:r>
            <a:r>
              <a:rPr lang="en-US" altLang="ja-JP" sz="2000" dirty="0"/>
              <a:t> before doing an indirect </a:t>
            </a:r>
            <a:r>
              <a:rPr lang="en-US" altLang="ja-JP" sz="2000" dirty="0" smtClean="0"/>
              <a:t>jump (hand code)</a:t>
            </a:r>
          </a:p>
          <a:p>
            <a:pPr lvl="1"/>
            <a:r>
              <a:rPr lang="en-US" altLang="ja-JP" sz="2000" dirty="0" smtClean="0"/>
              <a:t>No indirect jumps: also preventing buffer overflow vulnerability</a:t>
            </a:r>
          </a:p>
          <a:p>
            <a:pPr lvl="1"/>
            <a:endParaRPr lang="en-US" altLang="ja-JP" sz="2000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4/24/15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Satoshi Matsushita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32BB5-522F-4BB1-A9C4-38BAF3EAC4E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13706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1647</TotalTime>
  <Words>684</Words>
  <Application>Microsoft Macintosh PowerPoint</Application>
  <PresentationFormat>画面に合わせる (4:3)</PresentationFormat>
  <Paragraphs>137</Paragraphs>
  <Slides>11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2" baseType="lpstr">
      <vt:lpstr>1_Office ​​テーマ</vt:lpstr>
      <vt:lpstr>Invyswell: A Hybrid Transactional Memory for Haswell’s Restricted Transactional Memory</vt:lpstr>
      <vt:lpstr>Intel Transactional Synchronization Extensions (TSX)</vt:lpstr>
      <vt:lpstr>TSX: nest, abort</vt:lpstr>
      <vt:lpstr>RTM: Restrictions</vt:lpstr>
      <vt:lpstr>The paper..</vt:lpstr>
      <vt:lpstr>Invyswell Design</vt:lpstr>
      <vt:lpstr>Bloom filter</vt:lpstr>
      <vt:lpstr>Optimization in specSW</vt:lpstr>
      <vt:lpstr>Bug in RTM HW Sandboxing (Sec. 5.2)</vt:lpstr>
      <vt:lpstr>Conclusion</vt:lpstr>
      <vt:lpstr>References (except ones inline)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次世代管理サーバ/スイッチスペック</dc:title>
  <dc:creator>1131080305564</dc:creator>
  <cp:lastModifiedBy>Matsushita Satoshi</cp:lastModifiedBy>
  <cp:revision>144</cp:revision>
  <cp:lastPrinted>2015-01-26T11:13:30Z</cp:lastPrinted>
  <dcterms:created xsi:type="dcterms:W3CDTF">2015-01-14T08:31:37Z</dcterms:created>
  <dcterms:modified xsi:type="dcterms:W3CDTF">2015-04-24T21:18:37Z</dcterms:modified>
</cp:coreProperties>
</file>