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1"/>
  </p:notesMasterIdLst>
  <p:sldIdLst>
    <p:sldId id="256" r:id="rId3"/>
    <p:sldId id="361" r:id="rId4"/>
    <p:sldId id="257" r:id="rId5"/>
    <p:sldId id="313" r:id="rId6"/>
    <p:sldId id="373" r:id="rId7"/>
    <p:sldId id="315" r:id="rId8"/>
    <p:sldId id="302" r:id="rId9"/>
    <p:sldId id="328" r:id="rId10"/>
    <p:sldId id="303" r:id="rId11"/>
    <p:sldId id="371" r:id="rId12"/>
    <p:sldId id="326" r:id="rId13"/>
    <p:sldId id="338" r:id="rId14"/>
    <p:sldId id="378" r:id="rId15"/>
    <p:sldId id="327" r:id="rId16"/>
    <p:sldId id="370" r:id="rId17"/>
    <p:sldId id="376" r:id="rId18"/>
    <p:sldId id="307" r:id="rId19"/>
    <p:sldId id="308" r:id="rId20"/>
    <p:sldId id="392" r:id="rId21"/>
    <p:sldId id="333" r:id="rId22"/>
    <p:sldId id="331" r:id="rId23"/>
    <p:sldId id="374" r:id="rId24"/>
    <p:sldId id="375" r:id="rId25"/>
    <p:sldId id="388" r:id="rId26"/>
    <p:sldId id="358" r:id="rId27"/>
    <p:sldId id="291" r:id="rId28"/>
    <p:sldId id="292" r:id="rId29"/>
    <p:sldId id="380" r:id="rId30"/>
    <p:sldId id="386" r:id="rId31"/>
    <p:sldId id="387" r:id="rId32"/>
    <p:sldId id="359" r:id="rId33"/>
    <p:sldId id="323" r:id="rId34"/>
    <p:sldId id="325" r:id="rId35"/>
    <p:sldId id="345" r:id="rId36"/>
    <p:sldId id="382" r:id="rId37"/>
    <p:sldId id="383" r:id="rId38"/>
    <p:sldId id="385" r:id="rId39"/>
    <p:sldId id="389" r:id="rId40"/>
    <p:sldId id="348" r:id="rId41"/>
    <p:sldId id="357" r:id="rId42"/>
    <p:sldId id="310" r:id="rId43"/>
    <p:sldId id="354" r:id="rId44"/>
    <p:sldId id="355" r:id="rId45"/>
    <p:sldId id="390" r:id="rId46"/>
    <p:sldId id="391" r:id="rId47"/>
    <p:sldId id="360" r:id="rId48"/>
    <p:sldId id="381" r:id="rId49"/>
    <p:sldId id="312"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01"/>
    <p:restoredTop sz="95037"/>
  </p:normalViewPr>
  <p:slideViewPr>
    <p:cSldViewPr snapToGrid="0" snapToObjects="1">
      <p:cViewPr>
        <p:scale>
          <a:sx n="97" d="100"/>
          <a:sy n="97" d="100"/>
        </p:scale>
        <p:origin x="664" y="144"/>
      </p:cViewPr>
      <p:guideLst>
        <p:guide orient="horz" pos="2160"/>
        <p:guide pos="2880"/>
      </p:guideLst>
    </p:cSldViewPr>
  </p:slideViewPr>
  <p:outlineViewPr>
    <p:cViewPr>
      <p:scale>
        <a:sx n="33" d="100"/>
        <a:sy n="33" d="100"/>
      </p:scale>
      <p:origin x="0" y="-16928"/>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C1508C-EE8C-E544-AE65-B9AAAE3DCDA2}" type="datetimeFigureOut">
              <a:rPr lang="en-US" smtClean="0"/>
              <a:t>8/25/15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22D16E-F1C3-1C40-BD3E-9E681F48127D}" type="slidenum">
              <a:rPr lang="en-US" smtClean="0"/>
              <a:t>‹#›</a:t>
            </a:fld>
            <a:endParaRPr lang="en-US" dirty="0"/>
          </a:p>
        </p:txBody>
      </p:sp>
    </p:spTree>
    <p:extLst>
      <p:ext uri="{BB962C8B-B14F-4D97-AF65-F5344CB8AC3E}">
        <p14:creationId xmlns:p14="http://schemas.microsoft.com/office/powerpoint/2010/main" val="13210685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customers are at the very early side of this continuum of maturity when it comes to automating the network.  They may have a couple of expect scripts, some MOPs and SOPs, but things are not really automated in any really meaningful way.  They don’t have any sort of control framework or controller, not using OpenStack, not interested in programmability.  Most want the network to be easier to manage.</a:t>
            </a:r>
          </a:p>
          <a:p>
            <a:endParaRPr lang="en-US" baseline="0" dirty="0" smtClean="0"/>
          </a:p>
          <a:p>
            <a:r>
              <a:rPr lang="en-US" baseline="0" dirty="0" smtClean="0"/>
              <a:t>Companies such as Netflix, are at the furthest end of the spectrum using a much more fully integrated Dev/NetOps approach</a:t>
            </a:r>
          </a:p>
          <a:p>
            <a:endParaRPr lang="en-US" baseline="0" dirty="0" smtClean="0"/>
          </a:p>
          <a:p>
            <a:r>
              <a:rPr lang="en-US" baseline="0" dirty="0" smtClean="0"/>
              <a:t>Our job is not to paint a picture of our customer’s full operational maturity, our job is to show them that we know what full operational maturity looks like and then get them further down the continuum in that direction.</a:t>
            </a:r>
          </a:p>
          <a:p>
            <a:endParaRPr lang="en-US" baseline="0" dirty="0" smtClean="0"/>
          </a:p>
          <a:p>
            <a:r>
              <a:rPr lang="en-US" baseline="0" dirty="0" smtClean="0"/>
              <a:t>Present in the industry today is a huge separation between where customers are today and the “vision” that everyone is talking about. </a:t>
            </a:r>
          </a:p>
          <a:p>
            <a:endParaRPr lang="en-US" baseline="0" dirty="0" smtClean="0"/>
          </a:p>
          <a:p>
            <a:r>
              <a:rPr lang="en-US" b="1" u="sng" baseline="0" dirty="0" smtClean="0"/>
              <a:t>Your role as a sales person, is to be the TRUSTED ADVISOR that doesn’t judge the customer for where they are, but can identify their current pain point and point to a path to full operational maturity over the next several years.  </a:t>
            </a:r>
          </a:p>
          <a:p>
            <a:endParaRPr lang="en-US" b="1" u="sng" baseline="0" dirty="0" smtClean="0"/>
          </a:p>
          <a:p>
            <a:r>
              <a:rPr lang="en-US" b="0" u="none" baseline="0" dirty="0" smtClean="0"/>
              <a:t>Mike’s analogy for a 22hr treadmill session</a:t>
            </a:r>
            <a:endParaRPr lang="en-US" b="0" u="none" dirty="0"/>
          </a:p>
        </p:txBody>
      </p:sp>
      <p:sp>
        <p:nvSpPr>
          <p:cNvPr id="4" name="Slide Number Placeholder 3"/>
          <p:cNvSpPr>
            <a:spLocks noGrp="1"/>
          </p:cNvSpPr>
          <p:nvPr>
            <p:ph type="sldNum" sz="quarter" idx="10"/>
          </p:nvPr>
        </p:nvSpPr>
        <p:spPr/>
        <p:txBody>
          <a:bodyPr/>
          <a:lstStyle/>
          <a:p>
            <a:fld id="{11EA4BCA-A36A-4967-AA82-FD168F25547E}" type="slidenum">
              <a:rPr lang="en-US" smtClean="0"/>
              <a:t>6</a:t>
            </a:fld>
            <a:endParaRPr lang="en-US" dirty="0"/>
          </a:p>
        </p:txBody>
      </p:sp>
    </p:spTree>
    <p:extLst>
      <p:ext uri="{BB962C8B-B14F-4D97-AF65-F5344CB8AC3E}">
        <p14:creationId xmlns:p14="http://schemas.microsoft.com/office/powerpoint/2010/main" val="25631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massive 750Mb/</a:t>
            </a:r>
            <a:endParaRPr lang="en-US" dirty="0"/>
          </a:p>
        </p:txBody>
      </p:sp>
      <p:sp>
        <p:nvSpPr>
          <p:cNvPr id="4" name="Slide Number Placeholder 3"/>
          <p:cNvSpPr>
            <a:spLocks noGrp="1"/>
          </p:cNvSpPr>
          <p:nvPr>
            <p:ph type="sldNum" sz="quarter" idx="10"/>
          </p:nvPr>
        </p:nvSpPr>
        <p:spPr/>
        <p:txBody>
          <a:bodyPr/>
          <a:lstStyle/>
          <a:p>
            <a:fld id="{A022D16E-F1C3-1C40-BD3E-9E681F48127D}" type="slidenum">
              <a:rPr lang="en-US" smtClean="0"/>
              <a:t>9</a:t>
            </a:fld>
            <a:endParaRPr lang="en-US" dirty="0"/>
          </a:p>
        </p:txBody>
      </p:sp>
    </p:spTree>
    <p:extLst>
      <p:ext uri="{BB962C8B-B14F-4D97-AF65-F5344CB8AC3E}">
        <p14:creationId xmlns:p14="http://schemas.microsoft.com/office/powerpoint/2010/main" val="3305604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latin typeface="Arial" charset="0"/>
                <a:ea typeface="msgothic" charset="-128"/>
                <a:cs typeface="msgothic" charset="-128"/>
              </a:rPr>
              <a:t>Illustration of how a virtual interviewer sees a human. The interviewer assesses the psychological state of the human by tracking and analyzing their facial expressions, body posture, and speech.</a:t>
            </a:r>
          </a:p>
        </p:txBody>
      </p:sp>
    </p:spTree>
    <p:extLst>
      <p:ext uri="{BB962C8B-B14F-4D97-AF65-F5344CB8AC3E}">
        <p14:creationId xmlns:p14="http://schemas.microsoft.com/office/powerpoint/2010/main" val="943947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15BA2-41A1-46AC-9669-D6D86619A2C7}" type="slidenum">
              <a:rPr lang="en-US" smtClean="0"/>
              <a:t>15</a:t>
            </a:fld>
            <a:endParaRPr lang="en-US" dirty="0"/>
          </a:p>
        </p:txBody>
      </p:sp>
    </p:spTree>
    <p:extLst>
      <p:ext uri="{BB962C8B-B14F-4D97-AF65-F5344CB8AC3E}">
        <p14:creationId xmlns:p14="http://schemas.microsoft.com/office/powerpoint/2010/main" val="2028409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CC0B4C-999B-2B45-AA30-B88380B45DBC}" type="slidenum">
              <a:rPr lang="en-US"/>
              <a:pPr/>
              <a:t>28</a:t>
            </a:fld>
            <a:endParaRPr lang="en-US" dirty="0"/>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03570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9035D7-872F-624F-BAD1-678307533A7F}" type="slidenum">
              <a:rPr lang="en-US"/>
              <a:pPr/>
              <a:t>29</a:t>
            </a:fld>
            <a:endParaRPr lang="en-US" dirty="0"/>
          </a:p>
        </p:txBody>
      </p:sp>
      <p:sp>
        <p:nvSpPr>
          <p:cNvPr id="29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28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87658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2DC9799-BD3E-3242-B32A-B2F9974B8AF2}" type="slidenum">
              <a:rPr lang="en-GB" altLang="en-US"/>
              <a:pPr/>
              <a:t>44</a:t>
            </a:fld>
            <a:endParaRPr lang="en-GB" altLang="en-US" dirty="0"/>
          </a:p>
        </p:txBody>
      </p:sp>
      <p:sp>
        <p:nvSpPr>
          <p:cNvPr id="108545"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85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0184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4F3A3B-8460-D347-B6DD-C0CAF9B5F855}" type="slidenum">
              <a:rPr lang="en-US" altLang="en-US"/>
              <a:pPr/>
              <a:t>45</a:t>
            </a:fld>
            <a:endParaRPr lang="en-US" altLang="en-US" dirty="0"/>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646496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98CFA8-40D4-D44D-A04B-26D67CBC06B9}" type="datetimeFigureOut">
              <a:rPr lang="en-US" smtClean="0"/>
              <a:t>8/25/15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0EEE97-4FC4-7E4C-92D1-1534008B6E54}" type="slidenum">
              <a:rPr lang="en-US" smtClean="0"/>
              <a:t>‹#›</a:t>
            </a:fld>
            <a:endParaRPr lang="en-US" dirty="0"/>
          </a:p>
        </p:txBody>
      </p:sp>
    </p:spTree>
    <p:extLst>
      <p:ext uri="{BB962C8B-B14F-4D97-AF65-F5344CB8AC3E}">
        <p14:creationId xmlns:p14="http://schemas.microsoft.com/office/powerpoint/2010/main" val="2166450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8CFA8-40D4-D44D-A04B-26D67CBC06B9}" type="datetimeFigureOut">
              <a:rPr lang="en-US" smtClean="0"/>
              <a:t>8/25/15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0EEE97-4FC4-7E4C-92D1-1534008B6E54}" type="slidenum">
              <a:rPr lang="en-US" smtClean="0"/>
              <a:t>‹#›</a:t>
            </a:fld>
            <a:endParaRPr lang="en-US" dirty="0"/>
          </a:p>
        </p:txBody>
      </p:sp>
    </p:spTree>
    <p:extLst>
      <p:ext uri="{BB962C8B-B14F-4D97-AF65-F5344CB8AC3E}">
        <p14:creationId xmlns:p14="http://schemas.microsoft.com/office/powerpoint/2010/main" val="4200132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8CFA8-40D4-D44D-A04B-26D67CBC06B9}" type="datetimeFigureOut">
              <a:rPr lang="en-US" smtClean="0"/>
              <a:t>8/25/15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0EEE97-4FC4-7E4C-92D1-1534008B6E54}" type="slidenum">
              <a:rPr lang="en-US" smtClean="0"/>
              <a:t>‹#›</a:t>
            </a:fld>
            <a:endParaRPr lang="en-US" dirty="0"/>
          </a:p>
        </p:txBody>
      </p:sp>
    </p:spTree>
    <p:extLst>
      <p:ext uri="{BB962C8B-B14F-4D97-AF65-F5344CB8AC3E}">
        <p14:creationId xmlns:p14="http://schemas.microsoft.com/office/powerpoint/2010/main" val="2149781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39E85-3092-BC46-B99C-4E2EC3DBB2DA}" type="datetimeFigureOut">
              <a:rPr lang="en-US" smtClean="0">
                <a:solidFill>
                  <a:prstClr val="black">
                    <a:tint val="75000"/>
                  </a:prstClr>
                </a:solidFill>
                <a:latin typeface="Calibri"/>
              </a:rPr>
              <a:pPr/>
              <a:t>8/25/15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F955CDD-D7C6-8042-9352-EB1D3AB4B64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72514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739E85-3092-BC46-B99C-4E2EC3DBB2DA}" type="datetimeFigureOut">
              <a:rPr lang="en-US" smtClean="0">
                <a:solidFill>
                  <a:prstClr val="black">
                    <a:tint val="75000"/>
                  </a:prstClr>
                </a:solidFill>
                <a:latin typeface="Calibri"/>
              </a:rPr>
              <a:pPr/>
              <a:t>8/25/15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F955CDD-D7C6-8042-9352-EB1D3AB4B64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85310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739E85-3092-BC46-B99C-4E2EC3DBB2DA}" type="datetimeFigureOut">
              <a:rPr lang="en-US" smtClean="0">
                <a:solidFill>
                  <a:prstClr val="black">
                    <a:tint val="75000"/>
                  </a:prstClr>
                </a:solidFill>
                <a:latin typeface="Calibri"/>
              </a:rPr>
              <a:pPr/>
              <a:t>8/25/15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F955CDD-D7C6-8042-9352-EB1D3AB4B64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17670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739E85-3092-BC46-B99C-4E2EC3DBB2DA}" type="datetimeFigureOut">
              <a:rPr lang="en-US" smtClean="0">
                <a:solidFill>
                  <a:prstClr val="black">
                    <a:tint val="75000"/>
                  </a:prstClr>
                </a:solidFill>
                <a:latin typeface="Calibri"/>
              </a:rPr>
              <a:pPr/>
              <a:t>8/25/15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F955CDD-D7C6-8042-9352-EB1D3AB4B64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90926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739E85-3092-BC46-B99C-4E2EC3DBB2DA}" type="datetimeFigureOut">
              <a:rPr lang="en-US" smtClean="0">
                <a:solidFill>
                  <a:prstClr val="black">
                    <a:tint val="75000"/>
                  </a:prstClr>
                </a:solidFill>
                <a:latin typeface="Calibri"/>
              </a:rPr>
              <a:pPr/>
              <a:t>8/25/15</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F955CDD-D7C6-8042-9352-EB1D3AB4B64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76878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739E85-3092-BC46-B99C-4E2EC3DBB2DA}" type="datetimeFigureOut">
              <a:rPr lang="en-US" smtClean="0">
                <a:solidFill>
                  <a:prstClr val="black">
                    <a:tint val="75000"/>
                  </a:prstClr>
                </a:solidFill>
                <a:latin typeface="Calibri"/>
              </a:rPr>
              <a:pPr/>
              <a:t>8/25/15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F955CDD-D7C6-8042-9352-EB1D3AB4B64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89272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39E85-3092-BC46-B99C-4E2EC3DBB2DA}" type="datetimeFigureOut">
              <a:rPr lang="en-US" smtClean="0">
                <a:solidFill>
                  <a:prstClr val="black">
                    <a:tint val="75000"/>
                  </a:prstClr>
                </a:solidFill>
                <a:latin typeface="Calibri"/>
              </a:rPr>
              <a:pPr/>
              <a:t>8/25/15</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F955CDD-D7C6-8042-9352-EB1D3AB4B64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02952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739E85-3092-BC46-B99C-4E2EC3DBB2DA}" type="datetimeFigureOut">
              <a:rPr lang="en-US" smtClean="0">
                <a:solidFill>
                  <a:prstClr val="black">
                    <a:tint val="75000"/>
                  </a:prstClr>
                </a:solidFill>
                <a:latin typeface="Calibri"/>
              </a:rPr>
              <a:pPr/>
              <a:t>8/25/15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F955CDD-D7C6-8042-9352-EB1D3AB4B64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97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8CFA8-40D4-D44D-A04B-26D67CBC06B9}" type="datetimeFigureOut">
              <a:rPr lang="en-US" smtClean="0"/>
              <a:t>8/25/15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0EEE97-4FC4-7E4C-92D1-1534008B6E54}" type="slidenum">
              <a:rPr lang="en-US" smtClean="0"/>
              <a:t>‹#›</a:t>
            </a:fld>
            <a:endParaRPr lang="en-US" dirty="0"/>
          </a:p>
        </p:txBody>
      </p:sp>
    </p:spTree>
    <p:extLst>
      <p:ext uri="{BB962C8B-B14F-4D97-AF65-F5344CB8AC3E}">
        <p14:creationId xmlns:p14="http://schemas.microsoft.com/office/powerpoint/2010/main" val="2764134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739E85-3092-BC46-B99C-4E2EC3DBB2DA}" type="datetimeFigureOut">
              <a:rPr lang="en-US" smtClean="0">
                <a:solidFill>
                  <a:prstClr val="black">
                    <a:tint val="75000"/>
                  </a:prstClr>
                </a:solidFill>
                <a:latin typeface="Calibri"/>
              </a:rPr>
              <a:pPr/>
              <a:t>8/25/15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F955CDD-D7C6-8042-9352-EB1D3AB4B64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0681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739E85-3092-BC46-B99C-4E2EC3DBB2DA}" type="datetimeFigureOut">
              <a:rPr lang="en-US" smtClean="0">
                <a:solidFill>
                  <a:prstClr val="black">
                    <a:tint val="75000"/>
                  </a:prstClr>
                </a:solidFill>
                <a:latin typeface="Calibri"/>
              </a:rPr>
              <a:pPr/>
              <a:t>8/25/15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F955CDD-D7C6-8042-9352-EB1D3AB4B64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3669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739E85-3092-BC46-B99C-4E2EC3DBB2DA}" type="datetimeFigureOut">
              <a:rPr lang="en-US" smtClean="0">
                <a:solidFill>
                  <a:prstClr val="black">
                    <a:tint val="75000"/>
                  </a:prstClr>
                </a:solidFill>
                <a:latin typeface="Calibri"/>
              </a:rPr>
              <a:pPr/>
              <a:t>8/25/15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F955CDD-D7C6-8042-9352-EB1D3AB4B64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75387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0314" y="463296"/>
            <a:ext cx="7795337" cy="678728"/>
          </a:xfrm>
        </p:spPr>
        <p:txBody>
          <a:bodyPr lIns="0" rIns="182880" anchor="t" anchorCtr="0"/>
          <a:lstStyle>
            <a:lvl1pPr>
              <a:defRPr sz="3400">
                <a:solidFill>
                  <a:schemeClr val="bg2"/>
                </a:solidFill>
              </a:defRPr>
            </a:lvl1pPr>
          </a:lstStyle>
          <a:p>
            <a:r>
              <a:rPr lang="en-US" dirty="0" smtClean="0"/>
              <a:t>Click to edit Master title style</a:t>
            </a:r>
            <a:endParaRPr lang="en-US" dirty="0"/>
          </a:p>
        </p:txBody>
      </p:sp>
      <p:sp>
        <p:nvSpPr>
          <p:cNvPr id="8" name="Text Placeholder 7"/>
          <p:cNvSpPr>
            <a:spLocks noGrp="1"/>
          </p:cNvSpPr>
          <p:nvPr>
            <p:ph type="body" sz="quarter" idx="13"/>
          </p:nvPr>
        </p:nvSpPr>
        <p:spPr>
          <a:xfrm>
            <a:off x="595314" y="1238251"/>
            <a:ext cx="7780337" cy="361949"/>
          </a:xfrm>
        </p:spPr>
        <p:txBody>
          <a:bodyPr lIns="0" tIns="0" rIns="182880" bIns="0" anchor="t" anchorCtr="0">
            <a:noAutofit/>
          </a:bodyPr>
          <a:lstStyle>
            <a:lvl1pPr marL="0" indent="0">
              <a:buNone/>
              <a:defRPr sz="2000" cap="all" spc="-50">
                <a:solidFill>
                  <a:schemeClr val="tx2"/>
                </a:solidFill>
              </a:defRPr>
            </a:lvl1pPr>
          </a:lstStyle>
          <a:p>
            <a:pPr lvl="0"/>
            <a:endParaRPr lang="en-US" dirty="0"/>
          </a:p>
        </p:txBody>
      </p:sp>
      <p:sp>
        <p:nvSpPr>
          <p:cNvPr id="17" name="Footer Placeholder 4"/>
          <p:cNvSpPr>
            <a:spLocks noGrp="1"/>
          </p:cNvSpPr>
          <p:nvPr>
            <p:ph type="ftr" sz="quarter" idx="3"/>
          </p:nvPr>
        </p:nvSpPr>
        <p:spPr>
          <a:xfrm>
            <a:off x="4149239" y="6506342"/>
            <a:ext cx="4069750" cy="175132"/>
          </a:xfrm>
          <a:prstGeom prst="rect">
            <a:avLst/>
          </a:prstGeom>
        </p:spPr>
        <p:txBody>
          <a:bodyPr lIns="0" tIns="0" rIns="0" bIns="0" anchor="b" anchorCtr="0"/>
          <a:lstStyle>
            <a:lvl1pPr algn="r">
              <a:defRPr sz="700" cap="all">
                <a:solidFill>
                  <a:srgbClr val="5F5F5F"/>
                </a:solidFill>
              </a:defRPr>
            </a:lvl1pPr>
          </a:lstStyle>
          <a:p>
            <a:r>
              <a:rPr lang="en-US" dirty="0" smtClean="0">
                <a:latin typeface="Calibri"/>
              </a:rPr>
              <a:t>© 2014 Brocade Communications Systems, Inc. CONFIDENTIAL—For Internal Use Only </a:t>
            </a:r>
            <a:endParaRPr lang="en-US" dirty="0">
              <a:latin typeface="Calibri"/>
            </a:endParaRPr>
          </a:p>
        </p:txBody>
      </p:sp>
      <p:sp>
        <p:nvSpPr>
          <p:cNvPr id="18" name="Slide Number Placeholder 5"/>
          <p:cNvSpPr>
            <a:spLocks noGrp="1"/>
          </p:cNvSpPr>
          <p:nvPr>
            <p:ph type="sldNum" sz="quarter" idx="4"/>
          </p:nvPr>
        </p:nvSpPr>
        <p:spPr>
          <a:xfrm>
            <a:off x="8558791" y="6506343"/>
            <a:ext cx="211568" cy="175132"/>
          </a:xfrm>
          <a:prstGeom prst="rect">
            <a:avLst/>
          </a:prstGeom>
        </p:spPr>
        <p:txBody>
          <a:bodyPr lIns="0" tIns="0" rIns="0" bIns="0" anchor="b" anchorCtr="0"/>
          <a:lstStyle>
            <a:lvl1pPr algn="r">
              <a:defRPr sz="700" cap="all">
                <a:solidFill>
                  <a:srgbClr val="5F5F5F"/>
                </a:solidFill>
              </a:defRPr>
            </a:lvl1pPr>
          </a:lstStyle>
          <a:p>
            <a:fld id="{DB8BB9A7-48F6-5544-BE85-4528CCD443BD}" type="slidenum">
              <a:rPr lang="en-US" smtClean="0">
                <a:latin typeface="Calibri"/>
              </a:rPr>
              <a:pPr/>
              <a:t>‹#›</a:t>
            </a:fld>
            <a:endParaRPr lang="en-US" dirty="0">
              <a:latin typeface="Calibri"/>
            </a:endParaRPr>
          </a:p>
        </p:txBody>
      </p:sp>
      <p:sp>
        <p:nvSpPr>
          <p:cNvPr id="5" name="Text Placeholder 4"/>
          <p:cNvSpPr>
            <a:spLocks noGrp="1"/>
          </p:cNvSpPr>
          <p:nvPr>
            <p:ph type="body" sz="quarter" idx="14"/>
          </p:nvPr>
        </p:nvSpPr>
        <p:spPr>
          <a:xfrm>
            <a:off x="478339" y="2082800"/>
            <a:ext cx="7903661" cy="3725333"/>
          </a:xfrm>
        </p:spPr>
        <p:txBody>
          <a:bodyPr anchor="t" anchorCtr="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7"/>
          </p:nvPr>
        </p:nvSpPr>
        <p:spPr>
          <a:xfrm>
            <a:off x="594360" y="6511423"/>
            <a:ext cx="2743200" cy="182880"/>
          </a:xfrm>
        </p:spPr>
        <p:txBody>
          <a:bodyPr lIns="0" tIns="0" rIns="0" bIns="0" anchor="b" anchorCtr="0"/>
          <a:lstStyle>
            <a:lvl1pPr marL="0" indent="0" algn="l">
              <a:buNone/>
              <a:defRPr sz="700" cap="all">
                <a:solidFill>
                  <a:srgbClr val="5F5F5F"/>
                </a:solidFill>
              </a:defRPr>
            </a:lvl1pPr>
            <a:lvl2pPr marL="173037" indent="0" algn="l">
              <a:buNone/>
              <a:defRPr sz="600">
                <a:solidFill>
                  <a:srgbClr val="FFFFFF"/>
                </a:solidFill>
              </a:defRPr>
            </a:lvl2pPr>
            <a:lvl3pPr marL="346075" indent="0" algn="l">
              <a:buNone/>
              <a:defRPr sz="600">
                <a:solidFill>
                  <a:srgbClr val="FFFFFF"/>
                </a:solidFill>
              </a:defRPr>
            </a:lvl3pPr>
            <a:lvl4pPr marL="512762" indent="0" algn="l">
              <a:buNone/>
              <a:defRPr sz="600">
                <a:solidFill>
                  <a:srgbClr val="FFFFFF"/>
                </a:solidFill>
              </a:defRPr>
            </a:lvl4pPr>
            <a:lvl5pPr marL="685800" indent="0" algn="l">
              <a:buNone/>
              <a:defRPr sz="600">
                <a:solidFill>
                  <a:srgbClr val="FFFFFF"/>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835125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4" y="636054"/>
            <a:ext cx="8588861" cy="634361"/>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937398261"/>
      </p:ext>
    </p:extLst>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1BC548DE-157F-4445-8A44-E6784E94F383}" type="slidenum">
              <a:rPr lang="en-US">
                <a:solidFill>
                  <a:prstClr val="black">
                    <a:tint val="75000"/>
                  </a:prstClr>
                </a:solidFill>
                <a:latin typeface="Calibri"/>
              </a:rPr>
              <a:pPr/>
              <a:t>‹#›</a:t>
            </a:fld>
            <a:endParaRPr lang="en-US" dirty="0">
              <a:solidFill>
                <a:prstClr val="black">
                  <a:tint val="75000"/>
                </a:prstClr>
              </a:solidFill>
              <a:latin typeface="Calibri"/>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dirty="0">
              <a:solidFill>
                <a:prstClr val="black">
                  <a:tint val="75000"/>
                </a:prstClr>
              </a:solidFill>
              <a:latin typeface="Calibri"/>
            </a:endParaRPr>
          </a:p>
        </p:txBody>
      </p:sp>
    </p:spTree>
    <p:extLst>
      <p:ext uri="{BB962C8B-B14F-4D97-AF65-F5344CB8AC3E}">
        <p14:creationId xmlns:p14="http://schemas.microsoft.com/office/powerpoint/2010/main" val="3646248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Footer Placeholder 4"/>
          <p:cNvSpPr>
            <a:spLocks noGrp="1"/>
          </p:cNvSpPr>
          <p:nvPr>
            <p:ph type="ftr" sz="quarter" idx="3"/>
          </p:nvPr>
        </p:nvSpPr>
        <p:spPr>
          <a:xfrm>
            <a:off x="4149239" y="6506343"/>
            <a:ext cx="4069750" cy="175132"/>
          </a:xfrm>
          <a:prstGeom prst="rect">
            <a:avLst/>
          </a:prstGeom>
        </p:spPr>
        <p:txBody>
          <a:bodyPr lIns="0" tIns="0" rIns="0" bIns="0" anchor="b" anchorCtr="0"/>
          <a:lstStyle>
            <a:lvl1pPr algn="r">
              <a:defRPr sz="600" cap="all">
                <a:solidFill>
                  <a:srgbClr val="D6D6D6"/>
                </a:solidFill>
              </a:defRPr>
            </a:lvl1pPr>
          </a:lstStyle>
          <a:p>
            <a:r>
              <a:rPr lang="en-US" dirty="0" smtClean="0">
                <a:latin typeface="Calibri"/>
              </a:rPr>
              <a:t>© 2014 BROCADE COMMUNICATIONS SYSTEMS, INC. CONFIDENTIAL—FOR INTERNAL USE ONLY</a:t>
            </a:r>
            <a:endParaRPr lang="en-US" dirty="0">
              <a:latin typeface="Calibri"/>
            </a:endParaRPr>
          </a:p>
        </p:txBody>
      </p:sp>
      <p:sp>
        <p:nvSpPr>
          <p:cNvPr id="7" name="Slide Number Placeholder 5"/>
          <p:cNvSpPr>
            <a:spLocks noGrp="1"/>
          </p:cNvSpPr>
          <p:nvPr>
            <p:ph type="sldNum" sz="quarter" idx="4"/>
          </p:nvPr>
        </p:nvSpPr>
        <p:spPr>
          <a:xfrm>
            <a:off x="8558791" y="6506345"/>
            <a:ext cx="211568" cy="175132"/>
          </a:xfrm>
          <a:prstGeom prst="rect">
            <a:avLst/>
          </a:prstGeom>
        </p:spPr>
        <p:txBody>
          <a:bodyPr lIns="0" tIns="0" rIns="0" bIns="0" anchor="b" anchorCtr="0"/>
          <a:lstStyle>
            <a:lvl1pPr algn="r">
              <a:defRPr sz="600" cap="all">
                <a:solidFill>
                  <a:srgbClr val="D6D6D6"/>
                </a:solidFill>
              </a:defRPr>
            </a:lvl1pPr>
          </a:lstStyle>
          <a:p>
            <a:fld id="{DB8BB9A7-48F6-5544-BE85-4528CCD443BD}" type="slidenum">
              <a:rPr lang="en-US" smtClean="0">
                <a:latin typeface="Calibri"/>
              </a:rPr>
              <a:pPr/>
              <a:t>‹#›</a:t>
            </a:fld>
            <a:endParaRPr lang="en-US" dirty="0">
              <a:latin typeface="Calibri"/>
            </a:endParaRPr>
          </a:p>
        </p:txBody>
      </p:sp>
      <p:sp>
        <p:nvSpPr>
          <p:cNvPr id="8" name="Text Placeholder 5"/>
          <p:cNvSpPr>
            <a:spLocks noGrp="1"/>
          </p:cNvSpPr>
          <p:nvPr>
            <p:ph type="body" sz="quarter" idx="17"/>
          </p:nvPr>
        </p:nvSpPr>
        <p:spPr>
          <a:xfrm>
            <a:off x="594360" y="6511423"/>
            <a:ext cx="2743200" cy="182880"/>
          </a:xfrm>
        </p:spPr>
        <p:txBody>
          <a:bodyPr lIns="0" tIns="0" rIns="0" bIns="0" anchor="b" anchorCtr="0"/>
          <a:lstStyle>
            <a:lvl1pPr marL="0" indent="0" algn="l">
              <a:buNone/>
              <a:defRPr sz="600" cap="all">
                <a:solidFill>
                  <a:srgbClr val="D6D6D6"/>
                </a:solidFill>
              </a:defRPr>
            </a:lvl1pPr>
            <a:lvl2pPr marL="173030" indent="0" algn="l">
              <a:buNone/>
              <a:defRPr sz="600">
                <a:solidFill>
                  <a:srgbClr val="FFFFFF"/>
                </a:solidFill>
              </a:defRPr>
            </a:lvl2pPr>
            <a:lvl3pPr marL="346060" indent="0" algn="l">
              <a:buNone/>
              <a:defRPr sz="600">
                <a:solidFill>
                  <a:srgbClr val="FFFFFF"/>
                </a:solidFill>
              </a:defRPr>
            </a:lvl3pPr>
            <a:lvl4pPr marL="512740" indent="0" algn="l">
              <a:buNone/>
              <a:defRPr sz="600">
                <a:solidFill>
                  <a:srgbClr val="FFFFFF"/>
                </a:solidFill>
              </a:defRPr>
            </a:lvl4pPr>
            <a:lvl5pPr marL="685770" indent="0" algn="l">
              <a:buNone/>
              <a:defRPr sz="600">
                <a:solidFill>
                  <a:srgbClr val="FFFFFF"/>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60566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8CFA8-40D4-D44D-A04B-26D67CBC06B9}" type="datetimeFigureOut">
              <a:rPr lang="en-US" smtClean="0"/>
              <a:t>8/25/15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0EEE97-4FC4-7E4C-92D1-1534008B6E54}" type="slidenum">
              <a:rPr lang="en-US" smtClean="0"/>
              <a:t>‹#›</a:t>
            </a:fld>
            <a:endParaRPr lang="en-US" dirty="0"/>
          </a:p>
        </p:txBody>
      </p:sp>
    </p:spTree>
    <p:extLst>
      <p:ext uri="{BB962C8B-B14F-4D97-AF65-F5344CB8AC3E}">
        <p14:creationId xmlns:p14="http://schemas.microsoft.com/office/powerpoint/2010/main" val="3198008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98CFA8-40D4-D44D-A04B-26D67CBC06B9}" type="datetimeFigureOut">
              <a:rPr lang="en-US" smtClean="0"/>
              <a:t>8/25/15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0EEE97-4FC4-7E4C-92D1-1534008B6E54}" type="slidenum">
              <a:rPr lang="en-US" smtClean="0"/>
              <a:t>‹#›</a:t>
            </a:fld>
            <a:endParaRPr lang="en-US" dirty="0"/>
          </a:p>
        </p:txBody>
      </p:sp>
    </p:spTree>
    <p:extLst>
      <p:ext uri="{BB962C8B-B14F-4D97-AF65-F5344CB8AC3E}">
        <p14:creationId xmlns:p14="http://schemas.microsoft.com/office/powerpoint/2010/main" val="1545189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98CFA8-40D4-D44D-A04B-26D67CBC06B9}" type="datetimeFigureOut">
              <a:rPr lang="en-US" smtClean="0"/>
              <a:t>8/25/15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0EEE97-4FC4-7E4C-92D1-1534008B6E54}" type="slidenum">
              <a:rPr lang="en-US" smtClean="0"/>
              <a:t>‹#›</a:t>
            </a:fld>
            <a:endParaRPr lang="en-US" dirty="0"/>
          </a:p>
        </p:txBody>
      </p:sp>
    </p:spTree>
    <p:extLst>
      <p:ext uri="{BB962C8B-B14F-4D97-AF65-F5344CB8AC3E}">
        <p14:creationId xmlns:p14="http://schemas.microsoft.com/office/powerpoint/2010/main" val="128586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8CFA8-40D4-D44D-A04B-26D67CBC06B9}" type="datetimeFigureOut">
              <a:rPr lang="en-US" smtClean="0"/>
              <a:t>8/25/15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0EEE97-4FC4-7E4C-92D1-1534008B6E54}" type="slidenum">
              <a:rPr lang="en-US" smtClean="0"/>
              <a:t>‹#›</a:t>
            </a:fld>
            <a:endParaRPr lang="en-US" dirty="0"/>
          </a:p>
        </p:txBody>
      </p:sp>
    </p:spTree>
    <p:extLst>
      <p:ext uri="{BB962C8B-B14F-4D97-AF65-F5344CB8AC3E}">
        <p14:creationId xmlns:p14="http://schemas.microsoft.com/office/powerpoint/2010/main" val="199639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8CFA8-40D4-D44D-A04B-26D67CBC06B9}" type="datetimeFigureOut">
              <a:rPr lang="en-US" smtClean="0"/>
              <a:t>8/25/15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0EEE97-4FC4-7E4C-92D1-1534008B6E54}" type="slidenum">
              <a:rPr lang="en-US" smtClean="0"/>
              <a:t>‹#›</a:t>
            </a:fld>
            <a:endParaRPr lang="en-US" dirty="0"/>
          </a:p>
        </p:txBody>
      </p:sp>
    </p:spTree>
    <p:extLst>
      <p:ext uri="{BB962C8B-B14F-4D97-AF65-F5344CB8AC3E}">
        <p14:creationId xmlns:p14="http://schemas.microsoft.com/office/powerpoint/2010/main" val="3070882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8CFA8-40D4-D44D-A04B-26D67CBC06B9}" type="datetimeFigureOut">
              <a:rPr lang="en-US" smtClean="0"/>
              <a:t>8/25/15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0EEE97-4FC4-7E4C-92D1-1534008B6E54}" type="slidenum">
              <a:rPr lang="en-US" smtClean="0"/>
              <a:t>‹#›</a:t>
            </a:fld>
            <a:endParaRPr lang="en-US" dirty="0"/>
          </a:p>
        </p:txBody>
      </p:sp>
    </p:spTree>
    <p:extLst>
      <p:ext uri="{BB962C8B-B14F-4D97-AF65-F5344CB8AC3E}">
        <p14:creationId xmlns:p14="http://schemas.microsoft.com/office/powerpoint/2010/main" val="375960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8CFA8-40D4-D44D-A04B-26D67CBC06B9}" type="datetimeFigureOut">
              <a:rPr lang="en-US" smtClean="0"/>
              <a:t>8/25/15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0EEE97-4FC4-7E4C-92D1-1534008B6E54}" type="slidenum">
              <a:rPr lang="en-US" smtClean="0"/>
              <a:t>‹#›</a:t>
            </a:fld>
            <a:endParaRPr lang="en-US" dirty="0"/>
          </a:p>
        </p:txBody>
      </p:sp>
    </p:spTree>
    <p:extLst>
      <p:ext uri="{BB962C8B-B14F-4D97-AF65-F5344CB8AC3E}">
        <p14:creationId xmlns:p14="http://schemas.microsoft.com/office/powerpoint/2010/main" val="11267127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8CFA8-40D4-D44D-A04B-26D67CBC06B9}" type="datetimeFigureOut">
              <a:rPr lang="en-US" smtClean="0"/>
              <a:t>8/25/15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EEE97-4FC4-7E4C-92D1-1534008B6E54}" type="slidenum">
              <a:rPr lang="en-US" smtClean="0"/>
              <a:t>‹#›</a:t>
            </a:fld>
            <a:endParaRPr lang="en-US" dirty="0"/>
          </a:p>
        </p:txBody>
      </p:sp>
    </p:spTree>
    <p:extLst>
      <p:ext uri="{BB962C8B-B14F-4D97-AF65-F5344CB8AC3E}">
        <p14:creationId xmlns:p14="http://schemas.microsoft.com/office/powerpoint/2010/main" val="7383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39E85-3092-BC46-B99C-4E2EC3DBB2DA}" type="datetimeFigureOut">
              <a:rPr lang="en-US" smtClean="0">
                <a:solidFill>
                  <a:prstClr val="black">
                    <a:tint val="75000"/>
                  </a:prstClr>
                </a:solidFill>
                <a:latin typeface="Calibri"/>
              </a:rPr>
              <a:pPr/>
              <a:t>8/25/15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55CDD-D7C6-8042-9352-EB1D3AB4B64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39833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1-4-5.net/~dmm/talks/2015/sponsors_lunch_ietf93.pptx" TargetMode="External"/><Relationship Id="rId4" Type="http://schemas.openxmlformats.org/officeDocument/2006/relationships/hyperlink" Target="http://www.hoti.org/" TargetMode="External"/><Relationship Id="rId5" Type="http://schemas.openxmlformats.org/officeDocument/2006/relationships/image" Target="../media/image1.jpg"/><Relationship Id="rId6" Type="http://schemas.openxmlformats.org/officeDocument/2006/relationships/image" Target="../media/image2.emf"/><Relationship Id="rId7"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hyperlink" Target="mailto:dmm@%7Bbrocade.com,uoregon.edu,1-4-5.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g"/><Relationship Id="rId6" Type="http://schemas.openxmlformats.org/officeDocument/2006/relationships/hyperlink" Target="http://www.cns.nyu.edu/heegerlab/content/publications/Tolhurst-VisNeurosci1997a.pdf" TargetMode="External"/><Relationship Id="rId1" Type="http://schemas.openxmlformats.org/officeDocument/2006/relationships/slideLayout" Target="../slideLayouts/slideLayout2.xml"/><Relationship Id="rId2" Type="http://schemas.openxmlformats.org/officeDocument/2006/relationships/hyperlink" Target="http://www.wired.com/2015/05/wolframs-image-rec-site-reflects-enormous-shift-ai/"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hyperlink" Target="http://www.cruxialcio.com/twitter-joins-ai-race-its-new-team-cortex-10393"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cs.toronto.edu/~fritz/absps/momentum.pdf" TargetMode="External"/><Relationship Id="rId4" Type="http://schemas.openxmlformats.org/officeDocument/2006/relationships/hyperlink" Target="http://chronicle.com/article/The-Believers/190147/" TargetMode="External"/><Relationship Id="rId5" Type="http://schemas.openxmlformats.org/officeDocument/2006/relationships/hyperlink" Target="http://www.nature.com/nature/journal/v521/n7553/full/nature14539.html" TargetMode="External"/><Relationship Id="rId6" Type="http://schemas.openxmlformats.org/officeDocument/2006/relationships/hyperlink" Target="http://people.idsia.ch/~juergen/deep-learning-conspiracy.html" TargetMode="External"/><Relationship Id="rId7" Type="http://schemas.openxmlformats.org/officeDocument/2006/relationships/hyperlink" Target="http://recode.net/2015/07/15/ai-conspiracy-the-scientists-behind-deep-learning/" TargetMode="External"/><Relationship Id="rId8" Type="http://schemas.openxmlformats.org/officeDocument/2006/relationships/image" Target="../media/image23.png"/><Relationship Id="rId9"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hyperlink" Target="http://scikit-learn.org" TargetMode="External"/><Relationship Id="rId4" Type="http://schemas.openxmlformats.org/officeDocument/2006/relationships/hyperlink" Target="http://torch.ch/" TargetMode="External"/><Relationship Id="rId5" Type="http://schemas.openxmlformats.org/officeDocument/2006/relationships/hyperlink" Target="http://caffe.berkeleyvision.org/" TargetMode="External"/><Relationship Id="rId6" Type="http://schemas.openxmlformats.org/officeDocument/2006/relationships/hyperlink" Target="http://apollo.deepmatter.io/" TargetMode="External"/><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hyperlink" Target="https://www.nanog.org/sites/default/files/meetings/NANOG64/1023/20150603_Szarecki_Architecture_For_Fine-Grain__v2.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hyperlink" Target="https://www.nanog.org/sites/default/files/meetings/NANOG64/1011/20150604_George_Sdn_In_The_v1.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v" TargetMode="Externa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s://wiki.opnfv.org/requirements_projects/data_collection_of_failure_predic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jpg"/><Relationship Id="rId5" Type="http://schemas.openxmlformats.org/officeDocument/2006/relationships/hyperlink" Target="http://www.iro.umontreal.ca/~lisa/pointeurs/TR1312.pdf" TargetMode="External"/><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 Id="rId3" Type="http://schemas.openxmlformats.org/officeDocument/2006/relationships/hyperlink" Target="https://dl.dropboxusercontent.com/u/50282823/Propagation.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42.gif"/><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davidmeyer/ml" TargetMode="External"/><Relationship Id="rId4" Type="http://schemas.openxmlformats.org/officeDocument/2006/relationships/hyperlink" Target="http://kdd.ics.uci.edu/databases/kddcup99/kddcup99.html" TargetMode="External"/><Relationship Id="rId1" Type="http://schemas.openxmlformats.org/officeDocument/2006/relationships/slideLayout" Target="../slideLayouts/slideLayout2.xml"/><Relationship Id="rId2" Type="http://schemas.openxmlformats.org/officeDocument/2006/relationships/hyperlink" Target="https://spark.apache.org/downloads.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davidmeyer/ml" TargetMode="External"/><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hyperlink" Target="http://trac.tools.ietf.org/group/irtf/trac/wiki/n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hyperlink" Target="http://www.1-4-5.net/~dmm/talks/2015/thursday_lunch_ietf93.ppt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hyperlink" Target="http://caia.swin.edu.au/urp/diffuse/papers.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1.png"/><Relationship Id="rId6" Type="http://schemas.openxmlformats.org/officeDocument/2006/relationships/image" Target="../media/image12.jpg"/><Relationship Id="rId7" Type="http://schemas.openxmlformats.org/officeDocument/2006/relationships/image" Target="../media/image13.jp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734"/>
            <a:ext cx="8187760" cy="1470025"/>
          </a:xfrm>
        </p:spPr>
        <p:txBody>
          <a:bodyPr>
            <a:normAutofit fontScale="90000"/>
          </a:bodyPr>
          <a:lstStyle/>
          <a:p>
            <a:r>
              <a:rPr lang="en-US" dirty="0" smtClean="0"/>
              <a:t>Recent Advances in Machine Learning </a:t>
            </a:r>
            <a:br>
              <a:rPr lang="en-US" dirty="0" smtClean="0"/>
            </a:br>
            <a:r>
              <a:rPr lang="en-US" sz="3600" dirty="0" smtClean="0"/>
              <a:t>And Their Application to Networking</a:t>
            </a:r>
            <a:endParaRPr lang="en-US" sz="3100" dirty="0"/>
          </a:p>
        </p:txBody>
      </p:sp>
      <p:sp>
        <p:nvSpPr>
          <p:cNvPr id="3" name="Subtitle 2"/>
          <p:cNvSpPr>
            <a:spLocks noGrp="1"/>
          </p:cNvSpPr>
          <p:nvPr>
            <p:ph type="subTitle" idx="1"/>
          </p:nvPr>
        </p:nvSpPr>
        <p:spPr>
          <a:xfrm>
            <a:off x="1028700" y="5572209"/>
            <a:ext cx="7086600" cy="1254392"/>
          </a:xfrm>
        </p:spPr>
        <p:txBody>
          <a:bodyPr>
            <a:normAutofit fontScale="85000" lnSpcReduction="20000"/>
          </a:bodyPr>
          <a:lstStyle/>
          <a:p>
            <a:r>
              <a:rPr lang="en-US" sz="1600" dirty="0" smtClean="0"/>
              <a:t>David Meyer</a:t>
            </a:r>
          </a:p>
          <a:p>
            <a:r>
              <a:rPr lang="en-US" sz="1400" dirty="0" smtClean="0">
                <a:hlinkClick r:id="rId2"/>
              </a:rPr>
              <a:t>dmm@{brocade.com,uoregon.edu,1-4-5.net</a:t>
            </a:r>
            <a:r>
              <a:rPr lang="en-US" sz="1400" dirty="0" smtClean="0">
                <a:solidFill>
                  <a:srgbClr val="0070C0"/>
                </a:solidFill>
              </a:rPr>
              <a:t>,..}</a:t>
            </a:r>
          </a:p>
          <a:p>
            <a:r>
              <a:rPr lang="en-US" sz="1400" dirty="0" smtClean="0">
                <a:hlinkClick r:id="rId3"/>
              </a:rPr>
              <a:t>http://www.1-4-5.net/~dmm/talks/2015/hoti.pptx</a:t>
            </a:r>
            <a:endParaRPr lang="en-US" sz="1400" dirty="0" smtClean="0"/>
          </a:p>
          <a:p>
            <a:r>
              <a:rPr lang="en-US" sz="1400" dirty="0" smtClean="0"/>
              <a:t>23</a:t>
            </a:r>
            <a:r>
              <a:rPr lang="en-US" sz="1400" baseline="30000" dirty="0" smtClean="0"/>
              <a:t>rd</a:t>
            </a:r>
            <a:r>
              <a:rPr lang="en-US" sz="1400" dirty="0" smtClean="0"/>
              <a:t> Annual Symposium on High-Performance Interconnects</a:t>
            </a:r>
            <a:endParaRPr lang="en-US" sz="1400" dirty="0"/>
          </a:p>
          <a:p>
            <a:r>
              <a:rPr lang="en-US" sz="1400" dirty="0" smtClean="0"/>
              <a:t>26-27 Aug 2015</a:t>
            </a:r>
          </a:p>
          <a:p>
            <a:r>
              <a:rPr lang="en-US" sz="1400" dirty="0" smtClean="0">
                <a:hlinkClick r:id="rId4"/>
              </a:rPr>
              <a:t>http://www.hoti.org/</a:t>
            </a:r>
            <a:endParaRPr lang="en-US" sz="1400" dirty="0" smtClean="0"/>
          </a:p>
          <a:p>
            <a:endParaRPr lang="en-US" sz="1400" dirty="0" smtClean="0"/>
          </a:p>
        </p:txBody>
      </p:sp>
      <p:pic>
        <p:nvPicPr>
          <p:cNvPr id="6" name="Picture 5" descr="machine_intelligen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0" y="1779868"/>
            <a:ext cx="5080000" cy="3365500"/>
          </a:xfrm>
          <a:prstGeom prst="rect">
            <a:avLst/>
          </a:prstGeom>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998" y="1926600"/>
            <a:ext cx="5214002" cy="3292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datascience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00" y="1779869"/>
            <a:ext cx="5080000" cy="3365499"/>
          </a:xfrm>
          <a:prstGeom prst="rect">
            <a:avLst/>
          </a:prstGeom>
        </p:spPr>
      </p:pic>
    </p:spTree>
    <p:extLst>
      <p:ext uri="{BB962C8B-B14F-4D97-AF65-F5344CB8AC3E}">
        <p14:creationId xmlns:p14="http://schemas.microsoft.com/office/powerpoint/2010/main" val="239640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657"/>
            <a:ext cx="8229600" cy="989018"/>
          </a:xfrm>
        </p:spPr>
        <p:txBody>
          <a:bodyPr>
            <a:normAutofit/>
          </a:bodyPr>
          <a:lstStyle/>
          <a:p>
            <a:r>
              <a:rPr lang="en-US" dirty="0" smtClean="0"/>
              <a:t>How Does Your Car Actually See?</a:t>
            </a:r>
            <a:endParaRPr lang="en-US" sz="2800" i="1" dirty="0"/>
          </a:p>
        </p:txBody>
      </p:sp>
      <p:sp>
        <p:nvSpPr>
          <p:cNvPr id="7" name="TextBox 6"/>
          <p:cNvSpPr txBox="1"/>
          <p:nvPr/>
        </p:nvSpPr>
        <p:spPr>
          <a:xfrm>
            <a:off x="306819" y="6581001"/>
            <a:ext cx="5801588" cy="276999"/>
          </a:xfrm>
          <a:prstGeom prst="rect">
            <a:avLst/>
          </a:prstGeom>
          <a:noFill/>
        </p:spPr>
        <p:txBody>
          <a:bodyPr wrap="none" rtlCol="0">
            <a:spAutoFit/>
          </a:bodyPr>
          <a:lstStyle/>
          <a:p>
            <a:r>
              <a:rPr lang="en-US" sz="1200" dirty="0" smtClean="0"/>
              <a:t>See </a:t>
            </a:r>
            <a:r>
              <a:rPr lang="en-US" sz="1200" dirty="0" smtClean="0">
                <a:hlinkClick r:id="rId2"/>
              </a:rPr>
              <a:t>http://www.wired.com/2015/05/wolframs-image-rec-site-reflects-enormous-shift-ai/</a:t>
            </a:r>
            <a:endParaRPr lang="en-US" sz="1200" dirty="0"/>
          </a:p>
        </p:txBody>
      </p:sp>
      <p:grpSp>
        <p:nvGrpSpPr>
          <p:cNvPr id="13" name="Group 12"/>
          <p:cNvGrpSpPr/>
          <p:nvPr/>
        </p:nvGrpSpPr>
        <p:grpSpPr>
          <a:xfrm>
            <a:off x="552816" y="1297930"/>
            <a:ext cx="8038369" cy="3110692"/>
            <a:chOff x="306819" y="746565"/>
            <a:chExt cx="8038369" cy="3110692"/>
          </a:xfrm>
        </p:grpSpPr>
        <p:pic>
          <p:nvPicPr>
            <p:cNvPr id="4" name="Picture 3" descr="cn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19" y="1677750"/>
              <a:ext cx="8038369" cy="2179507"/>
            </a:xfrm>
            <a:prstGeom prst="rect">
              <a:avLst/>
            </a:prstGeom>
          </p:spPr>
        </p:pic>
        <p:sp>
          <p:nvSpPr>
            <p:cNvPr id="11" name="TextBox 10"/>
            <p:cNvSpPr txBox="1"/>
            <p:nvPr/>
          </p:nvSpPr>
          <p:spPr>
            <a:xfrm>
              <a:off x="1568503" y="746565"/>
              <a:ext cx="6058569" cy="1015663"/>
            </a:xfrm>
            <a:prstGeom prst="rect">
              <a:avLst/>
            </a:prstGeom>
            <a:noFill/>
          </p:spPr>
          <p:txBody>
            <a:bodyPr wrap="none" rtlCol="0">
              <a:spAutoFit/>
            </a:bodyPr>
            <a:lstStyle/>
            <a:p>
              <a:r>
                <a:rPr lang="en-US" sz="3600" b="1" dirty="0" smtClean="0"/>
                <a:t>How your car (camera, …) sees</a:t>
              </a:r>
            </a:p>
            <a:p>
              <a:pPr algn="ctr"/>
              <a:r>
                <a:rPr lang="en-US" sz="2400" i="1" dirty="0" smtClean="0"/>
                <a:t>        Convolutional </a:t>
              </a:r>
              <a:r>
                <a:rPr lang="en-US" sz="2400" i="1" dirty="0"/>
                <a:t>Neural N</a:t>
              </a:r>
              <a:r>
                <a:rPr lang="en-US" sz="2000" i="1" dirty="0"/>
                <a:t>ets (CNNs)</a:t>
              </a:r>
              <a:endParaRPr lang="en-US" sz="2400" b="1" dirty="0"/>
            </a:p>
          </p:txBody>
        </p:sp>
      </p:grpSp>
      <p:sp>
        <p:nvSpPr>
          <p:cNvPr id="16" name="TextBox 15"/>
          <p:cNvSpPr txBox="1"/>
          <p:nvPr/>
        </p:nvSpPr>
        <p:spPr>
          <a:xfrm>
            <a:off x="5019419" y="7123380"/>
            <a:ext cx="1467068" cy="253916"/>
          </a:xfrm>
          <a:prstGeom prst="rect">
            <a:avLst/>
          </a:prstGeom>
          <a:noFill/>
        </p:spPr>
        <p:txBody>
          <a:bodyPr wrap="none" rtlCol="0">
            <a:spAutoFit/>
          </a:bodyPr>
          <a:lstStyle/>
          <a:p>
            <a:r>
              <a:rPr lang="en-US" sz="1050" dirty="0" smtClean="0"/>
              <a:t>Courtesy Simon Thorpe</a:t>
            </a:r>
            <a:endParaRPr lang="en-US" sz="1050" dirty="0"/>
          </a:p>
        </p:txBody>
      </p:sp>
      <p:sp>
        <p:nvSpPr>
          <p:cNvPr id="10" name="TextBox 9"/>
          <p:cNvSpPr txBox="1"/>
          <p:nvPr/>
        </p:nvSpPr>
        <p:spPr>
          <a:xfrm>
            <a:off x="3880743" y="5308856"/>
            <a:ext cx="184666" cy="369332"/>
          </a:xfrm>
          <a:prstGeom prst="rect">
            <a:avLst/>
          </a:prstGeom>
          <a:noFill/>
        </p:spPr>
        <p:txBody>
          <a:bodyPr wrap="none" rtlCol="0">
            <a:spAutoFit/>
          </a:bodyPr>
          <a:lstStyle/>
          <a:p>
            <a:endParaRPr lang="en-US" dirty="0"/>
          </a:p>
        </p:txBody>
      </p:sp>
      <p:pic>
        <p:nvPicPr>
          <p:cNvPr id="19" name="Picture 18" descr="sara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678" y="4408622"/>
            <a:ext cx="6984644" cy="2076450"/>
          </a:xfrm>
          <a:prstGeom prst="rect">
            <a:avLst/>
          </a:prstGeom>
        </p:spPr>
      </p:pic>
      <p:grpSp>
        <p:nvGrpSpPr>
          <p:cNvPr id="12" name="Group 11"/>
          <p:cNvGrpSpPr/>
          <p:nvPr/>
        </p:nvGrpSpPr>
        <p:grpSpPr>
          <a:xfrm>
            <a:off x="1009310" y="1297930"/>
            <a:ext cx="7055012" cy="5306142"/>
            <a:chOff x="1009310" y="1297930"/>
            <a:chExt cx="7055012" cy="5306142"/>
          </a:xfrm>
        </p:grpSpPr>
        <p:grpSp>
          <p:nvGrpSpPr>
            <p:cNvPr id="18" name="Group 17"/>
            <p:cNvGrpSpPr/>
            <p:nvPr/>
          </p:nvGrpSpPr>
          <p:grpSpPr>
            <a:xfrm>
              <a:off x="1079678" y="1297930"/>
              <a:ext cx="6984644" cy="5283071"/>
              <a:chOff x="6901375" y="934321"/>
              <a:chExt cx="6984644" cy="5732040"/>
            </a:xfrm>
          </p:grpSpPr>
          <p:sp>
            <p:nvSpPr>
              <p:cNvPr id="9" name="TextBox 8"/>
              <p:cNvSpPr txBox="1"/>
              <p:nvPr/>
            </p:nvSpPr>
            <p:spPr>
              <a:xfrm>
                <a:off x="8346728" y="934321"/>
                <a:ext cx="4093939" cy="701258"/>
              </a:xfrm>
              <a:prstGeom prst="rect">
                <a:avLst/>
              </a:prstGeom>
              <a:noFill/>
            </p:spPr>
            <p:txBody>
              <a:bodyPr wrap="none" rtlCol="0">
                <a:spAutoFit/>
              </a:bodyPr>
              <a:lstStyle/>
              <a:p>
                <a:r>
                  <a:rPr lang="en-US" sz="3600" b="1" dirty="0" smtClean="0"/>
                  <a:t>How your brain sees</a:t>
                </a:r>
                <a:endParaRPr lang="en-US" sz="3600" b="1" dirty="0"/>
              </a:p>
            </p:txBody>
          </p:sp>
          <p:pic>
            <p:nvPicPr>
              <p:cNvPr id="15" name="Picture 14" descr="thorp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1375" y="1632146"/>
                <a:ext cx="6984644" cy="5034215"/>
              </a:xfrm>
              <a:prstGeom prst="rect">
                <a:avLst/>
              </a:prstGeom>
            </p:spPr>
          </p:pic>
        </p:grpSp>
        <p:sp>
          <p:nvSpPr>
            <p:cNvPr id="3" name="TextBox 2"/>
            <p:cNvSpPr txBox="1"/>
            <p:nvPr/>
          </p:nvSpPr>
          <p:spPr>
            <a:xfrm>
              <a:off x="1009310" y="6357851"/>
              <a:ext cx="4840701" cy="246221"/>
            </a:xfrm>
            <a:prstGeom prst="rect">
              <a:avLst/>
            </a:prstGeom>
            <a:noFill/>
          </p:spPr>
          <p:txBody>
            <a:bodyPr wrap="none" rtlCol="0">
              <a:spAutoFit/>
            </a:bodyPr>
            <a:lstStyle/>
            <a:p>
              <a:r>
                <a:rPr lang="en-US" sz="1000" dirty="0" smtClean="0">
                  <a:hlinkClick r:id="rId6"/>
                </a:rPr>
                <a:t>http://www.cns.nyu.edu/heegerlab/content/publications/Tolhurst-VisNeurosci1997a.pdf</a:t>
              </a:r>
              <a:endParaRPr lang="en-US" sz="1000" dirty="0"/>
            </a:p>
          </p:txBody>
        </p:sp>
        <p:sp>
          <p:nvSpPr>
            <p:cNvPr id="6" name="TextBox 5"/>
            <p:cNvSpPr txBox="1"/>
            <p:nvPr/>
          </p:nvSpPr>
          <p:spPr>
            <a:xfrm>
              <a:off x="6395626" y="6357851"/>
              <a:ext cx="1668696" cy="246221"/>
            </a:xfrm>
            <a:prstGeom prst="rect">
              <a:avLst/>
            </a:prstGeom>
            <a:noFill/>
          </p:spPr>
          <p:txBody>
            <a:bodyPr wrap="none" rtlCol="0">
              <a:spAutoFit/>
            </a:bodyPr>
            <a:lstStyle/>
            <a:p>
              <a:r>
                <a:rPr lang="en-US" sz="1000" dirty="0" smtClean="0"/>
                <a:t>Slide courtesy Simon Thorpe</a:t>
              </a:r>
              <a:endParaRPr lang="en-US" sz="1000" dirty="0"/>
            </a:p>
          </p:txBody>
        </p:sp>
      </p:grpSp>
      <p:sp>
        <p:nvSpPr>
          <p:cNvPr id="5" name="Rectangle 4"/>
          <p:cNvSpPr/>
          <p:nvPr/>
        </p:nvSpPr>
        <p:spPr>
          <a:xfrm>
            <a:off x="6267484" y="2313593"/>
            <a:ext cx="1605585" cy="496629"/>
          </a:xfrm>
          <a:prstGeom prst="rect">
            <a:avLst/>
          </a:prstGeom>
          <a:solidFill>
            <a:schemeClr val="lt1">
              <a:alpha val="2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p:cNvSpPr/>
          <p:nvPr/>
        </p:nvSpPr>
        <p:spPr>
          <a:xfrm>
            <a:off x="5964649" y="4309285"/>
            <a:ext cx="1490947" cy="565456"/>
          </a:xfrm>
          <a:prstGeom prst="rect">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0" name="Rectangle 19"/>
          <p:cNvSpPr/>
          <p:nvPr/>
        </p:nvSpPr>
        <p:spPr>
          <a:xfrm>
            <a:off x="4995541" y="4874741"/>
            <a:ext cx="1400086" cy="565456"/>
          </a:xfrm>
          <a:prstGeom prst="rect">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p:cNvSpPr/>
          <p:nvPr/>
        </p:nvSpPr>
        <p:spPr>
          <a:xfrm>
            <a:off x="1417199" y="2209857"/>
            <a:ext cx="1678521" cy="565456"/>
          </a:xfrm>
          <a:prstGeom prst="rect">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94511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5" grpId="1" animBg="1"/>
      <p:bldP spid="17" grpId="0" animBg="1"/>
      <p:bldP spid="17" grpId="1" animBg="1"/>
      <p:bldP spid="20" grpId="0" animBg="1"/>
      <p:bldP spid="20"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There’s More</a:t>
            </a:r>
            <a:endParaRPr lang="en-US" dirty="0"/>
          </a:p>
        </p:txBody>
      </p:sp>
      <p:pic>
        <p:nvPicPr>
          <p:cNvPr id="4" name="Picture 3" descr="skyp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17" y="1538069"/>
            <a:ext cx="8525767" cy="4747387"/>
          </a:xfrm>
          <a:prstGeom prst="rect">
            <a:avLst/>
          </a:prstGeom>
        </p:spPr>
      </p:pic>
    </p:spTree>
    <p:extLst>
      <p:ext uri="{BB962C8B-B14F-4D97-AF65-F5344CB8AC3E}">
        <p14:creationId xmlns:p14="http://schemas.microsoft.com/office/powerpoint/2010/main" val="184421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oti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2453"/>
            <a:ext cx="9144000" cy="5446470"/>
          </a:xfrm>
          <a:prstGeom prst="rect">
            <a:avLst/>
          </a:prstGeom>
        </p:spPr>
      </p:pic>
      <p:pic>
        <p:nvPicPr>
          <p:cNvPr id="5" name="Picture 4" descr="emoti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402" y="4624161"/>
            <a:ext cx="5584598" cy="2233839"/>
          </a:xfrm>
          <a:prstGeom prst="rect">
            <a:avLst/>
          </a:prstGeom>
          <a:ln>
            <a:solidFill>
              <a:schemeClr val="tx1"/>
            </a:solidFill>
          </a:ln>
        </p:spPr>
      </p:pic>
      <p:sp>
        <p:nvSpPr>
          <p:cNvPr id="6" name="TextBox 5"/>
          <p:cNvSpPr txBox="1"/>
          <p:nvPr/>
        </p:nvSpPr>
        <p:spPr>
          <a:xfrm>
            <a:off x="495704" y="193252"/>
            <a:ext cx="8341947" cy="584776"/>
          </a:xfrm>
          <a:prstGeom prst="rect">
            <a:avLst/>
          </a:prstGeom>
          <a:noFill/>
        </p:spPr>
        <p:txBody>
          <a:bodyPr wrap="none" rtlCol="0">
            <a:spAutoFit/>
          </a:bodyPr>
          <a:lstStyle/>
          <a:p>
            <a:r>
              <a:rPr lang="en-US" sz="3200" b="1" dirty="0" smtClean="0"/>
              <a:t>Think Speech/Object Recognition is Impressive?</a:t>
            </a:r>
          </a:p>
        </p:txBody>
      </p:sp>
    </p:spTree>
    <p:extLst>
      <p:ext uri="{BB962C8B-B14F-4D97-AF65-F5344CB8AC3E}">
        <p14:creationId xmlns:p14="http://schemas.microsoft.com/office/powerpoint/2010/main" val="116510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149402"/>
            <a:ext cx="8493120" cy="1200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r>
              <a:rPr lang="en-GB" altLang="en-US" sz="3600" b="1" dirty="0" smtClean="0">
                <a:latin typeface="Arial" charset="0"/>
              </a:rPr>
              <a:t>So How Does This Work?</a:t>
            </a:r>
          </a:p>
          <a:p>
            <a:pPr algn="ctr"/>
            <a:r>
              <a:rPr lang="en-GB" altLang="en-US" sz="3200" b="1" dirty="0" smtClean="0">
                <a:latin typeface="Arial" charset="0"/>
              </a:rPr>
              <a:t>Facial </a:t>
            </a:r>
            <a:r>
              <a:rPr lang="en-GB" altLang="en-US" sz="3200" b="1" dirty="0" err="1" smtClean="0">
                <a:latin typeface="Arial" charset="0"/>
              </a:rPr>
              <a:t>Keypoints</a:t>
            </a:r>
            <a:endParaRPr lang="en-GB" altLang="en-US" sz="3200" b="1" dirty="0">
              <a:latin typeface="Arial" charset="0"/>
            </a:endParaRPr>
          </a:p>
        </p:txBody>
      </p:sp>
      <p:grpSp>
        <p:nvGrpSpPr>
          <p:cNvPr id="2" name="Group 1"/>
          <p:cNvGrpSpPr/>
          <p:nvPr/>
        </p:nvGrpSpPr>
        <p:grpSpPr>
          <a:xfrm>
            <a:off x="704892" y="1565564"/>
            <a:ext cx="7734219" cy="7963495"/>
            <a:chOff x="97920" y="862922"/>
            <a:chExt cx="8858880" cy="9220319"/>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241"/>
              <a:ext cx="12268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040" y="862922"/>
              <a:ext cx="4599923" cy="5500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953723" y="6546600"/>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r>
                <a:rPr lang="en-GB" altLang="en-US" sz="1089" b="1" dirty="0" err="1">
                  <a:latin typeface="Arial" charset="0"/>
                </a:rPr>
                <a:t>Jelena</a:t>
              </a:r>
              <a:r>
                <a:rPr lang="en-GB" altLang="en-US" sz="1089" b="1" dirty="0">
                  <a:latin typeface="Arial" charset="0"/>
                </a:rPr>
                <a:t> </a:t>
              </a:r>
              <a:r>
                <a:rPr lang="en-GB" altLang="en-US" sz="1089" b="1" dirty="0" err="1">
                  <a:latin typeface="Arial" charset="0"/>
                </a:rPr>
                <a:t>Stajic</a:t>
              </a:r>
              <a:r>
                <a:rPr lang="en-GB" altLang="en-US" sz="1089" b="1" dirty="0">
                  <a:latin typeface="Arial" charset="0"/>
                </a:rPr>
                <a:t> et al. Science 2015;349:248-249</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r>
                <a:rPr lang="en-GB" altLang="en-US" sz="907">
                  <a:latin typeface="Arial" charset="0"/>
                </a:rPr>
                <a:t>Published by AAAS</a:t>
              </a:r>
            </a:p>
          </p:txBody>
        </p:sp>
      </p:grpSp>
    </p:spTree>
    <p:extLst>
      <p:ext uri="{BB962C8B-B14F-4D97-AF65-F5344CB8AC3E}">
        <p14:creationId xmlns:p14="http://schemas.microsoft.com/office/powerpoint/2010/main" val="1843993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Everyone is getting into the game</a:t>
            </a:r>
            <a:br>
              <a:rPr lang="en-US" dirty="0" smtClean="0"/>
            </a:br>
            <a:r>
              <a:rPr lang="en-US" sz="3600" dirty="0" smtClean="0"/>
              <a:t>(M&amp;A Gone Wild)</a:t>
            </a:r>
            <a:endParaRPr lang="en-US" sz="3600" dirty="0"/>
          </a:p>
        </p:txBody>
      </p:sp>
      <p:pic>
        <p:nvPicPr>
          <p:cNvPr id="4" name="Picture 3" descr="whetla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9939"/>
            <a:ext cx="9144000" cy="4643686"/>
          </a:xfrm>
          <a:prstGeom prst="rect">
            <a:avLst/>
          </a:prstGeom>
        </p:spPr>
      </p:pic>
      <p:sp>
        <p:nvSpPr>
          <p:cNvPr id="3" name="TextBox 2"/>
          <p:cNvSpPr txBox="1"/>
          <p:nvPr/>
        </p:nvSpPr>
        <p:spPr>
          <a:xfrm rot="19603000">
            <a:off x="-232777" y="2972776"/>
            <a:ext cx="9609554" cy="95410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3200" dirty="0" smtClean="0"/>
              <a:t>More Recently</a:t>
            </a:r>
          </a:p>
          <a:p>
            <a:pPr algn="ctr"/>
            <a:r>
              <a:rPr lang="en-US" sz="2400" dirty="0" smtClean="0">
                <a:hlinkClick r:id="rId3"/>
              </a:rPr>
              <a:t>http://www.cruxialcio.com/twitter-joins-ai-race-its-new-team-cortex-10393</a:t>
            </a:r>
            <a:endParaRPr lang="en-US" sz="2400" dirty="0"/>
          </a:p>
        </p:txBody>
      </p:sp>
    </p:spTree>
    <p:extLst>
      <p:ext uri="{BB962C8B-B14F-4D97-AF65-F5344CB8AC3E}">
        <p14:creationId xmlns:p14="http://schemas.microsoft.com/office/powerpoint/2010/main" val="141489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011" y="176239"/>
            <a:ext cx="8585979" cy="769441"/>
          </a:xfrm>
          <a:prstGeom prst="rect">
            <a:avLst/>
          </a:prstGeom>
          <a:noFill/>
        </p:spPr>
        <p:txBody>
          <a:bodyPr wrap="none" rtlCol="0">
            <a:spAutoFit/>
          </a:bodyPr>
          <a:lstStyle/>
          <a:p>
            <a:r>
              <a:rPr lang="en-US" sz="4400" b="1" dirty="0" smtClean="0">
                <a:latin typeface="Arial"/>
                <a:cs typeface="Arial"/>
              </a:rPr>
              <a:t>Why is this all happening now?</a:t>
            </a:r>
            <a:endParaRPr lang="en-US" sz="4400" b="1" dirty="0">
              <a:latin typeface="Arial"/>
              <a:cs typeface="Arial"/>
            </a:endParaRPr>
          </a:p>
        </p:txBody>
      </p:sp>
      <p:sp>
        <p:nvSpPr>
          <p:cNvPr id="3" name="TextBox 2"/>
          <p:cNvSpPr txBox="1"/>
          <p:nvPr/>
        </p:nvSpPr>
        <p:spPr>
          <a:xfrm>
            <a:off x="193440" y="1304212"/>
            <a:ext cx="8554508" cy="5324534"/>
          </a:xfrm>
          <a:prstGeom prst="rect">
            <a:avLst/>
          </a:prstGeom>
          <a:noFill/>
        </p:spPr>
        <p:txBody>
          <a:bodyPr wrap="square" rtlCol="0">
            <a:spAutoFit/>
          </a:bodyPr>
          <a:lstStyle/>
          <a:p>
            <a:pPr marL="285750" indent="-285750">
              <a:buFont typeface="Arial"/>
              <a:buChar char="•"/>
            </a:pPr>
            <a:r>
              <a:rPr lang="en-US" b="1" dirty="0" smtClean="0">
                <a:latin typeface="Arial"/>
                <a:cs typeface="Arial"/>
              </a:rPr>
              <a:t>Before 2006 people thought deep neural networks couldn’t be trained</a:t>
            </a:r>
          </a:p>
          <a:p>
            <a:pPr marL="742950" lvl="1" indent="-285750">
              <a:buFont typeface="Arial"/>
              <a:buChar char="•"/>
            </a:pPr>
            <a:r>
              <a:rPr lang="en-US" sz="1600" dirty="0" smtClean="0">
                <a:latin typeface="Arial"/>
                <a:cs typeface="Arial"/>
              </a:rPr>
              <a:t>So why now?</a:t>
            </a:r>
          </a:p>
          <a:p>
            <a:endParaRPr lang="en-US" b="1" dirty="0" smtClean="0">
              <a:latin typeface="Arial"/>
              <a:cs typeface="Arial"/>
            </a:endParaRPr>
          </a:p>
          <a:p>
            <a:pPr marL="285750" indent="-285750">
              <a:buFont typeface="Arial"/>
              <a:buChar char="•"/>
            </a:pPr>
            <a:r>
              <a:rPr lang="en-US" b="1" dirty="0" smtClean="0">
                <a:solidFill>
                  <a:srgbClr val="FF0000"/>
                </a:solidFill>
                <a:latin typeface="Arial"/>
                <a:cs typeface="Arial"/>
              </a:rPr>
              <a:t>Theoretical breakthroughs in 2006</a:t>
            </a:r>
          </a:p>
          <a:p>
            <a:pPr marL="742950" lvl="1" indent="-285750">
              <a:buFont typeface="Arial"/>
              <a:buChar char="•"/>
            </a:pPr>
            <a:r>
              <a:rPr lang="en-US" sz="1400" dirty="0" smtClean="0">
                <a:latin typeface="Arial"/>
                <a:cs typeface="Arial"/>
              </a:rPr>
              <a:t>Learned how to train deep neural networks</a:t>
            </a:r>
          </a:p>
          <a:p>
            <a:pPr marL="1200150" lvl="2" indent="-285750">
              <a:buFont typeface="Arial"/>
              <a:buChar char="•"/>
            </a:pPr>
            <a:r>
              <a:rPr lang="en-US" sz="1400" dirty="0" smtClean="0">
                <a:latin typeface="Arial"/>
                <a:cs typeface="Arial"/>
              </a:rPr>
              <a:t>Technically: Solved </a:t>
            </a:r>
            <a:r>
              <a:rPr lang="en-US" sz="1400" smtClean="0">
                <a:latin typeface="Arial"/>
                <a:cs typeface="Arial"/>
              </a:rPr>
              <a:t>the vanishing/exploding </a:t>
            </a:r>
            <a:r>
              <a:rPr lang="en-US" sz="1400" dirty="0" smtClean="0">
                <a:latin typeface="Arial"/>
                <a:cs typeface="Arial"/>
              </a:rPr>
              <a:t>gradient problem(s) (“butterfly effects”)</a:t>
            </a:r>
          </a:p>
          <a:p>
            <a:pPr marL="742950" lvl="1" indent="-285750">
              <a:buFont typeface="Arial"/>
              <a:buChar char="•"/>
            </a:pPr>
            <a:r>
              <a:rPr lang="en-US" sz="1400" dirty="0" smtClean="0">
                <a:latin typeface="Arial"/>
                <a:cs typeface="Arial"/>
              </a:rPr>
              <a:t>More recently: </a:t>
            </a:r>
            <a:r>
              <a:rPr lang="en-US" sz="1400" dirty="0" smtClean="0">
                <a:latin typeface="Arial"/>
                <a:cs typeface="Arial"/>
                <a:hlinkClick r:id="rId3"/>
              </a:rPr>
              <a:t>http://www.cs.toronto.edu/~fritz/absps/momentum.pdf</a:t>
            </a:r>
            <a:endParaRPr lang="en-US" sz="1400" dirty="0" smtClean="0">
              <a:latin typeface="Arial"/>
              <a:cs typeface="Arial"/>
            </a:endParaRPr>
          </a:p>
          <a:p>
            <a:pPr marL="742950" lvl="1" indent="-285750">
              <a:buFont typeface="Arial"/>
              <a:buChar char="•"/>
            </a:pPr>
            <a:r>
              <a:rPr lang="en-US" sz="1400" dirty="0">
                <a:latin typeface="Arial"/>
                <a:cs typeface="Arial"/>
              </a:rPr>
              <a:t>Nice overview of </a:t>
            </a:r>
            <a:r>
              <a:rPr lang="en-US" sz="1400" dirty="0" smtClean="0">
                <a:latin typeface="Arial"/>
                <a:cs typeface="Arial"/>
              </a:rPr>
              <a:t>LBH DL </a:t>
            </a:r>
            <a:r>
              <a:rPr lang="en-US" sz="1400" dirty="0">
                <a:latin typeface="Arial"/>
                <a:cs typeface="Arial"/>
              </a:rPr>
              <a:t>journey: </a:t>
            </a:r>
            <a:r>
              <a:rPr lang="en-US" sz="1400" dirty="0">
                <a:latin typeface="Arial"/>
                <a:cs typeface="Arial"/>
                <a:hlinkClick r:id="rId4"/>
              </a:rPr>
              <a:t>http://chronicle.com/article/The-Believers/190147</a:t>
            </a:r>
            <a:r>
              <a:rPr lang="en-US" sz="1400" dirty="0" smtClean="0">
                <a:latin typeface="Arial"/>
                <a:cs typeface="Arial"/>
                <a:hlinkClick r:id="rId4"/>
              </a:rPr>
              <a:t>/</a:t>
            </a:r>
            <a:endParaRPr lang="en-US" sz="1400" dirty="0" smtClean="0">
              <a:latin typeface="Arial"/>
              <a:cs typeface="Arial"/>
            </a:endParaRPr>
          </a:p>
          <a:p>
            <a:pPr marL="285750" indent="-285750">
              <a:buFont typeface="Arial"/>
              <a:buChar char="•"/>
            </a:pPr>
            <a:endParaRPr lang="en-US" b="1" dirty="0" smtClean="0">
              <a:latin typeface="Arial"/>
              <a:cs typeface="Arial"/>
            </a:endParaRPr>
          </a:p>
          <a:p>
            <a:pPr marL="285750" indent="-285750">
              <a:buFont typeface="Arial"/>
              <a:buChar char="•"/>
            </a:pPr>
            <a:r>
              <a:rPr lang="en-US" b="1" dirty="0">
                <a:solidFill>
                  <a:srgbClr val="FF0000"/>
                </a:solidFill>
                <a:latin typeface="Arial"/>
                <a:cs typeface="Arial"/>
              </a:rPr>
              <a:t>C</a:t>
            </a:r>
            <a:r>
              <a:rPr lang="en-US" b="1" dirty="0" smtClean="0">
                <a:solidFill>
                  <a:srgbClr val="FF0000"/>
                </a:solidFill>
                <a:latin typeface="Arial"/>
                <a:cs typeface="Arial"/>
              </a:rPr>
              <a:t>ompute</a:t>
            </a:r>
            <a:endParaRPr lang="en-US" b="1" dirty="0">
              <a:solidFill>
                <a:srgbClr val="FF0000"/>
              </a:solidFill>
              <a:latin typeface="Arial"/>
              <a:cs typeface="Arial"/>
            </a:endParaRPr>
          </a:p>
          <a:p>
            <a:pPr marL="742950" lvl="1" indent="-285750">
              <a:buFont typeface="Arial"/>
              <a:buChar char="•"/>
            </a:pPr>
            <a:r>
              <a:rPr lang="en-US" sz="1400" dirty="0">
                <a:latin typeface="Arial"/>
                <a:cs typeface="Arial"/>
              </a:rPr>
              <a:t>CPUs were </a:t>
            </a:r>
            <a:r>
              <a:rPr lang="en-US" sz="1400" dirty="0" smtClean="0">
                <a:latin typeface="Arial"/>
                <a:cs typeface="Arial"/>
              </a:rPr>
              <a:t>2^20s </a:t>
            </a:r>
            <a:r>
              <a:rPr lang="en-US" sz="1400" dirty="0">
                <a:latin typeface="Arial"/>
                <a:cs typeface="Arial"/>
              </a:rPr>
              <a:t>of times too slow</a:t>
            </a:r>
          </a:p>
          <a:p>
            <a:pPr marL="742950" lvl="1" indent="-285750">
              <a:buFont typeface="Arial"/>
              <a:buChar char="•"/>
            </a:pPr>
            <a:r>
              <a:rPr lang="en-US" sz="1400" dirty="0">
                <a:latin typeface="Arial"/>
                <a:cs typeface="Arial"/>
              </a:rPr>
              <a:t>Parallel processing/algorithms</a:t>
            </a:r>
          </a:p>
          <a:p>
            <a:pPr marL="742950" lvl="1" indent="-285750">
              <a:buFont typeface="Arial"/>
              <a:buChar char="•"/>
            </a:pPr>
            <a:r>
              <a:rPr lang="en-US" sz="1400" dirty="0" smtClean="0">
                <a:latin typeface="Arial"/>
                <a:cs typeface="Arial"/>
              </a:rPr>
              <a:t>GPUs + </a:t>
            </a:r>
            <a:r>
              <a:rPr lang="en-US" sz="1400" dirty="0" err="1" smtClean="0">
                <a:latin typeface="Arial"/>
                <a:cs typeface="Arial"/>
              </a:rPr>
              <a:t>OpenCL</a:t>
            </a:r>
            <a:r>
              <a:rPr lang="en-US" sz="1400" dirty="0" smtClean="0">
                <a:latin typeface="Arial"/>
                <a:cs typeface="Arial"/>
              </a:rPr>
              <a:t>/CUDA</a:t>
            </a:r>
          </a:p>
          <a:p>
            <a:pPr marL="742950" lvl="1" indent="-285750">
              <a:buFont typeface="Arial"/>
              <a:buChar char="•"/>
            </a:pPr>
            <a:endParaRPr lang="en-US" b="1" dirty="0" smtClean="0">
              <a:latin typeface="Arial"/>
              <a:cs typeface="Arial"/>
            </a:endParaRPr>
          </a:p>
          <a:p>
            <a:pPr marL="285750" indent="-285750">
              <a:buFont typeface="Arial"/>
              <a:buChar char="•"/>
            </a:pPr>
            <a:r>
              <a:rPr lang="en-US" b="1" dirty="0">
                <a:solidFill>
                  <a:srgbClr val="FF0000"/>
                </a:solidFill>
                <a:latin typeface="Arial"/>
                <a:cs typeface="Arial"/>
              </a:rPr>
              <a:t>D</a:t>
            </a:r>
            <a:r>
              <a:rPr lang="en-US" b="1" dirty="0" smtClean="0">
                <a:solidFill>
                  <a:srgbClr val="FF0000"/>
                </a:solidFill>
                <a:latin typeface="Arial"/>
                <a:cs typeface="Arial"/>
              </a:rPr>
              <a:t>atasets</a:t>
            </a:r>
            <a:endParaRPr lang="en-US" b="1" dirty="0">
              <a:solidFill>
                <a:srgbClr val="FF0000"/>
              </a:solidFill>
              <a:latin typeface="Arial"/>
              <a:cs typeface="Arial"/>
            </a:endParaRPr>
          </a:p>
          <a:p>
            <a:pPr marL="742950" lvl="1" indent="-285750">
              <a:buFont typeface="Arial"/>
              <a:buChar char="•"/>
            </a:pPr>
            <a:r>
              <a:rPr lang="en-US" sz="1400" dirty="0" smtClean="0">
                <a:latin typeface="Arial"/>
                <a:cs typeface="Arial"/>
              </a:rPr>
              <a:t>Massive data sets:  Google</a:t>
            </a:r>
            <a:r>
              <a:rPr lang="en-US" sz="1400" dirty="0">
                <a:latin typeface="Arial"/>
                <a:cs typeface="Arial"/>
              </a:rPr>
              <a:t>, FB, Baidu, </a:t>
            </a:r>
            <a:r>
              <a:rPr lang="en-US" sz="1400" dirty="0" smtClean="0">
                <a:latin typeface="Arial"/>
                <a:cs typeface="Arial"/>
              </a:rPr>
              <a:t>…</a:t>
            </a:r>
          </a:p>
          <a:p>
            <a:pPr marL="742950" lvl="1" indent="-285750">
              <a:buFont typeface="Arial"/>
              <a:buChar char="•"/>
            </a:pPr>
            <a:r>
              <a:rPr lang="en-US" sz="1400" dirty="0" smtClean="0">
                <a:latin typeface="Arial"/>
                <a:cs typeface="Arial"/>
              </a:rPr>
              <a:t>And the convergence of theory/practice in ML</a:t>
            </a:r>
          </a:p>
          <a:p>
            <a:pPr marL="742950" lvl="1" indent="-285750">
              <a:buFont typeface="Arial"/>
              <a:buChar char="•"/>
            </a:pPr>
            <a:endParaRPr lang="en-US" sz="1400" dirty="0" smtClean="0">
              <a:latin typeface="Arial"/>
              <a:cs typeface="Arial"/>
            </a:endParaRPr>
          </a:p>
          <a:p>
            <a:pPr marL="285750" indent="-285750">
              <a:buFont typeface="Arial"/>
              <a:buChar char="•"/>
            </a:pPr>
            <a:r>
              <a:rPr lang="en-US" b="1" dirty="0" smtClean="0">
                <a:latin typeface="Arial"/>
                <a:cs typeface="Arial"/>
              </a:rPr>
              <a:t>Alternate view of history?</a:t>
            </a:r>
          </a:p>
          <a:p>
            <a:pPr marL="742950" lvl="1" indent="-285750">
              <a:buFont typeface="Arial"/>
              <a:buChar char="•"/>
            </a:pPr>
            <a:r>
              <a:rPr lang="en-US" sz="1200" dirty="0" smtClean="0">
                <a:latin typeface="Arial"/>
                <a:cs typeface="Arial"/>
              </a:rPr>
              <a:t>LBH Nature DL review: </a:t>
            </a:r>
            <a:r>
              <a:rPr lang="en-US" sz="1200" dirty="0" smtClean="0">
                <a:latin typeface="Arial"/>
                <a:cs typeface="Arial"/>
                <a:hlinkClick r:id="rId5"/>
              </a:rPr>
              <a:t>http://www.nature.com/nature/journal/v521/n7553/full/nature14539.html</a:t>
            </a:r>
            <a:endParaRPr lang="en-US" sz="1200" dirty="0" smtClean="0">
              <a:latin typeface="Arial"/>
              <a:cs typeface="Arial"/>
            </a:endParaRPr>
          </a:p>
          <a:p>
            <a:pPr marL="742950" lvl="1" indent="-285750">
              <a:buFont typeface="Arial"/>
              <a:buChar char="•"/>
            </a:pPr>
            <a:r>
              <a:rPr lang="en-US" sz="1200" dirty="0">
                <a:latin typeface="Arial"/>
                <a:cs typeface="Arial"/>
              </a:rPr>
              <a:t>Jürgen </a:t>
            </a:r>
            <a:r>
              <a:rPr lang="en-US" sz="1200" dirty="0" err="1" smtClean="0">
                <a:latin typeface="Arial"/>
                <a:cs typeface="Arial"/>
              </a:rPr>
              <a:t>Schmidhuber’s</a:t>
            </a:r>
            <a:r>
              <a:rPr lang="en-US" sz="1200" dirty="0" smtClean="0">
                <a:latin typeface="Arial"/>
                <a:cs typeface="Arial"/>
              </a:rPr>
              <a:t> critique : </a:t>
            </a:r>
            <a:r>
              <a:rPr lang="en-US" sz="1200" dirty="0" smtClean="0">
                <a:latin typeface="Arial"/>
                <a:cs typeface="Arial"/>
                <a:hlinkClick r:id="rId6"/>
              </a:rPr>
              <a:t>http://people.idsia.ch/~juergen/deep-learning-conspiracy.html</a:t>
            </a:r>
            <a:endParaRPr lang="en-US" sz="1200" dirty="0" smtClean="0">
              <a:latin typeface="Arial"/>
              <a:cs typeface="Arial"/>
            </a:endParaRPr>
          </a:p>
          <a:p>
            <a:pPr marL="742950" lvl="1" indent="-285750">
              <a:buFont typeface="Arial"/>
              <a:buChar char="•"/>
            </a:pPr>
            <a:r>
              <a:rPr lang="en-US" sz="1200" dirty="0" smtClean="0">
                <a:latin typeface="Arial"/>
                <a:cs typeface="Arial"/>
              </a:rPr>
              <a:t>LBH rebuttal: </a:t>
            </a:r>
            <a:r>
              <a:rPr lang="en-US" sz="1200" dirty="0" smtClean="0">
                <a:latin typeface="Arial"/>
                <a:cs typeface="Arial"/>
                <a:hlinkClick r:id="rId7"/>
              </a:rPr>
              <a:t>http://recode.net/2015/07/15/ai-conspiracy-the-scientists-behind-deep-learning/</a:t>
            </a:r>
            <a:endParaRPr lang="en-US" sz="1200" dirty="0" smtClean="0">
              <a:latin typeface="Arial"/>
              <a:cs typeface="Arial"/>
            </a:endParaRPr>
          </a:p>
        </p:txBody>
      </p:sp>
      <p:grpSp>
        <p:nvGrpSpPr>
          <p:cNvPr id="9" name="Group 8"/>
          <p:cNvGrpSpPr/>
          <p:nvPr/>
        </p:nvGrpSpPr>
        <p:grpSpPr>
          <a:xfrm>
            <a:off x="-32338" y="3290546"/>
            <a:ext cx="8780285" cy="3567453"/>
            <a:chOff x="-32338" y="3078101"/>
            <a:chExt cx="8780285" cy="3781024"/>
          </a:xfrm>
        </p:grpSpPr>
        <p:sp>
          <p:nvSpPr>
            <p:cNvPr id="5" name="TextBox 4"/>
            <p:cNvSpPr txBox="1"/>
            <p:nvPr/>
          </p:nvSpPr>
          <p:spPr>
            <a:xfrm>
              <a:off x="-32338" y="6596804"/>
              <a:ext cx="1934813" cy="262321"/>
            </a:xfrm>
            <a:prstGeom prst="rect">
              <a:avLst/>
            </a:prstGeom>
            <a:noFill/>
          </p:spPr>
          <p:txBody>
            <a:bodyPr wrap="none" rtlCol="0">
              <a:spAutoFit/>
            </a:bodyPr>
            <a:lstStyle/>
            <a:p>
              <a:pPr>
                <a:lnSpc>
                  <a:spcPct val="90000"/>
                </a:lnSpc>
              </a:pPr>
              <a:r>
                <a:rPr lang="en-US" sz="1100" dirty="0" smtClean="0"/>
                <a:t>Image courtesy Yoshua Bengio</a:t>
              </a:r>
              <a:endParaRPr lang="en-US" sz="1100" dirty="0"/>
            </a:p>
          </p:txBody>
        </p:sp>
        <p:pic>
          <p:nvPicPr>
            <p:cNvPr id="1126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1888" y="3078101"/>
              <a:ext cx="3936059" cy="27075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0" name="Picture 9" descr="jurgen.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3556" y="6018389"/>
            <a:ext cx="1580444" cy="839611"/>
          </a:xfrm>
          <a:prstGeom prst="rect">
            <a:avLst/>
          </a:prstGeom>
        </p:spPr>
      </p:pic>
    </p:spTree>
    <p:extLst>
      <p:ext uri="{BB962C8B-B14F-4D97-AF65-F5344CB8AC3E}">
        <p14:creationId xmlns:p14="http://schemas.microsoft.com/office/powerpoint/2010/main" val="38850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303"/>
            <a:ext cx="8229600" cy="1143000"/>
          </a:xfrm>
        </p:spPr>
        <p:txBody>
          <a:bodyPr/>
          <a:lstStyle/>
          <a:p>
            <a:r>
              <a:rPr lang="en-US" dirty="0" smtClean="0"/>
              <a:t>Aside: GPUs</a:t>
            </a:r>
            <a:endParaRPr lang="en-US" dirty="0"/>
          </a:p>
        </p:txBody>
      </p:sp>
      <p:pic>
        <p:nvPicPr>
          <p:cNvPr id="4" name="Picture 3" descr="nvidi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11" y="1188303"/>
            <a:ext cx="8264468" cy="3927633"/>
          </a:xfrm>
          <a:prstGeom prst="rect">
            <a:avLst/>
          </a:prstGeom>
          <a:ln>
            <a:solidFill>
              <a:schemeClr val="tx1"/>
            </a:solidFill>
          </a:ln>
        </p:spPr>
      </p:pic>
      <p:sp>
        <p:nvSpPr>
          <p:cNvPr id="5" name="TextBox 4"/>
          <p:cNvSpPr txBox="1"/>
          <p:nvPr/>
        </p:nvSpPr>
        <p:spPr>
          <a:xfrm>
            <a:off x="582111" y="5297125"/>
            <a:ext cx="6789038" cy="1523494"/>
          </a:xfrm>
          <a:prstGeom prst="rect">
            <a:avLst/>
          </a:prstGeom>
          <a:noFill/>
        </p:spPr>
        <p:txBody>
          <a:bodyPr wrap="none" rtlCol="0">
            <a:spAutoFit/>
          </a:bodyPr>
          <a:lstStyle/>
          <a:p>
            <a:pPr marL="285750" indent="-285750">
              <a:buFont typeface="Arial"/>
              <a:buChar char="•"/>
            </a:pPr>
            <a:r>
              <a:rPr lang="en-US" dirty="0" smtClean="0"/>
              <a:t>CUDA/</a:t>
            </a:r>
            <a:r>
              <a:rPr lang="en-US" dirty="0" err="1" smtClean="0"/>
              <a:t>OpenCL</a:t>
            </a:r>
            <a:r>
              <a:rPr lang="en-US" dirty="0" smtClean="0"/>
              <a:t> support built into most open source ML frameworks</a:t>
            </a:r>
          </a:p>
          <a:p>
            <a:pPr marL="742950" lvl="1" indent="-285750">
              <a:buFont typeface="Arial"/>
              <a:buChar char="•"/>
            </a:pPr>
            <a:r>
              <a:rPr lang="en-US" sz="1500" dirty="0" smtClean="0">
                <a:hlinkClick r:id="rId3"/>
              </a:rPr>
              <a:t>http://scikit-learn.org</a:t>
            </a:r>
            <a:endParaRPr lang="en-US" sz="1500" dirty="0"/>
          </a:p>
          <a:p>
            <a:pPr marL="742950" lvl="1" indent="-285750">
              <a:buFont typeface="Arial"/>
              <a:buChar char="•"/>
            </a:pPr>
            <a:r>
              <a:rPr lang="en-US" sz="1500" dirty="0" smtClean="0">
                <a:hlinkClick r:id="rId4"/>
              </a:rPr>
              <a:t>http://torch.ch/</a:t>
            </a:r>
            <a:endParaRPr lang="en-US" sz="1500" dirty="0" smtClean="0"/>
          </a:p>
          <a:p>
            <a:pPr marL="742950" lvl="1" indent="-285750">
              <a:buFont typeface="Arial"/>
              <a:buChar char="•"/>
            </a:pPr>
            <a:r>
              <a:rPr lang="en-US" sz="1500" dirty="0" smtClean="0">
                <a:hlinkClick r:id="rId5"/>
              </a:rPr>
              <a:t>http://caffe.berkeleyvision.org/</a:t>
            </a:r>
            <a:endParaRPr lang="en-US" sz="1500" dirty="0" smtClean="0"/>
          </a:p>
          <a:p>
            <a:pPr marL="742950" lvl="1" indent="-285750">
              <a:buFont typeface="Arial"/>
              <a:buChar char="•"/>
            </a:pPr>
            <a:r>
              <a:rPr lang="en-US" sz="1500" dirty="0" smtClean="0">
                <a:hlinkClick r:id="rId6"/>
              </a:rPr>
              <a:t>http://apollo.deepmatter.io/</a:t>
            </a:r>
            <a:endParaRPr lang="en-US" sz="1500" dirty="0" smtClean="0"/>
          </a:p>
          <a:p>
            <a:pPr marL="742950" lvl="1" indent="-285750">
              <a:buFont typeface="Arial"/>
              <a:buChar char="•"/>
            </a:pPr>
            <a:r>
              <a:rPr lang="en-US" sz="1500" dirty="0" smtClean="0"/>
              <a:t>…</a:t>
            </a:r>
            <a:endParaRPr lang="en-US" sz="1500" dirty="0"/>
          </a:p>
        </p:txBody>
      </p:sp>
      <p:sp>
        <p:nvSpPr>
          <p:cNvPr id="7" name="TextBox 6"/>
          <p:cNvSpPr txBox="1"/>
          <p:nvPr/>
        </p:nvSpPr>
        <p:spPr>
          <a:xfrm>
            <a:off x="4743697" y="5897289"/>
            <a:ext cx="4314001" cy="92333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BTW, the </a:t>
            </a:r>
            <a:r>
              <a:rPr lang="en-US" dirty="0" smtClean="0">
                <a:sym typeface="Wingdings"/>
              </a:rPr>
              <a:t>ML community has a strong</a:t>
            </a:r>
          </a:p>
          <a:p>
            <a:r>
              <a:rPr lang="en-US" dirty="0">
                <a:sym typeface="Wingdings"/>
              </a:rPr>
              <a:t>a</a:t>
            </a:r>
            <a:r>
              <a:rPr lang="en-US" dirty="0" smtClean="0">
                <a:sym typeface="Wingdings"/>
              </a:rPr>
              <a:t>nd long standing open{source,data,model} </a:t>
            </a:r>
          </a:p>
          <a:p>
            <a:r>
              <a:rPr lang="en-US" dirty="0" smtClean="0">
                <a:sym typeface="Wingdings"/>
              </a:rPr>
              <a:t>tradition/culture #openscience</a:t>
            </a:r>
          </a:p>
        </p:txBody>
      </p:sp>
      <p:pic>
        <p:nvPicPr>
          <p:cNvPr id="8" name="Picture 7" descr="ec2_gpu_instanc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590" y="1682256"/>
            <a:ext cx="7732821" cy="3130267"/>
          </a:xfrm>
          <a:prstGeom prst="rect">
            <a:avLst/>
          </a:prstGeom>
          <a:ln>
            <a:solidFill>
              <a:schemeClr val="tx1"/>
            </a:solidFill>
          </a:ln>
        </p:spPr>
      </p:pic>
    </p:spTree>
    <p:extLst>
      <p:ext uri="{BB962C8B-B14F-4D97-AF65-F5344CB8AC3E}">
        <p14:creationId xmlns:p14="http://schemas.microsoft.com/office/powerpoint/2010/main" val="224836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Ok, But What About Networking?</a:t>
            </a:r>
            <a:br>
              <a:rPr lang="en-US" dirty="0" smtClean="0"/>
            </a:br>
            <a:r>
              <a:rPr lang="en-US" sz="3100" dirty="0" smtClean="0"/>
              <a:t> (from NANOG 64)</a:t>
            </a:r>
            <a:endParaRPr lang="en-US" sz="3100" dirty="0"/>
          </a:p>
        </p:txBody>
      </p:sp>
      <p:pic>
        <p:nvPicPr>
          <p:cNvPr id="4" name="Picture 3" descr="szareck_nanog6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1558"/>
            <a:ext cx="9144000" cy="5036442"/>
          </a:xfrm>
          <a:prstGeom prst="rect">
            <a:avLst/>
          </a:prstGeom>
        </p:spPr>
      </p:pic>
      <p:sp>
        <p:nvSpPr>
          <p:cNvPr id="5" name="Rectangle 4"/>
          <p:cNvSpPr/>
          <p:nvPr/>
        </p:nvSpPr>
        <p:spPr>
          <a:xfrm>
            <a:off x="457200" y="4265831"/>
            <a:ext cx="8229600" cy="864614"/>
          </a:xfrm>
          <a:prstGeom prst="rect">
            <a:avLst/>
          </a:prstGeom>
          <a:solidFill>
            <a:srgbClr val="008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0" y="6581001"/>
            <a:ext cx="7853432" cy="261610"/>
          </a:xfrm>
          <a:prstGeom prst="rect">
            <a:avLst/>
          </a:prstGeom>
          <a:noFill/>
        </p:spPr>
        <p:txBody>
          <a:bodyPr wrap="none" rtlCol="0">
            <a:spAutoFit/>
          </a:bodyPr>
          <a:lstStyle/>
          <a:p>
            <a:r>
              <a:rPr lang="en-US" sz="1100" dirty="0" smtClean="0"/>
              <a:t>See </a:t>
            </a:r>
            <a:r>
              <a:rPr lang="en-US" sz="1100" dirty="0" smtClean="0">
                <a:hlinkClick r:id="rId3"/>
              </a:rPr>
              <a:t>https://www.nanog.org/sites/default/files//meetings/NANOG64/1023/20150603_Szarecki_Architecture_For_Fine-Grain__v2.pdf</a:t>
            </a:r>
            <a:endParaRPr lang="en-US" sz="1100" dirty="0"/>
          </a:p>
        </p:txBody>
      </p:sp>
    </p:spTree>
    <p:extLst>
      <p:ext uri="{BB962C8B-B14F-4D97-AF65-F5344CB8AC3E}">
        <p14:creationId xmlns:p14="http://schemas.microsoft.com/office/powerpoint/2010/main" val="129340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More from NANOG 64</a:t>
            </a:r>
            <a:endParaRPr lang="en-US" dirty="0"/>
          </a:p>
        </p:txBody>
      </p:sp>
      <p:pic>
        <p:nvPicPr>
          <p:cNvPr id="4" name="Picture 3" descr="annes_josh_nanog6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850752"/>
            <a:ext cx="8686800" cy="4772378"/>
          </a:xfrm>
          <a:prstGeom prst="rect">
            <a:avLst/>
          </a:prstGeom>
        </p:spPr>
      </p:pic>
      <p:sp>
        <p:nvSpPr>
          <p:cNvPr id="5" name="Rectangle 4"/>
          <p:cNvSpPr/>
          <p:nvPr/>
        </p:nvSpPr>
        <p:spPr>
          <a:xfrm>
            <a:off x="3191419" y="3509424"/>
            <a:ext cx="4845610" cy="718597"/>
          </a:xfrm>
          <a:prstGeom prst="rect">
            <a:avLst/>
          </a:prstGeom>
          <a:solidFill>
            <a:srgbClr val="00800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42203" y="6596390"/>
            <a:ext cx="6776214" cy="261610"/>
          </a:xfrm>
          <a:prstGeom prst="rect">
            <a:avLst/>
          </a:prstGeom>
          <a:noFill/>
        </p:spPr>
        <p:txBody>
          <a:bodyPr wrap="none" rtlCol="0">
            <a:spAutoFit/>
          </a:bodyPr>
          <a:lstStyle/>
          <a:p>
            <a:r>
              <a:rPr lang="en-US" sz="1100" dirty="0" smtClean="0"/>
              <a:t>See </a:t>
            </a:r>
            <a:r>
              <a:rPr lang="en-US" sz="1100" dirty="0" smtClean="0">
                <a:hlinkClick r:id="rId3"/>
              </a:rPr>
              <a:t>https://www.nanog.org/sites/default/files//meetings/NANOG64/1011/20150604_George_Sdn_In_The_v1.pdf</a:t>
            </a:r>
            <a:endParaRPr lang="en-US" sz="1100" dirty="0"/>
          </a:p>
        </p:txBody>
      </p:sp>
    </p:spTree>
    <p:extLst>
      <p:ext uri="{BB962C8B-B14F-4D97-AF65-F5344CB8AC3E}">
        <p14:creationId xmlns:p14="http://schemas.microsoft.com/office/powerpoint/2010/main" val="31795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IRTF Current Events</a:t>
            </a:r>
            <a:br>
              <a:rPr lang="en-US" dirty="0" smtClean="0"/>
            </a:br>
            <a:r>
              <a:rPr lang="en-US" sz="2700" dirty="0" smtClean="0">
                <a:hlinkClick r:id="rId2" action="ppaction://hlinkfile"/>
              </a:rPr>
              <a:t>http://trac.tools.ietf.org/group/irtf/trac/wiki/nml</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46" y="1842052"/>
            <a:ext cx="7923109" cy="4676330"/>
          </a:xfrm>
          <a:prstGeom prst="rect">
            <a:avLst/>
          </a:prstGeom>
        </p:spPr>
      </p:pic>
    </p:spTree>
    <p:extLst>
      <p:ext uri="{BB962C8B-B14F-4D97-AF65-F5344CB8AC3E}">
        <p14:creationId xmlns:p14="http://schemas.microsoft.com/office/powerpoint/2010/main" val="1773761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44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u="sng" dirty="0" smtClean="0"/>
              <a:t>Goals for this Talk</a:t>
            </a:r>
            <a:endParaRPr lang="en-US" sz="5400" b="1" u="sng" dirty="0"/>
          </a:p>
        </p:txBody>
      </p:sp>
      <p:sp>
        <p:nvSpPr>
          <p:cNvPr id="5" name="TextBox 4"/>
          <p:cNvSpPr txBox="1"/>
          <p:nvPr/>
        </p:nvSpPr>
        <p:spPr>
          <a:xfrm>
            <a:off x="460638" y="1509140"/>
            <a:ext cx="8222724" cy="5016758"/>
          </a:xfrm>
          <a:prstGeom prst="rect">
            <a:avLst/>
          </a:prstGeom>
          <a:noFill/>
        </p:spPr>
        <p:txBody>
          <a:bodyPr wrap="none" rtlCol="0">
            <a:spAutoFit/>
          </a:bodyPr>
          <a:lstStyle/>
          <a:p>
            <a:r>
              <a:rPr lang="en-US" sz="4000" b="1" dirty="0">
                <a:solidFill>
                  <a:prstClr val="black"/>
                </a:solidFill>
                <a:latin typeface="Calibri"/>
              </a:rPr>
              <a:t>To </a:t>
            </a:r>
            <a:r>
              <a:rPr lang="en-US" sz="4000" b="1" dirty="0" smtClean="0">
                <a:solidFill>
                  <a:prstClr val="black"/>
                </a:solidFill>
                <a:latin typeface="Calibri"/>
              </a:rPr>
              <a:t>take a look at the current state</a:t>
            </a:r>
          </a:p>
          <a:p>
            <a:r>
              <a:rPr lang="en-US" sz="4000" b="1" dirty="0">
                <a:solidFill>
                  <a:prstClr val="black"/>
                </a:solidFill>
                <a:latin typeface="Calibri"/>
              </a:rPr>
              <a:t>o</a:t>
            </a:r>
            <a:r>
              <a:rPr lang="en-US" sz="4000" b="1" dirty="0" smtClean="0">
                <a:solidFill>
                  <a:prstClr val="black"/>
                </a:solidFill>
                <a:latin typeface="Calibri"/>
              </a:rPr>
              <a:t>f the art in Machine Learning, </a:t>
            </a:r>
          </a:p>
          <a:p>
            <a:r>
              <a:rPr lang="en-US" sz="4000" b="1" dirty="0" smtClean="0">
                <a:solidFill>
                  <a:prstClr val="black"/>
                </a:solidFill>
                <a:latin typeface="Calibri"/>
              </a:rPr>
              <a:t>give </a:t>
            </a:r>
            <a:r>
              <a:rPr lang="en-US" sz="4000" b="1" dirty="0">
                <a:solidFill>
                  <a:prstClr val="black"/>
                </a:solidFill>
                <a:latin typeface="Calibri"/>
              </a:rPr>
              <a:t>us a basic </a:t>
            </a:r>
            <a:r>
              <a:rPr lang="en-US" sz="4000" b="1" dirty="0" smtClean="0">
                <a:solidFill>
                  <a:prstClr val="black"/>
                </a:solidFill>
                <a:latin typeface="Calibri"/>
              </a:rPr>
              <a:t>understanding of </a:t>
            </a:r>
          </a:p>
          <a:p>
            <a:r>
              <a:rPr lang="en-US" sz="4000" b="1" dirty="0">
                <a:solidFill>
                  <a:prstClr val="black"/>
                </a:solidFill>
                <a:latin typeface="Calibri"/>
              </a:rPr>
              <a:t>w</a:t>
            </a:r>
            <a:r>
              <a:rPr lang="en-US" sz="4000" b="1" dirty="0" smtClean="0">
                <a:solidFill>
                  <a:prstClr val="black"/>
                </a:solidFill>
                <a:latin typeface="Calibri"/>
              </a:rPr>
              <a:t>hat Machine </a:t>
            </a:r>
            <a:r>
              <a:rPr lang="en-US" sz="4000" b="1" dirty="0">
                <a:solidFill>
                  <a:prstClr val="black"/>
                </a:solidFill>
                <a:latin typeface="Calibri"/>
              </a:rPr>
              <a:t>L</a:t>
            </a:r>
            <a:r>
              <a:rPr lang="en-US" sz="4000" b="1" dirty="0" smtClean="0">
                <a:solidFill>
                  <a:prstClr val="black"/>
                </a:solidFill>
                <a:latin typeface="Calibri"/>
              </a:rPr>
              <a:t>earning is (to the</a:t>
            </a:r>
          </a:p>
          <a:p>
            <a:r>
              <a:rPr lang="en-US" sz="4000" b="1" dirty="0">
                <a:solidFill>
                  <a:prstClr val="black"/>
                </a:solidFill>
                <a:latin typeface="Calibri"/>
              </a:rPr>
              <a:t>e</a:t>
            </a:r>
            <a:r>
              <a:rPr lang="en-US" sz="4000" b="1" dirty="0" smtClean="0">
                <a:solidFill>
                  <a:prstClr val="black"/>
                </a:solidFill>
                <a:latin typeface="Calibri"/>
              </a:rPr>
              <a:t>xtent possible given our limited</a:t>
            </a:r>
          </a:p>
          <a:p>
            <a:r>
              <a:rPr lang="en-US" sz="4000" b="1" dirty="0" smtClean="0">
                <a:solidFill>
                  <a:prstClr val="black"/>
                </a:solidFill>
                <a:latin typeface="Calibri"/>
              </a:rPr>
              <a:t>time), and to understand  how we</a:t>
            </a:r>
          </a:p>
          <a:p>
            <a:r>
              <a:rPr lang="en-US" sz="4000" b="1" dirty="0" smtClean="0">
                <a:solidFill>
                  <a:prstClr val="black"/>
                </a:solidFill>
                <a:latin typeface="Calibri"/>
              </a:rPr>
              <a:t>might use it in a network/automation </a:t>
            </a:r>
          </a:p>
          <a:p>
            <a:r>
              <a:rPr lang="en-US" sz="4000" b="1" dirty="0" smtClean="0">
                <a:solidFill>
                  <a:prstClr val="black"/>
                </a:solidFill>
                <a:latin typeface="Calibri"/>
              </a:rPr>
              <a:t>setting</a:t>
            </a:r>
            <a:endParaRPr lang="en-US" sz="3200" b="1" dirty="0" smtClean="0">
              <a:solidFill>
                <a:prstClr val="black"/>
              </a:solidFill>
              <a:latin typeface="Calibri"/>
            </a:endParaRPr>
          </a:p>
        </p:txBody>
      </p:sp>
      <p:sp>
        <p:nvSpPr>
          <p:cNvPr id="4" name="TextBox 3"/>
          <p:cNvSpPr txBox="1"/>
          <p:nvPr/>
        </p:nvSpPr>
        <p:spPr>
          <a:xfrm rot="19679534">
            <a:off x="386184" y="1954003"/>
            <a:ext cx="8176433" cy="280076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b="1" dirty="0" smtClean="0">
                <a:solidFill>
                  <a:srgbClr val="FF0000"/>
                </a:solidFill>
              </a:rPr>
              <a:t>While Machine Learning is really all about math, this talk attempts to go easy on all of that (just a little math…) </a:t>
            </a:r>
            <a:r>
              <a:rPr lang="en-US" sz="4400" b="1" dirty="0" smtClean="0">
                <a:solidFill>
                  <a:srgbClr val="FF0000"/>
                </a:solidFill>
                <a:sym typeface="Wingdings"/>
              </a:rPr>
              <a:t></a:t>
            </a:r>
          </a:p>
        </p:txBody>
      </p:sp>
      <p:sp>
        <p:nvSpPr>
          <p:cNvPr id="6" name="TextBox 5"/>
          <p:cNvSpPr txBox="1"/>
          <p:nvPr/>
        </p:nvSpPr>
        <p:spPr>
          <a:xfrm>
            <a:off x="-1881320" y="435901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14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167"/>
            <a:ext cx="8229600" cy="873081"/>
          </a:xfrm>
        </p:spPr>
        <p:txBody>
          <a:bodyPr/>
          <a:lstStyle/>
          <a:p>
            <a:r>
              <a:rPr lang="en-US" dirty="0" smtClean="0"/>
              <a:t>OPNFV</a:t>
            </a:r>
            <a:endParaRPr lang="en-US" dirty="0"/>
          </a:p>
        </p:txBody>
      </p:sp>
      <p:pic>
        <p:nvPicPr>
          <p:cNvPr id="4" name="Picture 3" descr="collector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295" y="1462461"/>
            <a:ext cx="6753411" cy="4962245"/>
          </a:xfrm>
          <a:prstGeom prst="rect">
            <a:avLst/>
          </a:prstGeom>
        </p:spPr>
      </p:pic>
      <p:sp>
        <p:nvSpPr>
          <p:cNvPr id="5" name="TextBox 4"/>
          <p:cNvSpPr txBox="1"/>
          <p:nvPr/>
        </p:nvSpPr>
        <p:spPr>
          <a:xfrm>
            <a:off x="0" y="6563205"/>
            <a:ext cx="5731783" cy="276999"/>
          </a:xfrm>
          <a:prstGeom prst="rect">
            <a:avLst/>
          </a:prstGeom>
          <a:noFill/>
        </p:spPr>
        <p:txBody>
          <a:bodyPr wrap="none" rtlCol="0">
            <a:spAutoFit/>
          </a:bodyPr>
          <a:lstStyle/>
          <a:p>
            <a:r>
              <a:rPr lang="en-US" sz="1200" dirty="0" smtClean="0"/>
              <a:t>See </a:t>
            </a:r>
            <a:r>
              <a:rPr lang="en-US" sz="1200" dirty="0" smtClean="0">
                <a:hlinkClick r:id="rId3"/>
              </a:rPr>
              <a:t>https://wiki.opnfv.org/requirements_projects/data_collection_of_failure_prediction</a:t>
            </a:r>
            <a:endParaRPr lang="en-US" sz="1200" dirty="0"/>
          </a:p>
        </p:txBody>
      </p:sp>
      <p:sp>
        <p:nvSpPr>
          <p:cNvPr id="6" name="Rectangle 5"/>
          <p:cNvSpPr/>
          <p:nvPr/>
        </p:nvSpPr>
        <p:spPr>
          <a:xfrm>
            <a:off x="3501630" y="2663062"/>
            <a:ext cx="2724859" cy="1097280"/>
          </a:xfrm>
          <a:prstGeom prst="rect">
            <a:avLst/>
          </a:prstGeom>
          <a:solidFill>
            <a:srgbClr val="0080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3255036" y="1283167"/>
            <a:ext cx="3181058" cy="2477175"/>
          </a:xfrm>
          <a:prstGeom prst="rect">
            <a:avLst/>
          </a:prstGeom>
          <a:solidFill>
            <a:srgbClr val="008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477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N Bra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7144" y="254550"/>
            <a:ext cx="2209765" cy="1539495"/>
          </a:xfrm>
          <a:prstGeom prst="rect">
            <a:avLst/>
          </a:prstGeom>
        </p:spPr>
      </p:pic>
      <p:sp>
        <p:nvSpPr>
          <p:cNvPr id="8" name="TextBox 7"/>
          <p:cNvSpPr txBox="1"/>
          <p:nvPr/>
        </p:nvSpPr>
        <p:spPr>
          <a:xfrm>
            <a:off x="870031" y="551125"/>
            <a:ext cx="5586711" cy="769441"/>
          </a:xfrm>
          <a:prstGeom prst="rect">
            <a:avLst/>
          </a:prstGeom>
          <a:noFill/>
        </p:spPr>
        <p:txBody>
          <a:bodyPr wrap="none" rtlCol="0">
            <a:spAutoFit/>
          </a:bodyPr>
          <a:lstStyle/>
          <a:p>
            <a:r>
              <a:rPr lang="en-US" sz="4400" dirty="0" smtClean="0"/>
              <a:t>OK, Now Imagine This…</a:t>
            </a:r>
            <a:endParaRPr lang="en-US" sz="4400" dirty="0"/>
          </a:p>
        </p:txBody>
      </p:sp>
      <p:grpSp>
        <p:nvGrpSpPr>
          <p:cNvPr id="15" name="Group 14"/>
          <p:cNvGrpSpPr/>
          <p:nvPr/>
        </p:nvGrpSpPr>
        <p:grpSpPr>
          <a:xfrm>
            <a:off x="48861" y="1549185"/>
            <a:ext cx="8929877" cy="1876568"/>
            <a:chOff x="214123" y="1549185"/>
            <a:chExt cx="8929877" cy="1876568"/>
          </a:xfrm>
        </p:grpSpPr>
        <p:pic>
          <p:nvPicPr>
            <p:cNvPr id="13" name="Picture 12" descr="md-vecto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742" y="2003255"/>
              <a:ext cx="2687258" cy="1422498"/>
            </a:xfrm>
            <a:prstGeom prst="rect">
              <a:avLst/>
            </a:prstGeom>
          </p:spPr>
        </p:pic>
        <p:sp>
          <p:nvSpPr>
            <p:cNvPr id="9" name="TextBox 8"/>
            <p:cNvSpPr txBox="1"/>
            <p:nvPr/>
          </p:nvSpPr>
          <p:spPr>
            <a:xfrm>
              <a:off x="214123" y="1549185"/>
              <a:ext cx="7109639" cy="1569660"/>
            </a:xfrm>
            <a:prstGeom prst="rect">
              <a:avLst/>
            </a:prstGeom>
            <a:noFill/>
          </p:spPr>
          <p:txBody>
            <a:bodyPr wrap="none" rtlCol="0">
              <a:spAutoFit/>
            </a:bodyPr>
            <a:lstStyle/>
            <a:p>
              <a:r>
                <a:rPr lang="en-US" sz="2400" dirty="0" smtClean="0"/>
                <a:t>First, envision </a:t>
              </a:r>
              <a:r>
                <a:rPr lang="en-US" sz="2400" dirty="0"/>
                <a:t>the network as a huge sensor network	</a:t>
              </a:r>
            </a:p>
            <a:p>
              <a:pPr lvl="1"/>
              <a:r>
                <a:rPr lang="en-US" dirty="0" smtClean="0"/>
                <a:t>Everything is a </a:t>
              </a:r>
              <a:r>
                <a:rPr lang="en-US" dirty="0"/>
                <a:t>sensor (each counter, </a:t>
              </a:r>
              <a:r>
                <a:rPr lang="en-US" dirty="0" err="1"/>
                <a:t>etc</a:t>
              </a:r>
              <a:r>
                <a:rPr lang="en-US" dirty="0"/>
                <a:t>) </a:t>
              </a:r>
              <a:endParaRPr lang="en-US" dirty="0" smtClean="0"/>
            </a:p>
            <a:p>
              <a:pPr lvl="1"/>
              <a:r>
                <a:rPr lang="en-US" dirty="0" smtClean="0"/>
                <a:t>Each sensor is a dimension</a:t>
              </a:r>
            </a:p>
            <a:p>
              <a:pPr lvl="1"/>
              <a:r>
                <a:rPr lang="en-US" dirty="0" smtClean="0"/>
                <a:t>This forms a </a:t>
              </a:r>
              <a:r>
                <a:rPr lang="en-US" i="1" dirty="0" smtClean="0">
                  <a:solidFill>
                    <a:srgbClr val="FF0000"/>
                  </a:solidFill>
                </a:rPr>
                <a:t>high-dimensional real-valued vector space</a:t>
              </a:r>
            </a:p>
            <a:p>
              <a:pPr lvl="1"/>
              <a:r>
                <a:rPr lang="en-US" dirty="0" smtClean="0"/>
                <a:t>Note: Curse of dimensionality (more later)</a:t>
              </a:r>
              <a:endParaRPr lang="en-US" dirty="0"/>
            </a:p>
          </p:txBody>
        </p:sp>
      </p:grpSp>
      <p:grpSp>
        <p:nvGrpSpPr>
          <p:cNvPr id="16" name="Group 15"/>
          <p:cNvGrpSpPr/>
          <p:nvPr/>
        </p:nvGrpSpPr>
        <p:grpSpPr>
          <a:xfrm>
            <a:off x="97722" y="3396684"/>
            <a:ext cx="8879187" cy="1812354"/>
            <a:chOff x="262983" y="3460860"/>
            <a:chExt cx="8879187" cy="1812354"/>
          </a:xfrm>
        </p:grpSpPr>
        <p:sp>
          <p:nvSpPr>
            <p:cNvPr id="10" name="TextBox 9"/>
            <p:cNvSpPr txBox="1"/>
            <p:nvPr/>
          </p:nvSpPr>
          <p:spPr>
            <a:xfrm>
              <a:off x="262983" y="3460860"/>
              <a:ext cx="6025589" cy="1200328"/>
            </a:xfrm>
            <a:prstGeom prst="rect">
              <a:avLst/>
            </a:prstGeom>
            <a:noFill/>
          </p:spPr>
          <p:txBody>
            <a:bodyPr wrap="square" rtlCol="0">
              <a:spAutoFit/>
            </a:bodyPr>
            <a:lstStyle/>
            <a:p>
              <a:r>
                <a:rPr lang="en-US" sz="2400" dirty="0">
                  <a:sym typeface="Wingdings"/>
                </a:rPr>
                <a:t>Guess what: This </a:t>
              </a:r>
              <a:r>
                <a:rPr lang="en-US" sz="2400" dirty="0" smtClean="0">
                  <a:sym typeface="Wingdings"/>
                </a:rPr>
                <a:t>data is </a:t>
              </a:r>
              <a:r>
                <a:rPr lang="en-US" sz="2400" dirty="0">
                  <a:sym typeface="Wingdings"/>
                </a:rPr>
                <a:t>ideal for </a:t>
              </a:r>
              <a:r>
                <a:rPr lang="en-US" sz="2400" dirty="0" smtClean="0">
                  <a:sym typeface="Wingdings"/>
                </a:rPr>
                <a:t>analysis/learning with </a:t>
              </a:r>
              <a:r>
                <a:rPr lang="en-US" sz="2400" dirty="0">
                  <a:sym typeface="Wingdings"/>
                </a:rPr>
                <a:t>deep neural </a:t>
              </a:r>
              <a:r>
                <a:rPr lang="en-US" sz="2400" dirty="0" smtClean="0">
                  <a:sym typeface="Wingdings"/>
                </a:rPr>
                <a:t>networks</a:t>
              </a:r>
            </a:p>
            <a:p>
              <a:r>
                <a:rPr lang="en-US" sz="2400" dirty="0" smtClean="0">
                  <a:latin typeface="Arial"/>
                  <a:cs typeface="Arial"/>
                  <a:sym typeface="Wingdings"/>
                </a:rPr>
                <a:t>    </a:t>
              </a:r>
              <a:r>
                <a:rPr lang="en-US" sz="1600" dirty="0" smtClean="0">
                  <a:latin typeface="Arial"/>
                  <a:cs typeface="Arial"/>
                  <a:sym typeface="Wingdings"/>
                </a:rPr>
                <a:t>Contrast  ML algorithms that use </a:t>
              </a:r>
              <a:r>
                <a:rPr lang="en-US" sz="1600" i="1" dirty="0" smtClean="0">
                  <a:latin typeface="Arial"/>
                  <a:cs typeface="Arial"/>
                  <a:sym typeface="Wingdings"/>
                </a:rPr>
                <a:t>Local Estimation</a:t>
              </a:r>
              <a:r>
                <a:rPr lang="en-US" sz="1600" baseline="30000" dirty="0" smtClean="0">
                  <a:latin typeface="Arial"/>
                  <a:cs typeface="Arial"/>
                  <a:sym typeface="Wingdings"/>
                </a:rPr>
                <a:t>1</a:t>
              </a:r>
            </a:p>
          </p:txBody>
        </p:sp>
        <p:pic>
          <p:nvPicPr>
            <p:cNvPr id="14" name="Picture 13" descr="p05-deep-boltzmann-machines-cvpr2012-deep-learning-methods-for-vision-26-72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3832" y="3603957"/>
              <a:ext cx="2428338" cy="1669257"/>
            </a:xfrm>
            <a:prstGeom prst="rect">
              <a:avLst/>
            </a:prstGeom>
          </p:spPr>
        </p:pic>
      </p:grpSp>
      <p:grpSp>
        <p:nvGrpSpPr>
          <p:cNvPr id="3" name="Group 2"/>
          <p:cNvGrpSpPr/>
          <p:nvPr/>
        </p:nvGrpSpPr>
        <p:grpSpPr>
          <a:xfrm>
            <a:off x="48861" y="4656277"/>
            <a:ext cx="6377233" cy="1728395"/>
            <a:chOff x="0" y="4671504"/>
            <a:chExt cx="6377233" cy="1728395"/>
          </a:xfrm>
        </p:grpSpPr>
        <p:sp>
          <p:nvSpPr>
            <p:cNvPr id="11" name="TextBox 10"/>
            <p:cNvSpPr txBox="1"/>
            <p:nvPr/>
          </p:nvSpPr>
          <p:spPr>
            <a:xfrm>
              <a:off x="0" y="4671504"/>
              <a:ext cx="4626086" cy="461665"/>
            </a:xfrm>
            <a:prstGeom prst="rect">
              <a:avLst/>
            </a:prstGeom>
            <a:noFill/>
          </p:spPr>
          <p:txBody>
            <a:bodyPr wrap="none" rtlCol="0">
              <a:spAutoFit/>
            </a:bodyPr>
            <a:lstStyle/>
            <a:p>
              <a:r>
                <a:rPr lang="en-US" sz="2400" dirty="0"/>
                <a:t>Now imagine </a:t>
              </a:r>
              <a:r>
                <a:rPr lang="en-US" sz="2400" dirty="0" smtClean="0"/>
                <a:t>this kind of capability:</a:t>
              </a:r>
              <a:endParaRPr lang="en-US" sz="2400" dirty="0"/>
            </a:p>
          </p:txBody>
        </p:sp>
        <p:sp>
          <p:nvSpPr>
            <p:cNvPr id="12" name="TextBox 11"/>
            <p:cNvSpPr txBox="1"/>
            <p:nvPr/>
          </p:nvSpPr>
          <p:spPr>
            <a:xfrm>
              <a:off x="48861" y="5199570"/>
              <a:ext cx="632837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i="1" dirty="0"/>
                <a:t>Interface </a:t>
              </a:r>
              <a:r>
                <a:rPr lang="en-US" i="1" dirty="0" smtClean="0"/>
                <a:t>ge 0/0</a:t>
              </a:r>
              <a:r>
                <a:rPr lang="en-US" i="1" dirty="0"/>
                <a:t>/1 </a:t>
              </a:r>
              <a:r>
                <a:rPr lang="en-US" i="1" dirty="0" smtClean="0"/>
                <a:t>on gw-foo1 just flapped. This is </a:t>
              </a:r>
              <a:r>
                <a:rPr lang="en-US" i="1" dirty="0"/>
                <a:t>going to cause </a:t>
              </a:r>
              <a:endParaRPr lang="en-US" i="1" dirty="0" smtClean="0"/>
            </a:p>
            <a:p>
              <a:r>
                <a:rPr lang="en-US" i="1" dirty="0" smtClean="0"/>
                <a:t>cpu utilization on gw</a:t>
              </a:r>
              <a:r>
                <a:rPr lang="en-US" i="1" dirty="0"/>
                <a:t>-</a:t>
              </a:r>
              <a:r>
                <a:rPr lang="en-US" i="1" dirty="0" smtClean="0"/>
                <a:t>foo10 </a:t>
              </a:r>
              <a:r>
                <a:rPr lang="en-US" i="1" dirty="0"/>
                <a:t>to spike and cause you to blackhole traffic </a:t>
              </a:r>
              <a:r>
                <a:rPr lang="en-US" i="1" dirty="0" smtClean="0"/>
                <a:t>to A.B.C.D</a:t>
              </a:r>
              <a:r>
                <a:rPr lang="en-US" i="1" dirty="0"/>
                <a:t>/</a:t>
              </a:r>
              <a:r>
                <a:rPr lang="en-US" i="1" dirty="0" smtClean="0"/>
                <a:t>16 with </a:t>
              </a:r>
              <a:r>
                <a:rPr lang="en-US" i="1" dirty="0"/>
                <a:t>probability .85. The probability distribution </a:t>
              </a:r>
              <a:r>
                <a:rPr lang="en-US" i="1" dirty="0" smtClean="0"/>
                <a:t>is visualized at http</a:t>
              </a:r>
              <a:r>
                <a:rPr lang="en-US" i="1" dirty="0"/>
                <a:t>://…</a:t>
              </a:r>
              <a:r>
                <a:rPr lang="en-US" i="1" dirty="0" smtClean="0"/>
                <a:t>.</a:t>
              </a:r>
              <a:endParaRPr lang="en-US" i="1" dirty="0"/>
            </a:p>
          </p:txBody>
        </p:sp>
      </p:grpSp>
      <p:sp>
        <p:nvSpPr>
          <p:cNvPr id="2" name="TextBox 1"/>
          <p:cNvSpPr txBox="1"/>
          <p:nvPr/>
        </p:nvSpPr>
        <p:spPr>
          <a:xfrm>
            <a:off x="48861" y="6581001"/>
            <a:ext cx="3916457" cy="276999"/>
          </a:xfrm>
          <a:prstGeom prst="rect">
            <a:avLst/>
          </a:prstGeom>
          <a:noFill/>
        </p:spPr>
        <p:txBody>
          <a:bodyPr wrap="none" rtlCol="0">
            <a:spAutoFit/>
          </a:bodyPr>
          <a:lstStyle/>
          <a:p>
            <a:r>
              <a:rPr lang="en-US" sz="1200" dirty="0" smtClean="0"/>
              <a:t>1 </a:t>
            </a:r>
            <a:r>
              <a:rPr lang="en-US" sz="1200" dirty="0" smtClean="0">
                <a:hlinkClick r:id="rId5"/>
              </a:rPr>
              <a:t>http://www.iro.umontreal.ca/~lisa/pointeurs/TR1312.pdf</a:t>
            </a:r>
            <a:endParaRPr lang="en-US" sz="1200" dirty="0"/>
          </a:p>
        </p:txBody>
      </p:sp>
      <p:sp>
        <p:nvSpPr>
          <p:cNvPr id="4" name="TextBox 3"/>
          <p:cNvSpPr txBox="1"/>
          <p:nvPr/>
        </p:nvSpPr>
        <p:spPr>
          <a:xfrm rot="19881998">
            <a:off x="82879" y="2764033"/>
            <a:ext cx="9137501" cy="132343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4000" b="1" i="1" dirty="0" smtClean="0">
                <a:solidFill>
                  <a:srgbClr val="FF0000"/>
                </a:solidFill>
              </a:rPr>
              <a:t>Well, guess what: With the right datasets</a:t>
            </a:r>
          </a:p>
          <a:p>
            <a:r>
              <a:rPr lang="en-US" sz="4000" b="1" i="1" dirty="0">
                <a:solidFill>
                  <a:srgbClr val="FF0000"/>
                </a:solidFill>
              </a:rPr>
              <a:t>w</a:t>
            </a:r>
            <a:r>
              <a:rPr lang="en-US" sz="4000" b="1" i="1" dirty="0" smtClean="0">
                <a:solidFill>
                  <a:srgbClr val="FF0000"/>
                </a:solidFill>
              </a:rPr>
              <a:t>e can do this and much more</a:t>
            </a:r>
            <a:endParaRPr lang="en-US" sz="4000" b="1" i="1" dirty="0">
              <a:solidFill>
                <a:srgbClr val="FF0000"/>
              </a:solidFill>
            </a:endParaRPr>
          </a:p>
        </p:txBody>
      </p:sp>
      <p:sp>
        <p:nvSpPr>
          <p:cNvPr id="5" name="TextBox 4"/>
          <p:cNvSpPr txBox="1"/>
          <p:nvPr/>
        </p:nvSpPr>
        <p:spPr>
          <a:xfrm>
            <a:off x="6767144" y="5461342"/>
            <a:ext cx="2060630" cy="92333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smtClean="0"/>
              <a:t>And consider the </a:t>
            </a:r>
          </a:p>
          <a:p>
            <a:r>
              <a:rPr lang="en-US" b="1" dirty="0"/>
              <a:t>i</a:t>
            </a:r>
            <a:r>
              <a:rPr lang="en-US" b="1" dirty="0" smtClean="0"/>
              <a:t>mplications for the</a:t>
            </a:r>
          </a:p>
          <a:p>
            <a:r>
              <a:rPr lang="en-US" b="1" dirty="0" smtClean="0"/>
              <a:t>security space</a:t>
            </a:r>
          </a:p>
        </p:txBody>
      </p:sp>
    </p:spTree>
    <p:extLst>
      <p:ext uri="{BB962C8B-B14F-4D97-AF65-F5344CB8AC3E}">
        <p14:creationId xmlns:p14="http://schemas.microsoft.com/office/powerpoint/2010/main" val="24699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77"/>
            <a:ext cx="8229600" cy="1143000"/>
          </a:xfrm>
        </p:spPr>
        <p:txBody>
          <a:bodyPr>
            <a:normAutofit/>
          </a:bodyPr>
          <a:lstStyle/>
          <a:p>
            <a:r>
              <a:rPr lang="en-US" dirty="0" smtClean="0"/>
              <a:t>Aside: Dimensionality</a:t>
            </a:r>
            <a:endParaRPr lang="en-US" dirty="0"/>
          </a:p>
        </p:txBody>
      </p:sp>
      <p:sp>
        <p:nvSpPr>
          <p:cNvPr id="3" name="Content Placeholder 2"/>
          <p:cNvSpPr>
            <a:spLocks noGrp="1"/>
          </p:cNvSpPr>
          <p:nvPr>
            <p:ph idx="1"/>
          </p:nvPr>
        </p:nvSpPr>
        <p:spPr>
          <a:xfrm>
            <a:off x="457200" y="1417638"/>
            <a:ext cx="8229600" cy="5118237"/>
          </a:xfrm>
        </p:spPr>
        <p:txBody>
          <a:bodyPr>
            <a:normAutofit fontScale="92500" lnSpcReduction="10000"/>
          </a:bodyPr>
          <a:lstStyle/>
          <a:p>
            <a:r>
              <a:rPr lang="en-US" sz="1600" dirty="0" smtClean="0">
                <a:latin typeface="Arial"/>
                <a:cs typeface="Arial"/>
              </a:rPr>
              <a:t>Machine Learning is good at understanding the structure of high dimensional spaces</a:t>
            </a:r>
          </a:p>
          <a:p>
            <a:r>
              <a:rPr lang="en-US" sz="1600" dirty="0" smtClean="0">
                <a:latin typeface="Arial"/>
                <a:cs typeface="Arial"/>
              </a:rPr>
              <a:t>Humans aren’t </a:t>
            </a:r>
            <a:r>
              <a:rPr lang="en-US" sz="1600" dirty="0" smtClean="0">
                <a:latin typeface="Arial"/>
                <a:cs typeface="Arial"/>
                <a:sym typeface="Wingdings"/>
              </a:rPr>
              <a:t></a:t>
            </a:r>
            <a:endParaRPr lang="en-US" sz="1600" dirty="0" smtClean="0">
              <a:latin typeface="Arial"/>
              <a:cs typeface="Arial"/>
            </a:endParaRPr>
          </a:p>
          <a:p>
            <a:r>
              <a:rPr lang="en-US" sz="1600" dirty="0" smtClean="0">
                <a:latin typeface="Arial"/>
                <a:cs typeface="Arial"/>
              </a:rPr>
              <a:t>What is a dimension?</a:t>
            </a:r>
          </a:p>
          <a:p>
            <a:pPr lvl="1"/>
            <a:r>
              <a:rPr lang="en-US" sz="1400" dirty="0" smtClean="0">
                <a:latin typeface="Arial"/>
                <a:cs typeface="Arial"/>
              </a:rPr>
              <a:t>Informally…</a:t>
            </a:r>
          </a:p>
          <a:p>
            <a:pPr lvl="1"/>
            <a:r>
              <a:rPr lang="en-US" sz="1400" dirty="0" smtClean="0">
                <a:latin typeface="Arial"/>
                <a:cs typeface="Arial"/>
              </a:rPr>
              <a:t>A direction in the input vector</a:t>
            </a:r>
          </a:p>
          <a:p>
            <a:pPr lvl="1"/>
            <a:r>
              <a:rPr lang="en-US" sz="1400" dirty="0" smtClean="0">
                <a:latin typeface="Arial"/>
                <a:cs typeface="Arial"/>
              </a:rPr>
              <a:t>“Feature”</a:t>
            </a:r>
            <a:endParaRPr lang="en-US" sz="1400" dirty="0">
              <a:latin typeface="Arial"/>
              <a:cs typeface="Arial"/>
            </a:endParaRPr>
          </a:p>
          <a:p>
            <a:endParaRPr lang="en-US" sz="1600" dirty="0" smtClean="0">
              <a:latin typeface="Arial"/>
              <a:cs typeface="Arial"/>
            </a:endParaRPr>
          </a:p>
          <a:p>
            <a:pPr marL="457200" lvl="1" indent="0">
              <a:buNone/>
            </a:pPr>
            <a:endParaRPr lang="en-US" sz="1400" dirty="0" smtClean="0">
              <a:latin typeface="Arial"/>
              <a:cs typeface="Arial"/>
            </a:endParaRPr>
          </a:p>
          <a:p>
            <a:pPr marL="457200" lvl="1" indent="0">
              <a:buNone/>
            </a:pPr>
            <a:endParaRPr lang="en-US" sz="1400" dirty="0" smtClean="0">
              <a:latin typeface="Arial"/>
              <a:cs typeface="Arial"/>
            </a:endParaRPr>
          </a:p>
          <a:p>
            <a:pPr marL="457200" lvl="1" indent="0">
              <a:buNone/>
            </a:pPr>
            <a:endParaRPr lang="en-US" sz="1400" dirty="0" smtClean="0">
              <a:latin typeface="Arial"/>
              <a:cs typeface="Arial"/>
            </a:endParaRPr>
          </a:p>
          <a:p>
            <a:pPr marL="457200" lvl="1" indent="0">
              <a:buNone/>
            </a:pPr>
            <a:endParaRPr lang="en-US" sz="1400" dirty="0">
              <a:latin typeface="Arial"/>
              <a:cs typeface="Arial"/>
            </a:endParaRPr>
          </a:p>
          <a:p>
            <a:pPr marL="457200" lvl="1" indent="0">
              <a:buNone/>
            </a:pPr>
            <a:endParaRPr lang="en-US" sz="1400" dirty="0" smtClean="0">
              <a:latin typeface="Arial"/>
              <a:cs typeface="Arial"/>
            </a:endParaRPr>
          </a:p>
          <a:p>
            <a:r>
              <a:rPr lang="en-US" sz="1600" dirty="0" smtClean="0">
                <a:latin typeface="Arial"/>
                <a:cs typeface="Arial"/>
              </a:rPr>
              <a:t>Example: MNIST dataset</a:t>
            </a:r>
          </a:p>
          <a:p>
            <a:pPr lvl="1"/>
            <a:r>
              <a:rPr lang="en-US" sz="1400" dirty="0" smtClean="0">
                <a:latin typeface="Arial"/>
                <a:cs typeface="Arial"/>
              </a:rPr>
              <a:t>Mixed NIST dataset</a:t>
            </a:r>
          </a:p>
          <a:p>
            <a:pPr lvl="1"/>
            <a:r>
              <a:rPr lang="en-US" sz="1400" dirty="0" smtClean="0">
                <a:latin typeface="Arial"/>
                <a:cs typeface="Arial"/>
              </a:rPr>
              <a:t>Large database of handwritten digits, 0-9</a:t>
            </a:r>
          </a:p>
          <a:p>
            <a:pPr lvl="1"/>
            <a:r>
              <a:rPr lang="en-US" sz="1400" dirty="0" smtClean="0">
                <a:latin typeface="Arial"/>
                <a:cs typeface="Arial"/>
              </a:rPr>
              <a:t>28x28 images</a:t>
            </a:r>
          </a:p>
          <a:p>
            <a:pPr lvl="1"/>
            <a:r>
              <a:rPr lang="en-US" sz="1400" dirty="0" smtClean="0">
                <a:latin typeface="Arial"/>
                <a:cs typeface="Arial"/>
              </a:rPr>
              <a:t>784 dimensional input data (in pixel space)</a:t>
            </a:r>
          </a:p>
          <a:p>
            <a:pPr lvl="1"/>
            <a:endParaRPr lang="en-US" sz="1400" dirty="0" smtClean="0">
              <a:latin typeface="Arial"/>
              <a:cs typeface="Arial"/>
            </a:endParaRPr>
          </a:p>
          <a:p>
            <a:r>
              <a:rPr lang="en-US" sz="1600" dirty="0" smtClean="0">
                <a:latin typeface="Arial"/>
                <a:cs typeface="Arial"/>
              </a:rPr>
              <a:t>Consider 4K TV </a:t>
            </a:r>
            <a:r>
              <a:rPr lang="en-US" sz="1600" dirty="0" smtClean="0">
                <a:latin typeface="Arial"/>
                <a:cs typeface="Arial"/>
                <a:sym typeface="Wingdings"/>
              </a:rPr>
              <a:t> 4096x2160 = </a:t>
            </a:r>
            <a:r>
              <a:rPr lang="en-US" sz="1600" dirty="0" smtClean="0">
                <a:latin typeface="Arial"/>
                <a:cs typeface="Arial"/>
              </a:rPr>
              <a:t>8,847,360 dimensional pixel space</a:t>
            </a:r>
          </a:p>
          <a:p>
            <a:endParaRPr lang="en-US" sz="1600" dirty="0">
              <a:latin typeface="Arial"/>
              <a:cs typeface="Arial"/>
            </a:endParaRPr>
          </a:p>
          <a:p>
            <a:r>
              <a:rPr lang="en-US" sz="1600" dirty="0" smtClean="0">
                <a:latin typeface="Arial"/>
                <a:cs typeface="Arial"/>
              </a:rPr>
              <a:t>But why care?</a:t>
            </a:r>
          </a:p>
        </p:txBody>
      </p:sp>
      <p:pic>
        <p:nvPicPr>
          <p:cNvPr id="5" name="Picture 4" descr="mni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8274" y="1970135"/>
            <a:ext cx="4232339" cy="3211788"/>
          </a:xfrm>
          <a:prstGeom prst="rect">
            <a:avLst/>
          </a:prstGeom>
        </p:spPr>
      </p:pic>
      <p:sp>
        <p:nvSpPr>
          <p:cNvPr id="4" name="TextBox 3"/>
          <p:cNvSpPr txBox="1"/>
          <p:nvPr/>
        </p:nvSpPr>
        <p:spPr>
          <a:xfrm>
            <a:off x="3575458" y="6124731"/>
            <a:ext cx="5395155"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i="1" dirty="0">
                <a:solidFill>
                  <a:srgbClr val="FF0000"/>
                </a:solidFill>
                <a:latin typeface="Arial"/>
                <a:cs typeface="Arial"/>
              </a:rPr>
              <a:t>Because interesting and unseen relationships </a:t>
            </a:r>
            <a:endParaRPr lang="en-US" b="1" i="1" dirty="0" smtClean="0">
              <a:solidFill>
                <a:srgbClr val="FF0000"/>
              </a:solidFill>
              <a:latin typeface="Arial"/>
              <a:cs typeface="Arial"/>
            </a:endParaRPr>
          </a:p>
          <a:p>
            <a:r>
              <a:rPr lang="en-US" b="1" i="1" dirty="0" smtClean="0">
                <a:solidFill>
                  <a:srgbClr val="FF0000"/>
                </a:solidFill>
                <a:latin typeface="Arial"/>
                <a:cs typeface="Arial"/>
              </a:rPr>
              <a:t>frequently </a:t>
            </a:r>
            <a:r>
              <a:rPr lang="en-US" b="1" i="1" dirty="0">
                <a:solidFill>
                  <a:srgbClr val="FF0000"/>
                </a:solidFill>
                <a:latin typeface="Arial"/>
                <a:cs typeface="Arial"/>
              </a:rPr>
              <a:t>live in high-</a:t>
            </a:r>
            <a:r>
              <a:rPr lang="en-US" b="1" i="1" dirty="0" smtClean="0">
                <a:solidFill>
                  <a:srgbClr val="FF0000"/>
                </a:solidFill>
                <a:latin typeface="Arial"/>
                <a:cs typeface="Arial"/>
              </a:rPr>
              <a:t>dimensional spaces</a:t>
            </a:r>
            <a:endParaRPr lang="en-US" b="1" i="1" dirty="0">
              <a:solidFill>
                <a:srgbClr val="FF0000"/>
              </a:solidFill>
              <a:latin typeface="Arial"/>
              <a:cs typeface="Arial"/>
            </a:endParaRPr>
          </a:p>
        </p:txBody>
      </p:sp>
    </p:spTree>
    <p:extLst>
      <p:ext uri="{BB962C8B-B14F-4D97-AF65-F5344CB8AC3E}">
        <p14:creationId xmlns:p14="http://schemas.microsoft.com/office/powerpoint/2010/main" val="2305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119"/>
            <a:ext cx="8229600" cy="1065318"/>
          </a:xfrm>
        </p:spPr>
        <p:txBody>
          <a:bodyPr>
            <a:normAutofit fontScale="90000"/>
          </a:bodyPr>
          <a:lstStyle/>
          <a:p>
            <a:r>
              <a:rPr lang="en-US" sz="4800" dirty="0" smtClean="0"/>
              <a:t>But There’s a Hitch</a:t>
            </a:r>
            <a:br>
              <a:rPr lang="en-US" sz="4800" dirty="0" smtClean="0"/>
            </a:br>
            <a:r>
              <a:rPr lang="en-US" sz="3600" i="1" dirty="0" smtClean="0"/>
              <a:t>The Curse Of Dimensionality</a:t>
            </a:r>
            <a:endParaRPr lang="en-US" sz="3600" i="1" dirty="0"/>
          </a:p>
        </p:txBody>
      </p:sp>
      <p:pic>
        <p:nvPicPr>
          <p:cNvPr id="3" name="Picture 2" descr="CurseDimensional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200" y="1579164"/>
            <a:ext cx="4826880" cy="4749443"/>
          </a:xfrm>
          <a:prstGeom prst="rect">
            <a:avLst/>
          </a:prstGeom>
        </p:spPr>
      </p:pic>
      <p:sp>
        <p:nvSpPr>
          <p:cNvPr id="6" name="TextBox 5"/>
          <p:cNvSpPr txBox="1"/>
          <p:nvPr/>
        </p:nvSpPr>
        <p:spPr>
          <a:xfrm>
            <a:off x="-2" y="1399556"/>
            <a:ext cx="4074781" cy="5247590"/>
          </a:xfrm>
          <a:prstGeom prst="rect">
            <a:avLst/>
          </a:prstGeom>
          <a:noFill/>
        </p:spPr>
        <p:txBody>
          <a:bodyPr wrap="square" rtlCol="0">
            <a:spAutoFit/>
          </a:bodyPr>
          <a:lstStyle/>
          <a:p>
            <a:pPr marL="285750" indent="-285750">
              <a:buFont typeface="Arial"/>
              <a:buChar char="•"/>
            </a:pPr>
            <a:r>
              <a:rPr lang="en-US" sz="2000" dirty="0" smtClean="0"/>
              <a:t>To </a:t>
            </a:r>
            <a:r>
              <a:rPr lang="en-US" sz="2000" dirty="0" smtClean="0">
                <a:solidFill>
                  <a:srgbClr val="FF0000"/>
                </a:solidFill>
              </a:rPr>
              <a:t>generalize locally</a:t>
            </a:r>
            <a:r>
              <a:rPr lang="en-US" sz="2000" dirty="0" smtClean="0"/>
              <a:t>, you need representative examples from all relevant variations </a:t>
            </a:r>
          </a:p>
          <a:p>
            <a:pPr marL="742950" lvl="1" indent="-285750">
              <a:buFont typeface="Arial"/>
              <a:buChar char="•"/>
            </a:pPr>
            <a:r>
              <a:rPr lang="en-US" sz="2000" dirty="0" smtClean="0"/>
              <a:t>But there are an </a:t>
            </a:r>
            <a:r>
              <a:rPr lang="en-US" sz="2000" i="1" dirty="0" smtClean="0"/>
              <a:t>exponential</a:t>
            </a:r>
            <a:r>
              <a:rPr lang="en-US" sz="2000" dirty="0" smtClean="0"/>
              <a:t> number of variations</a:t>
            </a:r>
          </a:p>
          <a:p>
            <a:pPr marL="742950" lvl="1" indent="-285750">
              <a:buFont typeface="Arial"/>
              <a:buChar char="•"/>
            </a:pPr>
            <a:r>
              <a:rPr lang="en-US" sz="2000" dirty="0" smtClean="0"/>
              <a:t>So local representations might not (don</a:t>
            </a:r>
            <a:r>
              <a:rPr lang="fr-FR" sz="2000" dirty="0" smtClean="0"/>
              <a:t>’</a:t>
            </a:r>
            <a:r>
              <a:rPr lang="en-US" sz="2000" dirty="0" smtClean="0"/>
              <a:t>t) scale</a:t>
            </a:r>
          </a:p>
          <a:p>
            <a:pPr marL="285750" indent="-285750">
              <a:buFont typeface="Arial"/>
              <a:buChar char="•"/>
            </a:pPr>
            <a:endParaRPr lang="en-US" sz="2000" dirty="0"/>
          </a:p>
          <a:p>
            <a:pPr marL="285750" indent="-285750">
              <a:buFont typeface="Arial"/>
              <a:buChar char="•"/>
            </a:pPr>
            <a:r>
              <a:rPr lang="en-US" sz="2000" dirty="0" smtClean="0"/>
              <a:t>Classical Solution: Hope for a smooth enough target function, or make it smooth by handcrafting good features or kernels. But this is sub-optimal. Alternatives?</a:t>
            </a:r>
          </a:p>
          <a:p>
            <a:pPr marL="742950" lvl="1" indent="-285750">
              <a:buFont typeface="Arial"/>
              <a:buChar char="•"/>
            </a:pPr>
            <a:r>
              <a:rPr lang="en-US" sz="1500" dirty="0" smtClean="0"/>
              <a:t>Mechanical Turk (get more examples)</a:t>
            </a:r>
          </a:p>
          <a:p>
            <a:pPr marL="742950" lvl="1" indent="-285750">
              <a:buFont typeface="Arial"/>
              <a:buChar char="•"/>
            </a:pPr>
            <a:r>
              <a:rPr lang="en-US" sz="1500" dirty="0" smtClean="0"/>
              <a:t>Deep learning</a:t>
            </a:r>
          </a:p>
          <a:p>
            <a:pPr marL="742950" lvl="1" indent="-285750">
              <a:buFont typeface="Arial"/>
              <a:buChar char="•"/>
            </a:pPr>
            <a:r>
              <a:rPr lang="en-US" sz="1500" dirty="0"/>
              <a:t>Distributed </a:t>
            </a:r>
            <a:r>
              <a:rPr lang="en-US" sz="1500" dirty="0" smtClean="0"/>
              <a:t>Representations</a:t>
            </a:r>
          </a:p>
          <a:p>
            <a:pPr marL="742950" lvl="1" indent="-285750">
              <a:buFont typeface="Arial"/>
              <a:buChar char="•"/>
            </a:pPr>
            <a:r>
              <a:rPr lang="en-US" sz="1500" dirty="0" smtClean="0"/>
              <a:t>Unsupervised Learning</a:t>
            </a:r>
          </a:p>
          <a:p>
            <a:pPr marL="742950" lvl="1" indent="-285750">
              <a:buFont typeface="Arial"/>
              <a:buChar char="•"/>
            </a:pPr>
            <a:r>
              <a:rPr lang="en-US" sz="1500" dirty="0" smtClean="0"/>
              <a:t>…</a:t>
            </a:r>
          </a:p>
        </p:txBody>
      </p:sp>
      <p:sp>
        <p:nvSpPr>
          <p:cNvPr id="8" name="TextBox 7"/>
          <p:cNvSpPr txBox="1"/>
          <p:nvPr/>
        </p:nvSpPr>
        <p:spPr>
          <a:xfrm>
            <a:off x="6407115" y="5697140"/>
            <a:ext cx="2736885" cy="830997"/>
          </a:xfrm>
          <a:prstGeom prst="rect">
            <a:avLst/>
          </a:prstGeom>
          <a:noFill/>
        </p:spPr>
        <p:txBody>
          <a:bodyPr wrap="none" rtlCol="0">
            <a:spAutoFit/>
          </a:bodyPr>
          <a:lstStyle/>
          <a:p>
            <a:r>
              <a:rPr lang="en-US" sz="1600" dirty="0" smtClean="0"/>
              <a:t>(i).  Space grows </a:t>
            </a:r>
            <a:r>
              <a:rPr lang="en-US" sz="1600" i="1" dirty="0" smtClean="0">
                <a:solidFill>
                  <a:srgbClr val="FF0000"/>
                </a:solidFill>
              </a:rPr>
              <a:t>exponentially</a:t>
            </a:r>
          </a:p>
          <a:p>
            <a:r>
              <a:rPr lang="en-US" sz="1600" dirty="0" smtClean="0"/>
              <a:t>(ii). Space is stretched, points</a:t>
            </a:r>
          </a:p>
          <a:p>
            <a:r>
              <a:rPr lang="en-US" sz="1600" dirty="0"/>
              <a:t> </a:t>
            </a:r>
            <a:r>
              <a:rPr lang="en-US" sz="1600" dirty="0" smtClean="0"/>
              <a:t>      become </a:t>
            </a:r>
            <a:r>
              <a:rPr lang="en-US" sz="1600" i="1" dirty="0">
                <a:solidFill>
                  <a:srgbClr val="FF0000"/>
                </a:solidFill>
              </a:rPr>
              <a:t>equidistant</a:t>
            </a:r>
          </a:p>
        </p:txBody>
      </p:sp>
      <p:sp>
        <p:nvSpPr>
          <p:cNvPr id="5" name="TextBox 4"/>
          <p:cNvSpPr txBox="1"/>
          <p:nvPr/>
        </p:nvSpPr>
        <p:spPr>
          <a:xfrm>
            <a:off x="0" y="6584374"/>
            <a:ext cx="9225602" cy="253916"/>
          </a:xfrm>
          <a:prstGeom prst="rect">
            <a:avLst/>
          </a:prstGeom>
          <a:noFill/>
        </p:spPr>
        <p:txBody>
          <a:bodyPr wrap="none" rtlCol="0">
            <a:spAutoFit/>
          </a:bodyPr>
          <a:lstStyle/>
          <a:p>
            <a:r>
              <a:rPr lang="en-US" sz="1050" dirty="0"/>
              <a:t>See also “Error, Dimensionality, and Predictability”, Taleb, N. &amp; Flaneur,  </a:t>
            </a:r>
            <a:r>
              <a:rPr lang="en-US" sz="1050" dirty="0">
                <a:hlinkClick r:id="rId3"/>
              </a:rPr>
              <a:t>https://dl.dropboxusercontent.com/u/50282823/Propagation.pdf</a:t>
            </a:r>
            <a:r>
              <a:rPr lang="en-US" sz="1050" dirty="0"/>
              <a:t> for a </a:t>
            </a:r>
            <a:r>
              <a:rPr lang="en-US" sz="1050" dirty="0" smtClean="0"/>
              <a:t>different perspective</a:t>
            </a:r>
            <a:endParaRPr lang="en-US" sz="1050" dirty="0"/>
          </a:p>
        </p:txBody>
      </p:sp>
    </p:spTree>
    <p:extLst>
      <p:ext uri="{BB962C8B-B14F-4D97-AF65-F5344CB8AC3E}">
        <p14:creationId xmlns:p14="http://schemas.microsoft.com/office/powerpoint/2010/main" val="14642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Seen Another Way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50" y="1601355"/>
            <a:ext cx="8394700" cy="4292600"/>
          </a:xfrm>
          <a:prstGeom prst="rect">
            <a:avLst/>
          </a:prstGeom>
        </p:spPr>
      </p:pic>
    </p:spTree>
    <p:extLst>
      <p:ext uri="{BB962C8B-B14F-4D97-AF65-F5344CB8AC3E}">
        <p14:creationId xmlns:p14="http://schemas.microsoft.com/office/powerpoint/2010/main" val="11295664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080"/>
            <a:ext cx="8229600" cy="1143000"/>
          </a:xfrm>
        </p:spPr>
        <p:txBody>
          <a:bodyPr/>
          <a:lstStyle/>
          <a:p>
            <a:r>
              <a:rPr lang="en-US" dirty="0" smtClean="0"/>
              <a:t>Agenda</a:t>
            </a:r>
            <a:endParaRPr lang="en-US" dirty="0"/>
          </a:p>
        </p:txBody>
      </p:sp>
      <p:sp>
        <p:nvSpPr>
          <p:cNvPr id="3" name="Content Placeholder 2"/>
          <p:cNvSpPr>
            <a:spLocks noGrp="1"/>
          </p:cNvSpPr>
          <p:nvPr>
            <p:ph idx="1"/>
          </p:nvPr>
        </p:nvSpPr>
        <p:spPr>
          <a:xfrm>
            <a:off x="457200" y="1431059"/>
            <a:ext cx="8229600" cy="5006449"/>
          </a:xfrm>
        </p:spPr>
        <p:txBody>
          <a:bodyPr>
            <a:normAutofit lnSpcReduction="10000"/>
          </a:bodyPr>
          <a:lstStyle/>
          <a:p>
            <a:r>
              <a:rPr lang="en-US" strike="sngStrike" dirty="0" smtClean="0"/>
              <a:t>What is all the (ML) excitement about?</a:t>
            </a:r>
          </a:p>
          <a:p>
            <a:endParaRPr lang="en-US" dirty="0"/>
          </a:p>
          <a:p>
            <a:r>
              <a:rPr lang="en-US" dirty="0" smtClean="0"/>
              <a:t>Review: What is ML (and why do we care)?</a:t>
            </a:r>
          </a:p>
          <a:p>
            <a:endParaRPr lang="en-US" dirty="0" smtClean="0"/>
          </a:p>
          <a:p>
            <a:r>
              <a:rPr lang="en-US" dirty="0" smtClean="0"/>
              <a:t>ML Tools for DevOPs</a:t>
            </a:r>
          </a:p>
          <a:p>
            <a:endParaRPr lang="en-US" dirty="0"/>
          </a:p>
          <a:p>
            <a:r>
              <a:rPr lang="en-US" dirty="0" smtClean="0"/>
              <a:t>What the Future Holds</a:t>
            </a:r>
          </a:p>
          <a:p>
            <a:endParaRPr lang="en-US" dirty="0"/>
          </a:p>
          <a:p>
            <a:r>
              <a:rPr lang="en-US" dirty="0" smtClean="0"/>
              <a:t>Q&amp;A</a:t>
            </a:r>
          </a:p>
          <a:p>
            <a:endParaRPr lang="en-US" dirty="0"/>
          </a:p>
          <a:p>
            <a:endParaRPr lang="en-US" dirty="0"/>
          </a:p>
        </p:txBody>
      </p:sp>
    </p:spTree>
    <p:extLst>
      <p:ext uri="{BB962C8B-B14F-4D97-AF65-F5344CB8AC3E}">
        <p14:creationId xmlns:p14="http://schemas.microsoft.com/office/powerpoint/2010/main" val="723878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699" y="62944"/>
            <a:ext cx="8229600" cy="1143000"/>
          </a:xfrm>
        </p:spPr>
        <p:txBody>
          <a:bodyPr>
            <a:normAutofit fontScale="90000"/>
          </a:bodyPr>
          <a:lstStyle/>
          <a:p>
            <a:r>
              <a:rPr lang="en-US" sz="3600" dirty="0" smtClean="0">
                <a:latin typeface="Arial"/>
                <a:cs typeface="Arial"/>
              </a:rPr>
              <a:t>All Cool, But What is Machine Learning?</a:t>
            </a:r>
            <a:endParaRPr lang="en-US" sz="3600" dirty="0">
              <a:latin typeface="Arial"/>
              <a:cs typeface="Arial"/>
            </a:endParaRPr>
          </a:p>
        </p:txBody>
      </p:sp>
      <p:sp>
        <p:nvSpPr>
          <p:cNvPr id="5" name="Rectangle 4"/>
          <p:cNvSpPr/>
          <p:nvPr/>
        </p:nvSpPr>
        <p:spPr>
          <a:xfrm>
            <a:off x="369699" y="1133826"/>
            <a:ext cx="8404602" cy="2677656"/>
          </a:xfrm>
          <a:prstGeom prst="rect">
            <a:avLst/>
          </a:prstGeom>
        </p:spPr>
        <p:txBody>
          <a:bodyPr wrap="square">
            <a:spAutoFit/>
          </a:bodyPr>
          <a:lstStyle/>
          <a:p>
            <a:r>
              <a:rPr lang="en-US" sz="2400" i="1" dirty="0"/>
              <a:t>The complexity in traditional </a:t>
            </a:r>
            <a:r>
              <a:rPr lang="en-US" sz="2400" i="1" dirty="0" smtClean="0"/>
              <a:t>computer programming </a:t>
            </a:r>
            <a:r>
              <a:rPr lang="en-US" sz="2400" i="1" dirty="0"/>
              <a:t>is in </a:t>
            </a:r>
            <a:r>
              <a:rPr lang="en-US" sz="2400" i="1" dirty="0" smtClean="0"/>
              <a:t>the </a:t>
            </a:r>
            <a:r>
              <a:rPr lang="en-US" sz="2400" i="1" dirty="0"/>
              <a:t>code (programs that people write). </a:t>
            </a:r>
            <a:r>
              <a:rPr lang="en-US" sz="2400" i="1" dirty="0" smtClean="0"/>
              <a:t>In machine learning</a:t>
            </a:r>
            <a:r>
              <a:rPr lang="en-US" sz="2400" i="1" dirty="0"/>
              <a:t>, </a:t>
            </a:r>
            <a:r>
              <a:rPr lang="en-US" sz="2400" i="1" dirty="0" smtClean="0"/>
              <a:t>learning algorithms are in </a:t>
            </a:r>
            <a:r>
              <a:rPr lang="en-US" sz="2400" i="1" dirty="0"/>
              <a:t>principle simple and the </a:t>
            </a:r>
            <a:r>
              <a:rPr lang="en-US" sz="2400" i="1" dirty="0" smtClean="0"/>
              <a:t>complexity (structure) is </a:t>
            </a:r>
            <a:r>
              <a:rPr lang="en-US" sz="2400" i="1" dirty="0"/>
              <a:t>in </a:t>
            </a:r>
            <a:r>
              <a:rPr lang="en-US" sz="2400" i="1" dirty="0" smtClean="0"/>
              <a:t>the data. Is there a way that we can automatically learn that structure? That is what is at the heart of machine learning</a:t>
            </a:r>
            <a:r>
              <a:rPr lang="en-US" sz="2400" dirty="0" smtClean="0"/>
              <a:t>. </a:t>
            </a:r>
          </a:p>
          <a:p>
            <a:endParaRPr lang="en-US" sz="2400" dirty="0"/>
          </a:p>
          <a:p>
            <a:r>
              <a:rPr lang="en-US" sz="2400" dirty="0" smtClean="0"/>
              <a:t>-- Andrew Ng</a:t>
            </a:r>
          </a:p>
        </p:txBody>
      </p:sp>
      <p:sp>
        <p:nvSpPr>
          <p:cNvPr id="3" name="TextBox 2"/>
          <p:cNvSpPr txBox="1"/>
          <p:nvPr/>
        </p:nvSpPr>
        <p:spPr>
          <a:xfrm>
            <a:off x="0" y="4920163"/>
            <a:ext cx="9144000" cy="1723549"/>
          </a:xfrm>
          <a:prstGeom prst="rect">
            <a:avLst/>
          </a:prstGeom>
          <a:noFill/>
        </p:spPr>
        <p:txBody>
          <a:bodyPr wrap="square" rtlCol="0">
            <a:spAutoFit/>
          </a:bodyPr>
          <a:lstStyle/>
          <a:p>
            <a:pPr marL="342900" indent="-342900">
              <a:buFont typeface="Arial"/>
              <a:buChar char="•"/>
            </a:pPr>
            <a:r>
              <a:rPr lang="en-US" dirty="0" smtClean="0"/>
              <a:t>Said another way, we want to discover the </a:t>
            </a:r>
            <a:r>
              <a:rPr lang="en-US" i="1" dirty="0" smtClean="0"/>
              <a:t>Data Generating Distribution </a:t>
            </a:r>
            <a:r>
              <a:rPr lang="en-US" dirty="0" smtClean="0"/>
              <a:t>(DGD) that underlies the data we observe. This is the function that we want to learn.</a:t>
            </a:r>
          </a:p>
          <a:p>
            <a:pPr marL="342900" indent="-342900">
              <a:buFont typeface="Arial"/>
              <a:buChar char="•"/>
            </a:pPr>
            <a:endParaRPr lang="en-US" dirty="0" smtClean="0"/>
          </a:p>
          <a:p>
            <a:pPr marL="342900" indent="-342900">
              <a:buFont typeface="Arial"/>
              <a:buChar char="•"/>
            </a:pPr>
            <a:r>
              <a:rPr lang="en-US" sz="1700" dirty="0" smtClean="0"/>
              <a:t>Moreover, we care about primarily about the generalization accuracy of our model</a:t>
            </a:r>
            <a:r>
              <a:rPr lang="en-US" sz="1700" dirty="0"/>
              <a:t> </a:t>
            </a:r>
            <a:r>
              <a:rPr lang="en-US" sz="1700" dirty="0" smtClean="0"/>
              <a:t>(function)</a:t>
            </a:r>
          </a:p>
          <a:p>
            <a:pPr marL="800100" lvl="1" indent="-342900">
              <a:buFont typeface="Arial"/>
              <a:buChar char="•"/>
            </a:pPr>
            <a:r>
              <a:rPr lang="en-US" i="1" dirty="0" smtClean="0">
                <a:solidFill>
                  <a:srgbClr val="FF0000"/>
                </a:solidFill>
              </a:rPr>
              <a:t>Accuracy on examples we have not yet seen</a:t>
            </a:r>
          </a:p>
          <a:p>
            <a:pPr marL="800100" lvl="1" indent="-342900">
              <a:buFont typeface="Arial"/>
              <a:buChar char="•"/>
            </a:pPr>
            <a:r>
              <a:rPr lang="en-US" dirty="0"/>
              <a:t>a</a:t>
            </a:r>
            <a:r>
              <a:rPr lang="en-US" dirty="0" smtClean="0"/>
              <a:t>s opposed the accuracy on the training set (note: overfitting)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433" y="3181241"/>
            <a:ext cx="3391868" cy="1517553"/>
          </a:xfrm>
          <a:prstGeom prst="rect">
            <a:avLst/>
          </a:prstGeom>
        </p:spPr>
      </p:pic>
    </p:spTree>
    <p:extLst>
      <p:ext uri="{BB962C8B-B14F-4D97-AF65-F5344CB8AC3E}">
        <p14:creationId xmlns:p14="http://schemas.microsoft.com/office/powerpoint/2010/main" val="142691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1" name="Rectangle 19"/>
          <p:cNvSpPr>
            <a:spLocks noChangeArrowheads="1"/>
          </p:cNvSpPr>
          <p:nvPr/>
        </p:nvSpPr>
        <p:spPr bwMode="auto">
          <a:xfrm>
            <a:off x="3511305" y="4876800"/>
            <a:ext cx="2667000" cy="15240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3200" dirty="0"/>
              <a:t>Computer</a:t>
            </a:r>
          </a:p>
        </p:txBody>
      </p:sp>
      <p:grpSp>
        <p:nvGrpSpPr>
          <p:cNvPr id="4" name="Group 3"/>
          <p:cNvGrpSpPr/>
          <p:nvPr/>
        </p:nvGrpSpPr>
        <p:grpSpPr>
          <a:xfrm>
            <a:off x="768105" y="2057400"/>
            <a:ext cx="7912100" cy="4237038"/>
            <a:chOff x="685800" y="1600200"/>
            <a:chExt cx="7912100" cy="4237038"/>
          </a:xfrm>
        </p:grpSpPr>
        <p:sp>
          <p:nvSpPr>
            <p:cNvPr id="3096" name="Text Box 24"/>
            <p:cNvSpPr txBox="1">
              <a:spLocks noChangeArrowheads="1"/>
            </p:cNvSpPr>
            <p:nvPr/>
          </p:nvSpPr>
          <p:spPr bwMode="auto">
            <a:xfrm>
              <a:off x="1066800" y="5257800"/>
              <a:ext cx="1401763"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200" dirty="0"/>
                <a:t>Output</a:t>
              </a:r>
            </a:p>
          </p:txBody>
        </p:sp>
        <p:sp>
          <p:nvSpPr>
            <p:cNvPr id="3076" name="Rectangle 4"/>
            <p:cNvSpPr>
              <a:spLocks noChangeArrowheads="1"/>
            </p:cNvSpPr>
            <p:nvPr/>
          </p:nvSpPr>
          <p:spPr bwMode="auto">
            <a:xfrm>
              <a:off x="3352800" y="1600200"/>
              <a:ext cx="2667000" cy="15240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3200" dirty="0"/>
                <a:t>Computer</a:t>
              </a:r>
            </a:p>
          </p:txBody>
        </p:sp>
        <p:sp>
          <p:nvSpPr>
            <p:cNvPr id="3078" name="Line 6"/>
            <p:cNvSpPr>
              <a:spLocks noChangeShapeType="1"/>
            </p:cNvSpPr>
            <p:nvPr/>
          </p:nvSpPr>
          <p:spPr bwMode="auto">
            <a:xfrm>
              <a:off x="2438400" y="2057400"/>
              <a:ext cx="9144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p>
          </p:txBody>
        </p:sp>
        <p:sp>
          <p:nvSpPr>
            <p:cNvPr id="3079" name="Line 7"/>
            <p:cNvSpPr>
              <a:spLocks noChangeShapeType="1"/>
            </p:cNvSpPr>
            <p:nvPr/>
          </p:nvSpPr>
          <p:spPr bwMode="auto">
            <a:xfrm>
              <a:off x="2438400" y="2743200"/>
              <a:ext cx="9144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p>
          </p:txBody>
        </p:sp>
        <p:sp>
          <p:nvSpPr>
            <p:cNvPr id="3080" name="Line 8"/>
            <p:cNvSpPr>
              <a:spLocks noChangeShapeType="1"/>
            </p:cNvSpPr>
            <p:nvPr/>
          </p:nvSpPr>
          <p:spPr bwMode="auto">
            <a:xfrm>
              <a:off x="6019800" y="2286000"/>
              <a:ext cx="7620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p>
          </p:txBody>
        </p:sp>
        <p:sp>
          <p:nvSpPr>
            <p:cNvPr id="3082" name="Text Box 10"/>
            <p:cNvSpPr txBox="1">
              <a:spLocks noChangeArrowheads="1"/>
            </p:cNvSpPr>
            <p:nvPr/>
          </p:nvSpPr>
          <p:spPr bwMode="auto">
            <a:xfrm>
              <a:off x="1355725" y="1692275"/>
              <a:ext cx="10414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200" dirty="0"/>
                <a:t>Data</a:t>
              </a:r>
            </a:p>
          </p:txBody>
        </p:sp>
        <p:sp>
          <p:nvSpPr>
            <p:cNvPr id="3083" name="Text Box 11"/>
            <p:cNvSpPr txBox="1">
              <a:spLocks noChangeArrowheads="1"/>
            </p:cNvSpPr>
            <p:nvPr/>
          </p:nvSpPr>
          <p:spPr bwMode="auto">
            <a:xfrm>
              <a:off x="685800" y="2362200"/>
              <a:ext cx="17399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200" dirty="0" smtClean="0"/>
                <a:t>Program</a:t>
              </a:r>
              <a:endParaRPr lang="en-US" sz="3200" dirty="0"/>
            </a:p>
          </p:txBody>
        </p:sp>
        <p:sp>
          <p:nvSpPr>
            <p:cNvPr id="3084" name="Text Box 12"/>
            <p:cNvSpPr txBox="1">
              <a:spLocks noChangeArrowheads="1"/>
            </p:cNvSpPr>
            <p:nvPr/>
          </p:nvSpPr>
          <p:spPr bwMode="auto">
            <a:xfrm>
              <a:off x="6781800" y="1981200"/>
              <a:ext cx="1401763"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200" dirty="0"/>
                <a:t>Output</a:t>
              </a:r>
            </a:p>
          </p:txBody>
        </p:sp>
        <p:sp>
          <p:nvSpPr>
            <p:cNvPr id="3092" name="Line 20"/>
            <p:cNvSpPr>
              <a:spLocks noChangeShapeType="1"/>
            </p:cNvSpPr>
            <p:nvPr/>
          </p:nvSpPr>
          <p:spPr bwMode="auto">
            <a:xfrm>
              <a:off x="2514600" y="4876800"/>
              <a:ext cx="9144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p>
          </p:txBody>
        </p:sp>
        <p:sp>
          <p:nvSpPr>
            <p:cNvPr id="3093" name="Line 21"/>
            <p:cNvSpPr>
              <a:spLocks noChangeShapeType="1"/>
            </p:cNvSpPr>
            <p:nvPr/>
          </p:nvSpPr>
          <p:spPr bwMode="auto">
            <a:xfrm>
              <a:off x="2514600" y="5562600"/>
              <a:ext cx="9144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p>
          </p:txBody>
        </p:sp>
        <p:sp>
          <p:nvSpPr>
            <p:cNvPr id="3094" name="Line 22"/>
            <p:cNvSpPr>
              <a:spLocks noChangeShapeType="1"/>
            </p:cNvSpPr>
            <p:nvPr/>
          </p:nvSpPr>
          <p:spPr bwMode="auto">
            <a:xfrm>
              <a:off x="6096000" y="5105400"/>
              <a:ext cx="7620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p>
          </p:txBody>
        </p:sp>
        <p:sp>
          <p:nvSpPr>
            <p:cNvPr id="3095" name="Text Box 23"/>
            <p:cNvSpPr txBox="1">
              <a:spLocks noChangeArrowheads="1"/>
            </p:cNvSpPr>
            <p:nvPr/>
          </p:nvSpPr>
          <p:spPr bwMode="auto">
            <a:xfrm>
              <a:off x="1431925" y="4511675"/>
              <a:ext cx="10414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200" dirty="0"/>
                <a:t>Data</a:t>
              </a:r>
            </a:p>
          </p:txBody>
        </p:sp>
        <p:sp>
          <p:nvSpPr>
            <p:cNvPr id="3097" name="Text Box 25"/>
            <p:cNvSpPr txBox="1">
              <a:spLocks noChangeArrowheads="1"/>
            </p:cNvSpPr>
            <p:nvPr/>
          </p:nvSpPr>
          <p:spPr bwMode="auto">
            <a:xfrm>
              <a:off x="6858000" y="4800600"/>
              <a:ext cx="17399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200" dirty="0"/>
                <a:t>Program</a:t>
              </a:r>
            </a:p>
          </p:txBody>
        </p:sp>
      </p:grpSp>
      <p:sp>
        <p:nvSpPr>
          <p:cNvPr id="2" name="TextBox 1"/>
          <p:cNvSpPr txBox="1"/>
          <p:nvPr/>
        </p:nvSpPr>
        <p:spPr>
          <a:xfrm>
            <a:off x="191810" y="136159"/>
            <a:ext cx="8760381" cy="769441"/>
          </a:xfrm>
          <a:prstGeom prst="rect">
            <a:avLst/>
          </a:prstGeom>
          <a:noFill/>
        </p:spPr>
        <p:txBody>
          <a:bodyPr wrap="none" rtlCol="0">
            <a:spAutoFit/>
          </a:bodyPr>
          <a:lstStyle/>
          <a:p>
            <a:r>
              <a:rPr lang="en-US" sz="4400" dirty="0" smtClean="0"/>
              <a:t>The Same Thing Said in Cartoon Form</a:t>
            </a:r>
            <a:endParaRPr lang="en-US" sz="4400" dirty="0"/>
          </a:p>
        </p:txBody>
      </p:sp>
      <p:sp>
        <p:nvSpPr>
          <p:cNvPr id="3075" name="Rectangle 3"/>
          <p:cNvSpPr>
            <a:spLocks noGrp="1" noChangeArrowheads="1"/>
          </p:cNvSpPr>
          <p:nvPr>
            <p:ph type="body" idx="1"/>
          </p:nvPr>
        </p:nvSpPr>
        <p:spPr>
          <a:xfrm>
            <a:off x="571255" y="1225995"/>
            <a:ext cx="8305800" cy="5181600"/>
          </a:xfrm>
        </p:spPr>
        <p:txBody>
          <a:bodyPr/>
          <a:lstStyle/>
          <a:p>
            <a:pPr>
              <a:buFontTx/>
              <a:buNone/>
            </a:pPr>
            <a:r>
              <a:rPr lang="en-US" b="1" dirty="0">
                <a:solidFill>
                  <a:schemeClr val="accent2"/>
                </a:solidFill>
              </a:rPr>
              <a:t>  Traditional Programming</a:t>
            </a:r>
          </a:p>
          <a:p>
            <a:endParaRPr lang="en-US" dirty="0"/>
          </a:p>
          <a:p>
            <a:endParaRPr lang="en-US" dirty="0"/>
          </a:p>
          <a:p>
            <a:endParaRPr lang="en-US" dirty="0"/>
          </a:p>
          <a:p>
            <a:endParaRPr lang="en-US" b="1" dirty="0">
              <a:solidFill>
                <a:schemeClr val="accent2"/>
              </a:solidFill>
            </a:endParaRPr>
          </a:p>
          <a:p>
            <a:pPr>
              <a:buFontTx/>
              <a:buNone/>
            </a:pPr>
            <a:r>
              <a:rPr lang="en-US" b="1" dirty="0">
                <a:solidFill>
                  <a:schemeClr val="accent2"/>
                </a:solidFill>
              </a:rPr>
              <a:t>  Machine Learning</a:t>
            </a:r>
          </a:p>
        </p:txBody>
      </p:sp>
      <p:sp>
        <p:nvSpPr>
          <p:cNvPr id="3" name="TextBox 2"/>
          <p:cNvSpPr txBox="1"/>
          <p:nvPr/>
        </p:nvSpPr>
        <p:spPr>
          <a:xfrm rot="19963159">
            <a:off x="-79203" y="2940669"/>
            <a:ext cx="9305702" cy="175432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3600" b="1" dirty="0" smtClean="0">
                <a:solidFill>
                  <a:srgbClr val="FF0000"/>
                </a:solidFill>
              </a:rPr>
              <a:t>In short, learning in a Machine Learning setting</a:t>
            </a:r>
          </a:p>
          <a:p>
            <a:r>
              <a:rPr lang="en-US" sz="3600" b="1" dirty="0" smtClean="0">
                <a:solidFill>
                  <a:srgbClr val="FF0000"/>
                </a:solidFill>
              </a:rPr>
              <a:t>outputs a program (read: code) that runs on a</a:t>
            </a:r>
          </a:p>
          <a:p>
            <a:r>
              <a:rPr lang="en-US" sz="3600" b="1" dirty="0">
                <a:solidFill>
                  <a:srgbClr val="FF0000"/>
                </a:solidFill>
              </a:rPr>
              <a:t>s</a:t>
            </a:r>
            <a:r>
              <a:rPr lang="en-US" sz="3600" b="1" dirty="0" smtClean="0">
                <a:solidFill>
                  <a:srgbClr val="FF0000"/>
                </a:solidFill>
              </a:rPr>
              <a:t>pecialized “abstract machine”</a:t>
            </a:r>
            <a:endParaRPr lang="en-US" sz="3600" b="1" dirty="0">
              <a:solidFill>
                <a:srgbClr val="FF0000"/>
              </a:solidFill>
            </a:endParaRPr>
          </a:p>
        </p:txBody>
      </p:sp>
    </p:spTree>
    <p:extLst>
      <p:ext uri="{BB962C8B-B14F-4D97-AF65-F5344CB8AC3E}">
        <p14:creationId xmlns:p14="http://schemas.microsoft.com/office/powerpoint/2010/main" val="71576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a:xfrm>
            <a:off x="457200" y="110285"/>
            <a:ext cx="8229600" cy="741362"/>
          </a:xfrm>
        </p:spPr>
        <p:txBody>
          <a:bodyPr>
            <a:noAutofit/>
          </a:bodyPr>
          <a:lstStyle/>
          <a:p>
            <a:r>
              <a:rPr lang="en-US" dirty="0" smtClean="0"/>
              <a:t>A Little More Detail</a:t>
            </a:r>
            <a:endParaRPr lang="en-US" sz="5400" dirty="0"/>
          </a:p>
        </p:txBody>
      </p:sp>
      <p:sp>
        <p:nvSpPr>
          <p:cNvPr id="10245" name="Rectangle 5"/>
          <p:cNvSpPr>
            <a:spLocks noGrp="1" noChangeArrowheads="1"/>
          </p:cNvSpPr>
          <p:nvPr>
            <p:ph type="body" idx="1"/>
          </p:nvPr>
        </p:nvSpPr>
        <p:spPr>
          <a:xfrm>
            <a:off x="120946" y="1069384"/>
            <a:ext cx="8902109" cy="5788616"/>
          </a:xfrm>
        </p:spPr>
        <p:txBody>
          <a:bodyPr>
            <a:normAutofit fontScale="77500" lnSpcReduction="20000"/>
          </a:bodyPr>
          <a:lstStyle/>
          <a:p>
            <a:pPr>
              <a:lnSpc>
                <a:spcPct val="110000"/>
              </a:lnSpc>
            </a:pPr>
            <a:r>
              <a:rPr lang="en-US" sz="1900" dirty="0" smtClean="0">
                <a:latin typeface="Arial"/>
                <a:cs typeface="Arial"/>
              </a:rPr>
              <a:t>Machine Learning is a procedure that consists of estimating model parameters so that the learned model can perform a specific task (sometimes called </a:t>
            </a:r>
            <a:r>
              <a:rPr lang="en-US" sz="1900" i="1" dirty="0" smtClean="0">
                <a:latin typeface="Arial"/>
                <a:cs typeface="Arial"/>
              </a:rPr>
              <a:t>Narrow</a:t>
            </a:r>
            <a:r>
              <a:rPr lang="en-US" sz="1900" dirty="0" smtClean="0">
                <a:latin typeface="Arial"/>
                <a:cs typeface="Arial"/>
              </a:rPr>
              <a:t> or </a:t>
            </a:r>
            <a:r>
              <a:rPr lang="en-US" sz="1900" i="1" dirty="0" smtClean="0">
                <a:latin typeface="Arial"/>
                <a:cs typeface="Arial"/>
              </a:rPr>
              <a:t>Weak</a:t>
            </a:r>
            <a:r>
              <a:rPr lang="en-US" sz="1900" dirty="0" smtClean="0">
                <a:latin typeface="Arial"/>
                <a:cs typeface="Arial"/>
              </a:rPr>
              <a:t> AI; contrast AGI)</a:t>
            </a:r>
          </a:p>
          <a:p>
            <a:pPr lvl="1">
              <a:lnSpc>
                <a:spcPct val="110000"/>
              </a:lnSpc>
            </a:pPr>
            <a:r>
              <a:rPr lang="en-US" sz="1600" dirty="0" smtClean="0">
                <a:latin typeface="Arial"/>
                <a:cs typeface="Arial"/>
              </a:rPr>
              <a:t>Approach: Estimate model parameters (usually denoted </a:t>
            </a:r>
            <a:r>
              <a:rPr lang="en-US" sz="1600" b="1" i="1" dirty="0" err="1" smtClean="0">
                <a:latin typeface="Arial"/>
                <a:cs typeface="Arial"/>
              </a:rPr>
              <a:t>θ</a:t>
            </a:r>
            <a:r>
              <a:rPr lang="en-US" sz="1600" dirty="0" smtClean="0">
                <a:latin typeface="Arial"/>
                <a:cs typeface="Arial"/>
              </a:rPr>
              <a:t>) such that </a:t>
            </a:r>
            <a:r>
              <a:rPr lang="en-US" sz="1600" b="1" i="1" dirty="0" smtClean="0">
                <a:latin typeface="Arial"/>
                <a:cs typeface="Arial"/>
              </a:rPr>
              <a:t>prediction error is minimized</a:t>
            </a:r>
          </a:p>
          <a:p>
            <a:pPr lvl="1">
              <a:lnSpc>
                <a:spcPct val="110000"/>
              </a:lnSpc>
            </a:pPr>
            <a:r>
              <a:rPr lang="en-US" sz="1600" b="1" i="1" dirty="0" smtClean="0">
                <a:latin typeface="Arial"/>
                <a:cs typeface="Arial"/>
                <a:sym typeface="Wingdings"/>
              </a:rPr>
              <a:t>Empirical Risk Minimization </a:t>
            </a:r>
            <a:r>
              <a:rPr lang="en-US" sz="1600" dirty="0" smtClean="0">
                <a:latin typeface="Arial"/>
                <a:cs typeface="Arial"/>
                <a:sym typeface="Wingdings"/>
              </a:rPr>
              <a:t>casts learning as an </a:t>
            </a:r>
            <a:r>
              <a:rPr lang="en-US" sz="1600" i="1" dirty="0" smtClean="0">
                <a:latin typeface="Arial"/>
                <a:cs typeface="Arial"/>
                <a:sym typeface="Wingdings"/>
              </a:rPr>
              <a:t>optimization problem</a:t>
            </a:r>
            <a:endParaRPr lang="en-US" sz="1600" b="1" i="1" dirty="0" smtClean="0">
              <a:latin typeface="Arial"/>
              <a:cs typeface="Arial"/>
            </a:endParaRPr>
          </a:p>
          <a:p>
            <a:endParaRPr lang="en-US" sz="1900" dirty="0">
              <a:latin typeface="Arial"/>
              <a:cs typeface="Arial"/>
            </a:endParaRPr>
          </a:p>
          <a:p>
            <a:r>
              <a:rPr lang="en-US" sz="1900" dirty="0" smtClean="0">
                <a:latin typeface="Arial"/>
                <a:cs typeface="Arial"/>
              </a:rPr>
              <a:t>3 Main Classes of Machine Learning Algorithms</a:t>
            </a:r>
            <a:endParaRPr lang="en-US" sz="1900" dirty="0">
              <a:latin typeface="Arial"/>
              <a:cs typeface="Arial"/>
            </a:endParaRPr>
          </a:p>
          <a:p>
            <a:pPr lvl="1"/>
            <a:r>
              <a:rPr lang="en-US" sz="1600" dirty="0" smtClean="0">
                <a:latin typeface="Arial"/>
                <a:cs typeface="Arial"/>
              </a:rPr>
              <a:t>Supervised</a:t>
            </a:r>
            <a:endParaRPr lang="en-US" sz="1600" dirty="0">
              <a:latin typeface="Arial"/>
              <a:cs typeface="Arial"/>
            </a:endParaRPr>
          </a:p>
          <a:p>
            <a:pPr lvl="1"/>
            <a:r>
              <a:rPr lang="en-US" sz="1600" dirty="0" smtClean="0">
                <a:latin typeface="Arial"/>
                <a:cs typeface="Arial"/>
              </a:rPr>
              <a:t>Unsupervised</a:t>
            </a:r>
          </a:p>
          <a:p>
            <a:pPr lvl="1"/>
            <a:r>
              <a:rPr lang="en-US" sz="1600" dirty="0" smtClean="0">
                <a:latin typeface="Arial"/>
                <a:cs typeface="Arial"/>
              </a:rPr>
              <a:t>Reinforcement learning</a:t>
            </a:r>
          </a:p>
          <a:p>
            <a:pPr lvl="1"/>
            <a:r>
              <a:rPr lang="en-US" sz="1600" dirty="0" smtClean="0">
                <a:solidFill>
                  <a:schemeClr val="bg1">
                    <a:lumMod val="50000"/>
                  </a:schemeClr>
                </a:solidFill>
                <a:latin typeface="Arial"/>
                <a:cs typeface="Arial"/>
              </a:rPr>
              <a:t>Semi-supervised learning</a:t>
            </a:r>
          </a:p>
          <a:p>
            <a:pPr marL="0" indent="0">
              <a:buNone/>
            </a:pPr>
            <a:endParaRPr lang="en-US" sz="1900" dirty="0" smtClean="0">
              <a:latin typeface="Arial"/>
              <a:cs typeface="Arial"/>
            </a:endParaRPr>
          </a:p>
          <a:p>
            <a:pPr marL="0" indent="0">
              <a:buNone/>
            </a:pPr>
            <a:endParaRPr lang="en-US" sz="1900" dirty="0">
              <a:latin typeface="Arial"/>
              <a:cs typeface="Arial"/>
            </a:endParaRPr>
          </a:p>
          <a:p>
            <a:r>
              <a:rPr lang="en-US" sz="1900" dirty="0" smtClean="0">
                <a:latin typeface="Arial"/>
                <a:cs typeface="Arial"/>
              </a:rPr>
              <a:t>Supervised learning</a:t>
            </a:r>
            <a:endParaRPr lang="en-US" sz="1900" dirty="0">
              <a:latin typeface="Arial"/>
              <a:cs typeface="Arial"/>
            </a:endParaRPr>
          </a:p>
          <a:p>
            <a:pPr lvl="1"/>
            <a:r>
              <a:rPr lang="en-US" sz="1600" dirty="0" smtClean="0">
                <a:latin typeface="Arial"/>
                <a:cs typeface="Arial"/>
              </a:rPr>
              <a:t>Here we show the learning algorithm a set of examples (</a:t>
            </a:r>
            <a:r>
              <a:rPr lang="en-US" sz="1600" b="1" dirty="0" smtClean="0">
                <a:latin typeface="Arial"/>
                <a:cs typeface="Arial"/>
              </a:rPr>
              <a:t>x</a:t>
            </a:r>
            <a:r>
              <a:rPr lang="en-US" sz="1600" baseline="-25000" dirty="0" smtClean="0">
                <a:latin typeface="Arial"/>
                <a:cs typeface="Arial"/>
              </a:rPr>
              <a:t>i</a:t>
            </a:r>
            <a:r>
              <a:rPr lang="en-US" sz="1600" dirty="0" smtClean="0">
                <a:latin typeface="Arial"/>
                <a:cs typeface="Arial"/>
              </a:rPr>
              <a:t>) and </a:t>
            </a:r>
            <a:r>
              <a:rPr lang="en-US" sz="1600" dirty="0">
                <a:latin typeface="Arial"/>
                <a:cs typeface="Arial"/>
              </a:rPr>
              <a:t>their corresponding </a:t>
            </a:r>
            <a:r>
              <a:rPr lang="en-US" sz="1600" dirty="0" smtClean="0">
                <a:latin typeface="Arial"/>
                <a:cs typeface="Arial"/>
              </a:rPr>
              <a:t>outputs (</a:t>
            </a:r>
            <a:r>
              <a:rPr lang="en-US" sz="1600" b="1" dirty="0" err="1" smtClean="0">
                <a:latin typeface="Arial"/>
                <a:cs typeface="Arial"/>
              </a:rPr>
              <a:t>y</a:t>
            </a:r>
            <a:r>
              <a:rPr lang="en-US" sz="1600" baseline="-25000" dirty="0" err="1" smtClean="0">
                <a:latin typeface="Arial"/>
                <a:cs typeface="Arial"/>
              </a:rPr>
              <a:t>i</a:t>
            </a:r>
            <a:r>
              <a:rPr lang="en-US" sz="1600" dirty="0" smtClean="0">
                <a:latin typeface="Arial"/>
                <a:cs typeface="Arial"/>
              </a:rPr>
              <a:t>)</a:t>
            </a:r>
          </a:p>
          <a:p>
            <a:pPr lvl="2"/>
            <a:r>
              <a:rPr lang="en-US" sz="1500" dirty="0" smtClean="0">
                <a:latin typeface="Arial"/>
                <a:cs typeface="Arial"/>
              </a:rPr>
              <a:t>You are given a training set {(</a:t>
            </a:r>
            <a:r>
              <a:rPr lang="en-US" sz="1500" b="1" dirty="0" err="1" smtClean="0">
                <a:latin typeface="Arial"/>
                <a:cs typeface="Arial"/>
              </a:rPr>
              <a:t>x</a:t>
            </a:r>
            <a:r>
              <a:rPr lang="en-US" sz="1500" baseline="-25000" dirty="0" err="1" smtClean="0">
                <a:latin typeface="Arial"/>
                <a:cs typeface="Arial"/>
              </a:rPr>
              <a:t>i</a:t>
            </a:r>
            <a:r>
              <a:rPr lang="en-US" sz="1500" dirty="0" err="1" smtClean="0">
                <a:latin typeface="Arial"/>
                <a:cs typeface="Arial"/>
              </a:rPr>
              <a:t>,</a:t>
            </a:r>
            <a:r>
              <a:rPr lang="en-US" sz="1500" b="1" dirty="0" err="1" smtClean="0">
                <a:latin typeface="Arial"/>
                <a:cs typeface="Arial"/>
              </a:rPr>
              <a:t>y</a:t>
            </a:r>
            <a:r>
              <a:rPr lang="en-US" sz="1500" baseline="-25000" dirty="0" err="1" smtClean="0">
                <a:latin typeface="Arial"/>
                <a:cs typeface="Arial"/>
              </a:rPr>
              <a:t>i</a:t>
            </a:r>
            <a:r>
              <a:rPr lang="en-US" sz="1500" dirty="0" smtClean="0">
                <a:latin typeface="Arial"/>
                <a:cs typeface="Arial"/>
              </a:rPr>
              <a:t>)} where </a:t>
            </a:r>
            <a:r>
              <a:rPr lang="en-US" sz="1500" b="1" dirty="0" err="1" smtClean="0">
                <a:latin typeface="Arial"/>
                <a:cs typeface="Arial"/>
              </a:rPr>
              <a:t>y</a:t>
            </a:r>
            <a:r>
              <a:rPr lang="en-US" sz="1500" baseline="-25000" dirty="0" err="1" smtClean="0">
                <a:latin typeface="Arial"/>
                <a:cs typeface="Arial"/>
              </a:rPr>
              <a:t>i</a:t>
            </a:r>
            <a:r>
              <a:rPr lang="en-US" sz="1500" dirty="0" smtClean="0">
                <a:latin typeface="Arial"/>
                <a:cs typeface="Arial"/>
              </a:rPr>
              <a:t> = </a:t>
            </a:r>
            <a:r>
              <a:rPr lang="en-US" sz="1500" i="1" dirty="0" smtClean="0">
                <a:latin typeface="Arial"/>
                <a:cs typeface="Arial"/>
              </a:rPr>
              <a:t>f</a:t>
            </a:r>
            <a:r>
              <a:rPr lang="en-US" sz="1500" b="1" dirty="0" smtClean="0">
                <a:latin typeface="Arial"/>
                <a:cs typeface="Arial"/>
              </a:rPr>
              <a:t>(x</a:t>
            </a:r>
            <a:r>
              <a:rPr lang="en-US" sz="1500" baseline="-25000" dirty="0" smtClean="0">
                <a:latin typeface="Arial"/>
                <a:cs typeface="Arial"/>
              </a:rPr>
              <a:t>i</a:t>
            </a:r>
            <a:r>
              <a:rPr lang="en-US" sz="1500" dirty="0" smtClean="0">
                <a:latin typeface="Arial"/>
                <a:cs typeface="Arial"/>
              </a:rPr>
              <a:t>). We want to learn </a:t>
            </a:r>
            <a:r>
              <a:rPr lang="en-US" sz="1500" i="1" dirty="0" smtClean="0">
                <a:latin typeface="Arial"/>
                <a:cs typeface="Arial"/>
              </a:rPr>
              <a:t>f</a:t>
            </a:r>
          </a:p>
          <a:p>
            <a:pPr lvl="1"/>
            <a:r>
              <a:rPr lang="en-US" sz="1600" dirty="0" smtClean="0">
                <a:latin typeface="Arial"/>
                <a:cs typeface="Arial"/>
              </a:rPr>
              <a:t>Essentially have a “teacher” that tells you what each training example is</a:t>
            </a:r>
          </a:p>
          <a:p>
            <a:pPr lvl="1"/>
            <a:r>
              <a:rPr lang="en-US" sz="1600" dirty="0" smtClean="0">
                <a:latin typeface="Arial"/>
                <a:cs typeface="Arial"/>
              </a:rPr>
              <a:t>See </a:t>
            </a:r>
            <a:r>
              <a:rPr lang="en-US" sz="1600" dirty="0">
                <a:latin typeface="Arial"/>
                <a:cs typeface="Arial"/>
              </a:rPr>
              <a:t>how closely the actual outputs match the desired </a:t>
            </a:r>
            <a:r>
              <a:rPr lang="en-US" sz="1600" dirty="0" smtClean="0">
                <a:latin typeface="Arial"/>
                <a:cs typeface="Arial"/>
              </a:rPr>
              <a:t>ones</a:t>
            </a:r>
          </a:p>
          <a:p>
            <a:pPr lvl="2"/>
            <a:r>
              <a:rPr lang="en-US" sz="1400" dirty="0" smtClean="0">
                <a:latin typeface="Arial"/>
                <a:cs typeface="Arial"/>
              </a:rPr>
              <a:t>Note generalization error (bias, variance) vs. accuracy on </a:t>
            </a:r>
            <a:r>
              <a:rPr lang="en-US" sz="1400" smtClean="0">
                <a:latin typeface="Arial"/>
                <a:cs typeface="Arial"/>
              </a:rPr>
              <a:t>the </a:t>
            </a:r>
            <a:r>
              <a:rPr lang="en-US" sz="1400" smtClean="0">
                <a:latin typeface="Arial"/>
                <a:cs typeface="Arial"/>
              </a:rPr>
              <a:t>training </a:t>
            </a:r>
            <a:r>
              <a:rPr lang="en-US" sz="1400" dirty="0" smtClean="0">
                <a:latin typeface="Arial"/>
                <a:cs typeface="Arial"/>
              </a:rPr>
              <a:t>set</a:t>
            </a:r>
          </a:p>
          <a:p>
            <a:pPr lvl="1"/>
            <a:r>
              <a:rPr lang="en-US" sz="1600" i="1" dirty="0" smtClean="0">
                <a:latin typeface="Arial"/>
                <a:cs typeface="Arial"/>
              </a:rPr>
              <a:t>Most</a:t>
            </a:r>
            <a:r>
              <a:rPr lang="en-US" sz="1600" dirty="0" smtClean="0">
                <a:latin typeface="Arial"/>
                <a:cs typeface="Arial"/>
              </a:rPr>
              <a:t> of the big breakthroughs have come in supervised deep learning</a:t>
            </a:r>
            <a:endParaRPr lang="en-US" sz="1600" dirty="0">
              <a:latin typeface="Arial"/>
              <a:cs typeface="Arial"/>
            </a:endParaRPr>
          </a:p>
          <a:p>
            <a:endParaRPr lang="en-US" sz="1900" dirty="0" smtClean="0">
              <a:latin typeface="Arial"/>
              <a:cs typeface="Arial"/>
            </a:endParaRPr>
          </a:p>
          <a:p>
            <a:r>
              <a:rPr lang="en-US" sz="1900" dirty="0" smtClean="0">
                <a:latin typeface="Arial"/>
                <a:cs typeface="Arial"/>
              </a:rPr>
              <a:t>Unsupervised Learning</a:t>
            </a:r>
          </a:p>
          <a:p>
            <a:pPr lvl="1"/>
            <a:r>
              <a:rPr lang="en-US" sz="1600" dirty="0" smtClean="0">
                <a:latin typeface="Arial"/>
                <a:cs typeface="Arial"/>
              </a:rPr>
              <a:t>Algorithm learns internal representations and important features</a:t>
            </a:r>
          </a:p>
          <a:p>
            <a:pPr lvl="1"/>
            <a:r>
              <a:rPr lang="en-US" sz="1600" dirty="0" smtClean="0">
                <a:latin typeface="Arial"/>
                <a:cs typeface="Arial"/>
              </a:rPr>
              <a:t>Unlabeled data sets</a:t>
            </a:r>
          </a:p>
          <a:p>
            <a:endParaRPr lang="en-US" sz="1900" dirty="0">
              <a:latin typeface="Arial"/>
              <a:cs typeface="Arial"/>
            </a:endParaRPr>
          </a:p>
          <a:p>
            <a:r>
              <a:rPr lang="en-US" sz="1900" dirty="0" smtClean="0">
                <a:latin typeface="Arial"/>
                <a:cs typeface="Arial"/>
              </a:rPr>
              <a:t>Reinforcement Learning</a:t>
            </a:r>
          </a:p>
          <a:p>
            <a:pPr lvl="1"/>
            <a:r>
              <a:rPr lang="en-US" sz="1600" dirty="0" smtClean="0">
                <a:latin typeface="Arial"/>
                <a:cs typeface="Arial"/>
              </a:rPr>
              <a:t>Learning agent maximizes future reward</a:t>
            </a:r>
          </a:p>
          <a:p>
            <a:pPr lvl="1"/>
            <a:r>
              <a:rPr lang="en-US" sz="1600" dirty="0" smtClean="0">
                <a:latin typeface="Arial"/>
                <a:cs typeface="Arial"/>
              </a:rPr>
              <a:t>Dynamic system with feedback control</a:t>
            </a:r>
          </a:p>
          <a:p>
            <a:pPr lvl="1"/>
            <a:r>
              <a:rPr lang="en-US" sz="1600" dirty="0" smtClean="0">
                <a:latin typeface="Arial"/>
                <a:cs typeface="Arial"/>
              </a:rPr>
              <a:t>Robots</a:t>
            </a:r>
          </a:p>
          <a:p>
            <a:pPr lvl="1"/>
            <a:endParaRPr lang="en-US" sz="1400" dirty="0" smtClean="0">
              <a:latin typeface="Arial"/>
              <a:cs typeface="Arial"/>
            </a:endParaRPr>
          </a:p>
        </p:txBody>
      </p:sp>
      <p:grpSp>
        <p:nvGrpSpPr>
          <p:cNvPr id="5" name="Group 4"/>
          <p:cNvGrpSpPr/>
          <p:nvPr/>
        </p:nvGrpSpPr>
        <p:grpSpPr>
          <a:xfrm>
            <a:off x="4795483" y="2249048"/>
            <a:ext cx="4348517" cy="4608952"/>
            <a:chOff x="5013692" y="2332420"/>
            <a:chExt cx="4348517" cy="4608952"/>
          </a:xfrm>
        </p:grpSpPr>
        <p:pic>
          <p:nvPicPr>
            <p:cNvPr id="3" name="Picture 2" descr="hugo_er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692" y="2332420"/>
              <a:ext cx="4227572" cy="1203990"/>
            </a:xfrm>
            <a:prstGeom prst="rect">
              <a:avLst/>
            </a:prstGeom>
          </p:spPr>
        </p:pic>
        <p:sp>
          <p:nvSpPr>
            <p:cNvPr id="2" name="TextBox 1"/>
            <p:cNvSpPr txBox="1"/>
            <p:nvPr/>
          </p:nvSpPr>
          <p:spPr>
            <a:xfrm>
              <a:off x="6856395" y="6710540"/>
              <a:ext cx="2505814" cy="230832"/>
            </a:xfrm>
            <a:prstGeom prst="rect">
              <a:avLst/>
            </a:prstGeom>
            <a:noFill/>
          </p:spPr>
          <p:txBody>
            <a:bodyPr wrap="none" rtlCol="0">
              <a:spAutoFit/>
            </a:bodyPr>
            <a:lstStyle/>
            <a:p>
              <a:r>
                <a:rPr lang="en-US" sz="900" dirty="0" smtClean="0"/>
                <a:t>Images </a:t>
              </a:r>
              <a:r>
                <a:rPr lang="en-US" sz="900" dirty="0"/>
                <a:t>courtesy Hugo </a:t>
              </a:r>
              <a:r>
                <a:rPr lang="en-US" sz="900" dirty="0" err="1" smtClean="0"/>
                <a:t>Larochelle</a:t>
              </a:r>
              <a:r>
                <a:rPr lang="en-US" sz="900" dirty="0" smtClean="0"/>
                <a:t>  and Andrew Ng</a:t>
              </a:r>
              <a:endParaRPr lang="en-US" sz="9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5291" y="4390140"/>
              <a:ext cx="2948709" cy="2211532"/>
            </a:xfrm>
            <a:prstGeom prst="rect">
              <a:avLst/>
            </a:prstGeom>
          </p:spPr>
        </p:pic>
      </p:grpSp>
    </p:spTree>
    <p:extLst>
      <p:ext uri="{BB962C8B-B14F-4D97-AF65-F5344CB8AC3E}">
        <p14:creationId xmlns:p14="http://schemas.microsoft.com/office/powerpoint/2010/main" val="133057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4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4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45">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4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45">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45">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45">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45">
                                            <p:txEl>
                                              <p:pRg st="14" end="1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245">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45">
                                            <p:txEl>
                                              <p:pRg st="16" end="1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245">
                                            <p:txEl>
                                              <p:pRg st="17" end="17"/>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245">
                                            <p:txEl>
                                              <p:pRg st="19" end="19"/>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245">
                                            <p:txEl>
                                              <p:pRg st="20" end="2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245">
                                            <p:txEl>
                                              <p:pRg st="21" end="2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245">
                                            <p:txEl>
                                              <p:pRg st="23" end="23"/>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245">
                                            <p:txEl>
                                              <p:pRg st="24" end="24"/>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245">
                                            <p:txEl>
                                              <p:pRg st="25" end="25"/>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245">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026"/>
          <p:cNvSpPr>
            <a:spLocks noGrp="1" noChangeArrowheads="1"/>
          </p:cNvSpPr>
          <p:nvPr>
            <p:ph type="title"/>
          </p:nvPr>
        </p:nvSpPr>
        <p:spPr>
          <a:xfrm>
            <a:off x="457200" y="133518"/>
            <a:ext cx="8229600" cy="1143000"/>
          </a:xfrm>
        </p:spPr>
        <p:txBody>
          <a:bodyPr>
            <a:normAutofit fontScale="90000"/>
          </a:bodyPr>
          <a:lstStyle/>
          <a:p>
            <a:r>
              <a:rPr lang="en-US" dirty="0" smtClean="0"/>
              <a:t>Aside: Feed </a:t>
            </a:r>
            <a:r>
              <a:rPr lang="en-US" dirty="0"/>
              <a:t>Forward Neural Networks</a:t>
            </a:r>
          </a:p>
        </p:txBody>
      </p:sp>
      <p:sp>
        <p:nvSpPr>
          <p:cNvPr id="205870" name="Rectangle 1070"/>
          <p:cNvSpPr>
            <a:spLocks noGrp="1" noChangeArrowheads="1"/>
          </p:cNvSpPr>
          <p:nvPr>
            <p:ph type="body" sz="half" idx="2"/>
          </p:nvPr>
        </p:nvSpPr>
        <p:spPr>
          <a:xfrm>
            <a:off x="4961753" y="1854903"/>
            <a:ext cx="4038600" cy="4638466"/>
          </a:xfrm>
          <a:noFill/>
          <a:extLst>
            <a:ext uri="{909E8E84-426E-40dd-AFC4-6F175D3DCCD1}">
              <a14:hiddenFill xmlns:a14="http://schemas.microsoft.com/office/drawing/2010/main" xmlns="">
                <a:solidFill>
                  <a:srgbClr val="FF3300"/>
                </a:solidFill>
              </a14:hiddenFill>
            </a:ext>
          </a:extLst>
        </p:spPr>
        <p:txBody>
          <a:bodyPr>
            <a:normAutofit fontScale="70000" lnSpcReduction="20000"/>
          </a:bodyPr>
          <a:lstStyle/>
          <a:p>
            <a:pPr>
              <a:lnSpc>
                <a:spcPct val="90000"/>
              </a:lnSpc>
            </a:pPr>
            <a:r>
              <a:rPr lang="en-US" sz="2400" dirty="0"/>
              <a:t>The information is propagated from the inputs to the </a:t>
            </a:r>
            <a:r>
              <a:rPr lang="en-US" sz="2400" dirty="0" smtClean="0"/>
              <a:t>outputs</a:t>
            </a:r>
          </a:p>
          <a:p>
            <a:pPr lvl="1">
              <a:lnSpc>
                <a:spcPct val="90000"/>
              </a:lnSpc>
            </a:pPr>
            <a:r>
              <a:rPr lang="en-US" sz="2000" dirty="0" smtClean="0"/>
              <a:t>Directed Acyclic Graph (DAG)</a:t>
            </a:r>
          </a:p>
          <a:p>
            <a:pPr marL="0" indent="0">
              <a:lnSpc>
                <a:spcPct val="90000"/>
              </a:lnSpc>
              <a:buNone/>
            </a:pPr>
            <a:endParaRPr lang="en-US" sz="2400" dirty="0"/>
          </a:p>
          <a:p>
            <a:pPr>
              <a:lnSpc>
                <a:spcPct val="90000"/>
              </a:lnSpc>
            </a:pPr>
            <a:r>
              <a:rPr lang="en-US" sz="2400" dirty="0" smtClean="0"/>
              <a:t>Computes one or more non-linear </a:t>
            </a:r>
            <a:r>
              <a:rPr lang="en-US" sz="2400" dirty="0"/>
              <a:t>functions </a:t>
            </a:r>
            <a:endParaRPr lang="en-US" sz="2400" dirty="0" smtClean="0"/>
          </a:p>
          <a:p>
            <a:pPr lvl="1">
              <a:lnSpc>
                <a:spcPct val="90000"/>
              </a:lnSpc>
            </a:pPr>
            <a:r>
              <a:rPr lang="en-US" sz="2000" dirty="0" smtClean="0">
                <a:solidFill>
                  <a:srgbClr val="000000"/>
                </a:solidFill>
              </a:rPr>
              <a:t>Computation is carried out by </a:t>
            </a:r>
            <a:r>
              <a:rPr lang="en-US" sz="2000" dirty="0" smtClean="0"/>
              <a:t>composition of </a:t>
            </a:r>
            <a:r>
              <a:rPr lang="en-US" sz="2000" dirty="0" smtClean="0">
                <a:solidFill>
                  <a:srgbClr val="000000"/>
                </a:solidFill>
              </a:rPr>
              <a:t>some number of </a:t>
            </a:r>
            <a:r>
              <a:rPr lang="en-US" sz="2000" dirty="0" smtClean="0"/>
              <a:t>algebraic functions implemented by the connections, weights and biases of the hidden and output layers</a:t>
            </a:r>
          </a:p>
          <a:p>
            <a:pPr lvl="1">
              <a:lnSpc>
                <a:spcPct val="90000"/>
              </a:lnSpc>
            </a:pPr>
            <a:endParaRPr lang="en-US" sz="2000" dirty="0" smtClean="0"/>
          </a:p>
          <a:p>
            <a:pPr>
              <a:lnSpc>
                <a:spcPct val="90000"/>
              </a:lnSpc>
            </a:pPr>
            <a:r>
              <a:rPr lang="en-US" sz="2400" dirty="0" smtClean="0"/>
              <a:t>Hidden layers compute intermediate representations</a:t>
            </a:r>
          </a:p>
          <a:p>
            <a:pPr lvl="1">
              <a:lnSpc>
                <a:spcPct val="90000"/>
              </a:lnSpc>
            </a:pPr>
            <a:r>
              <a:rPr lang="en-US" sz="2100" dirty="0" smtClean="0"/>
              <a:t>Dimension reduction</a:t>
            </a:r>
          </a:p>
          <a:p>
            <a:pPr>
              <a:lnSpc>
                <a:spcPct val="90000"/>
              </a:lnSpc>
            </a:pPr>
            <a:endParaRPr lang="en-US" sz="2400" dirty="0"/>
          </a:p>
          <a:p>
            <a:pPr>
              <a:lnSpc>
                <a:spcPct val="90000"/>
              </a:lnSpc>
            </a:pPr>
            <a:r>
              <a:rPr lang="en-US" sz="2400" dirty="0"/>
              <a:t>Time has no </a:t>
            </a:r>
            <a:r>
              <a:rPr lang="en-US" sz="2400" dirty="0" smtClean="0"/>
              <a:t>role -- no cycles between </a:t>
            </a:r>
            <a:r>
              <a:rPr lang="en-US" sz="2400" dirty="0"/>
              <a:t>outputs and </a:t>
            </a:r>
            <a:r>
              <a:rPr lang="en-US" sz="2400" dirty="0" smtClean="0"/>
              <a:t>inputs</a:t>
            </a:r>
          </a:p>
          <a:p>
            <a:pPr lvl="1">
              <a:lnSpc>
                <a:spcPct val="90000"/>
              </a:lnSpc>
            </a:pPr>
            <a:r>
              <a:rPr lang="en-US" sz="2000" dirty="0" smtClean="0"/>
              <a:t>However, in some models each hidden</a:t>
            </a:r>
            <a:r>
              <a:rPr lang="en-US" sz="2000" dirty="0"/>
              <a:t> </a:t>
            </a:r>
            <a:r>
              <a:rPr lang="en-US" sz="2000" dirty="0" smtClean="0"/>
              <a:t>layer models one time step</a:t>
            </a:r>
          </a:p>
          <a:p>
            <a:pPr lvl="1">
              <a:lnSpc>
                <a:spcPct val="90000"/>
              </a:lnSpc>
            </a:pPr>
            <a:endParaRPr lang="en-US" sz="2000" dirty="0" smtClean="0"/>
          </a:p>
          <a:p>
            <a:pPr>
              <a:lnSpc>
                <a:spcPct val="90000"/>
              </a:lnSpc>
            </a:pPr>
            <a:r>
              <a:rPr lang="en-US" sz="2400" dirty="0" smtClean="0">
                <a:latin typeface="+mj-lt"/>
              </a:rPr>
              <a:t>Maps vectors to vectors</a:t>
            </a:r>
            <a:endParaRPr lang="en-US" sz="2400" dirty="0">
              <a:latin typeface="+mj-lt"/>
            </a:endParaRPr>
          </a:p>
        </p:txBody>
      </p:sp>
      <p:sp>
        <p:nvSpPr>
          <p:cNvPr id="205828" name="Oval 1028"/>
          <p:cNvSpPr>
            <a:spLocks noChangeArrowheads="1"/>
          </p:cNvSpPr>
          <p:nvPr/>
        </p:nvSpPr>
        <p:spPr bwMode="auto">
          <a:xfrm>
            <a:off x="1116013" y="4365625"/>
            <a:ext cx="431800" cy="431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29" name="Oval 1029"/>
          <p:cNvSpPr>
            <a:spLocks noChangeArrowheads="1"/>
          </p:cNvSpPr>
          <p:nvPr/>
        </p:nvSpPr>
        <p:spPr bwMode="auto">
          <a:xfrm>
            <a:off x="1692275" y="4365625"/>
            <a:ext cx="431800" cy="431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30" name="Oval 1030"/>
          <p:cNvSpPr>
            <a:spLocks noChangeArrowheads="1"/>
          </p:cNvSpPr>
          <p:nvPr/>
        </p:nvSpPr>
        <p:spPr bwMode="auto">
          <a:xfrm>
            <a:off x="2268538" y="4365625"/>
            <a:ext cx="431800" cy="431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31" name="Oval 1031"/>
          <p:cNvSpPr>
            <a:spLocks noChangeArrowheads="1"/>
          </p:cNvSpPr>
          <p:nvPr/>
        </p:nvSpPr>
        <p:spPr bwMode="auto">
          <a:xfrm>
            <a:off x="2916238" y="4365625"/>
            <a:ext cx="431800" cy="431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32" name="Oval 1032"/>
          <p:cNvSpPr>
            <a:spLocks noChangeArrowheads="1"/>
          </p:cNvSpPr>
          <p:nvPr/>
        </p:nvSpPr>
        <p:spPr bwMode="auto">
          <a:xfrm>
            <a:off x="3563938" y="4365625"/>
            <a:ext cx="431800" cy="431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33" name="Oval 1033"/>
          <p:cNvSpPr>
            <a:spLocks noChangeArrowheads="1"/>
          </p:cNvSpPr>
          <p:nvPr/>
        </p:nvSpPr>
        <p:spPr bwMode="auto">
          <a:xfrm>
            <a:off x="1116013" y="3502025"/>
            <a:ext cx="431800" cy="431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34" name="Oval 1034"/>
          <p:cNvSpPr>
            <a:spLocks noChangeArrowheads="1"/>
          </p:cNvSpPr>
          <p:nvPr/>
        </p:nvSpPr>
        <p:spPr bwMode="auto">
          <a:xfrm>
            <a:off x="1692275" y="3502025"/>
            <a:ext cx="431800" cy="431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35" name="Oval 1035"/>
          <p:cNvSpPr>
            <a:spLocks noChangeArrowheads="1"/>
          </p:cNvSpPr>
          <p:nvPr/>
        </p:nvSpPr>
        <p:spPr bwMode="auto">
          <a:xfrm>
            <a:off x="2268538" y="3502025"/>
            <a:ext cx="431800" cy="431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36" name="Oval 1036"/>
          <p:cNvSpPr>
            <a:spLocks noChangeArrowheads="1"/>
          </p:cNvSpPr>
          <p:nvPr/>
        </p:nvSpPr>
        <p:spPr bwMode="auto">
          <a:xfrm>
            <a:off x="2916238" y="3502025"/>
            <a:ext cx="431800" cy="431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37" name="Oval 1037"/>
          <p:cNvSpPr>
            <a:spLocks noChangeArrowheads="1"/>
          </p:cNvSpPr>
          <p:nvPr/>
        </p:nvSpPr>
        <p:spPr bwMode="auto">
          <a:xfrm>
            <a:off x="3563938" y="3502025"/>
            <a:ext cx="431800" cy="431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38" name="Rectangle 1038"/>
          <p:cNvSpPr>
            <a:spLocks noChangeArrowheads="1"/>
          </p:cNvSpPr>
          <p:nvPr/>
        </p:nvSpPr>
        <p:spPr bwMode="auto">
          <a:xfrm>
            <a:off x="539750" y="5518150"/>
            <a:ext cx="287338" cy="287338"/>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39" name="Rectangle 1039"/>
          <p:cNvSpPr>
            <a:spLocks noChangeArrowheads="1"/>
          </p:cNvSpPr>
          <p:nvPr/>
        </p:nvSpPr>
        <p:spPr bwMode="auto">
          <a:xfrm>
            <a:off x="1044575" y="5518150"/>
            <a:ext cx="287338" cy="287338"/>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40" name="Rectangle 1040"/>
          <p:cNvSpPr>
            <a:spLocks noChangeArrowheads="1"/>
          </p:cNvSpPr>
          <p:nvPr/>
        </p:nvSpPr>
        <p:spPr bwMode="auto">
          <a:xfrm>
            <a:off x="1620838" y="5518150"/>
            <a:ext cx="287337" cy="287338"/>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41" name="Rectangle 1041"/>
          <p:cNvSpPr>
            <a:spLocks noChangeArrowheads="1"/>
          </p:cNvSpPr>
          <p:nvPr/>
        </p:nvSpPr>
        <p:spPr bwMode="auto">
          <a:xfrm>
            <a:off x="2197100" y="5518150"/>
            <a:ext cx="287338" cy="287338"/>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42" name="Rectangle 1042"/>
          <p:cNvSpPr>
            <a:spLocks noChangeArrowheads="1"/>
          </p:cNvSpPr>
          <p:nvPr/>
        </p:nvSpPr>
        <p:spPr bwMode="auto">
          <a:xfrm>
            <a:off x="2773363" y="5518150"/>
            <a:ext cx="287337" cy="287338"/>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43" name="Rectangle 1043"/>
          <p:cNvSpPr>
            <a:spLocks noChangeArrowheads="1"/>
          </p:cNvSpPr>
          <p:nvPr/>
        </p:nvSpPr>
        <p:spPr bwMode="auto">
          <a:xfrm>
            <a:off x="3348038" y="5518150"/>
            <a:ext cx="287337" cy="287338"/>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44" name="Rectangle 1044"/>
          <p:cNvSpPr>
            <a:spLocks noChangeArrowheads="1"/>
          </p:cNvSpPr>
          <p:nvPr/>
        </p:nvSpPr>
        <p:spPr bwMode="auto">
          <a:xfrm>
            <a:off x="3924300" y="5518150"/>
            <a:ext cx="287338" cy="287338"/>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45" name="Oval 1045"/>
          <p:cNvSpPr>
            <a:spLocks noChangeArrowheads="1"/>
          </p:cNvSpPr>
          <p:nvPr/>
        </p:nvSpPr>
        <p:spPr bwMode="auto">
          <a:xfrm>
            <a:off x="1979613" y="2638425"/>
            <a:ext cx="431800" cy="431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46" name="Oval 1046"/>
          <p:cNvSpPr>
            <a:spLocks noChangeArrowheads="1"/>
          </p:cNvSpPr>
          <p:nvPr/>
        </p:nvSpPr>
        <p:spPr bwMode="auto">
          <a:xfrm>
            <a:off x="2627313" y="2638425"/>
            <a:ext cx="431800" cy="431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05847" name="Line 1047"/>
          <p:cNvSpPr>
            <a:spLocks noChangeShapeType="1"/>
          </p:cNvSpPr>
          <p:nvPr/>
        </p:nvSpPr>
        <p:spPr bwMode="auto">
          <a:xfrm flipV="1">
            <a:off x="1331913" y="3068638"/>
            <a:ext cx="863600"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48" name="Line 1048"/>
          <p:cNvSpPr>
            <a:spLocks noChangeShapeType="1"/>
          </p:cNvSpPr>
          <p:nvPr/>
        </p:nvSpPr>
        <p:spPr bwMode="auto">
          <a:xfrm flipV="1">
            <a:off x="1979613" y="3068638"/>
            <a:ext cx="215900"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49" name="Line 1049"/>
          <p:cNvSpPr>
            <a:spLocks noChangeShapeType="1"/>
          </p:cNvSpPr>
          <p:nvPr/>
        </p:nvSpPr>
        <p:spPr bwMode="auto">
          <a:xfrm flipV="1">
            <a:off x="1979613" y="3068638"/>
            <a:ext cx="863600"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50" name="Line 1050"/>
          <p:cNvSpPr>
            <a:spLocks noChangeShapeType="1"/>
          </p:cNvSpPr>
          <p:nvPr/>
        </p:nvSpPr>
        <p:spPr bwMode="auto">
          <a:xfrm flipH="1" flipV="1">
            <a:off x="2195513" y="3068638"/>
            <a:ext cx="288925"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51" name="Line 1051"/>
          <p:cNvSpPr>
            <a:spLocks noChangeShapeType="1"/>
          </p:cNvSpPr>
          <p:nvPr/>
        </p:nvSpPr>
        <p:spPr bwMode="auto">
          <a:xfrm flipH="1" flipV="1">
            <a:off x="2195513" y="3068638"/>
            <a:ext cx="936625"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52" name="Line 1052"/>
          <p:cNvSpPr>
            <a:spLocks noChangeShapeType="1"/>
          </p:cNvSpPr>
          <p:nvPr/>
        </p:nvSpPr>
        <p:spPr bwMode="auto">
          <a:xfrm flipH="1" flipV="1">
            <a:off x="2195513" y="3068638"/>
            <a:ext cx="1584325"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53" name="Line 1053"/>
          <p:cNvSpPr>
            <a:spLocks noChangeShapeType="1"/>
          </p:cNvSpPr>
          <p:nvPr/>
        </p:nvSpPr>
        <p:spPr bwMode="auto">
          <a:xfrm flipV="1">
            <a:off x="1331913" y="3068638"/>
            <a:ext cx="1511300"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54" name="Line 1054"/>
          <p:cNvSpPr>
            <a:spLocks noChangeShapeType="1"/>
          </p:cNvSpPr>
          <p:nvPr/>
        </p:nvSpPr>
        <p:spPr bwMode="auto">
          <a:xfrm flipV="1">
            <a:off x="2484438" y="3068638"/>
            <a:ext cx="358775"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55" name="Line 1055"/>
          <p:cNvSpPr>
            <a:spLocks noChangeShapeType="1"/>
          </p:cNvSpPr>
          <p:nvPr/>
        </p:nvSpPr>
        <p:spPr bwMode="auto">
          <a:xfrm flipH="1" flipV="1">
            <a:off x="2843213" y="3068638"/>
            <a:ext cx="288925"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56" name="Line 1056"/>
          <p:cNvSpPr>
            <a:spLocks noChangeShapeType="1"/>
          </p:cNvSpPr>
          <p:nvPr/>
        </p:nvSpPr>
        <p:spPr bwMode="auto">
          <a:xfrm flipH="1" flipV="1">
            <a:off x="2843213" y="3068638"/>
            <a:ext cx="936625"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57" name="Line 1057"/>
          <p:cNvSpPr>
            <a:spLocks noChangeShapeType="1"/>
          </p:cNvSpPr>
          <p:nvPr/>
        </p:nvSpPr>
        <p:spPr bwMode="auto">
          <a:xfrm flipV="1">
            <a:off x="684213" y="4797425"/>
            <a:ext cx="647700"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58" name="Line 1058"/>
          <p:cNvSpPr>
            <a:spLocks noChangeShapeType="1"/>
          </p:cNvSpPr>
          <p:nvPr/>
        </p:nvSpPr>
        <p:spPr bwMode="auto">
          <a:xfrm flipV="1">
            <a:off x="684213" y="4797425"/>
            <a:ext cx="1223962"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59" name="Line 1059"/>
          <p:cNvSpPr>
            <a:spLocks noChangeShapeType="1"/>
          </p:cNvSpPr>
          <p:nvPr/>
        </p:nvSpPr>
        <p:spPr bwMode="auto">
          <a:xfrm flipV="1">
            <a:off x="684213" y="4797425"/>
            <a:ext cx="1800225"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60" name="Line 1060"/>
          <p:cNvSpPr>
            <a:spLocks noChangeShapeType="1"/>
          </p:cNvSpPr>
          <p:nvPr/>
        </p:nvSpPr>
        <p:spPr bwMode="auto">
          <a:xfrm flipV="1">
            <a:off x="755650" y="4797425"/>
            <a:ext cx="2376488"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61" name="Line 1061"/>
          <p:cNvSpPr>
            <a:spLocks noChangeShapeType="1"/>
          </p:cNvSpPr>
          <p:nvPr/>
        </p:nvSpPr>
        <p:spPr bwMode="auto">
          <a:xfrm flipV="1">
            <a:off x="755650" y="4797425"/>
            <a:ext cx="3024188"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62" name="Line 1062"/>
          <p:cNvSpPr>
            <a:spLocks noChangeShapeType="1"/>
          </p:cNvSpPr>
          <p:nvPr/>
        </p:nvSpPr>
        <p:spPr bwMode="auto">
          <a:xfrm flipH="1" flipV="1">
            <a:off x="1331913" y="4797425"/>
            <a:ext cx="2736850"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63" name="Line 1063"/>
          <p:cNvSpPr>
            <a:spLocks noChangeShapeType="1"/>
          </p:cNvSpPr>
          <p:nvPr/>
        </p:nvSpPr>
        <p:spPr bwMode="auto">
          <a:xfrm flipH="1" flipV="1">
            <a:off x="1908175" y="4797425"/>
            <a:ext cx="2160588"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64" name="Line 1064"/>
          <p:cNvSpPr>
            <a:spLocks noChangeShapeType="1"/>
          </p:cNvSpPr>
          <p:nvPr/>
        </p:nvSpPr>
        <p:spPr bwMode="auto">
          <a:xfrm flipH="1" flipV="1">
            <a:off x="2484438" y="4797425"/>
            <a:ext cx="1584325"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65" name="Line 1065"/>
          <p:cNvSpPr>
            <a:spLocks noChangeShapeType="1"/>
          </p:cNvSpPr>
          <p:nvPr/>
        </p:nvSpPr>
        <p:spPr bwMode="auto">
          <a:xfrm flipH="1" flipV="1">
            <a:off x="3132138" y="4797425"/>
            <a:ext cx="936625"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66" name="Line 1066"/>
          <p:cNvSpPr>
            <a:spLocks noChangeShapeType="1"/>
          </p:cNvSpPr>
          <p:nvPr/>
        </p:nvSpPr>
        <p:spPr bwMode="auto">
          <a:xfrm flipH="1" flipV="1">
            <a:off x="3779838" y="4797425"/>
            <a:ext cx="288925"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67" name="Line 1067"/>
          <p:cNvSpPr>
            <a:spLocks noChangeShapeType="1"/>
          </p:cNvSpPr>
          <p:nvPr/>
        </p:nvSpPr>
        <p:spPr bwMode="auto">
          <a:xfrm flipV="1">
            <a:off x="2195513" y="2133600"/>
            <a:ext cx="0" cy="50323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68" name="Line 1068"/>
          <p:cNvSpPr>
            <a:spLocks noChangeShapeType="1"/>
          </p:cNvSpPr>
          <p:nvPr/>
        </p:nvSpPr>
        <p:spPr bwMode="auto">
          <a:xfrm flipV="1">
            <a:off x="2843213" y="2133600"/>
            <a:ext cx="0" cy="50323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71" name="Line 1071"/>
          <p:cNvSpPr>
            <a:spLocks noChangeShapeType="1"/>
          </p:cNvSpPr>
          <p:nvPr/>
        </p:nvSpPr>
        <p:spPr bwMode="auto">
          <a:xfrm flipV="1">
            <a:off x="1331913" y="3933825"/>
            <a:ext cx="2447925"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72" name="Line 1072"/>
          <p:cNvSpPr>
            <a:spLocks noChangeShapeType="1"/>
          </p:cNvSpPr>
          <p:nvPr/>
        </p:nvSpPr>
        <p:spPr bwMode="auto">
          <a:xfrm flipV="1">
            <a:off x="1331913" y="3933825"/>
            <a:ext cx="1800225"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73" name="Line 1073"/>
          <p:cNvSpPr>
            <a:spLocks noChangeShapeType="1"/>
          </p:cNvSpPr>
          <p:nvPr/>
        </p:nvSpPr>
        <p:spPr bwMode="auto">
          <a:xfrm flipV="1">
            <a:off x="1331913" y="3933825"/>
            <a:ext cx="1152525"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74" name="Line 1074"/>
          <p:cNvSpPr>
            <a:spLocks noChangeShapeType="1"/>
          </p:cNvSpPr>
          <p:nvPr/>
        </p:nvSpPr>
        <p:spPr bwMode="auto">
          <a:xfrm flipV="1">
            <a:off x="1331913" y="3933825"/>
            <a:ext cx="576262"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75" name="Line 1075"/>
          <p:cNvSpPr>
            <a:spLocks noChangeShapeType="1"/>
          </p:cNvSpPr>
          <p:nvPr/>
        </p:nvSpPr>
        <p:spPr bwMode="auto">
          <a:xfrm flipV="1">
            <a:off x="1331913" y="3933825"/>
            <a:ext cx="0"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76" name="Line 1076"/>
          <p:cNvSpPr>
            <a:spLocks noChangeShapeType="1"/>
          </p:cNvSpPr>
          <p:nvPr/>
        </p:nvSpPr>
        <p:spPr bwMode="auto">
          <a:xfrm>
            <a:off x="1331913" y="3933825"/>
            <a:ext cx="2447925"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77" name="Line 1077"/>
          <p:cNvSpPr>
            <a:spLocks noChangeShapeType="1"/>
          </p:cNvSpPr>
          <p:nvPr/>
        </p:nvSpPr>
        <p:spPr bwMode="auto">
          <a:xfrm>
            <a:off x="1908175" y="3933825"/>
            <a:ext cx="1871663"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78" name="Line 1078"/>
          <p:cNvSpPr>
            <a:spLocks noChangeShapeType="1"/>
          </p:cNvSpPr>
          <p:nvPr/>
        </p:nvSpPr>
        <p:spPr bwMode="auto">
          <a:xfrm>
            <a:off x="2484438" y="3933825"/>
            <a:ext cx="1366837"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79" name="Line 1079"/>
          <p:cNvSpPr>
            <a:spLocks noChangeShapeType="1"/>
          </p:cNvSpPr>
          <p:nvPr/>
        </p:nvSpPr>
        <p:spPr bwMode="auto">
          <a:xfrm>
            <a:off x="3132138" y="3933825"/>
            <a:ext cx="647700"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80" name="Line 1080"/>
          <p:cNvSpPr>
            <a:spLocks noChangeShapeType="1"/>
          </p:cNvSpPr>
          <p:nvPr/>
        </p:nvSpPr>
        <p:spPr bwMode="auto">
          <a:xfrm>
            <a:off x="3779838" y="3933825"/>
            <a:ext cx="0"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81" name="Line 1081"/>
          <p:cNvSpPr>
            <a:spLocks noChangeShapeType="1"/>
          </p:cNvSpPr>
          <p:nvPr/>
        </p:nvSpPr>
        <p:spPr bwMode="auto">
          <a:xfrm flipH="1" flipV="1">
            <a:off x="1331913" y="3933825"/>
            <a:ext cx="576262"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82" name="Line 1082"/>
          <p:cNvSpPr>
            <a:spLocks noChangeShapeType="1"/>
          </p:cNvSpPr>
          <p:nvPr/>
        </p:nvSpPr>
        <p:spPr bwMode="auto">
          <a:xfrm flipV="1">
            <a:off x="1908175" y="3933825"/>
            <a:ext cx="0"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83" name="Line 1083"/>
          <p:cNvSpPr>
            <a:spLocks noChangeShapeType="1"/>
          </p:cNvSpPr>
          <p:nvPr/>
        </p:nvSpPr>
        <p:spPr bwMode="auto">
          <a:xfrm flipV="1">
            <a:off x="1908175" y="3933825"/>
            <a:ext cx="576263"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84" name="Line 1084"/>
          <p:cNvSpPr>
            <a:spLocks noChangeShapeType="1"/>
          </p:cNvSpPr>
          <p:nvPr/>
        </p:nvSpPr>
        <p:spPr bwMode="auto">
          <a:xfrm flipV="1">
            <a:off x="1908175" y="3933825"/>
            <a:ext cx="1223963"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85" name="Line 1085"/>
          <p:cNvSpPr>
            <a:spLocks noChangeShapeType="1"/>
          </p:cNvSpPr>
          <p:nvPr/>
        </p:nvSpPr>
        <p:spPr bwMode="auto">
          <a:xfrm flipV="1">
            <a:off x="1979613" y="3933825"/>
            <a:ext cx="1800225"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86" name="Line 1086"/>
          <p:cNvSpPr>
            <a:spLocks noChangeShapeType="1"/>
          </p:cNvSpPr>
          <p:nvPr/>
        </p:nvSpPr>
        <p:spPr bwMode="auto">
          <a:xfrm>
            <a:off x="1331913" y="3933825"/>
            <a:ext cx="1152525"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87" name="Line 1087"/>
          <p:cNvSpPr>
            <a:spLocks noChangeShapeType="1"/>
          </p:cNvSpPr>
          <p:nvPr/>
        </p:nvSpPr>
        <p:spPr bwMode="auto">
          <a:xfrm>
            <a:off x="1908175" y="3933825"/>
            <a:ext cx="576263"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88" name="Line 1088"/>
          <p:cNvSpPr>
            <a:spLocks noChangeShapeType="1"/>
          </p:cNvSpPr>
          <p:nvPr/>
        </p:nvSpPr>
        <p:spPr bwMode="auto">
          <a:xfrm>
            <a:off x="2484438" y="3933825"/>
            <a:ext cx="0"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89" name="Line 1089"/>
          <p:cNvSpPr>
            <a:spLocks noChangeShapeType="1"/>
          </p:cNvSpPr>
          <p:nvPr/>
        </p:nvSpPr>
        <p:spPr bwMode="auto">
          <a:xfrm flipV="1">
            <a:off x="2484438" y="3933825"/>
            <a:ext cx="647700"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90" name="Line 1090"/>
          <p:cNvSpPr>
            <a:spLocks noChangeShapeType="1"/>
          </p:cNvSpPr>
          <p:nvPr/>
        </p:nvSpPr>
        <p:spPr bwMode="auto">
          <a:xfrm flipV="1">
            <a:off x="2484438" y="3933825"/>
            <a:ext cx="1295400"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91" name="Line 1091"/>
          <p:cNvSpPr>
            <a:spLocks noChangeShapeType="1"/>
          </p:cNvSpPr>
          <p:nvPr/>
        </p:nvSpPr>
        <p:spPr bwMode="auto">
          <a:xfrm>
            <a:off x="1260475" y="3933825"/>
            <a:ext cx="1871663"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92" name="Line 1092"/>
          <p:cNvSpPr>
            <a:spLocks noChangeShapeType="1"/>
          </p:cNvSpPr>
          <p:nvPr/>
        </p:nvSpPr>
        <p:spPr bwMode="auto">
          <a:xfrm>
            <a:off x="1908175" y="3933825"/>
            <a:ext cx="1223963"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93" name="Line 1093"/>
          <p:cNvSpPr>
            <a:spLocks noChangeShapeType="1"/>
          </p:cNvSpPr>
          <p:nvPr/>
        </p:nvSpPr>
        <p:spPr bwMode="auto">
          <a:xfrm>
            <a:off x="2484438" y="3933825"/>
            <a:ext cx="647700"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94" name="Line 1094"/>
          <p:cNvSpPr>
            <a:spLocks noChangeShapeType="1"/>
          </p:cNvSpPr>
          <p:nvPr/>
        </p:nvSpPr>
        <p:spPr bwMode="auto">
          <a:xfrm>
            <a:off x="3132138" y="3933825"/>
            <a:ext cx="0"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95" name="Line 1095"/>
          <p:cNvSpPr>
            <a:spLocks noChangeShapeType="1"/>
          </p:cNvSpPr>
          <p:nvPr/>
        </p:nvSpPr>
        <p:spPr bwMode="auto">
          <a:xfrm flipV="1">
            <a:off x="3132138" y="3933825"/>
            <a:ext cx="576262" cy="431800"/>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96" name="Line 1096"/>
          <p:cNvSpPr>
            <a:spLocks noChangeShapeType="1"/>
          </p:cNvSpPr>
          <p:nvPr/>
        </p:nvSpPr>
        <p:spPr bwMode="auto">
          <a:xfrm flipV="1">
            <a:off x="1187450" y="4797425"/>
            <a:ext cx="144463"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97" name="Line 1097"/>
          <p:cNvSpPr>
            <a:spLocks noChangeShapeType="1"/>
          </p:cNvSpPr>
          <p:nvPr/>
        </p:nvSpPr>
        <p:spPr bwMode="auto">
          <a:xfrm flipV="1">
            <a:off x="1187450" y="4797425"/>
            <a:ext cx="720725"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98" name="Line 1098"/>
          <p:cNvSpPr>
            <a:spLocks noChangeShapeType="1"/>
          </p:cNvSpPr>
          <p:nvPr/>
        </p:nvSpPr>
        <p:spPr bwMode="auto">
          <a:xfrm flipV="1">
            <a:off x="1187450" y="4797425"/>
            <a:ext cx="1296988"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899" name="Line 1099"/>
          <p:cNvSpPr>
            <a:spLocks noChangeShapeType="1"/>
          </p:cNvSpPr>
          <p:nvPr/>
        </p:nvSpPr>
        <p:spPr bwMode="auto">
          <a:xfrm flipV="1">
            <a:off x="1187450" y="4797425"/>
            <a:ext cx="1944688" cy="719138"/>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05901" name="Text Box 1101"/>
          <p:cNvSpPr txBox="1">
            <a:spLocks noChangeArrowheads="1"/>
          </p:cNvSpPr>
          <p:nvPr/>
        </p:nvSpPr>
        <p:spPr bwMode="auto">
          <a:xfrm>
            <a:off x="468313" y="5799138"/>
            <a:ext cx="36420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t>x</a:t>
            </a:r>
            <a:r>
              <a:rPr lang="en-US" baseline="-25000" dirty="0"/>
              <a:t>1</a:t>
            </a:r>
          </a:p>
        </p:txBody>
      </p:sp>
      <p:sp>
        <p:nvSpPr>
          <p:cNvPr id="205902" name="Text Box 1102"/>
          <p:cNvSpPr txBox="1">
            <a:spLocks noChangeArrowheads="1"/>
          </p:cNvSpPr>
          <p:nvPr/>
        </p:nvSpPr>
        <p:spPr bwMode="auto">
          <a:xfrm>
            <a:off x="971550" y="5805488"/>
            <a:ext cx="36420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t>x</a:t>
            </a:r>
            <a:r>
              <a:rPr lang="en-US" baseline="-25000" dirty="0"/>
              <a:t>2</a:t>
            </a:r>
          </a:p>
        </p:txBody>
      </p:sp>
      <p:sp>
        <p:nvSpPr>
          <p:cNvPr id="205903" name="Text Box 1103"/>
          <p:cNvSpPr txBox="1">
            <a:spLocks noChangeArrowheads="1"/>
          </p:cNvSpPr>
          <p:nvPr/>
        </p:nvSpPr>
        <p:spPr bwMode="auto">
          <a:xfrm>
            <a:off x="3930650" y="5805488"/>
            <a:ext cx="36549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t>x</a:t>
            </a:r>
            <a:r>
              <a:rPr lang="en-US" baseline="-25000" dirty="0"/>
              <a:t>n</a:t>
            </a:r>
          </a:p>
        </p:txBody>
      </p:sp>
      <p:sp>
        <p:nvSpPr>
          <p:cNvPr id="205904" name="Text Box 1104"/>
          <p:cNvSpPr txBox="1">
            <a:spLocks noChangeArrowheads="1"/>
          </p:cNvSpPr>
          <p:nvPr/>
        </p:nvSpPr>
        <p:spPr bwMode="auto">
          <a:xfrm>
            <a:off x="1979613" y="5805488"/>
            <a:ext cx="179387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dirty="0"/>
              <a:t>…..</a:t>
            </a:r>
          </a:p>
        </p:txBody>
      </p:sp>
      <p:sp>
        <p:nvSpPr>
          <p:cNvPr id="205905" name="Text Box 1105"/>
          <p:cNvSpPr txBox="1">
            <a:spLocks noChangeArrowheads="1"/>
          </p:cNvSpPr>
          <p:nvPr/>
        </p:nvSpPr>
        <p:spPr bwMode="auto">
          <a:xfrm>
            <a:off x="0" y="4076700"/>
            <a:ext cx="1547813"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dirty="0"/>
              <a:t>1st hidden </a:t>
            </a:r>
          </a:p>
          <a:p>
            <a:r>
              <a:rPr lang="en-US" dirty="0"/>
              <a:t>layer</a:t>
            </a:r>
          </a:p>
        </p:txBody>
      </p:sp>
      <p:sp>
        <p:nvSpPr>
          <p:cNvPr id="205906" name="Text Box 1106"/>
          <p:cNvSpPr txBox="1">
            <a:spLocks noChangeArrowheads="1"/>
          </p:cNvSpPr>
          <p:nvPr/>
        </p:nvSpPr>
        <p:spPr bwMode="auto">
          <a:xfrm>
            <a:off x="0" y="3148013"/>
            <a:ext cx="1547813"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dirty="0"/>
              <a:t>2nd hidden</a:t>
            </a:r>
          </a:p>
          <a:p>
            <a:r>
              <a:rPr lang="en-US" dirty="0"/>
              <a:t>layer</a:t>
            </a:r>
          </a:p>
        </p:txBody>
      </p:sp>
      <p:sp>
        <p:nvSpPr>
          <p:cNvPr id="205907" name="Text Box 1107"/>
          <p:cNvSpPr txBox="1">
            <a:spLocks noChangeArrowheads="1"/>
          </p:cNvSpPr>
          <p:nvPr/>
        </p:nvSpPr>
        <p:spPr bwMode="auto">
          <a:xfrm>
            <a:off x="-36513" y="2349500"/>
            <a:ext cx="1547813"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dirty="0"/>
              <a:t>Output layer</a:t>
            </a:r>
          </a:p>
        </p:txBody>
      </p:sp>
      <p:sp>
        <p:nvSpPr>
          <p:cNvPr id="2" name="TextBox 1"/>
          <p:cNvSpPr txBox="1"/>
          <p:nvPr/>
        </p:nvSpPr>
        <p:spPr>
          <a:xfrm>
            <a:off x="0" y="6476557"/>
            <a:ext cx="5851582" cy="369332"/>
          </a:xfrm>
          <a:prstGeom prst="rect">
            <a:avLst/>
          </a:prstGeom>
          <a:noFill/>
        </p:spPr>
        <p:txBody>
          <a:bodyPr wrap="none" rtlCol="0">
            <a:spAutoFit/>
          </a:bodyPr>
          <a:lstStyle/>
          <a:p>
            <a:r>
              <a:rPr lang="en-US" dirty="0" smtClean="0">
                <a:solidFill>
                  <a:srgbClr val="FF0000"/>
                </a:solidFill>
              </a:rPr>
              <a:t>We say that the input data, or features, are </a:t>
            </a:r>
            <a:r>
              <a:rPr lang="en-US" i="1" dirty="0" smtClean="0">
                <a:solidFill>
                  <a:srgbClr val="FF0000"/>
                </a:solidFill>
              </a:rPr>
              <a:t>n </a:t>
            </a:r>
            <a:r>
              <a:rPr lang="en-US" dirty="0" smtClean="0">
                <a:solidFill>
                  <a:srgbClr val="FF0000"/>
                </a:solidFill>
              </a:rPr>
              <a:t>dimensional</a:t>
            </a:r>
            <a:endParaRPr lang="en-US" i="1" dirty="0">
              <a:solidFill>
                <a:srgbClr val="FF0000"/>
              </a:solidFill>
            </a:endParaRPr>
          </a:p>
        </p:txBody>
      </p:sp>
      <p:grpSp>
        <p:nvGrpSpPr>
          <p:cNvPr id="11" name="Group 10"/>
          <p:cNvGrpSpPr/>
          <p:nvPr/>
        </p:nvGrpSpPr>
        <p:grpSpPr>
          <a:xfrm>
            <a:off x="3348038" y="1385455"/>
            <a:ext cx="1814407" cy="1953490"/>
            <a:chOff x="3348038" y="1385455"/>
            <a:chExt cx="1814407" cy="1953490"/>
          </a:xfrm>
        </p:grpSpPr>
        <p:sp>
          <p:nvSpPr>
            <p:cNvPr id="3" name="TextBox 2"/>
            <p:cNvSpPr txBox="1"/>
            <p:nvPr/>
          </p:nvSpPr>
          <p:spPr>
            <a:xfrm>
              <a:off x="3348038" y="1385455"/>
              <a:ext cx="1814407" cy="369332"/>
            </a:xfrm>
            <a:prstGeom prst="rect">
              <a:avLst/>
            </a:prstGeom>
            <a:noFill/>
          </p:spPr>
          <p:txBody>
            <a:bodyPr wrap="none" rtlCol="0">
              <a:spAutoFit/>
            </a:bodyPr>
            <a:lstStyle/>
            <a:p>
              <a:r>
                <a:rPr lang="en-US" u="sng" dirty="0" smtClean="0"/>
                <a:t>Artificial Neurons</a:t>
              </a:r>
              <a:endParaRPr lang="en-US" u="sng" dirty="0"/>
            </a:p>
          </p:txBody>
        </p:sp>
        <p:cxnSp>
          <p:nvCxnSpPr>
            <p:cNvPr id="10" name="Straight Connector 9"/>
            <p:cNvCxnSpPr>
              <a:stCxn id="3" idx="2"/>
            </p:cNvCxnSpPr>
            <p:nvPr/>
          </p:nvCxnSpPr>
          <p:spPr>
            <a:xfrm flipH="1">
              <a:off x="3851275" y="1754787"/>
              <a:ext cx="403967" cy="1584158"/>
            </a:xfrm>
            <a:prstGeom prst="line">
              <a:avLst/>
            </a:prstGeom>
            <a:ln w="9525">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3310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080"/>
            <a:ext cx="8229600" cy="1143000"/>
          </a:xfrm>
        </p:spPr>
        <p:txBody>
          <a:bodyPr/>
          <a:lstStyle/>
          <a:p>
            <a:r>
              <a:rPr lang="en-US" dirty="0" smtClean="0"/>
              <a:t>Agenda</a:t>
            </a:r>
            <a:endParaRPr lang="en-US" dirty="0"/>
          </a:p>
        </p:txBody>
      </p:sp>
      <p:sp>
        <p:nvSpPr>
          <p:cNvPr id="3" name="Content Placeholder 2"/>
          <p:cNvSpPr>
            <a:spLocks noGrp="1"/>
          </p:cNvSpPr>
          <p:nvPr>
            <p:ph idx="1"/>
          </p:nvPr>
        </p:nvSpPr>
        <p:spPr>
          <a:xfrm>
            <a:off x="457200" y="1431059"/>
            <a:ext cx="8229600" cy="5006449"/>
          </a:xfrm>
        </p:spPr>
        <p:txBody>
          <a:bodyPr>
            <a:normAutofit lnSpcReduction="10000"/>
          </a:bodyPr>
          <a:lstStyle/>
          <a:p>
            <a:r>
              <a:rPr lang="en-US" dirty="0" smtClean="0"/>
              <a:t>What is all the (ML) excitement about?</a:t>
            </a:r>
          </a:p>
          <a:p>
            <a:endParaRPr lang="en-US" dirty="0"/>
          </a:p>
          <a:p>
            <a:r>
              <a:rPr lang="en-US" dirty="0" smtClean="0"/>
              <a:t>Very Briefly: What is ML and why do we care?</a:t>
            </a:r>
          </a:p>
          <a:p>
            <a:endParaRPr lang="en-US" dirty="0" smtClean="0"/>
          </a:p>
          <a:p>
            <a:r>
              <a:rPr lang="en-US" dirty="0" smtClean="0"/>
              <a:t>ML Tools for DevOPs</a:t>
            </a:r>
          </a:p>
          <a:p>
            <a:endParaRPr lang="en-US" dirty="0"/>
          </a:p>
          <a:p>
            <a:r>
              <a:rPr lang="en-US" dirty="0" smtClean="0"/>
              <a:t>What the Future Holds</a:t>
            </a:r>
          </a:p>
          <a:p>
            <a:endParaRPr lang="en-US" dirty="0"/>
          </a:p>
          <a:p>
            <a:r>
              <a:rPr lang="en-US" dirty="0" smtClean="0"/>
              <a:t>Q&amp;A</a:t>
            </a:r>
          </a:p>
          <a:p>
            <a:endParaRPr lang="en-US" dirty="0"/>
          </a:p>
          <a:p>
            <a:endParaRPr lang="en-US" dirty="0"/>
          </a:p>
        </p:txBody>
      </p:sp>
    </p:spTree>
    <p:extLst>
      <p:ext uri="{BB962C8B-B14F-4D97-AF65-F5344CB8AC3E}">
        <p14:creationId xmlns:p14="http://schemas.microsoft.com/office/powerpoint/2010/main" val="15289329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N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7634" y="1417638"/>
            <a:ext cx="3852059" cy="2481676"/>
          </a:xfrm>
          <a:prstGeom prst="rect">
            <a:avLst/>
          </a:prstGeom>
        </p:spPr>
      </p:pic>
      <p:sp>
        <p:nvSpPr>
          <p:cNvPr id="2" name="Title 1"/>
          <p:cNvSpPr>
            <a:spLocks noGrp="1"/>
          </p:cNvSpPr>
          <p:nvPr>
            <p:ph type="title"/>
          </p:nvPr>
        </p:nvSpPr>
        <p:spPr>
          <a:xfrm>
            <a:off x="457200" y="22198"/>
            <a:ext cx="8229600" cy="1143000"/>
          </a:xfrm>
        </p:spPr>
        <p:txBody>
          <a:bodyPr>
            <a:normAutofit fontScale="90000"/>
          </a:bodyPr>
          <a:lstStyle/>
          <a:p>
            <a:r>
              <a:rPr lang="en-US" dirty="0" smtClean="0"/>
              <a:t>Deep Feed Forward Neural Nets </a:t>
            </a:r>
            <a:br>
              <a:rPr lang="en-US" dirty="0" smtClean="0"/>
            </a:br>
            <a:r>
              <a:rPr lang="en-US" sz="2700" dirty="0" smtClean="0"/>
              <a:t>(most of the math I’m going to give you is on this slide </a:t>
            </a:r>
            <a:r>
              <a:rPr lang="en-US" sz="2700" dirty="0" smtClean="0">
                <a:sym typeface="Wingdings"/>
              </a:rPr>
              <a:t>)</a:t>
            </a:r>
            <a:endParaRPr lang="en-US" sz="2700" dirty="0"/>
          </a:p>
        </p:txBody>
      </p:sp>
      <p:pic>
        <p:nvPicPr>
          <p:cNvPr id="10" name="Picture 9" descr="activation_func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634" y="3771402"/>
            <a:ext cx="3613701" cy="2770773"/>
          </a:xfrm>
          <a:prstGeom prst="rect">
            <a:avLst/>
          </a:prstGeom>
        </p:spPr>
      </p:pic>
      <p:pic>
        <p:nvPicPr>
          <p:cNvPr id="3" name="Picture 2" descr="Error_surface_of_a_linear_neuron_with_two_input_weigh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0827" y="4499138"/>
            <a:ext cx="3888243" cy="2168107"/>
          </a:xfrm>
          <a:prstGeom prst="rect">
            <a:avLst/>
          </a:prstGeom>
        </p:spPr>
      </p:pic>
      <p:sp>
        <p:nvSpPr>
          <p:cNvPr id="4" name="TextBox 3"/>
          <p:cNvSpPr txBox="1"/>
          <p:nvPr/>
        </p:nvSpPr>
        <p:spPr>
          <a:xfrm>
            <a:off x="450331" y="5299812"/>
            <a:ext cx="3940201" cy="523220"/>
          </a:xfrm>
          <a:prstGeom prst="rect">
            <a:avLst/>
          </a:prstGeom>
          <a:noFill/>
        </p:spPr>
        <p:txBody>
          <a:bodyPr wrap="none" rtlCol="0">
            <a:spAutoFit/>
          </a:bodyPr>
          <a:lstStyle/>
          <a:p>
            <a:r>
              <a:rPr lang="en-US" sz="2800" b="1" dirty="0" smtClean="0"/>
              <a:t>So what then is learning?</a:t>
            </a:r>
            <a:endParaRPr lang="en-US" sz="2800" b="1" dirty="0"/>
          </a:p>
        </p:txBody>
      </p:sp>
      <p:grpSp>
        <p:nvGrpSpPr>
          <p:cNvPr id="17" name="Group 16"/>
          <p:cNvGrpSpPr/>
          <p:nvPr/>
        </p:nvGrpSpPr>
        <p:grpSpPr>
          <a:xfrm>
            <a:off x="97693" y="1417638"/>
            <a:ext cx="5459809" cy="3557774"/>
            <a:chOff x="97693" y="1417638"/>
            <a:chExt cx="5459809" cy="3557774"/>
          </a:xfrm>
        </p:grpSpPr>
        <p:grpSp>
          <p:nvGrpSpPr>
            <p:cNvPr id="26" name="Group 25"/>
            <p:cNvGrpSpPr/>
            <p:nvPr/>
          </p:nvGrpSpPr>
          <p:grpSpPr>
            <a:xfrm>
              <a:off x="97693" y="1417638"/>
              <a:ext cx="5459809" cy="3010542"/>
              <a:chOff x="97693" y="1417638"/>
              <a:chExt cx="5459809" cy="3010542"/>
            </a:xfrm>
          </p:grpSpPr>
          <p:grpSp>
            <p:nvGrpSpPr>
              <p:cNvPr id="21" name="Group 20"/>
              <p:cNvGrpSpPr/>
              <p:nvPr/>
            </p:nvGrpSpPr>
            <p:grpSpPr>
              <a:xfrm>
                <a:off x="97693" y="1417638"/>
                <a:ext cx="5459809" cy="3010542"/>
                <a:chOff x="97693" y="1417638"/>
                <a:chExt cx="5459809" cy="3010542"/>
              </a:xfrm>
            </p:grpSpPr>
            <p:grpSp>
              <p:nvGrpSpPr>
                <p:cNvPr id="12" name="Group 11"/>
                <p:cNvGrpSpPr/>
                <p:nvPr/>
              </p:nvGrpSpPr>
              <p:grpSpPr>
                <a:xfrm>
                  <a:off x="97693" y="1417638"/>
                  <a:ext cx="5192275" cy="3010542"/>
                  <a:chOff x="97693" y="1417638"/>
                  <a:chExt cx="5192275" cy="3010542"/>
                </a:xfrm>
              </p:grpSpPr>
              <p:pic>
                <p:nvPicPr>
                  <p:cNvPr id="8" name="Picture 7" descr="NN1__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93" y="1417638"/>
                    <a:ext cx="4640216" cy="3010542"/>
                  </a:xfrm>
                  <a:prstGeom prst="rect">
                    <a:avLst/>
                  </a:prstGeom>
                </p:spPr>
              </p:pic>
              <p:sp>
                <p:nvSpPr>
                  <p:cNvPr id="11" name="TextBox 10"/>
                  <p:cNvSpPr txBox="1"/>
                  <p:nvPr/>
                </p:nvSpPr>
                <p:spPr>
                  <a:xfrm>
                    <a:off x="4620163" y="2785056"/>
                    <a:ext cx="669805"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i="1" dirty="0" smtClean="0"/>
                      <a:t>h</a:t>
                    </a:r>
                    <a:r>
                      <a:rPr lang="en-US" sz="1400" baseline="-25000" dirty="0" smtClean="0"/>
                      <a:t>θ</a:t>
                    </a:r>
                    <a:r>
                      <a:rPr lang="en-US" sz="1400" i="1" dirty="0" smtClean="0"/>
                      <a:t>(x</a:t>
                    </a:r>
                    <a:r>
                      <a:rPr lang="en-US" sz="1400" i="1" baseline="30000" dirty="0" smtClean="0"/>
                      <a:t>(i)</a:t>
                    </a:r>
                    <a:r>
                      <a:rPr lang="en-US" sz="1400" i="1" dirty="0" smtClean="0"/>
                      <a:t>)</a:t>
                    </a:r>
                    <a:endParaRPr lang="en-US" sz="1400" i="1" baseline="-25000" dirty="0"/>
                  </a:p>
                </p:txBody>
              </p:sp>
            </p:grpSp>
            <p:cxnSp>
              <p:nvCxnSpPr>
                <p:cNvPr id="18" name="Straight Arrow Connector 17"/>
                <p:cNvCxnSpPr/>
                <p:nvPr/>
              </p:nvCxnSpPr>
              <p:spPr>
                <a:xfrm flipV="1">
                  <a:off x="4956767" y="3228332"/>
                  <a:ext cx="0" cy="388105"/>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423858" y="3616437"/>
                  <a:ext cx="1133644" cy="584776"/>
                </a:xfrm>
                <a:prstGeom prst="rect">
                  <a:avLst/>
                </a:prstGeom>
                <a:noFill/>
              </p:spPr>
              <p:txBody>
                <a:bodyPr wrap="none" rtlCol="0">
                  <a:spAutoFit/>
                </a:bodyPr>
                <a:lstStyle/>
                <a:p>
                  <a:r>
                    <a:rPr lang="en-US" sz="1600" dirty="0" smtClean="0"/>
                    <a:t>Hypothesis</a:t>
                  </a:r>
                </a:p>
                <a:p>
                  <a:r>
                    <a:rPr lang="en-US" sz="1600" i="1" dirty="0" smtClean="0">
                      <a:solidFill>
                        <a:srgbClr val="FF0000"/>
                      </a:solidFill>
                    </a:rPr>
                    <a:t>      f</a:t>
                  </a:r>
                  <a:r>
                    <a:rPr lang="en-US" sz="1600" i="1" dirty="0" smtClean="0"/>
                    <a:t>(x</a:t>
                  </a:r>
                  <a:r>
                    <a:rPr lang="en-US" sz="1600" i="1" baseline="30000" dirty="0" smtClean="0"/>
                    <a:t>(</a:t>
                  </a:r>
                  <a:r>
                    <a:rPr lang="en-US" sz="1600" i="1" baseline="30000" dirty="0" err="1" smtClean="0"/>
                    <a:t>i</a:t>
                  </a:r>
                  <a:r>
                    <a:rPr lang="en-US" sz="1600" i="1" baseline="30000" dirty="0" smtClean="0"/>
                    <a:t>)</a:t>
                  </a:r>
                  <a:r>
                    <a:rPr lang="en-US" sz="1600" i="1" dirty="0" smtClean="0"/>
                    <a:t>)</a:t>
                  </a:r>
                  <a:endParaRPr lang="en-US" i="1" dirty="0"/>
                </a:p>
              </p:txBody>
            </p:sp>
          </p:grpSp>
          <p:sp>
            <p:nvSpPr>
              <p:cNvPr id="25" name="TextBox 24"/>
              <p:cNvSpPr txBox="1"/>
              <p:nvPr/>
            </p:nvSpPr>
            <p:spPr>
              <a:xfrm>
                <a:off x="4620163" y="2348574"/>
                <a:ext cx="740665" cy="307777"/>
              </a:xfrm>
              <a:prstGeom prst="rect">
                <a:avLst/>
              </a:prstGeom>
              <a:noFill/>
            </p:spPr>
            <p:txBody>
              <a:bodyPr wrap="none" rtlCol="0">
                <a:spAutoFit/>
              </a:bodyPr>
              <a:lstStyle/>
              <a:p>
                <a:r>
                  <a:rPr lang="en-US" sz="1400" i="1" dirty="0" smtClean="0"/>
                  <a:t>(x</a:t>
                </a:r>
                <a:r>
                  <a:rPr lang="en-US" sz="1400" i="1" baseline="30000" dirty="0" smtClean="0"/>
                  <a:t>(i)</a:t>
                </a:r>
                <a:r>
                  <a:rPr lang="en-US" sz="1400" i="1" dirty="0" smtClean="0"/>
                  <a:t>,y</a:t>
                </a:r>
                <a:r>
                  <a:rPr lang="en-US" sz="1400" i="1" baseline="30000" dirty="0" smtClean="0"/>
                  <a:t>(i)</a:t>
                </a:r>
                <a:r>
                  <a:rPr lang="en-US" sz="1400" i="1" dirty="0" smtClean="0"/>
                  <a:t>)</a:t>
                </a:r>
                <a:endParaRPr lang="en-US" sz="1400" i="1" dirty="0"/>
              </a:p>
            </p:txBody>
          </p:sp>
        </p:grpSp>
        <p:sp>
          <p:nvSpPr>
            <p:cNvPr id="5" name="TextBox 4"/>
            <p:cNvSpPr txBox="1"/>
            <p:nvPr/>
          </p:nvSpPr>
          <p:spPr>
            <a:xfrm>
              <a:off x="1225176" y="4499138"/>
              <a:ext cx="2166579" cy="369332"/>
            </a:xfrm>
            <a:prstGeom prst="rect">
              <a:avLst/>
            </a:prstGeom>
            <a:noFill/>
          </p:spPr>
          <p:txBody>
            <a:bodyPr wrap="none" rtlCol="0">
              <a:spAutoFit/>
            </a:bodyPr>
            <a:lstStyle/>
            <a:p>
              <a:r>
                <a:rPr lang="en-US" dirty="0" smtClean="0"/>
                <a:t>Forward Propagation</a:t>
              </a:r>
              <a:endParaRPr lang="en-US" dirty="0"/>
            </a:p>
          </p:txBody>
        </p:sp>
        <p:cxnSp>
          <p:nvCxnSpPr>
            <p:cNvPr id="16" name="Straight Arrow Connector 15"/>
            <p:cNvCxnSpPr/>
            <p:nvPr/>
          </p:nvCxnSpPr>
          <p:spPr>
            <a:xfrm>
              <a:off x="1449294" y="4975412"/>
              <a:ext cx="1434353" cy="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52872" y="3228332"/>
            <a:ext cx="5617143" cy="3595738"/>
            <a:chOff x="252872" y="3228332"/>
            <a:chExt cx="5617143" cy="3595738"/>
          </a:xfrm>
        </p:grpSpPr>
        <p:grpSp>
          <p:nvGrpSpPr>
            <p:cNvPr id="14" name="Group 13"/>
            <p:cNvGrpSpPr/>
            <p:nvPr/>
          </p:nvGrpSpPr>
          <p:grpSpPr>
            <a:xfrm>
              <a:off x="252872" y="5121992"/>
              <a:ext cx="5617143" cy="1702078"/>
              <a:chOff x="252872" y="5173465"/>
              <a:chExt cx="5617143" cy="1702078"/>
            </a:xfrm>
          </p:grpSpPr>
          <p:pic>
            <p:nvPicPr>
              <p:cNvPr id="7" name="Picture 6" descr="cost_func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872" y="5173465"/>
                <a:ext cx="4137660" cy="701040"/>
              </a:xfrm>
              <a:prstGeom prst="rect">
                <a:avLst/>
              </a:prstGeom>
            </p:spPr>
          </p:pic>
          <p:sp>
            <p:nvSpPr>
              <p:cNvPr id="13" name="TextBox 12"/>
              <p:cNvSpPr txBox="1"/>
              <p:nvPr/>
            </p:nvSpPr>
            <p:spPr>
              <a:xfrm>
                <a:off x="252872" y="5798325"/>
                <a:ext cx="5617143" cy="1077218"/>
              </a:xfrm>
              <a:prstGeom prst="rect">
                <a:avLst/>
              </a:prstGeom>
              <a:noFill/>
            </p:spPr>
            <p:txBody>
              <a:bodyPr wrap="none" rtlCol="0">
                <a:spAutoFit/>
              </a:bodyPr>
              <a:lstStyle/>
              <a:p>
                <a:r>
                  <a:rPr lang="en-US" sz="1600" dirty="0" smtClean="0"/>
                  <a:t>Learning is the adjusting of the weights w</a:t>
                </a:r>
                <a:r>
                  <a:rPr lang="en-US" sz="1600" baseline="-25000" dirty="0" smtClean="0"/>
                  <a:t>i,j </a:t>
                </a:r>
                <a:r>
                  <a:rPr lang="en-US" sz="1600" dirty="0" smtClean="0"/>
                  <a:t>such that </a:t>
                </a:r>
              </a:p>
              <a:p>
                <a:r>
                  <a:rPr lang="en-US" sz="1600" dirty="0" smtClean="0"/>
                  <a:t>the </a:t>
                </a:r>
                <a:r>
                  <a:rPr lang="en-US" sz="1600" i="1" dirty="0" smtClean="0">
                    <a:solidFill>
                      <a:srgbClr val="FF0000"/>
                    </a:solidFill>
                  </a:rPr>
                  <a:t>cost function</a:t>
                </a:r>
                <a:r>
                  <a:rPr lang="en-US" sz="1600" i="1" dirty="0" smtClean="0"/>
                  <a:t> J(</a:t>
                </a:r>
                <a:r>
                  <a:rPr lang="en-US" sz="1600" b="1" dirty="0" smtClean="0"/>
                  <a:t>θ</a:t>
                </a:r>
                <a:r>
                  <a:rPr lang="en-US" sz="1600" i="1" dirty="0" smtClean="0"/>
                  <a:t>) </a:t>
                </a:r>
                <a:r>
                  <a:rPr lang="en-US" sz="1600" i="1" dirty="0" smtClean="0">
                    <a:solidFill>
                      <a:srgbClr val="FF0000"/>
                    </a:solidFill>
                  </a:rPr>
                  <a:t>is minimized</a:t>
                </a:r>
              </a:p>
              <a:p>
                <a:endParaRPr lang="en-US" sz="1600" dirty="0"/>
              </a:p>
              <a:p>
                <a:r>
                  <a:rPr lang="en-US" sz="1600" dirty="0" smtClean="0"/>
                  <a:t>Simple learning procedure: </a:t>
                </a:r>
                <a:r>
                  <a:rPr lang="en-US" sz="1600" i="1" dirty="0" smtClean="0"/>
                  <a:t>Back Propagation </a:t>
                </a:r>
                <a:r>
                  <a:rPr lang="en-US" sz="1600" dirty="0" smtClean="0"/>
                  <a:t>(of the error signal)</a:t>
                </a:r>
                <a:endParaRPr lang="en-US" sz="1600" dirty="0"/>
              </a:p>
            </p:txBody>
          </p:sp>
        </p:grpSp>
        <p:cxnSp>
          <p:nvCxnSpPr>
            <p:cNvPr id="23" name="Straight Arrow Connector 22"/>
            <p:cNvCxnSpPr/>
            <p:nvPr/>
          </p:nvCxnSpPr>
          <p:spPr>
            <a:xfrm flipV="1">
              <a:off x="3104594" y="3228332"/>
              <a:ext cx="1633315" cy="2071480"/>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rot="19642046">
            <a:off x="5633789" y="3431771"/>
            <a:ext cx="345182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Where do the weights come from?</a:t>
            </a:r>
            <a:endParaRPr lang="en-US" dirty="0"/>
          </a:p>
        </p:txBody>
      </p:sp>
    </p:spTree>
    <p:extLst>
      <p:ext uri="{BB962C8B-B14F-4D97-AF65-F5344CB8AC3E}">
        <p14:creationId xmlns:p14="http://schemas.microsoft.com/office/powerpoint/2010/main" val="140296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1" nodeType="clickEffect">
                                  <p:stCondLst>
                                    <p:cond delay="0"/>
                                  </p:stCondLst>
                                  <p:childTnLst>
                                    <p:animEffect transition="out" filter="dissolv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animBg="1"/>
      <p:bldP spid="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080"/>
            <a:ext cx="8229600" cy="1143000"/>
          </a:xfrm>
        </p:spPr>
        <p:txBody>
          <a:bodyPr/>
          <a:lstStyle/>
          <a:p>
            <a:r>
              <a:rPr lang="en-US" dirty="0" smtClean="0"/>
              <a:t>Agenda</a:t>
            </a:r>
            <a:endParaRPr lang="en-US" dirty="0"/>
          </a:p>
        </p:txBody>
      </p:sp>
      <p:sp>
        <p:nvSpPr>
          <p:cNvPr id="3" name="Content Placeholder 2"/>
          <p:cNvSpPr>
            <a:spLocks noGrp="1"/>
          </p:cNvSpPr>
          <p:nvPr>
            <p:ph idx="1"/>
          </p:nvPr>
        </p:nvSpPr>
        <p:spPr>
          <a:xfrm>
            <a:off x="457200" y="1431059"/>
            <a:ext cx="8229600" cy="5006449"/>
          </a:xfrm>
        </p:spPr>
        <p:txBody>
          <a:bodyPr>
            <a:normAutofit lnSpcReduction="10000"/>
          </a:bodyPr>
          <a:lstStyle/>
          <a:p>
            <a:r>
              <a:rPr lang="en-US" strike="sngStrike" dirty="0" smtClean="0"/>
              <a:t>What is all the (ML) excitement about?</a:t>
            </a:r>
          </a:p>
          <a:p>
            <a:endParaRPr lang="en-US" dirty="0"/>
          </a:p>
          <a:p>
            <a:r>
              <a:rPr lang="en-US" strike="sngStrike" dirty="0" smtClean="0"/>
              <a:t>Review: What is ML (and why do we care)?</a:t>
            </a:r>
          </a:p>
          <a:p>
            <a:endParaRPr lang="en-US" dirty="0" smtClean="0"/>
          </a:p>
          <a:p>
            <a:r>
              <a:rPr lang="en-US" dirty="0" smtClean="0"/>
              <a:t>ML Tools for DevOPs</a:t>
            </a:r>
          </a:p>
          <a:p>
            <a:endParaRPr lang="en-US" dirty="0"/>
          </a:p>
          <a:p>
            <a:r>
              <a:rPr lang="en-US" dirty="0" smtClean="0"/>
              <a:t>What the Future Holds</a:t>
            </a:r>
          </a:p>
          <a:p>
            <a:endParaRPr lang="en-US" dirty="0"/>
          </a:p>
          <a:p>
            <a:r>
              <a:rPr lang="en-US" dirty="0" smtClean="0"/>
              <a:t>Q&amp;A</a:t>
            </a:r>
          </a:p>
          <a:p>
            <a:endParaRPr lang="en-US" dirty="0"/>
          </a:p>
          <a:p>
            <a:endParaRPr lang="en-US" dirty="0"/>
          </a:p>
        </p:txBody>
      </p:sp>
    </p:spTree>
    <p:extLst>
      <p:ext uri="{BB962C8B-B14F-4D97-AF65-F5344CB8AC3E}">
        <p14:creationId xmlns:p14="http://schemas.microsoft.com/office/powerpoint/2010/main" val="22034645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746"/>
            <a:ext cx="8229600" cy="806812"/>
          </a:xfrm>
        </p:spPr>
        <p:txBody>
          <a:bodyPr/>
          <a:lstStyle/>
          <a:p>
            <a:r>
              <a:rPr lang="en-US" dirty="0" smtClean="0"/>
              <a:t>Prototypical ML Stack</a:t>
            </a:r>
            <a:endParaRPr lang="en-US" dirty="0"/>
          </a:p>
        </p:txBody>
      </p:sp>
      <p:pic>
        <p:nvPicPr>
          <p:cNvPr id="4" name="Picture 3" descr="fp_sta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68" y="1288746"/>
            <a:ext cx="8436864" cy="5260848"/>
          </a:xfrm>
          <a:prstGeom prst="rect">
            <a:avLst/>
          </a:prstGeom>
        </p:spPr>
      </p:pic>
      <p:sp>
        <p:nvSpPr>
          <p:cNvPr id="3" name="Rectangle 2"/>
          <p:cNvSpPr/>
          <p:nvPr/>
        </p:nvSpPr>
        <p:spPr>
          <a:xfrm>
            <a:off x="705589" y="1288746"/>
            <a:ext cx="7373411" cy="2027792"/>
          </a:xfrm>
          <a:prstGeom prst="rect">
            <a:avLst/>
          </a:prstGeom>
          <a:solidFill>
            <a:srgbClr val="008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6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4380154" y="1149350"/>
            <a:ext cx="3042995" cy="4084500"/>
            <a:chOff x="4380154" y="1149350"/>
            <a:chExt cx="3042995" cy="4084500"/>
          </a:xfrm>
        </p:grpSpPr>
        <p:cxnSp>
          <p:nvCxnSpPr>
            <p:cNvPr id="29" name="Straight Connector 28"/>
            <p:cNvCxnSpPr/>
            <p:nvPr/>
          </p:nvCxnSpPr>
          <p:spPr>
            <a:xfrm>
              <a:off x="4380154" y="1149350"/>
              <a:ext cx="588740" cy="0"/>
            </a:xfrm>
            <a:prstGeom prst="line">
              <a:avLst/>
            </a:prstGeom>
            <a:ln>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968894" y="1149350"/>
              <a:ext cx="1621851" cy="4084500"/>
            </a:xfrm>
            <a:prstGeom prst="line">
              <a:avLst/>
            </a:prstGeom>
            <a:ln>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590745" y="5233850"/>
              <a:ext cx="832404" cy="0"/>
            </a:xfrm>
            <a:prstGeom prst="straightConnector1">
              <a:avLst/>
            </a:prstGeom>
            <a:ln>
              <a:solidFill>
                <a:schemeClr val="bg1">
                  <a:lumMod val="65000"/>
                </a:schemeClr>
              </a:solidFill>
              <a:prstDash val="sysDash"/>
              <a:tailEnd type="arrow"/>
            </a:ln>
          </p:spPr>
          <p:style>
            <a:lnRef idx="2">
              <a:schemeClr val="accent1"/>
            </a:lnRef>
            <a:fillRef idx="0">
              <a:schemeClr val="accent1"/>
            </a:fillRef>
            <a:effectRef idx="1">
              <a:schemeClr val="accent1"/>
            </a:effectRef>
            <a:fontRef idx="minor">
              <a:schemeClr val="tx1"/>
            </a:fontRef>
          </p:style>
        </p:cxnSp>
      </p:grpSp>
      <p:cxnSp>
        <p:nvCxnSpPr>
          <p:cNvPr id="28" name="Straight Arrow Connector 27"/>
          <p:cNvCxnSpPr>
            <a:stCxn id="11" idx="2"/>
          </p:cNvCxnSpPr>
          <p:nvPr/>
        </p:nvCxnSpPr>
        <p:spPr>
          <a:xfrm>
            <a:off x="2678113" y="1593850"/>
            <a:ext cx="798512" cy="1326458"/>
          </a:xfrm>
          <a:prstGeom prst="straightConnector1">
            <a:avLst/>
          </a:prstGeom>
          <a:ln>
            <a:solidFill>
              <a:schemeClr val="bg1">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120" name="Group 119"/>
          <p:cNvGrpSpPr/>
          <p:nvPr/>
        </p:nvGrpSpPr>
        <p:grpSpPr>
          <a:xfrm>
            <a:off x="6833344" y="1671155"/>
            <a:ext cx="620890" cy="3314343"/>
            <a:chOff x="6929259" y="1671155"/>
            <a:chExt cx="620890" cy="3314343"/>
          </a:xfrm>
        </p:grpSpPr>
        <p:cxnSp>
          <p:nvCxnSpPr>
            <p:cNvPr id="117" name="Straight Connector 116"/>
            <p:cNvCxnSpPr/>
            <p:nvPr/>
          </p:nvCxnSpPr>
          <p:spPr>
            <a:xfrm>
              <a:off x="6929259" y="1671155"/>
              <a:ext cx="0" cy="3314343"/>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6929259" y="4985498"/>
              <a:ext cx="620890" cy="0"/>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grpSp>
      <p:cxnSp>
        <p:nvCxnSpPr>
          <p:cNvPr id="26" name="Straight Arrow Connector 25"/>
          <p:cNvCxnSpPr>
            <a:stCxn id="11" idx="2"/>
          </p:cNvCxnSpPr>
          <p:nvPr/>
        </p:nvCxnSpPr>
        <p:spPr>
          <a:xfrm flipH="1">
            <a:off x="1200578" y="1593850"/>
            <a:ext cx="1477535" cy="1326458"/>
          </a:xfrm>
          <a:prstGeom prst="straightConnector1">
            <a:avLst/>
          </a:prstGeom>
          <a:ln>
            <a:solidFill>
              <a:schemeClr val="bg1">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2"/>
          </p:cNvCxnSpPr>
          <p:nvPr/>
        </p:nvCxnSpPr>
        <p:spPr>
          <a:xfrm>
            <a:off x="2678113" y="1593850"/>
            <a:ext cx="3102706" cy="1326458"/>
          </a:xfrm>
          <a:prstGeom prst="straightConnector1">
            <a:avLst/>
          </a:prstGeom>
          <a:ln>
            <a:solidFill>
              <a:schemeClr val="bg1">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127001" y="2288853"/>
            <a:ext cx="4587874" cy="631455"/>
          </a:xfrm>
          <a:prstGeom prst="rect">
            <a:avLst/>
          </a:prstGeom>
          <a:solidFill>
            <a:srgbClr val="3366FF">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Presentation Layer</a:t>
            </a:r>
            <a:endParaRPr lang="en-US" sz="2000" dirty="0"/>
          </a:p>
        </p:txBody>
      </p:sp>
      <p:grpSp>
        <p:nvGrpSpPr>
          <p:cNvPr id="12" name="Group 11"/>
          <p:cNvGrpSpPr/>
          <p:nvPr/>
        </p:nvGrpSpPr>
        <p:grpSpPr>
          <a:xfrm>
            <a:off x="307975" y="247650"/>
            <a:ext cx="4283075" cy="1346200"/>
            <a:chOff x="460375" y="857250"/>
            <a:chExt cx="4283075" cy="1346200"/>
          </a:xfrm>
        </p:grpSpPr>
        <p:sp>
          <p:nvSpPr>
            <p:cNvPr id="8" name="Rectangle 7"/>
            <p:cNvSpPr/>
            <p:nvPr/>
          </p:nvSpPr>
          <p:spPr>
            <a:xfrm>
              <a:off x="460375" y="857250"/>
              <a:ext cx="3825875" cy="889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Domain Knowledge</a:t>
              </a:r>
              <a:endParaRPr lang="en-US" sz="2800" dirty="0"/>
            </a:p>
          </p:txBody>
        </p:sp>
        <p:sp>
          <p:nvSpPr>
            <p:cNvPr id="9" name="Rectangle 8"/>
            <p:cNvSpPr/>
            <p:nvPr/>
          </p:nvSpPr>
          <p:spPr>
            <a:xfrm>
              <a:off x="612775" y="1009650"/>
              <a:ext cx="3825875" cy="889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Domain Knowledge</a:t>
              </a:r>
              <a:endParaRPr lang="en-US" sz="2800" dirty="0"/>
            </a:p>
          </p:txBody>
        </p:sp>
        <p:sp>
          <p:nvSpPr>
            <p:cNvPr id="10" name="Rectangle 9"/>
            <p:cNvSpPr/>
            <p:nvPr/>
          </p:nvSpPr>
          <p:spPr>
            <a:xfrm>
              <a:off x="765175" y="1162050"/>
              <a:ext cx="3825875" cy="889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Domain Knowledge</a:t>
              </a:r>
              <a:endParaRPr lang="en-US" sz="2800" dirty="0"/>
            </a:p>
          </p:txBody>
        </p:sp>
        <p:sp>
          <p:nvSpPr>
            <p:cNvPr id="11" name="Rectangle 10"/>
            <p:cNvSpPr/>
            <p:nvPr/>
          </p:nvSpPr>
          <p:spPr>
            <a:xfrm>
              <a:off x="917575" y="1314450"/>
              <a:ext cx="3825875" cy="889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Domain Knowledge</a:t>
              </a:r>
              <a:endParaRPr lang="en-US" sz="2800" dirty="0"/>
            </a:p>
          </p:txBody>
        </p:sp>
      </p:grpSp>
      <p:sp>
        <p:nvSpPr>
          <p:cNvPr id="13" name="Rectangle 12"/>
          <p:cNvSpPr/>
          <p:nvPr/>
        </p:nvSpPr>
        <p:spPr>
          <a:xfrm>
            <a:off x="127001" y="3000375"/>
            <a:ext cx="2031999"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Data Collection</a:t>
            </a:r>
          </a:p>
          <a:p>
            <a:pPr algn="ctr"/>
            <a:r>
              <a:rPr lang="en-US" sz="1200" dirty="0" smtClean="0"/>
              <a:t>Packet brokers, flow data, …</a:t>
            </a:r>
            <a:endParaRPr lang="en-US" sz="1200" dirty="0"/>
          </a:p>
        </p:txBody>
      </p:sp>
      <p:sp>
        <p:nvSpPr>
          <p:cNvPr id="14" name="Rectangle 13"/>
          <p:cNvSpPr/>
          <p:nvPr/>
        </p:nvSpPr>
        <p:spPr>
          <a:xfrm>
            <a:off x="2279650" y="3000375"/>
            <a:ext cx="2435225"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Preprocessing</a:t>
            </a:r>
            <a:endParaRPr lang="en-US" sz="3200" dirty="0" smtClean="0"/>
          </a:p>
          <a:p>
            <a:pPr algn="ctr"/>
            <a:r>
              <a:rPr lang="en-US" sz="1400" dirty="0" smtClean="0"/>
              <a:t>Big Data, Hadoop, Data Science, …</a:t>
            </a:r>
            <a:endParaRPr lang="en-US" sz="1400" dirty="0"/>
          </a:p>
        </p:txBody>
      </p:sp>
      <p:sp>
        <p:nvSpPr>
          <p:cNvPr id="15" name="Rectangle 14"/>
          <p:cNvSpPr/>
          <p:nvPr/>
        </p:nvSpPr>
        <p:spPr>
          <a:xfrm>
            <a:off x="4835523" y="3000375"/>
            <a:ext cx="2587626"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Model Generation</a:t>
            </a:r>
          </a:p>
          <a:p>
            <a:pPr algn="ctr"/>
            <a:r>
              <a:rPr lang="en-US" dirty="0" smtClean="0"/>
              <a:t>Machine Learning</a:t>
            </a:r>
            <a:endParaRPr lang="en-US" dirty="0"/>
          </a:p>
        </p:txBody>
      </p:sp>
      <p:sp>
        <p:nvSpPr>
          <p:cNvPr id="17" name="Rectangle 16"/>
          <p:cNvSpPr/>
          <p:nvPr/>
        </p:nvSpPr>
        <p:spPr>
          <a:xfrm>
            <a:off x="7550149" y="3000375"/>
            <a:ext cx="1514476"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smtClean="0"/>
          </a:p>
          <a:p>
            <a:pPr algn="ctr"/>
            <a:r>
              <a:rPr lang="en-US" sz="2400" dirty="0" smtClean="0"/>
              <a:t>Oracle</a:t>
            </a:r>
            <a:endParaRPr lang="en-US" dirty="0" smtClean="0"/>
          </a:p>
          <a:p>
            <a:pPr algn="ctr"/>
            <a:r>
              <a:rPr lang="en-US" dirty="0" smtClean="0"/>
              <a:t>Model(s)</a:t>
            </a:r>
            <a:endParaRPr lang="en-US" dirty="0"/>
          </a:p>
          <a:p>
            <a:pPr algn="ctr"/>
            <a:endParaRPr lang="en-US" dirty="0" smtClean="0"/>
          </a:p>
        </p:txBody>
      </p:sp>
      <p:sp>
        <p:nvSpPr>
          <p:cNvPr id="19" name="Rectangle 18"/>
          <p:cNvSpPr/>
          <p:nvPr/>
        </p:nvSpPr>
        <p:spPr>
          <a:xfrm>
            <a:off x="7550149" y="4873625"/>
            <a:ext cx="1514476"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Oracle</a:t>
            </a:r>
          </a:p>
          <a:p>
            <a:pPr algn="ctr"/>
            <a:r>
              <a:rPr lang="en-US" sz="2400" dirty="0" smtClean="0"/>
              <a:t>Logic</a:t>
            </a:r>
          </a:p>
        </p:txBody>
      </p:sp>
      <p:grpSp>
        <p:nvGrpSpPr>
          <p:cNvPr id="16" name="Group 15"/>
          <p:cNvGrpSpPr/>
          <p:nvPr/>
        </p:nvGrpSpPr>
        <p:grpSpPr>
          <a:xfrm>
            <a:off x="765175" y="4349750"/>
            <a:ext cx="584200" cy="368300"/>
            <a:chOff x="765175" y="4222750"/>
            <a:chExt cx="584200" cy="368300"/>
          </a:xfrm>
        </p:grpSpPr>
        <p:cxnSp>
          <p:nvCxnSpPr>
            <p:cNvPr id="4" name="Straight Arrow Connector 3"/>
            <p:cNvCxnSpPr/>
            <p:nvPr/>
          </p:nvCxnSpPr>
          <p:spPr>
            <a:xfrm>
              <a:off x="765175" y="4222750"/>
              <a:ext cx="0" cy="3683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1349375" y="4222750"/>
              <a:ext cx="0" cy="3683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8124825" y="4222750"/>
            <a:ext cx="584200" cy="368300"/>
            <a:chOff x="765175" y="4222750"/>
            <a:chExt cx="584200" cy="368300"/>
          </a:xfrm>
        </p:grpSpPr>
        <p:cxnSp>
          <p:nvCxnSpPr>
            <p:cNvPr id="21" name="Straight Arrow Connector 20"/>
            <p:cNvCxnSpPr/>
            <p:nvPr/>
          </p:nvCxnSpPr>
          <p:spPr>
            <a:xfrm>
              <a:off x="765175" y="4222750"/>
              <a:ext cx="0" cy="3683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1349375" y="4222750"/>
              <a:ext cx="0" cy="3683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23" name="Straight Arrow Connector 22"/>
          <p:cNvCxnSpPr/>
          <p:nvPr/>
        </p:nvCxnSpPr>
        <p:spPr>
          <a:xfrm flipH="1">
            <a:off x="2698751" y="5349875"/>
            <a:ext cx="4724398" cy="317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262237" y="4864518"/>
            <a:ext cx="2931662" cy="369332"/>
          </a:xfrm>
          <a:prstGeom prst="rect">
            <a:avLst/>
          </a:prstGeom>
          <a:noFill/>
        </p:spPr>
        <p:txBody>
          <a:bodyPr wrap="none" rtlCol="0">
            <a:spAutoFit/>
          </a:bodyPr>
          <a:lstStyle/>
          <a:p>
            <a:r>
              <a:rPr lang="en-US" dirty="0" smtClean="0"/>
              <a:t>Remediation/Optimization</a:t>
            </a:r>
            <a:r>
              <a:rPr lang="en-US" dirty="0"/>
              <a:t>/</a:t>
            </a:r>
            <a:r>
              <a:rPr lang="en-US" dirty="0" smtClean="0"/>
              <a:t>…</a:t>
            </a:r>
            <a:endParaRPr lang="en-US" dirty="0"/>
          </a:p>
        </p:txBody>
      </p:sp>
      <p:cxnSp>
        <p:nvCxnSpPr>
          <p:cNvPr id="56" name="Straight Arrow Connector 55"/>
          <p:cNvCxnSpPr/>
          <p:nvPr/>
        </p:nvCxnSpPr>
        <p:spPr>
          <a:xfrm>
            <a:off x="1712885" y="4349750"/>
            <a:ext cx="965228"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380154" y="4349750"/>
            <a:ext cx="965228"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6993891" y="4349750"/>
            <a:ext cx="965228"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5345382" y="857250"/>
            <a:ext cx="3056614" cy="736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3</a:t>
            </a:r>
            <a:r>
              <a:rPr lang="en-US" sz="2400" baseline="30000" dirty="0" smtClean="0"/>
              <a:t>rd</a:t>
            </a:r>
            <a:r>
              <a:rPr lang="en-US" sz="2400" dirty="0" smtClean="0"/>
              <a:t> Party Applications</a:t>
            </a:r>
            <a:endParaRPr lang="en-US" sz="2400" dirty="0"/>
          </a:p>
        </p:txBody>
      </p:sp>
      <p:cxnSp>
        <p:nvCxnSpPr>
          <p:cNvPr id="64" name="Straight Arrow Connector 63"/>
          <p:cNvCxnSpPr/>
          <p:nvPr/>
        </p:nvCxnSpPr>
        <p:spPr>
          <a:xfrm flipV="1">
            <a:off x="4830859" y="1729900"/>
            <a:ext cx="1899920" cy="48400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bwMode="gray">
          <a:xfrm>
            <a:off x="4286250" y="1971903"/>
            <a:ext cx="4828148" cy="2135178"/>
            <a:chOff x="4714876" y="2944957"/>
            <a:chExt cx="4429124" cy="1626125"/>
          </a:xfrm>
        </p:grpSpPr>
        <p:sp>
          <p:nvSpPr>
            <p:cNvPr id="47" name="Rounded Rectangle 46"/>
            <p:cNvSpPr/>
            <p:nvPr/>
          </p:nvSpPr>
          <p:spPr bwMode="gray">
            <a:xfrm rot="16200000">
              <a:off x="6484604" y="1911686"/>
              <a:ext cx="889668" cy="4429124"/>
            </a:xfrm>
            <a:prstGeom prst="roundRect">
              <a:avLst>
                <a:gd name="adj" fmla="val 10771"/>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bwMode="gray">
            <a:xfrm>
              <a:off x="5661532" y="2944957"/>
              <a:ext cx="1167383" cy="632877"/>
            </a:xfrm>
            <a:prstGeom prst="rect">
              <a:avLst/>
            </a:prstGeom>
          </p:spPr>
          <p:txBody>
            <a:bodyPr wrap="none">
              <a:spAutoFit/>
            </a:bodyPr>
            <a:lstStyle/>
            <a:p>
              <a:pPr algn="ctr"/>
              <a:endParaRPr lang="en-US" sz="2400" dirty="0" smtClean="0">
                <a:solidFill>
                  <a:schemeClr val="accent2">
                    <a:lumMod val="75000"/>
                  </a:schemeClr>
                </a:solidFill>
              </a:endParaRPr>
            </a:p>
            <a:p>
              <a:pPr algn="ctr"/>
              <a:r>
                <a:rPr lang="en-US" sz="2400" b="1" u="sng" dirty="0" smtClean="0">
                  <a:solidFill>
                    <a:schemeClr val="accent6">
                      <a:lumMod val="75000"/>
                    </a:schemeClr>
                  </a:solidFill>
                </a:rPr>
                <a:t>Learning</a:t>
              </a:r>
              <a:endParaRPr lang="en-US" sz="2400" b="1" u="sng" dirty="0">
                <a:solidFill>
                  <a:schemeClr val="accent6">
                    <a:lumMod val="75000"/>
                  </a:schemeClr>
                </a:solidFill>
              </a:endParaRPr>
            </a:p>
          </p:txBody>
        </p:sp>
      </p:grpSp>
      <p:grpSp>
        <p:nvGrpSpPr>
          <p:cNvPr id="49" name="Group 48"/>
          <p:cNvGrpSpPr/>
          <p:nvPr/>
        </p:nvGrpSpPr>
        <p:grpSpPr bwMode="gray">
          <a:xfrm>
            <a:off x="0" y="1593850"/>
            <a:ext cx="4714875" cy="2513233"/>
            <a:chOff x="4714876" y="3404805"/>
            <a:chExt cx="4429124" cy="1166277"/>
          </a:xfrm>
        </p:grpSpPr>
        <p:sp>
          <p:nvSpPr>
            <p:cNvPr id="50" name="Rounded Rectangle 49"/>
            <p:cNvSpPr/>
            <p:nvPr/>
          </p:nvSpPr>
          <p:spPr bwMode="gray">
            <a:xfrm rot="16200000">
              <a:off x="6484604" y="1911686"/>
              <a:ext cx="889668" cy="4429124"/>
            </a:xfrm>
            <a:prstGeom prst="roundRect">
              <a:avLst>
                <a:gd name="adj" fmla="val 10771"/>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bwMode="gray">
            <a:xfrm>
              <a:off x="5879694" y="3404805"/>
              <a:ext cx="2369428" cy="214238"/>
            </a:xfrm>
            <a:prstGeom prst="rect">
              <a:avLst/>
            </a:prstGeom>
          </p:spPr>
          <p:txBody>
            <a:bodyPr wrap="none">
              <a:spAutoFit/>
            </a:bodyPr>
            <a:lstStyle/>
            <a:p>
              <a:pPr algn="ctr"/>
              <a:r>
                <a:rPr lang="en-US" sz="2400" b="1" u="sng" dirty="0" smtClean="0">
                  <a:solidFill>
                    <a:srgbClr val="E46C0A"/>
                  </a:solidFill>
                </a:rPr>
                <a:t>Analytics Platform</a:t>
              </a:r>
              <a:endParaRPr lang="en-US" sz="2400" b="1" u="sng" dirty="0">
                <a:solidFill>
                  <a:srgbClr val="E46C0A"/>
                </a:solidFill>
              </a:endParaRPr>
            </a:p>
          </p:txBody>
        </p:sp>
      </p:grpSp>
      <p:sp>
        <p:nvSpPr>
          <p:cNvPr id="3" name="TextBox 2"/>
          <p:cNvSpPr txBox="1"/>
          <p:nvPr/>
        </p:nvSpPr>
        <p:spPr>
          <a:xfrm>
            <a:off x="5406933" y="107662"/>
            <a:ext cx="3707465" cy="58477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3200" b="1" dirty="0" smtClean="0"/>
              <a:t>Workflow Schematic</a:t>
            </a:r>
            <a:endParaRPr lang="en-US" sz="3200" b="1" dirty="0"/>
          </a:p>
        </p:txBody>
      </p:sp>
      <p:grpSp>
        <p:nvGrpSpPr>
          <p:cNvPr id="52" name="Group 51"/>
          <p:cNvGrpSpPr/>
          <p:nvPr/>
        </p:nvGrpSpPr>
        <p:grpSpPr bwMode="gray">
          <a:xfrm>
            <a:off x="164111" y="4967260"/>
            <a:ext cx="2469317" cy="1728477"/>
            <a:chOff x="219318" y="5055910"/>
            <a:chExt cx="2101326" cy="1470896"/>
          </a:xfrm>
          <a:effectLst/>
        </p:grpSpPr>
        <p:cxnSp>
          <p:nvCxnSpPr>
            <p:cNvPr id="54" name="Straight Connector 53"/>
            <p:cNvCxnSpPr>
              <a:stCxn id="89" idx="0"/>
              <a:endCxn id="85" idx="13"/>
            </p:cNvCxnSpPr>
            <p:nvPr/>
          </p:nvCxnSpPr>
          <p:spPr bwMode="gray">
            <a:xfrm>
              <a:off x="1193565" y="5214121"/>
              <a:ext cx="243118" cy="133007"/>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88" idx="4"/>
              <a:endCxn id="89" idx="18"/>
            </p:cNvCxnSpPr>
            <p:nvPr/>
          </p:nvCxnSpPr>
          <p:spPr bwMode="gray">
            <a:xfrm flipV="1">
              <a:off x="583145" y="5244962"/>
              <a:ext cx="235484" cy="15562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a:endCxn id="85" idx="20"/>
            </p:cNvCxnSpPr>
            <p:nvPr/>
          </p:nvCxnSpPr>
          <p:spPr bwMode="gray">
            <a:xfrm flipV="1">
              <a:off x="1284496" y="5505104"/>
              <a:ext cx="266666" cy="10879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a:endCxn id="84" idx="35"/>
            </p:cNvCxnSpPr>
            <p:nvPr/>
          </p:nvCxnSpPr>
          <p:spPr bwMode="gray">
            <a:xfrm>
              <a:off x="1512333" y="5831561"/>
              <a:ext cx="125919" cy="1943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bwMode="gray">
            <a:xfrm flipV="1">
              <a:off x="722320" y="5876516"/>
              <a:ext cx="227323" cy="103955"/>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endCxn id="83" idx="25"/>
            </p:cNvCxnSpPr>
            <p:nvPr/>
          </p:nvCxnSpPr>
          <p:spPr bwMode="gray">
            <a:xfrm flipH="1" flipV="1">
              <a:off x="1261654" y="5998796"/>
              <a:ext cx="60917" cy="188465"/>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a:endCxn id="84" idx="29"/>
            </p:cNvCxnSpPr>
            <p:nvPr/>
          </p:nvCxnSpPr>
          <p:spPr bwMode="gray">
            <a:xfrm flipV="1">
              <a:off x="1495065" y="6032442"/>
              <a:ext cx="302809" cy="21497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88" idx="24"/>
            </p:cNvCxnSpPr>
            <p:nvPr/>
          </p:nvCxnSpPr>
          <p:spPr bwMode="gray">
            <a:xfrm flipH="1" flipV="1">
              <a:off x="537063" y="5681375"/>
              <a:ext cx="110961" cy="28288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a:endCxn id="86" idx="36"/>
            </p:cNvCxnSpPr>
            <p:nvPr/>
          </p:nvCxnSpPr>
          <p:spPr bwMode="gray">
            <a:xfrm>
              <a:off x="977340" y="6243883"/>
              <a:ext cx="172745" cy="36167"/>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endCxn id="85" idx="24"/>
            </p:cNvCxnSpPr>
            <p:nvPr/>
          </p:nvCxnSpPr>
          <p:spPr bwMode="gray">
            <a:xfrm flipH="1" flipV="1">
              <a:off x="1753146" y="5585697"/>
              <a:ext cx="24078" cy="95368"/>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84" idx="39"/>
              <a:endCxn id="89" idx="56"/>
            </p:cNvCxnSpPr>
            <p:nvPr/>
          </p:nvCxnSpPr>
          <p:spPr bwMode="gray">
            <a:xfrm flipH="1" flipV="1">
              <a:off x="1137618" y="5323334"/>
              <a:ext cx="552327" cy="409792"/>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endCxn id="88" idx="25"/>
            </p:cNvCxnSpPr>
            <p:nvPr/>
          </p:nvCxnSpPr>
          <p:spPr bwMode="gray">
            <a:xfrm flipH="1" flipV="1">
              <a:off x="550070" y="5680412"/>
              <a:ext cx="567366" cy="555222"/>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endCxn id="84" idx="31"/>
            </p:cNvCxnSpPr>
            <p:nvPr/>
          </p:nvCxnSpPr>
          <p:spPr bwMode="gray">
            <a:xfrm flipV="1">
              <a:off x="954953" y="5973833"/>
              <a:ext cx="753593" cy="168687"/>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83" idx="41"/>
              <a:endCxn id="89" idx="26"/>
            </p:cNvCxnSpPr>
            <p:nvPr/>
          </p:nvCxnSpPr>
          <p:spPr bwMode="gray">
            <a:xfrm flipH="1" flipV="1">
              <a:off x="986603" y="5334816"/>
              <a:ext cx="41892" cy="207652"/>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88" idx="59"/>
              <a:endCxn id="83" idx="39"/>
            </p:cNvCxnSpPr>
            <p:nvPr/>
          </p:nvCxnSpPr>
          <p:spPr bwMode="gray">
            <a:xfrm>
              <a:off x="734713" y="5569316"/>
              <a:ext cx="146921" cy="17704"/>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76" name="Picture 2" descr="C:\Users\jheuser\Documents\jim\presentations\DaveMeyer_Feb2015\gea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549975" y="5268817"/>
              <a:ext cx="293100" cy="293100"/>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3" descr="C:\Users\jheuser\Documents\jim\presentations\DaveMeyer_Feb2015\m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999530" y="5634343"/>
              <a:ext cx="317866" cy="240338"/>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4" descr="C:\Users\jheuser\Documents\jim\presentations\DaveMeyer_Feb2015\peo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1290590" y="6227095"/>
              <a:ext cx="221743" cy="234787"/>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5" descr="C:\Users\jheuser\Documents\jim\presentations\DaveMeyer_Feb2015\pl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380080" y="5384992"/>
              <a:ext cx="187189" cy="250699"/>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6" descr="C:\Users\jheuser\Documents\jim\presentations\DaveMeyer_Feb2015\speec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1790882" y="5774869"/>
              <a:ext cx="315352" cy="268385"/>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7" descr="C:\Users\jheuser\Documents\jim\presentations\DaveMeyer_Feb2015\stora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498898" y="5994698"/>
              <a:ext cx="276146" cy="276146"/>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8" descr="C:\Users\jheuser\Documents\jim\presentations\DaveMeyer_Feb2015\blo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gray">
            <a:xfrm>
              <a:off x="890457" y="5100105"/>
              <a:ext cx="227625" cy="210446"/>
            </a:xfrm>
            <a:prstGeom prst="rect">
              <a:avLst/>
            </a:prstGeom>
            <a:noFill/>
            <a:extLst>
              <a:ext uri="{909E8E84-426E-40dd-AFC4-6F175D3DCCD1}">
                <a14:hiddenFill xmlns:a14="http://schemas.microsoft.com/office/drawing/2010/main" xmlns="">
                  <a:solidFill>
                    <a:srgbClr val="FFFFFF"/>
                  </a:solidFill>
                </a14:hiddenFill>
              </a:ext>
            </a:extLst>
          </p:spPr>
        </p:pic>
        <p:sp>
          <p:nvSpPr>
            <p:cNvPr id="83" name="Freeform 34"/>
            <p:cNvSpPr>
              <a:spLocks noChangeArrowheads="1"/>
            </p:cNvSpPr>
            <p:nvPr/>
          </p:nvSpPr>
          <p:spPr bwMode="gray">
            <a:xfrm>
              <a:off x="816099" y="5524518"/>
              <a:ext cx="696234" cy="476873"/>
            </a:xfrm>
            <a:custGeom>
              <a:avLst/>
              <a:gdLst>
                <a:gd name="T0" fmla="*/ 3143 w 3219"/>
                <a:gd name="T1" fmla="*/ 1185 h 2205"/>
                <a:gd name="T2" fmla="*/ 2773 w 3219"/>
                <a:gd name="T3" fmla="*/ 962 h 2205"/>
                <a:gd name="T4" fmla="*/ 2657 w 3219"/>
                <a:gd name="T5" fmla="*/ 799 h 2205"/>
                <a:gd name="T6" fmla="*/ 2539 w 3219"/>
                <a:gd name="T7" fmla="*/ 644 h 2205"/>
                <a:gd name="T8" fmla="*/ 2266 w 3219"/>
                <a:gd name="T9" fmla="*/ 450 h 2205"/>
                <a:gd name="T10" fmla="*/ 2016 w 3219"/>
                <a:gd name="T11" fmla="*/ 348 h 2205"/>
                <a:gd name="T12" fmla="*/ 1681 w 3219"/>
                <a:gd name="T13" fmla="*/ 311 h 2205"/>
                <a:gd name="T14" fmla="*/ 1427 w 3219"/>
                <a:gd name="T15" fmla="*/ 198 h 2205"/>
                <a:gd name="T16" fmla="*/ 1067 w 3219"/>
                <a:gd name="T17" fmla="*/ 35 h 2205"/>
                <a:gd name="T18" fmla="*/ 770 w 3219"/>
                <a:gd name="T19" fmla="*/ 0 h 2205"/>
                <a:gd name="T20" fmla="*/ 306 w 3219"/>
                <a:gd name="T21" fmla="*/ 177 h 2205"/>
                <a:gd name="T22" fmla="*/ 225 w 3219"/>
                <a:gd name="T23" fmla="*/ 456 h 2205"/>
                <a:gd name="T24" fmla="*/ 91 w 3219"/>
                <a:gd name="T25" fmla="*/ 574 h 2205"/>
                <a:gd name="T26" fmla="*/ 8 w 3219"/>
                <a:gd name="T27" fmla="*/ 713 h 2205"/>
                <a:gd name="T28" fmla="*/ 5 w 3219"/>
                <a:gd name="T29" fmla="*/ 858 h 2205"/>
                <a:gd name="T30" fmla="*/ 62 w 3219"/>
                <a:gd name="T31" fmla="*/ 992 h 2205"/>
                <a:gd name="T32" fmla="*/ 274 w 3219"/>
                <a:gd name="T33" fmla="*/ 1169 h 2205"/>
                <a:gd name="T34" fmla="*/ 303 w 3219"/>
                <a:gd name="T35" fmla="*/ 1322 h 2205"/>
                <a:gd name="T36" fmla="*/ 335 w 3219"/>
                <a:gd name="T37" fmla="*/ 1416 h 2205"/>
                <a:gd name="T38" fmla="*/ 499 w 3219"/>
                <a:gd name="T39" fmla="*/ 1585 h 2205"/>
                <a:gd name="T40" fmla="*/ 721 w 3219"/>
                <a:gd name="T41" fmla="*/ 1697 h 2205"/>
                <a:gd name="T42" fmla="*/ 1032 w 3219"/>
                <a:gd name="T43" fmla="*/ 1756 h 2205"/>
                <a:gd name="T44" fmla="*/ 1271 w 3219"/>
                <a:gd name="T45" fmla="*/ 1915 h 2205"/>
                <a:gd name="T46" fmla="*/ 1507 w 3219"/>
                <a:gd name="T47" fmla="*/ 2078 h 2205"/>
                <a:gd name="T48" fmla="*/ 1979 w 3219"/>
                <a:gd name="T49" fmla="*/ 2199 h 2205"/>
                <a:gd name="T50" fmla="*/ 2060 w 3219"/>
                <a:gd name="T51" fmla="*/ 2193 h 2205"/>
                <a:gd name="T52" fmla="*/ 1593 w 3219"/>
                <a:gd name="T53" fmla="*/ 2089 h 2205"/>
                <a:gd name="T54" fmla="*/ 1295 w 3219"/>
                <a:gd name="T55" fmla="*/ 1891 h 2205"/>
                <a:gd name="T56" fmla="*/ 1070 w 3219"/>
                <a:gd name="T57" fmla="*/ 1719 h 2205"/>
                <a:gd name="T58" fmla="*/ 802 w 3219"/>
                <a:gd name="T59" fmla="*/ 1673 h 2205"/>
                <a:gd name="T60" fmla="*/ 542 w 3219"/>
                <a:gd name="T61" fmla="*/ 1555 h 2205"/>
                <a:gd name="T62" fmla="*/ 389 w 3219"/>
                <a:gd name="T63" fmla="*/ 1402 h 2205"/>
                <a:gd name="T64" fmla="*/ 373 w 3219"/>
                <a:gd name="T65" fmla="*/ 1231 h 2205"/>
                <a:gd name="T66" fmla="*/ 279 w 3219"/>
                <a:gd name="T67" fmla="*/ 1105 h 2205"/>
                <a:gd name="T68" fmla="*/ 97 w 3219"/>
                <a:gd name="T69" fmla="*/ 936 h 2205"/>
                <a:gd name="T70" fmla="*/ 64 w 3219"/>
                <a:gd name="T71" fmla="*/ 834 h 2205"/>
                <a:gd name="T72" fmla="*/ 91 w 3219"/>
                <a:gd name="T73" fmla="*/ 668 h 2205"/>
                <a:gd name="T74" fmla="*/ 198 w 3219"/>
                <a:gd name="T75" fmla="*/ 576 h 2205"/>
                <a:gd name="T76" fmla="*/ 290 w 3219"/>
                <a:gd name="T77" fmla="*/ 461 h 2205"/>
                <a:gd name="T78" fmla="*/ 303 w 3219"/>
                <a:gd name="T79" fmla="*/ 289 h 2205"/>
                <a:gd name="T80" fmla="*/ 633 w 3219"/>
                <a:gd name="T81" fmla="*/ 80 h 2205"/>
                <a:gd name="T82" fmla="*/ 982 w 3219"/>
                <a:gd name="T83" fmla="*/ 83 h 2205"/>
                <a:gd name="T84" fmla="*/ 1311 w 3219"/>
                <a:gd name="T85" fmla="*/ 201 h 2205"/>
                <a:gd name="T86" fmla="*/ 1558 w 3219"/>
                <a:gd name="T87" fmla="*/ 386 h 2205"/>
                <a:gd name="T88" fmla="*/ 1939 w 3219"/>
                <a:gd name="T89" fmla="*/ 391 h 2205"/>
                <a:gd name="T90" fmla="*/ 2161 w 3219"/>
                <a:gd name="T91" fmla="*/ 461 h 2205"/>
                <a:gd name="T92" fmla="*/ 2440 w 3219"/>
                <a:gd name="T93" fmla="*/ 625 h 2205"/>
                <a:gd name="T94" fmla="*/ 2607 w 3219"/>
                <a:gd name="T95" fmla="*/ 812 h 2205"/>
                <a:gd name="T96" fmla="*/ 2660 w 3219"/>
                <a:gd name="T97" fmla="*/ 968 h 2205"/>
                <a:gd name="T98" fmla="*/ 2990 w 3219"/>
                <a:gd name="T99" fmla="*/ 1102 h 2205"/>
                <a:gd name="T100" fmla="*/ 3180 w 3219"/>
                <a:gd name="T101" fmla="*/ 1341 h 2205"/>
                <a:gd name="T102" fmla="*/ 3175 w 3219"/>
                <a:gd name="T103" fmla="*/ 1512 h 2205"/>
                <a:gd name="T104" fmla="*/ 2939 w 3219"/>
                <a:gd name="T105" fmla="*/ 1729 h 2205"/>
                <a:gd name="T106" fmla="*/ 2767 w 3219"/>
                <a:gd name="T107" fmla="*/ 1893 h 2205"/>
                <a:gd name="T108" fmla="*/ 2711 w 3219"/>
                <a:gd name="T109" fmla="*/ 2009 h 2205"/>
                <a:gd name="T110" fmla="*/ 2569 w 3219"/>
                <a:gd name="T111" fmla="*/ 2108 h 2205"/>
                <a:gd name="T112" fmla="*/ 2724 w 3219"/>
                <a:gd name="T113" fmla="*/ 2003 h 2205"/>
                <a:gd name="T114" fmla="*/ 2781 w 3219"/>
                <a:gd name="T115" fmla="*/ 1882 h 2205"/>
                <a:gd name="T116" fmla="*/ 3028 w 3219"/>
                <a:gd name="T117" fmla="*/ 1713 h 2205"/>
                <a:gd name="T118" fmla="*/ 3210 w 3219"/>
                <a:gd name="T119" fmla="*/ 1501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9" h="2205">
                  <a:moveTo>
                    <a:pt x="3218" y="1359"/>
                  </a:moveTo>
                  <a:lnTo>
                    <a:pt x="3218" y="1359"/>
                  </a:lnTo>
                  <a:lnTo>
                    <a:pt x="3215" y="1349"/>
                  </a:lnTo>
                  <a:lnTo>
                    <a:pt x="3215" y="1335"/>
                  </a:lnTo>
                  <a:lnTo>
                    <a:pt x="3215" y="1335"/>
                  </a:lnTo>
                  <a:lnTo>
                    <a:pt x="3212" y="1325"/>
                  </a:lnTo>
                  <a:lnTo>
                    <a:pt x="3212" y="1325"/>
                  </a:lnTo>
                  <a:lnTo>
                    <a:pt x="3207" y="1303"/>
                  </a:lnTo>
                  <a:lnTo>
                    <a:pt x="3207" y="1303"/>
                  </a:lnTo>
                  <a:lnTo>
                    <a:pt x="3199" y="1282"/>
                  </a:lnTo>
                  <a:lnTo>
                    <a:pt x="3191" y="1260"/>
                  </a:lnTo>
                  <a:lnTo>
                    <a:pt x="3191" y="1260"/>
                  </a:lnTo>
                  <a:lnTo>
                    <a:pt x="3170" y="1220"/>
                  </a:lnTo>
                  <a:lnTo>
                    <a:pt x="3143" y="1185"/>
                  </a:lnTo>
                  <a:lnTo>
                    <a:pt x="3143" y="1185"/>
                  </a:lnTo>
                  <a:lnTo>
                    <a:pt x="3113" y="1153"/>
                  </a:lnTo>
                  <a:lnTo>
                    <a:pt x="3081" y="1121"/>
                  </a:lnTo>
                  <a:lnTo>
                    <a:pt x="3046" y="1094"/>
                  </a:lnTo>
                  <a:lnTo>
                    <a:pt x="3011" y="1070"/>
                  </a:lnTo>
                  <a:lnTo>
                    <a:pt x="3011" y="1070"/>
                  </a:lnTo>
                  <a:lnTo>
                    <a:pt x="2974" y="1046"/>
                  </a:lnTo>
                  <a:lnTo>
                    <a:pt x="2936" y="1024"/>
                  </a:lnTo>
                  <a:lnTo>
                    <a:pt x="2936" y="1024"/>
                  </a:lnTo>
                  <a:lnTo>
                    <a:pt x="2896" y="1005"/>
                  </a:lnTo>
                  <a:lnTo>
                    <a:pt x="2856" y="990"/>
                  </a:lnTo>
                  <a:lnTo>
                    <a:pt x="2856" y="990"/>
                  </a:lnTo>
                  <a:lnTo>
                    <a:pt x="2816" y="976"/>
                  </a:lnTo>
                  <a:lnTo>
                    <a:pt x="2773" y="962"/>
                  </a:lnTo>
                  <a:lnTo>
                    <a:pt x="2773" y="962"/>
                  </a:lnTo>
                  <a:lnTo>
                    <a:pt x="2706" y="946"/>
                  </a:lnTo>
                  <a:lnTo>
                    <a:pt x="2703" y="941"/>
                  </a:lnTo>
                  <a:lnTo>
                    <a:pt x="2700" y="928"/>
                  </a:lnTo>
                  <a:lnTo>
                    <a:pt x="2700" y="917"/>
                  </a:lnTo>
                  <a:lnTo>
                    <a:pt x="2700" y="917"/>
                  </a:lnTo>
                  <a:lnTo>
                    <a:pt x="2695" y="896"/>
                  </a:lnTo>
                  <a:lnTo>
                    <a:pt x="2687" y="874"/>
                  </a:lnTo>
                  <a:lnTo>
                    <a:pt x="2687" y="874"/>
                  </a:lnTo>
                  <a:lnTo>
                    <a:pt x="2684" y="863"/>
                  </a:lnTo>
                  <a:lnTo>
                    <a:pt x="2679" y="850"/>
                  </a:lnTo>
                  <a:lnTo>
                    <a:pt x="2671" y="828"/>
                  </a:lnTo>
                  <a:lnTo>
                    <a:pt x="2660" y="810"/>
                  </a:lnTo>
                  <a:lnTo>
                    <a:pt x="2657" y="799"/>
                  </a:lnTo>
                  <a:lnTo>
                    <a:pt x="2657" y="799"/>
                  </a:lnTo>
                  <a:lnTo>
                    <a:pt x="2649" y="788"/>
                  </a:lnTo>
                  <a:lnTo>
                    <a:pt x="2639" y="769"/>
                  </a:lnTo>
                  <a:lnTo>
                    <a:pt x="2639" y="769"/>
                  </a:lnTo>
                  <a:lnTo>
                    <a:pt x="2628" y="748"/>
                  </a:lnTo>
                  <a:lnTo>
                    <a:pt x="2628" y="748"/>
                  </a:lnTo>
                  <a:lnTo>
                    <a:pt x="2614" y="729"/>
                  </a:lnTo>
                  <a:lnTo>
                    <a:pt x="2601" y="710"/>
                  </a:lnTo>
                  <a:lnTo>
                    <a:pt x="2601" y="710"/>
                  </a:lnTo>
                  <a:lnTo>
                    <a:pt x="2572" y="675"/>
                  </a:lnTo>
                  <a:lnTo>
                    <a:pt x="2572" y="675"/>
                  </a:lnTo>
                  <a:lnTo>
                    <a:pt x="2555" y="660"/>
                  </a:lnTo>
                  <a:lnTo>
                    <a:pt x="2539" y="644"/>
                  </a:lnTo>
                  <a:lnTo>
                    <a:pt x="2539" y="644"/>
                  </a:lnTo>
                  <a:lnTo>
                    <a:pt x="2507" y="614"/>
                  </a:lnTo>
                  <a:lnTo>
                    <a:pt x="2507" y="614"/>
                  </a:lnTo>
                  <a:lnTo>
                    <a:pt x="2472" y="585"/>
                  </a:lnTo>
                  <a:lnTo>
                    <a:pt x="2472" y="585"/>
                  </a:lnTo>
                  <a:lnTo>
                    <a:pt x="2456" y="568"/>
                  </a:lnTo>
                  <a:lnTo>
                    <a:pt x="2438" y="558"/>
                  </a:lnTo>
                  <a:lnTo>
                    <a:pt x="2438" y="558"/>
                  </a:lnTo>
                  <a:lnTo>
                    <a:pt x="2400" y="531"/>
                  </a:lnTo>
                  <a:lnTo>
                    <a:pt x="2400" y="531"/>
                  </a:lnTo>
                  <a:lnTo>
                    <a:pt x="2362" y="507"/>
                  </a:lnTo>
                  <a:lnTo>
                    <a:pt x="2325" y="482"/>
                  </a:lnTo>
                  <a:lnTo>
                    <a:pt x="2325" y="482"/>
                  </a:lnTo>
                  <a:lnTo>
                    <a:pt x="2285" y="461"/>
                  </a:lnTo>
                  <a:lnTo>
                    <a:pt x="2266" y="450"/>
                  </a:lnTo>
                  <a:lnTo>
                    <a:pt x="2255" y="445"/>
                  </a:lnTo>
                  <a:lnTo>
                    <a:pt x="2247" y="440"/>
                  </a:lnTo>
                  <a:lnTo>
                    <a:pt x="2207" y="421"/>
                  </a:lnTo>
                  <a:lnTo>
                    <a:pt x="2207" y="421"/>
                  </a:lnTo>
                  <a:lnTo>
                    <a:pt x="2185" y="410"/>
                  </a:lnTo>
                  <a:lnTo>
                    <a:pt x="2167" y="402"/>
                  </a:lnTo>
                  <a:lnTo>
                    <a:pt x="2145" y="391"/>
                  </a:lnTo>
                  <a:lnTo>
                    <a:pt x="2145" y="391"/>
                  </a:lnTo>
                  <a:lnTo>
                    <a:pt x="2124" y="383"/>
                  </a:lnTo>
                  <a:lnTo>
                    <a:pt x="2124" y="383"/>
                  </a:lnTo>
                  <a:lnTo>
                    <a:pt x="2081" y="370"/>
                  </a:lnTo>
                  <a:lnTo>
                    <a:pt x="2038" y="357"/>
                  </a:lnTo>
                  <a:lnTo>
                    <a:pt x="2038" y="357"/>
                  </a:lnTo>
                  <a:lnTo>
                    <a:pt x="2016" y="348"/>
                  </a:lnTo>
                  <a:lnTo>
                    <a:pt x="1995" y="343"/>
                  </a:lnTo>
                  <a:lnTo>
                    <a:pt x="1995" y="343"/>
                  </a:lnTo>
                  <a:lnTo>
                    <a:pt x="1974" y="338"/>
                  </a:lnTo>
                  <a:lnTo>
                    <a:pt x="1952" y="332"/>
                  </a:lnTo>
                  <a:lnTo>
                    <a:pt x="1952" y="332"/>
                  </a:lnTo>
                  <a:lnTo>
                    <a:pt x="1907" y="324"/>
                  </a:lnTo>
                  <a:lnTo>
                    <a:pt x="1907" y="324"/>
                  </a:lnTo>
                  <a:lnTo>
                    <a:pt x="1861" y="319"/>
                  </a:lnTo>
                  <a:lnTo>
                    <a:pt x="1818" y="314"/>
                  </a:lnTo>
                  <a:lnTo>
                    <a:pt x="1818" y="314"/>
                  </a:lnTo>
                  <a:lnTo>
                    <a:pt x="1773" y="311"/>
                  </a:lnTo>
                  <a:lnTo>
                    <a:pt x="1727" y="311"/>
                  </a:lnTo>
                  <a:lnTo>
                    <a:pt x="1727" y="311"/>
                  </a:lnTo>
                  <a:lnTo>
                    <a:pt x="1681" y="311"/>
                  </a:lnTo>
                  <a:lnTo>
                    <a:pt x="1681" y="311"/>
                  </a:lnTo>
                  <a:lnTo>
                    <a:pt x="1639" y="314"/>
                  </a:lnTo>
                  <a:lnTo>
                    <a:pt x="1639" y="314"/>
                  </a:lnTo>
                  <a:lnTo>
                    <a:pt x="1566" y="322"/>
                  </a:lnTo>
                  <a:lnTo>
                    <a:pt x="1561" y="316"/>
                  </a:lnTo>
                  <a:lnTo>
                    <a:pt x="1553" y="305"/>
                  </a:lnTo>
                  <a:lnTo>
                    <a:pt x="1542" y="298"/>
                  </a:lnTo>
                  <a:lnTo>
                    <a:pt x="1526" y="279"/>
                  </a:lnTo>
                  <a:lnTo>
                    <a:pt x="1526" y="279"/>
                  </a:lnTo>
                  <a:lnTo>
                    <a:pt x="1507" y="263"/>
                  </a:lnTo>
                  <a:lnTo>
                    <a:pt x="1507" y="263"/>
                  </a:lnTo>
                  <a:lnTo>
                    <a:pt x="1467" y="230"/>
                  </a:lnTo>
                  <a:lnTo>
                    <a:pt x="1427" y="198"/>
                  </a:lnTo>
                  <a:lnTo>
                    <a:pt x="1427" y="198"/>
                  </a:lnTo>
                  <a:lnTo>
                    <a:pt x="1387" y="171"/>
                  </a:lnTo>
                  <a:lnTo>
                    <a:pt x="1387" y="171"/>
                  </a:lnTo>
                  <a:lnTo>
                    <a:pt x="1344" y="147"/>
                  </a:lnTo>
                  <a:lnTo>
                    <a:pt x="1344" y="147"/>
                  </a:lnTo>
                  <a:lnTo>
                    <a:pt x="1298" y="123"/>
                  </a:lnTo>
                  <a:lnTo>
                    <a:pt x="1298" y="123"/>
                  </a:lnTo>
                  <a:lnTo>
                    <a:pt x="1255" y="102"/>
                  </a:lnTo>
                  <a:lnTo>
                    <a:pt x="1255" y="102"/>
                  </a:lnTo>
                  <a:lnTo>
                    <a:pt x="1210" y="83"/>
                  </a:lnTo>
                  <a:lnTo>
                    <a:pt x="1210" y="83"/>
                  </a:lnTo>
                  <a:lnTo>
                    <a:pt x="1161" y="64"/>
                  </a:lnTo>
                  <a:lnTo>
                    <a:pt x="1161" y="64"/>
                  </a:lnTo>
                  <a:lnTo>
                    <a:pt x="1116" y="48"/>
                  </a:lnTo>
                  <a:lnTo>
                    <a:pt x="1067" y="35"/>
                  </a:lnTo>
                  <a:lnTo>
                    <a:pt x="1067" y="35"/>
                  </a:lnTo>
                  <a:lnTo>
                    <a:pt x="1019" y="24"/>
                  </a:lnTo>
                  <a:lnTo>
                    <a:pt x="995" y="19"/>
                  </a:lnTo>
                  <a:lnTo>
                    <a:pt x="968" y="16"/>
                  </a:lnTo>
                  <a:lnTo>
                    <a:pt x="968" y="16"/>
                  </a:lnTo>
                  <a:lnTo>
                    <a:pt x="920" y="8"/>
                  </a:lnTo>
                  <a:lnTo>
                    <a:pt x="920" y="8"/>
                  </a:lnTo>
                  <a:lnTo>
                    <a:pt x="869" y="2"/>
                  </a:lnTo>
                  <a:lnTo>
                    <a:pt x="869" y="2"/>
                  </a:lnTo>
                  <a:lnTo>
                    <a:pt x="845" y="0"/>
                  </a:lnTo>
                  <a:lnTo>
                    <a:pt x="821" y="0"/>
                  </a:lnTo>
                  <a:lnTo>
                    <a:pt x="794" y="0"/>
                  </a:lnTo>
                  <a:lnTo>
                    <a:pt x="770" y="0"/>
                  </a:lnTo>
                  <a:lnTo>
                    <a:pt x="770" y="0"/>
                  </a:lnTo>
                  <a:lnTo>
                    <a:pt x="719" y="2"/>
                  </a:lnTo>
                  <a:lnTo>
                    <a:pt x="671" y="8"/>
                  </a:lnTo>
                  <a:lnTo>
                    <a:pt x="671" y="8"/>
                  </a:lnTo>
                  <a:lnTo>
                    <a:pt x="619" y="16"/>
                  </a:lnTo>
                  <a:lnTo>
                    <a:pt x="571" y="29"/>
                  </a:lnTo>
                  <a:lnTo>
                    <a:pt x="523" y="43"/>
                  </a:lnTo>
                  <a:lnTo>
                    <a:pt x="475" y="61"/>
                  </a:lnTo>
                  <a:lnTo>
                    <a:pt x="475" y="61"/>
                  </a:lnTo>
                  <a:lnTo>
                    <a:pt x="429" y="83"/>
                  </a:lnTo>
                  <a:lnTo>
                    <a:pt x="386" y="110"/>
                  </a:lnTo>
                  <a:lnTo>
                    <a:pt x="386" y="110"/>
                  </a:lnTo>
                  <a:lnTo>
                    <a:pt x="343" y="139"/>
                  </a:lnTo>
                  <a:lnTo>
                    <a:pt x="325" y="158"/>
                  </a:lnTo>
                  <a:lnTo>
                    <a:pt x="306" y="177"/>
                  </a:lnTo>
                  <a:lnTo>
                    <a:pt x="306" y="177"/>
                  </a:lnTo>
                  <a:lnTo>
                    <a:pt x="287" y="195"/>
                  </a:lnTo>
                  <a:lnTo>
                    <a:pt x="271" y="217"/>
                  </a:lnTo>
                  <a:lnTo>
                    <a:pt x="257" y="241"/>
                  </a:lnTo>
                  <a:lnTo>
                    <a:pt x="244" y="265"/>
                  </a:lnTo>
                  <a:lnTo>
                    <a:pt x="244" y="265"/>
                  </a:lnTo>
                  <a:lnTo>
                    <a:pt x="236" y="292"/>
                  </a:lnTo>
                  <a:lnTo>
                    <a:pt x="231" y="316"/>
                  </a:lnTo>
                  <a:lnTo>
                    <a:pt x="225" y="343"/>
                  </a:lnTo>
                  <a:lnTo>
                    <a:pt x="225" y="373"/>
                  </a:lnTo>
                  <a:lnTo>
                    <a:pt x="225" y="373"/>
                  </a:lnTo>
                  <a:lnTo>
                    <a:pt x="225" y="445"/>
                  </a:lnTo>
                  <a:lnTo>
                    <a:pt x="225" y="456"/>
                  </a:lnTo>
                  <a:lnTo>
                    <a:pt x="225" y="456"/>
                  </a:lnTo>
                  <a:lnTo>
                    <a:pt x="225" y="466"/>
                  </a:lnTo>
                  <a:lnTo>
                    <a:pt x="225" y="466"/>
                  </a:lnTo>
                  <a:lnTo>
                    <a:pt x="228" y="488"/>
                  </a:lnTo>
                  <a:lnTo>
                    <a:pt x="228" y="488"/>
                  </a:lnTo>
                  <a:lnTo>
                    <a:pt x="231" y="496"/>
                  </a:lnTo>
                  <a:lnTo>
                    <a:pt x="231" y="496"/>
                  </a:lnTo>
                  <a:lnTo>
                    <a:pt x="201" y="507"/>
                  </a:lnTo>
                  <a:lnTo>
                    <a:pt x="201" y="507"/>
                  </a:lnTo>
                  <a:lnTo>
                    <a:pt x="172" y="520"/>
                  </a:lnTo>
                  <a:lnTo>
                    <a:pt x="145" y="533"/>
                  </a:lnTo>
                  <a:lnTo>
                    <a:pt x="145" y="533"/>
                  </a:lnTo>
                  <a:lnTo>
                    <a:pt x="115" y="552"/>
                  </a:lnTo>
                  <a:lnTo>
                    <a:pt x="105" y="563"/>
                  </a:lnTo>
                  <a:lnTo>
                    <a:pt x="91" y="574"/>
                  </a:lnTo>
                  <a:lnTo>
                    <a:pt x="91" y="574"/>
                  </a:lnTo>
                  <a:lnTo>
                    <a:pt x="78" y="585"/>
                  </a:lnTo>
                  <a:lnTo>
                    <a:pt x="67" y="595"/>
                  </a:lnTo>
                  <a:lnTo>
                    <a:pt x="62" y="603"/>
                  </a:lnTo>
                  <a:lnTo>
                    <a:pt x="62" y="603"/>
                  </a:lnTo>
                  <a:lnTo>
                    <a:pt x="56" y="609"/>
                  </a:lnTo>
                  <a:lnTo>
                    <a:pt x="46" y="622"/>
                  </a:lnTo>
                  <a:lnTo>
                    <a:pt x="46" y="622"/>
                  </a:lnTo>
                  <a:lnTo>
                    <a:pt x="38" y="635"/>
                  </a:lnTo>
                  <a:lnTo>
                    <a:pt x="30" y="651"/>
                  </a:lnTo>
                  <a:lnTo>
                    <a:pt x="30" y="651"/>
                  </a:lnTo>
                  <a:lnTo>
                    <a:pt x="16" y="681"/>
                  </a:lnTo>
                  <a:lnTo>
                    <a:pt x="16" y="681"/>
                  </a:lnTo>
                  <a:lnTo>
                    <a:pt x="8" y="713"/>
                  </a:lnTo>
                  <a:lnTo>
                    <a:pt x="8" y="713"/>
                  </a:lnTo>
                  <a:lnTo>
                    <a:pt x="3" y="745"/>
                  </a:lnTo>
                  <a:lnTo>
                    <a:pt x="0" y="778"/>
                  </a:lnTo>
                  <a:lnTo>
                    <a:pt x="0" y="778"/>
                  </a:lnTo>
                  <a:lnTo>
                    <a:pt x="0" y="810"/>
                  </a:lnTo>
                  <a:lnTo>
                    <a:pt x="0" y="810"/>
                  </a:lnTo>
                  <a:lnTo>
                    <a:pt x="0" y="818"/>
                  </a:lnTo>
                  <a:lnTo>
                    <a:pt x="3" y="826"/>
                  </a:lnTo>
                  <a:lnTo>
                    <a:pt x="3" y="842"/>
                  </a:lnTo>
                  <a:lnTo>
                    <a:pt x="5" y="850"/>
                  </a:lnTo>
                  <a:lnTo>
                    <a:pt x="5" y="855"/>
                  </a:lnTo>
                  <a:lnTo>
                    <a:pt x="5" y="855"/>
                  </a:lnTo>
                  <a:lnTo>
                    <a:pt x="5" y="858"/>
                  </a:lnTo>
                  <a:lnTo>
                    <a:pt x="5" y="858"/>
                  </a:lnTo>
                  <a:lnTo>
                    <a:pt x="5" y="858"/>
                  </a:lnTo>
                  <a:lnTo>
                    <a:pt x="8" y="874"/>
                  </a:lnTo>
                  <a:lnTo>
                    <a:pt x="11" y="882"/>
                  </a:lnTo>
                  <a:lnTo>
                    <a:pt x="14" y="890"/>
                  </a:lnTo>
                  <a:lnTo>
                    <a:pt x="19" y="906"/>
                  </a:lnTo>
                  <a:lnTo>
                    <a:pt x="19" y="906"/>
                  </a:lnTo>
                  <a:lnTo>
                    <a:pt x="24" y="920"/>
                  </a:lnTo>
                  <a:lnTo>
                    <a:pt x="24" y="920"/>
                  </a:lnTo>
                  <a:lnTo>
                    <a:pt x="30" y="936"/>
                  </a:lnTo>
                  <a:lnTo>
                    <a:pt x="30" y="936"/>
                  </a:lnTo>
                  <a:lnTo>
                    <a:pt x="46" y="965"/>
                  </a:lnTo>
                  <a:lnTo>
                    <a:pt x="54" y="979"/>
                  </a:lnTo>
                  <a:lnTo>
                    <a:pt x="62" y="992"/>
                  </a:lnTo>
                  <a:lnTo>
                    <a:pt x="62" y="992"/>
                  </a:lnTo>
                  <a:lnTo>
                    <a:pt x="80" y="1016"/>
                  </a:lnTo>
                  <a:lnTo>
                    <a:pt x="80" y="1016"/>
                  </a:lnTo>
                  <a:lnTo>
                    <a:pt x="102" y="1040"/>
                  </a:lnTo>
                  <a:lnTo>
                    <a:pt x="102" y="1040"/>
                  </a:lnTo>
                  <a:lnTo>
                    <a:pt x="126" y="1062"/>
                  </a:lnTo>
                  <a:lnTo>
                    <a:pt x="148" y="1083"/>
                  </a:lnTo>
                  <a:lnTo>
                    <a:pt x="148" y="1083"/>
                  </a:lnTo>
                  <a:lnTo>
                    <a:pt x="172" y="1102"/>
                  </a:lnTo>
                  <a:lnTo>
                    <a:pt x="172" y="1102"/>
                  </a:lnTo>
                  <a:lnTo>
                    <a:pt x="196" y="1121"/>
                  </a:lnTo>
                  <a:lnTo>
                    <a:pt x="196" y="1121"/>
                  </a:lnTo>
                  <a:lnTo>
                    <a:pt x="247" y="1153"/>
                  </a:lnTo>
                  <a:lnTo>
                    <a:pt x="274" y="1169"/>
                  </a:lnTo>
                  <a:lnTo>
                    <a:pt x="274" y="1169"/>
                  </a:lnTo>
                  <a:lnTo>
                    <a:pt x="300" y="1185"/>
                  </a:lnTo>
                  <a:lnTo>
                    <a:pt x="300" y="1185"/>
                  </a:lnTo>
                  <a:lnTo>
                    <a:pt x="327" y="1199"/>
                  </a:lnTo>
                  <a:lnTo>
                    <a:pt x="327" y="1199"/>
                  </a:lnTo>
                  <a:lnTo>
                    <a:pt x="325" y="1207"/>
                  </a:lnTo>
                  <a:lnTo>
                    <a:pt x="325" y="1207"/>
                  </a:lnTo>
                  <a:lnTo>
                    <a:pt x="316" y="1225"/>
                  </a:lnTo>
                  <a:lnTo>
                    <a:pt x="311" y="1244"/>
                  </a:lnTo>
                  <a:lnTo>
                    <a:pt x="311" y="1244"/>
                  </a:lnTo>
                  <a:lnTo>
                    <a:pt x="306" y="1263"/>
                  </a:lnTo>
                  <a:lnTo>
                    <a:pt x="303" y="1282"/>
                  </a:lnTo>
                  <a:lnTo>
                    <a:pt x="303" y="1303"/>
                  </a:lnTo>
                  <a:lnTo>
                    <a:pt x="303" y="1322"/>
                  </a:lnTo>
                  <a:lnTo>
                    <a:pt x="303" y="1322"/>
                  </a:lnTo>
                  <a:lnTo>
                    <a:pt x="306" y="1341"/>
                  </a:lnTo>
                  <a:lnTo>
                    <a:pt x="306" y="1341"/>
                  </a:lnTo>
                  <a:lnTo>
                    <a:pt x="311" y="1362"/>
                  </a:lnTo>
                  <a:lnTo>
                    <a:pt x="316" y="1381"/>
                  </a:lnTo>
                  <a:lnTo>
                    <a:pt x="316" y="1381"/>
                  </a:lnTo>
                  <a:lnTo>
                    <a:pt x="325" y="1397"/>
                  </a:lnTo>
                  <a:lnTo>
                    <a:pt x="330" y="1408"/>
                  </a:lnTo>
                  <a:lnTo>
                    <a:pt x="330" y="1408"/>
                  </a:lnTo>
                  <a:lnTo>
                    <a:pt x="330" y="1408"/>
                  </a:lnTo>
                  <a:lnTo>
                    <a:pt x="330" y="1408"/>
                  </a:lnTo>
                  <a:lnTo>
                    <a:pt x="330" y="1411"/>
                  </a:lnTo>
                  <a:lnTo>
                    <a:pt x="333" y="1411"/>
                  </a:lnTo>
                  <a:lnTo>
                    <a:pt x="335" y="1416"/>
                  </a:lnTo>
                  <a:lnTo>
                    <a:pt x="335" y="1416"/>
                  </a:lnTo>
                  <a:lnTo>
                    <a:pt x="343" y="1429"/>
                  </a:lnTo>
                  <a:lnTo>
                    <a:pt x="343" y="1429"/>
                  </a:lnTo>
                  <a:lnTo>
                    <a:pt x="365" y="1461"/>
                  </a:lnTo>
                  <a:lnTo>
                    <a:pt x="378" y="1475"/>
                  </a:lnTo>
                  <a:lnTo>
                    <a:pt x="378" y="1475"/>
                  </a:lnTo>
                  <a:lnTo>
                    <a:pt x="389" y="1488"/>
                  </a:lnTo>
                  <a:lnTo>
                    <a:pt x="389" y="1488"/>
                  </a:lnTo>
                  <a:lnTo>
                    <a:pt x="416" y="1515"/>
                  </a:lnTo>
                  <a:lnTo>
                    <a:pt x="426" y="1529"/>
                  </a:lnTo>
                  <a:lnTo>
                    <a:pt x="426" y="1529"/>
                  </a:lnTo>
                  <a:lnTo>
                    <a:pt x="440" y="1539"/>
                  </a:lnTo>
                  <a:lnTo>
                    <a:pt x="469" y="1563"/>
                  </a:lnTo>
                  <a:lnTo>
                    <a:pt x="469" y="1563"/>
                  </a:lnTo>
                  <a:lnTo>
                    <a:pt x="499" y="1585"/>
                  </a:lnTo>
                  <a:lnTo>
                    <a:pt x="499" y="1585"/>
                  </a:lnTo>
                  <a:lnTo>
                    <a:pt x="512" y="1595"/>
                  </a:lnTo>
                  <a:lnTo>
                    <a:pt x="528" y="1604"/>
                  </a:lnTo>
                  <a:lnTo>
                    <a:pt x="528" y="1604"/>
                  </a:lnTo>
                  <a:lnTo>
                    <a:pt x="558" y="1622"/>
                  </a:lnTo>
                  <a:lnTo>
                    <a:pt x="590" y="1641"/>
                  </a:lnTo>
                  <a:lnTo>
                    <a:pt x="606" y="1649"/>
                  </a:lnTo>
                  <a:lnTo>
                    <a:pt x="606" y="1649"/>
                  </a:lnTo>
                  <a:lnTo>
                    <a:pt x="622" y="1657"/>
                  </a:lnTo>
                  <a:lnTo>
                    <a:pt x="654" y="1670"/>
                  </a:lnTo>
                  <a:lnTo>
                    <a:pt x="654" y="1670"/>
                  </a:lnTo>
                  <a:lnTo>
                    <a:pt x="687" y="1684"/>
                  </a:lnTo>
                  <a:lnTo>
                    <a:pt x="721" y="1697"/>
                  </a:lnTo>
                  <a:lnTo>
                    <a:pt x="721" y="1697"/>
                  </a:lnTo>
                  <a:lnTo>
                    <a:pt x="789" y="1719"/>
                  </a:lnTo>
                  <a:lnTo>
                    <a:pt x="789" y="1719"/>
                  </a:lnTo>
                  <a:lnTo>
                    <a:pt x="807" y="1722"/>
                  </a:lnTo>
                  <a:lnTo>
                    <a:pt x="823" y="1727"/>
                  </a:lnTo>
                  <a:lnTo>
                    <a:pt x="858" y="1732"/>
                  </a:lnTo>
                  <a:lnTo>
                    <a:pt x="858" y="1732"/>
                  </a:lnTo>
                  <a:lnTo>
                    <a:pt x="893" y="1740"/>
                  </a:lnTo>
                  <a:lnTo>
                    <a:pt x="928" y="1746"/>
                  </a:lnTo>
                  <a:lnTo>
                    <a:pt x="947" y="1748"/>
                  </a:lnTo>
                  <a:lnTo>
                    <a:pt x="955" y="1748"/>
                  </a:lnTo>
                  <a:lnTo>
                    <a:pt x="963" y="1751"/>
                  </a:lnTo>
                  <a:lnTo>
                    <a:pt x="998" y="1754"/>
                  </a:lnTo>
                  <a:lnTo>
                    <a:pt x="998" y="1754"/>
                  </a:lnTo>
                  <a:lnTo>
                    <a:pt x="1032" y="1756"/>
                  </a:lnTo>
                  <a:lnTo>
                    <a:pt x="1070" y="1759"/>
                  </a:lnTo>
                  <a:lnTo>
                    <a:pt x="1121" y="1759"/>
                  </a:lnTo>
                  <a:lnTo>
                    <a:pt x="1121" y="1762"/>
                  </a:lnTo>
                  <a:lnTo>
                    <a:pt x="1140" y="1762"/>
                  </a:lnTo>
                  <a:lnTo>
                    <a:pt x="1148" y="1762"/>
                  </a:lnTo>
                  <a:lnTo>
                    <a:pt x="1164" y="1788"/>
                  </a:lnTo>
                  <a:lnTo>
                    <a:pt x="1164" y="1788"/>
                  </a:lnTo>
                  <a:lnTo>
                    <a:pt x="1191" y="1821"/>
                  </a:lnTo>
                  <a:lnTo>
                    <a:pt x="1191" y="1821"/>
                  </a:lnTo>
                  <a:lnTo>
                    <a:pt x="1215" y="1853"/>
                  </a:lnTo>
                  <a:lnTo>
                    <a:pt x="1215" y="1853"/>
                  </a:lnTo>
                  <a:lnTo>
                    <a:pt x="1242" y="1885"/>
                  </a:lnTo>
                  <a:lnTo>
                    <a:pt x="1242" y="1885"/>
                  </a:lnTo>
                  <a:lnTo>
                    <a:pt x="1271" y="1915"/>
                  </a:lnTo>
                  <a:lnTo>
                    <a:pt x="1271" y="1915"/>
                  </a:lnTo>
                  <a:lnTo>
                    <a:pt x="1303" y="1941"/>
                  </a:lnTo>
                  <a:lnTo>
                    <a:pt x="1303" y="1941"/>
                  </a:lnTo>
                  <a:lnTo>
                    <a:pt x="1333" y="1968"/>
                  </a:lnTo>
                  <a:lnTo>
                    <a:pt x="1333" y="1968"/>
                  </a:lnTo>
                  <a:lnTo>
                    <a:pt x="1368" y="1992"/>
                  </a:lnTo>
                  <a:lnTo>
                    <a:pt x="1368" y="1992"/>
                  </a:lnTo>
                  <a:lnTo>
                    <a:pt x="1400" y="2016"/>
                  </a:lnTo>
                  <a:lnTo>
                    <a:pt x="1400" y="2016"/>
                  </a:lnTo>
                  <a:lnTo>
                    <a:pt x="1435" y="2038"/>
                  </a:lnTo>
                  <a:lnTo>
                    <a:pt x="1472" y="2059"/>
                  </a:lnTo>
                  <a:lnTo>
                    <a:pt x="1472" y="2059"/>
                  </a:lnTo>
                  <a:lnTo>
                    <a:pt x="1507" y="2078"/>
                  </a:lnTo>
                  <a:lnTo>
                    <a:pt x="1507" y="2078"/>
                  </a:lnTo>
                  <a:lnTo>
                    <a:pt x="1582" y="2110"/>
                  </a:lnTo>
                  <a:lnTo>
                    <a:pt x="1582" y="2110"/>
                  </a:lnTo>
                  <a:lnTo>
                    <a:pt x="1620" y="2124"/>
                  </a:lnTo>
                  <a:lnTo>
                    <a:pt x="1639" y="2132"/>
                  </a:lnTo>
                  <a:lnTo>
                    <a:pt x="1660" y="2137"/>
                  </a:lnTo>
                  <a:lnTo>
                    <a:pt x="1660" y="2137"/>
                  </a:lnTo>
                  <a:lnTo>
                    <a:pt x="1738" y="2161"/>
                  </a:lnTo>
                  <a:lnTo>
                    <a:pt x="1738" y="2161"/>
                  </a:lnTo>
                  <a:lnTo>
                    <a:pt x="1818" y="2177"/>
                  </a:lnTo>
                  <a:lnTo>
                    <a:pt x="1818" y="2177"/>
                  </a:lnTo>
                  <a:lnTo>
                    <a:pt x="1898" y="2191"/>
                  </a:lnTo>
                  <a:lnTo>
                    <a:pt x="1898" y="2191"/>
                  </a:lnTo>
                  <a:lnTo>
                    <a:pt x="1979" y="2199"/>
                  </a:lnTo>
                  <a:lnTo>
                    <a:pt x="1979" y="2199"/>
                  </a:lnTo>
                  <a:lnTo>
                    <a:pt x="2060" y="2204"/>
                  </a:lnTo>
                  <a:lnTo>
                    <a:pt x="2060" y="2204"/>
                  </a:lnTo>
                  <a:lnTo>
                    <a:pt x="2100" y="2202"/>
                  </a:lnTo>
                  <a:lnTo>
                    <a:pt x="2140" y="2202"/>
                  </a:lnTo>
                  <a:lnTo>
                    <a:pt x="2140" y="2202"/>
                  </a:lnTo>
                  <a:lnTo>
                    <a:pt x="2220" y="2193"/>
                  </a:lnTo>
                  <a:lnTo>
                    <a:pt x="2301" y="2180"/>
                  </a:lnTo>
                  <a:lnTo>
                    <a:pt x="2301" y="2180"/>
                  </a:lnTo>
                  <a:lnTo>
                    <a:pt x="2220" y="2191"/>
                  </a:lnTo>
                  <a:lnTo>
                    <a:pt x="2140" y="2193"/>
                  </a:lnTo>
                  <a:lnTo>
                    <a:pt x="2140" y="2193"/>
                  </a:lnTo>
                  <a:lnTo>
                    <a:pt x="2100" y="2196"/>
                  </a:lnTo>
                  <a:lnTo>
                    <a:pt x="2060" y="2193"/>
                  </a:lnTo>
                  <a:lnTo>
                    <a:pt x="2060" y="2193"/>
                  </a:lnTo>
                  <a:lnTo>
                    <a:pt x="1979" y="2188"/>
                  </a:lnTo>
                  <a:lnTo>
                    <a:pt x="1979" y="2188"/>
                  </a:lnTo>
                  <a:lnTo>
                    <a:pt x="1898" y="2177"/>
                  </a:lnTo>
                  <a:lnTo>
                    <a:pt x="1898" y="2177"/>
                  </a:lnTo>
                  <a:lnTo>
                    <a:pt x="1821" y="2161"/>
                  </a:lnTo>
                  <a:lnTo>
                    <a:pt x="1821" y="2161"/>
                  </a:lnTo>
                  <a:lnTo>
                    <a:pt x="1743" y="2143"/>
                  </a:lnTo>
                  <a:lnTo>
                    <a:pt x="1743" y="2143"/>
                  </a:lnTo>
                  <a:lnTo>
                    <a:pt x="1665" y="2116"/>
                  </a:lnTo>
                  <a:lnTo>
                    <a:pt x="1646" y="2110"/>
                  </a:lnTo>
                  <a:lnTo>
                    <a:pt x="1628" y="2102"/>
                  </a:lnTo>
                  <a:lnTo>
                    <a:pt x="1628" y="2102"/>
                  </a:lnTo>
                  <a:lnTo>
                    <a:pt x="1593" y="2089"/>
                  </a:lnTo>
                  <a:lnTo>
                    <a:pt x="1593" y="2089"/>
                  </a:lnTo>
                  <a:lnTo>
                    <a:pt x="1521" y="2054"/>
                  </a:lnTo>
                  <a:lnTo>
                    <a:pt x="1521" y="2054"/>
                  </a:lnTo>
                  <a:lnTo>
                    <a:pt x="1486" y="2035"/>
                  </a:lnTo>
                  <a:lnTo>
                    <a:pt x="1451" y="2014"/>
                  </a:lnTo>
                  <a:lnTo>
                    <a:pt x="1451" y="2014"/>
                  </a:lnTo>
                  <a:lnTo>
                    <a:pt x="1416" y="1992"/>
                  </a:lnTo>
                  <a:lnTo>
                    <a:pt x="1416" y="1992"/>
                  </a:lnTo>
                  <a:lnTo>
                    <a:pt x="1384" y="1968"/>
                  </a:lnTo>
                  <a:lnTo>
                    <a:pt x="1384" y="1968"/>
                  </a:lnTo>
                  <a:lnTo>
                    <a:pt x="1354" y="1944"/>
                  </a:lnTo>
                  <a:lnTo>
                    <a:pt x="1354" y="1944"/>
                  </a:lnTo>
                  <a:lnTo>
                    <a:pt x="1325" y="1917"/>
                  </a:lnTo>
                  <a:lnTo>
                    <a:pt x="1325" y="1917"/>
                  </a:lnTo>
                  <a:lnTo>
                    <a:pt x="1295" y="1891"/>
                  </a:lnTo>
                  <a:lnTo>
                    <a:pt x="1295" y="1891"/>
                  </a:lnTo>
                  <a:lnTo>
                    <a:pt x="1269" y="1861"/>
                  </a:lnTo>
                  <a:lnTo>
                    <a:pt x="1269" y="1861"/>
                  </a:lnTo>
                  <a:lnTo>
                    <a:pt x="1242" y="1831"/>
                  </a:lnTo>
                  <a:lnTo>
                    <a:pt x="1242" y="1831"/>
                  </a:lnTo>
                  <a:lnTo>
                    <a:pt x="1217" y="1799"/>
                  </a:lnTo>
                  <a:lnTo>
                    <a:pt x="1217" y="1799"/>
                  </a:lnTo>
                  <a:lnTo>
                    <a:pt x="1196" y="1767"/>
                  </a:lnTo>
                  <a:lnTo>
                    <a:pt x="1175" y="1735"/>
                  </a:lnTo>
                  <a:lnTo>
                    <a:pt x="1169" y="1724"/>
                  </a:lnTo>
                  <a:lnTo>
                    <a:pt x="1159" y="1724"/>
                  </a:lnTo>
                  <a:lnTo>
                    <a:pt x="1159" y="1724"/>
                  </a:lnTo>
                  <a:lnTo>
                    <a:pt x="1140" y="1722"/>
                  </a:lnTo>
                  <a:lnTo>
                    <a:pt x="1070" y="1719"/>
                  </a:lnTo>
                  <a:lnTo>
                    <a:pt x="1070" y="1719"/>
                  </a:lnTo>
                  <a:lnTo>
                    <a:pt x="1038" y="1716"/>
                  </a:lnTo>
                  <a:lnTo>
                    <a:pt x="1003" y="1713"/>
                  </a:lnTo>
                  <a:lnTo>
                    <a:pt x="968" y="1708"/>
                  </a:lnTo>
                  <a:lnTo>
                    <a:pt x="960" y="1708"/>
                  </a:lnTo>
                  <a:lnTo>
                    <a:pt x="952" y="1705"/>
                  </a:lnTo>
                  <a:lnTo>
                    <a:pt x="936" y="1703"/>
                  </a:lnTo>
                  <a:lnTo>
                    <a:pt x="901" y="1697"/>
                  </a:lnTo>
                  <a:lnTo>
                    <a:pt x="901" y="1697"/>
                  </a:lnTo>
                  <a:lnTo>
                    <a:pt x="866" y="1692"/>
                  </a:lnTo>
                  <a:lnTo>
                    <a:pt x="834" y="1681"/>
                  </a:lnTo>
                  <a:lnTo>
                    <a:pt x="818" y="1679"/>
                  </a:lnTo>
                  <a:lnTo>
                    <a:pt x="818" y="1679"/>
                  </a:lnTo>
                  <a:lnTo>
                    <a:pt x="802" y="1673"/>
                  </a:lnTo>
                  <a:lnTo>
                    <a:pt x="802" y="1673"/>
                  </a:lnTo>
                  <a:lnTo>
                    <a:pt x="737" y="1654"/>
                  </a:lnTo>
                  <a:lnTo>
                    <a:pt x="705" y="1641"/>
                  </a:lnTo>
                  <a:lnTo>
                    <a:pt x="705" y="1641"/>
                  </a:lnTo>
                  <a:lnTo>
                    <a:pt x="673" y="1628"/>
                  </a:lnTo>
                  <a:lnTo>
                    <a:pt x="644" y="1614"/>
                  </a:lnTo>
                  <a:lnTo>
                    <a:pt x="644" y="1614"/>
                  </a:lnTo>
                  <a:lnTo>
                    <a:pt x="628" y="1606"/>
                  </a:lnTo>
                  <a:lnTo>
                    <a:pt x="612" y="1598"/>
                  </a:lnTo>
                  <a:lnTo>
                    <a:pt x="582" y="1582"/>
                  </a:lnTo>
                  <a:lnTo>
                    <a:pt x="582" y="1582"/>
                  </a:lnTo>
                  <a:lnTo>
                    <a:pt x="555" y="1563"/>
                  </a:lnTo>
                  <a:lnTo>
                    <a:pt x="542" y="1555"/>
                  </a:lnTo>
                  <a:lnTo>
                    <a:pt x="542" y="1555"/>
                  </a:lnTo>
                  <a:lnTo>
                    <a:pt x="526" y="1545"/>
                  </a:lnTo>
                  <a:lnTo>
                    <a:pt x="499" y="1523"/>
                  </a:lnTo>
                  <a:lnTo>
                    <a:pt x="475" y="1501"/>
                  </a:lnTo>
                  <a:lnTo>
                    <a:pt x="475" y="1501"/>
                  </a:lnTo>
                  <a:lnTo>
                    <a:pt x="461" y="1491"/>
                  </a:lnTo>
                  <a:lnTo>
                    <a:pt x="450" y="1480"/>
                  </a:lnTo>
                  <a:lnTo>
                    <a:pt x="450" y="1480"/>
                  </a:lnTo>
                  <a:lnTo>
                    <a:pt x="429" y="1456"/>
                  </a:lnTo>
                  <a:lnTo>
                    <a:pt x="429" y="1456"/>
                  </a:lnTo>
                  <a:lnTo>
                    <a:pt x="419" y="1442"/>
                  </a:lnTo>
                  <a:lnTo>
                    <a:pt x="408" y="1429"/>
                  </a:lnTo>
                  <a:lnTo>
                    <a:pt x="408" y="1429"/>
                  </a:lnTo>
                  <a:lnTo>
                    <a:pt x="389" y="1402"/>
                  </a:lnTo>
                  <a:lnTo>
                    <a:pt x="389" y="1402"/>
                  </a:lnTo>
                  <a:lnTo>
                    <a:pt x="381" y="1389"/>
                  </a:lnTo>
                  <a:lnTo>
                    <a:pt x="375" y="1381"/>
                  </a:lnTo>
                  <a:lnTo>
                    <a:pt x="373" y="1376"/>
                  </a:lnTo>
                  <a:lnTo>
                    <a:pt x="373" y="1376"/>
                  </a:lnTo>
                  <a:lnTo>
                    <a:pt x="367" y="1362"/>
                  </a:lnTo>
                  <a:lnTo>
                    <a:pt x="362" y="1346"/>
                  </a:lnTo>
                  <a:lnTo>
                    <a:pt x="360" y="1333"/>
                  </a:lnTo>
                  <a:lnTo>
                    <a:pt x="360" y="1333"/>
                  </a:lnTo>
                  <a:lnTo>
                    <a:pt x="357" y="1317"/>
                  </a:lnTo>
                  <a:lnTo>
                    <a:pt x="357" y="1317"/>
                  </a:lnTo>
                  <a:lnTo>
                    <a:pt x="357" y="1287"/>
                  </a:lnTo>
                  <a:lnTo>
                    <a:pt x="365" y="1258"/>
                  </a:lnTo>
                  <a:lnTo>
                    <a:pt x="365" y="1258"/>
                  </a:lnTo>
                  <a:lnTo>
                    <a:pt x="373" y="1231"/>
                  </a:lnTo>
                  <a:lnTo>
                    <a:pt x="373" y="1231"/>
                  </a:lnTo>
                  <a:lnTo>
                    <a:pt x="381" y="1217"/>
                  </a:lnTo>
                  <a:lnTo>
                    <a:pt x="381" y="1217"/>
                  </a:lnTo>
                  <a:lnTo>
                    <a:pt x="384" y="1209"/>
                  </a:lnTo>
                  <a:lnTo>
                    <a:pt x="384" y="1209"/>
                  </a:lnTo>
                  <a:lnTo>
                    <a:pt x="389" y="1204"/>
                  </a:lnTo>
                  <a:lnTo>
                    <a:pt x="408" y="1177"/>
                  </a:lnTo>
                  <a:lnTo>
                    <a:pt x="378" y="1164"/>
                  </a:lnTo>
                  <a:lnTo>
                    <a:pt x="378" y="1164"/>
                  </a:lnTo>
                  <a:lnTo>
                    <a:pt x="327" y="1134"/>
                  </a:lnTo>
                  <a:lnTo>
                    <a:pt x="327" y="1134"/>
                  </a:lnTo>
                  <a:lnTo>
                    <a:pt x="303" y="1121"/>
                  </a:lnTo>
                  <a:lnTo>
                    <a:pt x="279" y="1105"/>
                  </a:lnTo>
                  <a:lnTo>
                    <a:pt x="279" y="1105"/>
                  </a:lnTo>
                  <a:lnTo>
                    <a:pt x="231" y="1072"/>
                  </a:lnTo>
                  <a:lnTo>
                    <a:pt x="231" y="1072"/>
                  </a:lnTo>
                  <a:lnTo>
                    <a:pt x="207" y="1056"/>
                  </a:lnTo>
                  <a:lnTo>
                    <a:pt x="207" y="1056"/>
                  </a:lnTo>
                  <a:lnTo>
                    <a:pt x="185" y="1038"/>
                  </a:lnTo>
                  <a:lnTo>
                    <a:pt x="185" y="1038"/>
                  </a:lnTo>
                  <a:lnTo>
                    <a:pt x="145" y="1000"/>
                  </a:lnTo>
                  <a:lnTo>
                    <a:pt x="145" y="1000"/>
                  </a:lnTo>
                  <a:lnTo>
                    <a:pt x="126" y="979"/>
                  </a:lnTo>
                  <a:lnTo>
                    <a:pt x="126" y="979"/>
                  </a:lnTo>
                  <a:lnTo>
                    <a:pt x="110" y="957"/>
                  </a:lnTo>
                  <a:lnTo>
                    <a:pt x="102" y="946"/>
                  </a:lnTo>
                  <a:lnTo>
                    <a:pt x="97" y="936"/>
                  </a:lnTo>
                  <a:lnTo>
                    <a:pt x="97" y="936"/>
                  </a:lnTo>
                  <a:lnTo>
                    <a:pt x="83" y="912"/>
                  </a:lnTo>
                  <a:lnTo>
                    <a:pt x="83" y="912"/>
                  </a:lnTo>
                  <a:lnTo>
                    <a:pt x="80" y="898"/>
                  </a:lnTo>
                  <a:lnTo>
                    <a:pt x="80" y="898"/>
                  </a:lnTo>
                  <a:lnTo>
                    <a:pt x="75" y="887"/>
                  </a:lnTo>
                  <a:lnTo>
                    <a:pt x="70" y="874"/>
                  </a:lnTo>
                  <a:lnTo>
                    <a:pt x="70" y="869"/>
                  </a:lnTo>
                  <a:lnTo>
                    <a:pt x="67" y="861"/>
                  </a:lnTo>
                  <a:lnTo>
                    <a:pt x="64" y="847"/>
                  </a:lnTo>
                  <a:lnTo>
                    <a:pt x="64" y="847"/>
                  </a:lnTo>
                  <a:lnTo>
                    <a:pt x="64" y="847"/>
                  </a:lnTo>
                  <a:lnTo>
                    <a:pt x="64" y="844"/>
                  </a:lnTo>
                  <a:lnTo>
                    <a:pt x="64" y="842"/>
                  </a:lnTo>
                  <a:lnTo>
                    <a:pt x="64" y="834"/>
                  </a:lnTo>
                  <a:lnTo>
                    <a:pt x="62" y="820"/>
                  </a:lnTo>
                  <a:lnTo>
                    <a:pt x="62" y="815"/>
                  </a:lnTo>
                  <a:lnTo>
                    <a:pt x="62" y="815"/>
                  </a:lnTo>
                  <a:lnTo>
                    <a:pt x="62" y="807"/>
                  </a:lnTo>
                  <a:lnTo>
                    <a:pt x="62" y="807"/>
                  </a:lnTo>
                  <a:lnTo>
                    <a:pt x="59" y="780"/>
                  </a:lnTo>
                  <a:lnTo>
                    <a:pt x="62" y="753"/>
                  </a:lnTo>
                  <a:lnTo>
                    <a:pt x="67" y="727"/>
                  </a:lnTo>
                  <a:lnTo>
                    <a:pt x="67" y="727"/>
                  </a:lnTo>
                  <a:lnTo>
                    <a:pt x="75" y="703"/>
                  </a:lnTo>
                  <a:lnTo>
                    <a:pt x="75" y="703"/>
                  </a:lnTo>
                  <a:lnTo>
                    <a:pt x="86" y="678"/>
                  </a:lnTo>
                  <a:lnTo>
                    <a:pt x="91" y="668"/>
                  </a:lnTo>
                  <a:lnTo>
                    <a:pt x="91" y="668"/>
                  </a:lnTo>
                  <a:lnTo>
                    <a:pt x="99" y="657"/>
                  </a:lnTo>
                  <a:lnTo>
                    <a:pt x="105" y="649"/>
                  </a:lnTo>
                  <a:lnTo>
                    <a:pt x="105" y="649"/>
                  </a:lnTo>
                  <a:lnTo>
                    <a:pt x="110" y="644"/>
                  </a:lnTo>
                  <a:lnTo>
                    <a:pt x="115" y="638"/>
                  </a:lnTo>
                  <a:lnTo>
                    <a:pt x="123" y="627"/>
                  </a:lnTo>
                  <a:lnTo>
                    <a:pt x="123" y="627"/>
                  </a:lnTo>
                  <a:lnTo>
                    <a:pt x="132" y="619"/>
                  </a:lnTo>
                  <a:lnTo>
                    <a:pt x="142" y="611"/>
                  </a:lnTo>
                  <a:lnTo>
                    <a:pt x="153" y="603"/>
                  </a:lnTo>
                  <a:lnTo>
                    <a:pt x="153" y="603"/>
                  </a:lnTo>
                  <a:lnTo>
                    <a:pt x="174" y="590"/>
                  </a:lnTo>
                  <a:lnTo>
                    <a:pt x="174" y="590"/>
                  </a:lnTo>
                  <a:lnTo>
                    <a:pt x="198" y="576"/>
                  </a:lnTo>
                  <a:lnTo>
                    <a:pt x="225" y="566"/>
                  </a:lnTo>
                  <a:lnTo>
                    <a:pt x="225" y="566"/>
                  </a:lnTo>
                  <a:lnTo>
                    <a:pt x="250" y="558"/>
                  </a:lnTo>
                  <a:lnTo>
                    <a:pt x="276" y="550"/>
                  </a:lnTo>
                  <a:lnTo>
                    <a:pt x="282" y="547"/>
                  </a:lnTo>
                  <a:lnTo>
                    <a:pt x="284" y="544"/>
                  </a:lnTo>
                  <a:lnTo>
                    <a:pt x="287" y="544"/>
                  </a:lnTo>
                  <a:lnTo>
                    <a:pt x="308" y="531"/>
                  </a:lnTo>
                  <a:lnTo>
                    <a:pt x="300" y="507"/>
                  </a:lnTo>
                  <a:lnTo>
                    <a:pt x="300" y="507"/>
                  </a:lnTo>
                  <a:lnTo>
                    <a:pt x="295" y="491"/>
                  </a:lnTo>
                  <a:lnTo>
                    <a:pt x="290" y="477"/>
                  </a:lnTo>
                  <a:lnTo>
                    <a:pt x="290" y="477"/>
                  </a:lnTo>
                  <a:lnTo>
                    <a:pt x="290" y="461"/>
                  </a:lnTo>
                  <a:lnTo>
                    <a:pt x="290" y="461"/>
                  </a:lnTo>
                  <a:lnTo>
                    <a:pt x="290" y="453"/>
                  </a:lnTo>
                  <a:lnTo>
                    <a:pt x="290" y="445"/>
                  </a:lnTo>
                  <a:lnTo>
                    <a:pt x="290" y="373"/>
                  </a:lnTo>
                  <a:lnTo>
                    <a:pt x="287" y="373"/>
                  </a:lnTo>
                  <a:lnTo>
                    <a:pt x="290" y="373"/>
                  </a:lnTo>
                  <a:lnTo>
                    <a:pt x="290" y="370"/>
                  </a:lnTo>
                  <a:lnTo>
                    <a:pt x="290" y="370"/>
                  </a:lnTo>
                  <a:lnTo>
                    <a:pt x="290" y="370"/>
                  </a:lnTo>
                  <a:lnTo>
                    <a:pt x="290" y="351"/>
                  </a:lnTo>
                  <a:lnTo>
                    <a:pt x="292" y="330"/>
                  </a:lnTo>
                  <a:lnTo>
                    <a:pt x="298" y="311"/>
                  </a:lnTo>
                  <a:lnTo>
                    <a:pt x="303" y="289"/>
                  </a:lnTo>
                  <a:lnTo>
                    <a:pt x="303" y="289"/>
                  </a:lnTo>
                  <a:lnTo>
                    <a:pt x="314" y="271"/>
                  </a:lnTo>
                  <a:lnTo>
                    <a:pt x="325" y="255"/>
                  </a:lnTo>
                  <a:lnTo>
                    <a:pt x="338" y="236"/>
                  </a:lnTo>
                  <a:lnTo>
                    <a:pt x="351" y="220"/>
                  </a:lnTo>
                  <a:lnTo>
                    <a:pt x="351" y="220"/>
                  </a:lnTo>
                  <a:lnTo>
                    <a:pt x="384" y="190"/>
                  </a:lnTo>
                  <a:lnTo>
                    <a:pt x="421" y="164"/>
                  </a:lnTo>
                  <a:lnTo>
                    <a:pt x="421" y="164"/>
                  </a:lnTo>
                  <a:lnTo>
                    <a:pt x="459" y="139"/>
                  </a:lnTo>
                  <a:lnTo>
                    <a:pt x="502" y="120"/>
                  </a:lnTo>
                  <a:lnTo>
                    <a:pt x="502" y="120"/>
                  </a:lnTo>
                  <a:lnTo>
                    <a:pt x="544" y="105"/>
                  </a:lnTo>
                  <a:lnTo>
                    <a:pt x="587" y="91"/>
                  </a:lnTo>
                  <a:lnTo>
                    <a:pt x="633" y="80"/>
                  </a:lnTo>
                  <a:lnTo>
                    <a:pt x="678" y="72"/>
                  </a:lnTo>
                  <a:lnTo>
                    <a:pt x="678" y="72"/>
                  </a:lnTo>
                  <a:lnTo>
                    <a:pt x="724" y="67"/>
                  </a:lnTo>
                  <a:lnTo>
                    <a:pt x="772" y="64"/>
                  </a:lnTo>
                  <a:lnTo>
                    <a:pt x="794" y="64"/>
                  </a:lnTo>
                  <a:lnTo>
                    <a:pt x="818" y="64"/>
                  </a:lnTo>
                  <a:lnTo>
                    <a:pt x="842" y="64"/>
                  </a:lnTo>
                  <a:lnTo>
                    <a:pt x="842" y="64"/>
                  </a:lnTo>
                  <a:lnTo>
                    <a:pt x="866" y="67"/>
                  </a:lnTo>
                  <a:lnTo>
                    <a:pt x="866" y="67"/>
                  </a:lnTo>
                  <a:lnTo>
                    <a:pt x="912" y="72"/>
                  </a:lnTo>
                  <a:lnTo>
                    <a:pt x="912" y="72"/>
                  </a:lnTo>
                  <a:lnTo>
                    <a:pt x="957" y="77"/>
                  </a:lnTo>
                  <a:lnTo>
                    <a:pt x="982" y="83"/>
                  </a:lnTo>
                  <a:lnTo>
                    <a:pt x="1006" y="88"/>
                  </a:lnTo>
                  <a:lnTo>
                    <a:pt x="1006" y="88"/>
                  </a:lnTo>
                  <a:lnTo>
                    <a:pt x="1051" y="99"/>
                  </a:lnTo>
                  <a:lnTo>
                    <a:pt x="1051" y="99"/>
                  </a:lnTo>
                  <a:lnTo>
                    <a:pt x="1097" y="110"/>
                  </a:lnTo>
                  <a:lnTo>
                    <a:pt x="1140" y="126"/>
                  </a:lnTo>
                  <a:lnTo>
                    <a:pt x="1140" y="126"/>
                  </a:lnTo>
                  <a:lnTo>
                    <a:pt x="1185" y="142"/>
                  </a:lnTo>
                  <a:lnTo>
                    <a:pt x="1185" y="142"/>
                  </a:lnTo>
                  <a:lnTo>
                    <a:pt x="1228" y="161"/>
                  </a:lnTo>
                  <a:lnTo>
                    <a:pt x="1271" y="180"/>
                  </a:lnTo>
                  <a:lnTo>
                    <a:pt x="1271" y="180"/>
                  </a:lnTo>
                  <a:lnTo>
                    <a:pt x="1311" y="201"/>
                  </a:lnTo>
                  <a:lnTo>
                    <a:pt x="1311" y="201"/>
                  </a:lnTo>
                  <a:lnTo>
                    <a:pt x="1352" y="225"/>
                  </a:lnTo>
                  <a:lnTo>
                    <a:pt x="1352" y="225"/>
                  </a:lnTo>
                  <a:lnTo>
                    <a:pt x="1392" y="252"/>
                  </a:lnTo>
                  <a:lnTo>
                    <a:pt x="1392" y="252"/>
                  </a:lnTo>
                  <a:lnTo>
                    <a:pt x="1429" y="279"/>
                  </a:lnTo>
                  <a:lnTo>
                    <a:pt x="1464" y="308"/>
                  </a:lnTo>
                  <a:lnTo>
                    <a:pt x="1464" y="308"/>
                  </a:lnTo>
                  <a:lnTo>
                    <a:pt x="1483" y="324"/>
                  </a:lnTo>
                  <a:lnTo>
                    <a:pt x="1499" y="340"/>
                  </a:lnTo>
                  <a:lnTo>
                    <a:pt x="1507" y="348"/>
                  </a:lnTo>
                  <a:lnTo>
                    <a:pt x="1512" y="357"/>
                  </a:lnTo>
                  <a:lnTo>
                    <a:pt x="1529" y="375"/>
                  </a:lnTo>
                  <a:lnTo>
                    <a:pt x="1539" y="389"/>
                  </a:lnTo>
                  <a:lnTo>
                    <a:pt x="1558" y="386"/>
                  </a:lnTo>
                  <a:lnTo>
                    <a:pt x="1558" y="386"/>
                  </a:lnTo>
                  <a:lnTo>
                    <a:pt x="1644" y="375"/>
                  </a:lnTo>
                  <a:lnTo>
                    <a:pt x="1644" y="375"/>
                  </a:lnTo>
                  <a:lnTo>
                    <a:pt x="1684" y="373"/>
                  </a:lnTo>
                  <a:lnTo>
                    <a:pt x="1684" y="373"/>
                  </a:lnTo>
                  <a:lnTo>
                    <a:pt x="1727" y="373"/>
                  </a:lnTo>
                  <a:lnTo>
                    <a:pt x="1727" y="373"/>
                  </a:lnTo>
                  <a:lnTo>
                    <a:pt x="1770" y="373"/>
                  </a:lnTo>
                  <a:lnTo>
                    <a:pt x="1813" y="375"/>
                  </a:lnTo>
                  <a:lnTo>
                    <a:pt x="1813" y="375"/>
                  </a:lnTo>
                  <a:lnTo>
                    <a:pt x="1856" y="378"/>
                  </a:lnTo>
                  <a:lnTo>
                    <a:pt x="1898" y="383"/>
                  </a:lnTo>
                  <a:lnTo>
                    <a:pt x="1898" y="383"/>
                  </a:lnTo>
                  <a:lnTo>
                    <a:pt x="1939" y="391"/>
                  </a:lnTo>
                  <a:lnTo>
                    <a:pt x="1960" y="397"/>
                  </a:lnTo>
                  <a:lnTo>
                    <a:pt x="1960" y="397"/>
                  </a:lnTo>
                  <a:lnTo>
                    <a:pt x="1982" y="399"/>
                  </a:lnTo>
                  <a:lnTo>
                    <a:pt x="2003" y="405"/>
                  </a:lnTo>
                  <a:lnTo>
                    <a:pt x="2003" y="405"/>
                  </a:lnTo>
                  <a:lnTo>
                    <a:pt x="2022" y="410"/>
                  </a:lnTo>
                  <a:lnTo>
                    <a:pt x="2062" y="423"/>
                  </a:lnTo>
                  <a:lnTo>
                    <a:pt x="2062" y="423"/>
                  </a:lnTo>
                  <a:lnTo>
                    <a:pt x="2102" y="437"/>
                  </a:lnTo>
                  <a:lnTo>
                    <a:pt x="2102" y="437"/>
                  </a:lnTo>
                  <a:lnTo>
                    <a:pt x="2124" y="445"/>
                  </a:lnTo>
                  <a:lnTo>
                    <a:pt x="2143" y="453"/>
                  </a:lnTo>
                  <a:lnTo>
                    <a:pt x="2161" y="461"/>
                  </a:lnTo>
                  <a:lnTo>
                    <a:pt x="2161" y="461"/>
                  </a:lnTo>
                  <a:lnTo>
                    <a:pt x="2183" y="472"/>
                  </a:lnTo>
                  <a:lnTo>
                    <a:pt x="2220" y="491"/>
                  </a:lnTo>
                  <a:lnTo>
                    <a:pt x="2231" y="493"/>
                  </a:lnTo>
                  <a:lnTo>
                    <a:pt x="2239" y="499"/>
                  </a:lnTo>
                  <a:lnTo>
                    <a:pt x="2258" y="509"/>
                  </a:lnTo>
                  <a:lnTo>
                    <a:pt x="2258" y="509"/>
                  </a:lnTo>
                  <a:lnTo>
                    <a:pt x="2296" y="531"/>
                  </a:lnTo>
                  <a:lnTo>
                    <a:pt x="2333" y="552"/>
                  </a:lnTo>
                  <a:lnTo>
                    <a:pt x="2333" y="552"/>
                  </a:lnTo>
                  <a:lnTo>
                    <a:pt x="2371" y="576"/>
                  </a:lnTo>
                  <a:lnTo>
                    <a:pt x="2371" y="576"/>
                  </a:lnTo>
                  <a:lnTo>
                    <a:pt x="2405" y="600"/>
                  </a:lnTo>
                  <a:lnTo>
                    <a:pt x="2421" y="611"/>
                  </a:lnTo>
                  <a:lnTo>
                    <a:pt x="2440" y="625"/>
                  </a:lnTo>
                  <a:lnTo>
                    <a:pt x="2440" y="625"/>
                  </a:lnTo>
                  <a:lnTo>
                    <a:pt x="2472" y="651"/>
                  </a:lnTo>
                  <a:lnTo>
                    <a:pt x="2472" y="651"/>
                  </a:lnTo>
                  <a:lnTo>
                    <a:pt x="2505" y="681"/>
                  </a:lnTo>
                  <a:lnTo>
                    <a:pt x="2505" y="681"/>
                  </a:lnTo>
                  <a:lnTo>
                    <a:pt x="2534" y="710"/>
                  </a:lnTo>
                  <a:lnTo>
                    <a:pt x="2534" y="710"/>
                  </a:lnTo>
                  <a:lnTo>
                    <a:pt x="2561" y="743"/>
                  </a:lnTo>
                  <a:lnTo>
                    <a:pt x="2574" y="759"/>
                  </a:lnTo>
                  <a:lnTo>
                    <a:pt x="2574" y="759"/>
                  </a:lnTo>
                  <a:lnTo>
                    <a:pt x="2585" y="778"/>
                  </a:lnTo>
                  <a:lnTo>
                    <a:pt x="2585" y="778"/>
                  </a:lnTo>
                  <a:lnTo>
                    <a:pt x="2596" y="794"/>
                  </a:lnTo>
                  <a:lnTo>
                    <a:pt x="2607" y="812"/>
                  </a:lnTo>
                  <a:lnTo>
                    <a:pt x="2607" y="812"/>
                  </a:lnTo>
                  <a:lnTo>
                    <a:pt x="2612" y="820"/>
                  </a:lnTo>
                  <a:lnTo>
                    <a:pt x="2617" y="831"/>
                  </a:lnTo>
                  <a:lnTo>
                    <a:pt x="2625" y="850"/>
                  </a:lnTo>
                  <a:lnTo>
                    <a:pt x="2633" y="869"/>
                  </a:lnTo>
                  <a:lnTo>
                    <a:pt x="2639" y="879"/>
                  </a:lnTo>
                  <a:lnTo>
                    <a:pt x="2639" y="879"/>
                  </a:lnTo>
                  <a:lnTo>
                    <a:pt x="2641" y="887"/>
                  </a:lnTo>
                  <a:lnTo>
                    <a:pt x="2647" y="909"/>
                  </a:lnTo>
                  <a:lnTo>
                    <a:pt x="2647" y="909"/>
                  </a:lnTo>
                  <a:lnTo>
                    <a:pt x="2652" y="928"/>
                  </a:lnTo>
                  <a:lnTo>
                    <a:pt x="2655" y="938"/>
                  </a:lnTo>
                  <a:lnTo>
                    <a:pt x="2657" y="949"/>
                  </a:lnTo>
                  <a:lnTo>
                    <a:pt x="2660" y="968"/>
                  </a:lnTo>
                  <a:lnTo>
                    <a:pt x="2666" y="987"/>
                  </a:lnTo>
                  <a:lnTo>
                    <a:pt x="2679" y="990"/>
                  </a:lnTo>
                  <a:lnTo>
                    <a:pt x="2679" y="990"/>
                  </a:lnTo>
                  <a:lnTo>
                    <a:pt x="2722" y="997"/>
                  </a:lnTo>
                  <a:lnTo>
                    <a:pt x="2762" y="1005"/>
                  </a:lnTo>
                  <a:lnTo>
                    <a:pt x="2762" y="1005"/>
                  </a:lnTo>
                  <a:lnTo>
                    <a:pt x="2802" y="1019"/>
                  </a:lnTo>
                  <a:lnTo>
                    <a:pt x="2840" y="1032"/>
                  </a:lnTo>
                  <a:lnTo>
                    <a:pt x="2840" y="1032"/>
                  </a:lnTo>
                  <a:lnTo>
                    <a:pt x="2880" y="1046"/>
                  </a:lnTo>
                  <a:lnTo>
                    <a:pt x="2918" y="1065"/>
                  </a:lnTo>
                  <a:lnTo>
                    <a:pt x="2918" y="1065"/>
                  </a:lnTo>
                  <a:lnTo>
                    <a:pt x="2953" y="1083"/>
                  </a:lnTo>
                  <a:lnTo>
                    <a:pt x="2990" y="1102"/>
                  </a:lnTo>
                  <a:lnTo>
                    <a:pt x="2990" y="1102"/>
                  </a:lnTo>
                  <a:lnTo>
                    <a:pt x="3022" y="1126"/>
                  </a:lnTo>
                  <a:lnTo>
                    <a:pt x="3057" y="1150"/>
                  </a:lnTo>
                  <a:lnTo>
                    <a:pt x="3087" y="1180"/>
                  </a:lnTo>
                  <a:lnTo>
                    <a:pt x="3113" y="1209"/>
                  </a:lnTo>
                  <a:lnTo>
                    <a:pt x="3113" y="1209"/>
                  </a:lnTo>
                  <a:lnTo>
                    <a:pt x="3137" y="1242"/>
                  </a:lnTo>
                  <a:lnTo>
                    <a:pt x="3159" y="1276"/>
                  </a:lnTo>
                  <a:lnTo>
                    <a:pt x="3159" y="1276"/>
                  </a:lnTo>
                  <a:lnTo>
                    <a:pt x="3175" y="1311"/>
                  </a:lnTo>
                  <a:lnTo>
                    <a:pt x="3175" y="1311"/>
                  </a:lnTo>
                  <a:lnTo>
                    <a:pt x="3180" y="1333"/>
                  </a:lnTo>
                  <a:lnTo>
                    <a:pt x="3180" y="1333"/>
                  </a:lnTo>
                  <a:lnTo>
                    <a:pt x="3180" y="1341"/>
                  </a:lnTo>
                  <a:lnTo>
                    <a:pt x="3183" y="1349"/>
                  </a:lnTo>
                  <a:lnTo>
                    <a:pt x="3183" y="1349"/>
                  </a:lnTo>
                  <a:lnTo>
                    <a:pt x="3183" y="1359"/>
                  </a:lnTo>
                  <a:lnTo>
                    <a:pt x="3183" y="1365"/>
                  </a:lnTo>
                  <a:lnTo>
                    <a:pt x="3183" y="1370"/>
                  </a:lnTo>
                  <a:lnTo>
                    <a:pt x="3183" y="1392"/>
                  </a:lnTo>
                  <a:lnTo>
                    <a:pt x="3186" y="1435"/>
                  </a:lnTo>
                  <a:lnTo>
                    <a:pt x="3186" y="1435"/>
                  </a:lnTo>
                  <a:lnTo>
                    <a:pt x="3186" y="1456"/>
                  </a:lnTo>
                  <a:lnTo>
                    <a:pt x="3183" y="1475"/>
                  </a:lnTo>
                  <a:lnTo>
                    <a:pt x="3183" y="1475"/>
                  </a:lnTo>
                  <a:lnTo>
                    <a:pt x="3180" y="1494"/>
                  </a:lnTo>
                  <a:lnTo>
                    <a:pt x="3175" y="1512"/>
                  </a:lnTo>
                  <a:lnTo>
                    <a:pt x="3175" y="1512"/>
                  </a:lnTo>
                  <a:lnTo>
                    <a:pt x="3167" y="1531"/>
                  </a:lnTo>
                  <a:lnTo>
                    <a:pt x="3159" y="1550"/>
                  </a:lnTo>
                  <a:lnTo>
                    <a:pt x="3159" y="1550"/>
                  </a:lnTo>
                  <a:lnTo>
                    <a:pt x="3137" y="1585"/>
                  </a:lnTo>
                  <a:lnTo>
                    <a:pt x="3137" y="1585"/>
                  </a:lnTo>
                  <a:lnTo>
                    <a:pt x="3111" y="1617"/>
                  </a:lnTo>
                  <a:lnTo>
                    <a:pt x="3081" y="1644"/>
                  </a:lnTo>
                  <a:lnTo>
                    <a:pt x="3081" y="1644"/>
                  </a:lnTo>
                  <a:lnTo>
                    <a:pt x="3049" y="1670"/>
                  </a:lnTo>
                  <a:lnTo>
                    <a:pt x="3014" y="1692"/>
                  </a:lnTo>
                  <a:lnTo>
                    <a:pt x="3014" y="1692"/>
                  </a:lnTo>
                  <a:lnTo>
                    <a:pt x="2979" y="1711"/>
                  </a:lnTo>
                  <a:lnTo>
                    <a:pt x="2939" y="1729"/>
                  </a:lnTo>
                  <a:lnTo>
                    <a:pt x="2939" y="1729"/>
                  </a:lnTo>
                  <a:lnTo>
                    <a:pt x="2901" y="1743"/>
                  </a:lnTo>
                  <a:lnTo>
                    <a:pt x="2861" y="1754"/>
                  </a:lnTo>
                  <a:lnTo>
                    <a:pt x="2818" y="1762"/>
                  </a:lnTo>
                  <a:lnTo>
                    <a:pt x="2778" y="1767"/>
                  </a:lnTo>
                  <a:lnTo>
                    <a:pt x="2770" y="1767"/>
                  </a:lnTo>
                  <a:lnTo>
                    <a:pt x="2770" y="1775"/>
                  </a:lnTo>
                  <a:lnTo>
                    <a:pt x="2770" y="1829"/>
                  </a:lnTo>
                  <a:lnTo>
                    <a:pt x="2770" y="1829"/>
                  </a:lnTo>
                  <a:lnTo>
                    <a:pt x="2770" y="1856"/>
                  </a:lnTo>
                  <a:lnTo>
                    <a:pt x="2770" y="1869"/>
                  </a:lnTo>
                  <a:lnTo>
                    <a:pt x="2770" y="1874"/>
                  </a:lnTo>
                  <a:lnTo>
                    <a:pt x="2770" y="1880"/>
                  </a:lnTo>
                  <a:lnTo>
                    <a:pt x="2767" y="1893"/>
                  </a:lnTo>
                  <a:lnTo>
                    <a:pt x="2767" y="1893"/>
                  </a:lnTo>
                  <a:lnTo>
                    <a:pt x="2765" y="1906"/>
                  </a:lnTo>
                  <a:lnTo>
                    <a:pt x="2765" y="1906"/>
                  </a:lnTo>
                  <a:lnTo>
                    <a:pt x="2757" y="1931"/>
                  </a:lnTo>
                  <a:lnTo>
                    <a:pt x="2757" y="1931"/>
                  </a:lnTo>
                  <a:lnTo>
                    <a:pt x="2751" y="1944"/>
                  </a:lnTo>
                  <a:lnTo>
                    <a:pt x="2751" y="1944"/>
                  </a:lnTo>
                  <a:lnTo>
                    <a:pt x="2746" y="1955"/>
                  </a:lnTo>
                  <a:lnTo>
                    <a:pt x="2746" y="1955"/>
                  </a:lnTo>
                  <a:lnTo>
                    <a:pt x="2735" y="1979"/>
                  </a:lnTo>
                  <a:lnTo>
                    <a:pt x="2735" y="1979"/>
                  </a:lnTo>
                  <a:lnTo>
                    <a:pt x="2727" y="1990"/>
                  </a:lnTo>
                  <a:lnTo>
                    <a:pt x="2719" y="2000"/>
                  </a:lnTo>
                  <a:lnTo>
                    <a:pt x="2714" y="2006"/>
                  </a:lnTo>
                  <a:lnTo>
                    <a:pt x="2711" y="2009"/>
                  </a:lnTo>
                  <a:lnTo>
                    <a:pt x="2700" y="2019"/>
                  </a:lnTo>
                  <a:lnTo>
                    <a:pt x="2700" y="2019"/>
                  </a:lnTo>
                  <a:lnTo>
                    <a:pt x="2682" y="2038"/>
                  </a:lnTo>
                  <a:lnTo>
                    <a:pt x="2682" y="2038"/>
                  </a:lnTo>
                  <a:lnTo>
                    <a:pt x="2660" y="2054"/>
                  </a:lnTo>
                  <a:lnTo>
                    <a:pt x="2649" y="2062"/>
                  </a:lnTo>
                  <a:lnTo>
                    <a:pt x="2639" y="2070"/>
                  </a:lnTo>
                  <a:lnTo>
                    <a:pt x="2639" y="2070"/>
                  </a:lnTo>
                  <a:lnTo>
                    <a:pt x="2617" y="2084"/>
                  </a:lnTo>
                  <a:lnTo>
                    <a:pt x="2617" y="2084"/>
                  </a:lnTo>
                  <a:lnTo>
                    <a:pt x="2593" y="2097"/>
                  </a:lnTo>
                  <a:lnTo>
                    <a:pt x="2593" y="2097"/>
                  </a:lnTo>
                  <a:lnTo>
                    <a:pt x="2569" y="2108"/>
                  </a:lnTo>
                  <a:lnTo>
                    <a:pt x="2569" y="2108"/>
                  </a:lnTo>
                  <a:lnTo>
                    <a:pt x="2593" y="2097"/>
                  </a:lnTo>
                  <a:lnTo>
                    <a:pt x="2593" y="2097"/>
                  </a:lnTo>
                  <a:lnTo>
                    <a:pt x="2617" y="2086"/>
                  </a:lnTo>
                  <a:lnTo>
                    <a:pt x="2617" y="2086"/>
                  </a:lnTo>
                  <a:lnTo>
                    <a:pt x="2641" y="2073"/>
                  </a:lnTo>
                  <a:lnTo>
                    <a:pt x="2652" y="2065"/>
                  </a:lnTo>
                  <a:lnTo>
                    <a:pt x="2663" y="2057"/>
                  </a:lnTo>
                  <a:lnTo>
                    <a:pt x="2663" y="2057"/>
                  </a:lnTo>
                  <a:lnTo>
                    <a:pt x="2684" y="2040"/>
                  </a:lnTo>
                  <a:lnTo>
                    <a:pt x="2684" y="2040"/>
                  </a:lnTo>
                  <a:lnTo>
                    <a:pt x="2706" y="2025"/>
                  </a:lnTo>
                  <a:lnTo>
                    <a:pt x="2714" y="2014"/>
                  </a:lnTo>
                  <a:lnTo>
                    <a:pt x="2719" y="2009"/>
                  </a:lnTo>
                  <a:lnTo>
                    <a:pt x="2724" y="2003"/>
                  </a:lnTo>
                  <a:lnTo>
                    <a:pt x="2732" y="1992"/>
                  </a:lnTo>
                  <a:lnTo>
                    <a:pt x="2732" y="1992"/>
                  </a:lnTo>
                  <a:lnTo>
                    <a:pt x="2741" y="1981"/>
                  </a:lnTo>
                  <a:lnTo>
                    <a:pt x="2741" y="1981"/>
                  </a:lnTo>
                  <a:lnTo>
                    <a:pt x="2754" y="1960"/>
                  </a:lnTo>
                  <a:lnTo>
                    <a:pt x="2754" y="1960"/>
                  </a:lnTo>
                  <a:lnTo>
                    <a:pt x="2762" y="1947"/>
                  </a:lnTo>
                  <a:lnTo>
                    <a:pt x="2762" y="1947"/>
                  </a:lnTo>
                  <a:lnTo>
                    <a:pt x="2767" y="1936"/>
                  </a:lnTo>
                  <a:lnTo>
                    <a:pt x="2767" y="1936"/>
                  </a:lnTo>
                  <a:lnTo>
                    <a:pt x="2776" y="1909"/>
                  </a:lnTo>
                  <a:lnTo>
                    <a:pt x="2776" y="1909"/>
                  </a:lnTo>
                  <a:lnTo>
                    <a:pt x="2778" y="1896"/>
                  </a:lnTo>
                  <a:lnTo>
                    <a:pt x="2781" y="1882"/>
                  </a:lnTo>
                  <a:lnTo>
                    <a:pt x="2781" y="1874"/>
                  </a:lnTo>
                  <a:lnTo>
                    <a:pt x="2783" y="1869"/>
                  </a:lnTo>
                  <a:lnTo>
                    <a:pt x="2783" y="1856"/>
                  </a:lnTo>
                  <a:lnTo>
                    <a:pt x="2783" y="1856"/>
                  </a:lnTo>
                  <a:lnTo>
                    <a:pt x="2783" y="1829"/>
                  </a:lnTo>
                  <a:lnTo>
                    <a:pt x="2786" y="1783"/>
                  </a:lnTo>
                  <a:lnTo>
                    <a:pt x="2786" y="1783"/>
                  </a:lnTo>
                  <a:lnTo>
                    <a:pt x="2826" y="1778"/>
                  </a:lnTo>
                  <a:lnTo>
                    <a:pt x="2866" y="1770"/>
                  </a:lnTo>
                  <a:lnTo>
                    <a:pt x="2907" y="1759"/>
                  </a:lnTo>
                  <a:lnTo>
                    <a:pt x="2947" y="1748"/>
                  </a:lnTo>
                  <a:lnTo>
                    <a:pt x="2947" y="1748"/>
                  </a:lnTo>
                  <a:lnTo>
                    <a:pt x="2987" y="1732"/>
                  </a:lnTo>
                  <a:lnTo>
                    <a:pt x="3028" y="1713"/>
                  </a:lnTo>
                  <a:lnTo>
                    <a:pt x="3028" y="1713"/>
                  </a:lnTo>
                  <a:lnTo>
                    <a:pt x="3062" y="1689"/>
                  </a:lnTo>
                  <a:lnTo>
                    <a:pt x="3097" y="1663"/>
                  </a:lnTo>
                  <a:lnTo>
                    <a:pt x="3097" y="1663"/>
                  </a:lnTo>
                  <a:lnTo>
                    <a:pt x="3132" y="1633"/>
                  </a:lnTo>
                  <a:lnTo>
                    <a:pt x="3159" y="1601"/>
                  </a:lnTo>
                  <a:lnTo>
                    <a:pt x="3159" y="1601"/>
                  </a:lnTo>
                  <a:lnTo>
                    <a:pt x="3172" y="1582"/>
                  </a:lnTo>
                  <a:lnTo>
                    <a:pt x="3183" y="1563"/>
                  </a:lnTo>
                  <a:lnTo>
                    <a:pt x="3183" y="1563"/>
                  </a:lnTo>
                  <a:lnTo>
                    <a:pt x="3194" y="1545"/>
                  </a:lnTo>
                  <a:lnTo>
                    <a:pt x="3202" y="1523"/>
                  </a:lnTo>
                  <a:lnTo>
                    <a:pt x="3202" y="1523"/>
                  </a:lnTo>
                  <a:lnTo>
                    <a:pt x="3210" y="1501"/>
                  </a:lnTo>
                  <a:lnTo>
                    <a:pt x="3212" y="1477"/>
                  </a:lnTo>
                  <a:lnTo>
                    <a:pt x="3212" y="1477"/>
                  </a:lnTo>
                  <a:lnTo>
                    <a:pt x="3215" y="1456"/>
                  </a:lnTo>
                  <a:lnTo>
                    <a:pt x="3215" y="1435"/>
                  </a:lnTo>
                  <a:lnTo>
                    <a:pt x="3218" y="1392"/>
                  </a:lnTo>
                  <a:lnTo>
                    <a:pt x="3218" y="1370"/>
                  </a:lnTo>
                  <a:lnTo>
                    <a:pt x="3218" y="1365"/>
                  </a:lnTo>
                  <a:lnTo>
                    <a:pt x="3218" y="1359"/>
                  </a:lnTo>
                </a:path>
              </a:pathLst>
            </a:custGeom>
            <a:solidFill>
              <a:schemeClr val="tx1">
                <a:lumMod val="65000"/>
                <a:lumOff val="35000"/>
              </a:schemeClr>
            </a:solidFill>
            <a:ln>
              <a:noFill/>
            </a:ln>
            <a:effectLst/>
          </p:spPr>
          <p:txBody>
            <a:bodyPr wrap="none" anchor="ctr"/>
            <a:lstStyle/>
            <a:p>
              <a:endParaRPr lang="en-US" dirty="0"/>
            </a:p>
          </p:txBody>
        </p:sp>
        <p:sp>
          <p:nvSpPr>
            <p:cNvPr id="84" name="Freeform 34"/>
            <p:cNvSpPr>
              <a:spLocks noChangeArrowheads="1"/>
            </p:cNvSpPr>
            <p:nvPr/>
          </p:nvSpPr>
          <p:spPr bwMode="gray">
            <a:xfrm>
              <a:off x="1624410" y="5670624"/>
              <a:ext cx="696234" cy="476873"/>
            </a:xfrm>
            <a:custGeom>
              <a:avLst/>
              <a:gdLst>
                <a:gd name="T0" fmla="*/ 3143 w 3219"/>
                <a:gd name="T1" fmla="*/ 1185 h 2205"/>
                <a:gd name="T2" fmla="*/ 2773 w 3219"/>
                <a:gd name="T3" fmla="*/ 962 h 2205"/>
                <a:gd name="T4" fmla="*/ 2657 w 3219"/>
                <a:gd name="T5" fmla="*/ 799 h 2205"/>
                <a:gd name="T6" fmla="*/ 2539 w 3219"/>
                <a:gd name="T7" fmla="*/ 644 h 2205"/>
                <a:gd name="T8" fmla="*/ 2266 w 3219"/>
                <a:gd name="T9" fmla="*/ 450 h 2205"/>
                <a:gd name="T10" fmla="*/ 2016 w 3219"/>
                <a:gd name="T11" fmla="*/ 348 h 2205"/>
                <a:gd name="T12" fmla="*/ 1681 w 3219"/>
                <a:gd name="T13" fmla="*/ 311 h 2205"/>
                <a:gd name="T14" fmla="*/ 1427 w 3219"/>
                <a:gd name="T15" fmla="*/ 198 h 2205"/>
                <a:gd name="T16" fmla="*/ 1067 w 3219"/>
                <a:gd name="T17" fmla="*/ 35 h 2205"/>
                <a:gd name="T18" fmla="*/ 770 w 3219"/>
                <a:gd name="T19" fmla="*/ 0 h 2205"/>
                <a:gd name="T20" fmla="*/ 306 w 3219"/>
                <a:gd name="T21" fmla="*/ 177 h 2205"/>
                <a:gd name="T22" fmla="*/ 225 w 3219"/>
                <a:gd name="T23" fmla="*/ 456 h 2205"/>
                <a:gd name="T24" fmla="*/ 91 w 3219"/>
                <a:gd name="T25" fmla="*/ 574 h 2205"/>
                <a:gd name="T26" fmla="*/ 8 w 3219"/>
                <a:gd name="T27" fmla="*/ 713 h 2205"/>
                <a:gd name="T28" fmla="*/ 5 w 3219"/>
                <a:gd name="T29" fmla="*/ 858 h 2205"/>
                <a:gd name="T30" fmla="*/ 62 w 3219"/>
                <a:gd name="T31" fmla="*/ 992 h 2205"/>
                <a:gd name="T32" fmla="*/ 274 w 3219"/>
                <a:gd name="T33" fmla="*/ 1169 h 2205"/>
                <a:gd name="T34" fmla="*/ 303 w 3219"/>
                <a:gd name="T35" fmla="*/ 1322 h 2205"/>
                <a:gd name="T36" fmla="*/ 335 w 3219"/>
                <a:gd name="T37" fmla="*/ 1416 h 2205"/>
                <a:gd name="T38" fmla="*/ 499 w 3219"/>
                <a:gd name="T39" fmla="*/ 1585 h 2205"/>
                <a:gd name="T40" fmla="*/ 721 w 3219"/>
                <a:gd name="T41" fmla="*/ 1697 h 2205"/>
                <a:gd name="T42" fmla="*/ 1032 w 3219"/>
                <a:gd name="T43" fmla="*/ 1756 h 2205"/>
                <a:gd name="T44" fmla="*/ 1271 w 3219"/>
                <a:gd name="T45" fmla="*/ 1915 h 2205"/>
                <a:gd name="T46" fmla="*/ 1507 w 3219"/>
                <a:gd name="T47" fmla="*/ 2078 h 2205"/>
                <a:gd name="T48" fmla="*/ 1979 w 3219"/>
                <a:gd name="T49" fmla="*/ 2199 h 2205"/>
                <a:gd name="T50" fmla="*/ 2060 w 3219"/>
                <a:gd name="T51" fmla="*/ 2193 h 2205"/>
                <a:gd name="T52" fmla="*/ 1593 w 3219"/>
                <a:gd name="T53" fmla="*/ 2089 h 2205"/>
                <a:gd name="T54" fmla="*/ 1295 w 3219"/>
                <a:gd name="T55" fmla="*/ 1891 h 2205"/>
                <a:gd name="T56" fmla="*/ 1070 w 3219"/>
                <a:gd name="T57" fmla="*/ 1719 h 2205"/>
                <a:gd name="T58" fmla="*/ 802 w 3219"/>
                <a:gd name="T59" fmla="*/ 1673 h 2205"/>
                <a:gd name="T60" fmla="*/ 542 w 3219"/>
                <a:gd name="T61" fmla="*/ 1555 h 2205"/>
                <a:gd name="T62" fmla="*/ 389 w 3219"/>
                <a:gd name="T63" fmla="*/ 1402 h 2205"/>
                <a:gd name="T64" fmla="*/ 373 w 3219"/>
                <a:gd name="T65" fmla="*/ 1231 h 2205"/>
                <a:gd name="T66" fmla="*/ 279 w 3219"/>
                <a:gd name="T67" fmla="*/ 1105 h 2205"/>
                <a:gd name="T68" fmla="*/ 97 w 3219"/>
                <a:gd name="T69" fmla="*/ 936 h 2205"/>
                <a:gd name="T70" fmla="*/ 64 w 3219"/>
                <a:gd name="T71" fmla="*/ 834 h 2205"/>
                <a:gd name="T72" fmla="*/ 91 w 3219"/>
                <a:gd name="T73" fmla="*/ 668 h 2205"/>
                <a:gd name="T74" fmla="*/ 198 w 3219"/>
                <a:gd name="T75" fmla="*/ 576 h 2205"/>
                <a:gd name="T76" fmla="*/ 290 w 3219"/>
                <a:gd name="T77" fmla="*/ 461 h 2205"/>
                <a:gd name="T78" fmla="*/ 303 w 3219"/>
                <a:gd name="T79" fmla="*/ 289 h 2205"/>
                <a:gd name="T80" fmla="*/ 633 w 3219"/>
                <a:gd name="T81" fmla="*/ 80 h 2205"/>
                <a:gd name="T82" fmla="*/ 982 w 3219"/>
                <a:gd name="T83" fmla="*/ 83 h 2205"/>
                <a:gd name="T84" fmla="*/ 1311 w 3219"/>
                <a:gd name="T85" fmla="*/ 201 h 2205"/>
                <a:gd name="T86" fmla="*/ 1558 w 3219"/>
                <a:gd name="T87" fmla="*/ 386 h 2205"/>
                <a:gd name="T88" fmla="*/ 1939 w 3219"/>
                <a:gd name="T89" fmla="*/ 391 h 2205"/>
                <a:gd name="T90" fmla="*/ 2161 w 3219"/>
                <a:gd name="T91" fmla="*/ 461 h 2205"/>
                <a:gd name="T92" fmla="*/ 2440 w 3219"/>
                <a:gd name="T93" fmla="*/ 625 h 2205"/>
                <a:gd name="T94" fmla="*/ 2607 w 3219"/>
                <a:gd name="T95" fmla="*/ 812 h 2205"/>
                <a:gd name="T96" fmla="*/ 2660 w 3219"/>
                <a:gd name="T97" fmla="*/ 968 h 2205"/>
                <a:gd name="T98" fmla="*/ 2990 w 3219"/>
                <a:gd name="T99" fmla="*/ 1102 h 2205"/>
                <a:gd name="T100" fmla="*/ 3180 w 3219"/>
                <a:gd name="T101" fmla="*/ 1341 h 2205"/>
                <a:gd name="T102" fmla="*/ 3175 w 3219"/>
                <a:gd name="T103" fmla="*/ 1512 h 2205"/>
                <a:gd name="T104" fmla="*/ 2939 w 3219"/>
                <a:gd name="T105" fmla="*/ 1729 h 2205"/>
                <a:gd name="T106" fmla="*/ 2767 w 3219"/>
                <a:gd name="T107" fmla="*/ 1893 h 2205"/>
                <a:gd name="T108" fmla="*/ 2711 w 3219"/>
                <a:gd name="T109" fmla="*/ 2009 h 2205"/>
                <a:gd name="T110" fmla="*/ 2569 w 3219"/>
                <a:gd name="T111" fmla="*/ 2108 h 2205"/>
                <a:gd name="T112" fmla="*/ 2724 w 3219"/>
                <a:gd name="T113" fmla="*/ 2003 h 2205"/>
                <a:gd name="T114" fmla="*/ 2781 w 3219"/>
                <a:gd name="T115" fmla="*/ 1882 h 2205"/>
                <a:gd name="T116" fmla="*/ 3028 w 3219"/>
                <a:gd name="T117" fmla="*/ 1713 h 2205"/>
                <a:gd name="T118" fmla="*/ 3210 w 3219"/>
                <a:gd name="T119" fmla="*/ 1501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9" h="2205">
                  <a:moveTo>
                    <a:pt x="3218" y="1359"/>
                  </a:moveTo>
                  <a:lnTo>
                    <a:pt x="3218" y="1359"/>
                  </a:lnTo>
                  <a:lnTo>
                    <a:pt x="3215" y="1349"/>
                  </a:lnTo>
                  <a:lnTo>
                    <a:pt x="3215" y="1335"/>
                  </a:lnTo>
                  <a:lnTo>
                    <a:pt x="3215" y="1335"/>
                  </a:lnTo>
                  <a:lnTo>
                    <a:pt x="3212" y="1325"/>
                  </a:lnTo>
                  <a:lnTo>
                    <a:pt x="3212" y="1325"/>
                  </a:lnTo>
                  <a:lnTo>
                    <a:pt x="3207" y="1303"/>
                  </a:lnTo>
                  <a:lnTo>
                    <a:pt x="3207" y="1303"/>
                  </a:lnTo>
                  <a:lnTo>
                    <a:pt x="3199" y="1282"/>
                  </a:lnTo>
                  <a:lnTo>
                    <a:pt x="3191" y="1260"/>
                  </a:lnTo>
                  <a:lnTo>
                    <a:pt x="3191" y="1260"/>
                  </a:lnTo>
                  <a:lnTo>
                    <a:pt x="3170" y="1220"/>
                  </a:lnTo>
                  <a:lnTo>
                    <a:pt x="3143" y="1185"/>
                  </a:lnTo>
                  <a:lnTo>
                    <a:pt x="3143" y="1185"/>
                  </a:lnTo>
                  <a:lnTo>
                    <a:pt x="3113" y="1153"/>
                  </a:lnTo>
                  <a:lnTo>
                    <a:pt x="3081" y="1121"/>
                  </a:lnTo>
                  <a:lnTo>
                    <a:pt x="3046" y="1094"/>
                  </a:lnTo>
                  <a:lnTo>
                    <a:pt x="3011" y="1070"/>
                  </a:lnTo>
                  <a:lnTo>
                    <a:pt x="3011" y="1070"/>
                  </a:lnTo>
                  <a:lnTo>
                    <a:pt x="2974" y="1046"/>
                  </a:lnTo>
                  <a:lnTo>
                    <a:pt x="2936" y="1024"/>
                  </a:lnTo>
                  <a:lnTo>
                    <a:pt x="2936" y="1024"/>
                  </a:lnTo>
                  <a:lnTo>
                    <a:pt x="2896" y="1005"/>
                  </a:lnTo>
                  <a:lnTo>
                    <a:pt x="2856" y="990"/>
                  </a:lnTo>
                  <a:lnTo>
                    <a:pt x="2856" y="990"/>
                  </a:lnTo>
                  <a:lnTo>
                    <a:pt x="2816" y="976"/>
                  </a:lnTo>
                  <a:lnTo>
                    <a:pt x="2773" y="962"/>
                  </a:lnTo>
                  <a:lnTo>
                    <a:pt x="2773" y="962"/>
                  </a:lnTo>
                  <a:lnTo>
                    <a:pt x="2706" y="946"/>
                  </a:lnTo>
                  <a:lnTo>
                    <a:pt x="2703" y="941"/>
                  </a:lnTo>
                  <a:lnTo>
                    <a:pt x="2700" y="928"/>
                  </a:lnTo>
                  <a:lnTo>
                    <a:pt x="2700" y="917"/>
                  </a:lnTo>
                  <a:lnTo>
                    <a:pt x="2700" y="917"/>
                  </a:lnTo>
                  <a:lnTo>
                    <a:pt x="2695" y="896"/>
                  </a:lnTo>
                  <a:lnTo>
                    <a:pt x="2687" y="874"/>
                  </a:lnTo>
                  <a:lnTo>
                    <a:pt x="2687" y="874"/>
                  </a:lnTo>
                  <a:lnTo>
                    <a:pt x="2684" y="863"/>
                  </a:lnTo>
                  <a:lnTo>
                    <a:pt x="2679" y="850"/>
                  </a:lnTo>
                  <a:lnTo>
                    <a:pt x="2671" y="828"/>
                  </a:lnTo>
                  <a:lnTo>
                    <a:pt x="2660" y="810"/>
                  </a:lnTo>
                  <a:lnTo>
                    <a:pt x="2657" y="799"/>
                  </a:lnTo>
                  <a:lnTo>
                    <a:pt x="2657" y="799"/>
                  </a:lnTo>
                  <a:lnTo>
                    <a:pt x="2649" y="788"/>
                  </a:lnTo>
                  <a:lnTo>
                    <a:pt x="2639" y="769"/>
                  </a:lnTo>
                  <a:lnTo>
                    <a:pt x="2639" y="769"/>
                  </a:lnTo>
                  <a:lnTo>
                    <a:pt x="2628" y="748"/>
                  </a:lnTo>
                  <a:lnTo>
                    <a:pt x="2628" y="748"/>
                  </a:lnTo>
                  <a:lnTo>
                    <a:pt x="2614" y="729"/>
                  </a:lnTo>
                  <a:lnTo>
                    <a:pt x="2601" y="710"/>
                  </a:lnTo>
                  <a:lnTo>
                    <a:pt x="2601" y="710"/>
                  </a:lnTo>
                  <a:lnTo>
                    <a:pt x="2572" y="675"/>
                  </a:lnTo>
                  <a:lnTo>
                    <a:pt x="2572" y="675"/>
                  </a:lnTo>
                  <a:lnTo>
                    <a:pt x="2555" y="660"/>
                  </a:lnTo>
                  <a:lnTo>
                    <a:pt x="2539" y="644"/>
                  </a:lnTo>
                  <a:lnTo>
                    <a:pt x="2539" y="644"/>
                  </a:lnTo>
                  <a:lnTo>
                    <a:pt x="2507" y="614"/>
                  </a:lnTo>
                  <a:lnTo>
                    <a:pt x="2507" y="614"/>
                  </a:lnTo>
                  <a:lnTo>
                    <a:pt x="2472" y="585"/>
                  </a:lnTo>
                  <a:lnTo>
                    <a:pt x="2472" y="585"/>
                  </a:lnTo>
                  <a:lnTo>
                    <a:pt x="2456" y="568"/>
                  </a:lnTo>
                  <a:lnTo>
                    <a:pt x="2438" y="558"/>
                  </a:lnTo>
                  <a:lnTo>
                    <a:pt x="2438" y="558"/>
                  </a:lnTo>
                  <a:lnTo>
                    <a:pt x="2400" y="531"/>
                  </a:lnTo>
                  <a:lnTo>
                    <a:pt x="2400" y="531"/>
                  </a:lnTo>
                  <a:lnTo>
                    <a:pt x="2362" y="507"/>
                  </a:lnTo>
                  <a:lnTo>
                    <a:pt x="2325" y="482"/>
                  </a:lnTo>
                  <a:lnTo>
                    <a:pt x="2325" y="482"/>
                  </a:lnTo>
                  <a:lnTo>
                    <a:pt x="2285" y="461"/>
                  </a:lnTo>
                  <a:lnTo>
                    <a:pt x="2266" y="450"/>
                  </a:lnTo>
                  <a:lnTo>
                    <a:pt x="2255" y="445"/>
                  </a:lnTo>
                  <a:lnTo>
                    <a:pt x="2247" y="440"/>
                  </a:lnTo>
                  <a:lnTo>
                    <a:pt x="2207" y="421"/>
                  </a:lnTo>
                  <a:lnTo>
                    <a:pt x="2207" y="421"/>
                  </a:lnTo>
                  <a:lnTo>
                    <a:pt x="2185" y="410"/>
                  </a:lnTo>
                  <a:lnTo>
                    <a:pt x="2167" y="402"/>
                  </a:lnTo>
                  <a:lnTo>
                    <a:pt x="2145" y="391"/>
                  </a:lnTo>
                  <a:lnTo>
                    <a:pt x="2145" y="391"/>
                  </a:lnTo>
                  <a:lnTo>
                    <a:pt x="2124" y="383"/>
                  </a:lnTo>
                  <a:lnTo>
                    <a:pt x="2124" y="383"/>
                  </a:lnTo>
                  <a:lnTo>
                    <a:pt x="2081" y="370"/>
                  </a:lnTo>
                  <a:lnTo>
                    <a:pt x="2038" y="357"/>
                  </a:lnTo>
                  <a:lnTo>
                    <a:pt x="2038" y="357"/>
                  </a:lnTo>
                  <a:lnTo>
                    <a:pt x="2016" y="348"/>
                  </a:lnTo>
                  <a:lnTo>
                    <a:pt x="1995" y="343"/>
                  </a:lnTo>
                  <a:lnTo>
                    <a:pt x="1995" y="343"/>
                  </a:lnTo>
                  <a:lnTo>
                    <a:pt x="1974" y="338"/>
                  </a:lnTo>
                  <a:lnTo>
                    <a:pt x="1952" y="332"/>
                  </a:lnTo>
                  <a:lnTo>
                    <a:pt x="1952" y="332"/>
                  </a:lnTo>
                  <a:lnTo>
                    <a:pt x="1907" y="324"/>
                  </a:lnTo>
                  <a:lnTo>
                    <a:pt x="1907" y="324"/>
                  </a:lnTo>
                  <a:lnTo>
                    <a:pt x="1861" y="319"/>
                  </a:lnTo>
                  <a:lnTo>
                    <a:pt x="1818" y="314"/>
                  </a:lnTo>
                  <a:lnTo>
                    <a:pt x="1818" y="314"/>
                  </a:lnTo>
                  <a:lnTo>
                    <a:pt x="1773" y="311"/>
                  </a:lnTo>
                  <a:lnTo>
                    <a:pt x="1727" y="311"/>
                  </a:lnTo>
                  <a:lnTo>
                    <a:pt x="1727" y="311"/>
                  </a:lnTo>
                  <a:lnTo>
                    <a:pt x="1681" y="311"/>
                  </a:lnTo>
                  <a:lnTo>
                    <a:pt x="1681" y="311"/>
                  </a:lnTo>
                  <a:lnTo>
                    <a:pt x="1639" y="314"/>
                  </a:lnTo>
                  <a:lnTo>
                    <a:pt x="1639" y="314"/>
                  </a:lnTo>
                  <a:lnTo>
                    <a:pt x="1566" y="322"/>
                  </a:lnTo>
                  <a:lnTo>
                    <a:pt x="1561" y="316"/>
                  </a:lnTo>
                  <a:lnTo>
                    <a:pt x="1553" y="305"/>
                  </a:lnTo>
                  <a:lnTo>
                    <a:pt x="1542" y="298"/>
                  </a:lnTo>
                  <a:lnTo>
                    <a:pt x="1526" y="279"/>
                  </a:lnTo>
                  <a:lnTo>
                    <a:pt x="1526" y="279"/>
                  </a:lnTo>
                  <a:lnTo>
                    <a:pt x="1507" y="263"/>
                  </a:lnTo>
                  <a:lnTo>
                    <a:pt x="1507" y="263"/>
                  </a:lnTo>
                  <a:lnTo>
                    <a:pt x="1467" y="230"/>
                  </a:lnTo>
                  <a:lnTo>
                    <a:pt x="1427" y="198"/>
                  </a:lnTo>
                  <a:lnTo>
                    <a:pt x="1427" y="198"/>
                  </a:lnTo>
                  <a:lnTo>
                    <a:pt x="1387" y="171"/>
                  </a:lnTo>
                  <a:lnTo>
                    <a:pt x="1387" y="171"/>
                  </a:lnTo>
                  <a:lnTo>
                    <a:pt x="1344" y="147"/>
                  </a:lnTo>
                  <a:lnTo>
                    <a:pt x="1344" y="147"/>
                  </a:lnTo>
                  <a:lnTo>
                    <a:pt x="1298" y="123"/>
                  </a:lnTo>
                  <a:lnTo>
                    <a:pt x="1298" y="123"/>
                  </a:lnTo>
                  <a:lnTo>
                    <a:pt x="1255" y="102"/>
                  </a:lnTo>
                  <a:lnTo>
                    <a:pt x="1255" y="102"/>
                  </a:lnTo>
                  <a:lnTo>
                    <a:pt x="1210" y="83"/>
                  </a:lnTo>
                  <a:lnTo>
                    <a:pt x="1210" y="83"/>
                  </a:lnTo>
                  <a:lnTo>
                    <a:pt x="1161" y="64"/>
                  </a:lnTo>
                  <a:lnTo>
                    <a:pt x="1161" y="64"/>
                  </a:lnTo>
                  <a:lnTo>
                    <a:pt x="1116" y="48"/>
                  </a:lnTo>
                  <a:lnTo>
                    <a:pt x="1067" y="35"/>
                  </a:lnTo>
                  <a:lnTo>
                    <a:pt x="1067" y="35"/>
                  </a:lnTo>
                  <a:lnTo>
                    <a:pt x="1019" y="24"/>
                  </a:lnTo>
                  <a:lnTo>
                    <a:pt x="995" y="19"/>
                  </a:lnTo>
                  <a:lnTo>
                    <a:pt x="968" y="16"/>
                  </a:lnTo>
                  <a:lnTo>
                    <a:pt x="968" y="16"/>
                  </a:lnTo>
                  <a:lnTo>
                    <a:pt x="920" y="8"/>
                  </a:lnTo>
                  <a:lnTo>
                    <a:pt x="920" y="8"/>
                  </a:lnTo>
                  <a:lnTo>
                    <a:pt x="869" y="2"/>
                  </a:lnTo>
                  <a:lnTo>
                    <a:pt x="869" y="2"/>
                  </a:lnTo>
                  <a:lnTo>
                    <a:pt x="845" y="0"/>
                  </a:lnTo>
                  <a:lnTo>
                    <a:pt x="821" y="0"/>
                  </a:lnTo>
                  <a:lnTo>
                    <a:pt x="794" y="0"/>
                  </a:lnTo>
                  <a:lnTo>
                    <a:pt x="770" y="0"/>
                  </a:lnTo>
                  <a:lnTo>
                    <a:pt x="770" y="0"/>
                  </a:lnTo>
                  <a:lnTo>
                    <a:pt x="719" y="2"/>
                  </a:lnTo>
                  <a:lnTo>
                    <a:pt x="671" y="8"/>
                  </a:lnTo>
                  <a:lnTo>
                    <a:pt x="671" y="8"/>
                  </a:lnTo>
                  <a:lnTo>
                    <a:pt x="619" y="16"/>
                  </a:lnTo>
                  <a:lnTo>
                    <a:pt x="571" y="29"/>
                  </a:lnTo>
                  <a:lnTo>
                    <a:pt x="523" y="43"/>
                  </a:lnTo>
                  <a:lnTo>
                    <a:pt x="475" y="61"/>
                  </a:lnTo>
                  <a:lnTo>
                    <a:pt x="475" y="61"/>
                  </a:lnTo>
                  <a:lnTo>
                    <a:pt x="429" y="83"/>
                  </a:lnTo>
                  <a:lnTo>
                    <a:pt x="386" y="110"/>
                  </a:lnTo>
                  <a:lnTo>
                    <a:pt x="386" y="110"/>
                  </a:lnTo>
                  <a:lnTo>
                    <a:pt x="343" y="139"/>
                  </a:lnTo>
                  <a:lnTo>
                    <a:pt x="325" y="158"/>
                  </a:lnTo>
                  <a:lnTo>
                    <a:pt x="306" y="177"/>
                  </a:lnTo>
                  <a:lnTo>
                    <a:pt x="306" y="177"/>
                  </a:lnTo>
                  <a:lnTo>
                    <a:pt x="287" y="195"/>
                  </a:lnTo>
                  <a:lnTo>
                    <a:pt x="271" y="217"/>
                  </a:lnTo>
                  <a:lnTo>
                    <a:pt x="257" y="241"/>
                  </a:lnTo>
                  <a:lnTo>
                    <a:pt x="244" y="265"/>
                  </a:lnTo>
                  <a:lnTo>
                    <a:pt x="244" y="265"/>
                  </a:lnTo>
                  <a:lnTo>
                    <a:pt x="236" y="292"/>
                  </a:lnTo>
                  <a:lnTo>
                    <a:pt x="231" y="316"/>
                  </a:lnTo>
                  <a:lnTo>
                    <a:pt x="225" y="343"/>
                  </a:lnTo>
                  <a:lnTo>
                    <a:pt x="225" y="373"/>
                  </a:lnTo>
                  <a:lnTo>
                    <a:pt x="225" y="373"/>
                  </a:lnTo>
                  <a:lnTo>
                    <a:pt x="225" y="445"/>
                  </a:lnTo>
                  <a:lnTo>
                    <a:pt x="225" y="456"/>
                  </a:lnTo>
                  <a:lnTo>
                    <a:pt x="225" y="456"/>
                  </a:lnTo>
                  <a:lnTo>
                    <a:pt x="225" y="466"/>
                  </a:lnTo>
                  <a:lnTo>
                    <a:pt x="225" y="466"/>
                  </a:lnTo>
                  <a:lnTo>
                    <a:pt x="228" y="488"/>
                  </a:lnTo>
                  <a:lnTo>
                    <a:pt x="228" y="488"/>
                  </a:lnTo>
                  <a:lnTo>
                    <a:pt x="231" y="496"/>
                  </a:lnTo>
                  <a:lnTo>
                    <a:pt x="231" y="496"/>
                  </a:lnTo>
                  <a:lnTo>
                    <a:pt x="201" y="507"/>
                  </a:lnTo>
                  <a:lnTo>
                    <a:pt x="201" y="507"/>
                  </a:lnTo>
                  <a:lnTo>
                    <a:pt x="172" y="520"/>
                  </a:lnTo>
                  <a:lnTo>
                    <a:pt x="145" y="533"/>
                  </a:lnTo>
                  <a:lnTo>
                    <a:pt x="145" y="533"/>
                  </a:lnTo>
                  <a:lnTo>
                    <a:pt x="115" y="552"/>
                  </a:lnTo>
                  <a:lnTo>
                    <a:pt x="105" y="563"/>
                  </a:lnTo>
                  <a:lnTo>
                    <a:pt x="91" y="574"/>
                  </a:lnTo>
                  <a:lnTo>
                    <a:pt x="91" y="574"/>
                  </a:lnTo>
                  <a:lnTo>
                    <a:pt x="78" y="585"/>
                  </a:lnTo>
                  <a:lnTo>
                    <a:pt x="67" y="595"/>
                  </a:lnTo>
                  <a:lnTo>
                    <a:pt x="62" y="603"/>
                  </a:lnTo>
                  <a:lnTo>
                    <a:pt x="62" y="603"/>
                  </a:lnTo>
                  <a:lnTo>
                    <a:pt x="56" y="609"/>
                  </a:lnTo>
                  <a:lnTo>
                    <a:pt x="46" y="622"/>
                  </a:lnTo>
                  <a:lnTo>
                    <a:pt x="46" y="622"/>
                  </a:lnTo>
                  <a:lnTo>
                    <a:pt x="38" y="635"/>
                  </a:lnTo>
                  <a:lnTo>
                    <a:pt x="30" y="651"/>
                  </a:lnTo>
                  <a:lnTo>
                    <a:pt x="30" y="651"/>
                  </a:lnTo>
                  <a:lnTo>
                    <a:pt x="16" y="681"/>
                  </a:lnTo>
                  <a:lnTo>
                    <a:pt x="16" y="681"/>
                  </a:lnTo>
                  <a:lnTo>
                    <a:pt x="8" y="713"/>
                  </a:lnTo>
                  <a:lnTo>
                    <a:pt x="8" y="713"/>
                  </a:lnTo>
                  <a:lnTo>
                    <a:pt x="3" y="745"/>
                  </a:lnTo>
                  <a:lnTo>
                    <a:pt x="0" y="778"/>
                  </a:lnTo>
                  <a:lnTo>
                    <a:pt x="0" y="778"/>
                  </a:lnTo>
                  <a:lnTo>
                    <a:pt x="0" y="810"/>
                  </a:lnTo>
                  <a:lnTo>
                    <a:pt x="0" y="810"/>
                  </a:lnTo>
                  <a:lnTo>
                    <a:pt x="0" y="818"/>
                  </a:lnTo>
                  <a:lnTo>
                    <a:pt x="3" y="826"/>
                  </a:lnTo>
                  <a:lnTo>
                    <a:pt x="3" y="842"/>
                  </a:lnTo>
                  <a:lnTo>
                    <a:pt x="5" y="850"/>
                  </a:lnTo>
                  <a:lnTo>
                    <a:pt x="5" y="855"/>
                  </a:lnTo>
                  <a:lnTo>
                    <a:pt x="5" y="855"/>
                  </a:lnTo>
                  <a:lnTo>
                    <a:pt x="5" y="858"/>
                  </a:lnTo>
                  <a:lnTo>
                    <a:pt x="5" y="858"/>
                  </a:lnTo>
                  <a:lnTo>
                    <a:pt x="5" y="858"/>
                  </a:lnTo>
                  <a:lnTo>
                    <a:pt x="8" y="874"/>
                  </a:lnTo>
                  <a:lnTo>
                    <a:pt x="11" y="882"/>
                  </a:lnTo>
                  <a:lnTo>
                    <a:pt x="14" y="890"/>
                  </a:lnTo>
                  <a:lnTo>
                    <a:pt x="19" y="906"/>
                  </a:lnTo>
                  <a:lnTo>
                    <a:pt x="19" y="906"/>
                  </a:lnTo>
                  <a:lnTo>
                    <a:pt x="24" y="920"/>
                  </a:lnTo>
                  <a:lnTo>
                    <a:pt x="24" y="920"/>
                  </a:lnTo>
                  <a:lnTo>
                    <a:pt x="30" y="936"/>
                  </a:lnTo>
                  <a:lnTo>
                    <a:pt x="30" y="936"/>
                  </a:lnTo>
                  <a:lnTo>
                    <a:pt x="46" y="965"/>
                  </a:lnTo>
                  <a:lnTo>
                    <a:pt x="54" y="979"/>
                  </a:lnTo>
                  <a:lnTo>
                    <a:pt x="62" y="992"/>
                  </a:lnTo>
                  <a:lnTo>
                    <a:pt x="62" y="992"/>
                  </a:lnTo>
                  <a:lnTo>
                    <a:pt x="80" y="1016"/>
                  </a:lnTo>
                  <a:lnTo>
                    <a:pt x="80" y="1016"/>
                  </a:lnTo>
                  <a:lnTo>
                    <a:pt x="102" y="1040"/>
                  </a:lnTo>
                  <a:lnTo>
                    <a:pt x="102" y="1040"/>
                  </a:lnTo>
                  <a:lnTo>
                    <a:pt x="126" y="1062"/>
                  </a:lnTo>
                  <a:lnTo>
                    <a:pt x="148" y="1083"/>
                  </a:lnTo>
                  <a:lnTo>
                    <a:pt x="148" y="1083"/>
                  </a:lnTo>
                  <a:lnTo>
                    <a:pt x="172" y="1102"/>
                  </a:lnTo>
                  <a:lnTo>
                    <a:pt x="172" y="1102"/>
                  </a:lnTo>
                  <a:lnTo>
                    <a:pt x="196" y="1121"/>
                  </a:lnTo>
                  <a:lnTo>
                    <a:pt x="196" y="1121"/>
                  </a:lnTo>
                  <a:lnTo>
                    <a:pt x="247" y="1153"/>
                  </a:lnTo>
                  <a:lnTo>
                    <a:pt x="274" y="1169"/>
                  </a:lnTo>
                  <a:lnTo>
                    <a:pt x="274" y="1169"/>
                  </a:lnTo>
                  <a:lnTo>
                    <a:pt x="300" y="1185"/>
                  </a:lnTo>
                  <a:lnTo>
                    <a:pt x="300" y="1185"/>
                  </a:lnTo>
                  <a:lnTo>
                    <a:pt x="327" y="1199"/>
                  </a:lnTo>
                  <a:lnTo>
                    <a:pt x="327" y="1199"/>
                  </a:lnTo>
                  <a:lnTo>
                    <a:pt x="325" y="1207"/>
                  </a:lnTo>
                  <a:lnTo>
                    <a:pt x="325" y="1207"/>
                  </a:lnTo>
                  <a:lnTo>
                    <a:pt x="316" y="1225"/>
                  </a:lnTo>
                  <a:lnTo>
                    <a:pt x="311" y="1244"/>
                  </a:lnTo>
                  <a:lnTo>
                    <a:pt x="311" y="1244"/>
                  </a:lnTo>
                  <a:lnTo>
                    <a:pt x="306" y="1263"/>
                  </a:lnTo>
                  <a:lnTo>
                    <a:pt x="303" y="1282"/>
                  </a:lnTo>
                  <a:lnTo>
                    <a:pt x="303" y="1303"/>
                  </a:lnTo>
                  <a:lnTo>
                    <a:pt x="303" y="1322"/>
                  </a:lnTo>
                  <a:lnTo>
                    <a:pt x="303" y="1322"/>
                  </a:lnTo>
                  <a:lnTo>
                    <a:pt x="306" y="1341"/>
                  </a:lnTo>
                  <a:lnTo>
                    <a:pt x="306" y="1341"/>
                  </a:lnTo>
                  <a:lnTo>
                    <a:pt x="311" y="1362"/>
                  </a:lnTo>
                  <a:lnTo>
                    <a:pt x="316" y="1381"/>
                  </a:lnTo>
                  <a:lnTo>
                    <a:pt x="316" y="1381"/>
                  </a:lnTo>
                  <a:lnTo>
                    <a:pt x="325" y="1397"/>
                  </a:lnTo>
                  <a:lnTo>
                    <a:pt x="330" y="1408"/>
                  </a:lnTo>
                  <a:lnTo>
                    <a:pt x="330" y="1408"/>
                  </a:lnTo>
                  <a:lnTo>
                    <a:pt x="330" y="1408"/>
                  </a:lnTo>
                  <a:lnTo>
                    <a:pt x="330" y="1408"/>
                  </a:lnTo>
                  <a:lnTo>
                    <a:pt x="330" y="1411"/>
                  </a:lnTo>
                  <a:lnTo>
                    <a:pt x="333" y="1411"/>
                  </a:lnTo>
                  <a:lnTo>
                    <a:pt x="335" y="1416"/>
                  </a:lnTo>
                  <a:lnTo>
                    <a:pt x="335" y="1416"/>
                  </a:lnTo>
                  <a:lnTo>
                    <a:pt x="343" y="1429"/>
                  </a:lnTo>
                  <a:lnTo>
                    <a:pt x="343" y="1429"/>
                  </a:lnTo>
                  <a:lnTo>
                    <a:pt x="365" y="1461"/>
                  </a:lnTo>
                  <a:lnTo>
                    <a:pt x="378" y="1475"/>
                  </a:lnTo>
                  <a:lnTo>
                    <a:pt x="378" y="1475"/>
                  </a:lnTo>
                  <a:lnTo>
                    <a:pt x="389" y="1488"/>
                  </a:lnTo>
                  <a:lnTo>
                    <a:pt x="389" y="1488"/>
                  </a:lnTo>
                  <a:lnTo>
                    <a:pt x="416" y="1515"/>
                  </a:lnTo>
                  <a:lnTo>
                    <a:pt x="426" y="1529"/>
                  </a:lnTo>
                  <a:lnTo>
                    <a:pt x="426" y="1529"/>
                  </a:lnTo>
                  <a:lnTo>
                    <a:pt x="440" y="1539"/>
                  </a:lnTo>
                  <a:lnTo>
                    <a:pt x="469" y="1563"/>
                  </a:lnTo>
                  <a:lnTo>
                    <a:pt x="469" y="1563"/>
                  </a:lnTo>
                  <a:lnTo>
                    <a:pt x="499" y="1585"/>
                  </a:lnTo>
                  <a:lnTo>
                    <a:pt x="499" y="1585"/>
                  </a:lnTo>
                  <a:lnTo>
                    <a:pt x="512" y="1595"/>
                  </a:lnTo>
                  <a:lnTo>
                    <a:pt x="528" y="1604"/>
                  </a:lnTo>
                  <a:lnTo>
                    <a:pt x="528" y="1604"/>
                  </a:lnTo>
                  <a:lnTo>
                    <a:pt x="558" y="1622"/>
                  </a:lnTo>
                  <a:lnTo>
                    <a:pt x="590" y="1641"/>
                  </a:lnTo>
                  <a:lnTo>
                    <a:pt x="606" y="1649"/>
                  </a:lnTo>
                  <a:lnTo>
                    <a:pt x="606" y="1649"/>
                  </a:lnTo>
                  <a:lnTo>
                    <a:pt x="622" y="1657"/>
                  </a:lnTo>
                  <a:lnTo>
                    <a:pt x="654" y="1670"/>
                  </a:lnTo>
                  <a:lnTo>
                    <a:pt x="654" y="1670"/>
                  </a:lnTo>
                  <a:lnTo>
                    <a:pt x="687" y="1684"/>
                  </a:lnTo>
                  <a:lnTo>
                    <a:pt x="721" y="1697"/>
                  </a:lnTo>
                  <a:lnTo>
                    <a:pt x="721" y="1697"/>
                  </a:lnTo>
                  <a:lnTo>
                    <a:pt x="789" y="1719"/>
                  </a:lnTo>
                  <a:lnTo>
                    <a:pt x="789" y="1719"/>
                  </a:lnTo>
                  <a:lnTo>
                    <a:pt x="807" y="1722"/>
                  </a:lnTo>
                  <a:lnTo>
                    <a:pt x="823" y="1727"/>
                  </a:lnTo>
                  <a:lnTo>
                    <a:pt x="858" y="1732"/>
                  </a:lnTo>
                  <a:lnTo>
                    <a:pt x="858" y="1732"/>
                  </a:lnTo>
                  <a:lnTo>
                    <a:pt x="893" y="1740"/>
                  </a:lnTo>
                  <a:lnTo>
                    <a:pt x="928" y="1746"/>
                  </a:lnTo>
                  <a:lnTo>
                    <a:pt x="947" y="1748"/>
                  </a:lnTo>
                  <a:lnTo>
                    <a:pt x="955" y="1748"/>
                  </a:lnTo>
                  <a:lnTo>
                    <a:pt x="963" y="1751"/>
                  </a:lnTo>
                  <a:lnTo>
                    <a:pt x="998" y="1754"/>
                  </a:lnTo>
                  <a:lnTo>
                    <a:pt x="998" y="1754"/>
                  </a:lnTo>
                  <a:lnTo>
                    <a:pt x="1032" y="1756"/>
                  </a:lnTo>
                  <a:lnTo>
                    <a:pt x="1070" y="1759"/>
                  </a:lnTo>
                  <a:lnTo>
                    <a:pt x="1121" y="1759"/>
                  </a:lnTo>
                  <a:lnTo>
                    <a:pt x="1121" y="1762"/>
                  </a:lnTo>
                  <a:lnTo>
                    <a:pt x="1140" y="1762"/>
                  </a:lnTo>
                  <a:lnTo>
                    <a:pt x="1148" y="1762"/>
                  </a:lnTo>
                  <a:lnTo>
                    <a:pt x="1164" y="1788"/>
                  </a:lnTo>
                  <a:lnTo>
                    <a:pt x="1164" y="1788"/>
                  </a:lnTo>
                  <a:lnTo>
                    <a:pt x="1191" y="1821"/>
                  </a:lnTo>
                  <a:lnTo>
                    <a:pt x="1191" y="1821"/>
                  </a:lnTo>
                  <a:lnTo>
                    <a:pt x="1215" y="1853"/>
                  </a:lnTo>
                  <a:lnTo>
                    <a:pt x="1215" y="1853"/>
                  </a:lnTo>
                  <a:lnTo>
                    <a:pt x="1242" y="1885"/>
                  </a:lnTo>
                  <a:lnTo>
                    <a:pt x="1242" y="1885"/>
                  </a:lnTo>
                  <a:lnTo>
                    <a:pt x="1271" y="1915"/>
                  </a:lnTo>
                  <a:lnTo>
                    <a:pt x="1271" y="1915"/>
                  </a:lnTo>
                  <a:lnTo>
                    <a:pt x="1303" y="1941"/>
                  </a:lnTo>
                  <a:lnTo>
                    <a:pt x="1303" y="1941"/>
                  </a:lnTo>
                  <a:lnTo>
                    <a:pt x="1333" y="1968"/>
                  </a:lnTo>
                  <a:lnTo>
                    <a:pt x="1333" y="1968"/>
                  </a:lnTo>
                  <a:lnTo>
                    <a:pt x="1368" y="1992"/>
                  </a:lnTo>
                  <a:lnTo>
                    <a:pt x="1368" y="1992"/>
                  </a:lnTo>
                  <a:lnTo>
                    <a:pt x="1400" y="2016"/>
                  </a:lnTo>
                  <a:lnTo>
                    <a:pt x="1400" y="2016"/>
                  </a:lnTo>
                  <a:lnTo>
                    <a:pt x="1435" y="2038"/>
                  </a:lnTo>
                  <a:lnTo>
                    <a:pt x="1472" y="2059"/>
                  </a:lnTo>
                  <a:lnTo>
                    <a:pt x="1472" y="2059"/>
                  </a:lnTo>
                  <a:lnTo>
                    <a:pt x="1507" y="2078"/>
                  </a:lnTo>
                  <a:lnTo>
                    <a:pt x="1507" y="2078"/>
                  </a:lnTo>
                  <a:lnTo>
                    <a:pt x="1582" y="2110"/>
                  </a:lnTo>
                  <a:lnTo>
                    <a:pt x="1582" y="2110"/>
                  </a:lnTo>
                  <a:lnTo>
                    <a:pt x="1620" y="2124"/>
                  </a:lnTo>
                  <a:lnTo>
                    <a:pt x="1639" y="2132"/>
                  </a:lnTo>
                  <a:lnTo>
                    <a:pt x="1660" y="2137"/>
                  </a:lnTo>
                  <a:lnTo>
                    <a:pt x="1660" y="2137"/>
                  </a:lnTo>
                  <a:lnTo>
                    <a:pt x="1738" y="2161"/>
                  </a:lnTo>
                  <a:lnTo>
                    <a:pt x="1738" y="2161"/>
                  </a:lnTo>
                  <a:lnTo>
                    <a:pt x="1818" y="2177"/>
                  </a:lnTo>
                  <a:lnTo>
                    <a:pt x="1818" y="2177"/>
                  </a:lnTo>
                  <a:lnTo>
                    <a:pt x="1898" y="2191"/>
                  </a:lnTo>
                  <a:lnTo>
                    <a:pt x="1898" y="2191"/>
                  </a:lnTo>
                  <a:lnTo>
                    <a:pt x="1979" y="2199"/>
                  </a:lnTo>
                  <a:lnTo>
                    <a:pt x="1979" y="2199"/>
                  </a:lnTo>
                  <a:lnTo>
                    <a:pt x="2060" y="2204"/>
                  </a:lnTo>
                  <a:lnTo>
                    <a:pt x="2060" y="2204"/>
                  </a:lnTo>
                  <a:lnTo>
                    <a:pt x="2100" y="2202"/>
                  </a:lnTo>
                  <a:lnTo>
                    <a:pt x="2140" y="2202"/>
                  </a:lnTo>
                  <a:lnTo>
                    <a:pt x="2140" y="2202"/>
                  </a:lnTo>
                  <a:lnTo>
                    <a:pt x="2220" y="2193"/>
                  </a:lnTo>
                  <a:lnTo>
                    <a:pt x="2301" y="2180"/>
                  </a:lnTo>
                  <a:lnTo>
                    <a:pt x="2301" y="2180"/>
                  </a:lnTo>
                  <a:lnTo>
                    <a:pt x="2220" y="2191"/>
                  </a:lnTo>
                  <a:lnTo>
                    <a:pt x="2140" y="2193"/>
                  </a:lnTo>
                  <a:lnTo>
                    <a:pt x="2140" y="2193"/>
                  </a:lnTo>
                  <a:lnTo>
                    <a:pt x="2100" y="2196"/>
                  </a:lnTo>
                  <a:lnTo>
                    <a:pt x="2060" y="2193"/>
                  </a:lnTo>
                  <a:lnTo>
                    <a:pt x="2060" y="2193"/>
                  </a:lnTo>
                  <a:lnTo>
                    <a:pt x="1979" y="2188"/>
                  </a:lnTo>
                  <a:lnTo>
                    <a:pt x="1979" y="2188"/>
                  </a:lnTo>
                  <a:lnTo>
                    <a:pt x="1898" y="2177"/>
                  </a:lnTo>
                  <a:lnTo>
                    <a:pt x="1898" y="2177"/>
                  </a:lnTo>
                  <a:lnTo>
                    <a:pt x="1821" y="2161"/>
                  </a:lnTo>
                  <a:lnTo>
                    <a:pt x="1821" y="2161"/>
                  </a:lnTo>
                  <a:lnTo>
                    <a:pt x="1743" y="2143"/>
                  </a:lnTo>
                  <a:lnTo>
                    <a:pt x="1743" y="2143"/>
                  </a:lnTo>
                  <a:lnTo>
                    <a:pt x="1665" y="2116"/>
                  </a:lnTo>
                  <a:lnTo>
                    <a:pt x="1646" y="2110"/>
                  </a:lnTo>
                  <a:lnTo>
                    <a:pt x="1628" y="2102"/>
                  </a:lnTo>
                  <a:lnTo>
                    <a:pt x="1628" y="2102"/>
                  </a:lnTo>
                  <a:lnTo>
                    <a:pt x="1593" y="2089"/>
                  </a:lnTo>
                  <a:lnTo>
                    <a:pt x="1593" y="2089"/>
                  </a:lnTo>
                  <a:lnTo>
                    <a:pt x="1521" y="2054"/>
                  </a:lnTo>
                  <a:lnTo>
                    <a:pt x="1521" y="2054"/>
                  </a:lnTo>
                  <a:lnTo>
                    <a:pt x="1486" y="2035"/>
                  </a:lnTo>
                  <a:lnTo>
                    <a:pt x="1451" y="2014"/>
                  </a:lnTo>
                  <a:lnTo>
                    <a:pt x="1451" y="2014"/>
                  </a:lnTo>
                  <a:lnTo>
                    <a:pt x="1416" y="1992"/>
                  </a:lnTo>
                  <a:lnTo>
                    <a:pt x="1416" y="1992"/>
                  </a:lnTo>
                  <a:lnTo>
                    <a:pt x="1384" y="1968"/>
                  </a:lnTo>
                  <a:lnTo>
                    <a:pt x="1384" y="1968"/>
                  </a:lnTo>
                  <a:lnTo>
                    <a:pt x="1354" y="1944"/>
                  </a:lnTo>
                  <a:lnTo>
                    <a:pt x="1354" y="1944"/>
                  </a:lnTo>
                  <a:lnTo>
                    <a:pt x="1325" y="1917"/>
                  </a:lnTo>
                  <a:lnTo>
                    <a:pt x="1325" y="1917"/>
                  </a:lnTo>
                  <a:lnTo>
                    <a:pt x="1295" y="1891"/>
                  </a:lnTo>
                  <a:lnTo>
                    <a:pt x="1295" y="1891"/>
                  </a:lnTo>
                  <a:lnTo>
                    <a:pt x="1269" y="1861"/>
                  </a:lnTo>
                  <a:lnTo>
                    <a:pt x="1269" y="1861"/>
                  </a:lnTo>
                  <a:lnTo>
                    <a:pt x="1242" y="1831"/>
                  </a:lnTo>
                  <a:lnTo>
                    <a:pt x="1242" y="1831"/>
                  </a:lnTo>
                  <a:lnTo>
                    <a:pt x="1217" y="1799"/>
                  </a:lnTo>
                  <a:lnTo>
                    <a:pt x="1217" y="1799"/>
                  </a:lnTo>
                  <a:lnTo>
                    <a:pt x="1196" y="1767"/>
                  </a:lnTo>
                  <a:lnTo>
                    <a:pt x="1175" y="1735"/>
                  </a:lnTo>
                  <a:lnTo>
                    <a:pt x="1169" y="1724"/>
                  </a:lnTo>
                  <a:lnTo>
                    <a:pt x="1159" y="1724"/>
                  </a:lnTo>
                  <a:lnTo>
                    <a:pt x="1159" y="1724"/>
                  </a:lnTo>
                  <a:lnTo>
                    <a:pt x="1140" y="1722"/>
                  </a:lnTo>
                  <a:lnTo>
                    <a:pt x="1070" y="1719"/>
                  </a:lnTo>
                  <a:lnTo>
                    <a:pt x="1070" y="1719"/>
                  </a:lnTo>
                  <a:lnTo>
                    <a:pt x="1038" y="1716"/>
                  </a:lnTo>
                  <a:lnTo>
                    <a:pt x="1003" y="1713"/>
                  </a:lnTo>
                  <a:lnTo>
                    <a:pt x="968" y="1708"/>
                  </a:lnTo>
                  <a:lnTo>
                    <a:pt x="960" y="1708"/>
                  </a:lnTo>
                  <a:lnTo>
                    <a:pt x="952" y="1705"/>
                  </a:lnTo>
                  <a:lnTo>
                    <a:pt x="936" y="1703"/>
                  </a:lnTo>
                  <a:lnTo>
                    <a:pt x="901" y="1697"/>
                  </a:lnTo>
                  <a:lnTo>
                    <a:pt x="901" y="1697"/>
                  </a:lnTo>
                  <a:lnTo>
                    <a:pt x="866" y="1692"/>
                  </a:lnTo>
                  <a:lnTo>
                    <a:pt x="834" y="1681"/>
                  </a:lnTo>
                  <a:lnTo>
                    <a:pt x="818" y="1679"/>
                  </a:lnTo>
                  <a:lnTo>
                    <a:pt x="818" y="1679"/>
                  </a:lnTo>
                  <a:lnTo>
                    <a:pt x="802" y="1673"/>
                  </a:lnTo>
                  <a:lnTo>
                    <a:pt x="802" y="1673"/>
                  </a:lnTo>
                  <a:lnTo>
                    <a:pt x="737" y="1654"/>
                  </a:lnTo>
                  <a:lnTo>
                    <a:pt x="705" y="1641"/>
                  </a:lnTo>
                  <a:lnTo>
                    <a:pt x="705" y="1641"/>
                  </a:lnTo>
                  <a:lnTo>
                    <a:pt x="673" y="1628"/>
                  </a:lnTo>
                  <a:lnTo>
                    <a:pt x="644" y="1614"/>
                  </a:lnTo>
                  <a:lnTo>
                    <a:pt x="644" y="1614"/>
                  </a:lnTo>
                  <a:lnTo>
                    <a:pt x="628" y="1606"/>
                  </a:lnTo>
                  <a:lnTo>
                    <a:pt x="612" y="1598"/>
                  </a:lnTo>
                  <a:lnTo>
                    <a:pt x="582" y="1582"/>
                  </a:lnTo>
                  <a:lnTo>
                    <a:pt x="582" y="1582"/>
                  </a:lnTo>
                  <a:lnTo>
                    <a:pt x="555" y="1563"/>
                  </a:lnTo>
                  <a:lnTo>
                    <a:pt x="542" y="1555"/>
                  </a:lnTo>
                  <a:lnTo>
                    <a:pt x="542" y="1555"/>
                  </a:lnTo>
                  <a:lnTo>
                    <a:pt x="526" y="1545"/>
                  </a:lnTo>
                  <a:lnTo>
                    <a:pt x="499" y="1523"/>
                  </a:lnTo>
                  <a:lnTo>
                    <a:pt x="475" y="1501"/>
                  </a:lnTo>
                  <a:lnTo>
                    <a:pt x="475" y="1501"/>
                  </a:lnTo>
                  <a:lnTo>
                    <a:pt x="461" y="1491"/>
                  </a:lnTo>
                  <a:lnTo>
                    <a:pt x="450" y="1480"/>
                  </a:lnTo>
                  <a:lnTo>
                    <a:pt x="450" y="1480"/>
                  </a:lnTo>
                  <a:lnTo>
                    <a:pt x="429" y="1456"/>
                  </a:lnTo>
                  <a:lnTo>
                    <a:pt x="429" y="1456"/>
                  </a:lnTo>
                  <a:lnTo>
                    <a:pt x="419" y="1442"/>
                  </a:lnTo>
                  <a:lnTo>
                    <a:pt x="408" y="1429"/>
                  </a:lnTo>
                  <a:lnTo>
                    <a:pt x="408" y="1429"/>
                  </a:lnTo>
                  <a:lnTo>
                    <a:pt x="389" y="1402"/>
                  </a:lnTo>
                  <a:lnTo>
                    <a:pt x="389" y="1402"/>
                  </a:lnTo>
                  <a:lnTo>
                    <a:pt x="381" y="1389"/>
                  </a:lnTo>
                  <a:lnTo>
                    <a:pt x="375" y="1381"/>
                  </a:lnTo>
                  <a:lnTo>
                    <a:pt x="373" y="1376"/>
                  </a:lnTo>
                  <a:lnTo>
                    <a:pt x="373" y="1376"/>
                  </a:lnTo>
                  <a:lnTo>
                    <a:pt x="367" y="1362"/>
                  </a:lnTo>
                  <a:lnTo>
                    <a:pt x="362" y="1346"/>
                  </a:lnTo>
                  <a:lnTo>
                    <a:pt x="360" y="1333"/>
                  </a:lnTo>
                  <a:lnTo>
                    <a:pt x="360" y="1333"/>
                  </a:lnTo>
                  <a:lnTo>
                    <a:pt x="357" y="1317"/>
                  </a:lnTo>
                  <a:lnTo>
                    <a:pt x="357" y="1317"/>
                  </a:lnTo>
                  <a:lnTo>
                    <a:pt x="357" y="1287"/>
                  </a:lnTo>
                  <a:lnTo>
                    <a:pt x="365" y="1258"/>
                  </a:lnTo>
                  <a:lnTo>
                    <a:pt x="365" y="1258"/>
                  </a:lnTo>
                  <a:lnTo>
                    <a:pt x="373" y="1231"/>
                  </a:lnTo>
                  <a:lnTo>
                    <a:pt x="373" y="1231"/>
                  </a:lnTo>
                  <a:lnTo>
                    <a:pt x="381" y="1217"/>
                  </a:lnTo>
                  <a:lnTo>
                    <a:pt x="381" y="1217"/>
                  </a:lnTo>
                  <a:lnTo>
                    <a:pt x="384" y="1209"/>
                  </a:lnTo>
                  <a:lnTo>
                    <a:pt x="384" y="1209"/>
                  </a:lnTo>
                  <a:lnTo>
                    <a:pt x="389" y="1204"/>
                  </a:lnTo>
                  <a:lnTo>
                    <a:pt x="408" y="1177"/>
                  </a:lnTo>
                  <a:lnTo>
                    <a:pt x="378" y="1164"/>
                  </a:lnTo>
                  <a:lnTo>
                    <a:pt x="378" y="1164"/>
                  </a:lnTo>
                  <a:lnTo>
                    <a:pt x="327" y="1134"/>
                  </a:lnTo>
                  <a:lnTo>
                    <a:pt x="327" y="1134"/>
                  </a:lnTo>
                  <a:lnTo>
                    <a:pt x="303" y="1121"/>
                  </a:lnTo>
                  <a:lnTo>
                    <a:pt x="279" y="1105"/>
                  </a:lnTo>
                  <a:lnTo>
                    <a:pt x="279" y="1105"/>
                  </a:lnTo>
                  <a:lnTo>
                    <a:pt x="231" y="1072"/>
                  </a:lnTo>
                  <a:lnTo>
                    <a:pt x="231" y="1072"/>
                  </a:lnTo>
                  <a:lnTo>
                    <a:pt x="207" y="1056"/>
                  </a:lnTo>
                  <a:lnTo>
                    <a:pt x="207" y="1056"/>
                  </a:lnTo>
                  <a:lnTo>
                    <a:pt x="185" y="1038"/>
                  </a:lnTo>
                  <a:lnTo>
                    <a:pt x="185" y="1038"/>
                  </a:lnTo>
                  <a:lnTo>
                    <a:pt x="145" y="1000"/>
                  </a:lnTo>
                  <a:lnTo>
                    <a:pt x="145" y="1000"/>
                  </a:lnTo>
                  <a:lnTo>
                    <a:pt x="126" y="979"/>
                  </a:lnTo>
                  <a:lnTo>
                    <a:pt x="126" y="979"/>
                  </a:lnTo>
                  <a:lnTo>
                    <a:pt x="110" y="957"/>
                  </a:lnTo>
                  <a:lnTo>
                    <a:pt x="102" y="946"/>
                  </a:lnTo>
                  <a:lnTo>
                    <a:pt x="97" y="936"/>
                  </a:lnTo>
                  <a:lnTo>
                    <a:pt x="97" y="936"/>
                  </a:lnTo>
                  <a:lnTo>
                    <a:pt x="83" y="912"/>
                  </a:lnTo>
                  <a:lnTo>
                    <a:pt x="83" y="912"/>
                  </a:lnTo>
                  <a:lnTo>
                    <a:pt x="80" y="898"/>
                  </a:lnTo>
                  <a:lnTo>
                    <a:pt x="80" y="898"/>
                  </a:lnTo>
                  <a:lnTo>
                    <a:pt x="75" y="887"/>
                  </a:lnTo>
                  <a:lnTo>
                    <a:pt x="70" y="874"/>
                  </a:lnTo>
                  <a:lnTo>
                    <a:pt x="70" y="869"/>
                  </a:lnTo>
                  <a:lnTo>
                    <a:pt x="67" y="861"/>
                  </a:lnTo>
                  <a:lnTo>
                    <a:pt x="64" y="847"/>
                  </a:lnTo>
                  <a:lnTo>
                    <a:pt x="64" y="847"/>
                  </a:lnTo>
                  <a:lnTo>
                    <a:pt x="64" y="847"/>
                  </a:lnTo>
                  <a:lnTo>
                    <a:pt x="64" y="844"/>
                  </a:lnTo>
                  <a:lnTo>
                    <a:pt x="64" y="842"/>
                  </a:lnTo>
                  <a:lnTo>
                    <a:pt x="64" y="834"/>
                  </a:lnTo>
                  <a:lnTo>
                    <a:pt x="62" y="820"/>
                  </a:lnTo>
                  <a:lnTo>
                    <a:pt x="62" y="815"/>
                  </a:lnTo>
                  <a:lnTo>
                    <a:pt x="62" y="815"/>
                  </a:lnTo>
                  <a:lnTo>
                    <a:pt x="62" y="807"/>
                  </a:lnTo>
                  <a:lnTo>
                    <a:pt x="62" y="807"/>
                  </a:lnTo>
                  <a:lnTo>
                    <a:pt x="59" y="780"/>
                  </a:lnTo>
                  <a:lnTo>
                    <a:pt x="62" y="753"/>
                  </a:lnTo>
                  <a:lnTo>
                    <a:pt x="67" y="727"/>
                  </a:lnTo>
                  <a:lnTo>
                    <a:pt x="67" y="727"/>
                  </a:lnTo>
                  <a:lnTo>
                    <a:pt x="75" y="703"/>
                  </a:lnTo>
                  <a:lnTo>
                    <a:pt x="75" y="703"/>
                  </a:lnTo>
                  <a:lnTo>
                    <a:pt x="86" y="678"/>
                  </a:lnTo>
                  <a:lnTo>
                    <a:pt x="91" y="668"/>
                  </a:lnTo>
                  <a:lnTo>
                    <a:pt x="91" y="668"/>
                  </a:lnTo>
                  <a:lnTo>
                    <a:pt x="99" y="657"/>
                  </a:lnTo>
                  <a:lnTo>
                    <a:pt x="105" y="649"/>
                  </a:lnTo>
                  <a:lnTo>
                    <a:pt x="105" y="649"/>
                  </a:lnTo>
                  <a:lnTo>
                    <a:pt x="110" y="644"/>
                  </a:lnTo>
                  <a:lnTo>
                    <a:pt x="115" y="638"/>
                  </a:lnTo>
                  <a:lnTo>
                    <a:pt x="123" y="627"/>
                  </a:lnTo>
                  <a:lnTo>
                    <a:pt x="123" y="627"/>
                  </a:lnTo>
                  <a:lnTo>
                    <a:pt x="132" y="619"/>
                  </a:lnTo>
                  <a:lnTo>
                    <a:pt x="142" y="611"/>
                  </a:lnTo>
                  <a:lnTo>
                    <a:pt x="153" y="603"/>
                  </a:lnTo>
                  <a:lnTo>
                    <a:pt x="153" y="603"/>
                  </a:lnTo>
                  <a:lnTo>
                    <a:pt x="174" y="590"/>
                  </a:lnTo>
                  <a:lnTo>
                    <a:pt x="174" y="590"/>
                  </a:lnTo>
                  <a:lnTo>
                    <a:pt x="198" y="576"/>
                  </a:lnTo>
                  <a:lnTo>
                    <a:pt x="225" y="566"/>
                  </a:lnTo>
                  <a:lnTo>
                    <a:pt x="225" y="566"/>
                  </a:lnTo>
                  <a:lnTo>
                    <a:pt x="250" y="558"/>
                  </a:lnTo>
                  <a:lnTo>
                    <a:pt x="276" y="550"/>
                  </a:lnTo>
                  <a:lnTo>
                    <a:pt x="282" y="547"/>
                  </a:lnTo>
                  <a:lnTo>
                    <a:pt x="284" y="544"/>
                  </a:lnTo>
                  <a:lnTo>
                    <a:pt x="287" y="544"/>
                  </a:lnTo>
                  <a:lnTo>
                    <a:pt x="308" y="531"/>
                  </a:lnTo>
                  <a:lnTo>
                    <a:pt x="300" y="507"/>
                  </a:lnTo>
                  <a:lnTo>
                    <a:pt x="300" y="507"/>
                  </a:lnTo>
                  <a:lnTo>
                    <a:pt x="295" y="491"/>
                  </a:lnTo>
                  <a:lnTo>
                    <a:pt x="290" y="477"/>
                  </a:lnTo>
                  <a:lnTo>
                    <a:pt x="290" y="477"/>
                  </a:lnTo>
                  <a:lnTo>
                    <a:pt x="290" y="461"/>
                  </a:lnTo>
                  <a:lnTo>
                    <a:pt x="290" y="461"/>
                  </a:lnTo>
                  <a:lnTo>
                    <a:pt x="290" y="453"/>
                  </a:lnTo>
                  <a:lnTo>
                    <a:pt x="290" y="445"/>
                  </a:lnTo>
                  <a:lnTo>
                    <a:pt x="290" y="373"/>
                  </a:lnTo>
                  <a:lnTo>
                    <a:pt x="287" y="373"/>
                  </a:lnTo>
                  <a:lnTo>
                    <a:pt x="290" y="373"/>
                  </a:lnTo>
                  <a:lnTo>
                    <a:pt x="290" y="370"/>
                  </a:lnTo>
                  <a:lnTo>
                    <a:pt x="290" y="370"/>
                  </a:lnTo>
                  <a:lnTo>
                    <a:pt x="290" y="370"/>
                  </a:lnTo>
                  <a:lnTo>
                    <a:pt x="290" y="351"/>
                  </a:lnTo>
                  <a:lnTo>
                    <a:pt x="292" y="330"/>
                  </a:lnTo>
                  <a:lnTo>
                    <a:pt x="298" y="311"/>
                  </a:lnTo>
                  <a:lnTo>
                    <a:pt x="303" y="289"/>
                  </a:lnTo>
                  <a:lnTo>
                    <a:pt x="303" y="289"/>
                  </a:lnTo>
                  <a:lnTo>
                    <a:pt x="314" y="271"/>
                  </a:lnTo>
                  <a:lnTo>
                    <a:pt x="325" y="255"/>
                  </a:lnTo>
                  <a:lnTo>
                    <a:pt x="338" y="236"/>
                  </a:lnTo>
                  <a:lnTo>
                    <a:pt x="351" y="220"/>
                  </a:lnTo>
                  <a:lnTo>
                    <a:pt x="351" y="220"/>
                  </a:lnTo>
                  <a:lnTo>
                    <a:pt x="384" y="190"/>
                  </a:lnTo>
                  <a:lnTo>
                    <a:pt x="421" y="164"/>
                  </a:lnTo>
                  <a:lnTo>
                    <a:pt x="421" y="164"/>
                  </a:lnTo>
                  <a:lnTo>
                    <a:pt x="459" y="139"/>
                  </a:lnTo>
                  <a:lnTo>
                    <a:pt x="502" y="120"/>
                  </a:lnTo>
                  <a:lnTo>
                    <a:pt x="502" y="120"/>
                  </a:lnTo>
                  <a:lnTo>
                    <a:pt x="544" y="105"/>
                  </a:lnTo>
                  <a:lnTo>
                    <a:pt x="587" y="91"/>
                  </a:lnTo>
                  <a:lnTo>
                    <a:pt x="633" y="80"/>
                  </a:lnTo>
                  <a:lnTo>
                    <a:pt x="678" y="72"/>
                  </a:lnTo>
                  <a:lnTo>
                    <a:pt x="678" y="72"/>
                  </a:lnTo>
                  <a:lnTo>
                    <a:pt x="724" y="67"/>
                  </a:lnTo>
                  <a:lnTo>
                    <a:pt x="772" y="64"/>
                  </a:lnTo>
                  <a:lnTo>
                    <a:pt x="794" y="64"/>
                  </a:lnTo>
                  <a:lnTo>
                    <a:pt x="818" y="64"/>
                  </a:lnTo>
                  <a:lnTo>
                    <a:pt x="842" y="64"/>
                  </a:lnTo>
                  <a:lnTo>
                    <a:pt x="842" y="64"/>
                  </a:lnTo>
                  <a:lnTo>
                    <a:pt x="866" y="67"/>
                  </a:lnTo>
                  <a:lnTo>
                    <a:pt x="866" y="67"/>
                  </a:lnTo>
                  <a:lnTo>
                    <a:pt x="912" y="72"/>
                  </a:lnTo>
                  <a:lnTo>
                    <a:pt x="912" y="72"/>
                  </a:lnTo>
                  <a:lnTo>
                    <a:pt x="957" y="77"/>
                  </a:lnTo>
                  <a:lnTo>
                    <a:pt x="982" y="83"/>
                  </a:lnTo>
                  <a:lnTo>
                    <a:pt x="1006" y="88"/>
                  </a:lnTo>
                  <a:lnTo>
                    <a:pt x="1006" y="88"/>
                  </a:lnTo>
                  <a:lnTo>
                    <a:pt x="1051" y="99"/>
                  </a:lnTo>
                  <a:lnTo>
                    <a:pt x="1051" y="99"/>
                  </a:lnTo>
                  <a:lnTo>
                    <a:pt x="1097" y="110"/>
                  </a:lnTo>
                  <a:lnTo>
                    <a:pt x="1140" y="126"/>
                  </a:lnTo>
                  <a:lnTo>
                    <a:pt x="1140" y="126"/>
                  </a:lnTo>
                  <a:lnTo>
                    <a:pt x="1185" y="142"/>
                  </a:lnTo>
                  <a:lnTo>
                    <a:pt x="1185" y="142"/>
                  </a:lnTo>
                  <a:lnTo>
                    <a:pt x="1228" y="161"/>
                  </a:lnTo>
                  <a:lnTo>
                    <a:pt x="1271" y="180"/>
                  </a:lnTo>
                  <a:lnTo>
                    <a:pt x="1271" y="180"/>
                  </a:lnTo>
                  <a:lnTo>
                    <a:pt x="1311" y="201"/>
                  </a:lnTo>
                  <a:lnTo>
                    <a:pt x="1311" y="201"/>
                  </a:lnTo>
                  <a:lnTo>
                    <a:pt x="1352" y="225"/>
                  </a:lnTo>
                  <a:lnTo>
                    <a:pt x="1352" y="225"/>
                  </a:lnTo>
                  <a:lnTo>
                    <a:pt x="1392" y="252"/>
                  </a:lnTo>
                  <a:lnTo>
                    <a:pt x="1392" y="252"/>
                  </a:lnTo>
                  <a:lnTo>
                    <a:pt x="1429" y="279"/>
                  </a:lnTo>
                  <a:lnTo>
                    <a:pt x="1464" y="308"/>
                  </a:lnTo>
                  <a:lnTo>
                    <a:pt x="1464" y="308"/>
                  </a:lnTo>
                  <a:lnTo>
                    <a:pt x="1483" y="324"/>
                  </a:lnTo>
                  <a:lnTo>
                    <a:pt x="1499" y="340"/>
                  </a:lnTo>
                  <a:lnTo>
                    <a:pt x="1507" y="348"/>
                  </a:lnTo>
                  <a:lnTo>
                    <a:pt x="1512" y="357"/>
                  </a:lnTo>
                  <a:lnTo>
                    <a:pt x="1529" y="375"/>
                  </a:lnTo>
                  <a:lnTo>
                    <a:pt x="1539" y="389"/>
                  </a:lnTo>
                  <a:lnTo>
                    <a:pt x="1558" y="386"/>
                  </a:lnTo>
                  <a:lnTo>
                    <a:pt x="1558" y="386"/>
                  </a:lnTo>
                  <a:lnTo>
                    <a:pt x="1644" y="375"/>
                  </a:lnTo>
                  <a:lnTo>
                    <a:pt x="1644" y="375"/>
                  </a:lnTo>
                  <a:lnTo>
                    <a:pt x="1684" y="373"/>
                  </a:lnTo>
                  <a:lnTo>
                    <a:pt x="1684" y="373"/>
                  </a:lnTo>
                  <a:lnTo>
                    <a:pt x="1727" y="373"/>
                  </a:lnTo>
                  <a:lnTo>
                    <a:pt x="1727" y="373"/>
                  </a:lnTo>
                  <a:lnTo>
                    <a:pt x="1770" y="373"/>
                  </a:lnTo>
                  <a:lnTo>
                    <a:pt x="1813" y="375"/>
                  </a:lnTo>
                  <a:lnTo>
                    <a:pt x="1813" y="375"/>
                  </a:lnTo>
                  <a:lnTo>
                    <a:pt x="1856" y="378"/>
                  </a:lnTo>
                  <a:lnTo>
                    <a:pt x="1898" y="383"/>
                  </a:lnTo>
                  <a:lnTo>
                    <a:pt x="1898" y="383"/>
                  </a:lnTo>
                  <a:lnTo>
                    <a:pt x="1939" y="391"/>
                  </a:lnTo>
                  <a:lnTo>
                    <a:pt x="1960" y="397"/>
                  </a:lnTo>
                  <a:lnTo>
                    <a:pt x="1960" y="397"/>
                  </a:lnTo>
                  <a:lnTo>
                    <a:pt x="1982" y="399"/>
                  </a:lnTo>
                  <a:lnTo>
                    <a:pt x="2003" y="405"/>
                  </a:lnTo>
                  <a:lnTo>
                    <a:pt x="2003" y="405"/>
                  </a:lnTo>
                  <a:lnTo>
                    <a:pt x="2022" y="410"/>
                  </a:lnTo>
                  <a:lnTo>
                    <a:pt x="2062" y="423"/>
                  </a:lnTo>
                  <a:lnTo>
                    <a:pt x="2062" y="423"/>
                  </a:lnTo>
                  <a:lnTo>
                    <a:pt x="2102" y="437"/>
                  </a:lnTo>
                  <a:lnTo>
                    <a:pt x="2102" y="437"/>
                  </a:lnTo>
                  <a:lnTo>
                    <a:pt x="2124" y="445"/>
                  </a:lnTo>
                  <a:lnTo>
                    <a:pt x="2143" y="453"/>
                  </a:lnTo>
                  <a:lnTo>
                    <a:pt x="2161" y="461"/>
                  </a:lnTo>
                  <a:lnTo>
                    <a:pt x="2161" y="461"/>
                  </a:lnTo>
                  <a:lnTo>
                    <a:pt x="2183" y="472"/>
                  </a:lnTo>
                  <a:lnTo>
                    <a:pt x="2220" y="491"/>
                  </a:lnTo>
                  <a:lnTo>
                    <a:pt x="2231" y="493"/>
                  </a:lnTo>
                  <a:lnTo>
                    <a:pt x="2239" y="499"/>
                  </a:lnTo>
                  <a:lnTo>
                    <a:pt x="2258" y="509"/>
                  </a:lnTo>
                  <a:lnTo>
                    <a:pt x="2258" y="509"/>
                  </a:lnTo>
                  <a:lnTo>
                    <a:pt x="2296" y="531"/>
                  </a:lnTo>
                  <a:lnTo>
                    <a:pt x="2333" y="552"/>
                  </a:lnTo>
                  <a:lnTo>
                    <a:pt x="2333" y="552"/>
                  </a:lnTo>
                  <a:lnTo>
                    <a:pt x="2371" y="576"/>
                  </a:lnTo>
                  <a:lnTo>
                    <a:pt x="2371" y="576"/>
                  </a:lnTo>
                  <a:lnTo>
                    <a:pt x="2405" y="600"/>
                  </a:lnTo>
                  <a:lnTo>
                    <a:pt x="2421" y="611"/>
                  </a:lnTo>
                  <a:lnTo>
                    <a:pt x="2440" y="625"/>
                  </a:lnTo>
                  <a:lnTo>
                    <a:pt x="2440" y="625"/>
                  </a:lnTo>
                  <a:lnTo>
                    <a:pt x="2472" y="651"/>
                  </a:lnTo>
                  <a:lnTo>
                    <a:pt x="2472" y="651"/>
                  </a:lnTo>
                  <a:lnTo>
                    <a:pt x="2505" y="681"/>
                  </a:lnTo>
                  <a:lnTo>
                    <a:pt x="2505" y="681"/>
                  </a:lnTo>
                  <a:lnTo>
                    <a:pt x="2534" y="710"/>
                  </a:lnTo>
                  <a:lnTo>
                    <a:pt x="2534" y="710"/>
                  </a:lnTo>
                  <a:lnTo>
                    <a:pt x="2561" y="743"/>
                  </a:lnTo>
                  <a:lnTo>
                    <a:pt x="2574" y="759"/>
                  </a:lnTo>
                  <a:lnTo>
                    <a:pt x="2574" y="759"/>
                  </a:lnTo>
                  <a:lnTo>
                    <a:pt x="2585" y="778"/>
                  </a:lnTo>
                  <a:lnTo>
                    <a:pt x="2585" y="778"/>
                  </a:lnTo>
                  <a:lnTo>
                    <a:pt x="2596" y="794"/>
                  </a:lnTo>
                  <a:lnTo>
                    <a:pt x="2607" y="812"/>
                  </a:lnTo>
                  <a:lnTo>
                    <a:pt x="2607" y="812"/>
                  </a:lnTo>
                  <a:lnTo>
                    <a:pt x="2612" y="820"/>
                  </a:lnTo>
                  <a:lnTo>
                    <a:pt x="2617" y="831"/>
                  </a:lnTo>
                  <a:lnTo>
                    <a:pt x="2625" y="850"/>
                  </a:lnTo>
                  <a:lnTo>
                    <a:pt x="2633" y="869"/>
                  </a:lnTo>
                  <a:lnTo>
                    <a:pt x="2639" y="879"/>
                  </a:lnTo>
                  <a:lnTo>
                    <a:pt x="2639" y="879"/>
                  </a:lnTo>
                  <a:lnTo>
                    <a:pt x="2641" y="887"/>
                  </a:lnTo>
                  <a:lnTo>
                    <a:pt x="2647" y="909"/>
                  </a:lnTo>
                  <a:lnTo>
                    <a:pt x="2647" y="909"/>
                  </a:lnTo>
                  <a:lnTo>
                    <a:pt x="2652" y="928"/>
                  </a:lnTo>
                  <a:lnTo>
                    <a:pt x="2655" y="938"/>
                  </a:lnTo>
                  <a:lnTo>
                    <a:pt x="2657" y="949"/>
                  </a:lnTo>
                  <a:lnTo>
                    <a:pt x="2660" y="968"/>
                  </a:lnTo>
                  <a:lnTo>
                    <a:pt x="2666" y="987"/>
                  </a:lnTo>
                  <a:lnTo>
                    <a:pt x="2679" y="990"/>
                  </a:lnTo>
                  <a:lnTo>
                    <a:pt x="2679" y="990"/>
                  </a:lnTo>
                  <a:lnTo>
                    <a:pt x="2722" y="997"/>
                  </a:lnTo>
                  <a:lnTo>
                    <a:pt x="2762" y="1005"/>
                  </a:lnTo>
                  <a:lnTo>
                    <a:pt x="2762" y="1005"/>
                  </a:lnTo>
                  <a:lnTo>
                    <a:pt x="2802" y="1019"/>
                  </a:lnTo>
                  <a:lnTo>
                    <a:pt x="2840" y="1032"/>
                  </a:lnTo>
                  <a:lnTo>
                    <a:pt x="2840" y="1032"/>
                  </a:lnTo>
                  <a:lnTo>
                    <a:pt x="2880" y="1046"/>
                  </a:lnTo>
                  <a:lnTo>
                    <a:pt x="2918" y="1065"/>
                  </a:lnTo>
                  <a:lnTo>
                    <a:pt x="2918" y="1065"/>
                  </a:lnTo>
                  <a:lnTo>
                    <a:pt x="2953" y="1083"/>
                  </a:lnTo>
                  <a:lnTo>
                    <a:pt x="2990" y="1102"/>
                  </a:lnTo>
                  <a:lnTo>
                    <a:pt x="2990" y="1102"/>
                  </a:lnTo>
                  <a:lnTo>
                    <a:pt x="3022" y="1126"/>
                  </a:lnTo>
                  <a:lnTo>
                    <a:pt x="3057" y="1150"/>
                  </a:lnTo>
                  <a:lnTo>
                    <a:pt x="3087" y="1180"/>
                  </a:lnTo>
                  <a:lnTo>
                    <a:pt x="3113" y="1209"/>
                  </a:lnTo>
                  <a:lnTo>
                    <a:pt x="3113" y="1209"/>
                  </a:lnTo>
                  <a:lnTo>
                    <a:pt x="3137" y="1242"/>
                  </a:lnTo>
                  <a:lnTo>
                    <a:pt x="3159" y="1276"/>
                  </a:lnTo>
                  <a:lnTo>
                    <a:pt x="3159" y="1276"/>
                  </a:lnTo>
                  <a:lnTo>
                    <a:pt x="3175" y="1311"/>
                  </a:lnTo>
                  <a:lnTo>
                    <a:pt x="3175" y="1311"/>
                  </a:lnTo>
                  <a:lnTo>
                    <a:pt x="3180" y="1333"/>
                  </a:lnTo>
                  <a:lnTo>
                    <a:pt x="3180" y="1333"/>
                  </a:lnTo>
                  <a:lnTo>
                    <a:pt x="3180" y="1341"/>
                  </a:lnTo>
                  <a:lnTo>
                    <a:pt x="3183" y="1349"/>
                  </a:lnTo>
                  <a:lnTo>
                    <a:pt x="3183" y="1349"/>
                  </a:lnTo>
                  <a:lnTo>
                    <a:pt x="3183" y="1359"/>
                  </a:lnTo>
                  <a:lnTo>
                    <a:pt x="3183" y="1365"/>
                  </a:lnTo>
                  <a:lnTo>
                    <a:pt x="3183" y="1370"/>
                  </a:lnTo>
                  <a:lnTo>
                    <a:pt x="3183" y="1392"/>
                  </a:lnTo>
                  <a:lnTo>
                    <a:pt x="3186" y="1435"/>
                  </a:lnTo>
                  <a:lnTo>
                    <a:pt x="3186" y="1435"/>
                  </a:lnTo>
                  <a:lnTo>
                    <a:pt x="3186" y="1456"/>
                  </a:lnTo>
                  <a:lnTo>
                    <a:pt x="3183" y="1475"/>
                  </a:lnTo>
                  <a:lnTo>
                    <a:pt x="3183" y="1475"/>
                  </a:lnTo>
                  <a:lnTo>
                    <a:pt x="3180" y="1494"/>
                  </a:lnTo>
                  <a:lnTo>
                    <a:pt x="3175" y="1512"/>
                  </a:lnTo>
                  <a:lnTo>
                    <a:pt x="3175" y="1512"/>
                  </a:lnTo>
                  <a:lnTo>
                    <a:pt x="3167" y="1531"/>
                  </a:lnTo>
                  <a:lnTo>
                    <a:pt x="3159" y="1550"/>
                  </a:lnTo>
                  <a:lnTo>
                    <a:pt x="3159" y="1550"/>
                  </a:lnTo>
                  <a:lnTo>
                    <a:pt x="3137" y="1585"/>
                  </a:lnTo>
                  <a:lnTo>
                    <a:pt x="3137" y="1585"/>
                  </a:lnTo>
                  <a:lnTo>
                    <a:pt x="3111" y="1617"/>
                  </a:lnTo>
                  <a:lnTo>
                    <a:pt x="3081" y="1644"/>
                  </a:lnTo>
                  <a:lnTo>
                    <a:pt x="3081" y="1644"/>
                  </a:lnTo>
                  <a:lnTo>
                    <a:pt x="3049" y="1670"/>
                  </a:lnTo>
                  <a:lnTo>
                    <a:pt x="3014" y="1692"/>
                  </a:lnTo>
                  <a:lnTo>
                    <a:pt x="3014" y="1692"/>
                  </a:lnTo>
                  <a:lnTo>
                    <a:pt x="2979" y="1711"/>
                  </a:lnTo>
                  <a:lnTo>
                    <a:pt x="2939" y="1729"/>
                  </a:lnTo>
                  <a:lnTo>
                    <a:pt x="2939" y="1729"/>
                  </a:lnTo>
                  <a:lnTo>
                    <a:pt x="2901" y="1743"/>
                  </a:lnTo>
                  <a:lnTo>
                    <a:pt x="2861" y="1754"/>
                  </a:lnTo>
                  <a:lnTo>
                    <a:pt x="2818" y="1762"/>
                  </a:lnTo>
                  <a:lnTo>
                    <a:pt x="2778" y="1767"/>
                  </a:lnTo>
                  <a:lnTo>
                    <a:pt x="2770" y="1767"/>
                  </a:lnTo>
                  <a:lnTo>
                    <a:pt x="2770" y="1775"/>
                  </a:lnTo>
                  <a:lnTo>
                    <a:pt x="2770" y="1829"/>
                  </a:lnTo>
                  <a:lnTo>
                    <a:pt x="2770" y="1829"/>
                  </a:lnTo>
                  <a:lnTo>
                    <a:pt x="2770" y="1856"/>
                  </a:lnTo>
                  <a:lnTo>
                    <a:pt x="2770" y="1869"/>
                  </a:lnTo>
                  <a:lnTo>
                    <a:pt x="2770" y="1874"/>
                  </a:lnTo>
                  <a:lnTo>
                    <a:pt x="2770" y="1880"/>
                  </a:lnTo>
                  <a:lnTo>
                    <a:pt x="2767" y="1893"/>
                  </a:lnTo>
                  <a:lnTo>
                    <a:pt x="2767" y="1893"/>
                  </a:lnTo>
                  <a:lnTo>
                    <a:pt x="2765" y="1906"/>
                  </a:lnTo>
                  <a:lnTo>
                    <a:pt x="2765" y="1906"/>
                  </a:lnTo>
                  <a:lnTo>
                    <a:pt x="2757" y="1931"/>
                  </a:lnTo>
                  <a:lnTo>
                    <a:pt x="2757" y="1931"/>
                  </a:lnTo>
                  <a:lnTo>
                    <a:pt x="2751" y="1944"/>
                  </a:lnTo>
                  <a:lnTo>
                    <a:pt x="2751" y="1944"/>
                  </a:lnTo>
                  <a:lnTo>
                    <a:pt x="2746" y="1955"/>
                  </a:lnTo>
                  <a:lnTo>
                    <a:pt x="2746" y="1955"/>
                  </a:lnTo>
                  <a:lnTo>
                    <a:pt x="2735" y="1979"/>
                  </a:lnTo>
                  <a:lnTo>
                    <a:pt x="2735" y="1979"/>
                  </a:lnTo>
                  <a:lnTo>
                    <a:pt x="2727" y="1990"/>
                  </a:lnTo>
                  <a:lnTo>
                    <a:pt x="2719" y="2000"/>
                  </a:lnTo>
                  <a:lnTo>
                    <a:pt x="2714" y="2006"/>
                  </a:lnTo>
                  <a:lnTo>
                    <a:pt x="2711" y="2009"/>
                  </a:lnTo>
                  <a:lnTo>
                    <a:pt x="2700" y="2019"/>
                  </a:lnTo>
                  <a:lnTo>
                    <a:pt x="2700" y="2019"/>
                  </a:lnTo>
                  <a:lnTo>
                    <a:pt x="2682" y="2038"/>
                  </a:lnTo>
                  <a:lnTo>
                    <a:pt x="2682" y="2038"/>
                  </a:lnTo>
                  <a:lnTo>
                    <a:pt x="2660" y="2054"/>
                  </a:lnTo>
                  <a:lnTo>
                    <a:pt x="2649" y="2062"/>
                  </a:lnTo>
                  <a:lnTo>
                    <a:pt x="2639" y="2070"/>
                  </a:lnTo>
                  <a:lnTo>
                    <a:pt x="2639" y="2070"/>
                  </a:lnTo>
                  <a:lnTo>
                    <a:pt x="2617" y="2084"/>
                  </a:lnTo>
                  <a:lnTo>
                    <a:pt x="2617" y="2084"/>
                  </a:lnTo>
                  <a:lnTo>
                    <a:pt x="2593" y="2097"/>
                  </a:lnTo>
                  <a:lnTo>
                    <a:pt x="2593" y="2097"/>
                  </a:lnTo>
                  <a:lnTo>
                    <a:pt x="2569" y="2108"/>
                  </a:lnTo>
                  <a:lnTo>
                    <a:pt x="2569" y="2108"/>
                  </a:lnTo>
                  <a:lnTo>
                    <a:pt x="2593" y="2097"/>
                  </a:lnTo>
                  <a:lnTo>
                    <a:pt x="2593" y="2097"/>
                  </a:lnTo>
                  <a:lnTo>
                    <a:pt x="2617" y="2086"/>
                  </a:lnTo>
                  <a:lnTo>
                    <a:pt x="2617" y="2086"/>
                  </a:lnTo>
                  <a:lnTo>
                    <a:pt x="2641" y="2073"/>
                  </a:lnTo>
                  <a:lnTo>
                    <a:pt x="2652" y="2065"/>
                  </a:lnTo>
                  <a:lnTo>
                    <a:pt x="2663" y="2057"/>
                  </a:lnTo>
                  <a:lnTo>
                    <a:pt x="2663" y="2057"/>
                  </a:lnTo>
                  <a:lnTo>
                    <a:pt x="2684" y="2040"/>
                  </a:lnTo>
                  <a:lnTo>
                    <a:pt x="2684" y="2040"/>
                  </a:lnTo>
                  <a:lnTo>
                    <a:pt x="2706" y="2025"/>
                  </a:lnTo>
                  <a:lnTo>
                    <a:pt x="2714" y="2014"/>
                  </a:lnTo>
                  <a:lnTo>
                    <a:pt x="2719" y="2009"/>
                  </a:lnTo>
                  <a:lnTo>
                    <a:pt x="2724" y="2003"/>
                  </a:lnTo>
                  <a:lnTo>
                    <a:pt x="2732" y="1992"/>
                  </a:lnTo>
                  <a:lnTo>
                    <a:pt x="2732" y="1992"/>
                  </a:lnTo>
                  <a:lnTo>
                    <a:pt x="2741" y="1981"/>
                  </a:lnTo>
                  <a:lnTo>
                    <a:pt x="2741" y="1981"/>
                  </a:lnTo>
                  <a:lnTo>
                    <a:pt x="2754" y="1960"/>
                  </a:lnTo>
                  <a:lnTo>
                    <a:pt x="2754" y="1960"/>
                  </a:lnTo>
                  <a:lnTo>
                    <a:pt x="2762" y="1947"/>
                  </a:lnTo>
                  <a:lnTo>
                    <a:pt x="2762" y="1947"/>
                  </a:lnTo>
                  <a:lnTo>
                    <a:pt x="2767" y="1936"/>
                  </a:lnTo>
                  <a:lnTo>
                    <a:pt x="2767" y="1936"/>
                  </a:lnTo>
                  <a:lnTo>
                    <a:pt x="2776" y="1909"/>
                  </a:lnTo>
                  <a:lnTo>
                    <a:pt x="2776" y="1909"/>
                  </a:lnTo>
                  <a:lnTo>
                    <a:pt x="2778" y="1896"/>
                  </a:lnTo>
                  <a:lnTo>
                    <a:pt x="2781" y="1882"/>
                  </a:lnTo>
                  <a:lnTo>
                    <a:pt x="2781" y="1874"/>
                  </a:lnTo>
                  <a:lnTo>
                    <a:pt x="2783" y="1869"/>
                  </a:lnTo>
                  <a:lnTo>
                    <a:pt x="2783" y="1856"/>
                  </a:lnTo>
                  <a:lnTo>
                    <a:pt x="2783" y="1856"/>
                  </a:lnTo>
                  <a:lnTo>
                    <a:pt x="2783" y="1829"/>
                  </a:lnTo>
                  <a:lnTo>
                    <a:pt x="2786" y="1783"/>
                  </a:lnTo>
                  <a:lnTo>
                    <a:pt x="2786" y="1783"/>
                  </a:lnTo>
                  <a:lnTo>
                    <a:pt x="2826" y="1778"/>
                  </a:lnTo>
                  <a:lnTo>
                    <a:pt x="2866" y="1770"/>
                  </a:lnTo>
                  <a:lnTo>
                    <a:pt x="2907" y="1759"/>
                  </a:lnTo>
                  <a:lnTo>
                    <a:pt x="2947" y="1748"/>
                  </a:lnTo>
                  <a:lnTo>
                    <a:pt x="2947" y="1748"/>
                  </a:lnTo>
                  <a:lnTo>
                    <a:pt x="2987" y="1732"/>
                  </a:lnTo>
                  <a:lnTo>
                    <a:pt x="3028" y="1713"/>
                  </a:lnTo>
                  <a:lnTo>
                    <a:pt x="3028" y="1713"/>
                  </a:lnTo>
                  <a:lnTo>
                    <a:pt x="3062" y="1689"/>
                  </a:lnTo>
                  <a:lnTo>
                    <a:pt x="3097" y="1663"/>
                  </a:lnTo>
                  <a:lnTo>
                    <a:pt x="3097" y="1663"/>
                  </a:lnTo>
                  <a:lnTo>
                    <a:pt x="3132" y="1633"/>
                  </a:lnTo>
                  <a:lnTo>
                    <a:pt x="3159" y="1601"/>
                  </a:lnTo>
                  <a:lnTo>
                    <a:pt x="3159" y="1601"/>
                  </a:lnTo>
                  <a:lnTo>
                    <a:pt x="3172" y="1582"/>
                  </a:lnTo>
                  <a:lnTo>
                    <a:pt x="3183" y="1563"/>
                  </a:lnTo>
                  <a:lnTo>
                    <a:pt x="3183" y="1563"/>
                  </a:lnTo>
                  <a:lnTo>
                    <a:pt x="3194" y="1545"/>
                  </a:lnTo>
                  <a:lnTo>
                    <a:pt x="3202" y="1523"/>
                  </a:lnTo>
                  <a:lnTo>
                    <a:pt x="3202" y="1523"/>
                  </a:lnTo>
                  <a:lnTo>
                    <a:pt x="3210" y="1501"/>
                  </a:lnTo>
                  <a:lnTo>
                    <a:pt x="3212" y="1477"/>
                  </a:lnTo>
                  <a:lnTo>
                    <a:pt x="3212" y="1477"/>
                  </a:lnTo>
                  <a:lnTo>
                    <a:pt x="3215" y="1456"/>
                  </a:lnTo>
                  <a:lnTo>
                    <a:pt x="3215" y="1435"/>
                  </a:lnTo>
                  <a:lnTo>
                    <a:pt x="3218" y="1392"/>
                  </a:lnTo>
                  <a:lnTo>
                    <a:pt x="3218" y="1370"/>
                  </a:lnTo>
                  <a:lnTo>
                    <a:pt x="3218" y="1365"/>
                  </a:lnTo>
                  <a:lnTo>
                    <a:pt x="3218" y="1359"/>
                  </a:lnTo>
                </a:path>
              </a:pathLst>
            </a:custGeom>
            <a:solidFill>
              <a:schemeClr val="tx1">
                <a:lumMod val="65000"/>
                <a:lumOff val="35000"/>
              </a:schemeClr>
            </a:solidFill>
            <a:ln>
              <a:noFill/>
            </a:ln>
            <a:effectLst/>
          </p:spPr>
          <p:txBody>
            <a:bodyPr wrap="none" anchor="ctr"/>
            <a:lstStyle/>
            <a:p>
              <a:endParaRPr lang="en-US" dirty="0"/>
            </a:p>
          </p:txBody>
        </p:sp>
        <p:sp>
          <p:nvSpPr>
            <p:cNvPr id="85" name="Freeform 34"/>
            <p:cNvSpPr>
              <a:spLocks noChangeArrowheads="1"/>
            </p:cNvSpPr>
            <p:nvPr/>
          </p:nvSpPr>
          <p:spPr bwMode="gray">
            <a:xfrm>
              <a:off x="1435399" y="5232660"/>
              <a:ext cx="516840" cy="354000"/>
            </a:xfrm>
            <a:custGeom>
              <a:avLst/>
              <a:gdLst>
                <a:gd name="T0" fmla="*/ 3143 w 3219"/>
                <a:gd name="T1" fmla="*/ 1185 h 2205"/>
                <a:gd name="T2" fmla="*/ 2773 w 3219"/>
                <a:gd name="T3" fmla="*/ 962 h 2205"/>
                <a:gd name="T4" fmla="*/ 2657 w 3219"/>
                <a:gd name="T5" fmla="*/ 799 h 2205"/>
                <a:gd name="T6" fmla="*/ 2539 w 3219"/>
                <a:gd name="T7" fmla="*/ 644 h 2205"/>
                <a:gd name="T8" fmla="*/ 2266 w 3219"/>
                <a:gd name="T9" fmla="*/ 450 h 2205"/>
                <a:gd name="T10" fmla="*/ 2016 w 3219"/>
                <a:gd name="T11" fmla="*/ 348 h 2205"/>
                <a:gd name="T12" fmla="*/ 1681 w 3219"/>
                <a:gd name="T13" fmla="*/ 311 h 2205"/>
                <a:gd name="T14" fmla="*/ 1427 w 3219"/>
                <a:gd name="T15" fmla="*/ 198 h 2205"/>
                <a:gd name="T16" fmla="*/ 1067 w 3219"/>
                <a:gd name="T17" fmla="*/ 35 h 2205"/>
                <a:gd name="T18" fmla="*/ 770 w 3219"/>
                <a:gd name="T19" fmla="*/ 0 h 2205"/>
                <a:gd name="T20" fmla="*/ 306 w 3219"/>
                <a:gd name="T21" fmla="*/ 177 h 2205"/>
                <a:gd name="T22" fmla="*/ 225 w 3219"/>
                <a:gd name="T23" fmla="*/ 456 h 2205"/>
                <a:gd name="T24" fmla="*/ 91 w 3219"/>
                <a:gd name="T25" fmla="*/ 574 h 2205"/>
                <a:gd name="T26" fmla="*/ 8 w 3219"/>
                <a:gd name="T27" fmla="*/ 713 h 2205"/>
                <a:gd name="T28" fmla="*/ 5 w 3219"/>
                <a:gd name="T29" fmla="*/ 858 h 2205"/>
                <a:gd name="T30" fmla="*/ 62 w 3219"/>
                <a:gd name="T31" fmla="*/ 992 h 2205"/>
                <a:gd name="T32" fmla="*/ 274 w 3219"/>
                <a:gd name="T33" fmla="*/ 1169 h 2205"/>
                <a:gd name="T34" fmla="*/ 303 w 3219"/>
                <a:gd name="T35" fmla="*/ 1322 h 2205"/>
                <a:gd name="T36" fmla="*/ 335 w 3219"/>
                <a:gd name="T37" fmla="*/ 1416 h 2205"/>
                <a:gd name="T38" fmla="*/ 499 w 3219"/>
                <a:gd name="T39" fmla="*/ 1585 h 2205"/>
                <a:gd name="T40" fmla="*/ 721 w 3219"/>
                <a:gd name="T41" fmla="*/ 1697 h 2205"/>
                <a:gd name="T42" fmla="*/ 1032 w 3219"/>
                <a:gd name="T43" fmla="*/ 1756 h 2205"/>
                <a:gd name="T44" fmla="*/ 1271 w 3219"/>
                <a:gd name="T45" fmla="*/ 1915 h 2205"/>
                <a:gd name="T46" fmla="*/ 1507 w 3219"/>
                <a:gd name="T47" fmla="*/ 2078 h 2205"/>
                <a:gd name="T48" fmla="*/ 1979 w 3219"/>
                <a:gd name="T49" fmla="*/ 2199 h 2205"/>
                <a:gd name="T50" fmla="*/ 2060 w 3219"/>
                <a:gd name="T51" fmla="*/ 2193 h 2205"/>
                <a:gd name="T52" fmla="*/ 1593 w 3219"/>
                <a:gd name="T53" fmla="*/ 2089 h 2205"/>
                <a:gd name="T54" fmla="*/ 1295 w 3219"/>
                <a:gd name="T55" fmla="*/ 1891 h 2205"/>
                <a:gd name="T56" fmla="*/ 1070 w 3219"/>
                <a:gd name="T57" fmla="*/ 1719 h 2205"/>
                <a:gd name="T58" fmla="*/ 802 w 3219"/>
                <a:gd name="T59" fmla="*/ 1673 h 2205"/>
                <a:gd name="T60" fmla="*/ 542 w 3219"/>
                <a:gd name="T61" fmla="*/ 1555 h 2205"/>
                <a:gd name="T62" fmla="*/ 389 w 3219"/>
                <a:gd name="T63" fmla="*/ 1402 h 2205"/>
                <a:gd name="T64" fmla="*/ 373 w 3219"/>
                <a:gd name="T65" fmla="*/ 1231 h 2205"/>
                <a:gd name="T66" fmla="*/ 279 w 3219"/>
                <a:gd name="T67" fmla="*/ 1105 h 2205"/>
                <a:gd name="T68" fmla="*/ 97 w 3219"/>
                <a:gd name="T69" fmla="*/ 936 h 2205"/>
                <a:gd name="T70" fmla="*/ 64 w 3219"/>
                <a:gd name="T71" fmla="*/ 834 h 2205"/>
                <a:gd name="T72" fmla="*/ 91 w 3219"/>
                <a:gd name="T73" fmla="*/ 668 h 2205"/>
                <a:gd name="T74" fmla="*/ 198 w 3219"/>
                <a:gd name="T75" fmla="*/ 576 h 2205"/>
                <a:gd name="T76" fmla="*/ 290 w 3219"/>
                <a:gd name="T77" fmla="*/ 461 h 2205"/>
                <a:gd name="T78" fmla="*/ 303 w 3219"/>
                <a:gd name="T79" fmla="*/ 289 h 2205"/>
                <a:gd name="T80" fmla="*/ 633 w 3219"/>
                <a:gd name="T81" fmla="*/ 80 h 2205"/>
                <a:gd name="T82" fmla="*/ 982 w 3219"/>
                <a:gd name="T83" fmla="*/ 83 h 2205"/>
                <a:gd name="T84" fmla="*/ 1311 w 3219"/>
                <a:gd name="T85" fmla="*/ 201 h 2205"/>
                <a:gd name="T86" fmla="*/ 1558 w 3219"/>
                <a:gd name="T87" fmla="*/ 386 h 2205"/>
                <a:gd name="T88" fmla="*/ 1939 w 3219"/>
                <a:gd name="T89" fmla="*/ 391 h 2205"/>
                <a:gd name="T90" fmla="*/ 2161 w 3219"/>
                <a:gd name="T91" fmla="*/ 461 h 2205"/>
                <a:gd name="T92" fmla="*/ 2440 w 3219"/>
                <a:gd name="T93" fmla="*/ 625 h 2205"/>
                <a:gd name="T94" fmla="*/ 2607 w 3219"/>
                <a:gd name="T95" fmla="*/ 812 h 2205"/>
                <a:gd name="T96" fmla="*/ 2660 w 3219"/>
                <a:gd name="T97" fmla="*/ 968 h 2205"/>
                <a:gd name="T98" fmla="*/ 2990 w 3219"/>
                <a:gd name="T99" fmla="*/ 1102 h 2205"/>
                <a:gd name="T100" fmla="*/ 3180 w 3219"/>
                <a:gd name="T101" fmla="*/ 1341 h 2205"/>
                <a:gd name="T102" fmla="*/ 3175 w 3219"/>
                <a:gd name="T103" fmla="*/ 1512 h 2205"/>
                <a:gd name="T104" fmla="*/ 2939 w 3219"/>
                <a:gd name="T105" fmla="*/ 1729 h 2205"/>
                <a:gd name="T106" fmla="*/ 2767 w 3219"/>
                <a:gd name="T107" fmla="*/ 1893 h 2205"/>
                <a:gd name="T108" fmla="*/ 2711 w 3219"/>
                <a:gd name="T109" fmla="*/ 2009 h 2205"/>
                <a:gd name="T110" fmla="*/ 2569 w 3219"/>
                <a:gd name="T111" fmla="*/ 2108 h 2205"/>
                <a:gd name="T112" fmla="*/ 2724 w 3219"/>
                <a:gd name="T113" fmla="*/ 2003 h 2205"/>
                <a:gd name="T114" fmla="*/ 2781 w 3219"/>
                <a:gd name="T115" fmla="*/ 1882 h 2205"/>
                <a:gd name="T116" fmla="*/ 3028 w 3219"/>
                <a:gd name="T117" fmla="*/ 1713 h 2205"/>
                <a:gd name="T118" fmla="*/ 3210 w 3219"/>
                <a:gd name="T119" fmla="*/ 1501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9" h="2205">
                  <a:moveTo>
                    <a:pt x="3218" y="1359"/>
                  </a:moveTo>
                  <a:lnTo>
                    <a:pt x="3218" y="1359"/>
                  </a:lnTo>
                  <a:lnTo>
                    <a:pt x="3215" y="1349"/>
                  </a:lnTo>
                  <a:lnTo>
                    <a:pt x="3215" y="1335"/>
                  </a:lnTo>
                  <a:lnTo>
                    <a:pt x="3215" y="1335"/>
                  </a:lnTo>
                  <a:lnTo>
                    <a:pt x="3212" y="1325"/>
                  </a:lnTo>
                  <a:lnTo>
                    <a:pt x="3212" y="1325"/>
                  </a:lnTo>
                  <a:lnTo>
                    <a:pt x="3207" y="1303"/>
                  </a:lnTo>
                  <a:lnTo>
                    <a:pt x="3207" y="1303"/>
                  </a:lnTo>
                  <a:lnTo>
                    <a:pt x="3199" y="1282"/>
                  </a:lnTo>
                  <a:lnTo>
                    <a:pt x="3191" y="1260"/>
                  </a:lnTo>
                  <a:lnTo>
                    <a:pt x="3191" y="1260"/>
                  </a:lnTo>
                  <a:lnTo>
                    <a:pt x="3170" y="1220"/>
                  </a:lnTo>
                  <a:lnTo>
                    <a:pt x="3143" y="1185"/>
                  </a:lnTo>
                  <a:lnTo>
                    <a:pt x="3143" y="1185"/>
                  </a:lnTo>
                  <a:lnTo>
                    <a:pt x="3113" y="1153"/>
                  </a:lnTo>
                  <a:lnTo>
                    <a:pt x="3081" y="1121"/>
                  </a:lnTo>
                  <a:lnTo>
                    <a:pt x="3046" y="1094"/>
                  </a:lnTo>
                  <a:lnTo>
                    <a:pt x="3011" y="1070"/>
                  </a:lnTo>
                  <a:lnTo>
                    <a:pt x="3011" y="1070"/>
                  </a:lnTo>
                  <a:lnTo>
                    <a:pt x="2974" y="1046"/>
                  </a:lnTo>
                  <a:lnTo>
                    <a:pt x="2936" y="1024"/>
                  </a:lnTo>
                  <a:lnTo>
                    <a:pt x="2936" y="1024"/>
                  </a:lnTo>
                  <a:lnTo>
                    <a:pt x="2896" y="1005"/>
                  </a:lnTo>
                  <a:lnTo>
                    <a:pt x="2856" y="990"/>
                  </a:lnTo>
                  <a:lnTo>
                    <a:pt x="2856" y="990"/>
                  </a:lnTo>
                  <a:lnTo>
                    <a:pt x="2816" y="976"/>
                  </a:lnTo>
                  <a:lnTo>
                    <a:pt x="2773" y="962"/>
                  </a:lnTo>
                  <a:lnTo>
                    <a:pt x="2773" y="962"/>
                  </a:lnTo>
                  <a:lnTo>
                    <a:pt x="2706" y="946"/>
                  </a:lnTo>
                  <a:lnTo>
                    <a:pt x="2703" y="941"/>
                  </a:lnTo>
                  <a:lnTo>
                    <a:pt x="2700" y="928"/>
                  </a:lnTo>
                  <a:lnTo>
                    <a:pt x="2700" y="917"/>
                  </a:lnTo>
                  <a:lnTo>
                    <a:pt x="2700" y="917"/>
                  </a:lnTo>
                  <a:lnTo>
                    <a:pt x="2695" y="896"/>
                  </a:lnTo>
                  <a:lnTo>
                    <a:pt x="2687" y="874"/>
                  </a:lnTo>
                  <a:lnTo>
                    <a:pt x="2687" y="874"/>
                  </a:lnTo>
                  <a:lnTo>
                    <a:pt x="2684" y="863"/>
                  </a:lnTo>
                  <a:lnTo>
                    <a:pt x="2679" y="850"/>
                  </a:lnTo>
                  <a:lnTo>
                    <a:pt x="2671" y="828"/>
                  </a:lnTo>
                  <a:lnTo>
                    <a:pt x="2660" y="810"/>
                  </a:lnTo>
                  <a:lnTo>
                    <a:pt x="2657" y="799"/>
                  </a:lnTo>
                  <a:lnTo>
                    <a:pt x="2657" y="799"/>
                  </a:lnTo>
                  <a:lnTo>
                    <a:pt x="2649" y="788"/>
                  </a:lnTo>
                  <a:lnTo>
                    <a:pt x="2639" y="769"/>
                  </a:lnTo>
                  <a:lnTo>
                    <a:pt x="2639" y="769"/>
                  </a:lnTo>
                  <a:lnTo>
                    <a:pt x="2628" y="748"/>
                  </a:lnTo>
                  <a:lnTo>
                    <a:pt x="2628" y="748"/>
                  </a:lnTo>
                  <a:lnTo>
                    <a:pt x="2614" y="729"/>
                  </a:lnTo>
                  <a:lnTo>
                    <a:pt x="2601" y="710"/>
                  </a:lnTo>
                  <a:lnTo>
                    <a:pt x="2601" y="710"/>
                  </a:lnTo>
                  <a:lnTo>
                    <a:pt x="2572" y="675"/>
                  </a:lnTo>
                  <a:lnTo>
                    <a:pt x="2572" y="675"/>
                  </a:lnTo>
                  <a:lnTo>
                    <a:pt x="2555" y="660"/>
                  </a:lnTo>
                  <a:lnTo>
                    <a:pt x="2539" y="644"/>
                  </a:lnTo>
                  <a:lnTo>
                    <a:pt x="2539" y="644"/>
                  </a:lnTo>
                  <a:lnTo>
                    <a:pt x="2507" y="614"/>
                  </a:lnTo>
                  <a:lnTo>
                    <a:pt x="2507" y="614"/>
                  </a:lnTo>
                  <a:lnTo>
                    <a:pt x="2472" y="585"/>
                  </a:lnTo>
                  <a:lnTo>
                    <a:pt x="2472" y="585"/>
                  </a:lnTo>
                  <a:lnTo>
                    <a:pt x="2456" y="568"/>
                  </a:lnTo>
                  <a:lnTo>
                    <a:pt x="2438" y="558"/>
                  </a:lnTo>
                  <a:lnTo>
                    <a:pt x="2438" y="558"/>
                  </a:lnTo>
                  <a:lnTo>
                    <a:pt x="2400" y="531"/>
                  </a:lnTo>
                  <a:lnTo>
                    <a:pt x="2400" y="531"/>
                  </a:lnTo>
                  <a:lnTo>
                    <a:pt x="2362" y="507"/>
                  </a:lnTo>
                  <a:lnTo>
                    <a:pt x="2325" y="482"/>
                  </a:lnTo>
                  <a:lnTo>
                    <a:pt x="2325" y="482"/>
                  </a:lnTo>
                  <a:lnTo>
                    <a:pt x="2285" y="461"/>
                  </a:lnTo>
                  <a:lnTo>
                    <a:pt x="2266" y="450"/>
                  </a:lnTo>
                  <a:lnTo>
                    <a:pt x="2255" y="445"/>
                  </a:lnTo>
                  <a:lnTo>
                    <a:pt x="2247" y="440"/>
                  </a:lnTo>
                  <a:lnTo>
                    <a:pt x="2207" y="421"/>
                  </a:lnTo>
                  <a:lnTo>
                    <a:pt x="2207" y="421"/>
                  </a:lnTo>
                  <a:lnTo>
                    <a:pt x="2185" y="410"/>
                  </a:lnTo>
                  <a:lnTo>
                    <a:pt x="2167" y="402"/>
                  </a:lnTo>
                  <a:lnTo>
                    <a:pt x="2145" y="391"/>
                  </a:lnTo>
                  <a:lnTo>
                    <a:pt x="2145" y="391"/>
                  </a:lnTo>
                  <a:lnTo>
                    <a:pt x="2124" y="383"/>
                  </a:lnTo>
                  <a:lnTo>
                    <a:pt x="2124" y="383"/>
                  </a:lnTo>
                  <a:lnTo>
                    <a:pt x="2081" y="370"/>
                  </a:lnTo>
                  <a:lnTo>
                    <a:pt x="2038" y="357"/>
                  </a:lnTo>
                  <a:lnTo>
                    <a:pt x="2038" y="357"/>
                  </a:lnTo>
                  <a:lnTo>
                    <a:pt x="2016" y="348"/>
                  </a:lnTo>
                  <a:lnTo>
                    <a:pt x="1995" y="343"/>
                  </a:lnTo>
                  <a:lnTo>
                    <a:pt x="1995" y="343"/>
                  </a:lnTo>
                  <a:lnTo>
                    <a:pt x="1974" y="338"/>
                  </a:lnTo>
                  <a:lnTo>
                    <a:pt x="1952" y="332"/>
                  </a:lnTo>
                  <a:lnTo>
                    <a:pt x="1952" y="332"/>
                  </a:lnTo>
                  <a:lnTo>
                    <a:pt x="1907" y="324"/>
                  </a:lnTo>
                  <a:lnTo>
                    <a:pt x="1907" y="324"/>
                  </a:lnTo>
                  <a:lnTo>
                    <a:pt x="1861" y="319"/>
                  </a:lnTo>
                  <a:lnTo>
                    <a:pt x="1818" y="314"/>
                  </a:lnTo>
                  <a:lnTo>
                    <a:pt x="1818" y="314"/>
                  </a:lnTo>
                  <a:lnTo>
                    <a:pt x="1773" y="311"/>
                  </a:lnTo>
                  <a:lnTo>
                    <a:pt x="1727" y="311"/>
                  </a:lnTo>
                  <a:lnTo>
                    <a:pt x="1727" y="311"/>
                  </a:lnTo>
                  <a:lnTo>
                    <a:pt x="1681" y="311"/>
                  </a:lnTo>
                  <a:lnTo>
                    <a:pt x="1681" y="311"/>
                  </a:lnTo>
                  <a:lnTo>
                    <a:pt x="1639" y="314"/>
                  </a:lnTo>
                  <a:lnTo>
                    <a:pt x="1639" y="314"/>
                  </a:lnTo>
                  <a:lnTo>
                    <a:pt x="1566" y="322"/>
                  </a:lnTo>
                  <a:lnTo>
                    <a:pt x="1561" y="316"/>
                  </a:lnTo>
                  <a:lnTo>
                    <a:pt x="1553" y="305"/>
                  </a:lnTo>
                  <a:lnTo>
                    <a:pt x="1542" y="298"/>
                  </a:lnTo>
                  <a:lnTo>
                    <a:pt x="1526" y="279"/>
                  </a:lnTo>
                  <a:lnTo>
                    <a:pt x="1526" y="279"/>
                  </a:lnTo>
                  <a:lnTo>
                    <a:pt x="1507" y="263"/>
                  </a:lnTo>
                  <a:lnTo>
                    <a:pt x="1507" y="263"/>
                  </a:lnTo>
                  <a:lnTo>
                    <a:pt x="1467" y="230"/>
                  </a:lnTo>
                  <a:lnTo>
                    <a:pt x="1427" y="198"/>
                  </a:lnTo>
                  <a:lnTo>
                    <a:pt x="1427" y="198"/>
                  </a:lnTo>
                  <a:lnTo>
                    <a:pt x="1387" y="171"/>
                  </a:lnTo>
                  <a:lnTo>
                    <a:pt x="1387" y="171"/>
                  </a:lnTo>
                  <a:lnTo>
                    <a:pt x="1344" y="147"/>
                  </a:lnTo>
                  <a:lnTo>
                    <a:pt x="1344" y="147"/>
                  </a:lnTo>
                  <a:lnTo>
                    <a:pt x="1298" y="123"/>
                  </a:lnTo>
                  <a:lnTo>
                    <a:pt x="1298" y="123"/>
                  </a:lnTo>
                  <a:lnTo>
                    <a:pt x="1255" y="102"/>
                  </a:lnTo>
                  <a:lnTo>
                    <a:pt x="1255" y="102"/>
                  </a:lnTo>
                  <a:lnTo>
                    <a:pt x="1210" y="83"/>
                  </a:lnTo>
                  <a:lnTo>
                    <a:pt x="1210" y="83"/>
                  </a:lnTo>
                  <a:lnTo>
                    <a:pt x="1161" y="64"/>
                  </a:lnTo>
                  <a:lnTo>
                    <a:pt x="1161" y="64"/>
                  </a:lnTo>
                  <a:lnTo>
                    <a:pt x="1116" y="48"/>
                  </a:lnTo>
                  <a:lnTo>
                    <a:pt x="1067" y="35"/>
                  </a:lnTo>
                  <a:lnTo>
                    <a:pt x="1067" y="35"/>
                  </a:lnTo>
                  <a:lnTo>
                    <a:pt x="1019" y="24"/>
                  </a:lnTo>
                  <a:lnTo>
                    <a:pt x="995" y="19"/>
                  </a:lnTo>
                  <a:lnTo>
                    <a:pt x="968" y="16"/>
                  </a:lnTo>
                  <a:lnTo>
                    <a:pt x="968" y="16"/>
                  </a:lnTo>
                  <a:lnTo>
                    <a:pt x="920" y="8"/>
                  </a:lnTo>
                  <a:lnTo>
                    <a:pt x="920" y="8"/>
                  </a:lnTo>
                  <a:lnTo>
                    <a:pt x="869" y="2"/>
                  </a:lnTo>
                  <a:lnTo>
                    <a:pt x="869" y="2"/>
                  </a:lnTo>
                  <a:lnTo>
                    <a:pt x="845" y="0"/>
                  </a:lnTo>
                  <a:lnTo>
                    <a:pt x="821" y="0"/>
                  </a:lnTo>
                  <a:lnTo>
                    <a:pt x="794" y="0"/>
                  </a:lnTo>
                  <a:lnTo>
                    <a:pt x="770" y="0"/>
                  </a:lnTo>
                  <a:lnTo>
                    <a:pt x="770" y="0"/>
                  </a:lnTo>
                  <a:lnTo>
                    <a:pt x="719" y="2"/>
                  </a:lnTo>
                  <a:lnTo>
                    <a:pt x="671" y="8"/>
                  </a:lnTo>
                  <a:lnTo>
                    <a:pt x="671" y="8"/>
                  </a:lnTo>
                  <a:lnTo>
                    <a:pt x="619" y="16"/>
                  </a:lnTo>
                  <a:lnTo>
                    <a:pt x="571" y="29"/>
                  </a:lnTo>
                  <a:lnTo>
                    <a:pt x="523" y="43"/>
                  </a:lnTo>
                  <a:lnTo>
                    <a:pt x="475" y="61"/>
                  </a:lnTo>
                  <a:lnTo>
                    <a:pt x="475" y="61"/>
                  </a:lnTo>
                  <a:lnTo>
                    <a:pt x="429" y="83"/>
                  </a:lnTo>
                  <a:lnTo>
                    <a:pt x="386" y="110"/>
                  </a:lnTo>
                  <a:lnTo>
                    <a:pt x="386" y="110"/>
                  </a:lnTo>
                  <a:lnTo>
                    <a:pt x="343" y="139"/>
                  </a:lnTo>
                  <a:lnTo>
                    <a:pt x="325" y="158"/>
                  </a:lnTo>
                  <a:lnTo>
                    <a:pt x="306" y="177"/>
                  </a:lnTo>
                  <a:lnTo>
                    <a:pt x="306" y="177"/>
                  </a:lnTo>
                  <a:lnTo>
                    <a:pt x="287" y="195"/>
                  </a:lnTo>
                  <a:lnTo>
                    <a:pt x="271" y="217"/>
                  </a:lnTo>
                  <a:lnTo>
                    <a:pt x="257" y="241"/>
                  </a:lnTo>
                  <a:lnTo>
                    <a:pt x="244" y="265"/>
                  </a:lnTo>
                  <a:lnTo>
                    <a:pt x="244" y="265"/>
                  </a:lnTo>
                  <a:lnTo>
                    <a:pt x="236" y="292"/>
                  </a:lnTo>
                  <a:lnTo>
                    <a:pt x="231" y="316"/>
                  </a:lnTo>
                  <a:lnTo>
                    <a:pt x="225" y="343"/>
                  </a:lnTo>
                  <a:lnTo>
                    <a:pt x="225" y="373"/>
                  </a:lnTo>
                  <a:lnTo>
                    <a:pt x="225" y="373"/>
                  </a:lnTo>
                  <a:lnTo>
                    <a:pt x="225" y="445"/>
                  </a:lnTo>
                  <a:lnTo>
                    <a:pt x="225" y="456"/>
                  </a:lnTo>
                  <a:lnTo>
                    <a:pt x="225" y="456"/>
                  </a:lnTo>
                  <a:lnTo>
                    <a:pt x="225" y="466"/>
                  </a:lnTo>
                  <a:lnTo>
                    <a:pt x="225" y="466"/>
                  </a:lnTo>
                  <a:lnTo>
                    <a:pt x="228" y="488"/>
                  </a:lnTo>
                  <a:lnTo>
                    <a:pt x="228" y="488"/>
                  </a:lnTo>
                  <a:lnTo>
                    <a:pt x="231" y="496"/>
                  </a:lnTo>
                  <a:lnTo>
                    <a:pt x="231" y="496"/>
                  </a:lnTo>
                  <a:lnTo>
                    <a:pt x="201" y="507"/>
                  </a:lnTo>
                  <a:lnTo>
                    <a:pt x="201" y="507"/>
                  </a:lnTo>
                  <a:lnTo>
                    <a:pt x="172" y="520"/>
                  </a:lnTo>
                  <a:lnTo>
                    <a:pt x="145" y="533"/>
                  </a:lnTo>
                  <a:lnTo>
                    <a:pt x="145" y="533"/>
                  </a:lnTo>
                  <a:lnTo>
                    <a:pt x="115" y="552"/>
                  </a:lnTo>
                  <a:lnTo>
                    <a:pt x="105" y="563"/>
                  </a:lnTo>
                  <a:lnTo>
                    <a:pt x="91" y="574"/>
                  </a:lnTo>
                  <a:lnTo>
                    <a:pt x="91" y="574"/>
                  </a:lnTo>
                  <a:lnTo>
                    <a:pt x="78" y="585"/>
                  </a:lnTo>
                  <a:lnTo>
                    <a:pt x="67" y="595"/>
                  </a:lnTo>
                  <a:lnTo>
                    <a:pt x="62" y="603"/>
                  </a:lnTo>
                  <a:lnTo>
                    <a:pt x="62" y="603"/>
                  </a:lnTo>
                  <a:lnTo>
                    <a:pt x="56" y="609"/>
                  </a:lnTo>
                  <a:lnTo>
                    <a:pt x="46" y="622"/>
                  </a:lnTo>
                  <a:lnTo>
                    <a:pt x="46" y="622"/>
                  </a:lnTo>
                  <a:lnTo>
                    <a:pt x="38" y="635"/>
                  </a:lnTo>
                  <a:lnTo>
                    <a:pt x="30" y="651"/>
                  </a:lnTo>
                  <a:lnTo>
                    <a:pt x="30" y="651"/>
                  </a:lnTo>
                  <a:lnTo>
                    <a:pt x="16" y="681"/>
                  </a:lnTo>
                  <a:lnTo>
                    <a:pt x="16" y="681"/>
                  </a:lnTo>
                  <a:lnTo>
                    <a:pt x="8" y="713"/>
                  </a:lnTo>
                  <a:lnTo>
                    <a:pt x="8" y="713"/>
                  </a:lnTo>
                  <a:lnTo>
                    <a:pt x="3" y="745"/>
                  </a:lnTo>
                  <a:lnTo>
                    <a:pt x="0" y="778"/>
                  </a:lnTo>
                  <a:lnTo>
                    <a:pt x="0" y="778"/>
                  </a:lnTo>
                  <a:lnTo>
                    <a:pt x="0" y="810"/>
                  </a:lnTo>
                  <a:lnTo>
                    <a:pt x="0" y="810"/>
                  </a:lnTo>
                  <a:lnTo>
                    <a:pt x="0" y="818"/>
                  </a:lnTo>
                  <a:lnTo>
                    <a:pt x="3" y="826"/>
                  </a:lnTo>
                  <a:lnTo>
                    <a:pt x="3" y="842"/>
                  </a:lnTo>
                  <a:lnTo>
                    <a:pt x="5" y="850"/>
                  </a:lnTo>
                  <a:lnTo>
                    <a:pt x="5" y="855"/>
                  </a:lnTo>
                  <a:lnTo>
                    <a:pt x="5" y="855"/>
                  </a:lnTo>
                  <a:lnTo>
                    <a:pt x="5" y="858"/>
                  </a:lnTo>
                  <a:lnTo>
                    <a:pt x="5" y="858"/>
                  </a:lnTo>
                  <a:lnTo>
                    <a:pt x="5" y="858"/>
                  </a:lnTo>
                  <a:lnTo>
                    <a:pt x="8" y="874"/>
                  </a:lnTo>
                  <a:lnTo>
                    <a:pt x="11" y="882"/>
                  </a:lnTo>
                  <a:lnTo>
                    <a:pt x="14" y="890"/>
                  </a:lnTo>
                  <a:lnTo>
                    <a:pt x="19" y="906"/>
                  </a:lnTo>
                  <a:lnTo>
                    <a:pt x="19" y="906"/>
                  </a:lnTo>
                  <a:lnTo>
                    <a:pt x="24" y="920"/>
                  </a:lnTo>
                  <a:lnTo>
                    <a:pt x="24" y="920"/>
                  </a:lnTo>
                  <a:lnTo>
                    <a:pt x="30" y="936"/>
                  </a:lnTo>
                  <a:lnTo>
                    <a:pt x="30" y="936"/>
                  </a:lnTo>
                  <a:lnTo>
                    <a:pt x="46" y="965"/>
                  </a:lnTo>
                  <a:lnTo>
                    <a:pt x="54" y="979"/>
                  </a:lnTo>
                  <a:lnTo>
                    <a:pt x="62" y="992"/>
                  </a:lnTo>
                  <a:lnTo>
                    <a:pt x="62" y="992"/>
                  </a:lnTo>
                  <a:lnTo>
                    <a:pt x="80" y="1016"/>
                  </a:lnTo>
                  <a:lnTo>
                    <a:pt x="80" y="1016"/>
                  </a:lnTo>
                  <a:lnTo>
                    <a:pt x="102" y="1040"/>
                  </a:lnTo>
                  <a:lnTo>
                    <a:pt x="102" y="1040"/>
                  </a:lnTo>
                  <a:lnTo>
                    <a:pt x="126" y="1062"/>
                  </a:lnTo>
                  <a:lnTo>
                    <a:pt x="148" y="1083"/>
                  </a:lnTo>
                  <a:lnTo>
                    <a:pt x="148" y="1083"/>
                  </a:lnTo>
                  <a:lnTo>
                    <a:pt x="172" y="1102"/>
                  </a:lnTo>
                  <a:lnTo>
                    <a:pt x="172" y="1102"/>
                  </a:lnTo>
                  <a:lnTo>
                    <a:pt x="196" y="1121"/>
                  </a:lnTo>
                  <a:lnTo>
                    <a:pt x="196" y="1121"/>
                  </a:lnTo>
                  <a:lnTo>
                    <a:pt x="247" y="1153"/>
                  </a:lnTo>
                  <a:lnTo>
                    <a:pt x="274" y="1169"/>
                  </a:lnTo>
                  <a:lnTo>
                    <a:pt x="274" y="1169"/>
                  </a:lnTo>
                  <a:lnTo>
                    <a:pt x="300" y="1185"/>
                  </a:lnTo>
                  <a:lnTo>
                    <a:pt x="300" y="1185"/>
                  </a:lnTo>
                  <a:lnTo>
                    <a:pt x="327" y="1199"/>
                  </a:lnTo>
                  <a:lnTo>
                    <a:pt x="327" y="1199"/>
                  </a:lnTo>
                  <a:lnTo>
                    <a:pt x="325" y="1207"/>
                  </a:lnTo>
                  <a:lnTo>
                    <a:pt x="325" y="1207"/>
                  </a:lnTo>
                  <a:lnTo>
                    <a:pt x="316" y="1225"/>
                  </a:lnTo>
                  <a:lnTo>
                    <a:pt x="311" y="1244"/>
                  </a:lnTo>
                  <a:lnTo>
                    <a:pt x="311" y="1244"/>
                  </a:lnTo>
                  <a:lnTo>
                    <a:pt x="306" y="1263"/>
                  </a:lnTo>
                  <a:lnTo>
                    <a:pt x="303" y="1282"/>
                  </a:lnTo>
                  <a:lnTo>
                    <a:pt x="303" y="1303"/>
                  </a:lnTo>
                  <a:lnTo>
                    <a:pt x="303" y="1322"/>
                  </a:lnTo>
                  <a:lnTo>
                    <a:pt x="303" y="1322"/>
                  </a:lnTo>
                  <a:lnTo>
                    <a:pt x="306" y="1341"/>
                  </a:lnTo>
                  <a:lnTo>
                    <a:pt x="306" y="1341"/>
                  </a:lnTo>
                  <a:lnTo>
                    <a:pt x="311" y="1362"/>
                  </a:lnTo>
                  <a:lnTo>
                    <a:pt x="316" y="1381"/>
                  </a:lnTo>
                  <a:lnTo>
                    <a:pt x="316" y="1381"/>
                  </a:lnTo>
                  <a:lnTo>
                    <a:pt x="325" y="1397"/>
                  </a:lnTo>
                  <a:lnTo>
                    <a:pt x="330" y="1408"/>
                  </a:lnTo>
                  <a:lnTo>
                    <a:pt x="330" y="1408"/>
                  </a:lnTo>
                  <a:lnTo>
                    <a:pt x="330" y="1408"/>
                  </a:lnTo>
                  <a:lnTo>
                    <a:pt x="330" y="1408"/>
                  </a:lnTo>
                  <a:lnTo>
                    <a:pt x="330" y="1411"/>
                  </a:lnTo>
                  <a:lnTo>
                    <a:pt x="333" y="1411"/>
                  </a:lnTo>
                  <a:lnTo>
                    <a:pt x="335" y="1416"/>
                  </a:lnTo>
                  <a:lnTo>
                    <a:pt x="335" y="1416"/>
                  </a:lnTo>
                  <a:lnTo>
                    <a:pt x="343" y="1429"/>
                  </a:lnTo>
                  <a:lnTo>
                    <a:pt x="343" y="1429"/>
                  </a:lnTo>
                  <a:lnTo>
                    <a:pt x="365" y="1461"/>
                  </a:lnTo>
                  <a:lnTo>
                    <a:pt x="378" y="1475"/>
                  </a:lnTo>
                  <a:lnTo>
                    <a:pt x="378" y="1475"/>
                  </a:lnTo>
                  <a:lnTo>
                    <a:pt x="389" y="1488"/>
                  </a:lnTo>
                  <a:lnTo>
                    <a:pt x="389" y="1488"/>
                  </a:lnTo>
                  <a:lnTo>
                    <a:pt x="416" y="1515"/>
                  </a:lnTo>
                  <a:lnTo>
                    <a:pt x="426" y="1529"/>
                  </a:lnTo>
                  <a:lnTo>
                    <a:pt x="426" y="1529"/>
                  </a:lnTo>
                  <a:lnTo>
                    <a:pt x="440" y="1539"/>
                  </a:lnTo>
                  <a:lnTo>
                    <a:pt x="469" y="1563"/>
                  </a:lnTo>
                  <a:lnTo>
                    <a:pt x="469" y="1563"/>
                  </a:lnTo>
                  <a:lnTo>
                    <a:pt x="499" y="1585"/>
                  </a:lnTo>
                  <a:lnTo>
                    <a:pt x="499" y="1585"/>
                  </a:lnTo>
                  <a:lnTo>
                    <a:pt x="512" y="1595"/>
                  </a:lnTo>
                  <a:lnTo>
                    <a:pt x="528" y="1604"/>
                  </a:lnTo>
                  <a:lnTo>
                    <a:pt x="528" y="1604"/>
                  </a:lnTo>
                  <a:lnTo>
                    <a:pt x="558" y="1622"/>
                  </a:lnTo>
                  <a:lnTo>
                    <a:pt x="590" y="1641"/>
                  </a:lnTo>
                  <a:lnTo>
                    <a:pt x="606" y="1649"/>
                  </a:lnTo>
                  <a:lnTo>
                    <a:pt x="606" y="1649"/>
                  </a:lnTo>
                  <a:lnTo>
                    <a:pt x="622" y="1657"/>
                  </a:lnTo>
                  <a:lnTo>
                    <a:pt x="654" y="1670"/>
                  </a:lnTo>
                  <a:lnTo>
                    <a:pt x="654" y="1670"/>
                  </a:lnTo>
                  <a:lnTo>
                    <a:pt x="687" y="1684"/>
                  </a:lnTo>
                  <a:lnTo>
                    <a:pt x="721" y="1697"/>
                  </a:lnTo>
                  <a:lnTo>
                    <a:pt x="721" y="1697"/>
                  </a:lnTo>
                  <a:lnTo>
                    <a:pt x="789" y="1719"/>
                  </a:lnTo>
                  <a:lnTo>
                    <a:pt x="789" y="1719"/>
                  </a:lnTo>
                  <a:lnTo>
                    <a:pt x="807" y="1722"/>
                  </a:lnTo>
                  <a:lnTo>
                    <a:pt x="823" y="1727"/>
                  </a:lnTo>
                  <a:lnTo>
                    <a:pt x="858" y="1732"/>
                  </a:lnTo>
                  <a:lnTo>
                    <a:pt x="858" y="1732"/>
                  </a:lnTo>
                  <a:lnTo>
                    <a:pt x="893" y="1740"/>
                  </a:lnTo>
                  <a:lnTo>
                    <a:pt x="928" y="1746"/>
                  </a:lnTo>
                  <a:lnTo>
                    <a:pt x="947" y="1748"/>
                  </a:lnTo>
                  <a:lnTo>
                    <a:pt x="955" y="1748"/>
                  </a:lnTo>
                  <a:lnTo>
                    <a:pt x="963" y="1751"/>
                  </a:lnTo>
                  <a:lnTo>
                    <a:pt x="998" y="1754"/>
                  </a:lnTo>
                  <a:lnTo>
                    <a:pt x="998" y="1754"/>
                  </a:lnTo>
                  <a:lnTo>
                    <a:pt x="1032" y="1756"/>
                  </a:lnTo>
                  <a:lnTo>
                    <a:pt x="1070" y="1759"/>
                  </a:lnTo>
                  <a:lnTo>
                    <a:pt x="1121" y="1759"/>
                  </a:lnTo>
                  <a:lnTo>
                    <a:pt x="1121" y="1762"/>
                  </a:lnTo>
                  <a:lnTo>
                    <a:pt x="1140" y="1762"/>
                  </a:lnTo>
                  <a:lnTo>
                    <a:pt x="1148" y="1762"/>
                  </a:lnTo>
                  <a:lnTo>
                    <a:pt x="1164" y="1788"/>
                  </a:lnTo>
                  <a:lnTo>
                    <a:pt x="1164" y="1788"/>
                  </a:lnTo>
                  <a:lnTo>
                    <a:pt x="1191" y="1821"/>
                  </a:lnTo>
                  <a:lnTo>
                    <a:pt x="1191" y="1821"/>
                  </a:lnTo>
                  <a:lnTo>
                    <a:pt x="1215" y="1853"/>
                  </a:lnTo>
                  <a:lnTo>
                    <a:pt x="1215" y="1853"/>
                  </a:lnTo>
                  <a:lnTo>
                    <a:pt x="1242" y="1885"/>
                  </a:lnTo>
                  <a:lnTo>
                    <a:pt x="1242" y="1885"/>
                  </a:lnTo>
                  <a:lnTo>
                    <a:pt x="1271" y="1915"/>
                  </a:lnTo>
                  <a:lnTo>
                    <a:pt x="1271" y="1915"/>
                  </a:lnTo>
                  <a:lnTo>
                    <a:pt x="1303" y="1941"/>
                  </a:lnTo>
                  <a:lnTo>
                    <a:pt x="1303" y="1941"/>
                  </a:lnTo>
                  <a:lnTo>
                    <a:pt x="1333" y="1968"/>
                  </a:lnTo>
                  <a:lnTo>
                    <a:pt x="1333" y="1968"/>
                  </a:lnTo>
                  <a:lnTo>
                    <a:pt x="1368" y="1992"/>
                  </a:lnTo>
                  <a:lnTo>
                    <a:pt x="1368" y="1992"/>
                  </a:lnTo>
                  <a:lnTo>
                    <a:pt x="1400" y="2016"/>
                  </a:lnTo>
                  <a:lnTo>
                    <a:pt x="1400" y="2016"/>
                  </a:lnTo>
                  <a:lnTo>
                    <a:pt x="1435" y="2038"/>
                  </a:lnTo>
                  <a:lnTo>
                    <a:pt x="1472" y="2059"/>
                  </a:lnTo>
                  <a:lnTo>
                    <a:pt x="1472" y="2059"/>
                  </a:lnTo>
                  <a:lnTo>
                    <a:pt x="1507" y="2078"/>
                  </a:lnTo>
                  <a:lnTo>
                    <a:pt x="1507" y="2078"/>
                  </a:lnTo>
                  <a:lnTo>
                    <a:pt x="1582" y="2110"/>
                  </a:lnTo>
                  <a:lnTo>
                    <a:pt x="1582" y="2110"/>
                  </a:lnTo>
                  <a:lnTo>
                    <a:pt x="1620" y="2124"/>
                  </a:lnTo>
                  <a:lnTo>
                    <a:pt x="1639" y="2132"/>
                  </a:lnTo>
                  <a:lnTo>
                    <a:pt x="1660" y="2137"/>
                  </a:lnTo>
                  <a:lnTo>
                    <a:pt x="1660" y="2137"/>
                  </a:lnTo>
                  <a:lnTo>
                    <a:pt x="1738" y="2161"/>
                  </a:lnTo>
                  <a:lnTo>
                    <a:pt x="1738" y="2161"/>
                  </a:lnTo>
                  <a:lnTo>
                    <a:pt x="1818" y="2177"/>
                  </a:lnTo>
                  <a:lnTo>
                    <a:pt x="1818" y="2177"/>
                  </a:lnTo>
                  <a:lnTo>
                    <a:pt x="1898" y="2191"/>
                  </a:lnTo>
                  <a:lnTo>
                    <a:pt x="1898" y="2191"/>
                  </a:lnTo>
                  <a:lnTo>
                    <a:pt x="1979" y="2199"/>
                  </a:lnTo>
                  <a:lnTo>
                    <a:pt x="1979" y="2199"/>
                  </a:lnTo>
                  <a:lnTo>
                    <a:pt x="2060" y="2204"/>
                  </a:lnTo>
                  <a:lnTo>
                    <a:pt x="2060" y="2204"/>
                  </a:lnTo>
                  <a:lnTo>
                    <a:pt x="2100" y="2202"/>
                  </a:lnTo>
                  <a:lnTo>
                    <a:pt x="2140" y="2202"/>
                  </a:lnTo>
                  <a:lnTo>
                    <a:pt x="2140" y="2202"/>
                  </a:lnTo>
                  <a:lnTo>
                    <a:pt x="2220" y="2193"/>
                  </a:lnTo>
                  <a:lnTo>
                    <a:pt x="2301" y="2180"/>
                  </a:lnTo>
                  <a:lnTo>
                    <a:pt x="2301" y="2180"/>
                  </a:lnTo>
                  <a:lnTo>
                    <a:pt x="2220" y="2191"/>
                  </a:lnTo>
                  <a:lnTo>
                    <a:pt x="2140" y="2193"/>
                  </a:lnTo>
                  <a:lnTo>
                    <a:pt x="2140" y="2193"/>
                  </a:lnTo>
                  <a:lnTo>
                    <a:pt x="2100" y="2196"/>
                  </a:lnTo>
                  <a:lnTo>
                    <a:pt x="2060" y="2193"/>
                  </a:lnTo>
                  <a:lnTo>
                    <a:pt x="2060" y="2193"/>
                  </a:lnTo>
                  <a:lnTo>
                    <a:pt x="1979" y="2188"/>
                  </a:lnTo>
                  <a:lnTo>
                    <a:pt x="1979" y="2188"/>
                  </a:lnTo>
                  <a:lnTo>
                    <a:pt x="1898" y="2177"/>
                  </a:lnTo>
                  <a:lnTo>
                    <a:pt x="1898" y="2177"/>
                  </a:lnTo>
                  <a:lnTo>
                    <a:pt x="1821" y="2161"/>
                  </a:lnTo>
                  <a:lnTo>
                    <a:pt x="1821" y="2161"/>
                  </a:lnTo>
                  <a:lnTo>
                    <a:pt x="1743" y="2143"/>
                  </a:lnTo>
                  <a:lnTo>
                    <a:pt x="1743" y="2143"/>
                  </a:lnTo>
                  <a:lnTo>
                    <a:pt x="1665" y="2116"/>
                  </a:lnTo>
                  <a:lnTo>
                    <a:pt x="1646" y="2110"/>
                  </a:lnTo>
                  <a:lnTo>
                    <a:pt x="1628" y="2102"/>
                  </a:lnTo>
                  <a:lnTo>
                    <a:pt x="1628" y="2102"/>
                  </a:lnTo>
                  <a:lnTo>
                    <a:pt x="1593" y="2089"/>
                  </a:lnTo>
                  <a:lnTo>
                    <a:pt x="1593" y="2089"/>
                  </a:lnTo>
                  <a:lnTo>
                    <a:pt x="1521" y="2054"/>
                  </a:lnTo>
                  <a:lnTo>
                    <a:pt x="1521" y="2054"/>
                  </a:lnTo>
                  <a:lnTo>
                    <a:pt x="1486" y="2035"/>
                  </a:lnTo>
                  <a:lnTo>
                    <a:pt x="1451" y="2014"/>
                  </a:lnTo>
                  <a:lnTo>
                    <a:pt x="1451" y="2014"/>
                  </a:lnTo>
                  <a:lnTo>
                    <a:pt x="1416" y="1992"/>
                  </a:lnTo>
                  <a:lnTo>
                    <a:pt x="1416" y="1992"/>
                  </a:lnTo>
                  <a:lnTo>
                    <a:pt x="1384" y="1968"/>
                  </a:lnTo>
                  <a:lnTo>
                    <a:pt x="1384" y="1968"/>
                  </a:lnTo>
                  <a:lnTo>
                    <a:pt x="1354" y="1944"/>
                  </a:lnTo>
                  <a:lnTo>
                    <a:pt x="1354" y="1944"/>
                  </a:lnTo>
                  <a:lnTo>
                    <a:pt x="1325" y="1917"/>
                  </a:lnTo>
                  <a:lnTo>
                    <a:pt x="1325" y="1917"/>
                  </a:lnTo>
                  <a:lnTo>
                    <a:pt x="1295" y="1891"/>
                  </a:lnTo>
                  <a:lnTo>
                    <a:pt x="1295" y="1891"/>
                  </a:lnTo>
                  <a:lnTo>
                    <a:pt x="1269" y="1861"/>
                  </a:lnTo>
                  <a:lnTo>
                    <a:pt x="1269" y="1861"/>
                  </a:lnTo>
                  <a:lnTo>
                    <a:pt x="1242" y="1831"/>
                  </a:lnTo>
                  <a:lnTo>
                    <a:pt x="1242" y="1831"/>
                  </a:lnTo>
                  <a:lnTo>
                    <a:pt x="1217" y="1799"/>
                  </a:lnTo>
                  <a:lnTo>
                    <a:pt x="1217" y="1799"/>
                  </a:lnTo>
                  <a:lnTo>
                    <a:pt x="1196" y="1767"/>
                  </a:lnTo>
                  <a:lnTo>
                    <a:pt x="1175" y="1735"/>
                  </a:lnTo>
                  <a:lnTo>
                    <a:pt x="1169" y="1724"/>
                  </a:lnTo>
                  <a:lnTo>
                    <a:pt x="1159" y="1724"/>
                  </a:lnTo>
                  <a:lnTo>
                    <a:pt x="1159" y="1724"/>
                  </a:lnTo>
                  <a:lnTo>
                    <a:pt x="1140" y="1722"/>
                  </a:lnTo>
                  <a:lnTo>
                    <a:pt x="1070" y="1719"/>
                  </a:lnTo>
                  <a:lnTo>
                    <a:pt x="1070" y="1719"/>
                  </a:lnTo>
                  <a:lnTo>
                    <a:pt x="1038" y="1716"/>
                  </a:lnTo>
                  <a:lnTo>
                    <a:pt x="1003" y="1713"/>
                  </a:lnTo>
                  <a:lnTo>
                    <a:pt x="968" y="1708"/>
                  </a:lnTo>
                  <a:lnTo>
                    <a:pt x="960" y="1708"/>
                  </a:lnTo>
                  <a:lnTo>
                    <a:pt x="952" y="1705"/>
                  </a:lnTo>
                  <a:lnTo>
                    <a:pt x="936" y="1703"/>
                  </a:lnTo>
                  <a:lnTo>
                    <a:pt x="901" y="1697"/>
                  </a:lnTo>
                  <a:lnTo>
                    <a:pt x="901" y="1697"/>
                  </a:lnTo>
                  <a:lnTo>
                    <a:pt x="866" y="1692"/>
                  </a:lnTo>
                  <a:lnTo>
                    <a:pt x="834" y="1681"/>
                  </a:lnTo>
                  <a:lnTo>
                    <a:pt x="818" y="1679"/>
                  </a:lnTo>
                  <a:lnTo>
                    <a:pt x="818" y="1679"/>
                  </a:lnTo>
                  <a:lnTo>
                    <a:pt x="802" y="1673"/>
                  </a:lnTo>
                  <a:lnTo>
                    <a:pt x="802" y="1673"/>
                  </a:lnTo>
                  <a:lnTo>
                    <a:pt x="737" y="1654"/>
                  </a:lnTo>
                  <a:lnTo>
                    <a:pt x="705" y="1641"/>
                  </a:lnTo>
                  <a:lnTo>
                    <a:pt x="705" y="1641"/>
                  </a:lnTo>
                  <a:lnTo>
                    <a:pt x="673" y="1628"/>
                  </a:lnTo>
                  <a:lnTo>
                    <a:pt x="644" y="1614"/>
                  </a:lnTo>
                  <a:lnTo>
                    <a:pt x="644" y="1614"/>
                  </a:lnTo>
                  <a:lnTo>
                    <a:pt x="628" y="1606"/>
                  </a:lnTo>
                  <a:lnTo>
                    <a:pt x="612" y="1598"/>
                  </a:lnTo>
                  <a:lnTo>
                    <a:pt x="582" y="1582"/>
                  </a:lnTo>
                  <a:lnTo>
                    <a:pt x="582" y="1582"/>
                  </a:lnTo>
                  <a:lnTo>
                    <a:pt x="555" y="1563"/>
                  </a:lnTo>
                  <a:lnTo>
                    <a:pt x="542" y="1555"/>
                  </a:lnTo>
                  <a:lnTo>
                    <a:pt x="542" y="1555"/>
                  </a:lnTo>
                  <a:lnTo>
                    <a:pt x="526" y="1545"/>
                  </a:lnTo>
                  <a:lnTo>
                    <a:pt x="499" y="1523"/>
                  </a:lnTo>
                  <a:lnTo>
                    <a:pt x="475" y="1501"/>
                  </a:lnTo>
                  <a:lnTo>
                    <a:pt x="475" y="1501"/>
                  </a:lnTo>
                  <a:lnTo>
                    <a:pt x="461" y="1491"/>
                  </a:lnTo>
                  <a:lnTo>
                    <a:pt x="450" y="1480"/>
                  </a:lnTo>
                  <a:lnTo>
                    <a:pt x="450" y="1480"/>
                  </a:lnTo>
                  <a:lnTo>
                    <a:pt x="429" y="1456"/>
                  </a:lnTo>
                  <a:lnTo>
                    <a:pt x="429" y="1456"/>
                  </a:lnTo>
                  <a:lnTo>
                    <a:pt x="419" y="1442"/>
                  </a:lnTo>
                  <a:lnTo>
                    <a:pt x="408" y="1429"/>
                  </a:lnTo>
                  <a:lnTo>
                    <a:pt x="408" y="1429"/>
                  </a:lnTo>
                  <a:lnTo>
                    <a:pt x="389" y="1402"/>
                  </a:lnTo>
                  <a:lnTo>
                    <a:pt x="389" y="1402"/>
                  </a:lnTo>
                  <a:lnTo>
                    <a:pt x="381" y="1389"/>
                  </a:lnTo>
                  <a:lnTo>
                    <a:pt x="375" y="1381"/>
                  </a:lnTo>
                  <a:lnTo>
                    <a:pt x="373" y="1376"/>
                  </a:lnTo>
                  <a:lnTo>
                    <a:pt x="373" y="1376"/>
                  </a:lnTo>
                  <a:lnTo>
                    <a:pt x="367" y="1362"/>
                  </a:lnTo>
                  <a:lnTo>
                    <a:pt x="362" y="1346"/>
                  </a:lnTo>
                  <a:lnTo>
                    <a:pt x="360" y="1333"/>
                  </a:lnTo>
                  <a:lnTo>
                    <a:pt x="360" y="1333"/>
                  </a:lnTo>
                  <a:lnTo>
                    <a:pt x="357" y="1317"/>
                  </a:lnTo>
                  <a:lnTo>
                    <a:pt x="357" y="1317"/>
                  </a:lnTo>
                  <a:lnTo>
                    <a:pt x="357" y="1287"/>
                  </a:lnTo>
                  <a:lnTo>
                    <a:pt x="365" y="1258"/>
                  </a:lnTo>
                  <a:lnTo>
                    <a:pt x="365" y="1258"/>
                  </a:lnTo>
                  <a:lnTo>
                    <a:pt x="373" y="1231"/>
                  </a:lnTo>
                  <a:lnTo>
                    <a:pt x="373" y="1231"/>
                  </a:lnTo>
                  <a:lnTo>
                    <a:pt x="381" y="1217"/>
                  </a:lnTo>
                  <a:lnTo>
                    <a:pt x="381" y="1217"/>
                  </a:lnTo>
                  <a:lnTo>
                    <a:pt x="384" y="1209"/>
                  </a:lnTo>
                  <a:lnTo>
                    <a:pt x="384" y="1209"/>
                  </a:lnTo>
                  <a:lnTo>
                    <a:pt x="389" y="1204"/>
                  </a:lnTo>
                  <a:lnTo>
                    <a:pt x="408" y="1177"/>
                  </a:lnTo>
                  <a:lnTo>
                    <a:pt x="378" y="1164"/>
                  </a:lnTo>
                  <a:lnTo>
                    <a:pt x="378" y="1164"/>
                  </a:lnTo>
                  <a:lnTo>
                    <a:pt x="327" y="1134"/>
                  </a:lnTo>
                  <a:lnTo>
                    <a:pt x="327" y="1134"/>
                  </a:lnTo>
                  <a:lnTo>
                    <a:pt x="303" y="1121"/>
                  </a:lnTo>
                  <a:lnTo>
                    <a:pt x="279" y="1105"/>
                  </a:lnTo>
                  <a:lnTo>
                    <a:pt x="279" y="1105"/>
                  </a:lnTo>
                  <a:lnTo>
                    <a:pt x="231" y="1072"/>
                  </a:lnTo>
                  <a:lnTo>
                    <a:pt x="231" y="1072"/>
                  </a:lnTo>
                  <a:lnTo>
                    <a:pt x="207" y="1056"/>
                  </a:lnTo>
                  <a:lnTo>
                    <a:pt x="207" y="1056"/>
                  </a:lnTo>
                  <a:lnTo>
                    <a:pt x="185" y="1038"/>
                  </a:lnTo>
                  <a:lnTo>
                    <a:pt x="185" y="1038"/>
                  </a:lnTo>
                  <a:lnTo>
                    <a:pt x="145" y="1000"/>
                  </a:lnTo>
                  <a:lnTo>
                    <a:pt x="145" y="1000"/>
                  </a:lnTo>
                  <a:lnTo>
                    <a:pt x="126" y="979"/>
                  </a:lnTo>
                  <a:lnTo>
                    <a:pt x="126" y="979"/>
                  </a:lnTo>
                  <a:lnTo>
                    <a:pt x="110" y="957"/>
                  </a:lnTo>
                  <a:lnTo>
                    <a:pt x="102" y="946"/>
                  </a:lnTo>
                  <a:lnTo>
                    <a:pt x="97" y="936"/>
                  </a:lnTo>
                  <a:lnTo>
                    <a:pt x="97" y="936"/>
                  </a:lnTo>
                  <a:lnTo>
                    <a:pt x="83" y="912"/>
                  </a:lnTo>
                  <a:lnTo>
                    <a:pt x="83" y="912"/>
                  </a:lnTo>
                  <a:lnTo>
                    <a:pt x="80" y="898"/>
                  </a:lnTo>
                  <a:lnTo>
                    <a:pt x="80" y="898"/>
                  </a:lnTo>
                  <a:lnTo>
                    <a:pt x="75" y="887"/>
                  </a:lnTo>
                  <a:lnTo>
                    <a:pt x="70" y="874"/>
                  </a:lnTo>
                  <a:lnTo>
                    <a:pt x="70" y="869"/>
                  </a:lnTo>
                  <a:lnTo>
                    <a:pt x="67" y="861"/>
                  </a:lnTo>
                  <a:lnTo>
                    <a:pt x="64" y="847"/>
                  </a:lnTo>
                  <a:lnTo>
                    <a:pt x="64" y="847"/>
                  </a:lnTo>
                  <a:lnTo>
                    <a:pt x="64" y="847"/>
                  </a:lnTo>
                  <a:lnTo>
                    <a:pt x="64" y="844"/>
                  </a:lnTo>
                  <a:lnTo>
                    <a:pt x="64" y="842"/>
                  </a:lnTo>
                  <a:lnTo>
                    <a:pt x="64" y="834"/>
                  </a:lnTo>
                  <a:lnTo>
                    <a:pt x="62" y="820"/>
                  </a:lnTo>
                  <a:lnTo>
                    <a:pt x="62" y="815"/>
                  </a:lnTo>
                  <a:lnTo>
                    <a:pt x="62" y="815"/>
                  </a:lnTo>
                  <a:lnTo>
                    <a:pt x="62" y="807"/>
                  </a:lnTo>
                  <a:lnTo>
                    <a:pt x="62" y="807"/>
                  </a:lnTo>
                  <a:lnTo>
                    <a:pt x="59" y="780"/>
                  </a:lnTo>
                  <a:lnTo>
                    <a:pt x="62" y="753"/>
                  </a:lnTo>
                  <a:lnTo>
                    <a:pt x="67" y="727"/>
                  </a:lnTo>
                  <a:lnTo>
                    <a:pt x="67" y="727"/>
                  </a:lnTo>
                  <a:lnTo>
                    <a:pt x="75" y="703"/>
                  </a:lnTo>
                  <a:lnTo>
                    <a:pt x="75" y="703"/>
                  </a:lnTo>
                  <a:lnTo>
                    <a:pt x="86" y="678"/>
                  </a:lnTo>
                  <a:lnTo>
                    <a:pt x="91" y="668"/>
                  </a:lnTo>
                  <a:lnTo>
                    <a:pt x="91" y="668"/>
                  </a:lnTo>
                  <a:lnTo>
                    <a:pt x="99" y="657"/>
                  </a:lnTo>
                  <a:lnTo>
                    <a:pt x="105" y="649"/>
                  </a:lnTo>
                  <a:lnTo>
                    <a:pt x="105" y="649"/>
                  </a:lnTo>
                  <a:lnTo>
                    <a:pt x="110" y="644"/>
                  </a:lnTo>
                  <a:lnTo>
                    <a:pt x="115" y="638"/>
                  </a:lnTo>
                  <a:lnTo>
                    <a:pt x="123" y="627"/>
                  </a:lnTo>
                  <a:lnTo>
                    <a:pt x="123" y="627"/>
                  </a:lnTo>
                  <a:lnTo>
                    <a:pt x="132" y="619"/>
                  </a:lnTo>
                  <a:lnTo>
                    <a:pt x="142" y="611"/>
                  </a:lnTo>
                  <a:lnTo>
                    <a:pt x="153" y="603"/>
                  </a:lnTo>
                  <a:lnTo>
                    <a:pt x="153" y="603"/>
                  </a:lnTo>
                  <a:lnTo>
                    <a:pt x="174" y="590"/>
                  </a:lnTo>
                  <a:lnTo>
                    <a:pt x="174" y="590"/>
                  </a:lnTo>
                  <a:lnTo>
                    <a:pt x="198" y="576"/>
                  </a:lnTo>
                  <a:lnTo>
                    <a:pt x="225" y="566"/>
                  </a:lnTo>
                  <a:lnTo>
                    <a:pt x="225" y="566"/>
                  </a:lnTo>
                  <a:lnTo>
                    <a:pt x="250" y="558"/>
                  </a:lnTo>
                  <a:lnTo>
                    <a:pt x="276" y="550"/>
                  </a:lnTo>
                  <a:lnTo>
                    <a:pt x="282" y="547"/>
                  </a:lnTo>
                  <a:lnTo>
                    <a:pt x="284" y="544"/>
                  </a:lnTo>
                  <a:lnTo>
                    <a:pt x="287" y="544"/>
                  </a:lnTo>
                  <a:lnTo>
                    <a:pt x="308" y="531"/>
                  </a:lnTo>
                  <a:lnTo>
                    <a:pt x="300" y="507"/>
                  </a:lnTo>
                  <a:lnTo>
                    <a:pt x="300" y="507"/>
                  </a:lnTo>
                  <a:lnTo>
                    <a:pt x="295" y="491"/>
                  </a:lnTo>
                  <a:lnTo>
                    <a:pt x="290" y="477"/>
                  </a:lnTo>
                  <a:lnTo>
                    <a:pt x="290" y="477"/>
                  </a:lnTo>
                  <a:lnTo>
                    <a:pt x="290" y="461"/>
                  </a:lnTo>
                  <a:lnTo>
                    <a:pt x="290" y="461"/>
                  </a:lnTo>
                  <a:lnTo>
                    <a:pt x="290" y="453"/>
                  </a:lnTo>
                  <a:lnTo>
                    <a:pt x="290" y="445"/>
                  </a:lnTo>
                  <a:lnTo>
                    <a:pt x="290" y="373"/>
                  </a:lnTo>
                  <a:lnTo>
                    <a:pt x="287" y="373"/>
                  </a:lnTo>
                  <a:lnTo>
                    <a:pt x="290" y="373"/>
                  </a:lnTo>
                  <a:lnTo>
                    <a:pt x="290" y="370"/>
                  </a:lnTo>
                  <a:lnTo>
                    <a:pt x="290" y="370"/>
                  </a:lnTo>
                  <a:lnTo>
                    <a:pt x="290" y="370"/>
                  </a:lnTo>
                  <a:lnTo>
                    <a:pt x="290" y="351"/>
                  </a:lnTo>
                  <a:lnTo>
                    <a:pt x="292" y="330"/>
                  </a:lnTo>
                  <a:lnTo>
                    <a:pt x="298" y="311"/>
                  </a:lnTo>
                  <a:lnTo>
                    <a:pt x="303" y="289"/>
                  </a:lnTo>
                  <a:lnTo>
                    <a:pt x="303" y="289"/>
                  </a:lnTo>
                  <a:lnTo>
                    <a:pt x="314" y="271"/>
                  </a:lnTo>
                  <a:lnTo>
                    <a:pt x="325" y="255"/>
                  </a:lnTo>
                  <a:lnTo>
                    <a:pt x="338" y="236"/>
                  </a:lnTo>
                  <a:lnTo>
                    <a:pt x="351" y="220"/>
                  </a:lnTo>
                  <a:lnTo>
                    <a:pt x="351" y="220"/>
                  </a:lnTo>
                  <a:lnTo>
                    <a:pt x="384" y="190"/>
                  </a:lnTo>
                  <a:lnTo>
                    <a:pt x="421" y="164"/>
                  </a:lnTo>
                  <a:lnTo>
                    <a:pt x="421" y="164"/>
                  </a:lnTo>
                  <a:lnTo>
                    <a:pt x="459" y="139"/>
                  </a:lnTo>
                  <a:lnTo>
                    <a:pt x="502" y="120"/>
                  </a:lnTo>
                  <a:lnTo>
                    <a:pt x="502" y="120"/>
                  </a:lnTo>
                  <a:lnTo>
                    <a:pt x="544" y="105"/>
                  </a:lnTo>
                  <a:lnTo>
                    <a:pt x="587" y="91"/>
                  </a:lnTo>
                  <a:lnTo>
                    <a:pt x="633" y="80"/>
                  </a:lnTo>
                  <a:lnTo>
                    <a:pt x="678" y="72"/>
                  </a:lnTo>
                  <a:lnTo>
                    <a:pt x="678" y="72"/>
                  </a:lnTo>
                  <a:lnTo>
                    <a:pt x="724" y="67"/>
                  </a:lnTo>
                  <a:lnTo>
                    <a:pt x="772" y="64"/>
                  </a:lnTo>
                  <a:lnTo>
                    <a:pt x="794" y="64"/>
                  </a:lnTo>
                  <a:lnTo>
                    <a:pt x="818" y="64"/>
                  </a:lnTo>
                  <a:lnTo>
                    <a:pt x="842" y="64"/>
                  </a:lnTo>
                  <a:lnTo>
                    <a:pt x="842" y="64"/>
                  </a:lnTo>
                  <a:lnTo>
                    <a:pt x="866" y="67"/>
                  </a:lnTo>
                  <a:lnTo>
                    <a:pt x="866" y="67"/>
                  </a:lnTo>
                  <a:lnTo>
                    <a:pt x="912" y="72"/>
                  </a:lnTo>
                  <a:lnTo>
                    <a:pt x="912" y="72"/>
                  </a:lnTo>
                  <a:lnTo>
                    <a:pt x="957" y="77"/>
                  </a:lnTo>
                  <a:lnTo>
                    <a:pt x="982" y="83"/>
                  </a:lnTo>
                  <a:lnTo>
                    <a:pt x="1006" y="88"/>
                  </a:lnTo>
                  <a:lnTo>
                    <a:pt x="1006" y="88"/>
                  </a:lnTo>
                  <a:lnTo>
                    <a:pt x="1051" y="99"/>
                  </a:lnTo>
                  <a:lnTo>
                    <a:pt x="1051" y="99"/>
                  </a:lnTo>
                  <a:lnTo>
                    <a:pt x="1097" y="110"/>
                  </a:lnTo>
                  <a:lnTo>
                    <a:pt x="1140" y="126"/>
                  </a:lnTo>
                  <a:lnTo>
                    <a:pt x="1140" y="126"/>
                  </a:lnTo>
                  <a:lnTo>
                    <a:pt x="1185" y="142"/>
                  </a:lnTo>
                  <a:lnTo>
                    <a:pt x="1185" y="142"/>
                  </a:lnTo>
                  <a:lnTo>
                    <a:pt x="1228" y="161"/>
                  </a:lnTo>
                  <a:lnTo>
                    <a:pt x="1271" y="180"/>
                  </a:lnTo>
                  <a:lnTo>
                    <a:pt x="1271" y="180"/>
                  </a:lnTo>
                  <a:lnTo>
                    <a:pt x="1311" y="201"/>
                  </a:lnTo>
                  <a:lnTo>
                    <a:pt x="1311" y="201"/>
                  </a:lnTo>
                  <a:lnTo>
                    <a:pt x="1352" y="225"/>
                  </a:lnTo>
                  <a:lnTo>
                    <a:pt x="1352" y="225"/>
                  </a:lnTo>
                  <a:lnTo>
                    <a:pt x="1392" y="252"/>
                  </a:lnTo>
                  <a:lnTo>
                    <a:pt x="1392" y="252"/>
                  </a:lnTo>
                  <a:lnTo>
                    <a:pt x="1429" y="279"/>
                  </a:lnTo>
                  <a:lnTo>
                    <a:pt x="1464" y="308"/>
                  </a:lnTo>
                  <a:lnTo>
                    <a:pt x="1464" y="308"/>
                  </a:lnTo>
                  <a:lnTo>
                    <a:pt x="1483" y="324"/>
                  </a:lnTo>
                  <a:lnTo>
                    <a:pt x="1499" y="340"/>
                  </a:lnTo>
                  <a:lnTo>
                    <a:pt x="1507" y="348"/>
                  </a:lnTo>
                  <a:lnTo>
                    <a:pt x="1512" y="357"/>
                  </a:lnTo>
                  <a:lnTo>
                    <a:pt x="1529" y="375"/>
                  </a:lnTo>
                  <a:lnTo>
                    <a:pt x="1539" y="389"/>
                  </a:lnTo>
                  <a:lnTo>
                    <a:pt x="1558" y="386"/>
                  </a:lnTo>
                  <a:lnTo>
                    <a:pt x="1558" y="386"/>
                  </a:lnTo>
                  <a:lnTo>
                    <a:pt x="1644" y="375"/>
                  </a:lnTo>
                  <a:lnTo>
                    <a:pt x="1644" y="375"/>
                  </a:lnTo>
                  <a:lnTo>
                    <a:pt x="1684" y="373"/>
                  </a:lnTo>
                  <a:lnTo>
                    <a:pt x="1684" y="373"/>
                  </a:lnTo>
                  <a:lnTo>
                    <a:pt x="1727" y="373"/>
                  </a:lnTo>
                  <a:lnTo>
                    <a:pt x="1727" y="373"/>
                  </a:lnTo>
                  <a:lnTo>
                    <a:pt x="1770" y="373"/>
                  </a:lnTo>
                  <a:lnTo>
                    <a:pt x="1813" y="375"/>
                  </a:lnTo>
                  <a:lnTo>
                    <a:pt x="1813" y="375"/>
                  </a:lnTo>
                  <a:lnTo>
                    <a:pt x="1856" y="378"/>
                  </a:lnTo>
                  <a:lnTo>
                    <a:pt x="1898" y="383"/>
                  </a:lnTo>
                  <a:lnTo>
                    <a:pt x="1898" y="383"/>
                  </a:lnTo>
                  <a:lnTo>
                    <a:pt x="1939" y="391"/>
                  </a:lnTo>
                  <a:lnTo>
                    <a:pt x="1960" y="397"/>
                  </a:lnTo>
                  <a:lnTo>
                    <a:pt x="1960" y="397"/>
                  </a:lnTo>
                  <a:lnTo>
                    <a:pt x="1982" y="399"/>
                  </a:lnTo>
                  <a:lnTo>
                    <a:pt x="2003" y="405"/>
                  </a:lnTo>
                  <a:lnTo>
                    <a:pt x="2003" y="405"/>
                  </a:lnTo>
                  <a:lnTo>
                    <a:pt x="2022" y="410"/>
                  </a:lnTo>
                  <a:lnTo>
                    <a:pt x="2062" y="423"/>
                  </a:lnTo>
                  <a:lnTo>
                    <a:pt x="2062" y="423"/>
                  </a:lnTo>
                  <a:lnTo>
                    <a:pt x="2102" y="437"/>
                  </a:lnTo>
                  <a:lnTo>
                    <a:pt x="2102" y="437"/>
                  </a:lnTo>
                  <a:lnTo>
                    <a:pt x="2124" y="445"/>
                  </a:lnTo>
                  <a:lnTo>
                    <a:pt x="2143" y="453"/>
                  </a:lnTo>
                  <a:lnTo>
                    <a:pt x="2161" y="461"/>
                  </a:lnTo>
                  <a:lnTo>
                    <a:pt x="2161" y="461"/>
                  </a:lnTo>
                  <a:lnTo>
                    <a:pt x="2183" y="472"/>
                  </a:lnTo>
                  <a:lnTo>
                    <a:pt x="2220" y="491"/>
                  </a:lnTo>
                  <a:lnTo>
                    <a:pt x="2231" y="493"/>
                  </a:lnTo>
                  <a:lnTo>
                    <a:pt x="2239" y="499"/>
                  </a:lnTo>
                  <a:lnTo>
                    <a:pt x="2258" y="509"/>
                  </a:lnTo>
                  <a:lnTo>
                    <a:pt x="2258" y="509"/>
                  </a:lnTo>
                  <a:lnTo>
                    <a:pt x="2296" y="531"/>
                  </a:lnTo>
                  <a:lnTo>
                    <a:pt x="2333" y="552"/>
                  </a:lnTo>
                  <a:lnTo>
                    <a:pt x="2333" y="552"/>
                  </a:lnTo>
                  <a:lnTo>
                    <a:pt x="2371" y="576"/>
                  </a:lnTo>
                  <a:lnTo>
                    <a:pt x="2371" y="576"/>
                  </a:lnTo>
                  <a:lnTo>
                    <a:pt x="2405" y="600"/>
                  </a:lnTo>
                  <a:lnTo>
                    <a:pt x="2421" y="611"/>
                  </a:lnTo>
                  <a:lnTo>
                    <a:pt x="2440" y="625"/>
                  </a:lnTo>
                  <a:lnTo>
                    <a:pt x="2440" y="625"/>
                  </a:lnTo>
                  <a:lnTo>
                    <a:pt x="2472" y="651"/>
                  </a:lnTo>
                  <a:lnTo>
                    <a:pt x="2472" y="651"/>
                  </a:lnTo>
                  <a:lnTo>
                    <a:pt x="2505" y="681"/>
                  </a:lnTo>
                  <a:lnTo>
                    <a:pt x="2505" y="681"/>
                  </a:lnTo>
                  <a:lnTo>
                    <a:pt x="2534" y="710"/>
                  </a:lnTo>
                  <a:lnTo>
                    <a:pt x="2534" y="710"/>
                  </a:lnTo>
                  <a:lnTo>
                    <a:pt x="2561" y="743"/>
                  </a:lnTo>
                  <a:lnTo>
                    <a:pt x="2574" y="759"/>
                  </a:lnTo>
                  <a:lnTo>
                    <a:pt x="2574" y="759"/>
                  </a:lnTo>
                  <a:lnTo>
                    <a:pt x="2585" y="778"/>
                  </a:lnTo>
                  <a:lnTo>
                    <a:pt x="2585" y="778"/>
                  </a:lnTo>
                  <a:lnTo>
                    <a:pt x="2596" y="794"/>
                  </a:lnTo>
                  <a:lnTo>
                    <a:pt x="2607" y="812"/>
                  </a:lnTo>
                  <a:lnTo>
                    <a:pt x="2607" y="812"/>
                  </a:lnTo>
                  <a:lnTo>
                    <a:pt x="2612" y="820"/>
                  </a:lnTo>
                  <a:lnTo>
                    <a:pt x="2617" y="831"/>
                  </a:lnTo>
                  <a:lnTo>
                    <a:pt x="2625" y="850"/>
                  </a:lnTo>
                  <a:lnTo>
                    <a:pt x="2633" y="869"/>
                  </a:lnTo>
                  <a:lnTo>
                    <a:pt x="2639" y="879"/>
                  </a:lnTo>
                  <a:lnTo>
                    <a:pt x="2639" y="879"/>
                  </a:lnTo>
                  <a:lnTo>
                    <a:pt x="2641" y="887"/>
                  </a:lnTo>
                  <a:lnTo>
                    <a:pt x="2647" y="909"/>
                  </a:lnTo>
                  <a:lnTo>
                    <a:pt x="2647" y="909"/>
                  </a:lnTo>
                  <a:lnTo>
                    <a:pt x="2652" y="928"/>
                  </a:lnTo>
                  <a:lnTo>
                    <a:pt x="2655" y="938"/>
                  </a:lnTo>
                  <a:lnTo>
                    <a:pt x="2657" y="949"/>
                  </a:lnTo>
                  <a:lnTo>
                    <a:pt x="2660" y="968"/>
                  </a:lnTo>
                  <a:lnTo>
                    <a:pt x="2666" y="987"/>
                  </a:lnTo>
                  <a:lnTo>
                    <a:pt x="2679" y="990"/>
                  </a:lnTo>
                  <a:lnTo>
                    <a:pt x="2679" y="990"/>
                  </a:lnTo>
                  <a:lnTo>
                    <a:pt x="2722" y="997"/>
                  </a:lnTo>
                  <a:lnTo>
                    <a:pt x="2762" y="1005"/>
                  </a:lnTo>
                  <a:lnTo>
                    <a:pt x="2762" y="1005"/>
                  </a:lnTo>
                  <a:lnTo>
                    <a:pt x="2802" y="1019"/>
                  </a:lnTo>
                  <a:lnTo>
                    <a:pt x="2840" y="1032"/>
                  </a:lnTo>
                  <a:lnTo>
                    <a:pt x="2840" y="1032"/>
                  </a:lnTo>
                  <a:lnTo>
                    <a:pt x="2880" y="1046"/>
                  </a:lnTo>
                  <a:lnTo>
                    <a:pt x="2918" y="1065"/>
                  </a:lnTo>
                  <a:lnTo>
                    <a:pt x="2918" y="1065"/>
                  </a:lnTo>
                  <a:lnTo>
                    <a:pt x="2953" y="1083"/>
                  </a:lnTo>
                  <a:lnTo>
                    <a:pt x="2990" y="1102"/>
                  </a:lnTo>
                  <a:lnTo>
                    <a:pt x="2990" y="1102"/>
                  </a:lnTo>
                  <a:lnTo>
                    <a:pt x="3022" y="1126"/>
                  </a:lnTo>
                  <a:lnTo>
                    <a:pt x="3057" y="1150"/>
                  </a:lnTo>
                  <a:lnTo>
                    <a:pt x="3087" y="1180"/>
                  </a:lnTo>
                  <a:lnTo>
                    <a:pt x="3113" y="1209"/>
                  </a:lnTo>
                  <a:lnTo>
                    <a:pt x="3113" y="1209"/>
                  </a:lnTo>
                  <a:lnTo>
                    <a:pt x="3137" y="1242"/>
                  </a:lnTo>
                  <a:lnTo>
                    <a:pt x="3159" y="1276"/>
                  </a:lnTo>
                  <a:lnTo>
                    <a:pt x="3159" y="1276"/>
                  </a:lnTo>
                  <a:lnTo>
                    <a:pt x="3175" y="1311"/>
                  </a:lnTo>
                  <a:lnTo>
                    <a:pt x="3175" y="1311"/>
                  </a:lnTo>
                  <a:lnTo>
                    <a:pt x="3180" y="1333"/>
                  </a:lnTo>
                  <a:lnTo>
                    <a:pt x="3180" y="1333"/>
                  </a:lnTo>
                  <a:lnTo>
                    <a:pt x="3180" y="1341"/>
                  </a:lnTo>
                  <a:lnTo>
                    <a:pt x="3183" y="1349"/>
                  </a:lnTo>
                  <a:lnTo>
                    <a:pt x="3183" y="1349"/>
                  </a:lnTo>
                  <a:lnTo>
                    <a:pt x="3183" y="1359"/>
                  </a:lnTo>
                  <a:lnTo>
                    <a:pt x="3183" y="1365"/>
                  </a:lnTo>
                  <a:lnTo>
                    <a:pt x="3183" y="1370"/>
                  </a:lnTo>
                  <a:lnTo>
                    <a:pt x="3183" y="1392"/>
                  </a:lnTo>
                  <a:lnTo>
                    <a:pt x="3186" y="1435"/>
                  </a:lnTo>
                  <a:lnTo>
                    <a:pt x="3186" y="1435"/>
                  </a:lnTo>
                  <a:lnTo>
                    <a:pt x="3186" y="1456"/>
                  </a:lnTo>
                  <a:lnTo>
                    <a:pt x="3183" y="1475"/>
                  </a:lnTo>
                  <a:lnTo>
                    <a:pt x="3183" y="1475"/>
                  </a:lnTo>
                  <a:lnTo>
                    <a:pt x="3180" y="1494"/>
                  </a:lnTo>
                  <a:lnTo>
                    <a:pt x="3175" y="1512"/>
                  </a:lnTo>
                  <a:lnTo>
                    <a:pt x="3175" y="1512"/>
                  </a:lnTo>
                  <a:lnTo>
                    <a:pt x="3167" y="1531"/>
                  </a:lnTo>
                  <a:lnTo>
                    <a:pt x="3159" y="1550"/>
                  </a:lnTo>
                  <a:lnTo>
                    <a:pt x="3159" y="1550"/>
                  </a:lnTo>
                  <a:lnTo>
                    <a:pt x="3137" y="1585"/>
                  </a:lnTo>
                  <a:lnTo>
                    <a:pt x="3137" y="1585"/>
                  </a:lnTo>
                  <a:lnTo>
                    <a:pt x="3111" y="1617"/>
                  </a:lnTo>
                  <a:lnTo>
                    <a:pt x="3081" y="1644"/>
                  </a:lnTo>
                  <a:lnTo>
                    <a:pt x="3081" y="1644"/>
                  </a:lnTo>
                  <a:lnTo>
                    <a:pt x="3049" y="1670"/>
                  </a:lnTo>
                  <a:lnTo>
                    <a:pt x="3014" y="1692"/>
                  </a:lnTo>
                  <a:lnTo>
                    <a:pt x="3014" y="1692"/>
                  </a:lnTo>
                  <a:lnTo>
                    <a:pt x="2979" y="1711"/>
                  </a:lnTo>
                  <a:lnTo>
                    <a:pt x="2939" y="1729"/>
                  </a:lnTo>
                  <a:lnTo>
                    <a:pt x="2939" y="1729"/>
                  </a:lnTo>
                  <a:lnTo>
                    <a:pt x="2901" y="1743"/>
                  </a:lnTo>
                  <a:lnTo>
                    <a:pt x="2861" y="1754"/>
                  </a:lnTo>
                  <a:lnTo>
                    <a:pt x="2818" y="1762"/>
                  </a:lnTo>
                  <a:lnTo>
                    <a:pt x="2778" y="1767"/>
                  </a:lnTo>
                  <a:lnTo>
                    <a:pt x="2770" y="1767"/>
                  </a:lnTo>
                  <a:lnTo>
                    <a:pt x="2770" y="1775"/>
                  </a:lnTo>
                  <a:lnTo>
                    <a:pt x="2770" y="1829"/>
                  </a:lnTo>
                  <a:lnTo>
                    <a:pt x="2770" y="1829"/>
                  </a:lnTo>
                  <a:lnTo>
                    <a:pt x="2770" y="1856"/>
                  </a:lnTo>
                  <a:lnTo>
                    <a:pt x="2770" y="1869"/>
                  </a:lnTo>
                  <a:lnTo>
                    <a:pt x="2770" y="1874"/>
                  </a:lnTo>
                  <a:lnTo>
                    <a:pt x="2770" y="1880"/>
                  </a:lnTo>
                  <a:lnTo>
                    <a:pt x="2767" y="1893"/>
                  </a:lnTo>
                  <a:lnTo>
                    <a:pt x="2767" y="1893"/>
                  </a:lnTo>
                  <a:lnTo>
                    <a:pt x="2765" y="1906"/>
                  </a:lnTo>
                  <a:lnTo>
                    <a:pt x="2765" y="1906"/>
                  </a:lnTo>
                  <a:lnTo>
                    <a:pt x="2757" y="1931"/>
                  </a:lnTo>
                  <a:lnTo>
                    <a:pt x="2757" y="1931"/>
                  </a:lnTo>
                  <a:lnTo>
                    <a:pt x="2751" y="1944"/>
                  </a:lnTo>
                  <a:lnTo>
                    <a:pt x="2751" y="1944"/>
                  </a:lnTo>
                  <a:lnTo>
                    <a:pt x="2746" y="1955"/>
                  </a:lnTo>
                  <a:lnTo>
                    <a:pt x="2746" y="1955"/>
                  </a:lnTo>
                  <a:lnTo>
                    <a:pt x="2735" y="1979"/>
                  </a:lnTo>
                  <a:lnTo>
                    <a:pt x="2735" y="1979"/>
                  </a:lnTo>
                  <a:lnTo>
                    <a:pt x="2727" y="1990"/>
                  </a:lnTo>
                  <a:lnTo>
                    <a:pt x="2719" y="2000"/>
                  </a:lnTo>
                  <a:lnTo>
                    <a:pt x="2714" y="2006"/>
                  </a:lnTo>
                  <a:lnTo>
                    <a:pt x="2711" y="2009"/>
                  </a:lnTo>
                  <a:lnTo>
                    <a:pt x="2700" y="2019"/>
                  </a:lnTo>
                  <a:lnTo>
                    <a:pt x="2700" y="2019"/>
                  </a:lnTo>
                  <a:lnTo>
                    <a:pt x="2682" y="2038"/>
                  </a:lnTo>
                  <a:lnTo>
                    <a:pt x="2682" y="2038"/>
                  </a:lnTo>
                  <a:lnTo>
                    <a:pt x="2660" y="2054"/>
                  </a:lnTo>
                  <a:lnTo>
                    <a:pt x="2649" y="2062"/>
                  </a:lnTo>
                  <a:lnTo>
                    <a:pt x="2639" y="2070"/>
                  </a:lnTo>
                  <a:lnTo>
                    <a:pt x="2639" y="2070"/>
                  </a:lnTo>
                  <a:lnTo>
                    <a:pt x="2617" y="2084"/>
                  </a:lnTo>
                  <a:lnTo>
                    <a:pt x="2617" y="2084"/>
                  </a:lnTo>
                  <a:lnTo>
                    <a:pt x="2593" y="2097"/>
                  </a:lnTo>
                  <a:lnTo>
                    <a:pt x="2593" y="2097"/>
                  </a:lnTo>
                  <a:lnTo>
                    <a:pt x="2569" y="2108"/>
                  </a:lnTo>
                  <a:lnTo>
                    <a:pt x="2569" y="2108"/>
                  </a:lnTo>
                  <a:lnTo>
                    <a:pt x="2593" y="2097"/>
                  </a:lnTo>
                  <a:lnTo>
                    <a:pt x="2593" y="2097"/>
                  </a:lnTo>
                  <a:lnTo>
                    <a:pt x="2617" y="2086"/>
                  </a:lnTo>
                  <a:lnTo>
                    <a:pt x="2617" y="2086"/>
                  </a:lnTo>
                  <a:lnTo>
                    <a:pt x="2641" y="2073"/>
                  </a:lnTo>
                  <a:lnTo>
                    <a:pt x="2652" y="2065"/>
                  </a:lnTo>
                  <a:lnTo>
                    <a:pt x="2663" y="2057"/>
                  </a:lnTo>
                  <a:lnTo>
                    <a:pt x="2663" y="2057"/>
                  </a:lnTo>
                  <a:lnTo>
                    <a:pt x="2684" y="2040"/>
                  </a:lnTo>
                  <a:lnTo>
                    <a:pt x="2684" y="2040"/>
                  </a:lnTo>
                  <a:lnTo>
                    <a:pt x="2706" y="2025"/>
                  </a:lnTo>
                  <a:lnTo>
                    <a:pt x="2714" y="2014"/>
                  </a:lnTo>
                  <a:lnTo>
                    <a:pt x="2719" y="2009"/>
                  </a:lnTo>
                  <a:lnTo>
                    <a:pt x="2724" y="2003"/>
                  </a:lnTo>
                  <a:lnTo>
                    <a:pt x="2732" y="1992"/>
                  </a:lnTo>
                  <a:lnTo>
                    <a:pt x="2732" y="1992"/>
                  </a:lnTo>
                  <a:lnTo>
                    <a:pt x="2741" y="1981"/>
                  </a:lnTo>
                  <a:lnTo>
                    <a:pt x="2741" y="1981"/>
                  </a:lnTo>
                  <a:lnTo>
                    <a:pt x="2754" y="1960"/>
                  </a:lnTo>
                  <a:lnTo>
                    <a:pt x="2754" y="1960"/>
                  </a:lnTo>
                  <a:lnTo>
                    <a:pt x="2762" y="1947"/>
                  </a:lnTo>
                  <a:lnTo>
                    <a:pt x="2762" y="1947"/>
                  </a:lnTo>
                  <a:lnTo>
                    <a:pt x="2767" y="1936"/>
                  </a:lnTo>
                  <a:lnTo>
                    <a:pt x="2767" y="1936"/>
                  </a:lnTo>
                  <a:lnTo>
                    <a:pt x="2776" y="1909"/>
                  </a:lnTo>
                  <a:lnTo>
                    <a:pt x="2776" y="1909"/>
                  </a:lnTo>
                  <a:lnTo>
                    <a:pt x="2778" y="1896"/>
                  </a:lnTo>
                  <a:lnTo>
                    <a:pt x="2781" y="1882"/>
                  </a:lnTo>
                  <a:lnTo>
                    <a:pt x="2781" y="1874"/>
                  </a:lnTo>
                  <a:lnTo>
                    <a:pt x="2783" y="1869"/>
                  </a:lnTo>
                  <a:lnTo>
                    <a:pt x="2783" y="1856"/>
                  </a:lnTo>
                  <a:lnTo>
                    <a:pt x="2783" y="1856"/>
                  </a:lnTo>
                  <a:lnTo>
                    <a:pt x="2783" y="1829"/>
                  </a:lnTo>
                  <a:lnTo>
                    <a:pt x="2786" y="1783"/>
                  </a:lnTo>
                  <a:lnTo>
                    <a:pt x="2786" y="1783"/>
                  </a:lnTo>
                  <a:lnTo>
                    <a:pt x="2826" y="1778"/>
                  </a:lnTo>
                  <a:lnTo>
                    <a:pt x="2866" y="1770"/>
                  </a:lnTo>
                  <a:lnTo>
                    <a:pt x="2907" y="1759"/>
                  </a:lnTo>
                  <a:lnTo>
                    <a:pt x="2947" y="1748"/>
                  </a:lnTo>
                  <a:lnTo>
                    <a:pt x="2947" y="1748"/>
                  </a:lnTo>
                  <a:lnTo>
                    <a:pt x="2987" y="1732"/>
                  </a:lnTo>
                  <a:lnTo>
                    <a:pt x="3028" y="1713"/>
                  </a:lnTo>
                  <a:lnTo>
                    <a:pt x="3028" y="1713"/>
                  </a:lnTo>
                  <a:lnTo>
                    <a:pt x="3062" y="1689"/>
                  </a:lnTo>
                  <a:lnTo>
                    <a:pt x="3097" y="1663"/>
                  </a:lnTo>
                  <a:lnTo>
                    <a:pt x="3097" y="1663"/>
                  </a:lnTo>
                  <a:lnTo>
                    <a:pt x="3132" y="1633"/>
                  </a:lnTo>
                  <a:lnTo>
                    <a:pt x="3159" y="1601"/>
                  </a:lnTo>
                  <a:lnTo>
                    <a:pt x="3159" y="1601"/>
                  </a:lnTo>
                  <a:lnTo>
                    <a:pt x="3172" y="1582"/>
                  </a:lnTo>
                  <a:lnTo>
                    <a:pt x="3183" y="1563"/>
                  </a:lnTo>
                  <a:lnTo>
                    <a:pt x="3183" y="1563"/>
                  </a:lnTo>
                  <a:lnTo>
                    <a:pt x="3194" y="1545"/>
                  </a:lnTo>
                  <a:lnTo>
                    <a:pt x="3202" y="1523"/>
                  </a:lnTo>
                  <a:lnTo>
                    <a:pt x="3202" y="1523"/>
                  </a:lnTo>
                  <a:lnTo>
                    <a:pt x="3210" y="1501"/>
                  </a:lnTo>
                  <a:lnTo>
                    <a:pt x="3212" y="1477"/>
                  </a:lnTo>
                  <a:lnTo>
                    <a:pt x="3212" y="1477"/>
                  </a:lnTo>
                  <a:lnTo>
                    <a:pt x="3215" y="1456"/>
                  </a:lnTo>
                  <a:lnTo>
                    <a:pt x="3215" y="1435"/>
                  </a:lnTo>
                  <a:lnTo>
                    <a:pt x="3218" y="1392"/>
                  </a:lnTo>
                  <a:lnTo>
                    <a:pt x="3218" y="1370"/>
                  </a:lnTo>
                  <a:lnTo>
                    <a:pt x="3218" y="1365"/>
                  </a:lnTo>
                  <a:lnTo>
                    <a:pt x="3218" y="1359"/>
                  </a:lnTo>
                </a:path>
              </a:pathLst>
            </a:custGeom>
            <a:solidFill>
              <a:schemeClr val="tx1">
                <a:lumMod val="65000"/>
                <a:lumOff val="35000"/>
              </a:schemeClr>
            </a:solidFill>
            <a:ln>
              <a:noFill/>
            </a:ln>
            <a:effectLst/>
          </p:spPr>
          <p:txBody>
            <a:bodyPr wrap="none" anchor="ctr"/>
            <a:lstStyle/>
            <a:p>
              <a:endParaRPr lang="en-US" dirty="0"/>
            </a:p>
          </p:txBody>
        </p:sp>
        <p:sp>
          <p:nvSpPr>
            <p:cNvPr id="86" name="Freeform 34"/>
            <p:cNvSpPr>
              <a:spLocks noChangeArrowheads="1"/>
            </p:cNvSpPr>
            <p:nvPr/>
          </p:nvSpPr>
          <p:spPr bwMode="gray">
            <a:xfrm>
              <a:off x="1135474" y="6172806"/>
              <a:ext cx="516840" cy="354000"/>
            </a:xfrm>
            <a:custGeom>
              <a:avLst/>
              <a:gdLst>
                <a:gd name="T0" fmla="*/ 3143 w 3219"/>
                <a:gd name="T1" fmla="*/ 1185 h 2205"/>
                <a:gd name="T2" fmla="*/ 2773 w 3219"/>
                <a:gd name="T3" fmla="*/ 962 h 2205"/>
                <a:gd name="T4" fmla="*/ 2657 w 3219"/>
                <a:gd name="T5" fmla="*/ 799 h 2205"/>
                <a:gd name="T6" fmla="*/ 2539 w 3219"/>
                <a:gd name="T7" fmla="*/ 644 h 2205"/>
                <a:gd name="T8" fmla="*/ 2266 w 3219"/>
                <a:gd name="T9" fmla="*/ 450 h 2205"/>
                <a:gd name="T10" fmla="*/ 2016 w 3219"/>
                <a:gd name="T11" fmla="*/ 348 h 2205"/>
                <a:gd name="T12" fmla="*/ 1681 w 3219"/>
                <a:gd name="T13" fmla="*/ 311 h 2205"/>
                <a:gd name="T14" fmla="*/ 1427 w 3219"/>
                <a:gd name="T15" fmla="*/ 198 h 2205"/>
                <a:gd name="T16" fmla="*/ 1067 w 3219"/>
                <a:gd name="T17" fmla="*/ 35 h 2205"/>
                <a:gd name="T18" fmla="*/ 770 w 3219"/>
                <a:gd name="T19" fmla="*/ 0 h 2205"/>
                <a:gd name="T20" fmla="*/ 306 w 3219"/>
                <a:gd name="T21" fmla="*/ 177 h 2205"/>
                <a:gd name="T22" fmla="*/ 225 w 3219"/>
                <a:gd name="T23" fmla="*/ 456 h 2205"/>
                <a:gd name="T24" fmla="*/ 91 w 3219"/>
                <a:gd name="T25" fmla="*/ 574 h 2205"/>
                <a:gd name="T26" fmla="*/ 8 w 3219"/>
                <a:gd name="T27" fmla="*/ 713 h 2205"/>
                <a:gd name="T28" fmla="*/ 5 w 3219"/>
                <a:gd name="T29" fmla="*/ 858 h 2205"/>
                <a:gd name="T30" fmla="*/ 62 w 3219"/>
                <a:gd name="T31" fmla="*/ 992 h 2205"/>
                <a:gd name="T32" fmla="*/ 274 w 3219"/>
                <a:gd name="T33" fmla="*/ 1169 h 2205"/>
                <a:gd name="T34" fmla="*/ 303 w 3219"/>
                <a:gd name="T35" fmla="*/ 1322 h 2205"/>
                <a:gd name="T36" fmla="*/ 335 w 3219"/>
                <a:gd name="T37" fmla="*/ 1416 h 2205"/>
                <a:gd name="T38" fmla="*/ 499 w 3219"/>
                <a:gd name="T39" fmla="*/ 1585 h 2205"/>
                <a:gd name="T40" fmla="*/ 721 w 3219"/>
                <a:gd name="T41" fmla="*/ 1697 h 2205"/>
                <a:gd name="T42" fmla="*/ 1032 w 3219"/>
                <a:gd name="T43" fmla="*/ 1756 h 2205"/>
                <a:gd name="T44" fmla="*/ 1271 w 3219"/>
                <a:gd name="T45" fmla="*/ 1915 h 2205"/>
                <a:gd name="T46" fmla="*/ 1507 w 3219"/>
                <a:gd name="T47" fmla="*/ 2078 h 2205"/>
                <a:gd name="T48" fmla="*/ 1979 w 3219"/>
                <a:gd name="T49" fmla="*/ 2199 h 2205"/>
                <a:gd name="T50" fmla="*/ 2060 w 3219"/>
                <a:gd name="T51" fmla="*/ 2193 h 2205"/>
                <a:gd name="T52" fmla="*/ 1593 w 3219"/>
                <a:gd name="T53" fmla="*/ 2089 h 2205"/>
                <a:gd name="T54" fmla="*/ 1295 w 3219"/>
                <a:gd name="T55" fmla="*/ 1891 h 2205"/>
                <a:gd name="T56" fmla="*/ 1070 w 3219"/>
                <a:gd name="T57" fmla="*/ 1719 h 2205"/>
                <a:gd name="T58" fmla="*/ 802 w 3219"/>
                <a:gd name="T59" fmla="*/ 1673 h 2205"/>
                <a:gd name="T60" fmla="*/ 542 w 3219"/>
                <a:gd name="T61" fmla="*/ 1555 h 2205"/>
                <a:gd name="T62" fmla="*/ 389 w 3219"/>
                <a:gd name="T63" fmla="*/ 1402 h 2205"/>
                <a:gd name="T64" fmla="*/ 373 w 3219"/>
                <a:gd name="T65" fmla="*/ 1231 h 2205"/>
                <a:gd name="T66" fmla="*/ 279 w 3219"/>
                <a:gd name="T67" fmla="*/ 1105 h 2205"/>
                <a:gd name="T68" fmla="*/ 97 w 3219"/>
                <a:gd name="T69" fmla="*/ 936 h 2205"/>
                <a:gd name="T70" fmla="*/ 64 w 3219"/>
                <a:gd name="T71" fmla="*/ 834 h 2205"/>
                <a:gd name="T72" fmla="*/ 91 w 3219"/>
                <a:gd name="T73" fmla="*/ 668 h 2205"/>
                <a:gd name="T74" fmla="*/ 198 w 3219"/>
                <a:gd name="T75" fmla="*/ 576 h 2205"/>
                <a:gd name="T76" fmla="*/ 290 w 3219"/>
                <a:gd name="T77" fmla="*/ 461 h 2205"/>
                <a:gd name="T78" fmla="*/ 303 w 3219"/>
                <a:gd name="T79" fmla="*/ 289 h 2205"/>
                <a:gd name="T80" fmla="*/ 633 w 3219"/>
                <a:gd name="T81" fmla="*/ 80 h 2205"/>
                <a:gd name="T82" fmla="*/ 982 w 3219"/>
                <a:gd name="T83" fmla="*/ 83 h 2205"/>
                <a:gd name="T84" fmla="*/ 1311 w 3219"/>
                <a:gd name="T85" fmla="*/ 201 h 2205"/>
                <a:gd name="T86" fmla="*/ 1558 w 3219"/>
                <a:gd name="T87" fmla="*/ 386 h 2205"/>
                <a:gd name="T88" fmla="*/ 1939 w 3219"/>
                <a:gd name="T89" fmla="*/ 391 h 2205"/>
                <a:gd name="T90" fmla="*/ 2161 w 3219"/>
                <a:gd name="T91" fmla="*/ 461 h 2205"/>
                <a:gd name="T92" fmla="*/ 2440 w 3219"/>
                <a:gd name="T93" fmla="*/ 625 h 2205"/>
                <a:gd name="T94" fmla="*/ 2607 w 3219"/>
                <a:gd name="T95" fmla="*/ 812 h 2205"/>
                <a:gd name="T96" fmla="*/ 2660 w 3219"/>
                <a:gd name="T97" fmla="*/ 968 h 2205"/>
                <a:gd name="T98" fmla="*/ 2990 w 3219"/>
                <a:gd name="T99" fmla="*/ 1102 h 2205"/>
                <a:gd name="T100" fmla="*/ 3180 w 3219"/>
                <a:gd name="T101" fmla="*/ 1341 h 2205"/>
                <a:gd name="T102" fmla="*/ 3175 w 3219"/>
                <a:gd name="T103" fmla="*/ 1512 h 2205"/>
                <a:gd name="T104" fmla="*/ 2939 w 3219"/>
                <a:gd name="T105" fmla="*/ 1729 h 2205"/>
                <a:gd name="T106" fmla="*/ 2767 w 3219"/>
                <a:gd name="T107" fmla="*/ 1893 h 2205"/>
                <a:gd name="T108" fmla="*/ 2711 w 3219"/>
                <a:gd name="T109" fmla="*/ 2009 h 2205"/>
                <a:gd name="T110" fmla="*/ 2569 w 3219"/>
                <a:gd name="T111" fmla="*/ 2108 h 2205"/>
                <a:gd name="T112" fmla="*/ 2724 w 3219"/>
                <a:gd name="T113" fmla="*/ 2003 h 2205"/>
                <a:gd name="T114" fmla="*/ 2781 w 3219"/>
                <a:gd name="T115" fmla="*/ 1882 h 2205"/>
                <a:gd name="T116" fmla="*/ 3028 w 3219"/>
                <a:gd name="T117" fmla="*/ 1713 h 2205"/>
                <a:gd name="T118" fmla="*/ 3210 w 3219"/>
                <a:gd name="T119" fmla="*/ 1501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9" h="2205">
                  <a:moveTo>
                    <a:pt x="3218" y="1359"/>
                  </a:moveTo>
                  <a:lnTo>
                    <a:pt x="3218" y="1359"/>
                  </a:lnTo>
                  <a:lnTo>
                    <a:pt x="3215" y="1349"/>
                  </a:lnTo>
                  <a:lnTo>
                    <a:pt x="3215" y="1335"/>
                  </a:lnTo>
                  <a:lnTo>
                    <a:pt x="3215" y="1335"/>
                  </a:lnTo>
                  <a:lnTo>
                    <a:pt x="3212" y="1325"/>
                  </a:lnTo>
                  <a:lnTo>
                    <a:pt x="3212" y="1325"/>
                  </a:lnTo>
                  <a:lnTo>
                    <a:pt x="3207" y="1303"/>
                  </a:lnTo>
                  <a:lnTo>
                    <a:pt x="3207" y="1303"/>
                  </a:lnTo>
                  <a:lnTo>
                    <a:pt x="3199" y="1282"/>
                  </a:lnTo>
                  <a:lnTo>
                    <a:pt x="3191" y="1260"/>
                  </a:lnTo>
                  <a:lnTo>
                    <a:pt x="3191" y="1260"/>
                  </a:lnTo>
                  <a:lnTo>
                    <a:pt x="3170" y="1220"/>
                  </a:lnTo>
                  <a:lnTo>
                    <a:pt x="3143" y="1185"/>
                  </a:lnTo>
                  <a:lnTo>
                    <a:pt x="3143" y="1185"/>
                  </a:lnTo>
                  <a:lnTo>
                    <a:pt x="3113" y="1153"/>
                  </a:lnTo>
                  <a:lnTo>
                    <a:pt x="3081" y="1121"/>
                  </a:lnTo>
                  <a:lnTo>
                    <a:pt x="3046" y="1094"/>
                  </a:lnTo>
                  <a:lnTo>
                    <a:pt x="3011" y="1070"/>
                  </a:lnTo>
                  <a:lnTo>
                    <a:pt x="3011" y="1070"/>
                  </a:lnTo>
                  <a:lnTo>
                    <a:pt x="2974" y="1046"/>
                  </a:lnTo>
                  <a:lnTo>
                    <a:pt x="2936" y="1024"/>
                  </a:lnTo>
                  <a:lnTo>
                    <a:pt x="2936" y="1024"/>
                  </a:lnTo>
                  <a:lnTo>
                    <a:pt x="2896" y="1005"/>
                  </a:lnTo>
                  <a:lnTo>
                    <a:pt x="2856" y="990"/>
                  </a:lnTo>
                  <a:lnTo>
                    <a:pt x="2856" y="990"/>
                  </a:lnTo>
                  <a:lnTo>
                    <a:pt x="2816" y="976"/>
                  </a:lnTo>
                  <a:lnTo>
                    <a:pt x="2773" y="962"/>
                  </a:lnTo>
                  <a:lnTo>
                    <a:pt x="2773" y="962"/>
                  </a:lnTo>
                  <a:lnTo>
                    <a:pt x="2706" y="946"/>
                  </a:lnTo>
                  <a:lnTo>
                    <a:pt x="2703" y="941"/>
                  </a:lnTo>
                  <a:lnTo>
                    <a:pt x="2700" y="928"/>
                  </a:lnTo>
                  <a:lnTo>
                    <a:pt x="2700" y="917"/>
                  </a:lnTo>
                  <a:lnTo>
                    <a:pt x="2700" y="917"/>
                  </a:lnTo>
                  <a:lnTo>
                    <a:pt x="2695" y="896"/>
                  </a:lnTo>
                  <a:lnTo>
                    <a:pt x="2687" y="874"/>
                  </a:lnTo>
                  <a:lnTo>
                    <a:pt x="2687" y="874"/>
                  </a:lnTo>
                  <a:lnTo>
                    <a:pt x="2684" y="863"/>
                  </a:lnTo>
                  <a:lnTo>
                    <a:pt x="2679" y="850"/>
                  </a:lnTo>
                  <a:lnTo>
                    <a:pt x="2671" y="828"/>
                  </a:lnTo>
                  <a:lnTo>
                    <a:pt x="2660" y="810"/>
                  </a:lnTo>
                  <a:lnTo>
                    <a:pt x="2657" y="799"/>
                  </a:lnTo>
                  <a:lnTo>
                    <a:pt x="2657" y="799"/>
                  </a:lnTo>
                  <a:lnTo>
                    <a:pt x="2649" y="788"/>
                  </a:lnTo>
                  <a:lnTo>
                    <a:pt x="2639" y="769"/>
                  </a:lnTo>
                  <a:lnTo>
                    <a:pt x="2639" y="769"/>
                  </a:lnTo>
                  <a:lnTo>
                    <a:pt x="2628" y="748"/>
                  </a:lnTo>
                  <a:lnTo>
                    <a:pt x="2628" y="748"/>
                  </a:lnTo>
                  <a:lnTo>
                    <a:pt x="2614" y="729"/>
                  </a:lnTo>
                  <a:lnTo>
                    <a:pt x="2601" y="710"/>
                  </a:lnTo>
                  <a:lnTo>
                    <a:pt x="2601" y="710"/>
                  </a:lnTo>
                  <a:lnTo>
                    <a:pt x="2572" y="675"/>
                  </a:lnTo>
                  <a:lnTo>
                    <a:pt x="2572" y="675"/>
                  </a:lnTo>
                  <a:lnTo>
                    <a:pt x="2555" y="660"/>
                  </a:lnTo>
                  <a:lnTo>
                    <a:pt x="2539" y="644"/>
                  </a:lnTo>
                  <a:lnTo>
                    <a:pt x="2539" y="644"/>
                  </a:lnTo>
                  <a:lnTo>
                    <a:pt x="2507" y="614"/>
                  </a:lnTo>
                  <a:lnTo>
                    <a:pt x="2507" y="614"/>
                  </a:lnTo>
                  <a:lnTo>
                    <a:pt x="2472" y="585"/>
                  </a:lnTo>
                  <a:lnTo>
                    <a:pt x="2472" y="585"/>
                  </a:lnTo>
                  <a:lnTo>
                    <a:pt x="2456" y="568"/>
                  </a:lnTo>
                  <a:lnTo>
                    <a:pt x="2438" y="558"/>
                  </a:lnTo>
                  <a:lnTo>
                    <a:pt x="2438" y="558"/>
                  </a:lnTo>
                  <a:lnTo>
                    <a:pt x="2400" y="531"/>
                  </a:lnTo>
                  <a:lnTo>
                    <a:pt x="2400" y="531"/>
                  </a:lnTo>
                  <a:lnTo>
                    <a:pt x="2362" y="507"/>
                  </a:lnTo>
                  <a:lnTo>
                    <a:pt x="2325" y="482"/>
                  </a:lnTo>
                  <a:lnTo>
                    <a:pt x="2325" y="482"/>
                  </a:lnTo>
                  <a:lnTo>
                    <a:pt x="2285" y="461"/>
                  </a:lnTo>
                  <a:lnTo>
                    <a:pt x="2266" y="450"/>
                  </a:lnTo>
                  <a:lnTo>
                    <a:pt x="2255" y="445"/>
                  </a:lnTo>
                  <a:lnTo>
                    <a:pt x="2247" y="440"/>
                  </a:lnTo>
                  <a:lnTo>
                    <a:pt x="2207" y="421"/>
                  </a:lnTo>
                  <a:lnTo>
                    <a:pt x="2207" y="421"/>
                  </a:lnTo>
                  <a:lnTo>
                    <a:pt x="2185" y="410"/>
                  </a:lnTo>
                  <a:lnTo>
                    <a:pt x="2167" y="402"/>
                  </a:lnTo>
                  <a:lnTo>
                    <a:pt x="2145" y="391"/>
                  </a:lnTo>
                  <a:lnTo>
                    <a:pt x="2145" y="391"/>
                  </a:lnTo>
                  <a:lnTo>
                    <a:pt x="2124" y="383"/>
                  </a:lnTo>
                  <a:lnTo>
                    <a:pt x="2124" y="383"/>
                  </a:lnTo>
                  <a:lnTo>
                    <a:pt x="2081" y="370"/>
                  </a:lnTo>
                  <a:lnTo>
                    <a:pt x="2038" y="357"/>
                  </a:lnTo>
                  <a:lnTo>
                    <a:pt x="2038" y="357"/>
                  </a:lnTo>
                  <a:lnTo>
                    <a:pt x="2016" y="348"/>
                  </a:lnTo>
                  <a:lnTo>
                    <a:pt x="1995" y="343"/>
                  </a:lnTo>
                  <a:lnTo>
                    <a:pt x="1995" y="343"/>
                  </a:lnTo>
                  <a:lnTo>
                    <a:pt x="1974" y="338"/>
                  </a:lnTo>
                  <a:lnTo>
                    <a:pt x="1952" y="332"/>
                  </a:lnTo>
                  <a:lnTo>
                    <a:pt x="1952" y="332"/>
                  </a:lnTo>
                  <a:lnTo>
                    <a:pt x="1907" y="324"/>
                  </a:lnTo>
                  <a:lnTo>
                    <a:pt x="1907" y="324"/>
                  </a:lnTo>
                  <a:lnTo>
                    <a:pt x="1861" y="319"/>
                  </a:lnTo>
                  <a:lnTo>
                    <a:pt x="1818" y="314"/>
                  </a:lnTo>
                  <a:lnTo>
                    <a:pt x="1818" y="314"/>
                  </a:lnTo>
                  <a:lnTo>
                    <a:pt x="1773" y="311"/>
                  </a:lnTo>
                  <a:lnTo>
                    <a:pt x="1727" y="311"/>
                  </a:lnTo>
                  <a:lnTo>
                    <a:pt x="1727" y="311"/>
                  </a:lnTo>
                  <a:lnTo>
                    <a:pt x="1681" y="311"/>
                  </a:lnTo>
                  <a:lnTo>
                    <a:pt x="1681" y="311"/>
                  </a:lnTo>
                  <a:lnTo>
                    <a:pt x="1639" y="314"/>
                  </a:lnTo>
                  <a:lnTo>
                    <a:pt x="1639" y="314"/>
                  </a:lnTo>
                  <a:lnTo>
                    <a:pt x="1566" y="322"/>
                  </a:lnTo>
                  <a:lnTo>
                    <a:pt x="1561" y="316"/>
                  </a:lnTo>
                  <a:lnTo>
                    <a:pt x="1553" y="305"/>
                  </a:lnTo>
                  <a:lnTo>
                    <a:pt x="1542" y="298"/>
                  </a:lnTo>
                  <a:lnTo>
                    <a:pt x="1526" y="279"/>
                  </a:lnTo>
                  <a:lnTo>
                    <a:pt x="1526" y="279"/>
                  </a:lnTo>
                  <a:lnTo>
                    <a:pt x="1507" y="263"/>
                  </a:lnTo>
                  <a:lnTo>
                    <a:pt x="1507" y="263"/>
                  </a:lnTo>
                  <a:lnTo>
                    <a:pt x="1467" y="230"/>
                  </a:lnTo>
                  <a:lnTo>
                    <a:pt x="1427" y="198"/>
                  </a:lnTo>
                  <a:lnTo>
                    <a:pt x="1427" y="198"/>
                  </a:lnTo>
                  <a:lnTo>
                    <a:pt x="1387" y="171"/>
                  </a:lnTo>
                  <a:lnTo>
                    <a:pt x="1387" y="171"/>
                  </a:lnTo>
                  <a:lnTo>
                    <a:pt x="1344" y="147"/>
                  </a:lnTo>
                  <a:lnTo>
                    <a:pt x="1344" y="147"/>
                  </a:lnTo>
                  <a:lnTo>
                    <a:pt x="1298" y="123"/>
                  </a:lnTo>
                  <a:lnTo>
                    <a:pt x="1298" y="123"/>
                  </a:lnTo>
                  <a:lnTo>
                    <a:pt x="1255" y="102"/>
                  </a:lnTo>
                  <a:lnTo>
                    <a:pt x="1255" y="102"/>
                  </a:lnTo>
                  <a:lnTo>
                    <a:pt x="1210" y="83"/>
                  </a:lnTo>
                  <a:lnTo>
                    <a:pt x="1210" y="83"/>
                  </a:lnTo>
                  <a:lnTo>
                    <a:pt x="1161" y="64"/>
                  </a:lnTo>
                  <a:lnTo>
                    <a:pt x="1161" y="64"/>
                  </a:lnTo>
                  <a:lnTo>
                    <a:pt x="1116" y="48"/>
                  </a:lnTo>
                  <a:lnTo>
                    <a:pt x="1067" y="35"/>
                  </a:lnTo>
                  <a:lnTo>
                    <a:pt x="1067" y="35"/>
                  </a:lnTo>
                  <a:lnTo>
                    <a:pt x="1019" y="24"/>
                  </a:lnTo>
                  <a:lnTo>
                    <a:pt x="995" y="19"/>
                  </a:lnTo>
                  <a:lnTo>
                    <a:pt x="968" y="16"/>
                  </a:lnTo>
                  <a:lnTo>
                    <a:pt x="968" y="16"/>
                  </a:lnTo>
                  <a:lnTo>
                    <a:pt x="920" y="8"/>
                  </a:lnTo>
                  <a:lnTo>
                    <a:pt x="920" y="8"/>
                  </a:lnTo>
                  <a:lnTo>
                    <a:pt x="869" y="2"/>
                  </a:lnTo>
                  <a:lnTo>
                    <a:pt x="869" y="2"/>
                  </a:lnTo>
                  <a:lnTo>
                    <a:pt x="845" y="0"/>
                  </a:lnTo>
                  <a:lnTo>
                    <a:pt x="821" y="0"/>
                  </a:lnTo>
                  <a:lnTo>
                    <a:pt x="794" y="0"/>
                  </a:lnTo>
                  <a:lnTo>
                    <a:pt x="770" y="0"/>
                  </a:lnTo>
                  <a:lnTo>
                    <a:pt x="770" y="0"/>
                  </a:lnTo>
                  <a:lnTo>
                    <a:pt x="719" y="2"/>
                  </a:lnTo>
                  <a:lnTo>
                    <a:pt x="671" y="8"/>
                  </a:lnTo>
                  <a:lnTo>
                    <a:pt x="671" y="8"/>
                  </a:lnTo>
                  <a:lnTo>
                    <a:pt x="619" y="16"/>
                  </a:lnTo>
                  <a:lnTo>
                    <a:pt x="571" y="29"/>
                  </a:lnTo>
                  <a:lnTo>
                    <a:pt x="523" y="43"/>
                  </a:lnTo>
                  <a:lnTo>
                    <a:pt x="475" y="61"/>
                  </a:lnTo>
                  <a:lnTo>
                    <a:pt x="475" y="61"/>
                  </a:lnTo>
                  <a:lnTo>
                    <a:pt x="429" y="83"/>
                  </a:lnTo>
                  <a:lnTo>
                    <a:pt x="386" y="110"/>
                  </a:lnTo>
                  <a:lnTo>
                    <a:pt x="386" y="110"/>
                  </a:lnTo>
                  <a:lnTo>
                    <a:pt x="343" y="139"/>
                  </a:lnTo>
                  <a:lnTo>
                    <a:pt x="325" y="158"/>
                  </a:lnTo>
                  <a:lnTo>
                    <a:pt x="306" y="177"/>
                  </a:lnTo>
                  <a:lnTo>
                    <a:pt x="306" y="177"/>
                  </a:lnTo>
                  <a:lnTo>
                    <a:pt x="287" y="195"/>
                  </a:lnTo>
                  <a:lnTo>
                    <a:pt x="271" y="217"/>
                  </a:lnTo>
                  <a:lnTo>
                    <a:pt x="257" y="241"/>
                  </a:lnTo>
                  <a:lnTo>
                    <a:pt x="244" y="265"/>
                  </a:lnTo>
                  <a:lnTo>
                    <a:pt x="244" y="265"/>
                  </a:lnTo>
                  <a:lnTo>
                    <a:pt x="236" y="292"/>
                  </a:lnTo>
                  <a:lnTo>
                    <a:pt x="231" y="316"/>
                  </a:lnTo>
                  <a:lnTo>
                    <a:pt x="225" y="343"/>
                  </a:lnTo>
                  <a:lnTo>
                    <a:pt x="225" y="373"/>
                  </a:lnTo>
                  <a:lnTo>
                    <a:pt x="225" y="373"/>
                  </a:lnTo>
                  <a:lnTo>
                    <a:pt x="225" y="445"/>
                  </a:lnTo>
                  <a:lnTo>
                    <a:pt x="225" y="456"/>
                  </a:lnTo>
                  <a:lnTo>
                    <a:pt x="225" y="456"/>
                  </a:lnTo>
                  <a:lnTo>
                    <a:pt x="225" y="466"/>
                  </a:lnTo>
                  <a:lnTo>
                    <a:pt x="225" y="466"/>
                  </a:lnTo>
                  <a:lnTo>
                    <a:pt x="228" y="488"/>
                  </a:lnTo>
                  <a:lnTo>
                    <a:pt x="228" y="488"/>
                  </a:lnTo>
                  <a:lnTo>
                    <a:pt x="231" y="496"/>
                  </a:lnTo>
                  <a:lnTo>
                    <a:pt x="231" y="496"/>
                  </a:lnTo>
                  <a:lnTo>
                    <a:pt x="201" y="507"/>
                  </a:lnTo>
                  <a:lnTo>
                    <a:pt x="201" y="507"/>
                  </a:lnTo>
                  <a:lnTo>
                    <a:pt x="172" y="520"/>
                  </a:lnTo>
                  <a:lnTo>
                    <a:pt x="145" y="533"/>
                  </a:lnTo>
                  <a:lnTo>
                    <a:pt x="145" y="533"/>
                  </a:lnTo>
                  <a:lnTo>
                    <a:pt x="115" y="552"/>
                  </a:lnTo>
                  <a:lnTo>
                    <a:pt x="105" y="563"/>
                  </a:lnTo>
                  <a:lnTo>
                    <a:pt x="91" y="574"/>
                  </a:lnTo>
                  <a:lnTo>
                    <a:pt x="91" y="574"/>
                  </a:lnTo>
                  <a:lnTo>
                    <a:pt x="78" y="585"/>
                  </a:lnTo>
                  <a:lnTo>
                    <a:pt x="67" y="595"/>
                  </a:lnTo>
                  <a:lnTo>
                    <a:pt x="62" y="603"/>
                  </a:lnTo>
                  <a:lnTo>
                    <a:pt x="62" y="603"/>
                  </a:lnTo>
                  <a:lnTo>
                    <a:pt x="56" y="609"/>
                  </a:lnTo>
                  <a:lnTo>
                    <a:pt x="46" y="622"/>
                  </a:lnTo>
                  <a:lnTo>
                    <a:pt x="46" y="622"/>
                  </a:lnTo>
                  <a:lnTo>
                    <a:pt x="38" y="635"/>
                  </a:lnTo>
                  <a:lnTo>
                    <a:pt x="30" y="651"/>
                  </a:lnTo>
                  <a:lnTo>
                    <a:pt x="30" y="651"/>
                  </a:lnTo>
                  <a:lnTo>
                    <a:pt x="16" y="681"/>
                  </a:lnTo>
                  <a:lnTo>
                    <a:pt x="16" y="681"/>
                  </a:lnTo>
                  <a:lnTo>
                    <a:pt x="8" y="713"/>
                  </a:lnTo>
                  <a:lnTo>
                    <a:pt x="8" y="713"/>
                  </a:lnTo>
                  <a:lnTo>
                    <a:pt x="3" y="745"/>
                  </a:lnTo>
                  <a:lnTo>
                    <a:pt x="0" y="778"/>
                  </a:lnTo>
                  <a:lnTo>
                    <a:pt x="0" y="778"/>
                  </a:lnTo>
                  <a:lnTo>
                    <a:pt x="0" y="810"/>
                  </a:lnTo>
                  <a:lnTo>
                    <a:pt x="0" y="810"/>
                  </a:lnTo>
                  <a:lnTo>
                    <a:pt x="0" y="818"/>
                  </a:lnTo>
                  <a:lnTo>
                    <a:pt x="3" y="826"/>
                  </a:lnTo>
                  <a:lnTo>
                    <a:pt x="3" y="842"/>
                  </a:lnTo>
                  <a:lnTo>
                    <a:pt x="5" y="850"/>
                  </a:lnTo>
                  <a:lnTo>
                    <a:pt x="5" y="855"/>
                  </a:lnTo>
                  <a:lnTo>
                    <a:pt x="5" y="855"/>
                  </a:lnTo>
                  <a:lnTo>
                    <a:pt x="5" y="858"/>
                  </a:lnTo>
                  <a:lnTo>
                    <a:pt x="5" y="858"/>
                  </a:lnTo>
                  <a:lnTo>
                    <a:pt x="5" y="858"/>
                  </a:lnTo>
                  <a:lnTo>
                    <a:pt x="8" y="874"/>
                  </a:lnTo>
                  <a:lnTo>
                    <a:pt x="11" y="882"/>
                  </a:lnTo>
                  <a:lnTo>
                    <a:pt x="14" y="890"/>
                  </a:lnTo>
                  <a:lnTo>
                    <a:pt x="19" y="906"/>
                  </a:lnTo>
                  <a:lnTo>
                    <a:pt x="19" y="906"/>
                  </a:lnTo>
                  <a:lnTo>
                    <a:pt x="24" y="920"/>
                  </a:lnTo>
                  <a:lnTo>
                    <a:pt x="24" y="920"/>
                  </a:lnTo>
                  <a:lnTo>
                    <a:pt x="30" y="936"/>
                  </a:lnTo>
                  <a:lnTo>
                    <a:pt x="30" y="936"/>
                  </a:lnTo>
                  <a:lnTo>
                    <a:pt x="46" y="965"/>
                  </a:lnTo>
                  <a:lnTo>
                    <a:pt x="54" y="979"/>
                  </a:lnTo>
                  <a:lnTo>
                    <a:pt x="62" y="992"/>
                  </a:lnTo>
                  <a:lnTo>
                    <a:pt x="62" y="992"/>
                  </a:lnTo>
                  <a:lnTo>
                    <a:pt x="80" y="1016"/>
                  </a:lnTo>
                  <a:lnTo>
                    <a:pt x="80" y="1016"/>
                  </a:lnTo>
                  <a:lnTo>
                    <a:pt x="102" y="1040"/>
                  </a:lnTo>
                  <a:lnTo>
                    <a:pt x="102" y="1040"/>
                  </a:lnTo>
                  <a:lnTo>
                    <a:pt x="126" y="1062"/>
                  </a:lnTo>
                  <a:lnTo>
                    <a:pt x="148" y="1083"/>
                  </a:lnTo>
                  <a:lnTo>
                    <a:pt x="148" y="1083"/>
                  </a:lnTo>
                  <a:lnTo>
                    <a:pt x="172" y="1102"/>
                  </a:lnTo>
                  <a:lnTo>
                    <a:pt x="172" y="1102"/>
                  </a:lnTo>
                  <a:lnTo>
                    <a:pt x="196" y="1121"/>
                  </a:lnTo>
                  <a:lnTo>
                    <a:pt x="196" y="1121"/>
                  </a:lnTo>
                  <a:lnTo>
                    <a:pt x="247" y="1153"/>
                  </a:lnTo>
                  <a:lnTo>
                    <a:pt x="274" y="1169"/>
                  </a:lnTo>
                  <a:lnTo>
                    <a:pt x="274" y="1169"/>
                  </a:lnTo>
                  <a:lnTo>
                    <a:pt x="300" y="1185"/>
                  </a:lnTo>
                  <a:lnTo>
                    <a:pt x="300" y="1185"/>
                  </a:lnTo>
                  <a:lnTo>
                    <a:pt x="327" y="1199"/>
                  </a:lnTo>
                  <a:lnTo>
                    <a:pt x="327" y="1199"/>
                  </a:lnTo>
                  <a:lnTo>
                    <a:pt x="325" y="1207"/>
                  </a:lnTo>
                  <a:lnTo>
                    <a:pt x="325" y="1207"/>
                  </a:lnTo>
                  <a:lnTo>
                    <a:pt x="316" y="1225"/>
                  </a:lnTo>
                  <a:lnTo>
                    <a:pt x="311" y="1244"/>
                  </a:lnTo>
                  <a:lnTo>
                    <a:pt x="311" y="1244"/>
                  </a:lnTo>
                  <a:lnTo>
                    <a:pt x="306" y="1263"/>
                  </a:lnTo>
                  <a:lnTo>
                    <a:pt x="303" y="1282"/>
                  </a:lnTo>
                  <a:lnTo>
                    <a:pt x="303" y="1303"/>
                  </a:lnTo>
                  <a:lnTo>
                    <a:pt x="303" y="1322"/>
                  </a:lnTo>
                  <a:lnTo>
                    <a:pt x="303" y="1322"/>
                  </a:lnTo>
                  <a:lnTo>
                    <a:pt x="306" y="1341"/>
                  </a:lnTo>
                  <a:lnTo>
                    <a:pt x="306" y="1341"/>
                  </a:lnTo>
                  <a:lnTo>
                    <a:pt x="311" y="1362"/>
                  </a:lnTo>
                  <a:lnTo>
                    <a:pt x="316" y="1381"/>
                  </a:lnTo>
                  <a:lnTo>
                    <a:pt x="316" y="1381"/>
                  </a:lnTo>
                  <a:lnTo>
                    <a:pt x="325" y="1397"/>
                  </a:lnTo>
                  <a:lnTo>
                    <a:pt x="330" y="1408"/>
                  </a:lnTo>
                  <a:lnTo>
                    <a:pt x="330" y="1408"/>
                  </a:lnTo>
                  <a:lnTo>
                    <a:pt x="330" y="1408"/>
                  </a:lnTo>
                  <a:lnTo>
                    <a:pt x="330" y="1408"/>
                  </a:lnTo>
                  <a:lnTo>
                    <a:pt x="330" y="1411"/>
                  </a:lnTo>
                  <a:lnTo>
                    <a:pt x="333" y="1411"/>
                  </a:lnTo>
                  <a:lnTo>
                    <a:pt x="335" y="1416"/>
                  </a:lnTo>
                  <a:lnTo>
                    <a:pt x="335" y="1416"/>
                  </a:lnTo>
                  <a:lnTo>
                    <a:pt x="343" y="1429"/>
                  </a:lnTo>
                  <a:lnTo>
                    <a:pt x="343" y="1429"/>
                  </a:lnTo>
                  <a:lnTo>
                    <a:pt x="365" y="1461"/>
                  </a:lnTo>
                  <a:lnTo>
                    <a:pt x="378" y="1475"/>
                  </a:lnTo>
                  <a:lnTo>
                    <a:pt x="378" y="1475"/>
                  </a:lnTo>
                  <a:lnTo>
                    <a:pt x="389" y="1488"/>
                  </a:lnTo>
                  <a:lnTo>
                    <a:pt x="389" y="1488"/>
                  </a:lnTo>
                  <a:lnTo>
                    <a:pt x="416" y="1515"/>
                  </a:lnTo>
                  <a:lnTo>
                    <a:pt x="426" y="1529"/>
                  </a:lnTo>
                  <a:lnTo>
                    <a:pt x="426" y="1529"/>
                  </a:lnTo>
                  <a:lnTo>
                    <a:pt x="440" y="1539"/>
                  </a:lnTo>
                  <a:lnTo>
                    <a:pt x="469" y="1563"/>
                  </a:lnTo>
                  <a:lnTo>
                    <a:pt x="469" y="1563"/>
                  </a:lnTo>
                  <a:lnTo>
                    <a:pt x="499" y="1585"/>
                  </a:lnTo>
                  <a:lnTo>
                    <a:pt x="499" y="1585"/>
                  </a:lnTo>
                  <a:lnTo>
                    <a:pt x="512" y="1595"/>
                  </a:lnTo>
                  <a:lnTo>
                    <a:pt x="528" y="1604"/>
                  </a:lnTo>
                  <a:lnTo>
                    <a:pt x="528" y="1604"/>
                  </a:lnTo>
                  <a:lnTo>
                    <a:pt x="558" y="1622"/>
                  </a:lnTo>
                  <a:lnTo>
                    <a:pt x="590" y="1641"/>
                  </a:lnTo>
                  <a:lnTo>
                    <a:pt x="606" y="1649"/>
                  </a:lnTo>
                  <a:lnTo>
                    <a:pt x="606" y="1649"/>
                  </a:lnTo>
                  <a:lnTo>
                    <a:pt x="622" y="1657"/>
                  </a:lnTo>
                  <a:lnTo>
                    <a:pt x="654" y="1670"/>
                  </a:lnTo>
                  <a:lnTo>
                    <a:pt x="654" y="1670"/>
                  </a:lnTo>
                  <a:lnTo>
                    <a:pt x="687" y="1684"/>
                  </a:lnTo>
                  <a:lnTo>
                    <a:pt x="721" y="1697"/>
                  </a:lnTo>
                  <a:lnTo>
                    <a:pt x="721" y="1697"/>
                  </a:lnTo>
                  <a:lnTo>
                    <a:pt x="789" y="1719"/>
                  </a:lnTo>
                  <a:lnTo>
                    <a:pt x="789" y="1719"/>
                  </a:lnTo>
                  <a:lnTo>
                    <a:pt x="807" y="1722"/>
                  </a:lnTo>
                  <a:lnTo>
                    <a:pt x="823" y="1727"/>
                  </a:lnTo>
                  <a:lnTo>
                    <a:pt x="858" y="1732"/>
                  </a:lnTo>
                  <a:lnTo>
                    <a:pt x="858" y="1732"/>
                  </a:lnTo>
                  <a:lnTo>
                    <a:pt x="893" y="1740"/>
                  </a:lnTo>
                  <a:lnTo>
                    <a:pt x="928" y="1746"/>
                  </a:lnTo>
                  <a:lnTo>
                    <a:pt x="947" y="1748"/>
                  </a:lnTo>
                  <a:lnTo>
                    <a:pt x="955" y="1748"/>
                  </a:lnTo>
                  <a:lnTo>
                    <a:pt x="963" y="1751"/>
                  </a:lnTo>
                  <a:lnTo>
                    <a:pt x="998" y="1754"/>
                  </a:lnTo>
                  <a:lnTo>
                    <a:pt x="998" y="1754"/>
                  </a:lnTo>
                  <a:lnTo>
                    <a:pt x="1032" y="1756"/>
                  </a:lnTo>
                  <a:lnTo>
                    <a:pt x="1070" y="1759"/>
                  </a:lnTo>
                  <a:lnTo>
                    <a:pt x="1121" y="1759"/>
                  </a:lnTo>
                  <a:lnTo>
                    <a:pt x="1121" y="1762"/>
                  </a:lnTo>
                  <a:lnTo>
                    <a:pt x="1140" y="1762"/>
                  </a:lnTo>
                  <a:lnTo>
                    <a:pt x="1148" y="1762"/>
                  </a:lnTo>
                  <a:lnTo>
                    <a:pt x="1164" y="1788"/>
                  </a:lnTo>
                  <a:lnTo>
                    <a:pt x="1164" y="1788"/>
                  </a:lnTo>
                  <a:lnTo>
                    <a:pt x="1191" y="1821"/>
                  </a:lnTo>
                  <a:lnTo>
                    <a:pt x="1191" y="1821"/>
                  </a:lnTo>
                  <a:lnTo>
                    <a:pt x="1215" y="1853"/>
                  </a:lnTo>
                  <a:lnTo>
                    <a:pt x="1215" y="1853"/>
                  </a:lnTo>
                  <a:lnTo>
                    <a:pt x="1242" y="1885"/>
                  </a:lnTo>
                  <a:lnTo>
                    <a:pt x="1242" y="1885"/>
                  </a:lnTo>
                  <a:lnTo>
                    <a:pt x="1271" y="1915"/>
                  </a:lnTo>
                  <a:lnTo>
                    <a:pt x="1271" y="1915"/>
                  </a:lnTo>
                  <a:lnTo>
                    <a:pt x="1303" y="1941"/>
                  </a:lnTo>
                  <a:lnTo>
                    <a:pt x="1303" y="1941"/>
                  </a:lnTo>
                  <a:lnTo>
                    <a:pt x="1333" y="1968"/>
                  </a:lnTo>
                  <a:lnTo>
                    <a:pt x="1333" y="1968"/>
                  </a:lnTo>
                  <a:lnTo>
                    <a:pt x="1368" y="1992"/>
                  </a:lnTo>
                  <a:lnTo>
                    <a:pt x="1368" y="1992"/>
                  </a:lnTo>
                  <a:lnTo>
                    <a:pt x="1400" y="2016"/>
                  </a:lnTo>
                  <a:lnTo>
                    <a:pt x="1400" y="2016"/>
                  </a:lnTo>
                  <a:lnTo>
                    <a:pt x="1435" y="2038"/>
                  </a:lnTo>
                  <a:lnTo>
                    <a:pt x="1472" y="2059"/>
                  </a:lnTo>
                  <a:lnTo>
                    <a:pt x="1472" y="2059"/>
                  </a:lnTo>
                  <a:lnTo>
                    <a:pt x="1507" y="2078"/>
                  </a:lnTo>
                  <a:lnTo>
                    <a:pt x="1507" y="2078"/>
                  </a:lnTo>
                  <a:lnTo>
                    <a:pt x="1582" y="2110"/>
                  </a:lnTo>
                  <a:lnTo>
                    <a:pt x="1582" y="2110"/>
                  </a:lnTo>
                  <a:lnTo>
                    <a:pt x="1620" y="2124"/>
                  </a:lnTo>
                  <a:lnTo>
                    <a:pt x="1639" y="2132"/>
                  </a:lnTo>
                  <a:lnTo>
                    <a:pt x="1660" y="2137"/>
                  </a:lnTo>
                  <a:lnTo>
                    <a:pt x="1660" y="2137"/>
                  </a:lnTo>
                  <a:lnTo>
                    <a:pt x="1738" y="2161"/>
                  </a:lnTo>
                  <a:lnTo>
                    <a:pt x="1738" y="2161"/>
                  </a:lnTo>
                  <a:lnTo>
                    <a:pt x="1818" y="2177"/>
                  </a:lnTo>
                  <a:lnTo>
                    <a:pt x="1818" y="2177"/>
                  </a:lnTo>
                  <a:lnTo>
                    <a:pt x="1898" y="2191"/>
                  </a:lnTo>
                  <a:lnTo>
                    <a:pt x="1898" y="2191"/>
                  </a:lnTo>
                  <a:lnTo>
                    <a:pt x="1979" y="2199"/>
                  </a:lnTo>
                  <a:lnTo>
                    <a:pt x="1979" y="2199"/>
                  </a:lnTo>
                  <a:lnTo>
                    <a:pt x="2060" y="2204"/>
                  </a:lnTo>
                  <a:lnTo>
                    <a:pt x="2060" y="2204"/>
                  </a:lnTo>
                  <a:lnTo>
                    <a:pt x="2100" y="2202"/>
                  </a:lnTo>
                  <a:lnTo>
                    <a:pt x="2140" y="2202"/>
                  </a:lnTo>
                  <a:lnTo>
                    <a:pt x="2140" y="2202"/>
                  </a:lnTo>
                  <a:lnTo>
                    <a:pt x="2220" y="2193"/>
                  </a:lnTo>
                  <a:lnTo>
                    <a:pt x="2301" y="2180"/>
                  </a:lnTo>
                  <a:lnTo>
                    <a:pt x="2301" y="2180"/>
                  </a:lnTo>
                  <a:lnTo>
                    <a:pt x="2220" y="2191"/>
                  </a:lnTo>
                  <a:lnTo>
                    <a:pt x="2140" y="2193"/>
                  </a:lnTo>
                  <a:lnTo>
                    <a:pt x="2140" y="2193"/>
                  </a:lnTo>
                  <a:lnTo>
                    <a:pt x="2100" y="2196"/>
                  </a:lnTo>
                  <a:lnTo>
                    <a:pt x="2060" y="2193"/>
                  </a:lnTo>
                  <a:lnTo>
                    <a:pt x="2060" y="2193"/>
                  </a:lnTo>
                  <a:lnTo>
                    <a:pt x="1979" y="2188"/>
                  </a:lnTo>
                  <a:lnTo>
                    <a:pt x="1979" y="2188"/>
                  </a:lnTo>
                  <a:lnTo>
                    <a:pt x="1898" y="2177"/>
                  </a:lnTo>
                  <a:lnTo>
                    <a:pt x="1898" y="2177"/>
                  </a:lnTo>
                  <a:lnTo>
                    <a:pt x="1821" y="2161"/>
                  </a:lnTo>
                  <a:lnTo>
                    <a:pt x="1821" y="2161"/>
                  </a:lnTo>
                  <a:lnTo>
                    <a:pt x="1743" y="2143"/>
                  </a:lnTo>
                  <a:lnTo>
                    <a:pt x="1743" y="2143"/>
                  </a:lnTo>
                  <a:lnTo>
                    <a:pt x="1665" y="2116"/>
                  </a:lnTo>
                  <a:lnTo>
                    <a:pt x="1646" y="2110"/>
                  </a:lnTo>
                  <a:lnTo>
                    <a:pt x="1628" y="2102"/>
                  </a:lnTo>
                  <a:lnTo>
                    <a:pt x="1628" y="2102"/>
                  </a:lnTo>
                  <a:lnTo>
                    <a:pt x="1593" y="2089"/>
                  </a:lnTo>
                  <a:lnTo>
                    <a:pt x="1593" y="2089"/>
                  </a:lnTo>
                  <a:lnTo>
                    <a:pt x="1521" y="2054"/>
                  </a:lnTo>
                  <a:lnTo>
                    <a:pt x="1521" y="2054"/>
                  </a:lnTo>
                  <a:lnTo>
                    <a:pt x="1486" y="2035"/>
                  </a:lnTo>
                  <a:lnTo>
                    <a:pt x="1451" y="2014"/>
                  </a:lnTo>
                  <a:lnTo>
                    <a:pt x="1451" y="2014"/>
                  </a:lnTo>
                  <a:lnTo>
                    <a:pt x="1416" y="1992"/>
                  </a:lnTo>
                  <a:lnTo>
                    <a:pt x="1416" y="1992"/>
                  </a:lnTo>
                  <a:lnTo>
                    <a:pt x="1384" y="1968"/>
                  </a:lnTo>
                  <a:lnTo>
                    <a:pt x="1384" y="1968"/>
                  </a:lnTo>
                  <a:lnTo>
                    <a:pt x="1354" y="1944"/>
                  </a:lnTo>
                  <a:lnTo>
                    <a:pt x="1354" y="1944"/>
                  </a:lnTo>
                  <a:lnTo>
                    <a:pt x="1325" y="1917"/>
                  </a:lnTo>
                  <a:lnTo>
                    <a:pt x="1325" y="1917"/>
                  </a:lnTo>
                  <a:lnTo>
                    <a:pt x="1295" y="1891"/>
                  </a:lnTo>
                  <a:lnTo>
                    <a:pt x="1295" y="1891"/>
                  </a:lnTo>
                  <a:lnTo>
                    <a:pt x="1269" y="1861"/>
                  </a:lnTo>
                  <a:lnTo>
                    <a:pt x="1269" y="1861"/>
                  </a:lnTo>
                  <a:lnTo>
                    <a:pt x="1242" y="1831"/>
                  </a:lnTo>
                  <a:lnTo>
                    <a:pt x="1242" y="1831"/>
                  </a:lnTo>
                  <a:lnTo>
                    <a:pt x="1217" y="1799"/>
                  </a:lnTo>
                  <a:lnTo>
                    <a:pt x="1217" y="1799"/>
                  </a:lnTo>
                  <a:lnTo>
                    <a:pt x="1196" y="1767"/>
                  </a:lnTo>
                  <a:lnTo>
                    <a:pt x="1175" y="1735"/>
                  </a:lnTo>
                  <a:lnTo>
                    <a:pt x="1169" y="1724"/>
                  </a:lnTo>
                  <a:lnTo>
                    <a:pt x="1159" y="1724"/>
                  </a:lnTo>
                  <a:lnTo>
                    <a:pt x="1159" y="1724"/>
                  </a:lnTo>
                  <a:lnTo>
                    <a:pt x="1140" y="1722"/>
                  </a:lnTo>
                  <a:lnTo>
                    <a:pt x="1070" y="1719"/>
                  </a:lnTo>
                  <a:lnTo>
                    <a:pt x="1070" y="1719"/>
                  </a:lnTo>
                  <a:lnTo>
                    <a:pt x="1038" y="1716"/>
                  </a:lnTo>
                  <a:lnTo>
                    <a:pt x="1003" y="1713"/>
                  </a:lnTo>
                  <a:lnTo>
                    <a:pt x="968" y="1708"/>
                  </a:lnTo>
                  <a:lnTo>
                    <a:pt x="960" y="1708"/>
                  </a:lnTo>
                  <a:lnTo>
                    <a:pt x="952" y="1705"/>
                  </a:lnTo>
                  <a:lnTo>
                    <a:pt x="936" y="1703"/>
                  </a:lnTo>
                  <a:lnTo>
                    <a:pt x="901" y="1697"/>
                  </a:lnTo>
                  <a:lnTo>
                    <a:pt x="901" y="1697"/>
                  </a:lnTo>
                  <a:lnTo>
                    <a:pt x="866" y="1692"/>
                  </a:lnTo>
                  <a:lnTo>
                    <a:pt x="834" y="1681"/>
                  </a:lnTo>
                  <a:lnTo>
                    <a:pt x="818" y="1679"/>
                  </a:lnTo>
                  <a:lnTo>
                    <a:pt x="818" y="1679"/>
                  </a:lnTo>
                  <a:lnTo>
                    <a:pt x="802" y="1673"/>
                  </a:lnTo>
                  <a:lnTo>
                    <a:pt x="802" y="1673"/>
                  </a:lnTo>
                  <a:lnTo>
                    <a:pt x="737" y="1654"/>
                  </a:lnTo>
                  <a:lnTo>
                    <a:pt x="705" y="1641"/>
                  </a:lnTo>
                  <a:lnTo>
                    <a:pt x="705" y="1641"/>
                  </a:lnTo>
                  <a:lnTo>
                    <a:pt x="673" y="1628"/>
                  </a:lnTo>
                  <a:lnTo>
                    <a:pt x="644" y="1614"/>
                  </a:lnTo>
                  <a:lnTo>
                    <a:pt x="644" y="1614"/>
                  </a:lnTo>
                  <a:lnTo>
                    <a:pt x="628" y="1606"/>
                  </a:lnTo>
                  <a:lnTo>
                    <a:pt x="612" y="1598"/>
                  </a:lnTo>
                  <a:lnTo>
                    <a:pt x="582" y="1582"/>
                  </a:lnTo>
                  <a:lnTo>
                    <a:pt x="582" y="1582"/>
                  </a:lnTo>
                  <a:lnTo>
                    <a:pt x="555" y="1563"/>
                  </a:lnTo>
                  <a:lnTo>
                    <a:pt x="542" y="1555"/>
                  </a:lnTo>
                  <a:lnTo>
                    <a:pt x="542" y="1555"/>
                  </a:lnTo>
                  <a:lnTo>
                    <a:pt x="526" y="1545"/>
                  </a:lnTo>
                  <a:lnTo>
                    <a:pt x="499" y="1523"/>
                  </a:lnTo>
                  <a:lnTo>
                    <a:pt x="475" y="1501"/>
                  </a:lnTo>
                  <a:lnTo>
                    <a:pt x="475" y="1501"/>
                  </a:lnTo>
                  <a:lnTo>
                    <a:pt x="461" y="1491"/>
                  </a:lnTo>
                  <a:lnTo>
                    <a:pt x="450" y="1480"/>
                  </a:lnTo>
                  <a:lnTo>
                    <a:pt x="450" y="1480"/>
                  </a:lnTo>
                  <a:lnTo>
                    <a:pt x="429" y="1456"/>
                  </a:lnTo>
                  <a:lnTo>
                    <a:pt x="429" y="1456"/>
                  </a:lnTo>
                  <a:lnTo>
                    <a:pt x="419" y="1442"/>
                  </a:lnTo>
                  <a:lnTo>
                    <a:pt x="408" y="1429"/>
                  </a:lnTo>
                  <a:lnTo>
                    <a:pt x="408" y="1429"/>
                  </a:lnTo>
                  <a:lnTo>
                    <a:pt x="389" y="1402"/>
                  </a:lnTo>
                  <a:lnTo>
                    <a:pt x="389" y="1402"/>
                  </a:lnTo>
                  <a:lnTo>
                    <a:pt x="381" y="1389"/>
                  </a:lnTo>
                  <a:lnTo>
                    <a:pt x="375" y="1381"/>
                  </a:lnTo>
                  <a:lnTo>
                    <a:pt x="373" y="1376"/>
                  </a:lnTo>
                  <a:lnTo>
                    <a:pt x="373" y="1376"/>
                  </a:lnTo>
                  <a:lnTo>
                    <a:pt x="367" y="1362"/>
                  </a:lnTo>
                  <a:lnTo>
                    <a:pt x="362" y="1346"/>
                  </a:lnTo>
                  <a:lnTo>
                    <a:pt x="360" y="1333"/>
                  </a:lnTo>
                  <a:lnTo>
                    <a:pt x="360" y="1333"/>
                  </a:lnTo>
                  <a:lnTo>
                    <a:pt x="357" y="1317"/>
                  </a:lnTo>
                  <a:lnTo>
                    <a:pt x="357" y="1317"/>
                  </a:lnTo>
                  <a:lnTo>
                    <a:pt x="357" y="1287"/>
                  </a:lnTo>
                  <a:lnTo>
                    <a:pt x="365" y="1258"/>
                  </a:lnTo>
                  <a:lnTo>
                    <a:pt x="365" y="1258"/>
                  </a:lnTo>
                  <a:lnTo>
                    <a:pt x="373" y="1231"/>
                  </a:lnTo>
                  <a:lnTo>
                    <a:pt x="373" y="1231"/>
                  </a:lnTo>
                  <a:lnTo>
                    <a:pt x="381" y="1217"/>
                  </a:lnTo>
                  <a:lnTo>
                    <a:pt x="381" y="1217"/>
                  </a:lnTo>
                  <a:lnTo>
                    <a:pt x="384" y="1209"/>
                  </a:lnTo>
                  <a:lnTo>
                    <a:pt x="384" y="1209"/>
                  </a:lnTo>
                  <a:lnTo>
                    <a:pt x="389" y="1204"/>
                  </a:lnTo>
                  <a:lnTo>
                    <a:pt x="408" y="1177"/>
                  </a:lnTo>
                  <a:lnTo>
                    <a:pt x="378" y="1164"/>
                  </a:lnTo>
                  <a:lnTo>
                    <a:pt x="378" y="1164"/>
                  </a:lnTo>
                  <a:lnTo>
                    <a:pt x="327" y="1134"/>
                  </a:lnTo>
                  <a:lnTo>
                    <a:pt x="327" y="1134"/>
                  </a:lnTo>
                  <a:lnTo>
                    <a:pt x="303" y="1121"/>
                  </a:lnTo>
                  <a:lnTo>
                    <a:pt x="279" y="1105"/>
                  </a:lnTo>
                  <a:lnTo>
                    <a:pt x="279" y="1105"/>
                  </a:lnTo>
                  <a:lnTo>
                    <a:pt x="231" y="1072"/>
                  </a:lnTo>
                  <a:lnTo>
                    <a:pt x="231" y="1072"/>
                  </a:lnTo>
                  <a:lnTo>
                    <a:pt x="207" y="1056"/>
                  </a:lnTo>
                  <a:lnTo>
                    <a:pt x="207" y="1056"/>
                  </a:lnTo>
                  <a:lnTo>
                    <a:pt x="185" y="1038"/>
                  </a:lnTo>
                  <a:lnTo>
                    <a:pt x="185" y="1038"/>
                  </a:lnTo>
                  <a:lnTo>
                    <a:pt x="145" y="1000"/>
                  </a:lnTo>
                  <a:lnTo>
                    <a:pt x="145" y="1000"/>
                  </a:lnTo>
                  <a:lnTo>
                    <a:pt x="126" y="979"/>
                  </a:lnTo>
                  <a:lnTo>
                    <a:pt x="126" y="979"/>
                  </a:lnTo>
                  <a:lnTo>
                    <a:pt x="110" y="957"/>
                  </a:lnTo>
                  <a:lnTo>
                    <a:pt x="102" y="946"/>
                  </a:lnTo>
                  <a:lnTo>
                    <a:pt x="97" y="936"/>
                  </a:lnTo>
                  <a:lnTo>
                    <a:pt x="97" y="936"/>
                  </a:lnTo>
                  <a:lnTo>
                    <a:pt x="83" y="912"/>
                  </a:lnTo>
                  <a:lnTo>
                    <a:pt x="83" y="912"/>
                  </a:lnTo>
                  <a:lnTo>
                    <a:pt x="80" y="898"/>
                  </a:lnTo>
                  <a:lnTo>
                    <a:pt x="80" y="898"/>
                  </a:lnTo>
                  <a:lnTo>
                    <a:pt x="75" y="887"/>
                  </a:lnTo>
                  <a:lnTo>
                    <a:pt x="70" y="874"/>
                  </a:lnTo>
                  <a:lnTo>
                    <a:pt x="70" y="869"/>
                  </a:lnTo>
                  <a:lnTo>
                    <a:pt x="67" y="861"/>
                  </a:lnTo>
                  <a:lnTo>
                    <a:pt x="64" y="847"/>
                  </a:lnTo>
                  <a:lnTo>
                    <a:pt x="64" y="847"/>
                  </a:lnTo>
                  <a:lnTo>
                    <a:pt x="64" y="847"/>
                  </a:lnTo>
                  <a:lnTo>
                    <a:pt x="64" y="844"/>
                  </a:lnTo>
                  <a:lnTo>
                    <a:pt x="64" y="842"/>
                  </a:lnTo>
                  <a:lnTo>
                    <a:pt x="64" y="834"/>
                  </a:lnTo>
                  <a:lnTo>
                    <a:pt x="62" y="820"/>
                  </a:lnTo>
                  <a:lnTo>
                    <a:pt x="62" y="815"/>
                  </a:lnTo>
                  <a:lnTo>
                    <a:pt x="62" y="815"/>
                  </a:lnTo>
                  <a:lnTo>
                    <a:pt x="62" y="807"/>
                  </a:lnTo>
                  <a:lnTo>
                    <a:pt x="62" y="807"/>
                  </a:lnTo>
                  <a:lnTo>
                    <a:pt x="59" y="780"/>
                  </a:lnTo>
                  <a:lnTo>
                    <a:pt x="62" y="753"/>
                  </a:lnTo>
                  <a:lnTo>
                    <a:pt x="67" y="727"/>
                  </a:lnTo>
                  <a:lnTo>
                    <a:pt x="67" y="727"/>
                  </a:lnTo>
                  <a:lnTo>
                    <a:pt x="75" y="703"/>
                  </a:lnTo>
                  <a:lnTo>
                    <a:pt x="75" y="703"/>
                  </a:lnTo>
                  <a:lnTo>
                    <a:pt x="86" y="678"/>
                  </a:lnTo>
                  <a:lnTo>
                    <a:pt x="91" y="668"/>
                  </a:lnTo>
                  <a:lnTo>
                    <a:pt x="91" y="668"/>
                  </a:lnTo>
                  <a:lnTo>
                    <a:pt x="99" y="657"/>
                  </a:lnTo>
                  <a:lnTo>
                    <a:pt x="105" y="649"/>
                  </a:lnTo>
                  <a:lnTo>
                    <a:pt x="105" y="649"/>
                  </a:lnTo>
                  <a:lnTo>
                    <a:pt x="110" y="644"/>
                  </a:lnTo>
                  <a:lnTo>
                    <a:pt x="115" y="638"/>
                  </a:lnTo>
                  <a:lnTo>
                    <a:pt x="123" y="627"/>
                  </a:lnTo>
                  <a:lnTo>
                    <a:pt x="123" y="627"/>
                  </a:lnTo>
                  <a:lnTo>
                    <a:pt x="132" y="619"/>
                  </a:lnTo>
                  <a:lnTo>
                    <a:pt x="142" y="611"/>
                  </a:lnTo>
                  <a:lnTo>
                    <a:pt x="153" y="603"/>
                  </a:lnTo>
                  <a:lnTo>
                    <a:pt x="153" y="603"/>
                  </a:lnTo>
                  <a:lnTo>
                    <a:pt x="174" y="590"/>
                  </a:lnTo>
                  <a:lnTo>
                    <a:pt x="174" y="590"/>
                  </a:lnTo>
                  <a:lnTo>
                    <a:pt x="198" y="576"/>
                  </a:lnTo>
                  <a:lnTo>
                    <a:pt x="225" y="566"/>
                  </a:lnTo>
                  <a:lnTo>
                    <a:pt x="225" y="566"/>
                  </a:lnTo>
                  <a:lnTo>
                    <a:pt x="250" y="558"/>
                  </a:lnTo>
                  <a:lnTo>
                    <a:pt x="276" y="550"/>
                  </a:lnTo>
                  <a:lnTo>
                    <a:pt x="282" y="547"/>
                  </a:lnTo>
                  <a:lnTo>
                    <a:pt x="284" y="544"/>
                  </a:lnTo>
                  <a:lnTo>
                    <a:pt x="287" y="544"/>
                  </a:lnTo>
                  <a:lnTo>
                    <a:pt x="308" y="531"/>
                  </a:lnTo>
                  <a:lnTo>
                    <a:pt x="300" y="507"/>
                  </a:lnTo>
                  <a:lnTo>
                    <a:pt x="300" y="507"/>
                  </a:lnTo>
                  <a:lnTo>
                    <a:pt x="295" y="491"/>
                  </a:lnTo>
                  <a:lnTo>
                    <a:pt x="290" y="477"/>
                  </a:lnTo>
                  <a:lnTo>
                    <a:pt x="290" y="477"/>
                  </a:lnTo>
                  <a:lnTo>
                    <a:pt x="290" y="461"/>
                  </a:lnTo>
                  <a:lnTo>
                    <a:pt x="290" y="461"/>
                  </a:lnTo>
                  <a:lnTo>
                    <a:pt x="290" y="453"/>
                  </a:lnTo>
                  <a:lnTo>
                    <a:pt x="290" y="445"/>
                  </a:lnTo>
                  <a:lnTo>
                    <a:pt x="290" y="373"/>
                  </a:lnTo>
                  <a:lnTo>
                    <a:pt x="287" y="373"/>
                  </a:lnTo>
                  <a:lnTo>
                    <a:pt x="290" y="373"/>
                  </a:lnTo>
                  <a:lnTo>
                    <a:pt x="290" y="370"/>
                  </a:lnTo>
                  <a:lnTo>
                    <a:pt x="290" y="370"/>
                  </a:lnTo>
                  <a:lnTo>
                    <a:pt x="290" y="370"/>
                  </a:lnTo>
                  <a:lnTo>
                    <a:pt x="290" y="351"/>
                  </a:lnTo>
                  <a:lnTo>
                    <a:pt x="292" y="330"/>
                  </a:lnTo>
                  <a:lnTo>
                    <a:pt x="298" y="311"/>
                  </a:lnTo>
                  <a:lnTo>
                    <a:pt x="303" y="289"/>
                  </a:lnTo>
                  <a:lnTo>
                    <a:pt x="303" y="289"/>
                  </a:lnTo>
                  <a:lnTo>
                    <a:pt x="314" y="271"/>
                  </a:lnTo>
                  <a:lnTo>
                    <a:pt x="325" y="255"/>
                  </a:lnTo>
                  <a:lnTo>
                    <a:pt x="338" y="236"/>
                  </a:lnTo>
                  <a:lnTo>
                    <a:pt x="351" y="220"/>
                  </a:lnTo>
                  <a:lnTo>
                    <a:pt x="351" y="220"/>
                  </a:lnTo>
                  <a:lnTo>
                    <a:pt x="384" y="190"/>
                  </a:lnTo>
                  <a:lnTo>
                    <a:pt x="421" y="164"/>
                  </a:lnTo>
                  <a:lnTo>
                    <a:pt x="421" y="164"/>
                  </a:lnTo>
                  <a:lnTo>
                    <a:pt x="459" y="139"/>
                  </a:lnTo>
                  <a:lnTo>
                    <a:pt x="502" y="120"/>
                  </a:lnTo>
                  <a:lnTo>
                    <a:pt x="502" y="120"/>
                  </a:lnTo>
                  <a:lnTo>
                    <a:pt x="544" y="105"/>
                  </a:lnTo>
                  <a:lnTo>
                    <a:pt x="587" y="91"/>
                  </a:lnTo>
                  <a:lnTo>
                    <a:pt x="633" y="80"/>
                  </a:lnTo>
                  <a:lnTo>
                    <a:pt x="678" y="72"/>
                  </a:lnTo>
                  <a:lnTo>
                    <a:pt x="678" y="72"/>
                  </a:lnTo>
                  <a:lnTo>
                    <a:pt x="724" y="67"/>
                  </a:lnTo>
                  <a:lnTo>
                    <a:pt x="772" y="64"/>
                  </a:lnTo>
                  <a:lnTo>
                    <a:pt x="794" y="64"/>
                  </a:lnTo>
                  <a:lnTo>
                    <a:pt x="818" y="64"/>
                  </a:lnTo>
                  <a:lnTo>
                    <a:pt x="842" y="64"/>
                  </a:lnTo>
                  <a:lnTo>
                    <a:pt x="842" y="64"/>
                  </a:lnTo>
                  <a:lnTo>
                    <a:pt x="866" y="67"/>
                  </a:lnTo>
                  <a:lnTo>
                    <a:pt x="866" y="67"/>
                  </a:lnTo>
                  <a:lnTo>
                    <a:pt x="912" y="72"/>
                  </a:lnTo>
                  <a:lnTo>
                    <a:pt x="912" y="72"/>
                  </a:lnTo>
                  <a:lnTo>
                    <a:pt x="957" y="77"/>
                  </a:lnTo>
                  <a:lnTo>
                    <a:pt x="982" y="83"/>
                  </a:lnTo>
                  <a:lnTo>
                    <a:pt x="1006" y="88"/>
                  </a:lnTo>
                  <a:lnTo>
                    <a:pt x="1006" y="88"/>
                  </a:lnTo>
                  <a:lnTo>
                    <a:pt x="1051" y="99"/>
                  </a:lnTo>
                  <a:lnTo>
                    <a:pt x="1051" y="99"/>
                  </a:lnTo>
                  <a:lnTo>
                    <a:pt x="1097" y="110"/>
                  </a:lnTo>
                  <a:lnTo>
                    <a:pt x="1140" y="126"/>
                  </a:lnTo>
                  <a:lnTo>
                    <a:pt x="1140" y="126"/>
                  </a:lnTo>
                  <a:lnTo>
                    <a:pt x="1185" y="142"/>
                  </a:lnTo>
                  <a:lnTo>
                    <a:pt x="1185" y="142"/>
                  </a:lnTo>
                  <a:lnTo>
                    <a:pt x="1228" y="161"/>
                  </a:lnTo>
                  <a:lnTo>
                    <a:pt x="1271" y="180"/>
                  </a:lnTo>
                  <a:lnTo>
                    <a:pt x="1271" y="180"/>
                  </a:lnTo>
                  <a:lnTo>
                    <a:pt x="1311" y="201"/>
                  </a:lnTo>
                  <a:lnTo>
                    <a:pt x="1311" y="201"/>
                  </a:lnTo>
                  <a:lnTo>
                    <a:pt x="1352" y="225"/>
                  </a:lnTo>
                  <a:lnTo>
                    <a:pt x="1352" y="225"/>
                  </a:lnTo>
                  <a:lnTo>
                    <a:pt x="1392" y="252"/>
                  </a:lnTo>
                  <a:lnTo>
                    <a:pt x="1392" y="252"/>
                  </a:lnTo>
                  <a:lnTo>
                    <a:pt x="1429" y="279"/>
                  </a:lnTo>
                  <a:lnTo>
                    <a:pt x="1464" y="308"/>
                  </a:lnTo>
                  <a:lnTo>
                    <a:pt x="1464" y="308"/>
                  </a:lnTo>
                  <a:lnTo>
                    <a:pt x="1483" y="324"/>
                  </a:lnTo>
                  <a:lnTo>
                    <a:pt x="1499" y="340"/>
                  </a:lnTo>
                  <a:lnTo>
                    <a:pt x="1507" y="348"/>
                  </a:lnTo>
                  <a:lnTo>
                    <a:pt x="1512" y="357"/>
                  </a:lnTo>
                  <a:lnTo>
                    <a:pt x="1529" y="375"/>
                  </a:lnTo>
                  <a:lnTo>
                    <a:pt x="1539" y="389"/>
                  </a:lnTo>
                  <a:lnTo>
                    <a:pt x="1558" y="386"/>
                  </a:lnTo>
                  <a:lnTo>
                    <a:pt x="1558" y="386"/>
                  </a:lnTo>
                  <a:lnTo>
                    <a:pt x="1644" y="375"/>
                  </a:lnTo>
                  <a:lnTo>
                    <a:pt x="1644" y="375"/>
                  </a:lnTo>
                  <a:lnTo>
                    <a:pt x="1684" y="373"/>
                  </a:lnTo>
                  <a:lnTo>
                    <a:pt x="1684" y="373"/>
                  </a:lnTo>
                  <a:lnTo>
                    <a:pt x="1727" y="373"/>
                  </a:lnTo>
                  <a:lnTo>
                    <a:pt x="1727" y="373"/>
                  </a:lnTo>
                  <a:lnTo>
                    <a:pt x="1770" y="373"/>
                  </a:lnTo>
                  <a:lnTo>
                    <a:pt x="1813" y="375"/>
                  </a:lnTo>
                  <a:lnTo>
                    <a:pt x="1813" y="375"/>
                  </a:lnTo>
                  <a:lnTo>
                    <a:pt x="1856" y="378"/>
                  </a:lnTo>
                  <a:lnTo>
                    <a:pt x="1898" y="383"/>
                  </a:lnTo>
                  <a:lnTo>
                    <a:pt x="1898" y="383"/>
                  </a:lnTo>
                  <a:lnTo>
                    <a:pt x="1939" y="391"/>
                  </a:lnTo>
                  <a:lnTo>
                    <a:pt x="1960" y="397"/>
                  </a:lnTo>
                  <a:lnTo>
                    <a:pt x="1960" y="397"/>
                  </a:lnTo>
                  <a:lnTo>
                    <a:pt x="1982" y="399"/>
                  </a:lnTo>
                  <a:lnTo>
                    <a:pt x="2003" y="405"/>
                  </a:lnTo>
                  <a:lnTo>
                    <a:pt x="2003" y="405"/>
                  </a:lnTo>
                  <a:lnTo>
                    <a:pt x="2022" y="410"/>
                  </a:lnTo>
                  <a:lnTo>
                    <a:pt x="2062" y="423"/>
                  </a:lnTo>
                  <a:lnTo>
                    <a:pt x="2062" y="423"/>
                  </a:lnTo>
                  <a:lnTo>
                    <a:pt x="2102" y="437"/>
                  </a:lnTo>
                  <a:lnTo>
                    <a:pt x="2102" y="437"/>
                  </a:lnTo>
                  <a:lnTo>
                    <a:pt x="2124" y="445"/>
                  </a:lnTo>
                  <a:lnTo>
                    <a:pt x="2143" y="453"/>
                  </a:lnTo>
                  <a:lnTo>
                    <a:pt x="2161" y="461"/>
                  </a:lnTo>
                  <a:lnTo>
                    <a:pt x="2161" y="461"/>
                  </a:lnTo>
                  <a:lnTo>
                    <a:pt x="2183" y="472"/>
                  </a:lnTo>
                  <a:lnTo>
                    <a:pt x="2220" y="491"/>
                  </a:lnTo>
                  <a:lnTo>
                    <a:pt x="2231" y="493"/>
                  </a:lnTo>
                  <a:lnTo>
                    <a:pt x="2239" y="499"/>
                  </a:lnTo>
                  <a:lnTo>
                    <a:pt x="2258" y="509"/>
                  </a:lnTo>
                  <a:lnTo>
                    <a:pt x="2258" y="509"/>
                  </a:lnTo>
                  <a:lnTo>
                    <a:pt x="2296" y="531"/>
                  </a:lnTo>
                  <a:lnTo>
                    <a:pt x="2333" y="552"/>
                  </a:lnTo>
                  <a:lnTo>
                    <a:pt x="2333" y="552"/>
                  </a:lnTo>
                  <a:lnTo>
                    <a:pt x="2371" y="576"/>
                  </a:lnTo>
                  <a:lnTo>
                    <a:pt x="2371" y="576"/>
                  </a:lnTo>
                  <a:lnTo>
                    <a:pt x="2405" y="600"/>
                  </a:lnTo>
                  <a:lnTo>
                    <a:pt x="2421" y="611"/>
                  </a:lnTo>
                  <a:lnTo>
                    <a:pt x="2440" y="625"/>
                  </a:lnTo>
                  <a:lnTo>
                    <a:pt x="2440" y="625"/>
                  </a:lnTo>
                  <a:lnTo>
                    <a:pt x="2472" y="651"/>
                  </a:lnTo>
                  <a:lnTo>
                    <a:pt x="2472" y="651"/>
                  </a:lnTo>
                  <a:lnTo>
                    <a:pt x="2505" y="681"/>
                  </a:lnTo>
                  <a:lnTo>
                    <a:pt x="2505" y="681"/>
                  </a:lnTo>
                  <a:lnTo>
                    <a:pt x="2534" y="710"/>
                  </a:lnTo>
                  <a:lnTo>
                    <a:pt x="2534" y="710"/>
                  </a:lnTo>
                  <a:lnTo>
                    <a:pt x="2561" y="743"/>
                  </a:lnTo>
                  <a:lnTo>
                    <a:pt x="2574" y="759"/>
                  </a:lnTo>
                  <a:lnTo>
                    <a:pt x="2574" y="759"/>
                  </a:lnTo>
                  <a:lnTo>
                    <a:pt x="2585" y="778"/>
                  </a:lnTo>
                  <a:lnTo>
                    <a:pt x="2585" y="778"/>
                  </a:lnTo>
                  <a:lnTo>
                    <a:pt x="2596" y="794"/>
                  </a:lnTo>
                  <a:lnTo>
                    <a:pt x="2607" y="812"/>
                  </a:lnTo>
                  <a:lnTo>
                    <a:pt x="2607" y="812"/>
                  </a:lnTo>
                  <a:lnTo>
                    <a:pt x="2612" y="820"/>
                  </a:lnTo>
                  <a:lnTo>
                    <a:pt x="2617" y="831"/>
                  </a:lnTo>
                  <a:lnTo>
                    <a:pt x="2625" y="850"/>
                  </a:lnTo>
                  <a:lnTo>
                    <a:pt x="2633" y="869"/>
                  </a:lnTo>
                  <a:lnTo>
                    <a:pt x="2639" y="879"/>
                  </a:lnTo>
                  <a:lnTo>
                    <a:pt x="2639" y="879"/>
                  </a:lnTo>
                  <a:lnTo>
                    <a:pt x="2641" y="887"/>
                  </a:lnTo>
                  <a:lnTo>
                    <a:pt x="2647" y="909"/>
                  </a:lnTo>
                  <a:lnTo>
                    <a:pt x="2647" y="909"/>
                  </a:lnTo>
                  <a:lnTo>
                    <a:pt x="2652" y="928"/>
                  </a:lnTo>
                  <a:lnTo>
                    <a:pt x="2655" y="938"/>
                  </a:lnTo>
                  <a:lnTo>
                    <a:pt x="2657" y="949"/>
                  </a:lnTo>
                  <a:lnTo>
                    <a:pt x="2660" y="968"/>
                  </a:lnTo>
                  <a:lnTo>
                    <a:pt x="2666" y="987"/>
                  </a:lnTo>
                  <a:lnTo>
                    <a:pt x="2679" y="990"/>
                  </a:lnTo>
                  <a:lnTo>
                    <a:pt x="2679" y="990"/>
                  </a:lnTo>
                  <a:lnTo>
                    <a:pt x="2722" y="997"/>
                  </a:lnTo>
                  <a:lnTo>
                    <a:pt x="2762" y="1005"/>
                  </a:lnTo>
                  <a:lnTo>
                    <a:pt x="2762" y="1005"/>
                  </a:lnTo>
                  <a:lnTo>
                    <a:pt x="2802" y="1019"/>
                  </a:lnTo>
                  <a:lnTo>
                    <a:pt x="2840" y="1032"/>
                  </a:lnTo>
                  <a:lnTo>
                    <a:pt x="2840" y="1032"/>
                  </a:lnTo>
                  <a:lnTo>
                    <a:pt x="2880" y="1046"/>
                  </a:lnTo>
                  <a:lnTo>
                    <a:pt x="2918" y="1065"/>
                  </a:lnTo>
                  <a:lnTo>
                    <a:pt x="2918" y="1065"/>
                  </a:lnTo>
                  <a:lnTo>
                    <a:pt x="2953" y="1083"/>
                  </a:lnTo>
                  <a:lnTo>
                    <a:pt x="2990" y="1102"/>
                  </a:lnTo>
                  <a:lnTo>
                    <a:pt x="2990" y="1102"/>
                  </a:lnTo>
                  <a:lnTo>
                    <a:pt x="3022" y="1126"/>
                  </a:lnTo>
                  <a:lnTo>
                    <a:pt x="3057" y="1150"/>
                  </a:lnTo>
                  <a:lnTo>
                    <a:pt x="3087" y="1180"/>
                  </a:lnTo>
                  <a:lnTo>
                    <a:pt x="3113" y="1209"/>
                  </a:lnTo>
                  <a:lnTo>
                    <a:pt x="3113" y="1209"/>
                  </a:lnTo>
                  <a:lnTo>
                    <a:pt x="3137" y="1242"/>
                  </a:lnTo>
                  <a:lnTo>
                    <a:pt x="3159" y="1276"/>
                  </a:lnTo>
                  <a:lnTo>
                    <a:pt x="3159" y="1276"/>
                  </a:lnTo>
                  <a:lnTo>
                    <a:pt x="3175" y="1311"/>
                  </a:lnTo>
                  <a:lnTo>
                    <a:pt x="3175" y="1311"/>
                  </a:lnTo>
                  <a:lnTo>
                    <a:pt x="3180" y="1333"/>
                  </a:lnTo>
                  <a:lnTo>
                    <a:pt x="3180" y="1333"/>
                  </a:lnTo>
                  <a:lnTo>
                    <a:pt x="3180" y="1341"/>
                  </a:lnTo>
                  <a:lnTo>
                    <a:pt x="3183" y="1349"/>
                  </a:lnTo>
                  <a:lnTo>
                    <a:pt x="3183" y="1349"/>
                  </a:lnTo>
                  <a:lnTo>
                    <a:pt x="3183" y="1359"/>
                  </a:lnTo>
                  <a:lnTo>
                    <a:pt x="3183" y="1365"/>
                  </a:lnTo>
                  <a:lnTo>
                    <a:pt x="3183" y="1370"/>
                  </a:lnTo>
                  <a:lnTo>
                    <a:pt x="3183" y="1392"/>
                  </a:lnTo>
                  <a:lnTo>
                    <a:pt x="3186" y="1435"/>
                  </a:lnTo>
                  <a:lnTo>
                    <a:pt x="3186" y="1435"/>
                  </a:lnTo>
                  <a:lnTo>
                    <a:pt x="3186" y="1456"/>
                  </a:lnTo>
                  <a:lnTo>
                    <a:pt x="3183" y="1475"/>
                  </a:lnTo>
                  <a:lnTo>
                    <a:pt x="3183" y="1475"/>
                  </a:lnTo>
                  <a:lnTo>
                    <a:pt x="3180" y="1494"/>
                  </a:lnTo>
                  <a:lnTo>
                    <a:pt x="3175" y="1512"/>
                  </a:lnTo>
                  <a:lnTo>
                    <a:pt x="3175" y="1512"/>
                  </a:lnTo>
                  <a:lnTo>
                    <a:pt x="3167" y="1531"/>
                  </a:lnTo>
                  <a:lnTo>
                    <a:pt x="3159" y="1550"/>
                  </a:lnTo>
                  <a:lnTo>
                    <a:pt x="3159" y="1550"/>
                  </a:lnTo>
                  <a:lnTo>
                    <a:pt x="3137" y="1585"/>
                  </a:lnTo>
                  <a:lnTo>
                    <a:pt x="3137" y="1585"/>
                  </a:lnTo>
                  <a:lnTo>
                    <a:pt x="3111" y="1617"/>
                  </a:lnTo>
                  <a:lnTo>
                    <a:pt x="3081" y="1644"/>
                  </a:lnTo>
                  <a:lnTo>
                    <a:pt x="3081" y="1644"/>
                  </a:lnTo>
                  <a:lnTo>
                    <a:pt x="3049" y="1670"/>
                  </a:lnTo>
                  <a:lnTo>
                    <a:pt x="3014" y="1692"/>
                  </a:lnTo>
                  <a:lnTo>
                    <a:pt x="3014" y="1692"/>
                  </a:lnTo>
                  <a:lnTo>
                    <a:pt x="2979" y="1711"/>
                  </a:lnTo>
                  <a:lnTo>
                    <a:pt x="2939" y="1729"/>
                  </a:lnTo>
                  <a:lnTo>
                    <a:pt x="2939" y="1729"/>
                  </a:lnTo>
                  <a:lnTo>
                    <a:pt x="2901" y="1743"/>
                  </a:lnTo>
                  <a:lnTo>
                    <a:pt x="2861" y="1754"/>
                  </a:lnTo>
                  <a:lnTo>
                    <a:pt x="2818" y="1762"/>
                  </a:lnTo>
                  <a:lnTo>
                    <a:pt x="2778" y="1767"/>
                  </a:lnTo>
                  <a:lnTo>
                    <a:pt x="2770" y="1767"/>
                  </a:lnTo>
                  <a:lnTo>
                    <a:pt x="2770" y="1775"/>
                  </a:lnTo>
                  <a:lnTo>
                    <a:pt x="2770" y="1829"/>
                  </a:lnTo>
                  <a:lnTo>
                    <a:pt x="2770" y="1829"/>
                  </a:lnTo>
                  <a:lnTo>
                    <a:pt x="2770" y="1856"/>
                  </a:lnTo>
                  <a:lnTo>
                    <a:pt x="2770" y="1869"/>
                  </a:lnTo>
                  <a:lnTo>
                    <a:pt x="2770" y="1874"/>
                  </a:lnTo>
                  <a:lnTo>
                    <a:pt x="2770" y="1880"/>
                  </a:lnTo>
                  <a:lnTo>
                    <a:pt x="2767" y="1893"/>
                  </a:lnTo>
                  <a:lnTo>
                    <a:pt x="2767" y="1893"/>
                  </a:lnTo>
                  <a:lnTo>
                    <a:pt x="2765" y="1906"/>
                  </a:lnTo>
                  <a:lnTo>
                    <a:pt x="2765" y="1906"/>
                  </a:lnTo>
                  <a:lnTo>
                    <a:pt x="2757" y="1931"/>
                  </a:lnTo>
                  <a:lnTo>
                    <a:pt x="2757" y="1931"/>
                  </a:lnTo>
                  <a:lnTo>
                    <a:pt x="2751" y="1944"/>
                  </a:lnTo>
                  <a:lnTo>
                    <a:pt x="2751" y="1944"/>
                  </a:lnTo>
                  <a:lnTo>
                    <a:pt x="2746" y="1955"/>
                  </a:lnTo>
                  <a:lnTo>
                    <a:pt x="2746" y="1955"/>
                  </a:lnTo>
                  <a:lnTo>
                    <a:pt x="2735" y="1979"/>
                  </a:lnTo>
                  <a:lnTo>
                    <a:pt x="2735" y="1979"/>
                  </a:lnTo>
                  <a:lnTo>
                    <a:pt x="2727" y="1990"/>
                  </a:lnTo>
                  <a:lnTo>
                    <a:pt x="2719" y="2000"/>
                  </a:lnTo>
                  <a:lnTo>
                    <a:pt x="2714" y="2006"/>
                  </a:lnTo>
                  <a:lnTo>
                    <a:pt x="2711" y="2009"/>
                  </a:lnTo>
                  <a:lnTo>
                    <a:pt x="2700" y="2019"/>
                  </a:lnTo>
                  <a:lnTo>
                    <a:pt x="2700" y="2019"/>
                  </a:lnTo>
                  <a:lnTo>
                    <a:pt x="2682" y="2038"/>
                  </a:lnTo>
                  <a:lnTo>
                    <a:pt x="2682" y="2038"/>
                  </a:lnTo>
                  <a:lnTo>
                    <a:pt x="2660" y="2054"/>
                  </a:lnTo>
                  <a:lnTo>
                    <a:pt x="2649" y="2062"/>
                  </a:lnTo>
                  <a:lnTo>
                    <a:pt x="2639" y="2070"/>
                  </a:lnTo>
                  <a:lnTo>
                    <a:pt x="2639" y="2070"/>
                  </a:lnTo>
                  <a:lnTo>
                    <a:pt x="2617" y="2084"/>
                  </a:lnTo>
                  <a:lnTo>
                    <a:pt x="2617" y="2084"/>
                  </a:lnTo>
                  <a:lnTo>
                    <a:pt x="2593" y="2097"/>
                  </a:lnTo>
                  <a:lnTo>
                    <a:pt x="2593" y="2097"/>
                  </a:lnTo>
                  <a:lnTo>
                    <a:pt x="2569" y="2108"/>
                  </a:lnTo>
                  <a:lnTo>
                    <a:pt x="2569" y="2108"/>
                  </a:lnTo>
                  <a:lnTo>
                    <a:pt x="2593" y="2097"/>
                  </a:lnTo>
                  <a:lnTo>
                    <a:pt x="2593" y="2097"/>
                  </a:lnTo>
                  <a:lnTo>
                    <a:pt x="2617" y="2086"/>
                  </a:lnTo>
                  <a:lnTo>
                    <a:pt x="2617" y="2086"/>
                  </a:lnTo>
                  <a:lnTo>
                    <a:pt x="2641" y="2073"/>
                  </a:lnTo>
                  <a:lnTo>
                    <a:pt x="2652" y="2065"/>
                  </a:lnTo>
                  <a:lnTo>
                    <a:pt x="2663" y="2057"/>
                  </a:lnTo>
                  <a:lnTo>
                    <a:pt x="2663" y="2057"/>
                  </a:lnTo>
                  <a:lnTo>
                    <a:pt x="2684" y="2040"/>
                  </a:lnTo>
                  <a:lnTo>
                    <a:pt x="2684" y="2040"/>
                  </a:lnTo>
                  <a:lnTo>
                    <a:pt x="2706" y="2025"/>
                  </a:lnTo>
                  <a:lnTo>
                    <a:pt x="2714" y="2014"/>
                  </a:lnTo>
                  <a:lnTo>
                    <a:pt x="2719" y="2009"/>
                  </a:lnTo>
                  <a:lnTo>
                    <a:pt x="2724" y="2003"/>
                  </a:lnTo>
                  <a:lnTo>
                    <a:pt x="2732" y="1992"/>
                  </a:lnTo>
                  <a:lnTo>
                    <a:pt x="2732" y="1992"/>
                  </a:lnTo>
                  <a:lnTo>
                    <a:pt x="2741" y="1981"/>
                  </a:lnTo>
                  <a:lnTo>
                    <a:pt x="2741" y="1981"/>
                  </a:lnTo>
                  <a:lnTo>
                    <a:pt x="2754" y="1960"/>
                  </a:lnTo>
                  <a:lnTo>
                    <a:pt x="2754" y="1960"/>
                  </a:lnTo>
                  <a:lnTo>
                    <a:pt x="2762" y="1947"/>
                  </a:lnTo>
                  <a:lnTo>
                    <a:pt x="2762" y="1947"/>
                  </a:lnTo>
                  <a:lnTo>
                    <a:pt x="2767" y="1936"/>
                  </a:lnTo>
                  <a:lnTo>
                    <a:pt x="2767" y="1936"/>
                  </a:lnTo>
                  <a:lnTo>
                    <a:pt x="2776" y="1909"/>
                  </a:lnTo>
                  <a:lnTo>
                    <a:pt x="2776" y="1909"/>
                  </a:lnTo>
                  <a:lnTo>
                    <a:pt x="2778" y="1896"/>
                  </a:lnTo>
                  <a:lnTo>
                    <a:pt x="2781" y="1882"/>
                  </a:lnTo>
                  <a:lnTo>
                    <a:pt x="2781" y="1874"/>
                  </a:lnTo>
                  <a:lnTo>
                    <a:pt x="2783" y="1869"/>
                  </a:lnTo>
                  <a:lnTo>
                    <a:pt x="2783" y="1856"/>
                  </a:lnTo>
                  <a:lnTo>
                    <a:pt x="2783" y="1856"/>
                  </a:lnTo>
                  <a:lnTo>
                    <a:pt x="2783" y="1829"/>
                  </a:lnTo>
                  <a:lnTo>
                    <a:pt x="2786" y="1783"/>
                  </a:lnTo>
                  <a:lnTo>
                    <a:pt x="2786" y="1783"/>
                  </a:lnTo>
                  <a:lnTo>
                    <a:pt x="2826" y="1778"/>
                  </a:lnTo>
                  <a:lnTo>
                    <a:pt x="2866" y="1770"/>
                  </a:lnTo>
                  <a:lnTo>
                    <a:pt x="2907" y="1759"/>
                  </a:lnTo>
                  <a:lnTo>
                    <a:pt x="2947" y="1748"/>
                  </a:lnTo>
                  <a:lnTo>
                    <a:pt x="2947" y="1748"/>
                  </a:lnTo>
                  <a:lnTo>
                    <a:pt x="2987" y="1732"/>
                  </a:lnTo>
                  <a:lnTo>
                    <a:pt x="3028" y="1713"/>
                  </a:lnTo>
                  <a:lnTo>
                    <a:pt x="3028" y="1713"/>
                  </a:lnTo>
                  <a:lnTo>
                    <a:pt x="3062" y="1689"/>
                  </a:lnTo>
                  <a:lnTo>
                    <a:pt x="3097" y="1663"/>
                  </a:lnTo>
                  <a:lnTo>
                    <a:pt x="3097" y="1663"/>
                  </a:lnTo>
                  <a:lnTo>
                    <a:pt x="3132" y="1633"/>
                  </a:lnTo>
                  <a:lnTo>
                    <a:pt x="3159" y="1601"/>
                  </a:lnTo>
                  <a:lnTo>
                    <a:pt x="3159" y="1601"/>
                  </a:lnTo>
                  <a:lnTo>
                    <a:pt x="3172" y="1582"/>
                  </a:lnTo>
                  <a:lnTo>
                    <a:pt x="3183" y="1563"/>
                  </a:lnTo>
                  <a:lnTo>
                    <a:pt x="3183" y="1563"/>
                  </a:lnTo>
                  <a:lnTo>
                    <a:pt x="3194" y="1545"/>
                  </a:lnTo>
                  <a:lnTo>
                    <a:pt x="3202" y="1523"/>
                  </a:lnTo>
                  <a:lnTo>
                    <a:pt x="3202" y="1523"/>
                  </a:lnTo>
                  <a:lnTo>
                    <a:pt x="3210" y="1501"/>
                  </a:lnTo>
                  <a:lnTo>
                    <a:pt x="3212" y="1477"/>
                  </a:lnTo>
                  <a:lnTo>
                    <a:pt x="3212" y="1477"/>
                  </a:lnTo>
                  <a:lnTo>
                    <a:pt x="3215" y="1456"/>
                  </a:lnTo>
                  <a:lnTo>
                    <a:pt x="3215" y="1435"/>
                  </a:lnTo>
                  <a:lnTo>
                    <a:pt x="3218" y="1392"/>
                  </a:lnTo>
                  <a:lnTo>
                    <a:pt x="3218" y="1370"/>
                  </a:lnTo>
                  <a:lnTo>
                    <a:pt x="3218" y="1365"/>
                  </a:lnTo>
                  <a:lnTo>
                    <a:pt x="3218" y="1359"/>
                  </a:lnTo>
                </a:path>
              </a:pathLst>
            </a:custGeom>
            <a:solidFill>
              <a:schemeClr val="tx1">
                <a:lumMod val="65000"/>
                <a:lumOff val="35000"/>
              </a:schemeClr>
            </a:solidFill>
            <a:ln>
              <a:noFill/>
            </a:ln>
            <a:effectLst/>
          </p:spPr>
          <p:txBody>
            <a:bodyPr wrap="none" anchor="ctr"/>
            <a:lstStyle/>
            <a:p>
              <a:endParaRPr lang="en-US" dirty="0"/>
            </a:p>
          </p:txBody>
        </p:sp>
        <p:sp>
          <p:nvSpPr>
            <p:cNvPr id="87" name="Freeform 34"/>
            <p:cNvSpPr>
              <a:spLocks noChangeArrowheads="1"/>
            </p:cNvSpPr>
            <p:nvPr/>
          </p:nvSpPr>
          <p:spPr bwMode="gray">
            <a:xfrm>
              <a:off x="279397" y="5899369"/>
              <a:ext cx="709999" cy="486301"/>
            </a:xfrm>
            <a:custGeom>
              <a:avLst/>
              <a:gdLst>
                <a:gd name="T0" fmla="*/ 3143 w 3219"/>
                <a:gd name="T1" fmla="*/ 1185 h 2205"/>
                <a:gd name="T2" fmla="*/ 2773 w 3219"/>
                <a:gd name="T3" fmla="*/ 962 h 2205"/>
                <a:gd name="T4" fmla="*/ 2657 w 3219"/>
                <a:gd name="T5" fmla="*/ 799 h 2205"/>
                <a:gd name="T6" fmla="*/ 2539 w 3219"/>
                <a:gd name="T7" fmla="*/ 644 h 2205"/>
                <a:gd name="T8" fmla="*/ 2266 w 3219"/>
                <a:gd name="T9" fmla="*/ 450 h 2205"/>
                <a:gd name="T10" fmla="*/ 2016 w 3219"/>
                <a:gd name="T11" fmla="*/ 348 h 2205"/>
                <a:gd name="T12" fmla="*/ 1681 w 3219"/>
                <a:gd name="T13" fmla="*/ 311 h 2205"/>
                <a:gd name="T14" fmla="*/ 1427 w 3219"/>
                <a:gd name="T15" fmla="*/ 198 h 2205"/>
                <a:gd name="T16" fmla="*/ 1067 w 3219"/>
                <a:gd name="T17" fmla="*/ 35 h 2205"/>
                <a:gd name="T18" fmla="*/ 770 w 3219"/>
                <a:gd name="T19" fmla="*/ 0 h 2205"/>
                <a:gd name="T20" fmla="*/ 306 w 3219"/>
                <a:gd name="T21" fmla="*/ 177 h 2205"/>
                <a:gd name="T22" fmla="*/ 225 w 3219"/>
                <a:gd name="T23" fmla="*/ 456 h 2205"/>
                <a:gd name="T24" fmla="*/ 91 w 3219"/>
                <a:gd name="T25" fmla="*/ 574 h 2205"/>
                <a:gd name="T26" fmla="*/ 8 w 3219"/>
                <a:gd name="T27" fmla="*/ 713 h 2205"/>
                <a:gd name="T28" fmla="*/ 5 w 3219"/>
                <a:gd name="T29" fmla="*/ 858 h 2205"/>
                <a:gd name="T30" fmla="*/ 62 w 3219"/>
                <a:gd name="T31" fmla="*/ 992 h 2205"/>
                <a:gd name="T32" fmla="*/ 274 w 3219"/>
                <a:gd name="T33" fmla="*/ 1169 h 2205"/>
                <a:gd name="T34" fmla="*/ 303 w 3219"/>
                <a:gd name="T35" fmla="*/ 1322 h 2205"/>
                <a:gd name="T36" fmla="*/ 335 w 3219"/>
                <a:gd name="T37" fmla="*/ 1416 h 2205"/>
                <a:gd name="T38" fmla="*/ 499 w 3219"/>
                <a:gd name="T39" fmla="*/ 1585 h 2205"/>
                <a:gd name="T40" fmla="*/ 721 w 3219"/>
                <a:gd name="T41" fmla="*/ 1697 h 2205"/>
                <a:gd name="T42" fmla="*/ 1032 w 3219"/>
                <a:gd name="T43" fmla="*/ 1756 h 2205"/>
                <a:gd name="T44" fmla="*/ 1271 w 3219"/>
                <a:gd name="T45" fmla="*/ 1915 h 2205"/>
                <a:gd name="T46" fmla="*/ 1507 w 3219"/>
                <a:gd name="T47" fmla="*/ 2078 h 2205"/>
                <a:gd name="T48" fmla="*/ 1979 w 3219"/>
                <a:gd name="T49" fmla="*/ 2199 h 2205"/>
                <a:gd name="T50" fmla="*/ 2060 w 3219"/>
                <a:gd name="T51" fmla="*/ 2193 h 2205"/>
                <a:gd name="T52" fmla="*/ 1593 w 3219"/>
                <a:gd name="T53" fmla="*/ 2089 h 2205"/>
                <a:gd name="T54" fmla="*/ 1295 w 3219"/>
                <a:gd name="T55" fmla="*/ 1891 h 2205"/>
                <a:gd name="T56" fmla="*/ 1070 w 3219"/>
                <a:gd name="T57" fmla="*/ 1719 h 2205"/>
                <a:gd name="T58" fmla="*/ 802 w 3219"/>
                <a:gd name="T59" fmla="*/ 1673 h 2205"/>
                <a:gd name="T60" fmla="*/ 542 w 3219"/>
                <a:gd name="T61" fmla="*/ 1555 h 2205"/>
                <a:gd name="T62" fmla="*/ 389 w 3219"/>
                <a:gd name="T63" fmla="*/ 1402 h 2205"/>
                <a:gd name="T64" fmla="*/ 373 w 3219"/>
                <a:gd name="T65" fmla="*/ 1231 h 2205"/>
                <a:gd name="T66" fmla="*/ 279 w 3219"/>
                <a:gd name="T67" fmla="*/ 1105 h 2205"/>
                <a:gd name="T68" fmla="*/ 97 w 3219"/>
                <a:gd name="T69" fmla="*/ 936 h 2205"/>
                <a:gd name="T70" fmla="*/ 64 w 3219"/>
                <a:gd name="T71" fmla="*/ 834 h 2205"/>
                <a:gd name="T72" fmla="*/ 91 w 3219"/>
                <a:gd name="T73" fmla="*/ 668 h 2205"/>
                <a:gd name="T74" fmla="*/ 198 w 3219"/>
                <a:gd name="T75" fmla="*/ 576 h 2205"/>
                <a:gd name="T76" fmla="*/ 290 w 3219"/>
                <a:gd name="T77" fmla="*/ 461 h 2205"/>
                <a:gd name="T78" fmla="*/ 303 w 3219"/>
                <a:gd name="T79" fmla="*/ 289 h 2205"/>
                <a:gd name="T80" fmla="*/ 633 w 3219"/>
                <a:gd name="T81" fmla="*/ 80 h 2205"/>
                <a:gd name="T82" fmla="*/ 982 w 3219"/>
                <a:gd name="T83" fmla="*/ 83 h 2205"/>
                <a:gd name="T84" fmla="*/ 1311 w 3219"/>
                <a:gd name="T85" fmla="*/ 201 h 2205"/>
                <a:gd name="T86" fmla="*/ 1558 w 3219"/>
                <a:gd name="T87" fmla="*/ 386 h 2205"/>
                <a:gd name="T88" fmla="*/ 1939 w 3219"/>
                <a:gd name="T89" fmla="*/ 391 h 2205"/>
                <a:gd name="T90" fmla="*/ 2161 w 3219"/>
                <a:gd name="T91" fmla="*/ 461 h 2205"/>
                <a:gd name="T92" fmla="*/ 2440 w 3219"/>
                <a:gd name="T93" fmla="*/ 625 h 2205"/>
                <a:gd name="T94" fmla="*/ 2607 w 3219"/>
                <a:gd name="T95" fmla="*/ 812 h 2205"/>
                <a:gd name="T96" fmla="*/ 2660 w 3219"/>
                <a:gd name="T97" fmla="*/ 968 h 2205"/>
                <a:gd name="T98" fmla="*/ 2990 w 3219"/>
                <a:gd name="T99" fmla="*/ 1102 h 2205"/>
                <a:gd name="T100" fmla="*/ 3180 w 3219"/>
                <a:gd name="T101" fmla="*/ 1341 h 2205"/>
                <a:gd name="T102" fmla="*/ 3175 w 3219"/>
                <a:gd name="T103" fmla="*/ 1512 h 2205"/>
                <a:gd name="T104" fmla="*/ 2939 w 3219"/>
                <a:gd name="T105" fmla="*/ 1729 h 2205"/>
                <a:gd name="T106" fmla="*/ 2767 w 3219"/>
                <a:gd name="T107" fmla="*/ 1893 h 2205"/>
                <a:gd name="T108" fmla="*/ 2711 w 3219"/>
                <a:gd name="T109" fmla="*/ 2009 h 2205"/>
                <a:gd name="T110" fmla="*/ 2569 w 3219"/>
                <a:gd name="T111" fmla="*/ 2108 h 2205"/>
                <a:gd name="T112" fmla="*/ 2724 w 3219"/>
                <a:gd name="T113" fmla="*/ 2003 h 2205"/>
                <a:gd name="T114" fmla="*/ 2781 w 3219"/>
                <a:gd name="T115" fmla="*/ 1882 h 2205"/>
                <a:gd name="T116" fmla="*/ 3028 w 3219"/>
                <a:gd name="T117" fmla="*/ 1713 h 2205"/>
                <a:gd name="T118" fmla="*/ 3210 w 3219"/>
                <a:gd name="T119" fmla="*/ 1501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9" h="2205">
                  <a:moveTo>
                    <a:pt x="3218" y="1359"/>
                  </a:moveTo>
                  <a:lnTo>
                    <a:pt x="3218" y="1359"/>
                  </a:lnTo>
                  <a:lnTo>
                    <a:pt x="3215" y="1349"/>
                  </a:lnTo>
                  <a:lnTo>
                    <a:pt x="3215" y="1335"/>
                  </a:lnTo>
                  <a:lnTo>
                    <a:pt x="3215" y="1335"/>
                  </a:lnTo>
                  <a:lnTo>
                    <a:pt x="3212" y="1325"/>
                  </a:lnTo>
                  <a:lnTo>
                    <a:pt x="3212" y="1325"/>
                  </a:lnTo>
                  <a:lnTo>
                    <a:pt x="3207" y="1303"/>
                  </a:lnTo>
                  <a:lnTo>
                    <a:pt x="3207" y="1303"/>
                  </a:lnTo>
                  <a:lnTo>
                    <a:pt x="3199" y="1282"/>
                  </a:lnTo>
                  <a:lnTo>
                    <a:pt x="3191" y="1260"/>
                  </a:lnTo>
                  <a:lnTo>
                    <a:pt x="3191" y="1260"/>
                  </a:lnTo>
                  <a:lnTo>
                    <a:pt x="3170" y="1220"/>
                  </a:lnTo>
                  <a:lnTo>
                    <a:pt x="3143" y="1185"/>
                  </a:lnTo>
                  <a:lnTo>
                    <a:pt x="3143" y="1185"/>
                  </a:lnTo>
                  <a:lnTo>
                    <a:pt x="3113" y="1153"/>
                  </a:lnTo>
                  <a:lnTo>
                    <a:pt x="3081" y="1121"/>
                  </a:lnTo>
                  <a:lnTo>
                    <a:pt x="3046" y="1094"/>
                  </a:lnTo>
                  <a:lnTo>
                    <a:pt x="3011" y="1070"/>
                  </a:lnTo>
                  <a:lnTo>
                    <a:pt x="3011" y="1070"/>
                  </a:lnTo>
                  <a:lnTo>
                    <a:pt x="2974" y="1046"/>
                  </a:lnTo>
                  <a:lnTo>
                    <a:pt x="2936" y="1024"/>
                  </a:lnTo>
                  <a:lnTo>
                    <a:pt x="2936" y="1024"/>
                  </a:lnTo>
                  <a:lnTo>
                    <a:pt x="2896" y="1005"/>
                  </a:lnTo>
                  <a:lnTo>
                    <a:pt x="2856" y="990"/>
                  </a:lnTo>
                  <a:lnTo>
                    <a:pt x="2856" y="990"/>
                  </a:lnTo>
                  <a:lnTo>
                    <a:pt x="2816" y="976"/>
                  </a:lnTo>
                  <a:lnTo>
                    <a:pt x="2773" y="962"/>
                  </a:lnTo>
                  <a:lnTo>
                    <a:pt x="2773" y="962"/>
                  </a:lnTo>
                  <a:lnTo>
                    <a:pt x="2706" y="946"/>
                  </a:lnTo>
                  <a:lnTo>
                    <a:pt x="2703" y="941"/>
                  </a:lnTo>
                  <a:lnTo>
                    <a:pt x="2700" y="928"/>
                  </a:lnTo>
                  <a:lnTo>
                    <a:pt x="2700" y="917"/>
                  </a:lnTo>
                  <a:lnTo>
                    <a:pt x="2700" y="917"/>
                  </a:lnTo>
                  <a:lnTo>
                    <a:pt x="2695" y="896"/>
                  </a:lnTo>
                  <a:lnTo>
                    <a:pt x="2687" y="874"/>
                  </a:lnTo>
                  <a:lnTo>
                    <a:pt x="2687" y="874"/>
                  </a:lnTo>
                  <a:lnTo>
                    <a:pt x="2684" y="863"/>
                  </a:lnTo>
                  <a:lnTo>
                    <a:pt x="2679" y="850"/>
                  </a:lnTo>
                  <a:lnTo>
                    <a:pt x="2671" y="828"/>
                  </a:lnTo>
                  <a:lnTo>
                    <a:pt x="2660" y="810"/>
                  </a:lnTo>
                  <a:lnTo>
                    <a:pt x="2657" y="799"/>
                  </a:lnTo>
                  <a:lnTo>
                    <a:pt x="2657" y="799"/>
                  </a:lnTo>
                  <a:lnTo>
                    <a:pt x="2649" y="788"/>
                  </a:lnTo>
                  <a:lnTo>
                    <a:pt x="2639" y="769"/>
                  </a:lnTo>
                  <a:lnTo>
                    <a:pt x="2639" y="769"/>
                  </a:lnTo>
                  <a:lnTo>
                    <a:pt x="2628" y="748"/>
                  </a:lnTo>
                  <a:lnTo>
                    <a:pt x="2628" y="748"/>
                  </a:lnTo>
                  <a:lnTo>
                    <a:pt x="2614" y="729"/>
                  </a:lnTo>
                  <a:lnTo>
                    <a:pt x="2601" y="710"/>
                  </a:lnTo>
                  <a:lnTo>
                    <a:pt x="2601" y="710"/>
                  </a:lnTo>
                  <a:lnTo>
                    <a:pt x="2572" y="675"/>
                  </a:lnTo>
                  <a:lnTo>
                    <a:pt x="2572" y="675"/>
                  </a:lnTo>
                  <a:lnTo>
                    <a:pt x="2555" y="660"/>
                  </a:lnTo>
                  <a:lnTo>
                    <a:pt x="2539" y="644"/>
                  </a:lnTo>
                  <a:lnTo>
                    <a:pt x="2539" y="644"/>
                  </a:lnTo>
                  <a:lnTo>
                    <a:pt x="2507" y="614"/>
                  </a:lnTo>
                  <a:lnTo>
                    <a:pt x="2507" y="614"/>
                  </a:lnTo>
                  <a:lnTo>
                    <a:pt x="2472" y="585"/>
                  </a:lnTo>
                  <a:lnTo>
                    <a:pt x="2472" y="585"/>
                  </a:lnTo>
                  <a:lnTo>
                    <a:pt x="2456" y="568"/>
                  </a:lnTo>
                  <a:lnTo>
                    <a:pt x="2438" y="558"/>
                  </a:lnTo>
                  <a:lnTo>
                    <a:pt x="2438" y="558"/>
                  </a:lnTo>
                  <a:lnTo>
                    <a:pt x="2400" y="531"/>
                  </a:lnTo>
                  <a:lnTo>
                    <a:pt x="2400" y="531"/>
                  </a:lnTo>
                  <a:lnTo>
                    <a:pt x="2362" y="507"/>
                  </a:lnTo>
                  <a:lnTo>
                    <a:pt x="2325" y="482"/>
                  </a:lnTo>
                  <a:lnTo>
                    <a:pt x="2325" y="482"/>
                  </a:lnTo>
                  <a:lnTo>
                    <a:pt x="2285" y="461"/>
                  </a:lnTo>
                  <a:lnTo>
                    <a:pt x="2266" y="450"/>
                  </a:lnTo>
                  <a:lnTo>
                    <a:pt x="2255" y="445"/>
                  </a:lnTo>
                  <a:lnTo>
                    <a:pt x="2247" y="440"/>
                  </a:lnTo>
                  <a:lnTo>
                    <a:pt x="2207" y="421"/>
                  </a:lnTo>
                  <a:lnTo>
                    <a:pt x="2207" y="421"/>
                  </a:lnTo>
                  <a:lnTo>
                    <a:pt x="2185" y="410"/>
                  </a:lnTo>
                  <a:lnTo>
                    <a:pt x="2167" y="402"/>
                  </a:lnTo>
                  <a:lnTo>
                    <a:pt x="2145" y="391"/>
                  </a:lnTo>
                  <a:lnTo>
                    <a:pt x="2145" y="391"/>
                  </a:lnTo>
                  <a:lnTo>
                    <a:pt x="2124" y="383"/>
                  </a:lnTo>
                  <a:lnTo>
                    <a:pt x="2124" y="383"/>
                  </a:lnTo>
                  <a:lnTo>
                    <a:pt x="2081" y="370"/>
                  </a:lnTo>
                  <a:lnTo>
                    <a:pt x="2038" y="357"/>
                  </a:lnTo>
                  <a:lnTo>
                    <a:pt x="2038" y="357"/>
                  </a:lnTo>
                  <a:lnTo>
                    <a:pt x="2016" y="348"/>
                  </a:lnTo>
                  <a:lnTo>
                    <a:pt x="1995" y="343"/>
                  </a:lnTo>
                  <a:lnTo>
                    <a:pt x="1995" y="343"/>
                  </a:lnTo>
                  <a:lnTo>
                    <a:pt x="1974" y="338"/>
                  </a:lnTo>
                  <a:lnTo>
                    <a:pt x="1952" y="332"/>
                  </a:lnTo>
                  <a:lnTo>
                    <a:pt x="1952" y="332"/>
                  </a:lnTo>
                  <a:lnTo>
                    <a:pt x="1907" y="324"/>
                  </a:lnTo>
                  <a:lnTo>
                    <a:pt x="1907" y="324"/>
                  </a:lnTo>
                  <a:lnTo>
                    <a:pt x="1861" y="319"/>
                  </a:lnTo>
                  <a:lnTo>
                    <a:pt x="1818" y="314"/>
                  </a:lnTo>
                  <a:lnTo>
                    <a:pt x="1818" y="314"/>
                  </a:lnTo>
                  <a:lnTo>
                    <a:pt x="1773" y="311"/>
                  </a:lnTo>
                  <a:lnTo>
                    <a:pt x="1727" y="311"/>
                  </a:lnTo>
                  <a:lnTo>
                    <a:pt x="1727" y="311"/>
                  </a:lnTo>
                  <a:lnTo>
                    <a:pt x="1681" y="311"/>
                  </a:lnTo>
                  <a:lnTo>
                    <a:pt x="1681" y="311"/>
                  </a:lnTo>
                  <a:lnTo>
                    <a:pt x="1639" y="314"/>
                  </a:lnTo>
                  <a:lnTo>
                    <a:pt x="1639" y="314"/>
                  </a:lnTo>
                  <a:lnTo>
                    <a:pt x="1566" y="322"/>
                  </a:lnTo>
                  <a:lnTo>
                    <a:pt x="1561" y="316"/>
                  </a:lnTo>
                  <a:lnTo>
                    <a:pt x="1553" y="305"/>
                  </a:lnTo>
                  <a:lnTo>
                    <a:pt x="1542" y="298"/>
                  </a:lnTo>
                  <a:lnTo>
                    <a:pt x="1526" y="279"/>
                  </a:lnTo>
                  <a:lnTo>
                    <a:pt x="1526" y="279"/>
                  </a:lnTo>
                  <a:lnTo>
                    <a:pt x="1507" y="263"/>
                  </a:lnTo>
                  <a:lnTo>
                    <a:pt x="1507" y="263"/>
                  </a:lnTo>
                  <a:lnTo>
                    <a:pt x="1467" y="230"/>
                  </a:lnTo>
                  <a:lnTo>
                    <a:pt x="1427" y="198"/>
                  </a:lnTo>
                  <a:lnTo>
                    <a:pt x="1427" y="198"/>
                  </a:lnTo>
                  <a:lnTo>
                    <a:pt x="1387" y="171"/>
                  </a:lnTo>
                  <a:lnTo>
                    <a:pt x="1387" y="171"/>
                  </a:lnTo>
                  <a:lnTo>
                    <a:pt x="1344" y="147"/>
                  </a:lnTo>
                  <a:lnTo>
                    <a:pt x="1344" y="147"/>
                  </a:lnTo>
                  <a:lnTo>
                    <a:pt x="1298" y="123"/>
                  </a:lnTo>
                  <a:lnTo>
                    <a:pt x="1298" y="123"/>
                  </a:lnTo>
                  <a:lnTo>
                    <a:pt x="1255" y="102"/>
                  </a:lnTo>
                  <a:lnTo>
                    <a:pt x="1255" y="102"/>
                  </a:lnTo>
                  <a:lnTo>
                    <a:pt x="1210" y="83"/>
                  </a:lnTo>
                  <a:lnTo>
                    <a:pt x="1210" y="83"/>
                  </a:lnTo>
                  <a:lnTo>
                    <a:pt x="1161" y="64"/>
                  </a:lnTo>
                  <a:lnTo>
                    <a:pt x="1161" y="64"/>
                  </a:lnTo>
                  <a:lnTo>
                    <a:pt x="1116" y="48"/>
                  </a:lnTo>
                  <a:lnTo>
                    <a:pt x="1067" y="35"/>
                  </a:lnTo>
                  <a:lnTo>
                    <a:pt x="1067" y="35"/>
                  </a:lnTo>
                  <a:lnTo>
                    <a:pt x="1019" y="24"/>
                  </a:lnTo>
                  <a:lnTo>
                    <a:pt x="995" y="19"/>
                  </a:lnTo>
                  <a:lnTo>
                    <a:pt x="968" y="16"/>
                  </a:lnTo>
                  <a:lnTo>
                    <a:pt x="968" y="16"/>
                  </a:lnTo>
                  <a:lnTo>
                    <a:pt x="920" y="8"/>
                  </a:lnTo>
                  <a:lnTo>
                    <a:pt x="920" y="8"/>
                  </a:lnTo>
                  <a:lnTo>
                    <a:pt x="869" y="2"/>
                  </a:lnTo>
                  <a:lnTo>
                    <a:pt x="869" y="2"/>
                  </a:lnTo>
                  <a:lnTo>
                    <a:pt x="845" y="0"/>
                  </a:lnTo>
                  <a:lnTo>
                    <a:pt x="821" y="0"/>
                  </a:lnTo>
                  <a:lnTo>
                    <a:pt x="794" y="0"/>
                  </a:lnTo>
                  <a:lnTo>
                    <a:pt x="770" y="0"/>
                  </a:lnTo>
                  <a:lnTo>
                    <a:pt x="770" y="0"/>
                  </a:lnTo>
                  <a:lnTo>
                    <a:pt x="719" y="2"/>
                  </a:lnTo>
                  <a:lnTo>
                    <a:pt x="671" y="8"/>
                  </a:lnTo>
                  <a:lnTo>
                    <a:pt x="671" y="8"/>
                  </a:lnTo>
                  <a:lnTo>
                    <a:pt x="619" y="16"/>
                  </a:lnTo>
                  <a:lnTo>
                    <a:pt x="571" y="29"/>
                  </a:lnTo>
                  <a:lnTo>
                    <a:pt x="523" y="43"/>
                  </a:lnTo>
                  <a:lnTo>
                    <a:pt x="475" y="61"/>
                  </a:lnTo>
                  <a:lnTo>
                    <a:pt x="475" y="61"/>
                  </a:lnTo>
                  <a:lnTo>
                    <a:pt x="429" y="83"/>
                  </a:lnTo>
                  <a:lnTo>
                    <a:pt x="386" y="110"/>
                  </a:lnTo>
                  <a:lnTo>
                    <a:pt x="386" y="110"/>
                  </a:lnTo>
                  <a:lnTo>
                    <a:pt x="343" y="139"/>
                  </a:lnTo>
                  <a:lnTo>
                    <a:pt x="325" y="158"/>
                  </a:lnTo>
                  <a:lnTo>
                    <a:pt x="306" y="177"/>
                  </a:lnTo>
                  <a:lnTo>
                    <a:pt x="306" y="177"/>
                  </a:lnTo>
                  <a:lnTo>
                    <a:pt x="287" y="195"/>
                  </a:lnTo>
                  <a:lnTo>
                    <a:pt x="271" y="217"/>
                  </a:lnTo>
                  <a:lnTo>
                    <a:pt x="257" y="241"/>
                  </a:lnTo>
                  <a:lnTo>
                    <a:pt x="244" y="265"/>
                  </a:lnTo>
                  <a:lnTo>
                    <a:pt x="244" y="265"/>
                  </a:lnTo>
                  <a:lnTo>
                    <a:pt x="236" y="292"/>
                  </a:lnTo>
                  <a:lnTo>
                    <a:pt x="231" y="316"/>
                  </a:lnTo>
                  <a:lnTo>
                    <a:pt x="225" y="343"/>
                  </a:lnTo>
                  <a:lnTo>
                    <a:pt x="225" y="373"/>
                  </a:lnTo>
                  <a:lnTo>
                    <a:pt x="225" y="373"/>
                  </a:lnTo>
                  <a:lnTo>
                    <a:pt x="225" y="445"/>
                  </a:lnTo>
                  <a:lnTo>
                    <a:pt x="225" y="456"/>
                  </a:lnTo>
                  <a:lnTo>
                    <a:pt x="225" y="456"/>
                  </a:lnTo>
                  <a:lnTo>
                    <a:pt x="225" y="466"/>
                  </a:lnTo>
                  <a:lnTo>
                    <a:pt x="225" y="466"/>
                  </a:lnTo>
                  <a:lnTo>
                    <a:pt x="228" y="488"/>
                  </a:lnTo>
                  <a:lnTo>
                    <a:pt x="228" y="488"/>
                  </a:lnTo>
                  <a:lnTo>
                    <a:pt x="231" y="496"/>
                  </a:lnTo>
                  <a:lnTo>
                    <a:pt x="231" y="496"/>
                  </a:lnTo>
                  <a:lnTo>
                    <a:pt x="201" y="507"/>
                  </a:lnTo>
                  <a:lnTo>
                    <a:pt x="201" y="507"/>
                  </a:lnTo>
                  <a:lnTo>
                    <a:pt x="172" y="520"/>
                  </a:lnTo>
                  <a:lnTo>
                    <a:pt x="145" y="533"/>
                  </a:lnTo>
                  <a:lnTo>
                    <a:pt x="145" y="533"/>
                  </a:lnTo>
                  <a:lnTo>
                    <a:pt x="115" y="552"/>
                  </a:lnTo>
                  <a:lnTo>
                    <a:pt x="105" y="563"/>
                  </a:lnTo>
                  <a:lnTo>
                    <a:pt x="91" y="574"/>
                  </a:lnTo>
                  <a:lnTo>
                    <a:pt x="91" y="574"/>
                  </a:lnTo>
                  <a:lnTo>
                    <a:pt x="78" y="585"/>
                  </a:lnTo>
                  <a:lnTo>
                    <a:pt x="67" y="595"/>
                  </a:lnTo>
                  <a:lnTo>
                    <a:pt x="62" y="603"/>
                  </a:lnTo>
                  <a:lnTo>
                    <a:pt x="62" y="603"/>
                  </a:lnTo>
                  <a:lnTo>
                    <a:pt x="56" y="609"/>
                  </a:lnTo>
                  <a:lnTo>
                    <a:pt x="46" y="622"/>
                  </a:lnTo>
                  <a:lnTo>
                    <a:pt x="46" y="622"/>
                  </a:lnTo>
                  <a:lnTo>
                    <a:pt x="38" y="635"/>
                  </a:lnTo>
                  <a:lnTo>
                    <a:pt x="30" y="651"/>
                  </a:lnTo>
                  <a:lnTo>
                    <a:pt x="30" y="651"/>
                  </a:lnTo>
                  <a:lnTo>
                    <a:pt x="16" y="681"/>
                  </a:lnTo>
                  <a:lnTo>
                    <a:pt x="16" y="681"/>
                  </a:lnTo>
                  <a:lnTo>
                    <a:pt x="8" y="713"/>
                  </a:lnTo>
                  <a:lnTo>
                    <a:pt x="8" y="713"/>
                  </a:lnTo>
                  <a:lnTo>
                    <a:pt x="3" y="745"/>
                  </a:lnTo>
                  <a:lnTo>
                    <a:pt x="0" y="778"/>
                  </a:lnTo>
                  <a:lnTo>
                    <a:pt x="0" y="778"/>
                  </a:lnTo>
                  <a:lnTo>
                    <a:pt x="0" y="810"/>
                  </a:lnTo>
                  <a:lnTo>
                    <a:pt x="0" y="810"/>
                  </a:lnTo>
                  <a:lnTo>
                    <a:pt x="0" y="818"/>
                  </a:lnTo>
                  <a:lnTo>
                    <a:pt x="3" y="826"/>
                  </a:lnTo>
                  <a:lnTo>
                    <a:pt x="3" y="842"/>
                  </a:lnTo>
                  <a:lnTo>
                    <a:pt x="5" y="850"/>
                  </a:lnTo>
                  <a:lnTo>
                    <a:pt x="5" y="855"/>
                  </a:lnTo>
                  <a:lnTo>
                    <a:pt x="5" y="855"/>
                  </a:lnTo>
                  <a:lnTo>
                    <a:pt x="5" y="858"/>
                  </a:lnTo>
                  <a:lnTo>
                    <a:pt x="5" y="858"/>
                  </a:lnTo>
                  <a:lnTo>
                    <a:pt x="5" y="858"/>
                  </a:lnTo>
                  <a:lnTo>
                    <a:pt x="8" y="874"/>
                  </a:lnTo>
                  <a:lnTo>
                    <a:pt x="11" y="882"/>
                  </a:lnTo>
                  <a:lnTo>
                    <a:pt x="14" y="890"/>
                  </a:lnTo>
                  <a:lnTo>
                    <a:pt x="19" y="906"/>
                  </a:lnTo>
                  <a:lnTo>
                    <a:pt x="19" y="906"/>
                  </a:lnTo>
                  <a:lnTo>
                    <a:pt x="24" y="920"/>
                  </a:lnTo>
                  <a:lnTo>
                    <a:pt x="24" y="920"/>
                  </a:lnTo>
                  <a:lnTo>
                    <a:pt x="30" y="936"/>
                  </a:lnTo>
                  <a:lnTo>
                    <a:pt x="30" y="936"/>
                  </a:lnTo>
                  <a:lnTo>
                    <a:pt x="46" y="965"/>
                  </a:lnTo>
                  <a:lnTo>
                    <a:pt x="54" y="979"/>
                  </a:lnTo>
                  <a:lnTo>
                    <a:pt x="62" y="992"/>
                  </a:lnTo>
                  <a:lnTo>
                    <a:pt x="62" y="992"/>
                  </a:lnTo>
                  <a:lnTo>
                    <a:pt x="80" y="1016"/>
                  </a:lnTo>
                  <a:lnTo>
                    <a:pt x="80" y="1016"/>
                  </a:lnTo>
                  <a:lnTo>
                    <a:pt x="102" y="1040"/>
                  </a:lnTo>
                  <a:lnTo>
                    <a:pt x="102" y="1040"/>
                  </a:lnTo>
                  <a:lnTo>
                    <a:pt x="126" y="1062"/>
                  </a:lnTo>
                  <a:lnTo>
                    <a:pt x="148" y="1083"/>
                  </a:lnTo>
                  <a:lnTo>
                    <a:pt x="148" y="1083"/>
                  </a:lnTo>
                  <a:lnTo>
                    <a:pt x="172" y="1102"/>
                  </a:lnTo>
                  <a:lnTo>
                    <a:pt x="172" y="1102"/>
                  </a:lnTo>
                  <a:lnTo>
                    <a:pt x="196" y="1121"/>
                  </a:lnTo>
                  <a:lnTo>
                    <a:pt x="196" y="1121"/>
                  </a:lnTo>
                  <a:lnTo>
                    <a:pt x="247" y="1153"/>
                  </a:lnTo>
                  <a:lnTo>
                    <a:pt x="274" y="1169"/>
                  </a:lnTo>
                  <a:lnTo>
                    <a:pt x="274" y="1169"/>
                  </a:lnTo>
                  <a:lnTo>
                    <a:pt x="300" y="1185"/>
                  </a:lnTo>
                  <a:lnTo>
                    <a:pt x="300" y="1185"/>
                  </a:lnTo>
                  <a:lnTo>
                    <a:pt x="327" y="1199"/>
                  </a:lnTo>
                  <a:lnTo>
                    <a:pt x="327" y="1199"/>
                  </a:lnTo>
                  <a:lnTo>
                    <a:pt x="325" y="1207"/>
                  </a:lnTo>
                  <a:lnTo>
                    <a:pt x="325" y="1207"/>
                  </a:lnTo>
                  <a:lnTo>
                    <a:pt x="316" y="1225"/>
                  </a:lnTo>
                  <a:lnTo>
                    <a:pt x="311" y="1244"/>
                  </a:lnTo>
                  <a:lnTo>
                    <a:pt x="311" y="1244"/>
                  </a:lnTo>
                  <a:lnTo>
                    <a:pt x="306" y="1263"/>
                  </a:lnTo>
                  <a:lnTo>
                    <a:pt x="303" y="1282"/>
                  </a:lnTo>
                  <a:lnTo>
                    <a:pt x="303" y="1303"/>
                  </a:lnTo>
                  <a:lnTo>
                    <a:pt x="303" y="1322"/>
                  </a:lnTo>
                  <a:lnTo>
                    <a:pt x="303" y="1322"/>
                  </a:lnTo>
                  <a:lnTo>
                    <a:pt x="306" y="1341"/>
                  </a:lnTo>
                  <a:lnTo>
                    <a:pt x="306" y="1341"/>
                  </a:lnTo>
                  <a:lnTo>
                    <a:pt x="311" y="1362"/>
                  </a:lnTo>
                  <a:lnTo>
                    <a:pt x="316" y="1381"/>
                  </a:lnTo>
                  <a:lnTo>
                    <a:pt x="316" y="1381"/>
                  </a:lnTo>
                  <a:lnTo>
                    <a:pt x="325" y="1397"/>
                  </a:lnTo>
                  <a:lnTo>
                    <a:pt x="330" y="1408"/>
                  </a:lnTo>
                  <a:lnTo>
                    <a:pt x="330" y="1408"/>
                  </a:lnTo>
                  <a:lnTo>
                    <a:pt x="330" y="1408"/>
                  </a:lnTo>
                  <a:lnTo>
                    <a:pt x="330" y="1408"/>
                  </a:lnTo>
                  <a:lnTo>
                    <a:pt x="330" y="1411"/>
                  </a:lnTo>
                  <a:lnTo>
                    <a:pt x="333" y="1411"/>
                  </a:lnTo>
                  <a:lnTo>
                    <a:pt x="335" y="1416"/>
                  </a:lnTo>
                  <a:lnTo>
                    <a:pt x="335" y="1416"/>
                  </a:lnTo>
                  <a:lnTo>
                    <a:pt x="343" y="1429"/>
                  </a:lnTo>
                  <a:lnTo>
                    <a:pt x="343" y="1429"/>
                  </a:lnTo>
                  <a:lnTo>
                    <a:pt x="365" y="1461"/>
                  </a:lnTo>
                  <a:lnTo>
                    <a:pt x="378" y="1475"/>
                  </a:lnTo>
                  <a:lnTo>
                    <a:pt x="378" y="1475"/>
                  </a:lnTo>
                  <a:lnTo>
                    <a:pt x="389" y="1488"/>
                  </a:lnTo>
                  <a:lnTo>
                    <a:pt x="389" y="1488"/>
                  </a:lnTo>
                  <a:lnTo>
                    <a:pt x="416" y="1515"/>
                  </a:lnTo>
                  <a:lnTo>
                    <a:pt x="426" y="1529"/>
                  </a:lnTo>
                  <a:lnTo>
                    <a:pt x="426" y="1529"/>
                  </a:lnTo>
                  <a:lnTo>
                    <a:pt x="440" y="1539"/>
                  </a:lnTo>
                  <a:lnTo>
                    <a:pt x="469" y="1563"/>
                  </a:lnTo>
                  <a:lnTo>
                    <a:pt x="469" y="1563"/>
                  </a:lnTo>
                  <a:lnTo>
                    <a:pt x="499" y="1585"/>
                  </a:lnTo>
                  <a:lnTo>
                    <a:pt x="499" y="1585"/>
                  </a:lnTo>
                  <a:lnTo>
                    <a:pt x="512" y="1595"/>
                  </a:lnTo>
                  <a:lnTo>
                    <a:pt x="528" y="1604"/>
                  </a:lnTo>
                  <a:lnTo>
                    <a:pt x="528" y="1604"/>
                  </a:lnTo>
                  <a:lnTo>
                    <a:pt x="558" y="1622"/>
                  </a:lnTo>
                  <a:lnTo>
                    <a:pt x="590" y="1641"/>
                  </a:lnTo>
                  <a:lnTo>
                    <a:pt x="606" y="1649"/>
                  </a:lnTo>
                  <a:lnTo>
                    <a:pt x="606" y="1649"/>
                  </a:lnTo>
                  <a:lnTo>
                    <a:pt x="622" y="1657"/>
                  </a:lnTo>
                  <a:lnTo>
                    <a:pt x="654" y="1670"/>
                  </a:lnTo>
                  <a:lnTo>
                    <a:pt x="654" y="1670"/>
                  </a:lnTo>
                  <a:lnTo>
                    <a:pt x="687" y="1684"/>
                  </a:lnTo>
                  <a:lnTo>
                    <a:pt x="721" y="1697"/>
                  </a:lnTo>
                  <a:lnTo>
                    <a:pt x="721" y="1697"/>
                  </a:lnTo>
                  <a:lnTo>
                    <a:pt x="789" y="1719"/>
                  </a:lnTo>
                  <a:lnTo>
                    <a:pt x="789" y="1719"/>
                  </a:lnTo>
                  <a:lnTo>
                    <a:pt x="807" y="1722"/>
                  </a:lnTo>
                  <a:lnTo>
                    <a:pt x="823" y="1727"/>
                  </a:lnTo>
                  <a:lnTo>
                    <a:pt x="858" y="1732"/>
                  </a:lnTo>
                  <a:lnTo>
                    <a:pt x="858" y="1732"/>
                  </a:lnTo>
                  <a:lnTo>
                    <a:pt x="893" y="1740"/>
                  </a:lnTo>
                  <a:lnTo>
                    <a:pt x="928" y="1746"/>
                  </a:lnTo>
                  <a:lnTo>
                    <a:pt x="947" y="1748"/>
                  </a:lnTo>
                  <a:lnTo>
                    <a:pt x="955" y="1748"/>
                  </a:lnTo>
                  <a:lnTo>
                    <a:pt x="963" y="1751"/>
                  </a:lnTo>
                  <a:lnTo>
                    <a:pt x="998" y="1754"/>
                  </a:lnTo>
                  <a:lnTo>
                    <a:pt x="998" y="1754"/>
                  </a:lnTo>
                  <a:lnTo>
                    <a:pt x="1032" y="1756"/>
                  </a:lnTo>
                  <a:lnTo>
                    <a:pt x="1070" y="1759"/>
                  </a:lnTo>
                  <a:lnTo>
                    <a:pt x="1121" y="1759"/>
                  </a:lnTo>
                  <a:lnTo>
                    <a:pt x="1121" y="1762"/>
                  </a:lnTo>
                  <a:lnTo>
                    <a:pt x="1140" y="1762"/>
                  </a:lnTo>
                  <a:lnTo>
                    <a:pt x="1148" y="1762"/>
                  </a:lnTo>
                  <a:lnTo>
                    <a:pt x="1164" y="1788"/>
                  </a:lnTo>
                  <a:lnTo>
                    <a:pt x="1164" y="1788"/>
                  </a:lnTo>
                  <a:lnTo>
                    <a:pt x="1191" y="1821"/>
                  </a:lnTo>
                  <a:lnTo>
                    <a:pt x="1191" y="1821"/>
                  </a:lnTo>
                  <a:lnTo>
                    <a:pt x="1215" y="1853"/>
                  </a:lnTo>
                  <a:lnTo>
                    <a:pt x="1215" y="1853"/>
                  </a:lnTo>
                  <a:lnTo>
                    <a:pt x="1242" y="1885"/>
                  </a:lnTo>
                  <a:lnTo>
                    <a:pt x="1242" y="1885"/>
                  </a:lnTo>
                  <a:lnTo>
                    <a:pt x="1271" y="1915"/>
                  </a:lnTo>
                  <a:lnTo>
                    <a:pt x="1271" y="1915"/>
                  </a:lnTo>
                  <a:lnTo>
                    <a:pt x="1303" y="1941"/>
                  </a:lnTo>
                  <a:lnTo>
                    <a:pt x="1303" y="1941"/>
                  </a:lnTo>
                  <a:lnTo>
                    <a:pt x="1333" y="1968"/>
                  </a:lnTo>
                  <a:lnTo>
                    <a:pt x="1333" y="1968"/>
                  </a:lnTo>
                  <a:lnTo>
                    <a:pt x="1368" y="1992"/>
                  </a:lnTo>
                  <a:lnTo>
                    <a:pt x="1368" y="1992"/>
                  </a:lnTo>
                  <a:lnTo>
                    <a:pt x="1400" y="2016"/>
                  </a:lnTo>
                  <a:lnTo>
                    <a:pt x="1400" y="2016"/>
                  </a:lnTo>
                  <a:lnTo>
                    <a:pt x="1435" y="2038"/>
                  </a:lnTo>
                  <a:lnTo>
                    <a:pt x="1472" y="2059"/>
                  </a:lnTo>
                  <a:lnTo>
                    <a:pt x="1472" y="2059"/>
                  </a:lnTo>
                  <a:lnTo>
                    <a:pt x="1507" y="2078"/>
                  </a:lnTo>
                  <a:lnTo>
                    <a:pt x="1507" y="2078"/>
                  </a:lnTo>
                  <a:lnTo>
                    <a:pt x="1582" y="2110"/>
                  </a:lnTo>
                  <a:lnTo>
                    <a:pt x="1582" y="2110"/>
                  </a:lnTo>
                  <a:lnTo>
                    <a:pt x="1620" y="2124"/>
                  </a:lnTo>
                  <a:lnTo>
                    <a:pt x="1639" y="2132"/>
                  </a:lnTo>
                  <a:lnTo>
                    <a:pt x="1660" y="2137"/>
                  </a:lnTo>
                  <a:lnTo>
                    <a:pt x="1660" y="2137"/>
                  </a:lnTo>
                  <a:lnTo>
                    <a:pt x="1738" y="2161"/>
                  </a:lnTo>
                  <a:lnTo>
                    <a:pt x="1738" y="2161"/>
                  </a:lnTo>
                  <a:lnTo>
                    <a:pt x="1818" y="2177"/>
                  </a:lnTo>
                  <a:lnTo>
                    <a:pt x="1818" y="2177"/>
                  </a:lnTo>
                  <a:lnTo>
                    <a:pt x="1898" y="2191"/>
                  </a:lnTo>
                  <a:lnTo>
                    <a:pt x="1898" y="2191"/>
                  </a:lnTo>
                  <a:lnTo>
                    <a:pt x="1979" y="2199"/>
                  </a:lnTo>
                  <a:lnTo>
                    <a:pt x="1979" y="2199"/>
                  </a:lnTo>
                  <a:lnTo>
                    <a:pt x="2060" y="2204"/>
                  </a:lnTo>
                  <a:lnTo>
                    <a:pt x="2060" y="2204"/>
                  </a:lnTo>
                  <a:lnTo>
                    <a:pt x="2100" y="2202"/>
                  </a:lnTo>
                  <a:lnTo>
                    <a:pt x="2140" y="2202"/>
                  </a:lnTo>
                  <a:lnTo>
                    <a:pt x="2140" y="2202"/>
                  </a:lnTo>
                  <a:lnTo>
                    <a:pt x="2220" y="2193"/>
                  </a:lnTo>
                  <a:lnTo>
                    <a:pt x="2301" y="2180"/>
                  </a:lnTo>
                  <a:lnTo>
                    <a:pt x="2301" y="2180"/>
                  </a:lnTo>
                  <a:lnTo>
                    <a:pt x="2220" y="2191"/>
                  </a:lnTo>
                  <a:lnTo>
                    <a:pt x="2140" y="2193"/>
                  </a:lnTo>
                  <a:lnTo>
                    <a:pt x="2140" y="2193"/>
                  </a:lnTo>
                  <a:lnTo>
                    <a:pt x="2100" y="2196"/>
                  </a:lnTo>
                  <a:lnTo>
                    <a:pt x="2060" y="2193"/>
                  </a:lnTo>
                  <a:lnTo>
                    <a:pt x="2060" y="2193"/>
                  </a:lnTo>
                  <a:lnTo>
                    <a:pt x="1979" y="2188"/>
                  </a:lnTo>
                  <a:lnTo>
                    <a:pt x="1979" y="2188"/>
                  </a:lnTo>
                  <a:lnTo>
                    <a:pt x="1898" y="2177"/>
                  </a:lnTo>
                  <a:lnTo>
                    <a:pt x="1898" y="2177"/>
                  </a:lnTo>
                  <a:lnTo>
                    <a:pt x="1821" y="2161"/>
                  </a:lnTo>
                  <a:lnTo>
                    <a:pt x="1821" y="2161"/>
                  </a:lnTo>
                  <a:lnTo>
                    <a:pt x="1743" y="2143"/>
                  </a:lnTo>
                  <a:lnTo>
                    <a:pt x="1743" y="2143"/>
                  </a:lnTo>
                  <a:lnTo>
                    <a:pt x="1665" y="2116"/>
                  </a:lnTo>
                  <a:lnTo>
                    <a:pt x="1646" y="2110"/>
                  </a:lnTo>
                  <a:lnTo>
                    <a:pt x="1628" y="2102"/>
                  </a:lnTo>
                  <a:lnTo>
                    <a:pt x="1628" y="2102"/>
                  </a:lnTo>
                  <a:lnTo>
                    <a:pt x="1593" y="2089"/>
                  </a:lnTo>
                  <a:lnTo>
                    <a:pt x="1593" y="2089"/>
                  </a:lnTo>
                  <a:lnTo>
                    <a:pt x="1521" y="2054"/>
                  </a:lnTo>
                  <a:lnTo>
                    <a:pt x="1521" y="2054"/>
                  </a:lnTo>
                  <a:lnTo>
                    <a:pt x="1486" y="2035"/>
                  </a:lnTo>
                  <a:lnTo>
                    <a:pt x="1451" y="2014"/>
                  </a:lnTo>
                  <a:lnTo>
                    <a:pt x="1451" y="2014"/>
                  </a:lnTo>
                  <a:lnTo>
                    <a:pt x="1416" y="1992"/>
                  </a:lnTo>
                  <a:lnTo>
                    <a:pt x="1416" y="1992"/>
                  </a:lnTo>
                  <a:lnTo>
                    <a:pt x="1384" y="1968"/>
                  </a:lnTo>
                  <a:lnTo>
                    <a:pt x="1384" y="1968"/>
                  </a:lnTo>
                  <a:lnTo>
                    <a:pt x="1354" y="1944"/>
                  </a:lnTo>
                  <a:lnTo>
                    <a:pt x="1354" y="1944"/>
                  </a:lnTo>
                  <a:lnTo>
                    <a:pt x="1325" y="1917"/>
                  </a:lnTo>
                  <a:lnTo>
                    <a:pt x="1325" y="1917"/>
                  </a:lnTo>
                  <a:lnTo>
                    <a:pt x="1295" y="1891"/>
                  </a:lnTo>
                  <a:lnTo>
                    <a:pt x="1295" y="1891"/>
                  </a:lnTo>
                  <a:lnTo>
                    <a:pt x="1269" y="1861"/>
                  </a:lnTo>
                  <a:lnTo>
                    <a:pt x="1269" y="1861"/>
                  </a:lnTo>
                  <a:lnTo>
                    <a:pt x="1242" y="1831"/>
                  </a:lnTo>
                  <a:lnTo>
                    <a:pt x="1242" y="1831"/>
                  </a:lnTo>
                  <a:lnTo>
                    <a:pt x="1217" y="1799"/>
                  </a:lnTo>
                  <a:lnTo>
                    <a:pt x="1217" y="1799"/>
                  </a:lnTo>
                  <a:lnTo>
                    <a:pt x="1196" y="1767"/>
                  </a:lnTo>
                  <a:lnTo>
                    <a:pt x="1175" y="1735"/>
                  </a:lnTo>
                  <a:lnTo>
                    <a:pt x="1169" y="1724"/>
                  </a:lnTo>
                  <a:lnTo>
                    <a:pt x="1159" y="1724"/>
                  </a:lnTo>
                  <a:lnTo>
                    <a:pt x="1159" y="1724"/>
                  </a:lnTo>
                  <a:lnTo>
                    <a:pt x="1140" y="1722"/>
                  </a:lnTo>
                  <a:lnTo>
                    <a:pt x="1070" y="1719"/>
                  </a:lnTo>
                  <a:lnTo>
                    <a:pt x="1070" y="1719"/>
                  </a:lnTo>
                  <a:lnTo>
                    <a:pt x="1038" y="1716"/>
                  </a:lnTo>
                  <a:lnTo>
                    <a:pt x="1003" y="1713"/>
                  </a:lnTo>
                  <a:lnTo>
                    <a:pt x="968" y="1708"/>
                  </a:lnTo>
                  <a:lnTo>
                    <a:pt x="960" y="1708"/>
                  </a:lnTo>
                  <a:lnTo>
                    <a:pt x="952" y="1705"/>
                  </a:lnTo>
                  <a:lnTo>
                    <a:pt x="936" y="1703"/>
                  </a:lnTo>
                  <a:lnTo>
                    <a:pt x="901" y="1697"/>
                  </a:lnTo>
                  <a:lnTo>
                    <a:pt x="901" y="1697"/>
                  </a:lnTo>
                  <a:lnTo>
                    <a:pt x="866" y="1692"/>
                  </a:lnTo>
                  <a:lnTo>
                    <a:pt x="834" y="1681"/>
                  </a:lnTo>
                  <a:lnTo>
                    <a:pt x="818" y="1679"/>
                  </a:lnTo>
                  <a:lnTo>
                    <a:pt x="818" y="1679"/>
                  </a:lnTo>
                  <a:lnTo>
                    <a:pt x="802" y="1673"/>
                  </a:lnTo>
                  <a:lnTo>
                    <a:pt x="802" y="1673"/>
                  </a:lnTo>
                  <a:lnTo>
                    <a:pt x="737" y="1654"/>
                  </a:lnTo>
                  <a:lnTo>
                    <a:pt x="705" y="1641"/>
                  </a:lnTo>
                  <a:lnTo>
                    <a:pt x="705" y="1641"/>
                  </a:lnTo>
                  <a:lnTo>
                    <a:pt x="673" y="1628"/>
                  </a:lnTo>
                  <a:lnTo>
                    <a:pt x="644" y="1614"/>
                  </a:lnTo>
                  <a:lnTo>
                    <a:pt x="644" y="1614"/>
                  </a:lnTo>
                  <a:lnTo>
                    <a:pt x="628" y="1606"/>
                  </a:lnTo>
                  <a:lnTo>
                    <a:pt x="612" y="1598"/>
                  </a:lnTo>
                  <a:lnTo>
                    <a:pt x="582" y="1582"/>
                  </a:lnTo>
                  <a:lnTo>
                    <a:pt x="582" y="1582"/>
                  </a:lnTo>
                  <a:lnTo>
                    <a:pt x="555" y="1563"/>
                  </a:lnTo>
                  <a:lnTo>
                    <a:pt x="542" y="1555"/>
                  </a:lnTo>
                  <a:lnTo>
                    <a:pt x="542" y="1555"/>
                  </a:lnTo>
                  <a:lnTo>
                    <a:pt x="526" y="1545"/>
                  </a:lnTo>
                  <a:lnTo>
                    <a:pt x="499" y="1523"/>
                  </a:lnTo>
                  <a:lnTo>
                    <a:pt x="475" y="1501"/>
                  </a:lnTo>
                  <a:lnTo>
                    <a:pt x="475" y="1501"/>
                  </a:lnTo>
                  <a:lnTo>
                    <a:pt x="461" y="1491"/>
                  </a:lnTo>
                  <a:lnTo>
                    <a:pt x="450" y="1480"/>
                  </a:lnTo>
                  <a:lnTo>
                    <a:pt x="450" y="1480"/>
                  </a:lnTo>
                  <a:lnTo>
                    <a:pt x="429" y="1456"/>
                  </a:lnTo>
                  <a:lnTo>
                    <a:pt x="429" y="1456"/>
                  </a:lnTo>
                  <a:lnTo>
                    <a:pt x="419" y="1442"/>
                  </a:lnTo>
                  <a:lnTo>
                    <a:pt x="408" y="1429"/>
                  </a:lnTo>
                  <a:lnTo>
                    <a:pt x="408" y="1429"/>
                  </a:lnTo>
                  <a:lnTo>
                    <a:pt x="389" y="1402"/>
                  </a:lnTo>
                  <a:lnTo>
                    <a:pt x="389" y="1402"/>
                  </a:lnTo>
                  <a:lnTo>
                    <a:pt x="381" y="1389"/>
                  </a:lnTo>
                  <a:lnTo>
                    <a:pt x="375" y="1381"/>
                  </a:lnTo>
                  <a:lnTo>
                    <a:pt x="373" y="1376"/>
                  </a:lnTo>
                  <a:lnTo>
                    <a:pt x="373" y="1376"/>
                  </a:lnTo>
                  <a:lnTo>
                    <a:pt x="367" y="1362"/>
                  </a:lnTo>
                  <a:lnTo>
                    <a:pt x="362" y="1346"/>
                  </a:lnTo>
                  <a:lnTo>
                    <a:pt x="360" y="1333"/>
                  </a:lnTo>
                  <a:lnTo>
                    <a:pt x="360" y="1333"/>
                  </a:lnTo>
                  <a:lnTo>
                    <a:pt x="357" y="1317"/>
                  </a:lnTo>
                  <a:lnTo>
                    <a:pt x="357" y="1317"/>
                  </a:lnTo>
                  <a:lnTo>
                    <a:pt x="357" y="1287"/>
                  </a:lnTo>
                  <a:lnTo>
                    <a:pt x="365" y="1258"/>
                  </a:lnTo>
                  <a:lnTo>
                    <a:pt x="365" y="1258"/>
                  </a:lnTo>
                  <a:lnTo>
                    <a:pt x="373" y="1231"/>
                  </a:lnTo>
                  <a:lnTo>
                    <a:pt x="373" y="1231"/>
                  </a:lnTo>
                  <a:lnTo>
                    <a:pt x="381" y="1217"/>
                  </a:lnTo>
                  <a:lnTo>
                    <a:pt x="381" y="1217"/>
                  </a:lnTo>
                  <a:lnTo>
                    <a:pt x="384" y="1209"/>
                  </a:lnTo>
                  <a:lnTo>
                    <a:pt x="384" y="1209"/>
                  </a:lnTo>
                  <a:lnTo>
                    <a:pt x="389" y="1204"/>
                  </a:lnTo>
                  <a:lnTo>
                    <a:pt x="408" y="1177"/>
                  </a:lnTo>
                  <a:lnTo>
                    <a:pt x="378" y="1164"/>
                  </a:lnTo>
                  <a:lnTo>
                    <a:pt x="378" y="1164"/>
                  </a:lnTo>
                  <a:lnTo>
                    <a:pt x="327" y="1134"/>
                  </a:lnTo>
                  <a:lnTo>
                    <a:pt x="327" y="1134"/>
                  </a:lnTo>
                  <a:lnTo>
                    <a:pt x="303" y="1121"/>
                  </a:lnTo>
                  <a:lnTo>
                    <a:pt x="279" y="1105"/>
                  </a:lnTo>
                  <a:lnTo>
                    <a:pt x="279" y="1105"/>
                  </a:lnTo>
                  <a:lnTo>
                    <a:pt x="231" y="1072"/>
                  </a:lnTo>
                  <a:lnTo>
                    <a:pt x="231" y="1072"/>
                  </a:lnTo>
                  <a:lnTo>
                    <a:pt x="207" y="1056"/>
                  </a:lnTo>
                  <a:lnTo>
                    <a:pt x="207" y="1056"/>
                  </a:lnTo>
                  <a:lnTo>
                    <a:pt x="185" y="1038"/>
                  </a:lnTo>
                  <a:lnTo>
                    <a:pt x="185" y="1038"/>
                  </a:lnTo>
                  <a:lnTo>
                    <a:pt x="145" y="1000"/>
                  </a:lnTo>
                  <a:lnTo>
                    <a:pt x="145" y="1000"/>
                  </a:lnTo>
                  <a:lnTo>
                    <a:pt x="126" y="979"/>
                  </a:lnTo>
                  <a:lnTo>
                    <a:pt x="126" y="979"/>
                  </a:lnTo>
                  <a:lnTo>
                    <a:pt x="110" y="957"/>
                  </a:lnTo>
                  <a:lnTo>
                    <a:pt x="102" y="946"/>
                  </a:lnTo>
                  <a:lnTo>
                    <a:pt x="97" y="936"/>
                  </a:lnTo>
                  <a:lnTo>
                    <a:pt x="97" y="936"/>
                  </a:lnTo>
                  <a:lnTo>
                    <a:pt x="83" y="912"/>
                  </a:lnTo>
                  <a:lnTo>
                    <a:pt x="83" y="912"/>
                  </a:lnTo>
                  <a:lnTo>
                    <a:pt x="80" y="898"/>
                  </a:lnTo>
                  <a:lnTo>
                    <a:pt x="80" y="898"/>
                  </a:lnTo>
                  <a:lnTo>
                    <a:pt x="75" y="887"/>
                  </a:lnTo>
                  <a:lnTo>
                    <a:pt x="70" y="874"/>
                  </a:lnTo>
                  <a:lnTo>
                    <a:pt x="70" y="869"/>
                  </a:lnTo>
                  <a:lnTo>
                    <a:pt x="67" y="861"/>
                  </a:lnTo>
                  <a:lnTo>
                    <a:pt x="64" y="847"/>
                  </a:lnTo>
                  <a:lnTo>
                    <a:pt x="64" y="847"/>
                  </a:lnTo>
                  <a:lnTo>
                    <a:pt x="64" y="847"/>
                  </a:lnTo>
                  <a:lnTo>
                    <a:pt x="64" y="844"/>
                  </a:lnTo>
                  <a:lnTo>
                    <a:pt x="64" y="842"/>
                  </a:lnTo>
                  <a:lnTo>
                    <a:pt x="64" y="834"/>
                  </a:lnTo>
                  <a:lnTo>
                    <a:pt x="62" y="820"/>
                  </a:lnTo>
                  <a:lnTo>
                    <a:pt x="62" y="815"/>
                  </a:lnTo>
                  <a:lnTo>
                    <a:pt x="62" y="815"/>
                  </a:lnTo>
                  <a:lnTo>
                    <a:pt x="62" y="807"/>
                  </a:lnTo>
                  <a:lnTo>
                    <a:pt x="62" y="807"/>
                  </a:lnTo>
                  <a:lnTo>
                    <a:pt x="59" y="780"/>
                  </a:lnTo>
                  <a:lnTo>
                    <a:pt x="62" y="753"/>
                  </a:lnTo>
                  <a:lnTo>
                    <a:pt x="67" y="727"/>
                  </a:lnTo>
                  <a:lnTo>
                    <a:pt x="67" y="727"/>
                  </a:lnTo>
                  <a:lnTo>
                    <a:pt x="75" y="703"/>
                  </a:lnTo>
                  <a:lnTo>
                    <a:pt x="75" y="703"/>
                  </a:lnTo>
                  <a:lnTo>
                    <a:pt x="86" y="678"/>
                  </a:lnTo>
                  <a:lnTo>
                    <a:pt x="91" y="668"/>
                  </a:lnTo>
                  <a:lnTo>
                    <a:pt x="91" y="668"/>
                  </a:lnTo>
                  <a:lnTo>
                    <a:pt x="99" y="657"/>
                  </a:lnTo>
                  <a:lnTo>
                    <a:pt x="105" y="649"/>
                  </a:lnTo>
                  <a:lnTo>
                    <a:pt x="105" y="649"/>
                  </a:lnTo>
                  <a:lnTo>
                    <a:pt x="110" y="644"/>
                  </a:lnTo>
                  <a:lnTo>
                    <a:pt x="115" y="638"/>
                  </a:lnTo>
                  <a:lnTo>
                    <a:pt x="123" y="627"/>
                  </a:lnTo>
                  <a:lnTo>
                    <a:pt x="123" y="627"/>
                  </a:lnTo>
                  <a:lnTo>
                    <a:pt x="132" y="619"/>
                  </a:lnTo>
                  <a:lnTo>
                    <a:pt x="142" y="611"/>
                  </a:lnTo>
                  <a:lnTo>
                    <a:pt x="153" y="603"/>
                  </a:lnTo>
                  <a:lnTo>
                    <a:pt x="153" y="603"/>
                  </a:lnTo>
                  <a:lnTo>
                    <a:pt x="174" y="590"/>
                  </a:lnTo>
                  <a:lnTo>
                    <a:pt x="174" y="590"/>
                  </a:lnTo>
                  <a:lnTo>
                    <a:pt x="198" y="576"/>
                  </a:lnTo>
                  <a:lnTo>
                    <a:pt x="225" y="566"/>
                  </a:lnTo>
                  <a:lnTo>
                    <a:pt x="225" y="566"/>
                  </a:lnTo>
                  <a:lnTo>
                    <a:pt x="250" y="558"/>
                  </a:lnTo>
                  <a:lnTo>
                    <a:pt x="276" y="550"/>
                  </a:lnTo>
                  <a:lnTo>
                    <a:pt x="282" y="547"/>
                  </a:lnTo>
                  <a:lnTo>
                    <a:pt x="284" y="544"/>
                  </a:lnTo>
                  <a:lnTo>
                    <a:pt x="287" y="544"/>
                  </a:lnTo>
                  <a:lnTo>
                    <a:pt x="308" y="531"/>
                  </a:lnTo>
                  <a:lnTo>
                    <a:pt x="300" y="507"/>
                  </a:lnTo>
                  <a:lnTo>
                    <a:pt x="300" y="507"/>
                  </a:lnTo>
                  <a:lnTo>
                    <a:pt x="295" y="491"/>
                  </a:lnTo>
                  <a:lnTo>
                    <a:pt x="290" y="477"/>
                  </a:lnTo>
                  <a:lnTo>
                    <a:pt x="290" y="477"/>
                  </a:lnTo>
                  <a:lnTo>
                    <a:pt x="290" y="461"/>
                  </a:lnTo>
                  <a:lnTo>
                    <a:pt x="290" y="461"/>
                  </a:lnTo>
                  <a:lnTo>
                    <a:pt x="290" y="453"/>
                  </a:lnTo>
                  <a:lnTo>
                    <a:pt x="290" y="445"/>
                  </a:lnTo>
                  <a:lnTo>
                    <a:pt x="290" y="373"/>
                  </a:lnTo>
                  <a:lnTo>
                    <a:pt x="287" y="373"/>
                  </a:lnTo>
                  <a:lnTo>
                    <a:pt x="290" y="373"/>
                  </a:lnTo>
                  <a:lnTo>
                    <a:pt x="290" y="370"/>
                  </a:lnTo>
                  <a:lnTo>
                    <a:pt x="290" y="370"/>
                  </a:lnTo>
                  <a:lnTo>
                    <a:pt x="290" y="370"/>
                  </a:lnTo>
                  <a:lnTo>
                    <a:pt x="290" y="351"/>
                  </a:lnTo>
                  <a:lnTo>
                    <a:pt x="292" y="330"/>
                  </a:lnTo>
                  <a:lnTo>
                    <a:pt x="298" y="311"/>
                  </a:lnTo>
                  <a:lnTo>
                    <a:pt x="303" y="289"/>
                  </a:lnTo>
                  <a:lnTo>
                    <a:pt x="303" y="289"/>
                  </a:lnTo>
                  <a:lnTo>
                    <a:pt x="314" y="271"/>
                  </a:lnTo>
                  <a:lnTo>
                    <a:pt x="325" y="255"/>
                  </a:lnTo>
                  <a:lnTo>
                    <a:pt x="338" y="236"/>
                  </a:lnTo>
                  <a:lnTo>
                    <a:pt x="351" y="220"/>
                  </a:lnTo>
                  <a:lnTo>
                    <a:pt x="351" y="220"/>
                  </a:lnTo>
                  <a:lnTo>
                    <a:pt x="384" y="190"/>
                  </a:lnTo>
                  <a:lnTo>
                    <a:pt x="421" y="164"/>
                  </a:lnTo>
                  <a:lnTo>
                    <a:pt x="421" y="164"/>
                  </a:lnTo>
                  <a:lnTo>
                    <a:pt x="459" y="139"/>
                  </a:lnTo>
                  <a:lnTo>
                    <a:pt x="502" y="120"/>
                  </a:lnTo>
                  <a:lnTo>
                    <a:pt x="502" y="120"/>
                  </a:lnTo>
                  <a:lnTo>
                    <a:pt x="544" y="105"/>
                  </a:lnTo>
                  <a:lnTo>
                    <a:pt x="587" y="91"/>
                  </a:lnTo>
                  <a:lnTo>
                    <a:pt x="633" y="80"/>
                  </a:lnTo>
                  <a:lnTo>
                    <a:pt x="678" y="72"/>
                  </a:lnTo>
                  <a:lnTo>
                    <a:pt x="678" y="72"/>
                  </a:lnTo>
                  <a:lnTo>
                    <a:pt x="724" y="67"/>
                  </a:lnTo>
                  <a:lnTo>
                    <a:pt x="772" y="64"/>
                  </a:lnTo>
                  <a:lnTo>
                    <a:pt x="794" y="64"/>
                  </a:lnTo>
                  <a:lnTo>
                    <a:pt x="818" y="64"/>
                  </a:lnTo>
                  <a:lnTo>
                    <a:pt x="842" y="64"/>
                  </a:lnTo>
                  <a:lnTo>
                    <a:pt x="842" y="64"/>
                  </a:lnTo>
                  <a:lnTo>
                    <a:pt x="866" y="67"/>
                  </a:lnTo>
                  <a:lnTo>
                    <a:pt x="866" y="67"/>
                  </a:lnTo>
                  <a:lnTo>
                    <a:pt x="912" y="72"/>
                  </a:lnTo>
                  <a:lnTo>
                    <a:pt x="912" y="72"/>
                  </a:lnTo>
                  <a:lnTo>
                    <a:pt x="957" y="77"/>
                  </a:lnTo>
                  <a:lnTo>
                    <a:pt x="982" y="83"/>
                  </a:lnTo>
                  <a:lnTo>
                    <a:pt x="1006" y="88"/>
                  </a:lnTo>
                  <a:lnTo>
                    <a:pt x="1006" y="88"/>
                  </a:lnTo>
                  <a:lnTo>
                    <a:pt x="1051" y="99"/>
                  </a:lnTo>
                  <a:lnTo>
                    <a:pt x="1051" y="99"/>
                  </a:lnTo>
                  <a:lnTo>
                    <a:pt x="1097" y="110"/>
                  </a:lnTo>
                  <a:lnTo>
                    <a:pt x="1140" y="126"/>
                  </a:lnTo>
                  <a:lnTo>
                    <a:pt x="1140" y="126"/>
                  </a:lnTo>
                  <a:lnTo>
                    <a:pt x="1185" y="142"/>
                  </a:lnTo>
                  <a:lnTo>
                    <a:pt x="1185" y="142"/>
                  </a:lnTo>
                  <a:lnTo>
                    <a:pt x="1228" y="161"/>
                  </a:lnTo>
                  <a:lnTo>
                    <a:pt x="1271" y="180"/>
                  </a:lnTo>
                  <a:lnTo>
                    <a:pt x="1271" y="180"/>
                  </a:lnTo>
                  <a:lnTo>
                    <a:pt x="1311" y="201"/>
                  </a:lnTo>
                  <a:lnTo>
                    <a:pt x="1311" y="201"/>
                  </a:lnTo>
                  <a:lnTo>
                    <a:pt x="1352" y="225"/>
                  </a:lnTo>
                  <a:lnTo>
                    <a:pt x="1352" y="225"/>
                  </a:lnTo>
                  <a:lnTo>
                    <a:pt x="1392" y="252"/>
                  </a:lnTo>
                  <a:lnTo>
                    <a:pt x="1392" y="252"/>
                  </a:lnTo>
                  <a:lnTo>
                    <a:pt x="1429" y="279"/>
                  </a:lnTo>
                  <a:lnTo>
                    <a:pt x="1464" y="308"/>
                  </a:lnTo>
                  <a:lnTo>
                    <a:pt x="1464" y="308"/>
                  </a:lnTo>
                  <a:lnTo>
                    <a:pt x="1483" y="324"/>
                  </a:lnTo>
                  <a:lnTo>
                    <a:pt x="1499" y="340"/>
                  </a:lnTo>
                  <a:lnTo>
                    <a:pt x="1507" y="348"/>
                  </a:lnTo>
                  <a:lnTo>
                    <a:pt x="1512" y="357"/>
                  </a:lnTo>
                  <a:lnTo>
                    <a:pt x="1529" y="375"/>
                  </a:lnTo>
                  <a:lnTo>
                    <a:pt x="1539" y="389"/>
                  </a:lnTo>
                  <a:lnTo>
                    <a:pt x="1558" y="386"/>
                  </a:lnTo>
                  <a:lnTo>
                    <a:pt x="1558" y="386"/>
                  </a:lnTo>
                  <a:lnTo>
                    <a:pt x="1644" y="375"/>
                  </a:lnTo>
                  <a:lnTo>
                    <a:pt x="1644" y="375"/>
                  </a:lnTo>
                  <a:lnTo>
                    <a:pt x="1684" y="373"/>
                  </a:lnTo>
                  <a:lnTo>
                    <a:pt x="1684" y="373"/>
                  </a:lnTo>
                  <a:lnTo>
                    <a:pt x="1727" y="373"/>
                  </a:lnTo>
                  <a:lnTo>
                    <a:pt x="1727" y="373"/>
                  </a:lnTo>
                  <a:lnTo>
                    <a:pt x="1770" y="373"/>
                  </a:lnTo>
                  <a:lnTo>
                    <a:pt x="1813" y="375"/>
                  </a:lnTo>
                  <a:lnTo>
                    <a:pt x="1813" y="375"/>
                  </a:lnTo>
                  <a:lnTo>
                    <a:pt x="1856" y="378"/>
                  </a:lnTo>
                  <a:lnTo>
                    <a:pt x="1898" y="383"/>
                  </a:lnTo>
                  <a:lnTo>
                    <a:pt x="1898" y="383"/>
                  </a:lnTo>
                  <a:lnTo>
                    <a:pt x="1939" y="391"/>
                  </a:lnTo>
                  <a:lnTo>
                    <a:pt x="1960" y="397"/>
                  </a:lnTo>
                  <a:lnTo>
                    <a:pt x="1960" y="397"/>
                  </a:lnTo>
                  <a:lnTo>
                    <a:pt x="1982" y="399"/>
                  </a:lnTo>
                  <a:lnTo>
                    <a:pt x="2003" y="405"/>
                  </a:lnTo>
                  <a:lnTo>
                    <a:pt x="2003" y="405"/>
                  </a:lnTo>
                  <a:lnTo>
                    <a:pt x="2022" y="410"/>
                  </a:lnTo>
                  <a:lnTo>
                    <a:pt x="2062" y="423"/>
                  </a:lnTo>
                  <a:lnTo>
                    <a:pt x="2062" y="423"/>
                  </a:lnTo>
                  <a:lnTo>
                    <a:pt x="2102" y="437"/>
                  </a:lnTo>
                  <a:lnTo>
                    <a:pt x="2102" y="437"/>
                  </a:lnTo>
                  <a:lnTo>
                    <a:pt x="2124" y="445"/>
                  </a:lnTo>
                  <a:lnTo>
                    <a:pt x="2143" y="453"/>
                  </a:lnTo>
                  <a:lnTo>
                    <a:pt x="2161" y="461"/>
                  </a:lnTo>
                  <a:lnTo>
                    <a:pt x="2161" y="461"/>
                  </a:lnTo>
                  <a:lnTo>
                    <a:pt x="2183" y="472"/>
                  </a:lnTo>
                  <a:lnTo>
                    <a:pt x="2220" y="491"/>
                  </a:lnTo>
                  <a:lnTo>
                    <a:pt x="2231" y="493"/>
                  </a:lnTo>
                  <a:lnTo>
                    <a:pt x="2239" y="499"/>
                  </a:lnTo>
                  <a:lnTo>
                    <a:pt x="2258" y="509"/>
                  </a:lnTo>
                  <a:lnTo>
                    <a:pt x="2258" y="509"/>
                  </a:lnTo>
                  <a:lnTo>
                    <a:pt x="2296" y="531"/>
                  </a:lnTo>
                  <a:lnTo>
                    <a:pt x="2333" y="552"/>
                  </a:lnTo>
                  <a:lnTo>
                    <a:pt x="2333" y="552"/>
                  </a:lnTo>
                  <a:lnTo>
                    <a:pt x="2371" y="576"/>
                  </a:lnTo>
                  <a:lnTo>
                    <a:pt x="2371" y="576"/>
                  </a:lnTo>
                  <a:lnTo>
                    <a:pt x="2405" y="600"/>
                  </a:lnTo>
                  <a:lnTo>
                    <a:pt x="2421" y="611"/>
                  </a:lnTo>
                  <a:lnTo>
                    <a:pt x="2440" y="625"/>
                  </a:lnTo>
                  <a:lnTo>
                    <a:pt x="2440" y="625"/>
                  </a:lnTo>
                  <a:lnTo>
                    <a:pt x="2472" y="651"/>
                  </a:lnTo>
                  <a:lnTo>
                    <a:pt x="2472" y="651"/>
                  </a:lnTo>
                  <a:lnTo>
                    <a:pt x="2505" y="681"/>
                  </a:lnTo>
                  <a:lnTo>
                    <a:pt x="2505" y="681"/>
                  </a:lnTo>
                  <a:lnTo>
                    <a:pt x="2534" y="710"/>
                  </a:lnTo>
                  <a:lnTo>
                    <a:pt x="2534" y="710"/>
                  </a:lnTo>
                  <a:lnTo>
                    <a:pt x="2561" y="743"/>
                  </a:lnTo>
                  <a:lnTo>
                    <a:pt x="2574" y="759"/>
                  </a:lnTo>
                  <a:lnTo>
                    <a:pt x="2574" y="759"/>
                  </a:lnTo>
                  <a:lnTo>
                    <a:pt x="2585" y="778"/>
                  </a:lnTo>
                  <a:lnTo>
                    <a:pt x="2585" y="778"/>
                  </a:lnTo>
                  <a:lnTo>
                    <a:pt x="2596" y="794"/>
                  </a:lnTo>
                  <a:lnTo>
                    <a:pt x="2607" y="812"/>
                  </a:lnTo>
                  <a:lnTo>
                    <a:pt x="2607" y="812"/>
                  </a:lnTo>
                  <a:lnTo>
                    <a:pt x="2612" y="820"/>
                  </a:lnTo>
                  <a:lnTo>
                    <a:pt x="2617" y="831"/>
                  </a:lnTo>
                  <a:lnTo>
                    <a:pt x="2625" y="850"/>
                  </a:lnTo>
                  <a:lnTo>
                    <a:pt x="2633" y="869"/>
                  </a:lnTo>
                  <a:lnTo>
                    <a:pt x="2639" y="879"/>
                  </a:lnTo>
                  <a:lnTo>
                    <a:pt x="2639" y="879"/>
                  </a:lnTo>
                  <a:lnTo>
                    <a:pt x="2641" y="887"/>
                  </a:lnTo>
                  <a:lnTo>
                    <a:pt x="2647" y="909"/>
                  </a:lnTo>
                  <a:lnTo>
                    <a:pt x="2647" y="909"/>
                  </a:lnTo>
                  <a:lnTo>
                    <a:pt x="2652" y="928"/>
                  </a:lnTo>
                  <a:lnTo>
                    <a:pt x="2655" y="938"/>
                  </a:lnTo>
                  <a:lnTo>
                    <a:pt x="2657" y="949"/>
                  </a:lnTo>
                  <a:lnTo>
                    <a:pt x="2660" y="968"/>
                  </a:lnTo>
                  <a:lnTo>
                    <a:pt x="2666" y="987"/>
                  </a:lnTo>
                  <a:lnTo>
                    <a:pt x="2679" y="990"/>
                  </a:lnTo>
                  <a:lnTo>
                    <a:pt x="2679" y="990"/>
                  </a:lnTo>
                  <a:lnTo>
                    <a:pt x="2722" y="997"/>
                  </a:lnTo>
                  <a:lnTo>
                    <a:pt x="2762" y="1005"/>
                  </a:lnTo>
                  <a:lnTo>
                    <a:pt x="2762" y="1005"/>
                  </a:lnTo>
                  <a:lnTo>
                    <a:pt x="2802" y="1019"/>
                  </a:lnTo>
                  <a:lnTo>
                    <a:pt x="2840" y="1032"/>
                  </a:lnTo>
                  <a:lnTo>
                    <a:pt x="2840" y="1032"/>
                  </a:lnTo>
                  <a:lnTo>
                    <a:pt x="2880" y="1046"/>
                  </a:lnTo>
                  <a:lnTo>
                    <a:pt x="2918" y="1065"/>
                  </a:lnTo>
                  <a:lnTo>
                    <a:pt x="2918" y="1065"/>
                  </a:lnTo>
                  <a:lnTo>
                    <a:pt x="2953" y="1083"/>
                  </a:lnTo>
                  <a:lnTo>
                    <a:pt x="2990" y="1102"/>
                  </a:lnTo>
                  <a:lnTo>
                    <a:pt x="2990" y="1102"/>
                  </a:lnTo>
                  <a:lnTo>
                    <a:pt x="3022" y="1126"/>
                  </a:lnTo>
                  <a:lnTo>
                    <a:pt x="3057" y="1150"/>
                  </a:lnTo>
                  <a:lnTo>
                    <a:pt x="3087" y="1180"/>
                  </a:lnTo>
                  <a:lnTo>
                    <a:pt x="3113" y="1209"/>
                  </a:lnTo>
                  <a:lnTo>
                    <a:pt x="3113" y="1209"/>
                  </a:lnTo>
                  <a:lnTo>
                    <a:pt x="3137" y="1242"/>
                  </a:lnTo>
                  <a:lnTo>
                    <a:pt x="3159" y="1276"/>
                  </a:lnTo>
                  <a:lnTo>
                    <a:pt x="3159" y="1276"/>
                  </a:lnTo>
                  <a:lnTo>
                    <a:pt x="3175" y="1311"/>
                  </a:lnTo>
                  <a:lnTo>
                    <a:pt x="3175" y="1311"/>
                  </a:lnTo>
                  <a:lnTo>
                    <a:pt x="3180" y="1333"/>
                  </a:lnTo>
                  <a:lnTo>
                    <a:pt x="3180" y="1333"/>
                  </a:lnTo>
                  <a:lnTo>
                    <a:pt x="3180" y="1341"/>
                  </a:lnTo>
                  <a:lnTo>
                    <a:pt x="3183" y="1349"/>
                  </a:lnTo>
                  <a:lnTo>
                    <a:pt x="3183" y="1349"/>
                  </a:lnTo>
                  <a:lnTo>
                    <a:pt x="3183" y="1359"/>
                  </a:lnTo>
                  <a:lnTo>
                    <a:pt x="3183" y="1365"/>
                  </a:lnTo>
                  <a:lnTo>
                    <a:pt x="3183" y="1370"/>
                  </a:lnTo>
                  <a:lnTo>
                    <a:pt x="3183" y="1392"/>
                  </a:lnTo>
                  <a:lnTo>
                    <a:pt x="3186" y="1435"/>
                  </a:lnTo>
                  <a:lnTo>
                    <a:pt x="3186" y="1435"/>
                  </a:lnTo>
                  <a:lnTo>
                    <a:pt x="3186" y="1456"/>
                  </a:lnTo>
                  <a:lnTo>
                    <a:pt x="3183" y="1475"/>
                  </a:lnTo>
                  <a:lnTo>
                    <a:pt x="3183" y="1475"/>
                  </a:lnTo>
                  <a:lnTo>
                    <a:pt x="3180" y="1494"/>
                  </a:lnTo>
                  <a:lnTo>
                    <a:pt x="3175" y="1512"/>
                  </a:lnTo>
                  <a:lnTo>
                    <a:pt x="3175" y="1512"/>
                  </a:lnTo>
                  <a:lnTo>
                    <a:pt x="3167" y="1531"/>
                  </a:lnTo>
                  <a:lnTo>
                    <a:pt x="3159" y="1550"/>
                  </a:lnTo>
                  <a:lnTo>
                    <a:pt x="3159" y="1550"/>
                  </a:lnTo>
                  <a:lnTo>
                    <a:pt x="3137" y="1585"/>
                  </a:lnTo>
                  <a:lnTo>
                    <a:pt x="3137" y="1585"/>
                  </a:lnTo>
                  <a:lnTo>
                    <a:pt x="3111" y="1617"/>
                  </a:lnTo>
                  <a:lnTo>
                    <a:pt x="3081" y="1644"/>
                  </a:lnTo>
                  <a:lnTo>
                    <a:pt x="3081" y="1644"/>
                  </a:lnTo>
                  <a:lnTo>
                    <a:pt x="3049" y="1670"/>
                  </a:lnTo>
                  <a:lnTo>
                    <a:pt x="3014" y="1692"/>
                  </a:lnTo>
                  <a:lnTo>
                    <a:pt x="3014" y="1692"/>
                  </a:lnTo>
                  <a:lnTo>
                    <a:pt x="2979" y="1711"/>
                  </a:lnTo>
                  <a:lnTo>
                    <a:pt x="2939" y="1729"/>
                  </a:lnTo>
                  <a:lnTo>
                    <a:pt x="2939" y="1729"/>
                  </a:lnTo>
                  <a:lnTo>
                    <a:pt x="2901" y="1743"/>
                  </a:lnTo>
                  <a:lnTo>
                    <a:pt x="2861" y="1754"/>
                  </a:lnTo>
                  <a:lnTo>
                    <a:pt x="2818" y="1762"/>
                  </a:lnTo>
                  <a:lnTo>
                    <a:pt x="2778" y="1767"/>
                  </a:lnTo>
                  <a:lnTo>
                    <a:pt x="2770" y="1767"/>
                  </a:lnTo>
                  <a:lnTo>
                    <a:pt x="2770" y="1775"/>
                  </a:lnTo>
                  <a:lnTo>
                    <a:pt x="2770" y="1829"/>
                  </a:lnTo>
                  <a:lnTo>
                    <a:pt x="2770" y="1829"/>
                  </a:lnTo>
                  <a:lnTo>
                    <a:pt x="2770" y="1856"/>
                  </a:lnTo>
                  <a:lnTo>
                    <a:pt x="2770" y="1869"/>
                  </a:lnTo>
                  <a:lnTo>
                    <a:pt x="2770" y="1874"/>
                  </a:lnTo>
                  <a:lnTo>
                    <a:pt x="2770" y="1880"/>
                  </a:lnTo>
                  <a:lnTo>
                    <a:pt x="2767" y="1893"/>
                  </a:lnTo>
                  <a:lnTo>
                    <a:pt x="2767" y="1893"/>
                  </a:lnTo>
                  <a:lnTo>
                    <a:pt x="2765" y="1906"/>
                  </a:lnTo>
                  <a:lnTo>
                    <a:pt x="2765" y="1906"/>
                  </a:lnTo>
                  <a:lnTo>
                    <a:pt x="2757" y="1931"/>
                  </a:lnTo>
                  <a:lnTo>
                    <a:pt x="2757" y="1931"/>
                  </a:lnTo>
                  <a:lnTo>
                    <a:pt x="2751" y="1944"/>
                  </a:lnTo>
                  <a:lnTo>
                    <a:pt x="2751" y="1944"/>
                  </a:lnTo>
                  <a:lnTo>
                    <a:pt x="2746" y="1955"/>
                  </a:lnTo>
                  <a:lnTo>
                    <a:pt x="2746" y="1955"/>
                  </a:lnTo>
                  <a:lnTo>
                    <a:pt x="2735" y="1979"/>
                  </a:lnTo>
                  <a:lnTo>
                    <a:pt x="2735" y="1979"/>
                  </a:lnTo>
                  <a:lnTo>
                    <a:pt x="2727" y="1990"/>
                  </a:lnTo>
                  <a:lnTo>
                    <a:pt x="2719" y="2000"/>
                  </a:lnTo>
                  <a:lnTo>
                    <a:pt x="2714" y="2006"/>
                  </a:lnTo>
                  <a:lnTo>
                    <a:pt x="2711" y="2009"/>
                  </a:lnTo>
                  <a:lnTo>
                    <a:pt x="2700" y="2019"/>
                  </a:lnTo>
                  <a:lnTo>
                    <a:pt x="2700" y="2019"/>
                  </a:lnTo>
                  <a:lnTo>
                    <a:pt x="2682" y="2038"/>
                  </a:lnTo>
                  <a:lnTo>
                    <a:pt x="2682" y="2038"/>
                  </a:lnTo>
                  <a:lnTo>
                    <a:pt x="2660" y="2054"/>
                  </a:lnTo>
                  <a:lnTo>
                    <a:pt x="2649" y="2062"/>
                  </a:lnTo>
                  <a:lnTo>
                    <a:pt x="2639" y="2070"/>
                  </a:lnTo>
                  <a:lnTo>
                    <a:pt x="2639" y="2070"/>
                  </a:lnTo>
                  <a:lnTo>
                    <a:pt x="2617" y="2084"/>
                  </a:lnTo>
                  <a:lnTo>
                    <a:pt x="2617" y="2084"/>
                  </a:lnTo>
                  <a:lnTo>
                    <a:pt x="2593" y="2097"/>
                  </a:lnTo>
                  <a:lnTo>
                    <a:pt x="2593" y="2097"/>
                  </a:lnTo>
                  <a:lnTo>
                    <a:pt x="2569" y="2108"/>
                  </a:lnTo>
                  <a:lnTo>
                    <a:pt x="2569" y="2108"/>
                  </a:lnTo>
                  <a:lnTo>
                    <a:pt x="2593" y="2097"/>
                  </a:lnTo>
                  <a:lnTo>
                    <a:pt x="2593" y="2097"/>
                  </a:lnTo>
                  <a:lnTo>
                    <a:pt x="2617" y="2086"/>
                  </a:lnTo>
                  <a:lnTo>
                    <a:pt x="2617" y="2086"/>
                  </a:lnTo>
                  <a:lnTo>
                    <a:pt x="2641" y="2073"/>
                  </a:lnTo>
                  <a:lnTo>
                    <a:pt x="2652" y="2065"/>
                  </a:lnTo>
                  <a:lnTo>
                    <a:pt x="2663" y="2057"/>
                  </a:lnTo>
                  <a:lnTo>
                    <a:pt x="2663" y="2057"/>
                  </a:lnTo>
                  <a:lnTo>
                    <a:pt x="2684" y="2040"/>
                  </a:lnTo>
                  <a:lnTo>
                    <a:pt x="2684" y="2040"/>
                  </a:lnTo>
                  <a:lnTo>
                    <a:pt x="2706" y="2025"/>
                  </a:lnTo>
                  <a:lnTo>
                    <a:pt x="2714" y="2014"/>
                  </a:lnTo>
                  <a:lnTo>
                    <a:pt x="2719" y="2009"/>
                  </a:lnTo>
                  <a:lnTo>
                    <a:pt x="2724" y="2003"/>
                  </a:lnTo>
                  <a:lnTo>
                    <a:pt x="2732" y="1992"/>
                  </a:lnTo>
                  <a:lnTo>
                    <a:pt x="2732" y="1992"/>
                  </a:lnTo>
                  <a:lnTo>
                    <a:pt x="2741" y="1981"/>
                  </a:lnTo>
                  <a:lnTo>
                    <a:pt x="2741" y="1981"/>
                  </a:lnTo>
                  <a:lnTo>
                    <a:pt x="2754" y="1960"/>
                  </a:lnTo>
                  <a:lnTo>
                    <a:pt x="2754" y="1960"/>
                  </a:lnTo>
                  <a:lnTo>
                    <a:pt x="2762" y="1947"/>
                  </a:lnTo>
                  <a:lnTo>
                    <a:pt x="2762" y="1947"/>
                  </a:lnTo>
                  <a:lnTo>
                    <a:pt x="2767" y="1936"/>
                  </a:lnTo>
                  <a:lnTo>
                    <a:pt x="2767" y="1936"/>
                  </a:lnTo>
                  <a:lnTo>
                    <a:pt x="2776" y="1909"/>
                  </a:lnTo>
                  <a:lnTo>
                    <a:pt x="2776" y="1909"/>
                  </a:lnTo>
                  <a:lnTo>
                    <a:pt x="2778" y="1896"/>
                  </a:lnTo>
                  <a:lnTo>
                    <a:pt x="2781" y="1882"/>
                  </a:lnTo>
                  <a:lnTo>
                    <a:pt x="2781" y="1874"/>
                  </a:lnTo>
                  <a:lnTo>
                    <a:pt x="2783" y="1869"/>
                  </a:lnTo>
                  <a:lnTo>
                    <a:pt x="2783" y="1856"/>
                  </a:lnTo>
                  <a:lnTo>
                    <a:pt x="2783" y="1856"/>
                  </a:lnTo>
                  <a:lnTo>
                    <a:pt x="2783" y="1829"/>
                  </a:lnTo>
                  <a:lnTo>
                    <a:pt x="2786" y="1783"/>
                  </a:lnTo>
                  <a:lnTo>
                    <a:pt x="2786" y="1783"/>
                  </a:lnTo>
                  <a:lnTo>
                    <a:pt x="2826" y="1778"/>
                  </a:lnTo>
                  <a:lnTo>
                    <a:pt x="2866" y="1770"/>
                  </a:lnTo>
                  <a:lnTo>
                    <a:pt x="2907" y="1759"/>
                  </a:lnTo>
                  <a:lnTo>
                    <a:pt x="2947" y="1748"/>
                  </a:lnTo>
                  <a:lnTo>
                    <a:pt x="2947" y="1748"/>
                  </a:lnTo>
                  <a:lnTo>
                    <a:pt x="2987" y="1732"/>
                  </a:lnTo>
                  <a:lnTo>
                    <a:pt x="3028" y="1713"/>
                  </a:lnTo>
                  <a:lnTo>
                    <a:pt x="3028" y="1713"/>
                  </a:lnTo>
                  <a:lnTo>
                    <a:pt x="3062" y="1689"/>
                  </a:lnTo>
                  <a:lnTo>
                    <a:pt x="3097" y="1663"/>
                  </a:lnTo>
                  <a:lnTo>
                    <a:pt x="3097" y="1663"/>
                  </a:lnTo>
                  <a:lnTo>
                    <a:pt x="3132" y="1633"/>
                  </a:lnTo>
                  <a:lnTo>
                    <a:pt x="3159" y="1601"/>
                  </a:lnTo>
                  <a:lnTo>
                    <a:pt x="3159" y="1601"/>
                  </a:lnTo>
                  <a:lnTo>
                    <a:pt x="3172" y="1582"/>
                  </a:lnTo>
                  <a:lnTo>
                    <a:pt x="3183" y="1563"/>
                  </a:lnTo>
                  <a:lnTo>
                    <a:pt x="3183" y="1563"/>
                  </a:lnTo>
                  <a:lnTo>
                    <a:pt x="3194" y="1545"/>
                  </a:lnTo>
                  <a:lnTo>
                    <a:pt x="3202" y="1523"/>
                  </a:lnTo>
                  <a:lnTo>
                    <a:pt x="3202" y="1523"/>
                  </a:lnTo>
                  <a:lnTo>
                    <a:pt x="3210" y="1501"/>
                  </a:lnTo>
                  <a:lnTo>
                    <a:pt x="3212" y="1477"/>
                  </a:lnTo>
                  <a:lnTo>
                    <a:pt x="3212" y="1477"/>
                  </a:lnTo>
                  <a:lnTo>
                    <a:pt x="3215" y="1456"/>
                  </a:lnTo>
                  <a:lnTo>
                    <a:pt x="3215" y="1435"/>
                  </a:lnTo>
                  <a:lnTo>
                    <a:pt x="3218" y="1392"/>
                  </a:lnTo>
                  <a:lnTo>
                    <a:pt x="3218" y="1370"/>
                  </a:lnTo>
                  <a:lnTo>
                    <a:pt x="3218" y="1365"/>
                  </a:lnTo>
                  <a:lnTo>
                    <a:pt x="3218" y="1359"/>
                  </a:lnTo>
                </a:path>
              </a:pathLst>
            </a:custGeom>
            <a:solidFill>
              <a:schemeClr val="tx1">
                <a:lumMod val="65000"/>
                <a:lumOff val="35000"/>
              </a:schemeClr>
            </a:solidFill>
            <a:ln>
              <a:noFill/>
            </a:ln>
            <a:effectLst/>
          </p:spPr>
          <p:txBody>
            <a:bodyPr wrap="none" anchor="ctr"/>
            <a:lstStyle/>
            <a:p>
              <a:endParaRPr lang="en-US" dirty="0"/>
            </a:p>
          </p:txBody>
        </p:sp>
        <p:sp>
          <p:nvSpPr>
            <p:cNvPr id="88" name="Freeform 34"/>
            <p:cNvSpPr>
              <a:spLocks noChangeArrowheads="1"/>
            </p:cNvSpPr>
            <p:nvPr/>
          </p:nvSpPr>
          <p:spPr bwMode="gray">
            <a:xfrm>
              <a:off x="219318" y="5328339"/>
              <a:ext cx="516840" cy="354000"/>
            </a:xfrm>
            <a:custGeom>
              <a:avLst/>
              <a:gdLst>
                <a:gd name="T0" fmla="*/ 3143 w 3219"/>
                <a:gd name="T1" fmla="*/ 1185 h 2205"/>
                <a:gd name="T2" fmla="*/ 2773 w 3219"/>
                <a:gd name="T3" fmla="*/ 962 h 2205"/>
                <a:gd name="T4" fmla="*/ 2657 w 3219"/>
                <a:gd name="T5" fmla="*/ 799 h 2205"/>
                <a:gd name="T6" fmla="*/ 2539 w 3219"/>
                <a:gd name="T7" fmla="*/ 644 h 2205"/>
                <a:gd name="T8" fmla="*/ 2266 w 3219"/>
                <a:gd name="T9" fmla="*/ 450 h 2205"/>
                <a:gd name="T10" fmla="*/ 2016 w 3219"/>
                <a:gd name="T11" fmla="*/ 348 h 2205"/>
                <a:gd name="T12" fmla="*/ 1681 w 3219"/>
                <a:gd name="T13" fmla="*/ 311 h 2205"/>
                <a:gd name="T14" fmla="*/ 1427 w 3219"/>
                <a:gd name="T15" fmla="*/ 198 h 2205"/>
                <a:gd name="T16" fmla="*/ 1067 w 3219"/>
                <a:gd name="T17" fmla="*/ 35 h 2205"/>
                <a:gd name="T18" fmla="*/ 770 w 3219"/>
                <a:gd name="T19" fmla="*/ 0 h 2205"/>
                <a:gd name="T20" fmla="*/ 306 w 3219"/>
                <a:gd name="T21" fmla="*/ 177 h 2205"/>
                <a:gd name="T22" fmla="*/ 225 w 3219"/>
                <a:gd name="T23" fmla="*/ 456 h 2205"/>
                <a:gd name="T24" fmla="*/ 91 w 3219"/>
                <a:gd name="T25" fmla="*/ 574 h 2205"/>
                <a:gd name="T26" fmla="*/ 8 w 3219"/>
                <a:gd name="T27" fmla="*/ 713 h 2205"/>
                <a:gd name="T28" fmla="*/ 5 w 3219"/>
                <a:gd name="T29" fmla="*/ 858 h 2205"/>
                <a:gd name="T30" fmla="*/ 62 w 3219"/>
                <a:gd name="T31" fmla="*/ 992 h 2205"/>
                <a:gd name="T32" fmla="*/ 274 w 3219"/>
                <a:gd name="T33" fmla="*/ 1169 h 2205"/>
                <a:gd name="T34" fmla="*/ 303 w 3219"/>
                <a:gd name="T35" fmla="*/ 1322 h 2205"/>
                <a:gd name="T36" fmla="*/ 335 w 3219"/>
                <a:gd name="T37" fmla="*/ 1416 h 2205"/>
                <a:gd name="T38" fmla="*/ 499 w 3219"/>
                <a:gd name="T39" fmla="*/ 1585 h 2205"/>
                <a:gd name="T40" fmla="*/ 721 w 3219"/>
                <a:gd name="T41" fmla="*/ 1697 h 2205"/>
                <a:gd name="T42" fmla="*/ 1032 w 3219"/>
                <a:gd name="T43" fmla="*/ 1756 h 2205"/>
                <a:gd name="T44" fmla="*/ 1271 w 3219"/>
                <a:gd name="T45" fmla="*/ 1915 h 2205"/>
                <a:gd name="T46" fmla="*/ 1507 w 3219"/>
                <a:gd name="T47" fmla="*/ 2078 h 2205"/>
                <a:gd name="T48" fmla="*/ 1979 w 3219"/>
                <a:gd name="T49" fmla="*/ 2199 h 2205"/>
                <a:gd name="T50" fmla="*/ 2060 w 3219"/>
                <a:gd name="T51" fmla="*/ 2193 h 2205"/>
                <a:gd name="T52" fmla="*/ 1593 w 3219"/>
                <a:gd name="T53" fmla="*/ 2089 h 2205"/>
                <a:gd name="T54" fmla="*/ 1295 w 3219"/>
                <a:gd name="T55" fmla="*/ 1891 h 2205"/>
                <a:gd name="T56" fmla="*/ 1070 w 3219"/>
                <a:gd name="T57" fmla="*/ 1719 h 2205"/>
                <a:gd name="T58" fmla="*/ 802 w 3219"/>
                <a:gd name="T59" fmla="*/ 1673 h 2205"/>
                <a:gd name="T60" fmla="*/ 542 w 3219"/>
                <a:gd name="T61" fmla="*/ 1555 h 2205"/>
                <a:gd name="T62" fmla="*/ 389 w 3219"/>
                <a:gd name="T63" fmla="*/ 1402 h 2205"/>
                <a:gd name="T64" fmla="*/ 373 w 3219"/>
                <a:gd name="T65" fmla="*/ 1231 h 2205"/>
                <a:gd name="T66" fmla="*/ 279 w 3219"/>
                <a:gd name="T67" fmla="*/ 1105 h 2205"/>
                <a:gd name="T68" fmla="*/ 97 w 3219"/>
                <a:gd name="T69" fmla="*/ 936 h 2205"/>
                <a:gd name="T70" fmla="*/ 64 w 3219"/>
                <a:gd name="T71" fmla="*/ 834 h 2205"/>
                <a:gd name="T72" fmla="*/ 91 w 3219"/>
                <a:gd name="T73" fmla="*/ 668 h 2205"/>
                <a:gd name="T74" fmla="*/ 198 w 3219"/>
                <a:gd name="T75" fmla="*/ 576 h 2205"/>
                <a:gd name="T76" fmla="*/ 290 w 3219"/>
                <a:gd name="T77" fmla="*/ 461 h 2205"/>
                <a:gd name="T78" fmla="*/ 303 w 3219"/>
                <a:gd name="T79" fmla="*/ 289 h 2205"/>
                <a:gd name="T80" fmla="*/ 633 w 3219"/>
                <a:gd name="T81" fmla="*/ 80 h 2205"/>
                <a:gd name="T82" fmla="*/ 982 w 3219"/>
                <a:gd name="T83" fmla="*/ 83 h 2205"/>
                <a:gd name="T84" fmla="*/ 1311 w 3219"/>
                <a:gd name="T85" fmla="*/ 201 h 2205"/>
                <a:gd name="T86" fmla="*/ 1558 w 3219"/>
                <a:gd name="T87" fmla="*/ 386 h 2205"/>
                <a:gd name="T88" fmla="*/ 1939 w 3219"/>
                <a:gd name="T89" fmla="*/ 391 h 2205"/>
                <a:gd name="T90" fmla="*/ 2161 w 3219"/>
                <a:gd name="T91" fmla="*/ 461 h 2205"/>
                <a:gd name="T92" fmla="*/ 2440 w 3219"/>
                <a:gd name="T93" fmla="*/ 625 h 2205"/>
                <a:gd name="T94" fmla="*/ 2607 w 3219"/>
                <a:gd name="T95" fmla="*/ 812 h 2205"/>
                <a:gd name="T96" fmla="*/ 2660 w 3219"/>
                <a:gd name="T97" fmla="*/ 968 h 2205"/>
                <a:gd name="T98" fmla="*/ 2990 w 3219"/>
                <a:gd name="T99" fmla="*/ 1102 h 2205"/>
                <a:gd name="T100" fmla="*/ 3180 w 3219"/>
                <a:gd name="T101" fmla="*/ 1341 h 2205"/>
                <a:gd name="T102" fmla="*/ 3175 w 3219"/>
                <a:gd name="T103" fmla="*/ 1512 h 2205"/>
                <a:gd name="T104" fmla="*/ 2939 w 3219"/>
                <a:gd name="T105" fmla="*/ 1729 h 2205"/>
                <a:gd name="T106" fmla="*/ 2767 w 3219"/>
                <a:gd name="T107" fmla="*/ 1893 h 2205"/>
                <a:gd name="T108" fmla="*/ 2711 w 3219"/>
                <a:gd name="T109" fmla="*/ 2009 h 2205"/>
                <a:gd name="T110" fmla="*/ 2569 w 3219"/>
                <a:gd name="T111" fmla="*/ 2108 h 2205"/>
                <a:gd name="T112" fmla="*/ 2724 w 3219"/>
                <a:gd name="T113" fmla="*/ 2003 h 2205"/>
                <a:gd name="T114" fmla="*/ 2781 w 3219"/>
                <a:gd name="T115" fmla="*/ 1882 h 2205"/>
                <a:gd name="T116" fmla="*/ 3028 w 3219"/>
                <a:gd name="T117" fmla="*/ 1713 h 2205"/>
                <a:gd name="T118" fmla="*/ 3210 w 3219"/>
                <a:gd name="T119" fmla="*/ 1501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9" h="2205">
                  <a:moveTo>
                    <a:pt x="3218" y="1359"/>
                  </a:moveTo>
                  <a:lnTo>
                    <a:pt x="3218" y="1359"/>
                  </a:lnTo>
                  <a:lnTo>
                    <a:pt x="3215" y="1349"/>
                  </a:lnTo>
                  <a:lnTo>
                    <a:pt x="3215" y="1335"/>
                  </a:lnTo>
                  <a:lnTo>
                    <a:pt x="3215" y="1335"/>
                  </a:lnTo>
                  <a:lnTo>
                    <a:pt x="3212" y="1325"/>
                  </a:lnTo>
                  <a:lnTo>
                    <a:pt x="3212" y="1325"/>
                  </a:lnTo>
                  <a:lnTo>
                    <a:pt x="3207" y="1303"/>
                  </a:lnTo>
                  <a:lnTo>
                    <a:pt x="3207" y="1303"/>
                  </a:lnTo>
                  <a:lnTo>
                    <a:pt x="3199" y="1282"/>
                  </a:lnTo>
                  <a:lnTo>
                    <a:pt x="3191" y="1260"/>
                  </a:lnTo>
                  <a:lnTo>
                    <a:pt x="3191" y="1260"/>
                  </a:lnTo>
                  <a:lnTo>
                    <a:pt x="3170" y="1220"/>
                  </a:lnTo>
                  <a:lnTo>
                    <a:pt x="3143" y="1185"/>
                  </a:lnTo>
                  <a:lnTo>
                    <a:pt x="3143" y="1185"/>
                  </a:lnTo>
                  <a:lnTo>
                    <a:pt x="3113" y="1153"/>
                  </a:lnTo>
                  <a:lnTo>
                    <a:pt x="3081" y="1121"/>
                  </a:lnTo>
                  <a:lnTo>
                    <a:pt x="3046" y="1094"/>
                  </a:lnTo>
                  <a:lnTo>
                    <a:pt x="3011" y="1070"/>
                  </a:lnTo>
                  <a:lnTo>
                    <a:pt x="3011" y="1070"/>
                  </a:lnTo>
                  <a:lnTo>
                    <a:pt x="2974" y="1046"/>
                  </a:lnTo>
                  <a:lnTo>
                    <a:pt x="2936" y="1024"/>
                  </a:lnTo>
                  <a:lnTo>
                    <a:pt x="2936" y="1024"/>
                  </a:lnTo>
                  <a:lnTo>
                    <a:pt x="2896" y="1005"/>
                  </a:lnTo>
                  <a:lnTo>
                    <a:pt x="2856" y="990"/>
                  </a:lnTo>
                  <a:lnTo>
                    <a:pt x="2856" y="990"/>
                  </a:lnTo>
                  <a:lnTo>
                    <a:pt x="2816" y="976"/>
                  </a:lnTo>
                  <a:lnTo>
                    <a:pt x="2773" y="962"/>
                  </a:lnTo>
                  <a:lnTo>
                    <a:pt x="2773" y="962"/>
                  </a:lnTo>
                  <a:lnTo>
                    <a:pt x="2706" y="946"/>
                  </a:lnTo>
                  <a:lnTo>
                    <a:pt x="2703" y="941"/>
                  </a:lnTo>
                  <a:lnTo>
                    <a:pt x="2700" y="928"/>
                  </a:lnTo>
                  <a:lnTo>
                    <a:pt x="2700" y="917"/>
                  </a:lnTo>
                  <a:lnTo>
                    <a:pt x="2700" y="917"/>
                  </a:lnTo>
                  <a:lnTo>
                    <a:pt x="2695" y="896"/>
                  </a:lnTo>
                  <a:lnTo>
                    <a:pt x="2687" y="874"/>
                  </a:lnTo>
                  <a:lnTo>
                    <a:pt x="2687" y="874"/>
                  </a:lnTo>
                  <a:lnTo>
                    <a:pt x="2684" y="863"/>
                  </a:lnTo>
                  <a:lnTo>
                    <a:pt x="2679" y="850"/>
                  </a:lnTo>
                  <a:lnTo>
                    <a:pt x="2671" y="828"/>
                  </a:lnTo>
                  <a:lnTo>
                    <a:pt x="2660" y="810"/>
                  </a:lnTo>
                  <a:lnTo>
                    <a:pt x="2657" y="799"/>
                  </a:lnTo>
                  <a:lnTo>
                    <a:pt x="2657" y="799"/>
                  </a:lnTo>
                  <a:lnTo>
                    <a:pt x="2649" y="788"/>
                  </a:lnTo>
                  <a:lnTo>
                    <a:pt x="2639" y="769"/>
                  </a:lnTo>
                  <a:lnTo>
                    <a:pt x="2639" y="769"/>
                  </a:lnTo>
                  <a:lnTo>
                    <a:pt x="2628" y="748"/>
                  </a:lnTo>
                  <a:lnTo>
                    <a:pt x="2628" y="748"/>
                  </a:lnTo>
                  <a:lnTo>
                    <a:pt x="2614" y="729"/>
                  </a:lnTo>
                  <a:lnTo>
                    <a:pt x="2601" y="710"/>
                  </a:lnTo>
                  <a:lnTo>
                    <a:pt x="2601" y="710"/>
                  </a:lnTo>
                  <a:lnTo>
                    <a:pt x="2572" y="675"/>
                  </a:lnTo>
                  <a:lnTo>
                    <a:pt x="2572" y="675"/>
                  </a:lnTo>
                  <a:lnTo>
                    <a:pt x="2555" y="660"/>
                  </a:lnTo>
                  <a:lnTo>
                    <a:pt x="2539" y="644"/>
                  </a:lnTo>
                  <a:lnTo>
                    <a:pt x="2539" y="644"/>
                  </a:lnTo>
                  <a:lnTo>
                    <a:pt x="2507" y="614"/>
                  </a:lnTo>
                  <a:lnTo>
                    <a:pt x="2507" y="614"/>
                  </a:lnTo>
                  <a:lnTo>
                    <a:pt x="2472" y="585"/>
                  </a:lnTo>
                  <a:lnTo>
                    <a:pt x="2472" y="585"/>
                  </a:lnTo>
                  <a:lnTo>
                    <a:pt x="2456" y="568"/>
                  </a:lnTo>
                  <a:lnTo>
                    <a:pt x="2438" y="558"/>
                  </a:lnTo>
                  <a:lnTo>
                    <a:pt x="2438" y="558"/>
                  </a:lnTo>
                  <a:lnTo>
                    <a:pt x="2400" y="531"/>
                  </a:lnTo>
                  <a:lnTo>
                    <a:pt x="2400" y="531"/>
                  </a:lnTo>
                  <a:lnTo>
                    <a:pt x="2362" y="507"/>
                  </a:lnTo>
                  <a:lnTo>
                    <a:pt x="2325" y="482"/>
                  </a:lnTo>
                  <a:lnTo>
                    <a:pt x="2325" y="482"/>
                  </a:lnTo>
                  <a:lnTo>
                    <a:pt x="2285" y="461"/>
                  </a:lnTo>
                  <a:lnTo>
                    <a:pt x="2266" y="450"/>
                  </a:lnTo>
                  <a:lnTo>
                    <a:pt x="2255" y="445"/>
                  </a:lnTo>
                  <a:lnTo>
                    <a:pt x="2247" y="440"/>
                  </a:lnTo>
                  <a:lnTo>
                    <a:pt x="2207" y="421"/>
                  </a:lnTo>
                  <a:lnTo>
                    <a:pt x="2207" y="421"/>
                  </a:lnTo>
                  <a:lnTo>
                    <a:pt x="2185" y="410"/>
                  </a:lnTo>
                  <a:lnTo>
                    <a:pt x="2167" y="402"/>
                  </a:lnTo>
                  <a:lnTo>
                    <a:pt x="2145" y="391"/>
                  </a:lnTo>
                  <a:lnTo>
                    <a:pt x="2145" y="391"/>
                  </a:lnTo>
                  <a:lnTo>
                    <a:pt x="2124" y="383"/>
                  </a:lnTo>
                  <a:lnTo>
                    <a:pt x="2124" y="383"/>
                  </a:lnTo>
                  <a:lnTo>
                    <a:pt x="2081" y="370"/>
                  </a:lnTo>
                  <a:lnTo>
                    <a:pt x="2038" y="357"/>
                  </a:lnTo>
                  <a:lnTo>
                    <a:pt x="2038" y="357"/>
                  </a:lnTo>
                  <a:lnTo>
                    <a:pt x="2016" y="348"/>
                  </a:lnTo>
                  <a:lnTo>
                    <a:pt x="1995" y="343"/>
                  </a:lnTo>
                  <a:lnTo>
                    <a:pt x="1995" y="343"/>
                  </a:lnTo>
                  <a:lnTo>
                    <a:pt x="1974" y="338"/>
                  </a:lnTo>
                  <a:lnTo>
                    <a:pt x="1952" y="332"/>
                  </a:lnTo>
                  <a:lnTo>
                    <a:pt x="1952" y="332"/>
                  </a:lnTo>
                  <a:lnTo>
                    <a:pt x="1907" y="324"/>
                  </a:lnTo>
                  <a:lnTo>
                    <a:pt x="1907" y="324"/>
                  </a:lnTo>
                  <a:lnTo>
                    <a:pt x="1861" y="319"/>
                  </a:lnTo>
                  <a:lnTo>
                    <a:pt x="1818" y="314"/>
                  </a:lnTo>
                  <a:lnTo>
                    <a:pt x="1818" y="314"/>
                  </a:lnTo>
                  <a:lnTo>
                    <a:pt x="1773" y="311"/>
                  </a:lnTo>
                  <a:lnTo>
                    <a:pt x="1727" y="311"/>
                  </a:lnTo>
                  <a:lnTo>
                    <a:pt x="1727" y="311"/>
                  </a:lnTo>
                  <a:lnTo>
                    <a:pt x="1681" y="311"/>
                  </a:lnTo>
                  <a:lnTo>
                    <a:pt x="1681" y="311"/>
                  </a:lnTo>
                  <a:lnTo>
                    <a:pt x="1639" y="314"/>
                  </a:lnTo>
                  <a:lnTo>
                    <a:pt x="1639" y="314"/>
                  </a:lnTo>
                  <a:lnTo>
                    <a:pt x="1566" y="322"/>
                  </a:lnTo>
                  <a:lnTo>
                    <a:pt x="1561" y="316"/>
                  </a:lnTo>
                  <a:lnTo>
                    <a:pt x="1553" y="305"/>
                  </a:lnTo>
                  <a:lnTo>
                    <a:pt x="1542" y="298"/>
                  </a:lnTo>
                  <a:lnTo>
                    <a:pt x="1526" y="279"/>
                  </a:lnTo>
                  <a:lnTo>
                    <a:pt x="1526" y="279"/>
                  </a:lnTo>
                  <a:lnTo>
                    <a:pt x="1507" y="263"/>
                  </a:lnTo>
                  <a:lnTo>
                    <a:pt x="1507" y="263"/>
                  </a:lnTo>
                  <a:lnTo>
                    <a:pt x="1467" y="230"/>
                  </a:lnTo>
                  <a:lnTo>
                    <a:pt x="1427" y="198"/>
                  </a:lnTo>
                  <a:lnTo>
                    <a:pt x="1427" y="198"/>
                  </a:lnTo>
                  <a:lnTo>
                    <a:pt x="1387" y="171"/>
                  </a:lnTo>
                  <a:lnTo>
                    <a:pt x="1387" y="171"/>
                  </a:lnTo>
                  <a:lnTo>
                    <a:pt x="1344" y="147"/>
                  </a:lnTo>
                  <a:lnTo>
                    <a:pt x="1344" y="147"/>
                  </a:lnTo>
                  <a:lnTo>
                    <a:pt x="1298" y="123"/>
                  </a:lnTo>
                  <a:lnTo>
                    <a:pt x="1298" y="123"/>
                  </a:lnTo>
                  <a:lnTo>
                    <a:pt x="1255" y="102"/>
                  </a:lnTo>
                  <a:lnTo>
                    <a:pt x="1255" y="102"/>
                  </a:lnTo>
                  <a:lnTo>
                    <a:pt x="1210" y="83"/>
                  </a:lnTo>
                  <a:lnTo>
                    <a:pt x="1210" y="83"/>
                  </a:lnTo>
                  <a:lnTo>
                    <a:pt x="1161" y="64"/>
                  </a:lnTo>
                  <a:lnTo>
                    <a:pt x="1161" y="64"/>
                  </a:lnTo>
                  <a:lnTo>
                    <a:pt x="1116" y="48"/>
                  </a:lnTo>
                  <a:lnTo>
                    <a:pt x="1067" y="35"/>
                  </a:lnTo>
                  <a:lnTo>
                    <a:pt x="1067" y="35"/>
                  </a:lnTo>
                  <a:lnTo>
                    <a:pt x="1019" y="24"/>
                  </a:lnTo>
                  <a:lnTo>
                    <a:pt x="995" y="19"/>
                  </a:lnTo>
                  <a:lnTo>
                    <a:pt x="968" y="16"/>
                  </a:lnTo>
                  <a:lnTo>
                    <a:pt x="968" y="16"/>
                  </a:lnTo>
                  <a:lnTo>
                    <a:pt x="920" y="8"/>
                  </a:lnTo>
                  <a:lnTo>
                    <a:pt x="920" y="8"/>
                  </a:lnTo>
                  <a:lnTo>
                    <a:pt x="869" y="2"/>
                  </a:lnTo>
                  <a:lnTo>
                    <a:pt x="869" y="2"/>
                  </a:lnTo>
                  <a:lnTo>
                    <a:pt x="845" y="0"/>
                  </a:lnTo>
                  <a:lnTo>
                    <a:pt x="821" y="0"/>
                  </a:lnTo>
                  <a:lnTo>
                    <a:pt x="794" y="0"/>
                  </a:lnTo>
                  <a:lnTo>
                    <a:pt x="770" y="0"/>
                  </a:lnTo>
                  <a:lnTo>
                    <a:pt x="770" y="0"/>
                  </a:lnTo>
                  <a:lnTo>
                    <a:pt x="719" y="2"/>
                  </a:lnTo>
                  <a:lnTo>
                    <a:pt x="671" y="8"/>
                  </a:lnTo>
                  <a:lnTo>
                    <a:pt x="671" y="8"/>
                  </a:lnTo>
                  <a:lnTo>
                    <a:pt x="619" y="16"/>
                  </a:lnTo>
                  <a:lnTo>
                    <a:pt x="571" y="29"/>
                  </a:lnTo>
                  <a:lnTo>
                    <a:pt x="523" y="43"/>
                  </a:lnTo>
                  <a:lnTo>
                    <a:pt x="475" y="61"/>
                  </a:lnTo>
                  <a:lnTo>
                    <a:pt x="475" y="61"/>
                  </a:lnTo>
                  <a:lnTo>
                    <a:pt x="429" y="83"/>
                  </a:lnTo>
                  <a:lnTo>
                    <a:pt x="386" y="110"/>
                  </a:lnTo>
                  <a:lnTo>
                    <a:pt x="386" y="110"/>
                  </a:lnTo>
                  <a:lnTo>
                    <a:pt x="343" y="139"/>
                  </a:lnTo>
                  <a:lnTo>
                    <a:pt x="325" y="158"/>
                  </a:lnTo>
                  <a:lnTo>
                    <a:pt x="306" y="177"/>
                  </a:lnTo>
                  <a:lnTo>
                    <a:pt x="306" y="177"/>
                  </a:lnTo>
                  <a:lnTo>
                    <a:pt x="287" y="195"/>
                  </a:lnTo>
                  <a:lnTo>
                    <a:pt x="271" y="217"/>
                  </a:lnTo>
                  <a:lnTo>
                    <a:pt x="257" y="241"/>
                  </a:lnTo>
                  <a:lnTo>
                    <a:pt x="244" y="265"/>
                  </a:lnTo>
                  <a:lnTo>
                    <a:pt x="244" y="265"/>
                  </a:lnTo>
                  <a:lnTo>
                    <a:pt x="236" y="292"/>
                  </a:lnTo>
                  <a:lnTo>
                    <a:pt x="231" y="316"/>
                  </a:lnTo>
                  <a:lnTo>
                    <a:pt x="225" y="343"/>
                  </a:lnTo>
                  <a:lnTo>
                    <a:pt x="225" y="373"/>
                  </a:lnTo>
                  <a:lnTo>
                    <a:pt x="225" y="373"/>
                  </a:lnTo>
                  <a:lnTo>
                    <a:pt x="225" y="445"/>
                  </a:lnTo>
                  <a:lnTo>
                    <a:pt x="225" y="456"/>
                  </a:lnTo>
                  <a:lnTo>
                    <a:pt x="225" y="456"/>
                  </a:lnTo>
                  <a:lnTo>
                    <a:pt x="225" y="466"/>
                  </a:lnTo>
                  <a:lnTo>
                    <a:pt x="225" y="466"/>
                  </a:lnTo>
                  <a:lnTo>
                    <a:pt x="228" y="488"/>
                  </a:lnTo>
                  <a:lnTo>
                    <a:pt x="228" y="488"/>
                  </a:lnTo>
                  <a:lnTo>
                    <a:pt x="231" y="496"/>
                  </a:lnTo>
                  <a:lnTo>
                    <a:pt x="231" y="496"/>
                  </a:lnTo>
                  <a:lnTo>
                    <a:pt x="201" y="507"/>
                  </a:lnTo>
                  <a:lnTo>
                    <a:pt x="201" y="507"/>
                  </a:lnTo>
                  <a:lnTo>
                    <a:pt x="172" y="520"/>
                  </a:lnTo>
                  <a:lnTo>
                    <a:pt x="145" y="533"/>
                  </a:lnTo>
                  <a:lnTo>
                    <a:pt x="145" y="533"/>
                  </a:lnTo>
                  <a:lnTo>
                    <a:pt x="115" y="552"/>
                  </a:lnTo>
                  <a:lnTo>
                    <a:pt x="105" y="563"/>
                  </a:lnTo>
                  <a:lnTo>
                    <a:pt x="91" y="574"/>
                  </a:lnTo>
                  <a:lnTo>
                    <a:pt x="91" y="574"/>
                  </a:lnTo>
                  <a:lnTo>
                    <a:pt x="78" y="585"/>
                  </a:lnTo>
                  <a:lnTo>
                    <a:pt x="67" y="595"/>
                  </a:lnTo>
                  <a:lnTo>
                    <a:pt x="62" y="603"/>
                  </a:lnTo>
                  <a:lnTo>
                    <a:pt x="62" y="603"/>
                  </a:lnTo>
                  <a:lnTo>
                    <a:pt x="56" y="609"/>
                  </a:lnTo>
                  <a:lnTo>
                    <a:pt x="46" y="622"/>
                  </a:lnTo>
                  <a:lnTo>
                    <a:pt x="46" y="622"/>
                  </a:lnTo>
                  <a:lnTo>
                    <a:pt x="38" y="635"/>
                  </a:lnTo>
                  <a:lnTo>
                    <a:pt x="30" y="651"/>
                  </a:lnTo>
                  <a:lnTo>
                    <a:pt x="30" y="651"/>
                  </a:lnTo>
                  <a:lnTo>
                    <a:pt x="16" y="681"/>
                  </a:lnTo>
                  <a:lnTo>
                    <a:pt x="16" y="681"/>
                  </a:lnTo>
                  <a:lnTo>
                    <a:pt x="8" y="713"/>
                  </a:lnTo>
                  <a:lnTo>
                    <a:pt x="8" y="713"/>
                  </a:lnTo>
                  <a:lnTo>
                    <a:pt x="3" y="745"/>
                  </a:lnTo>
                  <a:lnTo>
                    <a:pt x="0" y="778"/>
                  </a:lnTo>
                  <a:lnTo>
                    <a:pt x="0" y="778"/>
                  </a:lnTo>
                  <a:lnTo>
                    <a:pt x="0" y="810"/>
                  </a:lnTo>
                  <a:lnTo>
                    <a:pt x="0" y="810"/>
                  </a:lnTo>
                  <a:lnTo>
                    <a:pt x="0" y="818"/>
                  </a:lnTo>
                  <a:lnTo>
                    <a:pt x="3" y="826"/>
                  </a:lnTo>
                  <a:lnTo>
                    <a:pt x="3" y="842"/>
                  </a:lnTo>
                  <a:lnTo>
                    <a:pt x="5" y="850"/>
                  </a:lnTo>
                  <a:lnTo>
                    <a:pt x="5" y="855"/>
                  </a:lnTo>
                  <a:lnTo>
                    <a:pt x="5" y="855"/>
                  </a:lnTo>
                  <a:lnTo>
                    <a:pt x="5" y="858"/>
                  </a:lnTo>
                  <a:lnTo>
                    <a:pt x="5" y="858"/>
                  </a:lnTo>
                  <a:lnTo>
                    <a:pt x="5" y="858"/>
                  </a:lnTo>
                  <a:lnTo>
                    <a:pt x="8" y="874"/>
                  </a:lnTo>
                  <a:lnTo>
                    <a:pt x="11" y="882"/>
                  </a:lnTo>
                  <a:lnTo>
                    <a:pt x="14" y="890"/>
                  </a:lnTo>
                  <a:lnTo>
                    <a:pt x="19" y="906"/>
                  </a:lnTo>
                  <a:lnTo>
                    <a:pt x="19" y="906"/>
                  </a:lnTo>
                  <a:lnTo>
                    <a:pt x="24" y="920"/>
                  </a:lnTo>
                  <a:lnTo>
                    <a:pt x="24" y="920"/>
                  </a:lnTo>
                  <a:lnTo>
                    <a:pt x="30" y="936"/>
                  </a:lnTo>
                  <a:lnTo>
                    <a:pt x="30" y="936"/>
                  </a:lnTo>
                  <a:lnTo>
                    <a:pt x="46" y="965"/>
                  </a:lnTo>
                  <a:lnTo>
                    <a:pt x="54" y="979"/>
                  </a:lnTo>
                  <a:lnTo>
                    <a:pt x="62" y="992"/>
                  </a:lnTo>
                  <a:lnTo>
                    <a:pt x="62" y="992"/>
                  </a:lnTo>
                  <a:lnTo>
                    <a:pt x="80" y="1016"/>
                  </a:lnTo>
                  <a:lnTo>
                    <a:pt x="80" y="1016"/>
                  </a:lnTo>
                  <a:lnTo>
                    <a:pt x="102" y="1040"/>
                  </a:lnTo>
                  <a:lnTo>
                    <a:pt x="102" y="1040"/>
                  </a:lnTo>
                  <a:lnTo>
                    <a:pt x="126" y="1062"/>
                  </a:lnTo>
                  <a:lnTo>
                    <a:pt x="148" y="1083"/>
                  </a:lnTo>
                  <a:lnTo>
                    <a:pt x="148" y="1083"/>
                  </a:lnTo>
                  <a:lnTo>
                    <a:pt x="172" y="1102"/>
                  </a:lnTo>
                  <a:lnTo>
                    <a:pt x="172" y="1102"/>
                  </a:lnTo>
                  <a:lnTo>
                    <a:pt x="196" y="1121"/>
                  </a:lnTo>
                  <a:lnTo>
                    <a:pt x="196" y="1121"/>
                  </a:lnTo>
                  <a:lnTo>
                    <a:pt x="247" y="1153"/>
                  </a:lnTo>
                  <a:lnTo>
                    <a:pt x="274" y="1169"/>
                  </a:lnTo>
                  <a:lnTo>
                    <a:pt x="274" y="1169"/>
                  </a:lnTo>
                  <a:lnTo>
                    <a:pt x="300" y="1185"/>
                  </a:lnTo>
                  <a:lnTo>
                    <a:pt x="300" y="1185"/>
                  </a:lnTo>
                  <a:lnTo>
                    <a:pt x="327" y="1199"/>
                  </a:lnTo>
                  <a:lnTo>
                    <a:pt x="327" y="1199"/>
                  </a:lnTo>
                  <a:lnTo>
                    <a:pt x="325" y="1207"/>
                  </a:lnTo>
                  <a:lnTo>
                    <a:pt x="325" y="1207"/>
                  </a:lnTo>
                  <a:lnTo>
                    <a:pt x="316" y="1225"/>
                  </a:lnTo>
                  <a:lnTo>
                    <a:pt x="311" y="1244"/>
                  </a:lnTo>
                  <a:lnTo>
                    <a:pt x="311" y="1244"/>
                  </a:lnTo>
                  <a:lnTo>
                    <a:pt x="306" y="1263"/>
                  </a:lnTo>
                  <a:lnTo>
                    <a:pt x="303" y="1282"/>
                  </a:lnTo>
                  <a:lnTo>
                    <a:pt x="303" y="1303"/>
                  </a:lnTo>
                  <a:lnTo>
                    <a:pt x="303" y="1322"/>
                  </a:lnTo>
                  <a:lnTo>
                    <a:pt x="303" y="1322"/>
                  </a:lnTo>
                  <a:lnTo>
                    <a:pt x="306" y="1341"/>
                  </a:lnTo>
                  <a:lnTo>
                    <a:pt x="306" y="1341"/>
                  </a:lnTo>
                  <a:lnTo>
                    <a:pt x="311" y="1362"/>
                  </a:lnTo>
                  <a:lnTo>
                    <a:pt x="316" y="1381"/>
                  </a:lnTo>
                  <a:lnTo>
                    <a:pt x="316" y="1381"/>
                  </a:lnTo>
                  <a:lnTo>
                    <a:pt x="325" y="1397"/>
                  </a:lnTo>
                  <a:lnTo>
                    <a:pt x="330" y="1408"/>
                  </a:lnTo>
                  <a:lnTo>
                    <a:pt x="330" y="1408"/>
                  </a:lnTo>
                  <a:lnTo>
                    <a:pt x="330" y="1408"/>
                  </a:lnTo>
                  <a:lnTo>
                    <a:pt x="330" y="1408"/>
                  </a:lnTo>
                  <a:lnTo>
                    <a:pt x="330" y="1411"/>
                  </a:lnTo>
                  <a:lnTo>
                    <a:pt x="333" y="1411"/>
                  </a:lnTo>
                  <a:lnTo>
                    <a:pt x="335" y="1416"/>
                  </a:lnTo>
                  <a:lnTo>
                    <a:pt x="335" y="1416"/>
                  </a:lnTo>
                  <a:lnTo>
                    <a:pt x="343" y="1429"/>
                  </a:lnTo>
                  <a:lnTo>
                    <a:pt x="343" y="1429"/>
                  </a:lnTo>
                  <a:lnTo>
                    <a:pt x="365" y="1461"/>
                  </a:lnTo>
                  <a:lnTo>
                    <a:pt x="378" y="1475"/>
                  </a:lnTo>
                  <a:lnTo>
                    <a:pt x="378" y="1475"/>
                  </a:lnTo>
                  <a:lnTo>
                    <a:pt x="389" y="1488"/>
                  </a:lnTo>
                  <a:lnTo>
                    <a:pt x="389" y="1488"/>
                  </a:lnTo>
                  <a:lnTo>
                    <a:pt x="416" y="1515"/>
                  </a:lnTo>
                  <a:lnTo>
                    <a:pt x="426" y="1529"/>
                  </a:lnTo>
                  <a:lnTo>
                    <a:pt x="426" y="1529"/>
                  </a:lnTo>
                  <a:lnTo>
                    <a:pt x="440" y="1539"/>
                  </a:lnTo>
                  <a:lnTo>
                    <a:pt x="469" y="1563"/>
                  </a:lnTo>
                  <a:lnTo>
                    <a:pt x="469" y="1563"/>
                  </a:lnTo>
                  <a:lnTo>
                    <a:pt x="499" y="1585"/>
                  </a:lnTo>
                  <a:lnTo>
                    <a:pt x="499" y="1585"/>
                  </a:lnTo>
                  <a:lnTo>
                    <a:pt x="512" y="1595"/>
                  </a:lnTo>
                  <a:lnTo>
                    <a:pt x="528" y="1604"/>
                  </a:lnTo>
                  <a:lnTo>
                    <a:pt x="528" y="1604"/>
                  </a:lnTo>
                  <a:lnTo>
                    <a:pt x="558" y="1622"/>
                  </a:lnTo>
                  <a:lnTo>
                    <a:pt x="590" y="1641"/>
                  </a:lnTo>
                  <a:lnTo>
                    <a:pt x="606" y="1649"/>
                  </a:lnTo>
                  <a:lnTo>
                    <a:pt x="606" y="1649"/>
                  </a:lnTo>
                  <a:lnTo>
                    <a:pt x="622" y="1657"/>
                  </a:lnTo>
                  <a:lnTo>
                    <a:pt x="654" y="1670"/>
                  </a:lnTo>
                  <a:lnTo>
                    <a:pt x="654" y="1670"/>
                  </a:lnTo>
                  <a:lnTo>
                    <a:pt x="687" y="1684"/>
                  </a:lnTo>
                  <a:lnTo>
                    <a:pt x="721" y="1697"/>
                  </a:lnTo>
                  <a:lnTo>
                    <a:pt x="721" y="1697"/>
                  </a:lnTo>
                  <a:lnTo>
                    <a:pt x="789" y="1719"/>
                  </a:lnTo>
                  <a:lnTo>
                    <a:pt x="789" y="1719"/>
                  </a:lnTo>
                  <a:lnTo>
                    <a:pt x="807" y="1722"/>
                  </a:lnTo>
                  <a:lnTo>
                    <a:pt x="823" y="1727"/>
                  </a:lnTo>
                  <a:lnTo>
                    <a:pt x="858" y="1732"/>
                  </a:lnTo>
                  <a:lnTo>
                    <a:pt x="858" y="1732"/>
                  </a:lnTo>
                  <a:lnTo>
                    <a:pt x="893" y="1740"/>
                  </a:lnTo>
                  <a:lnTo>
                    <a:pt x="928" y="1746"/>
                  </a:lnTo>
                  <a:lnTo>
                    <a:pt x="947" y="1748"/>
                  </a:lnTo>
                  <a:lnTo>
                    <a:pt x="955" y="1748"/>
                  </a:lnTo>
                  <a:lnTo>
                    <a:pt x="963" y="1751"/>
                  </a:lnTo>
                  <a:lnTo>
                    <a:pt x="998" y="1754"/>
                  </a:lnTo>
                  <a:lnTo>
                    <a:pt x="998" y="1754"/>
                  </a:lnTo>
                  <a:lnTo>
                    <a:pt x="1032" y="1756"/>
                  </a:lnTo>
                  <a:lnTo>
                    <a:pt x="1070" y="1759"/>
                  </a:lnTo>
                  <a:lnTo>
                    <a:pt x="1121" y="1759"/>
                  </a:lnTo>
                  <a:lnTo>
                    <a:pt x="1121" y="1762"/>
                  </a:lnTo>
                  <a:lnTo>
                    <a:pt x="1140" y="1762"/>
                  </a:lnTo>
                  <a:lnTo>
                    <a:pt x="1148" y="1762"/>
                  </a:lnTo>
                  <a:lnTo>
                    <a:pt x="1164" y="1788"/>
                  </a:lnTo>
                  <a:lnTo>
                    <a:pt x="1164" y="1788"/>
                  </a:lnTo>
                  <a:lnTo>
                    <a:pt x="1191" y="1821"/>
                  </a:lnTo>
                  <a:lnTo>
                    <a:pt x="1191" y="1821"/>
                  </a:lnTo>
                  <a:lnTo>
                    <a:pt x="1215" y="1853"/>
                  </a:lnTo>
                  <a:lnTo>
                    <a:pt x="1215" y="1853"/>
                  </a:lnTo>
                  <a:lnTo>
                    <a:pt x="1242" y="1885"/>
                  </a:lnTo>
                  <a:lnTo>
                    <a:pt x="1242" y="1885"/>
                  </a:lnTo>
                  <a:lnTo>
                    <a:pt x="1271" y="1915"/>
                  </a:lnTo>
                  <a:lnTo>
                    <a:pt x="1271" y="1915"/>
                  </a:lnTo>
                  <a:lnTo>
                    <a:pt x="1303" y="1941"/>
                  </a:lnTo>
                  <a:lnTo>
                    <a:pt x="1303" y="1941"/>
                  </a:lnTo>
                  <a:lnTo>
                    <a:pt x="1333" y="1968"/>
                  </a:lnTo>
                  <a:lnTo>
                    <a:pt x="1333" y="1968"/>
                  </a:lnTo>
                  <a:lnTo>
                    <a:pt x="1368" y="1992"/>
                  </a:lnTo>
                  <a:lnTo>
                    <a:pt x="1368" y="1992"/>
                  </a:lnTo>
                  <a:lnTo>
                    <a:pt x="1400" y="2016"/>
                  </a:lnTo>
                  <a:lnTo>
                    <a:pt x="1400" y="2016"/>
                  </a:lnTo>
                  <a:lnTo>
                    <a:pt x="1435" y="2038"/>
                  </a:lnTo>
                  <a:lnTo>
                    <a:pt x="1472" y="2059"/>
                  </a:lnTo>
                  <a:lnTo>
                    <a:pt x="1472" y="2059"/>
                  </a:lnTo>
                  <a:lnTo>
                    <a:pt x="1507" y="2078"/>
                  </a:lnTo>
                  <a:lnTo>
                    <a:pt x="1507" y="2078"/>
                  </a:lnTo>
                  <a:lnTo>
                    <a:pt x="1582" y="2110"/>
                  </a:lnTo>
                  <a:lnTo>
                    <a:pt x="1582" y="2110"/>
                  </a:lnTo>
                  <a:lnTo>
                    <a:pt x="1620" y="2124"/>
                  </a:lnTo>
                  <a:lnTo>
                    <a:pt x="1639" y="2132"/>
                  </a:lnTo>
                  <a:lnTo>
                    <a:pt x="1660" y="2137"/>
                  </a:lnTo>
                  <a:lnTo>
                    <a:pt x="1660" y="2137"/>
                  </a:lnTo>
                  <a:lnTo>
                    <a:pt x="1738" y="2161"/>
                  </a:lnTo>
                  <a:lnTo>
                    <a:pt x="1738" y="2161"/>
                  </a:lnTo>
                  <a:lnTo>
                    <a:pt x="1818" y="2177"/>
                  </a:lnTo>
                  <a:lnTo>
                    <a:pt x="1818" y="2177"/>
                  </a:lnTo>
                  <a:lnTo>
                    <a:pt x="1898" y="2191"/>
                  </a:lnTo>
                  <a:lnTo>
                    <a:pt x="1898" y="2191"/>
                  </a:lnTo>
                  <a:lnTo>
                    <a:pt x="1979" y="2199"/>
                  </a:lnTo>
                  <a:lnTo>
                    <a:pt x="1979" y="2199"/>
                  </a:lnTo>
                  <a:lnTo>
                    <a:pt x="2060" y="2204"/>
                  </a:lnTo>
                  <a:lnTo>
                    <a:pt x="2060" y="2204"/>
                  </a:lnTo>
                  <a:lnTo>
                    <a:pt x="2100" y="2202"/>
                  </a:lnTo>
                  <a:lnTo>
                    <a:pt x="2140" y="2202"/>
                  </a:lnTo>
                  <a:lnTo>
                    <a:pt x="2140" y="2202"/>
                  </a:lnTo>
                  <a:lnTo>
                    <a:pt x="2220" y="2193"/>
                  </a:lnTo>
                  <a:lnTo>
                    <a:pt x="2301" y="2180"/>
                  </a:lnTo>
                  <a:lnTo>
                    <a:pt x="2301" y="2180"/>
                  </a:lnTo>
                  <a:lnTo>
                    <a:pt x="2220" y="2191"/>
                  </a:lnTo>
                  <a:lnTo>
                    <a:pt x="2140" y="2193"/>
                  </a:lnTo>
                  <a:lnTo>
                    <a:pt x="2140" y="2193"/>
                  </a:lnTo>
                  <a:lnTo>
                    <a:pt x="2100" y="2196"/>
                  </a:lnTo>
                  <a:lnTo>
                    <a:pt x="2060" y="2193"/>
                  </a:lnTo>
                  <a:lnTo>
                    <a:pt x="2060" y="2193"/>
                  </a:lnTo>
                  <a:lnTo>
                    <a:pt x="1979" y="2188"/>
                  </a:lnTo>
                  <a:lnTo>
                    <a:pt x="1979" y="2188"/>
                  </a:lnTo>
                  <a:lnTo>
                    <a:pt x="1898" y="2177"/>
                  </a:lnTo>
                  <a:lnTo>
                    <a:pt x="1898" y="2177"/>
                  </a:lnTo>
                  <a:lnTo>
                    <a:pt x="1821" y="2161"/>
                  </a:lnTo>
                  <a:lnTo>
                    <a:pt x="1821" y="2161"/>
                  </a:lnTo>
                  <a:lnTo>
                    <a:pt x="1743" y="2143"/>
                  </a:lnTo>
                  <a:lnTo>
                    <a:pt x="1743" y="2143"/>
                  </a:lnTo>
                  <a:lnTo>
                    <a:pt x="1665" y="2116"/>
                  </a:lnTo>
                  <a:lnTo>
                    <a:pt x="1646" y="2110"/>
                  </a:lnTo>
                  <a:lnTo>
                    <a:pt x="1628" y="2102"/>
                  </a:lnTo>
                  <a:lnTo>
                    <a:pt x="1628" y="2102"/>
                  </a:lnTo>
                  <a:lnTo>
                    <a:pt x="1593" y="2089"/>
                  </a:lnTo>
                  <a:lnTo>
                    <a:pt x="1593" y="2089"/>
                  </a:lnTo>
                  <a:lnTo>
                    <a:pt x="1521" y="2054"/>
                  </a:lnTo>
                  <a:lnTo>
                    <a:pt x="1521" y="2054"/>
                  </a:lnTo>
                  <a:lnTo>
                    <a:pt x="1486" y="2035"/>
                  </a:lnTo>
                  <a:lnTo>
                    <a:pt x="1451" y="2014"/>
                  </a:lnTo>
                  <a:lnTo>
                    <a:pt x="1451" y="2014"/>
                  </a:lnTo>
                  <a:lnTo>
                    <a:pt x="1416" y="1992"/>
                  </a:lnTo>
                  <a:lnTo>
                    <a:pt x="1416" y="1992"/>
                  </a:lnTo>
                  <a:lnTo>
                    <a:pt x="1384" y="1968"/>
                  </a:lnTo>
                  <a:lnTo>
                    <a:pt x="1384" y="1968"/>
                  </a:lnTo>
                  <a:lnTo>
                    <a:pt x="1354" y="1944"/>
                  </a:lnTo>
                  <a:lnTo>
                    <a:pt x="1354" y="1944"/>
                  </a:lnTo>
                  <a:lnTo>
                    <a:pt x="1325" y="1917"/>
                  </a:lnTo>
                  <a:lnTo>
                    <a:pt x="1325" y="1917"/>
                  </a:lnTo>
                  <a:lnTo>
                    <a:pt x="1295" y="1891"/>
                  </a:lnTo>
                  <a:lnTo>
                    <a:pt x="1295" y="1891"/>
                  </a:lnTo>
                  <a:lnTo>
                    <a:pt x="1269" y="1861"/>
                  </a:lnTo>
                  <a:lnTo>
                    <a:pt x="1269" y="1861"/>
                  </a:lnTo>
                  <a:lnTo>
                    <a:pt x="1242" y="1831"/>
                  </a:lnTo>
                  <a:lnTo>
                    <a:pt x="1242" y="1831"/>
                  </a:lnTo>
                  <a:lnTo>
                    <a:pt x="1217" y="1799"/>
                  </a:lnTo>
                  <a:lnTo>
                    <a:pt x="1217" y="1799"/>
                  </a:lnTo>
                  <a:lnTo>
                    <a:pt x="1196" y="1767"/>
                  </a:lnTo>
                  <a:lnTo>
                    <a:pt x="1175" y="1735"/>
                  </a:lnTo>
                  <a:lnTo>
                    <a:pt x="1169" y="1724"/>
                  </a:lnTo>
                  <a:lnTo>
                    <a:pt x="1159" y="1724"/>
                  </a:lnTo>
                  <a:lnTo>
                    <a:pt x="1159" y="1724"/>
                  </a:lnTo>
                  <a:lnTo>
                    <a:pt x="1140" y="1722"/>
                  </a:lnTo>
                  <a:lnTo>
                    <a:pt x="1070" y="1719"/>
                  </a:lnTo>
                  <a:lnTo>
                    <a:pt x="1070" y="1719"/>
                  </a:lnTo>
                  <a:lnTo>
                    <a:pt x="1038" y="1716"/>
                  </a:lnTo>
                  <a:lnTo>
                    <a:pt x="1003" y="1713"/>
                  </a:lnTo>
                  <a:lnTo>
                    <a:pt x="968" y="1708"/>
                  </a:lnTo>
                  <a:lnTo>
                    <a:pt x="960" y="1708"/>
                  </a:lnTo>
                  <a:lnTo>
                    <a:pt x="952" y="1705"/>
                  </a:lnTo>
                  <a:lnTo>
                    <a:pt x="936" y="1703"/>
                  </a:lnTo>
                  <a:lnTo>
                    <a:pt x="901" y="1697"/>
                  </a:lnTo>
                  <a:lnTo>
                    <a:pt x="901" y="1697"/>
                  </a:lnTo>
                  <a:lnTo>
                    <a:pt x="866" y="1692"/>
                  </a:lnTo>
                  <a:lnTo>
                    <a:pt x="834" y="1681"/>
                  </a:lnTo>
                  <a:lnTo>
                    <a:pt x="818" y="1679"/>
                  </a:lnTo>
                  <a:lnTo>
                    <a:pt x="818" y="1679"/>
                  </a:lnTo>
                  <a:lnTo>
                    <a:pt x="802" y="1673"/>
                  </a:lnTo>
                  <a:lnTo>
                    <a:pt x="802" y="1673"/>
                  </a:lnTo>
                  <a:lnTo>
                    <a:pt x="737" y="1654"/>
                  </a:lnTo>
                  <a:lnTo>
                    <a:pt x="705" y="1641"/>
                  </a:lnTo>
                  <a:lnTo>
                    <a:pt x="705" y="1641"/>
                  </a:lnTo>
                  <a:lnTo>
                    <a:pt x="673" y="1628"/>
                  </a:lnTo>
                  <a:lnTo>
                    <a:pt x="644" y="1614"/>
                  </a:lnTo>
                  <a:lnTo>
                    <a:pt x="644" y="1614"/>
                  </a:lnTo>
                  <a:lnTo>
                    <a:pt x="628" y="1606"/>
                  </a:lnTo>
                  <a:lnTo>
                    <a:pt x="612" y="1598"/>
                  </a:lnTo>
                  <a:lnTo>
                    <a:pt x="582" y="1582"/>
                  </a:lnTo>
                  <a:lnTo>
                    <a:pt x="582" y="1582"/>
                  </a:lnTo>
                  <a:lnTo>
                    <a:pt x="555" y="1563"/>
                  </a:lnTo>
                  <a:lnTo>
                    <a:pt x="542" y="1555"/>
                  </a:lnTo>
                  <a:lnTo>
                    <a:pt x="542" y="1555"/>
                  </a:lnTo>
                  <a:lnTo>
                    <a:pt x="526" y="1545"/>
                  </a:lnTo>
                  <a:lnTo>
                    <a:pt x="499" y="1523"/>
                  </a:lnTo>
                  <a:lnTo>
                    <a:pt x="475" y="1501"/>
                  </a:lnTo>
                  <a:lnTo>
                    <a:pt x="475" y="1501"/>
                  </a:lnTo>
                  <a:lnTo>
                    <a:pt x="461" y="1491"/>
                  </a:lnTo>
                  <a:lnTo>
                    <a:pt x="450" y="1480"/>
                  </a:lnTo>
                  <a:lnTo>
                    <a:pt x="450" y="1480"/>
                  </a:lnTo>
                  <a:lnTo>
                    <a:pt x="429" y="1456"/>
                  </a:lnTo>
                  <a:lnTo>
                    <a:pt x="429" y="1456"/>
                  </a:lnTo>
                  <a:lnTo>
                    <a:pt x="419" y="1442"/>
                  </a:lnTo>
                  <a:lnTo>
                    <a:pt x="408" y="1429"/>
                  </a:lnTo>
                  <a:lnTo>
                    <a:pt x="408" y="1429"/>
                  </a:lnTo>
                  <a:lnTo>
                    <a:pt x="389" y="1402"/>
                  </a:lnTo>
                  <a:lnTo>
                    <a:pt x="389" y="1402"/>
                  </a:lnTo>
                  <a:lnTo>
                    <a:pt x="381" y="1389"/>
                  </a:lnTo>
                  <a:lnTo>
                    <a:pt x="375" y="1381"/>
                  </a:lnTo>
                  <a:lnTo>
                    <a:pt x="373" y="1376"/>
                  </a:lnTo>
                  <a:lnTo>
                    <a:pt x="373" y="1376"/>
                  </a:lnTo>
                  <a:lnTo>
                    <a:pt x="367" y="1362"/>
                  </a:lnTo>
                  <a:lnTo>
                    <a:pt x="362" y="1346"/>
                  </a:lnTo>
                  <a:lnTo>
                    <a:pt x="360" y="1333"/>
                  </a:lnTo>
                  <a:lnTo>
                    <a:pt x="360" y="1333"/>
                  </a:lnTo>
                  <a:lnTo>
                    <a:pt x="357" y="1317"/>
                  </a:lnTo>
                  <a:lnTo>
                    <a:pt x="357" y="1317"/>
                  </a:lnTo>
                  <a:lnTo>
                    <a:pt x="357" y="1287"/>
                  </a:lnTo>
                  <a:lnTo>
                    <a:pt x="365" y="1258"/>
                  </a:lnTo>
                  <a:lnTo>
                    <a:pt x="365" y="1258"/>
                  </a:lnTo>
                  <a:lnTo>
                    <a:pt x="373" y="1231"/>
                  </a:lnTo>
                  <a:lnTo>
                    <a:pt x="373" y="1231"/>
                  </a:lnTo>
                  <a:lnTo>
                    <a:pt x="381" y="1217"/>
                  </a:lnTo>
                  <a:lnTo>
                    <a:pt x="381" y="1217"/>
                  </a:lnTo>
                  <a:lnTo>
                    <a:pt x="384" y="1209"/>
                  </a:lnTo>
                  <a:lnTo>
                    <a:pt x="384" y="1209"/>
                  </a:lnTo>
                  <a:lnTo>
                    <a:pt x="389" y="1204"/>
                  </a:lnTo>
                  <a:lnTo>
                    <a:pt x="408" y="1177"/>
                  </a:lnTo>
                  <a:lnTo>
                    <a:pt x="378" y="1164"/>
                  </a:lnTo>
                  <a:lnTo>
                    <a:pt x="378" y="1164"/>
                  </a:lnTo>
                  <a:lnTo>
                    <a:pt x="327" y="1134"/>
                  </a:lnTo>
                  <a:lnTo>
                    <a:pt x="327" y="1134"/>
                  </a:lnTo>
                  <a:lnTo>
                    <a:pt x="303" y="1121"/>
                  </a:lnTo>
                  <a:lnTo>
                    <a:pt x="279" y="1105"/>
                  </a:lnTo>
                  <a:lnTo>
                    <a:pt x="279" y="1105"/>
                  </a:lnTo>
                  <a:lnTo>
                    <a:pt x="231" y="1072"/>
                  </a:lnTo>
                  <a:lnTo>
                    <a:pt x="231" y="1072"/>
                  </a:lnTo>
                  <a:lnTo>
                    <a:pt x="207" y="1056"/>
                  </a:lnTo>
                  <a:lnTo>
                    <a:pt x="207" y="1056"/>
                  </a:lnTo>
                  <a:lnTo>
                    <a:pt x="185" y="1038"/>
                  </a:lnTo>
                  <a:lnTo>
                    <a:pt x="185" y="1038"/>
                  </a:lnTo>
                  <a:lnTo>
                    <a:pt x="145" y="1000"/>
                  </a:lnTo>
                  <a:lnTo>
                    <a:pt x="145" y="1000"/>
                  </a:lnTo>
                  <a:lnTo>
                    <a:pt x="126" y="979"/>
                  </a:lnTo>
                  <a:lnTo>
                    <a:pt x="126" y="979"/>
                  </a:lnTo>
                  <a:lnTo>
                    <a:pt x="110" y="957"/>
                  </a:lnTo>
                  <a:lnTo>
                    <a:pt x="102" y="946"/>
                  </a:lnTo>
                  <a:lnTo>
                    <a:pt x="97" y="936"/>
                  </a:lnTo>
                  <a:lnTo>
                    <a:pt x="97" y="936"/>
                  </a:lnTo>
                  <a:lnTo>
                    <a:pt x="83" y="912"/>
                  </a:lnTo>
                  <a:lnTo>
                    <a:pt x="83" y="912"/>
                  </a:lnTo>
                  <a:lnTo>
                    <a:pt x="80" y="898"/>
                  </a:lnTo>
                  <a:lnTo>
                    <a:pt x="80" y="898"/>
                  </a:lnTo>
                  <a:lnTo>
                    <a:pt x="75" y="887"/>
                  </a:lnTo>
                  <a:lnTo>
                    <a:pt x="70" y="874"/>
                  </a:lnTo>
                  <a:lnTo>
                    <a:pt x="70" y="869"/>
                  </a:lnTo>
                  <a:lnTo>
                    <a:pt x="67" y="861"/>
                  </a:lnTo>
                  <a:lnTo>
                    <a:pt x="64" y="847"/>
                  </a:lnTo>
                  <a:lnTo>
                    <a:pt x="64" y="847"/>
                  </a:lnTo>
                  <a:lnTo>
                    <a:pt x="64" y="847"/>
                  </a:lnTo>
                  <a:lnTo>
                    <a:pt x="64" y="844"/>
                  </a:lnTo>
                  <a:lnTo>
                    <a:pt x="64" y="842"/>
                  </a:lnTo>
                  <a:lnTo>
                    <a:pt x="64" y="834"/>
                  </a:lnTo>
                  <a:lnTo>
                    <a:pt x="62" y="820"/>
                  </a:lnTo>
                  <a:lnTo>
                    <a:pt x="62" y="815"/>
                  </a:lnTo>
                  <a:lnTo>
                    <a:pt x="62" y="815"/>
                  </a:lnTo>
                  <a:lnTo>
                    <a:pt x="62" y="807"/>
                  </a:lnTo>
                  <a:lnTo>
                    <a:pt x="62" y="807"/>
                  </a:lnTo>
                  <a:lnTo>
                    <a:pt x="59" y="780"/>
                  </a:lnTo>
                  <a:lnTo>
                    <a:pt x="62" y="753"/>
                  </a:lnTo>
                  <a:lnTo>
                    <a:pt x="67" y="727"/>
                  </a:lnTo>
                  <a:lnTo>
                    <a:pt x="67" y="727"/>
                  </a:lnTo>
                  <a:lnTo>
                    <a:pt x="75" y="703"/>
                  </a:lnTo>
                  <a:lnTo>
                    <a:pt x="75" y="703"/>
                  </a:lnTo>
                  <a:lnTo>
                    <a:pt x="86" y="678"/>
                  </a:lnTo>
                  <a:lnTo>
                    <a:pt x="91" y="668"/>
                  </a:lnTo>
                  <a:lnTo>
                    <a:pt x="91" y="668"/>
                  </a:lnTo>
                  <a:lnTo>
                    <a:pt x="99" y="657"/>
                  </a:lnTo>
                  <a:lnTo>
                    <a:pt x="105" y="649"/>
                  </a:lnTo>
                  <a:lnTo>
                    <a:pt x="105" y="649"/>
                  </a:lnTo>
                  <a:lnTo>
                    <a:pt x="110" y="644"/>
                  </a:lnTo>
                  <a:lnTo>
                    <a:pt x="115" y="638"/>
                  </a:lnTo>
                  <a:lnTo>
                    <a:pt x="123" y="627"/>
                  </a:lnTo>
                  <a:lnTo>
                    <a:pt x="123" y="627"/>
                  </a:lnTo>
                  <a:lnTo>
                    <a:pt x="132" y="619"/>
                  </a:lnTo>
                  <a:lnTo>
                    <a:pt x="142" y="611"/>
                  </a:lnTo>
                  <a:lnTo>
                    <a:pt x="153" y="603"/>
                  </a:lnTo>
                  <a:lnTo>
                    <a:pt x="153" y="603"/>
                  </a:lnTo>
                  <a:lnTo>
                    <a:pt x="174" y="590"/>
                  </a:lnTo>
                  <a:lnTo>
                    <a:pt x="174" y="590"/>
                  </a:lnTo>
                  <a:lnTo>
                    <a:pt x="198" y="576"/>
                  </a:lnTo>
                  <a:lnTo>
                    <a:pt x="225" y="566"/>
                  </a:lnTo>
                  <a:lnTo>
                    <a:pt x="225" y="566"/>
                  </a:lnTo>
                  <a:lnTo>
                    <a:pt x="250" y="558"/>
                  </a:lnTo>
                  <a:lnTo>
                    <a:pt x="276" y="550"/>
                  </a:lnTo>
                  <a:lnTo>
                    <a:pt x="282" y="547"/>
                  </a:lnTo>
                  <a:lnTo>
                    <a:pt x="284" y="544"/>
                  </a:lnTo>
                  <a:lnTo>
                    <a:pt x="287" y="544"/>
                  </a:lnTo>
                  <a:lnTo>
                    <a:pt x="308" y="531"/>
                  </a:lnTo>
                  <a:lnTo>
                    <a:pt x="300" y="507"/>
                  </a:lnTo>
                  <a:lnTo>
                    <a:pt x="300" y="507"/>
                  </a:lnTo>
                  <a:lnTo>
                    <a:pt x="295" y="491"/>
                  </a:lnTo>
                  <a:lnTo>
                    <a:pt x="290" y="477"/>
                  </a:lnTo>
                  <a:lnTo>
                    <a:pt x="290" y="477"/>
                  </a:lnTo>
                  <a:lnTo>
                    <a:pt x="290" y="461"/>
                  </a:lnTo>
                  <a:lnTo>
                    <a:pt x="290" y="461"/>
                  </a:lnTo>
                  <a:lnTo>
                    <a:pt x="290" y="453"/>
                  </a:lnTo>
                  <a:lnTo>
                    <a:pt x="290" y="445"/>
                  </a:lnTo>
                  <a:lnTo>
                    <a:pt x="290" y="373"/>
                  </a:lnTo>
                  <a:lnTo>
                    <a:pt x="287" y="373"/>
                  </a:lnTo>
                  <a:lnTo>
                    <a:pt x="290" y="373"/>
                  </a:lnTo>
                  <a:lnTo>
                    <a:pt x="290" y="370"/>
                  </a:lnTo>
                  <a:lnTo>
                    <a:pt x="290" y="370"/>
                  </a:lnTo>
                  <a:lnTo>
                    <a:pt x="290" y="370"/>
                  </a:lnTo>
                  <a:lnTo>
                    <a:pt x="290" y="351"/>
                  </a:lnTo>
                  <a:lnTo>
                    <a:pt x="292" y="330"/>
                  </a:lnTo>
                  <a:lnTo>
                    <a:pt x="298" y="311"/>
                  </a:lnTo>
                  <a:lnTo>
                    <a:pt x="303" y="289"/>
                  </a:lnTo>
                  <a:lnTo>
                    <a:pt x="303" y="289"/>
                  </a:lnTo>
                  <a:lnTo>
                    <a:pt x="314" y="271"/>
                  </a:lnTo>
                  <a:lnTo>
                    <a:pt x="325" y="255"/>
                  </a:lnTo>
                  <a:lnTo>
                    <a:pt x="338" y="236"/>
                  </a:lnTo>
                  <a:lnTo>
                    <a:pt x="351" y="220"/>
                  </a:lnTo>
                  <a:lnTo>
                    <a:pt x="351" y="220"/>
                  </a:lnTo>
                  <a:lnTo>
                    <a:pt x="384" y="190"/>
                  </a:lnTo>
                  <a:lnTo>
                    <a:pt x="421" y="164"/>
                  </a:lnTo>
                  <a:lnTo>
                    <a:pt x="421" y="164"/>
                  </a:lnTo>
                  <a:lnTo>
                    <a:pt x="459" y="139"/>
                  </a:lnTo>
                  <a:lnTo>
                    <a:pt x="502" y="120"/>
                  </a:lnTo>
                  <a:lnTo>
                    <a:pt x="502" y="120"/>
                  </a:lnTo>
                  <a:lnTo>
                    <a:pt x="544" y="105"/>
                  </a:lnTo>
                  <a:lnTo>
                    <a:pt x="587" y="91"/>
                  </a:lnTo>
                  <a:lnTo>
                    <a:pt x="633" y="80"/>
                  </a:lnTo>
                  <a:lnTo>
                    <a:pt x="678" y="72"/>
                  </a:lnTo>
                  <a:lnTo>
                    <a:pt x="678" y="72"/>
                  </a:lnTo>
                  <a:lnTo>
                    <a:pt x="724" y="67"/>
                  </a:lnTo>
                  <a:lnTo>
                    <a:pt x="772" y="64"/>
                  </a:lnTo>
                  <a:lnTo>
                    <a:pt x="794" y="64"/>
                  </a:lnTo>
                  <a:lnTo>
                    <a:pt x="818" y="64"/>
                  </a:lnTo>
                  <a:lnTo>
                    <a:pt x="842" y="64"/>
                  </a:lnTo>
                  <a:lnTo>
                    <a:pt x="842" y="64"/>
                  </a:lnTo>
                  <a:lnTo>
                    <a:pt x="866" y="67"/>
                  </a:lnTo>
                  <a:lnTo>
                    <a:pt x="866" y="67"/>
                  </a:lnTo>
                  <a:lnTo>
                    <a:pt x="912" y="72"/>
                  </a:lnTo>
                  <a:lnTo>
                    <a:pt x="912" y="72"/>
                  </a:lnTo>
                  <a:lnTo>
                    <a:pt x="957" y="77"/>
                  </a:lnTo>
                  <a:lnTo>
                    <a:pt x="982" y="83"/>
                  </a:lnTo>
                  <a:lnTo>
                    <a:pt x="1006" y="88"/>
                  </a:lnTo>
                  <a:lnTo>
                    <a:pt x="1006" y="88"/>
                  </a:lnTo>
                  <a:lnTo>
                    <a:pt x="1051" y="99"/>
                  </a:lnTo>
                  <a:lnTo>
                    <a:pt x="1051" y="99"/>
                  </a:lnTo>
                  <a:lnTo>
                    <a:pt x="1097" y="110"/>
                  </a:lnTo>
                  <a:lnTo>
                    <a:pt x="1140" y="126"/>
                  </a:lnTo>
                  <a:lnTo>
                    <a:pt x="1140" y="126"/>
                  </a:lnTo>
                  <a:lnTo>
                    <a:pt x="1185" y="142"/>
                  </a:lnTo>
                  <a:lnTo>
                    <a:pt x="1185" y="142"/>
                  </a:lnTo>
                  <a:lnTo>
                    <a:pt x="1228" y="161"/>
                  </a:lnTo>
                  <a:lnTo>
                    <a:pt x="1271" y="180"/>
                  </a:lnTo>
                  <a:lnTo>
                    <a:pt x="1271" y="180"/>
                  </a:lnTo>
                  <a:lnTo>
                    <a:pt x="1311" y="201"/>
                  </a:lnTo>
                  <a:lnTo>
                    <a:pt x="1311" y="201"/>
                  </a:lnTo>
                  <a:lnTo>
                    <a:pt x="1352" y="225"/>
                  </a:lnTo>
                  <a:lnTo>
                    <a:pt x="1352" y="225"/>
                  </a:lnTo>
                  <a:lnTo>
                    <a:pt x="1392" y="252"/>
                  </a:lnTo>
                  <a:lnTo>
                    <a:pt x="1392" y="252"/>
                  </a:lnTo>
                  <a:lnTo>
                    <a:pt x="1429" y="279"/>
                  </a:lnTo>
                  <a:lnTo>
                    <a:pt x="1464" y="308"/>
                  </a:lnTo>
                  <a:lnTo>
                    <a:pt x="1464" y="308"/>
                  </a:lnTo>
                  <a:lnTo>
                    <a:pt x="1483" y="324"/>
                  </a:lnTo>
                  <a:lnTo>
                    <a:pt x="1499" y="340"/>
                  </a:lnTo>
                  <a:lnTo>
                    <a:pt x="1507" y="348"/>
                  </a:lnTo>
                  <a:lnTo>
                    <a:pt x="1512" y="357"/>
                  </a:lnTo>
                  <a:lnTo>
                    <a:pt x="1529" y="375"/>
                  </a:lnTo>
                  <a:lnTo>
                    <a:pt x="1539" y="389"/>
                  </a:lnTo>
                  <a:lnTo>
                    <a:pt x="1558" y="386"/>
                  </a:lnTo>
                  <a:lnTo>
                    <a:pt x="1558" y="386"/>
                  </a:lnTo>
                  <a:lnTo>
                    <a:pt x="1644" y="375"/>
                  </a:lnTo>
                  <a:lnTo>
                    <a:pt x="1644" y="375"/>
                  </a:lnTo>
                  <a:lnTo>
                    <a:pt x="1684" y="373"/>
                  </a:lnTo>
                  <a:lnTo>
                    <a:pt x="1684" y="373"/>
                  </a:lnTo>
                  <a:lnTo>
                    <a:pt x="1727" y="373"/>
                  </a:lnTo>
                  <a:lnTo>
                    <a:pt x="1727" y="373"/>
                  </a:lnTo>
                  <a:lnTo>
                    <a:pt x="1770" y="373"/>
                  </a:lnTo>
                  <a:lnTo>
                    <a:pt x="1813" y="375"/>
                  </a:lnTo>
                  <a:lnTo>
                    <a:pt x="1813" y="375"/>
                  </a:lnTo>
                  <a:lnTo>
                    <a:pt x="1856" y="378"/>
                  </a:lnTo>
                  <a:lnTo>
                    <a:pt x="1898" y="383"/>
                  </a:lnTo>
                  <a:lnTo>
                    <a:pt x="1898" y="383"/>
                  </a:lnTo>
                  <a:lnTo>
                    <a:pt x="1939" y="391"/>
                  </a:lnTo>
                  <a:lnTo>
                    <a:pt x="1960" y="397"/>
                  </a:lnTo>
                  <a:lnTo>
                    <a:pt x="1960" y="397"/>
                  </a:lnTo>
                  <a:lnTo>
                    <a:pt x="1982" y="399"/>
                  </a:lnTo>
                  <a:lnTo>
                    <a:pt x="2003" y="405"/>
                  </a:lnTo>
                  <a:lnTo>
                    <a:pt x="2003" y="405"/>
                  </a:lnTo>
                  <a:lnTo>
                    <a:pt x="2022" y="410"/>
                  </a:lnTo>
                  <a:lnTo>
                    <a:pt x="2062" y="423"/>
                  </a:lnTo>
                  <a:lnTo>
                    <a:pt x="2062" y="423"/>
                  </a:lnTo>
                  <a:lnTo>
                    <a:pt x="2102" y="437"/>
                  </a:lnTo>
                  <a:lnTo>
                    <a:pt x="2102" y="437"/>
                  </a:lnTo>
                  <a:lnTo>
                    <a:pt x="2124" y="445"/>
                  </a:lnTo>
                  <a:lnTo>
                    <a:pt x="2143" y="453"/>
                  </a:lnTo>
                  <a:lnTo>
                    <a:pt x="2161" y="461"/>
                  </a:lnTo>
                  <a:lnTo>
                    <a:pt x="2161" y="461"/>
                  </a:lnTo>
                  <a:lnTo>
                    <a:pt x="2183" y="472"/>
                  </a:lnTo>
                  <a:lnTo>
                    <a:pt x="2220" y="491"/>
                  </a:lnTo>
                  <a:lnTo>
                    <a:pt x="2231" y="493"/>
                  </a:lnTo>
                  <a:lnTo>
                    <a:pt x="2239" y="499"/>
                  </a:lnTo>
                  <a:lnTo>
                    <a:pt x="2258" y="509"/>
                  </a:lnTo>
                  <a:lnTo>
                    <a:pt x="2258" y="509"/>
                  </a:lnTo>
                  <a:lnTo>
                    <a:pt x="2296" y="531"/>
                  </a:lnTo>
                  <a:lnTo>
                    <a:pt x="2333" y="552"/>
                  </a:lnTo>
                  <a:lnTo>
                    <a:pt x="2333" y="552"/>
                  </a:lnTo>
                  <a:lnTo>
                    <a:pt x="2371" y="576"/>
                  </a:lnTo>
                  <a:lnTo>
                    <a:pt x="2371" y="576"/>
                  </a:lnTo>
                  <a:lnTo>
                    <a:pt x="2405" y="600"/>
                  </a:lnTo>
                  <a:lnTo>
                    <a:pt x="2421" y="611"/>
                  </a:lnTo>
                  <a:lnTo>
                    <a:pt x="2440" y="625"/>
                  </a:lnTo>
                  <a:lnTo>
                    <a:pt x="2440" y="625"/>
                  </a:lnTo>
                  <a:lnTo>
                    <a:pt x="2472" y="651"/>
                  </a:lnTo>
                  <a:lnTo>
                    <a:pt x="2472" y="651"/>
                  </a:lnTo>
                  <a:lnTo>
                    <a:pt x="2505" y="681"/>
                  </a:lnTo>
                  <a:lnTo>
                    <a:pt x="2505" y="681"/>
                  </a:lnTo>
                  <a:lnTo>
                    <a:pt x="2534" y="710"/>
                  </a:lnTo>
                  <a:lnTo>
                    <a:pt x="2534" y="710"/>
                  </a:lnTo>
                  <a:lnTo>
                    <a:pt x="2561" y="743"/>
                  </a:lnTo>
                  <a:lnTo>
                    <a:pt x="2574" y="759"/>
                  </a:lnTo>
                  <a:lnTo>
                    <a:pt x="2574" y="759"/>
                  </a:lnTo>
                  <a:lnTo>
                    <a:pt x="2585" y="778"/>
                  </a:lnTo>
                  <a:lnTo>
                    <a:pt x="2585" y="778"/>
                  </a:lnTo>
                  <a:lnTo>
                    <a:pt x="2596" y="794"/>
                  </a:lnTo>
                  <a:lnTo>
                    <a:pt x="2607" y="812"/>
                  </a:lnTo>
                  <a:lnTo>
                    <a:pt x="2607" y="812"/>
                  </a:lnTo>
                  <a:lnTo>
                    <a:pt x="2612" y="820"/>
                  </a:lnTo>
                  <a:lnTo>
                    <a:pt x="2617" y="831"/>
                  </a:lnTo>
                  <a:lnTo>
                    <a:pt x="2625" y="850"/>
                  </a:lnTo>
                  <a:lnTo>
                    <a:pt x="2633" y="869"/>
                  </a:lnTo>
                  <a:lnTo>
                    <a:pt x="2639" y="879"/>
                  </a:lnTo>
                  <a:lnTo>
                    <a:pt x="2639" y="879"/>
                  </a:lnTo>
                  <a:lnTo>
                    <a:pt x="2641" y="887"/>
                  </a:lnTo>
                  <a:lnTo>
                    <a:pt x="2647" y="909"/>
                  </a:lnTo>
                  <a:lnTo>
                    <a:pt x="2647" y="909"/>
                  </a:lnTo>
                  <a:lnTo>
                    <a:pt x="2652" y="928"/>
                  </a:lnTo>
                  <a:lnTo>
                    <a:pt x="2655" y="938"/>
                  </a:lnTo>
                  <a:lnTo>
                    <a:pt x="2657" y="949"/>
                  </a:lnTo>
                  <a:lnTo>
                    <a:pt x="2660" y="968"/>
                  </a:lnTo>
                  <a:lnTo>
                    <a:pt x="2666" y="987"/>
                  </a:lnTo>
                  <a:lnTo>
                    <a:pt x="2679" y="990"/>
                  </a:lnTo>
                  <a:lnTo>
                    <a:pt x="2679" y="990"/>
                  </a:lnTo>
                  <a:lnTo>
                    <a:pt x="2722" y="997"/>
                  </a:lnTo>
                  <a:lnTo>
                    <a:pt x="2762" y="1005"/>
                  </a:lnTo>
                  <a:lnTo>
                    <a:pt x="2762" y="1005"/>
                  </a:lnTo>
                  <a:lnTo>
                    <a:pt x="2802" y="1019"/>
                  </a:lnTo>
                  <a:lnTo>
                    <a:pt x="2840" y="1032"/>
                  </a:lnTo>
                  <a:lnTo>
                    <a:pt x="2840" y="1032"/>
                  </a:lnTo>
                  <a:lnTo>
                    <a:pt x="2880" y="1046"/>
                  </a:lnTo>
                  <a:lnTo>
                    <a:pt x="2918" y="1065"/>
                  </a:lnTo>
                  <a:lnTo>
                    <a:pt x="2918" y="1065"/>
                  </a:lnTo>
                  <a:lnTo>
                    <a:pt x="2953" y="1083"/>
                  </a:lnTo>
                  <a:lnTo>
                    <a:pt x="2990" y="1102"/>
                  </a:lnTo>
                  <a:lnTo>
                    <a:pt x="2990" y="1102"/>
                  </a:lnTo>
                  <a:lnTo>
                    <a:pt x="3022" y="1126"/>
                  </a:lnTo>
                  <a:lnTo>
                    <a:pt x="3057" y="1150"/>
                  </a:lnTo>
                  <a:lnTo>
                    <a:pt x="3087" y="1180"/>
                  </a:lnTo>
                  <a:lnTo>
                    <a:pt x="3113" y="1209"/>
                  </a:lnTo>
                  <a:lnTo>
                    <a:pt x="3113" y="1209"/>
                  </a:lnTo>
                  <a:lnTo>
                    <a:pt x="3137" y="1242"/>
                  </a:lnTo>
                  <a:lnTo>
                    <a:pt x="3159" y="1276"/>
                  </a:lnTo>
                  <a:lnTo>
                    <a:pt x="3159" y="1276"/>
                  </a:lnTo>
                  <a:lnTo>
                    <a:pt x="3175" y="1311"/>
                  </a:lnTo>
                  <a:lnTo>
                    <a:pt x="3175" y="1311"/>
                  </a:lnTo>
                  <a:lnTo>
                    <a:pt x="3180" y="1333"/>
                  </a:lnTo>
                  <a:lnTo>
                    <a:pt x="3180" y="1333"/>
                  </a:lnTo>
                  <a:lnTo>
                    <a:pt x="3180" y="1341"/>
                  </a:lnTo>
                  <a:lnTo>
                    <a:pt x="3183" y="1349"/>
                  </a:lnTo>
                  <a:lnTo>
                    <a:pt x="3183" y="1349"/>
                  </a:lnTo>
                  <a:lnTo>
                    <a:pt x="3183" y="1359"/>
                  </a:lnTo>
                  <a:lnTo>
                    <a:pt x="3183" y="1365"/>
                  </a:lnTo>
                  <a:lnTo>
                    <a:pt x="3183" y="1370"/>
                  </a:lnTo>
                  <a:lnTo>
                    <a:pt x="3183" y="1392"/>
                  </a:lnTo>
                  <a:lnTo>
                    <a:pt x="3186" y="1435"/>
                  </a:lnTo>
                  <a:lnTo>
                    <a:pt x="3186" y="1435"/>
                  </a:lnTo>
                  <a:lnTo>
                    <a:pt x="3186" y="1456"/>
                  </a:lnTo>
                  <a:lnTo>
                    <a:pt x="3183" y="1475"/>
                  </a:lnTo>
                  <a:lnTo>
                    <a:pt x="3183" y="1475"/>
                  </a:lnTo>
                  <a:lnTo>
                    <a:pt x="3180" y="1494"/>
                  </a:lnTo>
                  <a:lnTo>
                    <a:pt x="3175" y="1512"/>
                  </a:lnTo>
                  <a:lnTo>
                    <a:pt x="3175" y="1512"/>
                  </a:lnTo>
                  <a:lnTo>
                    <a:pt x="3167" y="1531"/>
                  </a:lnTo>
                  <a:lnTo>
                    <a:pt x="3159" y="1550"/>
                  </a:lnTo>
                  <a:lnTo>
                    <a:pt x="3159" y="1550"/>
                  </a:lnTo>
                  <a:lnTo>
                    <a:pt x="3137" y="1585"/>
                  </a:lnTo>
                  <a:lnTo>
                    <a:pt x="3137" y="1585"/>
                  </a:lnTo>
                  <a:lnTo>
                    <a:pt x="3111" y="1617"/>
                  </a:lnTo>
                  <a:lnTo>
                    <a:pt x="3081" y="1644"/>
                  </a:lnTo>
                  <a:lnTo>
                    <a:pt x="3081" y="1644"/>
                  </a:lnTo>
                  <a:lnTo>
                    <a:pt x="3049" y="1670"/>
                  </a:lnTo>
                  <a:lnTo>
                    <a:pt x="3014" y="1692"/>
                  </a:lnTo>
                  <a:lnTo>
                    <a:pt x="3014" y="1692"/>
                  </a:lnTo>
                  <a:lnTo>
                    <a:pt x="2979" y="1711"/>
                  </a:lnTo>
                  <a:lnTo>
                    <a:pt x="2939" y="1729"/>
                  </a:lnTo>
                  <a:lnTo>
                    <a:pt x="2939" y="1729"/>
                  </a:lnTo>
                  <a:lnTo>
                    <a:pt x="2901" y="1743"/>
                  </a:lnTo>
                  <a:lnTo>
                    <a:pt x="2861" y="1754"/>
                  </a:lnTo>
                  <a:lnTo>
                    <a:pt x="2818" y="1762"/>
                  </a:lnTo>
                  <a:lnTo>
                    <a:pt x="2778" y="1767"/>
                  </a:lnTo>
                  <a:lnTo>
                    <a:pt x="2770" y="1767"/>
                  </a:lnTo>
                  <a:lnTo>
                    <a:pt x="2770" y="1775"/>
                  </a:lnTo>
                  <a:lnTo>
                    <a:pt x="2770" y="1829"/>
                  </a:lnTo>
                  <a:lnTo>
                    <a:pt x="2770" y="1829"/>
                  </a:lnTo>
                  <a:lnTo>
                    <a:pt x="2770" y="1856"/>
                  </a:lnTo>
                  <a:lnTo>
                    <a:pt x="2770" y="1869"/>
                  </a:lnTo>
                  <a:lnTo>
                    <a:pt x="2770" y="1874"/>
                  </a:lnTo>
                  <a:lnTo>
                    <a:pt x="2770" y="1880"/>
                  </a:lnTo>
                  <a:lnTo>
                    <a:pt x="2767" y="1893"/>
                  </a:lnTo>
                  <a:lnTo>
                    <a:pt x="2767" y="1893"/>
                  </a:lnTo>
                  <a:lnTo>
                    <a:pt x="2765" y="1906"/>
                  </a:lnTo>
                  <a:lnTo>
                    <a:pt x="2765" y="1906"/>
                  </a:lnTo>
                  <a:lnTo>
                    <a:pt x="2757" y="1931"/>
                  </a:lnTo>
                  <a:lnTo>
                    <a:pt x="2757" y="1931"/>
                  </a:lnTo>
                  <a:lnTo>
                    <a:pt x="2751" y="1944"/>
                  </a:lnTo>
                  <a:lnTo>
                    <a:pt x="2751" y="1944"/>
                  </a:lnTo>
                  <a:lnTo>
                    <a:pt x="2746" y="1955"/>
                  </a:lnTo>
                  <a:lnTo>
                    <a:pt x="2746" y="1955"/>
                  </a:lnTo>
                  <a:lnTo>
                    <a:pt x="2735" y="1979"/>
                  </a:lnTo>
                  <a:lnTo>
                    <a:pt x="2735" y="1979"/>
                  </a:lnTo>
                  <a:lnTo>
                    <a:pt x="2727" y="1990"/>
                  </a:lnTo>
                  <a:lnTo>
                    <a:pt x="2719" y="2000"/>
                  </a:lnTo>
                  <a:lnTo>
                    <a:pt x="2714" y="2006"/>
                  </a:lnTo>
                  <a:lnTo>
                    <a:pt x="2711" y="2009"/>
                  </a:lnTo>
                  <a:lnTo>
                    <a:pt x="2700" y="2019"/>
                  </a:lnTo>
                  <a:lnTo>
                    <a:pt x="2700" y="2019"/>
                  </a:lnTo>
                  <a:lnTo>
                    <a:pt x="2682" y="2038"/>
                  </a:lnTo>
                  <a:lnTo>
                    <a:pt x="2682" y="2038"/>
                  </a:lnTo>
                  <a:lnTo>
                    <a:pt x="2660" y="2054"/>
                  </a:lnTo>
                  <a:lnTo>
                    <a:pt x="2649" y="2062"/>
                  </a:lnTo>
                  <a:lnTo>
                    <a:pt x="2639" y="2070"/>
                  </a:lnTo>
                  <a:lnTo>
                    <a:pt x="2639" y="2070"/>
                  </a:lnTo>
                  <a:lnTo>
                    <a:pt x="2617" y="2084"/>
                  </a:lnTo>
                  <a:lnTo>
                    <a:pt x="2617" y="2084"/>
                  </a:lnTo>
                  <a:lnTo>
                    <a:pt x="2593" y="2097"/>
                  </a:lnTo>
                  <a:lnTo>
                    <a:pt x="2593" y="2097"/>
                  </a:lnTo>
                  <a:lnTo>
                    <a:pt x="2569" y="2108"/>
                  </a:lnTo>
                  <a:lnTo>
                    <a:pt x="2569" y="2108"/>
                  </a:lnTo>
                  <a:lnTo>
                    <a:pt x="2593" y="2097"/>
                  </a:lnTo>
                  <a:lnTo>
                    <a:pt x="2593" y="2097"/>
                  </a:lnTo>
                  <a:lnTo>
                    <a:pt x="2617" y="2086"/>
                  </a:lnTo>
                  <a:lnTo>
                    <a:pt x="2617" y="2086"/>
                  </a:lnTo>
                  <a:lnTo>
                    <a:pt x="2641" y="2073"/>
                  </a:lnTo>
                  <a:lnTo>
                    <a:pt x="2652" y="2065"/>
                  </a:lnTo>
                  <a:lnTo>
                    <a:pt x="2663" y="2057"/>
                  </a:lnTo>
                  <a:lnTo>
                    <a:pt x="2663" y="2057"/>
                  </a:lnTo>
                  <a:lnTo>
                    <a:pt x="2684" y="2040"/>
                  </a:lnTo>
                  <a:lnTo>
                    <a:pt x="2684" y="2040"/>
                  </a:lnTo>
                  <a:lnTo>
                    <a:pt x="2706" y="2025"/>
                  </a:lnTo>
                  <a:lnTo>
                    <a:pt x="2714" y="2014"/>
                  </a:lnTo>
                  <a:lnTo>
                    <a:pt x="2719" y="2009"/>
                  </a:lnTo>
                  <a:lnTo>
                    <a:pt x="2724" y="2003"/>
                  </a:lnTo>
                  <a:lnTo>
                    <a:pt x="2732" y="1992"/>
                  </a:lnTo>
                  <a:lnTo>
                    <a:pt x="2732" y="1992"/>
                  </a:lnTo>
                  <a:lnTo>
                    <a:pt x="2741" y="1981"/>
                  </a:lnTo>
                  <a:lnTo>
                    <a:pt x="2741" y="1981"/>
                  </a:lnTo>
                  <a:lnTo>
                    <a:pt x="2754" y="1960"/>
                  </a:lnTo>
                  <a:lnTo>
                    <a:pt x="2754" y="1960"/>
                  </a:lnTo>
                  <a:lnTo>
                    <a:pt x="2762" y="1947"/>
                  </a:lnTo>
                  <a:lnTo>
                    <a:pt x="2762" y="1947"/>
                  </a:lnTo>
                  <a:lnTo>
                    <a:pt x="2767" y="1936"/>
                  </a:lnTo>
                  <a:lnTo>
                    <a:pt x="2767" y="1936"/>
                  </a:lnTo>
                  <a:lnTo>
                    <a:pt x="2776" y="1909"/>
                  </a:lnTo>
                  <a:lnTo>
                    <a:pt x="2776" y="1909"/>
                  </a:lnTo>
                  <a:lnTo>
                    <a:pt x="2778" y="1896"/>
                  </a:lnTo>
                  <a:lnTo>
                    <a:pt x="2781" y="1882"/>
                  </a:lnTo>
                  <a:lnTo>
                    <a:pt x="2781" y="1874"/>
                  </a:lnTo>
                  <a:lnTo>
                    <a:pt x="2783" y="1869"/>
                  </a:lnTo>
                  <a:lnTo>
                    <a:pt x="2783" y="1856"/>
                  </a:lnTo>
                  <a:lnTo>
                    <a:pt x="2783" y="1856"/>
                  </a:lnTo>
                  <a:lnTo>
                    <a:pt x="2783" y="1829"/>
                  </a:lnTo>
                  <a:lnTo>
                    <a:pt x="2786" y="1783"/>
                  </a:lnTo>
                  <a:lnTo>
                    <a:pt x="2786" y="1783"/>
                  </a:lnTo>
                  <a:lnTo>
                    <a:pt x="2826" y="1778"/>
                  </a:lnTo>
                  <a:lnTo>
                    <a:pt x="2866" y="1770"/>
                  </a:lnTo>
                  <a:lnTo>
                    <a:pt x="2907" y="1759"/>
                  </a:lnTo>
                  <a:lnTo>
                    <a:pt x="2947" y="1748"/>
                  </a:lnTo>
                  <a:lnTo>
                    <a:pt x="2947" y="1748"/>
                  </a:lnTo>
                  <a:lnTo>
                    <a:pt x="2987" y="1732"/>
                  </a:lnTo>
                  <a:lnTo>
                    <a:pt x="3028" y="1713"/>
                  </a:lnTo>
                  <a:lnTo>
                    <a:pt x="3028" y="1713"/>
                  </a:lnTo>
                  <a:lnTo>
                    <a:pt x="3062" y="1689"/>
                  </a:lnTo>
                  <a:lnTo>
                    <a:pt x="3097" y="1663"/>
                  </a:lnTo>
                  <a:lnTo>
                    <a:pt x="3097" y="1663"/>
                  </a:lnTo>
                  <a:lnTo>
                    <a:pt x="3132" y="1633"/>
                  </a:lnTo>
                  <a:lnTo>
                    <a:pt x="3159" y="1601"/>
                  </a:lnTo>
                  <a:lnTo>
                    <a:pt x="3159" y="1601"/>
                  </a:lnTo>
                  <a:lnTo>
                    <a:pt x="3172" y="1582"/>
                  </a:lnTo>
                  <a:lnTo>
                    <a:pt x="3183" y="1563"/>
                  </a:lnTo>
                  <a:lnTo>
                    <a:pt x="3183" y="1563"/>
                  </a:lnTo>
                  <a:lnTo>
                    <a:pt x="3194" y="1545"/>
                  </a:lnTo>
                  <a:lnTo>
                    <a:pt x="3202" y="1523"/>
                  </a:lnTo>
                  <a:lnTo>
                    <a:pt x="3202" y="1523"/>
                  </a:lnTo>
                  <a:lnTo>
                    <a:pt x="3210" y="1501"/>
                  </a:lnTo>
                  <a:lnTo>
                    <a:pt x="3212" y="1477"/>
                  </a:lnTo>
                  <a:lnTo>
                    <a:pt x="3212" y="1477"/>
                  </a:lnTo>
                  <a:lnTo>
                    <a:pt x="3215" y="1456"/>
                  </a:lnTo>
                  <a:lnTo>
                    <a:pt x="3215" y="1435"/>
                  </a:lnTo>
                  <a:lnTo>
                    <a:pt x="3218" y="1392"/>
                  </a:lnTo>
                  <a:lnTo>
                    <a:pt x="3218" y="1370"/>
                  </a:lnTo>
                  <a:lnTo>
                    <a:pt x="3218" y="1365"/>
                  </a:lnTo>
                  <a:lnTo>
                    <a:pt x="3218" y="1359"/>
                  </a:lnTo>
                </a:path>
              </a:pathLst>
            </a:custGeom>
            <a:solidFill>
              <a:schemeClr val="tx1">
                <a:lumMod val="65000"/>
                <a:lumOff val="35000"/>
              </a:schemeClr>
            </a:solidFill>
            <a:ln>
              <a:noFill/>
            </a:ln>
            <a:effectLst/>
          </p:spPr>
          <p:txBody>
            <a:bodyPr wrap="none" anchor="ctr"/>
            <a:lstStyle/>
            <a:p>
              <a:endParaRPr lang="en-US" dirty="0"/>
            </a:p>
          </p:txBody>
        </p:sp>
        <p:sp>
          <p:nvSpPr>
            <p:cNvPr id="89" name="Freeform 34"/>
            <p:cNvSpPr>
              <a:spLocks noChangeArrowheads="1"/>
            </p:cNvSpPr>
            <p:nvPr/>
          </p:nvSpPr>
          <p:spPr bwMode="gray">
            <a:xfrm>
              <a:off x="773899" y="5055910"/>
              <a:ext cx="429814" cy="294393"/>
            </a:xfrm>
            <a:custGeom>
              <a:avLst/>
              <a:gdLst>
                <a:gd name="T0" fmla="*/ 3143 w 3219"/>
                <a:gd name="T1" fmla="*/ 1185 h 2205"/>
                <a:gd name="T2" fmla="*/ 2773 w 3219"/>
                <a:gd name="T3" fmla="*/ 962 h 2205"/>
                <a:gd name="T4" fmla="*/ 2657 w 3219"/>
                <a:gd name="T5" fmla="*/ 799 h 2205"/>
                <a:gd name="T6" fmla="*/ 2539 w 3219"/>
                <a:gd name="T7" fmla="*/ 644 h 2205"/>
                <a:gd name="T8" fmla="*/ 2266 w 3219"/>
                <a:gd name="T9" fmla="*/ 450 h 2205"/>
                <a:gd name="T10" fmla="*/ 2016 w 3219"/>
                <a:gd name="T11" fmla="*/ 348 h 2205"/>
                <a:gd name="T12" fmla="*/ 1681 w 3219"/>
                <a:gd name="T13" fmla="*/ 311 h 2205"/>
                <a:gd name="T14" fmla="*/ 1427 w 3219"/>
                <a:gd name="T15" fmla="*/ 198 h 2205"/>
                <a:gd name="T16" fmla="*/ 1067 w 3219"/>
                <a:gd name="T17" fmla="*/ 35 h 2205"/>
                <a:gd name="T18" fmla="*/ 770 w 3219"/>
                <a:gd name="T19" fmla="*/ 0 h 2205"/>
                <a:gd name="T20" fmla="*/ 306 w 3219"/>
                <a:gd name="T21" fmla="*/ 177 h 2205"/>
                <a:gd name="T22" fmla="*/ 225 w 3219"/>
                <a:gd name="T23" fmla="*/ 456 h 2205"/>
                <a:gd name="T24" fmla="*/ 91 w 3219"/>
                <a:gd name="T25" fmla="*/ 574 h 2205"/>
                <a:gd name="T26" fmla="*/ 8 w 3219"/>
                <a:gd name="T27" fmla="*/ 713 h 2205"/>
                <a:gd name="T28" fmla="*/ 5 w 3219"/>
                <a:gd name="T29" fmla="*/ 858 h 2205"/>
                <a:gd name="T30" fmla="*/ 62 w 3219"/>
                <a:gd name="T31" fmla="*/ 992 h 2205"/>
                <a:gd name="T32" fmla="*/ 274 w 3219"/>
                <a:gd name="T33" fmla="*/ 1169 h 2205"/>
                <a:gd name="T34" fmla="*/ 303 w 3219"/>
                <a:gd name="T35" fmla="*/ 1322 h 2205"/>
                <a:gd name="T36" fmla="*/ 335 w 3219"/>
                <a:gd name="T37" fmla="*/ 1416 h 2205"/>
                <a:gd name="T38" fmla="*/ 499 w 3219"/>
                <a:gd name="T39" fmla="*/ 1585 h 2205"/>
                <a:gd name="T40" fmla="*/ 721 w 3219"/>
                <a:gd name="T41" fmla="*/ 1697 h 2205"/>
                <a:gd name="T42" fmla="*/ 1032 w 3219"/>
                <a:gd name="T43" fmla="*/ 1756 h 2205"/>
                <a:gd name="T44" fmla="*/ 1271 w 3219"/>
                <a:gd name="T45" fmla="*/ 1915 h 2205"/>
                <a:gd name="T46" fmla="*/ 1507 w 3219"/>
                <a:gd name="T47" fmla="*/ 2078 h 2205"/>
                <a:gd name="T48" fmla="*/ 1979 w 3219"/>
                <a:gd name="T49" fmla="*/ 2199 h 2205"/>
                <a:gd name="T50" fmla="*/ 2060 w 3219"/>
                <a:gd name="T51" fmla="*/ 2193 h 2205"/>
                <a:gd name="T52" fmla="*/ 1593 w 3219"/>
                <a:gd name="T53" fmla="*/ 2089 h 2205"/>
                <a:gd name="T54" fmla="*/ 1295 w 3219"/>
                <a:gd name="T55" fmla="*/ 1891 h 2205"/>
                <a:gd name="T56" fmla="*/ 1070 w 3219"/>
                <a:gd name="T57" fmla="*/ 1719 h 2205"/>
                <a:gd name="T58" fmla="*/ 802 w 3219"/>
                <a:gd name="T59" fmla="*/ 1673 h 2205"/>
                <a:gd name="T60" fmla="*/ 542 w 3219"/>
                <a:gd name="T61" fmla="*/ 1555 h 2205"/>
                <a:gd name="T62" fmla="*/ 389 w 3219"/>
                <a:gd name="T63" fmla="*/ 1402 h 2205"/>
                <a:gd name="T64" fmla="*/ 373 w 3219"/>
                <a:gd name="T65" fmla="*/ 1231 h 2205"/>
                <a:gd name="T66" fmla="*/ 279 w 3219"/>
                <a:gd name="T67" fmla="*/ 1105 h 2205"/>
                <a:gd name="T68" fmla="*/ 97 w 3219"/>
                <a:gd name="T69" fmla="*/ 936 h 2205"/>
                <a:gd name="T70" fmla="*/ 64 w 3219"/>
                <a:gd name="T71" fmla="*/ 834 h 2205"/>
                <a:gd name="T72" fmla="*/ 91 w 3219"/>
                <a:gd name="T73" fmla="*/ 668 h 2205"/>
                <a:gd name="T74" fmla="*/ 198 w 3219"/>
                <a:gd name="T75" fmla="*/ 576 h 2205"/>
                <a:gd name="T76" fmla="*/ 290 w 3219"/>
                <a:gd name="T77" fmla="*/ 461 h 2205"/>
                <a:gd name="T78" fmla="*/ 303 w 3219"/>
                <a:gd name="T79" fmla="*/ 289 h 2205"/>
                <a:gd name="T80" fmla="*/ 633 w 3219"/>
                <a:gd name="T81" fmla="*/ 80 h 2205"/>
                <a:gd name="T82" fmla="*/ 982 w 3219"/>
                <a:gd name="T83" fmla="*/ 83 h 2205"/>
                <a:gd name="T84" fmla="*/ 1311 w 3219"/>
                <a:gd name="T85" fmla="*/ 201 h 2205"/>
                <a:gd name="T86" fmla="*/ 1558 w 3219"/>
                <a:gd name="T87" fmla="*/ 386 h 2205"/>
                <a:gd name="T88" fmla="*/ 1939 w 3219"/>
                <a:gd name="T89" fmla="*/ 391 h 2205"/>
                <a:gd name="T90" fmla="*/ 2161 w 3219"/>
                <a:gd name="T91" fmla="*/ 461 h 2205"/>
                <a:gd name="T92" fmla="*/ 2440 w 3219"/>
                <a:gd name="T93" fmla="*/ 625 h 2205"/>
                <a:gd name="T94" fmla="*/ 2607 w 3219"/>
                <a:gd name="T95" fmla="*/ 812 h 2205"/>
                <a:gd name="T96" fmla="*/ 2660 w 3219"/>
                <a:gd name="T97" fmla="*/ 968 h 2205"/>
                <a:gd name="T98" fmla="*/ 2990 w 3219"/>
                <a:gd name="T99" fmla="*/ 1102 h 2205"/>
                <a:gd name="T100" fmla="*/ 3180 w 3219"/>
                <a:gd name="T101" fmla="*/ 1341 h 2205"/>
                <a:gd name="T102" fmla="*/ 3175 w 3219"/>
                <a:gd name="T103" fmla="*/ 1512 h 2205"/>
                <a:gd name="T104" fmla="*/ 2939 w 3219"/>
                <a:gd name="T105" fmla="*/ 1729 h 2205"/>
                <a:gd name="T106" fmla="*/ 2767 w 3219"/>
                <a:gd name="T107" fmla="*/ 1893 h 2205"/>
                <a:gd name="T108" fmla="*/ 2711 w 3219"/>
                <a:gd name="T109" fmla="*/ 2009 h 2205"/>
                <a:gd name="T110" fmla="*/ 2569 w 3219"/>
                <a:gd name="T111" fmla="*/ 2108 h 2205"/>
                <a:gd name="T112" fmla="*/ 2724 w 3219"/>
                <a:gd name="T113" fmla="*/ 2003 h 2205"/>
                <a:gd name="T114" fmla="*/ 2781 w 3219"/>
                <a:gd name="T115" fmla="*/ 1882 h 2205"/>
                <a:gd name="T116" fmla="*/ 3028 w 3219"/>
                <a:gd name="T117" fmla="*/ 1713 h 2205"/>
                <a:gd name="T118" fmla="*/ 3210 w 3219"/>
                <a:gd name="T119" fmla="*/ 1501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9" h="2205">
                  <a:moveTo>
                    <a:pt x="3218" y="1359"/>
                  </a:moveTo>
                  <a:lnTo>
                    <a:pt x="3218" y="1359"/>
                  </a:lnTo>
                  <a:lnTo>
                    <a:pt x="3215" y="1349"/>
                  </a:lnTo>
                  <a:lnTo>
                    <a:pt x="3215" y="1335"/>
                  </a:lnTo>
                  <a:lnTo>
                    <a:pt x="3215" y="1335"/>
                  </a:lnTo>
                  <a:lnTo>
                    <a:pt x="3212" y="1325"/>
                  </a:lnTo>
                  <a:lnTo>
                    <a:pt x="3212" y="1325"/>
                  </a:lnTo>
                  <a:lnTo>
                    <a:pt x="3207" y="1303"/>
                  </a:lnTo>
                  <a:lnTo>
                    <a:pt x="3207" y="1303"/>
                  </a:lnTo>
                  <a:lnTo>
                    <a:pt x="3199" y="1282"/>
                  </a:lnTo>
                  <a:lnTo>
                    <a:pt x="3191" y="1260"/>
                  </a:lnTo>
                  <a:lnTo>
                    <a:pt x="3191" y="1260"/>
                  </a:lnTo>
                  <a:lnTo>
                    <a:pt x="3170" y="1220"/>
                  </a:lnTo>
                  <a:lnTo>
                    <a:pt x="3143" y="1185"/>
                  </a:lnTo>
                  <a:lnTo>
                    <a:pt x="3143" y="1185"/>
                  </a:lnTo>
                  <a:lnTo>
                    <a:pt x="3113" y="1153"/>
                  </a:lnTo>
                  <a:lnTo>
                    <a:pt x="3081" y="1121"/>
                  </a:lnTo>
                  <a:lnTo>
                    <a:pt x="3046" y="1094"/>
                  </a:lnTo>
                  <a:lnTo>
                    <a:pt x="3011" y="1070"/>
                  </a:lnTo>
                  <a:lnTo>
                    <a:pt x="3011" y="1070"/>
                  </a:lnTo>
                  <a:lnTo>
                    <a:pt x="2974" y="1046"/>
                  </a:lnTo>
                  <a:lnTo>
                    <a:pt x="2936" y="1024"/>
                  </a:lnTo>
                  <a:lnTo>
                    <a:pt x="2936" y="1024"/>
                  </a:lnTo>
                  <a:lnTo>
                    <a:pt x="2896" y="1005"/>
                  </a:lnTo>
                  <a:lnTo>
                    <a:pt x="2856" y="990"/>
                  </a:lnTo>
                  <a:lnTo>
                    <a:pt x="2856" y="990"/>
                  </a:lnTo>
                  <a:lnTo>
                    <a:pt x="2816" y="976"/>
                  </a:lnTo>
                  <a:lnTo>
                    <a:pt x="2773" y="962"/>
                  </a:lnTo>
                  <a:lnTo>
                    <a:pt x="2773" y="962"/>
                  </a:lnTo>
                  <a:lnTo>
                    <a:pt x="2706" y="946"/>
                  </a:lnTo>
                  <a:lnTo>
                    <a:pt x="2703" y="941"/>
                  </a:lnTo>
                  <a:lnTo>
                    <a:pt x="2700" y="928"/>
                  </a:lnTo>
                  <a:lnTo>
                    <a:pt x="2700" y="917"/>
                  </a:lnTo>
                  <a:lnTo>
                    <a:pt x="2700" y="917"/>
                  </a:lnTo>
                  <a:lnTo>
                    <a:pt x="2695" y="896"/>
                  </a:lnTo>
                  <a:lnTo>
                    <a:pt x="2687" y="874"/>
                  </a:lnTo>
                  <a:lnTo>
                    <a:pt x="2687" y="874"/>
                  </a:lnTo>
                  <a:lnTo>
                    <a:pt x="2684" y="863"/>
                  </a:lnTo>
                  <a:lnTo>
                    <a:pt x="2679" y="850"/>
                  </a:lnTo>
                  <a:lnTo>
                    <a:pt x="2671" y="828"/>
                  </a:lnTo>
                  <a:lnTo>
                    <a:pt x="2660" y="810"/>
                  </a:lnTo>
                  <a:lnTo>
                    <a:pt x="2657" y="799"/>
                  </a:lnTo>
                  <a:lnTo>
                    <a:pt x="2657" y="799"/>
                  </a:lnTo>
                  <a:lnTo>
                    <a:pt x="2649" y="788"/>
                  </a:lnTo>
                  <a:lnTo>
                    <a:pt x="2639" y="769"/>
                  </a:lnTo>
                  <a:lnTo>
                    <a:pt x="2639" y="769"/>
                  </a:lnTo>
                  <a:lnTo>
                    <a:pt x="2628" y="748"/>
                  </a:lnTo>
                  <a:lnTo>
                    <a:pt x="2628" y="748"/>
                  </a:lnTo>
                  <a:lnTo>
                    <a:pt x="2614" y="729"/>
                  </a:lnTo>
                  <a:lnTo>
                    <a:pt x="2601" y="710"/>
                  </a:lnTo>
                  <a:lnTo>
                    <a:pt x="2601" y="710"/>
                  </a:lnTo>
                  <a:lnTo>
                    <a:pt x="2572" y="675"/>
                  </a:lnTo>
                  <a:lnTo>
                    <a:pt x="2572" y="675"/>
                  </a:lnTo>
                  <a:lnTo>
                    <a:pt x="2555" y="660"/>
                  </a:lnTo>
                  <a:lnTo>
                    <a:pt x="2539" y="644"/>
                  </a:lnTo>
                  <a:lnTo>
                    <a:pt x="2539" y="644"/>
                  </a:lnTo>
                  <a:lnTo>
                    <a:pt x="2507" y="614"/>
                  </a:lnTo>
                  <a:lnTo>
                    <a:pt x="2507" y="614"/>
                  </a:lnTo>
                  <a:lnTo>
                    <a:pt x="2472" y="585"/>
                  </a:lnTo>
                  <a:lnTo>
                    <a:pt x="2472" y="585"/>
                  </a:lnTo>
                  <a:lnTo>
                    <a:pt x="2456" y="568"/>
                  </a:lnTo>
                  <a:lnTo>
                    <a:pt x="2438" y="558"/>
                  </a:lnTo>
                  <a:lnTo>
                    <a:pt x="2438" y="558"/>
                  </a:lnTo>
                  <a:lnTo>
                    <a:pt x="2400" y="531"/>
                  </a:lnTo>
                  <a:lnTo>
                    <a:pt x="2400" y="531"/>
                  </a:lnTo>
                  <a:lnTo>
                    <a:pt x="2362" y="507"/>
                  </a:lnTo>
                  <a:lnTo>
                    <a:pt x="2325" y="482"/>
                  </a:lnTo>
                  <a:lnTo>
                    <a:pt x="2325" y="482"/>
                  </a:lnTo>
                  <a:lnTo>
                    <a:pt x="2285" y="461"/>
                  </a:lnTo>
                  <a:lnTo>
                    <a:pt x="2266" y="450"/>
                  </a:lnTo>
                  <a:lnTo>
                    <a:pt x="2255" y="445"/>
                  </a:lnTo>
                  <a:lnTo>
                    <a:pt x="2247" y="440"/>
                  </a:lnTo>
                  <a:lnTo>
                    <a:pt x="2207" y="421"/>
                  </a:lnTo>
                  <a:lnTo>
                    <a:pt x="2207" y="421"/>
                  </a:lnTo>
                  <a:lnTo>
                    <a:pt x="2185" y="410"/>
                  </a:lnTo>
                  <a:lnTo>
                    <a:pt x="2167" y="402"/>
                  </a:lnTo>
                  <a:lnTo>
                    <a:pt x="2145" y="391"/>
                  </a:lnTo>
                  <a:lnTo>
                    <a:pt x="2145" y="391"/>
                  </a:lnTo>
                  <a:lnTo>
                    <a:pt x="2124" y="383"/>
                  </a:lnTo>
                  <a:lnTo>
                    <a:pt x="2124" y="383"/>
                  </a:lnTo>
                  <a:lnTo>
                    <a:pt x="2081" y="370"/>
                  </a:lnTo>
                  <a:lnTo>
                    <a:pt x="2038" y="357"/>
                  </a:lnTo>
                  <a:lnTo>
                    <a:pt x="2038" y="357"/>
                  </a:lnTo>
                  <a:lnTo>
                    <a:pt x="2016" y="348"/>
                  </a:lnTo>
                  <a:lnTo>
                    <a:pt x="1995" y="343"/>
                  </a:lnTo>
                  <a:lnTo>
                    <a:pt x="1995" y="343"/>
                  </a:lnTo>
                  <a:lnTo>
                    <a:pt x="1974" y="338"/>
                  </a:lnTo>
                  <a:lnTo>
                    <a:pt x="1952" y="332"/>
                  </a:lnTo>
                  <a:lnTo>
                    <a:pt x="1952" y="332"/>
                  </a:lnTo>
                  <a:lnTo>
                    <a:pt x="1907" y="324"/>
                  </a:lnTo>
                  <a:lnTo>
                    <a:pt x="1907" y="324"/>
                  </a:lnTo>
                  <a:lnTo>
                    <a:pt x="1861" y="319"/>
                  </a:lnTo>
                  <a:lnTo>
                    <a:pt x="1818" y="314"/>
                  </a:lnTo>
                  <a:lnTo>
                    <a:pt x="1818" y="314"/>
                  </a:lnTo>
                  <a:lnTo>
                    <a:pt x="1773" y="311"/>
                  </a:lnTo>
                  <a:lnTo>
                    <a:pt x="1727" y="311"/>
                  </a:lnTo>
                  <a:lnTo>
                    <a:pt x="1727" y="311"/>
                  </a:lnTo>
                  <a:lnTo>
                    <a:pt x="1681" y="311"/>
                  </a:lnTo>
                  <a:lnTo>
                    <a:pt x="1681" y="311"/>
                  </a:lnTo>
                  <a:lnTo>
                    <a:pt x="1639" y="314"/>
                  </a:lnTo>
                  <a:lnTo>
                    <a:pt x="1639" y="314"/>
                  </a:lnTo>
                  <a:lnTo>
                    <a:pt x="1566" y="322"/>
                  </a:lnTo>
                  <a:lnTo>
                    <a:pt x="1561" y="316"/>
                  </a:lnTo>
                  <a:lnTo>
                    <a:pt x="1553" y="305"/>
                  </a:lnTo>
                  <a:lnTo>
                    <a:pt x="1542" y="298"/>
                  </a:lnTo>
                  <a:lnTo>
                    <a:pt x="1526" y="279"/>
                  </a:lnTo>
                  <a:lnTo>
                    <a:pt x="1526" y="279"/>
                  </a:lnTo>
                  <a:lnTo>
                    <a:pt x="1507" y="263"/>
                  </a:lnTo>
                  <a:lnTo>
                    <a:pt x="1507" y="263"/>
                  </a:lnTo>
                  <a:lnTo>
                    <a:pt x="1467" y="230"/>
                  </a:lnTo>
                  <a:lnTo>
                    <a:pt x="1427" y="198"/>
                  </a:lnTo>
                  <a:lnTo>
                    <a:pt x="1427" y="198"/>
                  </a:lnTo>
                  <a:lnTo>
                    <a:pt x="1387" y="171"/>
                  </a:lnTo>
                  <a:lnTo>
                    <a:pt x="1387" y="171"/>
                  </a:lnTo>
                  <a:lnTo>
                    <a:pt x="1344" y="147"/>
                  </a:lnTo>
                  <a:lnTo>
                    <a:pt x="1344" y="147"/>
                  </a:lnTo>
                  <a:lnTo>
                    <a:pt x="1298" y="123"/>
                  </a:lnTo>
                  <a:lnTo>
                    <a:pt x="1298" y="123"/>
                  </a:lnTo>
                  <a:lnTo>
                    <a:pt x="1255" y="102"/>
                  </a:lnTo>
                  <a:lnTo>
                    <a:pt x="1255" y="102"/>
                  </a:lnTo>
                  <a:lnTo>
                    <a:pt x="1210" y="83"/>
                  </a:lnTo>
                  <a:lnTo>
                    <a:pt x="1210" y="83"/>
                  </a:lnTo>
                  <a:lnTo>
                    <a:pt x="1161" y="64"/>
                  </a:lnTo>
                  <a:lnTo>
                    <a:pt x="1161" y="64"/>
                  </a:lnTo>
                  <a:lnTo>
                    <a:pt x="1116" y="48"/>
                  </a:lnTo>
                  <a:lnTo>
                    <a:pt x="1067" y="35"/>
                  </a:lnTo>
                  <a:lnTo>
                    <a:pt x="1067" y="35"/>
                  </a:lnTo>
                  <a:lnTo>
                    <a:pt x="1019" y="24"/>
                  </a:lnTo>
                  <a:lnTo>
                    <a:pt x="995" y="19"/>
                  </a:lnTo>
                  <a:lnTo>
                    <a:pt x="968" y="16"/>
                  </a:lnTo>
                  <a:lnTo>
                    <a:pt x="968" y="16"/>
                  </a:lnTo>
                  <a:lnTo>
                    <a:pt x="920" y="8"/>
                  </a:lnTo>
                  <a:lnTo>
                    <a:pt x="920" y="8"/>
                  </a:lnTo>
                  <a:lnTo>
                    <a:pt x="869" y="2"/>
                  </a:lnTo>
                  <a:lnTo>
                    <a:pt x="869" y="2"/>
                  </a:lnTo>
                  <a:lnTo>
                    <a:pt x="845" y="0"/>
                  </a:lnTo>
                  <a:lnTo>
                    <a:pt x="821" y="0"/>
                  </a:lnTo>
                  <a:lnTo>
                    <a:pt x="794" y="0"/>
                  </a:lnTo>
                  <a:lnTo>
                    <a:pt x="770" y="0"/>
                  </a:lnTo>
                  <a:lnTo>
                    <a:pt x="770" y="0"/>
                  </a:lnTo>
                  <a:lnTo>
                    <a:pt x="719" y="2"/>
                  </a:lnTo>
                  <a:lnTo>
                    <a:pt x="671" y="8"/>
                  </a:lnTo>
                  <a:lnTo>
                    <a:pt x="671" y="8"/>
                  </a:lnTo>
                  <a:lnTo>
                    <a:pt x="619" y="16"/>
                  </a:lnTo>
                  <a:lnTo>
                    <a:pt x="571" y="29"/>
                  </a:lnTo>
                  <a:lnTo>
                    <a:pt x="523" y="43"/>
                  </a:lnTo>
                  <a:lnTo>
                    <a:pt x="475" y="61"/>
                  </a:lnTo>
                  <a:lnTo>
                    <a:pt x="475" y="61"/>
                  </a:lnTo>
                  <a:lnTo>
                    <a:pt x="429" y="83"/>
                  </a:lnTo>
                  <a:lnTo>
                    <a:pt x="386" y="110"/>
                  </a:lnTo>
                  <a:lnTo>
                    <a:pt x="386" y="110"/>
                  </a:lnTo>
                  <a:lnTo>
                    <a:pt x="343" y="139"/>
                  </a:lnTo>
                  <a:lnTo>
                    <a:pt x="325" y="158"/>
                  </a:lnTo>
                  <a:lnTo>
                    <a:pt x="306" y="177"/>
                  </a:lnTo>
                  <a:lnTo>
                    <a:pt x="306" y="177"/>
                  </a:lnTo>
                  <a:lnTo>
                    <a:pt x="287" y="195"/>
                  </a:lnTo>
                  <a:lnTo>
                    <a:pt x="271" y="217"/>
                  </a:lnTo>
                  <a:lnTo>
                    <a:pt x="257" y="241"/>
                  </a:lnTo>
                  <a:lnTo>
                    <a:pt x="244" y="265"/>
                  </a:lnTo>
                  <a:lnTo>
                    <a:pt x="244" y="265"/>
                  </a:lnTo>
                  <a:lnTo>
                    <a:pt x="236" y="292"/>
                  </a:lnTo>
                  <a:lnTo>
                    <a:pt x="231" y="316"/>
                  </a:lnTo>
                  <a:lnTo>
                    <a:pt x="225" y="343"/>
                  </a:lnTo>
                  <a:lnTo>
                    <a:pt x="225" y="373"/>
                  </a:lnTo>
                  <a:lnTo>
                    <a:pt x="225" y="373"/>
                  </a:lnTo>
                  <a:lnTo>
                    <a:pt x="225" y="445"/>
                  </a:lnTo>
                  <a:lnTo>
                    <a:pt x="225" y="456"/>
                  </a:lnTo>
                  <a:lnTo>
                    <a:pt x="225" y="456"/>
                  </a:lnTo>
                  <a:lnTo>
                    <a:pt x="225" y="466"/>
                  </a:lnTo>
                  <a:lnTo>
                    <a:pt x="225" y="466"/>
                  </a:lnTo>
                  <a:lnTo>
                    <a:pt x="228" y="488"/>
                  </a:lnTo>
                  <a:lnTo>
                    <a:pt x="228" y="488"/>
                  </a:lnTo>
                  <a:lnTo>
                    <a:pt x="231" y="496"/>
                  </a:lnTo>
                  <a:lnTo>
                    <a:pt x="231" y="496"/>
                  </a:lnTo>
                  <a:lnTo>
                    <a:pt x="201" y="507"/>
                  </a:lnTo>
                  <a:lnTo>
                    <a:pt x="201" y="507"/>
                  </a:lnTo>
                  <a:lnTo>
                    <a:pt x="172" y="520"/>
                  </a:lnTo>
                  <a:lnTo>
                    <a:pt x="145" y="533"/>
                  </a:lnTo>
                  <a:lnTo>
                    <a:pt x="145" y="533"/>
                  </a:lnTo>
                  <a:lnTo>
                    <a:pt x="115" y="552"/>
                  </a:lnTo>
                  <a:lnTo>
                    <a:pt x="105" y="563"/>
                  </a:lnTo>
                  <a:lnTo>
                    <a:pt x="91" y="574"/>
                  </a:lnTo>
                  <a:lnTo>
                    <a:pt x="91" y="574"/>
                  </a:lnTo>
                  <a:lnTo>
                    <a:pt x="78" y="585"/>
                  </a:lnTo>
                  <a:lnTo>
                    <a:pt x="67" y="595"/>
                  </a:lnTo>
                  <a:lnTo>
                    <a:pt x="62" y="603"/>
                  </a:lnTo>
                  <a:lnTo>
                    <a:pt x="62" y="603"/>
                  </a:lnTo>
                  <a:lnTo>
                    <a:pt x="56" y="609"/>
                  </a:lnTo>
                  <a:lnTo>
                    <a:pt x="46" y="622"/>
                  </a:lnTo>
                  <a:lnTo>
                    <a:pt x="46" y="622"/>
                  </a:lnTo>
                  <a:lnTo>
                    <a:pt x="38" y="635"/>
                  </a:lnTo>
                  <a:lnTo>
                    <a:pt x="30" y="651"/>
                  </a:lnTo>
                  <a:lnTo>
                    <a:pt x="30" y="651"/>
                  </a:lnTo>
                  <a:lnTo>
                    <a:pt x="16" y="681"/>
                  </a:lnTo>
                  <a:lnTo>
                    <a:pt x="16" y="681"/>
                  </a:lnTo>
                  <a:lnTo>
                    <a:pt x="8" y="713"/>
                  </a:lnTo>
                  <a:lnTo>
                    <a:pt x="8" y="713"/>
                  </a:lnTo>
                  <a:lnTo>
                    <a:pt x="3" y="745"/>
                  </a:lnTo>
                  <a:lnTo>
                    <a:pt x="0" y="778"/>
                  </a:lnTo>
                  <a:lnTo>
                    <a:pt x="0" y="778"/>
                  </a:lnTo>
                  <a:lnTo>
                    <a:pt x="0" y="810"/>
                  </a:lnTo>
                  <a:lnTo>
                    <a:pt x="0" y="810"/>
                  </a:lnTo>
                  <a:lnTo>
                    <a:pt x="0" y="818"/>
                  </a:lnTo>
                  <a:lnTo>
                    <a:pt x="3" y="826"/>
                  </a:lnTo>
                  <a:lnTo>
                    <a:pt x="3" y="842"/>
                  </a:lnTo>
                  <a:lnTo>
                    <a:pt x="5" y="850"/>
                  </a:lnTo>
                  <a:lnTo>
                    <a:pt x="5" y="855"/>
                  </a:lnTo>
                  <a:lnTo>
                    <a:pt x="5" y="855"/>
                  </a:lnTo>
                  <a:lnTo>
                    <a:pt x="5" y="858"/>
                  </a:lnTo>
                  <a:lnTo>
                    <a:pt x="5" y="858"/>
                  </a:lnTo>
                  <a:lnTo>
                    <a:pt x="5" y="858"/>
                  </a:lnTo>
                  <a:lnTo>
                    <a:pt x="8" y="874"/>
                  </a:lnTo>
                  <a:lnTo>
                    <a:pt x="11" y="882"/>
                  </a:lnTo>
                  <a:lnTo>
                    <a:pt x="14" y="890"/>
                  </a:lnTo>
                  <a:lnTo>
                    <a:pt x="19" y="906"/>
                  </a:lnTo>
                  <a:lnTo>
                    <a:pt x="19" y="906"/>
                  </a:lnTo>
                  <a:lnTo>
                    <a:pt x="24" y="920"/>
                  </a:lnTo>
                  <a:lnTo>
                    <a:pt x="24" y="920"/>
                  </a:lnTo>
                  <a:lnTo>
                    <a:pt x="30" y="936"/>
                  </a:lnTo>
                  <a:lnTo>
                    <a:pt x="30" y="936"/>
                  </a:lnTo>
                  <a:lnTo>
                    <a:pt x="46" y="965"/>
                  </a:lnTo>
                  <a:lnTo>
                    <a:pt x="54" y="979"/>
                  </a:lnTo>
                  <a:lnTo>
                    <a:pt x="62" y="992"/>
                  </a:lnTo>
                  <a:lnTo>
                    <a:pt x="62" y="992"/>
                  </a:lnTo>
                  <a:lnTo>
                    <a:pt x="80" y="1016"/>
                  </a:lnTo>
                  <a:lnTo>
                    <a:pt x="80" y="1016"/>
                  </a:lnTo>
                  <a:lnTo>
                    <a:pt x="102" y="1040"/>
                  </a:lnTo>
                  <a:lnTo>
                    <a:pt x="102" y="1040"/>
                  </a:lnTo>
                  <a:lnTo>
                    <a:pt x="126" y="1062"/>
                  </a:lnTo>
                  <a:lnTo>
                    <a:pt x="148" y="1083"/>
                  </a:lnTo>
                  <a:lnTo>
                    <a:pt x="148" y="1083"/>
                  </a:lnTo>
                  <a:lnTo>
                    <a:pt x="172" y="1102"/>
                  </a:lnTo>
                  <a:lnTo>
                    <a:pt x="172" y="1102"/>
                  </a:lnTo>
                  <a:lnTo>
                    <a:pt x="196" y="1121"/>
                  </a:lnTo>
                  <a:lnTo>
                    <a:pt x="196" y="1121"/>
                  </a:lnTo>
                  <a:lnTo>
                    <a:pt x="247" y="1153"/>
                  </a:lnTo>
                  <a:lnTo>
                    <a:pt x="274" y="1169"/>
                  </a:lnTo>
                  <a:lnTo>
                    <a:pt x="274" y="1169"/>
                  </a:lnTo>
                  <a:lnTo>
                    <a:pt x="300" y="1185"/>
                  </a:lnTo>
                  <a:lnTo>
                    <a:pt x="300" y="1185"/>
                  </a:lnTo>
                  <a:lnTo>
                    <a:pt x="327" y="1199"/>
                  </a:lnTo>
                  <a:lnTo>
                    <a:pt x="327" y="1199"/>
                  </a:lnTo>
                  <a:lnTo>
                    <a:pt x="325" y="1207"/>
                  </a:lnTo>
                  <a:lnTo>
                    <a:pt x="325" y="1207"/>
                  </a:lnTo>
                  <a:lnTo>
                    <a:pt x="316" y="1225"/>
                  </a:lnTo>
                  <a:lnTo>
                    <a:pt x="311" y="1244"/>
                  </a:lnTo>
                  <a:lnTo>
                    <a:pt x="311" y="1244"/>
                  </a:lnTo>
                  <a:lnTo>
                    <a:pt x="306" y="1263"/>
                  </a:lnTo>
                  <a:lnTo>
                    <a:pt x="303" y="1282"/>
                  </a:lnTo>
                  <a:lnTo>
                    <a:pt x="303" y="1303"/>
                  </a:lnTo>
                  <a:lnTo>
                    <a:pt x="303" y="1322"/>
                  </a:lnTo>
                  <a:lnTo>
                    <a:pt x="303" y="1322"/>
                  </a:lnTo>
                  <a:lnTo>
                    <a:pt x="306" y="1341"/>
                  </a:lnTo>
                  <a:lnTo>
                    <a:pt x="306" y="1341"/>
                  </a:lnTo>
                  <a:lnTo>
                    <a:pt x="311" y="1362"/>
                  </a:lnTo>
                  <a:lnTo>
                    <a:pt x="316" y="1381"/>
                  </a:lnTo>
                  <a:lnTo>
                    <a:pt x="316" y="1381"/>
                  </a:lnTo>
                  <a:lnTo>
                    <a:pt x="325" y="1397"/>
                  </a:lnTo>
                  <a:lnTo>
                    <a:pt x="330" y="1408"/>
                  </a:lnTo>
                  <a:lnTo>
                    <a:pt x="330" y="1408"/>
                  </a:lnTo>
                  <a:lnTo>
                    <a:pt x="330" y="1408"/>
                  </a:lnTo>
                  <a:lnTo>
                    <a:pt x="330" y="1408"/>
                  </a:lnTo>
                  <a:lnTo>
                    <a:pt x="330" y="1411"/>
                  </a:lnTo>
                  <a:lnTo>
                    <a:pt x="333" y="1411"/>
                  </a:lnTo>
                  <a:lnTo>
                    <a:pt x="335" y="1416"/>
                  </a:lnTo>
                  <a:lnTo>
                    <a:pt x="335" y="1416"/>
                  </a:lnTo>
                  <a:lnTo>
                    <a:pt x="343" y="1429"/>
                  </a:lnTo>
                  <a:lnTo>
                    <a:pt x="343" y="1429"/>
                  </a:lnTo>
                  <a:lnTo>
                    <a:pt x="365" y="1461"/>
                  </a:lnTo>
                  <a:lnTo>
                    <a:pt x="378" y="1475"/>
                  </a:lnTo>
                  <a:lnTo>
                    <a:pt x="378" y="1475"/>
                  </a:lnTo>
                  <a:lnTo>
                    <a:pt x="389" y="1488"/>
                  </a:lnTo>
                  <a:lnTo>
                    <a:pt x="389" y="1488"/>
                  </a:lnTo>
                  <a:lnTo>
                    <a:pt x="416" y="1515"/>
                  </a:lnTo>
                  <a:lnTo>
                    <a:pt x="426" y="1529"/>
                  </a:lnTo>
                  <a:lnTo>
                    <a:pt x="426" y="1529"/>
                  </a:lnTo>
                  <a:lnTo>
                    <a:pt x="440" y="1539"/>
                  </a:lnTo>
                  <a:lnTo>
                    <a:pt x="469" y="1563"/>
                  </a:lnTo>
                  <a:lnTo>
                    <a:pt x="469" y="1563"/>
                  </a:lnTo>
                  <a:lnTo>
                    <a:pt x="499" y="1585"/>
                  </a:lnTo>
                  <a:lnTo>
                    <a:pt x="499" y="1585"/>
                  </a:lnTo>
                  <a:lnTo>
                    <a:pt x="512" y="1595"/>
                  </a:lnTo>
                  <a:lnTo>
                    <a:pt x="528" y="1604"/>
                  </a:lnTo>
                  <a:lnTo>
                    <a:pt x="528" y="1604"/>
                  </a:lnTo>
                  <a:lnTo>
                    <a:pt x="558" y="1622"/>
                  </a:lnTo>
                  <a:lnTo>
                    <a:pt x="590" y="1641"/>
                  </a:lnTo>
                  <a:lnTo>
                    <a:pt x="606" y="1649"/>
                  </a:lnTo>
                  <a:lnTo>
                    <a:pt x="606" y="1649"/>
                  </a:lnTo>
                  <a:lnTo>
                    <a:pt x="622" y="1657"/>
                  </a:lnTo>
                  <a:lnTo>
                    <a:pt x="654" y="1670"/>
                  </a:lnTo>
                  <a:lnTo>
                    <a:pt x="654" y="1670"/>
                  </a:lnTo>
                  <a:lnTo>
                    <a:pt x="687" y="1684"/>
                  </a:lnTo>
                  <a:lnTo>
                    <a:pt x="721" y="1697"/>
                  </a:lnTo>
                  <a:lnTo>
                    <a:pt x="721" y="1697"/>
                  </a:lnTo>
                  <a:lnTo>
                    <a:pt x="789" y="1719"/>
                  </a:lnTo>
                  <a:lnTo>
                    <a:pt x="789" y="1719"/>
                  </a:lnTo>
                  <a:lnTo>
                    <a:pt x="807" y="1722"/>
                  </a:lnTo>
                  <a:lnTo>
                    <a:pt x="823" y="1727"/>
                  </a:lnTo>
                  <a:lnTo>
                    <a:pt x="858" y="1732"/>
                  </a:lnTo>
                  <a:lnTo>
                    <a:pt x="858" y="1732"/>
                  </a:lnTo>
                  <a:lnTo>
                    <a:pt x="893" y="1740"/>
                  </a:lnTo>
                  <a:lnTo>
                    <a:pt x="928" y="1746"/>
                  </a:lnTo>
                  <a:lnTo>
                    <a:pt x="947" y="1748"/>
                  </a:lnTo>
                  <a:lnTo>
                    <a:pt x="955" y="1748"/>
                  </a:lnTo>
                  <a:lnTo>
                    <a:pt x="963" y="1751"/>
                  </a:lnTo>
                  <a:lnTo>
                    <a:pt x="998" y="1754"/>
                  </a:lnTo>
                  <a:lnTo>
                    <a:pt x="998" y="1754"/>
                  </a:lnTo>
                  <a:lnTo>
                    <a:pt x="1032" y="1756"/>
                  </a:lnTo>
                  <a:lnTo>
                    <a:pt x="1070" y="1759"/>
                  </a:lnTo>
                  <a:lnTo>
                    <a:pt x="1121" y="1759"/>
                  </a:lnTo>
                  <a:lnTo>
                    <a:pt x="1121" y="1762"/>
                  </a:lnTo>
                  <a:lnTo>
                    <a:pt x="1140" y="1762"/>
                  </a:lnTo>
                  <a:lnTo>
                    <a:pt x="1148" y="1762"/>
                  </a:lnTo>
                  <a:lnTo>
                    <a:pt x="1164" y="1788"/>
                  </a:lnTo>
                  <a:lnTo>
                    <a:pt x="1164" y="1788"/>
                  </a:lnTo>
                  <a:lnTo>
                    <a:pt x="1191" y="1821"/>
                  </a:lnTo>
                  <a:lnTo>
                    <a:pt x="1191" y="1821"/>
                  </a:lnTo>
                  <a:lnTo>
                    <a:pt x="1215" y="1853"/>
                  </a:lnTo>
                  <a:lnTo>
                    <a:pt x="1215" y="1853"/>
                  </a:lnTo>
                  <a:lnTo>
                    <a:pt x="1242" y="1885"/>
                  </a:lnTo>
                  <a:lnTo>
                    <a:pt x="1242" y="1885"/>
                  </a:lnTo>
                  <a:lnTo>
                    <a:pt x="1271" y="1915"/>
                  </a:lnTo>
                  <a:lnTo>
                    <a:pt x="1271" y="1915"/>
                  </a:lnTo>
                  <a:lnTo>
                    <a:pt x="1303" y="1941"/>
                  </a:lnTo>
                  <a:lnTo>
                    <a:pt x="1303" y="1941"/>
                  </a:lnTo>
                  <a:lnTo>
                    <a:pt x="1333" y="1968"/>
                  </a:lnTo>
                  <a:lnTo>
                    <a:pt x="1333" y="1968"/>
                  </a:lnTo>
                  <a:lnTo>
                    <a:pt x="1368" y="1992"/>
                  </a:lnTo>
                  <a:lnTo>
                    <a:pt x="1368" y="1992"/>
                  </a:lnTo>
                  <a:lnTo>
                    <a:pt x="1400" y="2016"/>
                  </a:lnTo>
                  <a:lnTo>
                    <a:pt x="1400" y="2016"/>
                  </a:lnTo>
                  <a:lnTo>
                    <a:pt x="1435" y="2038"/>
                  </a:lnTo>
                  <a:lnTo>
                    <a:pt x="1472" y="2059"/>
                  </a:lnTo>
                  <a:lnTo>
                    <a:pt x="1472" y="2059"/>
                  </a:lnTo>
                  <a:lnTo>
                    <a:pt x="1507" y="2078"/>
                  </a:lnTo>
                  <a:lnTo>
                    <a:pt x="1507" y="2078"/>
                  </a:lnTo>
                  <a:lnTo>
                    <a:pt x="1582" y="2110"/>
                  </a:lnTo>
                  <a:lnTo>
                    <a:pt x="1582" y="2110"/>
                  </a:lnTo>
                  <a:lnTo>
                    <a:pt x="1620" y="2124"/>
                  </a:lnTo>
                  <a:lnTo>
                    <a:pt x="1639" y="2132"/>
                  </a:lnTo>
                  <a:lnTo>
                    <a:pt x="1660" y="2137"/>
                  </a:lnTo>
                  <a:lnTo>
                    <a:pt x="1660" y="2137"/>
                  </a:lnTo>
                  <a:lnTo>
                    <a:pt x="1738" y="2161"/>
                  </a:lnTo>
                  <a:lnTo>
                    <a:pt x="1738" y="2161"/>
                  </a:lnTo>
                  <a:lnTo>
                    <a:pt x="1818" y="2177"/>
                  </a:lnTo>
                  <a:lnTo>
                    <a:pt x="1818" y="2177"/>
                  </a:lnTo>
                  <a:lnTo>
                    <a:pt x="1898" y="2191"/>
                  </a:lnTo>
                  <a:lnTo>
                    <a:pt x="1898" y="2191"/>
                  </a:lnTo>
                  <a:lnTo>
                    <a:pt x="1979" y="2199"/>
                  </a:lnTo>
                  <a:lnTo>
                    <a:pt x="1979" y="2199"/>
                  </a:lnTo>
                  <a:lnTo>
                    <a:pt x="2060" y="2204"/>
                  </a:lnTo>
                  <a:lnTo>
                    <a:pt x="2060" y="2204"/>
                  </a:lnTo>
                  <a:lnTo>
                    <a:pt x="2100" y="2202"/>
                  </a:lnTo>
                  <a:lnTo>
                    <a:pt x="2140" y="2202"/>
                  </a:lnTo>
                  <a:lnTo>
                    <a:pt x="2140" y="2202"/>
                  </a:lnTo>
                  <a:lnTo>
                    <a:pt x="2220" y="2193"/>
                  </a:lnTo>
                  <a:lnTo>
                    <a:pt x="2301" y="2180"/>
                  </a:lnTo>
                  <a:lnTo>
                    <a:pt x="2301" y="2180"/>
                  </a:lnTo>
                  <a:lnTo>
                    <a:pt x="2220" y="2191"/>
                  </a:lnTo>
                  <a:lnTo>
                    <a:pt x="2140" y="2193"/>
                  </a:lnTo>
                  <a:lnTo>
                    <a:pt x="2140" y="2193"/>
                  </a:lnTo>
                  <a:lnTo>
                    <a:pt x="2100" y="2196"/>
                  </a:lnTo>
                  <a:lnTo>
                    <a:pt x="2060" y="2193"/>
                  </a:lnTo>
                  <a:lnTo>
                    <a:pt x="2060" y="2193"/>
                  </a:lnTo>
                  <a:lnTo>
                    <a:pt x="1979" y="2188"/>
                  </a:lnTo>
                  <a:lnTo>
                    <a:pt x="1979" y="2188"/>
                  </a:lnTo>
                  <a:lnTo>
                    <a:pt x="1898" y="2177"/>
                  </a:lnTo>
                  <a:lnTo>
                    <a:pt x="1898" y="2177"/>
                  </a:lnTo>
                  <a:lnTo>
                    <a:pt x="1821" y="2161"/>
                  </a:lnTo>
                  <a:lnTo>
                    <a:pt x="1821" y="2161"/>
                  </a:lnTo>
                  <a:lnTo>
                    <a:pt x="1743" y="2143"/>
                  </a:lnTo>
                  <a:lnTo>
                    <a:pt x="1743" y="2143"/>
                  </a:lnTo>
                  <a:lnTo>
                    <a:pt x="1665" y="2116"/>
                  </a:lnTo>
                  <a:lnTo>
                    <a:pt x="1646" y="2110"/>
                  </a:lnTo>
                  <a:lnTo>
                    <a:pt x="1628" y="2102"/>
                  </a:lnTo>
                  <a:lnTo>
                    <a:pt x="1628" y="2102"/>
                  </a:lnTo>
                  <a:lnTo>
                    <a:pt x="1593" y="2089"/>
                  </a:lnTo>
                  <a:lnTo>
                    <a:pt x="1593" y="2089"/>
                  </a:lnTo>
                  <a:lnTo>
                    <a:pt x="1521" y="2054"/>
                  </a:lnTo>
                  <a:lnTo>
                    <a:pt x="1521" y="2054"/>
                  </a:lnTo>
                  <a:lnTo>
                    <a:pt x="1486" y="2035"/>
                  </a:lnTo>
                  <a:lnTo>
                    <a:pt x="1451" y="2014"/>
                  </a:lnTo>
                  <a:lnTo>
                    <a:pt x="1451" y="2014"/>
                  </a:lnTo>
                  <a:lnTo>
                    <a:pt x="1416" y="1992"/>
                  </a:lnTo>
                  <a:lnTo>
                    <a:pt x="1416" y="1992"/>
                  </a:lnTo>
                  <a:lnTo>
                    <a:pt x="1384" y="1968"/>
                  </a:lnTo>
                  <a:lnTo>
                    <a:pt x="1384" y="1968"/>
                  </a:lnTo>
                  <a:lnTo>
                    <a:pt x="1354" y="1944"/>
                  </a:lnTo>
                  <a:lnTo>
                    <a:pt x="1354" y="1944"/>
                  </a:lnTo>
                  <a:lnTo>
                    <a:pt x="1325" y="1917"/>
                  </a:lnTo>
                  <a:lnTo>
                    <a:pt x="1325" y="1917"/>
                  </a:lnTo>
                  <a:lnTo>
                    <a:pt x="1295" y="1891"/>
                  </a:lnTo>
                  <a:lnTo>
                    <a:pt x="1295" y="1891"/>
                  </a:lnTo>
                  <a:lnTo>
                    <a:pt x="1269" y="1861"/>
                  </a:lnTo>
                  <a:lnTo>
                    <a:pt x="1269" y="1861"/>
                  </a:lnTo>
                  <a:lnTo>
                    <a:pt x="1242" y="1831"/>
                  </a:lnTo>
                  <a:lnTo>
                    <a:pt x="1242" y="1831"/>
                  </a:lnTo>
                  <a:lnTo>
                    <a:pt x="1217" y="1799"/>
                  </a:lnTo>
                  <a:lnTo>
                    <a:pt x="1217" y="1799"/>
                  </a:lnTo>
                  <a:lnTo>
                    <a:pt x="1196" y="1767"/>
                  </a:lnTo>
                  <a:lnTo>
                    <a:pt x="1175" y="1735"/>
                  </a:lnTo>
                  <a:lnTo>
                    <a:pt x="1169" y="1724"/>
                  </a:lnTo>
                  <a:lnTo>
                    <a:pt x="1159" y="1724"/>
                  </a:lnTo>
                  <a:lnTo>
                    <a:pt x="1159" y="1724"/>
                  </a:lnTo>
                  <a:lnTo>
                    <a:pt x="1140" y="1722"/>
                  </a:lnTo>
                  <a:lnTo>
                    <a:pt x="1070" y="1719"/>
                  </a:lnTo>
                  <a:lnTo>
                    <a:pt x="1070" y="1719"/>
                  </a:lnTo>
                  <a:lnTo>
                    <a:pt x="1038" y="1716"/>
                  </a:lnTo>
                  <a:lnTo>
                    <a:pt x="1003" y="1713"/>
                  </a:lnTo>
                  <a:lnTo>
                    <a:pt x="968" y="1708"/>
                  </a:lnTo>
                  <a:lnTo>
                    <a:pt x="960" y="1708"/>
                  </a:lnTo>
                  <a:lnTo>
                    <a:pt x="952" y="1705"/>
                  </a:lnTo>
                  <a:lnTo>
                    <a:pt x="936" y="1703"/>
                  </a:lnTo>
                  <a:lnTo>
                    <a:pt x="901" y="1697"/>
                  </a:lnTo>
                  <a:lnTo>
                    <a:pt x="901" y="1697"/>
                  </a:lnTo>
                  <a:lnTo>
                    <a:pt x="866" y="1692"/>
                  </a:lnTo>
                  <a:lnTo>
                    <a:pt x="834" y="1681"/>
                  </a:lnTo>
                  <a:lnTo>
                    <a:pt x="818" y="1679"/>
                  </a:lnTo>
                  <a:lnTo>
                    <a:pt x="818" y="1679"/>
                  </a:lnTo>
                  <a:lnTo>
                    <a:pt x="802" y="1673"/>
                  </a:lnTo>
                  <a:lnTo>
                    <a:pt x="802" y="1673"/>
                  </a:lnTo>
                  <a:lnTo>
                    <a:pt x="737" y="1654"/>
                  </a:lnTo>
                  <a:lnTo>
                    <a:pt x="705" y="1641"/>
                  </a:lnTo>
                  <a:lnTo>
                    <a:pt x="705" y="1641"/>
                  </a:lnTo>
                  <a:lnTo>
                    <a:pt x="673" y="1628"/>
                  </a:lnTo>
                  <a:lnTo>
                    <a:pt x="644" y="1614"/>
                  </a:lnTo>
                  <a:lnTo>
                    <a:pt x="644" y="1614"/>
                  </a:lnTo>
                  <a:lnTo>
                    <a:pt x="628" y="1606"/>
                  </a:lnTo>
                  <a:lnTo>
                    <a:pt x="612" y="1598"/>
                  </a:lnTo>
                  <a:lnTo>
                    <a:pt x="582" y="1582"/>
                  </a:lnTo>
                  <a:lnTo>
                    <a:pt x="582" y="1582"/>
                  </a:lnTo>
                  <a:lnTo>
                    <a:pt x="555" y="1563"/>
                  </a:lnTo>
                  <a:lnTo>
                    <a:pt x="542" y="1555"/>
                  </a:lnTo>
                  <a:lnTo>
                    <a:pt x="542" y="1555"/>
                  </a:lnTo>
                  <a:lnTo>
                    <a:pt x="526" y="1545"/>
                  </a:lnTo>
                  <a:lnTo>
                    <a:pt x="499" y="1523"/>
                  </a:lnTo>
                  <a:lnTo>
                    <a:pt x="475" y="1501"/>
                  </a:lnTo>
                  <a:lnTo>
                    <a:pt x="475" y="1501"/>
                  </a:lnTo>
                  <a:lnTo>
                    <a:pt x="461" y="1491"/>
                  </a:lnTo>
                  <a:lnTo>
                    <a:pt x="450" y="1480"/>
                  </a:lnTo>
                  <a:lnTo>
                    <a:pt x="450" y="1480"/>
                  </a:lnTo>
                  <a:lnTo>
                    <a:pt x="429" y="1456"/>
                  </a:lnTo>
                  <a:lnTo>
                    <a:pt x="429" y="1456"/>
                  </a:lnTo>
                  <a:lnTo>
                    <a:pt x="419" y="1442"/>
                  </a:lnTo>
                  <a:lnTo>
                    <a:pt x="408" y="1429"/>
                  </a:lnTo>
                  <a:lnTo>
                    <a:pt x="408" y="1429"/>
                  </a:lnTo>
                  <a:lnTo>
                    <a:pt x="389" y="1402"/>
                  </a:lnTo>
                  <a:lnTo>
                    <a:pt x="389" y="1402"/>
                  </a:lnTo>
                  <a:lnTo>
                    <a:pt x="381" y="1389"/>
                  </a:lnTo>
                  <a:lnTo>
                    <a:pt x="375" y="1381"/>
                  </a:lnTo>
                  <a:lnTo>
                    <a:pt x="373" y="1376"/>
                  </a:lnTo>
                  <a:lnTo>
                    <a:pt x="373" y="1376"/>
                  </a:lnTo>
                  <a:lnTo>
                    <a:pt x="367" y="1362"/>
                  </a:lnTo>
                  <a:lnTo>
                    <a:pt x="362" y="1346"/>
                  </a:lnTo>
                  <a:lnTo>
                    <a:pt x="360" y="1333"/>
                  </a:lnTo>
                  <a:lnTo>
                    <a:pt x="360" y="1333"/>
                  </a:lnTo>
                  <a:lnTo>
                    <a:pt x="357" y="1317"/>
                  </a:lnTo>
                  <a:lnTo>
                    <a:pt x="357" y="1317"/>
                  </a:lnTo>
                  <a:lnTo>
                    <a:pt x="357" y="1287"/>
                  </a:lnTo>
                  <a:lnTo>
                    <a:pt x="365" y="1258"/>
                  </a:lnTo>
                  <a:lnTo>
                    <a:pt x="365" y="1258"/>
                  </a:lnTo>
                  <a:lnTo>
                    <a:pt x="373" y="1231"/>
                  </a:lnTo>
                  <a:lnTo>
                    <a:pt x="373" y="1231"/>
                  </a:lnTo>
                  <a:lnTo>
                    <a:pt x="381" y="1217"/>
                  </a:lnTo>
                  <a:lnTo>
                    <a:pt x="381" y="1217"/>
                  </a:lnTo>
                  <a:lnTo>
                    <a:pt x="384" y="1209"/>
                  </a:lnTo>
                  <a:lnTo>
                    <a:pt x="384" y="1209"/>
                  </a:lnTo>
                  <a:lnTo>
                    <a:pt x="389" y="1204"/>
                  </a:lnTo>
                  <a:lnTo>
                    <a:pt x="408" y="1177"/>
                  </a:lnTo>
                  <a:lnTo>
                    <a:pt x="378" y="1164"/>
                  </a:lnTo>
                  <a:lnTo>
                    <a:pt x="378" y="1164"/>
                  </a:lnTo>
                  <a:lnTo>
                    <a:pt x="327" y="1134"/>
                  </a:lnTo>
                  <a:lnTo>
                    <a:pt x="327" y="1134"/>
                  </a:lnTo>
                  <a:lnTo>
                    <a:pt x="303" y="1121"/>
                  </a:lnTo>
                  <a:lnTo>
                    <a:pt x="279" y="1105"/>
                  </a:lnTo>
                  <a:lnTo>
                    <a:pt x="279" y="1105"/>
                  </a:lnTo>
                  <a:lnTo>
                    <a:pt x="231" y="1072"/>
                  </a:lnTo>
                  <a:lnTo>
                    <a:pt x="231" y="1072"/>
                  </a:lnTo>
                  <a:lnTo>
                    <a:pt x="207" y="1056"/>
                  </a:lnTo>
                  <a:lnTo>
                    <a:pt x="207" y="1056"/>
                  </a:lnTo>
                  <a:lnTo>
                    <a:pt x="185" y="1038"/>
                  </a:lnTo>
                  <a:lnTo>
                    <a:pt x="185" y="1038"/>
                  </a:lnTo>
                  <a:lnTo>
                    <a:pt x="145" y="1000"/>
                  </a:lnTo>
                  <a:lnTo>
                    <a:pt x="145" y="1000"/>
                  </a:lnTo>
                  <a:lnTo>
                    <a:pt x="126" y="979"/>
                  </a:lnTo>
                  <a:lnTo>
                    <a:pt x="126" y="979"/>
                  </a:lnTo>
                  <a:lnTo>
                    <a:pt x="110" y="957"/>
                  </a:lnTo>
                  <a:lnTo>
                    <a:pt x="102" y="946"/>
                  </a:lnTo>
                  <a:lnTo>
                    <a:pt x="97" y="936"/>
                  </a:lnTo>
                  <a:lnTo>
                    <a:pt x="97" y="936"/>
                  </a:lnTo>
                  <a:lnTo>
                    <a:pt x="83" y="912"/>
                  </a:lnTo>
                  <a:lnTo>
                    <a:pt x="83" y="912"/>
                  </a:lnTo>
                  <a:lnTo>
                    <a:pt x="80" y="898"/>
                  </a:lnTo>
                  <a:lnTo>
                    <a:pt x="80" y="898"/>
                  </a:lnTo>
                  <a:lnTo>
                    <a:pt x="75" y="887"/>
                  </a:lnTo>
                  <a:lnTo>
                    <a:pt x="70" y="874"/>
                  </a:lnTo>
                  <a:lnTo>
                    <a:pt x="70" y="869"/>
                  </a:lnTo>
                  <a:lnTo>
                    <a:pt x="67" y="861"/>
                  </a:lnTo>
                  <a:lnTo>
                    <a:pt x="64" y="847"/>
                  </a:lnTo>
                  <a:lnTo>
                    <a:pt x="64" y="847"/>
                  </a:lnTo>
                  <a:lnTo>
                    <a:pt x="64" y="847"/>
                  </a:lnTo>
                  <a:lnTo>
                    <a:pt x="64" y="844"/>
                  </a:lnTo>
                  <a:lnTo>
                    <a:pt x="64" y="842"/>
                  </a:lnTo>
                  <a:lnTo>
                    <a:pt x="64" y="834"/>
                  </a:lnTo>
                  <a:lnTo>
                    <a:pt x="62" y="820"/>
                  </a:lnTo>
                  <a:lnTo>
                    <a:pt x="62" y="815"/>
                  </a:lnTo>
                  <a:lnTo>
                    <a:pt x="62" y="815"/>
                  </a:lnTo>
                  <a:lnTo>
                    <a:pt x="62" y="807"/>
                  </a:lnTo>
                  <a:lnTo>
                    <a:pt x="62" y="807"/>
                  </a:lnTo>
                  <a:lnTo>
                    <a:pt x="59" y="780"/>
                  </a:lnTo>
                  <a:lnTo>
                    <a:pt x="62" y="753"/>
                  </a:lnTo>
                  <a:lnTo>
                    <a:pt x="67" y="727"/>
                  </a:lnTo>
                  <a:lnTo>
                    <a:pt x="67" y="727"/>
                  </a:lnTo>
                  <a:lnTo>
                    <a:pt x="75" y="703"/>
                  </a:lnTo>
                  <a:lnTo>
                    <a:pt x="75" y="703"/>
                  </a:lnTo>
                  <a:lnTo>
                    <a:pt x="86" y="678"/>
                  </a:lnTo>
                  <a:lnTo>
                    <a:pt x="91" y="668"/>
                  </a:lnTo>
                  <a:lnTo>
                    <a:pt x="91" y="668"/>
                  </a:lnTo>
                  <a:lnTo>
                    <a:pt x="99" y="657"/>
                  </a:lnTo>
                  <a:lnTo>
                    <a:pt x="105" y="649"/>
                  </a:lnTo>
                  <a:lnTo>
                    <a:pt x="105" y="649"/>
                  </a:lnTo>
                  <a:lnTo>
                    <a:pt x="110" y="644"/>
                  </a:lnTo>
                  <a:lnTo>
                    <a:pt x="115" y="638"/>
                  </a:lnTo>
                  <a:lnTo>
                    <a:pt x="123" y="627"/>
                  </a:lnTo>
                  <a:lnTo>
                    <a:pt x="123" y="627"/>
                  </a:lnTo>
                  <a:lnTo>
                    <a:pt x="132" y="619"/>
                  </a:lnTo>
                  <a:lnTo>
                    <a:pt x="142" y="611"/>
                  </a:lnTo>
                  <a:lnTo>
                    <a:pt x="153" y="603"/>
                  </a:lnTo>
                  <a:lnTo>
                    <a:pt x="153" y="603"/>
                  </a:lnTo>
                  <a:lnTo>
                    <a:pt x="174" y="590"/>
                  </a:lnTo>
                  <a:lnTo>
                    <a:pt x="174" y="590"/>
                  </a:lnTo>
                  <a:lnTo>
                    <a:pt x="198" y="576"/>
                  </a:lnTo>
                  <a:lnTo>
                    <a:pt x="225" y="566"/>
                  </a:lnTo>
                  <a:lnTo>
                    <a:pt x="225" y="566"/>
                  </a:lnTo>
                  <a:lnTo>
                    <a:pt x="250" y="558"/>
                  </a:lnTo>
                  <a:lnTo>
                    <a:pt x="276" y="550"/>
                  </a:lnTo>
                  <a:lnTo>
                    <a:pt x="282" y="547"/>
                  </a:lnTo>
                  <a:lnTo>
                    <a:pt x="284" y="544"/>
                  </a:lnTo>
                  <a:lnTo>
                    <a:pt x="287" y="544"/>
                  </a:lnTo>
                  <a:lnTo>
                    <a:pt x="308" y="531"/>
                  </a:lnTo>
                  <a:lnTo>
                    <a:pt x="300" y="507"/>
                  </a:lnTo>
                  <a:lnTo>
                    <a:pt x="300" y="507"/>
                  </a:lnTo>
                  <a:lnTo>
                    <a:pt x="295" y="491"/>
                  </a:lnTo>
                  <a:lnTo>
                    <a:pt x="290" y="477"/>
                  </a:lnTo>
                  <a:lnTo>
                    <a:pt x="290" y="477"/>
                  </a:lnTo>
                  <a:lnTo>
                    <a:pt x="290" y="461"/>
                  </a:lnTo>
                  <a:lnTo>
                    <a:pt x="290" y="461"/>
                  </a:lnTo>
                  <a:lnTo>
                    <a:pt x="290" y="453"/>
                  </a:lnTo>
                  <a:lnTo>
                    <a:pt x="290" y="445"/>
                  </a:lnTo>
                  <a:lnTo>
                    <a:pt x="290" y="373"/>
                  </a:lnTo>
                  <a:lnTo>
                    <a:pt x="287" y="373"/>
                  </a:lnTo>
                  <a:lnTo>
                    <a:pt x="290" y="373"/>
                  </a:lnTo>
                  <a:lnTo>
                    <a:pt x="290" y="370"/>
                  </a:lnTo>
                  <a:lnTo>
                    <a:pt x="290" y="370"/>
                  </a:lnTo>
                  <a:lnTo>
                    <a:pt x="290" y="370"/>
                  </a:lnTo>
                  <a:lnTo>
                    <a:pt x="290" y="351"/>
                  </a:lnTo>
                  <a:lnTo>
                    <a:pt x="292" y="330"/>
                  </a:lnTo>
                  <a:lnTo>
                    <a:pt x="298" y="311"/>
                  </a:lnTo>
                  <a:lnTo>
                    <a:pt x="303" y="289"/>
                  </a:lnTo>
                  <a:lnTo>
                    <a:pt x="303" y="289"/>
                  </a:lnTo>
                  <a:lnTo>
                    <a:pt x="314" y="271"/>
                  </a:lnTo>
                  <a:lnTo>
                    <a:pt x="325" y="255"/>
                  </a:lnTo>
                  <a:lnTo>
                    <a:pt x="338" y="236"/>
                  </a:lnTo>
                  <a:lnTo>
                    <a:pt x="351" y="220"/>
                  </a:lnTo>
                  <a:lnTo>
                    <a:pt x="351" y="220"/>
                  </a:lnTo>
                  <a:lnTo>
                    <a:pt x="384" y="190"/>
                  </a:lnTo>
                  <a:lnTo>
                    <a:pt x="421" y="164"/>
                  </a:lnTo>
                  <a:lnTo>
                    <a:pt x="421" y="164"/>
                  </a:lnTo>
                  <a:lnTo>
                    <a:pt x="459" y="139"/>
                  </a:lnTo>
                  <a:lnTo>
                    <a:pt x="502" y="120"/>
                  </a:lnTo>
                  <a:lnTo>
                    <a:pt x="502" y="120"/>
                  </a:lnTo>
                  <a:lnTo>
                    <a:pt x="544" y="105"/>
                  </a:lnTo>
                  <a:lnTo>
                    <a:pt x="587" y="91"/>
                  </a:lnTo>
                  <a:lnTo>
                    <a:pt x="633" y="80"/>
                  </a:lnTo>
                  <a:lnTo>
                    <a:pt x="678" y="72"/>
                  </a:lnTo>
                  <a:lnTo>
                    <a:pt x="678" y="72"/>
                  </a:lnTo>
                  <a:lnTo>
                    <a:pt x="724" y="67"/>
                  </a:lnTo>
                  <a:lnTo>
                    <a:pt x="772" y="64"/>
                  </a:lnTo>
                  <a:lnTo>
                    <a:pt x="794" y="64"/>
                  </a:lnTo>
                  <a:lnTo>
                    <a:pt x="818" y="64"/>
                  </a:lnTo>
                  <a:lnTo>
                    <a:pt x="842" y="64"/>
                  </a:lnTo>
                  <a:lnTo>
                    <a:pt x="842" y="64"/>
                  </a:lnTo>
                  <a:lnTo>
                    <a:pt x="866" y="67"/>
                  </a:lnTo>
                  <a:lnTo>
                    <a:pt x="866" y="67"/>
                  </a:lnTo>
                  <a:lnTo>
                    <a:pt x="912" y="72"/>
                  </a:lnTo>
                  <a:lnTo>
                    <a:pt x="912" y="72"/>
                  </a:lnTo>
                  <a:lnTo>
                    <a:pt x="957" y="77"/>
                  </a:lnTo>
                  <a:lnTo>
                    <a:pt x="982" y="83"/>
                  </a:lnTo>
                  <a:lnTo>
                    <a:pt x="1006" y="88"/>
                  </a:lnTo>
                  <a:lnTo>
                    <a:pt x="1006" y="88"/>
                  </a:lnTo>
                  <a:lnTo>
                    <a:pt x="1051" y="99"/>
                  </a:lnTo>
                  <a:lnTo>
                    <a:pt x="1051" y="99"/>
                  </a:lnTo>
                  <a:lnTo>
                    <a:pt x="1097" y="110"/>
                  </a:lnTo>
                  <a:lnTo>
                    <a:pt x="1140" y="126"/>
                  </a:lnTo>
                  <a:lnTo>
                    <a:pt x="1140" y="126"/>
                  </a:lnTo>
                  <a:lnTo>
                    <a:pt x="1185" y="142"/>
                  </a:lnTo>
                  <a:lnTo>
                    <a:pt x="1185" y="142"/>
                  </a:lnTo>
                  <a:lnTo>
                    <a:pt x="1228" y="161"/>
                  </a:lnTo>
                  <a:lnTo>
                    <a:pt x="1271" y="180"/>
                  </a:lnTo>
                  <a:lnTo>
                    <a:pt x="1271" y="180"/>
                  </a:lnTo>
                  <a:lnTo>
                    <a:pt x="1311" y="201"/>
                  </a:lnTo>
                  <a:lnTo>
                    <a:pt x="1311" y="201"/>
                  </a:lnTo>
                  <a:lnTo>
                    <a:pt x="1352" y="225"/>
                  </a:lnTo>
                  <a:lnTo>
                    <a:pt x="1352" y="225"/>
                  </a:lnTo>
                  <a:lnTo>
                    <a:pt x="1392" y="252"/>
                  </a:lnTo>
                  <a:lnTo>
                    <a:pt x="1392" y="252"/>
                  </a:lnTo>
                  <a:lnTo>
                    <a:pt x="1429" y="279"/>
                  </a:lnTo>
                  <a:lnTo>
                    <a:pt x="1464" y="308"/>
                  </a:lnTo>
                  <a:lnTo>
                    <a:pt x="1464" y="308"/>
                  </a:lnTo>
                  <a:lnTo>
                    <a:pt x="1483" y="324"/>
                  </a:lnTo>
                  <a:lnTo>
                    <a:pt x="1499" y="340"/>
                  </a:lnTo>
                  <a:lnTo>
                    <a:pt x="1507" y="348"/>
                  </a:lnTo>
                  <a:lnTo>
                    <a:pt x="1512" y="357"/>
                  </a:lnTo>
                  <a:lnTo>
                    <a:pt x="1529" y="375"/>
                  </a:lnTo>
                  <a:lnTo>
                    <a:pt x="1539" y="389"/>
                  </a:lnTo>
                  <a:lnTo>
                    <a:pt x="1558" y="386"/>
                  </a:lnTo>
                  <a:lnTo>
                    <a:pt x="1558" y="386"/>
                  </a:lnTo>
                  <a:lnTo>
                    <a:pt x="1644" y="375"/>
                  </a:lnTo>
                  <a:lnTo>
                    <a:pt x="1644" y="375"/>
                  </a:lnTo>
                  <a:lnTo>
                    <a:pt x="1684" y="373"/>
                  </a:lnTo>
                  <a:lnTo>
                    <a:pt x="1684" y="373"/>
                  </a:lnTo>
                  <a:lnTo>
                    <a:pt x="1727" y="373"/>
                  </a:lnTo>
                  <a:lnTo>
                    <a:pt x="1727" y="373"/>
                  </a:lnTo>
                  <a:lnTo>
                    <a:pt x="1770" y="373"/>
                  </a:lnTo>
                  <a:lnTo>
                    <a:pt x="1813" y="375"/>
                  </a:lnTo>
                  <a:lnTo>
                    <a:pt x="1813" y="375"/>
                  </a:lnTo>
                  <a:lnTo>
                    <a:pt x="1856" y="378"/>
                  </a:lnTo>
                  <a:lnTo>
                    <a:pt x="1898" y="383"/>
                  </a:lnTo>
                  <a:lnTo>
                    <a:pt x="1898" y="383"/>
                  </a:lnTo>
                  <a:lnTo>
                    <a:pt x="1939" y="391"/>
                  </a:lnTo>
                  <a:lnTo>
                    <a:pt x="1960" y="397"/>
                  </a:lnTo>
                  <a:lnTo>
                    <a:pt x="1960" y="397"/>
                  </a:lnTo>
                  <a:lnTo>
                    <a:pt x="1982" y="399"/>
                  </a:lnTo>
                  <a:lnTo>
                    <a:pt x="2003" y="405"/>
                  </a:lnTo>
                  <a:lnTo>
                    <a:pt x="2003" y="405"/>
                  </a:lnTo>
                  <a:lnTo>
                    <a:pt x="2022" y="410"/>
                  </a:lnTo>
                  <a:lnTo>
                    <a:pt x="2062" y="423"/>
                  </a:lnTo>
                  <a:lnTo>
                    <a:pt x="2062" y="423"/>
                  </a:lnTo>
                  <a:lnTo>
                    <a:pt x="2102" y="437"/>
                  </a:lnTo>
                  <a:lnTo>
                    <a:pt x="2102" y="437"/>
                  </a:lnTo>
                  <a:lnTo>
                    <a:pt x="2124" y="445"/>
                  </a:lnTo>
                  <a:lnTo>
                    <a:pt x="2143" y="453"/>
                  </a:lnTo>
                  <a:lnTo>
                    <a:pt x="2161" y="461"/>
                  </a:lnTo>
                  <a:lnTo>
                    <a:pt x="2161" y="461"/>
                  </a:lnTo>
                  <a:lnTo>
                    <a:pt x="2183" y="472"/>
                  </a:lnTo>
                  <a:lnTo>
                    <a:pt x="2220" y="491"/>
                  </a:lnTo>
                  <a:lnTo>
                    <a:pt x="2231" y="493"/>
                  </a:lnTo>
                  <a:lnTo>
                    <a:pt x="2239" y="499"/>
                  </a:lnTo>
                  <a:lnTo>
                    <a:pt x="2258" y="509"/>
                  </a:lnTo>
                  <a:lnTo>
                    <a:pt x="2258" y="509"/>
                  </a:lnTo>
                  <a:lnTo>
                    <a:pt x="2296" y="531"/>
                  </a:lnTo>
                  <a:lnTo>
                    <a:pt x="2333" y="552"/>
                  </a:lnTo>
                  <a:lnTo>
                    <a:pt x="2333" y="552"/>
                  </a:lnTo>
                  <a:lnTo>
                    <a:pt x="2371" y="576"/>
                  </a:lnTo>
                  <a:lnTo>
                    <a:pt x="2371" y="576"/>
                  </a:lnTo>
                  <a:lnTo>
                    <a:pt x="2405" y="600"/>
                  </a:lnTo>
                  <a:lnTo>
                    <a:pt x="2421" y="611"/>
                  </a:lnTo>
                  <a:lnTo>
                    <a:pt x="2440" y="625"/>
                  </a:lnTo>
                  <a:lnTo>
                    <a:pt x="2440" y="625"/>
                  </a:lnTo>
                  <a:lnTo>
                    <a:pt x="2472" y="651"/>
                  </a:lnTo>
                  <a:lnTo>
                    <a:pt x="2472" y="651"/>
                  </a:lnTo>
                  <a:lnTo>
                    <a:pt x="2505" y="681"/>
                  </a:lnTo>
                  <a:lnTo>
                    <a:pt x="2505" y="681"/>
                  </a:lnTo>
                  <a:lnTo>
                    <a:pt x="2534" y="710"/>
                  </a:lnTo>
                  <a:lnTo>
                    <a:pt x="2534" y="710"/>
                  </a:lnTo>
                  <a:lnTo>
                    <a:pt x="2561" y="743"/>
                  </a:lnTo>
                  <a:lnTo>
                    <a:pt x="2574" y="759"/>
                  </a:lnTo>
                  <a:lnTo>
                    <a:pt x="2574" y="759"/>
                  </a:lnTo>
                  <a:lnTo>
                    <a:pt x="2585" y="778"/>
                  </a:lnTo>
                  <a:lnTo>
                    <a:pt x="2585" y="778"/>
                  </a:lnTo>
                  <a:lnTo>
                    <a:pt x="2596" y="794"/>
                  </a:lnTo>
                  <a:lnTo>
                    <a:pt x="2607" y="812"/>
                  </a:lnTo>
                  <a:lnTo>
                    <a:pt x="2607" y="812"/>
                  </a:lnTo>
                  <a:lnTo>
                    <a:pt x="2612" y="820"/>
                  </a:lnTo>
                  <a:lnTo>
                    <a:pt x="2617" y="831"/>
                  </a:lnTo>
                  <a:lnTo>
                    <a:pt x="2625" y="850"/>
                  </a:lnTo>
                  <a:lnTo>
                    <a:pt x="2633" y="869"/>
                  </a:lnTo>
                  <a:lnTo>
                    <a:pt x="2639" y="879"/>
                  </a:lnTo>
                  <a:lnTo>
                    <a:pt x="2639" y="879"/>
                  </a:lnTo>
                  <a:lnTo>
                    <a:pt x="2641" y="887"/>
                  </a:lnTo>
                  <a:lnTo>
                    <a:pt x="2647" y="909"/>
                  </a:lnTo>
                  <a:lnTo>
                    <a:pt x="2647" y="909"/>
                  </a:lnTo>
                  <a:lnTo>
                    <a:pt x="2652" y="928"/>
                  </a:lnTo>
                  <a:lnTo>
                    <a:pt x="2655" y="938"/>
                  </a:lnTo>
                  <a:lnTo>
                    <a:pt x="2657" y="949"/>
                  </a:lnTo>
                  <a:lnTo>
                    <a:pt x="2660" y="968"/>
                  </a:lnTo>
                  <a:lnTo>
                    <a:pt x="2666" y="987"/>
                  </a:lnTo>
                  <a:lnTo>
                    <a:pt x="2679" y="990"/>
                  </a:lnTo>
                  <a:lnTo>
                    <a:pt x="2679" y="990"/>
                  </a:lnTo>
                  <a:lnTo>
                    <a:pt x="2722" y="997"/>
                  </a:lnTo>
                  <a:lnTo>
                    <a:pt x="2762" y="1005"/>
                  </a:lnTo>
                  <a:lnTo>
                    <a:pt x="2762" y="1005"/>
                  </a:lnTo>
                  <a:lnTo>
                    <a:pt x="2802" y="1019"/>
                  </a:lnTo>
                  <a:lnTo>
                    <a:pt x="2840" y="1032"/>
                  </a:lnTo>
                  <a:lnTo>
                    <a:pt x="2840" y="1032"/>
                  </a:lnTo>
                  <a:lnTo>
                    <a:pt x="2880" y="1046"/>
                  </a:lnTo>
                  <a:lnTo>
                    <a:pt x="2918" y="1065"/>
                  </a:lnTo>
                  <a:lnTo>
                    <a:pt x="2918" y="1065"/>
                  </a:lnTo>
                  <a:lnTo>
                    <a:pt x="2953" y="1083"/>
                  </a:lnTo>
                  <a:lnTo>
                    <a:pt x="2990" y="1102"/>
                  </a:lnTo>
                  <a:lnTo>
                    <a:pt x="2990" y="1102"/>
                  </a:lnTo>
                  <a:lnTo>
                    <a:pt x="3022" y="1126"/>
                  </a:lnTo>
                  <a:lnTo>
                    <a:pt x="3057" y="1150"/>
                  </a:lnTo>
                  <a:lnTo>
                    <a:pt x="3087" y="1180"/>
                  </a:lnTo>
                  <a:lnTo>
                    <a:pt x="3113" y="1209"/>
                  </a:lnTo>
                  <a:lnTo>
                    <a:pt x="3113" y="1209"/>
                  </a:lnTo>
                  <a:lnTo>
                    <a:pt x="3137" y="1242"/>
                  </a:lnTo>
                  <a:lnTo>
                    <a:pt x="3159" y="1276"/>
                  </a:lnTo>
                  <a:lnTo>
                    <a:pt x="3159" y="1276"/>
                  </a:lnTo>
                  <a:lnTo>
                    <a:pt x="3175" y="1311"/>
                  </a:lnTo>
                  <a:lnTo>
                    <a:pt x="3175" y="1311"/>
                  </a:lnTo>
                  <a:lnTo>
                    <a:pt x="3180" y="1333"/>
                  </a:lnTo>
                  <a:lnTo>
                    <a:pt x="3180" y="1333"/>
                  </a:lnTo>
                  <a:lnTo>
                    <a:pt x="3180" y="1341"/>
                  </a:lnTo>
                  <a:lnTo>
                    <a:pt x="3183" y="1349"/>
                  </a:lnTo>
                  <a:lnTo>
                    <a:pt x="3183" y="1349"/>
                  </a:lnTo>
                  <a:lnTo>
                    <a:pt x="3183" y="1359"/>
                  </a:lnTo>
                  <a:lnTo>
                    <a:pt x="3183" y="1365"/>
                  </a:lnTo>
                  <a:lnTo>
                    <a:pt x="3183" y="1370"/>
                  </a:lnTo>
                  <a:lnTo>
                    <a:pt x="3183" y="1392"/>
                  </a:lnTo>
                  <a:lnTo>
                    <a:pt x="3186" y="1435"/>
                  </a:lnTo>
                  <a:lnTo>
                    <a:pt x="3186" y="1435"/>
                  </a:lnTo>
                  <a:lnTo>
                    <a:pt x="3186" y="1456"/>
                  </a:lnTo>
                  <a:lnTo>
                    <a:pt x="3183" y="1475"/>
                  </a:lnTo>
                  <a:lnTo>
                    <a:pt x="3183" y="1475"/>
                  </a:lnTo>
                  <a:lnTo>
                    <a:pt x="3180" y="1494"/>
                  </a:lnTo>
                  <a:lnTo>
                    <a:pt x="3175" y="1512"/>
                  </a:lnTo>
                  <a:lnTo>
                    <a:pt x="3175" y="1512"/>
                  </a:lnTo>
                  <a:lnTo>
                    <a:pt x="3167" y="1531"/>
                  </a:lnTo>
                  <a:lnTo>
                    <a:pt x="3159" y="1550"/>
                  </a:lnTo>
                  <a:lnTo>
                    <a:pt x="3159" y="1550"/>
                  </a:lnTo>
                  <a:lnTo>
                    <a:pt x="3137" y="1585"/>
                  </a:lnTo>
                  <a:lnTo>
                    <a:pt x="3137" y="1585"/>
                  </a:lnTo>
                  <a:lnTo>
                    <a:pt x="3111" y="1617"/>
                  </a:lnTo>
                  <a:lnTo>
                    <a:pt x="3081" y="1644"/>
                  </a:lnTo>
                  <a:lnTo>
                    <a:pt x="3081" y="1644"/>
                  </a:lnTo>
                  <a:lnTo>
                    <a:pt x="3049" y="1670"/>
                  </a:lnTo>
                  <a:lnTo>
                    <a:pt x="3014" y="1692"/>
                  </a:lnTo>
                  <a:lnTo>
                    <a:pt x="3014" y="1692"/>
                  </a:lnTo>
                  <a:lnTo>
                    <a:pt x="2979" y="1711"/>
                  </a:lnTo>
                  <a:lnTo>
                    <a:pt x="2939" y="1729"/>
                  </a:lnTo>
                  <a:lnTo>
                    <a:pt x="2939" y="1729"/>
                  </a:lnTo>
                  <a:lnTo>
                    <a:pt x="2901" y="1743"/>
                  </a:lnTo>
                  <a:lnTo>
                    <a:pt x="2861" y="1754"/>
                  </a:lnTo>
                  <a:lnTo>
                    <a:pt x="2818" y="1762"/>
                  </a:lnTo>
                  <a:lnTo>
                    <a:pt x="2778" y="1767"/>
                  </a:lnTo>
                  <a:lnTo>
                    <a:pt x="2770" y="1767"/>
                  </a:lnTo>
                  <a:lnTo>
                    <a:pt x="2770" y="1775"/>
                  </a:lnTo>
                  <a:lnTo>
                    <a:pt x="2770" y="1829"/>
                  </a:lnTo>
                  <a:lnTo>
                    <a:pt x="2770" y="1829"/>
                  </a:lnTo>
                  <a:lnTo>
                    <a:pt x="2770" y="1856"/>
                  </a:lnTo>
                  <a:lnTo>
                    <a:pt x="2770" y="1869"/>
                  </a:lnTo>
                  <a:lnTo>
                    <a:pt x="2770" y="1874"/>
                  </a:lnTo>
                  <a:lnTo>
                    <a:pt x="2770" y="1880"/>
                  </a:lnTo>
                  <a:lnTo>
                    <a:pt x="2767" y="1893"/>
                  </a:lnTo>
                  <a:lnTo>
                    <a:pt x="2767" y="1893"/>
                  </a:lnTo>
                  <a:lnTo>
                    <a:pt x="2765" y="1906"/>
                  </a:lnTo>
                  <a:lnTo>
                    <a:pt x="2765" y="1906"/>
                  </a:lnTo>
                  <a:lnTo>
                    <a:pt x="2757" y="1931"/>
                  </a:lnTo>
                  <a:lnTo>
                    <a:pt x="2757" y="1931"/>
                  </a:lnTo>
                  <a:lnTo>
                    <a:pt x="2751" y="1944"/>
                  </a:lnTo>
                  <a:lnTo>
                    <a:pt x="2751" y="1944"/>
                  </a:lnTo>
                  <a:lnTo>
                    <a:pt x="2746" y="1955"/>
                  </a:lnTo>
                  <a:lnTo>
                    <a:pt x="2746" y="1955"/>
                  </a:lnTo>
                  <a:lnTo>
                    <a:pt x="2735" y="1979"/>
                  </a:lnTo>
                  <a:lnTo>
                    <a:pt x="2735" y="1979"/>
                  </a:lnTo>
                  <a:lnTo>
                    <a:pt x="2727" y="1990"/>
                  </a:lnTo>
                  <a:lnTo>
                    <a:pt x="2719" y="2000"/>
                  </a:lnTo>
                  <a:lnTo>
                    <a:pt x="2714" y="2006"/>
                  </a:lnTo>
                  <a:lnTo>
                    <a:pt x="2711" y="2009"/>
                  </a:lnTo>
                  <a:lnTo>
                    <a:pt x="2700" y="2019"/>
                  </a:lnTo>
                  <a:lnTo>
                    <a:pt x="2700" y="2019"/>
                  </a:lnTo>
                  <a:lnTo>
                    <a:pt x="2682" y="2038"/>
                  </a:lnTo>
                  <a:lnTo>
                    <a:pt x="2682" y="2038"/>
                  </a:lnTo>
                  <a:lnTo>
                    <a:pt x="2660" y="2054"/>
                  </a:lnTo>
                  <a:lnTo>
                    <a:pt x="2649" y="2062"/>
                  </a:lnTo>
                  <a:lnTo>
                    <a:pt x="2639" y="2070"/>
                  </a:lnTo>
                  <a:lnTo>
                    <a:pt x="2639" y="2070"/>
                  </a:lnTo>
                  <a:lnTo>
                    <a:pt x="2617" y="2084"/>
                  </a:lnTo>
                  <a:lnTo>
                    <a:pt x="2617" y="2084"/>
                  </a:lnTo>
                  <a:lnTo>
                    <a:pt x="2593" y="2097"/>
                  </a:lnTo>
                  <a:lnTo>
                    <a:pt x="2593" y="2097"/>
                  </a:lnTo>
                  <a:lnTo>
                    <a:pt x="2569" y="2108"/>
                  </a:lnTo>
                  <a:lnTo>
                    <a:pt x="2569" y="2108"/>
                  </a:lnTo>
                  <a:lnTo>
                    <a:pt x="2593" y="2097"/>
                  </a:lnTo>
                  <a:lnTo>
                    <a:pt x="2593" y="2097"/>
                  </a:lnTo>
                  <a:lnTo>
                    <a:pt x="2617" y="2086"/>
                  </a:lnTo>
                  <a:lnTo>
                    <a:pt x="2617" y="2086"/>
                  </a:lnTo>
                  <a:lnTo>
                    <a:pt x="2641" y="2073"/>
                  </a:lnTo>
                  <a:lnTo>
                    <a:pt x="2652" y="2065"/>
                  </a:lnTo>
                  <a:lnTo>
                    <a:pt x="2663" y="2057"/>
                  </a:lnTo>
                  <a:lnTo>
                    <a:pt x="2663" y="2057"/>
                  </a:lnTo>
                  <a:lnTo>
                    <a:pt x="2684" y="2040"/>
                  </a:lnTo>
                  <a:lnTo>
                    <a:pt x="2684" y="2040"/>
                  </a:lnTo>
                  <a:lnTo>
                    <a:pt x="2706" y="2025"/>
                  </a:lnTo>
                  <a:lnTo>
                    <a:pt x="2714" y="2014"/>
                  </a:lnTo>
                  <a:lnTo>
                    <a:pt x="2719" y="2009"/>
                  </a:lnTo>
                  <a:lnTo>
                    <a:pt x="2724" y="2003"/>
                  </a:lnTo>
                  <a:lnTo>
                    <a:pt x="2732" y="1992"/>
                  </a:lnTo>
                  <a:lnTo>
                    <a:pt x="2732" y="1992"/>
                  </a:lnTo>
                  <a:lnTo>
                    <a:pt x="2741" y="1981"/>
                  </a:lnTo>
                  <a:lnTo>
                    <a:pt x="2741" y="1981"/>
                  </a:lnTo>
                  <a:lnTo>
                    <a:pt x="2754" y="1960"/>
                  </a:lnTo>
                  <a:lnTo>
                    <a:pt x="2754" y="1960"/>
                  </a:lnTo>
                  <a:lnTo>
                    <a:pt x="2762" y="1947"/>
                  </a:lnTo>
                  <a:lnTo>
                    <a:pt x="2762" y="1947"/>
                  </a:lnTo>
                  <a:lnTo>
                    <a:pt x="2767" y="1936"/>
                  </a:lnTo>
                  <a:lnTo>
                    <a:pt x="2767" y="1936"/>
                  </a:lnTo>
                  <a:lnTo>
                    <a:pt x="2776" y="1909"/>
                  </a:lnTo>
                  <a:lnTo>
                    <a:pt x="2776" y="1909"/>
                  </a:lnTo>
                  <a:lnTo>
                    <a:pt x="2778" y="1896"/>
                  </a:lnTo>
                  <a:lnTo>
                    <a:pt x="2781" y="1882"/>
                  </a:lnTo>
                  <a:lnTo>
                    <a:pt x="2781" y="1874"/>
                  </a:lnTo>
                  <a:lnTo>
                    <a:pt x="2783" y="1869"/>
                  </a:lnTo>
                  <a:lnTo>
                    <a:pt x="2783" y="1856"/>
                  </a:lnTo>
                  <a:lnTo>
                    <a:pt x="2783" y="1856"/>
                  </a:lnTo>
                  <a:lnTo>
                    <a:pt x="2783" y="1829"/>
                  </a:lnTo>
                  <a:lnTo>
                    <a:pt x="2786" y="1783"/>
                  </a:lnTo>
                  <a:lnTo>
                    <a:pt x="2786" y="1783"/>
                  </a:lnTo>
                  <a:lnTo>
                    <a:pt x="2826" y="1778"/>
                  </a:lnTo>
                  <a:lnTo>
                    <a:pt x="2866" y="1770"/>
                  </a:lnTo>
                  <a:lnTo>
                    <a:pt x="2907" y="1759"/>
                  </a:lnTo>
                  <a:lnTo>
                    <a:pt x="2947" y="1748"/>
                  </a:lnTo>
                  <a:lnTo>
                    <a:pt x="2947" y="1748"/>
                  </a:lnTo>
                  <a:lnTo>
                    <a:pt x="2987" y="1732"/>
                  </a:lnTo>
                  <a:lnTo>
                    <a:pt x="3028" y="1713"/>
                  </a:lnTo>
                  <a:lnTo>
                    <a:pt x="3028" y="1713"/>
                  </a:lnTo>
                  <a:lnTo>
                    <a:pt x="3062" y="1689"/>
                  </a:lnTo>
                  <a:lnTo>
                    <a:pt x="3097" y="1663"/>
                  </a:lnTo>
                  <a:lnTo>
                    <a:pt x="3097" y="1663"/>
                  </a:lnTo>
                  <a:lnTo>
                    <a:pt x="3132" y="1633"/>
                  </a:lnTo>
                  <a:lnTo>
                    <a:pt x="3159" y="1601"/>
                  </a:lnTo>
                  <a:lnTo>
                    <a:pt x="3159" y="1601"/>
                  </a:lnTo>
                  <a:lnTo>
                    <a:pt x="3172" y="1582"/>
                  </a:lnTo>
                  <a:lnTo>
                    <a:pt x="3183" y="1563"/>
                  </a:lnTo>
                  <a:lnTo>
                    <a:pt x="3183" y="1563"/>
                  </a:lnTo>
                  <a:lnTo>
                    <a:pt x="3194" y="1545"/>
                  </a:lnTo>
                  <a:lnTo>
                    <a:pt x="3202" y="1523"/>
                  </a:lnTo>
                  <a:lnTo>
                    <a:pt x="3202" y="1523"/>
                  </a:lnTo>
                  <a:lnTo>
                    <a:pt x="3210" y="1501"/>
                  </a:lnTo>
                  <a:lnTo>
                    <a:pt x="3212" y="1477"/>
                  </a:lnTo>
                  <a:lnTo>
                    <a:pt x="3212" y="1477"/>
                  </a:lnTo>
                  <a:lnTo>
                    <a:pt x="3215" y="1456"/>
                  </a:lnTo>
                  <a:lnTo>
                    <a:pt x="3215" y="1435"/>
                  </a:lnTo>
                  <a:lnTo>
                    <a:pt x="3218" y="1392"/>
                  </a:lnTo>
                  <a:lnTo>
                    <a:pt x="3218" y="1370"/>
                  </a:lnTo>
                  <a:lnTo>
                    <a:pt x="3218" y="1365"/>
                  </a:lnTo>
                  <a:lnTo>
                    <a:pt x="3218" y="1359"/>
                  </a:lnTo>
                </a:path>
              </a:pathLst>
            </a:custGeom>
            <a:solidFill>
              <a:schemeClr val="tx1">
                <a:lumMod val="65000"/>
                <a:lumOff val="35000"/>
              </a:schemeClr>
            </a:solidFill>
            <a:ln>
              <a:noFill/>
            </a:ln>
            <a:effectLst/>
          </p:spPr>
          <p:txBody>
            <a:bodyPr wrap="none" anchor="ctr"/>
            <a:lstStyle/>
            <a:p>
              <a:endParaRPr lang="en-US" dirty="0"/>
            </a:p>
          </p:txBody>
        </p:sp>
      </p:grpSp>
      <p:grpSp>
        <p:nvGrpSpPr>
          <p:cNvPr id="5" name="Group 4"/>
          <p:cNvGrpSpPr/>
          <p:nvPr/>
        </p:nvGrpSpPr>
        <p:grpSpPr>
          <a:xfrm>
            <a:off x="6757838" y="2322272"/>
            <a:ext cx="2402561" cy="4494704"/>
            <a:chOff x="6757838" y="2322272"/>
            <a:chExt cx="2402561" cy="4494704"/>
          </a:xfrm>
        </p:grpSpPr>
        <p:grpSp>
          <p:nvGrpSpPr>
            <p:cNvPr id="43" name="Group 42"/>
            <p:cNvGrpSpPr/>
            <p:nvPr/>
          </p:nvGrpSpPr>
          <p:grpSpPr bwMode="gray">
            <a:xfrm>
              <a:off x="7459081" y="2322272"/>
              <a:ext cx="1670049" cy="3671297"/>
              <a:chOff x="7426021" y="3034703"/>
              <a:chExt cx="1711362" cy="2633009"/>
            </a:xfrm>
          </p:grpSpPr>
          <p:sp>
            <p:nvSpPr>
              <p:cNvPr id="44" name="Rounded Rectangle 43"/>
              <p:cNvSpPr/>
              <p:nvPr/>
            </p:nvSpPr>
            <p:spPr bwMode="gray">
              <a:xfrm>
                <a:off x="7451947" y="3475501"/>
                <a:ext cx="1667495" cy="2192211"/>
              </a:xfrm>
              <a:prstGeom prst="roundRect">
                <a:avLst>
                  <a:gd name="adj" fmla="val 7025"/>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p:cNvSpPr/>
              <p:nvPr/>
            </p:nvSpPr>
            <p:spPr bwMode="gray">
              <a:xfrm>
                <a:off x="7426021" y="3034703"/>
                <a:ext cx="1711362" cy="331100"/>
              </a:xfrm>
              <a:prstGeom prst="rect">
                <a:avLst/>
              </a:prstGeom>
            </p:spPr>
            <p:txBody>
              <a:bodyPr wrap="none">
                <a:spAutoFit/>
              </a:bodyPr>
              <a:lstStyle/>
              <a:p>
                <a:pPr algn="ctr"/>
                <a:r>
                  <a:rPr lang="en-US" sz="2400" b="1" u="sng" dirty="0" smtClean="0">
                    <a:solidFill>
                      <a:schemeClr val="accent6">
                        <a:lumMod val="75000"/>
                      </a:schemeClr>
                    </a:solidFill>
                  </a:rPr>
                  <a:t>Intelligence</a:t>
                </a:r>
                <a:endParaRPr lang="en-US" sz="2400" b="1" u="sng" dirty="0">
                  <a:solidFill>
                    <a:schemeClr val="accent6">
                      <a:lumMod val="75000"/>
                    </a:schemeClr>
                  </a:solidFill>
                </a:endParaRPr>
              </a:p>
            </p:txBody>
          </p:sp>
        </p:grpSp>
        <p:sp>
          <p:nvSpPr>
            <p:cNvPr id="2" name="TextBox 1"/>
            <p:cNvSpPr txBox="1"/>
            <p:nvPr/>
          </p:nvSpPr>
          <p:spPr>
            <a:xfrm>
              <a:off x="6757838" y="6078312"/>
              <a:ext cx="2402561"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Topology, Anomaly Detection, </a:t>
              </a:r>
            </a:p>
            <a:p>
              <a:r>
                <a:rPr lang="en-US" sz="1400" dirty="0" smtClean="0"/>
                <a:t>Root Cause Analysis, </a:t>
              </a:r>
            </a:p>
            <a:p>
              <a:r>
                <a:rPr lang="en-US" sz="1400" dirty="0" smtClean="0"/>
                <a:t>Predictive Insight, ….</a:t>
              </a:r>
              <a:endParaRPr lang="en-US" sz="1400" dirty="0"/>
            </a:p>
          </p:txBody>
        </p:sp>
      </p:grpSp>
      <p:pic>
        <p:nvPicPr>
          <p:cNvPr id="18" name="Picture 17" descr="recommender_system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6929" y="5525227"/>
            <a:ext cx="1704601" cy="1204558"/>
          </a:xfrm>
          <a:prstGeom prst="rect">
            <a:avLst/>
          </a:prstGeom>
        </p:spPr>
      </p:pic>
      <p:sp>
        <p:nvSpPr>
          <p:cNvPr id="7" name="TextBox 6"/>
          <p:cNvSpPr txBox="1"/>
          <p:nvPr/>
        </p:nvSpPr>
        <p:spPr>
          <a:xfrm>
            <a:off x="3762263" y="5763069"/>
            <a:ext cx="184666" cy="369332"/>
          </a:xfrm>
          <a:prstGeom prst="rect">
            <a:avLst/>
          </a:prstGeom>
          <a:noFill/>
        </p:spPr>
        <p:txBody>
          <a:bodyPr wrap="none" rtlCol="0">
            <a:spAutoFit/>
          </a:bodyPr>
          <a:lstStyle/>
          <a:p>
            <a:endParaRPr lang="en-US" dirty="0"/>
          </a:p>
        </p:txBody>
      </p:sp>
      <p:sp>
        <p:nvSpPr>
          <p:cNvPr id="25" name="TextBox 24"/>
          <p:cNvSpPr txBox="1"/>
          <p:nvPr/>
        </p:nvSpPr>
        <p:spPr>
          <a:xfrm>
            <a:off x="3946929" y="5420094"/>
            <a:ext cx="754872" cy="369332"/>
          </a:xfrm>
          <a:prstGeom prst="rect">
            <a:avLst/>
          </a:prstGeom>
          <a:noFill/>
        </p:spPr>
        <p:txBody>
          <a:bodyPr wrap="none" rtlCol="0">
            <a:spAutoFit/>
          </a:bodyPr>
          <a:lstStyle/>
          <a:p>
            <a:r>
              <a:rPr lang="en-US" dirty="0" smtClean="0"/>
              <a:t>Intent</a:t>
            </a:r>
            <a:endParaRPr lang="en-US" dirty="0"/>
          </a:p>
        </p:txBody>
      </p:sp>
    </p:spTree>
    <p:extLst>
      <p:ext uri="{BB962C8B-B14F-4D97-AF65-F5344CB8AC3E}">
        <p14:creationId xmlns:p14="http://schemas.microsoft.com/office/powerpoint/2010/main" val="367240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2"/>
            <a:ext cx="8229600" cy="988338"/>
          </a:xfrm>
        </p:spPr>
        <p:txBody>
          <a:bodyPr>
            <a:normAutofit/>
          </a:bodyPr>
          <a:lstStyle/>
          <a:p>
            <a:r>
              <a:rPr lang="en-US" sz="4000" dirty="0" smtClean="0"/>
              <a:t>Simple Example: Application Profiling</a:t>
            </a:r>
            <a:endParaRPr lang="en-US" sz="3200" dirty="0"/>
          </a:p>
        </p:txBody>
      </p:sp>
      <p:grpSp>
        <p:nvGrpSpPr>
          <p:cNvPr id="6" name="Group 5"/>
          <p:cNvGrpSpPr/>
          <p:nvPr/>
        </p:nvGrpSpPr>
        <p:grpSpPr>
          <a:xfrm>
            <a:off x="7045036" y="4386630"/>
            <a:ext cx="2244436" cy="2545773"/>
            <a:chOff x="6749143" y="4634063"/>
            <a:chExt cx="2394857" cy="222393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143" y="4634063"/>
              <a:ext cx="2394857" cy="1316794"/>
            </a:xfrm>
            <a:prstGeom prst="rect">
              <a:avLst/>
            </a:prstGeom>
          </p:spPr>
        </p:pic>
        <p:sp>
          <p:nvSpPr>
            <p:cNvPr id="5" name="TextBox 4"/>
            <p:cNvSpPr txBox="1"/>
            <p:nvPr/>
          </p:nvSpPr>
          <p:spPr>
            <a:xfrm>
              <a:off x="7060046" y="6596389"/>
              <a:ext cx="1928733" cy="261611"/>
            </a:xfrm>
            <a:prstGeom prst="rect">
              <a:avLst/>
            </a:prstGeom>
            <a:noFill/>
          </p:spPr>
          <p:txBody>
            <a:bodyPr wrap="none" rtlCol="0">
              <a:spAutoFit/>
            </a:bodyPr>
            <a:lstStyle/>
            <a:p>
              <a:r>
                <a:rPr lang="en-US" sz="1050" dirty="0" smtClean="0"/>
                <a:t>Image courtesy </a:t>
              </a:r>
              <a:r>
                <a:rPr lang="en-US" sz="1050" dirty="0" err="1" smtClean="0"/>
                <a:t>Yoshua</a:t>
              </a:r>
              <a:r>
                <a:rPr lang="en-US" sz="1050" dirty="0" smtClean="0"/>
                <a:t> </a:t>
              </a:r>
              <a:r>
                <a:rPr lang="en-US" sz="1050" dirty="0" err="1" smtClean="0"/>
                <a:t>Bengio</a:t>
              </a:r>
              <a:endParaRPr lang="en-US" sz="1050" dirty="0"/>
            </a:p>
          </p:txBody>
        </p:sp>
      </p:grpSp>
      <p:sp>
        <p:nvSpPr>
          <p:cNvPr id="3" name="Content Placeholder 2"/>
          <p:cNvSpPr>
            <a:spLocks noGrp="1"/>
          </p:cNvSpPr>
          <p:nvPr>
            <p:ph idx="1"/>
          </p:nvPr>
        </p:nvSpPr>
        <p:spPr>
          <a:xfrm>
            <a:off x="48247" y="1198892"/>
            <a:ext cx="8638553" cy="5550619"/>
          </a:xfrm>
        </p:spPr>
        <p:txBody>
          <a:bodyPr>
            <a:normAutofit/>
          </a:bodyPr>
          <a:lstStyle/>
          <a:p>
            <a:r>
              <a:rPr lang="en-US" sz="2600" dirty="0" smtClean="0">
                <a:latin typeface="Arial"/>
                <a:cs typeface="Arial"/>
              </a:rPr>
              <a:t>Goal: Build </a:t>
            </a:r>
            <a:r>
              <a:rPr lang="en-US" sz="2600" dirty="0">
                <a:latin typeface="Arial"/>
                <a:cs typeface="Arial"/>
              </a:rPr>
              <a:t>t</a:t>
            </a:r>
            <a:r>
              <a:rPr lang="en-US" sz="2600" dirty="0" smtClean="0">
                <a:latin typeface="Arial"/>
                <a:cs typeface="Arial"/>
              </a:rPr>
              <a:t>ools for the DevOps environment</a:t>
            </a:r>
          </a:p>
          <a:p>
            <a:pPr lvl="1"/>
            <a:r>
              <a:rPr lang="en-US" sz="2200" dirty="0" smtClean="0">
                <a:latin typeface="Arial"/>
                <a:cs typeface="Arial"/>
              </a:rPr>
              <a:t>Provide deeper automation and new capabilities/insight</a:t>
            </a:r>
          </a:p>
          <a:p>
            <a:pPr lvl="1"/>
            <a:r>
              <a:rPr lang="en-US" sz="2200" dirty="0" smtClean="0">
                <a:latin typeface="Arial"/>
                <a:cs typeface="Arial"/>
              </a:rPr>
              <a:t>Obvious ML application</a:t>
            </a:r>
          </a:p>
          <a:p>
            <a:pPr lvl="1"/>
            <a:r>
              <a:rPr lang="en-US" sz="2200" dirty="0">
                <a:latin typeface="Arial"/>
                <a:cs typeface="Arial"/>
              </a:rPr>
              <a:t>Primarily management </a:t>
            </a:r>
            <a:r>
              <a:rPr lang="en-US" sz="2200" dirty="0" smtClean="0">
                <a:latin typeface="Arial"/>
                <a:cs typeface="Arial"/>
              </a:rPr>
              <a:t>plane</a:t>
            </a:r>
          </a:p>
          <a:p>
            <a:pPr marL="814776" lvl="2" indent="0">
              <a:buSzPct val="75000"/>
              <a:buNone/>
            </a:pPr>
            <a:endParaRPr lang="en-US" sz="1900" dirty="0" smtClean="0">
              <a:latin typeface="Arial"/>
              <a:cs typeface="Arial"/>
            </a:endParaRPr>
          </a:p>
          <a:p>
            <a:r>
              <a:rPr lang="en-US" sz="2600" dirty="0" smtClean="0">
                <a:latin typeface="Arial"/>
                <a:cs typeface="Arial"/>
              </a:rPr>
              <a:t>One approach: </a:t>
            </a:r>
            <a:r>
              <a:rPr lang="en-US" sz="2600" i="1" dirty="0" smtClean="0">
                <a:latin typeface="Arial"/>
                <a:cs typeface="Arial"/>
              </a:rPr>
              <a:t>Frequent Pattern Mining </a:t>
            </a:r>
            <a:r>
              <a:rPr lang="en-US" sz="2600" dirty="0" smtClean="0">
                <a:latin typeface="Arial"/>
                <a:cs typeface="Arial"/>
              </a:rPr>
              <a:t>and </a:t>
            </a:r>
            <a:r>
              <a:rPr lang="en-US" sz="2600" i="1" dirty="0" smtClean="0">
                <a:latin typeface="Arial"/>
                <a:cs typeface="Arial"/>
              </a:rPr>
              <a:t>K-Means </a:t>
            </a:r>
            <a:r>
              <a:rPr lang="en-US" sz="2600" dirty="0" smtClean="0">
                <a:latin typeface="Arial"/>
                <a:cs typeface="Arial"/>
              </a:rPr>
              <a:t>to learn/predict application behavior</a:t>
            </a:r>
          </a:p>
          <a:p>
            <a:pPr lvl="1"/>
            <a:r>
              <a:rPr lang="en-US" sz="2200" dirty="0" smtClean="0">
                <a:latin typeface="Arial"/>
                <a:cs typeface="Arial"/>
              </a:rPr>
              <a:t>FP Mining really more of a simple statistical method</a:t>
            </a:r>
          </a:p>
          <a:p>
            <a:pPr lvl="1"/>
            <a:r>
              <a:rPr lang="en-US" sz="2200" dirty="0" smtClean="0">
                <a:latin typeface="Arial"/>
                <a:cs typeface="Arial"/>
              </a:rPr>
              <a:t>K-Means is an unsupervised </a:t>
            </a:r>
            <a:r>
              <a:rPr lang="en-US" sz="2200" i="1" dirty="0" smtClean="0">
                <a:latin typeface="Arial"/>
                <a:cs typeface="Arial"/>
              </a:rPr>
              <a:t>local estimator </a:t>
            </a:r>
            <a:r>
              <a:rPr lang="en-US" sz="2200" i="1" dirty="0" smtClean="0">
                <a:latin typeface="Arial"/>
                <a:cs typeface="Arial"/>
                <a:sym typeface="Wingdings"/>
              </a:rPr>
              <a:t></a:t>
            </a:r>
            <a:endParaRPr lang="en-US" sz="2200" i="1" dirty="0" smtClean="0">
              <a:latin typeface="Arial"/>
              <a:cs typeface="Arial"/>
            </a:endParaRPr>
          </a:p>
          <a:p>
            <a:pPr lvl="2"/>
            <a:r>
              <a:rPr lang="en-US" sz="1600" dirty="0">
                <a:latin typeface="Arial" charset="0"/>
                <a:ea typeface="Arial" charset="0"/>
                <a:cs typeface="Arial" charset="0"/>
              </a:rPr>
              <a:t>P</a:t>
            </a:r>
            <a:r>
              <a:rPr lang="en-US" sz="1600" dirty="0" smtClean="0">
                <a:latin typeface="Arial" charset="0"/>
                <a:ea typeface="Arial" charset="0"/>
                <a:cs typeface="Arial" charset="0"/>
              </a:rPr>
              <a:t>artitions </a:t>
            </a:r>
            <a:r>
              <a:rPr lang="en-US" sz="1600" dirty="0">
                <a:latin typeface="Arial" charset="0"/>
                <a:ea typeface="Arial" charset="0"/>
                <a:cs typeface="Arial" charset="0"/>
              </a:rPr>
              <a:t>the input space </a:t>
            </a:r>
            <a:r>
              <a:rPr lang="en-US" sz="1600" dirty="0" smtClean="0">
                <a:latin typeface="Arial" charset="0"/>
                <a:ea typeface="Arial" charset="0"/>
                <a:cs typeface="Arial" charset="0"/>
              </a:rPr>
              <a:t>into regions</a:t>
            </a:r>
          </a:p>
          <a:p>
            <a:pPr lvl="2"/>
            <a:r>
              <a:rPr lang="en-US" sz="1600" dirty="0" smtClean="0">
                <a:latin typeface="Arial" charset="0"/>
                <a:ea typeface="Arial" charset="0"/>
                <a:cs typeface="Arial" charset="0"/>
              </a:rPr>
              <a:t>Each region requires different parameters/degrees </a:t>
            </a:r>
            <a:r>
              <a:rPr lang="en-US" sz="1600" dirty="0">
                <a:latin typeface="Arial" charset="0"/>
                <a:ea typeface="Arial" charset="0"/>
                <a:cs typeface="Arial" charset="0"/>
              </a:rPr>
              <a:t>of freedom </a:t>
            </a:r>
            <a:endParaRPr lang="en-US" sz="1600" dirty="0" smtClean="0">
              <a:latin typeface="Arial" charset="0"/>
              <a:ea typeface="Arial" charset="0"/>
              <a:cs typeface="Arial" charset="0"/>
            </a:endParaRPr>
          </a:p>
          <a:p>
            <a:pPr lvl="2"/>
            <a:r>
              <a:rPr lang="en-US" sz="1600" dirty="0" smtClean="0">
                <a:latin typeface="Arial" charset="0"/>
                <a:ea typeface="Arial" charset="0"/>
                <a:cs typeface="Arial" charset="0"/>
              </a:rPr>
              <a:t>Regions are needed to </a:t>
            </a:r>
            <a:r>
              <a:rPr lang="en-US" sz="1600" dirty="0">
                <a:latin typeface="Arial" charset="0"/>
                <a:ea typeface="Arial" charset="0"/>
                <a:cs typeface="Arial" charset="0"/>
              </a:rPr>
              <a:t>account for the </a:t>
            </a:r>
            <a:r>
              <a:rPr lang="en-US" sz="1600" dirty="0" smtClean="0">
                <a:latin typeface="Arial" charset="0"/>
                <a:ea typeface="Arial" charset="0"/>
                <a:cs typeface="Arial" charset="0"/>
              </a:rPr>
              <a:t>shape </a:t>
            </a:r>
            <a:r>
              <a:rPr lang="en-US" sz="1600" dirty="0">
                <a:latin typeface="Arial" charset="0"/>
                <a:ea typeface="Arial" charset="0"/>
                <a:cs typeface="Arial" charset="0"/>
              </a:rPr>
              <a:t>of </a:t>
            </a:r>
            <a:r>
              <a:rPr lang="en-US" sz="1600" dirty="0" smtClean="0">
                <a:latin typeface="Arial" charset="0"/>
                <a:ea typeface="Arial" charset="0"/>
                <a:cs typeface="Arial" charset="0"/>
              </a:rPr>
              <a:t>the target function</a:t>
            </a:r>
          </a:p>
          <a:p>
            <a:pPr lvl="1"/>
            <a:endParaRPr lang="en-US" sz="2200" dirty="0">
              <a:latin typeface="Arial"/>
              <a:cs typeface="Arial"/>
            </a:endParaRPr>
          </a:p>
        </p:txBody>
      </p:sp>
    </p:spTree>
    <p:extLst>
      <p:ext uri="{BB962C8B-B14F-4D97-AF65-F5344CB8AC3E}">
        <p14:creationId xmlns:p14="http://schemas.microsoft.com/office/powerpoint/2010/main" val="133800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a:t>
            </a:r>
            <a:r>
              <a:rPr lang="en-US" sz="4000" dirty="0" smtClean="0"/>
              <a:t>pplying Occam’s Razor</a:t>
            </a:r>
            <a:endParaRPr lang="en-US" dirty="0"/>
          </a:p>
        </p:txBody>
      </p:sp>
      <p:sp>
        <p:nvSpPr>
          <p:cNvPr id="3" name="Content Placeholder 2"/>
          <p:cNvSpPr>
            <a:spLocks noGrp="1"/>
          </p:cNvSpPr>
          <p:nvPr>
            <p:ph idx="1"/>
          </p:nvPr>
        </p:nvSpPr>
        <p:spPr>
          <a:xfrm>
            <a:off x="457200" y="2168537"/>
            <a:ext cx="8229600" cy="4525963"/>
          </a:xfrm>
        </p:spPr>
        <p:txBody>
          <a:bodyPr>
            <a:normAutofit fontScale="77500" lnSpcReduction="20000"/>
          </a:bodyPr>
          <a:lstStyle/>
          <a:p>
            <a:r>
              <a:rPr lang="en-US" dirty="0" smtClean="0"/>
              <a:t>One of the first applications for </a:t>
            </a:r>
            <a:r>
              <a:rPr lang="en-US" dirty="0" err="1" smtClean="0"/>
              <a:t>DevOps</a:t>
            </a:r>
            <a:r>
              <a:rPr lang="en-US" dirty="0" smtClean="0"/>
              <a:t> we’ve done is Application Profiling</a:t>
            </a:r>
          </a:p>
          <a:p>
            <a:pPr lvl="1"/>
            <a:r>
              <a:rPr lang="en-US" dirty="0" smtClean="0"/>
              <a:t>Continues to the right on the Automation Continuum </a:t>
            </a:r>
          </a:p>
          <a:p>
            <a:pPr marL="1073980" lvl="2" indent="-259204">
              <a:buSzPct val="75000"/>
              <a:buFont typeface="Arial" panose="020B0604020202020204" pitchFamily="34" charset="0"/>
              <a:buChar char="•"/>
            </a:pPr>
            <a:endParaRPr lang="en-US" dirty="0" smtClean="0"/>
          </a:p>
          <a:p>
            <a:r>
              <a:rPr lang="en-US" dirty="0" smtClean="0"/>
              <a:t>Use </a:t>
            </a:r>
            <a:r>
              <a:rPr lang="en-US" i="1" dirty="0" smtClean="0"/>
              <a:t>Frequent Pattern (FP) Mining </a:t>
            </a:r>
            <a:r>
              <a:rPr lang="en-US" dirty="0" smtClean="0"/>
              <a:t>and </a:t>
            </a:r>
            <a:r>
              <a:rPr lang="en-US" i="1" dirty="0" smtClean="0"/>
              <a:t>K-Means </a:t>
            </a:r>
            <a:r>
              <a:rPr lang="en-US" dirty="0" smtClean="0"/>
              <a:t>to gain a deeper understanding of what’s happening in our CSNSE</a:t>
            </a:r>
          </a:p>
          <a:p>
            <a:pPr lvl="1"/>
            <a:r>
              <a:rPr lang="en-US" dirty="0" smtClean="0"/>
              <a:t>CSNSE = Compute, Storage, Network, Security, and Energy</a:t>
            </a:r>
          </a:p>
          <a:p>
            <a:pPr lvl="1"/>
            <a:r>
              <a:rPr lang="en-US" dirty="0" smtClean="0">
                <a:solidFill>
                  <a:srgbClr val="FF0000"/>
                </a:solidFill>
              </a:rPr>
              <a:t>Why is this an application of Occam’s Razor?</a:t>
            </a:r>
          </a:p>
          <a:p>
            <a:endParaRPr lang="en-US" dirty="0"/>
          </a:p>
          <a:p>
            <a:r>
              <a:rPr lang="en-US" dirty="0" smtClean="0"/>
              <a:t>What do we mean by “Application Profiling”?</a:t>
            </a:r>
          </a:p>
          <a:p>
            <a:pPr lvl="1"/>
            <a:r>
              <a:rPr lang="en-US" dirty="0" smtClean="0"/>
              <a:t>First, let’s briefly look at the FP Mining and K-Means algorithms</a:t>
            </a:r>
            <a:endParaRPr lang="en-US" dirty="0"/>
          </a:p>
        </p:txBody>
      </p:sp>
    </p:spTree>
    <p:extLst>
      <p:ext uri="{BB962C8B-B14F-4D97-AF65-F5344CB8AC3E}">
        <p14:creationId xmlns:p14="http://schemas.microsoft.com/office/powerpoint/2010/main" val="7454256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Frequent Pattern Mining </a:t>
            </a:r>
            <a:br>
              <a:rPr lang="en-US" dirty="0" smtClean="0"/>
            </a:br>
            <a:r>
              <a:rPr lang="en-US" sz="3600" dirty="0" smtClean="0"/>
              <a:t>(FP Growth Algorithm)</a:t>
            </a:r>
            <a:endParaRPr lang="en-US" sz="3600" dirty="0"/>
          </a:p>
        </p:txBody>
      </p:sp>
      <p:sp>
        <p:nvSpPr>
          <p:cNvPr id="3" name="Content Placeholder 2"/>
          <p:cNvSpPr>
            <a:spLocks noGrp="1"/>
          </p:cNvSpPr>
          <p:nvPr>
            <p:ph idx="1"/>
          </p:nvPr>
        </p:nvSpPr>
        <p:spPr/>
        <p:txBody>
          <a:bodyPr/>
          <a:lstStyle/>
          <a:p>
            <a:r>
              <a:rPr lang="en-US" dirty="0" smtClean="0"/>
              <a:t>FP builds a inclusion graph</a:t>
            </a:r>
          </a:p>
          <a:p>
            <a:pPr lvl="1"/>
            <a:r>
              <a:rPr lang="en-US" dirty="0" smtClean="0"/>
              <a:t>reports frequent patterns (</a:t>
            </a:r>
            <a:r>
              <a:rPr lang="en-US" dirty="0" err="1" smtClean="0"/>
              <a:t>itemsets</a:t>
            </a:r>
            <a:r>
              <a:rPr lang="en-US" dirty="0" smtClean="0"/>
              <a:t>)</a:t>
            </a:r>
          </a:p>
          <a:p>
            <a:pPr lvl="1"/>
            <a:r>
              <a:rPr lang="en-US" dirty="0"/>
              <a:t>w</a:t>
            </a:r>
            <a:r>
              <a:rPr lang="en-US" dirty="0" smtClean="0"/>
              <a:t>orks on “categorical” data </a:t>
            </a:r>
          </a:p>
          <a:p>
            <a:pPr lvl="2"/>
            <a:r>
              <a:rPr lang="en-US" dirty="0"/>
              <a:t>d</a:t>
            </a:r>
            <a:r>
              <a:rPr lang="en-US" dirty="0" smtClean="0"/>
              <a:t>ata with no meaningful ordering</a:t>
            </a:r>
          </a:p>
          <a:p>
            <a:pPr lvl="1"/>
            <a:endParaRPr lang="en-US" dirty="0"/>
          </a:p>
        </p:txBody>
      </p:sp>
      <p:pic>
        <p:nvPicPr>
          <p:cNvPr id="7" name="Picture 6" descr="contruction_fp_tr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9718" y="3884706"/>
            <a:ext cx="5444564" cy="2787858"/>
          </a:xfrm>
          <a:prstGeom prst="rect">
            <a:avLst/>
          </a:prstGeom>
        </p:spPr>
      </p:pic>
    </p:spTree>
    <p:extLst>
      <p:ext uri="{BB962C8B-B14F-4D97-AF65-F5344CB8AC3E}">
        <p14:creationId xmlns:p14="http://schemas.microsoft.com/office/powerpoint/2010/main" val="39647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K-Means</a:t>
            </a:r>
            <a:br>
              <a:rPr lang="en-US" dirty="0" smtClean="0"/>
            </a:br>
            <a:r>
              <a:rPr lang="en-US" sz="3600" dirty="0" smtClean="0"/>
              <a:t>(K-Means Clustering)</a:t>
            </a:r>
            <a:endParaRPr lang="en-US" dirty="0"/>
          </a:p>
        </p:txBody>
      </p:sp>
      <p:pic>
        <p:nvPicPr>
          <p:cNvPr id="5" name="Picture 4" descr="Clustering_kmeans_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22" y="5629088"/>
            <a:ext cx="3328516" cy="1228912"/>
          </a:xfrm>
          <a:prstGeom prst="rect">
            <a:avLst/>
          </a:prstGeom>
        </p:spPr>
      </p:pic>
      <p:pic>
        <p:nvPicPr>
          <p:cNvPr id="6" name="Picture 5" descr="kmeans3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71" y="1944454"/>
            <a:ext cx="7717536" cy="3436669"/>
          </a:xfrm>
          <a:prstGeom prst="rect">
            <a:avLst/>
          </a:prstGeom>
        </p:spPr>
      </p:pic>
      <p:grpSp>
        <p:nvGrpSpPr>
          <p:cNvPr id="12" name="Group 11"/>
          <p:cNvGrpSpPr/>
          <p:nvPr/>
        </p:nvGrpSpPr>
        <p:grpSpPr>
          <a:xfrm>
            <a:off x="3115359" y="1516618"/>
            <a:ext cx="2116486" cy="369332"/>
            <a:chOff x="3307988" y="1473911"/>
            <a:chExt cx="2116486" cy="369332"/>
          </a:xfrm>
        </p:grpSpPr>
        <p:cxnSp>
          <p:nvCxnSpPr>
            <p:cNvPr id="9" name="Straight Arrow Connector 8"/>
            <p:cNvCxnSpPr/>
            <p:nvPr/>
          </p:nvCxnSpPr>
          <p:spPr>
            <a:xfrm flipH="1">
              <a:off x="3307988" y="1800419"/>
              <a:ext cx="2116486" cy="0"/>
            </a:xfrm>
            <a:prstGeom prst="straightConnector1">
              <a:avLst/>
            </a:prstGeom>
            <a:ln w="63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085952" y="1473911"/>
              <a:ext cx="560558" cy="369332"/>
            </a:xfrm>
            <a:prstGeom prst="rect">
              <a:avLst/>
            </a:prstGeom>
            <a:noFill/>
          </p:spPr>
          <p:txBody>
            <a:bodyPr wrap="none" rtlCol="0">
              <a:spAutoFit/>
            </a:bodyPr>
            <a:lstStyle/>
            <a:p>
              <a:r>
                <a:rPr lang="en-US" dirty="0" smtClean="0"/>
                <a:t>PCA</a:t>
              </a:r>
              <a:endParaRPr lang="en-US" dirty="0"/>
            </a:p>
          </p:txBody>
        </p:sp>
      </p:grpSp>
    </p:spTree>
    <p:extLst>
      <p:ext uri="{BB962C8B-B14F-4D97-AF65-F5344CB8AC3E}">
        <p14:creationId xmlns:p14="http://schemas.microsoft.com/office/powerpoint/2010/main" val="134681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558"/>
            <a:ext cx="8229600" cy="1143000"/>
          </a:xfrm>
        </p:spPr>
        <p:txBody>
          <a:bodyPr>
            <a:normAutofit fontScale="90000"/>
          </a:bodyPr>
          <a:lstStyle/>
          <a:p>
            <a:r>
              <a:rPr lang="en-US" dirty="0" smtClean="0"/>
              <a:t>A Little More on K-Means</a:t>
            </a:r>
            <a:br>
              <a:rPr lang="en-US" dirty="0" smtClean="0"/>
            </a:br>
            <a:r>
              <a:rPr lang="en-US" sz="3600" dirty="0" smtClean="0"/>
              <a:t>K-Means Algorithm</a:t>
            </a:r>
            <a:endParaRPr lang="en-US"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87" y="1387879"/>
            <a:ext cx="8331200" cy="3721100"/>
          </a:xfrm>
          <a:prstGeom prst="rect">
            <a:avLst/>
          </a:prstGeom>
        </p:spPr>
      </p:pic>
      <p:sp>
        <p:nvSpPr>
          <p:cNvPr id="26" name="TextBox 25"/>
          <p:cNvSpPr txBox="1"/>
          <p:nvPr/>
        </p:nvSpPr>
        <p:spPr>
          <a:xfrm>
            <a:off x="457200" y="5210351"/>
            <a:ext cx="7212231" cy="1569660"/>
          </a:xfrm>
          <a:prstGeom prst="rect">
            <a:avLst/>
          </a:prstGeom>
          <a:noFill/>
        </p:spPr>
        <p:txBody>
          <a:bodyPr wrap="none" rtlCol="0">
            <a:spAutoFit/>
          </a:bodyPr>
          <a:lstStyle/>
          <a:p>
            <a:pPr lvl="0"/>
            <a:r>
              <a:rPr lang="en-US" altLang="en-US" sz="2000" u="sng" dirty="0" smtClean="0">
                <a:latin typeface="Arial" charset="0"/>
              </a:rPr>
              <a:t>In words</a:t>
            </a:r>
          </a:p>
          <a:p>
            <a:pPr marL="342900" lvl="0" indent="-342900">
              <a:buFont typeface="Arial" charset="0"/>
              <a:buChar char="•"/>
            </a:pPr>
            <a:r>
              <a:rPr lang="en-US" altLang="en-US" sz="2000" dirty="0" smtClean="0">
                <a:latin typeface="Arial" charset="0"/>
              </a:rPr>
              <a:t>Randomly initialize cluster </a:t>
            </a:r>
            <a:r>
              <a:rPr lang="en-US" altLang="en-US" sz="2000" dirty="0">
                <a:latin typeface="Arial" charset="0"/>
              </a:rPr>
              <a:t>centroids </a:t>
            </a:r>
            <a:r>
              <a:rPr lang="en-US" altLang="en-US" sz="2000" dirty="0" smtClean="0">
                <a:latin typeface="Arial" charset="0"/>
              </a:rPr>
              <a:t>(the </a:t>
            </a:r>
            <a:r>
              <a:rPr lang="en-US" altLang="en-US" sz="2000" i="1" dirty="0" err="1" smtClean="0">
                <a:latin typeface="Arial" charset="0"/>
              </a:rPr>
              <a:t>μ</a:t>
            </a:r>
            <a:r>
              <a:rPr lang="en-US" altLang="en-US" sz="2000" i="1" baseline="-25000" dirty="0" err="1" smtClean="0">
                <a:latin typeface="Arial" charset="0"/>
              </a:rPr>
              <a:t>i</a:t>
            </a:r>
            <a:r>
              <a:rPr lang="en-US" altLang="en-US" sz="2000" i="1" dirty="0" err="1" smtClean="0">
                <a:latin typeface="Arial" charset="0"/>
              </a:rPr>
              <a:t>’s</a:t>
            </a:r>
            <a:r>
              <a:rPr lang="en-US" altLang="en-US" sz="2000" i="1" dirty="0" smtClean="0">
                <a:latin typeface="Arial" charset="0"/>
              </a:rPr>
              <a:t>)</a:t>
            </a:r>
          </a:p>
          <a:p>
            <a:pPr marL="342900" indent="-342900">
              <a:buFont typeface="Arial" charset="0"/>
              <a:buChar char="•"/>
            </a:pPr>
            <a:r>
              <a:rPr lang="en-US" altLang="en-US" sz="2000" dirty="0" smtClean="0">
                <a:latin typeface="Arial" charset="0"/>
              </a:rPr>
              <a:t>Until convergence</a:t>
            </a:r>
            <a:endParaRPr lang="en-US" altLang="en-US" sz="2000" dirty="0">
              <a:latin typeface="Arial" charset="0"/>
            </a:endParaRPr>
          </a:p>
          <a:p>
            <a:pPr marL="800100" lvl="1" indent="-342900">
              <a:buFont typeface="Arial" charset="0"/>
              <a:buChar char="•"/>
            </a:pPr>
            <a:r>
              <a:rPr lang="en-US" altLang="en-US" dirty="0">
                <a:solidFill>
                  <a:srgbClr val="444444"/>
                </a:solidFill>
                <a:latin typeface="Arial" charset="0"/>
                <a:ea typeface="Oxygen" charset="0"/>
              </a:rPr>
              <a:t>Assign each observation to the closest cluster </a:t>
            </a:r>
            <a:r>
              <a:rPr lang="en-US" altLang="en-US" dirty="0" smtClean="0">
                <a:solidFill>
                  <a:srgbClr val="444444"/>
                </a:solidFill>
                <a:latin typeface="Arial" charset="0"/>
                <a:ea typeface="Oxygen" charset="0"/>
              </a:rPr>
              <a:t>centroid</a:t>
            </a:r>
            <a:endParaRPr lang="en-US" altLang="en-US" dirty="0">
              <a:solidFill>
                <a:srgbClr val="444444"/>
              </a:solidFill>
              <a:latin typeface="Arial" charset="0"/>
              <a:ea typeface="Oxygen" charset="0"/>
            </a:endParaRPr>
          </a:p>
          <a:p>
            <a:pPr marL="800100" lvl="1" indent="-342900">
              <a:buFont typeface="Arial" charset="0"/>
              <a:buChar char="•"/>
            </a:pPr>
            <a:r>
              <a:rPr lang="en-US" altLang="en-US" dirty="0">
                <a:solidFill>
                  <a:srgbClr val="444444"/>
                </a:solidFill>
                <a:latin typeface="Arial" charset="0"/>
                <a:ea typeface="Oxygen" charset="0"/>
              </a:rPr>
              <a:t>Update each centroid to the mean of the points assigned to </a:t>
            </a:r>
            <a:r>
              <a:rPr lang="en-US" altLang="en-US" dirty="0" smtClean="0">
                <a:solidFill>
                  <a:srgbClr val="444444"/>
                </a:solidFill>
                <a:latin typeface="Arial" charset="0"/>
                <a:ea typeface="Oxygen" charset="0"/>
              </a:rPr>
              <a:t>it</a:t>
            </a:r>
            <a:endParaRPr lang="en-US" altLang="en-US" dirty="0">
              <a:solidFill>
                <a:srgbClr val="444444"/>
              </a:solidFill>
              <a:latin typeface="Arial" charset="0"/>
              <a:ea typeface="Oxygen" charset="0"/>
            </a:endParaRPr>
          </a:p>
        </p:txBody>
      </p:sp>
      <p:grpSp>
        <p:nvGrpSpPr>
          <p:cNvPr id="21" name="Group 20"/>
          <p:cNvGrpSpPr/>
          <p:nvPr/>
        </p:nvGrpSpPr>
        <p:grpSpPr>
          <a:xfrm>
            <a:off x="1206015" y="5198297"/>
            <a:ext cx="6731971" cy="1581714"/>
            <a:chOff x="1206013" y="5187301"/>
            <a:chExt cx="6731971" cy="1581714"/>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948" y="5780564"/>
              <a:ext cx="3848100" cy="988451"/>
            </a:xfrm>
            <a:prstGeom prst="rect">
              <a:avLst/>
            </a:prstGeom>
          </p:spPr>
          <p:style>
            <a:lnRef idx="2">
              <a:schemeClr val="dk1"/>
            </a:lnRef>
            <a:fillRef idx="1">
              <a:schemeClr val="lt1"/>
            </a:fillRef>
            <a:effectRef idx="0">
              <a:schemeClr val="dk1"/>
            </a:effectRef>
            <a:fontRef idx="minor">
              <a:schemeClr val="dk1"/>
            </a:fontRef>
          </p:style>
        </p:pic>
        <p:sp>
          <p:nvSpPr>
            <p:cNvPr id="16" name="TextBox 15"/>
            <p:cNvSpPr txBox="1"/>
            <p:nvPr/>
          </p:nvSpPr>
          <p:spPr>
            <a:xfrm>
              <a:off x="1206013" y="5187301"/>
              <a:ext cx="6731971" cy="400110"/>
            </a:xfrm>
            <a:prstGeom prst="rect">
              <a:avLst/>
            </a:prstGeom>
            <a:noFill/>
          </p:spPr>
          <p:txBody>
            <a:bodyPr wrap="none" rtlCol="0">
              <a:spAutoFit/>
            </a:bodyPr>
            <a:lstStyle/>
            <a:p>
              <a:pPr algn="ctr"/>
              <a:r>
                <a:rPr lang="en-US" sz="2000" dirty="0" smtClean="0"/>
                <a:t>Can show that this algorithm minimizes this distortion function</a:t>
              </a:r>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3756" y="2083686"/>
            <a:ext cx="6056488" cy="403765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2653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6">
                                            <p:txEl>
                                              <p:pRg st="1" end="1"/>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xEl>
                                              <p:pRg st="2" end="2"/>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6">
                                            <p:txEl>
                                              <p:pRg st="3" end="3"/>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6">
                                            <p:txEl>
                                              <p:pRg st="4" end="4"/>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099"/>
            <a:ext cx="8229600" cy="828324"/>
          </a:xfrm>
        </p:spPr>
        <p:txBody>
          <a:bodyPr>
            <a:normAutofit/>
          </a:bodyPr>
          <a:lstStyle/>
          <a:p>
            <a:r>
              <a:rPr lang="en-US" dirty="0" smtClean="0"/>
              <a:t>Putting It All Together</a:t>
            </a:r>
            <a:endParaRPr lang="en-US" sz="3600" dirty="0"/>
          </a:p>
        </p:txBody>
      </p:sp>
      <p:sp>
        <p:nvSpPr>
          <p:cNvPr id="3" name="Content Placeholder 2"/>
          <p:cNvSpPr>
            <a:spLocks noGrp="1"/>
          </p:cNvSpPr>
          <p:nvPr>
            <p:ph idx="1"/>
          </p:nvPr>
        </p:nvSpPr>
        <p:spPr>
          <a:xfrm>
            <a:off x="457199" y="1120667"/>
            <a:ext cx="8381861" cy="4986992"/>
          </a:xfrm>
        </p:spPr>
        <p:txBody>
          <a:bodyPr>
            <a:normAutofit/>
          </a:bodyPr>
          <a:lstStyle/>
          <a:p>
            <a:r>
              <a:rPr lang="en-US" i="1" dirty="0" smtClean="0">
                <a:latin typeface="Arial"/>
                <a:cs typeface="Arial"/>
              </a:rPr>
              <a:t>FP Mining </a:t>
            </a:r>
            <a:r>
              <a:rPr lang="en-US" dirty="0" smtClean="0">
                <a:latin typeface="Arial"/>
                <a:cs typeface="Arial"/>
              </a:rPr>
              <a:t>finds patterns in </a:t>
            </a:r>
            <a:r>
              <a:rPr lang="en-US" i="1" dirty="0" smtClean="0">
                <a:latin typeface="Arial"/>
                <a:cs typeface="Arial"/>
              </a:rPr>
              <a:t>categorical</a:t>
            </a:r>
            <a:r>
              <a:rPr lang="en-US" dirty="0" smtClean="0">
                <a:latin typeface="Arial"/>
                <a:cs typeface="Arial"/>
              </a:rPr>
              <a:t> data</a:t>
            </a:r>
          </a:p>
          <a:p>
            <a:pPr lvl="1"/>
            <a:r>
              <a:rPr lang="en-US" sz="2400" dirty="0" smtClean="0">
                <a:latin typeface="Arial"/>
                <a:cs typeface="Arial"/>
              </a:rPr>
              <a:t>Returns “itemsets”</a:t>
            </a:r>
            <a:endParaRPr lang="en-US" sz="2400" b="1" dirty="0" smtClean="0">
              <a:latin typeface="Arial"/>
              <a:cs typeface="Arial"/>
            </a:endParaRPr>
          </a:p>
          <a:p>
            <a:pPr lvl="2"/>
            <a:r>
              <a:rPr lang="en-US" sz="2000" dirty="0">
                <a:latin typeface="Arial"/>
                <a:cs typeface="Arial"/>
              </a:rPr>
              <a:t>S</a:t>
            </a:r>
            <a:r>
              <a:rPr lang="en-US" sz="2000" dirty="0" smtClean="0">
                <a:latin typeface="Arial"/>
                <a:cs typeface="Arial"/>
              </a:rPr>
              <a:t>ets of Transaction IDs (TIDs) corresponding to some pattern</a:t>
            </a:r>
          </a:p>
          <a:p>
            <a:pPr lvl="2"/>
            <a:r>
              <a:rPr lang="en-US" sz="2000" b="1" dirty="0" smtClean="0">
                <a:latin typeface="Arial"/>
                <a:cs typeface="Arial"/>
              </a:rPr>
              <a:t>[src</a:t>
            </a:r>
            <a:r>
              <a:rPr lang="en-US" sz="2000" b="1" dirty="0">
                <a:latin typeface="Arial"/>
                <a:cs typeface="Arial"/>
              </a:rPr>
              <a:t>,dest,</a:t>
            </a:r>
            <a:r>
              <a:rPr lang="en-US" sz="2000" b="1" dirty="0" smtClean="0">
                <a:latin typeface="Arial"/>
                <a:cs typeface="Arial"/>
              </a:rPr>
              <a:t>srcprt</a:t>
            </a:r>
            <a:r>
              <a:rPr lang="en-US" sz="2000" b="1" dirty="0">
                <a:latin typeface="Arial"/>
                <a:cs typeface="Arial"/>
              </a:rPr>
              <a:t>,</a:t>
            </a:r>
            <a:r>
              <a:rPr lang="en-US" sz="2000" b="1" dirty="0" smtClean="0">
                <a:latin typeface="Arial"/>
                <a:cs typeface="Arial"/>
              </a:rPr>
              <a:t>destprt</a:t>
            </a:r>
            <a:r>
              <a:rPr lang="en-US" sz="2000" b="1" dirty="0">
                <a:latin typeface="Arial"/>
                <a:cs typeface="Arial"/>
              </a:rPr>
              <a:t>,oif,</a:t>
            </a:r>
            <a:r>
              <a:rPr lang="en-US" sz="2000" b="1" dirty="0" smtClean="0">
                <a:latin typeface="Arial"/>
                <a:cs typeface="Arial"/>
              </a:rPr>
              <a:t>appname,…]</a:t>
            </a:r>
          </a:p>
          <a:p>
            <a:pPr lvl="2"/>
            <a:endParaRPr lang="en-US" dirty="0" smtClean="0"/>
          </a:p>
          <a:p>
            <a:r>
              <a:rPr lang="en-US" i="1" dirty="0" smtClean="0">
                <a:latin typeface="Arial"/>
                <a:cs typeface="Arial"/>
              </a:rPr>
              <a:t>K-Means </a:t>
            </a:r>
            <a:r>
              <a:rPr lang="en-US" dirty="0" smtClean="0">
                <a:latin typeface="Arial"/>
                <a:cs typeface="Arial"/>
              </a:rPr>
              <a:t>finds clusters in </a:t>
            </a:r>
            <a:r>
              <a:rPr lang="en-US" i="1" dirty="0" smtClean="0">
                <a:latin typeface="Arial"/>
                <a:cs typeface="Arial"/>
              </a:rPr>
              <a:t>continuous</a:t>
            </a:r>
            <a:r>
              <a:rPr lang="en-US" dirty="0" smtClean="0">
                <a:latin typeface="Arial"/>
                <a:cs typeface="Arial"/>
              </a:rPr>
              <a:t> data</a:t>
            </a:r>
          </a:p>
          <a:p>
            <a:pPr lvl="1"/>
            <a:r>
              <a:rPr lang="en-US" sz="2400" dirty="0" smtClean="0">
                <a:latin typeface="Arial"/>
                <a:cs typeface="Arial"/>
              </a:rPr>
              <a:t>A cluster can be things like</a:t>
            </a:r>
          </a:p>
          <a:p>
            <a:pPr lvl="2"/>
            <a:r>
              <a:rPr lang="en-US" sz="2000" dirty="0" smtClean="0">
                <a:latin typeface="Arial"/>
                <a:cs typeface="Arial"/>
              </a:rPr>
              <a:t>The set of TIDs that show congestion, …</a:t>
            </a:r>
          </a:p>
        </p:txBody>
      </p:sp>
      <p:pic>
        <p:nvPicPr>
          <p:cNvPr id="5" name="Picture 4" descr="kmeans3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045" y="4673511"/>
            <a:ext cx="4339765" cy="2184489"/>
          </a:xfrm>
          <a:prstGeom prst="rect">
            <a:avLst/>
          </a:prstGeom>
        </p:spPr>
      </p:pic>
      <p:grpSp>
        <p:nvGrpSpPr>
          <p:cNvPr id="13" name="Group 12"/>
          <p:cNvGrpSpPr/>
          <p:nvPr/>
        </p:nvGrpSpPr>
        <p:grpSpPr>
          <a:xfrm>
            <a:off x="1512894" y="5164296"/>
            <a:ext cx="3235490" cy="1119673"/>
            <a:chOff x="457200" y="4929906"/>
            <a:chExt cx="3235490" cy="1119673"/>
          </a:xfrm>
        </p:grpSpPr>
        <p:sp>
          <p:nvSpPr>
            <p:cNvPr id="4" name="TextBox 3"/>
            <p:cNvSpPr txBox="1"/>
            <p:nvPr/>
          </p:nvSpPr>
          <p:spPr>
            <a:xfrm>
              <a:off x="457200" y="4929906"/>
              <a:ext cx="1068096"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TID sets</a:t>
              </a:r>
            </a:p>
            <a:p>
              <a:r>
                <a:rPr lang="en-US" b="1" dirty="0" smtClean="0"/>
                <a:t>(clusters)</a:t>
              </a:r>
              <a:endParaRPr lang="en-US" b="1" dirty="0"/>
            </a:p>
          </p:txBody>
        </p:sp>
        <p:cxnSp>
          <p:nvCxnSpPr>
            <p:cNvPr id="8" name="Straight Arrow Connector 7"/>
            <p:cNvCxnSpPr>
              <a:stCxn id="4" idx="3"/>
            </p:cNvCxnSpPr>
            <p:nvPr/>
          </p:nvCxnSpPr>
          <p:spPr>
            <a:xfrm flipV="1">
              <a:off x="1525296" y="4929906"/>
              <a:ext cx="2167394" cy="323166"/>
            </a:xfrm>
            <a:prstGeom prst="straightConnector1">
              <a:avLst/>
            </a:prstGeom>
            <a:ln w="31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4" idx="3"/>
            </p:cNvCxnSpPr>
            <p:nvPr/>
          </p:nvCxnSpPr>
          <p:spPr>
            <a:xfrm>
              <a:off x="1525296" y="5253072"/>
              <a:ext cx="1382071" cy="228315"/>
            </a:xfrm>
            <a:prstGeom prst="straightConnector1">
              <a:avLst/>
            </a:prstGeom>
            <a:ln w="31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4" idx="3"/>
            </p:cNvCxnSpPr>
            <p:nvPr/>
          </p:nvCxnSpPr>
          <p:spPr>
            <a:xfrm>
              <a:off x="1525296" y="5253072"/>
              <a:ext cx="1499034" cy="796507"/>
            </a:xfrm>
            <a:prstGeom prst="straightConnector1">
              <a:avLst/>
            </a:prstGeom>
            <a:ln w="317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rot="20095896">
            <a:off x="84605" y="2123233"/>
            <a:ext cx="8980296" cy="236988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rgbClr val="FF0000"/>
                </a:solidFill>
                <a:latin typeface="Arial"/>
                <a:cs typeface="Arial"/>
              </a:rPr>
              <a:t>Putting these algorithms together allows us to make the following (very) </a:t>
            </a:r>
            <a:r>
              <a:rPr lang="en-US" sz="2800" b="1" i="1" dirty="0" smtClean="0">
                <a:solidFill>
                  <a:srgbClr val="FF0000"/>
                </a:solidFill>
                <a:latin typeface="Arial"/>
                <a:cs typeface="Arial"/>
              </a:rPr>
              <a:t>simple</a:t>
            </a:r>
            <a:r>
              <a:rPr lang="en-US" sz="2800" b="1" dirty="0" smtClean="0">
                <a:solidFill>
                  <a:srgbClr val="FF0000"/>
                </a:solidFill>
                <a:latin typeface="Arial"/>
                <a:cs typeface="Arial"/>
              </a:rPr>
              <a:t> inference:</a:t>
            </a:r>
          </a:p>
          <a:p>
            <a:endParaRPr lang="en-US" sz="2000" b="1" dirty="0" smtClean="0">
              <a:solidFill>
                <a:srgbClr val="FF0000"/>
              </a:solidFill>
            </a:endParaRPr>
          </a:p>
          <a:p>
            <a:r>
              <a:rPr lang="en-US" sz="2400" b="1" dirty="0" smtClean="0">
                <a:solidFill>
                  <a:srgbClr val="FF0000"/>
                </a:solidFill>
                <a:latin typeface="Arial"/>
                <a:cs typeface="Arial"/>
              </a:rPr>
              <a:t>TIDset</a:t>
            </a:r>
            <a:r>
              <a:rPr lang="en-US" sz="2400" b="1" baseline="-25000" dirty="0" smtClean="0">
                <a:solidFill>
                  <a:srgbClr val="FF0000"/>
                </a:solidFill>
                <a:latin typeface="Arial"/>
                <a:cs typeface="Arial"/>
              </a:rPr>
              <a:t>FP</a:t>
            </a:r>
            <a:r>
              <a:rPr lang="en-US" sz="2400" b="1" dirty="0" smtClean="0">
                <a:solidFill>
                  <a:srgbClr val="FF0000"/>
                </a:solidFill>
                <a:latin typeface="Arial"/>
                <a:cs typeface="Arial"/>
              </a:rPr>
              <a:t> </a:t>
            </a:r>
            <a:r>
              <a:rPr lang="en-US" sz="2400" b="1" dirty="0" smtClean="0">
                <a:solidFill>
                  <a:srgbClr val="FF0000"/>
                </a:solidFill>
                <a:latin typeface="ＭＳ ゴシック"/>
                <a:ea typeface="ＭＳ ゴシック"/>
                <a:cs typeface="ＭＳ ゴシック"/>
              </a:rPr>
              <a:t>∧</a:t>
            </a:r>
            <a:r>
              <a:rPr lang="en-US" sz="2400" b="1" dirty="0" smtClean="0">
                <a:solidFill>
                  <a:srgbClr val="FF0000"/>
                </a:solidFill>
                <a:latin typeface="Arial"/>
                <a:ea typeface="ＭＳ ゴシック"/>
                <a:cs typeface="Arial"/>
              </a:rPr>
              <a:t>TIDset</a:t>
            </a:r>
            <a:r>
              <a:rPr lang="en-US" sz="2400" b="1" baseline="-25000" dirty="0" smtClean="0">
                <a:solidFill>
                  <a:srgbClr val="FF0000"/>
                </a:solidFill>
                <a:latin typeface="Arial"/>
                <a:ea typeface="ＭＳ ゴシック"/>
                <a:cs typeface="Arial"/>
              </a:rPr>
              <a:t>K-Means </a:t>
            </a:r>
            <a:r>
              <a:rPr lang="en-US" sz="2400" b="1" dirty="0" smtClean="0">
                <a:solidFill>
                  <a:srgbClr val="FF0000"/>
                </a:solidFill>
                <a:latin typeface="Arial"/>
                <a:ea typeface="ＭＳ ゴシック"/>
                <a:cs typeface="Arial"/>
                <a:sym typeface="Wingdings"/>
              </a:rPr>
              <a:t> </a:t>
            </a:r>
            <a:r>
              <a:rPr lang="en-US" sz="2400" b="1" i="1" dirty="0" smtClean="0">
                <a:solidFill>
                  <a:srgbClr val="FF0000"/>
                </a:solidFill>
                <a:latin typeface="Arial"/>
                <a:ea typeface="ＭＳ ゴシック"/>
                <a:cs typeface="Arial"/>
                <a:sym typeface="Wingdings"/>
              </a:rPr>
              <a:t>patterns that cluster together</a:t>
            </a:r>
          </a:p>
          <a:p>
            <a:endParaRPr lang="en-US" sz="2000" b="1" dirty="0" smtClean="0">
              <a:solidFill>
                <a:srgbClr val="FF0000"/>
              </a:solidFill>
              <a:latin typeface="Arial"/>
              <a:ea typeface="ＭＳ ゴシック"/>
              <a:cs typeface="Arial"/>
              <a:sym typeface="Wingdings"/>
            </a:endParaRPr>
          </a:p>
          <a:p>
            <a:r>
              <a:rPr lang="en-US" sz="2800" b="1" dirty="0" smtClean="0">
                <a:solidFill>
                  <a:srgbClr val="FF0000"/>
                </a:solidFill>
                <a:latin typeface="Arial"/>
                <a:ea typeface="ＭＳ ゴシック"/>
                <a:cs typeface="Arial"/>
                <a:sym typeface="Wingdings"/>
              </a:rPr>
              <a:t>“These application patterns occur </a:t>
            </a:r>
            <a:r>
              <a:rPr lang="en-US" sz="2800" b="1" i="1" dirty="0" smtClean="0">
                <a:solidFill>
                  <a:srgbClr val="FF0000"/>
                </a:solidFill>
                <a:latin typeface="Arial"/>
                <a:ea typeface="ＭＳ ゴシック"/>
                <a:cs typeface="Arial"/>
                <a:sym typeface="Wingdings"/>
              </a:rPr>
              <a:t>with</a:t>
            </a:r>
            <a:r>
              <a:rPr lang="en-US" sz="2800" b="1" dirty="0" smtClean="0">
                <a:solidFill>
                  <a:srgbClr val="FF0000"/>
                </a:solidFill>
                <a:latin typeface="Arial"/>
                <a:ea typeface="ＭＳ ゴシック"/>
                <a:cs typeface="Arial"/>
                <a:sym typeface="Wingdings"/>
              </a:rPr>
              <a:t> congestion”</a:t>
            </a:r>
            <a:endParaRPr lang="en-US" sz="2800" b="1" dirty="0">
              <a:solidFill>
                <a:srgbClr val="FF0000"/>
              </a:solidFill>
            </a:endParaRPr>
          </a:p>
        </p:txBody>
      </p:sp>
    </p:spTree>
    <p:extLst>
      <p:ext uri="{BB962C8B-B14F-4D97-AF65-F5344CB8AC3E}">
        <p14:creationId xmlns:p14="http://schemas.microsoft.com/office/powerpoint/2010/main" val="163588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What is all the Excitement About?</a:t>
            </a:r>
            <a:br>
              <a:rPr lang="en-US" dirty="0" smtClean="0"/>
            </a:br>
            <a:r>
              <a:rPr lang="en-US" sz="3600" dirty="0" smtClean="0"/>
              <a:t>Context and Framing</a:t>
            </a:r>
            <a:endParaRPr lang="en-US" sz="3600" dirty="0"/>
          </a:p>
        </p:txBody>
      </p:sp>
      <p:pic>
        <p:nvPicPr>
          <p:cNvPr id="4" name="Content Placeholder 3" descr="analytics_cartoon.jpeg"/>
          <p:cNvPicPr>
            <a:picLocks noGrp="1" noChangeAspect="1"/>
          </p:cNvPicPr>
          <p:nvPr>
            <p:ph idx="1"/>
          </p:nvPr>
        </p:nvPicPr>
        <p:blipFill>
          <a:blip r:embed="rId2">
            <a:extLst>
              <a:ext uri="{28A0092B-C50C-407E-A947-70E740481C1C}">
                <a14:useLocalDpi xmlns:a14="http://schemas.microsoft.com/office/drawing/2010/main" val="0"/>
              </a:ext>
            </a:extLst>
          </a:blip>
          <a:srcRect t="13289" b="13289"/>
          <a:stretch>
            <a:fillRect/>
          </a:stretch>
        </p:blipFill>
        <p:spPr>
          <a:xfrm>
            <a:off x="2445558" y="2121490"/>
            <a:ext cx="3813425" cy="2097237"/>
          </a:xfrm>
        </p:spPr>
      </p:pic>
      <p:sp>
        <p:nvSpPr>
          <p:cNvPr id="5" name="TextBox 4"/>
          <p:cNvSpPr txBox="1"/>
          <p:nvPr/>
        </p:nvSpPr>
        <p:spPr>
          <a:xfrm>
            <a:off x="903202" y="4631134"/>
            <a:ext cx="7193715" cy="954107"/>
          </a:xfrm>
          <a:prstGeom prst="rect">
            <a:avLst/>
          </a:prstGeom>
          <a:noFill/>
        </p:spPr>
        <p:txBody>
          <a:bodyPr wrap="square" rtlCol="0">
            <a:spAutoFit/>
          </a:bodyPr>
          <a:lstStyle/>
          <a:p>
            <a:r>
              <a:rPr lang="en-US" sz="2800" dirty="0" smtClean="0"/>
              <a:t>Lots of excitement around “analytics” and machine learning</a:t>
            </a:r>
            <a:endParaRPr lang="en-US" sz="2800" dirty="0"/>
          </a:p>
        </p:txBody>
      </p:sp>
      <p:sp>
        <p:nvSpPr>
          <p:cNvPr id="6" name="TextBox 5"/>
          <p:cNvSpPr txBox="1"/>
          <p:nvPr/>
        </p:nvSpPr>
        <p:spPr>
          <a:xfrm>
            <a:off x="903202" y="5771981"/>
            <a:ext cx="3882693" cy="523220"/>
          </a:xfrm>
          <a:prstGeom prst="rect">
            <a:avLst/>
          </a:prstGeom>
          <a:noFill/>
        </p:spPr>
        <p:txBody>
          <a:bodyPr wrap="none" rtlCol="0">
            <a:spAutoFit/>
          </a:bodyPr>
          <a:lstStyle/>
          <a:p>
            <a:r>
              <a:rPr lang="en-US" sz="2800" dirty="0" smtClean="0"/>
              <a:t>But what are “analytics”?</a:t>
            </a:r>
            <a:endParaRPr lang="en-US" sz="2800" dirty="0"/>
          </a:p>
        </p:txBody>
      </p:sp>
    </p:spTree>
    <p:extLst>
      <p:ext uri="{BB962C8B-B14F-4D97-AF65-F5344CB8AC3E}">
        <p14:creationId xmlns:p14="http://schemas.microsoft.com/office/powerpoint/2010/main" val="34120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675"/>
            <a:ext cx="8229600" cy="1106537"/>
          </a:xfrm>
        </p:spPr>
        <p:txBody>
          <a:bodyPr>
            <a:noAutofit/>
          </a:bodyPr>
          <a:lstStyle/>
          <a:p>
            <a:r>
              <a:rPr lang="en-US" sz="3600" dirty="0" smtClean="0"/>
              <a:t>BTW, how hard is it to code up FP in </a:t>
            </a:r>
            <a:br>
              <a:rPr lang="en-US" sz="3600" dirty="0" smtClean="0"/>
            </a:br>
            <a:r>
              <a:rPr lang="en-US" sz="3600" dirty="0" smtClean="0"/>
              <a:t>Spark/MLlib/Scala (or Python, Java, R</a:t>
            </a:r>
            <a:r>
              <a:rPr lang="en-US" sz="3600" dirty="0"/>
              <a:t>)</a:t>
            </a:r>
            <a:r>
              <a:rPr lang="en-US" sz="3600" dirty="0" smtClean="0"/>
              <a:t>?</a:t>
            </a:r>
            <a:endParaRPr lang="en-US" sz="3600" dirty="0"/>
          </a:p>
        </p:txBody>
      </p:sp>
      <p:sp>
        <p:nvSpPr>
          <p:cNvPr id="4" name="TextBox 3"/>
          <p:cNvSpPr txBox="1"/>
          <p:nvPr/>
        </p:nvSpPr>
        <p:spPr>
          <a:xfrm>
            <a:off x="742567" y="1583317"/>
            <a:ext cx="7658867" cy="4524316"/>
          </a:xfrm>
          <a:prstGeom prst="rect">
            <a:avLst/>
          </a:prstGeom>
          <a:noFill/>
        </p:spPr>
        <p:txBody>
          <a:bodyPr wrap="none" rtlCol="0">
            <a:spAutoFit/>
          </a:bodyPr>
          <a:lstStyle/>
          <a:p>
            <a:r>
              <a:rPr lang="it-IT" sz="1600" dirty="0"/>
              <a:t>/</a:t>
            </a:r>
            <a:r>
              <a:rPr lang="it-IT" sz="1600" dirty="0">
                <a:latin typeface="Arial"/>
                <a:cs typeface="Arial"/>
              </a:rPr>
              <a:t>/ ... ETL the dataset(s</a:t>
            </a:r>
            <a:r>
              <a:rPr lang="it-IT" sz="1600" dirty="0" smtClean="0">
                <a:latin typeface="Arial"/>
                <a:cs typeface="Arial"/>
              </a:rPr>
              <a:t>)</a:t>
            </a:r>
            <a:endParaRPr lang="en-US" sz="1600" dirty="0" smtClean="0">
              <a:latin typeface="Arial"/>
              <a:cs typeface="Arial"/>
            </a:endParaRPr>
          </a:p>
          <a:p>
            <a:r>
              <a:rPr lang="en-US" sz="1600" dirty="0" smtClean="0">
                <a:latin typeface="Arial"/>
                <a:cs typeface="Arial"/>
              </a:rPr>
              <a:t>val </a:t>
            </a:r>
            <a:r>
              <a:rPr lang="en-US" sz="1600" dirty="0">
                <a:latin typeface="Arial"/>
                <a:cs typeface="Arial"/>
              </a:rPr>
              <a:t>transactions = rawData.map {line =&gt;</a:t>
            </a:r>
          </a:p>
          <a:p>
            <a:r>
              <a:rPr lang="en-US" sz="1600" dirty="0">
                <a:latin typeface="Arial"/>
                <a:cs typeface="Arial"/>
              </a:rPr>
              <a:t> </a:t>
            </a:r>
            <a:r>
              <a:rPr lang="en-US" sz="1600" dirty="0" smtClean="0">
                <a:latin typeface="Arial"/>
                <a:cs typeface="Arial"/>
              </a:rPr>
              <a:t>          </a:t>
            </a:r>
            <a:r>
              <a:rPr lang="en-US" sz="1600" dirty="0">
                <a:latin typeface="Arial"/>
                <a:cs typeface="Arial"/>
              </a:rPr>
              <a:t>val buffer = ArrayBuffer[String]()</a:t>
            </a:r>
          </a:p>
          <a:p>
            <a:r>
              <a:rPr lang="en-US" sz="1600" dirty="0">
                <a:latin typeface="Arial"/>
                <a:cs typeface="Arial"/>
              </a:rPr>
              <a:t> </a:t>
            </a:r>
            <a:r>
              <a:rPr lang="en-US" sz="1600" dirty="0" smtClean="0">
                <a:latin typeface="Arial"/>
                <a:cs typeface="Arial"/>
              </a:rPr>
              <a:t>          </a:t>
            </a:r>
            <a:r>
              <a:rPr lang="en-US" sz="1600" dirty="0">
                <a:latin typeface="Arial"/>
                <a:cs typeface="Arial"/>
              </a:rPr>
              <a:t>buffer.appendAll(line.split(",")</a:t>
            </a:r>
            <a:r>
              <a:rPr lang="en-US" sz="1600" dirty="0" smtClean="0">
                <a:latin typeface="Arial"/>
                <a:cs typeface="Arial"/>
              </a:rPr>
              <a:t>)                // kddcup99 csv and terminology</a:t>
            </a:r>
            <a:endParaRPr lang="en-US" sz="1600" dirty="0">
              <a:latin typeface="Arial"/>
              <a:cs typeface="Arial"/>
            </a:endParaRPr>
          </a:p>
          <a:p>
            <a:r>
              <a:rPr lang="en-US" sz="1600" dirty="0">
                <a:latin typeface="Arial"/>
                <a:cs typeface="Arial"/>
              </a:rPr>
              <a:t>  </a:t>
            </a:r>
            <a:r>
              <a:rPr lang="en-US" sz="1600" dirty="0" smtClean="0">
                <a:latin typeface="Arial"/>
                <a:cs typeface="Arial"/>
              </a:rPr>
              <a:t>                       Array</a:t>
            </a:r>
            <a:r>
              <a:rPr lang="en-US" sz="1600" dirty="0">
                <a:latin typeface="Arial"/>
                <a:cs typeface="Arial"/>
              </a:rPr>
              <a:t>(buffer</a:t>
            </a:r>
            <a:r>
              <a:rPr lang="en-US" sz="1600" dirty="0" smtClean="0">
                <a:latin typeface="Arial"/>
                <a:cs typeface="Arial"/>
              </a:rPr>
              <a:t>(Proto),                   // </a:t>
            </a:r>
            <a:r>
              <a:rPr lang="en-US" sz="1600" dirty="0">
                <a:latin typeface="Arial"/>
                <a:cs typeface="Arial"/>
              </a:rPr>
              <a:t>buffer(1)  protocol_type: </a:t>
            </a:r>
            <a:r>
              <a:rPr lang="en-US" sz="1600" dirty="0" smtClean="0">
                <a:latin typeface="Arial"/>
                <a:cs typeface="Arial"/>
              </a:rPr>
              <a:t>symbolic</a:t>
            </a:r>
            <a:endParaRPr lang="en-US" sz="1600" dirty="0">
              <a:latin typeface="Arial"/>
              <a:cs typeface="Arial"/>
            </a:endParaRPr>
          </a:p>
          <a:p>
            <a:r>
              <a:rPr lang="de-DE" sz="1600" dirty="0">
                <a:latin typeface="Arial"/>
                <a:cs typeface="Arial"/>
              </a:rPr>
              <a:t>        </a:t>
            </a:r>
            <a:r>
              <a:rPr lang="de-DE" sz="1600" dirty="0" smtClean="0">
                <a:latin typeface="Arial"/>
                <a:cs typeface="Arial"/>
              </a:rPr>
              <a:t>                           buffer(Service),               // </a:t>
            </a:r>
            <a:r>
              <a:rPr lang="en-US" sz="1600" dirty="0">
                <a:latin typeface="Arial"/>
                <a:cs typeface="Arial"/>
              </a:rPr>
              <a:t>buffer(2)  service: </a:t>
            </a:r>
            <a:r>
              <a:rPr lang="en-US" sz="1600" dirty="0" smtClean="0">
                <a:latin typeface="Arial"/>
                <a:cs typeface="Arial"/>
              </a:rPr>
              <a:t>symbolic</a:t>
            </a:r>
            <a:endParaRPr lang="de-DE" sz="1600" dirty="0">
              <a:latin typeface="Arial"/>
              <a:cs typeface="Arial"/>
            </a:endParaRPr>
          </a:p>
          <a:p>
            <a:r>
              <a:rPr lang="de-DE" sz="1600" dirty="0">
                <a:latin typeface="Arial"/>
                <a:cs typeface="Arial"/>
              </a:rPr>
              <a:t>       </a:t>
            </a:r>
            <a:r>
              <a:rPr lang="de-DE" sz="1600" dirty="0" smtClean="0">
                <a:latin typeface="Arial"/>
                <a:cs typeface="Arial"/>
              </a:rPr>
              <a:t>                            </a:t>
            </a:r>
            <a:r>
              <a:rPr lang="de-DE" sz="1600" dirty="0">
                <a:latin typeface="Arial"/>
                <a:cs typeface="Arial"/>
              </a:rPr>
              <a:t>buffer</a:t>
            </a:r>
            <a:r>
              <a:rPr lang="de-DE" sz="1600" dirty="0" smtClean="0">
                <a:latin typeface="Arial"/>
                <a:cs typeface="Arial"/>
              </a:rPr>
              <a:t>(Flag),                    // </a:t>
            </a:r>
            <a:r>
              <a:rPr lang="en-US" sz="1600" dirty="0">
                <a:latin typeface="Arial"/>
                <a:cs typeface="Arial"/>
              </a:rPr>
              <a:t>buffer(3)  </a:t>
            </a:r>
            <a:r>
              <a:rPr lang="en-US" sz="1600" dirty="0" smtClean="0">
                <a:latin typeface="Arial"/>
                <a:cs typeface="Arial"/>
              </a:rPr>
              <a:t>flag: symbolic</a:t>
            </a:r>
            <a:endParaRPr lang="de-DE" sz="1600" dirty="0" smtClean="0">
              <a:latin typeface="Arial"/>
              <a:cs typeface="Arial"/>
            </a:endParaRPr>
          </a:p>
          <a:p>
            <a:r>
              <a:rPr lang="de-DE" sz="1600" dirty="0" smtClean="0">
                <a:latin typeface="Arial"/>
                <a:cs typeface="Arial"/>
              </a:rPr>
              <a:t>                                   buffer(buffer.length-1))    // </a:t>
            </a:r>
            <a:r>
              <a:rPr lang="en-US" sz="1600" dirty="0" smtClean="0">
                <a:latin typeface="Arial"/>
                <a:cs typeface="Arial"/>
              </a:rPr>
              <a:t>buffer(length-1) label </a:t>
            </a:r>
            <a:endParaRPr lang="de-DE" sz="1600" dirty="0" smtClean="0">
              <a:latin typeface="Arial"/>
              <a:cs typeface="Arial"/>
            </a:endParaRPr>
          </a:p>
          <a:p>
            <a:r>
              <a:rPr lang="it-IT" sz="1600" dirty="0" smtClean="0">
                <a:latin typeface="Arial"/>
                <a:cs typeface="Arial"/>
              </a:rPr>
              <a:t>}</a:t>
            </a:r>
            <a:r>
              <a:rPr lang="it-IT" sz="1600" dirty="0">
                <a:latin typeface="Arial"/>
                <a:cs typeface="Arial"/>
              </a:rPr>
              <a:t>.cache(</a:t>
            </a:r>
            <a:r>
              <a:rPr lang="it-IT" sz="1600" dirty="0" smtClean="0">
                <a:latin typeface="Arial"/>
                <a:cs typeface="Arial"/>
              </a:rPr>
              <a:t>)</a:t>
            </a:r>
          </a:p>
          <a:p>
            <a:endParaRPr lang="it-IT" sz="1600" dirty="0">
              <a:latin typeface="Arial"/>
              <a:cs typeface="Arial"/>
            </a:endParaRPr>
          </a:p>
          <a:p>
            <a:r>
              <a:rPr lang="it-IT" sz="1600" dirty="0">
                <a:latin typeface="Arial"/>
                <a:cs typeface="Arial"/>
              </a:rPr>
              <a:t>val fpg = new FPGrowth()</a:t>
            </a:r>
          </a:p>
          <a:p>
            <a:r>
              <a:rPr lang="it-IT" sz="1600" dirty="0">
                <a:latin typeface="Arial"/>
                <a:cs typeface="Arial"/>
              </a:rPr>
              <a:t> </a:t>
            </a:r>
            <a:r>
              <a:rPr lang="it-IT" sz="1600" dirty="0" smtClean="0">
                <a:latin typeface="Arial"/>
                <a:cs typeface="Arial"/>
              </a:rPr>
              <a:t>                     .setMinSupport(MinSupport)        // model hyper-parameters</a:t>
            </a:r>
            <a:endParaRPr lang="it-IT" sz="1600" dirty="0">
              <a:latin typeface="Arial"/>
              <a:cs typeface="Arial"/>
            </a:endParaRPr>
          </a:p>
          <a:p>
            <a:r>
              <a:rPr lang="it-IT" sz="1600" dirty="0" smtClean="0">
                <a:latin typeface="Arial"/>
                <a:cs typeface="Arial"/>
              </a:rPr>
              <a:t>                      .setNumPartitions(Partitions)       // hyper-parameters</a:t>
            </a:r>
            <a:endParaRPr lang="it-IT" sz="1600" dirty="0">
              <a:latin typeface="Arial"/>
              <a:cs typeface="Arial"/>
            </a:endParaRPr>
          </a:p>
          <a:p>
            <a:r>
              <a:rPr lang="it-IT" sz="1600" dirty="0">
                <a:latin typeface="Arial"/>
                <a:cs typeface="Arial"/>
              </a:rPr>
              <a:t>val model = fpg.run(transactions)</a:t>
            </a:r>
          </a:p>
          <a:p>
            <a:endParaRPr lang="it-IT" sz="1600" dirty="0">
              <a:latin typeface="Arial"/>
              <a:cs typeface="Arial"/>
            </a:endParaRPr>
          </a:p>
          <a:p>
            <a:r>
              <a:rPr lang="it-IT" sz="1600" dirty="0">
                <a:latin typeface="Arial"/>
                <a:cs typeface="Arial"/>
              </a:rPr>
              <a:t>model.freqItemsets.collect().foreach </a:t>
            </a:r>
            <a:r>
              <a:rPr lang="it-IT" sz="1600" dirty="0" smtClean="0">
                <a:latin typeface="Arial"/>
                <a:cs typeface="Arial"/>
              </a:rPr>
              <a:t>{itemset </a:t>
            </a:r>
            <a:r>
              <a:rPr lang="it-IT" sz="1600" dirty="0">
                <a:latin typeface="Arial"/>
                <a:cs typeface="Arial"/>
              </a:rPr>
              <a:t>=&gt;</a:t>
            </a:r>
          </a:p>
          <a:p>
            <a:r>
              <a:rPr lang="it-IT" sz="1600" dirty="0">
                <a:latin typeface="Arial"/>
                <a:cs typeface="Arial"/>
              </a:rPr>
              <a:t>  println(itemset.items.mkString("[", ",", "]") + ", " + itemset.freq)</a:t>
            </a:r>
          </a:p>
          <a:p>
            <a:r>
              <a:rPr lang="it-IT" sz="1600" dirty="0" smtClean="0">
                <a:latin typeface="Arial"/>
                <a:cs typeface="Arial"/>
              </a:rPr>
              <a:t>}</a:t>
            </a:r>
            <a:endParaRPr lang="it-IT" sz="1600" dirty="0">
              <a:latin typeface="Arial"/>
              <a:cs typeface="Arial"/>
            </a:endParaRPr>
          </a:p>
        </p:txBody>
      </p:sp>
      <p:sp>
        <p:nvSpPr>
          <p:cNvPr id="5" name="TextBox 4"/>
          <p:cNvSpPr txBox="1"/>
          <p:nvPr/>
        </p:nvSpPr>
        <p:spPr>
          <a:xfrm>
            <a:off x="0" y="6211669"/>
            <a:ext cx="4462129"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200" dirty="0" smtClean="0">
                <a:latin typeface="Arial"/>
                <a:cs typeface="Arial"/>
              </a:rPr>
              <a:t>Spark:     </a:t>
            </a:r>
            <a:r>
              <a:rPr lang="en-US" sz="1200" dirty="0" smtClean="0">
                <a:latin typeface="Arial"/>
                <a:cs typeface="Arial"/>
                <a:hlinkClick r:id="rId2"/>
              </a:rPr>
              <a:t>https://spark.apache.org/downloads.html</a:t>
            </a:r>
            <a:endParaRPr lang="en-US" sz="1200" dirty="0" smtClean="0">
              <a:latin typeface="Arial"/>
              <a:cs typeface="Arial"/>
            </a:endParaRPr>
          </a:p>
          <a:p>
            <a:r>
              <a:rPr lang="en-US" sz="1200" dirty="0" smtClean="0">
                <a:latin typeface="Arial"/>
                <a:cs typeface="Arial"/>
              </a:rPr>
              <a:t>Code:      </a:t>
            </a:r>
            <a:r>
              <a:rPr lang="en-US" sz="1200" dirty="0" smtClean="0">
                <a:latin typeface="Arial"/>
                <a:cs typeface="Arial"/>
                <a:hlinkClick r:id="rId3"/>
              </a:rPr>
              <a:t>https</a:t>
            </a:r>
            <a:r>
              <a:rPr lang="en-US" sz="1200" dirty="0">
                <a:latin typeface="Arial"/>
                <a:cs typeface="Arial"/>
                <a:hlinkClick r:id="rId3"/>
              </a:rPr>
              <a:t>://github.com/davidmeyer/</a:t>
            </a:r>
            <a:r>
              <a:rPr lang="en-US" sz="1200" dirty="0" smtClean="0">
                <a:latin typeface="Arial"/>
                <a:cs typeface="Arial"/>
                <a:hlinkClick r:id="rId3"/>
              </a:rPr>
              <a:t>ml</a:t>
            </a:r>
            <a:endParaRPr lang="en-US" sz="1200" dirty="0" smtClean="0">
              <a:latin typeface="Arial"/>
              <a:cs typeface="Arial"/>
            </a:endParaRPr>
          </a:p>
          <a:p>
            <a:r>
              <a:rPr lang="en-US" sz="1200" dirty="0" smtClean="0">
                <a:latin typeface="Arial"/>
                <a:cs typeface="Arial"/>
              </a:rPr>
              <a:t>Dataset:  </a:t>
            </a:r>
            <a:r>
              <a:rPr lang="en-US" sz="1200" dirty="0" smtClean="0">
                <a:latin typeface="Arial"/>
                <a:cs typeface="Arial"/>
                <a:hlinkClick r:id="rId4"/>
              </a:rPr>
              <a:t>http</a:t>
            </a:r>
            <a:r>
              <a:rPr lang="en-US" sz="1200" dirty="0">
                <a:latin typeface="Arial"/>
                <a:cs typeface="Arial"/>
                <a:hlinkClick r:id="rId4"/>
              </a:rPr>
              <a:t>://kdd.ics.uci.edu/databases/kddcup99/</a:t>
            </a:r>
            <a:r>
              <a:rPr lang="en-US" sz="1200" dirty="0" smtClean="0">
                <a:latin typeface="Arial"/>
                <a:cs typeface="Arial"/>
                <a:hlinkClick r:id="rId4"/>
              </a:rPr>
              <a:t>kddcup99</a:t>
            </a:r>
            <a:endParaRPr lang="en-US" sz="1200" dirty="0">
              <a:latin typeface="Arial"/>
              <a:cs typeface="Arial"/>
            </a:endParaRPr>
          </a:p>
        </p:txBody>
      </p:sp>
      <p:sp>
        <p:nvSpPr>
          <p:cNvPr id="3" name="Rectangle 2"/>
          <p:cNvSpPr/>
          <p:nvPr/>
        </p:nvSpPr>
        <p:spPr>
          <a:xfrm>
            <a:off x="457200" y="3992254"/>
            <a:ext cx="7181086" cy="2130086"/>
          </a:xfrm>
          <a:prstGeom prst="rect">
            <a:avLst/>
          </a:prstGeom>
          <a:solidFill>
            <a:srgbClr val="008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47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39"/>
            <a:ext cx="8229600" cy="1396516"/>
          </a:xfrm>
        </p:spPr>
        <p:txBody>
          <a:bodyPr>
            <a:normAutofit/>
          </a:bodyPr>
          <a:lstStyle/>
          <a:p>
            <a:r>
              <a:rPr lang="en-US" dirty="0" smtClean="0"/>
              <a:t>What About K-Means?</a:t>
            </a:r>
            <a:endParaRPr lang="en-US" dirty="0"/>
          </a:p>
        </p:txBody>
      </p:sp>
      <p:sp>
        <p:nvSpPr>
          <p:cNvPr id="4" name="TextBox 3"/>
          <p:cNvSpPr txBox="1"/>
          <p:nvPr/>
        </p:nvSpPr>
        <p:spPr>
          <a:xfrm>
            <a:off x="1436974" y="3392443"/>
            <a:ext cx="184666" cy="369332"/>
          </a:xfrm>
          <a:prstGeom prst="rect">
            <a:avLst/>
          </a:prstGeom>
          <a:noFill/>
        </p:spPr>
        <p:txBody>
          <a:bodyPr wrap="none" rtlCol="0">
            <a:spAutoFit/>
          </a:bodyPr>
          <a:lstStyle/>
          <a:p>
            <a:endParaRPr lang="en-US" dirty="0"/>
          </a:p>
        </p:txBody>
      </p:sp>
      <p:sp>
        <p:nvSpPr>
          <p:cNvPr id="5" name="TextBox 4"/>
          <p:cNvSpPr txBox="1"/>
          <p:nvPr/>
        </p:nvSpPr>
        <p:spPr>
          <a:xfrm>
            <a:off x="138579" y="2308594"/>
            <a:ext cx="8866843" cy="3877984"/>
          </a:xfrm>
          <a:prstGeom prst="rect">
            <a:avLst/>
          </a:prstGeom>
          <a:noFill/>
        </p:spPr>
        <p:txBody>
          <a:bodyPr wrap="none" rtlCol="0">
            <a:spAutoFit/>
          </a:bodyPr>
          <a:lstStyle/>
          <a:p>
            <a:r>
              <a:rPr lang="it-IT" dirty="0" smtClean="0"/>
              <a:t>// ... ETL the dataset(s) </a:t>
            </a:r>
            <a:r>
              <a:rPr lang="it-IT" dirty="0" smtClean="0">
                <a:sym typeface="Wingdings"/>
              </a:rPr>
              <a:t> normalizedData</a:t>
            </a:r>
            <a:endParaRPr lang="it-IT" dirty="0"/>
          </a:p>
          <a:p>
            <a:r>
              <a:rPr lang="it-IT" sz="2100" dirty="0" smtClean="0"/>
              <a:t>val </a:t>
            </a:r>
            <a:r>
              <a:rPr lang="it-IT" sz="2100" dirty="0"/>
              <a:t>kmeans = new KMeans(</a:t>
            </a:r>
            <a:r>
              <a:rPr lang="it-IT" sz="2100" dirty="0" smtClean="0"/>
              <a:t>)</a:t>
            </a:r>
          </a:p>
          <a:p>
            <a:r>
              <a:rPr lang="it-IT" sz="2100" dirty="0" smtClean="0"/>
              <a:t>                                 .setK(K)</a:t>
            </a:r>
          </a:p>
          <a:p>
            <a:r>
              <a:rPr lang="it-IT" sz="2100" dirty="0"/>
              <a:t> </a:t>
            </a:r>
            <a:r>
              <a:rPr lang="it-IT" sz="2100" dirty="0" smtClean="0"/>
              <a:t>                                .setRuns(Runs) </a:t>
            </a:r>
            <a:endParaRPr lang="it-IT" sz="2100" dirty="0"/>
          </a:p>
          <a:p>
            <a:r>
              <a:rPr lang="it-IT" sz="2100" dirty="0" smtClean="0"/>
              <a:t>                                 .</a:t>
            </a:r>
            <a:r>
              <a:rPr lang="it-IT" sz="2100" dirty="0"/>
              <a:t>setEpsilon</a:t>
            </a:r>
            <a:r>
              <a:rPr lang="it-IT" sz="2100" dirty="0" smtClean="0"/>
              <a:t>(Epsilon</a:t>
            </a:r>
            <a:r>
              <a:rPr lang="it-IT" sz="2100" dirty="0"/>
              <a:t>)</a:t>
            </a:r>
          </a:p>
          <a:p>
            <a:r>
              <a:rPr lang="it-IT" sz="2100" dirty="0"/>
              <a:t>val model = kmeans.run(normalizedData)</a:t>
            </a:r>
          </a:p>
          <a:p>
            <a:r>
              <a:rPr lang="it-IT" sz="2100" dirty="0"/>
              <a:t>val clusterAndLabel = rdataAndLabel.map {</a:t>
            </a:r>
          </a:p>
          <a:p>
            <a:r>
              <a:rPr lang="it-IT" sz="2100" dirty="0"/>
              <a:t>     case (normalizedData,label) =&gt; (model.predict(normalizedData), label)}</a:t>
            </a:r>
          </a:p>
          <a:p>
            <a:r>
              <a:rPr lang="it-IT" sz="2100" dirty="0"/>
              <a:t>val clusterLabelCount = clusterAndLabel.countByValue</a:t>
            </a:r>
          </a:p>
          <a:p>
            <a:r>
              <a:rPr lang="it-IT" sz="2100" dirty="0"/>
              <a:t>clusterLabelCount.toList.sorted.foreach </a:t>
            </a:r>
            <a:r>
              <a:rPr lang="it-IT" sz="2100" dirty="0" smtClean="0"/>
              <a:t>{  </a:t>
            </a:r>
            <a:endParaRPr lang="it-IT" sz="2100" dirty="0"/>
          </a:p>
          <a:p>
            <a:r>
              <a:rPr lang="it-IT" sz="2100" dirty="0"/>
              <a:t>     case ((cluster,label), count) =&gt; println(f"$cluster%1s$label%18s$count%8s")}</a:t>
            </a:r>
          </a:p>
          <a:p>
            <a:endParaRPr lang="it-IT" dirty="0"/>
          </a:p>
        </p:txBody>
      </p:sp>
      <p:sp>
        <p:nvSpPr>
          <p:cNvPr id="3" name="TextBox 2"/>
          <p:cNvSpPr txBox="1"/>
          <p:nvPr/>
        </p:nvSpPr>
        <p:spPr>
          <a:xfrm>
            <a:off x="0" y="6580339"/>
            <a:ext cx="2811539"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200" dirty="0"/>
              <a:t>C</a:t>
            </a:r>
            <a:r>
              <a:rPr lang="en-US" sz="1200" dirty="0" smtClean="0"/>
              <a:t>ode:  </a:t>
            </a:r>
            <a:r>
              <a:rPr lang="en-US" sz="1200" dirty="0" smtClean="0">
                <a:hlinkClick r:id="rId2"/>
              </a:rPr>
              <a:t>https://github.com/davidmeyer/ml</a:t>
            </a:r>
            <a:endParaRPr lang="en-US" sz="1200" dirty="0"/>
          </a:p>
        </p:txBody>
      </p:sp>
      <p:pic>
        <p:nvPicPr>
          <p:cNvPr id="6" name="Picture 5" descr="kmean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624" y="1782480"/>
            <a:ext cx="3714376" cy="2476251"/>
          </a:xfrm>
          <a:prstGeom prst="rect">
            <a:avLst/>
          </a:prstGeom>
        </p:spPr>
      </p:pic>
      <p:sp>
        <p:nvSpPr>
          <p:cNvPr id="7" name="TextBox 6"/>
          <p:cNvSpPr txBox="1"/>
          <p:nvPr/>
        </p:nvSpPr>
        <p:spPr>
          <a:xfrm>
            <a:off x="-1410990" y="581724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1778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9"/>
            <a:ext cx="8229600" cy="835242"/>
          </a:xfrm>
        </p:spPr>
        <p:txBody>
          <a:bodyPr/>
          <a:lstStyle/>
          <a:p>
            <a:r>
              <a:rPr lang="en-US" dirty="0" smtClean="0"/>
              <a:t>Application Profiling, cont</a:t>
            </a:r>
            <a:endParaRPr lang="en-US" dirty="0"/>
          </a:p>
        </p:txBody>
      </p:sp>
      <p:sp>
        <p:nvSpPr>
          <p:cNvPr id="3" name="Content Placeholder 2"/>
          <p:cNvSpPr>
            <a:spLocks noGrp="1"/>
          </p:cNvSpPr>
          <p:nvPr>
            <p:ph idx="1"/>
          </p:nvPr>
        </p:nvSpPr>
        <p:spPr>
          <a:xfrm>
            <a:off x="0" y="1097749"/>
            <a:ext cx="8636435" cy="5566817"/>
          </a:xfrm>
        </p:spPr>
        <p:txBody>
          <a:bodyPr>
            <a:normAutofit fontScale="70000" lnSpcReduction="20000"/>
          </a:bodyPr>
          <a:lstStyle/>
          <a:p>
            <a:r>
              <a:rPr lang="en-US" sz="2600" dirty="0" smtClean="0">
                <a:latin typeface="Arial"/>
                <a:cs typeface="Arial"/>
              </a:rPr>
              <a:t>First, we need data (obvious, but ingestion, … not trivial)</a:t>
            </a:r>
          </a:p>
          <a:p>
            <a:pPr lvl="1"/>
            <a:r>
              <a:rPr lang="en-US" sz="2400" dirty="0" smtClean="0">
                <a:latin typeface="Arial"/>
                <a:cs typeface="Arial"/>
              </a:rPr>
              <a:t>Lots of engines (spark, storm, </a:t>
            </a:r>
            <a:r>
              <a:rPr lang="en-US" sz="2400" dirty="0" err="1" smtClean="0">
                <a:latin typeface="Arial"/>
                <a:cs typeface="Arial"/>
              </a:rPr>
              <a:t>tigon</a:t>
            </a:r>
            <a:r>
              <a:rPr lang="en-US" sz="2400" dirty="0" smtClean="0">
                <a:latin typeface="Arial"/>
                <a:cs typeface="Arial"/>
              </a:rPr>
              <a:t>/</a:t>
            </a:r>
            <a:r>
              <a:rPr lang="en-US" sz="2400" dirty="0" err="1" smtClean="0">
                <a:latin typeface="Arial"/>
                <a:cs typeface="Arial"/>
              </a:rPr>
              <a:t>cask.io</a:t>
            </a:r>
            <a:r>
              <a:rPr lang="en-US" sz="2400" dirty="0" smtClean="0">
                <a:latin typeface="Arial"/>
                <a:cs typeface="Arial"/>
              </a:rPr>
              <a:t>,…)</a:t>
            </a:r>
          </a:p>
          <a:p>
            <a:pPr lvl="1"/>
            <a:r>
              <a:rPr lang="en-US" sz="2400" dirty="0" smtClean="0">
                <a:latin typeface="Arial"/>
                <a:cs typeface="Arial"/>
              </a:rPr>
              <a:t>Data we have </a:t>
            </a:r>
            <a:r>
              <a:rPr lang="en-US" sz="2400" smtClean="0">
                <a:latin typeface="Arial"/>
                <a:cs typeface="Arial"/>
              </a:rPr>
              <a:t>collected (</a:t>
            </a:r>
            <a:r>
              <a:rPr lang="en-US" sz="2400" dirty="0" smtClean="0">
                <a:latin typeface="Arial"/>
                <a:cs typeface="Arial"/>
              </a:rPr>
              <a:t>among other things)</a:t>
            </a:r>
          </a:p>
          <a:p>
            <a:pPr lvl="2"/>
            <a:r>
              <a:rPr lang="en-US" sz="2100" dirty="0" smtClean="0">
                <a:latin typeface="Arial"/>
                <a:cs typeface="Arial"/>
              </a:rPr>
              <a:t>Network and endpoint information</a:t>
            </a:r>
          </a:p>
          <a:p>
            <a:pPr lvl="2"/>
            <a:r>
              <a:rPr lang="en-US" sz="2100" dirty="0" smtClean="0">
                <a:latin typeface="Arial"/>
                <a:cs typeface="Arial"/>
              </a:rPr>
              <a:t>Environmental sensor data</a:t>
            </a:r>
          </a:p>
          <a:p>
            <a:pPr lvl="2"/>
            <a:r>
              <a:rPr lang="en-US" sz="2100" dirty="0" smtClean="0">
                <a:latin typeface="Arial"/>
                <a:cs typeface="Arial"/>
              </a:rPr>
              <a:t>Chef/Puppet, Openstack Heat, server/cluster state,…</a:t>
            </a:r>
          </a:p>
          <a:p>
            <a:pPr lvl="2"/>
            <a:r>
              <a:rPr lang="en-US" sz="2100" dirty="0" smtClean="0">
                <a:latin typeface="Arial"/>
                <a:cs typeface="Arial"/>
              </a:rPr>
              <a:t>…</a:t>
            </a:r>
          </a:p>
          <a:p>
            <a:pPr lvl="2"/>
            <a:endParaRPr lang="en-US" sz="2100" dirty="0" smtClean="0">
              <a:latin typeface="Arial"/>
              <a:cs typeface="Arial"/>
            </a:endParaRPr>
          </a:p>
          <a:p>
            <a:pPr lvl="2"/>
            <a:endParaRPr lang="en-US" sz="1800" dirty="0">
              <a:latin typeface="Arial"/>
              <a:cs typeface="Arial"/>
            </a:endParaRPr>
          </a:p>
          <a:p>
            <a:r>
              <a:rPr lang="en-US" sz="2600" dirty="0" smtClean="0">
                <a:latin typeface="Arial"/>
                <a:cs typeface="Arial"/>
              </a:rPr>
              <a:t>The FP-</a:t>
            </a:r>
            <a:r>
              <a:rPr lang="en-US" sz="2600" dirty="0" err="1" smtClean="0">
                <a:latin typeface="Arial"/>
                <a:cs typeface="Arial"/>
              </a:rPr>
              <a:t>KMeans</a:t>
            </a:r>
            <a:r>
              <a:rPr lang="en-US" sz="2600" dirty="0" smtClean="0">
                <a:latin typeface="Arial"/>
                <a:cs typeface="Arial"/>
              </a:rPr>
              <a:t> pipeline can be used build </a:t>
            </a:r>
            <a:r>
              <a:rPr lang="en-US" sz="2600" i="1" dirty="0" smtClean="0">
                <a:latin typeface="Arial"/>
                <a:cs typeface="Arial"/>
              </a:rPr>
              <a:t>application profiles</a:t>
            </a:r>
          </a:p>
          <a:p>
            <a:pPr marL="673930" lvl="1" indent="-259204">
              <a:buSzPct val="75000"/>
              <a:buFont typeface="Arial" panose="020B0604020202020204" pitchFamily="34" charset="0"/>
              <a:buChar char="•"/>
            </a:pPr>
            <a:r>
              <a:rPr lang="en-US" sz="2200" dirty="0" smtClean="0">
                <a:latin typeface="Arial"/>
                <a:cs typeface="Arial"/>
              </a:rPr>
              <a:t>Which endpoints an application talks to (and associated templates)</a:t>
            </a:r>
          </a:p>
          <a:p>
            <a:pPr marL="673930" lvl="1" indent="-259204">
              <a:buSzPct val="75000"/>
              <a:buFont typeface="Arial" panose="020B0604020202020204" pitchFamily="34" charset="0"/>
              <a:buChar char="•"/>
            </a:pPr>
            <a:r>
              <a:rPr lang="en-US" sz="2200" dirty="0" smtClean="0">
                <a:latin typeface="Arial"/>
                <a:cs typeface="Arial"/>
              </a:rPr>
              <a:t>Which ports and protocols it uses  </a:t>
            </a:r>
          </a:p>
          <a:p>
            <a:pPr marL="1073980" lvl="2" indent="-259204">
              <a:buSzPct val="75000"/>
              <a:buFont typeface="Arial" panose="020B0604020202020204" pitchFamily="34" charset="0"/>
              <a:buChar char="•"/>
            </a:pPr>
            <a:r>
              <a:rPr lang="en-US" sz="2300" dirty="0" smtClean="0">
                <a:latin typeface="Arial"/>
                <a:cs typeface="Arial"/>
              </a:rPr>
              <a:t>and associated meta-data, geo-ip, …</a:t>
            </a:r>
          </a:p>
          <a:p>
            <a:pPr marL="673930" lvl="1" indent="-259204">
              <a:buSzPct val="75000"/>
              <a:buFont typeface="Arial" panose="020B0604020202020204" pitchFamily="34" charset="0"/>
              <a:buChar char="•"/>
            </a:pPr>
            <a:r>
              <a:rPr lang="en-US" sz="2200" dirty="0" smtClean="0">
                <a:latin typeface="Arial"/>
                <a:cs typeface="Arial"/>
              </a:rPr>
              <a:t>Flow characteristics including as TOD, volume</a:t>
            </a:r>
            <a:r>
              <a:rPr lang="en-US" sz="2200" dirty="0">
                <a:latin typeface="Arial"/>
                <a:cs typeface="Arial"/>
              </a:rPr>
              <a:t> </a:t>
            </a:r>
            <a:r>
              <a:rPr lang="en-US" sz="2200" dirty="0" smtClean="0">
                <a:latin typeface="Arial"/>
                <a:cs typeface="Arial"/>
              </a:rPr>
              <a:t>and duration</a:t>
            </a:r>
          </a:p>
          <a:p>
            <a:pPr marL="673930" lvl="1" indent="-259204">
              <a:buSzPct val="75000"/>
              <a:buFont typeface="Arial" panose="020B0604020202020204" pitchFamily="34" charset="0"/>
              <a:buChar char="•"/>
            </a:pPr>
            <a:r>
              <a:rPr lang="en-US" sz="2200" dirty="0" smtClean="0">
                <a:latin typeface="Arial"/>
                <a:cs typeface="Arial"/>
              </a:rPr>
              <a:t>Other </a:t>
            </a:r>
            <a:r>
              <a:rPr lang="en-US" sz="2200" i="1" dirty="0" smtClean="0">
                <a:latin typeface="Arial"/>
                <a:cs typeface="Arial"/>
              </a:rPr>
              <a:t>CSNSE</a:t>
            </a:r>
            <a:r>
              <a:rPr lang="en-US" sz="2200" dirty="0" smtClean="0">
                <a:latin typeface="Arial"/>
                <a:cs typeface="Arial"/>
              </a:rPr>
              <a:t> configuration associated with the application</a:t>
            </a:r>
          </a:p>
          <a:p>
            <a:pPr marL="1073980" lvl="2" indent="-259204">
              <a:buSzPct val="75000"/>
              <a:buFont typeface="Arial" panose="020B0604020202020204" pitchFamily="34" charset="0"/>
              <a:buChar char="•"/>
            </a:pPr>
            <a:r>
              <a:rPr lang="en-US" dirty="0" smtClean="0">
                <a:latin typeface="Arial"/>
                <a:cs typeface="Arial"/>
              </a:rPr>
              <a:t>ACL/QoS, routing policies,…</a:t>
            </a:r>
          </a:p>
          <a:p>
            <a:pPr marL="673930" lvl="1" indent="-259204">
              <a:buSzPct val="75000"/>
              <a:buFont typeface="Arial" panose="020B0604020202020204" pitchFamily="34" charset="0"/>
              <a:buChar char="•"/>
            </a:pPr>
            <a:r>
              <a:rPr lang="en-US" dirty="0" smtClean="0">
                <a:latin typeface="Arial"/>
                <a:cs typeface="Arial"/>
              </a:rPr>
              <a:t>…</a:t>
            </a:r>
          </a:p>
          <a:p>
            <a:pPr marL="14676" indent="0">
              <a:buSzPct val="75000"/>
              <a:buNone/>
            </a:pPr>
            <a:endParaRPr lang="en-US" sz="2400" dirty="0" smtClean="0">
              <a:latin typeface="Arial"/>
              <a:cs typeface="Arial"/>
            </a:endParaRPr>
          </a:p>
          <a:p>
            <a:pPr marL="273880" indent="-259204">
              <a:buSzPct val="75000"/>
              <a:buFont typeface="Arial" panose="020B0604020202020204" pitchFamily="34" charset="0"/>
              <a:buChar char="•"/>
            </a:pPr>
            <a:r>
              <a:rPr lang="en-US" sz="2600" dirty="0" smtClean="0">
                <a:latin typeface="Arial"/>
                <a:cs typeface="Arial"/>
              </a:rPr>
              <a:t>We are really limited only by our imagination and (of course) our datasets</a:t>
            </a:r>
          </a:p>
          <a:p>
            <a:pPr marL="273880" indent="-259204">
              <a:buSzPct val="75000"/>
              <a:buFont typeface="Arial" panose="020B0604020202020204" pitchFamily="34" charset="0"/>
              <a:buChar char="•"/>
            </a:pPr>
            <a:endParaRPr lang="en-US" sz="2600" dirty="0">
              <a:latin typeface="Arial"/>
              <a:cs typeface="Arial"/>
            </a:endParaRPr>
          </a:p>
          <a:p>
            <a:pPr marL="273880" indent="-259204">
              <a:buSzPct val="75000"/>
              <a:buFont typeface="Arial" panose="020B0604020202020204" pitchFamily="34" charset="0"/>
              <a:buChar char="•"/>
            </a:pPr>
            <a:r>
              <a:rPr lang="en-US" sz="2600" dirty="0" smtClean="0">
                <a:latin typeface="Arial"/>
                <a:cs typeface="Arial"/>
              </a:rPr>
              <a:t>Primarily descriptive/diagnostic </a:t>
            </a:r>
            <a:r>
              <a:rPr lang="en-US" sz="2600" dirty="0">
                <a:latin typeface="Arial"/>
                <a:cs typeface="Arial"/>
              </a:rPr>
              <a:t>analyzes</a:t>
            </a:r>
          </a:p>
          <a:p>
            <a:pPr marL="273880" indent="-259204">
              <a:buSzPct val="75000"/>
              <a:buFont typeface="Arial" panose="020B0604020202020204" pitchFamily="34" charset="0"/>
              <a:buChar char="•"/>
            </a:pPr>
            <a:endParaRPr lang="en-US" sz="2600" dirty="0" smtClean="0">
              <a:latin typeface="Arial"/>
              <a:cs typeface="Arial"/>
            </a:endParaRPr>
          </a:p>
          <a:p>
            <a:pPr marL="673930" lvl="1" indent="-259204">
              <a:buSzPct val="75000"/>
              <a:buFont typeface="Arial" panose="020B0604020202020204" pitchFamily="34" charset="0"/>
              <a:buChar char="•"/>
            </a:pPr>
            <a:endParaRPr lang="en-US" sz="1600" dirty="0" smtClean="0">
              <a:latin typeface="Arial"/>
              <a:cs typeface="Arial"/>
            </a:endParaRPr>
          </a:p>
        </p:txBody>
      </p:sp>
      <p:pic>
        <p:nvPicPr>
          <p:cNvPr id="4" name="Picture 3" descr="big-da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418" y="1097749"/>
            <a:ext cx="2088103" cy="1738066"/>
          </a:xfrm>
          <a:prstGeom prst="rect">
            <a:avLst/>
          </a:prstGeom>
        </p:spPr>
      </p:pic>
    </p:spTree>
    <p:extLst>
      <p:ext uri="{BB962C8B-B14F-4D97-AF65-F5344CB8AC3E}">
        <p14:creationId xmlns:p14="http://schemas.microsoft.com/office/powerpoint/2010/main" val="220853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873"/>
            <a:ext cx="8229600" cy="1002647"/>
          </a:xfrm>
        </p:spPr>
        <p:txBody>
          <a:bodyPr>
            <a:normAutofit/>
          </a:bodyPr>
          <a:lstStyle/>
          <a:p>
            <a:r>
              <a:rPr lang="en-US" sz="4800" dirty="0" smtClean="0"/>
              <a:t>So what is more interesting…</a:t>
            </a:r>
            <a:endParaRPr lang="en-US" sz="6000" dirty="0"/>
          </a:p>
        </p:txBody>
      </p:sp>
      <p:sp>
        <p:nvSpPr>
          <p:cNvPr id="3" name="Content Placeholder 2"/>
          <p:cNvSpPr>
            <a:spLocks noGrp="1"/>
          </p:cNvSpPr>
          <p:nvPr>
            <p:ph idx="1"/>
          </p:nvPr>
        </p:nvSpPr>
        <p:spPr>
          <a:xfrm>
            <a:off x="166576" y="1509059"/>
            <a:ext cx="8810849" cy="5348941"/>
          </a:xfrm>
        </p:spPr>
        <p:txBody>
          <a:bodyPr>
            <a:normAutofit fontScale="25000" lnSpcReduction="20000"/>
          </a:bodyPr>
          <a:lstStyle/>
          <a:p>
            <a:endParaRPr lang="en-US" sz="3000" dirty="0" smtClean="0">
              <a:latin typeface="Arial"/>
              <a:cs typeface="Arial"/>
            </a:endParaRPr>
          </a:p>
          <a:p>
            <a:r>
              <a:rPr lang="en-US" sz="7200" dirty="0" smtClean="0">
                <a:latin typeface="Arial"/>
                <a:cs typeface="Arial"/>
              </a:rPr>
              <a:t>We can use the same FP-KMeans pipeline in a </a:t>
            </a:r>
            <a:r>
              <a:rPr lang="en-US" sz="7200" i="1" dirty="0" smtClean="0">
                <a:latin typeface="Arial"/>
                <a:cs typeface="Arial"/>
              </a:rPr>
              <a:t>predictive</a:t>
            </a:r>
            <a:r>
              <a:rPr lang="en-US" sz="7200" dirty="0" smtClean="0">
                <a:latin typeface="Arial"/>
                <a:cs typeface="Arial"/>
              </a:rPr>
              <a:t> way</a:t>
            </a:r>
          </a:p>
          <a:p>
            <a:pPr marL="914400" lvl="2" indent="0">
              <a:buNone/>
            </a:pPr>
            <a:endParaRPr lang="en-US" sz="4000" dirty="0" smtClean="0">
              <a:latin typeface="Arial"/>
              <a:cs typeface="Arial"/>
            </a:endParaRPr>
          </a:p>
          <a:p>
            <a:pPr lvl="1"/>
            <a:r>
              <a:rPr lang="en-US" sz="6400" dirty="0" smtClean="0">
                <a:latin typeface="Arial"/>
                <a:cs typeface="Arial"/>
              </a:rPr>
              <a:t>For example, we can analyze changes to predict possible behavior</a:t>
            </a:r>
          </a:p>
          <a:p>
            <a:pPr lvl="2"/>
            <a:r>
              <a:rPr lang="en-US" sz="5600" dirty="0" smtClean="0">
                <a:latin typeface="Arial"/>
                <a:cs typeface="Arial"/>
              </a:rPr>
              <a:t>This ACL/Routing/</a:t>
            </a:r>
            <a:r>
              <a:rPr lang="en-US" sz="5600" dirty="0" err="1" smtClean="0">
                <a:latin typeface="Arial"/>
                <a:cs typeface="Arial"/>
              </a:rPr>
              <a:t>QoS</a:t>
            </a:r>
            <a:r>
              <a:rPr lang="en-US" sz="5600" dirty="0" smtClean="0">
                <a:latin typeface="Arial"/>
                <a:cs typeface="Arial"/>
              </a:rPr>
              <a:t> change will cause event &lt;X&gt; with </a:t>
            </a:r>
            <a:r>
              <a:rPr lang="en-US" sz="5600" i="1" dirty="0" smtClean="0">
                <a:latin typeface="Arial"/>
                <a:cs typeface="Arial"/>
              </a:rPr>
              <a:t>probability P</a:t>
            </a:r>
          </a:p>
          <a:p>
            <a:pPr lvl="2"/>
            <a:r>
              <a:rPr lang="en-US" sz="5600" dirty="0">
                <a:latin typeface="Arial"/>
                <a:cs typeface="Arial"/>
              </a:rPr>
              <a:t>I</a:t>
            </a:r>
            <a:r>
              <a:rPr lang="en-US" sz="5600" dirty="0" smtClean="0">
                <a:latin typeface="Arial"/>
                <a:cs typeface="Arial"/>
              </a:rPr>
              <a:t>f </a:t>
            </a:r>
            <a:r>
              <a:rPr lang="en-US" sz="5600" dirty="0">
                <a:latin typeface="Arial"/>
                <a:cs typeface="Arial"/>
              </a:rPr>
              <a:t>you configure app &lt;X&gt; with params &lt;Y&gt; there is </a:t>
            </a:r>
            <a:r>
              <a:rPr lang="en-US" sz="5600" i="1" dirty="0">
                <a:latin typeface="Arial"/>
                <a:cs typeface="Arial"/>
              </a:rPr>
              <a:t>prob P</a:t>
            </a:r>
            <a:r>
              <a:rPr lang="en-US" sz="5600" dirty="0">
                <a:latin typeface="Arial"/>
                <a:cs typeface="Arial"/>
              </a:rPr>
              <a:t> of </a:t>
            </a:r>
            <a:r>
              <a:rPr lang="en-US" sz="5600" dirty="0" smtClean="0">
                <a:latin typeface="Arial"/>
                <a:cs typeface="Arial"/>
              </a:rPr>
              <a:t>congestion</a:t>
            </a:r>
          </a:p>
          <a:p>
            <a:pPr lvl="2"/>
            <a:r>
              <a:rPr lang="en-US" sz="5600" dirty="0" smtClean="0">
                <a:latin typeface="Arial"/>
                <a:cs typeface="Arial"/>
              </a:rPr>
              <a:t>…</a:t>
            </a:r>
            <a:endParaRPr lang="en-US" sz="5600" dirty="0">
              <a:latin typeface="Arial"/>
              <a:cs typeface="Arial"/>
            </a:endParaRPr>
          </a:p>
          <a:p>
            <a:pPr marL="914400" lvl="2" indent="0">
              <a:buNone/>
            </a:pPr>
            <a:endParaRPr lang="en-US" sz="3600" dirty="0" smtClean="0">
              <a:latin typeface="Arial"/>
              <a:cs typeface="Arial"/>
            </a:endParaRPr>
          </a:p>
          <a:p>
            <a:pPr lvl="2"/>
            <a:endParaRPr lang="en-US" sz="3600" dirty="0">
              <a:latin typeface="Arial"/>
              <a:cs typeface="Arial"/>
            </a:endParaRPr>
          </a:p>
          <a:p>
            <a:pPr lvl="1"/>
            <a:r>
              <a:rPr lang="en-US" sz="6400" dirty="0" smtClean="0">
                <a:latin typeface="Arial"/>
                <a:cs typeface="Arial"/>
              </a:rPr>
              <a:t>We can correlate </a:t>
            </a:r>
            <a:r>
              <a:rPr lang="en-US" sz="6400" dirty="0">
                <a:latin typeface="Arial"/>
                <a:cs typeface="Arial"/>
              </a:rPr>
              <a:t>real-time </a:t>
            </a:r>
            <a:r>
              <a:rPr lang="en-US" sz="6400" dirty="0" smtClean="0">
                <a:latin typeface="Arial"/>
                <a:cs typeface="Arial"/>
              </a:rPr>
              <a:t>application profiles with events/state </a:t>
            </a:r>
          </a:p>
          <a:p>
            <a:pPr lvl="2"/>
            <a:r>
              <a:rPr lang="en-US" sz="5600" dirty="0">
                <a:latin typeface="Arial"/>
                <a:cs typeface="Arial"/>
              </a:rPr>
              <a:t>A</a:t>
            </a:r>
            <a:r>
              <a:rPr lang="en-US" sz="5600" dirty="0" smtClean="0">
                <a:latin typeface="Arial"/>
                <a:cs typeface="Arial"/>
              </a:rPr>
              <a:t>pplication &lt;X&gt; is green (intelligent dashboard)</a:t>
            </a:r>
          </a:p>
          <a:p>
            <a:pPr lvl="2"/>
            <a:r>
              <a:rPr lang="en-US" sz="5600" dirty="0" smtClean="0">
                <a:latin typeface="Arial"/>
                <a:cs typeface="Arial"/>
              </a:rPr>
              <a:t>Queue &lt;X&gt;  is </a:t>
            </a:r>
            <a:r>
              <a:rPr lang="en-US" sz="5600" dirty="0">
                <a:latin typeface="Arial"/>
                <a:cs typeface="Arial"/>
              </a:rPr>
              <a:t>dropping </a:t>
            </a:r>
            <a:r>
              <a:rPr lang="en-US" sz="5600" dirty="0" smtClean="0">
                <a:latin typeface="Arial"/>
                <a:cs typeface="Arial"/>
              </a:rPr>
              <a:t>&lt;Y&gt;% </a:t>
            </a:r>
            <a:r>
              <a:rPr lang="en-US" sz="5600" dirty="0">
                <a:latin typeface="Arial"/>
                <a:cs typeface="Arial"/>
              </a:rPr>
              <a:t>of it's </a:t>
            </a:r>
            <a:r>
              <a:rPr lang="en-US" sz="5600" dirty="0" smtClean="0">
                <a:latin typeface="Arial"/>
                <a:cs typeface="Arial"/>
              </a:rPr>
              <a:t>packets; app &lt;Z&gt; is </a:t>
            </a:r>
            <a:r>
              <a:rPr lang="en-US" sz="5600" dirty="0">
                <a:latin typeface="Arial"/>
                <a:cs typeface="Arial"/>
              </a:rPr>
              <a:t>talking to </a:t>
            </a:r>
            <a:r>
              <a:rPr lang="en-US" sz="5600" dirty="0" smtClean="0">
                <a:latin typeface="Arial"/>
                <a:cs typeface="Arial"/>
              </a:rPr>
              <a:t>this endpoint</a:t>
            </a:r>
          </a:p>
          <a:p>
            <a:pPr lvl="2"/>
            <a:r>
              <a:rPr lang="en-US" sz="5600" dirty="0" smtClean="0">
                <a:latin typeface="Arial"/>
                <a:cs typeface="Arial"/>
              </a:rPr>
              <a:t>…</a:t>
            </a:r>
          </a:p>
          <a:p>
            <a:pPr lvl="2"/>
            <a:endParaRPr lang="en-US" sz="4800" dirty="0" smtClean="0">
              <a:latin typeface="Arial"/>
              <a:cs typeface="Arial"/>
            </a:endParaRPr>
          </a:p>
          <a:p>
            <a:pPr lvl="1"/>
            <a:r>
              <a:rPr lang="en-US" sz="6400" dirty="0" smtClean="0">
                <a:latin typeface="Arial"/>
                <a:cs typeface="Arial"/>
              </a:rPr>
              <a:t>We wan also use application </a:t>
            </a:r>
            <a:r>
              <a:rPr lang="en-US" sz="6400" dirty="0">
                <a:latin typeface="Arial"/>
                <a:cs typeface="Arial"/>
              </a:rPr>
              <a:t>profiles </a:t>
            </a:r>
            <a:r>
              <a:rPr lang="en-US" sz="6400" dirty="0" smtClean="0">
                <a:latin typeface="Arial"/>
                <a:cs typeface="Arial"/>
              </a:rPr>
              <a:t>to train other ML instances</a:t>
            </a:r>
            <a:endParaRPr lang="en-US" sz="6400" dirty="0">
              <a:latin typeface="Arial"/>
              <a:cs typeface="Arial"/>
            </a:endParaRPr>
          </a:p>
          <a:p>
            <a:pPr lvl="2"/>
            <a:r>
              <a:rPr lang="en-US" sz="5600" dirty="0">
                <a:latin typeface="Arial"/>
                <a:cs typeface="Arial"/>
              </a:rPr>
              <a:t>R</a:t>
            </a:r>
            <a:r>
              <a:rPr lang="en-US" sz="5600" dirty="0" smtClean="0">
                <a:latin typeface="Arial"/>
                <a:cs typeface="Arial"/>
              </a:rPr>
              <a:t>ecognize </a:t>
            </a:r>
            <a:r>
              <a:rPr lang="en-US" sz="5600" dirty="0">
                <a:latin typeface="Arial"/>
                <a:cs typeface="Arial"/>
              </a:rPr>
              <a:t>application </a:t>
            </a:r>
            <a:r>
              <a:rPr lang="en-US" sz="5600" dirty="0" smtClean="0">
                <a:latin typeface="Arial"/>
                <a:cs typeface="Arial"/>
              </a:rPr>
              <a:t>behavior in real time</a:t>
            </a:r>
            <a:endParaRPr lang="en-US" sz="5600" dirty="0">
              <a:latin typeface="Arial"/>
              <a:cs typeface="Arial"/>
            </a:endParaRPr>
          </a:p>
          <a:p>
            <a:pPr lvl="2"/>
            <a:r>
              <a:rPr lang="en-US" sz="5600" dirty="0" smtClean="0">
                <a:latin typeface="Arial"/>
                <a:cs typeface="Arial"/>
              </a:rPr>
              <a:t>Detect </a:t>
            </a:r>
            <a:r>
              <a:rPr lang="en-US" sz="5600" b="1" i="1" dirty="0" smtClean="0">
                <a:latin typeface="Arial"/>
                <a:cs typeface="Arial"/>
              </a:rPr>
              <a:t>anomalies </a:t>
            </a:r>
          </a:p>
          <a:p>
            <a:pPr lvl="3"/>
            <a:r>
              <a:rPr lang="en-US" sz="5600" dirty="0">
                <a:latin typeface="Arial"/>
                <a:cs typeface="Arial"/>
              </a:rPr>
              <a:t>P</a:t>
            </a:r>
            <a:r>
              <a:rPr lang="en-US" sz="5600" dirty="0" smtClean="0">
                <a:latin typeface="Arial"/>
                <a:cs typeface="Arial"/>
              </a:rPr>
              <a:t>oints that are </a:t>
            </a:r>
            <a:r>
              <a:rPr lang="en-US" sz="5600" dirty="0">
                <a:latin typeface="Arial"/>
                <a:cs typeface="Arial"/>
              </a:rPr>
              <a:t>far from any </a:t>
            </a:r>
            <a:r>
              <a:rPr lang="en-US" sz="5600" dirty="0" smtClean="0">
                <a:latin typeface="Arial"/>
                <a:cs typeface="Arial"/>
              </a:rPr>
              <a:t>cluster (K-Means), and/or </a:t>
            </a:r>
          </a:p>
          <a:p>
            <a:pPr lvl="3"/>
            <a:r>
              <a:rPr lang="en-US" sz="5600" dirty="0" smtClean="0">
                <a:latin typeface="Arial"/>
                <a:cs typeface="Arial"/>
              </a:rPr>
              <a:t>p(X; μ, 𝚺) &lt; </a:t>
            </a:r>
            <a:r>
              <a:rPr lang="en-US" sz="5600" dirty="0" err="1" smtClean="0">
                <a:latin typeface="Arial"/>
                <a:cs typeface="Arial"/>
              </a:rPr>
              <a:t>ε</a:t>
            </a:r>
            <a:r>
              <a:rPr lang="en-US" sz="5600" dirty="0" smtClean="0">
                <a:latin typeface="Arial"/>
                <a:cs typeface="Arial"/>
              </a:rPr>
              <a:t>  (say in </a:t>
            </a:r>
            <a:r>
              <a:rPr lang="en-US" sz="5600" dirty="0">
                <a:latin typeface="Arial"/>
                <a:cs typeface="Arial"/>
              </a:rPr>
              <a:t>a </a:t>
            </a:r>
            <a:r>
              <a:rPr lang="en-US" sz="5600" dirty="0" smtClean="0">
                <a:latin typeface="Arial"/>
                <a:cs typeface="Arial"/>
              </a:rPr>
              <a:t>multivariate Gaussian 𝓝(μ,𝚺) anomaly detection setting)</a:t>
            </a:r>
          </a:p>
          <a:p>
            <a:pPr lvl="3"/>
            <a:r>
              <a:rPr lang="en-US" sz="5600" dirty="0" smtClean="0">
                <a:latin typeface="Arial"/>
                <a:cs typeface="Arial"/>
              </a:rPr>
              <a:t>Security use cases</a:t>
            </a:r>
            <a:endParaRPr lang="en-US" sz="5600" dirty="0">
              <a:latin typeface="Arial"/>
              <a:cs typeface="Arial"/>
            </a:endParaRPr>
          </a:p>
          <a:p>
            <a:pPr lvl="2"/>
            <a:r>
              <a:rPr lang="en-US" sz="5600" dirty="0">
                <a:latin typeface="Arial"/>
                <a:cs typeface="Arial"/>
              </a:rPr>
              <a:t> …</a:t>
            </a:r>
          </a:p>
          <a:p>
            <a:pPr lvl="1"/>
            <a:endParaRPr lang="en-US" sz="5600" dirty="0" smtClean="0">
              <a:latin typeface="Arial"/>
              <a:cs typeface="Arial"/>
            </a:endParaRPr>
          </a:p>
          <a:p>
            <a:pPr lvl="1"/>
            <a:r>
              <a:rPr lang="en-US" sz="6400" dirty="0" smtClean="0">
                <a:latin typeface="Arial"/>
                <a:cs typeface="Arial"/>
              </a:rPr>
              <a:t>…</a:t>
            </a:r>
          </a:p>
          <a:p>
            <a:pPr lvl="2"/>
            <a:endParaRPr lang="en-US" sz="3200" dirty="0" smtClean="0">
              <a:latin typeface="Arial"/>
              <a:cs typeface="Arial"/>
            </a:endParaRPr>
          </a:p>
          <a:p>
            <a:r>
              <a:rPr lang="en-US" sz="6400" dirty="0">
                <a:latin typeface="Arial"/>
                <a:cs typeface="Arial"/>
              </a:rPr>
              <a:t>This can all be made “streaming”/real-time</a:t>
            </a:r>
          </a:p>
          <a:p>
            <a:pPr marL="0" indent="0">
              <a:buNone/>
            </a:pPr>
            <a:endParaRPr lang="en-US" sz="3600" dirty="0">
              <a:latin typeface="Arial"/>
              <a:cs typeface="Arial"/>
            </a:endParaRPr>
          </a:p>
        </p:txBody>
      </p:sp>
    </p:spTree>
    <p:extLst>
      <p:ext uri="{BB962C8B-B14F-4D97-AF65-F5344CB8AC3E}">
        <p14:creationId xmlns:p14="http://schemas.microsoft.com/office/powerpoint/2010/main" val="2711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9" end="1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0" end="2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228600" y="228600"/>
            <a:ext cx="8686800" cy="1066800"/>
          </a:xfrm>
          <a:ln/>
        </p:spPr>
        <p:txBody>
          <a:bodyPr>
            <a:normAutofit fontScale="90000"/>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smtClean="0"/>
              <a:t>BTW, What (technically) are </a:t>
            </a:r>
            <a:r>
              <a:rPr lang="en-GB" altLang="en-US" dirty="0"/>
              <a:t>Anomalies?</a:t>
            </a:r>
          </a:p>
        </p:txBody>
      </p:sp>
      <p:sp>
        <p:nvSpPr>
          <p:cNvPr id="7170" name="Rectangle 2"/>
          <p:cNvSpPr>
            <a:spLocks noGrp="1" noChangeArrowheads="1"/>
          </p:cNvSpPr>
          <p:nvPr>
            <p:ph type="body" idx="4294967295"/>
          </p:nvPr>
        </p:nvSpPr>
        <p:spPr>
          <a:xfrm>
            <a:off x="381000" y="1600200"/>
            <a:ext cx="8458200" cy="5257800"/>
          </a:xfrm>
          <a:ln/>
        </p:spPr>
        <p:txBody>
          <a:bodyPr>
            <a:normAutofit fontScale="62500" lnSpcReduction="20000"/>
          </a:bodyPr>
          <a:lstStyle/>
          <a:p>
            <a:pPr>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smtClean="0"/>
              <a:t>An anomaly </a:t>
            </a:r>
            <a:r>
              <a:rPr lang="en-GB" altLang="en-US" dirty="0"/>
              <a:t>is a pattern </a:t>
            </a:r>
            <a:r>
              <a:rPr lang="en-GB" altLang="en-US" dirty="0" smtClean="0"/>
              <a:t>that </a:t>
            </a:r>
            <a:r>
              <a:rPr lang="en-GB" altLang="en-US" dirty="0"/>
              <a:t>does not conform to the expected </a:t>
            </a:r>
            <a:r>
              <a:rPr lang="en-GB" altLang="en-US" dirty="0" smtClean="0"/>
              <a:t>behaviour</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smtClean="0"/>
              <a:t>How to define expected behaviour?</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smtClean="0"/>
              <a:t>How to find the “outliers”?</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smtClean="0"/>
          </a:p>
          <a:p>
            <a:pPr>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smtClean="0"/>
          </a:p>
          <a:p>
            <a:pPr>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smtClean="0"/>
          </a:p>
          <a:p>
            <a:pPr>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smtClean="0"/>
          </a:p>
          <a:p>
            <a:pPr>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smtClean="0"/>
          </a:p>
          <a:p>
            <a:pPr>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smtClean="0"/>
          </a:p>
          <a:p>
            <a:pPr>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smtClean="0"/>
              <a:t>Anomalies </a:t>
            </a:r>
            <a:r>
              <a:rPr lang="en-GB" altLang="en-US" dirty="0"/>
              <a:t>translate to </a:t>
            </a:r>
            <a:r>
              <a:rPr lang="en-GB" altLang="en-US" dirty="0" smtClean="0"/>
              <a:t>significant real </a:t>
            </a:r>
            <a:r>
              <a:rPr lang="en-GB" altLang="en-US" dirty="0"/>
              <a:t>life </a:t>
            </a:r>
            <a:r>
              <a:rPr lang="en-GB" altLang="en-US" dirty="0" smtClean="0"/>
              <a:t>events</a:t>
            </a:r>
            <a:endParaRPr lang="en-GB" altLang="en-US" dirty="0"/>
          </a:p>
          <a:p>
            <a:pPr lvl="1">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Cyber </a:t>
            </a:r>
            <a:r>
              <a:rPr lang="en-GB" altLang="en-US" dirty="0" smtClean="0"/>
              <a:t>intrusions</a:t>
            </a:r>
            <a:endParaRPr lang="en-GB" altLang="en-US" dirty="0"/>
          </a:p>
          <a:p>
            <a:pPr lvl="1">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smtClean="0"/>
              <a:t>Cyber crime</a:t>
            </a:r>
          </a:p>
          <a:p>
            <a:pPr lvl="1">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smtClean="0"/>
              <a:t>Manufacturing/product defects</a:t>
            </a:r>
          </a:p>
          <a:p>
            <a:pPr lvl="1">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smtClean="0"/>
              <a:t>…</a:t>
            </a:r>
            <a:endParaRPr lang="en-GB" altLang="en-US" dirty="0"/>
          </a:p>
        </p:txBody>
      </p:sp>
      <p:grpSp>
        <p:nvGrpSpPr>
          <p:cNvPr id="7" name="Group 6"/>
          <p:cNvGrpSpPr/>
          <p:nvPr/>
        </p:nvGrpSpPr>
        <p:grpSpPr>
          <a:xfrm>
            <a:off x="0" y="2241736"/>
            <a:ext cx="9066657" cy="4616264"/>
            <a:chOff x="0" y="2241736"/>
            <a:chExt cx="9066657" cy="4616264"/>
          </a:xfrm>
        </p:grpSpPr>
        <p:grpSp>
          <p:nvGrpSpPr>
            <p:cNvPr id="4" name="Group 3"/>
            <p:cNvGrpSpPr/>
            <p:nvPr/>
          </p:nvGrpSpPr>
          <p:grpSpPr>
            <a:xfrm>
              <a:off x="0" y="2241736"/>
              <a:ext cx="9066657" cy="4616264"/>
              <a:chOff x="0" y="2241736"/>
              <a:chExt cx="9066657" cy="4616264"/>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818" y="2241736"/>
                <a:ext cx="3967839" cy="2210976"/>
              </a:xfrm>
              <a:prstGeom prst="rect">
                <a:avLst/>
              </a:prstGeom>
            </p:spPr>
          </p:pic>
          <p:sp>
            <p:nvSpPr>
              <p:cNvPr id="3" name="TextBox 2"/>
              <p:cNvSpPr txBox="1"/>
              <p:nvPr/>
            </p:nvSpPr>
            <p:spPr>
              <a:xfrm>
                <a:off x="0" y="6604084"/>
                <a:ext cx="2169184" cy="253916"/>
              </a:xfrm>
              <a:prstGeom prst="rect">
                <a:avLst/>
              </a:prstGeom>
              <a:noFill/>
            </p:spPr>
            <p:txBody>
              <a:bodyPr wrap="none" rtlCol="0">
                <a:spAutoFit/>
              </a:bodyPr>
              <a:lstStyle/>
              <a:p>
                <a:r>
                  <a:rPr lang="en-US" sz="1050" dirty="0" smtClean="0"/>
                  <a:t>Graphic courtesy Andrew Ng, others</a:t>
                </a:r>
                <a:endParaRPr lang="en-US" sz="1050" dirty="0"/>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872" y="2836330"/>
              <a:ext cx="1874623" cy="1896421"/>
            </a:xfrm>
            <a:prstGeom prst="rect">
              <a:avLst/>
            </a:prstGeom>
          </p:spPr>
        </p:pic>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032" y="5431726"/>
            <a:ext cx="3984625" cy="1320452"/>
          </a:xfrm>
          <a:prstGeom prst="rect">
            <a:avLst/>
          </a:prstGeom>
        </p:spPr>
      </p:pic>
      <p:grpSp>
        <p:nvGrpSpPr>
          <p:cNvPr id="11" name="Group 10"/>
          <p:cNvGrpSpPr/>
          <p:nvPr/>
        </p:nvGrpSpPr>
        <p:grpSpPr>
          <a:xfrm>
            <a:off x="5002421" y="2836330"/>
            <a:ext cx="3836779" cy="1941379"/>
            <a:chOff x="5002421" y="2836330"/>
            <a:chExt cx="3836779" cy="1941379"/>
          </a:xfrm>
        </p:grpSpPr>
        <p:cxnSp>
          <p:nvCxnSpPr>
            <p:cNvPr id="9" name="Straight Connector 8"/>
            <p:cNvCxnSpPr/>
            <p:nvPr/>
          </p:nvCxnSpPr>
          <p:spPr>
            <a:xfrm flipH="1">
              <a:off x="5904854" y="2836330"/>
              <a:ext cx="2934346" cy="1503195"/>
            </a:xfrm>
            <a:prstGeom prst="line">
              <a:avLst/>
            </a:prstGeom>
            <a:ln w="15875">
              <a:solidFill>
                <a:srgbClr val="7030A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002421" y="4408377"/>
              <a:ext cx="2572435" cy="369332"/>
            </a:xfrm>
            <a:prstGeom prst="rect">
              <a:avLst/>
            </a:prstGeom>
            <a:noFill/>
          </p:spPr>
          <p:txBody>
            <a:bodyPr wrap="none" rtlCol="0">
              <a:spAutoFit/>
            </a:bodyPr>
            <a:lstStyle/>
            <a:p>
              <a:r>
                <a:rPr lang="en-US" dirty="0" smtClean="0">
                  <a:solidFill>
                    <a:srgbClr val="7030A0"/>
                  </a:solidFill>
                </a:rPr>
                <a:t>Linear Decision Boundary</a:t>
              </a:r>
              <a:endParaRPr lang="en-US" dirty="0">
                <a:solidFill>
                  <a:srgbClr val="7030A0"/>
                </a:solidFill>
              </a:endParaRPr>
            </a:p>
          </p:txBody>
        </p:sp>
      </p:grpSp>
    </p:spTree>
    <p:extLst>
      <p:ext uri="{BB962C8B-B14F-4D97-AF65-F5344CB8AC3E}">
        <p14:creationId xmlns:p14="http://schemas.microsoft.com/office/powerpoint/2010/main" val="17409112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0">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0">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0">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70">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7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6" name="Rectangle 4"/>
          <p:cNvSpPr>
            <a:spLocks noGrp="1" noChangeArrowheads="1"/>
          </p:cNvSpPr>
          <p:nvPr>
            <p:ph type="title"/>
          </p:nvPr>
        </p:nvSpPr>
        <p:spPr>
          <a:xfrm>
            <a:off x="322729" y="0"/>
            <a:ext cx="8525435" cy="1143000"/>
          </a:xfrm>
        </p:spPr>
        <p:txBody>
          <a:bodyPr>
            <a:normAutofit fontScale="90000"/>
          </a:bodyPr>
          <a:lstStyle/>
          <a:p>
            <a:r>
              <a:rPr lang="en-US" altLang="en-US" dirty="0" smtClean="0"/>
              <a:t>Basic Idea Behind Anomaly Detection</a:t>
            </a:r>
            <a:endParaRPr lang="en-US" altLang="en-US" dirty="0"/>
          </a:p>
        </p:txBody>
      </p:sp>
      <p:grpSp>
        <p:nvGrpSpPr>
          <p:cNvPr id="3" name="Group 2"/>
          <p:cNvGrpSpPr/>
          <p:nvPr/>
        </p:nvGrpSpPr>
        <p:grpSpPr>
          <a:xfrm>
            <a:off x="567531" y="1987602"/>
            <a:ext cx="8451787" cy="3629025"/>
            <a:chOff x="762000" y="718457"/>
            <a:chExt cx="8451787" cy="3629025"/>
          </a:xfrm>
        </p:grpSpPr>
        <p:sp>
          <p:nvSpPr>
            <p:cNvPr id="269317" name="Oval 5"/>
            <p:cNvSpPr>
              <a:spLocks noChangeArrowheads="1"/>
            </p:cNvSpPr>
            <p:nvPr/>
          </p:nvSpPr>
          <p:spPr bwMode="auto">
            <a:xfrm>
              <a:off x="3497263" y="3106057"/>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18" name="Oval 6"/>
            <p:cNvSpPr>
              <a:spLocks noChangeArrowheads="1"/>
            </p:cNvSpPr>
            <p:nvPr/>
          </p:nvSpPr>
          <p:spPr bwMode="auto">
            <a:xfrm>
              <a:off x="3649663" y="3258457"/>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19" name="Oval 7"/>
            <p:cNvSpPr>
              <a:spLocks noChangeArrowheads="1"/>
            </p:cNvSpPr>
            <p:nvPr/>
          </p:nvSpPr>
          <p:spPr bwMode="auto">
            <a:xfrm>
              <a:off x="3825875" y="325052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20" name="Oval 8"/>
            <p:cNvSpPr>
              <a:spLocks noChangeArrowheads="1"/>
            </p:cNvSpPr>
            <p:nvPr/>
          </p:nvSpPr>
          <p:spPr bwMode="auto">
            <a:xfrm>
              <a:off x="3886200" y="3677557"/>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21" name="Oval 9"/>
            <p:cNvSpPr>
              <a:spLocks noChangeArrowheads="1"/>
            </p:cNvSpPr>
            <p:nvPr/>
          </p:nvSpPr>
          <p:spPr bwMode="auto">
            <a:xfrm>
              <a:off x="1741488" y="2764745"/>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22" name="Oval 10"/>
            <p:cNvSpPr>
              <a:spLocks noChangeArrowheads="1"/>
            </p:cNvSpPr>
            <p:nvPr/>
          </p:nvSpPr>
          <p:spPr bwMode="auto">
            <a:xfrm>
              <a:off x="2465388" y="2928257"/>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23" name="Oval 11"/>
            <p:cNvSpPr>
              <a:spLocks noChangeArrowheads="1"/>
            </p:cNvSpPr>
            <p:nvPr/>
          </p:nvSpPr>
          <p:spPr bwMode="auto">
            <a:xfrm>
              <a:off x="4033838" y="3401332"/>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24" name="Oval 12"/>
            <p:cNvSpPr>
              <a:spLocks noChangeArrowheads="1"/>
            </p:cNvSpPr>
            <p:nvPr/>
          </p:nvSpPr>
          <p:spPr bwMode="auto">
            <a:xfrm>
              <a:off x="3695700" y="3545795"/>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25" name="Oval 13"/>
            <p:cNvSpPr>
              <a:spLocks noChangeArrowheads="1"/>
            </p:cNvSpPr>
            <p:nvPr/>
          </p:nvSpPr>
          <p:spPr bwMode="auto">
            <a:xfrm>
              <a:off x="2649538" y="2664732"/>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26" name="Oval 14"/>
            <p:cNvSpPr>
              <a:spLocks noChangeArrowheads="1"/>
            </p:cNvSpPr>
            <p:nvPr/>
          </p:nvSpPr>
          <p:spPr bwMode="auto">
            <a:xfrm>
              <a:off x="2801938" y="2817132"/>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27" name="Oval 15"/>
            <p:cNvSpPr>
              <a:spLocks noChangeArrowheads="1"/>
            </p:cNvSpPr>
            <p:nvPr/>
          </p:nvSpPr>
          <p:spPr bwMode="auto">
            <a:xfrm>
              <a:off x="2954338" y="2969532"/>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28" name="Oval 16"/>
            <p:cNvSpPr>
              <a:spLocks noChangeArrowheads="1"/>
            </p:cNvSpPr>
            <p:nvPr/>
          </p:nvSpPr>
          <p:spPr bwMode="auto">
            <a:xfrm>
              <a:off x="3917950" y="3545795"/>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29" name="Oval 17"/>
            <p:cNvSpPr>
              <a:spLocks noChangeArrowheads="1"/>
            </p:cNvSpPr>
            <p:nvPr/>
          </p:nvSpPr>
          <p:spPr bwMode="auto">
            <a:xfrm>
              <a:off x="3055938" y="290762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30" name="Oval 18"/>
            <p:cNvSpPr>
              <a:spLocks noChangeArrowheads="1"/>
            </p:cNvSpPr>
            <p:nvPr/>
          </p:nvSpPr>
          <p:spPr bwMode="auto">
            <a:xfrm>
              <a:off x="3208338" y="306002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31" name="Oval 19"/>
            <p:cNvSpPr>
              <a:spLocks noChangeArrowheads="1"/>
            </p:cNvSpPr>
            <p:nvPr/>
          </p:nvSpPr>
          <p:spPr bwMode="auto">
            <a:xfrm>
              <a:off x="3360738" y="321242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32" name="Oval 20"/>
            <p:cNvSpPr>
              <a:spLocks noChangeArrowheads="1"/>
            </p:cNvSpPr>
            <p:nvPr/>
          </p:nvSpPr>
          <p:spPr bwMode="auto">
            <a:xfrm>
              <a:off x="3513138" y="336482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33" name="Oval 21"/>
            <p:cNvSpPr>
              <a:spLocks noChangeArrowheads="1"/>
            </p:cNvSpPr>
            <p:nvPr/>
          </p:nvSpPr>
          <p:spPr bwMode="auto">
            <a:xfrm>
              <a:off x="3278188" y="254567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34" name="Oval 22"/>
            <p:cNvSpPr>
              <a:spLocks noChangeArrowheads="1"/>
            </p:cNvSpPr>
            <p:nvPr/>
          </p:nvSpPr>
          <p:spPr bwMode="auto">
            <a:xfrm>
              <a:off x="3430588" y="269807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35" name="Oval 23"/>
            <p:cNvSpPr>
              <a:spLocks noChangeArrowheads="1"/>
            </p:cNvSpPr>
            <p:nvPr/>
          </p:nvSpPr>
          <p:spPr bwMode="auto">
            <a:xfrm>
              <a:off x="3800475" y="3444195"/>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36" name="Oval 24"/>
            <p:cNvSpPr>
              <a:spLocks noChangeArrowheads="1"/>
            </p:cNvSpPr>
            <p:nvPr/>
          </p:nvSpPr>
          <p:spPr bwMode="auto">
            <a:xfrm>
              <a:off x="3735388" y="300287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37" name="Oval 25"/>
            <p:cNvSpPr>
              <a:spLocks noChangeArrowheads="1"/>
            </p:cNvSpPr>
            <p:nvPr/>
          </p:nvSpPr>
          <p:spPr bwMode="auto">
            <a:xfrm>
              <a:off x="2735263" y="2251982"/>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38" name="Oval 26"/>
            <p:cNvSpPr>
              <a:spLocks noChangeArrowheads="1"/>
            </p:cNvSpPr>
            <p:nvPr/>
          </p:nvSpPr>
          <p:spPr bwMode="auto">
            <a:xfrm>
              <a:off x="2887663" y="2404382"/>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39" name="Oval 27"/>
            <p:cNvSpPr>
              <a:spLocks noChangeArrowheads="1"/>
            </p:cNvSpPr>
            <p:nvPr/>
          </p:nvSpPr>
          <p:spPr bwMode="auto">
            <a:xfrm>
              <a:off x="3040063" y="2556782"/>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40" name="Oval 28"/>
            <p:cNvSpPr>
              <a:spLocks noChangeArrowheads="1"/>
            </p:cNvSpPr>
            <p:nvPr/>
          </p:nvSpPr>
          <p:spPr bwMode="auto">
            <a:xfrm>
              <a:off x="3192463" y="2709182"/>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41" name="Oval 29"/>
            <p:cNvSpPr>
              <a:spLocks noChangeArrowheads="1"/>
            </p:cNvSpPr>
            <p:nvPr/>
          </p:nvSpPr>
          <p:spPr bwMode="auto">
            <a:xfrm>
              <a:off x="2295525" y="2072595"/>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42" name="Oval 30"/>
            <p:cNvSpPr>
              <a:spLocks noChangeArrowheads="1"/>
            </p:cNvSpPr>
            <p:nvPr/>
          </p:nvSpPr>
          <p:spPr bwMode="auto">
            <a:xfrm>
              <a:off x="3408363" y="2899682"/>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43" name="Oval 31"/>
            <p:cNvSpPr>
              <a:spLocks noChangeArrowheads="1"/>
            </p:cNvSpPr>
            <p:nvPr/>
          </p:nvSpPr>
          <p:spPr bwMode="auto">
            <a:xfrm>
              <a:off x="2417763" y="239962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44" name="Oval 32"/>
            <p:cNvSpPr>
              <a:spLocks noChangeArrowheads="1"/>
            </p:cNvSpPr>
            <p:nvPr/>
          </p:nvSpPr>
          <p:spPr bwMode="auto">
            <a:xfrm>
              <a:off x="2649538" y="2415495"/>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45" name="Oval 33"/>
            <p:cNvSpPr>
              <a:spLocks noChangeArrowheads="1"/>
            </p:cNvSpPr>
            <p:nvPr/>
          </p:nvSpPr>
          <p:spPr bwMode="auto">
            <a:xfrm>
              <a:off x="2122488" y="239327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46" name="Oval 34"/>
            <p:cNvSpPr>
              <a:spLocks noChangeArrowheads="1"/>
            </p:cNvSpPr>
            <p:nvPr/>
          </p:nvSpPr>
          <p:spPr bwMode="auto">
            <a:xfrm>
              <a:off x="2274888" y="254567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47" name="Oval 35"/>
            <p:cNvSpPr>
              <a:spLocks noChangeArrowheads="1"/>
            </p:cNvSpPr>
            <p:nvPr/>
          </p:nvSpPr>
          <p:spPr bwMode="auto">
            <a:xfrm>
              <a:off x="2427288" y="269807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48" name="Oval 36"/>
            <p:cNvSpPr>
              <a:spLocks noChangeArrowheads="1"/>
            </p:cNvSpPr>
            <p:nvPr/>
          </p:nvSpPr>
          <p:spPr bwMode="auto">
            <a:xfrm>
              <a:off x="2740025" y="302192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49" name="Oval 37"/>
            <p:cNvSpPr>
              <a:spLocks noChangeArrowheads="1"/>
            </p:cNvSpPr>
            <p:nvPr/>
          </p:nvSpPr>
          <p:spPr bwMode="auto">
            <a:xfrm>
              <a:off x="1803400" y="250757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50" name="Oval 38"/>
            <p:cNvSpPr>
              <a:spLocks noChangeArrowheads="1"/>
            </p:cNvSpPr>
            <p:nvPr/>
          </p:nvSpPr>
          <p:spPr bwMode="auto">
            <a:xfrm>
              <a:off x="1955800" y="265997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51" name="Oval 39"/>
            <p:cNvSpPr>
              <a:spLocks noChangeArrowheads="1"/>
            </p:cNvSpPr>
            <p:nvPr/>
          </p:nvSpPr>
          <p:spPr bwMode="auto">
            <a:xfrm>
              <a:off x="2108200" y="281237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52" name="Oval 40"/>
            <p:cNvSpPr>
              <a:spLocks noChangeArrowheads="1"/>
            </p:cNvSpPr>
            <p:nvPr/>
          </p:nvSpPr>
          <p:spPr bwMode="auto">
            <a:xfrm>
              <a:off x="1600200" y="2588532"/>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53" name="Oval 41"/>
            <p:cNvSpPr>
              <a:spLocks noChangeArrowheads="1"/>
            </p:cNvSpPr>
            <p:nvPr/>
          </p:nvSpPr>
          <p:spPr bwMode="auto">
            <a:xfrm>
              <a:off x="1803400" y="2301195"/>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54" name="Oval 42"/>
            <p:cNvSpPr>
              <a:spLocks noChangeArrowheads="1"/>
            </p:cNvSpPr>
            <p:nvPr/>
          </p:nvSpPr>
          <p:spPr bwMode="auto">
            <a:xfrm>
              <a:off x="1955800" y="2453595"/>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55" name="Oval 43"/>
            <p:cNvSpPr>
              <a:spLocks noChangeArrowheads="1"/>
            </p:cNvSpPr>
            <p:nvPr/>
          </p:nvSpPr>
          <p:spPr bwMode="auto">
            <a:xfrm>
              <a:off x="2108200" y="2605995"/>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56" name="Oval 44"/>
            <p:cNvSpPr>
              <a:spLocks noChangeArrowheads="1"/>
            </p:cNvSpPr>
            <p:nvPr/>
          </p:nvSpPr>
          <p:spPr bwMode="auto">
            <a:xfrm>
              <a:off x="2260600" y="2758395"/>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71" name="Freeform 59"/>
            <p:cNvSpPr>
              <a:spLocks/>
            </p:cNvSpPr>
            <p:nvPr/>
          </p:nvSpPr>
          <p:spPr bwMode="auto">
            <a:xfrm>
              <a:off x="1620838" y="2845707"/>
              <a:ext cx="2274887" cy="947738"/>
            </a:xfrm>
            <a:custGeom>
              <a:avLst/>
              <a:gdLst>
                <a:gd name="T0" fmla="*/ 0 w 1433"/>
                <a:gd name="T1" fmla="*/ 0 h 597"/>
                <a:gd name="T2" fmla="*/ 286 w 1433"/>
                <a:gd name="T3" fmla="*/ 43 h 597"/>
                <a:gd name="T4" fmla="*/ 519 w 1433"/>
                <a:gd name="T5" fmla="*/ 108 h 597"/>
                <a:gd name="T6" fmla="*/ 857 w 1433"/>
                <a:gd name="T7" fmla="*/ 209 h 597"/>
                <a:gd name="T8" fmla="*/ 1030 w 1433"/>
                <a:gd name="T9" fmla="*/ 281 h 597"/>
                <a:gd name="T10" fmla="*/ 1102 w 1433"/>
                <a:gd name="T11" fmla="*/ 331 h 597"/>
                <a:gd name="T12" fmla="*/ 1433 w 1433"/>
                <a:gd name="T13" fmla="*/ 597 h 597"/>
              </a:gdLst>
              <a:ahLst/>
              <a:cxnLst>
                <a:cxn ang="0">
                  <a:pos x="T0" y="T1"/>
                </a:cxn>
                <a:cxn ang="0">
                  <a:pos x="T2" y="T3"/>
                </a:cxn>
                <a:cxn ang="0">
                  <a:pos x="T4" y="T5"/>
                </a:cxn>
                <a:cxn ang="0">
                  <a:pos x="T6" y="T7"/>
                </a:cxn>
                <a:cxn ang="0">
                  <a:pos x="T8" y="T9"/>
                </a:cxn>
                <a:cxn ang="0">
                  <a:pos x="T10" y="T11"/>
                </a:cxn>
                <a:cxn ang="0">
                  <a:pos x="T12" y="T13"/>
                </a:cxn>
              </a:cxnLst>
              <a:rect l="0" t="0" r="r" b="b"/>
              <a:pathLst>
                <a:path w="1433" h="597">
                  <a:moveTo>
                    <a:pt x="0" y="0"/>
                  </a:moveTo>
                  <a:lnTo>
                    <a:pt x="286" y="43"/>
                  </a:lnTo>
                  <a:lnTo>
                    <a:pt x="519" y="108"/>
                  </a:lnTo>
                  <a:lnTo>
                    <a:pt x="857" y="209"/>
                  </a:lnTo>
                  <a:lnTo>
                    <a:pt x="1030" y="281"/>
                  </a:lnTo>
                  <a:lnTo>
                    <a:pt x="1102" y="331"/>
                  </a:lnTo>
                  <a:lnTo>
                    <a:pt x="1433" y="597"/>
                  </a:lnTo>
                </a:path>
              </a:pathLst>
            </a:custGeom>
            <a:noFill/>
            <a:ln w="28575" cmpd="sng">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269372" name="Freeform 60"/>
            <p:cNvSpPr>
              <a:spLocks/>
            </p:cNvSpPr>
            <p:nvPr/>
          </p:nvSpPr>
          <p:spPr bwMode="auto">
            <a:xfrm>
              <a:off x="1758950" y="1999570"/>
              <a:ext cx="2411413" cy="1406525"/>
            </a:xfrm>
            <a:custGeom>
              <a:avLst/>
              <a:gdLst>
                <a:gd name="T0" fmla="*/ 0 w 1519"/>
                <a:gd name="T1" fmla="*/ 0 h 886"/>
                <a:gd name="T2" fmla="*/ 437 w 1519"/>
                <a:gd name="T3" fmla="*/ 43 h 886"/>
                <a:gd name="T4" fmla="*/ 677 w 1519"/>
                <a:gd name="T5" fmla="*/ 130 h 886"/>
                <a:gd name="T6" fmla="*/ 929 w 1519"/>
                <a:gd name="T7" fmla="*/ 266 h 886"/>
                <a:gd name="T8" fmla="*/ 1130 w 1519"/>
                <a:gd name="T9" fmla="*/ 389 h 886"/>
                <a:gd name="T10" fmla="*/ 1310 w 1519"/>
                <a:gd name="T11" fmla="*/ 598 h 886"/>
                <a:gd name="T12" fmla="*/ 1519 w 1519"/>
                <a:gd name="T13" fmla="*/ 886 h 886"/>
              </a:gdLst>
              <a:ahLst/>
              <a:cxnLst>
                <a:cxn ang="0">
                  <a:pos x="T0" y="T1"/>
                </a:cxn>
                <a:cxn ang="0">
                  <a:pos x="T2" y="T3"/>
                </a:cxn>
                <a:cxn ang="0">
                  <a:pos x="T4" y="T5"/>
                </a:cxn>
                <a:cxn ang="0">
                  <a:pos x="T6" y="T7"/>
                </a:cxn>
                <a:cxn ang="0">
                  <a:pos x="T8" y="T9"/>
                </a:cxn>
                <a:cxn ang="0">
                  <a:pos x="T10" y="T11"/>
                </a:cxn>
                <a:cxn ang="0">
                  <a:pos x="T12" y="T13"/>
                </a:cxn>
              </a:cxnLst>
              <a:rect l="0" t="0" r="r" b="b"/>
              <a:pathLst>
                <a:path w="1519" h="886">
                  <a:moveTo>
                    <a:pt x="0" y="0"/>
                  </a:moveTo>
                  <a:lnTo>
                    <a:pt x="437" y="43"/>
                  </a:lnTo>
                  <a:lnTo>
                    <a:pt x="677" y="130"/>
                  </a:lnTo>
                  <a:lnTo>
                    <a:pt x="929" y="266"/>
                  </a:lnTo>
                  <a:lnTo>
                    <a:pt x="1130" y="389"/>
                  </a:lnTo>
                  <a:lnTo>
                    <a:pt x="1310" y="598"/>
                  </a:lnTo>
                  <a:lnTo>
                    <a:pt x="1519" y="886"/>
                  </a:lnTo>
                </a:path>
              </a:pathLst>
            </a:custGeom>
            <a:noFill/>
            <a:ln w="28575" cmpd="sng">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269374" name="Text Box 62"/>
            <p:cNvSpPr txBox="1">
              <a:spLocks noChangeArrowheads="1"/>
            </p:cNvSpPr>
            <p:nvPr/>
          </p:nvSpPr>
          <p:spPr bwMode="auto">
            <a:xfrm>
              <a:off x="762000" y="3980770"/>
              <a:ext cx="289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800" dirty="0">
                  <a:latin typeface="Arial" charset="0"/>
                </a:rPr>
                <a:t>Collected ‘Nominal’ Data</a:t>
              </a:r>
            </a:p>
          </p:txBody>
        </p:sp>
        <p:sp>
          <p:nvSpPr>
            <p:cNvPr id="269375" name="Line 63"/>
            <p:cNvSpPr>
              <a:spLocks noChangeShapeType="1"/>
            </p:cNvSpPr>
            <p:nvPr/>
          </p:nvSpPr>
          <p:spPr bwMode="auto">
            <a:xfrm flipV="1">
              <a:off x="2057400" y="2761570"/>
              <a:ext cx="533400" cy="1219200"/>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269376" name="Text Box 64"/>
            <p:cNvSpPr txBox="1">
              <a:spLocks noChangeArrowheads="1"/>
            </p:cNvSpPr>
            <p:nvPr/>
          </p:nvSpPr>
          <p:spPr bwMode="auto">
            <a:xfrm>
              <a:off x="4033838" y="1275617"/>
              <a:ext cx="517994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en-US" sz="1800" b="1" smtClean="0">
                  <a:effectLst>
                    <a:outerShdw blurRad="38100" dist="38100" dir="2700000" algn="tl">
                      <a:srgbClr val="C0C0C0"/>
                    </a:outerShdw>
                  </a:effectLst>
                  <a:latin typeface="Arial" charset="0"/>
                </a:rPr>
                <a:t>Idea: Assume </a:t>
              </a:r>
              <a:r>
                <a:rPr lang="en-US" altLang="en-US" sz="1800" b="1" dirty="0" smtClean="0">
                  <a:effectLst>
                    <a:outerShdw blurRad="38100" dist="38100" dir="2700000" algn="tl">
                      <a:srgbClr val="C0C0C0"/>
                    </a:outerShdw>
                  </a:effectLst>
                  <a:latin typeface="Arial" charset="0"/>
                </a:rPr>
                <a:t>that a boundary exists</a:t>
              </a:r>
              <a:r>
                <a:rPr lang="en-US" altLang="en-US" b="1" dirty="0">
                  <a:latin typeface="Arial" charset="0"/>
                </a:rPr>
                <a:t> </a:t>
              </a:r>
              <a:r>
                <a:rPr lang="en-US" altLang="en-US" b="1" dirty="0" smtClean="0">
                  <a:latin typeface="Arial" charset="0"/>
                </a:rPr>
                <a:t>and that</a:t>
              </a:r>
              <a:r>
                <a:rPr lang="en-US" altLang="en-US" sz="1800" dirty="0">
                  <a:latin typeface="Arial" charset="0"/>
                </a:rPr>
                <a:t/>
              </a:r>
              <a:br>
                <a:rPr lang="en-US" altLang="en-US" sz="1800" dirty="0">
                  <a:latin typeface="Arial" charset="0"/>
                </a:rPr>
              </a:br>
              <a:r>
                <a:rPr lang="en-US" altLang="en-US" sz="1800" dirty="0">
                  <a:latin typeface="Arial" charset="0"/>
                </a:rPr>
                <a:t>   - Nominal data is inside the boundary</a:t>
              </a:r>
              <a:br>
                <a:rPr lang="en-US" altLang="en-US" sz="1800" dirty="0">
                  <a:latin typeface="Arial" charset="0"/>
                </a:rPr>
              </a:br>
              <a:r>
                <a:rPr lang="en-US" altLang="en-US" sz="1800" dirty="0">
                  <a:latin typeface="Arial" charset="0"/>
                </a:rPr>
                <a:t>   - </a:t>
              </a:r>
              <a:r>
                <a:rPr lang="en-US" altLang="en-US" sz="1800" dirty="0" smtClean="0">
                  <a:latin typeface="Arial" charset="0"/>
                </a:rPr>
                <a:t>Anomalous data </a:t>
              </a:r>
              <a:r>
                <a:rPr lang="en-US" altLang="en-US" sz="1800" dirty="0">
                  <a:latin typeface="Arial" charset="0"/>
                </a:rPr>
                <a:t>is </a:t>
              </a:r>
              <a:r>
                <a:rPr lang="en-US" altLang="en-US" sz="1800" dirty="0" smtClean="0">
                  <a:latin typeface="Arial" charset="0"/>
                </a:rPr>
                <a:t>outside the boundary</a:t>
              </a:r>
              <a:endParaRPr lang="en-US" altLang="en-US" sz="1800" dirty="0">
                <a:latin typeface="Arial" charset="0"/>
              </a:endParaRPr>
            </a:p>
          </p:txBody>
        </p:sp>
        <p:sp>
          <p:nvSpPr>
            <p:cNvPr id="269377" name="Line 65"/>
            <p:cNvSpPr>
              <a:spLocks noChangeShapeType="1"/>
            </p:cNvSpPr>
            <p:nvPr/>
          </p:nvSpPr>
          <p:spPr bwMode="auto">
            <a:xfrm flipH="1">
              <a:off x="3360738" y="1771829"/>
              <a:ext cx="76200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269379" name="Oval 67"/>
            <p:cNvSpPr>
              <a:spLocks noChangeArrowheads="1"/>
            </p:cNvSpPr>
            <p:nvPr/>
          </p:nvSpPr>
          <p:spPr bwMode="auto">
            <a:xfrm>
              <a:off x="2743200" y="1694770"/>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9380" name="Text Box 68"/>
            <p:cNvSpPr txBox="1">
              <a:spLocks noChangeArrowheads="1"/>
            </p:cNvSpPr>
            <p:nvPr/>
          </p:nvSpPr>
          <p:spPr bwMode="auto">
            <a:xfrm>
              <a:off x="1524000" y="718457"/>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800" dirty="0">
                  <a:latin typeface="Arial" charset="0"/>
                </a:rPr>
                <a:t>An anomaly</a:t>
              </a:r>
            </a:p>
          </p:txBody>
        </p:sp>
        <p:sp>
          <p:nvSpPr>
            <p:cNvPr id="269381" name="Line 69"/>
            <p:cNvSpPr>
              <a:spLocks noChangeShapeType="1"/>
            </p:cNvSpPr>
            <p:nvPr/>
          </p:nvSpPr>
          <p:spPr bwMode="auto">
            <a:xfrm>
              <a:off x="2317763" y="1086758"/>
              <a:ext cx="38100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grpSp>
      <p:sp>
        <p:nvSpPr>
          <p:cNvPr id="269378" name="Text Box 66"/>
          <p:cNvSpPr txBox="1">
            <a:spLocks noChangeArrowheads="1"/>
          </p:cNvSpPr>
          <p:nvPr/>
        </p:nvSpPr>
        <p:spPr bwMode="auto">
          <a:xfrm>
            <a:off x="4233069" y="4103740"/>
            <a:ext cx="4343400" cy="646331"/>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pPr>
            <a:r>
              <a:rPr lang="en-US" altLang="en-US" dirty="0">
                <a:solidFill>
                  <a:srgbClr val="FF0000"/>
                </a:solidFill>
                <a:latin typeface="Arial" charset="0"/>
              </a:rPr>
              <a:t>Problem</a:t>
            </a:r>
            <a:r>
              <a:rPr lang="en-US" altLang="en-US" dirty="0">
                <a:latin typeface="Arial" charset="0"/>
              </a:rPr>
              <a:t>: How to </a:t>
            </a:r>
            <a:r>
              <a:rPr lang="en-US" altLang="en-US" dirty="0" smtClean="0">
                <a:latin typeface="Arial" charset="0"/>
              </a:rPr>
              <a:t>estimate/approximate </a:t>
            </a:r>
            <a:r>
              <a:rPr lang="en-US" altLang="en-US" dirty="0">
                <a:latin typeface="Arial" charset="0"/>
              </a:rPr>
              <a:t>the boundary?</a:t>
            </a:r>
          </a:p>
        </p:txBody>
      </p:sp>
      <p:sp>
        <p:nvSpPr>
          <p:cNvPr id="269382" name="Text Box 70"/>
          <p:cNvSpPr txBox="1">
            <a:spLocks noChangeArrowheads="1"/>
          </p:cNvSpPr>
          <p:nvPr/>
        </p:nvSpPr>
        <p:spPr bwMode="auto">
          <a:xfrm>
            <a:off x="4233069" y="4880027"/>
            <a:ext cx="4343400" cy="646331"/>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pPr>
            <a:r>
              <a:rPr lang="en-US" altLang="en-US" dirty="0">
                <a:solidFill>
                  <a:srgbClr val="FF0000"/>
                </a:solidFill>
                <a:latin typeface="Arial" charset="0"/>
              </a:rPr>
              <a:t>Problem</a:t>
            </a:r>
            <a:r>
              <a:rPr lang="en-US" altLang="en-US" dirty="0">
                <a:latin typeface="Arial" charset="0"/>
              </a:rPr>
              <a:t>: What measurement(s) caused the anomaly?</a:t>
            </a:r>
          </a:p>
        </p:txBody>
      </p:sp>
      <p:sp>
        <p:nvSpPr>
          <p:cNvPr id="269383" name="Text Box 71"/>
          <p:cNvSpPr txBox="1">
            <a:spLocks noChangeArrowheads="1"/>
          </p:cNvSpPr>
          <p:nvPr/>
        </p:nvSpPr>
        <p:spPr bwMode="auto">
          <a:xfrm>
            <a:off x="4233069" y="5656314"/>
            <a:ext cx="4343400" cy="646331"/>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pPr>
            <a:r>
              <a:rPr lang="en-US" altLang="en-US" dirty="0">
                <a:solidFill>
                  <a:srgbClr val="FF0000"/>
                </a:solidFill>
                <a:latin typeface="Arial" charset="0"/>
              </a:rPr>
              <a:t>Problem</a:t>
            </a:r>
            <a:r>
              <a:rPr lang="en-US" altLang="en-US" dirty="0">
                <a:latin typeface="Arial" charset="0"/>
              </a:rPr>
              <a:t>: How far off-nominal is the </a:t>
            </a:r>
            <a:r>
              <a:rPr lang="en-US" altLang="en-US" dirty="0" smtClean="0">
                <a:latin typeface="Arial" charset="0"/>
              </a:rPr>
              <a:t>anomaly/feature</a:t>
            </a:r>
            <a:r>
              <a:rPr lang="en-US" altLang="en-US" dirty="0">
                <a:latin typeface="Arial" charset="0"/>
              </a:rPr>
              <a:t>?</a:t>
            </a:r>
          </a:p>
        </p:txBody>
      </p:sp>
    </p:spTree>
    <p:extLst>
      <p:ext uri="{BB962C8B-B14F-4D97-AF65-F5344CB8AC3E}">
        <p14:creationId xmlns:p14="http://schemas.microsoft.com/office/powerpoint/2010/main" val="499120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93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9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78" grpId="0" animBg="1"/>
      <p:bldP spid="269382" grpId="0" animBg="1"/>
      <p:bldP spid="26938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080"/>
            <a:ext cx="8229600" cy="1143000"/>
          </a:xfrm>
        </p:spPr>
        <p:txBody>
          <a:bodyPr/>
          <a:lstStyle/>
          <a:p>
            <a:r>
              <a:rPr lang="en-US" dirty="0" smtClean="0"/>
              <a:t>Agenda</a:t>
            </a:r>
            <a:endParaRPr lang="en-US" dirty="0"/>
          </a:p>
        </p:txBody>
      </p:sp>
      <p:sp>
        <p:nvSpPr>
          <p:cNvPr id="3" name="Content Placeholder 2"/>
          <p:cNvSpPr>
            <a:spLocks noGrp="1"/>
          </p:cNvSpPr>
          <p:nvPr>
            <p:ph idx="1"/>
          </p:nvPr>
        </p:nvSpPr>
        <p:spPr>
          <a:xfrm>
            <a:off x="457200" y="1431059"/>
            <a:ext cx="8229600" cy="5006449"/>
          </a:xfrm>
        </p:spPr>
        <p:txBody>
          <a:bodyPr>
            <a:normAutofit lnSpcReduction="10000"/>
          </a:bodyPr>
          <a:lstStyle/>
          <a:p>
            <a:r>
              <a:rPr lang="en-US" strike="sngStrike" dirty="0" smtClean="0"/>
              <a:t>What is all the (ML) excitement about?</a:t>
            </a:r>
          </a:p>
          <a:p>
            <a:endParaRPr lang="en-US" dirty="0"/>
          </a:p>
          <a:p>
            <a:r>
              <a:rPr lang="en-US" strike="sngStrike" dirty="0" smtClean="0"/>
              <a:t>Review: What is ML (and why do we care)?</a:t>
            </a:r>
          </a:p>
          <a:p>
            <a:endParaRPr lang="en-US" dirty="0" smtClean="0"/>
          </a:p>
          <a:p>
            <a:r>
              <a:rPr lang="en-US" strike="sngStrike" dirty="0" smtClean="0"/>
              <a:t>ML Tools for DevOPs</a:t>
            </a:r>
          </a:p>
          <a:p>
            <a:endParaRPr lang="en-US" dirty="0"/>
          </a:p>
          <a:p>
            <a:r>
              <a:rPr lang="en-US" dirty="0" smtClean="0"/>
              <a:t>What the Future Holds</a:t>
            </a:r>
          </a:p>
          <a:p>
            <a:endParaRPr lang="en-US" dirty="0"/>
          </a:p>
          <a:p>
            <a:r>
              <a:rPr lang="en-US" dirty="0" smtClean="0"/>
              <a:t>Q&amp;A</a:t>
            </a:r>
          </a:p>
          <a:p>
            <a:endParaRPr lang="en-US" dirty="0"/>
          </a:p>
          <a:p>
            <a:endParaRPr lang="en-US" dirty="0"/>
          </a:p>
        </p:txBody>
      </p:sp>
    </p:spTree>
    <p:extLst>
      <p:ext uri="{BB962C8B-B14F-4D97-AF65-F5344CB8AC3E}">
        <p14:creationId xmlns:p14="http://schemas.microsoft.com/office/powerpoint/2010/main" val="40672854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0558"/>
            <a:ext cx="5723323" cy="1143000"/>
          </a:xfrm>
        </p:spPr>
        <p:txBody>
          <a:bodyPr/>
          <a:lstStyle/>
          <a:p>
            <a:r>
              <a:rPr lang="en-US" u="sng" dirty="0" smtClean="0"/>
              <a:t>What The Future Holds</a:t>
            </a:r>
            <a:endParaRPr lang="en-US" u="sng" dirty="0"/>
          </a:p>
        </p:txBody>
      </p:sp>
      <p:sp>
        <p:nvSpPr>
          <p:cNvPr id="3" name="Content Placeholder 2"/>
          <p:cNvSpPr>
            <a:spLocks noGrp="1"/>
          </p:cNvSpPr>
          <p:nvPr>
            <p:ph idx="1"/>
          </p:nvPr>
        </p:nvSpPr>
        <p:spPr>
          <a:xfrm>
            <a:off x="273042" y="1605874"/>
            <a:ext cx="8229600" cy="4783665"/>
          </a:xfrm>
        </p:spPr>
        <p:txBody>
          <a:bodyPr>
            <a:normAutofit fontScale="25000" lnSpcReduction="20000"/>
          </a:bodyPr>
          <a:lstStyle/>
          <a:p>
            <a:r>
              <a:rPr lang="en-US" sz="7200" dirty="0" smtClean="0"/>
              <a:t>These technologies, which have been so successful in perceptual tasks, are coming to networking…now</a:t>
            </a:r>
          </a:p>
          <a:p>
            <a:pPr lvl="1"/>
            <a:r>
              <a:rPr lang="en-US" sz="6400" dirty="0" smtClean="0"/>
              <a:t>Extremely powerful deep neural nets (DNNs)</a:t>
            </a:r>
          </a:p>
          <a:p>
            <a:pPr lvl="2"/>
            <a:r>
              <a:rPr lang="en-US" sz="5600" dirty="0" smtClean="0"/>
              <a:t>Remember</a:t>
            </a:r>
            <a:r>
              <a:rPr lang="en-US" sz="5600" dirty="0"/>
              <a:t>, </a:t>
            </a:r>
            <a:r>
              <a:rPr lang="en-US" sz="5600" dirty="0" smtClean="0"/>
              <a:t>conventional </a:t>
            </a:r>
            <a:r>
              <a:rPr lang="en-US" sz="5600" dirty="0"/>
              <a:t>statistical models learn simple patterns or </a:t>
            </a:r>
            <a:r>
              <a:rPr lang="en-US" sz="5600" dirty="0" smtClean="0"/>
              <a:t>clusters </a:t>
            </a:r>
          </a:p>
          <a:p>
            <a:pPr lvl="2"/>
            <a:r>
              <a:rPr lang="en-US" sz="5600" dirty="0" smtClean="0"/>
              <a:t>OTOH,  large DNNs learn a computation (function)</a:t>
            </a:r>
          </a:p>
          <a:p>
            <a:pPr lvl="1"/>
            <a:r>
              <a:rPr lang="en-US" sz="6400" dirty="0" smtClean="0"/>
              <a:t>More emphasis on control</a:t>
            </a:r>
          </a:p>
          <a:p>
            <a:pPr lvl="2"/>
            <a:r>
              <a:rPr lang="en-US" sz="5600" dirty="0"/>
              <a:t>e</a:t>
            </a:r>
            <a:r>
              <a:rPr lang="en-US" sz="5600" dirty="0" smtClean="0"/>
              <a:t>.g., RNN/Memory Nets, Reinforcement learning</a:t>
            </a:r>
          </a:p>
          <a:p>
            <a:pPr lvl="2"/>
            <a:r>
              <a:rPr lang="en-US" sz="5600" dirty="0" smtClean="0"/>
              <a:t>Can analyze sophisticated time-series/long range dependencies</a:t>
            </a:r>
          </a:p>
          <a:p>
            <a:endParaRPr lang="en-US" sz="6400" dirty="0" smtClean="0"/>
          </a:p>
          <a:p>
            <a:r>
              <a:rPr lang="en-US" sz="7200" dirty="0" smtClean="0"/>
              <a:t>ML will be doing unexpected network (CSNSE) tasks</a:t>
            </a:r>
          </a:p>
          <a:p>
            <a:pPr lvl="1"/>
            <a:r>
              <a:rPr lang="en-US" sz="6400" dirty="0" smtClean="0"/>
              <a:t>Who thought we’d be this close to  self-driving cars?</a:t>
            </a:r>
          </a:p>
          <a:p>
            <a:pPr lvl="1"/>
            <a:r>
              <a:rPr lang="en-US" sz="6400" dirty="0" smtClean="0"/>
              <a:t>DNNs already </a:t>
            </a:r>
            <a:r>
              <a:rPr lang="en-US" sz="6400" i="1" dirty="0" smtClean="0"/>
              <a:t>write code</a:t>
            </a:r>
            <a:r>
              <a:rPr lang="en-US" sz="6400" dirty="0" smtClean="0"/>
              <a:t> </a:t>
            </a:r>
          </a:p>
          <a:p>
            <a:pPr lvl="2"/>
            <a:r>
              <a:rPr lang="en-US" sz="6000" dirty="0"/>
              <a:t>T</a:t>
            </a:r>
            <a:r>
              <a:rPr lang="en-US" sz="6000" dirty="0" smtClean="0"/>
              <a:t>he weight matrix </a:t>
            </a:r>
            <a:r>
              <a:rPr lang="en-US" sz="6000" b="1" dirty="0" smtClean="0"/>
              <a:t>W </a:t>
            </a:r>
            <a:r>
              <a:rPr lang="en-US" sz="6000" dirty="0" smtClean="0"/>
              <a:t>(this is what is learned)</a:t>
            </a:r>
          </a:p>
          <a:p>
            <a:pPr lvl="1"/>
            <a:r>
              <a:rPr lang="en-US" sz="6400" dirty="0" smtClean="0"/>
              <a:t>DNNs solve the </a:t>
            </a:r>
            <a:r>
              <a:rPr lang="en-US" sz="6400" i="1" dirty="0" smtClean="0"/>
              <a:t>selectivity-invariance dilemma</a:t>
            </a:r>
            <a:endParaRPr lang="en-US" sz="6400" dirty="0" smtClean="0"/>
          </a:p>
          <a:p>
            <a:endParaRPr lang="en-US" sz="6400" dirty="0" smtClean="0"/>
          </a:p>
          <a:p>
            <a:r>
              <a:rPr lang="en-US" sz="7200" dirty="0"/>
              <a:t>W</a:t>
            </a:r>
            <a:r>
              <a:rPr lang="en-US" sz="7200" dirty="0" smtClean="0"/>
              <a:t>e will see progressively more ML in networking</a:t>
            </a:r>
          </a:p>
          <a:p>
            <a:pPr lvl="1"/>
            <a:r>
              <a:rPr lang="en-US" sz="6400" dirty="0"/>
              <a:t>P</a:t>
            </a:r>
            <a:r>
              <a:rPr lang="en-US" sz="6400" dirty="0" smtClean="0"/>
              <a:t>redictive and reactive roles in management, control and data planes</a:t>
            </a:r>
          </a:p>
          <a:p>
            <a:pPr lvl="1"/>
            <a:r>
              <a:rPr lang="en-US" sz="6400" dirty="0" smtClean="0"/>
              <a:t>This will change the nature of how we design,  build and operate networks</a:t>
            </a:r>
          </a:p>
          <a:p>
            <a:pPr lvl="1"/>
            <a:r>
              <a:rPr lang="en-US" sz="6400" dirty="0" smtClean="0"/>
              <a:t>Recently proposed: IRTF RG on ML for Networking </a:t>
            </a:r>
          </a:p>
          <a:p>
            <a:pPr lvl="2"/>
            <a:r>
              <a:rPr lang="en-US" sz="4800" dirty="0" smtClean="0">
                <a:hlinkClick r:id="rId2"/>
              </a:rPr>
              <a:t>http://trac.tools.ietf.org/group/irtf/trac/wiki/nml</a:t>
            </a:r>
            <a:endParaRPr lang="en-US" sz="4800" dirty="0" smtClean="0"/>
          </a:p>
          <a:p>
            <a:pPr lvl="2"/>
            <a:endParaRPr lang="en-US" sz="4800" dirty="0" smtClean="0"/>
          </a:p>
          <a:p>
            <a:r>
              <a:rPr lang="en-US" sz="7200" dirty="0" smtClean="0"/>
              <a:t>We are at the very beginning of a “network intelligence” revolution</a:t>
            </a:r>
          </a:p>
          <a:p>
            <a:pPr lvl="1"/>
            <a:endParaRPr lang="en-US" sz="4400" dirty="0" smtClean="0"/>
          </a:p>
          <a:p>
            <a:endParaRPr lang="en-US" sz="2000" dirty="0" smtClean="0"/>
          </a:p>
        </p:txBody>
      </p:sp>
      <p:grpSp>
        <p:nvGrpSpPr>
          <p:cNvPr id="14" name="Group 13"/>
          <p:cNvGrpSpPr/>
          <p:nvPr/>
        </p:nvGrpSpPr>
        <p:grpSpPr>
          <a:xfrm>
            <a:off x="6077875" y="2862303"/>
            <a:ext cx="2947285" cy="2332840"/>
            <a:chOff x="6343232" y="2500242"/>
            <a:chExt cx="2800768" cy="2474604"/>
          </a:xfrm>
        </p:grpSpPr>
        <p:pic>
          <p:nvPicPr>
            <p:cNvPr id="6" name="Picture 5" descr="500px-Network33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232" y="3440025"/>
              <a:ext cx="2800768" cy="1534821"/>
            </a:xfrm>
            <a:prstGeom prst="rect">
              <a:avLst/>
            </a:prstGeom>
          </p:spPr>
        </p:pic>
        <p:sp>
          <p:nvSpPr>
            <p:cNvPr id="7" name="TextBox 6"/>
            <p:cNvSpPr txBox="1"/>
            <p:nvPr/>
          </p:nvSpPr>
          <p:spPr>
            <a:xfrm>
              <a:off x="6808514" y="2500242"/>
              <a:ext cx="1178680" cy="391776"/>
            </a:xfrm>
            <a:prstGeom prst="rect">
              <a:avLst/>
            </a:prstGeom>
            <a:noFill/>
          </p:spPr>
          <p:txBody>
            <a:bodyPr wrap="none" rtlCol="0">
              <a:spAutoFit/>
            </a:bodyPr>
            <a:lstStyle/>
            <a:p>
              <a:r>
                <a:rPr lang="en-US" dirty="0" smtClean="0"/>
                <a:t>weights w</a:t>
              </a:r>
              <a:r>
                <a:rPr lang="en-US" baseline="-25000" dirty="0" smtClean="0"/>
                <a:t>i,j</a:t>
              </a:r>
              <a:endParaRPr lang="en-US" dirty="0"/>
            </a:p>
          </p:txBody>
        </p:sp>
        <p:cxnSp>
          <p:nvCxnSpPr>
            <p:cNvPr id="9" name="Straight Arrow Connector 8"/>
            <p:cNvCxnSpPr/>
            <p:nvPr/>
          </p:nvCxnSpPr>
          <p:spPr>
            <a:xfrm flipH="1">
              <a:off x="6950057" y="2892018"/>
              <a:ext cx="440994" cy="548007"/>
            </a:xfrm>
            <a:prstGeom prst="straightConnector1">
              <a:avLst/>
            </a:prstGeom>
            <a:ln w="63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391051" y="2892018"/>
              <a:ext cx="211677" cy="548007"/>
            </a:xfrm>
            <a:prstGeom prst="straightConnector1">
              <a:avLst/>
            </a:prstGeom>
            <a:ln w="63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391051" y="2892018"/>
              <a:ext cx="952546" cy="812625"/>
            </a:xfrm>
            <a:prstGeom prst="straightConnector1">
              <a:avLst/>
            </a:prstGeom>
            <a:ln w="63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4" name="Picture 3" descr="reinforcement_learn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666" y="1"/>
            <a:ext cx="2836333" cy="1453557"/>
          </a:xfrm>
          <a:prstGeom prst="rect">
            <a:avLst/>
          </a:prstGeom>
        </p:spPr>
      </p:pic>
    </p:spTree>
    <p:extLst>
      <p:ext uri="{BB962C8B-B14F-4D97-AF65-F5344CB8AC3E}">
        <p14:creationId xmlns:p14="http://schemas.microsoft.com/office/powerpoint/2010/main" val="130804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6" end="1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17" end="17"/>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6600" dirty="0" smtClean="0"/>
              <a:t>Q&amp;A</a:t>
            </a:r>
            <a:endParaRPr lang="en-US" sz="6600" dirty="0"/>
          </a:p>
        </p:txBody>
      </p:sp>
      <p:sp>
        <p:nvSpPr>
          <p:cNvPr id="4" name="TextBox 3"/>
          <p:cNvSpPr txBox="1"/>
          <p:nvPr/>
        </p:nvSpPr>
        <p:spPr>
          <a:xfrm>
            <a:off x="3225991" y="3120261"/>
            <a:ext cx="2692019" cy="1015663"/>
          </a:xfrm>
          <a:prstGeom prst="rect">
            <a:avLst/>
          </a:prstGeom>
          <a:noFill/>
        </p:spPr>
        <p:txBody>
          <a:bodyPr wrap="none" rtlCol="0">
            <a:spAutoFit/>
          </a:bodyPr>
          <a:lstStyle/>
          <a:p>
            <a:r>
              <a:rPr lang="en-US" sz="6000" b="1" dirty="0" smtClean="0"/>
              <a:t>Thanks!</a:t>
            </a:r>
            <a:endParaRPr lang="en-US" sz="6000" b="1" dirty="0"/>
          </a:p>
        </p:txBody>
      </p:sp>
      <p:sp>
        <p:nvSpPr>
          <p:cNvPr id="3" name="TextBox 2"/>
          <p:cNvSpPr txBox="1"/>
          <p:nvPr/>
        </p:nvSpPr>
        <p:spPr>
          <a:xfrm>
            <a:off x="1321046" y="6250862"/>
            <a:ext cx="6501909" cy="461665"/>
          </a:xfrm>
          <a:prstGeom prst="rect">
            <a:avLst/>
          </a:prstGeom>
          <a:noFill/>
        </p:spPr>
        <p:txBody>
          <a:bodyPr wrap="none" rtlCol="0">
            <a:spAutoFit/>
          </a:bodyPr>
          <a:lstStyle/>
          <a:p>
            <a:pPr algn="ctr"/>
            <a:r>
              <a:rPr lang="en-US" sz="2400" dirty="0" smtClean="0">
                <a:hlinkClick r:id="rId3"/>
              </a:rPr>
              <a:t>http://www.1-4-5.net/~dmm/talks/2015/hoti.pptx</a:t>
            </a:r>
            <a:endParaRPr lang="en-US" sz="2400" dirty="0"/>
          </a:p>
        </p:txBody>
      </p:sp>
    </p:spTree>
    <p:extLst>
      <p:ext uri="{BB962C8B-B14F-4D97-AF65-F5344CB8AC3E}">
        <p14:creationId xmlns:p14="http://schemas.microsoft.com/office/powerpoint/2010/main" val="32632222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Conventional View of the Analytics </a:t>
            </a:r>
            <a:r>
              <a:rPr lang="en-US" sz="4000" dirty="0" smtClean="0"/>
              <a:t>Space</a:t>
            </a:r>
            <a:endParaRPr lang="en-US" sz="4000" dirty="0"/>
          </a:p>
        </p:txBody>
      </p:sp>
      <p:pic>
        <p:nvPicPr>
          <p:cNvPr id="4" name="Picture 3" descr="analytic-mat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369" y="1693551"/>
            <a:ext cx="7465262" cy="4862743"/>
          </a:xfrm>
          <a:prstGeom prst="rect">
            <a:avLst/>
          </a:prstGeom>
        </p:spPr>
      </p:pic>
      <p:grpSp>
        <p:nvGrpSpPr>
          <p:cNvPr id="6" name="Group 5"/>
          <p:cNvGrpSpPr/>
          <p:nvPr/>
        </p:nvGrpSpPr>
        <p:grpSpPr>
          <a:xfrm>
            <a:off x="4318051" y="1417638"/>
            <a:ext cx="3796230" cy="3610092"/>
            <a:chOff x="4318051" y="1417638"/>
            <a:chExt cx="3796230" cy="3610092"/>
          </a:xfrm>
        </p:grpSpPr>
        <p:sp>
          <p:nvSpPr>
            <p:cNvPr id="3" name="Rectangle 2"/>
            <p:cNvSpPr/>
            <p:nvPr/>
          </p:nvSpPr>
          <p:spPr>
            <a:xfrm>
              <a:off x="4318051" y="1417638"/>
              <a:ext cx="3796230" cy="3610092"/>
            </a:xfrm>
            <a:prstGeom prst="rect">
              <a:avLst/>
            </a:prstGeom>
            <a:solidFill>
              <a:srgbClr val="008000">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5613534" y="4658398"/>
              <a:ext cx="1217776" cy="369332"/>
            </a:xfrm>
            <a:prstGeom prst="rect">
              <a:avLst/>
            </a:prstGeom>
            <a:noFill/>
          </p:spPr>
          <p:txBody>
            <a:bodyPr wrap="none" rtlCol="0">
              <a:spAutoFit/>
            </a:bodyPr>
            <a:lstStyle/>
            <a:p>
              <a:r>
                <a:rPr lang="en-US" b="1" dirty="0" smtClean="0"/>
                <a:t>Focus here</a:t>
              </a:r>
              <a:endParaRPr lang="en-US" b="1" dirty="0"/>
            </a:p>
          </p:txBody>
        </p:sp>
      </p:grpSp>
    </p:spTree>
    <p:extLst>
      <p:ext uri="{BB962C8B-B14F-4D97-AF65-F5344CB8AC3E}">
        <p14:creationId xmlns:p14="http://schemas.microsoft.com/office/powerpoint/2010/main" val="324957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p:cNvSpPr txBox="1"/>
          <p:nvPr/>
        </p:nvSpPr>
        <p:spPr>
          <a:xfrm>
            <a:off x="642347" y="209320"/>
            <a:ext cx="7887546" cy="1384995"/>
          </a:xfrm>
          <a:prstGeom prst="rect">
            <a:avLst/>
          </a:prstGeom>
          <a:noFill/>
        </p:spPr>
        <p:txBody>
          <a:bodyPr wrap="none" rtlCol="0">
            <a:spAutoFit/>
          </a:bodyPr>
          <a:lstStyle/>
          <a:p>
            <a:pPr algn="ctr"/>
            <a:r>
              <a:rPr lang="en-US" sz="4400" dirty="0" smtClean="0"/>
              <a:t>Another Way To Think About This</a:t>
            </a:r>
          </a:p>
          <a:p>
            <a:pPr algn="ctr"/>
            <a:r>
              <a:rPr lang="en-US" sz="4000" i="1" dirty="0" smtClean="0"/>
              <a:t>The Automation Continuum  </a:t>
            </a:r>
            <a:endParaRPr lang="en-US" sz="4000" i="1" dirty="0"/>
          </a:p>
        </p:txBody>
      </p:sp>
      <p:grpSp>
        <p:nvGrpSpPr>
          <p:cNvPr id="16" name="Group 15"/>
          <p:cNvGrpSpPr/>
          <p:nvPr/>
        </p:nvGrpSpPr>
        <p:grpSpPr>
          <a:xfrm>
            <a:off x="2206370" y="2370912"/>
            <a:ext cx="6719338" cy="432742"/>
            <a:chOff x="2206370" y="2370912"/>
            <a:chExt cx="6719338" cy="432742"/>
          </a:xfrm>
        </p:grpSpPr>
        <p:sp>
          <p:nvSpPr>
            <p:cNvPr id="11" name="TextBox 10"/>
            <p:cNvSpPr txBox="1"/>
            <p:nvPr/>
          </p:nvSpPr>
          <p:spPr>
            <a:xfrm>
              <a:off x="4636093" y="2370912"/>
              <a:ext cx="1903085" cy="369332"/>
            </a:xfrm>
            <a:prstGeom prst="rect">
              <a:avLst/>
            </a:prstGeom>
            <a:noFill/>
          </p:spPr>
          <p:txBody>
            <a:bodyPr wrap="none" rtlCol="0">
              <a:spAutoFit/>
            </a:bodyPr>
            <a:lstStyle/>
            <a:p>
              <a:r>
                <a:rPr lang="en-US" b="1" dirty="0" smtClean="0"/>
                <a:t>Machine Learning</a:t>
              </a:r>
              <a:endParaRPr lang="en-US" b="1" dirty="0"/>
            </a:p>
          </p:txBody>
        </p:sp>
        <p:cxnSp>
          <p:nvCxnSpPr>
            <p:cNvPr id="15" name="Straight Arrow Connector 14"/>
            <p:cNvCxnSpPr/>
            <p:nvPr/>
          </p:nvCxnSpPr>
          <p:spPr>
            <a:xfrm>
              <a:off x="2206370" y="2771695"/>
              <a:ext cx="6719338" cy="3195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57046" y="3395542"/>
            <a:ext cx="8614850" cy="3455902"/>
            <a:chOff x="57046" y="3395542"/>
            <a:chExt cx="8614850" cy="3455902"/>
          </a:xfrm>
        </p:grpSpPr>
        <p:sp>
          <p:nvSpPr>
            <p:cNvPr id="10" name="TextBox 9"/>
            <p:cNvSpPr txBox="1"/>
            <p:nvPr/>
          </p:nvSpPr>
          <p:spPr>
            <a:xfrm rot="18900000">
              <a:off x="228815" y="4078340"/>
              <a:ext cx="370188" cy="276999"/>
            </a:xfrm>
            <a:prstGeom prst="rect">
              <a:avLst/>
            </a:prstGeom>
            <a:noFill/>
          </p:spPr>
          <p:txBody>
            <a:bodyPr wrap="none" rtlCol="0">
              <a:spAutoFit/>
            </a:bodyPr>
            <a:lstStyle/>
            <a:p>
              <a:r>
                <a:rPr lang="en-US" sz="1200" dirty="0" smtClean="0">
                  <a:solidFill>
                    <a:schemeClr val="bg1">
                      <a:lumMod val="65000"/>
                    </a:schemeClr>
                  </a:solidFill>
                </a:rPr>
                <a:t>CLI</a:t>
              </a:r>
              <a:endParaRPr lang="en-US" sz="1200" dirty="0">
                <a:solidFill>
                  <a:schemeClr val="bg1">
                    <a:lumMod val="65000"/>
                  </a:schemeClr>
                </a:solidFill>
              </a:endParaRPr>
            </a:p>
          </p:txBody>
        </p:sp>
        <p:grpSp>
          <p:nvGrpSpPr>
            <p:cNvPr id="2" name="Group 1"/>
            <p:cNvGrpSpPr/>
            <p:nvPr/>
          </p:nvGrpSpPr>
          <p:grpSpPr>
            <a:xfrm>
              <a:off x="57046" y="3395542"/>
              <a:ext cx="8614850" cy="3455902"/>
              <a:chOff x="57046" y="3395542"/>
              <a:chExt cx="8614850" cy="3455902"/>
            </a:xfrm>
          </p:grpSpPr>
          <p:grpSp>
            <p:nvGrpSpPr>
              <p:cNvPr id="8" name="Group 7"/>
              <p:cNvGrpSpPr/>
              <p:nvPr/>
            </p:nvGrpSpPr>
            <p:grpSpPr>
              <a:xfrm>
                <a:off x="292498" y="3395542"/>
                <a:ext cx="8379398" cy="3190762"/>
                <a:chOff x="53034" y="3085704"/>
                <a:chExt cx="8379398" cy="3190762"/>
              </a:xfrm>
            </p:grpSpPr>
            <p:cxnSp>
              <p:nvCxnSpPr>
                <p:cNvPr id="6" name="Straight Arrow Connector 5"/>
                <p:cNvCxnSpPr/>
                <p:nvPr/>
              </p:nvCxnSpPr>
              <p:spPr>
                <a:xfrm>
                  <a:off x="126868" y="4621591"/>
                  <a:ext cx="7550944" cy="0"/>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6868" y="4135817"/>
                  <a:ext cx="0" cy="4857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989" y="4135816"/>
                  <a:ext cx="0" cy="4857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8900000">
                  <a:off x="710826" y="3546160"/>
                  <a:ext cx="1069749" cy="276999"/>
                </a:xfrm>
                <a:prstGeom prst="rect">
                  <a:avLst/>
                </a:prstGeom>
                <a:noFill/>
              </p:spPr>
              <p:txBody>
                <a:bodyPr wrap="none" rtlCol="0">
                  <a:spAutoFit/>
                </a:bodyPr>
                <a:lstStyle/>
                <a:p>
                  <a:r>
                    <a:rPr lang="en-US" sz="1200" dirty="0" smtClean="0">
                      <a:solidFill>
                        <a:schemeClr val="bg1">
                          <a:lumMod val="65000"/>
                        </a:schemeClr>
                      </a:solidFill>
                    </a:rPr>
                    <a:t>CLI SCRIPTING</a:t>
                  </a:r>
                  <a:endParaRPr lang="en-US" sz="1200" dirty="0">
                    <a:solidFill>
                      <a:schemeClr val="bg1">
                        <a:lumMod val="65000"/>
                      </a:schemeClr>
                    </a:solidFill>
                  </a:endParaRPr>
                </a:p>
              </p:txBody>
            </p:sp>
            <p:grpSp>
              <p:nvGrpSpPr>
                <p:cNvPr id="3" name="Group 2"/>
                <p:cNvGrpSpPr/>
                <p:nvPr/>
              </p:nvGrpSpPr>
              <p:grpSpPr>
                <a:xfrm>
                  <a:off x="6955570" y="3268923"/>
                  <a:ext cx="1476862" cy="1352671"/>
                  <a:chOff x="7493071" y="3219331"/>
                  <a:chExt cx="1476862" cy="1352671"/>
                </a:xfrm>
              </p:grpSpPr>
              <p:cxnSp>
                <p:nvCxnSpPr>
                  <p:cNvPr id="25" name="Straight Connector 24"/>
                  <p:cNvCxnSpPr/>
                  <p:nvPr/>
                </p:nvCxnSpPr>
                <p:spPr>
                  <a:xfrm>
                    <a:off x="7830861" y="4086227"/>
                    <a:ext cx="0" cy="4857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8900000">
                    <a:off x="7493071" y="3219331"/>
                    <a:ext cx="1476862" cy="461665"/>
                  </a:xfrm>
                  <a:prstGeom prst="rect">
                    <a:avLst/>
                  </a:prstGeom>
                  <a:noFill/>
                </p:spPr>
                <p:txBody>
                  <a:bodyPr wrap="none" rtlCol="0">
                    <a:spAutoFit/>
                  </a:bodyPr>
                  <a:lstStyle/>
                  <a:p>
                    <a:r>
                      <a:rPr lang="en-US" sz="1200" dirty="0" smtClean="0">
                        <a:solidFill>
                          <a:schemeClr val="bg1">
                            <a:lumMod val="65000"/>
                          </a:schemeClr>
                        </a:solidFill>
                      </a:rPr>
                      <a:t>CONTROLLER-BASED</a:t>
                    </a:r>
                    <a:br>
                      <a:rPr lang="en-US" sz="1200" dirty="0" smtClean="0">
                        <a:solidFill>
                          <a:schemeClr val="bg1">
                            <a:lumMod val="65000"/>
                          </a:schemeClr>
                        </a:solidFill>
                      </a:rPr>
                    </a:br>
                    <a:r>
                      <a:rPr lang="en-US" sz="1200" dirty="0" smtClean="0">
                        <a:solidFill>
                          <a:schemeClr val="bg1">
                            <a:lumMod val="65000"/>
                          </a:schemeClr>
                        </a:solidFill>
                      </a:rPr>
                      <a:t>ARCHITECTURE</a:t>
                    </a:r>
                    <a:endParaRPr lang="en-US" sz="1200" dirty="0">
                      <a:solidFill>
                        <a:schemeClr val="bg1">
                          <a:lumMod val="65000"/>
                        </a:schemeClr>
                      </a:solidFill>
                    </a:endParaRPr>
                  </a:p>
                </p:txBody>
              </p:sp>
            </p:grpSp>
            <p:sp>
              <p:nvSpPr>
                <p:cNvPr id="27" name="Rectangle 26"/>
                <p:cNvSpPr/>
                <p:nvPr/>
              </p:nvSpPr>
              <p:spPr>
                <a:xfrm>
                  <a:off x="126868" y="4806257"/>
                  <a:ext cx="7438646" cy="184666"/>
                </a:xfrm>
                <a:prstGeom prst="rect">
                  <a:avLst/>
                </a:prstGeom>
                <a:gradFill>
                  <a:gsLst>
                    <a:gs pos="100000">
                      <a:srgbClr val="C00000">
                        <a:alpha val="0"/>
                      </a:srgbClr>
                    </a:gs>
                    <a:gs pos="0">
                      <a:srgbClr val="C00000"/>
                    </a:gs>
                    <a:gs pos="38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CLI</a:t>
                  </a:r>
                  <a:endParaRPr lang="en-US" sz="1400" dirty="0"/>
                </a:p>
              </p:txBody>
            </p:sp>
            <p:sp>
              <p:nvSpPr>
                <p:cNvPr id="28" name="Rectangle 27"/>
                <p:cNvSpPr/>
                <p:nvPr/>
              </p:nvSpPr>
              <p:spPr>
                <a:xfrm>
                  <a:off x="1365458" y="5063366"/>
                  <a:ext cx="6200055" cy="184666"/>
                </a:xfrm>
                <a:prstGeom prst="rect">
                  <a:avLst/>
                </a:prstGeom>
                <a:gradFill>
                  <a:gsLst>
                    <a:gs pos="0">
                      <a:srgbClr val="C00000">
                        <a:alpha val="0"/>
                      </a:srgbClr>
                    </a:gs>
                    <a:gs pos="55000">
                      <a:srgbClr val="C00000"/>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AUTOMATION</a:t>
                  </a:r>
                  <a:endParaRPr lang="en-US" sz="1400" dirty="0"/>
                </a:p>
              </p:txBody>
            </p:sp>
            <p:sp>
              <p:nvSpPr>
                <p:cNvPr id="29" name="Rectangle 28"/>
                <p:cNvSpPr/>
                <p:nvPr/>
              </p:nvSpPr>
              <p:spPr>
                <a:xfrm>
                  <a:off x="2323417" y="5320475"/>
                  <a:ext cx="5242096" cy="184666"/>
                </a:xfrm>
                <a:prstGeom prst="rect">
                  <a:avLst/>
                </a:prstGeom>
                <a:gradFill>
                  <a:gsLst>
                    <a:gs pos="0">
                      <a:srgbClr val="C00000">
                        <a:alpha val="0"/>
                      </a:srgbClr>
                    </a:gs>
                    <a:gs pos="55000">
                      <a:srgbClr val="C00000"/>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INTEGRATION</a:t>
                  </a:r>
                  <a:endParaRPr lang="en-US" sz="1400" dirty="0"/>
                </a:p>
              </p:txBody>
            </p:sp>
            <p:sp>
              <p:nvSpPr>
                <p:cNvPr id="30" name="Rectangle 29"/>
                <p:cNvSpPr/>
                <p:nvPr/>
              </p:nvSpPr>
              <p:spPr>
                <a:xfrm>
                  <a:off x="3391716" y="5577584"/>
                  <a:ext cx="4168105" cy="184666"/>
                </a:xfrm>
                <a:prstGeom prst="rect">
                  <a:avLst/>
                </a:prstGeom>
                <a:gradFill>
                  <a:gsLst>
                    <a:gs pos="0">
                      <a:srgbClr val="C00000">
                        <a:alpha val="0"/>
                      </a:srgbClr>
                    </a:gs>
                    <a:gs pos="55000">
                      <a:srgbClr val="C00000"/>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PROGRAMMABILITY</a:t>
                  </a:r>
                  <a:endParaRPr lang="en-US" sz="1400" dirty="0"/>
                </a:p>
              </p:txBody>
            </p:sp>
            <p:sp>
              <p:nvSpPr>
                <p:cNvPr id="31" name="Rectangle 30"/>
                <p:cNvSpPr/>
                <p:nvPr/>
              </p:nvSpPr>
              <p:spPr>
                <a:xfrm>
                  <a:off x="4751086" y="5834692"/>
                  <a:ext cx="2808734" cy="184666"/>
                </a:xfrm>
                <a:prstGeom prst="rect">
                  <a:avLst/>
                </a:prstGeom>
                <a:gradFill>
                  <a:gsLst>
                    <a:gs pos="0">
                      <a:srgbClr val="C00000">
                        <a:alpha val="0"/>
                      </a:srgbClr>
                    </a:gs>
                    <a:gs pos="55000">
                      <a:srgbClr val="C00000"/>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DEVOPS / NETOPS</a:t>
                  </a:r>
                  <a:endParaRPr lang="en-US" sz="1400" dirty="0"/>
                </a:p>
              </p:txBody>
            </p:sp>
            <p:sp>
              <p:nvSpPr>
                <p:cNvPr id="43" name="TextBox 42"/>
                <p:cNvSpPr txBox="1"/>
                <p:nvPr/>
              </p:nvSpPr>
              <p:spPr>
                <a:xfrm>
                  <a:off x="53034" y="4583120"/>
                  <a:ext cx="621015" cy="261610"/>
                </a:xfrm>
                <a:prstGeom prst="rect">
                  <a:avLst/>
                </a:prstGeom>
                <a:noFill/>
              </p:spPr>
              <p:txBody>
                <a:bodyPr wrap="none" rtlCol="0">
                  <a:spAutoFit/>
                </a:bodyPr>
                <a:lstStyle/>
                <a:p>
                  <a:r>
                    <a:rPr lang="en-US" sz="1100" dirty="0" smtClean="0">
                      <a:solidFill>
                        <a:schemeClr val="bg1">
                          <a:lumMod val="65000"/>
                        </a:schemeClr>
                      </a:solidFill>
                    </a:rPr>
                    <a:t>Manual</a:t>
                  </a:r>
                  <a:endParaRPr lang="en-US" sz="1100" dirty="0">
                    <a:solidFill>
                      <a:schemeClr val="bg1">
                        <a:lumMod val="65000"/>
                      </a:schemeClr>
                    </a:solidFill>
                  </a:endParaRPr>
                </a:p>
              </p:txBody>
            </p:sp>
            <p:sp>
              <p:nvSpPr>
                <p:cNvPr id="44" name="TextBox 43"/>
                <p:cNvSpPr txBox="1"/>
                <p:nvPr/>
              </p:nvSpPr>
              <p:spPr>
                <a:xfrm>
                  <a:off x="6212245" y="4583120"/>
                  <a:ext cx="1390124" cy="261610"/>
                </a:xfrm>
                <a:prstGeom prst="rect">
                  <a:avLst/>
                </a:prstGeom>
                <a:noFill/>
              </p:spPr>
              <p:txBody>
                <a:bodyPr wrap="none" rtlCol="0">
                  <a:spAutoFit/>
                </a:bodyPr>
                <a:lstStyle/>
                <a:p>
                  <a:pPr algn="r"/>
                  <a:r>
                    <a:rPr lang="en-US" sz="1100" dirty="0" smtClean="0">
                      <a:solidFill>
                        <a:schemeClr val="bg1">
                          <a:lumMod val="65000"/>
                        </a:schemeClr>
                      </a:solidFill>
                    </a:rPr>
                    <a:t>Automated/Dynamic</a:t>
                  </a:r>
                  <a:endParaRPr lang="en-US" sz="1100" dirty="0">
                    <a:solidFill>
                      <a:schemeClr val="bg1">
                        <a:lumMod val="65000"/>
                      </a:schemeClr>
                    </a:solidFill>
                  </a:endParaRPr>
                </a:p>
              </p:txBody>
            </p:sp>
            <p:grpSp>
              <p:nvGrpSpPr>
                <p:cNvPr id="42" name="Group 41"/>
                <p:cNvGrpSpPr/>
                <p:nvPr/>
              </p:nvGrpSpPr>
              <p:grpSpPr>
                <a:xfrm>
                  <a:off x="1289642" y="3085704"/>
                  <a:ext cx="1970574" cy="1644973"/>
                  <a:chOff x="1397561" y="2390628"/>
                  <a:chExt cx="2627431" cy="1644973"/>
                </a:xfrm>
              </p:grpSpPr>
              <p:cxnSp>
                <p:nvCxnSpPr>
                  <p:cNvPr id="39" name="Straight Connector 38"/>
                  <p:cNvCxnSpPr/>
                  <p:nvPr/>
                </p:nvCxnSpPr>
                <p:spPr>
                  <a:xfrm>
                    <a:off x="2106231" y="3246382"/>
                    <a:ext cx="0" cy="48577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8900000">
                    <a:off x="1397561" y="2390628"/>
                    <a:ext cx="2627431" cy="369332"/>
                  </a:xfrm>
                  <a:prstGeom prst="rect">
                    <a:avLst/>
                  </a:prstGeom>
                  <a:noFill/>
                </p:spPr>
                <p:txBody>
                  <a:bodyPr wrap="none" rtlCol="0">
                    <a:spAutoFit/>
                  </a:bodyPr>
                  <a:lstStyle/>
                  <a:p>
                    <a:r>
                      <a:rPr lang="en-US" dirty="0" smtClean="0">
                        <a:solidFill>
                          <a:schemeClr val="accent2"/>
                        </a:solidFill>
                      </a:rPr>
                      <a:t>Average Enterprise</a:t>
                    </a:r>
                    <a:endParaRPr lang="en-US" dirty="0">
                      <a:solidFill>
                        <a:schemeClr val="accent2"/>
                      </a:solidFill>
                    </a:endParaRPr>
                  </a:p>
                </p:txBody>
              </p:sp>
              <p:sp>
                <p:nvSpPr>
                  <p:cNvPr id="41" name="Chevron 40"/>
                  <p:cNvSpPr/>
                  <p:nvPr/>
                </p:nvSpPr>
                <p:spPr>
                  <a:xfrm>
                    <a:off x="1987451" y="3798041"/>
                    <a:ext cx="237560" cy="237560"/>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Chevron 64"/>
                  <p:cNvSpPr/>
                  <p:nvPr/>
                </p:nvSpPr>
                <p:spPr>
                  <a:xfrm>
                    <a:off x="1823656" y="3798041"/>
                    <a:ext cx="237560" cy="237560"/>
                  </a:xfrm>
                  <a:prstGeom prst="chevron">
                    <a:avLst/>
                  </a:prstGeom>
                  <a:solidFill>
                    <a:schemeClr val="accent2">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 name="Chevron 70"/>
                  <p:cNvSpPr/>
                  <p:nvPr/>
                </p:nvSpPr>
                <p:spPr>
                  <a:xfrm>
                    <a:off x="1670682" y="3798041"/>
                    <a:ext cx="237560" cy="237560"/>
                  </a:xfrm>
                  <a:prstGeom prst="chevron">
                    <a:avLst/>
                  </a:prstGeom>
                  <a:solidFill>
                    <a:schemeClr val="accent2">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78" name="Group 77"/>
                <p:cNvGrpSpPr/>
                <p:nvPr/>
              </p:nvGrpSpPr>
              <p:grpSpPr>
                <a:xfrm>
                  <a:off x="5226560" y="3085704"/>
                  <a:ext cx="1827093" cy="1644973"/>
                  <a:chOff x="1493210" y="2390628"/>
                  <a:chExt cx="2436124" cy="1644973"/>
                </a:xfrm>
              </p:grpSpPr>
              <p:cxnSp>
                <p:nvCxnSpPr>
                  <p:cNvPr id="79" name="Straight Connector 78"/>
                  <p:cNvCxnSpPr/>
                  <p:nvPr/>
                </p:nvCxnSpPr>
                <p:spPr>
                  <a:xfrm>
                    <a:off x="2106231" y="3246382"/>
                    <a:ext cx="0" cy="485775"/>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rot="18900000">
                    <a:off x="1493210" y="2390628"/>
                    <a:ext cx="2436124" cy="369332"/>
                  </a:xfrm>
                  <a:prstGeom prst="rect">
                    <a:avLst/>
                  </a:prstGeom>
                  <a:noFill/>
                </p:spPr>
                <p:txBody>
                  <a:bodyPr wrap="none" rtlCol="0">
                    <a:spAutoFit/>
                  </a:bodyPr>
                  <a:lstStyle/>
                  <a:p>
                    <a:r>
                      <a:rPr lang="en-US" dirty="0" smtClean="0">
                        <a:solidFill>
                          <a:schemeClr val="accent5">
                            <a:lumMod val="75000"/>
                          </a:schemeClr>
                        </a:solidFill>
                      </a:rPr>
                      <a:t>Industry Pioneers</a:t>
                    </a:r>
                    <a:endParaRPr lang="en-US" dirty="0">
                      <a:solidFill>
                        <a:schemeClr val="accent5">
                          <a:lumMod val="75000"/>
                        </a:schemeClr>
                      </a:solidFill>
                    </a:endParaRPr>
                  </a:p>
                </p:txBody>
              </p:sp>
              <p:sp>
                <p:nvSpPr>
                  <p:cNvPr id="81" name="Chevron 80"/>
                  <p:cNvSpPr/>
                  <p:nvPr/>
                </p:nvSpPr>
                <p:spPr>
                  <a:xfrm>
                    <a:off x="1987451" y="3798041"/>
                    <a:ext cx="237560" cy="237560"/>
                  </a:xfrm>
                  <a:prstGeom prst="chevr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 name="Chevron 81"/>
                  <p:cNvSpPr/>
                  <p:nvPr/>
                </p:nvSpPr>
                <p:spPr>
                  <a:xfrm>
                    <a:off x="1823656" y="3798041"/>
                    <a:ext cx="237560" cy="237560"/>
                  </a:xfrm>
                  <a:prstGeom prst="chevron">
                    <a:avLst/>
                  </a:prstGeom>
                  <a:solidFill>
                    <a:schemeClr val="accent5">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 name="Chevron 82"/>
                  <p:cNvSpPr/>
                  <p:nvPr/>
                </p:nvSpPr>
                <p:spPr>
                  <a:xfrm>
                    <a:off x="1670682" y="3798041"/>
                    <a:ext cx="237560" cy="237560"/>
                  </a:xfrm>
                  <a:prstGeom prst="chevron">
                    <a:avLst/>
                  </a:prstGeom>
                  <a:solidFill>
                    <a:schemeClr val="accent5">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5" name="Rectangle 44"/>
                <p:cNvSpPr/>
                <p:nvPr/>
              </p:nvSpPr>
              <p:spPr>
                <a:xfrm>
                  <a:off x="6035640" y="6091800"/>
                  <a:ext cx="1524180" cy="184666"/>
                </a:xfrm>
                <a:prstGeom prst="rect">
                  <a:avLst/>
                </a:prstGeom>
                <a:gradFill>
                  <a:gsLst>
                    <a:gs pos="0">
                      <a:srgbClr val="C00000">
                        <a:alpha val="0"/>
                      </a:srgbClr>
                    </a:gs>
                    <a:gs pos="55000">
                      <a:srgbClr val="C00000"/>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ORCHESTRATION</a:t>
                  </a:r>
                  <a:endParaRPr lang="en-US" sz="1400" dirty="0"/>
                </a:p>
              </p:txBody>
            </p:sp>
          </p:grpSp>
          <p:sp>
            <p:nvSpPr>
              <p:cNvPr id="17" name="TextBox 16"/>
              <p:cNvSpPr txBox="1"/>
              <p:nvPr/>
            </p:nvSpPr>
            <p:spPr>
              <a:xfrm>
                <a:off x="57046" y="6589834"/>
                <a:ext cx="3874785" cy="261610"/>
              </a:xfrm>
              <a:prstGeom prst="rect">
                <a:avLst/>
              </a:prstGeom>
              <a:noFill/>
            </p:spPr>
            <p:txBody>
              <a:bodyPr wrap="square" rtlCol="0">
                <a:spAutoFit/>
              </a:bodyPr>
              <a:lstStyle/>
              <a:p>
                <a:r>
                  <a:rPr lang="en-US" sz="1050" dirty="0" smtClean="0"/>
                  <a:t>Original slide courtesy Mike Bushong and Joshua Soto </a:t>
                </a:r>
                <a:endParaRPr lang="en-US" sz="1050" dirty="0"/>
              </a:p>
            </p:txBody>
          </p:sp>
        </p:grpSp>
      </p:grpSp>
      <p:sp>
        <p:nvSpPr>
          <p:cNvPr id="19" name="TextBox 18"/>
          <p:cNvSpPr txBox="1"/>
          <p:nvPr/>
        </p:nvSpPr>
        <p:spPr>
          <a:xfrm>
            <a:off x="7843644" y="5491813"/>
            <a:ext cx="1300356" cy="646331"/>
          </a:xfrm>
          <a:prstGeom prst="rect">
            <a:avLst/>
          </a:prstGeom>
          <a:noFill/>
        </p:spPr>
        <p:txBody>
          <a:bodyPr wrap="none" rtlCol="0">
            <a:spAutoFit/>
          </a:bodyPr>
          <a:lstStyle/>
          <a:p>
            <a:r>
              <a:rPr lang="en-US" b="1" dirty="0" smtClean="0"/>
              <a:t>Machine </a:t>
            </a:r>
          </a:p>
          <a:p>
            <a:r>
              <a:rPr lang="en-US" b="1" dirty="0" smtClean="0"/>
              <a:t>Intelligence</a:t>
            </a:r>
            <a:endParaRPr lang="en-US" b="1" dirty="0"/>
          </a:p>
        </p:txBody>
      </p:sp>
      <p:sp>
        <p:nvSpPr>
          <p:cNvPr id="5" name="TextBox 4"/>
          <p:cNvSpPr txBox="1"/>
          <p:nvPr/>
        </p:nvSpPr>
        <p:spPr>
          <a:xfrm>
            <a:off x="84081" y="1871094"/>
            <a:ext cx="322395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Management plane perspective</a:t>
            </a:r>
            <a:endParaRPr lang="en-US" b="1" dirty="0"/>
          </a:p>
        </p:txBody>
      </p:sp>
    </p:spTree>
    <p:extLst>
      <p:ext uri="{BB962C8B-B14F-4D97-AF65-F5344CB8AC3E}">
        <p14:creationId xmlns:p14="http://schemas.microsoft.com/office/powerpoint/2010/main" val="46332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5373"/>
            <a:ext cx="8686800" cy="894890"/>
          </a:xfrm>
        </p:spPr>
        <p:txBody>
          <a:bodyPr>
            <a:normAutofit/>
          </a:bodyPr>
          <a:lstStyle/>
          <a:p>
            <a:r>
              <a:rPr lang="en-US" sz="3600" dirty="0" smtClean="0"/>
              <a:t>Ok, What is All the ML Excitement About?</a:t>
            </a:r>
            <a:endParaRPr lang="en-US" sz="3600" dirty="0"/>
          </a:p>
        </p:txBody>
      </p:sp>
      <p:sp>
        <p:nvSpPr>
          <p:cNvPr id="3" name="Content Placeholder 2"/>
          <p:cNvSpPr>
            <a:spLocks noGrp="1"/>
          </p:cNvSpPr>
          <p:nvPr>
            <p:ph idx="1"/>
          </p:nvPr>
        </p:nvSpPr>
        <p:spPr>
          <a:xfrm>
            <a:off x="142771" y="1203714"/>
            <a:ext cx="8229600" cy="4525963"/>
          </a:xfrm>
        </p:spPr>
        <p:txBody>
          <a:bodyPr>
            <a:normAutofit/>
          </a:bodyPr>
          <a:lstStyle/>
          <a:p>
            <a:r>
              <a:rPr lang="en-US" sz="2400" i="1" dirty="0" smtClean="0">
                <a:latin typeface="Arial"/>
                <a:cs typeface="Arial"/>
              </a:rPr>
              <a:t>Deep learning</a:t>
            </a:r>
            <a:r>
              <a:rPr lang="en-US" sz="2400" dirty="0" smtClean="0">
                <a:latin typeface="Arial"/>
                <a:cs typeface="Arial"/>
              </a:rPr>
              <a:t> is enjoying great success in an ever expanding number of use cases</a:t>
            </a:r>
          </a:p>
          <a:p>
            <a:pPr lvl="1"/>
            <a:r>
              <a:rPr lang="en-US" sz="1600" dirty="0" smtClean="0">
                <a:latin typeface="Arial"/>
                <a:cs typeface="Arial"/>
              </a:rPr>
              <a:t>Multi-hidden layer neural networks</a:t>
            </a:r>
          </a:p>
          <a:p>
            <a:pPr lvl="1"/>
            <a:r>
              <a:rPr lang="en-US" sz="1600" dirty="0">
                <a:latin typeface="Arial"/>
                <a:cs typeface="Arial"/>
              </a:rPr>
              <a:t>“</a:t>
            </a:r>
            <a:r>
              <a:rPr lang="en-US" sz="1600" dirty="0" smtClean="0">
                <a:latin typeface="Arial"/>
                <a:cs typeface="Arial"/>
              </a:rPr>
              <a:t>Perceptual” </a:t>
            </a:r>
            <a:r>
              <a:rPr lang="en-US" sz="1600" dirty="0">
                <a:latin typeface="Arial"/>
                <a:cs typeface="Arial"/>
              </a:rPr>
              <a:t>tasks </a:t>
            </a:r>
            <a:r>
              <a:rPr lang="en-US" sz="1600" dirty="0" smtClean="0">
                <a:latin typeface="Arial"/>
                <a:cs typeface="Arial"/>
              </a:rPr>
              <a:t>reaching </a:t>
            </a:r>
            <a:r>
              <a:rPr lang="en-US" sz="1600" dirty="0">
                <a:latin typeface="Arial"/>
                <a:cs typeface="Arial"/>
              </a:rPr>
              <a:t>super-human performance</a:t>
            </a:r>
          </a:p>
          <a:p>
            <a:pPr lvl="1"/>
            <a:r>
              <a:rPr lang="en-US" sz="1600" dirty="0" smtClean="0">
                <a:latin typeface="Arial"/>
                <a:cs typeface="Arial"/>
              </a:rPr>
              <a:t>Networking/non-cognitive domains still lagging</a:t>
            </a:r>
            <a:endParaRPr lang="en-US" sz="600" dirty="0" smtClean="0">
              <a:latin typeface="Arial"/>
              <a:cs typeface="Arial"/>
              <a:hlinkClick r:id="rId2"/>
            </a:endParaRPr>
          </a:p>
          <a:p>
            <a:pPr lvl="2"/>
            <a:r>
              <a:rPr lang="en-US" sz="1400" dirty="0" smtClean="0">
                <a:latin typeface="Arial"/>
                <a:cs typeface="Arial"/>
                <a:hlinkClick r:id="rId2"/>
              </a:rPr>
              <a:t>http</a:t>
            </a:r>
            <a:r>
              <a:rPr lang="en-US" sz="1400" dirty="0">
                <a:latin typeface="Arial"/>
                <a:cs typeface="Arial"/>
                <a:hlinkClick r:id="rId2"/>
              </a:rPr>
              <a:t>://caia.swin.edu.au/urp/diffuse/</a:t>
            </a:r>
            <a:r>
              <a:rPr lang="en-US" sz="1400" dirty="0" smtClean="0">
                <a:latin typeface="Arial"/>
                <a:cs typeface="Arial"/>
                <a:hlinkClick r:id="rId2"/>
              </a:rPr>
              <a:t>papers.html</a:t>
            </a:r>
            <a:r>
              <a:rPr lang="en-US" sz="1400" dirty="0" smtClean="0">
                <a:latin typeface="Arial"/>
                <a:cs typeface="Arial"/>
              </a:rPr>
              <a:t>  (a bit older research)</a:t>
            </a:r>
          </a:p>
          <a:p>
            <a:pPr lvl="2"/>
            <a:r>
              <a:rPr lang="en-US" sz="1400" dirty="0" smtClean="0">
                <a:latin typeface="Arial"/>
                <a:cs typeface="Arial"/>
              </a:rPr>
              <a:t>Networking is a relatively new (but recently active) domain for ML</a:t>
            </a:r>
          </a:p>
        </p:txBody>
      </p:sp>
      <p:pic>
        <p:nvPicPr>
          <p:cNvPr id="4" name="Picture 3" descr="25CCD2F400000578-2958597-image-a-27_14242701031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52" y="3674737"/>
            <a:ext cx="4535031" cy="2588146"/>
          </a:xfrm>
          <a:prstGeom prst="rect">
            <a:avLst/>
          </a:prstGeom>
        </p:spPr>
      </p:pic>
      <p:pic>
        <p:nvPicPr>
          <p:cNvPr id="5" name="Picture 4" descr="google_auto_caption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5864" y="3586902"/>
            <a:ext cx="4198136" cy="2761341"/>
          </a:xfrm>
          <a:prstGeom prst="rect">
            <a:avLst/>
          </a:prstGeom>
        </p:spPr>
      </p:pic>
      <p:sp>
        <p:nvSpPr>
          <p:cNvPr id="6" name="TextBox 5"/>
          <p:cNvSpPr txBox="1"/>
          <p:nvPr/>
        </p:nvSpPr>
        <p:spPr>
          <a:xfrm rot="20328048">
            <a:off x="609919" y="4815569"/>
            <a:ext cx="3427140" cy="58477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3200" b="1" dirty="0" smtClean="0"/>
              <a:t>Object Recognition</a:t>
            </a:r>
            <a:endParaRPr lang="en-US" sz="3200" b="1" dirty="0"/>
          </a:p>
        </p:txBody>
      </p:sp>
      <p:sp>
        <p:nvSpPr>
          <p:cNvPr id="7" name="TextBox 6"/>
          <p:cNvSpPr txBox="1"/>
          <p:nvPr/>
        </p:nvSpPr>
        <p:spPr>
          <a:xfrm rot="20255050">
            <a:off x="5491254" y="4602936"/>
            <a:ext cx="2980303" cy="58477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3200" b="1" dirty="0" smtClean="0"/>
              <a:t>Auto-Captioning</a:t>
            </a:r>
          </a:p>
        </p:txBody>
      </p:sp>
      <p:sp>
        <p:nvSpPr>
          <p:cNvPr id="8" name="TextBox 7"/>
          <p:cNvSpPr txBox="1"/>
          <p:nvPr/>
        </p:nvSpPr>
        <p:spPr>
          <a:xfrm>
            <a:off x="216834" y="6392956"/>
            <a:ext cx="8710333"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b="1" dirty="0" smtClean="0">
                <a:solidFill>
                  <a:srgbClr val="FF0000"/>
                </a:solidFill>
              </a:rPr>
              <a:t>Why this is relevant: Network use cases will (eventually) </a:t>
            </a:r>
            <a:r>
              <a:rPr lang="en-US" sz="2000" b="1" smtClean="0">
                <a:solidFill>
                  <a:srgbClr val="FF0000"/>
                </a:solidFill>
              </a:rPr>
              <a:t>use similar technologies</a:t>
            </a:r>
            <a:endParaRPr lang="en-US" sz="2000" b="1" dirty="0">
              <a:solidFill>
                <a:srgbClr val="FF0000"/>
              </a:solidFill>
            </a:endParaRPr>
          </a:p>
        </p:txBody>
      </p:sp>
      <p:pic>
        <p:nvPicPr>
          <p:cNvPr id="9" name="Picture 8" descr="Neural_network_layer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6135" y="1715540"/>
            <a:ext cx="2178755" cy="1697130"/>
          </a:xfrm>
          <a:prstGeom prst="rect">
            <a:avLst/>
          </a:prstGeom>
        </p:spPr>
      </p:pic>
    </p:spTree>
    <p:extLst>
      <p:ext uri="{BB962C8B-B14F-4D97-AF65-F5344CB8AC3E}">
        <p14:creationId xmlns:p14="http://schemas.microsoft.com/office/powerpoint/2010/main" val="7427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Auto-Captioning Cartoon</a:t>
            </a:r>
            <a:br>
              <a:rPr lang="en-US" dirty="0" smtClean="0"/>
            </a:br>
            <a:r>
              <a:rPr lang="en-US" dirty="0" smtClean="0"/>
              <a:t> How it Works</a:t>
            </a:r>
            <a:endParaRPr lang="en-US" dirty="0"/>
          </a:p>
        </p:txBody>
      </p:sp>
      <p:pic>
        <p:nvPicPr>
          <p:cNvPr id="4" name="Picture 3" descr="auto-ca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4031"/>
            <a:ext cx="9144000" cy="4058363"/>
          </a:xfrm>
          <a:prstGeom prst="rect">
            <a:avLst/>
          </a:prstGeom>
        </p:spPr>
      </p:pic>
    </p:spTree>
    <p:extLst>
      <p:ext uri="{BB962C8B-B14F-4D97-AF65-F5344CB8AC3E}">
        <p14:creationId xmlns:p14="http://schemas.microsoft.com/office/powerpoint/2010/main" val="1829468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11"/>
            <a:ext cx="8229600" cy="1143000"/>
          </a:xfrm>
        </p:spPr>
        <p:txBody>
          <a:bodyPr/>
          <a:lstStyle/>
          <a:p>
            <a:r>
              <a:rPr lang="en-US" dirty="0" smtClean="0"/>
              <a:t>Self-Driving Cars</a:t>
            </a:r>
            <a:endParaRPr lang="en-US" dirty="0"/>
          </a:p>
        </p:txBody>
      </p:sp>
      <p:pic>
        <p:nvPicPr>
          <p:cNvPr id="4" name="Mobileye Pedestrian Collision Warning - Vehicle - 2012-6-Y4CSnE3CI.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12803"/>
            <a:ext cx="8045450" cy="4525963"/>
          </a:xfrm>
        </p:spPr>
      </p:pic>
      <p:pic>
        <p:nvPicPr>
          <p:cNvPr id="5" name="Picture 4" descr="road_ready_smal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275" y="1417639"/>
            <a:ext cx="8137525" cy="5067548"/>
          </a:xfrm>
          <a:prstGeom prst="rect">
            <a:avLst/>
          </a:prstGeom>
        </p:spPr>
      </p:pic>
      <p:pic>
        <p:nvPicPr>
          <p:cNvPr id="3" name="Picture 2" descr="Blue_Tesla_Model_S_Zoutelande_dunes_Hollan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275" y="1233811"/>
            <a:ext cx="8088553" cy="5251375"/>
          </a:xfrm>
          <a:prstGeom prst="rect">
            <a:avLst/>
          </a:prstGeom>
        </p:spPr>
      </p:pic>
    </p:spTree>
    <p:extLst>
      <p:ext uri="{BB962C8B-B14F-4D97-AF65-F5344CB8AC3E}">
        <p14:creationId xmlns:p14="http://schemas.microsoft.com/office/powerpoint/2010/main" val="279653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video>
              <p:cMediaNode vol="80000">
                <p:cTn id="24"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3297</TotalTime>
  <Words>2987</Words>
  <Application>Microsoft Macintosh PowerPoint</Application>
  <PresentationFormat>On-screen Show (4:3)</PresentationFormat>
  <Paragraphs>539</Paragraphs>
  <Slides>48</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Arial</vt:lpstr>
      <vt:lpstr>Calibri</vt:lpstr>
      <vt:lpstr>ＭＳ ゴシック</vt:lpstr>
      <vt:lpstr>msgothic</vt:lpstr>
      <vt:lpstr>Oxygen</vt:lpstr>
      <vt:lpstr>Wingdings</vt:lpstr>
      <vt:lpstr>Office Theme</vt:lpstr>
      <vt:lpstr>1_Office Theme</vt:lpstr>
      <vt:lpstr>Recent Advances in Machine Learning  And Their Application to Networking</vt:lpstr>
      <vt:lpstr>Goals for this Talk</vt:lpstr>
      <vt:lpstr>Agenda</vt:lpstr>
      <vt:lpstr>What is all the Excitement About? Context and Framing</vt:lpstr>
      <vt:lpstr>Conventional View of the Analytics Space</vt:lpstr>
      <vt:lpstr>PowerPoint Presentation</vt:lpstr>
      <vt:lpstr>Ok, What is All the ML Excitement About?</vt:lpstr>
      <vt:lpstr>Auto-Captioning Cartoon  How it Works</vt:lpstr>
      <vt:lpstr>Self-Driving Cars</vt:lpstr>
      <vt:lpstr>How Does Your Car Actually See?</vt:lpstr>
      <vt:lpstr>But There’s More</vt:lpstr>
      <vt:lpstr>PowerPoint Presentation</vt:lpstr>
      <vt:lpstr>PowerPoint Presentation</vt:lpstr>
      <vt:lpstr>Everyone is getting into the game (M&amp;A Gone Wild)</vt:lpstr>
      <vt:lpstr>PowerPoint Presentation</vt:lpstr>
      <vt:lpstr>Aside: GPUs</vt:lpstr>
      <vt:lpstr>Ok, But What About Networking?  (from NANOG 64)</vt:lpstr>
      <vt:lpstr>More from NANOG 64</vt:lpstr>
      <vt:lpstr>IRTF Current Events http://trac.tools.ietf.org/group/irtf/trac/wiki/nml</vt:lpstr>
      <vt:lpstr>OPNFV</vt:lpstr>
      <vt:lpstr>PowerPoint Presentation</vt:lpstr>
      <vt:lpstr>Aside: Dimensionality</vt:lpstr>
      <vt:lpstr>But There’s a Hitch The Curse Of Dimensionality</vt:lpstr>
      <vt:lpstr>Seen Another Way</vt:lpstr>
      <vt:lpstr>Agenda</vt:lpstr>
      <vt:lpstr>All Cool, But What is Machine Learning?</vt:lpstr>
      <vt:lpstr>PowerPoint Presentation</vt:lpstr>
      <vt:lpstr>A Little More Detail</vt:lpstr>
      <vt:lpstr>Aside: Feed Forward Neural Networks</vt:lpstr>
      <vt:lpstr>Deep Feed Forward Neural Nets  (most of the math I’m going to give you is on this slide )</vt:lpstr>
      <vt:lpstr>Agenda</vt:lpstr>
      <vt:lpstr>Prototypical ML Stack</vt:lpstr>
      <vt:lpstr>PowerPoint Presentation</vt:lpstr>
      <vt:lpstr>Simple Example: Application Profiling</vt:lpstr>
      <vt:lpstr>Applying Occam’s Razor</vt:lpstr>
      <vt:lpstr>Frequent Pattern Mining  (FP Growth Algorithm)</vt:lpstr>
      <vt:lpstr>K-Means (K-Means Clustering)</vt:lpstr>
      <vt:lpstr>A Little More on K-Means K-Means Algorithm</vt:lpstr>
      <vt:lpstr>Putting It All Together</vt:lpstr>
      <vt:lpstr>BTW, how hard is it to code up FP in  Spark/MLlib/Scala (or Python, Java, R)?</vt:lpstr>
      <vt:lpstr>What About K-Means?</vt:lpstr>
      <vt:lpstr>Application Profiling, cont</vt:lpstr>
      <vt:lpstr>So what is more interesting…</vt:lpstr>
      <vt:lpstr>BTW, What (technically) are Anomalies?</vt:lpstr>
      <vt:lpstr>Basic Idea Behind Anomaly Detection</vt:lpstr>
      <vt:lpstr>Agenda</vt:lpstr>
      <vt:lpstr>What The Future Holds</vt:lpstr>
      <vt:lpstr>Q&amp;A</vt:lpstr>
    </vt:vector>
  </TitlesOfParts>
  <Company>UO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Study Group </dc:title>
  <dc:creator>David Meyer</dc:creator>
  <cp:lastModifiedBy>David Meyer</cp:lastModifiedBy>
  <cp:revision>1618</cp:revision>
  <dcterms:created xsi:type="dcterms:W3CDTF">2015-05-12T14:16:44Z</dcterms:created>
  <dcterms:modified xsi:type="dcterms:W3CDTF">2015-08-25T17:15:47Z</dcterms:modified>
</cp:coreProperties>
</file>