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sldIdLst>
    <p:sldId id="321" r:id="rId2"/>
    <p:sldId id="399" r:id="rId3"/>
    <p:sldId id="397" r:id="rId4"/>
    <p:sldId id="398" r:id="rId5"/>
    <p:sldId id="400" r:id="rId6"/>
    <p:sldId id="401" r:id="rId7"/>
    <p:sldId id="402" r:id="rId8"/>
    <p:sldId id="408" r:id="rId9"/>
    <p:sldId id="403" r:id="rId10"/>
    <p:sldId id="404" r:id="rId11"/>
    <p:sldId id="405" r:id="rId12"/>
    <p:sldId id="406" r:id="rId13"/>
    <p:sldId id="407" r:id="rId14"/>
    <p:sldId id="418" r:id="rId15"/>
    <p:sldId id="414" r:id="rId16"/>
    <p:sldId id="421" r:id="rId17"/>
    <p:sldId id="415" r:id="rId18"/>
    <p:sldId id="416" r:id="rId19"/>
    <p:sldId id="417" r:id="rId20"/>
    <p:sldId id="419" r:id="rId21"/>
    <p:sldId id="420" r:id="rId22"/>
    <p:sldId id="344" r:id="rId23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58C"/>
    <a:srgbClr val="FF6381"/>
    <a:srgbClr val="FF91A6"/>
    <a:srgbClr val="003972"/>
    <a:srgbClr val="005FBE"/>
    <a:srgbClr val="32AA32"/>
    <a:srgbClr val="4A5EC4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15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3748D67-A48A-432B-BF33-65643F9AF2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9365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3BF356C-21B6-477C-9D9B-EA9FBEEADD5F}" type="slidenum">
              <a:rPr lang="en-US"/>
              <a:pPr eaLnBrk="1" hangingPunct="1"/>
              <a:t>22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457200" y="457200"/>
            <a:ext cx="8272463" cy="5986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9" descr="stanfor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025" y="5257800"/>
            <a:ext cx="614363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6986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10000"/>
            <a:ext cx="6400800" cy="1219200"/>
          </a:xfrm>
        </p:spPr>
        <p:txBody>
          <a:bodyPr/>
          <a:lstStyle>
            <a:lvl1pPr marL="0" indent="0" algn="ctr">
              <a:spcBef>
                <a:spcPct val="0"/>
              </a:spcBef>
              <a:buFont typeface="Arial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79966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16,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RAMCloud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9D194FD-2F24-459E-B318-9DF5D4BD5B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094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16,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RAMCloud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40858F4-09CC-4DD0-BDFE-255703E116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243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16,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RAMCloud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729FAB-51E1-4625-A23F-C60C4BDBBB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692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16,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RAMCloud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FB60D9-147A-4354-ABAF-B569B8EEC4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294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06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06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16, 2010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RAMCloud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FF2C723-9A85-4CD0-B8F8-6524AA88C5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2060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16, 2010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RAMCloud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706DA20-F539-4EDA-8526-895364016B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064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16, 2010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RAMCloud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681A73-49B9-4723-B552-95E7981A5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013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16, 2010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RAMCloud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DD5904-0C88-4B76-A0D8-BA7F9A65CF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930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16, 2010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RAMCloud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7359235-468B-4218-B409-8A71BF645E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120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16, 2010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RAMCloud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6EC1D13-B150-4582-9E16-DE23B9BC6F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921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90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November 16, 2010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324600"/>
            <a:ext cx="3429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RAMCloud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B775765C-DC41-4F86-9425-BE04CD7921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9"/>
          <p:cNvSpPr>
            <a:spLocks noChangeShapeType="1"/>
          </p:cNvSpPr>
          <p:nvPr userDrawn="1"/>
        </p:nvSpPr>
        <p:spPr bwMode="auto">
          <a:xfrm>
            <a:off x="457200" y="889000"/>
            <a:ext cx="82296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Analysis of </a:t>
            </a:r>
            <a:r>
              <a:rPr lang="en-US" dirty="0" err="1" smtClean="0"/>
              <a:t>RAMCloud</a:t>
            </a:r>
            <a:r>
              <a:rPr lang="en-US" dirty="0" smtClean="0"/>
              <a:t> Crash Probabilities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429000"/>
            <a:ext cx="7239000" cy="1600200"/>
          </a:xfrm>
        </p:spPr>
        <p:txBody>
          <a:bodyPr/>
          <a:lstStyle/>
          <a:p>
            <a:pPr eaLnBrk="1" hangingPunct="1"/>
            <a:r>
              <a:rPr lang="en-US" sz="2200" dirty="0" err="1" smtClean="0"/>
              <a:t>Asaf</a:t>
            </a:r>
            <a:r>
              <a:rPr lang="en-US" sz="2200" dirty="0" smtClean="0"/>
              <a:t> </a:t>
            </a:r>
            <a:r>
              <a:rPr lang="en-US" sz="2200" dirty="0" err="1" smtClean="0"/>
              <a:t>Cidon</a:t>
            </a:r>
            <a:endParaRPr lang="en-US" sz="2200" dirty="0" smtClean="0">
              <a:cs typeface="Arial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sz="2200" dirty="0" smtClean="0"/>
              <a:t>Stanford University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Simultaneous Crashes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General idea: </a:t>
                </a:r>
              </a:p>
              <a:p>
                <a:pPr lvl="1"/>
                <a:r>
                  <a:rPr lang="en-US" dirty="0" smtClean="0"/>
                  <a:t>Each machine crashes as independent Poisson process with recovery time T</a:t>
                </a:r>
              </a:p>
              <a:p>
                <a:pPr lvl="1"/>
                <a:r>
                  <a:rPr lang="en-US" dirty="0"/>
                  <a:t>T</a:t>
                </a:r>
                <a:r>
                  <a:rPr lang="en-US" dirty="0" smtClean="0"/>
                  <a:t>ry to find overlapping crashes</a:t>
                </a:r>
              </a:p>
              <a:p>
                <a:pPr lvl="1"/>
                <a:r>
                  <a:rPr lang="en-US" dirty="0" smtClean="0"/>
                  <a:t>Very similar to Aloha network packet collisions model</a:t>
                </a:r>
              </a:p>
              <a:p>
                <a:r>
                  <a:rPr lang="en-US" dirty="0" smtClean="0"/>
                  <a:t>Single machine failure: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𝑿</m:t>
                        </m:r>
                      </m:e>
                      <m:sub>
                        <m:r>
                          <a:rPr lang="en-US" b="1" i="1" smtClean="0">
                            <a:latin typeface="Cambria Math"/>
                          </a:rPr>
                          <m:t>𝒊</m:t>
                        </m:r>
                      </m:sub>
                    </m:sSub>
                    <m:r>
                      <a:rPr lang="en-US" b="1" i="1" smtClean="0">
                        <a:latin typeface="Cambria Math"/>
                      </a:rPr>
                      <m:t>~</m:t>
                    </m:r>
                    <m:r>
                      <a:rPr lang="en-US" b="1" i="1" smtClean="0">
                        <a:latin typeface="Cambria Math"/>
                      </a:rPr>
                      <m:t>𝑷𝒐𝒊𝒔</m:t>
                    </m:r>
                    <m:d>
                      <m:dPr>
                        <m:ctrlPr>
                          <a:rPr lang="en-US" b="1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1" i="1" smtClean="0">
                                <a:latin typeface="Cambria Math"/>
                              </a:rPr>
                              <m:t>𝒈</m:t>
                            </m:r>
                          </m:num>
                          <m:den>
                            <m:r>
                              <a:rPr lang="en-US" b="1" i="1" smtClean="0">
                                <a:latin typeface="Cambria Math"/>
                              </a:rPr>
                              <m:t>𝑵</m:t>
                            </m:r>
                          </m:den>
                        </m:f>
                        <m:r>
                          <a:rPr lang="en-US" b="1" i="1" smtClean="0">
                            <a:latin typeface="Cambria Math"/>
                          </a:rPr>
                          <m:t>,</m:t>
                        </m:r>
                        <m:r>
                          <a:rPr lang="en-US" b="1" i="1" smtClean="0">
                            <a:latin typeface="Cambria Math"/>
                          </a:rPr>
                          <m:t>𝒕</m:t>
                        </m:r>
                      </m:e>
                    </m:d>
                  </m:oMath>
                </a14:m>
                <a:endParaRPr lang="en-US" b="1" dirty="0" smtClean="0"/>
              </a:p>
              <a:p>
                <a:r>
                  <a:rPr lang="en-US" dirty="0" smtClean="0"/>
                  <a:t>All machine failures: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𝑿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𝒊</m:t>
                            </m:r>
                          </m:sub>
                        </m:sSub>
                      </m:e>
                    </m:nary>
                    <m:r>
                      <a:rPr lang="en-US" b="1" i="1" smtClean="0">
                        <a:latin typeface="Cambria Math"/>
                      </a:rPr>
                      <m:t>=</m:t>
                    </m:r>
                    <m:r>
                      <a:rPr lang="en-US" b="1" i="1" smtClean="0">
                        <a:latin typeface="Cambria Math"/>
                      </a:rPr>
                      <m:t>𝑿</m:t>
                    </m:r>
                    <m:r>
                      <a:rPr lang="en-US" b="1" i="1" smtClean="0">
                        <a:latin typeface="Cambria Math"/>
                      </a:rPr>
                      <m:t>~</m:t>
                    </m:r>
                    <m:r>
                      <a:rPr lang="en-US" b="1" i="1" smtClean="0">
                        <a:latin typeface="Cambria Math"/>
                      </a:rPr>
                      <m:t>𝑷𝒐𝒊𝒔</m:t>
                    </m:r>
                    <m:d>
                      <m:dPr>
                        <m:ctrlPr>
                          <a:rPr lang="en-US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/>
                          </a:rPr>
                          <m:t>𝒈</m:t>
                        </m:r>
                        <m:r>
                          <a:rPr lang="en-US" b="1" i="1" smtClean="0">
                            <a:latin typeface="Cambria Math"/>
                          </a:rPr>
                          <m:t>,</m:t>
                        </m:r>
                        <m:r>
                          <a:rPr lang="en-US" b="1" i="1" smtClean="0">
                            <a:latin typeface="Cambria Math"/>
                          </a:rPr>
                          <m:t>𝒕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41" t="-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hangingPunct="1"/>
            <a:r>
              <a:rPr lang="en-US" dirty="0"/>
              <a:t>November 16, 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B729FAB-51E1-4625-A23F-C60C4BDBBBD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747486" y="6005286"/>
            <a:ext cx="76962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Rectangle 11"/>
          <p:cNvSpPr/>
          <p:nvPr/>
        </p:nvSpPr>
        <p:spPr bwMode="auto">
          <a:xfrm>
            <a:off x="4648200" y="5471886"/>
            <a:ext cx="838200" cy="518886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/>
              <a:t> M7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177964" y="5424714"/>
            <a:ext cx="838200" cy="566058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M4</a:t>
            </a:r>
          </a:p>
        </p:txBody>
      </p:sp>
      <p:sp>
        <p:nvSpPr>
          <p:cNvPr id="14" name="Right Brace 13"/>
          <p:cNvSpPr/>
          <p:nvPr/>
        </p:nvSpPr>
        <p:spPr bwMode="auto">
          <a:xfrm>
            <a:off x="2253342" y="4853827"/>
            <a:ext cx="297564" cy="839399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5400000"/>
            </a:camera>
            <a:lightRig rig="threePt" dir="t"/>
          </a:scene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1981200" y="5471886"/>
            <a:ext cx="838200" cy="518886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/>
              <a:t>M1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85686" y="475342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</a:t>
            </a:r>
            <a:endParaRPr lang="en-US" b="1" dirty="0"/>
          </a:p>
        </p:txBody>
      </p:sp>
      <p:sp>
        <p:nvSpPr>
          <p:cNvPr id="19" name="Right Brace 18"/>
          <p:cNvSpPr/>
          <p:nvPr/>
        </p:nvSpPr>
        <p:spPr bwMode="auto">
          <a:xfrm>
            <a:off x="4934856" y="4806655"/>
            <a:ext cx="297564" cy="839399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5400000"/>
            </a:camera>
            <a:lightRig rig="threePt" dir="t"/>
          </a:scene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Right Brace 20"/>
          <p:cNvSpPr/>
          <p:nvPr/>
        </p:nvSpPr>
        <p:spPr bwMode="auto">
          <a:xfrm>
            <a:off x="5471886" y="4556281"/>
            <a:ext cx="297564" cy="839399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5400000"/>
            </a:camera>
            <a:lightRig rig="threePt" dir="t"/>
          </a:scene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760186" y="5744029"/>
            <a:ext cx="0" cy="273957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>
            <a:off x="8429172" y="5731329"/>
            <a:ext cx="0" cy="273957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TextBox 25"/>
          <p:cNvSpPr txBox="1"/>
          <p:nvPr/>
        </p:nvSpPr>
        <p:spPr>
          <a:xfrm>
            <a:off x="-25400" y="603146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0</a:t>
            </a:r>
            <a:endParaRPr lang="en-US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7632700" y="603146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106915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u="sng" dirty="0" smtClean="0"/>
              <a:t>All machines fail independently of each other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Each individual machine fails at a low rate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Number of machines &gt;&gt; 1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Constant recovery time for all machines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If a single machine fails, there is a time slot of 2T when other machine failures count as simultaneous failures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hangingPunct="1"/>
            <a:r>
              <a:rPr lang="en-US" dirty="0"/>
              <a:t>November 16, 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RAMCloud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B729FAB-51E1-4625-A23F-C60C4BDBBBD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22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Simultaneous Crash Rate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0" dirty="0" smtClean="0"/>
                  <a:t>Reminder - Poisson distribution: </a:t>
                </a:r>
                <a:endParaRPr lang="en-US" b="0" i="1" dirty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US" b="0" i="1" dirty="0" smtClean="0">
                    <a:latin typeface="Cambria Math"/>
                  </a:rPr>
                  <a:t>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𝑃𝑟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  <m:r>
                          <a:rPr lang="en-US" b="0" i="1" smtClean="0">
                            <a:latin typeface="Cambria Math"/>
                          </a:rPr>
                          <m:t>=</m:t>
                        </m:r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  <m:r>
                          <a:rPr lang="en-US" b="0" i="1" smtClean="0">
                            <a:latin typeface="Cambria Math"/>
                          </a:rPr>
                          <m:t>, </m:t>
                        </m:r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  <m:r>
                          <a:rPr lang="en-US" b="0" i="1" smtClean="0">
                            <a:latin typeface="Cambria Math"/>
                          </a:rPr>
                          <m:t>=</m:t>
                        </m:r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𝑇𝑔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</m:sup>
                        </m:sSup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𝑇𝑔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  <m:r>
                          <a:rPr lang="en-US" b="0" i="1" smtClean="0">
                            <a:latin typeface="Cambria Math"/>
                          </a:rPr>
                          <m:t>!</m:t>
                        </m:r>
                      </m:den>
                    </m:f>
                  </m:oMath>
                </a14:m>
                <a:endParaRPr lang="en-US" sz="1800" b="0" dirty="0" smtClean="0"/>
              </a:p>
              <a:p>
                <a:r>
                  <a:rPr lang="en-US" b="0" dirty="0" smtClean="0"/>
                  <a:t>Rate of crashes where only one machine fails at a time (i.e. successful packet transmission rate in Aloha): </a:t>
                </a:r>
              </a:p>
              <a:p>
                <a:pPr marL="0" indent="0">
                  <a:buNone/>
                </a:pPr>
                <a:endParaRPr lang="en-US" sz="800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0" smtClean="0">
                          <a:latin typeface="Cambria Math"/>
                        </a:rPr>
                        <m:t>           </m:t>
                      </m:r>
                      <m:r>
                        <a:rPr lang="en-US" b="0">
                          <a:latin typeface="Cambria Math"/>
                        </a:rPr>
                        <m:t>(</m:t>
                      </m:r>
                      <m:r>
                        <a:rPr lang="en-US" b="0" i="1">
                          <a:latin typeface="Cambria Math"/>
                        </a:rPr>
                        <m:t>𝐹𝑎𝑖𝑙𝑢𝑟𝑒</m:t>
                      </m:r>
                      <m:r>
                        <a:rPr lang="en-US" b="0" i="1">
                          <a:latin typeface="Cambria Math"/>
                        </a:rPr>
                        <m:t> </m:t>
                      </m:r>
                      <m:r>
                        <a:rPr lang="en-US" b="0" i="1">
                          <a:latin typeface="Cambria Math"/>
                        </a:rPr>
                        <m:t>𝑅𝑎𝑡𝑒</m:t>
                      </m:r>
                      <m:r>
                        <a:rPr lang="en-US" b="0" i="1">
                          <a:latin typeface="Cambria Math"/>
                        </a:rPr>
                        <m:t>)∙</m:t>
                      </m:r>
                      <m:r>
                        <a:rPr lang="en-US" b="0" i="1">
                          <a:latin typeface="Cambria Math"/>
                        </a:rPr>
                        <m:t>𝑃𝑟</m:t>
                      </m:r>
                      <m:d>
                        <m:dPr>
                          <m:ctrlPr>
                            <a:rPr lang="en-US" b="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>
                              <a:latin typeface="Cambria Math"/>
                            </a:rPr>
                            <m:t>𝑋</m:t>
                          </m:r>
                          <m:r>
                            <a:rPr lang="en-US" b="0" i="1">
                              <a:latin typeface="Cambria Math"/>
                            </a:rPr>
                            <m:t>=0, </m:t>
                          </m:r>
                          <m:r>
                            <a:rPr lang="en-US" b="0" i="1">
                              <a:latin typeface="Cambria Math"/>
                            </a:rPr>
                            <m:t>𝑡</m:t>
                          </m:r>
                          <m:r>
                            <a:rPr lang="en-US" b="0" i="1">
                              <a:latin typeface="Cambria Math"/>
                            </a:rPr>
                            <m:t>=2</m:t>
                          </m:r>
                          <m:r>
                            <a:rPr lang="en-US" b="0" i="1">
                              <a:latin typeface="Cambria Math"/>
                            </a:rPr>
                            <m:t>𝑇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>
                          <a:latin typeface="Cambria Math"/>
                        </a:rPr>
                        <m:t>𝑔𝑌</m:t>
                      </m:r>
                      <m:sSup>
                        <m:sSupPr>
                          <m:ctrlPr>
                            <a:rPr lang="en-US" b="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>
                              <a:latin typeface="Cambria Math"/>
                            </a:rPr>
                            <m:t>−2</m:t>
                          </m:r>
                          <m:r>
                            <a:rPr lang="en-US" b="0" i="1">
                              <a:latin typeface="Cambria Math"/>
                            </a:rPr>
                            <m:t>𝑇𝑔</m:t>
                          </m:r>
                        </m:sup>
                      </m:sSup>
                    </m:oMath>
                  </m:oMathPara>
                </a14:m>
                <a:endParaRPr lang="en-US" b="1" i="1" dirty="0" smtClean="0">
                  <a:latin typeface="Cambria Math"/>
                </a:endParaRPr>
              </a:p>
              <a:p>
                <a:r>
                  <a:rPr lang="en-US" dirty="0" smtClean="0"/>
                  <a:t>Rate of 2 machines crashing simultaneously:</a:t>
                </a:r>
              </a:p>
              <a:p>
                <a:pPr marL="0" indent="0">
                  <a:buNone/>
                </a:pPr>
                <a:r>
                  <a:rPr lang="en-US" b="0" dirty="0"/>
                  <a:t> </a:t>
                </a:r>
                <a:r>
                  <a:rPr lang="en-US" b="0" dirty="0" smtClean="0"/>
                  <a:t>      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 (</m:t>
                    </m:r>
                    <m:r>
                      <a:rPr lang="en-US" b="1" i="1" smtClean="0">
                        <a:latin typeface="Cambria Math"/>
                      </a:rPr>
                      <m:t>𝑭𝒂𝒊𝒍𝒖𝒓𝒆</m:t>
                    </m:r>
                    <m:r>
                      <a:rPr lang="en-US" b="1" i="1" smtClean="0">
                        <a:latin typeface="Cambria Math"/>
                      </a:rPr>
                      <m:t> </m:t>
                    </m:r>
                    <m:r>
                      <a:rPr lang="en-US" b="1" i="1" smtClean="0">
                        <a:latin typeface="Cambria Math"/>
                      </a:rPr>
                      <m:t>𝑹𝒂𝒕𝒆</m:t>
                    </m:r>
                    <m:r>
                      <a:rPr lang="en-US" b="1" i="1" smtClean="0">
                        <a:latin typeface="Cambria Math"/>
                      </a:rPr>
                      <m:t>)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b="1" i="1" smtClean="0">
                        <a:latin typeface="Cambria Math"/>
                      </a:rPr>
                      <m:t>𝑷𝒓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/>
                          </a:rPr>
                          <m:t>𝑿</m:t>
                        </m:r>
                        <m:r>
                          <a:rPr lang="en-US" b="1" i="1">
                            <a:latin typeface="Cambria Math"/>
                          </a:rPr>
                          <m:t>=</m:t>
                        </m:r>
                        <m:r>
                          <a:rPr lang="en-US" b="1" i="1" smtClean="0">
                            <a:latin typeface="Cambria Math"/>
                          </a:rPr>
                          <m:t>𝟏</m:t>
                        </m:r>
                        <m:r>
                          <a:rPr lang="en-US" b="1" i="1" smtClean="0">
                            <a:latin typeface="Cambria Math"/>
                          </a:rPr>
                          <m:t>, </m:t>
                        </m:r>
                        <m:r>
                          <a:rPr lang="en-US" b="1" i="1">
                            <a:latin typeface="Cambria Math"/>
                          </a:rPr>
                          <m:t>𝒕</m:t>
                        </m:r>
                        <m:r>
                          <a:rPr lang="en-US" b="1" i="1">
                            <a:latin typeface="Cambria Math"/>
                          </a:rPr>
                          <m:t>=</m:t>
                        </m:r>
                        <m:r>
                          <a:rPr lang="en-US" b="1" i="1">
                            <a:latin typeface="Cambria Math"/>
                          </a:rPr>
                          <m:t>𝑻</m:t>
                        </m:r>
                      </m:e>
                    </m:d>
                    <m:r>
                      <a:rPr lang="en-US" b="1" i="1" smtClean="0">
                        <a:latin typeface="Cambria Math"/>
                      </a:rPr>
                      <m:t>=</m:t>
                    </m:r>
                    <m:r>
                      <a:rPr lang="en-US" i="1" smtClean="0">
                        <a:latin typeface="Cambria Math"/>
                      </a:rPr>
                      <m:t>𝒈𝒀</m:t>
                    </m:r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/>
                          </a:rPr>
                          <m:t>𝑻𝒈</m:t>
                        </m:r>
                      </m:e>
                    </m:d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𝒆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r>
                          <a:rPr lang="en-US" i="1">
                            <a:latin typeface="Cambria Math"/>
                          </a:rPr>
                          <m:t>𝑻𝒈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r>
                  <a:rPr lang="en-US" dirty="0" smtClean="0"/>
                  <a:t>Rate of 3 machines crashing simultaneously:</a:t>
                </a:r>
              </a:p>
              <a:p>
                <a:endParaRPr lang="en-US" sz="2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0" smtClean="0">
                          <a:latin typeface="Cambria Math"/>
                        </a:rPr>
                        <m:t>   </m:t>
                      </m:r>
                      <m:r>
                        <a:rPr lang="en-US" b="0">
                          <a:latin typeface="Cambria Math"/>
                        </a:rPr>
                        <m:t>(</m:t>
                      </m:r>
                      <m:r>
                        <a:rPr lang="en-US" i="1">
                          <a:latin typeface="Cambria Math"/>
                        </a:rPr>
                        <m:t>𝑭𝒂𝒊𝒍𝒖𝒓𝒆</m:t>
                      </m:r>
                      <m:r>
                        <a:rPr lang="en-US" i="1">
                          <a:latin typeface="Cambria Math"/>
                        </a:rPr>
                        <m:t> </m:t>
                      </m:r>
                      <m:r>
                        <a:rPr lang="en-US" i="1">
                          <a:latin typeface="Cambria Math"/>
                        </a:rPr>
                        <m:t>𝑹𝒂𝒕𝒆</m:t>
                      </m:r>
                      <m:r>
                        <a:rPr lang="en-US" i="1">
                          <a:latin typeface="Cambria Math"/>
                        </a:rPr>
                        <m:t>)∙</m:t>
                      </m:r>
                      <m:r>
                        <a:rPr lang="en-US" i="1">
                          <a:latin typeface="Cambria Math"/>
                        </a:rPr>
                        <m:t>𝑷𝒓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𝑿</m:t>
                          </m:r>
                          <m:r>
                            <a:rPr lang="en-US" i="1">
                              <a:latin typeface="Cambria Math"/>
                            </a:rPr>
                            <m:t>=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𝟐</m:t>
                          </m:r>
                          <m:r>
                            <a:rPr lang="en-US" i="1">
                              <a:latin typeface="Cambria Math"/>
                            </a:rPr>
                            <m:t>, </m:t>
                          </m:r>
                          <m:r>
                            <a:rPr lang="en-US" i="1">
                              <a:latin typeface="Cambria Math"/>
                            </a:rPr>
                            <m:t>𝒕</m:t>
                          </m:r>
                          <m:r>
                            <a:rPr lang="en-US" i="1">
                              <a:latin typeface="Cambria Math"/>
                            </a:rPr>
                            <m:t>=</m:t>
                          </m:r>
                          <m:r>
                            <a:rPr lang="en-US" i="1">
                              <a:latin typeface="Cambria Math"/>
                            </a:rPr>
                            <m:t>𝑻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 smtClean="0">
                          <a:latin typeface="Cambria Math"/>
                        </a:rPr>
                        <m:t>𝒈𝒀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𝑻𝒈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𝑻𝒈</m:t>
                              </m:r>
                            </m:sup>
                          </m:sSup>
                        </m:num>
                        <m:den>
                          <m:r>
                            <a:rPr lang="en-US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b="1" i="1" dirty="0" smtClean="0">
                  <a:latin typeface="Cambria Math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41" t="-870" b="-5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B729FAB-51E1-4625-A23F-C60C4BDBBBD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00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Segment Loss Rate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Average disk segment loss rate for two backup failures:</a:t>
                </a:r>
              </a:p>
              <a:p>
                <a:pPr marL="0" indent="0">
                  <a:buNone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/>
                      </a:rPr>
                      <m:t>          </m:t>
                    </m:r>
                    <m:r>
                      <a:rPr lang="en-US" i="1" smtClean="0">
                        <a:latin typeface="Cambria Math"/>
                      </a:rPr>
                      <m:t>𝒈𝒀</m:t>
                    </m:r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𝑻𝒈</m:t>
                        </m:r>
                      </m:e>
                    </m:d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𝒆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r>
                          <a:rPr lang="en-US" i="1">
                            <a:latin typeface="Cambria Math"/>
                          </a:rPr>
                          <m:t>𝑻𝒈</m:t>
                        </m:r>
                      </m:sup>
                    </m:sSup>
                  </m:oMath>
                </a14:m>
                <a:r>
                  <a:rPr lang="en-US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b="1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𝟏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𝟏</m:t>
                                </m:r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/>
                                      </a:rPr>
                                      <m:t>𝟐</m:t>
                                    </m:r>
                                  </m:num>
                                  <m:den>
                                    <m:d>
                                      <m:dPr>
                                        <m:ctrlPr>
                                          <a:rPr lang="en-US" i="1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𝑵</m:t>
                                        </m:r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−</m:t>
                                        </m:r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𝟏</m:t>
                                        </m:r>
                                      </m:e>
                                    </m:d>
                                    <m:d>
                                      <m:dPr>
                                        <m:ctrlPr>
                                          <a:rPr lang="en-US" i="1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𝑵</m:t>
                                        </m:r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−</m:t>
                                        </m:r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𝟐</m:t>
                                        </m:r>
                                      </m:e>
                                    </m:d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𝑺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𝑵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𝟐</m:t>
                                </m:r>
                              </m:e>
                            </m:d>
                          </m:sup>
                        </m:sSup>
                      </m:e>
                    </m:d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 smtClean="0"/>
                  <a:t>Average disk and memory segment loss rate for three simultaneous machine failures: </a:t>
                </a:r>
              </a:p>
              <a:p>
                <a:pPr marL="0" indent="0">
                  <a:buNone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/>
                      </a:rPr>
                      <m:t>          </m:t>
                    </m:r>
                    <m:r>
                      <a:rPr lang="en-US" i="1" smtClean="0">
                        <a:latin typeface="Cambria Math"/>
                      </a:rPr>
                      <m:t>𝒈𝒀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sSup>
                              <m:sSup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𝑻𝒈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i="1">
                                <a:latin typeface="Cambria Math"/>
                              </a:rPr>
                              <m:t>𝒆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−</m:t>
                            </m:r>
                            <m:r>
                              <a:rPr lang="en-US" i="1">
                                <a:latin typeface="Cambria Math"/>
                              </a:rPr>
                              <m:t>𝑻𝒈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>
                            <a:latin typeface="Cambria Math"/>
                            <a:ea typeface="Cambria Math"/>
                          </a:rPr>
                          <m:t>𝟏</m:t>
                        </m:r>
                        <m:r>
                          <a:rPr lang="en-US">
                            <a:latin typeface="Cambria Math"/>
                            <a:ea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>
                                    <a:latin typeface="Cambria Math"/>
                                    <a:ea typeface="Cambria Math"/>
                                  </a:rPr>
                                  <m:t>𝟏</m:t>
                                </m:r>
                                <m:r>
                                  <a:rPr lang="en-US">
                                    <a:latin typeface="Cambria Math"/>
                                    <a:ea typeface="Cambria Math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/>
                                      </a:rPr>
                                      <m:t>𝟐</m:t>
                                    </m:r>
                                  </m:num>
                                  <m:den>
                                    <m:d>
                                      <m:dPr>
                                        <m:ctrlPr>
                                          <a:rPr lang="en-US" i="1" smtClean="0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𝑵</m:t>
                                        </m:r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−</m:t>
                                        </m:r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𝟏</m:t>
                                        </m:r>
                                      </m:e>
                                    </m:d>
                                    <m:d>
                                      <m:dPr>
                                        <m:ctrlPr>
                                          <a:rPr lang="en-US" i="1" smtClean="0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𝑵</m:t>
                                        </m:r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−</m:t>
                                        </m:r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𝟐</m:t>
                                        </m:r>
                                      </m:e>
                                    </m:d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𝟑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𝑺</m:t>
                            </m:r>
                          </m:sup>
                        </m:sSup>
                      </m:e>
                    </m:d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41" t="-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hangingPunct="1"/>
            <a:r>
              <a:rPr lang="en-US" dirty="0"/>
              <a:t>November 16, 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B729FAB-51E1-4625-A23F-C60C4BDBBBD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83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Numerical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Segment loss probabilities are accurate</a:t>
            </a:r>
          </a:p>
          <a:p>
            <a:endParaRPr lang="en-US" dirty="0" smtClean="0"/>
          </a:p>
          <a:p>
            <a:r>
              <a:rPr lang="en-US" dirty="0" smtClean="0"/>
              <a:t>Annual simultaneous crashes and annual segment loss rate are </a:t>
            </a:r>
            <a:r>
              <a:rPr lang="en-US" smtClean="0"/>
              <a:t>only </a:t>
            </a:r>
            <a:r>
              <a:rPr lang="en-US" b="1" i="1" smtClean="0"/>
              <a:t>lower </a:t>
            </a:r>
            <a:r>
              <a:rPr lang="en-US" b="1" i="1" dirty="0" smtClean="0"/>
              <a:t>bounds</a:t>
            </a:r>
            <a:r>
              <a:rPr lang="en-US" dirty="0" smtClean="0"/>
              <a:t>, the real numbers are probably higher</a:t>
            </a:r>
          </a:p>
          <a:p>
            <a:endParaRPr lang="en-US" dirty="0" smtClean="0"/>
          </a:p>
          <a:p>
            <a:r>
              <a:rPr lang="en-US" dirty="0" smtClean="0"/>
              <a:t>We do not take into account rare but feasible data center crash scenarios (e.g. power outages)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hangingPunct="1"/>
            <a:r>
              <a:rPr lang="en-US" dirty="0"/>
              <a:t>November 16, 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B729FAB-51E1-4625-A23F-C60C4BDBBBD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61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Numerical Results: Segment Disk Loss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hangingPunct="1"/>
            <a:r>
              <a:rPr lang="en-US" dirty="0"/>
              <a:t>November 16, 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B729FAB-51E1-4625-A23F-C60C4BDBBBD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Content Placeholder 8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921807411"/>
                  </p:ext>
                </p:extLst>
              </p:nvPr>
            </p:nvGraphicFramePr>
            <p:xfrm>
              <a:off x="381000" y="1143000"/>
              <a:ext cx="8382000" cy="5105401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2324906"/>
                    <a:gridCol w="1545984"/>
                    <a:gridCol w="1332859"/>
                    <a:gridCol w="1532227"/>
                    <a:gridCol w="1646024"/>
                  </a:tblGrid>
                  <a:tr h="697407">
                    <a:tc gridSpan="5"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Segment Loss on Disk Probabilities</a:t>
                          </a:r>
                          <a:endParaRPr lang="en-US" baseline="0" dirty="0" smtClean="0"/>
                        </a:p>
                        <a:p>
                          <a:pPr algn="ctr"/>
                          <a:r>
                            <a:rPr lang="en-US" baseline="0" dirty="0" smtClean="0"/>
                            <a:t>(8,000 segments per machine, 50 machines per rack)</a:t>
                          </a:r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</a:tr>
                  <a:tr h="65651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Number of machines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1,000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10,000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100,000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1,000,000</a:t>
                          </a:r>
                          <a:endParaRPr lang="en-US" dirty="0"/>
                        </a:p>
                      </a:txBody>
                      <a:tcPr anchor="ctr"/>
                    </a:tc>
                  </a:tr>
                  <a:tr h="93787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𝑃𝑟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eqArr>
                                      <m:eqArrPr>
                                        <m:ctrlPr>
                                          <a:rPr lang="en-US" b="0" i="1" smtClean="0">
                                            <a:latin typeface="Cambria Math"/>
                                          </a:rPr>
                                        </m:ctrlPr>
                                      </m:eqArr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𝑆𝑒𝑔𝑚𝑒𝑛𝑡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𝐿𝑜𝑠𝑠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 | 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2 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𝑏𝑎𝑐𝑘𝑢𝑝𝑠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,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2 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𝑠𝑖𝑚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.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𝑐𝑟𝑎𝑠h𝑒𝑠</m:t>
                                        </m:r>
                                      </m:e>
                                    </m:eqArr>
                                  </m:e>
                                </m:d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0.99999995</a:t>
                          </a:r>
                          <a:endParaRPr lang="en-US" sz="18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0.79972</a:t>
                          </a:r>
                          <a:endParaRPr lang="en-US" sz="18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0.14792</a:t>
                          </a:r>
                          <a:endParaRPr lang="en-US" sz="18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0.01587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</a:tr>
                  <a:tr h="93787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𝑃𝑟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eqArr>
                                      <m:eqArrPr>
                                        <m:ctrlPr>
                                          <a:rPr lang="en-US" b="0" i="1" smtClean="0">
                                            <a:latin typeface="Cambria Math"/>
                                          </a:rPr>
                                        </m:ctrlPr>
                                      </m:eqArr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𝑆𝑒𝑔𝑚𝑒𝑛𝑡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𝐿𝑜𝑠𝑠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 | 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3 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𝑏𝑎𝑐𝑘𝑢𝑝𝑠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,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3 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𝑠𝑖𝑚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.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𝑐𝑟𝑎𝑠h𝑒𝑠</m:t>
                                        </m:r>
                                      </m:e>
                                    </m:eqArr>
                                  </m:e>
                                </m:d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0.054593</a:t>
                          </a:r>
                          <a:endParaRPr lang="en-US" sz="18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0.000487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4.7889E-06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</a:t>
                          </a:r>
                        </a:p>
                      </a:txBody>
                      <a:tcPr marL="9525" marR="9525" marT="9525" marB="0" anchor="ctr"/>
                    </a:tc>
                  </a:tr>
                  <a:tr h="937871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𝑃𝑟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eqArr>
                                      <m:eqArrPr>
                                        <m:ctrlPr>
                                          <a:rPr lang="en-US" b="0" i="1" smtClean="0">
                                            <a:latin typeface="Cambria Math"/>
                                          </a:rPr>
                                        </m:ctrlPr>
                                      </m:eqArr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𝑆𝑒𝑔𝑚𝑒𝑛𝑡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𝐿𝑜𝑠𝑠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 | 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3 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𝑏𝑎𝑐𝑘𝑢𝑝𝑠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,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4 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𝑠𝑖𝑚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.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𝑐𝑟𝑎𝑠h𝑒𝑠</m:t>
                                        </m:r>
                                      </m:e>
                                    </m:eqArr>
                                  </m:e>
                                </m:d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0.201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0.00195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1.92E-05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</a:t>
                          </a:r>
                        </a:p>
                      </a:txBody>
                      <a:tcPr marL="9525" marR="9525" marT="9525" marB="0" anchor="ctr"/>
                    </a:tc>
                  </a:tr>
                  <a:tr h="93787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𝑃𝑟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eqArr>
                                      <m:eqArrPr>
                                        <m:ctrlPr>
                                          <a:rPr lang="en-US" b="0" i="1" smtClean="0">
                                            <a:latin typeface="Cambria Math"/>
                                          </a:rPr>
                                        </m:ctrlPr>
                                      </m:eqArr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𝑆𝑒𝑔𝑚𝑒𝑛𝑡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𝐿𝑜𝑠𝑠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 | 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3 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𝑏𝑎𝑐𝑘𝑢𝑝𝑠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,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5 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𝑠𝑖𝑚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.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𝑐𝑟𝑎𝑠h𝑒𝑠</m:t>
                                        </m:r>
                                      </m:e>
                                    </m:eqArr>
                                  </m:e>
                                </m:d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0.4296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0.00486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4.8E-05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8.88E-07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Content Placeholder 8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921807411"/>
                  </p:ext>
                </p:extLst>
              </p:nvPr>
            </p:nvGraphicFramePr>
            <p:xfrm>
              <a:off x="381000" y="1143000"/>
              <a:ext cx="8382000" cy="5105401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2324906"/>
                    <a:gridCol w="1545984"/>
                    <a:gridCol w="1332859"/>
                    <a:gridCol w="1532227"/>
                    <a:gridCol w="1646024"/>
                  </a:tblGrid>
                  <a:tr h="697407">
                    <a:tc gridSpan="5"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Segment Loss on Disk Probabilities</a:t>
                          </a:r>
                          <a:endParaRPr lang="en-US" baseline="0" dirty="0" smtClean="0"/>
                        </a:p>
                        <a:p>
                          <a:pPr algn="ctr"/>
                          <a:r>
                            <a:rPr lang="en-US" baseline="0" dirty="0" smtClean="0"/>
                            <a:t>(8,000 segments per machine, 50 machines per rack)</a:t>
                          </a:r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</a:tr>
                  <a:tr h="65651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Number of machines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1,000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10,000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100,000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1,000,000</a:t>
                          </a:r>
                          <a:endParaRPr lang="en-US" dirty="0"/>
                        </a:p>
                      </a:txBody>
                      <a:tcPr anchor="ctr"/>
                    </a:tc>
                  </a:tr>
                  <a:tr h="93787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262" t="-147403" r="-260892" b="-2993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0.99999995</a:t>
                          </a:r>
                          <a:endParaRPr lang="en-US" sz="18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0.79972</a:t>
                          </a:r>
                          <a:endParaRPr lang="en-US" sz="18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0.14792</a:t>
                          </a:r>
                          <a:endParaRPr lang="en-US" sz="18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0.01587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</a:tr>
                  <a:tr h="93787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262" t="-249020" r="-260892" b="-2013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0.054593</a:t>
                          </a:r>
                          <a:endParaRPr lang="en-US" sz="18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0.000487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4.7889E-06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</a:t>
                          </a:r>
                        </a:p>
                      </a:txBody>
                      <a:tcPr marL="9525" marR="9525" marT="9525" marB="0" anchor="ctr"/>
                    </a:tc>
                  </a:tr>
                  <a:tr h="93787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262" t="-346753" r="-260892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0.201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0.00195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1.92E-05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</a:t>
                          </a:r>
                        </a:p>
                      </a:txBody>
                      <a:tcPr marL="9525" marR="9525" marT="9525" marB="0" anchor="ctr"/>
                    </a:tc>
                  </a:tr>
                  <a:tr h="93787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262" t="-446753" r="-2608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0.4296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0.00486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4.8E-05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8.88E-07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29089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Numerical Results: Segment Disk Loss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hangingPunct="1"/>
            <a:r>
              <a:rPr lang="en-US" dirty="0"/>
              <a:t>November 16, 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B729FAB-51E1-4625-A23F-C60C4BDBBBD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Content Placeholder 8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0267861"/>
                  </p:ext>
                </p:extLst>
              </p:nvPr>
            </p:nvGraphicFramePr>
            <p:xfrm>
              <a:off x="381000" y="1143000"/>
              <a:ext cx="8382000" cy="5105401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2324906"/>
                    <a:gridCol w="1545984"/>
                    <a:gridCol w="1332859"/>
                    <a:gridCol w="1532227"/>
                    <a:gridCol w="1646024"/>
                  </a:tblGrid>
                  <a:tr h="697407">
                    <a:tc gridSpan="5"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Segment Loss on Disk Probabilities</a:t>
                          </a:r>
                          <a:endParaRPr lang="en-US" baseline="0" dirty="0" smtClean="0"/>
                        </a:p>
                        <a:p>
                          <a:pPr algn="ctr"/>
                          <a:r>
                            <a:rPr lang="en-US" baseline="0" dirty="0" smtClean="0"/>
                            <a:t>(1,000 segments per machine, 50 machines per rack)</a:t>
                          </a:r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</a:tr>
                  <a:tr h="65651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Number of machines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1,000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10,000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100,000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1,000,000</a:t>
                          </a:r>
                          <a:endParaRPr lang="en-US" dirty="0"/>
                        </a:p>
                      </a:txBody>
                      <a:tcPr anchor="ctr"/>
                    </a:tc>
                  </a:tr>
                  <a:tr h="93787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𝑃𝑟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eqArr>
                                      <m:eqArrPr>
                                        <m:ctrlPr>
                                          <a:rPr lang="en-US" b="0" i="1" smtClean="0">
                                            <a:latin typeface="Cambria Math"/>
                                          </a:rPr>
                                        </m:ctrlPr>
                                      </m:eqArr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𝑆𝑒𝑔𝑚𝑒𝑛𝑡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𝐿𝑜𝑠𝑠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 | 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2 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𝑏𝑎𝑐𝑘𝑢𝑝𝑠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,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2 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𝑠𝑖𝑚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.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𝑐𝑟𝑎𝑠h𝑒𝑠</m:t>
                                        </m:r>
                                      </m:e>
                                    </m:eqArr>
                                  </m:e>
                                </m:d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0.878</a:t>
                          </a:r>
                          <a:endParaRPr lang="en-US" sz="18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0.182</a:t>
                          </a:r>
                          <a:endParaRPr lang="en-US" sz="18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0.0198</a:t>
                          </a:r>
                          <a:endParaRPr lang="en-US" sz="18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0.002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</a:tr>
                  <a:tr h="93787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𝑃𝑟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eqArr>
                                      <m:eqArrPr>
                                        <m:ctrlPr>
                                          <a:rPr lang="en-US" b="0" i="1" smtClean="0">
                                            <a:latin typeface="Cambria Math"/>
                                          </a:rPr>
                                        </m:ctrlPr>
                                      </m:eqArr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𝑆𝑒𝑔𝑚𝑒𝑛𝑡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𝐿𝑜𝑠𝑠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 | 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3 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𝑏𝑎𝑐𝑘𝑢𝑝𝑠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,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3 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𝑠𝑖𝑚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.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𝑐𝑟𝑎𝑠h𝑒𝑠</m:t>
                                        </m:r>
                                      </m:e>
                                    </m:eqArr>
                                  </m:e>
                                </m:d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0.00699</a:t>
                          </a:r>
                          <a:endParaRPr lang="en-US" sz="18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6.09E-05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5.98E-07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</a:t>
                          </a:r>
                        </a:p>
                      </a:txBody>
                      <a:tcPr marL="9525" marR="9525" marT="9525" marB="0" anchor="ctr"/>
                    </a:tc>
                  </a:tr>
                  <a:tr h="937871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𝑃𝑟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eqArr>
                                      <m:eqArrPr>
                                        <m:ctrlPr>
                                          <a:rPr lang="en-US" b="0" i="1" smtClean="0">
                                            <a:latin typeface="Cambria Math"/>
                                          </a:rPr>
                                        </m:ctrlPr>
                                      </m:eqArr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𝑆𝑒𝑔𝑚𝑒𝑛𝑡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𝐿𝑜𝑠𝑠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 | 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3 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𝑏𝑎𝑐𝑘𝑢𝑝𝑠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,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4 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𝑠𝑖𝑚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.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𝑐𝑟𝑎𝑠h𝑒𝑠</m:t>
                                        </m:r>
                                      </m:e>
                                    </m:eqArr>
                                  </m:e>
                                </m:d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0.0276</a:t>
                          </a:r>
                          <a:endParaRPr lang="en-US" sz="18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0.0002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2.4E-06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</a:t>
                          </a:r>
                        </a:p>
                      </a:txBody>
                      <a:tcPr marL="9525" marR="9525" marT="9525" marB="0" anchor="ctr"/>
                    </a:tc>
                  </a:tr>
                  <a:tr h="93787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𝑃𝑟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eqArr>
                                      <m:eqArrPr>
                                        <m:ctrlPr>
                                          <a:rPr lang="en-US" b="0" i="1" smtClean="0">
                                            <a:latin typeface="Cambria Math"/>
                                          </a:rPr>
                                        </m:ctrlPr>
                                      </m:eqArr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𝑆𝑒𝑔𝑚𝑒𝑛𝑡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𝐿𝑜𝑠𝑠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 | 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3 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𝑏𝑎𝑐𝑘𝑢𝑝𝑠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,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5 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𝑠𝑖𝑚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.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𝑐𝑟𝑎𝑠h𝑒𝑠</m:t>
                                        </m:r>
                                      </m:e>
                                    </m:eqArr>
                                  </m:e>
                                </m:d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0.0677</a:t>
                          </a:r>
                          <a:endParaRPr lang="en-US" sz="18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0.0006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6E-06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1.11E-07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Content Placeholder 8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0267861"/>
                  </p:ext>
                </p:extLst>
              </p:nvPr>
            </p:nvGraphicFramePr>
            <p:xfrm>
              <a:off x="381000" y="1143000"/>
              <a:ext cx="8382000" cy="5105401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2324906"/>
                    <a:gridCol w="1545984"/>
                    <a:gridCol w="1332859"/>
                    <a:gridCol w="1532227"/>
                    <a:gridCol w="1646024"/>
                  </a:tblGrid>
                  <a:tr h="697407">
                    <a:tc gridSpan="5"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Segment Loss on Disk Probabilities</a:t>
                          </a:r>
                          <a:endParaRPr lang="en-US" baseline="0" dirty="0" smtClean="0"/>
                        </a:p>
                        <a:p>
                          <a:pPr algn="ctr"/>
                          <a:r>
                            <a:rPr lang="en-US" baseline="0" dirty="0" smtClean="0"/>
                            <a:t>(1,000 segments per machine, 50 machines per rack)</a:t>
                          </a:r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</a:tr>
                  <a:tr h="65651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Number of </a:t>
                          </a:r>
                          <a:r>
                            <a:rPr lang="en-US" dirty="0" smtClean="0"/>
                            <a:t>machines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1,000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10,000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100,000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1,000,000</a:t>
                          </a:r>
                          <a:endParaRPr lang="en-US" dirty="0"/>
                        </a:p>
                      </a:txBody>
                      <a:tcPr anchor="ctr"/>
                    </a:tc>
                  </a:tr>
                  <a:tr h="93787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262" t="-147403" r="-260892" b="-2993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0.878</a:t>
                          </a:r>
                          <a:endParaRPr lang="en-US" sz="18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0.182</a:t>
                          </a:r>
                          <a:endParaRPr lang="en-US" sz="18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0.0198</a:t>
                          </a:r>
                          <a:endParaRPr lang="en-US" sz="18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0.002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</a:tr>
                  <a:tr h="93787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262" t="-249020" r="-260892" b="-2013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0.00699</a:t>
                          </a:r>
                          <a:endParaRPr lang="en-US" sz="18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6.09E-05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5.98E-07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</a:t>
                          </a:r>
                        </a:p>
                      </a:txBody>
                      <a:tcPr marL="9525" marR="9525" marT="9525" marB="0" anchor="ctr"/>
                    </a:tc>
                  </a:tr>
                  <a:tr h="93787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262" t="-346753" r="-260892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0.0276</a:t>
                          </a:r>
                          <a:endParaRPr lang="en-US" sz="18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0.0002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2.4E-06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</a:t>
                          </a:r>
                        </a:p>
                      </a:txBody>
                      <a:tcPr marL="9525" marR="9525" marT="9525" marB="0" anchor="ctr"/>
                    </a:tc>
                  </a:tr>
                  <a:tr h="93787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262" t="-446753" r="-2608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0.0677</a:t>
                          </a:r>
                          <a:endParaRPr lang="en-US" sz="18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0.0006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6E-06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1.11E-07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2977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Numerical Results: Segment Disk &amp; Memory Loss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hangingPunct="1"/>
            <a:r>
              <a:rPr lang="en-US" dirty="0"/>
              <a:t>November 16, 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B729FAB-51E1-4625-A23F-C60C4BDBBBD3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Content Placeholder 8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477521476"/>
                  </p:ext>
                </p:extLst>
              </p:nvPr>
            </p:nvGraphicFramePr>
            <p:xfrm>
              <a:off x="457200" y="1524000"/>
              <a:ext cx="8382000" cy="4038600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2324906"/>
                    <a:gridCol w="1545984"/>
                    <a:gridCol w="1332859"/>
                    <a:gridCol w="1532227"/>
                    <a:gridCol w="1646024"/>
                  </a:tblGrid>
                  <a:tr h="831477">
                    <a:tc gridSpan="5"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Segment Loss on Disk and Memory Probabilities</a:t>
                          </a:r>
                          <a:endParaRPr lang="en-US" baseline="0" dirty="0" smtClean="0"/>
                        </a:p>
                        <a:p>
                          <a:pPr algn="ctr"/>
                          <a:r>
                            <a:rPr lang="en-US" baseline="0" dirty="0" smtClean="0"/>
                            <a:t>(8,000 segments per machine, 50 machines per rack)</a:t>
                          </a:r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</a:tr>
                  <a:tr h="83147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Number of machines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1,000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10,000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100,000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1,000,000</a:t>
                          </a:r>
                          <a:endParaRPr lang="en-US" dirty="0"/>
                        </a:p>
                      </a:txBody>
                      <a:tcPr anchor="ctr"/>
                    </a:tc>
                  </a:tr>
                  <a:tr h="1187823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𝑃𝑟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eqArr>
                                      <m:eqArrPr>
                                        <m:ctrlPr>
                                          <a:rPr lang="en-US" b="0" i="1" smtClean="0">
                                            <a:latin typeface="Cambria Math"/>
                                          </a:rPr>
                                        </m:ctrlPr>
                                      </m:eqArr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𝑆𝑒𝑔𝑚𝑒𝑛𝑡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𝐿𝑜𝑠𝑠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 | 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2 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𝑏𝑎𝑐𝑘𝑢𝑝𝑠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,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3 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𝑠𝑖𝑚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.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𝑐𝑟𝑎𝑠h𝑒𝑠</m:t>
                                        </m:r>
                                      </m:e>
                                    </m:eqArr>
                                  </m:e>
                                </m:d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0.05459</a:t>
                          </a:r>
                          <a:endParaRPr lang="en-US" sz="18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0.000487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4.8E-06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4.799E-08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</a:tr>
                  <a:tr h="1187823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𝑃𝑟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eqArr>
                                      <m:eqArrPr>
                                        <m:ctrlPr>
                                          <a:rPr lang="en-US" b="0" i="1" smtClean="0">
                                            <a:latin typeface="Cambria Math"/>
                                          </a:rPr>
                                        </m:ctrlPr>
                                      </m:eqArr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𝑆𝑒𝑔𝑚𝑒𝑛𝑡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𝐿𝑜𝑠𝑠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 | 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3 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𝑏𝑎𝑐𝑘𝑢𝑝𝑠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,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4 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𝑠𝑖𝑚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.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𝑐𝑟𝑎𝑠h𝑒𝑠</m:t>
                                        </m:r>
                                      </m:e>
                                    </m:eqArr>
                                  </m:e>
                                </m:d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0.00026</a:t>
                          </a:r>
                          <a:endParaRPr lang="en-US" sz="18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1.978E-07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1.92E-10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</a:t>
                          </a:r>
                        </a:p>
                      </a:txBody>
                      <a:tcPr marL="9525" marR="9525" marT="9525" marB="0"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Content Placeholder 8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477521476"/>
                  </p:ext>
                </p:extLst>
              </p:nvPr>
            </p:nvGraphicFramePr>
            <p:xfrm>
              <a:off x="457200" y="1524000"/>
              <a:ext cx="8382000" cy="4038600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2324906"/>
                    <a:gridCol w="1545984"/>
                    <a:gridCol w="1332859"/>
                    <a:gridCol w="1532227"/>
                    <a:gridCol w="1646024"/>
                  </a:tblGrid>
                  <a:tr h="831477">
                    <a:tc gridSpan="5"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Segment Loss on Disk and Memory Probabilities</a:t>
                          </a:r>
                          <a:endParaRPr lang="en-US" baseline="0" dirty="0" smtClean="0"/>
                        </a:p>
                        <a:p>
                          <a:pPr algn="ctr"/>
                          <a:r>
                            <a:rPr lang="en-US" baseline="0" dirty="0" smtClean="0"/>
                            <a:t>(8,000 segments per machine, 50 machines per rack)</a:t>
                          </a:r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</a:tr>
                  <a:tr h="83147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Number of machines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1,000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10,000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100,000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1,000,000</a:t>
                          </a:r>
                          <a:endParaRPr lang="en-US" dirty="0"/>
                        </a:p>
                      </a:txBody>
                      <a:tcPr anchor="ctr"/>
                    </a:tc>
                  </a:tr>
                  <a:tr h="118782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t="-142564" r="-260892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0.05459</a:t>
                          </a:r>
                          <a:endParaRPr lang="en-US" sz="18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0.000487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4.8E-06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4.799E-08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</a:tr>
                  <a:tr h="118782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t="-242564" r="-2608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0.00026</a:t>
                          </a:r>
                          <a:endParaRPr lang="en-US" sz="18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1.978E-07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1.92E-10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</a:t>
                          </a:r>
                        </a:p>
                      </a:txBody>
                      <a:tcPr marL="9525" marR="9525" marT="9525" marB="0" anchor="ctr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17535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Numerical Results: Rates of Simultaneous Crashes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hangingPunct="1"/>
            <a:r>
              <a:rPr lang="en-US" dirty="0"/>
              <a:t>November 16, 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B729FAB-51E1-4625-A23F-C60C4BDBBBD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graphicFrame>
        <p:nvGraphicFramePr>
          <p:cNvPr id="7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0034525"/>
              </p:ext>
            </p:extLst>
          </p:nvPr>
        </p:nvGraphicFramePr>
        <p:xfrm>
          <a:off x="457200" y="1524000"/>
          <a:ext cx="8382000" cy="404039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24906"/>
                <a:gridCol w="1545984"/>
                <a:gridCol w="1332859"/>
                <a:gridCol w="1532227"/>
                <a:gridCol w="1646024"/>
              </a:tblGrid>
              <a:tr h="831477"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Annual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Simultaneous Crash Rate</a:t>
                      </a:r>
                      <a:endParaRPr lang="en-US" baseline="0" dirty="0" smtClean="0"/>
                    </a:p>
                    <a:p>
                      <a:pPr algn="ctr"/>
                      <a:r>
                        <a:rPr lang="en-US" baseline="0" dirty="0" smtClean="0"/>
                        <a:t>(each machine fails 2 times a year, 50 machines per rack)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83147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 of machines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10,000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100,000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1,000,000</a:t>
                      </a:r>
                      <a:endParaRPr lang="en-US" dirty="0"/>
                    </a:p>
                  </a:txBody>
                  <a:tcPr anchor="ctr"/>
                </a:tc>
              </a:tr>
              <a:tr h="1187823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Annual rate of 2 machines failing simultaneously (different racks)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1.379E-05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0.0158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15.862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14171.6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118782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Annual</a:t>
                      </a:r>
                      <a:r>
                        <a:rPr lang="en-US" baseline="0" dirty="0" smtClean="0"/>
                        <a:t> r</a:t>
                      </a:r>
                      <a:r>
                        <a:rPr lang="en-US" dirty="0" smtClean="0"/>
                        <a:t>ate</a:t>
                      </a:r>
                      <a:r>
                        <a:rPr lang="en-US" baseline="0" dirty="0" smtClean="0"/>
                        <a:t> of 3 machines failing simultaneously (different racks)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4.97E-10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6.595E-06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0.0667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599.17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957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Numerical Results: Segment Loss Rates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hangingPunct="1"/>
            <a:r>
              <a:rPr lang="en-US" dirty="0"/>
              <a:t>November 16, 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B729FAB-51E1-4625-A23F-C60C4BDBBBD3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aphicFrame>
        <p:nvGraphicFramePr>
          <p:cNvPr id="7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7975319"/>
              </p:ext>
            </p:extLst>
          </p:nvPr>
        </p:nvGraphicFramePr>
        <p:xfrm>
          <a:off x="457200" y="1524000"/>
          <a:ext cx="8382000" cy="4038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24906"/>
                <a:gridCol w="1545984"/>
                <a:gridCol w="1332859"/>
                <a:gridCol w="1532227"/>
                <a:gridCol w="1646024"/>
              </a:tblGrid>
              <a:tr h="831477"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Annual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Segment Loss Rate</a:t>
                      </a:r>
                      <a:endParaRPr lang="en-US" baseline="0" dirty="0" smtClean="0"/>
                    </a:p>
                    <a:p>
                      <a:pPr algn="ctr"/>
                      <a:r>
                        <a:rPr lang="en-US" baseline="0" dirty="0" smtClean="0"/>
                        <a:t>(each machine fails 2 times a year, 50 machines per rack)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83147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 of machines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10,000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100,000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1,000,000</a:t>
                      </a:r>
                      <a:endParaRPr lang="en-US" dirty="0"/>
                    </a:p>
                  </a:txBody>
                  <a:tcPr anchor="ctr"/>
                </a:tc>
              </a:tr>
              <a:tr h="1187823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Annual segment loss rate for 2 backups, 3 crashes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7.53E-07</a:t>
                      </a:r>
                      <a:endParaRPr lang="en-US" sz="18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7.71E-06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7.62E-05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0.00068</a:t>
                      </a:r>
                      <a:endParaRPr lang="en-US" sz="18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1187823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Annual segment loss rate for 3 backups, 4 crashes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1.313E-13</a:t>
                      </a:r>
                      <a:endParaRPr lang="en-US" sz="18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1.3E-12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1.284E-11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~ E-10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865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</a:p>
          <a:p>
            <a:r>
              <a:rPr lang="en-US" dirty="0" smtClean="0"/>
              <a:t>Segment Loss Probabilities</a:t>
            </a:r>
          </a:p>
          <a:p>
            <a:r>
              <a:rPr lang="en-US" dirty="0" smtClean="0"/>
              <a:t>Simultaneous Crash Probabilities</a:t>
            </a:r>
          </a:p>
          <a:p>
            <a:r>
              <a:rPr lang="en-US" dirty="0" smtClean="0"/>
              <a:t>Average Segment Loss Rate</a:t>
            </a:r>
          </a:p>
          <a:p>
            <a:r>
              <a:rPr lang="en-US" dirty="0" smtClean="0"/>
              <a:t>Numerical Results</a:t>
            </a:r>
          </a:p>
          <a:p>
            <a:r>
              <a:rPr lang="en-US" dirty="0" smtClean="0"/>
              <a:t>Conclusions &amp; Takeaways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November 16, 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B729FAB-51E1-4625-A23F-C60C4BDBBBD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59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&amp; Takeaways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In case of big data center crash, 2 backups are not enough</a:t>
            </a:r>
          </a:p>
          <a:p>
            <a:pPr lvl="1"/>
            <a:r>
              <a:rPr lang="en-US" sz="1800" dirty="0" smtClean="0"/>
              <a:t>For example: power outage takes out all memory, ~100% data loss if two machines do not reboot out of 1000 machine cluster</a:t>
            </a:r>
          </a:p>
          <a:p>
            <a:endParaRPr lang="en-US" sz="2000" dirty="0" smtClean="0"/>
          </a:p>
          <a:p>
            <a:r>
              <a:rPr lang="en-US" sz="2000" dirty="0" smtClean="0"/>
              <a:t>2 backups are also risky in case of 3 simultaneous failures </a:t>
            </a:r>
          </a:p>
          <a:p>
            <a:pPr lvl="1"/>
            <a:r>
              <a:rPr lang="en-US" sz="1800" dirty="0" smtClean="0"/>
              <a:t>~5% data loss with 1000 machines</a:t>
            </a:r>
          </a:p>
          <a:p>
            <a:endParaRPr lang="en-US" sz="2000" dirty="0"/>
          </a:p>
          <a:p>
            <a:r>
              <a:rPr lang="en-US" sz="2000" dirty="0" smtClean="0"/>
              <a:t>If our independent crash model is a good approximation, 2 backups are safe for ordinary crash scenarios</a:t>
            </a:r>
          </a:p>
          <a:p>
            <a:endParaRPr lang="en-US" sz="2000" dirty="0"/>
          </a:p>
          <a:p>
            <a:r>
              <a:rPr lang="en-US" sz="2000" dirty="0" smtClean="0"/>
              <a:t>In most cases, using 3 backups instead of 2 significantly reduces crash probabilities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hangingPunct="1"/>
            <a:r>
              <a:rPr lang="en-US" dirty="0"/>
              <a:t>November 16, 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B729FAB-51E1-4625-A23F-C60C4BDBBBD3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85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Suggestions for 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N</a:t>
            </a:r>
            <a:r>
              <a:rPr lang="en-US" sz="2000" dirty="0" smtClean="0"/>
              <a:t>umber of backups per segment should be a configurable system parameter</a:t>
            </a:r>
          </a:p>
          <a:p>
            <a:pPr lvl="1"/>
            <a:endParaRPr lang="en-US" sz="1600" dirty="0"/>
          </a:p>
          <a:p>
            <a:r>
              <a:rPr lang="en-US" sz="2000" dirty="0" smtClean="0"/>
              <a:t>Consider using 3 backups for important data, 2 backups for ordinary data</a:t>
            </a:r>
          </a:p>
          <a:p>
            <a:pPr lvl="1"/>
            <a:r>
              <a:rPr lang="en-US" dirty="0" smtClean="0"/>
              <a:t>Pros: lower data loss rate, provide majority in case of inconsistencies</a:t>
            </a:r>
          </a:p>
          <a:p>
            <a:pPr lvl="1"/>
            <a:r>
              <a:rPr lang="en-US" dirty="0" smtClean="0"/>
              <a:t>Con: higher I/O bandwidth for writes</a:t>
            </a:r>
          </a:p>
          <a:p>
            <a:pPr lvl="1"/>
            <a:endParaRPr lang="en-US" sz="1800" dirty="0" smtClean="0"/>
          </a:p>
          <a:p>
            <a:r>
              <a:rPr lang="en-US" sz="2000" dirty="0" smtClean="0"/>
              <a:t>Consider backing up segments in bigger chunks</a:t>
            </a:r>
          </a:p>
          <a:p>
            <a:pPr lvl="1"/>
            <a:r>
              <a:rPr lang="en-US" dirty="0" smtClean="0"/>
              <a:t>Pros: lower data loss rate, recovery time determined by slowest machine, easier to manage fewer backups (smaller tables, less coordination)</a:t>
            </a:r>
          </a:p>
          <a:p>
            <a:pPr lvl="1"/>
            <a:r>
              <a:rPr lang="en-US" dirty="0" smtClean="0"/>
              <a:t>Con: bigger chunks </a:t>
            </a:r>
            <a:r>
              <a:rPr lang="en-US" dirty="0" smtClean="0">
                <a:sym typeface="Wingdings" pitchFamily="2" charset="2"/>
              </a:rPr>
              <a:t></a:t>
            </a:r>
            <a:r>
              <a:rPr lang="en-US" dirty="0" smtClean="0"/>
              <a:t> lower recovery throughput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hangingPunct="1"/>
            <a:r>
              <a:rPr lang="en-US" dirty="0"/>
              <a:t>November 16, 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RAMCloud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B729FAB-51E1-4625-A23F-C60C4BDBBBD3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99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chemeClr val="bg2"/>
                </a:solidFill>
              </a:rPr>
              <a:t>November 16, 2010</a:t>
            </a:r>
          </a:p>
        </p:txBody>
      </p:sp>
      <p:sp>
        <p:nvSpPr>
          <p:cNvPr id="3072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bg2"/>
                </a:solidFill>
              </a:rPr>
              <a:t>RAMCloud</a:t>
            </a:r>
          </a:p>
        </p:txBody>
      </p:sp>
      <p:sp>
        <p:nvSpPr>
          <p:cNvPr id="307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bg2"/>
                </a:solidFill>
              </a:rPr>
              <a:t>Slide </a:t>
            </a:r>
            <a:fld id="{1CAF1D02-F392-4F29-8C01-F9BA1B44697E}" type="slidenum">
              <a:rPr lang="en-US">
                <a:solidFill>
                  <a:schemeClr val="bg2"/>
                </a:solidFill>
              </a:rPr>
              <a:pPr eaLnBrk="1" hangingPunct="1"/>
              <a:t>22</a:t>
            </a:fld>
            <a:endParaRPr lang="en-US">
              <a:solidFill>
                <a:schemeClr val="bg2"/>
              </a:solidFill>
            </a:endParaRPr>
          </a:p>
        </p:txBody>
      </p:sp>
      <p:sp>
        <p:nvSpPr>
          <p:cNvPr id="30725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590800"/>
            <a:ext cx="8229600" cy="609600"/>
          </a:xfrm>
        </p:spPr>
        <p:txBody>
          <a:bodyPr/>
          <a:lstStyle/>
          <a:p>
            <a:pPr eaLnBrk="1" hangingPunct="1"/>
            <a:r>
              <a:rPr lang="en-US" dirty="0" smtClean="0"/>
              <a:t>THANK YOU</a:t>
            </a:r>
          </a:p>
        </p:txBody>
      </p:sp>
      <p:sp>
        <p:nvSpPr>
          <p:cNvPr id="30726" name="Rectangle 7"/>
          <p:cNvSpPr>
            <a:spLocks noChangeArrowheads="1"/>
          </p:cNvSpPr>
          <p:nvPr/>
        </p:nvSpPr>
        <p:spPr bwMode="auto">
          <a:xfrm>
            <a:off x="0" y="457200"/>
            <a:ext cx="91440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Motivation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Challenge the assumptions of </a:t>
            </a:r>
            <a:r>
              <a:rPr lang="en-US" dirty="0" err="1" smtClean="0"/>
              <a:t>RAMCloud’s</a:t>
            </a:r>
            <a:r>
              <a:rPr lang="en-US" dirty="0" smtClean="0"/>
              <a:t> recovery mechanism</a:t>
            </a:r>
          </a:p>
          <a:p>
            <a:pPr lvl="1" eaLnBrk="1" hangingPunct="1"/>
            <a:r>
              <a:rPr lang="en-US" dirty="0" smtClean="0"/>
              <a:t>Are 2 disk backups per segment enough?</a:t>
            </a:r>
          </a:p>
          <a:p>
            <a:pPr lvl="1" eaLnBrk="1" hangingPunct="1"/>
            <a:r>
              <a:rPr lang="en-US" dirty="0" smtClean="0"/>
              <a:t>Is </a:t>
            </a:r>
            <a:r>
              <a:rPr lang="en-US" smtClean="0"/>
              <a:t>it a good idea to </a:t>
            </a:r>
            <a:r>
              <a:rPr lang="en-US" dirty="0" smtClean="0"/>
              <a:t>backup every segment independently and randomly? </a:t>
            </a:r>
          </a:p>
          <a:p>
            <a:pPr lvl="1" eaLnBrk="1" hangingPunct="1"/>
            <a:r>
              <a:rPr lang="en-US" dirty="0" smtClean="0"/>
              <a:t>If we suddenly lose all our memory (i.e. power outage), is our data protected?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Estimate rate and probability of segment loss in </a:t>
            </a:r>
            <a:r>
              <a:rPr lang="en-US" dirty="0" err="1" smtClean="0"/>
              <a:t>RAMCloud</a:t>
            </a:r>
            <a:endParaRPr 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chemeClr val="bg2"/>
                </a:solidFill>
              </a:rPr>
              <a:t>November 16, 2010</a:t>
            </a: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bg2"/>
                </a:solidFill>
              </a:rPr>
              <a:t>RAMCloud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bg2"/>
                </a:solidFill>
              </a:rPr>
              <a:t>Slide </a:t>
            </a:r>
            <a:fld id="{741F1B57-A4B3-4582-810F-D184BE2F1292}" type="slidenum">
              <a:rPr lang="en-US">
                <a:solidFill>
                  <a:schemeClr val="bg2"/>
                </a:solidFill>
              </a:rPr>
              <a:pPr eaLnBrk="1" hangingPunct="1"/>
              <a:t>3</a:t>
            </a:fld>
            <a:endParaRPr lang="en-US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Segment Loss Probabilities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2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953000"/>
                <a:ext cx="8229600" cy="1173163"/>
              </a:xfrm>
            </p:spPr>
            <p:txBody>
              <a:bodyPr/>
              <a:lstStyle/>
              <a:p>
                <a:pPr eaLnBrk="1" hangingPunct="1"/>
                <a:r>
                  <a:rPr lang="en-US" b="1" dirty="0" smtClean="0"/>
                  <a:t>2 backups fail: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𝑷𝒓</m:t>
                    </m:r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𝑩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/>
                              </a:rPr>
                              <m:t>𝒊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/>
                                <a:ea typeface="Cambria Math"/>
                              </a:rPr>
                              <m:t>∩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𝑩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/>
                              </a:rPr>
                              <m:t>𝒋</m:t>
                            </m:r>
                          </m:sub>
                        </m:sSub>
                        <m:r>
                          <a:rPr lang="en-US" b="1" i="1">
                            <a:latin typeface="Cambria Math"/>
                            <a:ea typeface="Cambria Math"/>
                          </a:rPr>
                          <m:t>≠</m:t>
                        </m:r>
                        <m:r>
                          <a:rPr lang="en-US" b="1" i="1" smtClean="0">
                            <a:latin typeface="Cambria Math"/>
                            <a:ea typeface="Cambria Math"/>
                          </a:rPr>
                          <m:t>∅</m:t>
                        </m:r>
                      </m:e>
                    </m:d>
                  </m:oMath>
                </a14:m>
                <a:endParaRPr lang="en-US" i="1" dirty="0" smtClean="0"/>
              </a:p>
              <a:p>
                <a:pPr eaLnBrk="1" hangingPunct="1"/>
                <a:r>
                  <a:rPr lang="en-US" dirty="0" smtClean="0"/>
                  <a:t>2 backups and 1 master fail: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𝑷𝒓</m:t>
                    </m:r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𝑩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𝒊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∩</m:t>
                            </m:r>
                            <m:r>
                              <a:rPr lang="en-US" i="1">
                                <a:latin typeface="Cambria Math"/>
                              </a:rPr>
                              <m:t>𝑩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/>
                              </a:rPr>
                              <m:t>𝒋</m:t>
                            </m:r>
                          </m:sub>
                        </m:sSub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∩</m:t>
                            </m:r>
                            <m:r>
                              <a:rPr lang="en-US" b="1" i="1" smtClean="0">
                                <a:latin typeface="Cambria Math"/>
                              </a:rPr>
                              <m:t>𝑴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/>
                              </a:rPr>
                              <m:t>𝒌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  <a:ea typeface="Cambria Math"/>
                          </a:rPr>
                          <m:t>≠∅</m:t>
                        </m:r>
                      </m:e>
                    </m:d>
                  </m:oMath>
                </a14:m>
                <a:endParaRPr lang="en-US" b="1" dirty="0" smtClean="0">
                  <a:ea typeface="Cambria Math"/>
                </a:endParaRPr>
              </a:p>
              <a:p>
                <a:pPr eaLnBrk="1" hangingPunct="1"/>
                <a:endParaRPr lang="en-US" dirty="0" smtClean="0"/>
              </a:p>
            </p:txBody>
          </p:sp>
        </mc:Choice>
        <mc:Fallback xmlns="">
          <p:sp>
            <p:nvSpPr>
              <p:cNvPr id="512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953000"/>
                <a:ext cx="8229600" cy="1173163"/>
              </a:xfrm>
              <a:blipFill rotWithShape="1">
                <a:blip r:embed="rId2"/>
                <a:stretch>
                  <a:fillRect l="-741" t="-2083" b="-72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chemeClr val="bg2"/>
                </a:solidFill>
              </a:rPr>
              <a:t>November 16, 2010</a:t>
            </a: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bg2"/>
                </a:solidFill>
              </a:rPr>
              <a:t>RAMCloud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bg2"/>
                </a:solidFill>
              </a:rPr>
              <a:t>Slide </a:t>
            </a:r>
            <a:fld id="{1157E183-2BCC-4DC0-B3FE-1DB88A816887}" type="slidenum">
              <a:rPr lang="en-US">
                <a:solidFill>
                  <a:schemeClr val="bg2"/>
                </a:solidFill>
              </a:rPr>
              <a:pPr eaLnBrk="1" hangingPunct="1"/>
              <a:t>4</a:t>
            </a:fld>
            <a:endParaRPr lang="en-US">
              <a:solidFill>
                <a:schemeClr val="bg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Oval 1"/>
              <p:cNvSpPr/>
              <p:nvPr/>
            </p:nvSpPr>
            <p:spPr bwMode="auto">
              <a:xfrm>
                <a:off x="1447800" y="1371600"/>
                <a:ext cx="685800" cy="685800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1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0" lang="en-US" sz="1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  <m:t>𝑀</m:t>
                          </m:r>
                        </m:e>
                        <m:sub>
                          <m:r>
                            <a:rPr kumimoji="0" lang="en-US" sz="1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mc:Choice>
        <mc:Fallback xmlns="">
          <p:sp>
            <p:nvSpPr>
              <p:cNvPr id="2" name="Oval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47800" y="1371600"/>
                <a:ext cx="685800" cy="685800"/>
              </a:xfrm>
              <a:prstGeom prst="ellipse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Oval 7"/>
              <p:cNvSpPr/>
              <p:nvPr/>
            </p:nvSpPr>
            <p:spPr bwMode="auto">
              <a:xfrm>
                <a:off x="2743200" y="1371600"/>
                <a:ext cx="685800" cy="685800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1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0" lang="en-US" sz="1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  <m:t>𝑀</m:t>
                          </m:r>
                        </m:e>
                        <m:sub>
                          <m:r>
                            <a:rPr kumimoji="0" lang="en-US" sz="1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mc:Choice>
        <mc:Fallback xmlns="">
          <p:sp>
            <p:nvSpPr>
              <p:cNvPr id="8" name="Oval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43200" y="1371600"/>
                <a:ext cx="685800" cy="685800"/>
              </a:xfrm>
              <a:prstGeom prst="ellipse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Oval 8"/>
              <p:cNvSpPr/>
              <p:nvPr/>
            </p:nvSpPr>
            <p:spPr bwMode="auto">
              <a:xfrm>
                <a:off x="7086600" y="1371600"/>
                <a:ext cx="685800" cy="685800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1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0" lang="en-US" sz="1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  <m:t>𝑀</m:t>
                          </m:r>
                        </m:e>
                        <m:sub>
                          <m:r>
                            <a:rPr kumimoji="0" lang="en-US" sz="1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mc:Choice>
        <mc:Fallback xmlns="">
          <p:sp>
            <p:nvSpPr>
              <p:cNvPr id="9" name="Oval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6600" y="1371600"/>
                <a:ext cx="685800" cy="685800"/>
              </a:xfrm>
              <a:prstGeom prst="ellipse">
                <a:avLst/>
              </a:prstGeom>
              <a:blipFill rotWithShape="1">
                <a:blip r:embed="rId5"/>
                <a:stretch>
                  <a:fillRect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Oval 11"/>
          <p:cNvSpPr/>
          <p:nvPr/>
        </p:nvSpPr>
        <p:spPr bwMode="auto">
          <a:xfrm>
            <a:off x="5533156" y="1924050"/>
            <a:ext cx="57150" cy="5715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Oval 12"/>
              <p:cNvSpPr/>
              <p:nvPr/>
            </p:nvSpPr>
            <p:spPr bwMode="auto">
              <a:xfrm>
                <a:off x="1371600" y="2566553"/>
                <a:ext cx="685800" cy="6858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1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0" lang="en-US" sz="1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  <m:t>𝑀</m:t>
                          </m:r>
                        </m:e>
                        <m:sub>
                          <m:r>
                            <a:rPr kumimoji="0" lang="en-US" sz="1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  <m:t>2,1</m:t>
                          </m:r>
                        </m:sub>
                      </m:sSub>
                    </m:oMath>
                  </m:oMathPara>
                </a14:m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mc:Choice>
        <mc:Fallback xmlns="">
          <p:sp>
            <p:nvSpPr>
              <p:cNvPr id="13" name="Oval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71600" y="2566553"/>
                <a:ext cx="685800" cy="685800"/>
              </a:xfrm>
              <a:prstGeom prst="ellipse">
                <a:avLst/>
              </a:prstGeom>
              <a:blipFill rotWithShape="1">
                <a:blip r:embed="rId6"/>
                <a:stretch>
                  <a:fillRect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Oval 13"/>
              <p:cNvSpPr/>
              <p:nvPr/>
            </p:nvSpPr>
            <p:spPr bwMode="auto">
              <a:xfrm>
                <a:off x="2140527" y="2566553"/>
                <a:ext cx="685800" cy="6858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1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0" lang="en-US" sz="1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  <m:t>𝑀</m:t>
                          </m:r>
                        </m:e>
                        <m:sub>
                          <m:r>
                            <a:rPr kumimoji="0" lang="en-US" sz="1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  <m:t>2,2</m:t>
                          </m:r>
                        </m:sub>
                      </m:sSub>
                    </m:oMath>
                  </m:oMathPara>
                </a14:m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mc:Choice>
        <mc:Fallback xmlns="">
          <p:sp>
            <p:nvSpPr>
              <p:cNvPr id="14" name="Oval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40527" y="2566553"/>
                <a:ext cx="685800" cy="685800"/>
              </a:xfrm>
              <a:prstGeom prst="ellipse">
                <a:avLst/>
              </a:prstGeom>
              <a:blipFill rotWithShape="1">
                <a:blip r:embed="rId7"/>
                <a:stretch>
                  <a:fillRect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Oval 17"/>
              <p:cNvSpPr/>
              <p:nvPr/>
            </p:nvSpPr>
            <p:spPr bwMode="auto">
              <a:xfrm>
                <a:off x="3810000" y="2566553"/>
                <a:ext cx="685800" cy="6858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1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0" lang="en-US" sz="1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  <m:t>𝑀</m:t>
                          </m:r>
                        </m:e>
                        <m:sub>
                          <m:r>
                            <a:rPr kumimoji="0" lang="en-US" sz="1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  <m:t>2,</m:t>
                          </m:r>
                          <m:r>
                            <a:rPr kumimoji="0" lang="en-US" sz="1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  <m:t>𝑆</m:t>
                          </m:r>
                        </m:sub>
                      </m:sSub>
                    </m:oMath>
                  </m:oMathPara>
                </a14:m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mc:Choice>
        <mc:Fallback xmlns="">
          <p:sp>
            <p:nvSpPr>
              <p:cNvPr id="18" name="Oval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0" y="2566553"/>
                <a:ext cx="685800" cy="685800"/>
              </a:xfrm>
              <a:prstGeom prst="ellipse">
                <a:avLst/>
              </a:prstGeom>
              <a:blipFill rotWithShape="1">
                <a:blip r:embed="rId8"/>
                <a:stretch>
                  <a:fillRect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 bwMode="auto">
          <a:xfrm flipH="1">
            <a:off x="1790700" y="1828800"/>
            <a:ext cx="952500" cy="73775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/>
          <p:cNvCxnSpPr>
            <a:stCxn id="8" idx="3"/>
            <a:endCxn id="14" idx="0"/>
          </p:cNvCxnSpPr>
          <p:nvPr/>
        </p:nvCxnSpPr>
        <p:spPr bwMode="auto">
          <a:xfrm flipH="1">
            <a:off x="2483427" y="1956967"/>
            <a:ext cx="360206" cy="6095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Connector 18"/>
          <p:cNvCxnSpPr>
            <a:stCxn id="8" idx="5"/>
            <a:endCxn id="18" idx="0"/>
          </p:cNvCxnSpPr>
          <p:nvPr/>
        </p:nvCxnSpPr>
        <p:spPr bwMode="auto">
          <a:xfrm>
            <a:off x="3328567" y="1956967"/>
            <a:ext cx="824333" cy="6095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Oval 27"/>
          <p:cNvSpPr/>
          <p:nvPr/>
        </p:nvSpPr>
        <p:spPr bwMode="auto">
          <a:xfrm>
            <a:off x="5257805" y="1920585"/>
            <a:ext cx="57150" cy="5715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987640" y="1920585"/>
            <a:ext cx="57150" cy="5715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593516" y="3067050"/>
            <a:ext cx="57150" cy="5715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3318165" y="3063585"/>
            <a:ext cx="57150" cy="5715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3048000" y="3063585"/>
            <a:ext cx="57150" cy="5715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Oval 37"/>
              <p:cNvSpPr/>
              <p:nvPr/>
            </p:nvSpPr>
            <p:spPr bwMode="auto">
              <a:xfrm>
                <a:off x="1447800" y="4038600"/>
                <a:ext cx="685800" cy="685800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1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0" lang="en-US" sz="1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kumimoji="0" lang="en-US" sz="1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mc:Choice>
        <mc:Fallback xmlns="">
          <p:sp>
            <p:nvSpPr>
              <p:cNvPr id="38" name="Oval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47800" y="4038600"/>
                <a:ext cx="685800" cy="685800"/>
              </a:xfrm>
              <a:prstGeom prst="ellipse">
                <a:avLst/>
              </a:prstGeom>
              <a:blipFill rotWithShape="1">
                <a:blip r:embed="rId9"/>
                <a:stretch>
                  <a:fillRect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Oval 38"/>
              <p:cNvSpPr/>
              <p:nvPr/>
            </p:nvSpPr>
            <p:spPr bwMode="auto">
              <a:xfrm>
                <a:off x="2743200" y="4038600"/>
                <a:ext cx="685800" cy="685800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1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0" lang="en-US" sz="1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kumimoji="0" lang="en-US" sz="1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mc:Choice>
        <mc:Fallback xmlns="">
          <p:sp>
            <p:nvSpPr>
              <p:cNvPr id="39" name="Oval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43200" y="4038600"/>
                <a:ext cx="685800" cy="685800"/>
              </a:xfrm>
              <a:prstGeom prst="ellipse">
                <a:avLst/>
              </a:prstGeom>
              <a:blipFill rotWithShape="1">
                <a:blip r:embed="rId10"/>
                <a:stretch>
                  <a:fillRect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Oval 39"/>
              <p:cNvSpPr/>
              <p:nvPr/>
            </p:nvSpPr>
            <p:spPr bwMode="auto">
              <a:xfrm>
                <a:off x="7086600" y="4038600"/>
                <a:ext cx="685800" cy="685800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1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0" lang="en-US" sz="1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kumimoji="0" lang="en-US" sz="1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mc:Choice>
        <mc:Fallback xmlns="">
          <p:sp>
            <p:nvSpPr>
              <p:cNvPr id="40" name="Oval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6600" y="4038600"/>
                <a:ext cx="685800" cy="685800"/>
              </a:xfrm>
              <a:prstGeom prst="ellipse">
                <a:avLst/>
              </a:prstGeom>
              <a:blipFill rotWithShape="1">
                <a:blip r:embed="rId11"/>
                <a:stretch>
                  <a:fillRect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Oval 40"/>
          <p:cNvSpPr/>
          <p:nvPr/>
        </p:nvSpPr>
        <p:spPr bwMode="auto">
          <a:xfrm>
            <a:off x="5533156" y="4591050"/>
            <a:ext cx="57150" cy="5715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5257805" y="4587585"/>
            <a:ext cx="57150" cy="5715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4987640" y="4587585"/>
            <a:ext cx="57150" cy="5715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4" name="Straight Arrow Connector 33"/>
          <p:cNvCxnSpPr>
            <a:stCxn id="18" idx="3"/>
            <a:endCxn id="38" idx="7"/>
          </p:cNvCxnSpPr>
          <p:nvPr/>
        </p:nvCxnSpPr>
        <p:spPr bwMode="auto">
          <a:xfrm flipH="1">
            <a:off x="2033167" y="3151920"/>
            <a:ext cx="1877266" cy="9871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Straight Arrow Connector 35"/>
          <p:cNvCxnSpPr>
            <a:stCxn id="18" idx="5"/>
          </p:cNvCxnSpPr>
          <p:nvPr/>
        </p:nvCxnSpPr>
        <p:spPr bwMode="auto">
          <a:xfrm>
            <a:off x="4395367" y="3151920"/>
            <a:ext cx="1137789" cy="9871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Straight Arrow Connector 45"/>
          <p:cNvCxnSpPr>
            <a:stCxn id="14" idx="5"/>
          </p:cNvCxnSpPr>
          <p:nvPr/>
        </p:nvCxnSpPr>
        <p:spPr bwMode="auto">
          <a:xfrm>
            <a:off x="2725894" y="3151920"/>
            <a:ext cx="1769906" cy="9871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Straight Arrow Connector 47"/>
          <p:cNvCxnSpPr>
            <a:endCxn id="38" idx="0"/>
          </p:cNvCxnSpPr>
          <p:nvPr/>
        </p:nvCxnSpPr>
        <p:spPr bwMode="auto">
          <a:xfrm flipH="1">
            <a:off x="1790700" y="3252353"/>
            <a:ext cx="571500" cy="7862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Straight Arrow Connector 49"/>
          <p:cNvCxnSpPr>
            <a:stCxn id="13" idx="5"/>
          </p:cNvCxnSpPr>
          <p:nvPr/>
        </p:nvCxnSpPr>
        <p:spPr bwMode="auto">
          <a:xfrm>
            <a:off x="1956967" y="3151920"/>
            <a:ext cx="1953466" cy="9871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Straight Arrow Connector 51"/>
          <p:cNvCxnSpPr>
            <a:stCxn id="13" idx="4"/>
            <a:endCxn id="39" idx="1"/>
          </p:cNvCxnSpPr>
          <p:nvPr/>
        </p:nvCxnSpPr>
        <p:spPr bwMode="auto">
          <a:xfrm>
            <a:off x="1714500" y="3252353"/>
            <a:ext cx="1129133" cy="8866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US" dirty="0"/>
              <a:t>Each master </a:t>
            </a:r>
            <a:r>
              <a:rPr lang="en-US" dirty="0" smtClean="0"/>
              <a:t>randomly uniformly and independently distributes </a:t>
            </a:r>
            <a:r>
              <a:rPr lang="en-US" dirty="0"/>
              <a:t>one copy of each of its segments to two different </a:t>
            </a:r>
            <a:r>
              <a:rPr lang="en-US" dirty="0" smtClean="0"/>
              <a:t>backups</a:t>
            </a:r>
          </a:p>
          <a:p>
            <a:pPr marL="457200" lvl="0" indent="-457200">
              <a:buFont typeface="+mj-lt"/>
              <a:buAutoNum type="arabicPeriod"/>
            </a:pPr>
            <a:endParaRPr lang="en-US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dirty="0"/>
              <a:t>backup </a:t>
            </a:r>
            <a:r>
              <a:rPr lang="en-US" dirty="0" smtClean="0"/>
              <a:t>cannot </a:t>
            </a:r>
            <a:r>
              <a:rPr lang="en-US" dirty="0"/>
              <a:t>hold a segment that belongs to a master with the same master </a:t>
            </a:r>
            <a:r>
              <a:rPr lang="en-US" dirty="0" smtClean="0"/>
              <a:t>index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hangingPunct="1"/>
            <a:r>
              <a:rPr lang="en-US" dirty="0"/>
              <a:t>November 16, 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B729FAB-51E1-4625-A23F-C60C4BDBBBD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59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Probability of Segment Loss for 2 Backups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14400"/>
                <a:ext cx="8229600" cy="4906963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𝑃𝑟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>
                                  <a:latin typeface="Cambria Math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b="0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>
                                  <a:latin typeface="Cambria Math"/>
                                  <a:ea typeface="Cambria Math"/>
                                </a:rPr>
                                <m:t>∩</m:t>
                              </m:r>
                              <m:r>
                                <a:rPr lang="en-US" b="0" i="1">
                                  <a:latin typeface="Cambria Math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b="0" i="1">
                              <a:latin typeface="Cambria Math"/>
                              <a:ea typeface="Cambria Math"/>
                            </a:rPr>
                            <m:t>∅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nary>
                        <m:naryPr>
                          <m:chr m:val="∏"/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𝑙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𝑁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𝑙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𝑆</m:t>
                          </m:r>
                        </m:sup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1−</m:t>
                              </m:r>
                              <m:r>
                                <a:rPr lang="en-US" b="0" i="1">
                                  <a:latin typeface="Cambria Math"/>
                                  <a:ea typeface="Cambria Math"/>
                                </a:rPr>
                                <m:t>𝑃𝑟</m:t>
                              </m:r>
                              <m:d>
                                <m:dPr>
                                  <m:ctrlPr>
                                    <a:rPr lang="en-US" b="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>
                                              <a:latin typeface="Cambria Math"/>
                                            </a:rPr>
                                            <m:t>𝑀</m:t>
                                          </m:r>
                                        </m:e>
                                        <m:sub>
                                          <m:r>
                                            <a:rPr lang="en-US" b="0" i="1">
                                              <a:latin typeface="Cambria Math"/>
                                            </a:rPr>
                                            <m:t>𝑘</m:t>
                                          </m:r>
                                          <m:r>
                                            <a:rPr lang="en-US" b="0" i="1">
                                              <a:latin typeface="Cambria Math"/>
                                            </a:rPr>
                                            <m:t>,</m:t>
                                          </m:r>
                                          <m:r>
                                            <a:rPr lang="en-US" b="0" i="1">
                                              <a:latin typeface="Cambria Math"/>
                                            </a:rPr>
                                            <m:t>𝑙</m:t>
                                          </m:r>
                                        </m:sub>
                                      </m:sSub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∈</m:t>
                                      </m:r>
                                      <m:r>
                                        <a:rPr lang="en-US" b="0" i="1">
                                          <a:latin typeface="Cambria Math"/>
                                        </a:rPr>
                                        <m:t>𝐵</m:t>
                                      </m:r>
                                    </m:e>
                                    <m:sub>
                                      <m:r>
                                        <a:rPr lang="en-US" b="0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b="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>
                                          <a:latin typeface="Cambria Math"/>
                                          <a:ea typeface="Cambria Math"/>
                                        </a:rPr>
                                        <m:t>∩</m:t>
                                      </m:r>
                                      <m:r>
                                        <a:rPr lang="en-US" b="0" i="1">
                                          <a:latin typeface="Cambria Math"/>
                                        </a:rPr>
                                        <m:t>𝐵</m:t>
                                      </m:r>
                                    </m:e>
                                    <m:sub>
                                      <m:r>
                                        <a:rPr lang="en-US" b="0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e>
                      </m:nary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:endParaRPr lang="en-US" sz="200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𝑃𝑟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𝑙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∈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∩</m:t>
                          </m:r>
                          <m:sSub>
                            <m:sSubPr>
                              <m:ctrlPr>
                                <a:rPr lang="en-US" b="0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>
                                  <a:latin typeface="Cambria Math"/>
                                  <a:ea typeface="Cambria Math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𝑁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𝑁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−2</m:t>
                              </m:r>
                            </m:e>
                          </m:d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,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∀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𝑙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 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𝑖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𝑗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𝑘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𝑑𝑖𝑓𝑓𝑒𝑟𝑒𝑛𝑡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:endParaRPr lang="en-US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>
                          <a:latin typeface="Cambria Math"/>
                        </a:rPr>
                        <m:t>𝑃𝑟</m:t>
                      </m:r>
                      <m:d>
                        <m:dPr>
                          <m:ctrlPr>
                            <a:rPr lang="en-US" b="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>
                                  <a:latin typeface="Cambria Math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b="0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b="0" i="1">
                                  <a:latin typeface="Cambria Math"/>
                                </a:rPr>
                                <m:t>𝑙</m:t>
                              </m:r>
                            </m:sub>
                          </m:sSub>
                          <m:r>
                            <a:rPr lang="en-US" b="0" i="1">
                              <a:latin typeface="Cambria Math"/>
                              <a:ea typeface="Cambria Math"/>
                            </a:rPr>
                            <m:t>∈</m:t>
                          </m:r>
                          <m:sSub>
                            <m:sSubPr>
                              <m:ctrlPr>
                                <a:rPr lang="en-US" b="0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>
                                  <a:latin typeface="Cambria Math"/>
                                  <a:ea typeface="Cambria Math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b="0" i="1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>
                              <a:latin typeface="Cambria Math"/>
                              <a:ea typeface="Cambria Math"/>
                            </a:rPr>
                            <m:t>∩</m:t>
                          </m:r>
                          <m:sSub>
                            <m:sSubPr>
                              <m:ctrlPr>
                                <a:rPr lang="en-US" b="0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>
                                  <a:latin typeface="Cambria Math"/>
                                  <a:ea typeface="Cambria Math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  <m:r>
                        <a:rPr lang="en-US" b="0" i="1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𝑃𝑟</m:t>
                      </m:r>
                      <m:d>
                        <m:dPr>
                          <m:ctrlPr>
                            <a:rPr lang="en-US" b="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>
                                  <a:latin typeface="Cambria Math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𝑗</m:t>
                              </m:r>
                              <m:r>
                                <a:rPr lang="en-US" b="0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b="0" i="1">
                                  <a:latin typeface="Cambria Math"/>
                                </a:rPr>
                                <m:t>𝑙</m:t>
                              </m:r>
                            </m:sub>
                          </m:sSub>
                          <m:r>
                            <a:rPr lang="en-US" b="0" i="1">
                              <a:latin typeface="Cambria Math"/>
                              <a:ea typeface="Cambria Math"/>
                            </a:rPr>
                            <m:t>∈</m:t>
                          </m:r>
                          <m:sSub>
                            <m:sSubPr>
                              <m:ctrlPr>
                                <a:rPr lang="en-US" b="0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>
                                  <a:latin typeface="Cambria Math"/>
                                  <a:ea typeface="Cambria Math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b="0" i="1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>
                              <a:latin typeface="Cambria Math"/>
                              <a:ea typeface="Cambria Math"/>
                            </a:rPr>
                            <m:t>∩</m:t>
                          </m:r>
                          <m:sSub>
                            <m:sSubPr>
                              <m:ctrlPr>
                                <a:rPr lang="en-US" b="0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>
                                  <a:latin typeface="Cambria Math"/>
                                  <a:ea typeface="Cambria Math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b="0" i="1">
                                  <a:latin typeface="Cambria Math"/>
                                  <a:ea typeface="Cambria Math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0, </m:t>
                      </m:r>
                      <m:r>
                        <a:rPr lang="en-US" b="0" i="1">
                          <a:latin typeface="Cambria Math"/>
                          <a:ea typeface="Cambria Math"/>
                        </a:rPr>
                        <m:t>∀</m:t>
                      </m:r>
                      <m:r>
                        <a:rPr lang="en-US" b="0" i="1">
                          <a:latin typeface="Cambria Math"/>
                          <a:ea typeface="Cambria Math"/>
                        </a:rPr>
                        <m:t>𝑙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:endParaRPr lang="en-US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𝑃𝑟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>
                                  <a:latin typeface="Cambria Math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b="0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>
                                  <a:latin typeface="Cambria Math"/>
                                  <a:ea typeface="Cambria Math"/>
                                </a:rPr>
                                <m:t>∩</m:t>
                              </m:r>
                              <m:r>
                                <a:rPr lang="en-US" b="0" i="1">
                                  <a:latin typeface="Cambria Math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b="0" i="1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b="0" i="1">
                              <a:latin typeface="Cambria Math"/>
                            </a:rPr>
                            <m:t>=</m:t>
                          </m:r>
                          <m:r>
                            <a:rPr lang="en-US" b="0" i="1">
                              <a:latin typeface="Cambria Math"/>
                              <a:ea typeface="Cambria Math"/>
                            </a:rPr>
                            <m:t>∅</m:t>
                          </m:r>
                        </m:e>
                      </m:d>
                      <m:r>
                        <a:rPr lang="en-US" b="0" i="1">
                          <a:latin typeface="Cambria Math"/>
                          <a:ea typeface="Cambria Math"/>
                        </a:rPr>
                        <m:t>=</m:t>
                      </m:r>
                      <m:nary>
                        <m:naryPr>
                          <m:chr m:val="∏"/>
                          <m:ctrlPr>
                            <a:rPr lang="en-US" b="0" i="1">
                              <a:latin typeface="Cambria Math"/>
                              <a:ea typeface="Cambria Math"/>
                            </a:rPr>
                          </m:ctrlPr>
                        </m:naryPr>
                        <m:sub>
                          <m:eqArr>
                            <m:eqArrPr>
                              <m:ctrlPr>
                                <a:rPr lang="en-US" b="0" i="1">
                                  <a:latin typeface="Cambria Math"/>
                                  <a:ea typeface="Cambria Math"/>
                                </a:rPr>
                              </m:ctrlPr>
                            </m:eqArrPr>
                            <m:e>
                              <m:r>
                                <a:rPr lang="en-US" b="0" i="1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  <m:r>
                                <a:rPr lang="en-US" b="0" i="1">
                                  <a:latin typeface="Cambria Math"/>
                                  <a:ea typeface="Cambria Math"/>
                                </a:rPr>
                                <m:t>,</m:t>
                              </m:r>
                              <m:r>
                                <a:rPr lang="en-US" b="0" i="1">
                                  <a:latin typeface="Cambria Math"/>
                                  <a:ea typeface="Cambria Math"/>
                                </a:rPr>
                                <m:t>𝑙</m:t>
                              </m:r>
                              <m:r>
                                <a:rPr lang="en-US" b="0" i="1">
                                  <a:latin typeface="Cambria Math"/>
                                  <a:ea typeface="Cambria Math"/>
                                </a:rPr>
                                <m:t>=1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≠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𝑗</m:t>
                              </m:r>
                            </m:e>
                          </m:eqArr>
                        </m:sub>
                        <m:sup>
                          <m:r>
                            <a:rPr lang="en-US" b="0" i="1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en-US" b="0" i="1">
                              <a:latin typeface="Cambria Math"/>
                              <a:ea typeface="Cambria Math"/>
                            </a:rPr>
                            <m:t>=</m:t>
                          </m:r>
                          <m:r>
                            <a:rPr lang="en-US" b="0" i="1">
                              <a:latin typeface="Cambria Math"/>
                              <a:ea typeface="Cambria Math"/>
                            </a:rPr>
                            <m:t>𝑁</m:t>
                          </m:r>
                          <m:r>
                            <a:rPr lang="en-US" b="0" i="1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b="0" i="1">
                              <a:latin typeface="Cambria Math"/>
                              <a:ea typeface="Cambria Math"/>
                            </a:rPr>
                            <m:t>𝑙</m:t>
                          </m:r>
                          <m:r>
                            <a:rPr lang="en-US" b="0" i="1">
                              <a:latin typeface="Cambria Math"/>
                              <a:ea typeface="Cambria Math"/>
                            </a:rPr>
                            <m:t>=</m:t>
                          </m:r>
                          <m:r>
                            <a:rPr lang="en-US" b="0" i="1">
                              <a:latin typeface="Cambria Math"/>
                              <a:ea typeface="Cambria Math"/>
                            </a:rPr>
                            <m:t>𝑆</m:t>
                          </m:r>
                        </m:sup>
                        <m:e>
                          <m:d>
                            <m:dPr>
                              <m:ctrlPr>
                                <a:rPr lang="en-US" b="0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>
                                  <a:latin typeface="Cambria Math"/>
                                  <a:ea typeface="Cambria Math"/>
                                </a:rPr>
                                <m:t>1−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>
                                      <a:latin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d>
                                    <m:dPr>
                                      <m:ctrlPr>
                                        <a:rPr lang="en-US" b="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>
                                          <a:latin typeface="Cambria Math"/>
                                        </a:rPr>
                                        <m:t>𝑁</m:t>
                                      </m:r>
                                      <m:r>
                                        <a:rPr lang="en-US" b="0" i="1">
                                          <a:latin typeface="Cambria Math"/>
                                        </a:rPr>
                                        <m:t>−1</m:t>
                                      </m:r>
                                    </m:e>
                                  </m:d>
                                  <m:d>
                                    <m:dPr>
                                      <m:ctrlPr>
                                        <a:rPr lang="en-US" b="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>
                                          <a:latin typeface="Cambria Math"/>
                                        </a:rPr>
                                        <m:t>𝑁</m:t>
                                      </m:r>
                                      <m:r>
                                        <a:rPr lang="en-US" b="0" i="1">
                                          <a:latin typeface="Cambria Math"/>
                                        </a:rPr>
                                        <m:t>−2</m:t>
                                      </m:r>
                                    </m:e>
                                  </m:d>
                                </m:den>
                              </m:f>
                            </m:e>
                          </m:d>
                        </m:e>
                      </m:nary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en-US" dirty="0" smtClean="0">
                    <a:sym typeface="Wingdings" pitchFamily="2" charset="2"/>
                  </a:rPr>
                  <a:t>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𝑷𝒓</m:t>
                    </m:r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𝑩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𝒊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∩</m:t>
                            </m:r>
                            <m:r>
                              <a:rPr lang="en-US" i="1">
                                <a:latin typeface="Cambria Math"/>
                              </a:rPr>
                              <m:t>𝑩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𝒋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  <a:ea typeface="Cambria Math"/>
                          </a:rPr>
                          <m:t>≠∅</m:t>
                        </m:r>
                      </m:e>
                    </m:d>
                    <m:r>
                      <a:rPr lang="en-US" i="1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𝟏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−</m:t>
                    </m:r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𝟏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/>
                                  </a:rPr>
                                  <m:t>𝟐</m:t>
                                </m:r>
                              </m:num>
                              <m:den>
                                <m:d>
                                  <m:d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𝑵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𝟏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𝑵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𝟐</m:t>
                                    </m:r>
                                  </m:e>
                                </m:d>
                              </m:den>
                            </m:f>
                          </m:e>
                        </m:d>
                      </m:e>
                      <m:sup>
                        <m:r>
                          <a:rPr lang="en-US" b="1" i="1" smtClean="0">
                            <a:latin typeface="Cambria Math"/>
                          </a:rPr>
                          <m:t>𝑺</m:t>
                        </m:r>
                        <m:d>
                          <m:dPr>
                            <m:ctrlPr>
                              <a:rPr lang="en-US" b="1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𝑵</m:t>
                            </m:r>
                            <m:r>
                              <a:rPr lang="en-US" b="1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b="1" i="1" smtClean="0">
                                <a:latin typeface="Cambria Math"/>
                              </a:rPr>
                              <m:t>𝟐</m:t>
                            </m:r>
                          </m:e>
                        </m:d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14400"/>
                <a:ext cx="8229600" cy="4906963"/>
              </a:xfrm>
              <a:blipFill rotWithShape="1">
                <a:blip r:embed="rId2"/>
                <a:stretch>
                  <a:fillRect l="-1111" b="-18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B729FAB-51E1-4625-A23F-C60C4BDBBBD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12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Probability of Segment Loss for 2 Backups and 1 Master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219200"/>
                <a:ext cx="8686800" cy="4906963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𝑃𝑟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b="0" i="1">
                                      <a:latin typeface="Cambria Math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b="0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b="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>
                                      <a:latin typeface="Cambria Math"/>
                                      <a:ea typeface="Cambria Math"/>
                                    </a:rPr>
                                    <m:t>∩</m:t>
                                  </m:r>
                                  <m:r>
                                    <a:rPr lang="en-US" b="0" i="1">
                                      <a:latin typeface="Cambria Math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b="0" i="1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>
                                      <a:latin typeface="Cambria Math"/>
                                      <a:ea typeface="Cambria Math"/>
                                    </a:rPr>
                                    <m:t>∩</m:t>
                                  </m:r>
                                  <m:r>
                                    <a:rPr lang="en-US" b="0" i="1">
                                      <a:latin typeface="Cambria Math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b="0" i="1"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en-US" b="0" i="1">
                                  <a:latin typeface="Cambria Math"/>
                                  <a:ea typeface="Cambria Math"/>
                                </a:rPr>
                                <m:t>≠∅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) 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𝑜𝑟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 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>
                                      <a:latin typeface="Cambria Math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b="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>
                                      <a:latin typeface="Cambria Math"/>
                                      <a:ea typeface="Cambria Math"/>
                                    </a:rPr>
                                    <m:t>∩</m:t>
                                  </m:r>
                                  <m:r>
                                    <a:rPr lang="en-US" b="0" i="1">
                                      <a:latin typeface="Cambria Math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>
                                      <a:latin typeface="Cambria Math"/>
                                      <a:ea typeface="Cambria Math"/>
                                    </a:rPr>
                                    <m:t>∩</m:t>
                                  </m:r>
                                  <m:r>
                                    <a:rPr lang="en-US" b="0" i="1">
                                      <a:latin typeface="Cambria Math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b="0" i="1">
                                  <a:latin typeface="Cambria Math"/>
                                  <a:ea typeface="Cambria Math"/>
                                </a:rPr>
                                <m:t>≠∅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) 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𝑜𝑟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 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>
                                      <a:latin typeface="Cambria Math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b="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>
                                      <a:latin typeface="Cambria Math"/>
                                      <a:ea typeface="Cambria Math"/>
                                    </a:rPr>
                                    <m:t>∩</m:t>
                                  </m:r>
                                  <m:r>
                                    <a:rPr lang="en-US" b="0" i="1">
                                      <a:latin typeface="Cambria Math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>
                                      <a:latin typeface="Cambria Math"/>
                                      <a:ea typeface="Cambria Math"/>
                                    </a:rPr>
                                    <m:t>∩</m:t>
                                  </m:r>
                                  <m:r>
                                    <a:rPr lang="en-US" b="0" i="1">
                                      <a:latin typeface="Cambria Math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b="0" i="1">
                                  <a:latin typeface="Cambria Math"/>
                                  <a:ea typeface="Cambria Math"/>
                                </a:rPr>
                                <m:t>≠∅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</m:eqAr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1−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𝑃𝑟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>
                                      <a:latin typeface="Cambria Math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b="0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b="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>
                                      <a:latin typeface="Cambria Math"/>
                                      <a:ea typeface="Cambria Math"/>
                                    </a:rPr>
                                    <m:t>∩</m:t>
                                  </m:r>
                                  <m:r>
                                    <a:rPr lang="en-US" b="0" i="1">
                                      <a:latin typeface="Cambria Math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b="0" i="1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>
                                      <a:latin typeface="Cambria Math"/>
                                      <a:ea typeface="Cambria Math"/>
                                    </a:rPr>
                                    <m:t>∩</m:t>
                                  </m:r>
                                  <m:r>
                                    <a:rPr lang="en-US" b="0" i="1">
                                      <a:latin typeface="Cambria Math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b="0" i="1"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b="0" i="1">
                                  <a:latin typeface="Cambria Math"/>
                                  <a:ea typeface="Cambria Math"/>
                                </a:rPr>
                                <m:t>∅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:endParaRPr lang="en-US" b="0" dirty="0" smtClean="0"/>
              </a:p>
              <a:p>
                <a:pPr marL="0" indent="0">
                  <a:buNone/>
                </a:pPr>
                <a:r>
                  <a:rPr lang="en-US" b="0" dirty="0" smtClean="0">
                    <a:sym typeface="Wingdings" pitchFamily="2" charset="2"/>
                  </a:rPr>
                  <a:t>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𝑷𝒓</m:t>
                    </m:r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eqArrPr>
                          <m:e>
                            <m:sSub>
                              <m:sSub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b="1" i="1">
                                    <a:latin typeface="Cambria Math"/>
                                  </a:rPr>
                                  <m:t>𝑩</m:t>
                                </m:r>
                              </m:e>
                              <m:sub>
                                <m:r>
                                  <a:rPr lang="en-US" b="1" i="1">
                                    <a:latin typeface="Cambria Math"/>
                                  </a:rPr>
                                  <m:t>𝒊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latin typeface="Cambria Math"/>
                                    <a:ea typeface="Cambria Math"/>
                                  </a:rPr>
                                  <m:t>∩</m:t>
                                </m:r>
                                <m:r>
                                  <a:rPr lang="en-US" b="1" i="1">
                                    <a:latin typeface="Cambria Math"/>
                                  </a:rPr>
                                  <m:t>𝑩</m:t>
                                </m:r>
                              </m:e>
                              <m:sub>
                                <m:r>
                                  <a:rPr lang="en-US" b="1" i="1">
                                    <a:latin typeface="Cambria Math"/>
                                  </a:rPr>
                                  <m:t>𝒋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latin typeface="Cambria Math"/>
                                    <a:ea typeface="Cambria Math"/>
                                  </a:rPr>
                                  <m:t>∩</m:t>
                                </m:r>
                                <m:r>
                                  <a:rPr lang="en-US" b="1" i="1">
                                    <a:latin typeface="Cambria Math"/>
                                  </a:rPr>
                                  <m:t>𝑴</m:t>
                                </m:r>
                              </m:e>
                              <m:sub>
                                <m:r>
                                  <a:rPr lang="en-US" b="1" i="1">
                                    <a:latin typeface="Cambria Math"/>
                                  </a:rPr>
                                  <m:t>𝒌</m:t>
                                </m:r>
                              </m:sub>
                            </m:sSub>
                            <m:r>
                              <a:rPr lang="en-US" b="1" i="1">
                                <a:latin typeface="Cambria Math"/>
                                <a:ea typeface="Cambria Math"/>
                              </a:rPr>
                              <m:t>≠∅</m:t>
                            </m:r>
                            <m:r>
                              <a:rPr lang="en-US" b="1" i="1" smtClean="0">
                                <a:latin typeface="Cambria Math"/>
                                <a:ea typeface="Cambria Math"/>
                              </a:rPr>
                              <m:t>) </m:t>
                            </m:r>
                            <m:r>
                              <a:rPr lang="en-US" b="1" i="1" smtClean="0">
                                <a:latin typeface="Cambria Math"/>
                                <a:ea typeface="Cambria Math"/>
                              </a:rPr>
                              <m:t>𝒐𝒓</m:t>
                            </m:r>
                            <m:r>
                              <a:rPr lang="en-US" b="1" i="1" smtClean="0">
                                <a:latin typeface="Cambria Math"/>
                                <a:ea typeface="Cambria Math"/>
                              </a:rPr>
                              <m:t> </m:t>
                            </m:r>
                          </m:e>
                          <m:e>
                            <m:r>
                              <a:rPr lang="en-US" b="1" i="1" smtClean="0">
                                <a:latin typeface="Cambria Math"/>
                                <a:ea typeface="Cambria Math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latin typeface="Cambria Math"/>
                                  </a:rPr>
                                  <m:t>𝑩</m:t>
                                </m:r>
                              </m:e>
                              <m:sub>
                                <m:r>
                                  <a:rPr lang="en-US" b="1" i="1" smtClean="0">
                                    <a:latin typeface="Cambria Math"/>
                                  </a:rPr>
                                  <m:t>𝒋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latin typeface="Cambria Math"/>
                                    <a:ea typeface="Cambria Math"/>
                                  </a:rPr>
                                  <m:t>∩</m:t>
                                </m:r>
                                <m:r>
                                  <a:rPr lang="en-US" b="1" i="1">
                                    <a:latin typeface="Cambria Math"/>
                                  </a:rPr>
                                  <m:t>𝑩</m:t>
                                </m:r>
                              </m:e>
                              <m:sub>
                                <m:r>
                                  <a:rPr lang="en-US" b="1" i="1" smtClean="0">
                                    <a:latin typeface="Cambria Math"/>
                                  </a:rPr>
                                  <m:t>𝒌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latin typeface="Cambria Math"/>
                                    <a:ea typeface="Cambria Math"/>
                                  </a:rPr>
                                  <m:t>∩</m:t>
                                </m:r>
                                <m:r>
                                  <a:rPr lang="en-US" b="1" i="1">
                                    <a:latin typeface="Cambria Math"/>
                                  </a:rPr>
                                  <m:t>𝑴</m:t>
                                </m:r>
                              </m:e>
                              <m:sub>
                                <m:r>
                                  <a:rPr lang="en-US" b="1" i="1" smtClean="0">
                                    <a:latin typeface="Cambria Math"/>
                                  </a:rPr>
                                  <m:t>𝒊</m:t>
                                </m:r>
                              </m:sub>
                            </m:sSub>
                            <m:r>
                              <a:rPr lang="en-US" b="1" i="1">
                                <a:latin typeface="Cambria Math"/>
                                <a:ea typeface="Cambria Math"/>
                              </a:rPr>
                              <m:t>≠∅</m:t>
                            </m:r>
                            <m:r>
                              <a:rPr lang="en-US" b="1" i="1" smtClean="0">
                                <a:latin typeface="Cambria Math"/>
                                <a:ea typeface="Cambria Math"/>
                              </a:rPr>
                              <m:t>) </m:t>
                            </m:r>
                            <m:r>
                              <a:rPr lang="en-US" b="1" i="1" smtClean="0">
                                <a:latin typeface="Cambria Math"/>
                                <a:ea typeface="Cambria Math"/>
                              </a:rPr>
                              <m:t>𝒐𝒓</m:t>
                            </m:r>
                            <m:r>
                              <a:rPr lang="en-US" b="1" i="1" smtClean="0">
                                <a:latin typeface="Cambria Math"/>
                                <a:ea typeface="Cambria Math"/>
                              </a:rPr>
                              <m:t> </m:t>
                            </m:r>
                          </m:e>
                          <m:e>
                            <m:r>
                              <a:rPr lang="en-US" b="1" i="1" smtClean="0">
                                <a:latin typeface="Cambria Math"/>
                                <a:ea typeface="Cambria Math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latin typeface="Cambria Math"/>
                                  </a:rPr>
                                  <m:t>𝑩</m:t>
                                </m:r>
                              </m:e>
                              <m:sub>
                                <m:r>
                                  <a:rPr lang="en-US" b="1" i="1" smtClean="0">
                                    <a:latin typeface="Cambria Math"/>
                                  </a:rPr>
                                  <m:t>𝒌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latin typeface="Cambria Math"/>
                                    <a:ea typeface="Cambria Math"/>
                                  </a:rPr>
                                  <m:t>∩</m:t>
                                </m:r>
                                <m:r>
                                  <a:rPr lang="en-US" b="1" i="1">
                                    <a:latin typeface="Cambria Math"/>
                                  </a:rPr>
                                  <m:t>𝑩</m:t>
                                </m:r>
                              </m:e>
                              <m:sub>
                                <m:r>
                                  <a:rPr lang="en-US" b="1" i="1" smtClean="0">
                                    <a:latin typeface="Cambria Math"/>
                                  </a:rPr>
                                  <m:t>𝒊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latin typeface="Cambria Math"/>
                                    <a:ea typeface="Cambria Math"/>
                                  </a:rPr>
                                  <m:t>∩</m:t>
                                </m:r>
                                <m:r>
                                  <a:rPr lang="en-US" b="1" i="1">
                                    <a:latin typeface="Cambria Math"/>
                                  </a:rPr>
                                  <m:t>𝑴</m:t>
                                </m:r>
                              </m:e>
                              <m:sub>
                                <m:r>
                                  <a:rPr lang="en-US" b="1" i="1" smtClean="0">
                                    <a:latin typeface="Cambria Math"/>
                                  </a:rPr>
                                  <m:t>𝒋</m:t>
                                </m:r>
                              </m:sub>
                            </m:sSub>
                            <m:r>
                              <a:rPr lang="en-US" b="1" i="1">
                                <a:latin typeface="Cambria Math"/>
                                <a:ea typeface="Cambria Math"/>
                              </a:rPr>
                              <m:t>≠∅</m:t>
                            </m:r>
                            <m:r>
                              <a:rPr lang="en-US" b="1" i="1" smtClean="0"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e>
                        </m:eqArr>
                      </m:e>
                    </m:d>
                    <m:r>
                      <a:rPr lang="en-US" b="1" i="0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1" i="0" smtClean="0">
                        <a:latin typeface="Cambria Math"/>
                        <a:ea typeface="Cambria Math"/>
                      </a:rPr>
                      <m:t>𝟏</m:t>
                    </m:r>
                    <m:r>
                      <a:rPr lang="en-US" b="1" i="0" smtClean="0">
                        <a:latin typeface="Cambria Math"/>
                        <a:ea typeface="Cambria Math"/>
                      </a:rPr>
                      <m:t>−</m:t>
                    </m:r>
                    <m:sSup>
                      <m:sSup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b="1" i="0" smtClean="0">
                                <a:latin typeface="Cambria Math"/>
                                <a:ea typeface="Cambria Math"/>
                              </a:rPr>
                              <m:t>𝟏</m:t>
                            </m:r>
                            <m:r>
                              <a:rPr lang="en-US" b="1" i="0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1" i="1" smtClean="0">
                                    <a:latin typeface="Cambria Math"/>
                                  </a:rPr>
                                  <m:t>𝟐</m:t>
                                </m:r>
                              </m:num>
                              <m:den>
                                <m:d>
                                  <m:d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𝑵</m:t>
                                    </m:r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𝑵</m:t>
                                    </m:r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</m:e>
                                </m:d>
                              </m:den>
                            </m:f>
                          </m:e>
                        </m:d>
                      </m:e>
                      <m:sup>
                        <m:r>
                          <a:rPr lang="en-US" b="1" i="1" smtClean="0">
                            <a:latin typeface="Cambria Math"/>
                            <a:ea typeface="Cambria Math"/>
                          </a:rPr>
                          <m:t>𝟑</m:t>
                        </m:r>
                        <m:r>
                          <a:rPr lang="en-US" b="1" i="1" smtClean="0">
                            <a:latin typeface="Cambria Math"/>
                            <a:ea typeface="Cambria Math"/>
                          </a:rPr>
                          <m:t>𝑺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b="0" dirty="0"/>
              </a:p>
              <a:p>
                <a:endParaRPr lang="en-US" b="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219200"/>
                <a:ext cx="8686800" cy="4906963"/>
              </a:xfrm>
              <a:blipFill rotWithShape="1">
                <a:blip r:embed="rId2"/>
                <a:stretch>
                  <a:fillRect l="-11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hangingPunct="1"/>
            <a:r>
              <a:rPr lang="en-US" dirty="0"/>
              <a:t>November 16, 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B729FAB-51E1-4625-A23F-C60C4BDBBBD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8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of the Same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Probability of losing segment in disk when using 3 backups per segments with k simultaneous failures: </a:t>
                </a:r>
              </a:p>
              <a:p>
                <a:pPr marL="0" indent="0">
                  <a:buNone/>
                </a:pPr>
                <a:r>
                  <a:rPr lang="en-US" dirty="0" smtClean="0">
                    <a:ea typeface="Cambria Math"/>
                  </a:rPr>
                  <a:t>         </a:t>
                </a:r>
                <a14:m>
                  <m:oMath xmlns:m="http://schemas.openxmlformats.org/officeDocument/2006/math">
                    <m:r>
                      <a:rPr lang="en-US" smtClean="0">
                        <a:latin typeface="Cambria Math"/>
                        <a:ea typeface="Cambria Math"/>
                      </a:rPr>
                      <m:t>𝟏</m:t>
                    </m:r>
                    <m:r>
                      <a:rPr lang="en-US" smtClean="0">
                        <a:latin typeface="Cambria Math"/>
                        <a:ea typeface="Cambria Math"/>
                      </a:rPr>
                      <m:t>−</m:t>
                    </m:r>
                    <m:sSup>
                      <m:sSup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>
                                <a:latin typeface="Cambria Math"/>
                                <a:ea typeface="Cambria Math"/>
                              </a:rPr>
                              <m:t>𝟏</m:t>
                            </m:r>
                            <m:r>
                              <a:rPr lang="en-US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d>
                                  <m:d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i="1" smtClean="0">
                                            <a:latin typeface="Cambria Math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𝒌</m:t>
                                        </m:r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!</m:t>
                                        </m:r>
                                      </m:num>
                                      <m:den>
                                        <m:d>
                                          <m:dPr>
                                            <m:ctrlPr>
                                              <a:rPr lang="en-US" i="1" smtClean="0">
                                                <a:latin typeface="Cambria Math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i="1">
                                                <a:latin typeface="Cambria Math"/>
                                              </a:rPr>
                                              <m:t>𝒌</m:t>
                                            </m:r>
                                            <m:r>
                                              <a:rPr lang="en-US" i="1">
                                                <a:latin typeface="Cambria Math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i="1">
                                                <a:latin typeface="Cambria Math"/>
                                              </a:rPr>
                                              <m:t>𝟑</m:t>
                                            </m:r>
                                          </m:e>
                                        </m:d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!</m:t>
                                        </m:r>
                                      </m:den>
                                    </m:f>
                                  </m:e>
                                </m:d>
                              </m:num>
                              <m:den>
                                <m:d>
                                  <m:d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𝑵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𝟏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𝑵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𝟐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𝑵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𝟑</m:t>
                                    </m:r>
                                  </m:e>
                                </m:d>
                              </m:den>
                            </m:f>
                          </m:e>
                        </m:d>
                      </m:e>
                      <m:sup>
                        <m:r>
                          <a:rPr lang="en-US" b="1" i="1" smtClean="0">
                            <a:latin typeface="Cambria Math"/>
                          </a:rPr>
                          <m:t>𝑺</m:t>
                        </m:r>
                        <m:d>
                          <m:dPr>
                            <m:ctrlPr>
                              <a:rPr lang="en-US" b="1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𝑵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𝟑</m:t>
                            </m:r>
                          </m:e>
                        </m:d>
                      </m:sup>
                    </m:sSup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Probability of losing segment in disk and memory when using 3 backups per segments with 4 simultaneous failures: </a:t>
                </a:r>
              </a:p>
              <a:p>
                <a:pPr marL="0" indent="0">
                  <a:buNone/>
                </a:pPr>
                <a:r>
                  <a:rPr lang="en-US" dirty="0" smtClean="0">
                    <a:ea typeface="Cambria Math"/>
                  </a:rPr>
                  <a:t>         </a:t>
                </a:r>
                <a14:m>
                  <m:oMath xmlns:m="http://schemas.openxmlformats.org/officeDocument/2006/math">
                    <m:r>
                      <a:rPr lang="en-US" smtClean="0">
                        <a:latin typeface="Cambria Math"/>
                        <a:ea typeface="Cambria Math"/>
                      </a:rPr>
                      <m:t>𝟏</m:t>
                    </m:r>
                    <m:r>
                      <a:rPr lang="en-US" smtClean="0">
                        <a:latin typeface="Cambria Math"/>
                        <a:ea typeface="Cambria Math"/>
                      </a:rPr>
                      <m:t>−</m:t>
                    </m:r>
                    <m:sSup>
                      <m:sSup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>
                                <a:latin typeface="Cambria Math"/>
                                <a:ea typeface="Cambria Math"/>
                              </a:rPr>
                              <m:t>𝟏</m:t>
                            </m:r>
                            <m:r>
                              <a:rPr lang="en-US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1" i="1" smtClean="0">
                                    <a:latin typeface="Cambria Math"/>
                                  </a:rPr>
                                  <m:t>𝟔</m:t>
                                </m:r>
                              </m:num>
                              <m:den>
                                <m:d>
                                  <m:d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𝑵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𝟏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𝑵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𝟐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𝑵</m:t>
                                    </m:r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𝟑</m:t>
                                    </m:r>
                                  </m:e>
                                </m:d>
                              </m:den>
                            </m:f>
                          </m:e>
                        </m:d>
                      </m:e>
                      <m:sup>
                        <m:r>
                          <a:rPr lang="en-US" b="1" i="1" smtClean="0">
                            <a:latin typeface="Cambria Math"/>
                          </a:rPr>
                          <m:t>𝟒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𝑺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41" t="-870" r="-444" b="-27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hangingPunct="1"/>
            <a:r>
              <a:rPr lang="en-US" dirty="0"/>
              <a:t>November 16, 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B729FAB-51E1-4625-A23F-C60C4BDBBBD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73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Intermezzo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have we done so far?</a:t>
            </a:r>
          </a:p>
          <a:p>
            <a:pPr lvl="1"/>
            <a:r>
              <a:rPr lang="en-US" dirty="0" smtClean="0"/>
              <a:t>We calculated the probability of losing at least one copy of a segment </a:t>
            </a:r>
            <a:r>
              <a:rPr lang="en-US" b="1" i="1" dirty="0" smtClean="0"/>
              <a:t>on disk</a:t>
            </a:r>
            <a:r>
              <a:rPr lang="en-US" dirty="0" smtClean="0"/>
              <a:t> given two simultaneous failures of backups</a:t>
            </a:r>
          </a:p>
          <a:p>
            <a:pPr lvl="1"/>
            <a:r>
              <a:rPr lang="en-US" dirty="0" smtClean="0"/>
              <a:t>We calculated the probability of losing at least one copy of a segment </a:t>
            </a:r>
            <a:r>
              <a:rPr lang="en-US" b="1" i="1" dirty="0" smtClean="0"/>
              <a:t>on disk and on memory</a:t>
            </a:r>
            <a:r>
              <a:rPr lang="en-US" dirty="0" smtClean="0"/>
              <a:t> given the simultaneous failure of three machines</a:t>
            </a:r>
          </a:p>
          <a:p>
            <a:pPr lvl="1"/>
            <a:endParaRPr lang="en-US" dirty="0"/>
          </a:p>
          <a:p>
            <a:r>
              <a:rPr lang="en-US" dirty="0" smtClean="0"/>
              <a:t>What can we do now?</a:t>
            </a:r>
          </a:p>
          <a:p>
            <a:pPr lvl="1"/>
            <a:r>
              <a:rPr lang="en-US" dirty="0" smtClean="0"/>
              <a:t>Try to estimate the rate of simultaneous machine failures in a </a:t>
            </a:r>
            <a:r>
              <a:rPr lang="en-US" dirty="0" err="1" smtClean="0"/>
              <a:t>RAMCloud</a:t>
            </a:r>
            <a:r>
              <a:rPr lang="en-US" dirty="0" smtClean="0"/>
              <a:t> data center</a:t>
            </a:r>
          </a:p>
          <a:p>
            <a:pPr lvl="1"/>
            <a:r>
              <a:rPr lang="en-US" dirty="0" smtClean="0"/>
              <a:t>Estimate </a:t>
            </a:r>
            <a:r>
              <a:rPr lang="en-US" dirty="0" err="1" smtClean="0"/>
              <a:t>RAMCloud’s</a:t>
            </a:r>
            <a:r>
              <a:rPr lang="en-US" dirty="0" smtClean="0"/>
              <a:t> annual segment loss rate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November 16,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B729FAB-51E1-4625-A23F-C60C4BDBBBD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0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1F0FF"/>
      </a:accent1>
      <a:accent2>
        <a:srgbClr val="0050A0"/>
      </a:accent2>
      <a:accent3>
        <a:srgbClr val="FFFFFF"/>
      </a:accent3>
      <a:accent4>
        <a:srgbClr val="000000"/>
      </a:accent4>
      <a:accent5>
        <a:srgbClr val="EEF6FF"/>
      </a:accent5>
      <a:accent6>
        <a:srgbClr val="004891"/>
      </a:accent6>
      <a:hlink>
        <a:srgbClr val="005239"/>
      </a:hlink>
      <a:folHlink>
        <a:srgbClr val="A5001E"/>
      </a:folHlink>
    </a:clrScheme>
    <a:fontScheme name="Default Design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0050A0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004891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9185</TotalTime>
  <Words>1896</Words>
  <Application>Microsoft Office PowerPoint</Application>
  <PresentationFormat>On-screen Show (4:3)</PresentationFormat>
  <Paragraphs>297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Default Design</vt:lpstr>
      <vt:lpstr>Analysis of RAMCloud Crash Probabilities</vt:lpstr>
      <vt:lpstr>Outline</vt:lpstr>
      <vt:lpstr>Motivation</vt:lpstr>
      <vt:lpstr>Segment Loss Probabilities</vt:lpstr>
      <vt:lpstr>Assumptions</vt:lpstr>
      <vt:lpstr>Probability of Segment Loss for 2 Backups</vt:lpstr>
      <vt:lpstr>Probability of Segment Loss for 2 Backups and 1 Master</vt:lpstr>
      <vt:lpstr>More of the Same</vt:lpstr>
      <vt:lpstr>Intermezzo</vt:lpstr>
      <vt:lpstr>Simultaneous Crashes</vt:lpstr>
      <vt:lpstr>Assumptions</vt:lpstr>
      <vt:lpstr>Average Simultaneous Crash Rate</vt:lpstr>
      <vt:lpstr>Average Segment Loss Rate</vt:lpstr>
      <vt:lpstr>Numerical Results</vt:lpstr>
      <vt:lpstr>Numerical Results: Segment Disk Loss</vt:lpstr>
      <vt:lpstr>Numerical Results: Segment Disk Loss</vt:lpstr>
      <vt:lpstr>Numerical Results: Segment Disk &amp; Memory Loss</vt:lpstr>
      <vt:lpstr>Numerical Results: Rates of Simultaneous Crashes</vt:lpstr>
      <vt:lpstr>Numerical Results: Segment Loss Rates</vt:lpstr>
      <vt:lpstr>Conclusions &amp; Takeaways</vt:lpstr>
      <vt:lpstr>Suggestions for Improvement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Ousterhout</dc:creator>
  <cp:lastModifiedBy>John Ousterhout</cp:lastModifiedBy>
  <cp:revision>392</cp:revision>
  <dcterms:created xsi:type="dcterms:W3CDTF">2008-10-19T02:20:00Z</dcterms:created>
  <dcterms:modified xsi:type="dcterms:W3CDTF">2011-06-24T18:30:38Z</dcterms:modified>
</cp:coreProperties>
</file>