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89" r:id="rId11"/>
    <p:sldId id="266" r:id="rId12"/>
    <p:sldId id="267" r:id="rId13"/>
    <p:sldId id="273" r:id="rId14"/>
    <p:sldId id="272" r:id="rId15"/>
    <p:sldId id="269" r:id="rId16"/>
    <p:sldId id="274" r:id="rId17"/>
    <p:sldId id="275" r:id="rId18"/>
    <p:sldId id="270" r:id="rId19"/>
    <p:sldId id="271" r:id="rId20"/>
    <p:sldId id="276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90" r:id="rId30"/>
    <p:sldId id="286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50" autoAdjust="0"/>
  </p:normalViewPr>
  <p:slideViewPr>
    <p:cSldViewPr>
      <p:cViewPr varScale="1">
        <p:scale>
          <a:sx n="112" d="100"/>
          <a:sy n="112" d="100"/>
        </p:scale>
        <p:origin x="-6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9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6C5A0-A140-4DE8-A1D7-535229142FDB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F2563-3FD9-41F5-B4A9-D788D8229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4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91CC-9536-4F7C-9FB4-0CFC5684D0C3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4841-5929-4201-A687-C4E4950FD8D7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8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6DBD-F147-4E24-95B5-C1D3E3CDFF65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2700" b="1"/>
            </a:lvl1pPr>
            <a:lvl2pPr marL="742950" indent="-285750">
              <a:buFont typeface="Courier New" pitchFamily="49" charset="0"/>
              <a:buChar char="o"/>
              <a:defRPr sz="2300"/>
            </a:lvl2pPr>
            <a:lvl3pPr marL="1143000" indent="-228600">
              <a:buFont typeface="Wingdings" pitchFamily="2" charset="2"/>
              <a:buChar char="§"/>
              <a:defRPr sz="23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B6A0-4E7B-4D44-874C-13B59A2CCAD5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5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1B9C-DD70-4A1E-8D48-3DEC288DE907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E93D-F24C-4D3A-93DE-A537C716BC6B}" type="datetime1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CD68-9669-458A-A47F-D5D3A2B7D222}" type="datetime1">
              <a:rPr lang="en-US" smtClean="0"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629-6325-4474-9FF3-7E3E7CB548EB}" type="datetime1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6929-1820-46AC-8D79-216459009EAA}" type="datetime1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D65-EB86-4118-A19A-754A6F533F5D}" type="datetime1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FF3B-0E63-4EBE-B3F4-0A97632D328D}" type="datetime1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D493-28DF-436C-B2DA-66C223D7206E}" type="datetime1">
              <a:rPr lang="en-US" smtClean="0"/>
              <a:t>3/28/2010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901E-6F64-4310-9FAC-98CC210752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RAMCloud Design Review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6000" b="1" dirty="0" smtClean="0">
                <a:solidFill>
                  <a:schemeClr val="tx2"/>
                </a:solidFill>
              </a:rPr>
              <a:t>Indexing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Ryan Stutsman</a:t>
            </a:r>
          </a:p>
          <a:p>
            <a:endParaRPr lang="en-US" sz="2000" dirty="0"/>
          </a:p>
          <a:p>
            <a:r>
              <a:rPr lang="en-US" sz="2000" dirty="0" smtClean="0"/>
              <a:t>April 1, 2010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0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Our decision (for now): On search key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want weakest-link lookup 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To support enumerate and cursors for range queries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1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Index/Object inconsistency on puts</a:t>
            </a:r>
          </a:p>
          <a:p>
            <a:pPr lvl="1"/>
            <a:r>
              <a:rPr lang="en-US" dirty="0" smtClean="0"/>
              <a:t>Since object and index may reside on different hosts</a:t>
            </a:r>
          </a:p>
          <a:p>
            <a:pPr lvl="1"/>
            <a:r>
              <a:rPr lang="en-US" dirty="0"/>
              <a:t>Apps can get objects that aren’t in the index </a:t>
            </a:r>
            <a:r>
              <a:rPr lang="en-US" dirty="0" smtClean="0"/>
              <a:t>yet</a:t>
            </a:r>
          </a:p>
          <a:p>
            <a:pPr lvl="1"/>
            <a:r>
              <a:rPr lang="en-US" dirty="0" smtClean="0"/>
              <a:t>Apps </a:t>
            </a:r>
            <a:r>
              <a:rPr lang="en-US" dirty="0" smtClean="0"/>
              <a:t>may see index entries for objects not yet </a:t>
            </a:r>
            <a:r>
              <a:rPr lang="en-US" dirty="0" smtClean="0"/>
              <a:t>written</a:t>
            </a:r>
          </a:p>
          <a:p>
            <a:r>
              <a:rPr lang="en-US" dirty="0" smtClean="0"/>
              <a:t>Avoid </a:t>
            </a:r>
            <a:r>
              <a:rPr lang="en-US" dirty="0" smtClean="0"/>
              <a:t>fancy commit protocol, if possible</a:t>
            </a:r>
          </a:p>
          <a:p>
            <a:r>
              <a:rPr lang="en-US" dirty="0" smtClean="0"/>
              <a:t>Idea: Index entries “commit” on object put</a:t>
            </a:r>
          </a:p>
          <a:p>
            <a:pPr lvl="1"/>
            <a:r>
              <a:rPr lang="en-US" dirty="0" smtClean="0"/>
              <a:t>Object </a:t>
            </a:r>
            <a:r>
              <a:rPr lang="en-US" dirty="0" smtClean="0"/>
              <a:t>puts are atomic</a:t>
            </a:r>
          </a:p>
          <a:p>
            <a:pPr lvl="1"/>
            <a:r>
              <a:rPr lang="en-US" dirty="0" smtClean="0"/>
              <a:t>Index </a:t>
            </a:r>
            <a:r>
              <a:rPr lang="en-US" dirty="0" smtClean="0"/>
              <a:t>entries invalid until corresponding put </a:t>
            </a:r>
            <a:r>
              <a:rPr lang="en-US" dirty="0" smtClean="0"/>
              <a:t>finishes</a:t>
            </a:r>
          </a:p>
          <a:p>
            <a:r>
              <a:rPr lang="en-US" dirty="0" smtClean="0"/>
              <a:t>Turns </a:t>
            </a:r>
            <a:r>
              <a:rPr lang="en-US" dirty="0"/>
              <a:t>atomic puts into atomic index </a:t>
            </a:r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8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458137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18712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4419600" y="3048000"/>
            <a:ext cx="1524000" cy="4191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419600" y="3200400"/>
            <a:ext cx="1524000" cy="3810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Request goes directly to correct index partition</a:t>
            </a:r>
          </a:p>
          <a:p>
            <a:pPr lvl="1"/>
            <a:r>
              <a:rPr lang="en-US" dirty="0" smtClean="0"/>
              <a:t>“Not found” returns immediately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8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1807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‘Powell’)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25159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4648200" y="3015734"/>
            <a:ext cx="12954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404533" y="3110984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77865" y="3568184"/>
            <a:ext cx="26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‘Powell’ == ‘Powell’ ok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14600" y="3124200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Consistency is checked on hit</a:t>
            </a:r>
          </a:p>
          <a:p>
            <a:pPr lvl="1"/>
            <a:r>
              <a:rPr lang="en-US" dirty="0" smtClean="0"/>
              <a:t>If table and index agree the return the object</a:t>
            </a:r>
          </a:p>
          <a:p>
            <a:pPr lvl="1"/>
            <a:r>
              <a:rPr lang="en-US" dirty="0" smtClean="0"/>
              <a:t>Else “not found”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648200" y="2895601"/>
            <a:ext cx="1295400" cy="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13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02974" y="25262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6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56721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156590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14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</a:t>
            </a:r>
            <a:r>
              <a:rPr lang="en-US" dirty="0" smtClean="0"/>
              <a:t>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87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41517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60621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  <a:p>
            <a:pPr lvl="1"/>
            <a:r>
              <a:rPr lang="en-US" dirty="0" smtClean="0"/>
              <a:t>What happens if a lookup happens in the meantime?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4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263439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05505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6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18262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62295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95800" y="3505200"/>
            <a:ext cx="1371600" cy="53340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ultiply 19"/>
          <p:cNvSpPr/>
          <p:nvPr/>
        </p:nvSpPr>
        <p:spPr>
          <a:xfrm>
            <a:off x="3619500" y="3810001"/>
            <a:ext cx="1752600" cy="9144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Found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8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 (continued)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28737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61390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038600"/>
            <a:ext cx="1981200" cy="10287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4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549294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005519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1148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Put completes; index entries now valid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3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RAMCloud provide indexing?</a:t>
            </a:r>
          </a:p>
          <a:p>
            <a:pPr lvl="1"/>
            <a:r>
              <a:rPr lang="en-US" dirty="0" smtClean="0"/>
              <a:t>Leave indexes to client-side using transactions?</a:t>
            </a:r>
          </a:p>
          <a:p>
            <a:r>
              <a:rPr lang="en-US" dirty="0" smtClean="0"/>
              <a:t>Many apps have similar indexing needs</a:t>
            </a:r>
          </a:p>
          <a:p>
            <a:pPr lvl="1"/>
            <a:r>
              <a:rPr lang="en-US" dirty="0" smtClean="0"/>
              <a:t>Or compose standard mechanisms to suit their needs</a:t>
            </a:r>
          </a:p>
          <a:p>
            <a:pPr lvl="1"/>
            <a:r>
              <a:rPr lang="en-US" dirty="0" smtClean="0"/>
              <a:t>Can optimize for common needs on server-side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2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491171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596140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20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34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27400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705629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21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42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407434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01889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 flipV="1">
            <a:off x="3962400" y="3266440"/>
            <a:ext cx="2091267" cy="101769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284133"/>
            <a:ext cx="1981200" cy="7831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22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94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611724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596947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0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724535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22237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1" idx="2"/>
          </p:cNvCxnSpPr>
          <p:nvPr/>
        </p:nvCxnSpPr>
        <p:spPr>
          <a:xfrm rot="5400000" flipH="1" flipV="1">
            <a:off x="2439461" y="2475441"/>
            <a:ext cx="988480" cy="2971802"/>
          </a:xfrm>
          <a:prstGeom prst="curvedConnector4">
            <a:avLst>
              <a:gd name="adj1" fmla="val -44539"/>
              <a:gd name="adj2" fmla="val 100998"/>
            </a:avLst>
          </a:prstGeom>
          <a:ln w="25400">
            <a:solidFill>
              <a:schemeClr val="accent3">
                <a:lumMod val="50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11" idx="0"/>
          </p:cNvCxnSpPr>
          <p:nvPr/>
        </p:nvCxnSpPr>
        <p:spPr>
          <a:xfrm rot="5400000" flipH="1" flipV="1">
            <a:off x="2134658" y="2437342"/>
            <a:ext cx="988484" cy="2362200"/>
          </a:xfrm>
          <a:prstGeom prst="curvedConnector2">
            <a:avLst/>
          </a:prstGeom>
          <a:ln w="25400">
            <a:solidFill>
              <a:schemeClr val="accent3">
                <a:lumMod val="50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Compare previous index entries</a:t>
            </a:r>
          </a:p>
          <a:p>
            <a:pPr lvl="1"/>
            <a:r>
              <a:rPr lang="en-US" dirty="0" smtClean="0"/>
              <a:t>Insert new value if updated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3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90363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041552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</a:t>
              </a:r>
              <a:r>
                <a:rPr lang="en-US" dirty="0" smtClean="0">
                  <a:solidFill>
                    <a:schemeClr val="tx1"/>
                  </a:solidFill>
                </a:rPr>
                <a:t>Bowers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Commit by writing the new value</a:t>
            </a:r>
          </a:p>
          <a:p>
            <a:pPr lvl="1"/>
            <a:r>
              <a:rPr lang="en-US" dirty="0" smtClean="0"/>
              <a:t>Old index entries ignored by lookup since inconsistent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9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9150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79461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</a:t>
              </a:r>
              <a:r>
                <a:rPr lang="en-US" dirty="0" smtClean="0">
                  <a:solidFill>
                    <a:schemeClr val="tx1"/>
                  </a:solidFill>
                </a:rPr>
                <a:t>Bowers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Cleanup old, inconsistent entries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810000"/>
            <a:ext cx="396240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9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Low-latency gives simplified consistency</a:t>
            </a:r>
          </a:p>
          <a:p>
            <a:pPr lvl="1"/>
            <a:r>
              <a:rPr lang="en-US" dirty="0" smtClean="0"/>
              <a:t>Can afford to have a single writer per object</a:t>
            </a:r>
            <a:endParaRPr lang="en-US" dirty="0" smtClean="0"/>
          </a:p>
          <a:p>
            <a:r>
              <a:rPr lang="en-US" dirty="0" smtClean="0"/>
              <a:t>Turn </a:t>
            </a:r>
            <a:r>
              <a:rPr lang="en-US" dirty="0" smtClean="0"/>
              <a:t>atomic puts into atomic index updates</a:t>
            </a:r>
          </a:p>
          <a:p>
            <a:pPr lvl="1"/>
            <a:r>
              <a:rPr lang="en-US" dirty="0" smtClean="0"/>
              <a:t>All index updates for an object go through master</a:t>
            </a:r>
          </a:p>
          <a:p>
            <a:pPr lvl="1"/>
            <a:r>
              <a:rPr lang="en-US" dirty="0" smtClean="0"/>
              <a:t>Index entries invalid until corresponding put completes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6482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THIS SLIDE IS REDUNDANT BUT A NICE PLACE TO TRANSITION TO NEXT TOPIC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26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Unavailable until indexes recover</a:t>
            </a:r>
          </a:p>
          <a:p>
            <a:pPr lvl="1"/>
            <a:r>
              <a:rPr lang="en-US" dirty="0" smtClean="0"/>
              <a:t>Many requests will be lookups</a:t>
            </a:r>
          </a:p>
          <a:p>
            <a:pPr lvl="1"/>
            <a:r>
              <a:rPr lang="en-US" dirty="0" smtClean="0"/>
              <a:t>These will block unless indexes are </a:t>
            </a:r>
            <a:r>
              <a:rPr lang="en-US" dirty="0" smtClean="0"/>
              <a:t>recovered</a:t>
            </a:r>
          </a:p>
          <a:p>
            <a:pPr lvl="1"/>
            <a:endParaRPr lang="en-US" dirty="0"/>
          </a:p>
          <a:p>
            <a:r>
              <a:rPr lang="en-US" dirty="0" smtClean="0"/>
              <a:t>Rebuild versus Store?</a:t>
            </a:r>
          </a:p>
          <a:p>
            <a:pPr lvl="1"/>
            <a:r>
              <a:rPr lang="en-US" dirty="0" smtClean="0"/>
              <a:t>Prefer soft-state wherever possible</a:t>
            </a:r>
          </a:p>
          <a:p>
            <a:pPr lvl="1"/>
            <a:r>
              <a:rPr lang="en-US" dirty="0" smtClean="0"/>
              <a:t>Possible using scale we can rebuild faster than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9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Sharding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00050"/>
            <a:r>
              <a:rPr lang="en-US" dirty="0"/>
              <a:t>How far does </a:t>
            </a:r>
            <a:r>
              <a:rPr lang="en-US" dirty="0" err="1"/>
              <a:t>sharding</a:t>
            </a:r>
            <a:r>
              <a:rPr lang="en-US" dirty="0"/>
              <a:t> + rebuilding get us?</a:t>
            </a:r>
          </a:p>
          <a:p>
            <a:r>
              <a:rPr lang="en-US" dirty="0" smtClean="0"/>
              <a:t>Assume indexes split </a:t>
            </a:r>
            <a:r>
              <a:rPr lang="en-US" dirty="0" smtClean="0"/>
              <a:t>on search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If split on object ID we do even better</a:t>
            </a:r>
            <a:endParaRPr lang="en-US" dirty="0" smtClean="0"/>
          </a:p>
          <a:p>
            <a:r>
              <a:rPr lang="en-US" dirty="0" smtClean="0"/>
              <a:t>Worst case: Entire </a:t>
            </a:r>
            <a:r>
              <a:rPr lang="en-US" dirty="0" smtClean="0"/>
              <a:t>shards </a:t>
            </a:r>
            <a:r>
              <a:rPr lang="en-US" dirty="0" smtClean="0"/>
              <a:t>of </a:t>
            </a:r>
            <a:r>
              <a:rPr lang="en-US" dirty="0" smtClean="0"/>
              <a:t>index </a:t>
            </a:r>
            <a:r>
              <a:rPr lang="en-US" dirty="0" smtClean="0"/>
              <a:t>data only</a:t>
            </a:r>
            <a:endParaRPr lang="en-US" dirty="0" smtClean="0"/>
          </a:p>
          <a:p>
            <a:pPr lvl="1"/>
            <a:r>
              <a:rPr lang="en-US" dirty="0" smtClean="0"/>
              <a:t>At most 640 MB </a:t>
            </a:r>
            <a:r>
              <a:rPr lang="en-US" dirty="0" smtClean="0"/>
              <a:t>apiece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3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 “opaque” data</a:t>
            </a:r>
          </a:p>
          <a:p>
            <a:r>
              <a:rPr lang="en-US" dirty="0" smtClean="0"/>
              <a:t>Partitioning Indexes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Recovery/Availability of Indexes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</a:t>
            </a:r>
            <a:r>
              <a:rPr lang="en-US" dirty="0" smtClean="0"/>
              <a:t>Sharding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Recover a single index shard on a new master: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 shards recover elsewhere (0 – 0.6s)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 masters scan, extract index entries (0.6s)</a:t>
            </a:r>
          </a:p>
          <a:p>
            <a:pPr lvl="1"/>
            <a:r>
              <a:rPr lang="en-US" dirty="0" smtClean="0"/>
              <a:t>Hashtable: 10 million lookups/sec</a:t>
            </a:r>
          </a:p>
          <a:p>
            <a:pPr lvl="1"/>
            <a:r>
              <a:rPr lang="en-US" dirty="0" smtClean="0"/>
              <a:t>640 MB / 100 byte/object = 6,400,000 objects</a:t>
            </a:r>
          </a:p>
          <a:p>
            <a:pPr lvl="1"/>
            <a:r>
              <a:rPr lang="en-US" dirty="0" smtClean="0"/>
              <a:t>6,400,000 / 10,000,000 = 0.6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Transmit entries to new index master (0.6s)</a:t>
            </a:r>
          </a:p>
          <a:p>
            <a:pPr lvl="1"/>
            <a:r>
              <a:rPr lang="en-US" dirty="0" smtClean="0"/>
              <a:t>At most 640 MB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index master rebuilds index (0.6s)</a:t>
            </a:r>
          </a:p>
          <a:p>
            <a:pPr marL="914400" lvl="2" indent="-514350"/>
            <a:r>
              <a:rPr lang="en-US" dirty="0"/>
              <a:t>Similar </a:t>
            </a:r>
            <a:r>
              <a:rPr lang="en-US" dirty="0" smtClean="0"/>
              <a:t>time to </a:t>
            </a:r>
            <a:r>
              <a:rPr lang="en-US" dirty="0"/>
              <a:t>master </a:t>
            </a:r>
            <a:r>
              <a:rPr lang="en-US" dirty="0" err="1" smtClean="0"/>
              <a:t>hashtable</a:t>
            </a:r>
            <a:r>
              <a:rPr lang="en-US" dirty="0" smtClean="0"/>
              <a:t> scan</a:t>
            </a:r>
            <a:endParaRPr lang="en-US" dirty="0"/>
          </a:p>
          <a:p>
            <a:r>
              <a:rPr lang="en-US" dirty="0" smtClean="0"/>
              <a:t>At least 2, 3, &amp; 4 can happen in parallel</a:t>
            </a:r>
          </a:p>
          <a:p>
            <a:pPr lvl="1" indent="-342900"/>
            <a:r>
              <a:rPr lang="en-US" dirty="0" smtClean="0"/>
              <a:t>0.6s to recover table + 0.6s to scan, extract, transmit, rebuild</a:t>
            </a:r>
          </a:p>
          <a:p>
            <a:pPr lvl="1" indent="-342900"/>
            <a:r>
              <a:rPr lang="en-US" b="1" dirty="0" smtClean="0"/>
              <a:t>1.2s upper bound for conservative 100b object size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6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search keys both flexible and efficient</a:t>
            </a:r>
            <a:endParaRPr lang="en-US" dirty="0" smtClean="0"/>
          </a:p>
          <a:p>
            <a:r>
              <a:rPr lang="en-US" dirty="0" smtClean="0"/>
              <a:t>Partition indexes on search key for easy lookup/enumeration</a:t>
            </a:r>
          </a:p>
          <a:p>
            <a:r>
              <a:rPr lang="en-US" dirty="0" smtClean="0"/>
              <a:t>Atomic puts </a:t>
            </a:r>
            <a:r>
              <a:rPr lang="en-US" dirty="0" smtClean="0"/>
              <a:t>simplify </a:t>
            </a:r>
            <a:r>
              <a:rPr lang="en-US" dirty="0" smtClean="0"/>
              <a:t>atomic indexes</a:t>
            </a:r>
          </a:p>
          <a:p>
            <a:r>
              <a:rPr lang="en-US" dirty="0" smtClean="0"/>
              <a:t>Scale drives fast recovery for availability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9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5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6600" y="46482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 Ivan Power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2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6000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3234" y="4645336"/>
            <a:ext cx="10668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79234" y="4645336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field 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17034" y="4645336"/>
            <a:ext cx="1524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field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41034" y="4645336"/>
            <a:ext cx="838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70034" y="4645335"/>
            <a:ext cx="2590800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 Ivan Power</a:t>
            </a:r>
            <a:endParaRPr lang="en-US" dirty="0"/>
          </a:p>
        </p:txBody>
      </p:sp>
      <p:cxnSp>
        <p:nvCxnSpPr>
          <p:cNvPr id="16" name="Elbow Connector 15"/>
          <p:cNvCxnSpPr>
            <a:stCxn id="13" idx="2"/>
            <a:endCxn id="6" idx="2"/>
          </p:cNvCxnSpPr>
          <p:nvPr/>
        </p:nvCxnSpPr>
        <p:spPr>
          <a:xfrm rot="5400000">
            <a:off x="6151033" y="4188135"/>
            <a:ext cx="2" cy="1828800"/>
          </a:xfrm>
          <a:prstGeom prst="bentConnector3">
            <a:avLst>
              <a:gd name="adj1" fmla="val 11430100000"/>
            </a:avLst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3" idx="0"/>
            <a:endCxn id="10" idx="0"/>
          </p:cNvCxnSpPr>
          <p:nvPr/>
        </p:nvCxnSpPr>
        <p:spPr>
          <a:xfrm rot="16200000" flipH="1" flipV="1">
            <a:off x="4912783" y="2492685"/>
            <a:ext cx="1" cy="4305300"/>
          </a:xfrm>
          <a:prstGeom prst="bentConnector3">
            <a:avLst>
              <a:gd name="adj1" fmla="val -22860000000"/>
            </a:avLst>
          </a:prstGeom>
          <a:ln w="25400">
            <a:solidFill>
              <a:schemeClr val="accent3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Can eliminate redundancy</a:t>
            </a:r>
          </a:p>
          <a:p>
            <a:pPr lvl="1"/>
            <a:r>
              <a:rPr lang="en-US" dirty="0" smtClean="0"/>
              <a:t>Search keys need not be repeated in object</a:t>
            </a:r>
          </a:p>
          <a:p>
            <a:pPr lvl="1"/>
            <a:r>
              <a:rPr lang="en-US" dirty="0" smtClean="0"/>
              <a:t>Search keys + Blob are returned to app on get/lookup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3917" y="4645336"/>
            <a:ext cx="10668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89917" y="4645336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field 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27717" y="4645336"/>
            <a:ext cx="1524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field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51717" y="4645336"/>
            <a:ext cx="838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46850" y="4645336"/>
            <a:ext cx="969433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7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Lookups are distinct from gets</a:t>
            </a:r>
          </a:p>
          <a:p>
            <a:endParaRPr lang="en-US" dirty="0" smtClean="0"/>
          </a:p>
          <a:p>
            <a:r>
              <a:rPr lang="en-US" dirty="0" smtClean="0"/>
              <a:t>Put atomically updates indexes and object</a:t>
            </a:r>
          </a:p>
          <a:p>
            <a:pPr lvl="1"/>
            <a:r>
              <a:rPr lang="en-US" dirty="0" smtClean="0"/>
              <a:t>Details to follow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02776" y="1828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‘last’, ‘Power’)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4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Co-locate index and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 tables?</a:t>
            </a:r>
          </a:p>
          <a:p>
            <a:r>
              <a:rPr lang="en-US" dirty="0" smtClean="0"/>
              <a:t>Large indexes?</a:t>
            </a:r>
          </a:p>
          <a:p>
            <a:pPr lvl="1"/>
            <a:r>
              <a:rPr lang="en-US" dirty="0" smtClean="0"/>
              <a:t>Can’t avoid multi-machine operations</a:t>
            </a:r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3183467" y="1914865"/>
            <a:ext cx="2777067" cy="723900"/>
            <a:chOff x="5293783" y="457200"/>
            <a:chExt cx="2777067" cy="723900"/>
          </a:xfrm>
        </p:grpSpPr>
        <p:sp>
          <p:nvSpPr>
            <p:cNvPr id="15" name="Rectangle 14"/>
            <p:cNvSpPr/>
            <p:nvPr/>
          </p:nvSpPr>
          <p:spPr>
            <a:xfrm>
              <a:off x="5293783" y="457200"/>
              <a:ext cx="277706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69983" y="514350"/>
              <a:ext cx="990600" cy="609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Index</a:t>
              </a:r>
            </a:p>
            <a:p>
              <a:pPr algn="ctr"/>
              <a:r>
                <a:rPr lang="en-US" dirty="0" smtClean="0"/>
                <a:t>A-Z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4883" y="514350"/>
              <a:ext cx="1519767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0-99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1000" y="4648200"/>
            <a:ext cx="8489952" cy="1447800"/>
            <a:chOff x="239183" y="5115983"/>
            <a:chExt cx="8489952" cy="1447800"/>
          </a:xfrm>
        </p:grpSpPr>
        <p:sp>
          <p:nvSpPr>
            <p:cNvPr id="23" name="Rectangle 22"/>
            <p:cNvSpPr/>
            <p:nvPr/>
          </p:nvSpPr>
          <p:spPr>
            <a:xfrm>
              <a:off x="5996518" y="5115983"/>
              <a:ext cx="273261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Master 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117850" y="5115983"/>
              <a:ext cx="5503332" cy="1447800"/>
              <a:chOff x="3134783" y="5107517"/>
              <a:chExt cx="5503332" cy="14478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134783" y="5107517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234266" y="5945717"/>
                <a:ext cx="5403849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0-299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39183" y="5115983"/>
              <a:ext cx="2732617" cy="1447800"/>
              <a:chOff x="239183" y="5124450"/>
              <a:chExt cx="2732617" cy="14478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38667" y="5962650"/>
                <a:ext cx="25908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A-Z</a:t>
                </a:r>
              </a:p>
            </p:txBody>
          </p:sp>
        </p:grpSp>
      </p:grp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3466" y="2678668"/>
            <a:ext cx="28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Master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4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Split indexes on search key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extra access per lookup and put</a:t>
            </a:r>
          </a:p>
          <a:p>
            <a:endParaRPr lang="en-US" dirty="0" smtClean="0"/>
          </a:p>
          <a:p>
            <a:r>
              <a:rPr lang="en-US" dirty="0" smtClean="0"/>
              <a:t>Split indexes on object ID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Lookups go to all index fragments</a:t>
            </a:r>
          </a:p>
          <a:p>
            <a:pPr lvl="1"/>
            <a:r>
              <a:rPr lang="en-US" dirty="0" smtClean="0"/>
              <a:t>Puts are always local</a:t>
            </a:r>
          </a:p>
          <a:p>
            <a:pPr lvl="1"/>
            <a:r>
              <a:rPr lang="en-US" dirty="0" smtClean="0"/>
              <a:t>Ordered enumeration of the index is problematic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1" name="Group 70"/>
          <p:cNvGrpSpPr/>
          <p:nvPr/>
        </p:nvGrpSpPr>
        <p:grpSpPr>
          <a:xfrm>
            <a:off x="306897" y="4000500"/>
            <a:ext cx="8530207" cy="723900"/>
            <a:chOff x="448094" y="5562600"/>
            <a:chExt cx="8530207" cy="723900"/>
          </a:xfrm>
        </p:grpSpPr>
        <p:grpSp>
          <p:nvGrpSpPr>
            <p:cNvPr id="39" name="Group 38"/>
            <p:cNvGrpSpPr/>
            <p:nvPr/>
          </p:nvGrpSpPr>
          <p:grpSpPr>
            <a:xfrm>
              <a:off x="6201234" y="5562600"/>
              <a:ext cx="2777067" cy="723900"/>
              <a:chOff x="1413933" y="3210983"/>
              <a:chExt cx="2777067" cy="723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200-299</a:t>
                </a:r>
                <a:endParaRPr lang="en-US" sz="16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200-299</a:t>
                </a:r>
                <a:endParaRPr lang="en-US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317775" y="5562600"/>
              <a:ext cx="2777067" cy="723900"/>
              <a:chOff x="1413933" y="3210983"/>
              <a:chExt cx="2777067" cy="7239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100-199</a:t>
                </a:r>
                <a:endParaRPr lang="en-US" sz="16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100-199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48094" y="5562600"/>
              <a:ext cx="2777067" cy="723900"/>
              <a:chOff x="1413933" y="3210983"/>
              <a:chExt cx="2777067" cy="7239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383097" y="1752600"/>
            <a:ext cx="8489952" cy="723900"/>
            <a:chOff x="496358" y="5257800"/>
            <a:chExt cx="8489952" cy="723900"/>
          </a:xfrm>
        </p:grpSpPr>
        <p:grpSp>
          <p:nvGrpSpPr>
            <p:cNvPr id="57" name="Group 56"/>
            <p:cNvGrpSpPr/>
            <p:nvPr/>
          </p:nvGrpSpPr>
          <p:grpSpPr>
            <a:xfrm>
              <a:off x="6253693" y="5257800"/>
              <a:ext cx="2732617" cy="723900"/>
              <a:chOff x="5996518" y="5124450"/>
              <a:chExt cx="2732617" cy="7239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5996518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62135" y="5181600"/>
                <a:ext cx="2590800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100-299</a:t>
                </a:r>
                <a:endParaRPr 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96358" y="5257800"/>
              <a:ext cx="2732617" cy="723900"/>
              <a:chOff x="239183" y="5124450"/>
              <a:chExt cx="2732617" cy="7239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5181600"/>
                <a:ext cx="25908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A-R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352800" y="5257800"/>
              <a:ext cx="2777067" cy="723900"/>
              <a:chOff x="1413933" y="3210983"/>
              <a:chExt cx="2777067" cy="7239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S-Z</a:t>
                </a:r>
                <a:endParaRPr lang="en-US" sz="1600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1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AMCloud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1279</Words>
  <Application>Microsoft Office PowerPoint</Application>
  <PresentationFormat>On-screen Show (4:3)</PresentationFormat>
  <Paragraphs>454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RAMCloud Design Review  Indexing</vt:lpstr>
      <vt:lpstr>Introduction</vt:lpstr>
      <vt:lpstr>Implementation Issues</vt:lpstr>
      <vt:lpstr>Explicit Search Keys</vt:lpstr>
      <vt:lpstr>Explicit Search Keys</vt:lpstr>
      <vt:lpstr>Explicit Search Keys</vt:lpstr>
      <vt:lpstr>Explicit Search Keys</vt:lpstr>
      <vt:lpstr>Partitioning Indexes</vt:lpstr>
      <vt:lpstr>Partitioning Indexes</vt:lpstr>
      <vt:lpstr>Partitioning Indexes: Thoughts</vt:lpstr>
      <vt:lpstr>Consistency</vt:lpstr>
      <vt:lpstr>Consistency: Lookup</vt:lpstr>
      <vt:lpstr>Consistency: Lookup</vt:lpstr>
      <vt:lpstr>Consistency: Create</vt:lpstr>
      <vt:lpstr>Consistency: Create</vt:lpstr>
      <vt:lpstr>Consistency: Concurrent Lookup</vt:lpstr>
      <vt:lpstr>Consistency: Concurrent Lookup</vt:lpstr>
      <vt:lpstr>Consistency: Create (continued)</vt:lpstr>
      <vt:lpstr>Consistency: Create</vt:lpstr>
      <vt:lpstr>Consistency: Delete</vt:lpstr>
      <vt:lpstr>Consistency: Delete</vt:lpstr>
      <vt:lpstr>Consistency: Delete</vt:lpstr>
      <vt:lpstr>Consistency: Update</vt:lpstr>
      <vt:lpstr>Consistency: Update</vt:lpstr>
      <vt:lpstr>Consistency: Update</vt:lpstr>
      <vt:lpstr>Consistency: Update</vt:lpstr>
      <vt:lpstr>Consistency: Thoughts</vt:lpstr>
      <vt:lpstr>Index Recovery</vt:lpstr>
      <vt:lpstr>Index Recovery: Sharding</vt:lpstr>
      <vt:lpstr>Index Recovery: Sharding Performance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RAMCloud Design Revi</dc:title>
  <dc:creator>Ryan Stutsman</dc:creator>
  <cp:lastModifiedBy>Ryan Stutsman</cp:lastModifiedBy>
  <cp:revision>225</cp:revision>
  <cp:lastPrinted>2010-03-28T22:16:54Z</cp:lastPrinted>
  <dcterms:created xsi:type="dcterms:W3CDTF">2010-03-27T19:17:13Z</dcterms:created>
  <dcterms:modified xsi:type="dcterms:W3CDTF">2010-03-28T22:32:56Z</dcterms:modified>
</cp:coreProperties>
</file>