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89" r:id="rId11"/>
    <p:sldId id="266" r:id="rId12"/>
    <p:sldId id="267" r:id="rId13"/>
    <p:sldId id="273" r:id="rId14"/>
    <p:sldId id="272" r:id="rId15"/>
    <p:sldId id="269" r:id="rId16"/>
    <p:sldId id="274" r:id="rId17"/>
    <p:sldId id="275" r:id="rId18"/>
    <p:sldId id="270" r:id="rId19"/>
    <p:sldId id="271" r:id="rId20"/>
    <p:sldId id="276" r:id="rId21"/>
    <p:sldId id="277" r:id="rId22"/>
    <p:sldId id="278" r:id="rId23"/>
    <p:sldId id="280" r:id="rId24"/>
    <p:sldId id="279" r:id="rId25"/>
    <p:sldId id="281" r:id="rId26"/>
    <p:sldId id="282" r:id="rId27"/>
    <p:sldId id="283" r:id="rId28"/>
    <p:sldId id="284" r:id="rId29"/>
    <p:sldId id="286" r:id="rId30"/>
    <p:sldId id="287" r:id="rId31"/>
    <p:sldId id="288" r:id="rId32"/>
    <p:sldId id="285" r:id="rId3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 autoAdjust="0"/>
    <p:restoredTop sz="94650" autoAdjust="0"/>
  </p:normalViewPr>
  <p:slideViewPr>
    <p:cSldViewPr>
      <p:cViewPr varScale="1">
        <p:scale>
          <a:sx n="112" d="100"/>
          <a:sy n="112" d="100"/>
        </p:scale>
        <p:origin x="-678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2663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983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34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>
            <a:lvl1pPr>
              <a:defRPr sz="2700" b="1"/>
            </a:lvl1pPr>
            <a:lvl2pPr marL="742950" indent="-285750">
              <a:buFont typeface="Courier New" pitchFamily="49" charset="0"/>
              <a:buChar char="o"/>
              <a:defRPr sz="2300"/>
            </a:lvl2pPr>
            <a:lvl3pPr marL="1143000" indent="-228600">
              <a:buFont typeface="Wingdings" pitchFamily="2" charset="2"/>
              <a:buChar char="§"/>
              <a:defRPr sz="2300"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9518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6429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074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778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30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45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94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FD205-0942-41D2-AEAD-988D74F420CB}" type="datetimeFigureOut">
              <a:rPr lang="en-US" smtClean="0"/>
              <a:t>3/27/2010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8E68D-7625-419C-85C7-EF155F1D9E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3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RAMCloud Design Review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/>
            </a:r>
            <a:br>
              <a:rPr lang="en-US" dirty="0">
                <a:solidFill>
                  <a:schemeClr val="tx2"/>
                </a:solidFill>
              </a:rPr>
            </a:br>
            <a:r>
              <a:rPr lang="en-US" sz="6000" b="1" dirty="0" smtClean="0">
                <a:solidFill>
                  <a:schemeClr val="tx2"/>
                </a:solidFill>
              </a:rPr>
              <a:t>Indexing</a:t>
            </a:r>
            <a:endParaRPr lang="en-US" sz="6000" b="1" dirty="0">
              <a:solidFill>
                <a:schemeClr val="tx2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Ryan Stutsman</a:t>
            </a:r>
          </a:p>
          <a:p>
            <a:endParaRPr lang="en-US" sz="2000" dirty="0"/>
          </a:p>
          <a:p>
            <a:r>
              <a:rPr lang="en-US" sz="2000" dirty="0" smtClean="0"/>
              <a:t>April 1, 2010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201014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Our decision (for now): On search key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Don’t want weakest-link lookup performance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 smtClean="0"/>
              <a:t>To support enumerate and cursors for range queries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47119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Index/Object inconsistency on puts</a:t>
            </a:r>
          </a:p>
          <a:p>
            <a:pPr lvl="1"/>
            <a:r>
              <a:rPr lang="en-US" dirty="0" smtClean="0"/>
              <a:t>Since object and index may reside on different hosts</a:t>
            </a:r>
          </a:p>
          <a:p>
            <a:pPr lvl="1"/>
            <a:r>
              <a:rPr lang="en-US" dirty="0" smtClean="0"/>
              <a:t>Apps may see index entries for objects not yet written</a:t>
            </a:r>
          </a:p>
          <a:p>
            <a:r>
              <a:rPr lang="en-US" dirty="0" smtClean="0"/>
              <a:t>Avoid fancy commit protocol, if possible</a:t>
            </a:r>
          </a:p>
          <a:p>
            <a:r>
              <a:rPr lang="en-US" dirty="0" smtClean="0"/>
              <a:t>Idea: Index entries “commit” on object put</a:t>
            </a:r>
          </a:p>
          <a:p>
            <a:pPr lvl="1"/>
            <a:r>
              <a:rPr lang="en-US" dirty="0" smtClean="0"/>
              <a:t>Object puts are atomic</a:t>
            </a:r>
          </a:p>
          <a:p>
            <a:pPr lvl="1"/>
            <a:r>
              <a:rPr lang="en-US" dirty="0" smtClean="0"/>
              <a:t>Index entries invalid until corresponding put finishes</a:t>
            </a:r>
          </a:p>
        </p:txBody>
      </p:sp>
    </p:spTree>
    <p:extLst>
      <p:ext uri="{BB962C8B-B14F-4D97-AF65-F5344CB8AC3E}">
        <p14:creationId xmlns:p14="http://schemas.microsoft.com/office/powerpoint/2010/main" val="1938182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89458137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18712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>
            <a:endCxn id="9" idx="1"/>
          </p:cNvCxnSpPr>
          <p:nvPr/>
        </p:nvCxnSpPr>
        <p:spPr>
          <a:xfrm>
            <a:off x="4419600" y="3048000"/>
            <a:ext cx="1524000" cy="4191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H="1" flipV="1">
            <a:off x="4419600" y="3200400"/>
            <a:ext cx="1524000" cy="3810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Request goes directly to correct index partition</a:t>
            </a:r>
          </a:p>
          <a:p>
            <a:pPr lvl="1"/>
            <a:r>
              <a:rPr lang="en-US" dirty="0" smtClean="0"/>
              <a:t>“Not found” returns immediately</a:t>
            </a:r>
          </a:p>
        </p:txBody>
      </p:sp>
    </p:spTree>
    <p:extLst>
      <p:ext uri="{BB962C8B-B14F-4D97-AF65-F5344CB8AC3E}">
        <p14:creationId xmlns:p14="http://schemas.microsoft.com/office/powerpoint/2010/main" val="2822389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4718072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310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‘Powell’)</a:t>
            </a: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52515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4648200" y="3015734"/>
            <a:ext cx="1295400" cy="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12" idx="3"/>
          </p:cNvCxnSpPr>
          <p:nvPr/>
        </p:nvCxnSpPr>
        <p:spPr>
          <a:xfrm flipH="1">
            <a:off x="3810000" y="3048000"/>
            <a:ext cx="2133600" cy="1236133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706132" y="2373868"/>
            <a:ext cx="2608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75000"/>
                  </a:schemeClr>
                </a:solidFill>
              </a:rPr>
              <a:t>‘Powell’ == ‘Powell’ ok</a:t>
            </a:r>
            <a:endParaRPr lang="en-US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 rot="19742778">
            <a:off x="4071641" y="3297821"/>
            <a:ext cx="1828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latin typeface="Courier New" pitchFamily="49" charset="0"/>
                <a:cs typeface="Courier New" pitchFamily="49" charset="0"/>
              </a:rPr>
              <a:t>get(0, 102)</a:t>
            </a:r>
          </a:p>
        </p:txBody>
      </p:sp>
      <p:cxnSp>
        <p:nvCxnSpPr>
          <p:cNvPr id="21" name="Straight Arrow Connector 20"/>
          <p:cNvCxnSpPr/>
          <p:nvPr/>
        </p:nvCxnSpPr>
        <p:spPr>
          <a:xfrm flipV="1">
            <a:off x="3886200" y="3200400"/>
            <a:ext cx="2057400" cy="114300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Consistency is checked on hit</a:t>
            </a:r>
          </a:p>
          <a:p>
            <a:pPr lvl="1"/>
            <a:r>
              <a:rPr lang="en-US" dirty="0" smtClean="0"/>
              <a:t>If table and index agree the return the object</a:t>
            </a:r>
          </a:p>
          <a:p>
            <a:pPr lvl="1"/>
            <a:r>
              <a:rPr lang="en-US" dirty="0" smtClean="0"/>
              <a:t>Else “not found”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flipH="1">
            <a:off x="4648200" y="2895601"/>
            <a:ext cx="1295400" cy="1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73655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656721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5156590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877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7241517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60621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  <a:p>
            <a:pPr lvl="1"/>
            <a:r>
              <a:rPr lang="en-US" dirty="0" smtClean="0"/>
              <a:t>What happens if a lookup happens in the meantime?</a:t>
            </a:r>
          </a:p>
        </p:txBody>
      </p:sp>
    </p:spTree>
    <p:extLst>
      <p:ext uri="{BB962C8B-B14F-4D97-AF65-F5344CB8AC3E}">
        <p14:creationId xmlns:p14="http://schemas.microsoft.com/office/powerpoint/2010/main" val="547746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49263439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7605505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</p:spTree>
    <p:extLst>
      <p:ext uri="{BB962C8B-B14F-4D97-AF65-F5344CB8AC3E}">
        <p14:creationId xmlns:p14="http://schemas.microsoft.com/office/powerpoint/2010/main" val="3760165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Concurrent Lookup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84418262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1622953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52850"/>
            <a:ext cx="0" cy="28575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9" idx="1"/>
          </p:cNvCxnSpPr>
          <p:nvPr/>
        </p:nvCxnSpPr>
        <p:spPr>
          <a:xfrm flipV="1">
            <a:off x="3962400" y="3467100"/>
            <a:ext cx="1981200" cy="5715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762000" y="5421868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lookup(0, ‘last’: ‘Power’)</a:t>
            </a: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4343400" y="3467100"/>
            <a:ext cx="1600200" cy="2097643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4495800" y="3505200"/>
            <a:ext cx="1371600" cy="533400"/>
          </a:xfrm>
          <a:prstGeom prst="straightConnector1">
            <a:avLst/>
          </a:prstGeom>
          <a:ln w="25400">
            <a:solidFill>
              <a:schemeClr val="accent3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Multiply 19"/>
          <p:cNvSpPr/>
          <p:nvPr/>
        </p:nvSpPr>
        <p:spPr>
          <a:xfrm>
            <a:off x="3619500" y="3810001"/>
            <a:ext cx="1752600" cy="914400"/>
          </a:xfrm>
          <a:prstGeom prst="mathMultiply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Not Found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Concurrent ops ignore inconsistent entries</a:t>
            </a:r>
          </a:p>
        </p:txBody>
      </p:sp>
    </p:spTree>
    <p:extLst>
      <p:ext uri="{BB962C8B-B14F-4D97-AF65-F5344CB8AC3E}">
        <p14:creationId xmlns:p14="http://schemas.microsoft.com/office/powerpoint/2010/main" val="1569488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 (continued)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428737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236139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733800"/>
            <a:ext cx="0" cy="3048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038600"/>
            <a:ext cx="1981200" cy="10287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Insert index entries before writing object</a:t>
            </a:r>
          </a:p>
        </p:txBody>
      </p:sp>
    </p:spTree>
    <p:extLst>
      <p:ext uri="{BB962C8B-B14F-4D97-AF65-F5344CB8AC3E}">
        <p14:creationId xmlns:p14="http://schemas.microsoft.com/office/powerpoint/2010/main" val="1666949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Create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549294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301, {‘first’: ‘Max’,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‘Power’},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00551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41148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Put completes; index entries now valid</a:t>
            </a:r>
          </a:p>
        </p:txBody>
      </p:sp>
    </p:spTree>
    <p:extLst>
      <p:ext uri="{BB962C8B-B14F-4D97-AF65-F5344CB8AC3E}">
        <p14:creationId xmlns:p14="http://schemas.microsoft.com/office/powerpoint/2010/main" val="2899533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Should RAMCloud provide indexing?</a:t>
            </a:r>
          </a:p>
          <a:p>
            <a:pPr lvl="1"/>
            <a:r>
              <a:rPr lang="en-US" dirty="0" smtClean="0"/>
              <a:t>Leave indexes to client-side using transactions?</a:t>
            </a:r>
          </a:p>
          <a:p>
            <a:r>
              <a:rPr lang="en-US" dirty="0" smtClean="0"/>
              <a:t>Many apps have similar indexing needs</a:t>
            </a:r>
          </a:p>
          <a:p>
            <a:pPr lvl="1"/>
            <a:r>
              <a:rPr lang="en-US" dirty="0" smtClean="0"/>
              <a:t>Or compose standard mechanisms to suit their needs</a:t>
            </a:r>
          </a:p>
          <a:p>
            <a:pPr lvl="1"/>
            <a:r>
              <a:rPr lang="en-US" dirty="0" smtClean="0"/>
              <a:t>Can optimize for common needs on server-side</a:t>
            </a:r>
          </a:p>
        </p:txBody>
      </p:sp>
    </p:spTree>
    <p:extLst>
      <p:ext uri="{BB962C8B-B14F-4D97-AF65-F5344CB8AC3E}">
        <p14:creationId xmlns:p14="http://schemas.microsoft.com/office/powerpoint/2010/main" val="33263281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491171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43596140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Max Power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73415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6727400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5705629"/>
              </p:ext>
            </p:extLst>
          </p:nvPr>
        </p:nvGraphicFramePr>
        <p:xfrm>
          <a:off x="6057900" y="44958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301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34252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Delete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40743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delete(0, 301)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83018894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2743200" y="3200400"/>
            <a:ext cx="1219200" cy="8382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7" idx="1"/>
          </p:cNvCxnSpPr>
          <p:nvPr/>
        </p:nvCxnSpPr>
        <p:spPr>
          <a:xfrm flipV="1">
            <a:off x="3962400" y="3266440"/>
            <a:ext cx="2091267" cy="1017694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endCxn id="10" idx="1"/>
          </p:cNvCxnSpPr>
          <p:nvPr/>
        </p:nvCxnSpPr>
        <p:spPr>
          <a:xfrm>
            <a:off x="3962400" y="4284133"/>
            <a:ext cx="1981200" cy="783167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39463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611724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1596947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45090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4724535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7222376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Curved Connector 47"/>
          <p:cNvCxnSpPr>
            <a:stCxn id="11" idx="2"/>
          </p:cNvCxnSpPr>
          <p:nvPr/>
        </p:nvCxnSpPr>
        <p:spPr>
          <a:xfrm rot="5400000" flipH="1" flipV="1">
            <a:off x="2439461" y="2475441"/>
            <a:ext cx="988480" cy="2971802"/>
          </a:xfrm>
          <a:prstGeom prst="curvedConnector4">
            <a:avLst>
              <a:gd name="adj1" fmla="val -44539"/>
              <a:gd name="adj2" fmla="val 100998"/>
            </a:avLst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Curved Connector 54"/>
          <p:cNvCxnSpPr>
            <a:stCxn id="11" idx="0"/>
          </p:cNvCxnSpPr>
          <p:nvPr/>
        </p:nvCxnSpPr>
        <p:spPr>
          <a:xfrm rot="5400000" flipH="1" flipV="1">
            <a:off x="2134658" y="2437342"/>
            <a:ext cx="988484" cy="2362200"/>
          </a:xfrm>
          <a:prstGeom prst="curvedConnector2">
            <a:avLst/>
          </a:prstGeom>
          <a:ln w="25400">
            <a:solidFill>
              <a:schemeClr val="accent3">
                <a:lumMod val="50000"/>
              </a:schemeClr>
            </a:solidFill>
            <a:prstDash val="dash"/>
            <a:headEnd type="triangle"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Compare previous index entries</a:t>
            </a:r>
          </a:p>
          <a:p>
            <a:pPr lvl="1"/>
            <a:r>
              <a:rPr lang="en-US" dirty="0" smtClean="0"/>
              <a:t>Insert new value if updated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962400" y="3124200"/>
            <a:ext cx="2057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2335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70903638"/>
              </p:ext>
            </p:extLst>
          </p:nvPr>
        </p:nvGraphicFramePr>
        <p:xfrm>
          <a:off x="6053667" y="2895600"/>
          <a:ext cx="1905000" cy="111252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3041552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Commit by writing the new value</a:t>
            </a:r>
          </a:p>
          <a:p>
            <a:pPr lvl="1"/>
            <a:r>
              <a:rPr lang="en-US" dirty="0" smtClean="0"/>
              <a:t>Old index entries ignored by lookup since inconsistent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962400" y="3124200"/>
            <a:ext cx="2057400" cy="9144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Mary Bowers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72922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5943600" y="43434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43600" y="2743200"/>
            <a:ext cx="2133600" cy="14478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Update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2119150"/>
              </p:ext>
            </p:extLst>
          </p:nvPr>
        </p:nvGraphicFramePr>
        <p:xfrm>
          <a:off x="6053667" y="28956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Bowers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62000" y="2886670"/>
            <a:ext cx="4648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put(0, 299, {‘first’: ‘Mary’,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    ‘last’: ‘Bowers’},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aphicFrame>
        <p:nvGraphicFramePr>
          <p:cNvPr id="8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7479461"/>
              </p:ext>
            </p:extLst>
          </p:nvPr>
        </p:nvGraphicFramePr>
        <p:xfrm>
          <a:off x="6057900" y="4495800"/>
          <a:ext cx="1905000" cy="741680"/>
        </p:xfrm>
        <a:graphic>
          <a:graphicData uri="http://schemas.openxmlformats.org/drawingml/2006/table">
            <a:tbl>
              <a:tblPr bandRow="1">
                <a:tableStyleId>{93296810-A885-4BE3-A3E7-6D5BEEA58F35}</a:tableStyleId>
              </a:tblPr>
              <a:tblGrid>
                <a:gridCol w="1219200"/>
                <a:gridCol w="685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Mary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299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102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14" name="Group 13"/>
          <p:cNvGrpSpPr/>
          <p:nvPr/>
        </p:nvGrpSpPr>
        <p:grpSpPr>
          <a:xfrm>
            <a:off x="609600" y="4038600"/>
            <a:ext cx="4876800" cy="491067"/>
            <a:chOff x="3505200" y="3784599"/>
            <a:chExt cx="4876800" cy="491067"/>
          </a:xfrm>
        </p:grpSpPr>
        <p:sp>
          <p:nvSpPr>
            <p:cNvPr id="6" name="Rectangle 5"/>
            <p:cNvSpPr/>
            <p:nvPr/>
          </p:nvSpPr>
          <p:spPr>
            <a:xfrm>
              <a:off x="3505200" y="3784599"/>
              <a:ext cx="4876800" cy="491067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5814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Mary Powers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5181600" y="3858683"/>
              <a:ext cx="1524000" cy="34289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Mel Powell</a:t>
              </a:r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16" name="Straight Arrow Connector 15"/>
          <p:cNvCxnSpPr/>
          <p:nvPr/>
        </p:nvCxnSpPr>
        <p:spPr>
          <a:xfrm>
            <a:off x="3962400" y="3810000"/>
            <a:ext cx="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Content Placeholder 2"/>
          <p:cNvSpPr txBox="1">
            <a:spLocks/>
          </p:cNvSpPr>
          <p:nvPr/>
        </p:nvSpPr>
        <p:spPr>
          <a:xfrm>
            <a:off x="457200" y="1219200"/>
            <a:ext cx="8229600" cy="4906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7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Wingdings" pitchFamily="2" charset="2"/>
              <a:buChar char="§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Cleanup old, inconsistent entries</a:t>
            </a:r>
          </a:p>
        </p:txBody>
      </p:sp>
      <p:cxnSp>
        <p:nvCxnSpPr>
          <p:cNvPr id="66" name="Straight Arrow Connector 65"/>
          <p:cNvCxnSpPr/>
          <p:nvPr/>
        </p:nvCxnSpPr>
        <p:spPr>
          <a:xfrm flipV="1">
            <a:off x="3962400" y="3810000"/>
            <a:ext cx="2057400" cy="228600"/>
          </a:xfrm>
          <a:prstGeom prst="straightConnector1">
            <a:avLst/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886200" y="4112684"/>
            <a:ext cx="1524000" cy="34289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Mary Bowers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95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Consistency: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Low-latency gives simplified consistency</a:t>
            </a:r>
          </a:p>
          <a:p>
            <a:r>
              <a:rPr lang="en-US" dirty="0" smtClean="0"/>
              <a:t>Turn atomic puts into atomic index updates</a:t>
            </a:r>
          </a:p>
          <a:p>
            <a:pPr lvl="1"/>
            <a:r>
              <a:rPr lang="en-US" dirty="0" smtClean="0"/>
              <a:t>All index updates for an object go through master</a:t>
            </a:r>
          </a:p>
          <a:p>
            <a:pPr lvl="1"/>
            <a:r>
              <a:rPr lang="en-US" dirty="0" smtClean="0"/>
              <a:t>Index entries invalid until corresponding put completes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2601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Problem: Unavailable until indexes recover</a:t>
            </a:r>
          </a:p>
          <a:p>
            <a:pPr lvl="1"/>
            <a:r>
              <a:rPr lang="en-US" dirty="0" smtClean="0"/>
              <a:t>Many requests will be lookups</a:t>
            </a:r>
          </a:p>
          <a:p>
            <a:pPr lvl="1"/>
            <a:r>
              <a:rPr lang="en-US" dirty="0" smtClean="0"/>
              <a:t>These will block unless indexes are recovered</a:t>
            </a:r>
          </a:p>
          <a:p>
            <a:pPr lvl="1"/>
            <a:endParaRPr lang="en-US" dirty="0"/>
          </a:p>
          <a:p>
            <a:r>
              <a:rPr lang="en-US" dirty="0" smtClean="0"/>
              <a:t>Rebuild from other masters?</a:t>
            </a:r>
          </a:p>
          <a:p>
            <a:pPr lvl="1"/>
            <a:r>
              <a:rPr lang="en-US" dirty="0" smtClean="0"/>
              <a:t>TODO why this fails</a:t>
            </a:r>
          </a:p>
          <a:p>
            <a:pPr lvl="1"/>
            <a:r>
              <a:rPr lang="en-US" dirty="0" smtClean="0"/>
              <a:t>TODO Doesn’t fail with </a:t>
            </a:r>
            <a:r>
              <a:rPr lang="en-US" dirty="0" err="1" smtClean="0"/>
              <a:t>sharding</a:t>
            </a:r>
            <a:r>
              <a:rPr lang="en-US" dirty="0" smtClean="0"/>
              <a:t>?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Rebuild from backups?</a:t>
            </a:r>
          </a:p>
          <a:p>
            <a:pPr lvl="1"/>
            <a:r>
              <a:rPr lang="en-US" dirty="0" smtClean="0"/>
              <a:t>TODO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82960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Sharding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Split on object ID</a:t>
            </a:r>
          </a:p>
          <a:p>
            <a:pPr lvl="1"/>
            <a:r>
              <a:rPr lang="en-US" dirty="0" smtClean="0"/>
              <a:t>Can always co-locate index with data</a:t>
            </a:r>
          </a:p>
          <a:p>
            <a:pPr lvl="1"/>
            <a:r>
              <a:rPr lang="en-US" dirty="0" smtClean="0"/>
              <a:t>Index chunk at most 320 MB</a:t>
            </a:r>
          </a:p>
          <a:p>
            <a:pPr lvl="1"/>
            <a:r>
              <a:rPr lang="en-US" dirty="0" smtClean="0"/>
              <a:t>Each new master can rebuild in a fraction of a second</a:t>
            </a:r>
          </a:p>
          <a:p>
            <a:r>
              <a:rPr lang="en-US" dirty="0" smtClean="0"/>
              <a:t>Split on search key</a:t>
            </a:r>
          </a:p>
          <a:p>
            <a:pPr lvl="1"/>
            <a:r>
              <a:rPr lang="en-US" dirty="0" smtClean="0"/>
              <a:t>Entire shards composed only of index data</a:t>
            </a:r>
          </a:p>
          <a:p>
            <a:pPr lvl="1"/>
            <a:r>
              <a:rPr lang="en-US" dirty="0" smtClean="0"/>
              <a:t>At most 640 MB apiece</a:t>
            </a:r>
          </a:p>
          <a:p>
            <a:pPr lvl="2"/>
            <a:r>
              <a:rPr lang="en-US" dirty="0" smtClean="0"/>
              <a:t>0.6s to gather data, fraction of a second to rebuild</a:t>
            </a:r>
          </a:p>
          <a:p>
            <a:pPr lvl="1"/>
            <a:r>
              <a:rPr lang="en-US" dirty="0" smtClean="0"/>
              <a:t>Part or all of 640 MB may come from shards in recovery</a:t>
            </a:r>
          </a:p>
          <a:p>
            <a:pPr lvl="2"/>
            <a:r>
              <a:rPr lang="en-US" dirty="0" smtClean="0"/>
              <a:t>0.6s + 0.6s = 1.2s upper bound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0660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Indexing on “opaque” data</a:t>
            </a:r>
          </a:p>
          <a:p>
            <a:r>
              <a:rPr lang="en-US" dirty="0" smtClean="0"/>
              <a:t>Partitioning Indexes</a:t>
            </a:r>
          </a:p>
          <a:p>
            <a:r>
              <a:rPr lang="en-US" dirty="0" smtClean="0"/>
              <a:t>Consistency</a:t>
            </a:r>
          </a:p>
          <a:p>
            <a:r>
              <a:rPr lang="en-US" dirty="0" smtClean="0"/>
              <a:t>Recovery/Availability of Indexes</a:t>
            </a:r>
          </a:p>
        </p:txBody>
      </p:sp>
    </p:spTree>
    <p:extLst>
      <p:ext uri="{BB962C8B-B14F-4D97-AF65-F5344CB8AC3E}">
        <p14:creationId xmlns:p14="http://schemas.microsoft.com/office/powerpoint/2010/main" val="369622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Replication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Idea: Replicate indexes once in RAM</a:t>
            </a:r>
          </a:p>
          <a:p>
            <a:pPr lvl="1"/>
            <a:r>
              <a:rPr lang="en-US" dirty="0" smtClean="0"/>
              <a:t>Threat is only to availability, not data loss</a:t>
            </a:r>
          </a:p>
          <a:p>
            <a:r>
              <a:rPr lang="en-US" dirty="0" smtClean="0"/>
              <a:t>Idea: Only preserve the shape of the index</a:t>
            </a:r>
          </a:p>
          <a:p>
            <a:pPr lvl="1"/>
            <a:r>
              <a:rPr lang="en-US" dirty="0" smtClean="0"/>
              <a:t>The search keys are stored in the log</a:t>
            </a:r>
          </a:p>
          <a:p>
            <a:r>
              <a:rPr lang="en-US" dirty="0" smtClean="0"/>
              <a:t>TODO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5732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Index Recovery: Logging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770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Apps provide search keys explicitly on put</a:t>
            </a:r>
          </a:p>
          <a:p>
            <a:r>
              <a:rPr lang="en-US" dirty="0" smtClean="0"/>
              <a:t>Partition indexes on search key for easy lookup/enumeration</a:t>
            </a:r>
          </a:p>
          <a:p>
            <a:r>
              <a:rPr lang="en-US" dirty="0" smtClean="0"/>
              <a:t>Atomic indexes from atomic puts</a:t>
            </a:r>
            <a:endParaRPr lang="en-US" dirty="0" smtClean="0"/>
          </a:p>
          <a:p>
            <a:r>
              <a:rPr lang="en-US" dirty="0" smtClean="0"/>
              <a:t>Fast index recovery for high-availability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920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5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Rectangle 3"/>
          <p:cNvSpPr/>
          <p:nvPr/>
        </p:nvSpPr>
        <p:spPr>
          <a:xfrm>
            <a:off x="3276600" y="4648200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Blob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87221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2286000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703234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179234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817034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341034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770034" y="4645335"/>
            <a:ext cx="2590800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Blob</a:t>
            </a:r>
            <a:endParaRPr lang="en-US" dirty="0"/>
          </a:p>
        </p:txBody>
      </p:sp>
      <p:cxnSp>
        <p:nvCxnSpPr>
          <p:cNvPr id="16" name="Elbow Connector 15"/>
          <p:cNvCxnSpPr>
            <a:stCxn id="13" idx="2"/>
            <a:endCxn id="6" idx="2"/>
          </p:cNvCxnSpPr>
          <p:nvPr/>
        </p:nvCxnSpPr>
        <p:spPr>
          <a:xfrm rot="5400000">
            <a:off x="6151034" y="4188135"/>
            <a:ext cx="1" cy="1828800"/>
          </a:xfrm>
          <a:prstGeom prst="bentConnector3">
            <a:avLst>
              <a:gd name="adj1" fmla="val 22860100000"/>
            </a:avLst>
          </a:prstGeom>
          <a:ln w="25400">
            <a:solidFill>
              <a:schemeClr val="accent2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Elbow Connector 18"/>
          <p:cNvCxnSpPr>
            <a:stCxn id="13" idx="0"/>
            <a:endCxn id="10" idx="0"/>
          </p:cNvCxnSpPr>
          <p:nvPr/>
        </p:nvCxnSpPr>
        <p:spPr>
          <a:xfrm rot="16200000" flipH="1" flipV="1">
            <a:off x="4912783" y="2492685"/>
            <a:ext cx="1" cy="4305300"/>
          </a:xfrm>
          <a:prstGeom prst="bentConnector3">
            <a:avLst>
              <a:gd name="adj1" fmla="val -22860000000"/>
            </a:avLst>
          </a:prstGeom>
          <a:ln w="25400">
            <a:solidFill>
              <a:schemeClr val="accent3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98799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3999"/>
          </a:xfrm>
        </p:spPr>
        <p:txBody>
          <a:bodyPr/>
          <a:lstStyle/>
          <a:p>
            <a:r>
              <a:rPr lang="en-US" dirty="0" smtClean="0"/>
              <a:t>Problem: RAMCloud treats objects as opaque</a:t>
            </a:r>
          </a:p>
          <a:p>
            <a:pPr lvl="1"/>
            <a:r>
              <a:rPr lang="en-US" dirty="0" smtClean="0"/>
              <a:t>Server-side indexing without understanding the data?</a:t>
            </a:r>
          </a:p>
          <a:p>
            <a:r>
              <a:rPr lang="en-US" dirty="0" smtClean="0"/>
              <a:t>Idea: Apps provide search keys explicitly</a:t>
            </a:r>
          </a:p>
          <a:p>
            <a:pPr lvl="1"/>
            <a:r>
              <a:rPr lang="en-US" dirty="0" smtClean="0"/>
              <a:t>Apps understand the data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Can eliminate redundancy</a:t>
            </a:r>
          </a:p>
          <a:p>
            <a:pPr lvl="1"/>
            <a:r>
              <a:rPr lang="en-US" dirty="0" smtClean="0"/>
              <a:t>Search keys need not be repeated in object</a:t>
            </a:r>
          </a:p>
          <a:p>
            <a:pPr lvl="1"/>
            <a:r>
              <a:rPr lang="en-US" dirty="0" smtClean="0"/>
              <a:t>Search keys + Blob are returned to app on get/lookup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0" y="3473734"/>
            <a:ext cx="7620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person.objectId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{‘first’: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person.first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    ‘last’: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person.last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},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			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person.pickle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513917" y="4645336"/>
            <a:ext cx="10668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989917" y="4645336"/>
            <a:ext cx="1524000" cy="4572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last field ID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627717" y="4645336"/>
            <a:ext cx="15240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first field ID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151717" y="4645336"/>
            <a:ext cx="838200" cy="4572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Max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546850" y="4645336"/>
            <a:ext cx="969433" cy="457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Blob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5778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Explicit Search Keys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Lookups are distinct from gets</a:t>
            </a:r>
          </a:p>
          <a:p>
            <a:endParaRPr lang="en-US" dirty="0" smtClean="0"/>
          </a:p>
          <a:p>
            <a:r>
              <a:rPr lang="en-US" dirty="0" smtClean="0"/>
              <a:t>Put atomically updates indexes and object</a:t>
            </a:r>
          </a:p>
          <a:p>
            <a:pPr lvl="1"/>
            <a:r>
              <a:rPr lang="en-US" dirty="0" smtClean="0"/>
              <a:t>Details to follow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902776" y="1828800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lookup(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tableId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, ‘last’, ‘Power’)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4047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Co-locate index and data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Large tables?</a:t>
            </a:r>
          </a:p>
          <a:p>
            <a:r>
              <a:rPr lang="en-US" dirty="0" smtClean="0"/>
              <a:t>Large indexes?</a:t>
            </a:r>
          </a:p>
          <a:p>
            <a:pPr lvl="1"/>
            <a:r>
              <a:rPr lang="en-US" dirty="0" smtClean="0"/>
              <a:t>Can’t avoid multi-machine operations</a:t>
            </a:r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2" name="Group 71"/>
          <p:cNvGrpSpPr/>
          <p:nvPr/>
        </p:nvGrpSpPr>
        <p:grpSpPr>
          <a:xfrm>
            <a:off x="3183467" y="1914865"/>
            <a:ext cx="2777067" cy="723900"/>
            <a:chOff x="5293783" y="457200"/>
            <a:chExt cx="2777067" cy="723900"/>
          </a:xfrm>
        </p:grpSpPr>
        <p:sp>
          <p:nvSpPr>
            <p:cNvPr id="15" name="Rectangle 14"/>
            <p:cNvSpPr/>
            <p:nvPr/>
          </p:nvSpPr>
          <p:spPr>
            <a:xfrm>
              <a:off x="5293783" y="457200"/>
              <a:ext cx="2777067" cy="723900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369983" y="514350"/>
              <a:ext cx="990600" cy="609600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Index</a:t>
              </a:r>
            </a:p>
            <a:p>
              <a:pPr algn="ctr"/>
              <a:r>
                <a:rPr lang="en-US" dirty="0" smtClean="0"/>
                <a:t>A-Z</a:t>
              </a:r>
              <a:endParaRPr lang="en-US" dirty="0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6474883" y="514350"/>
              <a:ext cx="1519767" cy="6096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Data</a:t>
              </a:r>
            </a:p>
            <a:p>
              <a:pPr algn="ctr"/>
              <a:r>
                <a:rPr lang="en-US" dirty="0" smtClean="0"/>
                <a:t>0-99</a:t>
              </a:r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381000" y="4648200"/>
            <a:ext cx="8489952" cy="1447800"/>
            <a:chOff x="239183" y="5115983"/>
            <a:chExt cx="8489952" cy="1447800"/>
          </a:xfrm>
        </p:grpSpPr>
        <p:grpSp>
          <p:nvGrpSpPr>
            <p:cNvPr id="33" name="Group 32"/>
            <p:cNvGrpSpPr/>
            <p:nvPr/>
          </p:nvGrpSpPr>
          <p:grpSpPr>
            <a:xfrm>
              <a:off x="5996518" y="5115983"/>
              <a:ext cx="2732617" cy="1447800"/>
              <a:chOff x="5996518" y="5124450"/>
              <a:chExt cx="2732617" cy="1447800"/>
            </a:xfrm>
          </p:grpSpPr>
          <p:sp>
            <p:nvSpPr>
              <p:cNvPr id="23" name="Rectangle 22"/>
              <p:cNvSpPr/>
              <p:nvPr/>
            </p:nvSpPr>
            <p:spPr>
              <a:xfrm>
                <a:off x="5996518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Rectangle 23"/>
              <p:cNvSpPr/>
              <p:nvPr/>
            </p:nvSpPr>
            <p:spPr>
              <a:xfrm>
                <a:off x="6096002" y="5962650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150-299</a:t>
                </a:r>
                <a:endParaRPr lang="en-US" dirty="0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3117850" y="5115983"/>
              <a:ext cx="2732617" cy="1447800"/>
              <a:chOff x="3134783" y="5107517"/>
              <a:chExt cx="2732617" cy="1447800"/>
            </a:xfrm>
          </p:grpSpPr>
          <p:sp>
            <p:nvSpPr>
              <p:cNvPr id="27" name="Rectangle 26"/>
              <p:cNvSpPr/>
              <p:nvPr/>
            </p:nvSpPr>
            <p:spPr>
              <a:xfrm>
                <a:off x="3134783" y="5107517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ectangle 27"/>
              <p:cNvSpPr/>
              <p:nvPr/>
            </p:nvSpPr>
            <p:spPr>
              <a:xfrm>
                <a:off x="3234267" y="5945717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0-149</a:t>
                </a:r>
                <a:endParaRPr lang="en-US" dirty="0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239183" y="5115983"/>
              <a:ext cx="2732617" cy="1447800"/>
              <a:chOff x="239183" y="5124450"/>
              <a:chExt cx="2732617" cy="1447800"/>
            </a:xfrm>
          </p:grpSpPr>
          <p:sp>
            <p:nvSpPr>
              <p:cNvPr id="29" name="Rectangle 28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Rectangle 29"/>
              <p:cNvSpPr/>
              <p:nvPr/>
            </p:nvSpPr>
            <p:spPr>
              <a:xfrm>
                <a:off x="338667" y="596265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A-Z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488348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Partitioning Indexes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76849"/>
          </a:xfrm>
        </p:spPr>
        <p:txBody>
          <a:bodyPr>
            <a:normAutofit/>
          </a:bodyPr>
          <a:lstStyle/>
          <a:p>
            <a:r>
              <a:rPr lang="en-US" dirty="0" smtClean="0"/>
              <a:t>Split indexes on search key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One extra access per lookup and put</a:t>
            </a:r>
          </a:p>
          <a:p>
            <a:endParaRPr lang="en-US" dirty="0" smtClean="0"/>
          </a:p>
          <a:p>
            <a:r>
              <a:rPr lang="en-US" dirty="0" smtClean="0"/>
              <a:t>Split indexes on object ID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Lookups go to all index fragments</a:t>
            </a:r>
          </a:p>
          <a:p>
            <a:pPr lvl="1"/>
            <a:r>
              <a:rPr lang="en-US" dirty="0" smtClean="0"/>
              <a:t>Puts are always local</a:t>
            </a:r>
          </a:p>
          <a:p>
            <a:pPr lvl="1"/>
            <a:r>
              <a:rPr lang="en-US" dirty="0" smtClean="0"/>
              <a:t>Ordered enumeration of the index is problematic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</p:txBody>
      </p:sp>
      <p:grpSp>
        <p:nvGrpSpPr>
          <p:cNvPr id="71" name="Group 70"/>
          <p:cNvGrpSpPr/>
          <p:nvPr/>
        </p:nvGrpSpPr>
        <p:grpSpPr>
          <a:xfrm>
            <a:off x="306897" y="4000500"/>
            <a:ext cx="8530207" cy="723900"/>
            <a:chOff x="448094" y="5562600"/>
            <a:chExt cx="8530207" cy="723900"/>
          </a:xfrm>
        </p:grpSpPr>
        <p:grpSp>
          <p:nvGrpSpPr>
            <p:cNvPr id="39" name="Group 38"/>
            <p:cNvGrpSpPr/>
            <p:nvPr/>
          </p:nvGrpSpPr>
          <p:grpSpPr>
            <a:xfrm>
              <a:off x="6201234" y="5562600"/>
              <a:ext cx="2777067" cy="723900"/>
              <a:chOff x="1413933" y="3210983"/>
              <a:chExt cx="2777067" cy="7239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Rectangle 40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200-299</a:t>
                </a:r>
                <a:endParaRPr lang="en-US" sz="16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200-299</a:t>
                </a:r>
                <a:endParaRPr lang="en-US" dirty="0"/>
              </a:p>
            </p:txBody>
          </p:sp>
        </p:grpSp>
        <p:grpSp>
          <p:nvGrpSpPr>
            <p:cNvPr id="48" name="Group 47"/>
            <p:cNvGrpSpPr/>
            <p:nvPr/>
          </p:nvGrpSpPr>
          <p:grpSpPr>
            <a:xfrm>
              <a:off x="3317775" y="5562600"/>
              <a:ext cx="2777067" cy="723900"/>
              <a:chOff x="1413933" y="3210983"/>
              <a:chExt cx="2777067" cy="723900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100-199</a:t>
                </a:r>
                <a:endParaRPr lang="en-US" sz="1600" dirty="0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100-199</a:t>
                </a:r>
                <a:endParaRPr lang="en-US" dirty="0"/>
              </a:p>
            </p:txBody>
          </p:sp>
        </p:grpSp>
        <p:grpSp>
          <p:nvGrpSpPr>
            <p:cNvPr id="52" name="Group 51"/>
            <p:cNvGrpSpPr/>
            <p:nvPr/>
          </p:nvGrpSpPr>
          <p:grpSpPr>
            <a:xfrm>
              <a:off x="448094" y="5562600"/>
              <a:ext cx="2777067" cy="723900"/>
              <a:chOff x="1413933" y="3210983"/>
              <a:chExt cx="2777067" cy="723900"/>
            </a:xfrm>
          </p:grpSpPr>
          <p:sp>
            <p:nvSpPr>
              <p:cNvPr id="53" name="Rectangle 52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  <p:grpSp>
        <p:nvGrpSpPr>
          <p:cNvPr id="70" name="Group 69"/>
          <p:cNvGrpSpPr/>
          <p:nvPr/>
        </p:nvGrpSpPr>
        <p:grpSpPr>
          <a:xfrm>
            <a:off x="383097" y="1752600"/>
            <a:ext cx="8489952" cy="723900"/>
            <a:chOff x="496358" y="5257800"/>
            <a:chExt cx="8489952" cy="723900"/>
          </a:xfrm>
        </p:grpSpPr>
        <p:grpSp>
          <p:nvGrpSpPr>
            <p:cNvPr id="57" name="Group 56"/>
            <p:cNvGrpSpPr/>
            <p:nvPr/>
          </p:nvGrpSpPr>
          <p:grpSpPr>
            <a:xfrm>
              <a:off x="6253693" y="5257800"/>
              <a:ext cx="2732617" cy="723900"/>
              <a:chOff x="5996518" y="5124450"/>
              <a:chExt cx="2732617" cy="723900"/>
            </a:xfrm>
          </p:grpSpPr>
          <p:sp>
            <p:nvSpPr>
              <p:cNvPr id="64" name="Rectangle 63"/>
              <p:cNvSpPr/>
              <p:nvPr/>
            </p:nvSpPr>
            <p:spPr>
              <a:xfrm>
                <a:off x="5996518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ectangle 64"/>
              <p:cNvSpPr/>
              <p:nvPr/>
            </p:nvSpPr>
            <p:spPr>
              <a:xfrm>
                <a:off x="6062135" y="5181600"/>
                <a:ext cx="2590800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100-299</a:t>
                </a:r>
                <a:endParaRPr lang="en-US" dirty="0"/>
              </a:p>
            </p:txBody>
          </p:sp>
        </p:grpSp>
        <p:grpSp>
          <p:nvGrpSpPr>
            <p:cNvPr id="59" name="Group 58"/>
            <p:cNvGrpSpPr/>
            <p:nvPr/>
          </p:nvGrpSpPr>
          <p:grpSpPr>
            <a:xfrm>
              <a:off x="496358" y="5257800"/>
              <a:ext cx="2732617" cy="723900"/>
              <a:chOff x="239183" y="5124450"/>
              <a:chExt cx="2732617" cy="723900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239183" y="5124450"/>
                <a:ext cx="273261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304800" y="5181600"/>
                <a:ext cx="25908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dirty="0" smtClean="0"/>
                  <a:t>A-R</a:t>
                </a:r>
              </a:p>
            </p:txBody>
          </p:sp>
        </p:grpSp>
        <p:grpSp>
          <p:nvGrpSpPr>
            <p:cNvPr id="66" name="Group 65"/>
            <p:cNvGrpSpPr/>
            <p:nvPr/>
          </p:nvGrpSpPr>
          <p:grpSpPr>
            <a:xfrm>
              <a:off x="3352800" y="5257800"/>
              <a:ext cx="2777067" cy="723900"/>
              <a:chOff x="1413933" y="3210983"/>
              <a:chExt cx="2777067" cy="723900"/>
            </a:xfrm>
          </p:grpSpPr>
          <p:sp>
            <p:nvSpPr>
              <p:cNvPr id="67" name="Rectangle 66"/>
              <p:cNvSpPr/>
              <p:nvPr/>
            </p:nvSpPr>
            <p:spPr>
              <a:xfrm>
                <a:off x="1413933" y="3210983"/>
                <a:ext cx="2777067" cy="723900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8" name="Rectangle 67"/>
              <p:cNvSpPr/>
              <p:nvPr/>
            </p:nvSpPr>
            <p:spPr>
              <a:xfrm>
                <a:off x="1490133" y="3268133"/>
                <a:ext cx="990600" cy="609600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Index</a:t>
                </a:r>
              </a:p>
              <a:p>
                <a:pPr algn="ctr"/>
                <a:r>
                  <a:rPr lang="en-US" sz="1600" dirty="0" smtClean="0"/>
                  <a:t>S-Z</a:t>
                </a:r>
                <a:endParaRPr lang="en-US" sz="1600" dirty="0"/>
              </a:p>
            </p:txBody>
          </p:sp>
          <p:sp>
            <p:nvSpPr>
              <p:cNvPr id="69" name="Rectangle 68"/>
              <p:cNvSpPr/>
              <p:nvPr/>
            </p:nvSpPr>
            <p:spPr>
              <a:xfrm>
                <a:off x="2595033" y="3268133"/>
                <a:ext cx="1519767" cy="609600"/>
              </a:xfrm>
              <a:prstGeom prst="rect">
                <a:avLst/>
              </a:prstGeom>
              <a:solidFill>
                <a:schemeClr val="accent1">
                  <a:lumMod val="75000"/>
                </a:schemeClr>
              </a:solidFill>
              <a:ln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/>
                  <a:t>Data</a:t>
                </a:r>
              </a:p>
              <a:p>
                <a:pPr algn="ctr"/>
                <a:r>
                  <a:rPr lang="en-US" dirty="0" smtClean="0"/>
                  <a:t>0-99</a:t>
                </a:r>
                <a:endParaRPr 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649182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RAMCloud">
      <a:dk1>
        <a:sysClr val="windowText" lastClr="000000"/>
      </a:dk1>
      <a:lt1>
        <a:sysClr val="window" lastClr="FFFFFF"/>
      </a:lt1>
      <a:dk2>
        <a:srgbClr xmlns:mc="http://schemas.openxmlformats.org/markup-compatibility/2006" xmlns:a14="http://schemas.microsoft.com/office/drawing/2010/main" val="1F497D" mc:Ignorable=""/>
      </a:dk2>
      <a:lt2>
        <a:srgbClr xmlns:mc="http://schemas.openxmlformats.org/markup-compatibility/2006" xmlns:a14="http://schemas.microsoft.com/office/drawing/2010/main" val="EEECE1" mc:Ignorable=""/>
      </a:lt2>
      <a:accent1>
        <a:srgbClr xmlns:mc="http://schemas.openxmlformats.org/markup-compatibility/2006" xmlns:a14="http://schemas.microsoft.com/office/drawing/2010/main" val="4F81BD" mc:Ignorable=""/>
      </a:accent1>
      <a:accent2>
        <a:srgbClr xmlns:mc="http://schemas.openxmlformats.org/markup-compatibility/2006" xmlns:a14="http://schemas.microsoft.com/office/drawing/2010/main" val="C0504D" mc:Ignorable=""/>
      </a:accent2>
      <a:accent3>
        <a:srgbClr xmlns:mc="http://schemas.openxmlformats.org/markup-compatibility/2006" xmlns:a14="http://schemas.microsoft.com/office/drawing/2010/main" val="9BBB59" mc:Ignorable=""/>
      </a:accent3>
      <a:accent4>
        <a:srgbClr xmlns:mc="http://schemas.openxmlformats.org/markup-compatibility/2006" xmlns:a14="http://schemas.microsoft.com/office/drawing/2010/main" val="8064A2" mc:Ignorable=""/>
      </a:accent4>
      <a:accent5>
        <a:srgbClr xmlns:mc="http://schemas.openxmlformats.org/markup-compatibility/2006" xmlns:a14="http://schemas.microsoft.com/office/drawing/2010/main" val="4BACC6" mc:Ignorable=""/>
      </a:accent5>
      <a:accent6>
        <a:srgbClr xmlns:mc="http://schemas.openxmlformats.org/markup-compatibility/2006" xmlns:a14="http://schemas.microsoft.com/office/drawing/2010/main" val="F79646" mc:Ignorable=""/>
      </a:accent6>
      <a:hlink>
        <a:srgbClr xmlns:mc="http://schemas.openxmlformats.org/markup-compatibility/2006" xmlns:a14="http://schemas.microsoft.com/office/drawing/2010/main" val="0000FF" mc:Ignorable=""/>
      </a:hlink>
      <a:folHlink>
        <a:srgbClr xmlns:mc="http://schemas.openxmlformats.org/markup-compatibility/2006" xmlns:a14="http://schemas.microsoft.com/office/drawing/2010/main" val="800080" mc:Ignorable="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xmlns:mc="http://schemas.openxmlformats.org/markup-compatibility/2006" xmlns:a14="http://schemas.microsoft.com/office/drawing/2010/main" val="000000" mc:Ignorable="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xmlns:mc="http://schemas.openxmlformats.org/markup-compatibility/2006" xmlns:a14="http://schemas.microsoft.com/office/drawing/2010/main" val="000000" mc:Ignorable="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1118</Words>
  <Application>Microsoft Office PowerPoint</Application>
  <PresentationFormat>On-screen Show (4:3)</PresentationFormat>
  <Paragraphs>413</Paragraphs>
  <Slides>32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3" baseType="lpstr">
      <vt:lpstr>Office Theme</vt:lpstr>
      <vt:lpstr>RAMCloud Design Review  Indexing</vt:lpstr>
      <vt:lpstr>Introduction</vt:lpstr>
      <vt:lpstr>Implementation Issues</vt:lpstr>
      <vt:lpstr>Explicit Search Keys</vt:lpstr>
      <vt:lpstr>Explicit Search Keys</vt:lpstr>
      <vt:lpstr>Explicit Search Keys</vt:lpstr>
      <vt:lpstr>Explicit Search Keys</vt:lpstr>
      <vt:lpstr>Partitioning Indexes</vt:lpstr>
      <vt:lpstr>Partitioning Indexes</vt:lpstr>
      <vt:lpstr>Partitioning Indexes: Thoughts</vt:lpstr>
      <vt:lpstr>Consistency</vt:lpstr>
      <vt:lpstr>Consistency: Lookup</vt:lpstr>
      <vt:lpstr>Consistency: Lookup</vt:lpstr>
      <vt:lpstr>Consistency: Create</vt:lpstr>
      <vt:lpstr>Consistency: Create</vt:lpstr>
      <vt:lpstr>Consistency: Concurrent Lookup</vt:lpstr>
      <vt:lpstr>Consistency: Concurrent Lookup</vt:lpstr>
      <vt:lpstr>Consistency: Create (continued)</vt:lpstr>
      <vt:lpstr>Consistency: Create</vt:lpstr>
      <vt:lpstr>Consistency: Delete</vt:lpstr>
      <vt:lpstr>Consistency: Delete</vt:lpstr>
      <vt:lpstr>Consistency: Delete</vt:lpstr>
      <vt:lpstr>Consistency: Update</vt:lpstr>
      <vt:lpstr>Consistency: Update</vt:lpstr>
      <vt:lpstr>Consistency: Update</vt:lpstr>
      <vt:lpstr>Consistency: Update</vt:lpstr>
      <vt:lpstr>Consistency: Thoughts</vt:lpstr>
      <vt:lpstr>Index Recovery</vt:lpstr>
      <vt:lpstr>Index Recovery: Sharding</vt:lpstr>
      <vt:lpstr>Index Recovery: Replication</vt:lpstr>
      <vt:lpstr>Index Recovery: Logging</vt:lpstr>
      <vt:lpstr>Summary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RAMCloud Design Revi</dc:title>
  <dc:creator>Ryan Stutsman</dc:creator>
  <cp:lastModifiedBy>Ryan Stutsman</cp:lastModifiedBy>
  <cp:revision>175</cp:revision>
  <dcterms:created xsi:type="dcterms:W3CDTF">2010-03-27T19:17:13Z</dcterms:created>
  <dcterms:modified xsi:type="dcterms:W3CDTF">2010-03-28T00:44:52Z</dcterms:modified>
</cp:coreProperties>
</file>