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9" r:id="rId11"/>
    <p:sldId id="266" r:id="rId12"/>
    <p:sldId id="267" r:id="rId13"/>
    <p:sldId id="273" r:id="rId14"/>
    <p:sldId id="272" r:id="rId15"/>
    <p:sldId id="269" r:id="rId16"/>
    <p:sldId id="274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90" r:id="rId30"/>
    <p:sldId id="286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 autoAdjust="0"/>
    <p:restoredTop sz="94650" autoAdjust="0"/>
  </p:normalViewPr>
  <p:slideViewPr>
    <p:cSldViewPr>
      <p:cViewPr varScale="1">
        <p:scale>
          <a:sx n="112" d="100"/>
          <a:sy n="112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89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6C5A0-A140-4DE8-A1D7-535229142FDB}" type="datetimeFigureOut">
              <a:rPr lang="en-US" smtClean="0"/>
              <a:t>3/28/2010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F2563-3FD9-41F5-B4A9-D788D8229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4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F2563-3FD9-41F5-B4A9-D788D82299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91CC-9536-4F7C-9FB4-0CFC5684D0C3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4841-5929-4201-A687-C4E4950FD8D7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6DBD-F147-4E24-95B5-C1D3E3CDFF65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B6A0-4E7B-4D44-874C-13B59A2CCAD5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1B9C-DD70-4A1E-8D48-3DEC288DE907}" type="datetime1">
              <a:rPr lang="en-US" smtClean="0"/>
              <a:t>3/28/2010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E93D-F24C-4D3A-93DE-A537C716BC6B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D68-9669-458A-A47F-D5D3A2B7D222}" type="datetime1">
              <a:rPr lang="en-US" smtClean="0"/>
              <a:t>3/28/2010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4629-6325-4474-9FF3-7E3E7CB548EB}" type="datetime1">
              <a:rPr lang="en-US" smtClean="0"/>
              <a:t>3/28/2010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6929-1820-46AC-8D79-216459009EAA}" type="datetime1">
              <a:rPr lang="en-US" smtClean="0"/>
              <a:t>3/28/2010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D65-EB86-4118-A19A-754A6F533F5D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FF3B-0E63-4EBE-B3F4-0A97632D328D}" type="datetime1">
              <a:rPr lang="en-US" smtClean="0"/>
              <a:t>3/28/2010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D493-28DF-436C-B2DA-66C223D7206E}" type="datetime1">
              <a:rPr lang="en-US" smtClean="0"/>
              <a:t>3/28/2010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901E-6F64-4310-9FAC-98CC210752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56"/>
    </mc:Choice>
    <mc:Fallback>
      <p:transition xmlns:p14="http://schemas.microsoft.com/office/powerpoint/2010/main" spd="slow" advTm="16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Our decision (for now): On search key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want weakest-link lookup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support enumerate and cursors for range queries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Since object and index may reside on different hosts</a:t>
            </a:r>
          </a:p>
          <a:p>
            <a:pPr lvl="1"/>
            <a:r>
              <a:rPr lang="en-US" dirty="0"/>
              <a:t>Apps can get objects that aren’t in the index </a:t>
            </a:r>
            <a:r>
              <a:rPr lang="en-US" dirty="0" smtClean="0"/>
              <a:t>yet</a:t>
            </a:r>
          </a:p>
          <a:p>
            <a:pPr lvl="1"/>
            <a:r>
              <a:rPr lang="en-US" dirty="0" smtClean="0"/>
              <a:t>Apps </a:t>
            </a:r>
            <a:r>
              <a:rPr lang="en-US" dirty="0" smtClean="0"/>
              <a:t>may see index entries for objects not yet </a:t>
            </a:r>
            <a:r>
              <a:rPr lang="en-US" dirty="0" smtClean="0"/>
              <a:t>written</a:t>
            </a:r>
          </a:p>
          <a:p>
            <a:r>
              <a:rPr lang="en-US" dirty="0" smtClean="0"/>
              <a:t>Avoid </a:t>
            </a:r>
            <a:r>
              <a:rPr lang="en-US" dirty="0" smtClean="0"/>
              <a:t>fancy commit protocol, if possible</a:t>
            </a:r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Object </a:t>
            </a:r>
            <a:r>
              <a:rPr lang="en-US" dirty="0" smtClean="0"/>
              <a:t>puts are atomic</a:t>
            </a:r>
          </a:p>
          <a:p>
            <a:pPr lvl="1"/>
            <a:r>
              <a:rPr lang="en-US" dirty="0" smtClean="0"/>
              <a:t>Index </a:t>
            </a:r>
            <a:r>
              <a:rPr lang="en-US" dirty="0" smtClean="0"/>
              <a:t>entries invalid until corresponding put </a:t>
            </a:r>
            <a:r>
              <a:rPr lang="en-US" dirty="0" smtClean="0"/>
              <a:t>finishes</a:t>
            </a:r>
          </a:p>
          <a:p>
            <a:r>
              <a:rPr lang="en-US" dirty="0" smtClean="0"/>
              <a:t>Turns </a:t>
            </a:r>
            <a:r>
              <a:rPr lang="en-US" dirty="0"/>
              <a:t>atomic puts into atomic index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5813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8712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index partition</a:t>
            </a:r>
          </a:p>
          <a:p>
            <a:pPr lvl="1"/>
            <a:r>
              <a:rPr lang="en-US" dirty="0" smtClean="0"/>
              <a:t>“Not found” returns immediately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1807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2515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404533" y="3110984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7865" y="3568184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14600" y="3124200"/>
            <a:ext cx="6096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13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2974" y="2526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56721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6590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14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</a:t>
            </a:r>
            <a:r>
              <a:rPr lang="en-US" dirty="0" smtClean="0"/>
              <a:t>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1517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0621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happens if a lookup happens in the meantime?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6343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055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18262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229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95800" y="3505200"/>
            <a:ext cx="1371600" cy="5334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810001"/>
            <a:ext cx="1752600" cy="9144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873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6139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4929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0551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Or compose standard mechanisms to suit their needs</a:t>
            </a:r>
          </a:p>
          <a:p>
            <a:pPr lvl="1"/>
            <a:r>
              <a:rPr lang="en-US" dirty="0" smtClean="0"/>
              <a:t>Can optimize for common needs on server-side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7"/>
    </mc:Choice>
    <mc:Fallback>
      <p:transition xmlns:p14="http://schemas.microsoft.com/office/powerpoint/2010/main" spd="slow" advTm="393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911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9614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20</a:t>
            </a:fld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7400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0562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21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0743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188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object first, then cleanup index entries</a:t>
            </a:r>
          </a:p>
          <a:p>
            <a:pPr lvl="1"/>
            <a:r>
              <a:rPr lang="en-US" dirty="0" smtClean="0"/>
              <a:t>Index entries are invalid with no corresponding 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1172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59694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2453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22237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2"/>
          </p:cNvCxnSpPr>
          <p:nvPr/>
        </p:nvCxnSpPr>
        <p:spPr>
          <a:xfrm rot="5400000" flipH="1" flipV="1">
            <a:off x="2439461" y="2475441"/>
            <a:ext cx="988480" cy="2971802"/>
          </a:xfrm>
          <a:prstGeom prst="curvedConnector4">
            <a:avLst>
              <a:gd name="adj1" fmla="val -44539"/>
              <a:gd name="adj2" fmla="val 100998"/>
            </a:avLst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1" idx="0"/>
          </p:cNvCxnSpPr>
          <p:nvPr/>
        </p:nvCxnSpPr>
        <p:spPr>
          <a:xfrm rot="5400000" flipH="1" flipV="1">
            <a:off x="2134658" y="2437342"/>
            <a:ext cx="988484" cy="2362200"/>
          </a:xfrm>
          <a:prstGeom prst="curvedConnector2">
            <a:avLst/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9036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04155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</a:t>
              </a:r>
              <a:r>
                <a:rPr lang="en-US" dirty="0" smtClean="0">
                  <a:solidFill>
                    <a:schemeClr val="tx1"/>
                  </a:solidFill>
                </a:rPr>
                <a:t>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124200"/>
            <a:ext cx="3962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9150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7946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</a:t>
              </a:r>
              <a:r>
                <a:rPr lang="en-US" dirty="0" smtClean="0">
                  <a:solidFill>
                    <a:schemeClr val="tx1"/>
                  </a:solidFill>
                </a:rPr>
                <a:t>Bowers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057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057400" y="3810000"/>
            <a:ext cx="3962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Low-latency gives simplified consistency</a:t>
            </a:r>
          </a:p>
          <a:p>
            <a:pPr lvl="1"/>
            <a:r>
              <a:rPr lang="en-US" dirty="0" smtClean="0"/>
              <a:t>Can afford to have a single writer per object</a:t>
            </a:r>
            <a:endParaRPr lang="en-US" dirty="0" smtClean="0"/>
          </a:p>
          <a:p>
            <a:r>
              <a:rPr lang="en-US" dirty="0" smtClean="0"/>
              <a:t>Turn </a:t>
            </a:r>
            <a:r>
              <a:rPr lang="en-US" dirty="0" smtClean="0"/>
              <a:t>atomic puts into atomic index updates</a:t>
            </a:r>
          </a:p>
          <a:p>
            <a:pPr lvl="1"/>
            <a:r>
              <a:rPr lang="en-US" dirty="0" smtClean="0"/>
              <a:t>All index updates for an object go through master</a:t>
            </a:r>
          </a:p>
          <a:p>
            <a:pPr lvl="1"/>
            <a:r>
              <a:rPr lang="en-US" dirty="0" smtClean="0"/>
              <a:t>Index entries invalid until corresponding put completes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6482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THIS SLIDE IS REDUNDANT BUT A NICE PLACE TO TRANSITION TO NEXT TOPIC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unless indexes are </a:t>
            </a:r>
            <a:r>
              <a:rPr lang="en-US" dirty="0" smtClean="0"/>
              <a:t>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versus Store?</a:t>
            </a:r>
          </a:p>
          <a:p>
            <a:pPr lvl="1"/>
            <a:r>
              <a:rPr lang="en-US" dirty="0" smtClean="0"/>
              <a:t>Prefer soft-state wherever possible</a:t>
            </a:r>
          </a:p>
          <a:p>
            <a:pPr lvl="1"/>
            <a:r>
              <a:rPr lang="en-US" dirty="0" smtClean="0"/>
              <a:t>Possible using scale we can rebuild faster than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Sharding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00050"/>
            <a:r>
              <a:rPr lang="en-US" dirty="0"/>
              <a:t>How far does </a:t>
            </a:r>
            <a:r>
              <a:rPr lang="en-US" dirty="0" err="1"/>
              <a:t>sharding</a:t>
            </a:r>
            <a:r>
              <a:rPr lang="en-US" dirty="0"/>
              <a:t> + rebuilding get us?</a:t>
            </a:r>
          </a:p>
          <a:p>
            <a:r>
              <a:rPr lang="en-US" dirty="0" smtClean="0"/>
              <a:t>Assume indexes split </a:t>
            </a:r>
            <a:r>
              <a:rPr lang="en-US" dirty="0" smtClean="0"/>
              <a:t>on search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If split on object ID we do even better</a:t>
            </a:r>
            <a:endParaRPr lang="en-US" dirty="0" smtClean="0"/>
          </a:p>
          <a:p>
            <a:r>
              <a:rPr lang="en-US" dirty="0" smtClean="0"/>
              <a:t>Worst case: Entire </a:t>
            </a:r>
            <a:r>
              <a:rPr lang="en-US" dirty="0" smtClean="0"/>
              <a:t>shards </a:t>
            </a:r>
            <a:r>
              <a:rPr lang="en-US" dirty="0" smtClean="0"/>
              <a:t>of </a:t>
            </a:r>
            <a:r>
              <a:rPr lang="en-US" dirty="0" smtClean="0"/>
              <a:t>index </a:t>
            </a:r>
            <a:r>
              <a:rPr lang="en-US" dirty="0" smtClean="0"/>
              <a:t>data only</a:t>
            </a:r>
            <a:endParaRPr lang="en-US" dirty="0" smtClean="0"/>
          </a:p>
          <a:p>
            <a:pPr lvl="1"/>
            <a:r>
              <a:rPr lang="en-US" dirty="0" smtClean="0"/>
              <a:t>At most 640 MB </a:t>
            </a:r>
            <a:r>
              <a:rPr lang="en-US" dirty="0" smtClean="0"/>
              <a:t>apiece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3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Partitioning Indexes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49"/>
    </mc:Choice>
    <mc:Fallback>
      <p:transition xmlns:p14="http://schemas.microsoft.com/office/powerpoint/2010/main" spd="slow" advTm="17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</a:t>
            </a:r>
            <a:r>
              <a:rPr lang="en-US" dirty="0" smtClean="0"/>
              <a:t>Sharding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Recover a single index shard on a new master: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shards recover elsewhere (0 – 0.6s)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Table masters scan, extract index entries (0.6s)</a:t>
            </a:r>
          </a:p>
          <a:p>
            <a:pPr lvl="1"/>
            <a:r>
              <a:rPr lang="en-US" dirty="0" smtClean="0"/>
              <a:t>Hashtable: 10 million lookups/sec</a:t>
            </a:r>
          </a:p>
          <a:p>
            <a:pPr lvl="1"/>
            <a:r>
              <a:rPr lang="en-US" dirty="0" smtClean="0"/>
              <a:t>640 MB / 100 byte/object = 6,400,000 objects</a:t>
            </a:r>
          </a:p>
          <a:p>
            <a:pPr lvl="1"/>
            <a:r>
              <a:rPr lang="en-US" dirty="0" smtClean="0"/>
              <a:t>6,400,000 / 10,000,000 = 0.6 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Transmit entries to new index master (0.6s)</a:t>
            </a:r>
          </a:p>
          <a:p>
            <a:pPr lvl="1"/>
            <a:r>
              <a:rPr lang="en-US" dirty="0" smtClean="0"/>
              <a:t>At most 640 MB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index master rebuilds index (0.6s)</a:t>
            </a:r>
          </a:p>
          <a:p>
            <a:pPr marL="914400" lvl="2" indent="-514350"/>
            <a:r>
              <a:rPr lang="en-US" dirty="0"/>
              <a:t>Similar </a:t>
            </a:r>
            <a:r>
              <a:rPr lang="en-US" dirty="0" smtClean="0"/>
              <a:t>time to </a:t>
            </a:r>
            <a:r>
              <a:rPr lang="en-US" dirty="0"/>
              <a:t>master </a:t>
            </a:r>
            <a:r>
              <a:rPr lang="en-US" dirty="0" err="1" smtClean="0"/>
              <a:t>hashtable</a:t>
            </a:r>
            <a:r>
              <a:rPr lang="en-US" dirty="0" smtClean="0"/>
              <a:t> scan</a:t>
            </a:r>
            <a:endParaRPr lang="en-US" dirty="0"/>
          </a:p>
          <a:p>
            <a:r>
              <a:rPr lang="en-US" dirty="0" smtClean="0"/>
              <a:t>At least 2, 3, &amp; 4 can happen in parallel</a:t>
            </a:r>
          </a:p>
          <a:p>
            <a:pPr lvl="1" indent="-342900"/>
            <a:r>
              <a:rPr lang="en-US" dirty="0" smtClean="0"/>
              <a:t>0.6s to recover table + 0.6s to scan, extract, transmit, rebuild</a:t>
            </a:r>
          </a:p>
          <a:p>
            <a:pPr lvl="1" indent="-342900"/>
            <a:r>
              <a:rPr lang="en-US" b="1" dirty="0" smtClean="0"/>
              <a:t>1.2s upper bound for conservative 100b object size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search keys both flexible and efficient</a:t>
            </a:r>
            <a:endParaRPr lang="en-US" dirty="0" smtClean="0"/>
          </a:p>
          <a:p>
            <a:r>
              <a:rPr lang="en-US" dirty="0" smtClean="0"/>
              <a:t>Partition indexes on search key for easy lookup/enumeration</a:t>
            </a:r>
          </a:p>
          <a:p>
            <a:r>
              <a:rPr lang="en-US" dirty="0" smtClean="0"/>
              <a:t>Atomic puts </a:t>
            </a:r>
            <a:r>
              <a:rPr lang="en-US" dirty="0" smtClean="0"/>
              <a:t>simplify </a:t>
            </a:r>
            <a:r>
              <a:rPr lang="en-US" dirty="0" smtClean="0"/>
              <a:t>atomic indexes</a:t>
            </a:r>
          </a:p>
          <a:p>
            <a:r>
              <a:rPr lang="en-US" dirty="0" smtClean="0"/>
              <a:t>Scale drives fast recovery for availability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46482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3234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9234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034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41034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70034" y="4645335"/>
            <a:ext cx="2590800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 Ivan Power</a:t>
            </a:r>
            <a:endParaRPr lang="en-US" dirty="0"/>
          </a:p>
        </p:txBody>
      </p:sp>
      <p:cxnSp>
        <p:nvCxnSpPr>
          <p:cNvPr id="16" name="Elbow Connector 15"/>
          <p:cNvCxnSpPr>
            <a:stCxn id="13" idx="2"/>
            <a:endCxn id="6" idx="2"/>
          </p:cNvCxnSpPr>
          <p:nvPr/>
        </p:nvCxnSpPr>
        <p:spPr>
          <a:xfrm rot="5400000">
            <a:off x="6151033" y="4188135"/>
            <a:ext cx="2" cy="1828800"/>
          </a:xfrm>
          <a:prstGeom prst="bentConnector3">
            <a:avLst>
              <a:gd name="adj1" fmla="val 11430100000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0"/>
            <a:endCxn id="10" idx="0"/>
          </p:cNvCxnSpPr>
          <p:nvPr/>
        </p:nvCxnSpPr>
        <p:spPr>
          <a:xfrm rot="16200000" flipH="1" flipV="1">
            <a:off x="4912783" y="2492685"/>
            <a:ext cx="1" cy="4305300"/>
          </a:xfrm>
          <a:prstGeom prst="bentConnector3">
            <a:avLst>
              <a:gd name="adj1" fmla="val -22860000000"/>
            </a:avLst>
          </a:prstGeom>
          <a:ln w="25400">
            <a:solidFill>
              <a:schemeClr val="accent3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917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89917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27717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51717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46850" y="4645336"/>
            <a:ext cx="96943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Lookups are distinct from gets</a:t>
            </a:r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‘last’, ‘Power’)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447800"/>
            <a:chOff x="239183" y="5115983"/>
            <a:chExt cx="8489952" cy="1447800"/>
          </a:xfrm>
        </p:grpSpPr>
        <p:sp>
          <p:nvSpPr>
            <p:cNvPr id="23" name="Rectangle 22"/>
            <p:cNvSpPr/>
            <p:nvPr/>
          </p:nvSpPr>
          <p:spPr>
            <a:xfrm>
              <a:off x="5996518" y="5115983"/>
              <a:ext cx="273261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Master 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5503332" cy="1447800"/>
              <a:chOff x="3134783" y="5107517"/>
              <a:chExt cx="5503332" cy="14478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B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234266" y="5945717"/>
                <a:ext cx="5403849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0-299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2732617" cy="1447800"/>
              <a:chOff x="239183" y="5124450"/>
              <a:chExt cx="2732617" cy="14478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Master 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7" y="596265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83466" y="2678668"/>
            <a:ext cx="2808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Master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Split indexes on search 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r>
              <a:rPr lang="en-US" dirty="0" smtClean="0"/>
              <a:t>Ordered enumeration of the index is problematic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40005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526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1280</Words>
  <Application>Microsoft Office PowerPoint</Application>
  <PresentationFormat>On-screen Show (4:3)</PresentationFormat>
  <Paragraphs>455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Partitioning Indexes</vt:lpstr>
      <vt:lpstr>Partitioning Indexes</vt:lpstr>
      <vt:lpstr>Partitioning Indexes: Thoughts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Sharding</vt:lpstr>
      <vt:lpstr>Index Recovery: Sharding Performance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227</cp:revision>
  <cp:lastPrinted>2010-03-28T22:37:55Z</cp:lastPrinted>
  <dcterms:created xsi:type="dcterms:W3CDTF">2010-03-27T19:17:13Z</dcterms:created>
  <dcterms:modified xsi:type="dcterms:W3CDTF">2010-03-29T05:04:43Z</dcterms:modified>
</cp:coreProperties>
</file>