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7" r:id="rId12"/>
    <p:sldId id="292" r:id="rId13"/>
    <p:sldId id="273" r:id="rId14"/>
    <p:sldId id="272" r:id="rId15"/>
    <p:sldId id="269" r:id="rId16"/>
    <p:sldId id="274" r:id="rId17"/>
    <p:sldId id="275" r:id="rId18"/>
    <p:sldId id="270" r:id="rId19"/>
    <p:sldId id="271" r:id="rId20"/>
    <p:sldId id="276" r:id="rId21"/>
    <p:sldId id="277" r:id="rId22"/>
    <p:sldId id="278" r:id="rId23"/>
    <p:sldId id="280" r:id="rId24"/>
    <p:sldId id="279" r:id="rId25"/>
    <p:sldId id="281" r:id="rId26"/>
    <p:sldId id="282" r:id="rId27"/>
    <p:sldId id="283" r:id="rId28"/>
    <p:sldId id="284" r:id="rId29"/>
    <p:sldId id="290" r:id="rId30"/>
    <p:sldId id="286" r:id="rId31"/>
    <p:sldId id="285" r:id="rId32"/>
    <p:sldId id="291" r:id="rId3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 autoAdjust="0"/>
    <p:restoredTop sz="94650" autoAdjust="0"/>
  </p:normalViewPr>
  <p:slideViewPr>
    <p:cSldViewPr>
      <p:cViewPr varScale="1">
        <p:scale>
          <a:sx n="132" d="100"/>
          <a:sy n="132" d="100"/>
        </p:scale>
        <p:origin x="-8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892" y="-120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76575" cy="51117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3"/>
            <a:ext cx="3076575" cy="51117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954BEBFF-A569-4F27-B37F-46DDFA64CB27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721852"/>
            <a:ext cx="3076575" cy="51117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2"/>
            <a:ext cx="3076575" cy="51117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3EB39939-BA90-40F6-AA0F-C2E62315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45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55110" cy="495090"/>
          </a:xfrm>
          <a:prstGeom prst="rect">
            <a:avLst/>
          </a:prstGeom>
        </p:spPr>
        <p:txBody>
          <a:bodyPr vert="horz" lIns="96888" tIns="48444" rIns="96888" bIns="4844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3515" y="3"/>
            <a:ext cx="3055110" cy="495090"/>
          </a:xfrm>
          <a:prstGeom prst="rect">
            <a:avLst/>
          </a:prstGeom>
        </p:spPr>
        <p:txBody>
          <a:bodyPr vert="horz" lIns="96888" tIns="48444" rIns="96888" bIns="48444" rtlCol="0"/>
          <a:lstStyle>
            <a:lvl1pPr algn="r">
              <a:defRPr sz="1300"/>
            </a:lvl1pPr>
          </a:lstStyle>
          <a:p>
            <a:fld id="{F4A6C5A0-A140-4DE8-A1D7-535229142FDB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0925" y="742950"/>
            <a:ext cx="4948238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888" tIns="48444" rIns="96888" bIns="484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028" y="4703356"/>
            <a:ext cx="5640203" cy="4455811"/>
          </a:xfrm>
          <a:prstGeom prst="rect">
            <a:avLst/>
          </a:prstGeom>
        </p:spPr>
        <p:txBody>
          <a:bodyPr vert="horz" lIns="96888" tIns="48444" rIns="96888" bIns="484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04995"/>
            <a:ext cx="3055110" cy="495090"/>
          </a:xfrm>
          <a:prstGeom prst="rect">
            <a:avLst/>
          </a:prstGeom>
        </p:spPr>
        <p:txBody>
          <a:bodyPr vert="horz" lIns="96888" tIns="48444" rIns="96888" bIns="4844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3515" y="9404995"/>
            <a:ext cx="3055110" cy="495090"/>
          </a:xfrm>
          <a:prstGeom prst="rect">
            <a:avLst/>
          </a:prstGeom>
        </p:spPr>
        <p:txBody>
          <a:bodyPr vert="horz" lIns="96888" tIns="48444" rIns="96888" bIns="48444" rtlCol="0" anchor="b"/>
          <a:lstStyle>
            <a:lvl1pPr algn="r">
              <a:defRPr sz="1300"/>
            </a:lvl1pPr>
          </a:lstStyle>
          <a:p>
            <a:fld id="{724F2563-3FD9-41F5-B4A9-D788D8229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44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F2563-3FD9-41F5-B4A9-D788D82299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31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SLOW:</a:t>
            </a:r>
            <a:r>
              <a:rPr lang="en-US" baseline="0" dirty="0" smtClean="0"/>
              <a:t> explain the basic issue behind each of these clearly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F2563-3FD9-41F5-B4A9-D788D82299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91CC-9536-4F7C-9FB4-0CFC5684D0C3}" type="datetime1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6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4841-5929-4201-A687-C4E4950FD8D7}" type="datetime1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8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6DBD-F147-4E24-95B5-C1D3E3CDFF65}" type="datetime1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3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defRPr sz="2700" b="1"/>
            </a:lvl1pPr>
            <a:lvl2pPr marL="742950" indent="-285750">
              <a:buFont typeface="Courier New" pitchFamily="49" charset="0"/>
              <a:buChar char="o"/>
              <a:defRPr sz="2300"/>
            </a:lvl2pPr>
            <a:lvl3pPr marL="1143000" indent="-228600">
              <a:buFont typeface="Wingdings" pitchFamily="2" charset="2"/>
              <a:buChar char="§"/>
              <a:defRPr sz="23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B6A0-4E7B-4D44-874C-13B59A2CCAD5}" type="datetime1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51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1B9C-DD70-4A1E-8D48-3DEC288DE907}" type="datetime1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E93D-F24C-4D3A-93DE-A537C716BC6B}" type="datetime1">
              <a:rPr lang="en-US" smtClean="0"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2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CD68-9669-458A-A47F-D5D3A2B7D222}" type="datetime1">
              <a:rPr lang="en-US" smtClean="0"/>
              <a:t>3/31/2010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7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4629-6325-4474-9FF3-7E3E7CB548EB}" type="datetime1">
              <a:rPr lang="en-US" smtClean="0"/>
              <a:t>3/31/2010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7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6929-1820-46AC-8D79-216459009EAA}" type="datetime1">
              <a:rPr lang="en-US" smtClean="0"/>
              <a:t>3/31/2010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0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BD65-EB86-4118-A19A-754A6F533F5D}" type="datetime1">
              <a:rPr lang="en-US" smtClean="0"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FF3B-0E63-4EBE-B3F4-0A97632D328D}" type="datetime1">
              <a:rPr lang="en-US" smtClean="0"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4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4D493-28DF-436C-B2DA-66C223D7206E}" type="datetime1">
              <a:rPr lang="en-US" smtClean="0"/>
              <a:t>3/31/2010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901E-6F64-4310-9FAC-98CC210752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93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RAMCloud Design Review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6000" b="1" dirty="0" smtClean="0">
                <a:solidFill>
                  <a:schemeClr val="tx2"/>
                </a:solidFill>
              </a:rPr>
              <a:t>Indexing</a:t>
            </a:r>
            <a:endParaRPr lang="en-US" sz="60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Ryan Stutsman</a:t>
            </a:r>
          </a:p>
          <a:p>
            <a:endParaRPr lang="en-US" sz="2000" dirty="0"/>
          </a:p>
          <a:p>
            <a:r>
              <a:rPr lang="en-US" sz="2000" dirty="0" smtClean="0"/>
              <a:t>April 1, 2010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01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69"/>
    </mc:Choice>
    <mc:Fallback>
      <p:transition xmlns:p14="http://schemas.microsoft.com/office/powerpoint/2010/main" spd="slow" advTm="106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Index/Object inconsistency on puts</a:t>
            </a:r>
          </a:p>
          <a:p>
            <a:pPr lvl="1"/>
            <a:r>
              <a:rPr lang="en-US" dirty="0" smtClean="0"/>
              <a:t>Object and index may reside on different hosts</a:t>
            </a:r>
          </a:p>
          <a:p>
            <a:pPr lvl="1"/>
            <a:r>
              <a:rPr lang="en-US" dirty="0"/>
              <a:t>Apps can get objects that aren’t in the index </a:t>
            </a:r>
            <a:r>
              <a:rPr lang="en-US" dirty="0" smtClean="0"/>
              <a:t>yet</a:t>
            </a:r>
          </a:p>
          <a:p>
            <a:pPr lvl="1"/>
            <a:r>
              <a:rPr lang="en-US" dirty="0" smtClean="0"/>
              <a:t>Apps may see index entries for objects not in table yet</a:t>
            </a:r>
          </a:p>
          <a:p>
            <a:r>
              <a:rPr lang="en-US" dirty="0" smtClean="0"/>
              <a:t>Avoid commit protocol</a:t>
            </a:r>
          </a:p>
          <a:p>
            <a:r>
              <a:rPr lang="en-US" dirty="0" smtClean="0"/>
              <a:t>Idea: Index entries “commit” on object put</a:t>
            </a:r>
          </a:p>
          <a:p>
            <a:pPr lvl="1"/>
            <a:r>
              <a:rPr lang="en-US" dirty="0" smtClean="0"/>
              <a:t>Write index entries</a:t>
            </a:r>
          </a:p>
          <a:p>
            <a:pPr lvl="1"/>
            <a:r>
              <a:rPr lang="en-US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Then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 </a:t>
            </a:r>
            <a:r>
              <a:rPr lang="en-US" dirty="0" smtClean="0"/>
              <a:t>write object to table</a:t>
            </a:r>
          </a:p>
          <a:p>
            <a:pPr lvl="1"/>
            <a:r>
              <a:rPr lang="en-US" dirty="0" smtClean="0"/>
              <a:t>Index entries considered invalid until object written</a:t>
            </a:r>
          </a:p>
          <a:p>
            <a:r>
              <a:rPr lang="en-US" dirty="0" smtClean="0"/>
              <a:t>Turns </a:t>
            </a:r>
            <a:r>
              <a:rPr lang="en-US" dirty="0"/>
              <a:t>atomic puts into atomic index </a:t>
            </a:r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82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6010"/>
    </mc:Choice>
    <mc:Fallback>
      <p:transition xmlns:p14="http://schemas.microsoft.com/office/powerpoint/2010/main" spd="slow" advTm="8601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929212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261295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35" name="Rectangle 34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2389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643"/>
    </mc:Choice>
    <mc:Fallback>
      <p:transition xmlns:p14="http://schemas.microsoft.com/office/powerpoint/2010/main" spd="slow" advTm="3964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19981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31068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‘last’, ‘Power’)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532858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endCxn id="9" idx="1"/>
          </p:cNvCxnSpPr>
          <p:nvPr/>
        </p:nvCxnSpPr>
        <p:spPr>
          <a:xfrm>
            <a:off x="4419600" y="3048000"/>
            <a:ext cx="1524000" cy="4191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419600" y="3200400"/>
            <a:ext cx="1524000" cy="3810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Request goes directly to correct index</a:t>
            </a:r>
          </a:p>
          <a:p>
            <a:pPr lvl="1"/>
            <a:r>
              <a:rPr lang="en-US" dirty="0" smtClean="0"/>
              <a:t>“Not found” returns immediately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35" name="Rectangle 34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155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750"/>
    </mc:Choice>
    <mc:Fallback>
      <p:transition xmlns:p14="http://schemas.microsoft.com/office/powerpoint/2010/main" spd="slow" advTm="1975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101385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31068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‘last’, ‘Powell’)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013212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4648200" y="3015734"/>
            <a:ext cx="129540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404533" y="3110984"/>
            <a:ext cx="6096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77865" y="3568184"/>
            <a:ext cx="26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‘Powell’ == ‘Powell’ ok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514600" y="3124200"/>
            <a:ext cx="6096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Consistency is checked on hit</a:t>
            </a:r>
          </a:p>
          <a:p>
            <a:pPr lvl="1"/>
            <a:r>
              <a:rPr lang="en-US" dirty="0" smtClean="0"/>
              <a:t>If table and index agree the return the object</a:t>
            </a:r>
          </a:p>
          <a:p>
            <a:pPr lvl="1"/>
            <a:r>
              <a:rPr lang="en-US" dirty="0" smtClean="0"/>
              <a:t>Else “not found”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4648200" y="2895601"/>
            <a:ext cx="1295400" cy="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13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02974" y="252626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8197097">
            <a:off x="2302847" y="329567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300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6" name="Rectangle 5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7365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583"/>
    </mc:Choice>
    <mc:Fallback>
      <p:transition xmlns:p14="http://schemas.microsoft.com/office/powerpoint/2010/main" spd="slow" advTm="6458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933512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475116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962400" y="3733800"/>
            <a:ext cx="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14</a:t>
            </a:fld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index entries before writing object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1" name="Rectangle 20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0877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135"/>
    </mc:Choice>
    <mc:Fallback>
      <p:transition xmlns:p14="http://schemas.microsoft.com/office/powerpoint/2010/main" spd="slow" advTm="1713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192244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169957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index entries before writing object</a:t>
            </a:r>
          </a:p>
          <a:p>
            <a:pPr lvl="1"/>
            <a:r>
              <a:rPr lang="en-US" dirty="0" smtClean="0"/>
              <a:t>What if a lookup happens in the meantime?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15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1" name="Rectangle 20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7746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769"/>
    </mc:Choice>
    <mc:Fallback>
      <p:transition xmlns:p14="http://schemas.microsoft.com/office/powerpoint/2010/main" spd="slow" advTm="1176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Concurrent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547360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250053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54218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‘last’, ‘Power’)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Concurrent ops ignore inconsistent entries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16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4" name="Rectangle 23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V="1">
            <a:off x="4343400" y="3467100"/>
            <a:ext cx="1600200" cy="2097643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165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64"/>
    </mc:Choice>
    <mc:Fallback>
      <p:transition xmlns:p14="http://schemas.microsoft.com/office/powerpoint/2010/main" spd="slow" advTm="666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9" name="Rectangle 28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Concurrent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364077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355578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54218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‘last’, ‘Power’)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343400" y="4529667"/>
            <a:ext cx="152400" cy="1035077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ultiply 19"/>
          <p:cNvSpPr/>
          <p:nvPr/>
        </p:nvSpPr>
        <p:spPr>
          <a:xfrm>
            <a:off x="3619500" y="3672681"/>
            <a:ext cx="1752600" cy="1225598"/>
          </a:xfrm>
          <a:prstGeom prst="mathMultiply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 Found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Concurrent ops ignore inconsistent entries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17</a:t>
            </a:fld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343400" y="3467100"/>
            <a:ext cx="1600200" cy="2097643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18545445">
            <a:off x="4838700" y="471361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301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6689132">
            <a:off x="3964979" y="482602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301</a:t>
            </a:r>
          </a:p>
        </p:txBody>
      </p:sp>
    </p:spTree>
    <p:extLst>
      <p:ext uri="{BB962C8B-B14F-4D97-AF65-F5344CB8AC3E}">
        <p14:creationId xmlns:p14="http://schemas.microsoft.com/office/powerpoint/2010/main" val="1569488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00"/>
    </mc:Choice>
    <mc:Fallback>
      <p:transition xmlns:p14="http://schemas.microsoft.com/office/powerpoint/2010/main" spd="slow" advTm="38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 (continued)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325836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881828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962400" y="3733800"/>
            <a:ext cx="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index entries before writing object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18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4" name="Rectangle 23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3962400" y="4038600"/>
            <a:ext cx="1981200" cy="10287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949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267"/>
    </mc:Choice>
    <mc:Fallback>
      <p:transition xmlns:p14="http://schemas.microsoft.com/office/powerpoint/2010/main" spd="slow" advTm="726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4" name="Rectangle 23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77975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803961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962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6200" y="4112684"/>
            <a:ext cx="1524000" cy="3428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Power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1148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Put completes; index entries now valid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19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86200" y="4492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301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3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997"/>
    </mc:Choice>
    <mc:Fallback>
      <p:transition xmlns:p14="http://schemas.microsoft.com/office/powerpoint/2010/main" spd="slow" advTm="2199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RAMCloud provide indexing?</a:t>
            </a:r>
          </a:p>
          <a:p>
            <a:pPr lvl="1"/>
            <a:r>
              <a:rPr lang="en-US" dirty="0" smtClean="0"/>
              <a:t>Leave indexes to client-side using transactions?</a:t>
            </a:r>
          </a:p>
          <a:p>
            <a:r>
              <a:rPr lang="en-US" dirty="0" smtClean="0"/>
              <a:t>Many apps have similar indexing needs</a:t>
            </a:r>
          </a:p>
          <a:p>
            <a:pPr lvl="1"/>
            <a:r>
              <a:rPr lang="en-US" dirty="0" smtClean="0"/>
              <a:t>Hash indexes, </a:t>
            </a:r>
            <a:r>
              <a:rPr lang="en-US" dirty="0" err="1" smtClean="0"/>
              <a:t>B+Trees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Can reduce app visible latency for indexes by optimizing server-side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28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675"/>
    </mc:Choice>
    <mc:Fallback>
      <p:transition xmlns:p14="http://schemas.microsoft.com/office/powerpoint/2010/main" spd="slow" advTm="9067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010371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946366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6200" y="4112684"/>
            <a:ext cx="1524000" cy="3428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Power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20</a:t>
            </a:fld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Delete object first, then cleanup index entries</a:t>
            </a:r>
          </a:p>
          <a:p>
            <a:pPr lvl="1"/>
            <a:r>
              <a:rPr lang="en-US" dirty="0" smtClean="0"/>
              <a:t>Index entries are invalid with no corresponding object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2" name="Rectangle 21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3886200" y="4112684"/>
            <a:ext cx="1524000" cy="3428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Power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86200" y="4492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301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41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4"/>
    </mc:Choice>
    <mc:Fallback>
      <p:transition xmlns:p14="http://schemas.microsoft.com/office/powerpoint/2010/main" spd="slow" advTm="29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422559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533852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21</a:t>
            </a:fld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Delete object first, then cleanup index entries</a:t>
            </a:r>
          </a:p>
          <a:p>
            <a:pPr lvl="1"/>
            <a:r>
              <a:rPr lang="en-US" dirty="0" smtClean="0"/>
              <a:t>Index entries are invalid with no corresponding object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30" name="Rectangle 29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3425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83"/>
    </mc:Choice>
    <mc:Fallback>
      <p:transition xmlns:p14="http://schemas.microsoft.com/office/powerpoint/2010/main" spd="slow" advTm="408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4" name="Rectangle 23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27816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363005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1"/>
          </p:cNvCxnSpPr>
          <p:nvPr/>
        </p:nvCxnSpPr>
        <p:spPr>
          <a:xfrm flipV="1">
            <a:off x="3962400" y="3266440"/>
            <a:ext cx="2091267" cy="1017694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3962400" y="4284133"/>
            <a:ext cx="1981200" cy="783167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22</a:t>
            </a:fld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Delete object first, then cleanup index entries</a:t>
            </a:r>
          </a:p>
          <a:p>
            <a:pPr lvl="1"/>
            <a:r>
              <a:rPr lang="en-US" dirty="0" smtClean="0"/>
              <a:t>Index entries are invalid with no corresponding object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46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22"/>
    </mc:Choice>
    <mc:Fallback>
      <p:transition xmlns:p14="http://schemas.microsoft.com/office/powerpoint/2010/main" spd="slow" advTm="362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882457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‘Miller’},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426416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962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23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0" name="Rectangle 19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4509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863"/>
    </mc:Choice>
    <mc:Fallback>
      <p:transition xmlns:p14="http://schemas.microsoft.com/office/powerpoint/2010/main" spd="slow" advTm="1686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940328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Mary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Miller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069346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057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Compare previous index entries</a:t>
            </a:r>
          </a:p>
          <a:p>
            <a:pPr lvl="1"/>
            <a:r>
              <a:rPr lang="en-US" dirty="0" smtClean="0"/>
              <a:t>Insert new value if updated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057400" y="3124200"/>
            <a:ext cx="39624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24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2" name="Rectangle 21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</a:rPr>
                <a:t>Mary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Powers</a:t>
              </a:r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2335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3"/>
    </mc:Choice>
    <mc:Fallback>
      <p:transition xmlns:p14="http://schemas.microsoft.com/office/powerpoint/2010/main" spd="slow" advTm="24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308538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‘Miller’},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408431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057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Commit by writing the new value</a:t>
            </a:r>
          </a:p>
          <a:p>
            <a:pPr lvl="1"/>
            <a:r>
              <a:rPr lang="en-US" dirty="0" smtClean="0"/>
              <a:t>Old index entries ignored by lookup since inconsistent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057400" y="3124200"/>
            <a:ext cx="39624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25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1" name="Rectangle 20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Miller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7292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13"/>
    </mc:Choice>
    <mc:Fallback>
      <p:transition xmlns:p14="http://schemas.microsoft.com/office/powerpoint/2010/main" spd="slow" advTm="191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977342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‘Miller’},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724579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057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Cleanup old, inconsistent entries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057400" y="3810000"/>
            <a:ext cx="396240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26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1" name="Rectangle 20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Miller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7695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76"/>
    </mc:Choice>
    <mc:Fallback>
      <p:transition xmlns:p14="http://schemas.microsoft.com/office/powerpoint/2010/main" spd="slow" advTm="337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 puts give index updates atomicity</a:t>
            </a:r>
          </a:p>
          <a:p>
            <a:r>
              <a:rPr lang="en-US" dirty="0" smtClean="0"/>
              <a:t>Low-latency gives simplified consistency</a:t>
            </a:r>
          </a:p>
          <a:p>
            <a:pPr lvl="1"/>
            <a:r>
              <a:rPr lang="en-US" dirty="0" smtClean="0"/>
              <a:t>Can afford to have a single writer per object</a:t>
            </a:r>
          </a:p>
          <a:p>
            <a:pPr lvl="1"/>
            <a:r>
              <a:rPr lang="en-US" dirty="0" smtClean="0"/>
              <a:t>Provides us with atomic put primitive for free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60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9096"/>
    </mc:Choice>
    <mc:Fallback>
      <p:transition xmlns:p14="http://schemas.microsoft.com/office/powerpoint/2010/main" spd="slow" advTm="8909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Unavailable until indexes recover</a:t>
            </a:r>
          </a:p>
          <a:p>
            <a:pPr lvl="1"/>
            <a:r>
              <a:rPr lang="en-US" dirty="0" smtClean="0"/>
              <a:t>Many requests will be lookups</a:t>
            </a:r>
          </a:p>
          <a:p>
            <a:pPr lvl="1"/>
            <a:r>
              <a:rPr lang="en-US" dirty="0" smtClean="0"/>
              <a:t>These will block until indexes are recovered</a:t>
            </a:r>
          </a:p>
          <a:p>
            <a:pPr lvl="1"/>
            <a:endParaRPr lang="en-US" dirty="0"/>
          </a:p>
          <a:p>
            <a:r>
              <a:rPr lang="en-US" dirty="0" smtClean="0"/>
              <a:t>Rebuild versus Store?</a:t>
            </a:r>
          </a:p>
          <a:p>
            <a:pPr lvl="1"/>
            <a:r>
              <a:rPr lang="en-US" dirty="0" smtClean="0"/>
              <a:t>Storing comes at a cost to write-bandwidth</a:t>
            </a:r>
          </a:p>
          <a:p>
            <a:pPr lvl="1"/>
            <a:r>
              <a:rPr lang="en-US" dirty="0" smtClean="0"/>
              <a:t>Possible using scale we can rebuild faster than store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96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82"/>
    </mc:Choice>
    <mc:Fallback>
      <p:transition xmlns:p14="http://schemas.microsoft.com/office/powerpoint/2010/main" spd="slow" advTm="148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Recovery: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400050"/>
            <a:r>
              <a:rPr lang="en-US" dirty="0"/>
              <a:t>How far does </a:t>
            </a:r>
            <a:r>
              <a:rPr lang="en-US" dirty="0" smtClean="0"/>
              <a:t>partitioning + </a:t>
            </a:r>
            <a:r>
              <a:rPr lang="en-US" dirty="0"/>
              <a:t>rebuilding get us?</a:t>
            </a:r>
          </a:p>
          <a:p>
            <a:r>
              <a:rPr lang="en-US" dirty="0" smtClean="0"/>
              <a:t>Worst case: Entire partition of index data only</a:t>
            </a:r>
          </a:p>
          <a:p>
            <a:pPr lvl="1"/>
            <a:r>
              <a:rPr lang="en-US" dirty="0" smtClean="0"/>
              <a:t>At most 640 MB</a:t>
            </a:r>
          </a:p>
          <a:p>
            <a:pPr lvl="1"/>
            <a:r>
              <a:rPr lang="en-US" dirty="0" smtClean="0"/>
              <a:t>Larger indexes recovered a partition to a host in parallel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36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3203"/>
    </mc:Choice>
    <mc:Fallback>
      <p:transition xmlns:p14="http://schemas.microsoft.com/office/powerpoint/2010/main" spd="slow" advTm="15320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Indexing on “opaque” data</a:t>
            </a:r>
          </a:p>
          <a:p>
            <a:r>
              <a:rPr lang="en-US" dirty="0" smtClean="0"/>
              <a:t>Splitting Indexes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Recovery/Availability of Indexes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2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765"/>
    </mc:Choice>
    <mc:Fallback>
      <p:transition xmlns:p14="http://schemas.microsoft.com/office/powerpoint/2010/main" spd="slow" advTm="4876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Recovery: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Recover a single index partition on a new master: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partitions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scan, extract </a:t>
            </a:r>
            <a:r>
              <a:rPr lang="en-US" dirty="0" smtClean="0"/>
              <a:t>index entries (0.6s)</a:t>
            </a:r>
          </a:p>
          <a:p>
            <a:pPr lvl="1"/>
            <a:r>
              <a:rPr lang="en-US" dirty="0" smtClean="0"/>
              <a:t>Hashtable: 10 million lookups/sec</a:t>
            </a:r>
          </a:p>
          <a:p>
            <a:pPr lvl="1"/>
            <a:r>
              <a:rPr lang="en-US" dirty="0" smtClean="0"/>
              <a:t>640 MB / 100 byte/object = 6.4 million objects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Transmit </a:t>
            </a:r>
            <a:r>
              <a:rPr lang="en-US" dirty="0" smtClean="0"/>
              <a:t>entries to new index partition (0.6s)</a:t>
            </a:r>
          </a:p>
          <a:p>
            <a:pPr lvl="1"/>
            <a:r>
              <a:rPr lang="en-US" dirty="0" smtClean="0"/>
              <a:t>At most 640 MB @ 10 </a:t>
            </a:r>
            <a:r>
              <a:rPr lang="en-US" dirty="0" err="1" smtClean="0"/>
              <a:t>Gbit</a:t>
            </a:r>
            <a:r>
              <a:rPr lang="en-US" dirty="0" smtClean="0"/>
              <a:t>/s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 index master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reinsert </a:t>
            </a:r>
            <a:r>
              <a:rPr lang="en-US" dirty="0" smtClean="0"/>
              <a:t>entries (0.6s)</a:t>
            </a:r>
          </a:p>
          <a:p>
            <a:pPr marL="914400" lvl="2" indent="-514350"/>
            <a:r>
              <a:rPr lang="en-US" dirty="0"/>
              <a:t>Similar </a:t>
            </a:r>
            <a:r>
              <a:rPr lang="en-US" dirty="0" smtClean="0"/>
              <a:t>time to </a:t>
            </a:r>
            <a:r>
              <a:rPr lang="en-US" dirty="0"/>
              <a:t>master </a:t>
            </a:r>
            <a:r>
              <a:rPr lang="en-US" dirty="0" err="1" smtClean="0"/>
              <a:t>hashtable</a:t>
            </a:r>
            <a:r>
              <a:rPr lang="en-US" dirty="0" smtClean="0"/>
              <a:t> scan</a:t>
            </a:r>
          </a:p>
          <a:p>
            <a:pPr marL="914400" lvl="2" indent="-514350"/>
            <a:endParaRPr lang="en-US" dirty="0"/>
          </a:p>
          <a:p>
            <a:r>
              <a:rPr lang="en-US" dirty="0" smtClean="0"/>
              <a:t>All operations are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pipelined</a:t>
            </a:r>
          </a:p>
          <a:p>
            <a:pPr lvl="1" indent="-342900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0.6s</a:t>
            </a:r>
            <a:r>
              <a:rPr lang="en-US" dirty="0" smtClean="0"/>
              <a:t> to scan, extract, transmit, rebuild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total</a:t>
            </a:r>
          </a:p>
          <a:p>
            <a:r>
              <a:rPr lang="en-US" dirty="0" smtClean="0"/>
              <a:t>If data partitions for index in recovery add 0.6s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1.2s</a:t>
            </a:r>
            <a:r>
              <a:rPr lang="en-US" b="1" dirty="0" smtClean="0"/>
              <a:t> </a:t>
            </a:r>
            <a:r>
              <a:rPr lang="en-US" b="1" dirty="0"/>
              <a:t>upper bound for conservative 100b object size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60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6736"/>
    </mc:Choice>
    <mc:Fallback>
      <p:transition xmlns:p14="http://schemas.microsoft.com/office/powerpoint/2010/main" spd="slow" advTm="12673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Explicit search keys both flexible and efficient</a:t>
            </a:r>
          </a:p>
          <a:p>
            <a:r>
              <a:rPr lang="en-US" dirty="0" smtClean="0"/>
              <a:t>Split indexes on search key for fast lookup</a:t>
            </a:r>
          </a:p>
          <a:p>
            <a:r>
              <a:rPr lang="en-US" dirty="0" smtClean="0"/>
              <a:t>Atomic puts simplify atomic indexes</a:t>
            </a:r>
          </a:p>
          <a:p>
            <a:r>
              <a:rPr lang="en-US" dirty="0" smtClean="0"/>
              <a:t>Scale drives index recovery for availability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92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244"/>
    </mc:Choice>
    <mc:Fallback>
      <p:transition xmlns:p14="http://schemas.microsoft.com/office/powerpoint/2010/main" spd="slow" advTm="5524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8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6"/>
    </mc:Choice>
    <mc:Fallback xmlns="">
      <p:transition xmlns:p14="http://schemas.microsoft.com/office/powerpoint/2010/main" spd="slow" advTm="228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285999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86100" y="46482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 Power (650) 555-5555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722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526"/>
    </mc:Choice>
    <mc:Fallback>
      <p:transition xmlns:p14="http://schemas.microsoft.com/office/powerpoint/2010/main" spd="slow" advTm="4052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286000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</a:p>
          <a:p>
            <a:r>
              <a:rPr lang="en-US" dirty="0" smtClean="0"/>
              <a:t>Idea: Apps provide search keys explicitly</a:t>
            </a:r>
          </a:p>
          <a:p>
            <a:pPr lvl="1"/>
            <a:r>
              <a:rPr lang="en-US" dirty="0" smtClean="0"/>
              <a:t>Apps understand the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{‘first’: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person.first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    ‘last’: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person.last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908049" y="4645334"/>
            <a:ext cx="7327902" cy="457202"/>
            <a:chOff x="1435098" y="4645334"/>
            <a:chExt cx="7327902" cy="457202"/>
          </a:xfrm>
        </p:grpSpPr>
        <p:sp>
          <p:nvSpPr>
            <p:cNvPr id="6" name="Rectangle 5"/>
            <p:cNvSpPr/>
            <p:nvPr/>
          </p:nvSpPr>
          <p:spPr>
            <a:xfrm>
              <a:off x="4876800" y="4645336"/>
              <a:ext cx="893234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Power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26366" y="4645336"/>
              <a:ext cx="1350434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last field ID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435098" y="4645336"/>
              <a:ext cx="1426634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first field ID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61732" y="4645336"/>
              <a:ext cx="664634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Max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70034" y="4645335"/>
              <a:ext cx="2992966" cy="4571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Max Power (650) 555-5555</a:t>
              </a:r>
              <a:endParaRPr lang="en-US" dirty="0"/>
            </a:p>
          </p:txBody>
        </p:sp>
        <p:cxnSp>
          <p:nvCxnSpPr>
            <p:cNvPr id="16" name="Elbow Connector 15"/>
            <p:cNvCxnSpPr>
              <a:stCxn id="13" idx="2"/>
              <a:endCxn id="6" idx="2"/>
            </p:cNvCxnSpPr>
            <p:nvPr/>
          </p:nvCxnSpPr>
          <p:spPr>
            <a:xfrm rot="5400000">
              <a:off x="6294966" y="4130985"/>
              <a:ext cx="2" cy="1943100"/>
            </a:xfrm>
            <a:prstGeom prst="bentConnector3">
              <a:avLst>
                <a:gd name="adj1" fmla="val 11430100000"/>
              </a:avLst>
            </a:prstGeom>
            <a:ln w="25400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13" idx="0"/>
              <a:endCxn id="10" idx="0"/>
            </p:cNvCxnSpPr>
            <p:nvPr/>
          </p:nvCxnSpPr>
          <p:spPr>
            <a:xfrm rot="16200000" flipH="1" flipV="1">
              <a:off x="5230282" y="2609101"/>
              <a:ext cx="1" cy="4072468"/>
            </a:xfrm>
            <a:prstGeom prst="bentConnector3">
              <a:avLst>
                <a:gd name="adj1" fmla="val -22860000000"/>
              </a:avLst>
            </a:prstGeom>
            <a:ln w="25400">
              <a:solidFill>
                <a:schemeClr val="accent3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79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520"/>
    </mc:Choice>
    <mc:Fallback>
      <p:transition xmlns:p14="http://schemas.microsoft.com/office/powerpoint/2010/main" spd="slow" advTm="585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3999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</a:p>
          <a:p>
            <a:r>
              <a:rPr lang="en-US" dirty="0" smtClean="0"/>
              <a:t>Idea: Apps provide search keys explicitly</a:t>
            </a:r>
          </a:p>
          <a:p>
            <a:pPr lvl="1"/>
            <a:r>
              <a:rPr lang="en-US" dirty="0" smtClean="0"/>
              <a:t>Apps understand the data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Can eliminate redundancy</a:t>
            </a:r>
          </a:p>
          <a:p>
            <a:pPr lvl="1"/>
            <a:r>
              <a:rPr lang="en-US" dirty="0" smtClean="0"/>
              <a:t>Search keys need not be repeated in object</a:t>
            </a:r>
          </a:p>
          <a:p>
            <a:pPr lvl="1"/>
            <a:r>
              <a:rPr lang="en-US" dirty="0" smtClean="0"/>
              <a:t>Search keys + Blob are returned to app on get/lookup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{‘first’: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person.first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    ‘last’: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person.last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20825" y="4645334"/>
            <a:ext cx="6102351" cy="457203"/>
            <a:chOff x="1435098" y="4645334"/>
            <a:chExt cx="6102351" cy="457203"/>
          </a:xfrm>
        </p:grpSpPr>
        <p:sp>
          <p:nvSpPr>
            <p:cNvPr id="12" name="Rectangle 11"/>
            <p:cNvSpPr/>
            <p:nvPr/>
          </p:nvSpPr>
          <p:spPr>
            <a:xfrm>
              <a:off x="4876800" y="4645336"/>
              <a:ext cx="893234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Power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26366" y="4645336"/>
              <a:ext cx="1350434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last field ID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35098" y="4645336"/>
              <a:ext cx="1426634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first field ID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61732" y="4645336"/>
              <a:ext cx="664634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Max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770034" y="4645335"/>
              <a:ext cx="1767415" cy="4571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(650) 555-5555</a:t>
              </a:r>
              <a:endParaRPr lang="en-US" dirty="0"/>
            </a:p>
          </p:txBody>
        </p:sp>
        <p:cxnSp>
          <p:nvCxnSpPr>
            <p:cNvPr id="18" name="Elbow Connector 17"/>
            <p:cNvCxnSpPr>
              <a:stCxn id="17" idx="2"/>
              <a:endCxn id="12" idx="2"/>
            </p:cNvCxnSpPr>
            <p:nvPr/>
          </p:nvCxnSpPr>
          <p:spPr>
            <a:xfrm rot="5400000">
              <a:off x="5988579" y="4437373"/>
              <a:ext cx="2" cy="1330325"/>
            </a:xfrm>
            <a:prstGeom prst="bentConnector3">
              <a:avLst>
                <a:gd name="adj1" fmla="val 11430100000"/>
              </a:avLst>
            </a:prstGeom>
            <a:ln w="25400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17" idx="0"/>
              <a:endCxn id="16" idx="0"/>
            </p:cNvCxnSpPr>
            <p:nvPr/>
          </p:nvCxnSpPr>
          <p:spPr>
            <a:xfrm rot="16200000" flipH="1" flipV="1">
              <a:off x="4923895" y="2915488"/>
              <a:ext cx="1" cy="3459693"/>
            </a:xfrm>
            <a:prstGeom prst="bentConnector3">
              <a:avLst>
                <a:gd name="adj1" fmla="val -22860000000"/>
              </a:avLst>
            </a:prstGeom>
            <a:ln w="25400">
              <a:solidFill>
                <a:schemeClr val="accent3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3577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764"/>
    </mc:Choice>
    <mc:Fallback>
      <p:transition xmlns:p14="http://schemas.microsoft.com/office/powerpoint/2010/main" spd="slow" advTm="2476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Put atomically updates indexes and object</a:t>
            </a:r>
          </a:p>
          <a:p>
            <a:pPr lvl="1"/>
            <a:r>
              <a:rPr lang="en-US" dirty="0" smtClean="0"/>
              <a:t>Details to follow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902776" y="182880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searchKeys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blob)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–&gt; 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searchKeys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blob)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indexName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searchValue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-&gt;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     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searchKeys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blob)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47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361"/>
    </mc:Choice>
    <mc:Fallback>
      <p:transition xmlns:p14="http://schemas.microsoft.com/office/powerpoint/2010/main" spd="slow" advTm="5436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Splitting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76849"/>
          </a:xfrm>
        </p:spPr>
        <p:txBody>
          <a:bodyPr>
            <a:normAutofit/>
          </a:bodyPr>
          <a:lstStyle/>
          <a:p>
            <a:r>
              <a:rPr lang="en-US" dirty="0" smtClean="0"/>
              <a:t>Co-locate index and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Large tables?</a:t>
            </a:r>
          </a:p>
          <a:p>
            <a:r>
              <a:rPr lang="en-US" dirty="0" smtClean="0"/>
              <a:t>Large indexes?</a:t>
            </a:r>
          </a:p>
          <a:p>
            <a:pPr lvl="1"/>
            <a:r>
              <a:rPr lang="en-US" dirty="0" smtClean="0"/>
              <a:t>Can’t avoid multi-machine operations</a:t>
            </a:r>
            <a:endParaRPr lang="en-US" dirty="0"/>
          </a:p>
          <a:p>
            <a:pPr lvl="1"/>
            <a:endParaRPr lang="en-US" dirty="0" smtClean="0"/>
          </a:p>
        </p:txBody>
      </p:sp>
      <p:grpSp>
        <p:nvGrpSpPr>
          <p:cNvPr id="72" name="Group 71"/>
          <p:cNvGrpSpPr/>
          <p:nvPr/>
        </p:nvGrpSpPr>
        <p:grpSpPr>
          <a:xfrm>
            <a:off x="3183467" y="1914865"/>
            <a:ext cx="2777067" cy="723900"/>
            <a:chOff x="5293783" y="457200"/>
            <a:chExt cx="2777067" cy="723900"/>
          </a:xfrm>
        </p:grpSpPr>
        <p:sp>
          <p:nvSpPr>
            <p:cNvPr id="15" name="Rectangle 14"/>
            <p:cNvSpPr/>
            <p:nvPr/>
          </p:nvSpPr>
          <p:spPr>
            <a:xfrm>
              <a:off x="5293783" y="457200"/>
              <a:ext cx="2777067" cy="723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369983" y="514350"/>
              <a:ext cx="990600" cy="609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Index</a:t>
              </a:r>
            </a:p>
            <a:p>
              <a:pPr algn="ctr"/>
              <a:r>
                <a:rPr lang="en-US" dirty="0" smtClean="0"/>
                <a:t>A-Z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74883" y="514350"/>
              <a:ext cx="1519767" cy="609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</a:p>
            <a:p>
              <a:pPr algn="ctr"/>
              <a:r>
                <a:rPr lang="en-US" dirty="0" smtClean="0"/>
                <a:t>0-99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81000" y="4648200"/>
            <a:ext cx="8489952" cy="1161600"/>
            <a:chOff x="239183" y="5115983"/>
            <a:chExt cx="8489952" cy="1161600"/>
          </a:xfrm>
        </p:grpSpPr>
        <p:sp>
          <p:nvSpPr>
            <p:cNvPr id="23" name="Rectangle 22"/>
            <p:cNvSpPr/>
            <p:nvPr/>
          </p:nvSpPr>
          <p:spPr>
            <a:xfrm>
              <a:off x="5996518" y="5115983"/>
              <a:ext cx="2732617" cy="723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Master 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117850" y="5115983"/>
              <a:ext cx="5503332" cy="1161600"/>
              <a:chOff x="3134783" y="5107517"/>
              <a:chExt cx="5503332" cy="11616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3134783" y="5107517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Master 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837516" y="5659517"/>
                <a:ext cx="4800599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0-299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39183" y="5115983"/>
              <a:ext cx="3505201" cy="1161600"/>
              <a:chOff x="239183" y="5124450"/>
              <a:chExt cx="3505201" cy="11616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9183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Master 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38668" y="5676450"/>
                <a:ext cx="3405716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A-Z</a:t>
                </a:r>
              </a:p>
            </p:txBody>
          </p:sp>
        </p:grpSp>
      </p:grp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83466" y="2678668"/>
            <a:ext cx="28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Master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48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579"/>
    </mc:Choice>
    <mc:Fallback>
      <p:transition xmlns:p14="http://schemas.microsoft.com/office/powerpoint/2010/main" spd="slow" advTm="4157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Splitting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768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Split indexes on search key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extra access per lookup and put</a:t>
            </a:r>
          </a:p>
          <a:p>
            <a:endParaRPr lang="en-US" dirty="0" smtClean="0"/>
          </a:p>
          <a:p>
            <a:r>
              <a:rPr lang="en-US" dirty="0" smtClean="0"/>
              <a:t>Split indexes on object ID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Lookups go to all index fragments</a:t>
            </a:r>
          </a:p>
          <a:p>
            <a:pPr lvl="1"/>
            <a:r>
              <a:rPr lang="en-US" dirty="0" smtClean="0"/>
              <a:t>Puts are always local</a:t>
            </a:r>
          </a:p>
          <a:p>
            <a:pPr lvl="1"/>
            <a:endParaRPr lang="en-US" dirty="0" smtClean="0"/>
          </a:p>
          <a:p>
            <a:r>
              <a:rPr lang="en-US" dirty="0"/>
              <a:t>Our decision (for now): On search key</a:t>
            </a:r>
          </a:p>
          <a:p>
            <a:pPr lvl="1"/>
            <a:r>
              <a:rPr lang="en-US" dirty="0"/>
              <a:t>Don’t want weakest-link lookup </a:t>
            </a:r>
            <a:r>
              <a:rPr lang="en-US" dirty="0" smtClean="0"/>
              <a:t>performance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grpSp>
        <p:nvGrpSpPr>
          <p:cNvPr id="71" name="Group 70"/>
          <p:cNvGrpSpPr/>
          <p:nvPr/>
        </p:nvGrpSpPr>
        <p:grpSpPr>
          <a:xfrm>
            <a:off x="306897" y="3886200"/>
            <a:ext cx="8530207" cy="723900"/>
            <a:chOff x="448094" y="5562600"/>
            <a:chExt cx="8530207" cy="723900"/>
          </a:xfrm>
        </p:grpSpPr>
        <p:grpSp>
          <p:nvGrpSpPr>
            <p:cNvPr id="39" name="Group 38"/>
            <p:cNvGrpSpPr/>
            <p:nvPr/>
          </p:nvGrpSpPr>
          <p:grpSpPr>
            <a:xfrm>
              <a:off x="6201234" y="5562600"/>
              <a:ext cx="2777067" cy="723900"/>
              <a:chOff x="1413933" y="3210983"/>
              <a:chExt cx="2777067" cy="7239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200-299</a:t>
                </a:r>
                <a:endParaRPr lang="en-US" sz="1600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200-299</a:t>
                </a:r>
                <a:endParaRPr lang="en-US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3317775" y="5562600"/>
              <a:ext cx="2777067" cy="723900"/>
              <a:chOff x="1413933" y="3210983"/>
              <a:chExt cx="2777067" cy="7239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100-199</a:t>
                </a:r>
                <a:endParaRPr lang="en-US" sz="1600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100-199</a:t>
                </a:r>
                <a:endParaRPr lang="en-US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448094" y="5562600"/>
              <a:ext cx="2777067" cy="723900"/>
              <a:chOff x="1413933" y="3210983"/>
              <a:chExt cx="2777067" cy="7239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383097" y="1714500"/>
            <a:ext cx="8489952" cy="723900"/>
            <a:chOff x="496358" y="5257800"/>
            <a:chExt cx="8489952" cy="723900"/>
          </a:xfrm>
        </p:grpSpPr>
        <p:grpSp>
          <p:nvGrpSpPr>
            <p:cNvPr id="57" name="Group 56"/>
            <p:cNvGrpSpPr/>
            <p:nvPr/>
          </p:nvGrpSpPr>
          <p:grpSpPr>
            <a:xfrm>
              <a:off x="6253693" y="5257800"/>
              <a:ext cx="2732617" cy="723900"/>
              <a:chOff x="5996518" y="5124450"/>
              <a:chExt cx="2732617" cy="7239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5996518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062135" y="5181600"/>
                <a:ext cx="2590800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100-299</a:t>
                </a:r>
                <a:endParaRPr lang="en-US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496358" y="5257800"/>
              <a:ext cx="2732617" cy="723900"/>
              <a:chOff x="239183" y="5124450"/>
              <a:chExt cx="2732617" cy="72390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239183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04800" y="5181600"/>
                <a:ext cx="25908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A-R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3352800" y="5257800"/>
              <a:ext cx="2777067" cy="723900"/>
              <a:chOff x="1413933" y="3210983"/>
              <a:chExt cx="2777067" cy="723900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S-Z</a:t>
                </a:r>
                <a:endParaRPr lang="en-US" sz="1600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18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9129"/>
    </mc:Choice>
    <mc:Fallback>
      <p:transition xmlns:p14="http://schemas.microsoft.com/office/powerpoint/2010/main" spd="slow" advTm="20912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AMCloud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1404</Words>
  <Application>Microsoft Office PowerPoint</Application>
  <PresentationFormat>On-screen Show (4:3)</PresentationFormat>
  <Paragraphs>563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RAMCloud Design Review  Indexing</vt:lpstr>
      <vt:lpstr>Introduction</vt:lpstr>
      <vt:lpstr>Implementation Issues</vt:lpstr>
      <vt:lpstr>Explicit Search Keys</vt:lpstr>
      <vt:lpstr>Explicit Search Keys</vt:lpstr>
      <vt:lpstr>Explicit Search Keys</vt:lpstr>
      <vt:lpstr>Explicit Search Keys</vt:lpstr>
      <vt:lpstr>Splitting Indexes</vt:lpstr>
      <vt:lpstr>Splitting Indexes</vt:lpstr>
      <vt:lpstr>Consistency</vt:lpstr>
      <vt:lpstr>Consistency</vt:lpstr>
      <vt:lpstr>Consistency: Lookup</vt:lpstr>
      <vt:lpstr>Consistency: Lookup</vt:lpstr>
      <vt:lpstr>Consistency: Create</vt:lpstr>
      <vt:lpstr>Consistency: Create</vt:lpstr>
      <vt:lpstr>Consistency: Concurrent Lookup</vt:lpstr>
      <vt:lpstr>Consistency: Concurrent Lookup</vt:lpstr>
      <vt:lpstr>Consistency: Create (continued)</vt:lpstr>
      <vt:lpstr>Consistency: Create</vt:lpstr>
      <vt:lpstr>Consistency: Delete</vt:lpstr>
      <vt:lpstr>Consistency: Delete</vt:lpstr>
      <vt:lpstr>Consistency: Delete</vt:lpstr>
      <vt:lpstr>Consistency: Update</vt:lpstr>
      <vt:lpstr>Consistency: Update</vt:lpstr>
      <vt:lpstr>Consistency: Update</vt:lpstr>
      <vt:lpstr>Consistency: Update</vt:lpstr>
      <vt:lpstr>Consistency: Thoughts</vt:lpstr>
      <vt:lpstr>Index Recovery</vt:lpstr>
      <vt:lpstr>Index Recovery: Partitioning</vt:lpstr>
      <vt:lpstr>Index Recovery: Partitioning</vt:lpstr>
      <vt:lpstr>Summary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RAMCloud Design Revi</dc:title>
  <dc:creator>Ryan Stutsman</dc:creator>
  <cp:lastModifiedBy>Ryan Stutsman</cp:lastModifiedBy>
  <cp:revision>249</cp:revision>
  <cp:lastPrinted>2010-03-31T19:48:59Z</cp:lastPrinted>
  <dcterms:created xsi:type="dcterms:W3CDTF">2010-03-27T19:17:13Z</dcterms:created>
  <dcterms:modified xsi:type="dcterms:W3CDTF">2010-03-31T19:49:27Z</dcterms:modified>
</cp:coreProperties>
</file>