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27" r:id="rId3"/>
    <p:sldId id="326" r:id="rId4"/>
    <p:sldId id="324" r:id="rId5"/>
    <p:sldId id="328" r:id="rId6"/>
    <p:sldId id="323" r:id="rId7"/>
    <p:sldId id="288" r:id="rId8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EE3"/>
    <a:srgbClr val="F5F8FF"/>
    <a:srgbClr val="C3D4FF"/>
    <a:srgbClr val="D7E2FF"/>
    <a:srgbClr val="E7EEFF"/>
    <a:srgbClr val="E6FFD7"/>
    <a:srgbClr val="EEEEEE"/>
    <a:srgbClr val="9D9D9D"/>
    <a:srgbClr val="B6B6B6"/>
    <a:srgbClr val="A0E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2" autoAdjust="0"/>
    <p:restoredTop sz="94673" autoAdjust="0"/>
  </p:normalViewPr>
  <p:slideViewPr>
    <p:cSldViewPr>
      <p:cViewPr varScale="1">
        <p:scale>
          <a:sx n="140" d="100"/>
          <a:sy n="140" d="100"/>
        </p:scale>
        <p:origin x="120" y="8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3" y="342902"/>
            <a:ext cx="8272463" cy="4489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28701"/>
            <a:ext cx="7772400" cy="1273969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6400800" cy="9144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 sz="24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1026" name="Picture 2" descr="C:\Users\ouster\Documents\Stanford\sponsoredResearch\Platform Lab\Logo\light backgrounds\platformlab-logo-vFINAL-color-p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60" y="3623310"/>
            <a:ext cx="4297680" cy="94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148590"/>
            <a:ext cx="8534400" cy="54864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3840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20040" y="788670"/>
            <a:ext cx="265176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0040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12648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2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8590"/>
            <a:ext cx="85344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040" y="788670"/>
            <a:ext cx="8534400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4864894"/>
            <a:ext cx="3429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20040" y="697230"/>
            <a:ext cx="8503920" cy="0"/>
          </a:xfrm>
          <a:prstGeom prst="line">
            <a:avLst/>
          </a:prstGeom>
          <a:ln w="44450" cap="sq">
            <a:solidFill>
              <a:schemeClr val="tx2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3" r:id="rId4"/>
    <p:sldLayoutId id="2147483673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274320" indent="-274320" algn="l" rtl="0" eaLnBrk="0" fontAlgn="base" hangingPunct="0">
        <a:spcBef>
          <a:spcPts val="9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914400" indent="-182880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400">
          <a:solidFill>
            <a:schemeClr val="tx1"/>
          </a:solidFill>
          <a:latin typeface="+mn-lt"/>
        </a:defRPr>
      </a:lvl3pPr>
      <a:lvl4pPr marL="1280160" indent="-182880" algn="l" rtl="0" eaLnBrk="0" fontAlgn="base" hangingPunct="0">
        <a:spcBef>
          <a:spcPts val="2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4pPr>
      <a:lvl5pPr marL="16459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017270"/>
            <a:ext cx="8321040" cy="1273969"/>
          </a:xfrm>
        </p:spPr>
        <p:txBody>
          <a:bodyPr/>
          <a:lstStyle/>
          <a:p>
            <a:r>
              <a:rPr lang="en-US" dirty="0"/>
              <a:t>Panel on Granular Computing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8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11,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Low-Latency Softare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Homa</a:t>
            </a:r>
            <a:r>
              <a:rPr lang="en-US" dirty="0"/>
              <a:t>: New Datacenter Transport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34390"/>
            <a:ext cx="5212080" cy="3794760"/>
          </a:xfrm>
        </p:spPr>
        <p:txBody>
          <a:bodyPr/>
          <a:lstStyle/>
          <a:p>
            <a:r>
              <a:rPr lang="en-US" dirty="0"/>
              <a:t>Consistent low latency for short messages:</a:t>
            </a:r>
          </a:p>
          <a:p>
            <a:pPr lvl="1"/>
            <a:r>
              <a:rPr lang="en-US" dirty="0"/>
              <a:t>99%-</a:t>
            </a:r>
            <a:r>
              <a:rPr lang="en-US" dirty="0" err="1"/>
              <a:t>ile</a:t>
            </a:r>
            <a:r>
              <a:rPr lang="en-US" dirty="0"/>
              <a:t> slowdown &lt; 2.5x at 80% network load</a:t>
            </a:r>
          </a:p>
          <a:p>
            <a:r>
              <a:rPr lang="en-US" dirty="0"/>
              <a:t>Supports high network loads: 90%</a:t>
            </a:r>
          </a:p>
          <a:p>
            <a:r>
              <a:rPr lang="en-US" dirty="0"/>
              <a:t>Outperforms </a:t>
            </a:r>
            <a:r>
              <a:rPr lang="en-US" dirty="0" err="1"/>
              <a:t>pFabric</a:t>
            </a:r>
            <a:r>
              <a:rPr lang="en-US" dirty="0"/>
              <a:t> at high loads</a:t>
            </a:r>
            <a:br>
              <a:rPr lang="en-US" dirty="0"/>
            </a:br>
            <a:r>
              <a:rPr lang="en-US" dirty="0"/>
              <a:t>(and works with existing switches)</a:t>
            </a:r>
          </a:p>
          <a:p>
            <a:r>
              <a:rPr lang="en-US" dirty="0"/>
              <a:t>Key techniques:</a:t>
            </a:r>
          </a:p>
          <a:p>
            <a:pPr lvl="1"/>
            <a:r>
              <a:rPr lang="en-US" dirty="0"/>
              <a:t>Receivers schedule incoming packets</a:t>
            </a:r>
          </a:p>
          <a:p>
            <a:pPr lvl="1"/>
            <a:r>
              <a:rPr lang="en-US" dirty="0"/>
              <a:t>Minimize buffer occupancy</a:t>
            </a:r>
          </a:p>
          <a:p>
            <a:pPr lvl="1"/>
            <a:r>
              <a:rPr lang="en-US" dirty="0"/>
              <a:t>Use 4-8 network priority levels for preemption</a:t>
            </a:r>
          </a:p>
          <a:p>
            <a:pPr lvl="1"/>
            <a:r>
              <a:rPr lang="en-US" dirty="0"/>
              <a:t>New solution to bipartite matching problem:</a:t>
            </a:r>
            <a:br>
              <a:rPr lang="en-US" dirty="0"/>
            </a:br>
            <a:r>
              <a:rPr lang="en-US" dirty="0"/>
              <a:t>controlled buffering + priorities</a:t>
            </a:r>
          </a:p>
          <a:p>
            <a:r>
              <a:rPr lang="en-US" dirty="0"/>
              <a:t>Talk with Behnam </a:t>
            </a:r>
            <a:r>
              <a:rPr lang="en-US" dirty="0" err="1"/>
              <a:t>Montazeri</a:t>
            </a:r>
            <a:r>
              <a:rPr lang="en-US" dirty="0"/>
              <a:t>, </a:t>
            </a:r>
            <a:r>
              <a:rPr lang="en-US" dirty="0" err="1"/>
              <a:t>Yilong</a:t>
            </a:r>
            <a:r>
              <a:rPr lang="en-US" dirty="0"/>
              <a:t> Li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834390"/>
            <a:ext cx="1965960" cy="40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5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>
          <a:xfrm>
            <a:off x="6217920" y="1748790"/>
            <a:ext cx="960120" cy="1920240"/>
          </a:xfrm>
          <a:prstGeom prst="rect">
            <a:avLst/>
          </a:prstGeom>
          <a:solidFill>
            <a:srgbClr val="F7FCFF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3" name="Rectangle 112"/>
          <p:cNvSpPr/>
          <p:nvPr/>
        </p:nvSpPr>
        <p:spPr>
          <a:xfrm>
            <a:off x="3337560" y="1748790"/>
            <a:ext cx="2423160" cy="1920240"/>
          </a:xfrm>
          <a:prstGeom prst="rect">
            <a:avLst/>
          </a:prstGeom>
          <a:solidFill>
            <a:srgbClr val="F7FCFF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Arachne: New Thread/Core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304800" y="925830"/>
            <a:ext cx="2941320" cy="3703320"/>
          </a:xfrm>
        </p:spPr>
        <p:txBody>
          <a:bodyPr/>
          <a:lstStyle/>
          <a:p>
            <a:r>
              <a:rPr lang="en-US" dirty="0"/>
              <a:t>Start thread on new core: 130 ns</a:t>
            </a:r>
          </a:p>
          <a:p>
            <a:r>
              <a:rPr lang="en-US" dirty="0"/>
              <a:t>Wake up sleeping thread: 80 ns</a:t>
            </a:r>
          </a:p>
          <a:p>
            <a:r>
              <a:rPr lang="en-US" dirty="0"/>
              <a:t>Better core utilization for granular apps</a:t>
            </a:r>
          </a:p>
          <a:p>
            <a:r>
              <a:rPr lang="en-US" dirty="0"/>
              <a:t>Thread/core allocation entirely at user level</a:t>
            </a:r>
          </a:p>
          <a:p>
            <a:r>
              <a:rPr lang="en-US" dirty="0"/>
              <a:t>Application “owns” cores for long intervals (10-100 </a:t>
            </a:r>
            <a:r>
              <a:rPr lang="en-US" dirty="0" err="1"/>
              <a:t>ms</a:t>
            </a:r>
            <a:r>
              <a:rPr lang="en-US" dirty="0"/>
              <a:t>)?</a:t>
            </a:r>
          </a:p>
          <a:p>
            <a:r>
              <a:rPr lang="en-US" dirty="0"/>
              <a:t>Talk with Henry Qin, Jacqueline </a:t>
            </a:r>
            <a:r>
              <a:rPr lang="en-US" dirty="0" err="1"/>
              <a:t>Speiser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11,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Low-Latency Softare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51960" y="229743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Oval 14"/>
          <p:cNvSpPr/>
          <p:nvPr/>
        </p:nvSpPr>
        <p:spPr>
          <a:xfrm>
            <a:off x="4160520" y="270891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Oval 16"/>
          <p:cNvSpPr/>
          <p:nvPr/>
        </p:nvSpPr>
        <p:spPr>
          <a:xfrm>
            <a:off x="4892040" y="220599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/>
          <p:cNvSpPr/>
          <p:nvPr/>
        </p:nvSpPr>
        <p:spPr>
          <a:xfrm>
            <a:off x="356616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384048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429768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457200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33" name="Rectangle 32"/>
          <p:cNvSpPr/>
          <p:nvPr/>
        </p:nvSpPr>
        <p:spPr>
          <a:xfrm>
            <a:off x="502920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34" name="Oval 33"/>
          <p:cNvSpPr/>
          <p:nvPr/>
        </p:nvSpPr>
        <p:spPr>
          <a:xfrm>
            <a:off x="507492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Rectangle 34"/>
          <p:cNvSpPr/>
          <p:nvPr/>
        </p:nvSpPr>
        <p:spPr>
          <a:xfrm>
            <a:off x="530352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644652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40" name="Rectangle 39"/>
          <p:cNvSpPr/>
          <p:nvPr/>
        </p:nvSpPr>
        <p:spPr>
          <a:xfrm>
            <a:off x="6720840" y="3348990"/>
            <a:ext cx="274320" cy="502920"/>
          </a:xfrm>
          <a:prstGeom prst="rect">
            <a:avLst/>
          </a:prstGeom>
          <a:solidFill>
            <a:srgbClr val="F8F8F8"/>
          </a:solidFill>
          <a:ln w="127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43" name="Oval 42"/>
          <p:cNvSpPr/>
          <p:nvPr/>
        </p:nvSpPr>
        <p:spPr>
          <a:xfrm>
            <a:off x="4572000" y="280035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4160520" y="197739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Oval 45"/>
          <p:cNvSpPr/>
          <p:nvPr/>
        </p:nvSpPr>
        <p:spPr>
          <a:xfrm>
            <a:off x="6766560" y="243459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Oval 47"/>
          <p:cNvSpPr/>
          <p:nvPr/>
        </p:nvSpPr>
        <p:spPr>
          <a:xfrm>
            <a:off x="6766560" y="275463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6494021" y="2440379"/>
            <a:ext cx="368135" cy="1050966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6656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Oval 46"/>
          <p:cNvSpPr/>
          <p:nvPr/>
        </p:nvSpPr>
        <p:spPr>
          <a:xfrm>
            <a:off x="6400800" y="234315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6452458" y="2802578"/>
            <a:ext cx="130628" cy="694705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9224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Oval 44"/>
          <p:cNvSpPr/>
          <p:nvPr/>
        </p:nvSpPr>
        <p:spPr>
          <a:xfrm>
            <a:off x="6355080" y="270891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703320" y="2523506"/>
            <a:ext cx="279070" cy="961903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439591" y="2125683"/>
            <a:ext cx="219693" cy="1365663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712724" y="2933205"/>
            <a:ext cx="409697" cy="552204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211486" y="2576945"/>
            <a:ext cx="231570" cy="914400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982390" y="2571008"/>
            <a:ext cx="730333" cy="920337"/>
          </a:xfrm>
          <a:prstGeom prst="line">
            <a:avLst/>
          </a:prstGeom>
          <a:ln w="1270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617720" y="248031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Oval 17"/>
          <p:cNvSpPr/>
          <p:nvPr/>
        </p:nvSpPr>
        <p:spPr>
          <a:xfrm>
            <a:off x="5120640" y="248031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Oval 18"/>
          <p:cNvSpPr/>
          <p:nvPr/>
        </p:nvSpPr>
        <p:spPr>
          <a:xfrm>
            <a:off x="4572000" y="202311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Oval 19"/>
          <p:cNvSpPr/>
          <p:nvPr/>
        </p:nvSpPr>
        <p:spPr>
          <a:xfrm>
            <a:off x="5029200" y="284607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Oval 41"/>
          <p:cNvSpPr/>
          <p:nvPr/>
        </p:nvSpPr>
        <p:spPr>
          <a:xfrm>
            <a:off x="3886200" y="2434590"/>
            <a:ext cx="182880" cy="1828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/>
          <p:cNvSpPr/>
          <p:nvPr/>
        </p:nvSpPr>
        <p:spPr>
          <a:xfrm>
            <a:off x="361188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Oval 24"/>
          <p:cNvSpPr/>
          <p:nvPr/>
        </p:nvSpPr>
        <p:spPr>
          <a:xfrm>
            <a:off x="388620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Oval 28"/>
          <p:cNvSpPr/>
          <p:nvPr/>
        </p:nvSpPr>
        <p:spPr>
          <a:xfrm>
            <a:off x="434340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Oval 30"/>
          <p:cNvSpPr/>
          <p:nvPr/>
        </p:nvSpPr>
        <p:spPr>
          <a:xfrm>
            <a:off x="461772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Oval 35"/>
          <p:cNvSpPr/>
          <p:nvPr/>
        </p:nvSpPr>
        <p:spPr>
          <a:xfrm>
            <a:off x="534924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8" name="Rectangle 77"/>
          <p:cNvSpPr/>
          <p:nvPr/>
        </p:nvSpPr>
        <p:spPr>
          <a:xfrm>
            <a:off x="3337560" y="1748790"/>
            <a:ext cx="2423160" cy="192024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9" name="Rectangle 78"/>
          <p:cNvSpPr/>
          <p:nvPr/>
        </p:nvSpPr>
        <p:spPr>
          <a:xfrm>
            <a:off x="6217920" y="1748790"/>
            <a:ext cx="960120" cy="192024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0" name="TextBox 79"/>
          <p:cNvSpPr txBox="1"/>
          <p:nvPr/>
        </p:nvSpPr>
        <p:spPr>
          <a:xfrm>
            <a:off x="3383280" y="1428750"/>
            <a:ext cx="23317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Application 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217920" y="1428750"/>
            <a:ext cx="9601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App 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14800" y="4126230"/>
            <a:ext cx="914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5F5F5F"/>
                </a:solidFill>
              </a:rPr>
              <a:t>Cores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3977640" y="3897630"/>
            <a:ext cx="365760" cy="228600"/>
          </a:xfrm>
          <a:prstGeom prst="line">
            <a:avLst/>
          </a:prstGeom>
          <a:ln w="12700" cap="rnd">
            <a:solidFill>
              <a:srgbClr val="5F5F5F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800600" y="3897630"/>
            <a:ext cx="365760" cy="228600"/>
          </a:xfrm>
          <a:prstGeom prst="line">
            <a:avLst/>
          </a:prstGeom>
          <a:ln w="12700" cap="rnd">
            <a:solidFill>
              <a:srgbClr val="5F5F5F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572000" y="3897630"/>
            <a:ext cx="0" cy="228600"/>
          </a:xfrm>
          <a:prstGeom prst="line">
            <a:avLst/>
          </a:prstGeom>
          <a:ln w="12700" cap="rnd">
            <a:solidFill>
              <a:srgbClr val="5F5F5F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715000" y="4217670"/>
            <a:ext cx="1828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One kernel thread per hyper-twin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5532120" y="3575538"/>
            <a:ext cx="594360" cy="642132"/>
          </a:xfrm>
          <a:prstGeom prst="line">
            <a:avLst/>
          </a:prstGeom>
          <a:ln w="12700" cap="rnd">
            <a:solidFill>
              <a:schemeClr val="accent1">
                <a:lumMod val="5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212080" y="936307"/>
            <a:ext cx="141732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Application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threads</a:t>
            </a:r>
          </a:p>
        </p:txBody>
      </p:sp>
      <p:cxnSp>
        <p:nvCxnSpPr>
          <p:cNvPr id="116" name="Straight Connector 115"/>
          <p:cNvCxnSpPr>
            <a:cxnSpLocks/>
          </p:cNvCxnSpPr>
          <p:nvPr/>
        </p:nvCxnSpPr>
        <p:spPr>
          <a:xfrm flipH="1">
            <a:off x="5280074" y="1454150"/>
            <a:ext cx="504776" cy="1013558"/>
          </a:xfrm>
          <a:prstGeom prst="line">
            <a:avLst/>
          </a:prstGeom>
          <a:ln w="12700" cap="rnd">
            <a:solidFill>
              <a:schemeClr val="tx2">
                <a:lumMod val="75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543800" y="2846070"/>
            <a:ext cx="548640" cy="822960"/>
          </a:xfrm>
          <a:prstGeom prst="rect">
            <a:avLst/>
          </a:prstGeom>
          <a:solidFill>
            <a:srgbClr val="F9EEE3"/>
          </a:solidFill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8" name="Oval 67"/>
          <p:cNvSpPr/>
          <p:nvPr/>
        </p:nvSpPr>
        <p:spPr>
          <a:xfrm>
            <a:off x="7726680" y="3394710"/>
            <a:ext cx="182880" cy="182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7543800" y="1291590"/>
            <a:ext cx="1344920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Core Arbiter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Uses Linux</a:t>
            </a:r>
          </a:p>
          <a:p>
            <a:pPr algn="l"/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Cpusets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to</a:t>
            </a:r>
          </a:p>
          <a:p>
            <a:pPr algn="l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Allocate cores,</a:t>
            </a:r>
          </a:p>
          <a:p>
            <a:pPr algn="l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pin kernel</a:t>
            </a:r>
          </a:p>
          <a:p>
            <a:pPr algn="l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187885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NanoLog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925830"/>
            <a:ext cx="8503920" cy="370332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dirty="0"/>
              <a:t>High-performance logging for low-latency systems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Supports log messages at granularity of 10-50ns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Stay tuned for Stephen Yang’s talk</a:t>
            </a:r>
          </a:p>
        </p:txBody>
      </p:sp>
    </p:spTree>
    <p:extLst>
      <p:ext uri="{BB962C8B-B14F-4D97-AF65-F5344CB8AC3E}">
        <p14:creationId xmlns:p14="http://schemas.microsoft.com/office/powerpoint/2010/main" val="40154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Granular Notifications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Notifications: dual of remote procedure call (RPC)</a:t>
            </a:r>
          </a:p>
          <a:p>
            <a:pPr lvl="1"/>
            <a:r>
              <a:rPr lang="en-US" dirty="0"/>
              <a:t>RPC: sender-driven</a:t>
            </a:r>
          </a:p>
          <a:p>
            <a:pPr lvl="1"/>
            <a:r>
              <a:rPr lang="en-US" dirty="0"/>
              <a:t>Notifications: receiver-driven (subscribe to certain kinds of events)</a:t>
            </a:r>
          </a:p>
          <a:p>
            <a:pPr lvl="1"/>
            <a:r>
              <a:rPr lang="en-US" dirty="0"/>
              <a:t>Notifications are also potentially multicast</a:t>
            </a:r>
          </a:p>
          <a:p>
            <a:r>
              <a:rPr lang="en-US" dirty="0"/>
              <a:t>Likely to be important for Big Control (event driven)</a:t>
            </a:r>
          </a:p>
          <a:p>
            <a:r>
              <a:rPr lang="en-US" dirty="0"/>
              <a:t>New project to create high-performance notification mechanism:</a:t>
            </a:r>
          </a:p>
          <a:p>
            <a:pPr lvl="1"/>
            <a:r>
              <a:rPr lang="en-US" dirty="0"/>
              <a:t>Ultra-low latency</a:t>
            </a:r>
          </a:p>
          <a:p>
            <a:pPr lvl="1"/>
            <a:r>
              <a:rPr lang="en-US" dirty="0"/>
              <a:t>High throughput</a:t>
            </a:r>
          </a:p>
          <a:p>
            <a:r>
              <a:rPr lang="en-US" dirty="0"/>
              <a:t>Talk with Collin Lee</a:t>
            </a:r>
          </a:p>
        </p:txBody>
      </p:sp>
    </p:spTree>
    <p:extLst>
      <p:ext uri="{BB962C8B-B14F-4D97-AF65-F5344CB8AC3E}">
        <p14:creationId xmlns:p14="http://schemas.microsoft.com/office/powerpoint/2010/main" val="215024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What would you do with:</a:t>
            </a:r>
          </a:p>
          <a:p>
            <a:pPr lvl="1"/>
            <a:r>
              <a:rPr lang="en-US" dirty="0"/>
              <a:t>20 µs persistent remote task</a:t>
            </a:r>
          </a:p>
          <a:p>
            <a:pPr lvl="1"/>
            <a:r>
              <a:rPr lang="en-US" dirty="0"/>
              <a:t>500 ns local task</a:t>
            </a:r>
          </a:p>
          <a:p>
            <a:r>
              <a:rPr lang="en-US" dirty="0"/>
              <a:t>What advice would you give us? Concerns? Issues </a:t>
            </a:r>
            <a:r>
              <a:rPr lang="en-US"/>
              <a:t>to address?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05940" y="1849815"/>
            <a:ext cx="553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+mj-lt"/>
              </a:rPr>
              <a:t>Questions/Discussion</a:t>
            </a:r>
          </a:p>
        </p:txBody>
      </p:sp>
      <p:pic>
        <p:nvPicPr>
          <p:cNvPr id="6" name="Picture 2" descr="C:\Users\ouster\Documents\Stanford\sponsoredResearch\Platform Lab\Logo\light backgrounds\platformlab-logo-vFINAL-color-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60" y="3120390"/>
            <a:ext cx="4297680" cy="94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9,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Platform Lab Overview and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377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0C5DA0"/>
      </a:dk2>
      <a:lt2>
        <a:srgbClr val="7F7F7F"/>
      </a:lt2>
      <a:accent1>
        <a:srgbClr val="75D071"/>
      </a:accent1>
      <a:accent2>
        <a:srgbClr val="E1FFE1"/>
      </a:accent2>
      <a:accent3>
        <a:srgbClr val="E5F4FF"/>
      </a:accent3>
      <a:accent4>
        <a:srgbClr val="9A0C27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19050">
          <a:solidFill>
            <a:schemeClr val="tx2"/>
          </a:solidFill>
        </a:ln>
      </a:spPr>
      <a:bodyPr rtlCol="0" anchor="ctr"/>
      <a:lstStyle>
        <a:defPPr algn="ctr">
          <a:defRPr sz="160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>
          <a:tailEnd type="triangle" w="med" len="lg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15403</TotalTime>
  <Words>291</Words>
  <Application>Microsoft Office PowerPoint</Application>
  <PresentationFormat>On-screen Show (16:9)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Default Design</vt:lpstr>
      <vt:lpstr>Panel on Granular Computing</vt:lpstr>
      <vt:lpstr>Homa: New Datacenter Transport</vt:lpstr>
      <vt:lpstr>Arachne: New Thread/Core Mgmt</vt:lpstr>
      <vt:lpstr>NanoLog</vt:lpstr>
      <vt:lpstr>Granular Notifications</vt:lpstr>
      <vt:lpstr>Audience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ouster</cp:lastModifiedBy>
  <cp:revision>729</cp:revision>
  <cp:lastPrinted>2011-01-25T21:54:55Z</cp:lastPrinted>
  <dcterms:created xsi:type="dcterms:W3CDTF">2008-10-19T02:20:00Z</dcterms:created>
  <dcterms:modified xsi:type="dcterms:W3CDTF">2017-02-08T17:27:47Z</dcterms:modified>
</cp:coreProperties>
</file>