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21" r:id="rId2"/>
    <p:sldId id="546" r:id="rId3"/>
    <p:sldId id="462" r:id="rId4"/>
    <p:sldId id="541" r:id="rId5"/>
    <p:sldId id="544" r:id="rId6"/>
    <p:sldId id="542" r:id="rId7"/>
    <p:sldId id="539" r:id="rId8"/>
    <p:sldId id="543" r:id="rId9"/>
    <p:sldId id="484" r:id="rId10"/>
    <p:sldId id="458" r:id="rId11"/>
    <p:sldId id="549" r:id="rId12"/>
    <p:sldId id="473" r:id="rId13"/>
    <p:sldId id="475" r:id="rId14"/>
    <p:sldId id="534" r:id="rId15"/>
    <p:sldId id="478" r:id="rId16"/>
    <p:sldId id="538" r:id="rId17"/>
    <p:sldId id="550" r:id="rId18"/>
    <p:sldId id="547" r:id="rId19"/>
    <p:sldId id="548" r:id="rId2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D1F2"/>
    <a:srgbClr val="C9D7F4"/>
    <a:srgbClr val="EAEAEA"/>
    <a:srgbClr val="F8F8F8"/>
    <a:srgbClr val="D8BEEC"/>
    <a:srgbClr val="633B13"/>
    <a:srgbClr val="EDFFED"/>
    <a:srgbClr val="7495D8"/>
    <a:srgbClr val="4974CB"/>
    <a:srgbClr val="E9FF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94" autoAdjust="0"/>
    <p:restoredTop sz="86542" autoAdjust="0"/>
  </p:normalViewPr>
  <p:slideViewPr>
    <p:cSldViewPr>
      <p:cViewPr varScale="1">
        <p:scale>
          <a:sx n="135" d="100"/>
          <a:sy n="135" d="100"/>
        </p:scale>
        <p:origin x="-96" y="-13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CC4E0-E31F-3F48-BFDA-298D74A6D14A}" type="datetimeFigureOut">
              <a:rPr lang="en-US" smtClean="0"/>
              <a:pPr/>
              <a:t>2/5/13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A9E51-DA28-4B41-A774-6EF88D6FD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786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91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20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146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459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146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680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260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700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112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91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54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70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96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96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83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951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93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5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07,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07,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07,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07,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07,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07,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07,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715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07,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07,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07,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07,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February 07, 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9"/>
          <p:cNvSpPr>
            <a:spLocks noChangeShapeType="1"/>
          </p:cNvSpPr>
          <p:nvPr userDrawn="1"/>
        </p:nvSpPr>
        <p:spPr bwMode="auto">
          <a:xfrm>
            <a:off x="457200" y="889000"/>
            <a:ext cx="8229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RAMCloud</a:t>
            </a:r>
            <a:r>
              <a:rPr lang="en-US" dirty="0" smtClean="0"/>
              <a:t>: A Low-Latency </a:t>
            </a:r>
            <a:r>
              <a:rPr lang="en-US" dirty="0"/>
              <a:t>D</a:t>
            </a:r>
            <a:r>
              <a:rPr lang="en-US" dirty="0" smtClean="0"/>
              <a:t>atacenter </a:t>
            </a:r>
            <a:r>
              <a:rPr lang="en-US" dirty="0"/>
              <a:t>S</a:t>
            </a:r>
            <a:r>
              <a:rPr lang="en-US" dirty="0" smtClean="0"/>
              <a:t>torage System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048000"/>
            <a:ext cx="7239000" cy="2133600"/>
          </a:xfrm>
        </p:spPr>
        <p:txBody>
          <a:bodyPr/>
          <a:lstStyle/>
          <a:p>
            <a:pPr eaLnBrk="1" hangingPunct="1"/>
            <a:r>
              <a:rPr lang="en-US" dirty="0" smtClean="0"/>
              <a:t>Ankita Kejriwal</a:t>
            </a:r>
            <a:endParaRPr lang="en-US" dirty="0" smtClean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Stanford University</a:t>
            </a:r>
          </a:p>
          <a:p>
            <a:pPr eaLnBrk="1" hangingPunct="1">
              <a:lnSpc>
                <a:spcPct val="150000"/>
              </a:lnSpc>
            </a:pPr>
            <a:endParaRPr lang="en-US" sz="1600" dirty="0" smtClean="0"/>
          </a:p>
          <a:p>
            <a:pPr eaLnBrk="1" hangingPunct="1">
              <a:lnSpc>
                <a:spcPct val="150000"/>
              </a:lnSpc>
            </a:pPr>
            <a:r>
              <a:rPr lang="en-US" sz="1600" dirty="0" smtClean="0"/>
              <a:t>(Joint work with Diego </a:t>
            </a:r>
            <a:r>
              <a:rPr lang="en-US" sz="1600" dirty="0" err="1"/>
              <a:t>Ongaro</a:t>
            </a:r>
            <a:r>
              <a:rPr lang="en-US" sz="1600" dirty="0"/>
              <a:t>, Ryan Stutsman, Steve Rumble</a:t>
            </a:r>
            <a:r>
              <a:rPr lang="en-US" sz="1600" dirty="0" smtClean="0"/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sz="1600" dirty="0" smtClean="0"/>
              <a:t>Mendel </a:t>
            </a:r>
            <a:r>
              <a:rPr lang="en-US" sz="1600" dirty="0" err="1" smtClean="0"/>
              <a:t>Rosenblum</a:t>
            </a:r>
            <a:r>
              <a:rPr lang="en-US" sz="1600" dirty="0" smtClean="0"/>
              <a:t> and </a:t>
            </a:r>
            <a:r>
              <a:rPr lang="en-US" sz="1600" dirty="0"/>
              <a:t>John </a:t>
            </a:r>
            <a:r>
              <a:rPr lang="en-US" sz="1600" dirty="0" err="1" smtClean="0"/>
              <a:t>Ousterhout</a:t>
            </a:r>
            <a:r>
              <a:rPr lang="en-US" sz="1600" dirty="0" smtClean="0"/>
              <a:t>)</a:t>
            </a:r>
            <a:endParaRPr lang="en-US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12"/>
    </mc:Choice>
    <mc:Fallback xmlns:mv="urn:schemas-microsoft-com:mac:vml" xmlns="">
      <p:transition spd="slow" advTm="201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200400"/>
            <a:ext cx="6266741" cy="3124200"/>
          </a:xfrm>
        </p:spPr>
        <p:txBody>
          <a:bodyPr/>
          <a:lstStyle/>
          <a:p>
            <a:pPr marL="0" indent="0">
              <a:lnSpc>
                <a:spcPts val="1800"/>
              </a:lnSpc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read(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key)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=&gt;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blob, version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write(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key, blob)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=&gt;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version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cwrite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key, blob, version)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=&gt;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version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delete(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key)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numerate(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Model: Key-Value </a:t>
            </a:r>
            <a:r>
              <a:rPr lang="en-US" dirty="0"/>
              <a:t>S</a:t>
            </a:r>
            <a:r>
              <a:rPr lang="en-US" dirty="0" smtClean="0"/>
              <a:t>tore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038600" y="1006412"/>
            <a:ext cx="1136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Tables</a:t>
            </a:r>
            <a:endParaRPr lang="en-US" sz="24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6172200" y="3657600"/>
            <a:ext cx="1843006" cy="1254751"/>
          </a:xfrm>
          <a:prstGeom prst="roundRect">
            <a:avLst/>
          </a:prstGeom>
          <a:solidFill>
            <a:srgbClr val="EFF3FB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338806" y="3665350"/>
            <a:ext cx="16764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Key (</a:t>
            </a:r>
            <a:r>
              <a:rPr lang="en-US" dirty="0" smtClean="0">
                <a:solidFill>
                  <a:schemeClr val="tx2"/>
                </a:solidFill>
              </a:rPr>
              <a:t>≤ 64KB)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38806" y="3977899"/>
            <a:ext cx="16764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Version (64b)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38806" y="4455152"/>
            <a:ext cx="16764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Blob (≤ 1MB)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172200" y="3962400"/>
            <a:ext cx="1843006" cy="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186406" y="4267201"/>
            <a:ext cx="1828800" cy="1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03103" y="3312152"/>
            <a:ext cx="19812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Object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07,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RAMCloud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638800" y="5105400"/>
            <a:ext cx="2895600" cy="1200329"/>
          </a:xfrm>
          <a:prstGeom prst="rect">
            <a:avLst/>
          </a:prstGeom>
          <a:solidFill>
            <a:srgbClr val="F8F8F8"/>
          </a:solidFill>
          <a:ln w="222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Richer model in the future: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Indexes?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Transactions?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Graphs?</a:t>
            </a:r>
            <a:endParaRPr lang="en-US" dirty="0">
              <a:solidFill>
                <a:schemeClr val="accent4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46790" y="1425611"/>
            <a:ext cx="2500069" cy="1447800"/>
            <a:chOff x="146790" y="1425611"/>
            <a:chExt cx="2500069" cy="1447800"/>
          </a:xfrm>
        </p:grpSpPr>
        <p:sp>
          <p:nvSpPr>
            <p:cNvPr id="39" name="Cloud 38"/>
            <p:cNvSpPr/>
            <p:nvPr/>
          </p:nvSpPr>
          <p:spPr>
            <a:xfrm rot="11170357">
              <a:off x="146790" y="1425611"/>
              <a:ext cx="2500069" cy="1447800"/>
            </a:xfrm>
            <a:prstGeom prst="cloud">
              <a:avLst/>
            </a:prstGeom>
            <a:gradFill flip="none" rotWithShape="0">
              <a:gsLst>
                <a:gs pos="56000">
                  <a:srgbClr val="E1FFE1"/>
                </a:gs>
                <a:gs pos="0">
                  <a:srgbClr val="E1FFE1"/>
                </a:gs>
                <a:gs pos="100000">
                  <a:srgbClr val="B5FFB5"/>
                </a:gs>
              </a:gsLst>
              <a:lin ang="5400000" scaled="1"/>
              <a:tileRect/>
            </a:gra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4" name="Rounded Rectangle 43"/>
            <p:cNvSpPr>
              <a:spLocks noChangeAspect="1"/>
            </p:cNvSpPr>
            <p:nvPr/>
          </p:nvSpPr>
          <p:spPr>
            <a:xfrm>
              <a:off x="609600" y="1752600"/>
              <a:ext cx="1066800" cy="251574"/>
            </a:xfrm>
            <a:prstGeom prst="roundRect">
              <a:avLst/>
            </a:prstGeom>
            <a:solidFill>
              <a:srgbClr val="A8F4A8"/>
            </a:solidFill>
            <a:ln w="25400" algn="ctr">
              <a:solidFill>
                <a:srgbClr val="2F732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1200" dirty="0" smtClean="0"/>
                <a:t>key | value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5" name="Rounded Rectangle 54"/>
            <p:cNvSpPr>
              <a:spLocks noChangeAspect="1"/>
            </p:cNvSpPr>
            <p:nvPr/>
          </p:nvSpPr>
          <p:spPr>
            <a:xfrm>
              <a:off x="609600" y="2057400"/>
              <a:ext cx="1828800" cy="251574"/>
            </a:xfrm>
            <a:prstGeom prst="roundRect">
              <a:avLst/>
            </a:prstGeom>
            <a:solidFill>
              <a:srgbClr val="A8F4A8"/>
            </a:solidFill>
            <a:ln w="25400" algn="ctr">
              <a:solidFill>
                <a:srgbClr val="2F732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1200" dirty="0" smtClean="0"/>
                <a:t>key | value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4" name="Rounded Rectangle 63"/>
            <p:cNvSpPr>
              <a:spLocks noChangeAspect="1"/>
            </p:cNvSpPr>
            <p:nvPr/>
          </p:nvSpPr>
          <p:spPr>
            <a:xfrm>
              <a:off x="609600" y="2362200"/>
              <a:ext cx="1447800" cy="251574"/>
            </a:xfrm>
            <a:prstGeom prst="roundRect">
              <a:avLst/>
            </a:prstGeom>
            <a:solidFill>
              <a:srgbClr val="A8F4A8"/>
            </a:solidFill>
            <a:ln w="25400" algn="ctr">
              <a:solidFill>
                <a:srgbClr val="2F732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1200" dirty="0" smtClean="0"/>
                <a:t>key | value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200400" y="1524000"/>
            <a:ext cx="2369949" cy="1523999"/>
            <a:chOff x="3200400" y="1524000"/>
            <a:chExt cx="2369949" cy="1523999"/>
          </a:xfrm>
        </p:grpSpPr>
        <p:sp>
          <p:nvSpPr>
            <p:cNvPr id="47" name="Cloud 46"/>
            <p:cNvSpPr/>
            <p:nvPr/>
          </p:nvSpPr>
          <p:spPr>
            <a:xfrm flipV="1">
              <a:off x="3200400" y="1524000"/>
              <a:ext cx="2369949" cy="1523999"/>
            </a:xfrm>
            <a:prstGeom prst="cloud">
              <a:avLst/>
            </a:prstGeom>
            <a:gradFill flip="none" rotWithShape="0">
              <a:gsLst>
                <a:gs pos="57000">
                  <a:srgbClr val="F3E2D1"/>
                </a:gs>
                <a:gs pos="0">
                  <a:srgbClr val="F7ECE1"/>
                </a:gs>
                <a:gs pos="100000">
                  <a:srgbClr val="E5C3A1"/>
                </a:gs>
              </a:gsLst>
              <a:lin ang="5400000" scaled="1"/>
              <a:tileRect/>
            </a:gradFill>
            <a:ln>
              <a:solidFill>
                <a:srgbClr val="814F1D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Rounded Rectangle 53"/>
            <p:cNvSpPr>
              <a:spLocks noChangeAspect="1"/>
            </p:cNvSpPr>
            <p:nvPr/>
          </p:nvSpPr>
          <p:spPr>
            <a:xfrm>
              <a:off x="3657600" y="2590801"/>
              <a:ext cx="1600200" cy="22860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1200" dirty="0" smtClean="0"/>
                <a:t>key | value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5" name="Rounded Rectangle 74"/>
            <p:cNvSpPr>
              <a:spLocks/>
            </p:cNvSpPr>
            <p:nvPr/>
          </p:nvSpPr>
          <p:spPr>
            <a:xfrm>
              <a:off x="3657600" y="2286001"/>
              <a:ext cx="1143000" cy="22860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1200" dirty="0" smtClean="0"/>
                <a:t>key | value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6" name="Rounded Rectangle 75"/>
            <p:cNvSpPr>
              <a:spLocks noChangeAspect="1"/>
            </p:cNvSpPr>
            <p:nvPr/>
          </p:nvSpPr>
          <p:spPr>
            <a:xfrm>
              <a:off x="3657600" y="1981201"/>
              <a:ext cx="1600200" cy="22860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1200" dirty="0" smtClean="0"/>
                <a:t>key | value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7" name="Rounded Rectangle 76"/>
            <p:cNvSpPr>
              <a:spLocks/>
            </p:cNvSpPr>
            <p:nvPr/>
          </p:nvSpPr>
          <p:spPr>
            <a:xfrm>
              <a:off x="3657600" y="1676401"/>
              <a:ext cx="990600" cy="22860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1200" dirty="0" smtClean="0"/>
                <a:t>key | value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965409" y="1480123"/>
            <a:ext cx="2267097" cy="1663186"/>
            <a:chOff x="5965409" y="1480123"/>
            <a:chExt cx="2267097" cy="1663186"/>
          </a:xfrm>
        </p:grpSpPr>
        <p:sp>
          <p:nvSpPr>
            <p:cNvPr id="7" name="Cloud 6"/>
            <p:cNvSpPr/>
            <p:nvPr/>
          </p:nvSpPr>
          <p:spPr>
            <a:xfrm rot="883926">
              <a:off x="5965409" y="1480123"/>
              <a:ext cx="2267097" cy="1663186"/>
            </a:xfrm>
            <a:prstGeom prst="cloud">
              <a:avLst/>
            </a:prstGeom>
            <a:gradFill flip="none" rotWithShape="1">
              <a:gsLst>
                <a:gs pos="52000">
                  <a:srgbClr val="EAEFFA"/>
                </a:gs>
                <a:gs pos="0">
                  <a:srgbClr val="EAEFFA"/>
                </a:gs>
                <a:gs pos="100000">
                  <a:srgbClr val="C2D0F0"/>
                </a:gs>
              </a:gsLst>
              <a:lin ang="5400000" scaled="1"/>
              <a:tileRect/>
            </a:gra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Rounded Rectangle 77"/>
            <p:cNvSpPr>
              <a:spLocks/>
            </p:cNvSpPr>
            <p:nvPr/>
          </p:nvSpPr>
          <p:spPr>
            <a:xfrm>
              <a:off x="6324600" y="2286000"/>
              <a:ext cx="1828800" cy="22860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1200" dirty="0" smtClean="0"/>
                <a:t>key | value</a:t>
              </a:r>
              <a:endParaRPr lang="en-US" sz="1200" dirty="0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79" name="Rounded Rectangle 78"/>
            <p:cNvSpPr>
              <a:spLocks/>
            </p:cNvSpPr>
            <p:nvPr/>
          </p:nvSpPr>
          <p:spPr>
            <a:xfrm>
              <a:off x="6324600" y="2590800"/>
              <a:ext cx="1447800" cy="22860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1200" dirty="0" smtClean="0"/>
                <a:t>key | value</a:t>
              </a:r>
              <a:endParaRPr lang="en-US" sz="1200" dirty="0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80" name="Rounded Rectangle 79"/>
            <p:cNvSpPr>
              <a:spLocks/>
            </p:cNvSpPr>
            <p:nvPr/>
          </p:nvSpPr>
          <p:spPr>
            <a:xfrm>
              <a:off x="6324600" y="1981200"/>
              <a:ext cx="1828800" cy="22860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1200" dirty="0" smtClean="0"/>
                <a:t>key | value</a:t>
              </a:r>
              <a:endParaRPr lang="en-US" sz="1200" dirty="0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81" name="Rounded Rectangle 80"/>
            <p:cNvSpPr>
              <a:spLocks/>
            </p:cNvSpPr>
            <p:nvPr/>
          </p:nvSpPr>
          <p:spPr>
            <a:xfrm>
              <a:off x="6324600" y="1676400"/>
              <a:ext cx="1219200" cy="22860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1200" dirty="0" smtClean="0"/>
                <a:t>key | value</a:t>
              </a:r>
              <a:endParaRPr lang="en-US" sz="1200" dirty="0">
                <a:solidFill>
                  <a:schemeClr val="dk1"/>
                </a:solidFill>
                <a:latin typeface="+mn-lt"/>
              </a:endParaRPr>
            </a:p>
          </p:txBody>
        </p:sp>
      </p:grpSp>
      <p:cxnSp>
        <p:nvCxnSpPr>
          <p:cNvPr id="87" name="Curved Connector 86"/>
          <p:cNvCxnSpPr>
            <a:stCxn id="79" idx="3"/>
            <a:endCxn id="32" idx="3"/>
          </p:cNvCxnSpPr>
          <p:nvPr/>
        </p:nvCxnSpPr>
        <p:spPr>
          <a:xfrm>
            <a:off x="7772400" y="2705100"/>
            <a:ext cx="311903" cy="745552"/>
          </a:xfrm>
          <a:prstGeom prst="curvedConnector3">
            <a:avLst>
              <a:gd name="adj1" fmla="val 173292"/>
            </a:avLst>
          </a:prstGeom>
          <a:ln w="28575" cap="rnd" cmpd="sng">
            <a:solidFill>
              <a:schemeClr val="tx2"/>
            </a:solidFill>
            <a:prstDash val="dash"/>
            <a:headEnd type="none"/>
            <a:tailEnd type="triangl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208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7"/>
    </mc:Choice>
    <mc:Fallback xmlns:mv="urn:schemas-microsoft-com:mac:vml" xmlns="">
      <p:transition spd="slow" advTm="125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24399"/>
          </a:xfrm>
        </p:spPr>
        <p:txBody>
          <a:bodyPr/>
          <a:lstStyle/>
          <a:p>
            <a:r>
              <a:rPr lang="en-US" dirty="0"/>
              <a:t>Goals: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No impact on performance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Minimum cost, energy</a:t>
            </a:r>
          </a:p>
          <a:p>
            <a:r>
              <a:rPr lang="en-US" dirty="0"/>
              <a:t>Keep replicas in DRAM of other servers?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3x system cost, energy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Still have to handle power failures</a:t>
            </a:r>
          </a:p>
          <a:p>
            <a:r>
              <a:rPr lang="en-US" dirty="0" err="1"/>
              <a:t>RAMCloud</a:t>
            </a:r>
            <a:r>
              <a:rPr lang="en-US" dirty="0"/>
              <a:t> approach: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1 copy in DRAM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Backup copies on disk/flash: </a:t>
            </a:r>
            <a:r>
              <a:rPr lang="en-US" dirty="0">
                <a:solidFill>
                  <a:schemeClr val="accent4"/>
                </a:solidFill>
              </a:rPr>
              <a:t>durability ~ free!</a:t>
            </a:r>
          </a:p>
          <a:p>
            <a:r>
              <a:rPr lang="en-US" dirty="0"/>
              <a:t>Issues to resolve: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Synchronous disk I/O’s during writes??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Data unavailable after crashes?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Durability and Availability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07,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RAMCloud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3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"/>
    </mc:Choice>
    <mc:Fallback xmlns:mv="urn:schemas-microsoft-com:mac:vml" xmlns="">
      <p:transition spd="slow" advTm="17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981200"/>
          </a:xfrm>
        </p:spPr>
        <p:txBody>
          <a:bodyPr/>
          <a:lstStyle/>
          <a:p>
            <a:r>
              <a:rPr lang="en-US" dirty="0" smtClean="0"/>
              <a:t>No disk I/O during write requests</a:t>
            </a:r>
          </a:p>
          <a:p>
            <a:r>
              <a:rPr lang="en-US" dirty="0" smtClean="0"/>
              <a:t>Log-structured: backup disks and master’s memory</a:t>
            </a:r>
          </a:p>
          <a:p>
            <a:r>
              <a:rPr lang="en-US" dirty="0" smtClean="0"/>
              <a:t>Log cleaning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Buffered Logging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1251518" y="971490"/>
            <a:ext cx="6292282" cy="3524310"/>
            <a:chOff x="1251518" y="971490"/>
            <a:chExt cx="6292282" cy="3524310"/>
          </a:xfrm>
        </p:grpSpPr>
        <p:grpSp>
          <p:nvGrpSpPr>
            <p:cNvPr id="227" name="Group 226"/>
            <p:cNvGrpSpPr/>
            <p:nvPr/>
          </p:nvGrpSpPr>
          <p:grpSpPr>
            <a:xfrm>
              <a:off x="5213918" y="3581400"/>
              <a:ext cx="2329882" cy="914400"/>
              <a:chOff x="4876800" y="1600200"/>
              <a:chExt cx="2329882" cy="914400"/>
            </a:xfrm>
          </p:grpSpPr>
          <p:sp>
            <p:nvSpPr>
              <p:cNvPr id="228" name="Rounded Rectangle 227"/>
              <p:cNvSpPr/>
              <p:nvPr/>
            </p:nvSpPr>
            <p:spPr>
              <a:xfrm>
                <a:off x="4876800" y="1600200"/>
                <a:ext cx="2329882" cy="914400"/>
              </a:xfrm>
              <a:prstGeom prst="roundRect">
                <a:avLst>
                  <a:gd name="adj" fmla="val 8701"/>
                </a:avLst>
              </a:prstGeom>
              <a:solidFill>
                <a:srgbClr val="EDFFED"/>
              </a:solidFill>
              <a:ln w="254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grpSp>
            <p:nvGrpSpPr>
              <p:cNvPr id="229" name="Group 228"/>
              <p:cNvGrpSpPr/>
              <p:nvPr/>
            </p:nvGrpSpPr>
            <p:grpSpPr>
              <a:xfrm>
                <a:off x="5486400" y="1943100"/>
                <a:ext cx="533400" cy="228600"/>
                <a:chOff x="5219009" y="1867308"/>
                <a:chExt cx="533400" cy="228600"/>
              </a:xfrm>
            </p:grpSpPr>
            <p:sp>
              <p:nvSpPr>
                <p:cNvPr id="239" name="Rectangle 238"/>
                <p:cNvSpPr/>
                <p:nvPr/>
              </p:nvSpPr>
              <p:spPr>
                <a:xfrm>
                  <a:off x="5219009" y="1867308"/>
                  <a:ext cx="533400" cy="228600"/>
                </a:xfrm>
                <a:prstGeom prst="rect">
                  <a:avLst/>
                </a:prstGeom>
                <a:ln w="19050">
                  <a:solidFill>
                    <a:srgbClr val="4974CB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40" name="Straight Connector 239"/>
                <p:cNvCxnSpPr/>
                <p:nvPr/>
              </p:nvCxnSpPr>
              <p:spPr>
                <a:xfrm>
                  <a:off x="5219009" y="1867308"/>
                  <a:ext cx="0" cy="228600"/>
                </a:xfrm>
                <a:prstGeom prst="line">
                  <a:avLst/>
                </a:prstGeom>
                <a:ln w="19050" cap="rnd">
                  <a:solidFill>
                    <a:srgbClr val="4974CB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41" name="Rectangle 240"/>
                <p:cNvSpPr/>
                <p:nvPr/>
              </p:nvSpPr>
              <p:spPr>
                <a:xfrm>
                  <a:off x="5219009" y="1867308"/>
                  <a:ext cx="152400" cy="228600"/>
                </a:xfrm>
                <a:prstGeom prst="rect">
                  <a:avLst/>
                </a:prstGeom>
                <a:solidFill>
                  <a:srgbClr val="9AB3E6"/>
                </a:solidFill>
                <a:ln w="19050">
                  <a:solidFill>
                    <a:srgbClr val="4974CB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2" name="Rectangle 241"/>
                <p:cNvSpPr/>
                <p:nvPr/>
              </p:nvSpPr>
              <p:spPr>
                <a:xfrm>
                  <a:off x="5371409" y="1867308"/>
                  <a:ext cx="76200" cy="228600"/>
                </a:xfrm>
                <a:prstGeom prst="rect">
                  <a:avLst/>
                </a:prstGeom>
                <a:solidFill>
                  <a:srgbClr val="5781D5"/>
                </a:solidFill>
                <a:ln w="19050">
                  <a:solidFill>
                    <a:srgbClr val="4974CB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3" name="Rectangle 242"/>
                <p:cNvSpPr/>
                <p:nvPr/>
              </p:nvSpPr>
              <p:spPr>
                <a:xfrm>
                  <a:off x="5447609" y="1867308"/>
                  <a:ext cx="76200" cy="228600"/>
                </a:xfrm>
                <a:prstGeom prst="rect">
                  <a:avLst/>
                </a:prstGeom>
                <a:solidFill>
                  <a:srgbClr val="E1E8F7"/>
                </a:solidFill>
                <a:ln w="19050">
                  <a:solidFill>
                    <a:srgbClr val="4974CB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4" name="Rectangle 243"/>
                <p:cNvSpPr/>
                <p:nvPr/>
              </p:nvSpPr>
              <p:spPr>
                <a:xfrm>
                  <a:off x="5523809" y="1867308"/>
                  <a:ext cx="152400" cy="228600"/>
                </a:xfrm>
                <a:prstGeom prst="rect">
                  <a:avLst/>
                </a:prstGeom>
                <a:solidFill>
                  <a:srgbClr val="FFBAC7"/>
                </a:solidFill>
                <a:ln w="19050">
                  <a:solidFill>
                    <a:srgbClr val="4974CB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0" name="Group 54"/>
              <p:cNvGrpSpPr>
                <a:grpSpLocks/>
              </p:cNvGrpSpPr>
              <p:nvPr/>
            </p:nvGrpSpPr>
            <p:grpSpPr bwMode="auto">
              <a:xfrm>
                <a:off x="6563532" y="1896212"/>
                <a:ext cx="450700" cy="322376"/>
                <a:chOff x="3744" y="1584"/>
                <a:chExt cx="336" cy="240"/>
              </a:xfrm>
            </p:grpSpPr>
            <p:sp>
              <p:nvSpPr>
                <p:cNvPr id="235" name="Oval 55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" name="Oval 56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" name="Oval 57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" name="Oval 58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31" name="TextBox 230"/>
              <p:cNvSpPr txBox="1"/>
              <p:nvPr/>
            </p:nvSpPr>
            <p:spPr>
              <a:xfrm>
                <a:off x="6592494" y="1676400"/>
                <a:ext cx="34945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 smtClean="0"/>
                  <a:t>Disk</a:t>
                </a:r>
                <a:endParaRPr lang="en-US" sz="1400" dirty="0"/>
              </a:p>
            </p:txBody>
          </p:sp>
          <p:sp>
            <p:nvSpPr>
              <p:cNvPr id="232" name="TextBox 231"/>
              <p:cNvSpPr txBox="1"/>
              <p:nvPr/>
            </p:nvSpPr>
            <p:spPr>
              <a:xfrm>
                <a:off x="5672248" y="2268379"/>
                <a:ext cx="73898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b="1" dirty="0"/>
                  <a:t>B</a:t>
                </a:r>
                <a:r>
                  <a:rPr lang="en-US" sz="1600" b="1" dirty="0" smtClean="0"/>
                  <a:t>ackup</a:t>
                </a:r>
                <a:endParaRPr lang="en-US" sz="1600" b="1" dirty="0"/>
              </a:p>
            </p:txBody>
          </p:sp>
          <p:sp>
            <p:nvSpPr>
              <p:cNvPr id="233" name="TextBox 232"/>
              <p:cNvSpPr txBox="1"/>
              <p:nvPr/>
            </p:nvSpPr>
            <p:spPr>
              <a:xfrm>
                <a:off x="5029200" y="1676400"/>
                <a:ext cx="143943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 smtClean="0"/>
                  <a:t>Buffered Segment</a:t>
                </a:r>
                <a:endParaRPr lang="en-US" sz="1400" dirty="0"/>
              </a:p>
            </p:txBody>
          </p:sp>
          <p:sp>
            <p:nvSpPr>
              <p:cNvPr id="234" name="Right Arrow 233"/>
              <p:cNvSpPr/>
              <p:nvPr/>
            </p:nvSpPr>
            <p:spPr>
              <a:xfrm>
                <a:off x="6114727" y="1960687"/>
                <a:ext cx="381000" cy="193426"/>
              </a:xfrm>
              <a:prstGeom prst="rightArrow">
                <a:avLst>
                  <a:gd name="adj1" fmla="val 50000"/>
                  <a:gd name="adj2" fmla="val 102081"/>
                </a:avLst>
              </a:prstGeom>
              <a:solidFill>
                <a:srgbClr val="4D4D4D"/>
              </a:solidFill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9" name="Group 208"/>
            <p:cNvGrpSpPr/>
            <p:nvPr/>
          </p:nvGrpSpPr>
          <p:grpSpPr>
            <a:xfrm>
              <a:off x="5213918" y="2514600"/>
              <a:ext cx="2329882" cy="914400"/>
              <a:chOff x="4876800" y="1600200"/>
              <a:chExt cx="2329882" cy="914400"/>
            </a:xfrm>
          </p:grpSpPr>
          <p:sp>
            <p:nvSpPr>
              <p:cNvPr id="210" name="Rounded Rectangle 209"/>
              <p:cNvSpPr/>
              <p:nvPr/>
            </p:nvSpPr>
            <p:spPr>
              <a:xfrm>
                <a:off x="4876800" y="1600200"/>
                <a:ext cx="2329882" cy="914400"/>
              </a:xfrm>
              <a:prstGeom prst="roundRect">
                <a:avLst>
                  <a:gd name="adj" fmla="val 8701"/>
                </a:avLst>
              </a:prstGeom>
              <a:solidFill>
                <a:srgbClr val="EDFFED"/>
              </a:solidFill>
              <a:ln w="254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grpSp>
            <p:nvGrpSpPr>
              <p:cNvPr id="211" name="Group 210"/>
              <p:cNvGrpSpPr/>
              <p:nvPr/>
            </p:nvGrpSpPr>
            <p:grpSpPr>
              <a:xfrm>
                <a:off x="5486400" y="1943100"/>
                <a:ext cx="533400" cy="228600"/>
                <a:chOff x="5219009" y="1867308"/>
                <a:chExt cx="533400" cy="228600"/>
              </a:xfrm>
            </p:grpSpPr>
            <p:sp>
              <p:nvSpPr>
                <p:cNvPr id="221" name="Rectangle 220"/>
                <p:cNvSpPr/>
                <p:nvPr/>
              </p:nvSpPr>
              <p:spPr>
                <a:xfrm>
                  <a:off x="5219009" y="1867308"/>
                  <a:ext cx="533400" cy="228600"/>
                </a:xfrm>
                <a:prstGeom prst="rect">
                  <a:avLst/>
                </a:prstGeom>
                <a:ln w="19050">
                  <a:solidFill>
                    <a:srgbClr val="4974CB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22" name="Straight Connector 221"/>
                <p:cNvCxnSpPr/>
                <p:nvPr/>
              </p:nvCxnSpPr>
              <p:spPr>
                <a:xfrm>
                  <a:off x="5219009" y="1867308"/>
                  <a:ext cx="0" cy="228600"/>
                </a:xfrm>
                <a:prstGeom prst="line">
                  <a:avLst/>
                </a:prstGeom>
                <a:ln w="19050" cap="rnd">
                  <a:solidFill>
                    <a:srgbClr val="4974CB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23" name="Rectangle 222"/>
                <p:cNvSpPr/>
                <p:nvPr/>
              </p:nvSpPr>
              <p:spPr>
                <a:xfrm>
                  <a:off x="5219009" y="1867308"/>
                  <a:ext cx="152400" cy="228600"/>
                </a:xfrm>
                <a:prstGeom prst="rect">
                  <a:avLst/>
                </a:prstGeom>
                <a:solidFill>
                  <a:srgbClr val="9AB3E6"/>
                </a:solidFill>
                <a:ln w="19050">
                  <a:solidFill>
                    <a:srgbClr val="4974CB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4" name="Rectangle 223"/>
                <p:cNvSpPr/>
                <p:nvPr/>
              </p:nvSpPr>
              <p:spPr>
                <a:xfrm>
                  <a:off x="5371409" y="1867308"/>
                  <a:ext cx="76200" cy="228600"/>
                </a:xfrm>
                <a:prstGeom prst="rect">
                  <a:avLst/>
                </a:prstGeom>
                <a:solidFill>
                  <a:srgbClr val="5781D5"/>
                </a:solidFill>
                <a:ln w="19050">
                  <a:solidFill>
                    <a:srgbClr val="4974CB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5" name="Rectangle 224"/>
                <p:cNvSpPr/>
                <p:nvPr/>
              </p:nvSpPr>
              <p:spPr>
                <a:xfrm>
                  <a:off x="5447609" y="1867308"/>
                  <a:ext cx="76200" cy="228600"/>
                </a:xfrm>
                <a:prstGeom prst="rect">
                  <a:avLst/>
                </a:prstGeom>
                <a:solidFill>
                  <a:srgbClr val="E1E8F7"/>
                </a:solidFill>
                <a:ln w="19050">
                  <a:solidFill>
                    <a:srgbClr val="4974CB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6" name="Rectangle 225"/>
                <p:cNvSpPr/>
                <p:nvPr/>
              </p:nvSpPr>
              <p:spPr>
                <a:xfrm>
                  <a:off x="5523809" y="1867308"/>
                  <a:ext cx="152400" cy="228600"/>
                </a:xfrm>
                <a:prstGeom prst="rect">
                  <a:avLst/>
                </a:prstGeom>
                <a:solidFill>
                  <a:srgbClr val="FFBAC7"/>
                </a:solidFill>
                <a:ln w="19050">
                  <a:solidFill>
                    <a:srgbClr val="4974CB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2" name="Group 54"/>
              <p:cNvGrpSpPr>
                <a:grpSpLocks/>
              </p:cNvGrpSpPr>
              <p:nvPr/>
            </p:nvGrpSpPr>
            <p:grpSpPr bwMode="auto">
              <a:xfrm>
                <a:off x="6563532" y="1896212"/>
                <a:ext cx="450700" cy="322376"/>
                <a:chOff x="3744" y="1584"/>
                <a:chExt cx="336" cy="240"/>
              </a:xfrm>
            </p:grpSpPr>
            <p:sp>
              <p:nvSpPr>
                <p:cNvPr id="217" name="Oval 55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" name="Oval 56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" name="Oval 57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" name="Oval 58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13" name="TextBox 212"/>
              <p:cNvSpPr txBox="1"/>
              <p:nvPr/>
            </p:nvSpPr>
            <p:spPr>
              <a:xfrm>
                <a:off x="6592494" y="1676400"/>
                <a:ext cx="34945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 smtClean="0"/>
                  <a:t>Disk</a:t>
                </a:r>
                <a:endParaRPr lang="en-US" sz="1400" dirty="0"/>
              </a:p>
            </p:txBody>
          </p:sp>
          <p:sp>
            <p:nvSpPr>
              <p:cNvPr id="214" name="TextBox 213"/>
              <p:cNvSpPr txBox="1"/>
              <p:nvPr/>
            </p:nvSpPr>
            <p:spPr>
              <a:xfrm>
                <a:off x="5672248" y="2268379"/>
                <a:ext cx="73898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b="1" dirty="0"/>
                  <a:t>B</a:t>
                </a:r>
                <a:r>
                  <a:rPr lang="en-US" sz="1600" b="1" dirty="0" smtClean="0"/>
                  <a:t>ackup</a:t>
                </a:r>
                <a:endParaRPr lang="en-US" sz="1600" b="1" dirty="0"/>
              </a:p>
            </p:txBody>
          </p:sp>
          <p:sp>
            <p:nvSpPr>
              <p:cNvPr id="215" name="TextBox 214"/>
              <p:cNvSpPr txBox="1"/>
              <p:nvPr/>
            </p:nvSpPr>
            <p:spPr>
              <a:xfrm>
                <a:off x="5029200" y="1676400"/>
                <a:ext cx="143943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 smtClean="0"/>
                  <a:t>Buffered Segment</a:t>
                </a:r>
                <a:endParaRPr lang="en-US" sz="1400" dirty="0"/>
              </a:p>
            </p:txBody>
          </p:sp>
          <p:sp>
            <p:nvSpPr>
              <p:cNvPr id="216" name="Right Arrow 215"/>
              <p:cNvSpPr/>
              <p:nvPr/>
            </p:nvSpPr>
            <p:spPr>
              <a:xfrm>
                <a:off x="6114727" y="1960687"/>
                <a:ext cx="381000" cy="193426"/>
              </a:xfrm>
              <a:prstGeom prst="rightArrow">
                <a:avLst>
                  <a:gd name="adj1" fmla="val 50000"/>
                  <a:gd name="adj2" fmla="val 102081"/>
                </a:avLst>
              </a:prstGeom>
              <a:solidFill>
                <a:srgbClr val="4D4D4D"/>
              </a:solidFill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ounded Rectangle 6"/>
            <p:cNvSpPr/>
            <p:nvPr/>
          </p:nvSpPr>
          <p:spPr>
            <a:xfrm>
              <a:off x="1251518" y="1524000"/>
              <a:ext cx="2819400" cy="2971800"/>
            </a:xfrm>
            <a:prstGeom prst="roundRect">
              <a:avLst>
                <a:gd name="adj" fmla="val 5398"/>
              </a:avLst>
            </a:prstGeom>
            <a:solidFill>
              <a:srgbClr val="EFF3FB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330198" y="4249579"/>
              <a:ext cx="66204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b="1" dirty="0" smtClean="0"/>
                <a:t>Master</a:t>
              </a:r>
              <a:endParaRPr lang="en-US" sz="1600" b="1" dirty="0"/>
            </a:p>
          </p:txBody>
        </p:sp>
        <p:grpSp>
          <p:nvGrpSpPr>
            <p:cNvPr id="124" name="Group 123"/>
            <p:cNvGrpSpPr/>
            <p:nvPr/>
          </p:nvGrpSpPr>
          <p:grpSpPr>
            <a:xfrm>
              <a:off x="5213918" y="1447800"/>
              <a:ext cx="2329882" cy="914400"/>
              <a:chOff x="4876800" y="1600200"/>
              <a:chExt cx="2329882" cy="914400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4876800" y="1600200"/>
                <a:ext cx="2329882" cy="914400"/>
              </a:xfrm>
              <a:prstGeom prst="roundRect">
                <a:avLst>
                  <a:gd name="adj" fmla="val 8701"/>
                </a:avLst>
              </a:prstGeom>
              <a:solidFill>
                <a:srgbClr val="EDFFED"/>
              </a:solidFill>
              <a:ln w="254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grpSp>
            <p:nvGrpSpPr>
              <p:cNvPr id="52" name="Group 51"/>
              <p:cNvGrpSpPr/>
              <p:nvPr/>
            </p:nvGrpSpPr>
            <p:grpSpPr>
              <a:xfrm>
                <a:off x="5486400" y="1943100"/>
                <a:ext cx="533400" cy="228600"/>
                <a:chOff x="5219009" y="1867308"/>
                <a:chExt cx="533400" cy="228600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5219009" y="1867308"/>
                  <a:ext cx="533400" cy="228600"/>
                </a:xfrm>
                <a:prstGeom prst="rect">
                  <a:avLst/>
                </a:prstGeom>
                <a:ln w="19050">
                  <a:solidFill>
                    <a:srgbClr val="4974CB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5219009" y="1867308"/>
                  <a:ext cx="0" cy="228600"/>
                </a:xfrm>
                <a:prstGeom prst="line">
                  <a:avLst/>
                </a:prstGeom>
                <a:ln w="19050" cap="rnd">
                  <a:solidFill>
                    <a:srgbClr val="4974CB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1" name="Rectangle 30"/>
                <p:cNvSpPr/>
                <p:nvPr/>
              </p:nvSpPr>
              <p:spPr>
                <a:xfrm>
                  <a:off x="5219009" y="1867308"/>
                  <a:ext cx="152400" cy="228600"/>
                </a:xfrm>
                <a:prstGeom prst="rect">
                  <a:avLst/>
                </a:prstGeom>
                <a:solidFill>
                  <a:srgbClr val="9AB3E6"/>
                </a:solidFill>
                <a:ln w="19050">
                  <a:solidFill>
                    <a:srgbClr val="4974CB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5371409" y="1867308"/>
                  <a:ext cx="76200" cy="228600"/>
                </a:xfrm>
                <a:prstGeom prst="rect">
                  <a:avLst/>
                </a:prstGeom>
                <a:solidFill>
                  <a:srgbClr val="5781D5"/>
                </a:solidFill>
                <a:ln w="19050">
                  <a:solidFill>
                    <a:srgbClr val="4974CB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5447609" y="1867308"/>
                  <a:ext cx="76200" cy="228600"/>
                </a:xfrm>
                <a:prstGeom prst="rect">
                  <a:avLst/>
                </a:prstGeom>
                <a:solidFill>
                  <a:srgbClr val="E1E8F7"/>
                </a:solidFill>
                <a:ln w="19050">
                  <a:solidFill>
                    <a:srgbClr val="4974CB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5523809" y="1867308"/>
                  <a:ext cx="152400" cy="228600"/>
                </a:xfrm>
                <a:prstGeom prst="rect">
                  <a:avLst/>
                </a:prstGeom>
                <a:solidFill>
                  <a:srgbClr val="FFBAC7"/>
                </a:solidFill>
                <a:ln w="19050">
                  <a:solidFill>
                    <a:srgbClr val="4974CB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3" name="Group 54"/>
              <p:cNvGrpSpPr>
                <a:grpSpLocks/>
              </p:cNvGrpSpPr>
              <p:nvPr/>
            </p:nvGrpSpPr>
            <p:grpSpPr bwMode="auto">
              <a:xfrm>
                <a:off x="6563532" y="1896212"/>
                <a:ext cx="450700" cy="322376"/>
                <a:chOff x="3744" y="1584"/>
                <a:chExt cx="336" cy="240"/>
              </a:xfrm>
            </p:grpSpPr>
            <p:sp>
              <p:nvSpPr>
                <p:cNvPr id="44" name="Oval 55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Oval 56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Oval 57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Oval 58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8" name="TextBox 47"/>
              <p:cNvSpPr txBox="1"/>
              <p:nvPr/>
            </p:nvSpPr>
            <p:spPr>
              <a:xfrm>
                <a:off x="6592494" y="1676400"/>
                <a:ext cx="34945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 smtClean="0"/>
                  <a:t>Disk</a:t>
                </a:r>
                <a:endParaRPr lang="en-US" sz="14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672248" y="2268379"/>
                <a:ext cx="73898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b="1" dirty="0"/>
                  <a:t>B</a:t>
                </a:r>
                <a:r>
                  <a:rPr lang="en-US" sz="1600" b="1" dirty="0" smtClean="0"/>
                  <a:t>ackup</a:t>
                </a:r>
                <a:endParaRPr lang="en-US" sz="1600" b="1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029200" y="1676400"/>
                <a:ext cx="143943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 smtClean="0"/>
                  <a:t>Buffered Segment</a:t>
                </a:r>
                <a:endParaRPr lang="en-US" sz="1400" dirty="0"/>
              </a:p>
            </p:txBody>
          </p:sp>
          <p:sp>
            <p:nvSpPr>
              <p:cNvPr id="53" name="Right Arrow 52"/>
              <p:cNvSpPr/>
              <p:nvPr/>
            </p:nvSpPr>
            <p:spPr>
              <a:xfrm>
                <a:off x="6114727" y="1960687"/>
                <a:ext cx="381000" cy="193426"/>
              </a:xfrm>
              <a:prstGeom prst="rightArrow">
                <a:avLst>
                  <a:gd name="adj1" fmla="val 50000"/>
                  <a:gd name="adj2" fmla="val 102081"/>
                </a:avLst>
              </a:prstGeom>
              <a:solidFill>
                <a:srgbClr val="4D4D4D"/>
              </a:solidFill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9" name="TextBox 108"/>
            <p:cNvSpPr txBox="1"/>
            <p:nvPr/>
          </p:nvSpPr>
          <p:spPr>
            <a:xfrm>
              <a:off x="2013518" y="3962400"/>
              <a:ext cx="1202252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In-Memory Log</a:t>
              </a:r>
              <a:endParaRPr lang="en-US" sz="1400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480118" y="1600200"/>
              <a:ext cx="533400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 smtClean="0"/>
                <a:t>Hash</a:t>
              </a:r>
              <a:br>
                <a:rPr lang="en-US" sz="1400" dirty="0" smtClean="0"/>
              </a:br>
              <a:r>
                <a:rPr lang="en-US" sz="1400" dirty="0" smtClean="0"/>
                <a:t>Table</a:t>
              </a:r>
              <a:endParaRPr lang="en-US" sz="1400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480118" y="2057400"/>
              <a:ext cx="533401" cy="10668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113" name="Straight Connector 112"/>
            <p:cNvCxnSpPr/>
            <p:nvPr/>
          </p:nvCxnSpPr>
          <p:spPr>
            <a:xfrm>
              <a:off x="1480118" y="2209800"/>
              <a:ext cx="533400" cy="0"/>
            </a:xfrm>
            <a:prstGeom prst="line">
              <a:avLst/>
            </a:prstGeom>
            <a:ln w="1905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1480118" y="2362200"/>
              <a:ext cx="533400" cy="0"/>
            </a:xfrm>
            <a:prstGeom prst="line">
              <a:avLst/>
            </a:prstGeom>
            <a:ln w="1905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1480118" y="2514600"/>
              <a:ext cx="533400" cy="0"/>
            </a:xfrm>
            <a:prstGeom prst="line">
              <a:avLst/>
            </a:prstGeom>
            <a:ln w="1905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1480118" y="2667000"/>
              <a:ext cx="533400" cy="0"/>
            </a:xfrm>
            <a:prstGeom prst="line">
              <a:avLst/>
            </a:prstGeom>
            <a:ln w="1905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1480118" y="2819400"/>
              <a:ext cx="533400" cy="0"/>
            </a:xfrm>
            <a:prstGeom prst="line">
              <a:avLst/>
            </a:prstGeom>
            <a:ln w="1905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1480118" y="2971800"/>
              <a:ext cx="533400" cy="0"/>
            </a:xfrm>
            <a:prstGeom prst="line">
              <a:avLst/>
            </a:prstGeom>
            <a:ln w="1905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3004118" y="1981200"/>
              <a:ext cx="549756" cy="547436"/>
              <a:chOff x="3581400" y="1958975"/>
              <a:chExt cx="1881188" cy="1873250"/>
            </a:xfrm>
            <a:effectLst/>
          </p:grpSpPr>
          <p:sp>
            <p:nvSpPr>
              <p:cNvPr id="9" name="Freeform 547"/>
              <p:cNvSpPr>
                <a:spLocks/>
              </p:cNvSpPr>
              <p:nvPr/>
            </p:nvSpPr>
            <p:spPr bwMode="auto">
              <a:xfrm>
                <a:off x="3581400" y="1958975"/>
                <a:ext cx="1881188" cy="1873250"/>
              </a:xfrm>
              <a:custGeom>
                <a:avLst/>
                <a:gdLst>
                  <a:gd name="T0" fmla="*/ 495 w 1185"/>
                  <a:gd name="T1" fmla="*/ 13 h 1180"/>
                  <a:gd name="T2" fmla="*/ 687 w 1185"/>
                  <a:gd name="T3" fmla="*/ 13 h 1180"/>
                  <a:gd name="T4" fmla="*/ 687 w 1185"/>
                  <a:gd name="T5" fmla="*/ 205 h 1180"/>
                  <a:gd name="T6" fmla="*/ 789 w 1185"/>
                  <a:gd name="T7" fmla="*/ 253 h 1180"/>
                  <a:gd name="T8" fmla="*/ 926 w 1185"/>
                  <a:gd name="T9" fmla="*/ 118 h 1180"/>
                  <a:gd name="T10" fmla="*/ 1064 w 1185"/>
                  <a:gd name="T11" fmla="*/ 255 h 1180"/>
                  <a:gd name="T12" fmla="*/ 926 w 1185"/>
                  <a:gd name="T13" fmla="*/ 390 h 1180"/>
                  <a:gd name="T14" fmla="*/ 975 w 1185"/>
                  <a:gd name="T15" fmla="*/ 493 h 1180"/>
                  <a:gd name="T16" fmla="*/ 1167 w 1185"/>
                  <a:gd name="T17" fmla="*/ 493 h 1180"/>
                  <a:gd name="T18" fmla="*/ 1167 w 1185"/>
                  <a:gd name="T19" fmla="*/ 685 h 1180"/>
                  <a:gd name="T20" fmla="*/ 975 w 1185"/>
                  <a:gd name="T21" fmla="*/ 685 h 1180"/>
                  <a:gd name="T22" fmla="*/ 927 w 1185"/>
                  <a:gd name="T23" fmla="*/ 790 h 1180"/>
                  <a:gd name="T24" fmla="*/ 1064 w 1185"/>
                  <a:gd name="T25" fmla="*/ 924 h 1180"/>
                  <a:gd name="T26" fmla="*/ 927 w 1185"/>
                  <a:gd name="T27" fmla="*/ 1060 h 1180"/>
                  <a:gd name="T28" fmla="*/ 791 w 1185"/>
                  <a:gd name="T29" fmla="*/ 927 h 1180"/>
                  <a:gd name="T30" fmla="*/ 687 w 1185"/>
                  <a:gd name="T31" fmla="*/ 973 h 1180"/>
                  <a:gd name="T32" fmla="*/ 687 w 1185"/>
                  <a:gd name="T33" fmla="*/ 1165 h 1180"/>
                  <a:gd name="T34" fmla="*/ 495 w 1185"/>
                  <a:gd name="T35" fmla="*/ 1165 h 1180"/>
                  <a:gd name="T36" fmla="*/ 495 w 1185"/>
                  <a:gd name="T37" fmla="*/ 973 h 1180"/>
                  <a:gd name="T38" fmla="*/ 390 w 1185"/>
                  <a:gd name="T39" fmla="*/ 925 h 1180"/>
                  <a:gd name="T40" fmla="*/ 254 w 1185"/>
                  <a:gd name="T41" fmla="*/ 1062 h 1180"/>
                  <a:gd name="T42" fmla="*/ 119 w 1185"/>
                  <a:gd name="T43" fmla="*/ 927 h 1180"/>
                  <a:gd name="T44" fmla="*/ 257 w 1185"/>
                  <a:gd name="T45" fmla="*/ 789 h 1180"/>
                  <a:gd name="T46" fmla="*/ 207 w 1185"/>
                  <a:gd name="T47" fmla="*/ 685 h 1180"/>
                  <a:gd name="T48" fmla="*/ 15 w 1185"/>
                  <a:gd name="T49" fmla="*/ 685 h 1180"/>
                  <a:gd name="T50" fmla="*/ 15 w 1185"/>
                  <a:gd name="T51" fmla="*/ 493 h 1180"/>
                  <a:gd name="T52" fmla="*/ 207 w 1185"/>
                  <a:gd name="T53" fmla="*/ 493 h 1180"/>
                  <a:gd name="T54" fmla="*/ 255 w 1185"/>
                  <a:gd name="T55" fmla="*/ 388 h 1180"/>
                  <a:gd name="T56" fmla="*/ 119 w 1185"/>
                  <a:gd name="T57" fmla="*/ 252 h 1180"/>
                  <a:gd name="T58" fmla="*/ 255 w 1185"/>
                  <a:gd name="T59" fmla="*/ 115 h 1180"/>
                  <a:gd name="T60" fmla="*/ 393 w 1185"/>
                  <a:gd name="T61" fmla="*/ 253 h 1180"/>
                  <a:gd name="T62" fmla="*/ 495 w 1185"/>
                  <a:gd name="T63" fmla="*/ 205 h 1180"/>
                  <a:gd name="T64" fmla="*/ 495 w 1185"/>
                  <a:gd name="T65" fmla="*/ 13 h 1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85" h="1180">
                    <a:moveTo>
                      <a:pt x="495" y="13"/>
                    </a:moveTo>
                    <a:cubicBezTo>
                      <a:pt x="591" y="0"/>
                      <a:pt x="687" y="13"/>
                      <a:pt x="687" y="13"/>
                    </a:cubicBezTo>
                    <a:cubicBezTo>
                      <a:pt x="687" y="13"/>
                      <a:pt x="687" y="109"/>
                      <a:pt x="687" y="205"/>
                    </a:cubicBezTo>
                    <a:cubicBezTo>
                      <a:pt x="738" y="211"/>
                      <a:pt x="789" y="253"/>
                      <a:pt x="789" y="253"/>
                    </a:cubicBezTo>
                    <a:cubicBezTo>
                      <a:pt x="789" y="253"/>
                      <a:pt x="857" y="185"/>
                      <a:pt x="926" y="118"/>
                    </a:cubicBezTo>
                    <a:cubicBezTo>
                      <a:pt x="1013" y="178"/>
                      <a:pt x="1064" y="255"/>
                      <a:pt x="1064" y="255"/>
                    </a:cubicBezTo>
                    <a:cubicBezTo>
                      <a:pt x="1064" y="255"/>
                      <a:pt x="995" y="322"/>
                      <a:pt x="926" y="390"/>
                    </a:cubicBezTo>
                    <a:cubicBezTo>
                      <a:pt x="963" y="430"/>
                      <a:pt x="975" y="493"/>
                      <a:pt x="975" y="493"/>
                    </a:cubicBezTo>
                    <a:cubicBezTo>
                      <a:pt x="975" y="493"/>
                      <a:pt x="1071" y="493"/>
                      <a:pt x="1167" y="493"/>
                    </a:cubicBezTo>
                    <a:cubicBezTo>
                      <a:pt x="1185" y="586"/>
                      <a:pt x="1167" y="685"/>
                      <a:pt x="1167" y="685"/>
                    </a:cubicBezTo>
                    <a:cubicBezTo>
                      <a:pt x="1167" y="685"/>
                      <a:pt x="1071" y="685"/>
                      <a:pt x="975" y="685"/>
                    </a:cubicBezTo>
                    <a:cubicBezTo>
                      <a:pt x="971" y="739"/>
                      <a:pt x="927" y="790"/>
                      <a:pt x="927" y="790"/>
                    </a:cubicBezTo>
                    <a:lnTo>
                      <a:pt x="1064" y="924"/>
                    </a:lnTo>
                    <a:cubicBezTo>
                      <a:pt x="1064" y="924"/>
                      <a:pt x="1005" y="1002"/>
                      <a:pt x="927" y="1060"/>
                    </a:cubicBezTo>
                    <a:cubicBezTo>
                      <a:pt x="859" y="993"/>
                      <a:pt x="791" y="927"/>
                      <a:pt x="791" y="927"/>
                    </a:cubicBezTo>
                    <a:cubicBezTo>
                      <a:pt x="791" y="927"/>
                      <a:pt x="744" y="966"/>
                      <a:pt x="687" y="973"/>
                    </a:cubicBezTo>
                    <a:cubicBezTo>
                      <a:pt x="687" y="1069"/>
                      <a:pt x="687" y="1165"/>
                      <a:pt x="687" y="1165"/>
                    </a:cubicBezTo>
                    <a:cubicBezTo>
                      <a:pt x="687" y="1165"/>
                      <a:pt x="591" y="1180"/>
                      <a:pt x="495" y="1165"/>
                    </a:cubicBezTo>
                    <a:cubicBezTo>
                      <a:pt x="495" y="1165"/>
                      <a:pt x="495" y="1069"/>
                      <a:pt x="495" y="973"/>
                    </a:cubicBezTo>
                    <a:cubicBezTo>
                      <a:pt x="441" y="967"/>
                      <a:pt x="390" y="925"/>
                      <a:pt x="390" y="925"/>
                    </a:cubicBezTo>
                    <a:cubicBezTo>
                      <a:pt x="390" y="925"/>
                      <a:pt x="322" y="993"/>
                      <a:pt x="254" y="1062"/>
                    </a:cubicBezTo>
                    <a:cubicBezTo>
                      <a:pt x="177" y="1003"/>
                      <a:pt x="119" y="927"/>
                      <a:pt x="119" y="927"/>
                    </a:cubicBezTo>
                    <a:lnTo>
                      <a:pt x="257" y="789"/>
                    </a:lnTo>
                    <a:cubicBezTo>
                      <a:pt x="257" y="789"/>
                      <a:pt x="215" y="741"/>
                      <a:pt x="207" y="685"/>
                    </a:cubicBezTo>
                    <a:cubicBezTo>
                      <a:pt x="111" y="685"/>
                      <a:pt x="15" y="685"/>
                      <a:pt x="15" y="685"/>
                    </a:cubicBezTo>
                    <a:cubicBezTo>
                      <a:pt x="0" y="589"/>
                      <a:pt x="15" y="493"/>
                      <a:pt x="15" y="493"/>
                    </a:cubicBezTo>
                    <a:cubicBezTo>
                      <a:pt x="15" y="493"/>
                      <a:pt x="111" y="493"/>
                      <a:pt x="207" y="493"/>
                    </a:cubicBezTo>
                    <a:cubicBezTo>
                      <a:pt x="212" y="441"/>
                      <a:pt x="255" y="388"/>
                      <a:pt x="255" y="388"/>
                    </a:cubicBezTo>
                    <a:cubicBezTo>
                      <a:pt x="255" y="388"/>
                      <a:pt x="187" y="320"/>
                      <a:pt x="119" y="252"/>
                    </a:cubicBezTo>
                    <a:cubicBezTo>
                      <a:pt x="179" y="172"/>
                      <a:pt x="255" y="115"/>
                      <a:pt x="255" y="115"/>
                    </a:cubicBezTo>
                    <a:lnTo>
                      <a:pt x="393" y="253"/>
                    </a:lnTo>
                    <a:cubicBezTo>
                      <a:pt x="393" y="253"/>
                      <a:pt x="441" y="210"/>
                      <a:pt x="495" y="205"/>
                    </a:cubicBezTo>
                    <a:cubicBezTo>
                      <a:pt x="495" y="109"/>
                      <a:pt x="495" y="109"/>
                      <a:pt x="495" y="13"/>
                    </a:cubicBezTo>
                    <a:close/>
                  </a:path>
                </a:pathLst>
              </a:custGeom>
              <a:solidFill>
                <a:srgbClr val="94B0E8"/>
              </a:solidFill>
              <a:ln w="12700" cap="flat" cmpd="sng">
                <a:solidFill>
                  <a:srgbClr val="1F4899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0" name="Oval 548"/>
              <p:cNvSpPr>
                <a:spLocks noChangeArrowheads="1"/>
              </p:cNvSpPr>
              <p:nvPr/>
            </p:nvSpPr>
            <p:spPr bwMode="auto">
              <a:xfrm>
                <a:off x="4367213" y="2741613"/>
                <a:ext cx="304800" cy="304800"/>
              </a:xfrm>
              <a:prstGeom prst="ellipse">
                <a:avLst/>
              </a:prstGeom>
              <a:solidFill>
                <a:srgbClr val="EFF3FB"/>
              </a:solidFill>
              <a:ln w="12700" algn="ctr">
                <a:solidFill>
                  <a:srgbClr val="1F48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" name="Freeform 35"/>
            <p:cNvSpPr/>
            <p:nvPr/>
          </p:nvSpPr>
          <p:spPr>
            <a:xfrm>
              <a:off x="1925694" y="3048000"/>
              <a:ext cx="1274706" cy="612183"/>
            </a:xfrm>
            <a:custGeom>
              <a:avLst/>
              <a:gdLst>
                <a:gd name="connsiteX0" fmla="*/ 0 w 1239865"/>
                <a:gd name="connsiteY0" fmla="*/ 0 h 612183"/>
                <a:gd name="connsiteX1" fmla="*/ 1239865 w 1239865"/>
                <a:gd name="connsiteY1" fmla="*/ 612183 h 612183"/>
                <a:gd name="connsiteX0" fmla="*/ 0 w 1239865"/>
                <a:gd name="connsiteY0" fmla="*/ 0 h 612183"/>
                <a:gd name="connsiteX1" fmla="*/ 1239865 w 1239865"/>
                <a:gd name="connsiteY1" fmla="*/ 612183 h 612183"/>
                <a:gd name="connsiteX0" fmla="*/ 0 w 1239865"/>
                <a:gd name="connsiteY0" fmla="*/ 0 h 612183"/>
                <a:gd name="connsiteX1" fmla="*/ 1239865 w 1239865"/>
                <a:gd name="connsiteY1" fmla="*/ 612183 h 612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39865" h="612183">
                  <a:moveTo>
                    <a:pt x="0" y="0"/>
                  </a:moveTo>
                  <a:cubicBezTo>
                    <a:pt x="778790" y="2583"/>
                    <a:pt x="1232115" y="198895"/>
                    <a:pt x="1239865" y="612183"/>
                  </a:cubicBezTo>
                </a:path>
              </a:pathLst>
            </a:custGeom>
            <a:ln w="12700">
              <a:solidFill>
                <a:srgbClr val="4974CB"/>
              </a:solidFill>
              <a:prstDash val="solid"/>
              <a:tailEnd type="triangle" w="sm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937319" y="2133598"/>
              <a:ext cx="382065" cy="1524002"/>
            </a:xfrm>
            <a:custGeom>
              <a:avLst/>
              <a:gdLst>
                <a:gd name="connsiteX0" fmla="*/ 0 w 1239865"/>
                <a:gd name="connsiteY0" fmla="*/ 0 h 612183"/>
                <a:gd name="connsiteX1" fmla="*/ 1239865 w 1239865"/>
                <a:gd name="connsiteY1" fmla="*/ 612183 h 612183"/>
                <a:gd name="connsiteX0" fmla="*/ 0 w 1239865"/>
                <a:gd name="connsiteY0" fmla="*/ 0 h 612183"/>
                <a:gd name="connsiteX1" fmla="*/ 1239865 w 1239865"/>
                <a:gd name="connsiteY1" fmla="*/ 612183 h 612183"/>
                <a:gd name="connsiteX0" fmla="*/ 0 w 1239865"/>
                <a:gd name="connsiteY0" fmla="*/ 0 h 612183"/>
                <a:gd name="connsiteX1" fmla="*/ 1239865 w 1239865"/>
                <a:gd name="connsiteY1" fmla="*/ 612183 h 612183"/>
                <a:gd name="connsiteX0" fmla="*/ 0 w 1243331"/>
                <a:gd name="connsiteY0" fmla="*/ 1 h 612184"/>
                <a:gd name="connsiteX1" fmla="*/ 1239865 w 1243331"/>
                <a:gd name="connsiteY1" fmla="*/ 612184 h 612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43331" h="612184">
                  <a:moveTo>
                    <a:pt x="0" y="1"/>
                  </a:moveTo>
                  <a:cubicBezTo>
                    <a:pt x="1409232" y="-529"/>
                    <a:pt x="1232115" y="198896"/>
                    <a:pt x="1239865" y="612184"/>
                  </a:cubicBezTo>
                </a:path>
              </a:pathLst>
            </a:custGeom>
            <a:ln w="12700">
              <a:solidFill>
                <a:srgbClr val="4974CB"/>
              </a:solidFill>
              <a:prstDash val="solid"/>
              <a:tailEnd type="triangle" w="sm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1937318" y="2438400"/>
              <a:ext cx="914400" cy="1219200"/>
            </a:xfrm>
            <a:custGeom>
              <a:avLst/>
              <a:gdLst>
                <a:gd name="connsiteX0" fmla="*/ 0 w 1239865"/>
                <a:gd name="connsiteY0" fmla="*/ 0 h 612183"/>
                <a:gd name="connsiteX1" fmla="*/ 1239865 w 1239865"/>
                <a:gd name="connsiteY1" fmla="*/ 612183 h 612183"/>
                <a:gd name="connsiteX0" fmla="*/ 0 w 1239865"/>
                <a:gd name="connsiteY0" fmla="*/ 0 h 612183"/>
                <a:gd name="connsiteX1" fmla="*/ 1239865 w 1239865"/>
                <a:gd name="connsiteY1" fmla="*/ 612183 h 612183"/>
                <a:gd name="connsiteX0" fmla="*/ 0 w 1239865"/>
                <a:gd name="connsiteY0" fmla="*/ 0 h 612183"/>
                <a:gd name="connsiteX1" fmla="*/ 1239865 w 1239865"/>
                <a:gd name="connsiteY1" fmla="*/ 612183 h 612183"/>
                <a:gd name="connsiteX0" fmla="*/ 0 w 1239865"/>
                <a:gd name="connsiteY0" fmla="*/ 0 h 612183"/>
                <a:gd name="connsiteX1" fmla="*/ 1239865 w 1239865"/>
                <a:gd name="connsiteY1" fmla="*/ 612183 h 612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39865" h="612183">
                  <a:moveTo>
                    <a:pt x="0" y="0"/>
                  </a:moveTo>
                  <a:cubicBezTo>
                    <a:pt x="1030966" y="2583"/>
                    <a:pt x="1232115" y="198895"/>
                    <a:pt x="1239865" y="612183"/>
                  </a:cubicBezTo>
                </a:path>
              </a:pathLst>
            </a:custGeom>
            <a:ln w="12700">
              <a:solidFill>
                <a:srgbClr val="4974CB"/>
              </a:solidFill>
              <a:prstDash val="solid"/>
              <a:tailEnd type="triangle" w="sm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937318" y="2743200"/>
              <a:ext cx="1371570" cy="916983"/>
            </a:xfrm>
            <a:custGeom>
              <a:avLst/>
              <a:gdLst>
                <a:gd name="connsiteX0" fmla="*/ 0 w 1239865"/>
                <a:gd name="connsiteY0" fmla="*/ 0 h 612183"/>
                <a:gd name="connsiteX1" fmla="*/ 1239865 w 1239865"/>
                <a:gd name="connsiteY1" fmla="*/ 612183 h 612183"/>
                <a:gd name="connsiteX0" fmla="*/ 0 w 1239865"/>
                <a:gd name="connsiteY0" fmla="*/ 0 h 612183"/>
                <a:gd name="connsiteX1" fmla="*/ 1239865 w 1239865"/>
                <a:gd name="connsiteY1" fmla="*/ 612183 h 612183"/>
                <a:gd name="connsiteX0" fmla="*/ 0 w 1239865"/>
                <a:gd name="connsiteY0" fmla="*/ 0 h 612183"/>
                <a:gd name="connsiteX1" fmla="*/ 1239865 w 1239865"/>
                <a:gd name="connsiteY1" fmla="*/ 612183 h 612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39865" h="612183">
                  <a:moveTo>
                    <a:pt x="0" y="0"/>
                  </a:moveTo>
                  <a:cubicBezTo>
                    <a:pt x="778790" y="2583"/>
                    <a:pt x="1232115" y="198895"/>
                    <a:pt x="1239865" y="612183"/>
                  </a:cubicBezTo>
                </a:path>
              </a:pathLst>
            </a:custGeom>
            <a:ln w="12700">
              <a:solidFill>
                <a:srgbClr val="4974CB"/>
              </a:solidFill>
              <a:prstDash val="solid"/>
              <a:tailEnd type="triangle" w="sm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1937318" y="2286000"/>
              <a:ext cx="685800" cy="1371600"/>
            </a:xfrm>
            <a:custGeom>
              <a:avLst/>
              <a:gdLst>
                <a:gd name="connsiteX0" fmla="*/ 0 w 1239865"/>
                <a:gd name="connsiteY0" fmla="*/ 0 h 612183"/>
                <a:gd name="connsiteX1" fmla="*/ 1239865 w 1239865"/>
                <a:gd name="connsiteY1" fmla="*/ 612183 h 612183"/>
                <a:gd name="connsiteX0" fmla="*/ 0 w 1239865"/>
                <a:gd name="connsiteY0" fmla="*/ 0 h 612183"/>
                <a:gd name="connsiteX1" fmla="*/ 1239865 w 1239865"/>
                <a:gd name="connsiteY1" fmla="*/ 612183 h 612183"/>
                <a:gd name="connsiteX0" fmla="*/ 0 w 1239865"/>
                <a:gd name="connsiteY0" fmla="*/ 0 h 612183"/>
                <a:gd name="connsiteX1" fmla="*/ 1239865 w 1239865"/>
                <a:gd name="connsiteY1" fmla="*/ 612183 h 612183"/>
                <a:gd name="connsiteX0" fmla="*/ 0 w 1239865"/>
                <a:gd name="connsiteY0" fmla="*/ 0 h 612183"/>
                <a:gd name="connsiteX1" fmla="*/ 1239865 w 1239865"/>
                <a:gd name="connsiteY1" fmla="*/ 612183 h 612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39865" h="612183">
                  <a:moveTo>
                    <a:pt x="0" y="0"/>
                  </a:moveTo>
                  <a:cubicBezTo>
                    <a:pt x="1030966" y="2583"/>
                    <a:pt x="1232115" y="198895"/>
                    <a:pt x="1239865" y="612183"/>
                  </a:cubicBezTo>
                </a:path>
              </a:pathLst>
            </a:custGeom>
            <a:ln w="12700">
              <a:solidFill>
                <a:srgbClr val="4974CB"/>
              </a:solidFill>
              <a:prstDash val="solid"/>
              <a:tailEnd type="triangle" w="sm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3278996" y="1371600"/>
              <a:ext cx="0" cy="533400"/>
            </a:xfrm>
            <a:prstGeom prst="line">
              <a:avLst/>
            </a:prstGeom>
            <a:ln w="31750" cap="rnd">
              <a:solidFill>
                <a:schemeClr val="accent4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H="1">
              <a:off x="2089718" y="2362200"/>
              <a:ext cx="914400" cy="228600"/>
            </a:xfrm>
            <a:prstGeom prst="line">
              <a:avLst/>
            </a:prstGeom>
            <a:ln w="31750" cap="rnd">
              <a:solidFill>
                <a:schemeClr val="accent4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3308918" y="2590800"/>
              <a:ext cx="135610" cy="1053885"/>
            </a:xfrm>
            <a:prstGeom prst="line">
              <a:avLst/>
            </a:prstGeom>
            <a:ln w="31750" cap="rnd">
              <a:solidFill>
                <a:schemeClr val="accent4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Freeform 90"/>
            <p:cNvSpPr/>
            <p:nvPr/>
          </p:nvSpPr>
          <p:spPr>
            <a:xfrm>
              <a:off x="3591762" y="1981202"/>
              <a:ext cx="2611464" cy="439154"/>
            </a:xfrm>
            <a:custGeom>
              <a:avLst/>
              <a:gdLst>
                <a:gd name="connsiteX0" fmla="*/ 0 w 2611464"/>
                <a:gd name="connsiteY0" fmla="*/ 252023 h 252023"/>
                <a:gd name="connsiteX1" fmla="*/ 2611464 w 2611464"/>
                <a:gd name="connsiteY1" fmla="*/ 4050 h 252023"/>
                <a:gd name="connsiteX0" fmla="*/ 0 w 2611464"/>
                <a:gd name="connsiteY0" fmla="*/ 250377 h 250377"/>
                <a:gd name="connsiteX1" fmla="*/ 2611464 w 2611464"/>
                <a:gd name="connsiteY1" fmla="*/ 2404 h 250377"/>
                <a:gd name="connsiteX0" fmla="*/ 0 w 2611464"/>
                <a:gd name="connsiteY0" fmla="*/ 247973 h 247973"/>
                <a:gd name="connsiteX1" fmla="*/ 2611464 w 2611464"/>
                <a:gd name="connsiteY1" fmla="*/ 0 h 247973"/>
                <a:gd name="connsiteX0" fmla="*/ 0 w 2611464"/>
                <a:gd name="connsiteY0" fmla="*/ 247973 h 332092"/>
                <a:gd name="connsiteX1" fmla="*/ 2611464 w 2611464"/>
                <a:gd name="connsiteY1" fmla="*/ 0 h 332092"/>
                <a:gd name="connsiteX0" fmla="*/ 0 w 2611464"/>
                <a:gd name="connsiteY0" fmla="*/ 247973 h 378934"/>
                <a:gd name="connsiteX1" fmla="*/ 2611464 w 2611464"/>
                <a:gd name="connsiteY1" fmla="*/ 0 h 378934"/>
                <a:gd name="connsiteX0" fmla="*/ 0 w 2611464"/>
                <a:gd name="connsiteY0" fmla="*/ 247973 h 405374"/>
                <a:gd name="connsiteX1" fmla="*/ 2611464 w 2611464"/>
                <a:gd name="connsiteY1" fmla="*/ 0 h 40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11464" h="405374">
                  <a:moveTo>
                    <a:pt x="0" y="247973"/>
                  </a:moveTo>
                  <a:cubicBezTo>
                    <a:pt x="1190786" y="418504"/>
                    <a:pt x="2071607" y="577113"/>
                    <a:pt x="2611464" y="0"/>
                  </a:cubicBezTo>
                </a:path>
              </a:pathLst>
            </a:custGeom>
            <a:ln w="31750" cap="rnd">
              <a:solidFill>
                <a:schemeClr val="accent4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3576265" y="2389322"/>
              <a:ext cx="2626962" cy="1001565"/>
            </a:xfrm>
            <a:custGeom>
              <a:avLst/>
              <a:gdLst>
                <a:gd name="connsiteX0" fmla="*/ 0 w 2588217"/>
                <a:gd name="connsiteY0" fmla="*/ 0 h 1028867"/>
                <a:gd name="connsiteX1" fmla="*/ 1038387 w 2588217"/>
                <a:gd name="connsiteY1" fmla="*/ 511444 h 1028867"/>
                <a:gd name="connsiteX2" fmla="*/ 1968285 w 2588217"/>
                <a:gd name="connsiteY2" fmla="*/ 1015139 h 1028867"/>
                <a:gd name="connsiteX3" fmla="*/ 2588217 w 2588217"/>
                <a:gd name="connsiteY3" fmla="*/ 836908 h 1028867"/>
                <a:gd name="connsiteX0" fmla="*/ 0 w 2588217"/>
                <a:gd name="connsiteY0" fmla="*/ 0 h 1028867"/>
                <a:gd name="connsiteX1" fmla="*/ 1038387 w 2588217"/>
                <a:gd name="connsiteY1" fmla="*/ 511444 h 1028867"/>
                <a:gd name="connsiteX2" fmla="*/ 1968285 w 2588217"/>
                <a:gd name="connsiteY2" fmla="*/ 1015139 h 1028867"/>
                <a:gd name="connsiteX3" fmla="*/ 2588217 w 2588217"/>
                <a:gd name="connsiteY3" fmla="*/ 836908 h 1028867"/>
                <a:gd name="connsiteX0" fmla="*/ 0 w 2588217"/>
                <a:gd name="connsiteY0" fmla="*/ 0 h 1028867"/>
                <a:gd name="connsiteX1" fmla="*/ 1038387 w 2588217"/>
                <a:gd name="connsiteY1" fmla="*/ 511444 h 1028867"/>
                <a:gd name="connsiteX2" fmla="*/ 1968285 w 2588217"/>
                <a:gd name="connsiteY2" fmla="*/ 1015139 h 1028867"/>
                <a:gd name="connsiteX3" fmla="*/ 2588217 w 2588217"/>
                <a:gd name="connsiteY3" fmla="*/ 836908 h 1028867"/>
                <a:gd name="connsiteX0" fmla="*/ 0 w 2588217"/>
                <a:gd name="connsiteY0" fmla="*/ 0 h 1015139"/>
                <a:gd name="connsiteX1" fmla="*/ 1038387 w 2588217"/>
                <a:gd name="connsiteY1" fmla="*/ 511444 h 1015139"/>
                <a:gd name="connsiteX2" fmla="*/ 1968285 w 2588217"/>
                <a:gd name="connsiteY2" fmla="*/ 1015139 h 1015139"/>
                <a:gd name="connsiteX3" fmla="*/ 2588217 w 2588217"/>
                <a:gd name="connsiteY3" fmla="*/ 836908 h 1015139"/>
                <a:gd name="connsiteX0" fmla="*/ 0 w 2588217"/>
                <a:gd name="connsiteY0" fmla="*/ 0 h 1015139"/>
                <a:gd name="connsiteX1" fmla="*/ 1968285 w 2588217"/>
                <a:gd name="connsiteY1" fmla="*/ 1015139 h 1015139"/>
                <a:gd name="connsiteX2" fmla="*/ 2588217 w 2588217"/>
                <a:gd name="connsiteY2" fmla="*/ 836908 h 1015139"/>
                <a:gd name="connsiteX0" fmla="*/ 0 w 2588217"/>
                <a:gd name="connsiteY0" fmla="*/ 0 h 1072518"/>
                <a:gd name="connsiteX1" fmla="*/ 1968285 w 2588217"/>
                <a:gd name="connsiteY1" fmla="*/ 1015139 h 1072518"/>
                <a:gd name="connsiteX2" fmla="*/ 2588217 w 2588217"/>
                <a:gd name="connsiteY2" fmla="*/ 836908 h 1072518"/>
                <a:gd name="connsiteX0" fmla="*/ 0 w 2588217"/>
                <a:gd name="connsiteY0" fmla="*/ 0 h 1072518"/>
                <a:gd name="connsiteX1" fmla="*/ 1968285 w 2588217"/>
                <a:gd name="connsiteY1" fmla="*/ 1015139 h 1072518"/>
                <a:gd name="connsiteX2" fmla="*/ 2588217 w 2588217"/>
                <a:gd name="connsiteY2" fmla="*/ 836908 h 1072518"/>
                <a:gd name="connsiteX0" fmla="*/ 0 w 2588217"/>
                <a:gd name="connsiteY0" fmla="*/ 0 h 1092042"/>
                <a:gd name="connsiteX1" fmla="*/ 1968285 w 2588217"/>
                <a:gd name="connsiteY1" fmla="*/ 1015139 h 1092042"/>
                <a:gd name="connsiteX2" fmla="*/ 2588217 w 2588217"/>
                <a:gd name="connsiteY2" fmla="*/ 836908 h 1092042"/>
                <a:gd name="connsiteX0" fmla="*/ 0 w 2588217"/>
                <a:gd name="connsiteY0" fmla="*/ 0 h 1032184"/>
                <a:gd name="connsiteX1" fmla="*/ 1968285 w 2588217"/>
                <a:gd name="connsiteY1" fmla="*/ 1015139 h 1032184"/>
                <a:gd name="connsiteX2" fmla="*/ 2588217 w 2588217"/>
                <a:gd name="connsiteY2" fmla="*/ 836908 h 1032184"/>
                <a:gd name="connsiteX0" fmla="*/ 0 w 2588217"/>
                <a:gd name="connsiteY0" fmla="*/ 0 h 1018152"/>
                <a:gd name="connsiteX1" fmla="*/ 1968285 w 2588217"/>
                <a:gd name="connsiteY1" fmla="*/ 1015139 h 1018152"/>
                <a:gd name="connsiteX2" fmla="*/ 2588217 w 2588217"/>
                <a:gd name="connsiteY2" fmla="*/ 836908 h 1018152"/>
                <a:gd name="connsiteX0" fmla="*/ 0 w 2588217"/>
                <a:gd name="connsiteY0" fmla="*/ 0 h 1025159"/>
                <a:gd name="connsiteX1" fmla="*/ 1968285 w 2588217"/>
                <a:gd name="connsiteY1" fmla="*/ 1015139 h 1025159"/>
                <a:gd name="connsiteX2" fmla="*/ 2588217 w 2588217"/>
                <a:gd name="connsiteY2" fmla="*/ 836908 h 1025159"/>
                <a:gd name="connsiteX0" fmla="*/ 0 w 2588217"/>
                <a:gd name="connsiteY0" fmla="*/ 0 h 984335"/>
                <a:gd name="connsiteX1" fmla="*/ 1495587 w 2588217"/>
                <a:gd name="connsiteY1" fmla="*/ 951692 h 984335"/>
                <a:gd name="connsiteX2" fmla="*/ 2588217 w 2588217"/>
                <a:gd name="connsiteY2" fmla="*/ 836908 h 984335"/>
                <a:gd name="connsiteX0" fmla="*/ 0 w 2588217"/>
                <a:gd name="connsiteY0" fmla="*/ 0 h 976424"/>
                <a:gd name="connsiteX1" fmla="*/ 1425845 w 2588217"/>
                <a:gd name="connsiteY1" fmla="*/ 935831 h 976424"/>
                <a:gd name="connsiteX2" fmla="*/ 2588217 w 2588217"/>
                <a:gd name="connsiteY2" fmla="*/ 836908 h 976424"/>
                <a:gd name="connsiteX0" fmla="*/ 0 w 2588217"/>
                <a:gd name="connsiteY0" fmla="*/ 0 h 1000795"/>
                <a:gd name="connsiteX1" fmla="*/ 1425845 w 2588217"/>
                <a:gd name="connsiteY1" fmla="*/ 935831 h 1000795"/>
                <a:gd name="connsiteX2" fmla="*/ 2588217 w 2588217"/>
                <a:gd name="connsiteY2" fmla="*/ 836908 h 1000795"/>
                <a:gd name="connsiteX0" fmla="*/ 0 w 2588217"/>
                <a:gd name="connsiteY0" fmla="*/ 0 h 1000795"/>
                <a:gd name="connsiteX1" fmla="*/ 1425845 w 2588217"/>
                <a:gd name="connsiteY1" fmla="*/ 935831 h 1000795"/>
                <a:gd name="connsiteX2" fmla="*/ 2588217 w 2588217"/>
                <a:gd name="connsiteY2" fmla="*/ 836908 h 1000795"/>
                <a:gd name="connsiteX0" fmla="*/ 0 w 2588217"/>
                <a:gd name="connsiteY0" fmla="*/ 0 h 995469"/>
                <a:gd name="connsiteX1" fmla="*/ 1425845 w 2588217"/>
                <a:gd name="connsiteY1" fmla="*/ 935831 h 995469"/>
                <a:gd name="connsiteX2" fmla="*/ 2588217 w 2588217"/>
                <a:gd name="connsiteY2" fmla="*/ 836908 h 995469"/>
                <a:gd name="connsiteX0" fmla="*/ 0 w 2588217"/>
                <a:gd name="connsiteY0" fmla="*/ 0 h 836908"/>
                <a:gd name="connsiteX1" fmla="*/ 2588217 w 2588217"/>
                <a:gd name="connsiteY1" fmla="*/ 836908 h 836908"/>
                <a:gd name="connsiteX0" fmla="*/ 0 w 2588217"/>
                <a:gd name="connsiteY0" fmla="*/ 0 h 989394"/>
                <a:gd name="connsiteX1" fmla="*/ 2588217 w 2588217"/>
                <a:gd name="connsiteY1" fmla="*/ 836908 h 989394"/>
                <a:gd name="connsiteX0" fmla="*/ 0 w 2588217"/>
                <a:gd name="connsiteY0" fmla="*/ 0 h 1071654"/>
                <a:gd name="connsiteX1" fmla="*/ 2588217 w 2588217"/>
                <a:gd name="connsiteY1" fmla="*/ 836908 h 1071654"/>
                <a:gd name="connsiteX0" fmla="*/ 0 w 2611464"/>
                <a:gd name="connsiteY0" fmla="*/ 0 h 1046613"/>
                <a:gd name="connsiteX1" fmla="*/ 2611464 w 2611464"/>
                <a:gd name="connsiteY1" fmla="*/ 805185 h 1046613"/>
                <a:gd name="connsiteX0" fmla="*/ 0 w 2611464"/>
                <a:gd name="connsiteY0" fmla="*/ 0 h 1123655"/>
                <a:gd name="connsiteX1" fmla="*/ 2611464 w 2611464"/>
                <a:gd name="connsiteY1" fmla="*/ 805185 h 1123655"/>
                <a:gd name="connsiteX0" fmla="*/ 0 w 2611464"/>
                <a:gd name="connsiteY0" fmla="*/ 0 h 1068897"/>
                <a:gd name="connsiteX1" fmla="*/ 2611464 w 2611464"/>
                <a:gd name="connsiteY1" fmla="*/ 733807 h 1068897"/>
                <a:gd name="connsiteX0" fmla="*/ 0 w 2626962"/>
                <a:gd name="connsiteY0" fmla="*/ 0 h 1056925"/>
                <a:gd name="connsiteX1" fmla="*/ 2626962 w 2626962"/>
                <a:gd name="connsiteY1" fmla="*/ 717946 h 1056925"/>
                <a:gd name="connsiteX0" fmla="*/ 0 w 2657959"/>
                <a:gd name="connsiteY0" fmla="*/ 0 h 998207"/>
                <a:gd name="connsiteX1" fmla="*/ 2657959 w 2657959"/>
                <a:gd name="connsiteY1" fmla="*/ 638639 h 998207"/>
                <a:gd name="connsiteX0" fmla="*/ 0 w 2626962"/>
                <a:gd name="connsiteY0" fmla="*/ 0 h 1021459"/>
                <a:gd name="connsiteX1" fmla="*/ 2626962 w 2626962"/>
                <a:gd name="connsiteY1" fmla="*/ 670362 h 1021459"/>
                <a:gd name="connsiteX0" fmla="*/ 0 w 2626962"/>
                <a:gd name="connsiteY0" fmla="*/ 0 h 1025038"/>
                <a:gd name="connsiteX1" fmla="*/ 2626962 w 2626962"/>
                <a:gd name="connsiteY1" fmla="*/ 670362 h 1025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26962" h="1025038">
                  <a:moveTo>
                    <a:pt x="0" y="0"/>
                  </a:moveTo>
                  <a:cubicBezTo>
                    <a:pt x="738753" y="921362"/>
                    <a:pt x="1415512" y="1398599"/>
                    <a:pt x="2626962" y="670362"/>
                  </a:cubicBezTo>
                </a:path>
              </a:pathLst>
            </a:custGeom>
            <a:ln w="31750" cap="rnd">
              <a:solidFill>
                <a:schemeClr val="accent4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467775" y="2528809"/>
              <a:ext cx="2712203" cy="1864780"/>
            </a:xfrm>
            <a:custGeom>
              <a:avLst/>
              <a:gdLst>
                <a:gd name="connsiteX0" fmla="*/ 0 w 2588217"/>
                <a:gd name="connsiteY0" fmla="*/ 0 h 2159369"/>
                <a:gd name="connsiteX1" fmla="*/ 1464590 w 2588217"/>
                <a:gd name="connsiteY1" fmla="*/ 1999281 h 2159369"/>
                <a:gd name="connsiteX2" fmla="*/ 2588217 w 2588217"/>
                <a:gd name="connsiteY2" fmla="*/ 1890793 h 2159369"/>
                <a:gd name="connsiteX0" fmla="*/ 0 w 2588217"/>
                <a:gd name="connsiteY0" fmla="*/ 0 h 2159369"/>
                <a:gd name="connsiteX1" fmla="*/ 1464590 w 2588217"/>
                <a:gd name="connsiteY1" fmla="*/ 1999281 h 2159369"/>
                <a:gd name="connsiteX2" fmla="*/ 2588217 w 2588217"/>
                <a:gd name="connsiteY2" fmla="*/ 1890793 h 2159369"/>
                <a:gd name="connsiteX0" fmla="*/ 0 w 2588217"/>
                <a:gd name="connsiteY0" fmla="*/ 0 h 2101462"/>
                <a:gd name="connsiteX1" fmla="*/ 1464590 w 2588217"/>
                <a:gd name="connsiteY1" fmla="*/ 1999281 h 2101462"/>
                <a:gd name="connsiteX2" fmla="*/ 2588217 w 2588217"/>
                <a:gd name="connsiteY2" fmla="*/ 1890793 h 2101462"/>
                <a:gd name="connsiteX0" fmla="*/ 0 w 2588217"/>
                <a:gd name="connsiteY0" fmla="*/ 0 h 2134413"/>
                <a:gd name="connsiteX1" fmla="*/ 1464590 w 2588217"/>
                <a:gd name="connsiteY1" fmla="*/ 1976034 h 2134413"/>
                <a:gd name="connsiteX2" fmla="*/ 2588217 w 2588217"/>
                <a:gd name="connsiteY2" fmla="*/ 1867546 h 2134413"/>
                <a:gd name="connsiteX0" fmla="*/ 0 w 2588217"/>
                <a:gd name="connsiteY0" fmla="*/ 0 h 2100285"/>
                <a:gd name="connsiteX1" fmla="*/ 1464590 w 2588217"/>
                <a:gd name="connsiteY1" fmla="*/ 1976034 h 2100285"/>
                <a:gd name="connsiteX2" fmla="*/ 2588217 w 2588217"/>
                <a:gd name="connsiteY2" fmla="*/ 1867546 h 2100285"/>
                <a:gd name="connsiteX0" fmla="*/ 0 w 2588217"/>
                <a:gd name="connsiteY0" fmla="*/ 0 h 2086689"/>
                <a:gd name="connsiteX1" fmla="*/ 1464590 w 2588217"/>
                <a:gd name="connsiteY1" fmla="*/ 1976034 h 2086689"/>
                <a:gd name="connsiteX2" fmla="*/ 2588217 w 2588217"/>
                <a:gd name="connsiteY2" fmla="*/ 1867546 h 2086689"/>
                <a:gd name="connsiteX0" fmla="*/ 0 w 2588217"/>
                <a:gd name="connsiteY0" fmla="*/ 0 h 1867546"/>
                <a:gd name="connsiteX1" fmla="*/ 2588217 w 2588217"/>
                <a:gd name="connsiteY1" fmla="*/ 1867546 h 1867546"/>
                <a:gd name="connsiteX0" fmla="*/ 0 w 2588217"/>
                <a:gd name="connsiteY0" fmla="*/ 0 h 2013239"/>
                <a:gd name="connsiteX1" fmla="*/ 2588217 w 2588217"/>
                <a:gd name="connsiteY1" fmla="*/ 1867546 h 2013239"/>
                <a:gd name="connsiteX0" fmla="*/ 0 w 2588217"/>
                <a:gd name="connsiteY0" fmla="*/ 0 h 2047053"/>
                <a:gd name="connsiteX1" fmla="*/ 2588217 w 2588217"/>
                <a:gd name="connsiteY1" fmla="*/ 1867546 h 2047053"/>
                <a:gd name="connsiteX0" fmla="*/ 0 w 2588217"/>
                <a:gd name="connsiteY0" fmla="*/ 0 h 2098972"/>
                <a:gd name="connsiteX1" fmla="*/ 2588217 w 2588217"/>
                <a:gd name="connsiteY1" fmla="*/ 1867546 h 2098972"/>
                <a:gd name="connsiteX0" fmla="*/ 0 w 2588217"/>
                <a:gd name="connsiteY0" fmla="*/ 0 h 1960418"/>
                <a:gd name="connsiteX1" fmla="*/ 2588217 w 2588217"/>
                <a:gd name="connsiteY1" fmla="*/ 1712563 h 1960418"/>
                <a:gd name="connsiteX0" fmla="*/ 0 w 2634712"/>
                <a:gd name="connsiteY0" fmla="*/ 0 h 1953547"/>
                <a:gd name="connsiteX1" fmla="*/ 2634712 w 2634712"/>
                <a:gd name="connsiteY1" fmla="*/ 1704814 h 1953547"/>
                <a:gd name="connsiteX0" fmla="*/ 0 w 2712203"/>
                <a:gd name="connsiteY0" fmla="*/ 0 h 1864780"/>
                <a:gd name="connsiteX1" fmla="*/ 2712203 w 2712203"/>
                <a:gd name="connsiteY1" fmla="*/ 1604075 h 1864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12203" h="1864780">
                  <a:moveTo>
                    <a:pt x="0" y="0"/>
                  </a:moveTo>
                  <a:cubicBezTo>
                    <a:pt x="452034" y="1126210"/>
                    <a:pt x="1407762" y="2430652"/>
                    <a:pt x="2712203" y="1604075"/>
                  </a:cubicBezTo>
                </a:path>
              </a:pathLst>
            </a:custGeom>
            <a:ln w="31750" cap="rnd">
              <a:solidFill>
                <a:schemeClr val="accent4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2439722" y="971490"/>
              <a:ext cx="17029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4"/>
                  </a:solidFill>
                </a:rPr>
                <a:t>Write request</a:t>
              </a:r>
              <a:endParaRPr lang="en-US" sz="2000" dirty="0">
                <a:solidFill>
                  <a:schemeClr val="accent4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1434882" y="3657600"/>
              <a:ext cx="2222718" cy="228600"/>
              <a:chOff x="5930682" y="6172200"/>
              <a:chExt cx="2222718" cy="228600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7620000" y="6172200"/>
                <a:ext cx="533400" cy="2286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7620000" y="6172200"/>
                <a:ext cx="152400" cy="228600"/>
              </a:xfrm>
              <a:prstGeom prst="rect">
                <a:avLst/>
              </a:prstGeom>
              <a:solidFill>
                <a:srgbClr val="9AB3E6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7772400" y="6172200"/>
                <a:ext cx="76200" cy="228600"/>
              </a:xfrm>
              <a:prstGeom prst="rect">
                <a:avLst/>
              </a:prstGeom>
              <a:solidFill>
                <a:srgbClr val="5781D5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7848600" y="6172200"/>
                <a:ext cx="76200" cy="228600"/>
              </a:xfrm>
              <a:prstGeom prst="rect">
                <a:avLst/>
              </a:prstGeom>
              <a:solidFill>
                <a:srgbClr val="E1E8F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7924800" y="6172200"/>
                <a:ext cx="152400" cy="228600"/>
              </a:xfrm>
              <a:prstGeom prst="rect">
                <a:avLst/>
              </a:prstGeom>
              <a:solidFill>
                <a:srgbClr val="FFBAC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5930682" y="6172200"/>
                <a:ext cx="533400" cy="228600"/>
              </a:xfrm>
              <a:prstGeom prst="rect">
                <a:avLst/>
              </a:prstGeom>
              <a:solidFill>
                <a:srgbClr val="C7D5F1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6492498" y="6172200"/>
                <a:ext cx="533400" cy="228600"/>
              </a:xfrm>
              <a:prstGeom prst="rect">
                <a:avLst/>
              </a:prstGeom>
              <a:solidFill>
                <a:srgbClr val="C7D5F1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7056894" y="6172200"/>
                <a:ext cx="533400" cy="228600"/>
              </a:xfrm>
              <a:prstGeom prst="rect">
                <a:avLst/>
              </a:prstGeom>
              <a:solidFill>
                <a:srgbClr val="C7D5F1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</p:grpSp>
        <p:cxnSp>
          <p:nvCxnSpPr>
            <p:cNvPr id="132" name="Straight Arrow Connector 131"/>
            <p:cNvCxnSpPr/>
            <p:nvPr/>
          </p:nvCxnSpPr>
          <p:spPr>
            <a:xfrm>
              <a:off x="3733800" y="3771900"/>
              <a:ext cx="228600" cy="0"/>
            </a:xfrm>
            <a:prstGeom prst="straightConnector1">
              <a:avLst/>
            </a:prstGeom>
            <a:ln w="19050" cap="rnd">
              <a:solidFill>
                <a:srgbClr val="4974CB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07, 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578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"/>
    </mc:Choice>
    <mc:Fallback xmlns:mv="urn:schemas-microsoft-com:mac:vml" xmlns="">
      <p:transition spd="slow" advTm="12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 smtClean="0"/>
              <a:t>Server crashes:</a:t>
            </a:r>
          </a:p>
          <a:p>
            <a:pPr lvl="1"/>
            <a:r>
              <a:rPr lang="en-US" dirty="0" smtClean="0"/>
              <a:t>Must replay log to reconstruct data</a:t>
            </a:r>
          </a:p>
          <a:p>
            <a:r>
              <a:rPr lang="en-US" dirty="0" smtClean="0"/>
              <a:t>Crash </a:t>
            </a:r>
            <a:r>
              <a:rPr lang="en-US" dirty="0"/>
              <a:t>recovery:</a:t>
            </a:r>
          </a:p>
          <a:p>
            <a:pPr lvl="1"/>
            <a:r>
              <a:rPr lang="en-US" dirty="0"/>
              <a:t>Choose recovery master</a:t>
            </a:r>
          </a:p>
          <a:p>
            <a:pPr lvl="1"/>
            <a:r>
              <a:rPr lang="en-US" dirty="0" smtClean="0"/>
              <a:t>Backup reads </a:t>
            </a:r>
            <a:r>
              <a:rPr lang="en-US" dirty="0"/>
              <a:t>log info from disk</a:t>
            </a:r>
          </a:p>
          <a:p>
            <a:pPr lvl="1"/>
            <a:r>
              <a:rPr lang="en-US" dirty="0" smtClean="0"/>
              <a:t>Transfers </a:t>
            </a:r>
            <a:r>
              <a:rPr lang="en-US" dirty="0"/>
              <a:t>logs to recovery master</a:t>
            </a:r>
          </a:p>
          <a:p>
            <a:pPr lvl="1"/>
            <a:r>
              <a:rPr lang="en-US" dirty="0"/>
              <a:t>Recovery master replays </a:t>
            </a:r>
            <a:r>
              <a:rPr lang="en-US" dirty="0" smtClean="0"/>
              <a:t>log</a:t>
            </a:r>
          </a:p>
          <a:p>
            <a:r>
              <a:rPr lang="en-US" dirty="0" smtClean="0"/>
              <a:t>Meanwhile</a:t>
            </a:r>
            <a:r>
              <a:rPr lang="en-US" dirty="0"/>
              <a:t>, data is </a:t>
            </a:r>
            <a:r>
              <a:rPr lang="en-US" dirty="0" smtClean="0"/>
              <a:t>unavailable</a:t>
            </a:r>
          </a:p>
          <a:p>
            <a:r>
              <a:rPr lang="en-US" dirty="0" err="1" smtClean="0"/>
              <a:t>RAMCloud</a:t>
            </a:r>
            <a:r>
              <a:rPr lang="en-US" dirty="0" smtClean="0"/>
              <a:t> approach: </a:t>
            </a:r>
            <a:r>
              <a:rPr lang="en-US" dirty="0" smtClean="0">
                <a:solidFill>
                  <a:schemeClr val="accent4"/>
                </a:solidFill>
              </a:rPr>
              <a:t>fast crash </a:t>
            </a:r>
            <a:r>
              <a:rPr lang="en-US" dirty="0">
                <a:solidFill>
                  <a:schemeClr val="accent4"/>
                </a:solidFill>
              </a:rPr>
              <a:t>r</a:t>
            </a:r>
            <a:r>
              <a:rPr lang="en-US" dirty="0" smtClean="0">
                <a:solidFill>
                  <a:schemeClr val="accent4"/>
                </a:solidFill>
              </a:rPr>
              <a:t>ecovery</a:t>
            </a:r>
            <a:endParaRPr lang="en-US" dirty="0">
              <a:solidFill>
                <a:schemeClr val="accent4"/>
              </a:solidFill>
            </a:endParaRP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1</a:t>
            </a:r>
            <a:r>
              <a:rPr lang="en-US" dirty="0">
                <a:solidFill>
                  <a:schemeClr val="accent4"/>
                </a:solidFill>
              </a:rPr>
              <a:t>-2 </a:t>
            </a:r>
            <a:r>
              <a:rPr lang="en-US" dirty="0" smtClean="0">
                <a:solidFill>
                  <a:schemeClr val="accent4"/>
                </a:solidFill>
              </a:rPr>
              <a:t>seconds </a:t>
            </a:r>
            <a:r>
              <a:rPr lang="en-US" dirty="0" smtClean="0">
                <a:solidFill>
                  <a:srgbClr val="000000"/>
                </a:solidFill>
              </a:rPr>
              <a:t>for 100 GB of data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/>
              <a:t>U</a:t>
            </a:r>
            <a:r>
              <a:rPr lang="en-US" dirty="0" smtClean="0"/>
              <a:t>se system scale to get around bottlenecks</a:t>
            </a:r>
          </a:p>
          <a:p>
            <a:pPr lvl="1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Recovery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07,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RAMCloud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315200" y="2209800"/>
            <a:ext cx="609600" cy="4953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66804" y="1600200"/>
            <a:ext cx="1106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204B98"/>
                </a:solidFill>
              </a:rPr>
              <a:t>Recovery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477000" y="3352800"/>
            <a:ext cx="609600" cy="936625"/>
            <a:chOff x="6553200" y="3581400"/>
            <a:chExt cx="609600" cy="936625"/>
          </a:xfrm>
        </p:grpSpPr>
        <p:grpSp>
          <p:nvGrpSpPr>
            <p:cNvPr id="13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16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" name="Rounded Rectangle 13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15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7111335" y="4343400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6C00"/>
                </a:solidFill>
              </a:rPr>
              <a:t>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6781801" y="2705100"/>
            <a:ext cx="702590" cy="647700"/>
          </a:xfrm>
          <a:custGeom>
            <a:avLst/>
            <a:gdLst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395207"/>
              <a:gd name="connsiteY0" fmla="*/ 643180 h 643180"/>
              <a:gd name="connsiteX1" fmla="*/ 395207 w 395207"/>
              <a:gd name="connsiteY1" fmla="*/ 0 h 643180"/>
              <a:gd name="connsiteX0" fmla="*/ 0 w 395207"/>
              <a:gd name="connsiteY0" fmla="*/ 643180 h 643180"/>
              <a:gd name="connsiteX1" fmla="*/ 395207 w 395207"/>
              <a:gd name="connsiteY1" fmla="*/ 0 h 64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5207" h="643180">
                <a:moveTo>
                  <a:pt x="0" y="643180"/>
                </a:moveTo>
                <a:cubicBezTo>
                  <a:pt x="1937" y="136901"/>
                  <a:pt x="391333" y="397790"/>
                  <a:pt x="395207" y="0"/>
                </a:cubicBezTo>
              </a:path>
            </a:pathLst>
          </a:custGeom>
          <a:ln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 flipH="1">
            <a:off x="7758192" y="2705100"/>
            <a:ext cx="700007" cy="647700"/>
          </a:xfrm>
          <a:custGeom>
            <a:avLst/>
            <a:gdLst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395207"/>
              <a:gd name="connsiteY0" fmla="*/ 643180 h 643180"/>
              <a:gd name="connsiteX1" fmla="*/ 395207 w 395207"/>
              <a:gd name="connsiteY1" fmla="*/ 0 h 643180"/>
              <a:gd name="connsiteX0" fmla="*/ 0 w 395207"/>
              <a:gd name="connsiteY0" fmla="*/ 643180 h 643180"/>
              <a:gd name="connsiteX1" fmla="*/ 395207 w 395207"/>
              <a:gd name="connsiteY1" fmla="*/ 0 h 64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5207" h="643180">
                <a:moveTo>
                  <a:pt x="0" y="643180"/>
                </a:moveTo>
                <a:cubicBezTo>
                  <a:pt x="1937" y="136901"/>
                  <a:pt x="391333" y="397790"/>
                  <a:pt x="395207" y="0"/>
                </a:cubicBezTo>
              </a:path>
            </a:pathLst>
          </a:custGeom>
          <a:ln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7315200" y="3352800"/>
            <a:ext cx="609600" cy="936625"/>
            <a:chOff x="6553200" y="3581400"/>
            <a:chExt cx="609600" cy="936625"/>
          </a:xfrm>
        </p:grpSpPr>
        <p:grpSp>
          <p:nvGrpSpPr>
            <p:cNvPr id="24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27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" name="Rounded Rectangle 24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26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8153400" y="3352800"/>
            <a:ext cx="609600" cy="936625"/>
            <a:chOff x="6553200" y="3581400"/>
            <a:chExt cx="609600" cy="936625"/>
          </a:xfrm>
        </p:grpSpPr>
        <p:grpSp>
          <p:nvGrpSpPr>
            <p:cNvPr id="32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35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" name="Rounded Rectangle 32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34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9" name="Straight Connector 38"/>
          <p:cNvCxnSpPr>
            <a:stCxn id="25" idx="0"/>
            <a:endCxn id="10" idx="2"/>
          </p:cNvCxnSpPr>
          <p:nvPr/>
        </p:nvCxnSpPr>
        <p:spPr>
          <a:xfrm flipV="1">
            <a:off x="7620000" y="2705100"/>
            <a:ext cx="0" cy="647700"/>
          </a:xfrm>
          <a:prstGeom prst="line">
            <a:avLst/>
          </a:prstGeom>
          <a:ln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6248400" y="1371600"/>
            <a:ext cx="846707" cy="1608707"/>
            <a:chOff x="6248400" y="1371600"/>
            <a:chExt cx="846707" cy="1608707"/>
          </a:xfrm>
        </p:grpSpPr>
        <p:sp>
          <p:nvSpPr>
            <p:cNvPr id="40" name="Rounded Rectangle 39"/>
            <p:cNvSpPr/>
            <p:nvPr/>
          </p:nvSpPr>
          <p:spPr>
            <a:xfrm>
              <a:off x="6333107" y="2209800"/>
              <a:ext cx="609600" cy="457200"/>
            </a:xfrm>
            <a:prstGeom prst="roundRect">
              <a:avLst/>
            </a:prstGeom>
            <a:solidFill>
              <a:srgbClr val="C9D8F3"/>
            </a:solidFill>
            <a:ln w="12700">
              <a:solidFill>
                <a:srgbClr val="4177D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48400" y="1600200"/>
              <a:ext cx="84670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204B98"/>
                  </a:solidFill>
                </a:rPr>
                <a:t>Dead</a:t>
              </a:r>
              <a:br>
                <a:rPr lang="en-US" sz="1600" b="1" dirty="0" smtClean="0">
                  <a:solidFill>
                    <a:srgbClr val="204B98"/>
                  </a:solidFill>
                </a:rPr>
              </a:br>
              <a:r>
                <a:rPr lang="en-US" sz="1600" b="1" dirty="0" smtClean="0">
                  <a:solidFill>
                    <a:srgbClr val="204B98"/>
                  </a:solidFill>
                </a:rPr>
                <a:t>Master</a:t>
              </a:r>
              <a:endParaRPr lang="en-US" sz="1600" b="1" dirty="0">
                <a:solidFill>
                  <a:srgbClr val="204B98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 rot="5400000">
              <a:off x="5825046" y="1794954"/>
              <a:ext cx="1608707" cy="762000"/>
            </a:xfrm>
            <a:prstGeom prst="rect">
              <a:avLst/>
            </a:prstGeom>
            <a:solidFill>
              <a:schemeClr val="lt1">
                <a:alpha val="46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19463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"/>
    </mc:Choice>
    <mc:Fallback xmlns:mv="urn:schemas-microsoft-com:mac:vml" xmlns="">
      <p:transition spd="slow" advTm="17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1371600"/>
          </a:xfrm>
        </p:spPr>
        <p:txBody>
          <a:bodyPr/>
          <a:lstStyle/>
          <a:p>
            <a:r>
              <a:rPr lang="en-US" dirty="0" smtClean="0"/>
              <a:t>Scatter backup data across backups</a:t>
            </a:r>
          </a:p>
          <a:p>
            <a:r>
              <a:rPr lang="en-US" dirty="0" smtClean="0"/>
              <a:t>Divide each master’s data into </a:t>
            </a:r>
            <a:r>
              <a:rPr lang="en-US" dirty="0" smtClean="0">
                <a:solidFill>
                  <a:schemeClr val="accent4"/>
                </a:solidFill>
              </a:rPr>
              <a:t>partitions</a:t>
            </a:r>
          </a:p>
          <a:p>
            <a:pPr lvl="1"/>
            <a:r>
              <a:rPr lang="en-US" dirty="0" smtClean="0"/>
              <a:t>Recover each partition on a separate recovery master</a:t>
            </a:r>
          </a:p>
          <a:p>
            <a:pPr lvl="1"/>
            <a:r>
              <a:rPr lang="en-US" dirty="0" smtClean="0"/>
              <a:t>Each backup divides its log data among recovery masters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Crash Recovery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10337" y="3276600"/>
            <a:ext cx="7514463" cy="2384425"/>
            <a:chOff x="410337" y="3276600"/>
            <a:chExt cx="7514463" cy="2384425"/>
          </a:xfrm>
        </p:grpSpPr>
        <p:sp>
          <p:nvSpPr>
            <p:cNvPr id="8" name="TextBox 7"/>
            <p:cNvSpPr txBox="1"/>
            <p:nvPr/>
          </p:nvSpPr>
          <p:spPr>
            <a:xfrm>
              <a:off x="6324600" y="3365212"/>
              <a:ext cx="110639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00" b="1" dirty="0" smtClean="0">
                  <a:solidFill>
                    <a:srgbClr val="204B98"/>
                  </a:solidFill>
                </a:rPr>
                <a:t>Recovery</a:t>
              </a:r>
              <a:br>
                <a:rPr lang="en-US" sz="1600" b="1" dirty="0" smtClean="0">
                  <a:solidFill>
                    <a:srgbClr val="204B98"/>
                  </a:solidFill>
                </a:rPr>
              </a:br>
              <a:r>
                <a:rPr lang="en-US" sz="1600" b="1" dirty="0" smtClean="0">
                  <a:solidFill>
                    <a:srgbClr val="204B98"/>
                  </a:solidFill>
                </a:rPr>
                <a:t>Masters</a:t>
              </a:r>
              <a:endParaRPr lang="en-US" sz="1600" b="1" dirty="0">
                <a:solidFill>
                  <a:srgbClr val="204B98"/>
                </a:solidFill>
              </a:endParaRPr>
            </a:p>
          </p:txBody>
        </p:sp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4038600" y="5334000"/>
              <a:ext cx="457200" cy="327025"/>
              <a:chOff x="3744" y="1584"/>
              <a:chExt cx="336" cy="240"/>
            </a:xfrm>
          </p:grpSpPr>
          <p:sp>
            <p:nvSpPr>
              <p:cNvPr id="10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" name="Rounded Rectangle 13"/>
            <p:cNvSpPr/>
            <p:nvPr/>
          </p:nvSpPr>
          <p:spPr>
            <a:xfrm>
              <a:off x="3962400" y="4720381"/>
              <a:ext cx="609600" cy="461219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15" name="AutoShape 44"/>
            <p:cNvSpPr>
              <a:spLocks noChangeArrowheads="1"/>
            </p:cNvSpPr>
            <p:nvPr/>
          </p:nvSpPr>
          <p:spPr bwMode="auto">
            <a:xfrm>
              <a:off x="4114800" y="5138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0337" y="4781713"/>
              <a:ext cx="10374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b="1" dirty="0" smtClean="0">
                  <a:solidFill>
                    <a:srgbClr val="006C00"/>
                  </a:solidFill>
                </a:rPr>
                <a:t>Backups</a:t>
              </a:r>
              <a:endParaRPr lang="en-US" sz="1600" b="1" dirty="0">
                <a:solidFill>
                  <a:srgbClr val="006C00"/>
                </a:solidFill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5638800" y="4724400"/>
              <a:ext cx="609600" cy="936625"/>
              <a:chOff x="6553200" y="3581400"/>
              <a:chExt cx="609600" cy="936625"/>
            </a:xfrm>
          </p:grpSpPr>
          <p:grpSp>
            <p:nvGrpSpPr>
              <p:cNvPr id="18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2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9" name="Rounded Rectangle 18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2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4800600" y="4724400"/>
              <a:ext cx="609600" cy="936625"/>
              <a:chOff x="6553200" y="3581400"/>
              <a:chExt cx="609600" cy="936625"/>
            </a:xfrm>
          </p:grpSpPr>
          <p:grpSp>
            <p:nvGrpSpPr>
              <p:cNvPr id="2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2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7" name="Rounded Rectangle 2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2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6477000" y="4724400"/>
              <a:ext cx="609600" cy="936625"/>
              <a:chOff x="6553200" y="3581400"/>
              <a:chExt cx="609600" cy="936625"/>
            </a:xfrm>
          </p:grpSpPr>
          <p:grpSp>
            <p:nvGrpSpPr>
              <p:cNvPr id="3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3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" name="Rounded Rectangle 3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3124200" y="4724400"/>
              <a:ext cx="609600" cy="936625"/>
              <a:chOff x="6553200" y="3581400"/>
              <a:chExt cx="609600" cy="936625"/>
            </a:xfrm>
          </p:grpSpPr>
          <p:grpSp>
            <p:nvGrpSpPr>
              <p:cNvPr id="42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45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3" name="Rounded Rectangle 42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4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2286000" y="4724400"/>
              <a:ext cx="609600" cy="936625"/>
              <a:chOff x="6553200" y="3581400"/>
              <a:chExt cx="609600" cy="936625"/>
            </a:xfrm>
          </p:grpSpPr>
          <p:grpSp>
            <p:nvGrpSpPr>
              <p:cNvPr id="50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53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1" name="Rounded Rectangle 50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52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1447800" y="4724400"/>
              <a:ext cx="609600" cy="936625"/>
              <a:chOff x="6553200" y="3581400"/>
              <a:chExt cx="609600" cy="936625"/>
            </a:xfrm>
          </p:grpSpPr>
          <p:grpSp>
            <p:nvGrpSpPr>
              <p:cNvPr id="58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6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9" name="Rounded Rectangle 58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6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4" name="Rounded Rectangle 83"/>
            <p:cNvSpPr/>
            <p:nvPr/>
          </p:nvSpPr>
          <p:spPr>
            <a:xfrm>
              <a:off x="1447800" y="3429000"/>
              <a:ext cx="609600" cy="457200"/>
            </a:xfrm>
            <a:prstGeom prst="roundRect">
              <a:avLst/>
            </a:prstGeom>
            <a:solidFill>
              <a:srgbClr val="C9D8F3"/>
            </a:solidFill>
            <a:ln w="12700">
              <a:solidFill>
                <a:srgbClr val="4177D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1546602" y="3501971"/>
              <a:ext cx="152400" cy="117529"/>
            </a:xfrm>
            <a:prstGeom prst="roundRect">
              <a:avLst/>
            </a:prstGeom>
            <a:solidFill>
              <a:srgbClr val="FFE48F"/>
            </a:solidFill>
            <a:ln w="12700">
              <a:solidFill>
                <a:srgbClr val="F2B8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1806198" y="3501971"/>
              <a:ext cx="152400" cy="117529"/>
            </a:xfrm>
            <a:prstGeom prst="roundRect">
              <a:avLst/>
            </a:prstGeom>
            <a:solidFill>
              <a:srgbClr val="D5B8EA"/>
            </a:solidFill>
            <a:ln w="12700">
              <a:solidFill>
                <a:srgbClr val="9E5DC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1546602" y="3695700"/>
              <a:ext cx="152400" cy="117529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n>
                  <a:solidFill>
                    <a:srgbClr val="15A715"/>
                  </a:solidFill>
                </a:ln>
                <a:solidFill>
                  <a:srgbClr val="C9F7C9"/>
                </a:solidFill>
                <a:latin typeface="Arial" charset="0"/>
              </a:endParaRPr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1806198" y="3695700"/>
              <a:ext cx="152400" cy="117529"/>
            </a:xfrm>
            <a:prstGeom prst="roundRect">
              <a:avLst/>
            </a:prstGeom>
            <a:solidFill>
              <a:srgbClr val="FFB3B3"/>
            </a:solidFill>
            <a:ln w="12700">
              <a:solidFill>
                <a:srgbClr val="CC2E2E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3124200" y="3429000"/>
              <a:ext cx="609600" cy="457200"/>
            </a:xfrm>
            <a:prstGeom prst="roundRect">
              <a:avLst/>
            </a:prstGeom>
            <a:solidFill>
              <a:srgbClr val="C9D8F3"/>
            </a:solidFill>
            <a:ln w="12700">
              <a:solidFill>
                <a:srgbClr val="4177D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3223002" y="3501971"/>
              <a:ext cx="152400" cy="117529"/>
            </a:xfrm>
            <a:prstGeom prst="roundRect">
              <a:avLst/>
            </a:prstGeom>
            <a:solidFill>
              <a:srgbClr val="FFE48F"/>
            </a:solidFill>
            <a:ln w="12700">
              <a:solidFill>
                <a:srgbClr val="F2B8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3962400" y="3429000"/>
              <a:ext cx="609600" cy="457200"/>
            </a:xfrm>
            <a:prstGeom prst="roundRect">
              <a:avLst/>
            </a:prstGeom>
            <a:solidFill>
              <a:srgbClr val="C9D8F3"/>
            </a:solidFill>
            <a:ln w="12700">
              <a:solidFill>
                <a:srgbClr val="4177D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4320798" y="3501971"/>
              <a:ext cx="152400" cy="117529"/>
            </a:xfrm>
            <a:prstGeom prst="roundRect">
              <a:avLst/>
            </a:prstGeom>
            <a:solidFill>
              <a:srgbClr val="D5B8EA"/>
            </a:solidFill>
            <a:ln w="12700">
              <a:solidFill>
                <a:srgbClr val="9E5DC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4800600" y="3429000"/>
              <a:ext cx="609600" cy="457200"/>
            </a:xfrm>
            <a:prstGeom prst="roundRect">
              <a:avLst/>
            </a:prstGeom>
            <a:solidFill>
              <a:srgbClr val="C9D8F3"/>
            </a:solidFill>
            <a:ln w="12700">
              <a:solidFill>
                <a:srgbClr val="4177D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8" name="Rounded Rectangle 107"/>
            <p:cNvSpPr/>
            <p:nvPr/>
          </p:nvSpPr>
          <p:spPr>
            <a:xfrm>
              <a:off x="4899402" y="3695700"/>
              <a:ext cx="152400" cy="117529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n>
                  <a:solidFill>
                    <a:srgbClr val="15A715"/>
                  </a:solidFill>
                </a:ln>
                <a:solidFill>
                  <a:srgbClr val="C9F7C9"/>
                </a:solidFill>
                <a:latin typeface="Arial" charset="0"/>
              </a:endParaRPr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5638800" y="3429000"/>
              <a:ext cx="609600" cy="457200"/>
            </a:xfrm>
            <a:prstGeom prst="roundRect">
              <a:avLst/>
            </a:prstGeom>
            <a:solidFill>
              <a:srgbClr val="C9D8F3"/>
            </a:solidFill>
            <a:ln w="12700">
              <a:solidFill>
                <a:srgbClr val="4177D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5997198" y="3695700"/>
              <a:ext cx="152400" cy="117529"/>
            </a:xfrm>
            <a:prstGeom prst="roundRect">
              <a:avLst/>
            </a:prstGeom>
            <a:solidFill>
              <a:srgbClr val="FFB3B3"/>
            </a:solidFill>
            <a:ln w="12700">
              <a:solidFill>
                <a:srgbClr val="CC2E2E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115" name="Group 114"/>
            <p:cNvGrpSpPr/>
            <p:nvPr/>
          </p:nvGrpSpPr>
          <p:grpSpPr>
            <a:xfrm>
              <a:off x="7315200" y="4724400"/>
              <a:ext cx="609600" cy="936625"/>
              <a:chOff x="6553200" y="3581400"/>
              <a:chExt cx="609600" cy="936625"/>
            </a:xfrm>
          </p:grpSpPr>
          <p:grpSp>
            <p:nvGrpSpPr>
              <p:cNvPr id="11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1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17" name="Rounded Rectangle 11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1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124" name="Straight Connector 123"/>
            <p:cNvCxnSpPr>
              <a:stCxn id="59" idx="0"/>
              <a:endCxn id="96" idx="2"/>
            </p:cNvCxnSpPr>
            <p:nvPr/>
          </p:nvCxnSpPr>
          <p:spPr>
            <a:xfrm flipV="1">
              <a:off x="1752600" y="3619500"/>
              <a:ext cx="1546602" cy="1104900"/>
            </a:xfrm>
            <a:prstGeom prst="line">
              <a:avLst/>
            </a:prstGeom>
            <a:ln w="19050" cap="rnd">
              <a:solidFill>
                <a:srgbClr val="F2B800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51" idx="0"/>
            </p:cNvCxnSpPr>
            <p:nvPr/>
          </p:nvCxnSpPr>
          <p:spPr>
            <a:xfrm flipV="1">
              <a:off x="2590800" y="3619500"/>
              <a:ext cx="708402" cy="1104900"/>
            </a:xfrm>
            <a:prstGeom prst="line">
              <a:avLst/>
            </a:prstGeom>
            <a:ln w="19050" cap="rnd">
              <a:solidFill>
                <a:srgbClr val="F2B800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43" idx="0"/>
              <a:endCxn id="96" idx="2"/>
            </p:cNvCxnSpPr>
            <p:nvPr/>
          </p:nvCxnSpPr>
          <p:spPr>
            <a:xfrm flipH="1" flipV="1">
              <a:off x="3299202" y="3619500"/>
              <a:ext cx="129798" cy="1104900"/>
            </a:xfrm>
            <a:prstGeom prst="line">
              <a:avLst/>
            </a:prstGeom>
            <a:ln w="19050" cap="rnd">
              <a:solidFill>
                <a:srgbClr val="F2B800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stCxn id="14" idx="0"/>
              <a:endCxn id="96" idx="2"/>
            </p:cNvCxnSpPr>
            <p:nvPr/>
          </p:nvCxnSpPr>
          <p:spPr>
            <a:xfrm flipH="1" flipV="1">
              <a:off x="3299202" y="3619500"/>
              <a:ext cx="967998" cy="1100881"/>
            </a:xfrm>
            <a:prstGeom prst="line">
              <a:avLst/>
            </a:prstGeom>
            <a:ln w="19050" cap="rnd">
              <a:solidFill>
                <a:srgbClr val="F2B800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>
              <a:stCxn id="27" idx="0"/>
            </p:cNvCxnSpPr>
            <p:nvPr/>
          </p:nvCxnSpPr>
          <p:spPr>
            <a:xfrm flipH="1" flipV="1">
              <a:off x="3276600" y="3619500"/>
              <a:ext cx="1828800" cy="1104900"/>
            </a:xfrm>
            <a:prstGeom prst="line">
              <a:avLst/>
            </a:prstGeom>
            <a:ln w="19050" cap="rnd">
              <a:solidFill>
                <a:srgbClr val="F2B800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>
              <a:stCxn id="19" idx="0"/>
              <a:endCxn id="96" idx="2"/>
            </p:cNvCxnSpPr>
            <p:nvPr/>
          </p:nvCxnSpPr>
          <p:spPr>
            <a:xfrm flipH="1" flipV="1">
              <a:off x="3299202" y="3619500"/>
              <a:ext cx="2644398" cy="1104900"/>
            </a:xfrm>
            <a:prstGeom prst="line">
              <a:avLst/>
            </a:prstGeom>
            <a:ln w="19050" cap="rnd">
              <a:solidFill>
                <a:srgbClr val="F2B800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35" idx="0"/>
              <a:endCxn id="96" idx="2"/>
            </p:cNvCxnSpPr>
            <p:nvPr/>
          </p:nvCxnSpPr>
          <p:spPr>
            <a:xfrm flipH="1" flipV="1">
              <a:off x="3299202" y="3619500"/>
              <a:ext cx="3482598" cy="1104900"/>
            </a:xfrm>
            <a:prstGeom prst="line">
              <a:avLst/>
            </a:prstGeom>
            <a:ln w="19050" cap="rnd">
              <a:solidFill>
                <a:srgbClr val="F2B800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>
              <a:stCxn id="117" idx="0"/>
              <a:endCxn id="96" idx="2"/>
            </p:cNvCxnSpPr>
            <p:nvPr/>
          </p:nvCxnSpPr>
          <p:spPr>
            <a:xfrm flipH="1" flipV="1">
              <a:off x="3299202" y="3619500"/>
              <a:ext cx="4320798" cy="1104900"/>
            </a:xfrm>
            <a:prstGeom prst="line">
              <a:avLst/>
            </a:prstGeom>
            <a:ln w="19050" cap="rnd">
              <a:solidFill>
                <a:srgbClr val="F2B800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59" idx="0"/>
              <a:endCxn id="102" idx="2"/>
            </p:cNvCxnSpPr>
            <p:nvPr/>
          </p:nvCxnSpPr>
          <p:spPr>
            <a:xfrm flipV="1">
              <a:off x="1752600" y="3619500"/>
              <a:ext cx="2644398" cy="1104900"/>
            </a:xfrm>
            <a:prstGeom prst="line">
              <a:avLst/>
            </a:prstGeom>
            <a:ln w="19050" cap="rnd">
              <a:solidFill>
                <a:srgbClr val="9E5DCF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stCxn id="51" idx="0"/>
              <a:endCxn id="102" idx="2"/>
            </p:cNvCxnSpPr>
            <p:nvPr/>
          </p:nvCxnSpPr>
          <p:spPr>
            <a:xfrm flipV="1">
              <a:off x="2590800" y="3619500"/>
              <a:ext cx="1806198" cy="1104900"/>
            </a:xfrm>
            <a:prstGeom prst="line">
              <a:avLst/>
            </a:prstGeom>
            <a:ln w="19050" cap="rnd">
              <a:solidFill>
                <a:srgbClr val="9E5DCF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>
              <a:stCxn id="43" idx="0"/>
              <a:endCxn id="102" idx="2"/>
            </p:cNvCxnSpPr>
            <p:nvPr/>
          </p:nvCxnSpPr>
          <p:spPr>
            <a:xfrm flipV="1">
              <a:off x="3429000" y="3619500"/>
              <a:ext cx="967998" cy="1104900"/>
            </a:xfrm>
            <a:prstGeom prst="line">
              <a:avLst/>
            </a:prstGeom>
            <a:ln w="19050" cap="rnd">
              <a:solidFill>
                <a:srgbClr val="9E5DCF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4" idx="0"/>
              <a:endCxn id="102" idx="2"/>
            </p:cNvCxnSpPr>
            <p:nvPr/>
          </p:nvCxnSpPr>
          <p:spPr>
            <a:xfrm flipV="1">
              <a:off x="4267200" y="3619500"/>
              <a:ext cx="129798" cy="1100881"/>
            </a:xfrm>
            <a:prstGeom prst="line">
              <a:avLst/>
            </a:prstGeom>
            <a:ln w="19050" cap="rnd">
              <a:solidFill>
                <a:srgbClr val="9E5DCF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27" idx="0"/>
            </p:cNvCxnSpPr>
            <p:nvPr/>
          </p:nvCxnSpPr>
          <p:spPr>
            <a:xfrm flipH="1" flipV="1">
              <a:off x="4396998" y="3619500"/>
              <a:ext cx="708402" cy="1104900"/>
            </a:xfrm>
            <a:prstGeom prst="line">
              <a:avLst/>
            </a:prstGeom>
            <a:ln w="19050" cap="rnd">
              <a:solidFill>
                <a:srgbClr val="9E5DCF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stCxn id="19" idx="0"/>
              <a:endCxn id="102" idx="2"/>
            </p:cNvCxnSpPr>
            <p:nvPr/>
          </p:nvCxnSpPr>
          <p:spPr>
            <a:xfrm flipH="1" flipV="1">
              <a:off x="4396998" y="3619500"/>
              <a:ext cx="1546602" cy="1104900"/>
            </a:xfrm>
            <a:prstGeom prst="line">
              <a:avLst/>
            </a:prstGeom>
            <a:ln w="19050" cap="rnd">
              <a:solidFill>
                <a:srgbClr val="9E5DCF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>
              <a:stCxn id="35" idx="0"/>
              <a:endCxn id="102" idx="2"/>
            </p:cNvCxnSpPr>
            <p:nvPr/>
          </p:nvCxnSpPr>
          <p:spPr>
            <a:xfrm flipH="1" flipV="1">
              <a:off x="4396998" y="3619500"/>
              <a:ext cx="2384802" cy="1104900"/>
            </a:xfrm>
            <a:prstGeom prst="line">
              <a:avLst/>
            </a:prstGeom>
            <a:ln w="19050" cap="rnd">
              <a:solidFill>
                <a:srgbClr val="9E5DCF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59" idx="0"/>
              <a:endCxn id="108" idx="2"/>
            </p:cNvCxnSpPr>
            <p:nvPr/>
          </p:nvCxnSpPr>
          <p:spPr>
            <a:xfrm flipV="1">
              <a:off x="1752600" y="3813229"/>
              <a:ext cx="3223002" cy="911171"/>
            </a:xfrm>
            <a:prstGeom prst="line">
              <a:avLst/>
            </a:prstGeom>
            <a:ln w="19050" cap="rnd">
              <a:solidFill>
                <a:srgbClr val="15A715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51" idx="0"/>
              <a:endCxn id="108" idx="2"/>
            </p:cNvCxnSpPr>
            <p:nvPr/>
          </p:nvCxnSpPr>
          <p:spPr>
            <a:xfrm flipV="1">
              <a:off x="2590800" y="3813229"/>
              <a:ext cx="2384802" cy="911171"/>
            </a:xfrm>
            <a:prstGeom prst="line">
              <a:avLst/>
            </a:prstGeom>
            <a:ln w="19050" cap="rnd">
              <a:solidFill>
                <a:srgbClr val="15A715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>
              <a:stCxn id="43" idx="0"/>
              <a:endCxn id="108" idx="2"/>
            </p:cNvCxnSpPr>
            <p:nvPr/>
          </p:nvCxnSpPr>
          <p:spPr>
            <a:xfrm flipV="1">
              <a:off x="3429000" y="3813229"/>
              <a:ext cx="1546602" cy="911171"/>
            </a:xfrm>
            <a:prstGeom prst="line">
              <a:avLst/>
            </a:prstGeom>
            <a:ln w="19050" cap="rnd">
              <a:solidFill>
                <a:srgbClr val="15A715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4" idx="0"/>
              <a:endCxn id="108" idx="2"/>
            </p:cNvCxnSpPr>
            <p:nvPr/>
          </p:nvCxnSpPr>
          <p:spPr>
            <a:xfrm flipV="1">
              <a:off x="4267200" y="3813229"/>
              <a:ext cx="708402" cy="907152"/>
            </a:xfrm>
            <a:prstGeom prst="line">
              <a:avLst/>
            </a:prstGeom>
            <a:ln w="19050" cap="rnd">
              <a:solidFill>
                <a:srgbClr val="15A715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>
              <a:stCxn id="27" idx="0"/>
              <a:endCxn id="108" idx="2"/>
            </p:cNvCxnSpPr>
            <p:nvPr/>
          </p:nvCxnSpPr>
          <p:spPr>
            <a:xfrm flipH="1" flipV="1">
              <a:off x="4975602" y="3813229"/>
              <a:ext cx="129798" cy="911171"/>
            </a:xfrm>
            <a:prstGeom prst="line">
              <a:avLst/>
            </a:prstGeom>
            <a:ln w="19050" cap="rnd">
              <a:solidFill>
                <a:srgbClr val="15A715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>
              <a:stCxn id="19" idx="0"/>
              <a:endCxn id="108" idx="2"/>
            </p:cNvCxnSpPr>
            <p:nvPr/>
          </p:nvCxnSpPr>
          <p:spPr>
            <a:xfrm flipH="1" flipV="1">
              <a:off x="4975602" y="3813229"/>
              <a:ext cx="967998" cy="911171"/>
            </a:xfrm>
            <a:prstGeom prst="line">
              <a:avLst/>
            </a:prstGeom>
            <a:ln w="19050" cap="rnd">
              <a:solidFill>
                <a:srgbClr val="15A715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35" idx="0"/>
              <a:endCxn id="108" idx="2"/>
            </p:cNvCxnSpPr>
            <p:nvPr/>
          </p:nvCxnSpPr>
          <p:spPr>
            <a:xfrm flipH="1" flipV="1">
              <a:off x="4975602" y="3813229"/>
              <a:ext cx="1806198" cy="911171"/>
            </a:xfrm>
            <a:prstGeom prst="line">
              <a:avLst/>
            </a:prstGeom>
            <a:ln w="19050" cap="rnd">
              <a:solidFill>
                <a:srgbClr val="15A715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>
              <a:stCxn id="117" idx="0"/>
              <a:endCxn id="108" idx="2"/>
            </p:cNvCxnSpPr>
            <p:nvPr/>
          </p:nvCxnSpPr>
          <p:spPr>
            <a:xfrm flipH="1" flipV="1">
              <a:off x="4975602" y="3813229"/>
              <a:ext cx="2644398" cy="911171"/>
            </a:xfrm>
            <a:prstGeom prst="line">
              <a:avLst/>
            </a:prstGeom>
            <a:ln w="19050" cap="rnd">
              <a:solidFill>
                <a:srgbClr val="15A715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>
              <a:stCxn id="59" idx="0"/>
              <a:endCxn id="114" idx="2"/>
            </p:cNvCxnSpPr>
            <p:nvPr/>
          </p:nvCxnSpPr>
          <p:spPr>
            <a:xfrm flipV="1">
              <a:off x="1752600" y="3813229"/>
              <a:ext cx="4320798" cy="911171"/>
            </a:xfrm>
            <a:prstGeom prst="line">
              <a:avLst/>
            </a:prstGeom>
            <a:ln w="19050" cap="rnd">
              <a:solidFill>
                <a:srgbClr val="CC2E2E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51" idx="0"/>
              <a:endCxn id="114" idx="2"/>
            </p:cNvCxnSpPr>
            <p:nvPr/>
          </p:nvCxnSpPr>
          <p:spPr>
            <a:xfrm flipV="1">
              <a:off x="2590800" y="3813229"/>
              <a:ext cx="3482598" cy="911171"/>
            </a:xfrm>
            <a:prstGeom prst="line">
              <a:avLst/>
            </a:prstGeom>
            <a:ln w="19050" cap="rnd">
              <a:solidFill>
                <a:srgbClr val="CC2E2E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>
              <a:stCxn id="43" idx="0"/>
              <a:endCxn id="114" idx="2"/>
            </p:cNvCxnSpPr>
            <p:nvPr/>
          </p:nvCxnSpPr>
          <p:spPr>
            <a:xfrm flipV="1">
              <a:off x="3429000" y="3813229"/>
              <a:ext cx="2644398" cy="911171"/>
            </a:xfrm>
            <a:prstGeom prst="line">
              <a:avLst/>
            </a:prstGeom>
            <a:ln w="19050" cap="rnd">
              <a:solidFill>
                <a:srgbClr val="CC2E2E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14" idx="0"/>
              <a:endCxn id="114" idx="2"/>
            </p:cNvCxnSpPr>
            <p:nvPr/>
          </p:nvCxnSpPr>
          <p:spPr>
            <a:xfrm flipV="1">
              <a:off x="4267200" y="3813229"/>
              <a:ext cx="1806198" cy="907152"/>
            </a:xfrm>
            <a:prstGeom prst="line">
              <a:avLst/>
            </a:prstGeom>
            <a:ln w="19050" cap="rnd">
              <a:solidFill>
                <a:srgbClr val="CC2E2E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27" idx="0"/>
              <a:endCxn id="114" idx="2"/>
            </p:cNvCxnSpPr>
            <p:nvPr/>
          </p:nvCxnSpPr>
          <p:spPr>
            <a:xfrm flipV="1">
              <a:off x="5105400" y="3813229"/>
              <a:ext cx="967998" cy="911171"/>
            </a:xfrm>
            <a:prstGeom prst="line">
              <a:avLst/>
            </a:prstGeom>
            <a:ln w="19050" cap="rnd">
              <a:solidFill>
                <a:srgbClr val="CC2E2E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>
              <a:stCxn id="19" idx="0"/>
              <a:endCxn id="114" idx="2"/>
            </p:cNvCxnSpPr>
            <p:nvPr/>
          </p:nvCxnSpPr>
          <p:spPr>
            <a:xfrm flipV="1">
              <a:off x="5943600" y="3813229"/>
              <a:ext cx="129798" cy="911171"/>
            </a:xfrm>
            <a:prstGeom prst="line">
              <a:avLst/>
            </a:prstGeom>
            <a:ln w="19050" cap="rnd">
              <a:solidFill>
                <a:srgbClr val="CC2E2E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>
              <a:stCxn id="35" idx="0"/>
              <a:endCxn id="114" idx="2"/>
            </p:cNvCxnSpPr>
            <p:nvPr/>
          </p:nvCxnSpPr>
          <p:spPr>
            <a:xfrm flipH="1" flipV="1">
              <a:off x="6073398" y="3813229"/>
              <a:ext cx="708402" cy="911171"/>
            </a:xfrm>
            <a:prstGeom prst="line">
              <a:avLst/>
            </a:prstGeom>
            <a:ln w="19050" cap="rnd">
              <a:solidFill>
                <a:srgbClr val="CC2E2E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17" idx="0"/>
              <a:endCxn id="114" idx="2"/>
            </p:cNvCxnSpPr>
            <p:nvPr/>
          </p:nvCxnSpPr>
          <p:spPr>
            <a:xfrm flipH="1" flipV="1">
              <a:off x="6073398" y="3813229"/>
              <a:ext cx="1546602" cy="911171"/>
            </a:xfrm>
            <a:prstGeom prst="line">
              <a:avLst/>
            </a:prstGeom>
            <a:ln w="19050" cap="rnd">
              <a:solidFill>
                <a:srgbClr val="CC2E2E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7" name="TextBox 186"/>
            <p:cNvSpPr txBox="1"/>
            <p:nvPr/>
          </p:nvSpPr>
          <p:spPr>
            <a:xfrm>
              <a:off x="601093" y="3365211"/>
              <a:ext cx="84670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b="1" dirty="0" smtClean="0">
                  <a:solidFill>
                    <a:srgbClr val="204B98"/>
                  </a:solidFill>
                </a:rPr>
                <a:t>Dead</a:t>
              </a:r>
              <a:br>
                <a:rPr lang="en-US" sz="1600" b="1" dirty="0" smtClean="0">
                  <a:solidFill>
                    <a:srgbClr val="204B98"/>
                  </a:solidFill>
                </a:rPr>
              </a:br>
              <a:r>
                <a:rPr lang="en-US" sz="1600" b="1" dirty="0" smtClean="0">
                  <a:solidFill>
                    <a:srgbClr val="204B98"/>
                  </a:solidFill>
                </a:rPr>
                <a:t>Master</a:t>
              </a:r>
              <a:endParaRPr lang="en-US" sz="1600" b="1" dirty="0">
                <a:solidFill>
                  <a:srgbClr val="204B98"/>
                </a:solidFill>
              </a:endParaRPr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601093" y="3276600"/>
              <a:ext cx="1608707" cy="762000"/>
            </a:xfrm>
            <a:prstGeom prst="rect">
              <a:avLst/>
            </a:prstGeom>
            <a:solidFill>
              <a:schemeClr val="lt1">
                <a:alpha val="46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4" name="Date Placeholder 2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07, 2013</a:t>
            </a:r>
            <a:endParaRPr lang="en-US" dirty="0"/>
          </a:p>
        </p:txBody>
      </p:sp>
      <p:sp>
        <p:nvSpPr>
          <p:cNvPr id="226" name="Footer Placeholder 2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227" name="Slide Number Placeholder 2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8"/>
    </mc:Choice>
    <mc:Fallback xmlns:mv="urn:schemas-microsoft-com:mac:vml" xmlns="">
      <p:transition spd="slow" advTm="60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r>
              <a:rPr lang="en-US" dirty="0" smtClean="0"/>
              <a:t>Goal: build </a:t>
            </a:r>
            <a:r>
              <a:rPr lang="en-US" dirty="0" smtClean="0">
                <a:solidFill>
                  <a:schemeClr val="accent4"/>
                </a:solidFill>
              </a:rPr>
              <a:t>production-quality</a:t>
            </a:r>
            <a:r>
              <a:rPr lang="en-US" dirty="0" smtClean="0"/>
              <a:t> implementation</a:t>
            </a:r>
          </a:p>
          <a:p>
            <a:r>
              <a:rPr lang="en-US" dirty="0"/>
              <a:t>Nearing 1.0-level </a:t>
            </a:r>
            <a:r>
              <a:rPr lang="en-US" dirty="0" smtClean="0"/>
              <a:t>release</a:t>
            </a:r>
          </a:p>
          <a:p>
            <a:r>
              <a:rPr lang="en-US" dirty="0" smtClean="0"/>
              <a:t>Current test cluster:</a:t>
            </a:r>
          </a:p>
          <a:p>
            <a:pPr lvl="1"/>
            <a:r>
              <a:rPr lang="en-US" dirty="0" smtClean="0"/>
              <a:t>80 servers, 2 TB data</a:t>
            </a:r>
          </a:p>
          <a:p>
            <a:pPr lvl="1"/>
            <a:r>
              <a:rPr lang="en-US" dirty="0" smtClean="0"/>
              <a:t>High speed </a:t>
            </a:r>
            <a:r>
              <a:rPr lang="en-US" dirty="0" err="1" smtClean="0"/>
              <a:t>Infiniband</a:t>
            </a:r>
            <a:r>
              <a:rPr lang="en-US" dirty="0" smtClean="0"/>
              <a:t> networking</a:t>
            </a:r>
          </a:p>
          <a:p>
            <a:pPr lvl="1"/>
            <a:r>
              <a:rPr lang="en-US" dirty="0" smtClean="0"/>
              <a:t>Performance:</a:t>
            </a:r>
          </a:p>
          <a:p>
            <a:pPr lvl="2"/>
            <a:r>
              <a:rPr lang="en-US" dirty="0" smtClean="0"/>
              <a:t>100 B read</a:t>
            </a:r>
            <a:r>
              <a:rPr lang="en-US" dirty="0"/>
              <a:t>: </a:t>
            </a:r>
            <a:r>
              <a:rPr lang="en-US" dirty="0" smtClean="0">
                <a:solidFill>
                  <a:schemeClr val="accent4"/>
                </a:solidFill>
              </a:rPr>
              <a:t>5.3 </a:t>
            </a:r>
            <a:r>
              <a:rPr lang="en-US" dirty="0">
                <a:solidFill>
                  <a:schemeClr val="accent4"/>
                </a:solidFill>
                <a:cs typeface="Arial" charset="0"/>
              </a:rPr>
              <a:t>µs RPC</a:t>
            </a:r>
          </a:p>
          <a:p>
            <a:pPr lvl="2"/>
            <a:r>
              <a:rPr lang="en-US" dirty="0" smtClean="0"/>
              <a:t>100 B write</a:t>
            </a:r>
            <a:r>
              <a:rPr lang="en-US" dirty="0"/>
              <a:t>: </a:t>
            </a:r>
            <a:r>
              <a:rPr lang="en-US" dirty="0">
                <a:solidFill>
                  <a:schemeClr val="accent4"/>
                </a:solidFill>
              </a:rPr>
              <a:t>15 </a:t>
            </a:r>
            <a:r>
              <a:rPr lang="en-US" dirty="0">
                <a:solidFill>
                  <a:schemeClr val="accent4"/>
                </a:solidFill>
                <a:cs typeface="Arial" charset="0"/>
              </a:rPr>
              <a:t>µ</a:t>
            </a:r>
            <a:r>
              <a:rPr lang="en-US" dirty="0" err="1">
                <a:solidFill>
                  <a:schemeClr val="accent4"/>
                </a:solidFill>
                <a:cs typeface="Arial" charset="0"/>
              </a:rPr>
              <a:t>s</a:t>
            </a:r>
            <a:r>
              <a:rPr lang="en-US" dirty="0">
                <a:solidFill>
                  <a:schemeClr val="accent4"/>
                </a:solidFill>
                <a:cs typeface="Arial" charset="0"/>
              </a:rPr>
              <a:t> </a:t>
            </a:r>
            <a:r>
              <a:rPr lang="en-US" dirty="0" smtClean="0">
                <a:solidFill>
                  <a:schemeClr val="accent4"/>
                </a:solidFill>
                <a:cs typeface="Arial" charset="0"/>
              </a:rPr>
              <a:t>RPC</a:t>
            </a:r>
          </a:p>
          <a:p>
            <a:r>
              <a:rPr lang="en-US" dirty="0" smtClean="0"/>
              <a:t>Interested </a:t>
            </a:r>
            <a:r>
              <a:rPr lang="en-US" dirty="0"/>
              <a:t>in finding applications for </a:t>
            </a:r>
            <a:r>
              <a:rPr lang="en-US" dirty="0" err="1" smtClean="0"/>
              <a:t>RAMCloud</a:t>
            </a:r>
            <a:endParaRPr lang="en-US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RAMCloud</a:t>
            </a:r>
            <a:r>
              <a:rPr lang="en-US" dirty="0" smtClean="0"/>
              <a:t> Project Status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February 07,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RAMCloud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424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Properties of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RAMCloud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relevant to application developers:</a:t>
            </a:r>
          </a:p>
          <a:p>
            <a:r>
              <a:rPr lang="en-US" dirty="0" smtClean="0"/>
              <a:t>Durability and availability</a:t>
            </a:r>
          </a:p>
          <a:p>
            <a:r>
              <a:rPr lang="en-US" dirty="0" smtClean="0"/>
              <a:t>Key-value store</a:t>
            </a:r>
          </a:p>
          <a:p>
            <a:r>
              <a:rPr lang="en-US" dirty="0" smtClean="0"/>
              <a:t>Commodity hardware</a:t>
            </a:r>
          </a:p>
          <a:p>
            <a:r>
              <a:rPr lang="en-US" dirty="0" smtClean="0"/>
              <a:t>Read / write access latency</a:t>
            </a:r>
          </a:p>
          <a:p>
            <a:r>
              <a:rPr lang="en-US" dirty="0" smtClean="0"/>
              <a:t>Random access to small objects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</a:t>
            </a:r>
            <a:r>
              <a:rPr lang="en-US" dirty="0" err="1"/>
              <a:t>RAMCloud</a:t>
            </a:r>
            <a:r>
              <a:rPr lang="en-US" dirty="0"/>
              <a:t> </a:t>
            </a:r>
            <a:r>
              <a:rPr lang="en-US" dirty="0" smtClean="0"/>
              <a:t>right </a:t>
            </a:r>
            <a:r>
              <a:rPr lang="en-US" dirty="0"/>
              <a:t>for HPC a</a:t>
            </a:r>
            <a:r>
              <a:rPr lang="en-US" dirty="0" smtClean="0"/>
              <a:t>pps</a:t>
            </a:r>
            <a:r>
              <a:rPr lang="en-US" dirty="0"/>
              <a:t>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07,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59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General-purpose storage system</a:t>
            </a:r>
          </a:p>
          <a:p>
            <a:r>
              <a:rPr lang="en-US" dirty="0" smtClean="0"/>
              <a:t>All data always in DRAM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Designed for: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Scale</a:t>
            </a:r>
            <a:r>
              <a:rPr lang="en-US" dirty="0" smtClean="0"/>
              <a:t>: 1000 – 10000 servers, 1 PB data</a:t>
            </a:r>
          </a:p>
          <a:p>
            <a:pPr lvl="1" eaLnBrk="1" hangingPunct="1"/>
            <a:r>
              <a:rPr lang="en-US" dirty="0" smtClean="0"/>
              <a:t>Performance: </a:t>
            </a:r>
            <a:r>
              <a:rPr lang="en-US" dirty="0" smtClean="0">
                <a:solidFill>
                  <a:schemeClr val="accent4"/>
                </a:solidFill>
              </a:rPr>
              <a:t>5</a:t>
            </a:r>
            <a:r>
              <a:rPr lang="en-US" dirty="0">
                <a:solidFill>
                  <a:schemeClr val="accent4"/>
                </a:solidFill>
              </a:rPr>
              <a:t>-10</a:t>
            </a:r>
            <a:r>
              <a:rPr lang="en-US" dirty="0">
                <a:solidFill>
                  <a:schemeClr val="accent4"/>
                </a:solidFill>
                <a:cs typeface="Arial" charset="0"/>
              </a:rPr>
              <a:t>µs </a:t>
            </a:r>
            <a:r>
              <a:rPr lang="en-US" dirty="0" smtClean="0">
                <a:solidFill>
                  <a:schemeClr val="accent4"/>
                </a:solidFill>
                <a:cs typeface="Arial" charset="0"/>
              </a:rPr>
              <a:t>RPC</a:t>
            </a:r>
          </a:p>
          <a:p>
            <a:pPr eaLnBrk="1" hangingPunct="1"/>
            <a:r>
              <a:rPr lang="en-US" dirty="0"/>
              <a:t>Durable and </a:t>
            </a:r>
            <a:r>
              <a:rPr lang="en-US" dirty="0" smtClean="0"/>
              <a:t>available</a:t>
            </a:r>
            <a:endParaRPr lang="en-US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February 07,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29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"/>
    </mc:Choice>
    <mc:Fallback xmlns:mv="urn:schemas-microsoft-com:mac:vml" xmlns="">
      <p:transition spd="slow" advTm="12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 err="1" smtClean="0"/>
              <a:t>RAMCloud</a:t>
            </a:r>
            <a:r>
              <a:rPr lang="en-US" dirty="0" smtClean="0"/>
              <a:t> appropriate for HPC Applications?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Durability and availability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Key-value store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Commodity hardware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Read / write access latency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Random access to small objects</a:t>
            </a:r>
          </a:p>
          <a:p>
            <a:r>
              <a:rPr lang="en-US" dirty="0" smtClean="0"/>
              <a:t>One thing that we could change to make </a:t>
            </a:r>
            <a:r>
              <a:rPr lang="en-US" dirty="0" err="1" smtClean="0"/>
              <a:t>RAMCloud</a:t>
            </a:r>
            <a:r>
              <a:rPr lang="en-US" dirty="0" smtClean="0"/>
              <a:t> interesting to you!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07,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4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Thank you!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12"/>
    </mc:Choice>
    <mc:Fallback xmlns:mv="urn:schemas-microsoft-com:mac:vml" xmlns="">
      <p:transition spd="slow" advTm="201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… a Storage System that provides:</a:t>
            </a:r>
          </a:p>
          <a:p>
            <a:r>
              <a:rPr lang="en-US" sz="2800" dirty="0" smtClean="0"/>
              <a:t>Scale</a:t>
            </a:r>
          </a:p>
          <a:p>
            <a:pPr lvl="1"/>
            <a:r>
              <a:rPr lang="en-US" dirty="0" smtClean="0"/>
              <a:t>Data size: 10 PB</a:t>
            </a:r>
          </a:p>
          <a:p>
            <a:pPr lvl="1"/>
            <a:r>
              <a:rPr lang="en-US" dirty="0" smtClean="0"/>
              <a:t>Accessible by 100,000 nodes (10 Million cores)</a:t>
            </a:r>
          </a:p>
          <a:p>
            <a:r>
              <a:rPr lang="en-US" sz="2800" dirty="0" smtClean="0"/>
              <a:t>Uniform fast random access time to all data</a:t>
            </a:r>
          </a:p>
          <a:p>
            <a:pPr lvl="1"/>
            <a:r>
              <a:rPr lang="en-US" dirty="0" smtClean="0"/>
              <a:t>100 B </a:t>
            </a:r>
            <a:r>
              <a:rPr lang="en-US" dirty="0"/>
              <a:t>r</a:t>
            </a:r>
            <a:r>
              <a:rPr lang="en-US" dirty="0" smtClean="0"/>
              <a:t>ead</a:t>
            </a:r>
            <a:r>
              <a:rPr lang="en-US" dirty="0"/>
              <a:t>: </a:t>
            </a:r>
            <a:r>
              <a:rPr lang="en-US" dirty="0">
                <a:solidFill>
                  <a:schemeClr val="accent4"/>
                </a:solidFill>
              </a:rPr>
              <a:t>2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>
                <a:solidFill>
                  <a:schemeClr val="accent4"/>
                </a:solidFill>
                <a:cs typeface="Arial" charset="0"/>
              </a:rPr>
              <a:t>µs </a:t>
            </a:r>
            <a:r>
              <a:rPr lang="en-US" dirty="0" smtClean="0">
                <a:solidFill>
                  <a:schemeClr val="accent4"/>
                </a:solidFill>
                <a:cs typeface="Arial" charset="0"/>
              </a:rPr>
              <a:t>RPC</a:t>
            </a:r>
          </a:p>
          <a:p>
            <a:pPr lvl="1"/>
            <a:r>
              <a:rPr lang="en-US" dirty="0" smtClean="0"/>
              <a:t>100 B write</a:t>
            </a:r>
            <a:r>
              <a:rPr lang="en-US" dirty="0"/>
              <a:t>: </a:t>
            </a:r>
            <a:r>
              <a:rPr lang="en-US" dirty="0" smtClean="0">
                <a:solidFill>
                  <a:schemeClr val="accent4"/>
                </a:solidFill>
              </a:rPr>
              <a:t>5 </a:t>
            </a:r>
            <a:r>
              <a:rPr lang="en-US" dirty="0">
                <a:solidFill>
                  <a:schemeClr val="accent4"/>
                </a:solidFill>
                <a:cs typeface="Arial" charset="0"/>
              </a:rPr>
              <a:t>µs </a:t>
            </a:r>
            <a:r>
              <a:rPr lang="en-US" dirty="0" smtClean="0">
                <a:solidFill>
                  <a:schemeClr val="accent4"/>
                </a:solidFill>
                <a:cs typeface="Arial" charset="0"/>
              </a:rPr>
              <a:t>RPC</a:t>
            </a:r>
            <a:endParaRPr lang="en-US" dirty="0" smtClean="0"/>
          </a:p>
          <a:p>
            <a:r>
              <a:rPr lang="en-US" sz="2800" dirty="0" smtClean="0"/>
              <a:t>Durable and available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you had…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07,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General-purpose storage system</a:t>
            </a:r>
          </a:p>
          <a:p>
            <a:r>
              <a:rPr lang="en-US" dirty="0" smtClean="0"/>
              <a:t>All data always in DRAM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Scale</a:t>
            </a:r>
            <a:r>
              <a:rPr lang="en-US" dirty="0" smtClean="0"/>
              <a:t>: 1000 – 10000 servers, 1 PB data</a:t>
            </a:r>
          </a:p>
          <a:p>
            <a:pPr eaLnBrk="1" hangingPunct="1"/>
            <a:r>
              <a:rPr lang="en-US" dirty="0">
                <a:cs typeface="Arial" charset="0"/>
              </a:rPr>
              <a:t>Performance goals:</a:t>
            </a:r>
          </a:p>
          <a:p>
            <a:pPr lvl="1" eaLnBrk="1" hangingPunct="1"/>
            <a:r>
              <a:rPr lang="en-US" dirty="0">
                <a:cs typeface="Arial" charset="0"/>
              </a:rPr>
              <a:t>High throughput</a:t>
            </a:r>
            <a:r>
              <a:rPr lang="en-US" dirty="0" smtClean="0">
                <a:cs typeface="Arial" charset="0"/>
              </a:rPr>
              <a:t>: </a:t>
            </a:r>
            <a:r>
              <a:rPr lang="en-US" dirty="0" smtClean="0">
                <a:solidFill>
                  <a:schemeClr val="accent4"/>
                </a:solidFill>
                <a:cs typeface="Arial" charset="0"/>
              </a:rPr>
              <a:t>1M </a:t>
            </a:r>
            <a:r>
              <a:rPr lang="en-US" dirty="0">
                <a:solidFill>
                  <a:schemeClr val="accent4"/>
                </a:solidFill>
                <a:cs typeface="Arial" charset="0"/>
              </a:rPr>
              <a:t>ops/sec/server</a:t>
            </a:r>
          </a:p>
          <a:p>
            <a:pPr lvl="1" eaLnBrk="1" hangingPunct="1"/>
            <a:r>
              <a:rPr lang="en-US" dirty="0"/>
              <a:t>Low-latency access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4"/>
                </a:solidFill>
              </a:rPr>
              <a:t>5</a:t>
            </a:r>
            <a:r>
              <a:rPr lang="en-US" dirty="0">
                <a:solidFill>
                  <a:schemeClr val="accent4"/>
                </a:solidFill>
              </a:rPr>
              <a:t>-10</a:t>
            </a:r>
            <a:r>
              <a:rPr lang="en-US" dirty="0">
                <a:solidFill>
                  <a:schemeClr val="accent4"/>
                </a:solidFill>
                <a:cs typeface="Arial" charset="0"/>
              </a:rPr>
              <a:t>µs </a:t>
            </a:r>
            <a:r>
              <a:rPr lang="en-US" dirty="0" smtClean="0">
                <a:solidFill>
                  <a:schemeClr val="accent4"/>
                </a:solidFill>
                <a:cs typeface="Arial" charset="0"/>
              </a:rPr>
              <a:t>RPC</a:t>
            </a:r>
          </a:p>
          <a:p>
            <a:pPr eaLnBrk="1" hangingPunct="1"/>
            <a:r>
              <a:rPr lang="en-US" dirty="0"/>
              <a:t>Durable and </a:t>
            </a:r>
            <a:r>
              <a:rPr lang="en-US" dirty="0" smtClean="0"/>
              <a:t>available</a:t>
            </a:r>
            <a:endParaRPr lang="en-US" dirty="0">
              <a:solidFill>
                <a:schemeClr val="tx2"/>
              </a:solidFill>
              <a:cs typeface="Arial" charset="0"/>
            </a:endParaRPr>
          </a:p>
          <a:p>
            <a:pPr eaLnBrk="1" hangingPunct="1"/>
            <a:r>
              <a:rPr lang="en-US" dirty="0" smtClean="0"/>
              <a:t>Potential impact: </a:t>
            </a:r>
            <a:r>
              <a:rPr lang="en-US" dirty="0" smtClean="0">
                <a:solidFill>
                  <a:schemeClr val="tx2"/>
                </a:solidFill>
              </a:rPr>
              <a:t>enable new class of applications</a:t>
            </a:r>
          </a:p>
          <a:p>
            <a:pPr lvl="1" eaLnBrk="1" hangingPunct="1"/>
            <a:r>
              <a:rPr lang="en-US" dirty="0" smtClean="0"/>
              <a:t>Primary motivation: Web sphere</a:t>
            </a:r>
          </a:p>
          <a:p>
            <a:pPr lvl="1" eaLnBrk="1" hangingPunct="1"/>
            <a:r>
              <a:rPr lang="en-US" dirty="0" smtClean="0"/>
              <a:t>Maybe HPC?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February 07,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7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"/>
    </mc:Choice>
    <mc:Fallback xmlns:mv="urn:schemas-microsoft-com:mac:vml" xmlns="">
      <p:transition spd="slow" advTm="12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 in Storage Systems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844658" y="1480088"/>
            <a:ext cx="7679410" cy="4200041"/>
          </a:xfrm>
          <a:custGeom>
            <a:avLst/>
            <a:gdLst>
              <a:gd name="connsiteX0" fmla="*/ 0 w 7679410"/>
              <a:gd name="connsiteY0" fmla="*/ 4200041 h 4200041"/>
              <a:gd name="connsiteX1" fmla="*/ 7679410 w 7679410"/>
              <a:gd name="connsiteY1" fmla="*/ 0 h 4200041"/>
              <a:gd name="connsiteX0" fmla="*/ 0 w 7679410"/>
              <a:gd name="connsiteY0" fmla="*/ 4200041 h 4200041"/>
              <a:gd name="connsiteX1" fmla="*/ 7679410 w 7679410"/>
              <a:gd name="connsiteY1" fmla="*/ 0 h 4200041"/>
              <a:gd name="connsiteX0" fmla="*/ 0 w 7679410"/>
              <a:gd name="connsiteY0" fmla="*/ 4200041 h 4200041"/>
              <a:gd name="connsiteX1" fmla="*/ 7679410 w 7679410"/>
              <a:gd name="connsiteY1" fmla="*/ 0 h 4200041"/>
              <a:gd name="connsiteX0" fmla="*/ 0 w 7679410"/>
              <a:gd name="connsiteY0" fmla="*/ 4200041 h 4200041"/>
              <a:gd name="connsiteX1" fmla="*/ 7679410 w 7679410"/>
              <a:gd name="connsiteY1" fmla="*/ 0 h 420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79410" h="4200041">
                <a:moveTo>
                  <a:pt x="0" y="4200041"/>
                </a:moveTo>
                <a:cubicBezTo>
                  <a:pt x="3667932" y="4125132"/>
                  <a:pt x="6762428" y="3949485"/>
                  <a:pt x="7679410" y="0"/>
                </a:cubicBezTo>
              </a:path>
            </a:pathLst>
          </a:custGeom>
          <a:ln w="88900" cap="rnd">
            <a:solidFill>
              <a:srgbClr val="193877"/>
            </a:solidFill>
            <a:tailEnd type="arrow" w="lg" len="lg"/>
          </a:ln>
          <a:effectLst>
            <a:outerShdw blurRad="101600" dist="889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844658" y="5867400"/>
            <a:ext cx="7537342" cy="0"/>
          </a:xfrm>
          <a:prstGeom prst="line">
            <a:avLst/>
          </a:prstGeom>
          <a:ln w="2540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8486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0960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3434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908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382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8579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1970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270840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1980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4023441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1990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5776040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2000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7528640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2010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465520" y="4349087"/>
            <a:ext cx="1385956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UNIX buffer</a:t>
            </a:r>
            <a:br>
              <a:rPr lang="en-US" dirty="0"/>
            </a:br>
            <a:r>
              <a:rPr lang="en-US" dirty="0"/>
              <a:t>cache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371600" y="3239869"/>
            <a:ext cx="1595309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Main-memory</a:t>
            </a:r>
            <a:br>
              <a:rPr lang="en-US" dirty="0"/>
            </a:br>
            <a:r>
              <a:rPr lang="en-US" dirty="0"/>
              <a:t>databases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388837" y="3958478"/>
            <a:ext cx="1133644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Large file</a:t>
            </a:r>
            <a:br>
              <a:rPr lang="en-US" dirty="0"/>
            </a:br>
            <a:r>
              <a:rPr lang="en-US" dirty="0"/>
              <a:t>caches</a:t>
            </a:r>
          </a:p>
        </p:txBody>
      </p:sp>
      <p:sp>
        <p:nvSpPr>
          <p:cNvPr id="65" name="Oval 64"/>
          <p:cNvSpPr/>
          <p:nvPr/>
        </p:nvSpPr>
        <p:spPr>
          <a:xfrm>
            <a:off x="1429319" y="5515383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054058" y="5435308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810892" y="5347485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404275" y="4461500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064245" y="3908728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336756" y="3603927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737488" y="4205778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4122549" y="3040818"/>
            <a:ext cx="1915910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Web indexes</a:t>
            </a:r>
            <a:br>
              <a:rPr lang="en-US" dirty="0"/>
            </a:br>
            <a:r>
              <a:rPr lang="en-US" dirty="0"/>
              <a:t>entirely in DRAM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150971" y="2438400"/>
            <a:ext cx="1441420" cy="369332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memcached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591408" y="1233100"/>
            <a:ext cx="1937389" cy="923330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Facebook:</a:t>
            </a:r>
            <a:br>
              <a:rPr lang="en-US" dirty="0"/>
            </a:br>
            <a:r>
              <a:rPr lang="en-US" dirty="0"/>
              <a:t>200 TB total data</a:t>
            </a:r>
            <a:br>
              <a:rPr lang="en-US" dirty="0"/>
            </a:br>
            <a:r>
              <a:rPr lang="en-US" dirty="0"/>
              <a:t>150 TB cache!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094371" y="4888992"/>
            <a:ext cx="1595309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Main-memory</a:t>
            </a:r>
            <a:br>
              <a:rPr lang="en-US" dirty="0"/>
            </a:br>
            <a:r>
              <a:rPr lang="en-US" dirty="0"/>
              <a:t>DBs, again</a:t>
            </a:r>
          </a:p>
        </p:txBody>
      </p:sp>
      <p:cxnSp>
        <p:nvCxnSpPr>
          <p:cNvPr id="77" name="Straight Connector 76"/>
          <p:cNvCxnSpPr>
            <a:stCxn id="65" idx="0"/>
          </p:cNvCxnSpPr>
          <p:nvPr/>
        </p:nvCxnSpPr>
        <p:spPr>
          <a:xfrm flipV="1">
            <a:off x="1585148" y="4995418"/>
            <a:ext cx="0" cy="519965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66" idx="1"/>
            <a:endCxn id="50" idx="2"/>
          </p:cNvCxnSpPr>
          <p:nvPr/>
        </p:nvCxnSpPr>
        <p:spPr>
          <a:xfrm flipH="1" flipV="1">
            <a:off x="2169255" y="3886200"/>
            <a:ext cx="930444" cy="1591082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7" idx="0"/>
            <a:endCxn id="51" idx="2"/>
          </p:cNvCxnSpPr>
          <p:nvPr/>
        </p:nvCxnSpPr>
        <p:spPr>
          <a:xfrm flipH="1" flipV="1">
            <a:off x="3955659" y="4604809"/>
            <a:ext cx="11062" cy="742676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72" idx="2"/>
          </p:cNvCxnSpPr>
          <p:nvPr/>
        </p:nvCxnSpPr>
        <p:spPr>
          <a:xfrm flipH="1" flipV="1">
            <a:off x="5080504" y="3687149"/>
            <a:ext cx="1343543" cy="838356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 flipV="1">
            <a:off x="6324600" y="2807980"/>
            <a:ext cx="502403" cy="1407559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7336756" y="2156430"/>
            <a:ext cx="102430" cy="1454675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284203" y="4207790"/>
            <a:ext cx="244594" cy="681202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07, 2013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659D765-7126-4B95-ADF3-403BFECAA36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3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2"/>
    </mc:Choice>
    <mc:Fallback xmlns:mv="urn:schemas-microsoft-com:mac:vml" xmlns="">
      <p:transition spd="slow" advTm="22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 in Storage Systems</a:t>
            </a:r>
            <a:endParaRPr lang="en-US" dirty="0"/>
          </a:p>
        </p:txBody>
      </p:sp>
      <p:sp>
        <p:nvSpPr>
          <p:cNvPr id="118" name="Content Placeholder 117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800600" cy="5059363"/>
          </a:xfrm>
        </p:spPr>
        <p:txBody>
          <a:bodyPr/>
          <a:lstStyle/>
          <a:p>
            <a:r>
              <a:rPr lang="en-US" dirty="0" smtClean="0"/>
              <a:t>DRAM usage specialized/limited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accent4"/>
                </a:solidFill>
              </a:rPr>
              <a:t>Clumsy</a:t>
            </a:r>
            <a:r>
              <a:rPr lang="en-US" dirty="0" smtClean="0"/>
              <a:t> (consistency with backing store)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accent4"/>
                </a:solidFill>
              </a:rPr>
              <a:t>Lost performance </a:t>
            </a:r>
            <a:r>
              <a:rPr lang="en-US" dirty="0" smtClean="0"/>
              <a:t>(backing store, cache misses)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844658" y="1480088"/>
            <a:ext cx="7679410" cy="4200041"/>
          </a:xfrm>
          <a:custGeom>
            <a:avLst/>
            <a:gdLst>
              <a:gd name="connsiteX0" fmla="*/ 0 w 7679410"/>
              <a:gd name="connsiteY0" fmla="*/ 4200041 h 4200041"/>
              <a:gd name="connsiteX1" fmla="*/ 7679410 w 7679410"/>
              <a:gd name="connsiteY1" fmla="*/ 0 h 4200041"/>
              <a:gd name="connsiteX0" fmla="*/ 0 w 7679410"/>
              <a:gd name="connsiteY0" fmla="*/ 4200041 h 4200041"/>
              <a:gd name="connsiteX1" fmla="*/ 7679410 w 7679410"/>
              <a:gd name="connsiteY1" fmla="*/ 0 h 4200041"/>
              <a:gd name="connsiteX0" fmla="*/ 0 w 7679410"/>
              <a:gd name="connsiteY0" fmla="*/ 4200041 h 4200041"/>
              <a:gd name="connsiteX1" fmla="*/ 7679410 w 7679410"/>
              <a:gd name="connsiteY1" fmla="*/ 0 h 4200041"/>
              <a:gd name="connsiteX0" fmla="*/ 0 w 7679410"/>
              <a:gd name="connsiteY0" fmla="*/ 4200041 h 4200041"/>
              <a:gd name="connsiteX1" fmla="*/ 7679410 w 7679410"/>
              <a:gd name="connsiteY1" fmla="*/ 0 h 420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79410" h="4200041">
                <a:moveTo>
                  <a:pt x="0" y="4200041"/>
                </a:moveTo>
                <a:cubicBezTo>
                  <a:pt x="3667932" y="4125132"/>
                  <a:pt x="6762428" y="3949485"/>
                  <a:pt x="7679410" y="0"/>
                </a:cubicBezTo>
              </a:path>
            </a:pathLst>
          </a:custGeom>
          <a:ln w="88900" cap="rnd">
            <a:solidFill>
              <a:srgbClr val="193877"/>
            </a:solidFill>
            <a:tailEnd type="arrow" w="lg" len="lg"/>
          </a:ln>
          <a:effectLst>
            <a:outerShdw blurRad="101600" dist="889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844658" y="5867400"/>
            <a:ext cx="7537342" cy="0"/>
          </a:xfrm>
          <a:prstGeom prst="line">
            <a:avLst/>
          </a:prstGeom>
          <a:ln w="2540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8486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0960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3434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908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382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8579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1970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270840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1980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4023441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1990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5776040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2000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7528640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2010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465520" y="4349087"/>
            <a:ext cx="1385956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UNIX buffer</a:t>
            </a:r>
            <a:br>
              <a:rPr lang="en-US" dirty="0"/>
            </a:br>
            <a:r>
              <a:rPr lang="en-US" dirty="0"/>
              <a:t>cache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371600" y="3239869"/>
            <a:ext cx="1595309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Main-memory</a:t>
            </a:r>
            <a:br>
              <a:rPr lang="en-US" dirty="0"/>
            </a:br>
            <a:r>
              <a:rPr lang="en-US" dirty="0"/>
              <a:t>databases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388837" y="3958478"/>
            <a:ext cx="1133644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Large file</a:t>
            </a:r>
            <a:br>
              <a:rPr lang="en-US" dirty="0"/>
            </a:br>
            <a:r>
              <a:rPr lang="en-US" dirty="0"/>
              <a:t>caches</a:t>
            </a:r>
          </a:p>
        </p:txBody>
      </p:sp>
      <p:sp>
        <p:nvSpPr>
          <p:cNvPr id="65" name="Oval 64"/>
          <p:cNvSpPr/>
          <p:nvPr/>
        </p:nvSpPr>
        <p:spPr>
          <a:xfrm>
            <a:off x="1429319" y="5515383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054058" y="5435308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810892" y="5347485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404275" y="4461500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064245" y="3908728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336756" y="3603927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737488" y="4205778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4122549" y="3040818"/>
            <a:ext cx="1915910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Web indexes</a:t>
            </a:r>
            <a:br>
              <a:rPr lang="en-US" dirty="0"/>
            </a:br>
            <a:r>
              <a:rPr lang="en-US" dirty="0"/>
              <a:t>entirely in DRAM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150971" y="2438400"/>
            <a:ext cx="1441420" cy="369332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memcached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591408" y="1233100"/>
            <a:ext cx="1937389" cy="923330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Facebook:</a:t>
            </a:r>
            <a:br>
              <a:rPr lang="en-US" dirty="0"/>
            </a:br>
            <a:r>
              <a:rPr lang="en-US" dirty="0"/>
              <a:t>200 TB total data</a:t>
            </a:r>
            <a:br>
              <a:rPr lang="en-US" dirty="0"/>
            </a:br>
            <a:r>
              <a:rPr lang="en-US" dirty="0"/>
              <a:t>150 TB cache!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094371" y="4888992"/>
            <a:ext cx="1595309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Main-memory</a:t>
            </a:r>
            <a:br>
              <a:rPr lang="en-US" dirty="0"/>
            </a:br>
            <a:r>
              <a:rPr lang="en-US" dirty="0"/>
              <a:t>DBs, again</a:t>
            </a:r>
          </a:p>
        </p:txBody>
      </p:sp>
      <p:cxnSp>
        <p:nvCxnSpPr>
          <p:cNvPr id="77" name="Straight Connector 76"/>
          <p:cNvCxnSpPr>
            <a:stCxn id="65" idx="0"/>
          </p:cNvCxnSpPr>
          <p:nvPr/>
        </p:nvCxnSpPr>
        <p:spPr>
          <a:xfrm flipV="1">
            <a:off x="1585148" y="4995418"/>
            <a:ext cx="0" cy="519965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66" idx="1"/>
            <a:endCxn id="50" idx="2"/>
          </p:cNvCxnSpPr>
          <p:nvPr/>
        </p:nvCxnSpPr>
        <p:spPr>
          <a:xfrm flipH="1" flipV="1">
            <a:off x="2169255" y="3886200"/>
            <a:ext cx="930444" cy="1591082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7" idx="0"/>
            <a:endCxn id="51" idx="2"/>
          </p:cNvCxnSpPr>
          <p:nvPr/>
        </p:nvCxnSpPr>
        <p:spPr>
          <a:xfrm flipH="1" flipV="1">
            <a:off x="3955659" y="4604809"/>
            <a:ext cx="11062" cy="742676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72" idx="2"/>
          </p:cNvCxnSpPr>
          <p:nvPr/>
        </p:nvCxnSpPr>
        <p:spPr>
          <a:xfrm flipH="1" flipV="1">
            <a:off x="5080504" y="3687149"/>
            <a:ext cx="1343543" cy="838356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 flipV="1">
            <a:off x="6324600" y="2807980"/>
            <a:ext cx="502403" cy="1407559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7336756" y="2156430"/>
            <a:ext cx="102430" cy="1454675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284203" y="4207790"/>
            <a:ext cx="244594" cy="681202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07,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659D765-7126-4B95-ADF3-403BFECAA36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3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"/>
    </mc:Choice>
    <mc:Fallback xmlns:mv="urn:schemas-microsoft-com:mac:vml" xmlns="">
      <p:transition spd="slow" advTm="13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RAMCloud</a:t>
            </a: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63D9E34-FD88-43CE-8318-CD77F67383DC}" type="slidenum">
              <a:rPr lang="en-US"/>
              <a:pPr/>
              <a:t>6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 is cheaper!</a:t>
            </a:r>
            <a:endParaRPr lang="en-US" dirty="0"/>
          </a:p>
        </p:txBody>
      </p:sp>
      <p:sp>
        <p:nvSpPr>
          <p:cNvPr id="228391" name="Text Box 39"/>
          <p:cNvSpPr txBox="1">
            <a:spLocks noChangeArrowheads="1"/>
          </p:cNvSpPr>
          <p:nvPr/>
        </p:nvSpPr>
        <p:spPr bwMode="auto">
          <a:xfrm>
            <a:off x="4419600" y="974725"/>
            <a:ext cx="457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000" dirty="0"/>
              <a:t>from "Andersen et al., "FAWN: A Fast Array of Wimpy Nodes",</a:t>
            </a:r>
            <a:br>
              <a:rPr lang="en-US" sz="1000" dirty="0"/>
            </a:br>
            <a:r>
              <a:rPr lang="en-US" sz="1000" dirty="0"/>
              <a:t>Proc. 22nd Symposium on Operating System Principles, 2009, pp. 1-14. 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304800" y="1295400"/>
            <a:ext cx="8408988" cy="5026025"/>
            <a:chOff x="304800" y="1227138"/>
            <a:chExt cx="8408988" cy="5026025"/>
          </a:xfrm>
        </p:grpSpPr>
        <p:sp>
          <p:nvSpPr>
            <p:cNvPr id="228396" name="Freeform 44"/>
            <p:cNvSpPr>
              <a:spLocks/>
            </p:cNvSpPr>
            <p:nvPr/>
          </p:nvSpPr>
          <p:spPr bwMode="auto">
            <a:xfrm>
              <a:off x="1447800" y="1371600"/>
              <a:ext cx="7010400" cy="4191000"/>
            </a:xfrm>
            <a:custGeom>
              <a:avLst/>
              <a:gdLst>
                <a:gd name="T0" fmla="*/ 0 w 4416"/>
                <a:gd name="T1" fmla="*/ 1392 h 2640"/>
                <a:gd name="T2" fmla="*/ 2976 w 4416"/>
                <a:gd name="T3" fmla="*/ 0 h 2640"/>
                <a:gd name="T4" fmla="*/ 4416 w 4416"/>
                <a:gd name="T5" fmla="*/ 0 h 2640"/>
                <a:gd name="T6" fmla="*/ 4416 w 4416"/>
                <a:gd name="T7" fmla="*/ 816 h 2640"/>
                <a:gd name="T8" fmla="*/ 672 w 4416"/>
                <a:gd name="T9" fmla="*/ 2640 h 2640"/>
                <a:gd name="T10" fmla="*/ 0 w 4416"/>
                <a:gd name="T11" fmla="*/ 2640 h 2640"/>
                <a:gd name="T12" fmla="*/ 0 w 4416"/>
                <a:gd name="T13" fmla="*/ 1392 h 2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16" h="2640">
                  <a:moveTo>
                    <a:pt x="0" y="1392"/>
                  </a:moveTo>
                  <a:lnTo>
                    <a:pt x="2976" y="0"/>
                  </a:lnTo>
                  <a:lnTo>
                    <a:pt x="4416" y="0"/>
                  </a:lnTo>
                  <a:lnTo>
                    <a:pt x="4416" y="816"/>
                  </a:lnTo>
                  <a:lnTo>
                    <a:pt x="672" y="2640"/>
                  </a:lnTo>
                  <a:lnTo>
                    <a:pt x="0" y="2640"/>
                  </a:lnTo>
                  <a:lnTo>
                    <a:pt x="0" y="1392"/>
                  </a:lnTo>
                  <a:close/>
                </a:path>
              </a:pathLst>
            </a:custGeom>
            <a:solidFill>
              <a:srgbClr val="CCFFCC"/>
            </a:solidFill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397" name="Freeform 45"/>
            <p:cNvSpPr>
              <a:spLocks/>
            </p:cNvSpPr>
            <p:nvPr/>
          </p:nvSpPr>
          <p:spPr bwMode="auto">
            <a:xfrm>
              <a:off x="2514600" y="2667000"/>
              <a:ext cx="5943600" cy="2895600"/>
            </a:xfrm>
            <a:custGeom>
              <a:avLst/>
              <a:gdLst>
                <a:gd name="T0" fmla="*/ 0 w 3744"/>
                <a:gd name="T1" fmla="*/ 1824 h 1824"/>
                <a:gd name="T2" fmla="*/ 3744 w 3744"/>
                <a:gd name="T3" fmla="*/ 0 h 1824"/>
                <a:gd name="T4" fmla="*/ 3744 w 3744"/>
                <a:gd name="T5" fmla="*/ 1824 h 1824"/>
                <a:gd name="T6" fmla="*/ 0 w 3744"/>
                <a:gd name="T7" fmla="*/ 1824 h 1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4" h="1824">
                  <a:moveTo>
                    <a:pt x="0" y="1824"/>
                  </a:moveTo>
                  <a:lnTo>
                    <a:pt x="3744" y="0"/>
                  </a:lnTo>
                  <a:lnTo>
                    <a:pt x="3744" y="1824"/>
                  </a:lnTo>
                  <a:lnTo>
                    <a:pt x="0" y="1824"/>
                  </a:lnTo>
                  <a:close/>
                </a:path>
              </a:pathLst>
            </a:custGeom>
            <a:solidFill>
              <a:srgbClr val="FFFFBB"/>
            </a:solidFill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395" name="Freeform 43"/>
            <p:cNvSpPr>
              <a:spLocks/>
            </p:cNvSpPr>
            <p:nvPr/>
          </p:nvSpPr>
          <p:spPr bwMode="auto">
            <a:xfrm>
              <a:off x="1447800" y="1371600"/>
              <a:ext cx="4724400" cy="2209800"/>
            </a:xfrm>
            <a:custGeom>
              <a:avLst/>
              <a:gdLst>
                <a:gd name="T0" fmla="*/ 0 w 2976"/>
                <a:gd name="T1" fmla="*/ 1392 h 1392"/>
                <a:gd name="T2" fmla="*/ 2976 w 2976"/>
                <a:gd name="T3" fmla="*/ 0 h 1392"/>
                <a:gd name="T4" fmla="*/ 0 w 2976"/>
                <a:gd name="T5" fmla="*/ 0 h 1392"/>
                <a:gd name="T6" fmla="*/ 0 w 2976"/>
                <a:gd name="T7" fmla="*/ 1392 h 1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76" h="1392">
                  <a:moveTo>
                    <a:pt x="0" y="1392"/>
                  </a:moveTo>
                  <a:lnTo>
                    <a:pt x="2976" y="0"/>
                  </a:lnTo>
                  <a:lnTo>
                    <a:pt x="0" y="0"/>
                  </a:lnTo>
                  <a:lnTo>
                    <a:pt x="0" y="1392"/>
                  </a:lnTo>
                  <a:close/>
                </a:path>
              </a:pathLst>
            </a:custGeom>
            <a:solidFill>
              <a:srgbClr val="C9D7F4"/>
            </a:solidFill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364" name="Rectangle 12"/>
            <p:cNvSpPr>
              <a:spLocks noChangeArrowheads="1"/>
            </p:cNvSpPr>
            <p:nvPr/>
          </p:nvSpPr>
          <p:spPr bwMode="auto">
            <a:xfrm>
              <a:off x="1447800" y="1371600"/>
              <a:ext cx="7010400" cy="4191000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365" name="Line 13"/>
            <p:cNvSpPr>
              <a:spLocks noChangeShapeType="1"/>
            </p:cNvSpPr>
            <p:nvPr/>
          </p:nvSpPr>
          <p:spPr bwMode="auto">
            <a:xfrm>
              <a:off x="1447800" y="4724400"/>
              <a:ext cx="76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366" name="Line 14"/>
            <p:cNvSpPr>
              <a:spLocks noChangeShapeType="1"/>
            </p:cNvSpPr>
            <p:nvPr/>
          </p:nvSpPr>
          <p:spPr bwMode="auto">
            <a:xfrm>
              <a:off x="1447800" y="3886200"/>
              <a:ext cx="76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367" name="Line 15"/>
            <p:cNvSpPr>
              <a:spLocks noChangeShapeType="1"/>
            </p:cNvSpPr>
            <p:nvPr/>
          </p:nvSpPr>
          <p:spPr bwMode="auto">
            <a:xfrm>
              <a:off x="1447800" y="3048000"/>
              <a:ext cx="76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368" name="Line 16"/>
            <p:cNvSpPr>
              <a:spLocks noChangeShapeType="1"/>
            </p:cNvSpPr>
            <p:nvPr/>
          </p:nvSpPr>
          <p:spPr bwMode="auto">
            <a:xfrm>
              <a:off x="1447800" y="2209800"/>
              <a:ext cx="76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369" name="Line 17"/>
            <p:cNvSpPr>
              <a:spLocks noChangeShapeType="1"/>
            </p:cNvSpPr>
            <p:nvPr/>
          </p:nvSpPr>
          <p:spPr bwMode="auto">
            <a:xfrm>
              <a:off x="8382000" y="4724400"/>
              <a:ext cx="76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370" name="Line 18"/>
            <p:cNvSpPr>
              <a:spLocks noChangeShapeType="1"/>
            </p:cNvSpPr>
            <p:nvPr/>
          </p:nvSpPr>
          <p:spPr bwMode="auto">
            <a:xfrm>
              <a:off x="8382000" y="3886200"/>
              <a:ext cx="76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371" name="Line 19"/>
            <p:cNvSpPr>
              <a:spLocks noChangeShapeType="1"/>
            </p:cNvSpPr>
            <p:nvPr/>
          </p:nvSpPr>
          <p:spPr bwMode="auto">
            <a:xfrm>
              <a:off x="8382000" y="3048000"/>
              <a:ext cx="76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372" name="Line 20"/>
            <p:cNvSpPr>
              <a:spLocks noChangeShapeType="1"/>
            </p:cNvSpPr>
            <p:nvPr/>
          </p:nvSpPr>
          <p:spPr bwMode="auto">
            <a:xfrm>
              <a:off x="8382000" y="2209800"/>
              <a:ext cx="76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373" name="Line 21"/>
            <p:cNvSpPr>
              <a:spLocks noChangeShapeType="1"/>
            </p:cNvSpPr>
            <p:nvPr/>
          </p:nvSpPr>
          <p:spPr bwMode="auto">
            <a:xfrm flipV="1">
              <a:off x="3200400" y="5486400"/>
              <a:ext cx="0" cy="76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374" name="Line 22"/>
            <p:cNvSpPr>
              <a:spLocks noChangeShapeType="1"/>
            </p:cNvSpPr>
            <p:nvPr/>
          </p:nvSpPr>
          <p:spPr bwMode="auto">
            <a:xfrm flipV="1">
              <a:off x="4953000" y="5486400"/>
              <a:ext cx="0" cy="76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375" name="Line 23"/>
            <p:cNvSpPr>
              <a:spLocks noChangeShapeType="1"/>
            </p:cNvSpPr>
            <p:nvPr/>
          </p:nvSpPr>
          <p:spPr bwMode="auto">
            <a:xfrm flipV="1">
              <a:off x="6705600" y="5486400"/>
              <a:ext cx="0" cy="76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376" name="Line 24"/>
            <p:cNvSpPr>
              <a:spLocks noChangeShapeType="1"/>
            </p:cNvSpPr>
            <p:nvPr/>
          </p:nvSpPr>
          <p:spPr bwMode="auto">
            <a:xfrm flipV="1">
              <a:off x="3200400" y="1371600"/>
              <a:ext cx="0" cy="76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377" name="Line 25"/>
            <p:cNvSpPr>
              <a:spLocks noChangeShapeType="1"/>
            </p:cNvSpPr>
            <p:nvPr/>
          </p:nvSpPr>
          <p:spPr bwMode="auto">
            <a:xfrm flipV="1">
              <a:off x="4953000" y="1371600"/>
              <a:ext cx="0" cy="76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378" name="Line 26"/>
            <p:cNvSpPr>
              <a:spLocks noChangeShapeType="1"/>
            </p:cNvSpPr>
            <p:nvPr/>
          </p:nvSpPr>
          <p:spPr bwMode="auto">
            <a:xfrm flipV="1">
              <a:off x="6705600" y="1371600"/>
              <a:ext cx="0" cy="76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379" name="Text Box 27"/>
            <p:cNvSpPr txBox="1">
              <a:spLocks noChangeArrowheads="1"/>
            </p:cNvSpPr>
            <p:nvPr/>
          </p:nvSpPr>
          <p:spPr bwMode="auto">
            <a:xfrm>
              <a:off x="1279525" y="5638800"/>
              <a:ext cx="3175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/>
                <a:t>0.1</a:t>
              </a:r>
            </a:p>
          </p:txBody>
        </p:sp>
        <p:sp>
          <p:nvSpPr>
            <p:cNvPr id="228380" name="Text Box 28"/>
            <p:cNvSpPr txBox="1">
              <a:spLocks noChangeArrowheads="1"/>
            </p:cNvSpPr>
            <p:nvPr/>
          </p:nvSpPr>
          <p:spPr bwMode="auto">
            <a:xfrm>
              <a:off x="3133725" y="5638800"/>
              <a:ext cx="1270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228381" name="Text Box 29"/>
            <p:cNvSpPr txBox="1">
              <a:spLocks noChangeArrowheads="1"/>
            </p:cNvSpPr>
            <p:nvPr/>
          </p:nvSpPr>
          <p:spPr bwMode="auto">
            <a:xfrm>
              <a:off x="4827588" y="5638800"/>
              <a:ext cx="2540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/>
                <a:t>10</a:t>
              </a:r>
            </a:p>
          </p:txBody>
        </p:sp>
        <p:sp>
          <p:nvSpPr>
            <p:cNvPr id="228382" name="Text Box 30"/>
            <p:cNvSpPr txBox="1">
              <a:spLocks noChangeArrowheads="1"/>
            </p:cNvSpPr>
            <p:nvPr/>
          </p:nvSpPr>
          <p:spPr bwMode="auto">
            <a:xfrm>
              <a:off x="6513513" y="5638800"/>
              <a:ext cx="3810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228383" name="Text Box 31"/>
            <p:cNvSpPr txBox="1">
              <a:spLocks noChangeArrowheads="1"/>
            </p:cNvSpPr>
            <p:nvPr/>
          </p:nvSpPr>
          <p:spPr bwMode="auto">
            <a:xfrm>
              <a:off x="8205788" y="5638800"/>
              <a:ext cx="5080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/>
                <a:t>1000</a:t>
              </a:r>
            </a:p>
          </p:txBody>
        </p:sp>
        <p:sp>
          <p:nvSpPr>
            <p:cNvPr id="228384" name="Text Box 32"/>
            <p:cNvSpPr txBox="1">
              <a:spLocks noChangeArrowheads="1"/>
            </p:cNvSpPr>
            <p:nvPr/>
          </p:nvSpPr>
          <p:spPr bwMode="auto">
            <a:xfrm>
              <a:off x="1003300" y="5411788"/>
              <a:ext cx="3175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/>
                <a:t>0.1</a:t>
              </a:r>
            </a:p>
          </p:txBody>
        </p:sp>
        <p:sp>
          <p:nvSpPr>
            <p:cNvPr id="228385" name="Text Box 33"/>
            <p:cNvSpPr txBox="1">
              <a:spLocks noChangeArrowheads="1"/>
            </p:cNvSpPr>
            <p:nvPr/>
          </p:nvSpPr>
          <p:spPr bwMode="auto">
            <a:xfrm>
              <a:off x="1193800" y="4579938"/>
              <a:ext cx="1270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228386" name="Text Box 34"/>
            <p:cNvSpPr txBox="1">
              <a:spLocks noChangeArrowheads="1"/>
            </p:cNvSpPr>
            <p:nvPr/>
          </p:nvSpPr>
          <p:spPr bwMode="auto">
            <a:xfrm>
              <a:off x="1066800" y="3741738"/>
              <a:ext cx="2540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/>
                <a:t>10</a:t>
              </a:r>
            </a:p>
          </p:txBody>
        </p:sp>
        <p:sp>
          <p:nvSpPr>
            <p:cNvPr id="228387" name="Text Box 35"/>
            <p:cNvSpPr txBox="1">
              <a:spLocks noChangeArrowheads="1"/>
            </p:cNvSpPr>
            <p:nvPr/>
          </p:nvSpPr>
          <p:spPr bwMode="auto">
            <a:xfrm>
              <a:off x="939800" y="2901950"/>
              <a:ext cx="3810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228388" name="Text Box 36"/>
            <p:cNvSpPr txBox="1">
              <a:spLocks noChangeArrowheads="1"/>
            </p:cNvSpPr>
            <p:nvPr/>
          </p:nvSpPr>
          <p:spPr bwMode="auto">
            <a:xfrm>
              <a:off x="812800" y="2065338"/>
              <a:ext cx="5080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/>
                <a:t>1000</a:t>
              </a:r>
            </a:p>
          </p:txBody>
        </p:sp>
        <p:sp>
          <p:nvSpPr>
            <p:cNvPr id="228389" name="Text Box 37"/>
            <p:cNvSpPr txBox="1">
              <a:spLocks noChangeArrowheads="1"/>
            </p:cNvSpPr>
            <p:nvPr/>
          </p:nvSpPr>
          <p:spPr bwMode="auto">
            <a:xfrm>
              <a:off x="685800" y="1227138"/>
              <a:ext cx="6350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dirty="0"/>
                <a:t>10000</a:t>
              </a:r>
            </a:p>
          </p:txBody>
        </p:sp>
        <p:sp>
          <p:nvSpPr>
            <p:cNvPr id="228392" name="Text Box 40"/>
            <p:cNvSpPr txBox="1">
              <a:spLocks noChangeArrowheads="1"/>
            </p:cNvSpPr>
            <p:nvPr/>
          </p:nvSpPr>
          <p:spPr bwMode="auto">
            <a:xfrm>
              <a:off x="3429000" y="5948363"/>
              <a:ext cx="304323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 dirty="0">
                  <a:solidFill>
                    <a:schemeClr val="tx2"/>
                  </a:solidFill>
                </a:rPr>
                <a:t>Query Rate (millions/sec)</a:t>
              </a:r>
            </a:p>
          </p:txBody>
        </p:sp>
        <p:sp>
          <p:nvSpPr>
            <p:cNvPr id="228393" name="Text Box 41"/>
            <p:cNvSpPr txBox="1">
              <a:spLocks noChangeArrowheads="1"/>
            </p:cNvSpPr>
            <p:nvPr/>
          </p:nvSpPr>
          <p:spPr bwMode="auto">
            <a:xfrm rot="-5400000">
              <a:off x="-579438" y="3306763"/>
              <a:ext cx="20732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 dirty="0">
                  <a:solidFill>
                    <a:schemeClr val="tx2"/>
                  </a:solidFill>
                </a:rPr>
                <a:t>Dataset Size (TB)</a:t>
              </a:r>
            </a:p>
          </p:txBody>
        </p:sp>
        <p:sp>
          <p:nvSpPr>
            <p:cNvPr id="228398" name="Text Box 46"/>
            <p:cNvSpPr txBox="1">
              <a:spLocks noChangeArrowheads="1"/>
            </p:cNvSpPr>
            <p:nvPr/>
          </p:nvSpPr>
          <p:spPr bwMode="auto">
            <a:xfrm>
              <a:off x="2273300" y="1887538"/>
              <a:ext cx="752475" cy="427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 dirty="0"/>
                <a:t>Disk</a:t>
              </a:r>
            </a:p>
          </p:txBody>
        </p:sp>
        <p:sp>
          <p:nvSpPr>
            <p:cNvPr id="228401" name="Text Box 49"/>
            <p:cNvSpPr txBox="1">
              <a:spLocks noChangeArrowheads="1"/>
            </p:cNvSpPr>
            <p:nvPr/>
          </p:nvSpPr>
          <p:spPr bwMode="auto">
            <a:xfrm>
              <a:off x="4276725" y="3165475"/>
              <a:ext cx="930275" cy="427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/>
                <a:t>Flash</a:t>
              </a:r>
            </a:p>
          </p:txBody>
        </p:sp>
        <p:sp>
          <p:nvSpPr>
            <p:cNvPr id="228402" name="Text Box 50"/>
            <p:cNvSpPr txBox="1">
              <a:spLocks noChangeArrowheads="1"/>
            </p:cNvSpPr>
            <p:nvPr/>
          </p:nvSpPr>
          <p:spPr bwMode="auto">
            <a:xfrm>
              <a:off x="6475413" y="4297363"/>
              <a:ext cx="1068387" cy="427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/>
                <a:t>DRAM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07, 2013</a:t>
            </a:r>
            <a:endParaRPr lang="en-US" dirty="0"/>
          </a:p>
        </p:txBody>
      </p:sp>
      <p:sp>
        <p:nvSpPr>
          <p:cNvPr id="41" name="Rectangle 2"/>
          <p:cNvSpPr txBox="1">
            <a:spLocks noChangeArrowheads="1"/>
          </p:cNvSpPr>
          <p:nvPr/>
        </p:nvSpPr>
        <p:spPr bwMode="auto">
          <a:xfrm>
            <a:off x="1447800" y="914400"/>
            <a:ext cx="3886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0A0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0A0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0A0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0A0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0A0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0A0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0A0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0A0"/>
                </a:solidFill>
                <a:latin typeface="Verdana" pitchFamily="34" charset="0"/>
              </a:defRPr>
            </a:lvl9pPr>
          </a:lstStyle>
          <a:p>
            <a:r>
              <a:rPr lang="en-US" sz="2000" dirty="0" smtClean="0"/>
              <a:t>Lowest TCO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0579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"/>
    </mc:Choice>
    <mc:Fallback xmlns:mv="urn:schemas-microsoft-com:mac:vml" xmlns="">
      <p:transition spd="slow" advTm="12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Why Does Latency Matter?</a:t>
            </a:r>
          </a:p>
        </p:txBody>
      </p:sp>
      <p:sp>
        <p:nvSpPr>
          <p:cNvPr id="8203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4648200"/>
            <a:ext cx="8229600" cy="1477963"/>
          </a:xfrm>
        </p:spPr>
        <p:txBody>
          <a:bodyPr/>
          <a:lstStyle/>
          <a:p>
            <a:pPr eaLnBrk="1" hangingPunct="1"/>
            <a:r>
              <a:rPr lang="en-US" dirty="0" smtClean="0"/>
              <a:t>Large-scale apps struggle with high latency</a:t>
            </a:r>
          </a:p>
          <a:p>
            <a:pPr lvl="1" eaLnBrk="1" hangingPunct="1"/>
            <a:r>
              <a:rPr lang="en-US" dirty="0" smtClean="0"/>
              <a:t>Random access data rate has not scaled!</a:t>
            </a:r>
          </a:p>
          <a:p>
            <a:pPr lvl="1" eaLnBrk="1" hangingPunct="1"/>
            <a:r>
              <a:rPr lang="en-US" dirty="0" smtClean="0"/>
              <a:t>Facebook: can only make 100-150 internal requests per page</a:t>
            </a:r>
          </a:p>
        </p:txBody>
      </p:sp>
      <p:sp>
        <p:nvSpPr>
          <p:cNvPr id="8204" name="AutoShape 9"/>
          <p:cNvSpPr>
            <a:spLocks noChangeArrowheads="1"/>
          </p:cNvSpPr>
          <p:nvPr/>
        </p:nvSpPr>
        <p:spPr bwMode="auto">
          <a:xfrm>
            <a:off x="838200" y="1504950"/>
            <a:ext cx="2362200" cy="2076450"/>
          </a:xfrm>
          <a:prstGeom prst="roundRect">
            <a:avLst>
              <a:gd name="adj" fmla="val 9134"/>
            </a:avLst>
          </a:prstGeom>
          <a:solidFill>
            <a:srgbClr val="E3EAF9"/>
          </a:solidFill>
          <a:ln w="25400">
            <a:solidFill>
              <a:srgbClr val="4974CB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Rectangle 10"/>
          <p:cNvSpPr>
            <a:spLocks noChangeArrowheads="1"/>
          </p:cNvSpPr>
          <p:nvPr/>
        </p:nvSpPr>
        <p:spPr bwMode="auto">
          <a:xfrm>
            <a:off x="1143000" y="1885950"/>
            <a:ext cx="7620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UI</a:t>
            </a:r>
          </a:p>
        </p:txBody>
      </p:sp>
      <p:sp>
        <p:nvSpPr>
          <p:cNvPr id="8206" name="Rectangle 11"/>
          <p:cNvSpPr>
            <a:spLocks noChangeArrowheads="1"/>
          </p:cNvSpPr>
          <p:nvPr/>
        </p:nvSpPr>
        <p:spPr bwMode="auto">
          <a:xfrm>
            <a:off x="1143000" y="2343150"/>
            <a:ext cx="762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App.</a:t>
            </a:r>
            <a:br>
              <a:rPr lang="en-US"/>
            </a:br>
            <a:r>
              <a:rPr lang="en-US"/>
              <a:t>Logic</a:t>
            </a:r>
          </a:p>
        </p:txBody>
      </p:sp>
      <p:sp>
        <p:nvSpPr>
          <p:cNvPr id="8207" name="Line 12"/>
          <p:cNvSpPr>
            <a:spLocks noChangeShapeType="1"/>
          </p:cNvSpPr>
          <p:nvPr/>
        </p:nvSpPr>
        <p:spPr bwMode="auto">
          <a:xfrm>
            <a:off x="2590800" y="18097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3"/>
          <p:cNvSpPr>
            <a:spLocks noChangeShapeType="1"/>
          </p:cNvSpPr>
          <p:nvPr/>
        </p:nvSpPr>
        <p:spPr bwMode="auto">
          <a:xfrm>
            <a:off x="2743200" y="19621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4"/>
          <p:cNvSpPr>
            <a:spLocks noChangeShapeType="1"/>
          </p:cNvSpPr>
          <p:nvPr/>
        </p:nvSpPr>
        <p:spPr bwMode="auto">
          <a:xfrm flipH="1">
            <a:off x="2438400" y="18097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5"/>
          <p:cNvSpPr>
            <a:spLocks noChangeShapeType="1"/>
          </p:cNvSpPr>
          <p:nvPr/>
        </p:nvSpPr>
        <p:spPr bwMode="auto">
          <a:xfrm>
            <a:off x="2743200" y="19621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6"/>
          <p:cNvSpPr>
            <a:spLocks noChangeShapeType="1"/>
          </p:cNvSpPr>
          <p:nvPr/>
        </p:nvSpPr>
        <p:spPr bwMode="auto">
          <a:xfrm>
            <a:off x="2438400" y="21145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17"/>
          <p:cNvSpPr>
            <a:spLocks noChangeShapeType="1"/>
          </p:cNvSpPr>
          <p:nvPr/>
        </p:nvSpPr>
        <p:spPr bwMode="auto">
          <a:xfrm>
            <a:off x="2743200" y="21145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18"/>
          <p:cNvSpPr>
            <a:spLocks noChangeShapeType="1"/>
          </p:cNvSpPr>
          <p:nvPr/>
        </p:nvSpPr>
        <p:spPr bwMode="auto">
          <a:xfrm>
            <a:off x="2362200" y="26479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Line 19"/>
          <p:cNvSpPr>
            <a:spLocks noChangeShapeType="1"/>
          </p:cNvSpPr>
          <p:nvPr/>
        </p:nvSpPr>
        <p:spPr bwMode="auto">
          <a:xfrm>
            <a:off x="2362200" y="2647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20"/>
          <p:cNvSpPr>
            <a:spLocks noChangeShapeType="1"/>
          </p:cNvSpPr>
          <p:nvPr/>
        </p:nvSpPr>
        <p:spPr bwMode="auto">
          <a:xfrm>
            <a:off x="2438400" y="19621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21"/>
          <p:cNvSpPr>
            <a:spLocks noChangeShapeType="1"/>
          </p:cNvSpPr>
          <p:nvPr/>
        </p:nvSpPr>
        <p:spPr bwMode="auto">
          <a:xfrm>
            <a:off x="2438400" y="21145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Line 22"/>
          <p:cNvSpPr>
            <a:spLocks noChangeShapeType="1"/>
          </p:cNvSpPr>
          <p:nvPr/>
        </p:nvSpPr>
        <p:spPr bwMode="auto">
          <a:xfrm flipH="1">
            <a:off x="2286000" y="21145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23"/>
          <p:cNvSpPr>
            <a:spLocks noChangeShapeType="1"/>
          </p:cNvSpPr>
          <p:nvPr/>
        </p:nvSpPr>
        <p:spPr bwMode="auto">
          <a:xfrm flipH="1">
            <a:off x="2438400" y="22669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24"/>
          <p:cNvSpPr>
            <a:spLocks noChangeShapeType="1"/>
          </p:cNvSpPr>
          <p:nvPr/>
        </p:nvSpPr>
        <p:spPr bwMode="auto">
          <a:xfrm>
            <a:off x="2590800" y="2266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Line 25"/>
          <p:cNvSpPr>
            <a:spLocks noChangeShapeType="1"/>
          </p:cNvSpPr>
          <p:nvPr/>
        </p:nvSpPr>
        <p:spPr bwMode="auto">
          <a:xfrm>
            <a:off x="2743200" y="21145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Line 26"/>
          <p:cNvSpPr>
            <a:spLocks noChangeShapeType="1"/>
          </p:cNvSpPr>
          <p:nvPr/>
        </p:nvSpPr>
        <p:spPr bwMode="auto">
          <a:xfrm>
            <a:off x="2514600" y="2647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Line 27"/>
          <p:cNvSpPr>
            <a:spLocks noChangeShapeType="1"/>
          </p:cNvSpPr>
          <p:nvPr/>
        </p:nvSpPr>
        <p:spPr bwMode="auto">
          <a:xfrm>
            <a:off x="2362200" y="28003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3" name="Line 28"/>
          <p:cNvSpPr>
            <a:spLocks noChangeShapeType="1"/>
          </p:cNvSpPr>
          <p:nvPr/>
        </p:nvSpPr>
        <p:spPr bwMode="auto">
          <a:xfrm>
            <a:off x="2667000" y="26479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Line 29"/>
          <p:cNvSpPr>
            <a:spLocks noChangeShapeType="1"/>
          </p:cNvSpPr>
          <p:nvPr/>
        </p:nvSpPr>
        <p:spPr bwMode="auto">
          <a:xfrm>
            <a:off x="2667000" y="2647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Line 30"/>
          <p:cNvSpPr>
            <a:spLocks noChangeShapeType="1"/>
          </p:cNvSpPr>
          <p:nvPr/>
        </p:nvSpPr>
        <p:spPr bwMode="auto">
          <a:xfrm>
            <a:off x="2819400" y="2647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Line 31"/>
          <p:cNvSpPr>
            <a:spLocks noChangeShapeType="1"/>
          </p:cNvSpPr>
          <p:nvPr/>
        </p:nvSpPr>
        <p:spPr bwMode="auto">
          <a:xfrm>
            <a:off x="2667000" y="28003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Line 32"/>
          <p:cNvSpPr>
            <a:spLocks noChangeShapeType="1"/>
          </p:cNvSpPr>
          <p:nvPr/>
        </p:nvSpPr>
        <p:spPr bwMode="auto">
          <a:xfrm>
            <a:off x="2667000" y="29527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8" name="Line 33"/>
          <p:cNvSpPr>
            <a:spLocks noChangeShapeType="1"/>
          </p:cNvSpPr>
          <p:nvPr/>
        </p:nvSpPr>
        <p:spPr bwMode="auto">
          <a:xfrm>
            <a:off x="2667000" y="28003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Line 34"/>
          <p:cNvSpPr>
            <a:spLocks noChangeShapeType="1"/>
          </p:cNvSpPr>
          <p:nvPr/>
        </p:nvSpPr>
        <p:spPr bwMode="auto">
          <a:xfrm>
            <a:off x="2819400" y="28003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0" name="Line 35"/>
          <p:cNvSpPr>
            <a:spLocks noChangeShapeType="1"/>
          </p:cNvSpPr>
          <p:nvPr/>
        </p:nvSpPr>
        <p:spPr bwMode="auto">
          <a:xfrm>
            <a:off x="2514600" y="29527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1" name="Line 36"/>
          <p:cNvSpPr>
            <a:spLocks noChangeShapeType="1"/>
          </p:cNvSpPr>
          <p:nvPr/>
        </p:nvSpPr>
        <p:spPr bwMode="auto">
          <a:xfrm>
            <a:off x="2362200" y="29527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2" name="Line 37"/>
          <p:cNvSpPr>
            <a:spLocks noChangeShapeType="1"/>
          </p:cNvSpPr>
          <p:nvPr/>
        </p:nvSpPr>
        <p:spPr bwMode="auto">
          <a:xfrm>
            <a:off x="2514600" y="28003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3" name="Line 38"/>
          <p:cNvSpPr>
            <a:spLocks noChangeShapeType="1"/>
          </p:cNvSpPr>
          <p:nvPr/>
        </p:nvSpPr>
        <p:spPr bwMode="auto">
          <a:xfrm>
            <a:off x="2362200" y="28003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4" name="Line 39"/>
          <p:cNvSpPr>
            <a:spLocks noChangeShapeType="1"/>
          </p:cNvSpPr>
          <p:nvPr/>
        </p:nvSpPr>
        <p:spPr bwMode="auto">
          <a:xfrm>
            <a:off x="2514600" y="26479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5" name="Line 40"/>
          <p:cNvSpPr>
            <a:spLocks noChangeShapeType="1"/>
          </p:cNvSpPr>
          <p:nvPr/>
        </p:nvSpPr>
        <p:spPr bwMode="auto">
          <a:xfrm>
            <a:off x="2514600" y="28003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6" name="Text Box 41"/>
          <p:cNvSpPr txBox="1">
            <a:spLocks noChangeArrowheads="1"/>
          </p:cNvSpPr>
          <p:nvPr/>
        </p:nvSpPr>
        <p:spPr bwMode="auto">
          <a:xfrm>
            <a:off x="2114550" y="2976563"/>
            <a:ext cx="944563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Data</a:t>
            </a:r>
            <a:br>
              <a:rPr lang="en-US" sz="1200" b="1"/>
            </a:br>
            <a:r>
              <a:rPr lang="en-US" sz="1200" b="1"/>
              <a:t>Structures</a:t>
            </a:r>
          </a:p>
        </p:txBody>
      </p:sp>
      <p:sp>
        <p:nvSpPr>
          <p:cNvPr id="8237" name="Text Box 42"/>
          <p:cNvSpPr txBox="1">
            <a:spLocks noChangeArrowheads="1"/>
          </p:cNvSpPr>
          <p:nvPr/>
        </p:nvSpPr>
        <p:spPr bwMode="auto">
          <a:xfrm>
            <a:off x="685800" y="9906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Traditional Application</a:t>
            </a:r>
          </a:p>
        </p:txBody>
      </p:sp>
      <p:sp>
        <p:nvSpPr>
          <p:cNvPr id="8244" name="Text Box 79"/>
          <p:cNvSpPr txBox="1">
            <a:spLocks noChangeArrowheads="1"/>
          </p:cNvSpPr>
          <p:nvPr/>
        </p:nvSpPr>
        <p:spPr bwMode="auto">
          <a:xfrm>
            <a:off x="914400" y="3810000"/>
            <a:ext cx="2274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2400" b="1">
                <a:solidFill>
                  <a:schemeClr val="folHlink"/>
                </a:solidFill>
              </a:rPr>
              <a:t>&lt;&lt; 1</a:t>
            </a:r>
            <a:r>
              <a:rPr lang="en-US" sz="2400" b="1">
                <a:solidFill>
                  <a:schemeClr val="folHlink"/>
                </a:solidFill>
                <a:cs typeface="Arial" charset="0"/>
              </a:rPr>
              <a:t>µs latency</a:t>
            </a:r>
          </a:p>
        </p:txBody>
      </p:sp>
      <p:sp>
        <p:nvSpPr>
          <p:cNvPr id="8245" name="Text Box 80"/>
          <p:cNvSpPr txBox="1">
            <a:spLocks noChangeArrowheads="1"/>
          </p:cNvSpPr>
          <p:nvPr/>
        </p:nvSpPr>
        <p:spPr bwMode="auto">
          <a:xfrm>
            <a:off x="5181600" y="38100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folHlink"/>
                </a:solidFill>
              </a:rPr>
              <a:t>0.5-10ms</a:t>
            </a:r>
            <a:r>
              <a:rPr lang="en-US" sz="2400" b="1">
                <a:solidFill>
                  <a:schemeClr val="folHlink"/>
                </a:solidFill>
                <a:cs typeface="Arial" charset="0"/>
              </a:rPr>
              <a:t> latency</a:t>
            </a:r>
          </a:p>
        </p:txBody>
      </p:sp>
      <p:sp>
        <p:nvSpPr>
          <p:cNvPr id="8246" name="Text Box 81"/>
          <p:cNvSpPr txBox="1">
            <a:spLocks noChangeArrowheads="1"/>
          </p:cNvSpPr>
          <p:nvPr/>
        </p:nvSpPr>
        <p:spPr bwMode="auto">
          <a:xfrm>
            <a:off x="838200" y="3352800"/>
            <a:ext cx="149752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400" b="1" dirty="0">
                <a:solidFill>
                  <a:schemeClr val="tx2"/>
                </a:solidFill>
              </a:rPr>
              <a:t>Single machine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07,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6" name="AutoShape 2"/>
          <p:cNvSpPr>
            <a:spLocks noChangeArrowheads="1"/>
          </p:cNvSpPr>
          <p:nvPr/>
        </p:nvSpPr>
        <p:spPr bwMode="auto">
          <a:xfrm>
            <a:off x="4191000" y="1371600"/>
            <a:ext cx="4572000" cy="2362200"/>
          </a:xfrm>
          <a:prstGeom prst="roundRect">
            <a:avLst>
              <a:gd name="adj" fmla="val 4167"/>
            </a:avLst>
          </a:prstGeom>
          <a:solidFill>
            <a:srgbClr val="F8F8F8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AutoShape 3"/>
          <p:cNvSpPr>
            <a:spLocks noChangeArrowheads="1"/>
          </p:cNvSpPr>
          <p:nvPr/>
        </p:nvSpPr>
        <p:spPr bwMode="auto">
          <a:xfrm>
            <a:off x="7239000" y="1733550"/>
            <a:ext cx="1143000" cy="167640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2540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AutoShape 4"/>
          <p:cNvSpPr>
            <a:spLocks noChangeArrowheads="1"/>
          </p:cNvSpPr>
          <p:nvPr/>
        </p:nvSpPr>
        <p:spPr bwMode="auto">
          <a:xfrm>
            <a:off x="7162800" y="1657350"/>
            <a:ext cx="1143000" cy="167640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2540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AutoShape 5"/>
          <p:cNvSpPr>
            <a:spLocks noChangeArrowheads="1"/>
          </p:cNvSpPr>
          <p:nvPr/>
        </p:nvSpPr>
        <p:spPr bwMode="auto">
          <a:xfrm>
            <a:off x="4724400" y="1733550"/>
            <a:ext cx="1219200" cy="167640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2540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AutoShape 6"/>
          <p:cNvSpPr>
            <a:spLocks noChangeArrowheads="1"/>
          </p:cNvSpPr>
          <p:nvPr/>
        </p:nvSpPr>
        <p:spPr bwMode="auto">
          <a:xfrm>
            <a:off x="4648200" y="1657350"/>
            <a:ext cx="1219200" cy="167640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2540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3" name="Group 43"/>
          <p:cNvGrpSpPr>
            <a:grpSpLocks/>
          </p:cNvGrpSpPr>
          <p:nvPr/>
        </p:nvGrpSpPr>
        <p:grpSpPr bwMode="auto">
          <a:xfrm>
            <a:off x="4572000" y="1562100"/>
            <a:ext cx="1219200" cy="1695450"/>
            <a:chOff x="2880" y="948"/>
            <a:chExt cx="768" cy="1068"/>
          </a:xfrm>
        </p:grpSpPr>
        <p:sp>
          <p:nvSpPr>
            <p:cNvPr id="94" name="AutoShape 44"/>
            <p:cNvSpPr>
              <a:spLocks noChangeArrowheads="1"/>
            </p:cNvSpPr>
            <p:nvPr/>
          </p:nvSpPr>
          <p:spPr bwMode="auto">
            <a:xfrm>
              <a:off x="2880" y="948"/>
              <a:ext cx="768" cy="1068"/>
            </a:xfrm>
            <a:prstGeom prst="roundRect">
              <a:avLst>
                <a:gd name="adj" fmla="val 9134"/>
              </a:avLst>
            </a:prstGeom>
            <a:solidFill>
              <a:srgbClr val="DFFFDF"/>
            </a:solidFill>
            <a:ln w="25400">
              <a:solidFill>
                <a:srgbClr val="43A34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Rectangle 45"/>
            <p:cNvSpPr>
              <a:spLocks noChangeArrowheads="1"/>
            </p:cNvSpPr>
            <p:nvPr/>
          </p:nvSpPr>
          <p:spPr bwMode="auto">
            <a:xfrm>
              <a:off x="3024" y="1152"/>
              <a:ext cx="48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UI</a:t>
              </a:r>
            </a:p>
          </p:txBody>
        </p:sp>
        <p:sp>
          <p:nvSpPr>
            <p:cNvPr id="96" name="Rectangle 46"/>
            <p:cNvSpPr>
              <a:spLocks noChangeArrowheads="1"/>
            </p:cNvSpPr>
            <p:nvPr/>
          </p:nvSpPr>
          <p:spPr bwMode="auto">
            <a:xfrm>
              <a:off x="3024" y="1440"/>
              <a:ext cx="480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dirty="0" smtClean="0"/>
                <a:t>App.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/>
                <a:t>Logic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7086600" y="1562100"/>
            <a:ext cx="1143000" cy="1695450"/>
            <a:chOff x="7086600" y="1562100"/>
            <a:chExt cx="1143000" cy="1695450"/>
          </a:xfrm>
        </p:grpSpPr>
        <p:sp>
          <p:nvSpPr>
            <p:cNvPr id="98" name="AutoShape 48"/>
            <p:cNvSpPr>
              <a:spLocks noChangeArrowheads="1"/>
            </p:cNvSpPr>
            <p:nvPr/>
          </p:nvSpPr>
          <p:spPr bwMode="auto">
            <a:xfrm>
              <a:off x="7086600" y="1562100"/>
              <a:ext cx="1143000" cy="1695450"/>
            </a:xfrm>
            <a:prstGeom prst="roundRect">
              <a:avLst>
                <a:gd name="adj" fmla="val 9134"/>
              </a:avLst>
            </a:prstGeom>
            <a:solidFill>
              <a:srgbClr val="DFFFDF"/>
            </a:solidFill>
            <a:ln w="25400">
              <a:solidFill>
                <a:srgbClr val="43A34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9" name="Group 49"/>
            <p:cNvGrpSpPr>
              <a:grpSpLocks noChangeAspect="1"/>
            </p:cNvGrpSpPr>
            <p:nvPr/>
          </p:nvGrpSpPr>
          <p:grpSpPr bwMode="auto">
            <a:xfrm>
              <a:off x="7239000" y="1660525"/>
              <a:ext cx="838200" cy="381000"/>
              <a:chOff x="4224" y="1008"/>
              <a:chExt cx="1056" cy="480"/>
            </a:xfrm>
          </p:grpSpPr>
          <p:sp>
            <p:nvSpPr>
              <p:cNvPr id="117" name="Rectangle 50"/>
              <p:cNvSpPr>
                <a:spLocks noChangeAspect="1" noChangeArrowheads="1"/>
              </p:cNvSpPr>
              <p:nvPr/>
            </p:nvSpPr>
            <p:spPr bwMode="auto">
              <a:xfrm>
                <a:off x="4224" y="1008"/>
                <a:ext cx="1056" cy="48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Line 51"/>
              <p:cNvSpPr>
                <a:spLocks noChangeAspect="1" noChangeShapeType="1"/>
              </p:cNvSpPr>
              <p:nvPr/>
            </p:nvSpPr>
            <p:spPr bwMode="auto">
              <a:xfrm>
                <a:off x="4608" y="1008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Line 52"/>
              <p:cNvSpPr>
                <a:spLocks noChangeAspect="1" noChangeShapeType="1"/>
              </p:cNvSpPr>
              <p:nvPr/>
            </p:nvSpPr>
            <p:spPr bwMode="auto">
              <a:xfrm>
                <a:off x="4752" y="1008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Line 53"/>
              <p:cNvSpPr>
                <a:spLocks noChangeAspect="1" noChangeShapeType="1"/>
              </p:cNvSpPr>
              <p:nvPr/>
            </p:nvSpPr>
            <p:spPr bwMode="auto">
              <a:xfrm>
                <a:off x="4992" y="1008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Line 54"/>
              <p:cNvSpPr>
                <a:spLocks noChangeAspect="1" noChangeShapeType="1"/>
              </p:cNvSpPr>
              <p:nvPr/>
            </p:nvSpPr>
            <p:spPr bwMode="auto">
              <a:xfrm>
                <a:off x="4224" y="1104"/>
                <a:ext cx="10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Line 55"/>
              <p:cNvSpPr>
                <a:spLocks noChangeAspect="1" noChangeShapeType="1"/>
              </p:cNvSpPr>
              <p:nvPr/>
            </p:nvSpPr>
            <p:spPr bwMode="auto">
              <a:xfrm>
                <a:off x="4224" y="1200"/>
                <a:ext cx="10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Line 56"/>
              <p:cNvSpPr>
                <a:spLocks noChangeAspect="1" noChangeShapeType="1"/>
              </p:cNvSpPr>
              <p:nvPr/>
            </p:nvSpPr>
            <p:spPr bwMode="auto">
              <a:xfrm>
                <a:off x="4224" y="1296"/>
                <a:ext cx="10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" name="Line 57"/>
              <p:cNvSpPr>
                <a:spLocks noChangeAspect="1" noChangeShapeType="1"/>
              </p:cNvSpPr>
              <p:nvPr/>
            </p:nvSpPr>
            <p:spPr bwMode="auto">
              <a:xfrm>
                <a:off x="4224" y="1392"/>
                <a:ext cx="10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" name="Group 58"/>
            <p:cNvGrpSpPr>
              <a:grpSpLocks noChangeAspect="1"/>
            </p:cNvGrpSpPr>
            <p:nvPr/>
          </p:nvGrpSpPr>
          <p:grpSpPr bwMode="auto">
            <a:xfrm>
              <a:off x="7505700" y="2133600"/>
              <a:ext cx="304800" cy="533400"/>
              <a:chOff x="4224" y="1824"/>
              <a:chExt cx="384" cy="672"/>
            </a:xfrm>
          </p:grpSpPr>
          <p:sp>
            <p:nvSpPr>
              <p:cNvPr id="109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4224" y="1824"/>
                <a:ext cx="384" cy="67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Line 60"/>
              <p:cNvSpPr>
                <a:spLocks noChangeAspect="1" noChangeShapeType="1"/>
              </p:cNvSpPr>
              <p:nvPr/>
            </p:nvSpPr>
            <p:spPr bwMode="auto">
              <a:xfrm>
                <a:off x="4416" y="1824"/>
                <a:ext cx="0" cy="6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Line 61"/>
              <p:cNvSpPr>
                <a:spLocks noChangeAspect="1" noChangeShapeType="1"/>
              </p:cNvSpPr>
              <p:nvPr/>
            </p:nvSpPr>
            <p:spPr bwMode="auto">
              <a:xfrm>
                <a:off x="4224" y="1920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Line 62"/>
              <p:cNvSpPr>
                <a:spLocks noChangeAspect="1" noChangeShapeType="1"/>
              </p:cNvSpPr>
              <p:nvPr/>
            </p:nvSpPr>
            <p:spPr bwMode="auto">
              <a:xfrm>
                <a:off x="4224" y="2016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Line 63"/>
              <p:cNvSpPr>
                <a:spLocks noChangeAspect="1" noChangeShapeType="1"/>
              </p:cNvSpPr>
              <p:nvPr/>
            </p:nvSpPr>
            <p:spPr bwMode="auto">
              <a:xfrm>
                <a:off x="4224" y="2112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Line 64"/>
              <p:cNvSpPr>
                <a:spLocks noChangeAspect="1" noChangeShapeType="1"/>
              </p:cNvSpPr>
              <p:nvPr/>
            </p:nvSpPr>
            <p:spPr bwMode="auto">
              <a:xfrm>
                <a:off x="4224" y="2208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Line 65"/>
              <p:cNvSpPr>
                <a:spLocks noChangeAspect="1" noChangeShapeType="1"/>
              </p:cNvSpPr>
              <p:nvPr/>
            </p:nvSpPr>
            <p:spPr bwMode="auto">
              <a:xfrm>
                <a:off x="4224" y="2304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66"/>
              <p:cNvSpPr>
                <a:spLocks noChangeAspect="1" noChangeShapeType="1"/>
              </p:cNvSpPr>
              <p:nvPr/>
            </p:nvSpPr>
            <p:spPr bwMode="auto">
              <a:xfrm>
                <a:off x="4224" y="2400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1" name="Group 67"/>
            <p:cNvGrpSpPr>
              <a:grpSpLocks noChangeAspect="1"/>
            </p:cNvGrpSpPr>
            <p:nvPr/>
          </p:nvGrpSpPr>
          <p:grpSpPr bwMode="auto">
            <a:xfrm>
              <a:off x="7372350" y="2763838"/>
              <a:ext cx="571500" cy="381000"/>
              <a:chOff x="4080" y="2592"/>
              <a:chExt cx="720" cy="480"/>
            </a:xfrm>
          </p:grpSpPr>
          <p:sp>
            <p:nvSpPr>
              <p:cNvPr id="102" name="Rectangle 68"/>
              <p:cNvSpPr>
                <a:spLocks noChangeAspect="1" noChangeArrowheads="1"/>
              </p:cNvSpPr>
              <p:nvPr/>
            </p:nvSpPr>
            <p:spPr bwMode="auto">
              <a:xfrm>
                <a:off x="4080" y="2592"/>
                <a:ext cx="720" cy="48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69"/>
              <p:cNvSpPr>
                <a:spLocks noChangeAspect="1" noChangeShapeType="1"/>
              </p:cNvSpPr>
              <p:nvPr/>
            </p:nvSpPr>
            <p:spPr bwMode="auto">
              <a:xfrm>
                <a:off x="4320" y="2592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70"/>
              <p:cNvSpPr>
                <a:spLocks noChangeAspect="1" noChangeShapeType="1"/>
              </p:cNvSpPr>
              <p:nvPr/>
            </p:nvSpPr>
            <p:spPr bwMode="auto">
              <a:xfrm>
                <a:off x="4560" y="2592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Line 71"/>
              <p:cNvSpPr>
                <a:spLocks noChangeAspect="1" noChangeShapeType="1"/>
              </p:cNvSpPr>
              <p:nvPr/>
            </p:nvSpPr>
            <p:spPr bwMode="auto">
              <a:xfrm>
                <a:off x="4080" y="2688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72"/>
              <p:cNvSpPr>
                <a:spLocks noChangeAspect="1" noChangeShapeType="1"/>
              </p:cNvSpPr>
              <p:nvPr/>
            </p:nvSpPr>
            <p:spPr bwMode="auto">
              <a:xfrm>
                <a:off x="4080" y="2784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Line 73"/>
              <p:cNvSpPr>
                <a:spLocks noChangeAspect="1" noChangeShapeType="1"/>
              </p:cNvSpPr>
              <p:nvPr/>
            </p:nvSpPr>
            <p:spPr bwMode="auto">
              <a:xfrm>
                <a:off x="4080" y="2880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74"/>
              <p:cNvSpPr>
                <a:spLocks noChangeAspect="1" noChangeShapeType="1"/>
              </p:cNvSpPr>
              <p:nvPr/>
            </p:nvSpPr>
            <p:spPr bwMode="auto">
              <a:xfrm>
                <a:off x="4080" y="2976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25" name="Text Box 75"/>
          <p:cNvSpPr txBox="1">
            <a:spLocks noChangeArrowheads="1"/>
          </p:cNvSpPr>
          <p:nvPr/>
        </p:nvSpPr>
        <p:spPr bwMode="auto">
          <a:xfrm rot="16200000">
            <a:off x="3405187" y="2306638"/>
            <a:ext cx="2060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Application Servers</a:t>
            </a:r>
          </a:p>
        </p:txBody>
      </p:sp>
      <p:sp>
        <p:nvSpPr>
          <p:cNvPr id="126" name="Text Box 76"/>
          <p:cNvSpPr txBox="1">
            <a:spLocks noChangeArrowheads="1"/>
          </p:cNvSpPr>
          <p:nvPr/>
        </p:nvSpPr>
        <p:spPr bwMode="auto">
          <a:xfrm rot="5400000">
            <a:off x="7566025" y="2365375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Storage Servers</a:t>
            </a:r>
          </a:p>
        </p:txBody>
      </p:sp>
      <p:sp>
        <p:nvSpPr>
          <p:cNvPr id="127" name="AutoShape 77"/>
          <p:cNvSpPr>
            <a:spLocks noChangeArrowheads="1"/>
          </p:cNvSpPr>
          <p:nvPr/>
        </p:nvSpPr>
        <p:spPr bwMode="auto">
          <a:xfrm>
            <a:off x="6019800" y="2266950"/>
            <a:ext cx="990600" cy="533400"/>
          </a:xfrm>
          <a:prstGeom prst="leftRightArrow">
            <a:avLst>
              <a:gd name="adj1" fmla="val 57139"/>
              <a:gd name="adj2" fmla="val 52679"/>
            </a:avLst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Text Box 78"/>
          <p:cNvSpPr txBox="1">
            <a:spLocks noChangeArrowheads="1"/>
          </p:cNvSpPr>
          <p:nvPr/>
        </p:nvSpPr>
        <p:spPr bwMode="auto">
          <a:xfrm>
            <a:off x="5264150" y="990600"/>
            <a:ext cx="2508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Web Application</a:t>
            </a:r>
          </a:p>
        </p:txBody>
      </p:sp>
      <p:sp>
        <p:nvSpPr>
          <p:cNvPr id="129" name="Text Box 82"/>
          <p:cNvSpPr txBox="1">
            <a:spLocks noChangeArrowheads="1"/>
          </p:cNvSpPr>
          <p:nvPr/>
        </p:nvSpPr>
        <p:spPr bwMode="auto">
          <a:xfrm>
            <a:off x="4191000" y="3505200"/>
            <a:ext cx="1109599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400" b="1" dirty="0"/>
              <a:t>Datacenter</a:t>
            </a:r>
          </a:p>
        </p:txBody>
      </p:sp>
    </p:spTree>
    <p:extLst>
      <p:ext uri="{BB962C8B-B14F-4D97-AF65-F5344CB8AC3E}">
        <p14:creationId xmlns:p14="http://schemas.microsoft.com/office/powerpoint/2010/main" val="353834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62"/>
    </mc:Choice>
    <mc:Fallback xmlns:mv="urn:schemas-microsoft-com:mac:vml" xmlns="">
      <p:transition spd="slow" advTm="266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RAMCloud</a:t>
            </a:r>
            <a:r>
              <a:rPr lang="en-US" dirty="0" smtClean="0"/>
              <a:t> Goal: Scale </a:t>
            </a:r>
            <a:r>
              <a:rPr lang="en-US" dirty="0" smtClean="0">
                <a:solidFill>
                  <a:schemeClr val="accent4"/>
                </a:solidFill>
              </a:rPr>
              <a:t>and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/>
                </a:solidFill>
              </a:rPr>
              <a:t>Latency</a:t>
            </a:r>
          </a:p>
        </p:txBody>
      </p:sp>
      <p:sp>
        <p:nvSpPr>
          <p:cNvPr id="12299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4648200"/>
            <a:ext cx="8229600" cy="1997075"/>
          </a:xfrm>
        </p:spPr>
        <p:txBody>
          <a:bodyPr/>
          <a:lstStyle/>
          <a:p>
            <a:pPr eaLnBrk="1" hangingPunct="1">
              <a:spcBef>
                <a:spcPct val="25000"/>
              </a:spcBef>
            </a:pPr>
            <a:r>
              <a:rPr lang="en-US" dirty="0" smtClean="0"/>
              <a:t>Enable new class of applications</a:t>
            </a:r>
          </a:p>
        </p:txBody>
      </p:sp>
      <p:sp>
        <p:nvSpPr>
          <p:cNvPr id="12333" name="Text Box 42"/>
          <p:cNvSpPr txBox="1">
            <a:spLocks noChangeArrowheads="1"/>
          </p:cNvSpPr>
          <p:nvPr/>
        </p:nvSpPr>
        <p:spPr bwMode="auto">
          <a:xfrm>
            <a:off x="685800" y="9906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Traditional Application</a:t>
            </a:r>
          </a:p>
        </p:txBody>
      </p:sp>
      <p:sp>
        <p:nvSpPr>
          <p:cNvPr id="12340" name="Text Box 79"/>
          <p:cNvSpPr txBox="1">
            <a:spLocks noChangeArrowheads="1"/>
          </p:cNvSpPr>
          <p:nvPr/>
        </p:nvSpPr>
        <p:spPr bwMode="auto">
          <a:xfrm>
            <a:off x="914400" y="3810000"/>
            <a:ext cx="2274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2400" b="1" dirty="0">
                <a:solidFill>
                  <a:schemeClr val="accent4"/>
                </a:solidFill>
              </a:rPr>
              <a:t>&lt;&lt; 1</a:t>
            </a:r>
            <a:r>
              <a:rPr lang="en-US" sz="2400" b="1" dirty="0">
                <a:solidFill>
                  <a:schemeClr val="accent4"/>
                </a:solidFill>
                <a:cs typeface="Arial" charset="0"/>
              </a:rPr>
              <a:t>µs latency</a:t>
            </a:r>
          </a:p>
        </p:txBody>
      </p:sp>
      <p:sp>
        <p:nvSpPr>
          <p:cNvPr id="12341" name="Text Box 80"/>
          <p:cNvSpPr txBox="1">
            <a:spLocks noChangeArrowheads="1"/>
          </p:cNvSpPr>
          <p:nvPr/>
        </p:nvSpPr>
        <p:spPr bwMode="auto">
          <a:xfrm>
            <a:off x="5181600" y="3806825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accent4"/>
                </a:solidFill>
              </a:rPr>
              <a:t>0.5-10ms</a:t>
            </a:r>
            <a:r>
              <a:rPr lang="en-US" sz="2400" b="1">
                <a:solidFill>
                  <a:schemeClr val="accent4"/>
                </a:solidFill>
                <a:cs typeface="Arial" charset="0"/>
              </a:rPr>
              <a:t> latency</a:t>
            </a:r>
          </a:p>
        </p:txBody>
      </p:sp>
      <p:sp>
        <p:nvSpPr>
          <p:cNvPr id="12344" name="Text Box 83"/>
          <p:cNvSpPr txBox="1">
            <a:spLocks noChangeArrowheads="1"/>
          </p:cNvSpPr>
          <p:nvPr/>
        </p:nvSpPr>
        <p:spPr bwMode="auto">
          <a:xfrm>
            <a:off x="5300751" y="4191000"/>
            <a:ext cx="9666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tx2"/>
                </a:solidFill>
              </a:rPr>
              <a:t>5-10µs</a:t>
            </a:r>
          </a:p>
        </p:txBody>
      </p:sp>
      <p:sp>
        <p:nvSpPr>
          <p:cNvPr id="12345" name="Line 84"/>
          <p:cNvSpPr>
            <a:spLocks noChangeShapeType="1"/>
          </p:cNvSpPr>
          <p:nvPr/>
        </p:nvSpPr>
        <p:spPr bwMode="auto">
          <a:xfrm>
            <a:off x="5257800" y="4038600"/>
            <a:ext cx="137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AutoShape 9"/>
          <p:cNvSpPr>
            <a:spLocks noChangeArrowheads="1"/>
          </p:cNvSpPr>
          <p:nvPr/>
        </p:nvSpPr>
        <p:spPr bwMode="auto">
          <a:xfrm>
            <a:off x="838200" y="1504950"/>
            <a:ext cx="2362200" cy="2076450"/>
          </a:xfrm>
          <a:prstGeom prst="roundRect">
            <a:avLst>
              <a:gd name="adj" fmla="val 9134"/>
            </a:avLst>
          </a:prstGeom>
          <a:solidFill>
            <a:srgbClr val="E3EAF9"/>
          </a:solidFill>
          <a:ln w="25400">
            <a:solidFill>
              <a:srgbClr val="4974CB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Rectangle 10"/>
          <p:cNvSpPr>
            <a:spLocks noChangeArrowheads="1"/>
          </p:cNvSpPr>
          <p:nvPr/>
        </p:nvSpPr>
        <p:spPr bwMode="auto">
          <a:xfrm>
            <a:off x="1143000" y="1885950"/>
            <a:ext cx="7620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UI</a:t>
            </a:r>
          </a:p>
        </p:txBody>
      </p:sp>
      <p:sp>
        <p:nvSpPr>
          <p:cNvPr id="131" name="Rectangle 11"/>
          <p:cNvSpPr>
            <a:spLocks noChangeArrowheads="1"/>
          </p:cNvSpPr>
          <p:nvPr/>
        </p:nvSpPr>
        <p:spPr bwMode="auto">
          <a:xfrm>
            <a:off x="1143000" y="2343150"/>
            <a:ext cx="762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App.</a:t>
            </a:r>
            <a:br>
              <a:rPr lang="en-US"/>
            </a:br>
            <a:r>
              <a:rPr lang="en-US"/>
              <a:t>Logic</a:t>
            </a:r>
          </a:p>
        </p:txBody>
      </p:sp>
      <p:sp>
        <p:nvSpPr>
          <p:cNvPr id="132" name="Line 12"/>
          <p:cNvSpPr>
            <a:spLocks noChangeShapeType="1"/>
          </p:cNvSpPr>
          <p:nvPr/>
        </p:nvSpPr>
        <p:spPr bwMode="auto">
          <a:xfrm>
            <a:off x="2590800" y="18097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Line 13"/>
          <p:cNvSpPr>
            <a:spLocks noChangeShapeType="1"/>
          </p:cNvSpPr>
          <p:nvPr/>
        </p:nvSpPr>
        <p:spPr bwMode="auto">
          <a:xfrm>
            <a:off x="2743200" y="19621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Line 14"/>
          <p:cNvSpPr>
            <a:spLocks noChangeShapeType="1"/>
          </p:cNvSpPr>
          <p:nvPr/>
        </p:nvSpPr>
        <p:spPr bwMode="auto">
          <a:xfrm flipH="1">
            <a:off x="2438400" y="18097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Line 15"/>
          <p:cNvSpPr>
            <a:spLocks noChangeShapeType="1"/>
          </p:cNvSpPr>
          <p:nvPr/>
        </p:nvSpPr>
        <p:spPr bwMode="auto">
          <a:xfrm>
            <a:off x="2743200" y="19621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Line 16"/>
          <p:cNvSpPr>
            <a:spLocks noChangeShapeType="1"/>
          </p:cNvSpPr>
          <p:nvPr/>
        </p:nvSpPr>
        <p:spPr bwMode="auto">
          <a:xfrm>
            <a:off x="2438400" y="21145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Line 17"/>
          <p:cNvSpPr>
            <a:spLocks noChangeShapeType="1"/>
          </p:cNvSpPr>
          <p:nvPr/>
        </p:nvSpPr>
        <p:spPr bwMode="auto">
          <a:xfrm>
            <a:off x="2743200" y="21145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Line 18"/>
          <p:cNvSpPr>
            <a:spLocks noChangeShapeType="1"/>
          </p:cNvSpPr>
          <p:nvPr/>
        </p:nvSpPr>
        <p:spPr bwMode="auto">
          <a:xfrm>
            <a:off x="2362200" y="26479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Line 19"/>
          <p:cNvSpPr>
            <a:spLocks noChangeShapeType="1"/>
          </p:cNvSpPr>
          <p:nvPr/>
        </p:nvSpPr>
        <p:spPr bwMode="auto">
          <a:xfrm>
            <a:off x="2362200" y="2647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Line 20"/>
          <p:cNvSpPr>
            <a:spLocks noChangeShapeType="1"/>
          </p:cNvSpPr>
          <p:nvPr/>
        </p:nvSpPr>
        <p:spPr bwMode="auto">
          <a:xfrm>
            <a:off x="2438400" y="19621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Line 21"/>
          <p:cNvSpPr>
            <a:spLocks noChangeShapeType="1"/>
          </p:cNvSpPr>
          <p:nvPr/>
        </p:nvSpPr>
        <p:spPr bwMode="auto">
          <a:xfrm>
            <a:off x="2438400" y="21145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Line 22"/>
          <p:cNvSpPr>
            <a:spLocks noChangeShapeType="1"/>
          </p:cNvSpPr>
          <p:nvPr/>
        </p:nvSpPr>
        <p:spPr bwMode="auto">
          <a:xfrm flipH="1">
            <a:off x="2286000" y="21145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Line 23"/>
          <p:cNvSpPr>
            <a:spLocks noChangeShapeType="1"/>
          </p:cNvSpPr>
          <p:nvPr/>
        </p:nvSpPr>
        <p:spPr bwMode="auto">
          <a:xfrm flipH="1">
            <a:off x="2438400" y="22669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Line 24"/>
          <p:cNvSpPr>
            <a:spLocks noChangeShapeType="1"/>
          </p:cNvSpPr>
          <p:nvPr/>
        </p:nvSpPr>
        <p:spPr bwMode="auto">
          <a:xfrm>
            <a:off x="2590800" y="2266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Line 25"/>
          <p:cNvSpPr>
            <a:spLocks noChangeShapeType="1"/>
          </p:cNvSpPr>
          <p:nvPr/>
        </p:nvSpPr>
        <p:spPr bwMode="auto">
          <a:xfrm>
            <a:off x="2743200" y="21145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Line 26"/>
          <p:cNvSpPr>
            <a:spLocks noChangeShapeType="1"/>
          </p:cNvSpPr>
          <p:nvPr/>
        </p:nvSpPr>
        <p:spPr bwMode="auto">
          <a:xfrm>
            <a:off x="2514600" y="2647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Line 27"/>
          <p:cNvSpPr>
            <a:spLocks noChangeShapeType="1"/>
          </p:cNvSpPr>
          <p:nvPr/>
        </p:nvSpPr>
        <p:spPr bwMode="auto">
          <a:xfrm>
            <a:off x="2362200" y="28003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Line 28"/>
          <p:cNvSpPr>
            <a:spLocks noChangeShapeType="1"/>
          </p:cNvSpPr>
          <p:nvPr/>
        </p:nvSpPr>
        <p:spPr bwMode="auto">
          <a:xfrm>
            <a:off x="2667000" y="26479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Line 29"/>
          <p:cNvSpPr>
            <a:spLocks noChangeShapeType="1"/>
          </p:cNvSpPr>
          <p:nvPr/>
        </p:nvSpPr>
        <p:spPr bwMode="auto">
          <a:xfrm>
            <a:off x="2667000" y="2647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Line 30"/>
          <p:cNvSpPr>
            <a:spLocks noChangeShapeType="1"/>
          </p:cNvSpPr>
          <p:nvPr/>
        </p:nvSpPr>
        <p:spPr bwMode="auto">
          <a:xfrm>
            <a:off x="2819400" y="2647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Line 31"/>
          <p:cNvSpPr>
            <a:spLocks noChangeShapeType="1"/>
          </p:cNvSpPr>
          <p:nvPr/>
        </p:nvSpPr>
        <p:spPr bwMode="auto">
          <a:xfrm>
            <a:off x="2667000" y="28003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Line 32"/>
          <p:cNvSpPr>
            <a:spLocks noChangeShapeType="1"/>
          </p:cNvSpPr>
          <p:nvPr/>
        </p:nvSpPr>
        <p:spPr bwMode="auto">
          <a:xfrm>
            <a:off x="2667000" y="29527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Line 33"/>
          <p:cNvSpPr>
            <a:spLocks noChangeShapeType="1"/>
          </p:cNvSpPr>
          <p:nvPr/>
        </p:nvSpPr>
        <p:spPr bwMode="auto">
          <a:xfrm>
            <a:off x="2667000" y="28003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Line 34"/>
          <p:cNvSpPr>
            <a:spLocks noChangeShapeType="1"/>
          </p:cNvSpPr>
          <p:nvPr/>
        </p:nvSpPr>
        <p:spPr bwMode="auto">
          <a:xfrm>
            <a:off x="2819400" y="28003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Line 35"/>
          <p:cNvSpPr>
            <a:spLocks noChangeShapeType="1"/>
          </p:cNvSpPr>
          <p:nvPr/>
        </p:nvSpPr>
        <p:spPr bwMode="auto">
          <a:xfrm>
            <a:off x="2514600" y="29527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Line 36"/>
          <p:cNvSpPr>
            <a:spLocks noChangeShapeType="1"/>
          </p:cNvSpPr>
          <p:nvPr/>
        </p:nvSpPr>
        <p:spPr bwMode="auto">
          <a:xfrm>
            <a:off x="2362200" y="29527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Line 37"/>
          <p:cNvSpPr>
            <a:spLocks noChangeShapeType="1"/>
          </p:cNvSpPr>
          <p:nvPr/>
        </p:nvSpPr>
        <p:spPr bwMode="auto">
          <a:xfrm>
            <a:off x="2514600" y="28003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Line 38"/>
          <p:cNvSpPr>
            <a:spLocks noChangeShapeType="1"/>
          </p:cNvSpPr>
          <p:nvPr/>
        </p:nvSpPr>
        <p:spPr bwMode="auto">
          <a:xfrm>
            <a:off x="2362200" y="28003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Line 39"/>
          <p:cNvSpPr>
            <a:spLocks noChangeShapeType="1"/>
          </p:cNvSpPr>
          <p:nvPr/>
        </p:nvSpPr>
        <p:spPr bwMode="auto">
          <a:xfrm>
            <a:off x="2514600" y="26479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Line 40"/>
          <p:cNvSpPr>
            <a:spLocks noChangeShapeType="1"/>
          </p:cNvSpPr>
          <p:nvPr/>
        </p:nvSpPr>
        <p:spPr bwMode="auto">
          <a:xfrm>
            <a:off x="2514600" y="28003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Text Box 41"/>
          <p:cNvSpPr txBox="1">
            <a:spLocks noChangeArrowheads="1"/>
          </p:cNvSpPr>
          <p:nvPr/>
        </p:nvSpPr>
        <p:spPr bwMode="auto">
          <a:xfrm>
            <a:off x="2114550" y="2976563"/>
            <a:ext cx="944563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Data</a:t>
            </a:r>
            <a:br>
              <a:rPr lang="en-US" sz="1200" b="1"/>
            </a:br>
            <a:r>
              <a:rPr lang="en-US" sz="1200" b="1"/>
              <a:t>Structures</a:t>
            </a:r>
          </a:p>
        </p:txBody>
      </p:sp>
      <p:sp>
        <p:nvSpPr>
          <p:cNvPr id="162" name="Text Box 81"/>
          <p:cNvSpPr txBox="1">
            <a:spLocks noChangeArrowheads="1"/>
          </p:cNvSpPr>
          <p:nvPr/>
        </p:nvSpPr>
        <p:spPr bwMode="auto">
          <a:xfrm>
            <a:off x="838200" y="3352800"/>
            <a:ext cx="149752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400" b="1" dirty="0">
                <a:solidFill>
                  <a:schemeClr val="tx2"/>
                </a:solidFill>
              </a:rPr>
              <a:t>Single machine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07,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7" name="AutoShape 2"/>
          <p:cNvSpPr>
            <a:spLocks noChangeArrowheads="1"/>
          </p:cNvSpPr>
          <p:nvPr/>
        </p:nvSpPr>
        <p:spPr bwMode="auto">
          <a:xfrm>
            <a:off x="4191000" y="1371600"/>
            <a:ext cx="4572000" cy="2362200"/>
          </a:xfrm>
          <a:prstGeom prst="roundRect">
            <a:avLst>
              <a:gd name="adj" fmla="val 4167"/>
            </a:avLst>
          </a:prstGeom>
          <a:solidFill>
            <a:srgbClr val="F8F8F8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7239000" y="1733550"/>
            <a:ext cx="1143000" cy="167640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2540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AutoShape 4"/>
          <p:cNvSpPr>
            <a:spLocks noChangeArrowheads="1"/>
          </p:cNvSpPr>
          <p:nvPr/>
        </p:nvSpPr>
        <p:spPr bwMode="auto">
          <a:xfrm>
            <a:off x="7162800" y="1657350"/>
            <a:ext cx="1143000" cy="167640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2540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" name="AutoShape 5"/>
          <p:cNvSpPr>
            <a:spLocks noChangeArrowheads="1"/>
          </p:cNvSpPr>
          <p:nvPr/>
        </p:nvSpPr>
        <p:spPr bwMode="auto">
          <a:xfrm>
            <a:off x="4724400" y="1733550"/>
            <a:ext cx="1219200" cy="167640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2540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" name="AutoShape 6"/>
          <p:cNvSpPr>
            <a:spLocks noChangeArrowheads="1"/>
          </p:cNvSpPr>
          <p:nvPr/>
        </p:nvSpPr>
        <p:spPr bwMode="auto">
          <a:xfrm>
            <a:off x="4648200" y="1657350"/>
            <a:ext cx="1219200" cy="167640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2540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5" name="Group 43"/>
          <p:cNvGrpSpPr>
            <a:grpSpLocks/>
          </p:cNvGrpSpPr>
          <p:nvPr/>
        </p:nvGrpSpPr>
        <p:grpSpPr bwMode="auto">
          <a:xfrm>
            <a:off x="4572000" y="1562100"/>
            <a:ext cx="1219200" cy="1695450"/>
            <a:chOff x="2880" y="948"/>
            <a:chExt cx="768" cy="1068"/>
          </a:xfrm>
        </p:grpSpPr>
        <p:sp>
          <p:nvSpPr>
            <p:cNvPr id="166" name="AutoShape 44"/>
            <p:cNvSpPr>
              <a:spLocks noChangeArrowheads="1"/>
            </p:cNvSpPr>
            <p:nvPr/>
          </p:nvSpPr>
          <p:spPr bwMode="auto">
            <a:xfrm>
              <a:off x="2880" y="948"/>
              <a:ext cx="768" cy="1068"/>
            </a:xfrm>
            <a:prstGeom prst="roundRect">
              <a:avLst>
                <a:gd name="adj" fmla="val 9134"/>
              </a:avLst>
            </a:prstGeom>
            <a:solidFill>
              <a:srgbClr val="DFFFDF"/>
            </a:solidFill>
            <a:ln w="25400">
              <a:solidFill>
                <a:srgbClr val="43A34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" name="Rectangle 45"/>
            <p:cNvSpPr>
              <a:spLocks noChangeArrowheads="1"/>
            </p:cNvSpPr>
            <p:nvPr/>
          </p:nvSpPr>
          <p:spPr bwMode="auto">
            <a:xfrm>
              <a:off x="3024" y="1152"/>
              <a:ext cx="48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UI</a:t>
              </a:r>
            </a:p>
          </p:txBody>
        </p:sp>
        <p:sp>
          <p:nvSpPr>
            <p:cNvPr id="168" name="Rectangle 46"/>
            <p:cNvSpPr>
              <a:spLocks noChangeArrowheads="1"/>
            </p:cNvSpPr>
            <p:nvPr/>
          </p:nvSpPr>
          <p:spPr bwMode="auto">
            <a:xfrm>
              <a:off x="3024" y="1440"/>
              <a:ext cx="480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dirty="0" smtClean="0"/>
                <a:t>App.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/>
                <a:t>Logic</a:t>
              </a: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7086600" y="1562100"/>
            <a:ext cx="1143000" cy="1695450"/>
            <a:chOff x="7086600" y="1562100"/>
            <a:chExt cx="1143000" cy="1695450"/>
          </a:xfrm>
        </p:grpSpPr>
        <p:sp>
          <p:nvSpPr>
            <p:cNvPr id="170" name="AutoShape 48"/>
            <p:cNvSpPr>
              <a:spLocks noChangeArrowheads="1"/>
            </p:cNvSpPr>
            <p:nvPr/>
          </p:nvSpPr>
          <p:spPr bwMode="auto">
            <a:xfrm>
              <a:off x="7086600" y="1562100"/>
              <a:ext cx="1143000" cy="1695450"/>
            </a:xfrm>
            <a:prstGeom prst="roundRect">
              <a:avLst>
                <a:gd name="adj" fmla="val 9134"/>
              </a:avLst>
            </a:prstGeom>
            <a:solidFill>
              <a:srgbClr val="DFFFDF"/>
            </a:solidFill>
            <a:ln w="25400">
              <a:solidFill>
                <a:srgbClr val="43A34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1" name="Group 49"/>
            <p:cNvGrpSpPr>
              <a:grpSpLocks noChangeAspect="1"/>
            </p:cNvGrpSpPr>
            <p:nvPr/>
          </p:nvGrpSpPr>
          <p:grpSpPr bwMode="auto">
            <a:xfrm>
              <a:off x="7239000" y="1660525"/>
              <a:ext cx="838200" cy="381000"/>
              <a:chOff x="4224" y="1008"/>
              <a:chExt cx="1056" cy="480"/>
            </a:xfrm>
          </p:grpSpPr>
          <p:sp>
            <p:nvSpPr>
              <p:cNvPr id="189" name="Rectangle 50"/>
              <p:cNvSpPr>
                <a:spLocks noChangeAspect="1" noChangeArrowheads="1"/>
              </p:cNvSpPr>
              <p:nvPr/>
            </p:nvSpPr>
            <p:spPr bwMode="auto">
              <a:xfrm>
                <a:off x="4224" y="1008"/>
                <a:ext cx="1056" cy="48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" name="Line 51"/>
              <p:cNvSpPr>
                <a:spLocks noChangeAspect="1" noChangeShapeType="1"/>
              </p:cNvSpPr>
              <p:nvPr/>
            </p:nvSpPr>
            <p:spPr bwMode="auto">
              <a:xfrm>
                <a:off x="4608" y="1008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" name="Line 52"/>
              <p:cNvSpPr>
                <a:spLocks noChangeAspect="1" noChangeShapeType="1"/>
              </p:cNvSpPr>
              <p:nvPr/>
            </p:nvSpPr>
            <p:spPr bwMode="auto">
              <a:xfrm>
                <a:off x="4752" y="1008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" name="Line 53"/>
              <p:cNvSpPr>
                <a:spLocks noChangeAspect="1" noChangeShapeType="1"/>
              </p:cNvSpPr>
              <p:nvPr/>
            </p:nvSpPr>
            <p:spPr bwMode="auto">
              <a:xfrm>
                <a:off x="4992" y="1008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" name="Line 54"/>
              <p:cNvSpPr>
                <a:spLocks noChangeAspect="1" noChangeShapeType="1"/>
              </p:cNvSpPr>
              <p:nvPr/>
            </p:nvSpPr>
            <p:spPr bwMode="auto">
              <a:xfrm>
                <a:off x="4224" y="1104"/>
                <a:ext cx="10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" name="Line 55"/>
              <p:cNvSpPr>
                <a:spLocks noChangeAspect="1" noChangeShapeType="1"/>
              </p:cNvSpPr>
              <p:nvPr/>
            </p:nvSpPr>
            <p:spPr bwMode="auto">
              <a:xfrm>
                <a:off x="4224" y="1200"/>
                <a:ext cx="10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Line 56"/>
              <p:cNvSpPr>
                <a:spLocks noChangeAspect="1" noChangeShapeType="1"/>
              </p:cNvSpPr>
              <p:nvPr/>
            </p:nvSpPr>
            <p:spPr bwMode="auto">
              <a:xfrm>
                <a:off x="4224" y="1296"/>
                <a:ext cx="10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" name="Line 57"/>
              <p:cNvSpPr>
                <a:spLocks noChangeAspect="1" noChangeShapeType="1"/>
              </p:cNvSpPr>
              <p:nvPr/>
            </p:nvSpPr>
            <p:spPr bwMode="auto">
              <a:xfrm>
                <a:off x="4224" y="1392"/>
                <a:ext cx="10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2" name="Group 58"/>
            <p:cNvGrpSpPr>
              <a:grpSpLocks noChangeAspect="1"/>
            </p:cNvGrpSpPr>
            <p:nvPr/>
          </p:nvGrpSpPr>
          <p:grpSpPr bwMode="auto">
            <a:xfrm>
              <a:off x="7505700" y="2133600"/>
              <a:ext cx="304800" cy="533400"/>
              <a:chOff x="4224" y="1824"/>
              <a:chExt cx="384" cy="672"/>
            </a:xfrm>
          </p:grpSpPr>
          <p:sp>
            <p:nvSpPr>
              <p:cNvPr id="181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4224" y="1824"/>
                <a:ext cx="384" cy="67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2" name="Line 60"/>
              <p:cNvSpPr>
                <a:spLocks noChangeAspect="1" noChangeShapeType="1"/>
              </p:cNvSpPr>
              <p:nvPr/>
            </p:nvSpPr>
            <p:spPr bwMode="auto">
              <a:xfrm>
                <a:off x="4416" y="1824"/>
                <a:ext cx="0" cy="6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" name="Line 61"/>
              <p:cNvSpPr>
                <a:spLocks noChangeAspect="1" noChangeShapeType="1"/>
              </p:cNvSpPr>
              <p:nvPr/>
            </p:nvSpPr>
            <p:spPr bwMode="auto">
              <a:xfrm>
                <a:off x="4224" y="1920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" name="Line 62"/>
              <p:cNvSpPr>
                <a:spLocks noChangeAspect="1" noChangeShapeType="1"/>
              </p:cNvSpPr>
              <p:nvPr/>
            </p:nvSpPr>
            <p:spPr bwMode="auto">
              <a:xfrm>
                <a:off x="4224" y="2016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" name="Line 63"/>
              <p:cNvSpPr>
                <a:spLocks noChangeAspect="1" noChangeShapeType="1"/>
              </p:cNvSpPr>
              <p:nvPr/>
            </p:nvSpPr>
            <p:spPr bwMode="auto">
              <a:xfrm>
                <a:off x="4224" y="2112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Line 64"/>
              <p:cNvSpPr>
                <a:spLocks noChangeAspect="1" noChangeShapeType="1"/>
              </p:cNvSpPr>
              <p:nvPr/>
            </p:nvSpPr>
            <p:spPr bwMode="auto">
              <a:xfrm>
                <a:off x="4224" y="2208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" name="Line 65"/>
              <p:cNvSpPr>
                <a:spLocks noChangeAspect="1" noChangeShapeType="1"/>
              </p:cNvSpPr>
              <p:nvPr/>
            </p:nvSpPr>
            <p:spPr bwMode="auto">
              <a:xfrm>
                <a:off x="4224" y="2304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" name="Line 66"/>
              <p:cNvSpPr>
                <a:spLocks noChangeAspect="1" noChangeShapeType="1"/>
              </p:cNvSpPr>
              <p:nvPr/>
            </p:nvSpPr>
            <p:spPr bwMode="auto">
              <a:xfrm>
                <a:off x="4224" y="2400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3" name="Group 67"/>
            <p:cNvGrpSpPr>
              <a:grpSpLocks noChangeAspect="1"/>
            </p:cNvGrpSpPr>
            <p:nvPr/>
          </p:nvGrpSpPr>
          <p:grpSpPr bwMode="auto">
            <a:xfrm>
              <a:off x="7372350" y="2763838"/>
              <a:ext cx="571500" cy="381000"/>
              <a:chOff x="4080" y="2592"/>
              <a:chExt cx="720" cy="480"/>
            </a:xfrm>
          </p:grpSpPr>
          <p:sp>
            <p:nvSpPr>
              <p:cNvPr id="174" name="Rectangle 68"/>
              <p:cNvSpPr>
                <a:spLocks noChangeAspect="1" noChangeArrowheads="1"/>
              </p:cNvSpPr>
              <p:nvPr/>
            </p:nvSpPr>
            <p:spPr bwMode="auto">
              <a:xfrm>
                <a:off x="4080" y="2592"/>
                <a:ext cx="720" cy="48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" name="Line 69"/>
              <p:cNvSpPr>
                <a:spLocks noChangeAspect="1" noChangeShapeType="1"/>
              </p:cNvSpPr>
              <p:nvPr/>
            </p:nvSpPr>
            <p:spPr bwMode="auto">
              <a:xfrm>
                <a:off x="4320" y="2592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" name="Line 70"/>
              <p:cNvSpPr>
                <a:spLocks noChangeAspect="1" noChangeShapeType="1"/>
              </p:cNvSpPr>
              <p:nvPr/>
            </p:nvSpPr>
            <p:spPr bwMode="auto">
              <a:xfrm>
                <a:off x="4560" y="2592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" name="Line 71"/>
              <p:cNvSpPr>
                <a:spLocks noChangeAspect="1" noChangeShapeType="1"/>
              </p:cNvSpPr>
              <p:nvPr/>
            </p:nvSpPr>
            <p:spPr bwMode="auto">
              <a:xfrm>
                <a:off x="4080" y="2688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Line 72"/>
              <p:cNvSpPr>
                <a:spLocks noChangeAspect="1" noChangeShapeType="1"/>
              </p:cNvSpPr>
              <p:nvPr/>
            </p:nvSpPr>
            <p:spPr bwMode="auto">
              <a:xfrm>
                <a:off x="4080" y="2784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" name="Line 73"/>
              <p:cNvSpPr>
                <a:spLocks noChangeAspect="1" noChangeShapeType="1"/>
              </p:cNvSpPr>
              <p:nvPr/>
            </p:nvSpPr>
            <p:spPr bwMode="auto">
              <a:xfrm>
                <a:off x="4080" y="2880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Line 74"/>
              <p:cNvSpPr>
                <a:spLocks noChangeAspect="1" noChangeShapeType="1"/>
              </p:cNvSpPr>
              <p:nvPr/>
            </p:nvSpPr>
            <p:spPr bwMode="auto">
              <a:xfrm>
                <a:off x="4080" y="2976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97" name="Text Box 75"/>
          <p:cNvSpPr txBox="1">
            <a:spLocks noChangeArrowheads="1"/>
          </p:cNvSpPr>
          <p:nvPr/>
        </p:nvSpPr>
        <p:spPr bwMode="auto">
          <a:xfrm rot="16200000">
            <a:off x="3405187" y="2306638"/>
            <a:ext cx="2060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Application Servers</a:t>
            </a:r>
          </a:p>
        </p:txBody>
      </p:sp>
      <p:sp>
        <p:nvSpPr>
          <p:cNvPr id="198" name="Text Box 76"/>
          <p:cNvSpPr txBox="1">
            <a:spLocks noChangeArrowheads="1"/>
          </p:cNvSpPr>
          <p:nvPr/>
        </p:nvSpPr>
        <p:spPr bwMode="auto">
          <a:xfrm rot="5400000">
            <a:off x="7566025" y="2365375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Storage Servers</a:t>
            </a:r>
          </a:p>
        </p:txBody>
      </p:sp>
      <p:sp>
        <p:nvSpPr>
          <p:cNvPr id="199" name="AutoShape 77"/>
          <p:cNvSpPr>
            <a:spLocks noChangeArrowheads="1"/>
          </p:cNvSpPr>
          <p:nvPr/>
        </p:nvSpPr>
        <p:spPr bwMode="auto">
          <a:xfrm>
            <a:off x="6019800" y="2266950"/>
            <a:ext cx="990600" cy="533400"/>
          </a:xfrm>
          <a:prstGeom prst="leftRightArrow">
            <a:avLst>
              <a:gd name="adj1" fmla="val 57139"/>
              <a:gd name="adj2" fmla="val 52679"/>
            </a:avLst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" name="Text Box 78"/>
          <p:cNvSpPr txBox="1">
            <a:spLocks noChangeArrowheads="1"/>
          </p:cNvSpPr>
          <p:nvPr/>
        </p:nvSpPr>
        <p:spPr bwMode="auto">
          <a:xfrm>
            <a:off x="5264150" y="990600"/>
            <a:ext cx="2508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Web Application</a:t>
            </a:r>
          </a:p>
        </p:txBody>
      </p:sp>
      <p:sp>
        <p:nvSpPr>
          <p:cNvPr id="201" name="Text Box 82"/>
          <p:cNvSpPr txBox="1">
            <a:spLocks noChangeArrowheads="1"/>
          </p:cNvSpPr>
          <p:nvPr/>
        </p:nvSpPr>
        <p:spPr bwMode="auto">
          <a:xfrm>
            <a:off x="4191000" y="3505200"/>
            <a:ext cx="1109599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400" b="1" dirty="0"/>
              <a:t>Datacenter</a:t>
            </a:r>
          </a:p>
        </p:txBody>
      </p:sp>
    </p:spTree>
    <p:extLst>
      <p:ext uri="{BB962C8B-B14F-4D97-AF65-F5344CB8AC3E}">
        <p14:creationId xmlns:p14="http://schemas.microsoft.com/office/powerpoint/2010/main" val="2247965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0"/>
    </mc:Choice>
    <mc:Fallback xmlns:mv="urn:schemas-microsoft-com:mac:vml" xmlns="">
      <p:transition spd="slow" advTm="61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6" name="Straight Connector 125"/>
          <p:cNvCxnSpPr>
            <a:stCxn id="125" idx="1"/>
          </p:cNvCxnSpPr>
          <p:nvPr/>
        </p:nvCxnSpPr>
        <p:spPr>
          <a:xfrm flipH="1">
            <a:off x="5496732" y="3695700"/>
            <a:ext cx="980268" cy="0"/>
          </a:xfrm>
          <a:prstGeom prst="line">
            <a:avLst/>
          </a:prstGeom>
          <a:ln w="25400" cap="rnd">
            <a:solidFill>
              <a:srgbClr val="3447B8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37" idx="0"/>
          </p:cNvCxnSpPr>
          <p:nvPr/>
        </p:nvCxnSpPr>
        <p:spPr>
          <a:xfrm>
            <a:off x="2992465" y="4114800"/>
            <a:ext cx="0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endCxn id="47" idx="0"/>
          </p:cNvCxnSpPr>
          <p:nvPr/>
        </p:nvCxnSpPr>
        <p:spPr>
          <a:xfrm>
            <a:off x="4170336" y="4191000"/>
            <a:ext cx="0" cy="4572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endCxn id="58" idx="0"/>
          </p:cNvCxnSpPr>
          <p:nvPr/>
        </p:nvCxnSpPr>
        <p:spPr>
          <a:xfrm>
            <a:off x="5029200" y="4114800"/>
            <a:ext cx="935065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endCxn id="7" idx="0"/>
          </p:cNvCxnSpPr>
          <p:nvPr/>
        </p:nvCxnSpPr>
        <p:spPr>
          <a:xfrm flipH="1">
            <a:off x="1808136" y="4114800"/>
            <a:ext cx="668364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80" idx="2"/>
          </p:cNvCxnSpPr>
          <p:nvPr/>
        </p:nvCxnSpPr>
        <p:spPr>
          <a:xfrm flipH="1">
            <a:off x="2992464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5" idx="2"/>
          </p:cNvCxnSpPr>
          <p:nvPr/>
        </p:nvCxnSpPr>
        <p:spPr>
          <a:xfrm flipH="1">
            <a:off x="4170335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0" idx="2"/>
          </p:cNvCxnSpPr>
          <p:nvPr/>
        </p:nvCxnSpPr>
        <p:spPr>
          <a:xfrm flipH="1">
            <a:off x="5029200" y="2590800"/>
            <a:ext cx="935065" cy="6858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69" idx="2"/>
          </p:cNvCxnSpPr>
          <p:nvPr/>
        </p:nvCxnSpPr>
        <p:spPr>
          <a:xfrm>
            <a:off x="1808136" y="2590800"/>
            <a:ext cx="747793" cy="60442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Architecture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1371600" y="4648200"/>
            <a:ext cx="873071" cy="1034415"/>
            <a:chOff x="1905000" y="3429000"/>
            <a:chExt cx="873071" cy="1034415"/>
          </a:xfrm>
        </p:grpSpPr>
        <p:sp>
          <p:nvSpPr>
            <p:cNvPr id="7" name="Rounded Rectangle 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11" name="Straight Connector 10"/>
            <p:cNvCxnSpPr>
              <a:stCxn id="7" idx="1"/>
              <a:endCxn id="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5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31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2555929" y="4648200"/>
            <a:ext cx="873071" cy="1034415"/>
            <a:chOff x="1905000" y="3429000"/>
            <a:chExt cx="873071" cy="1034415"/>
          </a:xfrm>
        </p:grpSpPr>
        <p:sp>
          <p:nvSpPr>
            <p:cNvPr id="37" name="Rounded Rectangle 3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40" name="Straight Connector 39"/>
            <p:cNvCxnSpPr>
              <a:stCxn id="37" idx="1"/>
              <a:endCxn id="3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41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4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3733800" y="4648200"/>
            <a:ext cx="873071" cy="1034415"/>
            <a:chOff x="1905000" y="3429000"/>
            <a:chExt cx="873071" cy="1034415"/>
          </a:xfrm>
        </p:grpSpPr>
        <p:sp>
          <p:nvSpPr>
            <p:cNvPr id="47" name="Rounded Rectangle 4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50" name="Straight Connector 49"/>
            <p:cNvCxnSpPr>
              <a:stCxn id="47" idx="1"/>
              <a:endCxn id="4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51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5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5527729" y="4648200"/>
            <a:ext cx="873071" cy="1034415"/>
            <a:chOff x="1905000" y="3429000"/>
            <a:chExt cx="873071" cy="1034415"/>
          </a:xfrm>
        </p:grpSpPr>
        <p:sp>
          <p:nvSpPr>
            <p:cNvPr id="58" name="Rounded Rectangle 57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61" name="Straight Connector 60"/>
            <p:cNvCxnSpPr>
              <a:stCxn id="58" idx="1"/>
              <a:endCxn id="58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62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63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7" name="TextBox 66"/>
          <p:cNvSpPr txBox="1"/>
          <p:nvPr/>
        </p:nvSpPr>
        <p:spPr>
          <a:xfrm>
            <a:off x="4784169" y="470402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974CB"/>
                </a:solidFill>
              </a:rPr>
              <a:t>…</a:t>
            </a:r>
            <a:endParaRPr lang="en-US" sz="3200" b="1" dirty="0">
              <a:solidFill>
                <a:srgbClr val="4974CB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1371600" y="1676400"/>
            <a:ext cx="873071" cy="914400"/>
            <a:chOff x="2022529" y="2335078"/>
            <a:chExt cx="873071" cy="914400"/>
          </a:xfrm>
        </p:grpSpPr>
        <p:sp>
          <p:nvSpPr>
            <p:cNvPr id="69" name="Rounded Rectangle 68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72" name="Straight Connector 71"/>
            <p:cNvCxnSpPr>
              <a:stCxn id="69" idx="1"/>
              <a:endCxn id="69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555929" y="1676400"/>
            <a:ext cx="873071" cy="914400"/>
            <a:chOff x="2022529" y="2335078"/>
            <a:chExt cx="873071" cy="914400"/>
          </a:xfrm>
        </p:grpSpPr>
        <p:sp>
          <p:nvSpPr>
            <p:cNvPr id="80" name="Rounded Rectangle 7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3" name="Straight Connector 82"/>
            <p:cNvCxnSpPr>
              <a:stCxn id="80" idx="1"/>
              <a:endCxn id="8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3733800" y="1676400"/>
            <a:ext cx="873071" cy="914400"/>
            <a:chOff x="2022529" y="2335078"/>
            <a:chExt cx="873071" cy="914400"/>
          </a:xfrm>
        </p:grpSpPr>
        <p:sp>
          <p:nvSpPr>
            <p:cNvPr id="85" name="Rounded Rectangle 84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8" name="Straight Connector 87"/>
            <p:cNvCxnSpPr>
              <a:stCxn id="85" idx="1"/>
              <a:endCxn id="85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5527729" y="1676400"/>
            <a:ext cx="873071" cy="914400"/>
            <a:chOff x="2022529" y="2335078"/>
            <a:chExt cx="873071" cy="914400"/>
          </a:xfrm>
        </p:grpSpPr>
        <p:sp>
          <p:nvSpPr>
            <p:cNvPr id="90" name="Rounded Rectangle 8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93" name="Straight Connector 92"/>
            <p:cNvCxnSpPr>
              <a:stCxn id="90" idx="1"/>
              <a:endCxn id="9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/>
        </p:nvSpPr>
        <p:spPr>
          <a:xfrm>
            <a:off x="4785102" y="172935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3A343"/>
                </a:solidFill>
              </a:rPr>
              <a:t>…</a:t>
            </a:r>
            <a:endParaRPr lang="en-US" sz="3200" b="1" dirty="0">
              <a:solidFill>
                <a:srgbClr val="43A343"/>
              </a:solidFill>
            </a:endParaRPr>
          </a:p>
        </p:txBody>
      </p:sp>
      <p:sp>
        <p:nvSpPr>
          <p:cNvPr id="95" name="Cloud 94"/>
          <p:cNvSpPr/>
          <p:nvPr/>
        </p:nvSpPr>
        <p:spPr>
          <a:xfrm rot="21480000" flipV="1">
            <a:off x="1774021" y="2963019"/>
            <a:ext cx="3886200" cy="1295400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2724325" y="319522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Datacenter</a:t>
            </a:r>
            <a:br>
              <a:rPr lang="en-US" sz="2400" dirty="0" smtClean="0"/>
            </a:br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125" name="Rounded Rectangle 124"/>
          <p:cNvSpPr/>
          <p:nvPr/>
        </p:nvSpPr>
        <p:spPr>
          <a:xfrm>
            <a:off x="6477000" y="3276600"/>
            <a:ext cx="1676400" cy="838200"/>
          </a:xfrm>
          <a:prstGeom prst="roundRect">
            <a:avLst/>
          </a:prstGeom>
          <a:solidFill>
            <a:srgbClr val="D2D7F6"/>
          </a:solidFill>
          <a:ln>
            <a:solidFill>
              <a:srgbClr val="3447B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Coordinator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71601" y="5786735"/>
            <a:ext cx="5029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10,000 Storage Servers</a:t>
            </a:r>
            <a:endParaRPr lang="en-US" sz="24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1219200" y="1107539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100,000 Application Servers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3657600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Commodity</a:t>
            </a:r>
            <a:br>
              <a:rPr lang="en-US" dirty="0" smtClean="0"/>
            </a:br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821410" y="2138766"/>
            <a:ext cx="457200" cy="1511085"/>
          </a:xfrm>
          <a:custGeom>
            <a:avLst/>
            <a:gdLst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38 w 457238"/>
              <a:gd name="connsiteY0" fmla="*/ 1511085 h 1511085"/>
              <a:gd name="connsiteX1" fmla="*/ 457238 w 457238"/>
              <a:gd name="connsiteY1" fmla="*/ 0 h 1511085"/>
              <a:gd name="connsiteX0" fmla="*/ 344 w 457544"/>
              <a:gd name="connsiteY0" fmla="*/ 1511085 h 1511085"/>
              <a:gd name="connsiteX1" fmla="*/ 457544 w 457544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1511085">
                <a:moveTo>
                  <a:pt x="0" y="1511085"/>
                </a:moveTo>
                <a:cubicBezTo>
                  <a:pt x="10977" y="495945"/>
                  <a:pt x="29705" y="0"/>
                  <a:pt x="457200" y="0"/>
                </a:cubicBezTo>
              </a:path>
            </a:pathLst>
          </a:cu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 flipV="1">
            <a:off x="838200" y="4343400"/>
            <a:ext cx="457200" cy="762000"/>
          </a:xfrm>
          <a:custGeom>
            <a:avLst/>
            <a:gdLst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38 w 457238"/>
              <a:gd name="connsiteY0" fmla="*/ 1511085 h 1511085"/>
              <a:gd name="connsiteX1" fmla="*/ 457238 w 457238"/>
              <a:gd name="connsiteY1" fmla="*/ 0 h 1511085"/>
              <a:gd name="connsiteX0" fmla="*/ 344 w 457544"/>
              <a:gd name="connsiteY0" fmla="*/ 1511085 h 1511085"/>
              <a:gd name="connsiteX1" fmla="*/ 457544 w 457544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1511085">
                <a:moveTo>
                  <a:pt x="0" y="1511085"/>
                </a:moveTo>
                <a:cubicBezTo>
                  <a:pt x="10977" y="495945"/>
                  <a:pt x="29705" y="0"/>
                  <a:pt x="457200" y="0"/>
                </a:cubicBezTo>
              </a:path>
            </a:pathLst>
          </a:cu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050291" y="4572000"/>
            <a:ext cx="13010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DRAM</a:t>
            </a:r>
          </a:p>
          <a:p>
            <a:r>
              <a:rPr lang="en-US" dirty="0" smtClean="0"/>
              <a:t>32-256 GB</a:t>
            </a:r>
            <a:br>
              <a:rPr lang="en-US" dirty="0" smtClean="0"/>
            </a:br>
            <a:r>
              <a:rPr lang="en-US" dirty="0" smtClean="0"/>
              <a:t>per server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6477000" y="4876800"/>
            <a:ext cx="609600" cy="0"/>
          </a:xfrm>
          <a:prstGeom prst="straightConnector1">
            <a:avLst/>
          </a:pr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5562600" y="2667000"/>
            <a:ext cx="1066800" cy="685800"/>
          </a:xfrm>
          <a:prstGeom prst="straightConnector1">
            <a:avLst/>
          </a:pr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6629400" y="2133600"/>
            <a:ext cx="2438400" cy="914400"/>
          </a:xfrm>
        </p:spPr>
        <p:txBody>
          <a:bodyPr/>
          <a:lstStyle/>
          <a:p>
            <a:pPr marL="0" indent="0">
              <a:buNone/>
            </a:pPr>
            <a:r>
              <a:rPr lang="en-US" sz="1600" b="0" dirty="0" smtClean="0">
                <a:solidFill>
                  <a:schemeClr val="accent4"/>
                </a:solidFill>
              </a:rPr>
              <a:t>High-speed networking:</a:t>
            </a:r>
          </a:p>
          <a:p>
            <a:pPr>
              <a:spcBef>
                <a:spcPts val="0"/>
              </a:spcBef>
              <a:buClr>
                <a:schemeClr val="accent4"/>
              </a:buClr>
            </a:pPr>
            <a:r>
              <a:rPr lang="en-US" sz="1600" b="0" dirty="0" smtClean="0">
                <a:solidFill>
                  <a:schemeClr val="accent4"/>
                </a:solidFill>
              </a:rPr>
              <a:t>5 µs round-trip</a:t>
            </a:r>
          </a:p>
          <a:p>
            <a:pPr>
              <a:spcBef>
                <a:spcPts val="0"/>
              </a:spcBef>
              <a:buClr>
                <a:schemeClr val="accent4"/>
              </a:buClr>
            </a:pPr>
            <a:r>
              <a:rPr lang="en-US" sz="1600" b="0" dirty="0" smtClean="0">
                <a:solidFill>
                  <a:schemeClr val="accent4"/>
                </a:solidFill>
              </a:rPr>
              <a:t>Full bisection bandwidth</a:t>
            </a:r>
            <a:endParaRPr lang="en-US" sz="1600" b="0" dirty="0">
              <a:solidFill>
                <a:schemeClr val="accent4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07, 2013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8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812"/>
    </mc:Choice>
    <mc:Fallback xmlns:mv="urn:schemas-microsoft-com:mac:vml" xmlns="">
      <p:transition spd="slow" advTm="2681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27811</TotalTime>
  <Words>997</Words>
  <Application>Microsoft Macintosh PowerPoint</Application>
  <PresentationFormat>On-screen Show (4:3)</PresentationFormat>
  <Paragraphs>319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RAMCloud: A Low-Latency Datacenter Storage System</vt:lpstr>
      <vt:lpstr>What if you had…</vt:lpstr>
      <vt:lpstr>RAMCloud</vt:lpstr>
      <vt:lpstr>DRAM in Storage Systems</vt:lpstr>
      <vt:lpstr>DRAM in Storage Systems</vt:lpstr>
      <vt:lpstr>DRAM is cheaper!</vt:lpstr>
      <vt:lpstr>Why Does Latency Matter?</vt:lpstr>
      <vt:lpstr>RAMCloud Goal: Scale and Latency</vt:lpstr>
      <vt:lpstr>RAMCloud Architecture</vt:lpstr>
      <vt:lpstr>Data Model: Key-Value Store</vt:lpstr>
      <vt:lpstr>Durability and Availability</vt:lpstr>
      <vt:lpstr>Buffered Logging</vt:lpstr>
      <vt:lpstr>Crash Recovery</vt:lpstr>
      <vt:lpstr>Fast Crash Recovery</vt:lpstr>
      <vt:lpstr>RAMCloud Project Status</vt:lpstr>
      <vt:lpstr>Is RAMCloud right for HPC apps?</vt:lpstr>
      <vt:lpstr>Conclusion</vt:lpstr>
      <vt:lpstr>Questions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Ankita Kejriwal</cp:lastModifiedBy>
  <cp:revision>479</cp:revision>
  <cp:lastPrinted>2013-02-05T00:23:08Z</cp:lastPrinted>
  <dcterms:created xsi:type="dcterms:W3CDTF">2013-02-04T12:23:01Z</dcterms:created>
  <dcterms:modified xsi:type="dcterms:W3CDTF">2013-02-06T01:51:36Z</dcterms:modified>
</cp:coreProperties>
</file>