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321" r:id="rId2"/>
    <p:sldId id="524" r:id="rId3"/>
    <p:sldId id="525" r:id="rId4"/>
    <p:sldId id="532" r:id="rId5"/>
    <p:sldId id="533" r:id="rId6"/>
    <p:sldId id="537" r:id="rId7"/>
    <p:sldId id="538" r:id="rId8"/>
    <p:sldId id="534" r:id="rId9"/>
    <p:sldId id="535" r:id="rId10"/>
    <p:sldId id="523" r:id="rId11"/>
    <p:sldId id="539" r:id="rId12"/>
    <p:sldId id="527" r:id="rId13"/>
    <p:sldId id="528" r:id="rId14"/>
    <p:sldId id="529" r:id="rId15"/>
    <p:sldId id="530" r:id="rId16"/>
    <p:sldId id="531" r:id="rId17"/>
    <p:sldId id="526" r:id="rId18"/>
    <p:sldId id="536" r:id="rId19"/>
    <p:sldId id="540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4CB"/>
    <a:srgbClr val="43A343"/>
    <a:srgbClr val="0F730F"/>
    <a:srgbClr val="634185"/>
    <a:srgbClr val="6F4995"/>
    <a:srgbClr val="EFDFFF"/>
    <a:srgbClr val="EBD7FF"/>
    <a:srgbClr val="885FB1"/>
    <a:srgbClr val="E6E9FA"/>
    <a:srgbClr val="A2A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65" d="100"/>
          <a:sy n="6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4038600"/>
            <a:ext cx="7239000" cy="9906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13009"/>
            <a:ext cx="79248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RAMCloud Overview</a:t>
            </a:r>
            <a:b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Update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SEDCL </a:t>
            </a:r>
            <a: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Retreat</a:t>
            </a:r>
            <a:b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June, 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2013</a:t>
            </a:r>
            <a:endParaRPr lang="en-US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system components (barely) working:</a:t>
            </a:r>
          </a:p>
          <a:p>
            <a:pPr lvl="1"/>
            <a:r>
              <a:rPr lang="en-US" dirty="0" smtClean="0"/>
              <a:t>RPC transports (timeout mechanism new)</a:t>
            </a:r>
          </a:p>
          <a:p>
            <a:pPr lvl="1"/>
            <a:r>
              <a:rPr lang="en-US" dirty="0" smtClean="0"/>
              <a:t>Basic key-value store (variable-length keys new)</a:t>
            </a:r>
          </a:p>
          <a:p>
            <a:pPr lvl="1"/>
            <a:r>
              <a:rPr lang="en-US" dirty="0" smtClean="0"/>
              <a:t>Log-structured memory management (log cleaner new)</a:t>
            </a:r>
          </a:p>
          <a:p>
            <a:pPr lvl="1"/>
            <a:r>
              <a:rPr lang="en-US" dirty="0" smtClean="0"/>
              <a:t>Crash recovery (backup recovery new)</a:t>
            </a:r>
          </a:p>
          <a:p>
            <a:pPr lvl="1"/>
            <a:r>
              <a:rPr lang="en-US" dirty="0" smtClean="0"/>
              <a:t>Coordinator overhaul just starting</a:t>
            </a:r>
          </a:p>
          <a:p>
            <a:r>
              <a:rPr lang="en-US" dirty="0" smtClean="0"/>
              <a:t>Overall project goal: push towards a 1.0 release</a:t>
            </a:r>
          </a:p>
          <a:p>
            <a:pPr lvl="1"/>
            <a:r>
              <a:rPr lang="en-US" dirty="0" smtClean="0"/>
              <a:t>“Least usable system” for real applications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Update and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at June 2012 Retreat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system becoming stable</a:t>
            </a:r>
          </a:p>
          <a:p>
            <a:pPr lvl="1"/>
            <a:r>
              <a:rPr lang="en-US" dirty="0" smtClean="0"/>
              <a:t>Not quite at 1.0, but close!</a:t>
            </a:r>
          </a:p>
          <a:p>
            <a:r>
              <a:rPr lang="en-US" dirty="0" smtClean="0"/>
              <a:t>First PhDs coming soon:</a:t>
            </a:r>
          </a:p>
          <a:p>
            <a:pPr lvl="1"/>
            <a:r>
              <a:rPr lang="en-US" dirty="0" smtClean="0"/>
              <a:t>Ryan Stutsman: crash recovery</a:t>
            </a:r>
          </a:p>
          <a:p>
            <a:pPr lvl="1"/>
            <a:r>
              <a:rPr lang="en-US" dirty="0" smtClean="0"/>
              <a:t>Steve Rumble: log-structured memory</a:t>
            </a:r>
          </a:p>
          <a:p>
            <a:r>
              <a:rPr lang="en-US" dirty="0" smtClean="0"/>
              <a:t>Many research opportunities still left</a:t>
            </a:r>
          </a:p>
          <a:p>
            <a:r>
              <a:rPr lang="en-US" dirty="0" smtClean="0"/>
              <a:t>About to start new projects:</a:t>
            </a:r>
          </a:p>
          <a:p>
            <a:pPr lvl="1"/>
            <a:r>
              <a:rPr lang="en-US" dirty="0" smtClean="0"/>
              <a:t>Higher-level data model</a:t>
            </a:r>
          </a:p>
          <a:p>
            <a:pPr lvl="1"/>
            <a:r>
              <a:rPr lang="en-US" dirty="0" smtClean="0"/>
              <a:t>New RPC mechanism</a:t>
            </a:r>
          </a:p>
          <a:p>
            <a:pPr lvl="1"/>
            <a:r>
              <a:rPr lang="en-US" dirty="0" smtClean="0"/>
              <a:t>Cluster management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Fault-tolerant coordinator (Ankita Kejriwal):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Server and tablet configuration info now durable</a:t>
            </a:r>
          </a:p>
          <a:p>
            <a:r>
              <a:rPr lang="en-US" dirty="0" err="1" smtClean="0"/>
              <a:t>LogCabin</a:t>
            </a:r>
            <a:r>
              <a:rPr lang="en-US" dirty="0" smtClean="0"/>
              <a:t> configuration manager (Diego Ongaro)</a:t>
            </a:r>
          </a:p>
          <a:p>
            <a:r>
              <a:rPr lang="en-US" dirty="0" smtClean="0"/>
              <a:t>Additional recovery mechanisms (Ryan Stutsman):</a:t>
            </a:r>
          </a:p>
          <a:p>
            <a:pPr lvl="1"/>
            <a:r>
              <a:rPr lang="en-US" dirty="0" smtClean="0"/>
              <a:t>Simultaneous server failures</a:t>
            </a:r>
          </a:p>
          <a:p>
            <a:pPr lvl="1"/>
            <a:r>
              <a:rPr lang="en-US" dirty="0" smtClean="0"/>
              <a:t>Cold start</a:t>
            </a:r>
          </a:p>
          <a:p>
            <a:pPr lvl="1"/>
            <a:r>
              <a:rPr lang="en-US" dirty="0" smtClean="0"/>
              <a:t>Overhaul </a:t>
            </a:r>
            <a:r>
              <a:rPr lang="en-US" smtClean="0"/>
              <a:t>of backup storage management</a:t>
            </a:r>
            <a:endParaRPr lang="en-US" dirty="0" smtClean="0"/>
          </a:p>
          <a:p>
            <a:pPr lvl="1"/>
            <a:r>
              <a:rPr lang="en-US" dirty="0" smtClean="0"/>
              <a:t>RPC retry (John Ousterhout)</a:t>
            </a:r>
          </a:p>
          <a:p>
            <a:r>
              <a:rPr lang="en-US" dirty="0" smtClean="0"/>
              <a:t>Overhaul of cluster membership management (Stephen Yang)</a:t>
            </a:r>
          </a:p>
          <a:p>
            <a:pPr lvl="1"/>
            <a:r>
              <a:rPr lang="en-US" dirty="0" smtClean="0"/>
              <a:t>More robust</a:t>
            </a:r>
          </a:p>
          <a:p>
            <a:pPr lvl="1"/>
            <a:r>
              <a:rPr lang="en-US" dirty="0" smtClean="0"/>
              <a:t>Better performance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Towards RAMCloud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in-memory log architecture (Steve Rumble)</a:t>
            </a:r>
          </a:p>
          <a:p>
            <a:r>
              <a:rPr lang="en-US" dirty="0" smtClean="0"/>
              <a:t>Automated crash tester (</a:t>
            </a:r>
            <a:r>
              <a:rPr lang="en-US" dirty="0" err="1" smtClean="0"/>
              <a:t>Arjun</a:t>
            </a:r>
            <a:r>
              <a:rPr lang="en-US" dirty="0" smtClean="0"/>
              <a:t> </a:t>
            </a:r>
            <a:r>
              <a:rPr lang="en-US" dirty="0" err="1" smtClean="0"/>
              <a:t>Gopalan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Synthetic workload with consistency checks</a:t>
            </a:r>
          </a:p>
          <a:p>
            <a:pPr lvl="1"/>
            <a:r>
              <a:rPr lang="en-US" dirty="0" smtClean="0"/>
              <a:t>Force servers to crash randomly</a:t>
            </a:r>
          </a:p>
          <a:p>
            <a:pPr lvl="1"/>
            <a:r>
              <a:rPr lang="en-US" dirty="0" smtClean="0"/>
              <a:t>Multiple simultaneous failures, coordinator failures</a:t>
            </a:r>
          </a:p>
          <a:p>
            <a:r>
              <a:rPr lang="en-US" dirty="0" smtClean="0"/>
              <a:t>Goal: run crash tester for a few weeks with no loss of data</a:t>
            </a:r>
          </a:p>
          <a:p>
            <a:r>
              <a:rPr lang="en-US" dirty="0" smtClean="0"/>
              <a:t>Current status:</a:t>
            </a:r>
          </a:p>
          <a:p>
            <a:pPr lvl="1"/>
            <a:r>
              <a:rPr lang="en-US" dirty="0" smtClean="0"/>
              <a:t>Can survive some coordinator and master failures</a:t>
            </a:r>
          </a:p>
          <a:p>
            <a:pPr lvl="1"/>
            <a:r>
              <a:rPr lang="en-US" dirty="0" smtClean="0"/>
              <a:t>Others causing crashes</a:t>
            </a:r>
          </a:p>
          <a:p>
            <a:pPr lvl="1"/>
            <a:r>
              <a:rPr lang="en-US" dirty="0" smtClean="0"/>
              <a:t>Working through bugs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Towards 1.0,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648200" cy="4983163"/>
          </a:xfrm>
        </p:spPr>
        <p:txBody>
          <a:bodyPr/>
          <a:lstStyle/>
          <a:p>
            <a:r>
              <a:rPr lang="en-US" dirty="0" smtClean="0"/>
              <a:t>External system for durable storage of top-level configuration information: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Cluster membership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Tablet configuration</a:t>
            </a:r>
          </a:p>
          <a:p>
            <a:r>
              <a:rPr lang="en-US" dirty="0" smtClean="0"/>
              <a:t>Typically consensus-based: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Chubby (Google)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ZooKeeper</a:t>
            </a:r>
            <a:r>
              <a:rPr lang="en-US" dirty="0" smtClean="0"/>
              <a:t> (Yahoo/Apache)</a:t>
            </a:r>
          </a:p>
          <a:p>
            <a:r>
              <a:rPr lang="en-US" dirty="0" smtClean="0"/>
              <a:t>Unhappy with </a:t>
            </a:r>
            <a:r>
              <a:rPr lang="en-US" dirty="0" err="1" smtClean="0"/>
              <a:t>ZooKeeper</a:t>
            </a:r>
            <a:r>
              <a:rPr lang="en-US" dirty="0" smtClean="0"/>
              <a:t>, so decided to build our own (Diego Ongaro):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Development started before last year’s retreat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Initial plan: use </a:t>
            </a:r>
            <a:r>
              <a:rPr lang="en-US" dirty="0" err="1" smtClean="0"/>
              <a:t>Paxos</a:t>
            </a:r>
            <a:r>
              <a:rPr lang="en-US" dirty="0" smtClean="0"/>
              <a:t> protocol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19800" y="48678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Configuration Management Servers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19800" y="1676400"/>
            <a:ext cx="4572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620000" y="1676400"/>
            <a:ext cx="4572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86400" y="1307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Coordinator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10300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Backup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Coordinator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cxnSp>
        <p:nvCxnSpPr>
          <p:cNvPr id="33" name="Straight Connector 32"/>
          <p:cNvCxnSpPr>
            <a:stCxn id="26" idx="2"/>
          </p:cNvCxnSpPr>
          <p:nvPr/>
        </p:nvCxnSpPr>
        <p:spPr>
          <a:xfrm>
            <a:off x="6248400" y="2133600"/>
            <a:ext cx="381000" cy="762000"/>
          </a:xfrm>
          <a:prstGeom prst="line">
            <a:avLst/>
          </a:prstGeom>
          <a:ln w="25400" cap="rnd">
            <a:solidFill>
              <a:srgbClr val="43A343"/>
            </a:solidFill>
            <a:prstDash val="solid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019001" y="2894801"/>
            <a:ext cx="1905799" cy="1905799"/>
            <a:chOff x="5561801" y="2743201"/>
            <a:chExt cx="1905799" cy="1905799"/>
          </a:xfrm>
        </p:grpSpPr>
        <p:grpSp>
          <p:nvGrpSpPr>
            <p:cNvPr id="24" name="Group 23"/>
            <p:cNvGrpSpPr/>
            <p:nvPr/>
          </p:nvGrpSpPr>
          <p:grpSpPr>
            <a:xfrm>
              <a:off x="5799225" y="2924475"/>
              <a:ext cx="1438975" cy="1408044"/>
              <a:chOff x="5496025" y="1981200"/>
              <a:chExt cx="1791100" cy="1752600"/>
            </a:xfrm>
          </p:grpSpPr>
          <p:sp>
            <p:nvSpPr>
              <p:cNvPr id="8" name="Rounded Rectangle 7"/>
              <p:cNvSpPr/>
              <p:nvPr/>
            </p:nvSpPr>
            <p:spPr>
              <a:xfrm rot="19157097">
                <a:off x="5743875" y="32766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172200" y="19812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2516756">
                <a:off x="6582075" y="32766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 rot="4114290">
                <a:off x="6829925" y="24769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597062">
                <a:off x="5496025" y="24761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5561801" y="2743201"/>
              <a:ext cx="1905799" cy="1905799"/>
            </a:xfrm>
            <a:prstGeom prst="ellipse">
              <a:avLst/>
            </a:prstGeom>
            <a:noFill/>
            <a:ln>
              <a:solidFill>
                <a:srgbClr val="4974CB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/>
          <p:nvPr/>
        </p:nvCxnSpPr>
        <p:spPr>
          <a:xfrm flipH="1">
            <a:off x="7467600" y="2133600"/>
            <a:ext cx="381000" cy="762000"/>
          </a:xfrm>
          <a:prstGeom prst="line">
            <a:avLst/>
          </a:prstGeom>
          <a:ln w="25400" cap="rnd">
            <a:solidFill>
              <a:srgbClr val="43A343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9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is “industry standard”, but:</a:t>
            </a:r>
          </a:p>
          <a:p>
            <a:pPr lvl="1"/>
            <a:r>
              <a:rPr lang="en-US" dirty="0" smtClean="0"/>
              <a:t>Very hard to understand</a:t>
            </a:r>
          </a:p>
          <a:p>
            <a:pPr lvl="1"/>
            <a:r>
              <a:rPr lang="en-US" dirty="0" smtClean="0"/>
              <a:t>Not a good starting point for real implementations</a:t>
            </a:r>
          </a:p>
          <a:p>
            <a:r>
              <a:rPr lang="en-US" dirty="0" smtClean="0"/>
              <a:t>Our new algorithm: Raft</a:t>
            </a:r>
          </a:p>
          <a:p>
            <a:pPr lvl="1"/>
            <a:r>
              <a:rPr lang="en-US" dirty="0" smtClean="0"/>
              <a:t>Primary design goal: </a:t>
            </a:r>
            <a:r>
              <a:rPr lang="en-US" dirty="0" smtClean="0">
                <a:solidFill>
                  <a:schemeClr val="accent4"/>
                </a:solidFill>
              </a:rPr>
              <a:t>understandability</a:t>
            </a:r>
          </a:p>
          <a:p>
            <a:pPr lvl="1"/>
            <a:r>
              <a:rPr lang="en-US" dirty="0" smtClean="0"/>
              <a:t>Also must be practical and complete</a:t>
            </a:r>
          </a:p>
          <a:p>
            <a:pPr lvl="1"/>
            <a:r>
              <a:rPr lang="en-US" dirty="0" smtClean="0"/>
              <a:t>Result: new approach to consensus</a:t>
            </a:r>
          </a:p>
          <a:p>
            <a:pPr lvl="2"/>
            <a:r>
              <a:rPr lang="en-US" dirty="0" smtClean="0"/>
              <a:t>Design for replicated log from start</a:t>
            </a:r>
          </a:p>
          <a:p>
            <a:pPr lvl="2"/>
            <a:r>
              <a:rPr lang="en-US" dirty="0" smtClean="0"/>
              <a:t>Strong leader</a:t>
            </a:r>
          </a:p>
          <a:p>
            <a:r>
              <a:rPr lang="en-US" dirty="0" smtClean="0"/>
              <a:t>User study shows that </a:t>
            </a:r>
            <a:r>
              <a:rPr lang="en-US" dirty="0" smtClean="0"/>
              <a:t>Raft is </a:t>
            </a:r>
            <a:r>
              <a:rPr lang="en-US" dirty="0" smtClean="0"/>
              <a:t>significantly easier to understand than </a:t>
            </a:r>
            <a:r>
              <a:rPr lang="en-US" dirty="0" err="1" smtClean="0"/>
              <a:t>Paxos</a:t>
            </a:r>
            <a:r>
              <a:rPr lang="en-US" smtClean="0"/>
              <a:t> (</a:t>
            </a:r>
            <a:r>
              <a:rPr lang="en-US" dirty="0" smtClean="0"/>
              <a:t>stay </a:t>
            </a:r>
            <a:r>
              <a:rPr lang="en-US" dirty="0" smtClean="0"/>
              <a:t>tuned ...)</a:t>
            </a:r>
          </a:p>
          <a:p>
            <a:r>
              <a:rPr lang="en-US" dirty="0" smtClean="0"/>
              <a:t>Paper under submission</a:t>
            </a:r>
          </a:p>
          <a:p>
            <a:pPr lvl="1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Consensus Algorithm: 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for Consensus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5791200" cy="4906963"/>
          </a:xfrm>
        </p:spPr>
        <p:txBody>
          <a:bodyPr/>
          <a:lstStyle/>
          <a:p>
            <a:r>
              <a:rPr lang="en-US" dirty="0" smtClean="0"/>
              <a:t>Key-value store (Chubby, </a:t>
            </a:r>
            <a:r>
              <a:rPr lang="en-US" dirty="0" err="1" smtClean="0"/>
              <a:t>ZooKeeper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Applications really want a log?</a:t>
            </a:r>
          </a:p>
          <a:p>
            <a:pPr lvl="1"/>
            <a:r>
              <a:rPr lang="en-US" dirty="0" smtClean="0"/>
              <a:t>Why build a log on a key-value-store on a log?</a:t>
            </a:r>
          </a:p>
          <a:p>
            <a:r>
              <a:rPr lang="en-US" dirty="0" smtClean="0"/>
              <a:t>Collection of logs (</a:t>
            </a:r>
            <a:r>
              <a:rPr lang="en-US" dirty="0" err="1" smtClean="0"/>
              <a:t>LogCabin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First approach for RAMCloud, based on Raft</a:t>
            </a:r>
          </a:p>
          <a:p>
            <a:pPr lvl="1"/>
            <a:r>
              <a:rPr lang="en-US" dirty="0" smtClean="0"/>
              <a:t>Used in current coordinator implementation</a:t>
            </a:r>
          </a:p>
          <a:p>
            <a:pPr lvl="1"/>
            <a:r>
              <a:rPr lang="en-US" dirty="0" smtClean="0"/>
              <a:t>However, log turned out not to be convenient after all</a:t>
            </a:r>
          </a:p>
          <a:p>
            <a:r>
              <a:rPr lang="en-US" dirty="0" err="1" smtClean="0"/>
              <a:t>TreeHouse</a:t>
            </a:r>
            <a:r>
              <a:rPr lang="en-US" dirty="0" smtClean="0"/>
              <a:t>: key-value store on Raft?</a:t>
            </a:r>
          </a:p>
          <a:p>
            <a:r>
              <a:rPr lang="en-US" dirty="0" smtClean="0"/>
              <a:t>Export API for replicated state machine?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81800" y="3886200"/>
            <a:ext cx="1676400" cy="762000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Replicated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Log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81800" y="3124200"/>
            <a:ext cx="1676400" cy="762000"/>
          </a:xfrm>
          <a:prstGeom prst="rect">
            <a:avLst/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dk1"/>
                </a:solidFill>
                <a:latin typeface="+mn-lt"/>
              </a:rPr>
              <a:t>Replicated</a:t>
            </a:r>
            <a:br>
              <a:rPr lang="en-US" dirty="0">
                <a:solidFill>
                  <a:schemeClr val="dk1"/>
                </a:solidFill>
                <a:latin typeface="+mn-lt"/>
              </a:rPr>
            </a:br>
            <a:r>
              <a:rPr lang="en-US" dirty="0">
                <a:solidFill>
                  <a:schemeClr val="dk1"/>
                </a:solidFill>
                <a:latin typeface="+mn-lt"/>
              </a:rPr>
              <a:t>State Machine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87957" y="27432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?API?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higher-level data model than just key-value store:</a:t>
            </a:r>
          </a:p>
          <a:p>
            <a:pPr lvl="1"/>
            <a:r>
              <a:rPr lang="en-US" dirty="0" smtClean="0"/>
              <a:t>Secondary indexes?</a:t>
            </a:r>
          </a:p>
          <a:p>
            <a:pPr lvl="1"/>
            <a:r>
              <a:rPr lang="en-US" dirty="0" smtClean="0"/>
              <a:t>Transactions spanning multiple objects and servers?</a:t>
            </a:r>
          </a:p>
          <a:p>
            <a:pPr lvl="1"/>
            <a:r>
              <a:rPr lang="en-US" dirty="0" smtClean="0"/>
              <a:t>Graph-processing primitives (sets)?</a:t>
            </a:r>
          </a:p>
          <a:p>
            <a:r>
              <a:rPr lang="en-US" dirty="0" smtClean="0"/>
              <a:t>Can RAMCloud support these without sacrificing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Scalability</a:t>
            </a:r>
          </a:p>
          <a:p>
            <a:r>
              <a:rPr lang="en-US" dirty="0" smtClean="0"/>
              <a:t>Design work just getting underway (Ankita Kejriwal)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Update and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Work: Data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Complete redesign of RAMCloud RPC</a:t>
            </a:r>
          </a:p>
          <a:p>
            <a:r>
              <a:rPr lang="en-US" dirty="0" smtClean="0"/>
              <a:t>General purpose (not just RAMCloud)</a:t>
            </a:r>
          </a:p>
          <a:p>
            <a:r>
              <a:rPr lang="en-US" dirty="0" smtClean="0"/>
              <a:t>Latency:</a:t>
            </a:r>
          </a:p>
          <a:p>
            <a:pPr lvl="1"/>
            <a:r>
              <a:rPr lang="en-US" dirty="0" smtClean="0"/>
              <a:t>Even lower latency?</a:t>
            </a:r>
          </a:p>
          <a:p>
            <a:pPr lvl="1"/>
            <a:r>
              <a:rPr lang="en-US" dirty="0" smtClean="0"/>
              <a:t>Explore alternative threading strategies</a:t>
            </a:r>
          </a:p>
          <a:p>
            <a:r>
              <a:rPr lang="en-US" dirty="0" smtClean="0"/>
              <a:t>Scale:</a:t>
            </a:r>
          </a:p>
          <a:p>
            <a:pPr lvl="1"/>
            <a:r>
              <a:rPr lang="en-US" dirty="0" smtClean="0"/>
              <a:t>Support 1M clients/server (minimal state/connection)</a:t>
            </a:r>
          </a:p>
          <a:p>
            <a:r>
              <a:rPr lang="en-US" dirty="0" smtClean="0"/>
              <a:t>Network protocol/API:</a:t>
            </a:r>
          </a:p>
          <a:p>
            <a:pPr lvl="1"/>
            <a:r>
              <a:rPr lang="en-US" dirty="0" smtClean="0"/>
              <a:t>Optimize for kernel bypass</a:t>
            </a:r>
          </a:p>
          <a:p>
            <a:pPr lvl="1"/>
            <a:r>
              <a:rPr lang="en-US" dirty="0" smtClean="0"/>
              <a:t>Minimize buffering</a:t>
            </a:r>
          </a:p>
          <a:p>
            <a:pPr lvl="1"/>
            <a:r>
              <a:rPr lang="en-US" dirty="0" smtClean="0"/>
              <a:t>Congestion control: reservation based?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Work: Datacenter RPC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system becoming stable</a:t>
            </a:r>
          </a:p>
          <a:p>
            <a:pPr lvl="1"/>
            <a:r>
              <a:rPr lang="en-US" dirty="0" smtClean="0"/>
              <a:t>Not quite at 1.0, but close!</a:t>
            </a:r>
          </a:p>
          <a:p>
            <a:r>
              <a:rPr lang="en-US" dirty="0" smtClean="0"/>
              <a:t>First PhDs coming soon:</a:t>
            </a:r>
          </a:p>
          <a:p>
            <a:pPr lvl="1"/>
            <a:r>
              <a:rPr lang="en-US" dirty="0" smtClean="0"/>
              <a:t>Ryan Stutsman: crash recovery</a:t>
            </a:r>
          </a:p>
          <a:p>
            <a:pPr lvl="1"/>
            <a:r>
              <a:rPr lang="en-US" dirty="0" smtClean="0"/>
              <a:t>Steve Rumble: log-structured memory</a:t>
            </a:r>
          </a:p>
          <a:p>
            <a:r>
              <a:rPr lang="en-US" dirty="0" smtClean="0"/>
              <a:t>Many research opportunities still left</a:t>
            </a:r>
          </a:p>
          <a:p>
            <a:r>
              <a:rPr lang="en-US" dirty="0" smtClean="0"/>
              <a:t>About to start new projects:</a:t>
            </a:r>
          </a:p>
          <a:p>
            <a:pPr lvl="1"/>
            <a:r>
              <a:rPr lang="en-US" dirty="0" smtClean="0"/>
              <a:t>Higher-level data model</a:t>
            </a:r>
          </a:p>
          <a:p>
            <a:pPr lvl="1"/>
            <a:r>
              <a:rPr lang="en-US" dirty="0" smtClean="0"/>
              <a:t>New RPC mechanism</a:t>
            </a:r>
          </a:p>
          <a:p>
            <a:pPr lvl="1"/>
            <a:r>
              <a:rPr lang="en-US" dirty="0" smtClean="0"/>
              <a:t>Cluster management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General-purpose storage system for large-scale applications:</a:t>
            </a:r>
          </a:p>
          <a:p>
            <a:r>
              <a:rPr lang="en-US" dirty="0" smtClean="0"/>
              <a:t>All data is stored in DRAM at all times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Large 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 µs remote access time</a:t>
            </a:r>
          </a:p>
          <a:p>
            <a:r>
              <a:rPr lang="en-US" dirty="0" smtClean="0"/>
              <a:t>As durable and available as disk</a:t>
            </a:r>
          </a:p>
          <a:p>
            <a:r>
              <a:rPr lang="en-US" dirty="0" smtClean="0"/>
              <a:t>Simple key-value data model (for now)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Project goal: enable a new class of data-intensive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is RAMCloud?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3200400"/>
            <a:ext cx="6266741" cy="3124200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blob,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key, blob)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key, blob, version)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Key-Value Store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1006412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079497" y="3393448"/>
            <a:ext cx="1843006" cy="1254751"/>
          </a:xfrm>
          <a:prstGeom prst="roundRect">
            <a:avLst/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246103" y="3401198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Key (</a:t>
            </a:r>
            <a:r>
              <a:rPr lang="en-US" dirty="0" smtClean="0">
                <a:solidFill>
                  <a:schemeClr val="tx2"/>
                </a:solidFill>
              </a:rPr>
              <a:t>≤ 64KB)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6103" y="3713747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Version (64b)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6103" y="4191000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Blob (≤ 1MB)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79497" y="3698248"/>
            <a:ext cx="1843006" cy="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93703" y="4003049"/>
            <a:ext cx="1828800" cy="1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46103" y="3116450"/>
            <a:ext cx="153175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Object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80108" y="1349126"/>
            <a:ext cx="1203612" cy="1345769"/>
            <a:chOff x="5189438" y="3657600"/>
            <a:chExt cx="1203612" cy="1345769"/>
          </a:xfrm>
        </p:grpSpPr>
        <p:sp>
          <p:nvSpPr>
            <p:cNvPr id="39" name="Cloud 38"/>
            <p:cNvSpPr/>
            <p:nvPr/>
          </p:nvSpPr>
          <p:spPr>
            <a:xfrm rot="5400000">
              <a:off x="5118359" y="3728679"/>
              <a:ext cx="1345769" cy="1203612"/>
            </a:xfrm>
            <a:prstGeom prst="cloud">
              <a:avLst/>
            </a:prstGeom>
            <a:gradFill flip="none" rotWithShape="0">
              <a:gsLst>
                <a:gs pos="56000">
                  <a:srgbClr val="E1FFE1"/>
                </a:gs>
                <a:gs pos="0">
                  <a:srgbClr val="E1FFE1"/>
                </a:gs>
                <a:gs pos="100000">
                  <a:srgbClr val="B5FFB5"/>
                </a:gs>
              </a:gsLst>
              <a:lin ang="5400000" scaled="1"/>
              <a:tileRect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5606512" y="3913967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3" name="Rounded Rectangle 42"/>
            <p:cNvSpPr>
              <a:spLocks noChangeAspect="1"/>
            </p:cNvSpPr>
            <p:nvPr/>
          </p:nvSpPr>
          <p:spPr>
            <a:xfrm>
              <a:off x="5921644" y="4213601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4" name="Rounded Rectangle 43"/>
            <p:cNvSpPr>
              <a:spLocks noChangeAspect="1"/>
            </p:cNvSpPr>
            <p:nvPr/>
          </p:nvSpPr>
          <p:spPr>
            <a:xfrm>
              <a:off x="5523853" y="4335004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5" name="Rounded Rectangle 44"/>
            <p:cNvSpPr>
              <a:spLocks noChangeAspect="1"/>
            </p:cNvSpPr>
            <p:nvPr/>
          </p:nvSpPr>
          <p:spPr>
            <a:xfrm>
              <a:off x="5908728" y="4642388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50847" y="1557653"/>
            <a:ext cx="2293749" cy="1211233"/>
            <a:chOff x="3050847" y="1557653"/>
            <a:chExt cx="2293749" cy="1211233"/>
          </a:xfrm>
        </p:grpSpPr>
        <p:sp>
          <p:nvSpPr>
            <p:cNvPr id="47" name="Cloud 46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Rounded Rectangle 47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20260" y="1376895"/>
            <a:ext cx="2057400" cy="1524000"/>
            <a:chOff x="5820260" y="1376895"/>
            <a:chExt cx="2057400" cy="1524000"/>
          </a:xfrm>
        </p:grpSpPr>
        <p:sp>
          <p:nvSpPr>
            <p:cNvPr id="7" name="Cloud 6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8" name="Rounded Rectangle 57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9" name="Rounded Rectangle 58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0" name="Rounded Rectangle 59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1" name="Rounded Rectangle 60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2" name="Rounded Rectangle 61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3" name="Rounded Rectangle 62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7249590" y="2434730"/>
            <a:ext cx="258564" cy="966468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3701443"/>
            <a:ext cx="194155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F732F"/>
                </a:solidFill>
              </a:rPr>
              <a:t>(Only overwrite if</a:t>
            </a:r>
            <a:br>
              <a:rPr lang="en-US" dirty="0" smtClean="0">
                <a:solidFill>
                  <a:srgbClr val="2F732F"/>
                </a:solidFill>
              </a:rPr>
            </a:br>
            <a:r>
              <a:rPr lang="en-US" dirty="0" smtClean="0">
                <a:solidFill>
                  <a:srgbClr val="2F732F"/>
                </a:solidFill>
              </a:rPr>
              <a:t>version matches)</a:t>
            </a:r>
            <a:endParaRPr lang="en-US" dirty="0">
              <a:solidFill>
                <a:srgbClr val="2F732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73312" y="4282697"/>
            <a:ext cx="524352" cy="517903"/>
          </a:xfrm>
          <a:prstGeom prst="straightConnector1">
            <a:avLst/>
          </a:prstGeom>
          <a:ln w="19050" cap="rnd">
            <a:solidFill>
              <a:srgbClr val="2F732F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7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5213918" y="3581400"/>
            <a:ext cx="2329882" cy="914400"/>
            <a:chOff x="4876800" y="1600200"/>
            <a:chExt cx="2329882" cy="914400"/>
          </a:xfrm>
        </p:grpSpPr>
        <p:sp>
          <p:nvSpPr>
            <p:cNvPr id="228" name="Rounded Rectangle 2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1" name="Rectangle 24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0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35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34" name="Right Arrow 233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213918" y="2514600"/>
            <a:ext cx="2329882" cy="914400"/>
            <a:chOff x="4876800" y="1600200"/>
            <a:chExt cx="2329882" cy="914400"/>
          </a:xfrm>
        </p:grpSpPr>
        <p:sp>
          <p:nvSpPr>
            <p:cNvPr id="210" name="Rounded Rectangle 209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2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17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" name="TextBox 212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16" name="Right Arrow 215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Log-structured: backup disk </a:t>
            </a:r>
            <a:r>
              <a:rPr lang="en-US" dirty="0" smtClean="0">
                <a:solidFill>
                  <a:schemeClr val="accent4"/>
                </a:solidFill>
              </a:rPr>
              <a:t>and master’s memory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No disk I/O during write requests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Log cleaning ~ generational garbage collection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Logging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51518" y="1524000"/>
            <a:ext cx="2819400" cy="29718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330198" y="4249579"/>
            <a:ext cx="662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Master</a:t>
            </a:r>
            <a:endParaRPr lang="en-US" sz="1600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5213918" y="1447800"/>
            <a:ext cx="2329882" cy="914400"/>
            <a:chOff x="4876800" y="1600200"/>
            <a:chExt cx="2329882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3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4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013518" y="3962400"/>
            <a:ext cx="120225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In-Memory Log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480118" y="1600200"/>
            <a:ext cx="533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Hash</a:t>
            </a:r>
            <a:br>
              <a:rPr lang="en-US" sz="1400" dirty="0" smtClean="0"/>
            </a:br>
            <a:r>
              <a:rPr lang="en-US" sz="1400" dirty="0" smtClean="0"/>
              <a:t>Table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1480118" y="2057400"/>
            <a:ext cx="533401" cy="10668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480118" y="2209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480118" y="23622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480118" y="25146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480118" y="26670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80118" y="28194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480118" y="2971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004118" y="1981200"/>
            <a:ext cx="549756" cy="547436"/>
            <a:chOff x="3581400" y="1958975"/>
            <a:chExt cx="1881188" cy="1873250"/>
          </a:xfrm>
          <a:effectLst/>
        </p:grpSpPr>
        <p:sp>
          <p:nvSpPr>
            <p:cNvPr id="9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EFF3FB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25694" y="3048000"/>
            <a:ext cx="1274706" cy="6121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937319" y="2133598"/>
            <a:ext cx="382065" cy="1524002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43331"/>
              <a:gd name="connsiteY0" fmla="*/ 1 h 612184"/>
              <a:gd name="connsiteX1" fmla="*/ 1239865 w 1243331"/>
              <a:gd name="connsiteY1" fmla="*/ 612184 h 6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3331" h="612184">
                <a:moveTo>
                  <a:pt x="0" y="1"/>
                </a:moveTo>
                <a:cubicBezTo>
                  <a:pt x="1409232" y="-529"/>
                  <a:pt x="1232115" y="198896"/>
                  <a:pt x="1239865" y="612184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937318" y="2438400"/>
            <a:ext cx="914400" cy="12192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937318" y="2743200"/>
            <a:ext cx="1371570" cy="9169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937318" y="2286000"/>
            <a:ext cx="685800" cy="13716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78996" y="1371600"/>
            <a:ext cx="0" cy="5334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2089718" y="2362200"/>
            <a:ext cx="914400" cy="2286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308918" y="2590800"/>
            <a:ext cx="135610" cy="1053885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3591762" y="1981202"/>
            <a:ext cx="2611464" cy="439154"/>
          </a:xfrm>
          <a:custGeom>
            <a:avLst/>
            <a:gdLst>
              <a:gd name="connsiteX0" fmla="*/ 0 w 2611464"/>
              <a:gd name="connsiteY0" fmla="*/ 252023 h 252023"/>
              <a:gd name="connsiteX1" fmla="*/ 2611464 w 2611464"/>
              <a:gd name="connsiteY1" fmla="*/ 4050 h 252023"/>
              <a:gd name="connsiteX0" fmla="*/ 0 w 2611464"/>
              <a:gd name="connsiteY0" fmla="*/ 250377 h 250377"/>
              <a:gd name="connsiteX1" fmla="*/ 2611464 w 2611464"/>
              <a:gd name="connsiteY1" fmla="*/ 2404 h 250377"/>
              <a:gd name="connsiteX0" fmla="*/ 0 w 2611464"/>
              <a:gd name="connsiteY0" fmla="*/ 247973 h 247973"/>
              <a:gd name="connsiteX1" fmla="*/ 2611464 w 2611464"/>
              <a:gd name="connsiteY1" fmla="*/ 0 h 247973"/>
              <a:gd name="connsiteX0" fmla="*/ 0 w 2611464"/>
              <a:gd name="connsiteY0" fmla="*/ 247973 h 332092"/>
              <a:gd name="connsiteX1" fmla="*/ 2611464 w 2611464"/>
              <a:gd name="connsiteY1" fmla="*/ 0 h 332092"/>
              <a:gd name="connsiteX0" fmla="*/ 0 w 2611464"/>
              <a:gd name="connsiteY0" fmla="*/ 247973 h 378934"/>
              <a:gd name="connsiteX1" fmla="*/ 2611464 w 2611464"/>
              <a:gd name="connsiteY1" fmla="*/ 0 h 378934"/>
              <a:gd name="connsiteX0" fmla="*/ 0 w 2611464"/>
              <a:gd name="connsiteY0" fmla="*/ 247973 h 405374"/>
              <a:gd name="connsiteX1" fmla="*/ 2611464 w 2611464"/>
              <a:gd name="connsiteY1" fmla="*/ 0 h 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1464" h="405374">
                <a:moveTo>
                  <a:pt x="0" y="247973"/>
                </a:moveTo>
                <a:cubicBezTo>
                  <a:pt x="1190786" y="418504"/>
                  <a:pt x="2071607" y="577113"/>
                  <a:pt x="2611464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576265" y="2389322"/>
            <a:ext cx="2626962" cy="1001565"/>
          </a:xfrm>
          <a:custGeom>
            <a:avLst/>
            <a:gdLst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15139"/>
              <a:gd name="connsiteX1" fmla="*/ 1038387 w 2588217"/>
              <a:gd name="connsiteY1" fmla="*/ 511444 h 1015139"/>
              <a:gd name="connsiteX2" fmla="*/ 1968285 w 2588217"/>
              <a:gd name="connsiteY2" fmla="*/ 1015139 h 1015139"/>
              <a:gd name="connsiteX3" fmla="*/ 2588217 w 2588217"/>
              <a:gd name="connsiteY3" fmla="*/ 836908 h 1015139"/>
              <a:gd name="connsiteX0" fmla="*/ 0 w 2588217"/>
              <a:gd name="connsiteY0" fmla="*/ 0 h 1015139"/>
              <a:gd name="connsiteX1" fmla="*/ 1968285 w 2588217"/>
              <a:gd name="connsiteY1" fmla="*/ 1015139 h 1015139"/>
              <a:gd name="connsiteX2" fmla="*/ 2588217 w 2588217"/>
              <a:gd name="connsiteY2" fmla="*/ 836908 h 1015139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92042"/>
              <a:gd name="connsiteX1" fmla="*/ 1968285 w 2588217"/>
              <a:gd name="connsiteY1" fmla="*/ 1015139 h 1092042"/>
              <a:gd name="connsiteX2" fmla="*/ 2588217 w 2588217"/>
              <a:gd name="connsiteY2" fmla="*/ 836908 h 1092042"/>
              <a:gd name="connsiteX0" fmla="*/ 0 w 2588217"/>
              <a:gd name="connsiteY0" fmla="*/ 0 h 1032184"/>
              <a:gd name="connsiteX1" fmla="*/ 1968285 w 2588217"/>
              <a:gd name="connsiteY1" fmla="*/ 1015139 h 1032184"/>
              <a:gd name="connsiteX2" fmla="*/ 2588217 w 2588217"/>
              <a:gd name="connsiteY2" fmla="*/ 836908 h 1032184"/>
              <a:gd name="connsiteX0" fmla="*/ 0 w 2588217"/>
              <a:gd name="connsiteY0" fmla="*/ 0 h 1018152"/>
              <a:gd name="connsiteX1" fmla="*/ 1968285 w 2588217"/>
              <a:gd name="connsiteY1" fmla="*/ 1015139 h 1018152"/>
              <a:gd name="connsiteX2" fmla="*/ 2588217 w 2588217"/>
              <a:gd name="connsiteY2" fmla="*/ 836908 h 1018152"/>
              <a:gd name="connsiteX0" fmla="*/ 0 w 2588217"/>
              <a:gd name="connsiteY0" fmla="*/ 0 h 1025159"/>
              <a:gd name="connsiteX1" fmla="*/ 1968285 w 2588217"/>
              <a:gd name="connsiteY1" fmla="*/ 1015139 h 1025159"/>
              <a:gd name="connsiteX2" fmla="*/ 2588217 w 2588217"/>
              <a:gd name="connsiteY2" fmla="*/ 836908 h 1025159"/>
              <a:gd name="connsiteX0" fmla="*/ 0 w 2588217"/>
              <a:gd name="connsiteY0" fmla="*/ 0 h 984335"/>
              <a:gd name="connsiteX1" fmla="*/ 1495587 w 2588217"/>
              <a:gd name="connsiteY1" fmla="*/ 951692 h 984335"/>
              <a:gd name="connsiteX2" fmla="*/ 2588217 w 2588217"/>
              <a:gd name="connsiteY2" fmla="*/ 836908 h 984335"/>
              <a:gd name="connsiteX0" fmla="*/ 0 w 2588217"/>
              <a:gd name="connsiteY0" fmla="*/ 0 h 976424"/>
              <a:gd name="connsiteX1" fmla="*/ 1425845 w 2588217"/>
              <a:gd name="connsiteY1" fmla="*/ 935831 h 976424"/>
              <a:gd name="connsiteX2" fmla="*/ 2588217 w 2588217"/>
              <a:gd name="connsiteY2" fmla="*/ 836908 h 976424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995469"/>
              <a:gd name="connsiteX1" fmla="*/ 1425845 w 2588217"/>
              <a:gd name="connsiteY1" fmla="*/ 935831 h 995469"/>
              <a:gd name="connsiteX2" fmla="*/ 2588217 w 2588217"/>
              <a:gd name="connsiteY2" fmla="*/ 836908 h 995469"/>
              <a:gd name="connsiteX0" fmla="*/ 0 w 2588217"/>
              <a:gd name="connsiteY0" fmla="*/ 0 h 836908"/>
              <a:gd name="connsiteX1" fmla="*/ 2588217 w 2588217"/>
              <a:gd name="connsiteY1" fmla="*/ 836908 h 836908"/>
              <a:gd name="connsiteX0" fmla="*/ 0 w 2588217"/>
              <a:gd name="connsiteY0" fmla="*/ 0 h 989394"/>
              <a:gd name="connsiteX1" fmla="*/ 2588217 w 2588217"/>
              <a:gd name="connsiteY1" fmla="*/ 836908 h 989394"/>
              <a:gd name="connsiteX0" fmla="*/ 0 w 2588217"/>
              <a:gd name="connsiteY0" fmla="*/ 0 h 1071654"/>
              <a:gd name="connsiteX1" fmla="*/ 2588217 w 2588217"/>
              <a:gd name="connsiteY1" fmla="*/ 836908 h 1071654"/>
              <a:gd name="connsiteX0" fmla="*/ 0 w 2611464"/>
              <a:gd name="connsiteY0" fmla="*/ 0 h 1046613"/>
              <a:gd name="connsiteX1" fmla="*/ 2611464 w 2611464"/>
              <a:gd name="connsiteY1" fmla="*/ 805185 h 1046613"/>
              <a:gd name="connsiteX0" fmla="*/ 0 w 2611464"/>
              <a:gd name="connsiteY0" fmla="*/ 0 h 1123655"/>
              <a:gd name="connsiteX1" fmla="*/ 2611464 w 2611464"/>
              <a:gd name="connsiteY1" fmla="*/ 805185 h 1123655"/>
              <a:gd name="connsiteX0" fmla="*/ 0 w 2611464"/>
              <a:gd name="connsiteY0" fmla="*/ 0 h 1068897"/>
              <a:gd name="connsiteX1" fmla="*/ 2611464 w 2611464"/>
              <a:gd name="connsiteY1" fmla="*/ 733807 h 1068897"/>
              <a:gd name="connsiteX0" fmla="*/ 0 w 2626962"/>
              <a:gd name="connsiteY0" fmla="*/ 0 h 1056925"/>
              <a:gd name="connsiteX1" fmla="*/ 2626962 w 2626962"/>
              <a:gd name="connsiteY1" fmla="*/ 717946 h 1056925"/>
              <a:gd name="connsiteX0" fmla="*/ 0 w 2657959"/>
              <a:gd name="connsiteY0" fmla="*/ 0 h 998207"/>
              <a:gd name="connsiteX1" fmla="*/ 2657959 w 2657959"/>
              <a:gd name="connsiteY1" fmla="*/ 638639 h 998207"/>
              <a:gd name="connsiteX0" fmla="*/ 0 w 2626962"/>
              <a:gd name="connsiteY0" fmla="*/ 0 h 1021459"/>
              <a:gd name="connsiteX1" fmla="*/ 2626962 w 2626962"/>
              <a:gd name="connsiteY1" fmla="*/ 670362 h 1021459"/>
              <a:gd name="connsiteX0" fmla="*/ 0 w 2626962"/>
              <a:gd name="connsiteY0" fmla="*/ 0 h 1025038"/>
              <a:gd name="connsiteX1" fmla="*/ 2626962 w 2626962"/>
              <a:gd name="connsiteY1" fmla="*/ 670362 h 102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6962" h="1025038">
                <a:moveTo>
                  <a:pt x="0" y="0"/>
                </a:moveTo>
                <a:cubicBezTo>
                  <a:pt x="738753" y="921362"/>
                  <a:pt x="1415512" y="1398599"/>
                  <a:pt x="2626962" y="670362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467775" y="2528809"/>
            <a:ext cx="2712203" cy="1864780"/>
          </a:xfrm>
          <a:custGeom>
            <a:avLst/>
            <a:gdLst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01462"/>
              <a:gd name="connsiteX1" fmla="*/ 1464590 w 2588217"/>
              <a:gd name="connsiteY1" fmla="*/ 1999281 h 2101462"/>
              <a:gd name="connsiteX2" fmla="*/ 2588217 w 2588217"/>
              <a:gd name="connsiteY2" fmla="*/ 1890793 h 2101462"/>
              <a:gd name="connsiteX0" fmla="*/ 0 w 2588217"/>
              <a:gd name="connsiteY0" fmla="*/ 0 h 2134413"/>
              <a:gd name="connsiteX1" fmla="*/ 1464590 w 2588217"/>
              <a:gd name="connsiteY1" fmla="*/ 1976034 h 2134413"/>
              <a:gd name="connsiteX2" fmla="*/ 2588217 w 2588217"/>
              <a:gd name="connsiteY2" fmla="*/ 1867546 h 2134413"/>
              <a:gd name="connsiteX0" fmla="*/ 0 w 2588217"/>
              <a:gd name="connsiteY0" fmla="*/ 0 h 2100285"/>
              <a:gd name="connsiteX1" fmla="*/ 1464590 w 2588217"/>
              <a:gd name="connsiteY1" fmla="*/ 1976034 h 2100285"/>
              <a:gd name="connsiteX2" fmla="*/ 2588217 w 2588217"/>
              <a:gd name="connsiteY2" fmla="*/ 1867546 h 2100285"/>
              <a:gd name="connsiteX0" fmla="*/ 0 w 2588217"/>
              <a:gd name="connsiteY0" fmla="*/ 0 h 2086689"/>
              <a:gd name="connsiteX1" fmla="*/ 1464590 w 2588217"/>
              <a:gd name="connsiteY1" fmla="*/ 1976034 h 2086689"/>
              <a:gd name="connsiteX2" fmla="*/ 2588217 w 2588217"/>
              <a:gd name="connsiteY2" fmla="*/ 1867546 h 2086689"/>
              <a:gd name="connsiteX0" fmla="*/ 0 w 2588217"/>
              <a:gd name="connsiteY0" fmla="*/ 0 h 1867546"/>
              <a:gd name="connsiteX1" fmla="*/ 2588217 w 2588217"/>
              <a:gd name="connsiteY1" fmla="*/ 1867546 h 1867546"/>
              <a:gd name="connsiteX0" fmla="*/ 0 w 2588217"/>
              <a:gd name="connsiteY0" fmla="*/ 0 h 2013239"/>
              <a:gd name="connsiteX1" fmla="*/ 2588217 w 2588217"/>
              <a:gd name="connsiteY1" fmla="*/ 1867546 h 2013239"/>
              <a:gd name="connsiteX0" fmla="*/ 0 w 2588217"/>
              <a:gd name="connsiteY0" fmla="*/ 0 h 2047053"/>
              <a:gd name="connsiteX1" fmla="*/ 2588217 w 2588217"/>
              <a:gd name="connsiteY1" fmla="*/ 1867546 h 2047053"/>
              <a:gd name="connsiteX0" fmla="*/ 0 w 2588217"/>
              <a:gd name="connsiteY0" fmla="*/ 0 h 2098972"/>
              <a:gd name="connsiteX1" fmla="*/ 2588217 w 2588217"/>
              <a:gd name="connsiteY1" fmla="*/ 1867546 h 2098972"/>
              <a:gd name="connsiteX0" fmla="*/ 0 w 2588217"/>
              <a:gd name="connsiteY0" fmla="*/ 0 h 1960418"/>
              <a:gd name="connsiteX1" fmla="*/ 2588217 w 2588217"/>
              <a:gd name="connsiteY1" fmla="*/ 1712563 h 1960418"/>
              <a:gd name="connsiteX0" fmla="*/ 0 w 2634712"/>
              <a:gd name="connsiteY0" fmla="*/ 0 h 1953547"/>
              <a:gd name="connsiteX1" fmla="*/ 2634712 w 2634712"/>
              <a:gd name="connsiteY1" fmla="*/ 1704814 h 1953547"/>
              <a:gd name="connsiteX0" fmla="*/ 0 w 2712203"/>
              <a:gd name="connsiteY0" fmla="*/ 0 h 1864780"/>
              <a:gd name="connsiteX1" fmla="*/ 2712203 w 2712203"/>
              <a:gd name="connsiteY1" fmla="*/ 1604075 h 186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12203" h="1864780">
                <a:moveTo>
                  <a:pt x="0" y="0"/>
                </a:moveTo>
                <a:cubicBezTo>
                  <a:pt x="452034" y="1126210"/>
                  <a:pt x="1407762" y="2430652"/>
                  <a:pt x="2712203" y="1604075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2439722" y="971490"/>
            <a:ext cx="170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Write request</a:t>
            </a:r>
            <a:endParaRPr lang="en-US" sz="2000" dirty="0">
              <a:solidFill>
                <a:schemeClr val="accent4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34882" y="3657600"/>
            <a:ext cx="2222718" cy="228600"/>
            <a:chOff x="5930682" y="6172200"/>
            <a:chExt cx="2222718" cy="228600"/>
          </a:xfrm>
        </p:grpSpPr>
        <p:sp>
          <p:nvSpPr>
            <p:cNvPr id="125" name="Rectangle 124"/>
            <p:cNvSpPr/>
            <p:nvPr/>
          </p:nvSpPr>
          <p:spPr>
            <a:xfrm>
              <a:off x="7620000" y="6172200"/>
              <a:ext cx="533400" cy="228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20000" y="6172200"/>
              <a:ext cx="152400" cy="228600"/>
            </a:xfrm>
            <a:prstGeom prst="rect">
              <a:avLst/>
            </a:prstGeom>
            <a:solidFill>
              <a:srgbClr val="9AB3E6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772400" y="6172200"/>
              <a:ext cx="76200" cy="228600"/>
            </a:xfrm>
            <a:prstGeom prst="rect">
              <a:avLst/>
            </a:prstGeom>
            <a:solidFill>
              <a:srgbClr val="5781D5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848600" y="6172200"/>
              <a:ext cx="76200" cy="228600"/>
            </a:xfrm>
            <a:prstGeom prst="rect">
              <a:avLst/>
            </a:prstGeom>
            <a:solidFill>
              <a:srgbClr val="E1E8F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924800" y="6172200"/>
              <a:ext cx="152400" cy="228600"/>
            </a:xfrm>
            <a:prstGeom prst="rect">
              <a:avLst/>
            </a:prstGeom>
            <a:solidFill>
              <a:srgbClr val="FFBAC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930682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92498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056894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3733800" y="3771900"/>
            <a:ext cx="228600" cy="0"/>
          </a:xfrm>
          <a:prstGeom prst="straightConnector1">
            <a:avLst/>
          </a:prstGeom>
          <a:ln w="19050" cap="rnd">
            <a:solidFill>
              <a:srgbClr val="4974C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5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use </a:t>
            </a:r>
            <a:r>
              <a:rPr lang="en-US" dirty="0" err="1" smtClean="0"/>
              <a:t>malloc</a:t>
            </a:r>
            <a:r>
              <a:rPr lang="en-US" dirty="0" smtClean="0"/>
              <a:t> for memory management</a:t>
            </a:r>
          </a:p>
          <a:p>
            <a:pPr lvl="1"/>
            <a:r>
              <a:rPr lang="en-US" dirty="0" smtClean="0"/>
              <a:t>Wastes 50% of memory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Instead, structured memory as a log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Allocate by appending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Log cleaning to reclaim free space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Control over pointers allows incremental cleaning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Update and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Log-Structured Memory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0956"/>
            <a:ext cx="8105218" cy="244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Log-Structured Memory, cont’d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Creates tradeoff:</a:t>
            </a:r>
          </a:p>
          <a:p>
            <a:pPr lvl="1"/>
            <a:r>
              <a:rPr lang="en-US" dirty="0" smtClean="0"/>
              <a:t>Performance vs. utilization</a:t>
            </a:r>
          </a:p>
          <a:p>
            <a:r>
              <a:rPr lang="en-US" dirty="0" smtClean="0"/>
              <a:t>Two-level cleaner:</a:t>
            </a:r>
          </a:p>
          <a:p>
            <a:pPr lvl="1"/>
            <a:r>
              <a:rPr lang="en-US" dirty="0" smtClean="0"/>
              <a:t>Disk and memory</a:t>
            </a:r>
          </a:p>
          <a:p>
            <a:pPr lvl="1"/>
            <a:r>
              <a:rPr lang="en-US" dirty="0" smtClean="0"/>
              <a:t>Memory only (compaction)</a:t>
            </a:r>
          </a:p>
          <a:p>
            <a:r>
              <a:rPr lang="en-US" dirty="0" smtClean="0"/>
              <a:t>Concurrent cleaning</a:t>
            </a:r>
          </a:p>
          <a:p>
            <a:r>
              <a:rPr lang="en-US" dirty="0" smtClean="0"/>
              <a:t>Multiple cleaner threads</a:t>
            </a:r>
          </a:p>
          <a:p>
            <a:r>
              <a:rPr lang="en-US" dirty="0" smtClean="0"/>
              <a:t>80-90% memory utilization feasible</a:t>
            </a:r>
          </a:p>
          <a:p>
            <a:r>
              <a:rPr lang="en-US" dirty="0" smtClean="0"/>
              <a:t>Paper under submission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060238"/>
            <a:ext cx="4228963" cy="564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10000"/>
            <a:ext cx="8153400" cy="2316163"/>
          </a:xfrm>
        </p:spPr>
        <p:txBody>
          <a:bodyPr/>
          <a:lstStyle/>
          <a:p>
            <a:r>
              <a:rPr lang="en-US" dirty="0" smtClean="0"/>
              <a:t>Transport layer enables experimentation with different networking protocols/technologies</a:t>
            </a:r>
          </a:p>
          <a:p>
            <a:r>
              <a:rPr lang="en-US" dirty="0" smtClean="0"/>
              <a:t>Basic Infiniband performance (one switch):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100-byte reads:	4.9 µs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100-byte writes (3x replication):	15.3 µs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Read throughput (100 bytes, 1 server):	700 Kops/sec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RPC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81200" y="2286000"/>
            <a:ext cx="1676400" cy="9144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Infiniband</a:t>
            </a:r>
          </a:p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Queue Pairs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9999" y="2286000"/>
            <a:ext cx="2971801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Custom Datagram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2286000"/>
            <a:ext cx="838200" cy="9144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TCP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0" y="2819400"/>
            <a:ext cx="838200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UDP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24400" y="2819400"/>
            <a:ext cx="990600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 err="1">
                <a:solidFill>
                  <a:srgbClr val="1F4899"/>
                </a:solidFill>
                <a:latin typeface="Arial" charset="0"/>
              </a:rPr>
              <a:t>InfUD</a:t>
            </a:r>
            <a:endParaRPr lang="en-US" sz="160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9300" y="2819400"/>
            <a:ext cx="952500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 err="1">
                <a:solidFill>
                  <a:srgbClr val="1F4899"/>
                </a:solidFill>
                <a:latin typeface="Arial" charset="0"/>
              </a:rPr>
              <a:t>InfEth</a:t>
            </a:r>
            <a:endParaRPr lang="en-US" sz="1600" dirty="0">
              <a:solidFill>
                <a:srgbClr val="1F4899"/>
              </a:solidFill>
              <a:latin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33400" y="2133600"/>
            <a:ext cx="8153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05550" y="2667000"/>
            <a:ext cx="0" cy="152400"/>
          </a:xfrm>
          <a:prstGeom prst="line">
            <a:avLst/>
          </a:prstGeom>
          <a:ln w="1905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19700" y="2667000"/>
            <a:ext cx="0" cy="152400"/>
          </a:xfrm>
          <a:prstGeom prst="line">
            <a:avLst/>
          </a:prstGeom>
          <a:ln w="1905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29100" y="2667000"/>
            <a:ext cx="0" cy="152400"/>
          </a:xfrm>
          <a:prstGeom prst="line">
            <a:avLst/>
          </a:prstGeom>
          <a:ln w="1905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2171700" y="1600200"/>
            <a:ext cx="3429000" cy="381000"/>
            <a:chOff x="2590800" y="1828800"/>
            <a:chExt cx="3429000" cy="381000"/>
          </a:xfrm>
        </p:grpSpPr>
        <p:sp>
          <p:nvSpPr>
            <p:cNvPr id="41" name="Rectangle 40"/>
            <p:cNvSpPr/>
            <p:nvPr/>
          </p:nvSpPr>
          <p:spPr>
            <a:xfrm>
              <a:off x="25908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100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388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533400" y="1447800"/>
            <a:ext cx="8153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400" y="1066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Applications/Servers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239000" y="1600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43A343"/>
                </a:solidFill>
              </a:rPr>
              <a:t>RPC Stubs</a:t>
            </a:r>
            <a:endParaRPr lang="en-US" dirty="0">
              <a:solidFill>
                <a:srgbClr val="43A343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33400" y="3352800"/>
            <a:ext cx="8153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540331" y="3364468"/>
            <a:ext cx="114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239000" y="2590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1F4899"/>
                </a:solidFill>
              </a:rPr>
              <a:t>Transports</a:t>
            </a:r>
            <a:endParaRPr lang="en-US" dirty="0">
              <a:solidFill>
                <a:srgbClr val="1F4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Crash Recovery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master scatters segment replicas across entire cluster</a:t>
            </a:r>
          </a:p>
          <a:p>
            <a:r>
              <a:rPr lang="en-US" dirty="0" smtClean="0"/>
              <a:t>On crash:</a:t>
            </a:r>
          </a:p>
          <a:p>
            <a:pPr lvl="1"/>
            <a:r>
              <a:rPr lang="en-US" dirty="0" smtClean="0"/>
              <a:t>Coordinator partitions dead master’s tablets.</a:t>
            </a:r>
          </a:p>
          <a:p>
            <a:pPr lvl="1"/>
            <a:r>
              <a:rPr lang="en-US" dirty="0" smtClean="0"/>
              <a:t>Partitions assigned to different recovery masters</a:t>
            </a:r>
          </a:p>
          <a:p>
            <a:pPr lvl="1"/>
            <a:r>
              <a:rPr lang="en-US" dirty="0" smtClean="0"/>
              <a:t>Log data shuffled from backups to recovery masters</a:t>
            </a:r>
          </a:p>
          <a:p>
            <a:pPr lvl="1"/>
            <a:r>
              <a:rPr lang="en-US" dirty="0" smtClean="0"/>
              <a:t>Recovery masters replay log entries</a:t>
            </a:r>
          </a:p>
          <a:p>
            <a:r>
              <a:rPr lang="en-US" dirty="0" smtClean="0"/>
              <a:t>Total recovery time: 1-2s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1244025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3200" y="1490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257800" y="3524250"/>
            <a:ext cx="609600" cy="495300"/>
          </a:xfrm>
          <a:prstGeom prst="roundRect">
            <a:avLst/>
          </a:prstGeom>
          <a:solidFill>
            <a:srgbClr val="C9D8F3"/>
          </a:solidFill>
          <a:ln w="1905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858000" y="1905000"/>
            <a:ext cx="533400" cy="304800"/>
            <a:chOff x="6858000" y="1905000"/>
            <a:chExt cx="533400" cy="304800"/>
          </a:xfrm>
        </p:grpSpPr>
        <p:sp>
          <p:nvSpPr>
            <p:cNvPr id="39" name="Rounded Rectangle 38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4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6858000" y="2286000"/>
            <a:ext cx="533400" cy="304800"/>
            <a:chOff x="6858000" y="1905000"/>
            <a:chExt cx="533400" cy="304800"/>
          </a:xfrm>
        </p:grpSpPr>
        <p:sp>
          <p:nvSpPr>
            <p:cNvPr id="48" name="Rounded Rectangle 47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50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2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6858000" y="2667000"/>
            <a:ext cx="533400" cy="304800"/>
            <a:chOff x="6858000" y="1905000"/>
            <a:chExt cx="533400" cy="304800"/>
          </a:xfrm>
        </p:grpSpPr>
        <p:sp>
          <p:nvSpPr>
            <p:cNvPr id="55" name="Rounded Rectangle 54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56" name="Group 55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57" name="Oval 56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58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59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6858000" y="3048000"/>
            <a:ext cx="533400" cy="304800"/>
            <a:chOff x="6858000" y="1905000"/>
            <a:chExt cx="533400" cy="304800"/>
          </a:xfrm>
        </p:grpSpPr>
        <p:sp>
          <p:nvSpPr>
            <p:cNvPr id="62" name="Rounded Rectangle 61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63" name="Group 62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64" name="Oval 63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65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66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6858000" y="3429000"/>
            <a:ext cx="533400" cy="304800"/>
            <a:chOff x="6858000" y="1905000"/>
            <a:chExt cx="533400" cy="304800"/>
          </a:xfrm>
        </p:grpSpPr>
        <p:sp>
          <p:nvSpPr>
            <p:cNvPr id="69" name="Rounded Rectangle 68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70" name="Group 69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71" name="Oval 7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7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7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7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6858000" y="3810000"/>
            <a:ext cx="533400" cy="304800"/>
            <a:chOff x="6858000" y="1905000"/>
            <a:chExt cx="533400" cy="304800"/>
          </a:xfrm>
        </p:grpSpPr>
        <p:sp>
          <p:nvSpPr>
            <p:cNvPr id="76" name="Rounded Rectangle 75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77" name="Group 76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78" name="Oval 77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6858000" y="4191000"/>
            <a:ext cx="533400" cy="304800"/>
            <a:chOff x="6858000" y="1905000"/>
            <a:chExt cx="533400" cy="304800"/>
          </a:xfrm>
        </p:grpSpPr>
        <p:sp>
          <p:nvSpPr>
            <p:cNvPr id="83" name="Rounded Rectangle 82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84" name="Group 83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86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6858000" y="4572000"/>
            <a:ext cx="533400" cy="304800"/>
            <a:chOff x="6858000" y="1905000"/>
            <a:chExt cx="533400" cy="304800"/>
          </a:xfrm>
        </p:grpSpPr>
        <p:sp>
          <p:nvSpPr>
            <p:cNvPr id="90" name="Rounded Rectangle 89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91" name="Group 90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92" name="Oval 91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Oval 93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94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6858000" y="4953000"/>
            <a:ext cx="533400" cy="304800"/>
            <a:chOff x="6858000" y="1905000"/>
            <a:chExt cx="533400" cy="304800"/>
          </a:xfrm>
        </p:grpSpPr>
        <p:sp>
          <p:nvSpPr>
            <p:cNvPr id="97" name="Rounded Rectangle 96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98" name="Group 97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99" name="Oval 98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99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00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101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6858000" y="5334000"/>
            <a:ext cx="533400" cy="304800"/>
            <a:chOff x="6858000" y="1905000"/>
            <a:chExt cx="533400" cy="304800"/>
          </a:xfrm>
        </p:grpSpPr>
        <p:sp>
          <p:nvSpPr>
            <p:cNvPr id="104" name="Rounded Rectangle 103"/>
            <p:cNvSpPr/>
            <p:nvPr/>
          </p:nvSpPr>
          <p:spPr>
            <a:xfrm>
              <a:off x="6858000" y="1905000"/>
              <a:ext cx="533400" cy="30480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05" name="Group 104"/>
            <p:cNvGrpSpPr>
              <a:grpSpLocks/>
            </p:cNvGrpSpPr>
            <p:nvPr/>
          </p:nvGrpSpPr>
          <p:grpSpPr bwMode="auto">
            <a:xfrm>
              <a:off x="7010400" y="1981200"/>
              <a:ext cx="228600" cy="163513"/>
              <a:chOff x="3744" y="1584"/>
              <a:chExt cx="336" cy="240"/>
            </a:xfrm>
          </p:grpSpPr>
          <p:sp>
            <p:nvSpPr>
              <p:cNvPr id="106" name="Oval 10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10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12" name="Straight Connector 111"/>
          <p:cNvCxnSpPr>
            <a:stCxn id="38" idx="3"/>
            <a:endCxn id="39" idx="1"/>
          </p:cNvCxnSpPr>
          <p:nvPr/>
        </p:nvCxnSpPr>
        <p:spPr>
          <a:xfrm flipV="1">
            <a:off x="5867400" y="2057400"/>
            <a:ext cx="990600" cy="1714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8" idx="3"/>
            <a:endCxn id="48" idx="1"/>
          </p:cNvCxnSpPr>
          <p:nvPr/>
        </p:nvCxnSpPr>
        <p:spPr>
          <a:xfrm flipV="1">
            <a:off x="5867400" y="2438400"/>
            <a:ext cx="990600" cy="1333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38" idx="3"/>
            <a:endCxn id="55" idx="1"/>
          </p:cNvCxnSpPr>
          <p:nvPr/>
        </p:nvCxnSpPr>
        <p:spPr>
          <a:xfrm flipV="1">
            <a:off x="5867400" y="2819400"/>
            <a:ext cx="990600" cy="952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38" idx="3"/>
            <a:endCxn id="62" idx="1"/>
          </p:cNvCxnSpPr>
          <p:nvPr/>
        </p:nvCxnSpPr>
        <p:spPr>
          <a:xfrm flipV="1">
            <a:off x="5867400" y="3200400"/>
            <a:ext cx="990600" cy="571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38" idx="3"/>
            <a:endCxn id="69" idx="1"/>
          </p:cNvCxnSpPr>
          <p:nvPr/>
        </p:nvCxnSpPr>
        <p:spPr>
          <a:xfrm flipV="1">
            <a:off x="5867400" y="3581400"/>
            <a:ext cx="990600" cy="190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38" idx="3"/>
            <a:endCxn id="76" idx="1"/>
          </p:cNvCxnSpPr>
          <p:nvPr/>
        </p:nvCxnSpPr>
        <p:spPr>
          <a:xfrm>
            <a:off x="5867400" y="3771900"/>
            <a:ext cx="990600" cy="190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38" idx="3"/>
            <a:endCxn id="83" idx="1"/>
          </p:cNvCxnSpPr>
          <p:nvPr/>
        </p:nvCxnSpPr>
        <p:spPr>
          <a:xfrm>
            <a:off x="5867400" y="3771900"/>
            <a:ext cx="990600" cy="571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38" idx="3"/>
            <a:endCxn id="90" idx="1"/>
          </p:cNvCxnSpPr>
          <p:nvPr/>
        </p:nvCxnSpPr>
        <p:spPr>
          <a:xfrm>
            <a:off x="5867400" y="3771900"/>
            <a:ext cx="990600" cy="952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38" idx="3"/>
            <a:endCxn id="97" idx="1"/>
          </p:cNvCxnSpPr>
          <p:nvPr/>
        </p:nvCxnSpPr>
        <p:spPr>
          <a:xfrm>
            <a:off x="5867400" y="3771900"/>
            <a:ext cx="990600" cy="1333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38" idx="3"/>
            <a:endCxn id="104" idx="1"/>
          </p:cNvCxnSpPr>
          <p:nvPr/>
        </p:nvCxnSpPr>
        <p:spPr>
          <a:xfrm>
            <a:off x="5867400" y="3771900"/>
            <a:ext cx="990600" cy="171450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029200" y="2895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Crashed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8153400" y="2628900"/>
            <a:ext cx="609600" cy="2286000"/>
            <a:chOff x="8153400" y="2438400"/>
            <a:chExt cx="609600" cy="2286000"/>
          </a:xfrm>
        </p:grpSpPr>
        <p:sp>
          <p:nvSpPr>
            <p:cNvPr id="134" name="Rounded Rectangle 133"/>
            <p:cNvSpPr/>
            <p:nvPr/>
          </p:nvSpPr>
          <p:spPr>
            <a:xfrm>
              <a:off x="8153400" y="24384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905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8153400" y="3048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905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8153400" y="36576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905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8153400" y="42672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905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cxnSp>
        <p:nvCxnSpPr>
          <p:cNvPr id="145" name="Straight Connector 144"/>
          <p:cNvCxnSpPr>
            <a:stCxn id="39" idx="3"/>
            <a:endCxn id="134" idx="1"/>
          </p:cNvCxnSpPr>
          <p:nvPr/>
        </p:nvCxnSpPr>
        <p:spPr>
          <a:xfrm>
            <a:off x="7391400" y="2057400"/>
            <a:ext cx="762000" cy="8001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39" idx="3"/>
            <a:endCxn id="139" idx="1"/>
          </p:cNvCxnSpPr>
          <p:nvPr/>
        </p:nvCxnSpPr>
        <p:spPr>
          <a:xfrm>
            <a:off x="7391400" y="2057400"/>
            <a:ext cx="762000" cy="1409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39" idx="3"/>
            <a:endCxn id="140" idx="1"/>
          </p:cNvCxnSpPr>
          <p:nvPr/>
        </p:nvCxnSpPr>
        <p:spPr>
          <a:xfrm>
            <a:off x="7391400" y="2057400"/>
            <a:ext cx="762000" cy="2019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39" idx="3"/>
            <a:endCxn id="141" idx="1"/>
          </p:cNvCxnSpPr>
          <p:nvPr/>
        </p:nvCxnSpPr>
        <p:spPr>
          <a:xfrm>
            <a:off x="7391400" y="2057400"/>
            <a:ext cx="762000" cy="2628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48" idx="3"/>
            <a:endCxn id="134" idx="1"/>
          </p:cNvCxnSpPr>
          <p:nvPr/>
        </p:nvCxnSpPr>
        <p:spPr>
          <a:xfrm>
            <a:off x="7391400" y="2438400"/>
            <a:ext cx="762000" cy="4191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48" idx="3"/>
            <a:endCxn id="139" idx="1"/>
          </p:cNvCxnSpPr>
          <p:nvPr/>
        </p:nvCxnSpPr>
        <p:spPr>
          <a:xfrm>
            <a:off x="7391400" y="2438400"/>
            <a:ext cx="762000" cy="1028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55" idx="3"/>
            <a:endCxn id="140" idx="1"/>
          </p:cNvCxnSpPr>
          <p:nvPr/>
        </p:nvCxnSpPr>
        <p:spPr>
          <a:xfrm>
            <a:off x="7391400" y="2819400"/>
            <a:ext cx="762000" cy="1257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62" idx="3"/>
            <a:endCxn id="140" idx="1"/>
          </p:cNvCxnSpPr>
          <p:nvPr/>
        </p:nvCxnSpPr>
        <p:spPr>
          <a:xfrm>
            <a:off x="7391400" y="3200400"/>
            <a:ext cx="762000" cy="876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48" idx="3"/>
            <a:endCxn id="141" idx="1"/>
          </p:cNvCxnSpPr>
          <p:nvPr/>
        </p:nvCxnSpPr>
        <p:spPr>
          <a:xfrm>
            <a:off x="7391400" y="2438400"/>
            <a:ext cx="762000" cy="2247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55" idx="3"/>
            <a:endCxn id="134" idx="1"/>
          </p:cNvCxnSpPr>
          <p:nvPr/>
        </p:nvCxnSpPr>
        <p:spPr>
          <a:xfrm>
            <a:off x="7391400" y="2819400"/>
            <a:ext cx="762000" cy="381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55" idx="3"/>
            <a:endCxn id="139" idx="1"/>
          </p:cNvCxnSpPr>
          <p:nvPr/>
        </p:nvCxnSpPr>
        <p:spPr>
          <a:xfrm>
            <a:off x="7391400" y="2819400"/>
            <a:ext cx="762000" cy="647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55" idx="3"/>
            <a:endCxn id="141" idx="1"/>
          </p:cNvCxnSpPr>
          <p:nvPr/>
        </p:nvCxnSpPr>
        <p:spPr>
          <a:xfrm>
            <a:off x="7391400" y="2819400"/>
            <a:ext cx="762000" cy="1866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62" idx="3"/>
            <a:endCxn id="134" idx="1"/>
          </p:cNvCxnSpPr>
          <p:nvPr/>
        </p:nvCxnSpPr>
        <p:spPr>
          <a:xfrm flipV="1">
            <a:off x="7391400" y="2857500"/>
            <a:ext cx="762000" cy="342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62" idx="3"/>
            <a:endCxn id="139" idx="1"/>
          </p:cNvCxnSpPr>
          <p:nvPr/>
        </p:nvCxnSpPr>
        <p:spPr>
          <a:xfrm>
            <a:off x="7391400" y="3200400"/>
            <a:ext cx="762000" cy="266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62" idx="3"/>
            <a:endCxn id="141" idx="1"/>
          </p:cNvCxnSpPr>
          <p:nvPr/>
        </p:nvCxnSpPr>
        <p:spPr>
          <a:xfrm>
            <a:off x="7391400" y="3200400"/>
            <a:ext cx="762000" cy="1485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69" idx="3"/>
            <a:endCxn id="141" idx="1"/>
          </p:cNvCxnSpPr>
          <p:nvPr/>
        </p:nvCxnSpPr>
        <p:spPr>
          <a:xfrm>
            <a:off x="7391400" y="3581400"/>
            <a:ext cx="762000" cy="1104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69" idx="3"/>
            <a:endCxn id="134" idx="1"/>
          </p:cNvCxnSpPr>
          <p:nvPr/>
        </p:nvCxnSpPr>
        <p:spPr>
          <a:xfrm flipV="1">
            <a:off x="7391400" y="2857500"/>
            <a:ext cx="762000" cy="723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69" idx="3"/>
            <a:endCxn id="139" idx="1"/>
          </p:cNvCxnSpPr>
          <p:nvPr/>
        </p:nvCxnSpPr>
        <p:spPr>
          <a:xfrm flipV="1">
            <a:off x="7391400" y="3467100"/>
            <a:ext cx="762000" cy="114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69" idx="3"/>
            <a:endCxn id="140" idx="1"/>
          </p:cNvCxnSpPr>
          <p:nvPr/>
        </p:nvCxnSpPr>
        <p:spPr>
          <a:xfrm>
            <a:off x="7391400" y="3581400"/>
            <a:ext cx="762000" cy="495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76" idx="3"/>
            <a:endCxn id="134" idx="1"/>
          </p:cNvCxnSpPr>
          <p:nvPr/>
        </p:nvCxnSpPr>
        <p:spPr>
          <a:xfrm flipV="1">
            <a:off x="7391400" y="2857500"/>
            <a:ext cx="762000" cy="1104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76" idx="3"/>
            <a:endCxn id="139" idx="1"/>
          </p:cNvCxnSpPr>
          <p:nvPr/>
        </p:nvCxnSpPr>
        <p:spPr>
          <a:xfrm flipV="1">
            <a:off x="7391400" y="3467100"/>
            <a:ext cx="762000" cy="495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76" idx="3"/>
            <a:endCxn id="140" idx="1"/>
          </p:cNvCxnSpPr>
          <p:nvPr/>
        </p:nvCxnSpPr>
        <p:spPr>
          <a:xfrm>
            <a:off x="7391400" y="3962400"/>
            <a:ext cx="762000" cy="114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76" idx="3"/>
            <a:endCxn id="141" idx="1"/>
          </p:cNvCxnSpPr>
          <p:nvPr/>
        </p:nvCxnSpPr>
        <p:spPr>
          <a:xfrm>
            <a:off x="7391400" y="3962400"/>
            <a:ext cx="762000" cy="723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83" idx="3"/>
            <a:endCxn id="134" idx="1"/>
          </p:cNvCxnSpPr>
          <p:nvPr/>
        </p:nvCxnSpPr>
        <p:spPr>
          <a:xfrm flipV="1">
            <a:off x="7391400" y="2857500"/>
            <a:ext cx="762000" cy="1485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83" idx="3"/>
            <a:endCxn id="139" idx="1"/>
          </p:cNvCxnSpPr>
          <p:nvPr/>
        </p:nvCxnSpPr>
        <p:spPr>
          <a:xfrm flipV="1">
            <a:off x="7391400" y="3467100"/>
            <a:ext cx="762000" cy="876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83" idx="3"/>
            <a:endCxn id="140" idx="1"/>
          </p:cNvCxnSpPr>
          <p:nvPr/>
        </p:nvCxnSpPr>
        <p:spPr>
          <a:xfrm flipV="1">
            <a:off x="7391400" y="4076700"/>
            <a:ext cx="762000" cy="266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83" idx="3"/>
            <a:endCxn id="141" idx="1"/>
          </p:cNvCxnSpPr>
          <p:nvPr/>
        </p:nvCxnSpPr>
        <p:spPr>
          <a:xfrm>
            <a:off x="7391400" y="4343400"/>
            <a:ext cx="762000" cy="342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90" idx="3"/>
            <a:endCxn id="134" idx="1"/>
          </p:cNvCxnSpPr>
          <p:nvPr/>
        </p:nvCxnSpPr>
        <p:spPr>
          <a:xfrm flipV="1">
            <a:off x="7391400" y="2857500"/>
            <a:ext cx="762000" cy="1866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90" idx="3"/>
            <a:endCxn id="139" idx="1"/>
          </p:cNvCxnSpPr>
          <p:nvPr/>
        </p:nvCxnSpPr>
        <p:spPr>
          <a:xfrm flipV="1">
            <a:off x="7391400" y="3467100"/>
            <a:ext cx="762000" cy="1257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90" idx="3"/>
            <a:endCxn id="140" idx="1"/>
          </p:cNvCxnSpPr>
          <p:nvPr/>
        </p:nvCxnSpPr>
        <p:spPr>
          <a:xfrm flipV="1">
            <a:off x="7391400" y="4076700"/>
            <a:ext cx="762000" cy="647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90" idx="3"/>
            <a:endCxn id="141" idx="1"/>
          </p:cNvCxnSpPr>
          <p:nvPr/>
        </p:nvCxnSpPr>
        <p:spPr>
          <a:xfrm flipV="1">
            <a:off x="7391400" y="4686300"/>
            <a:ext cx="762000" cy="381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97" idx="3"/>
            <a:endCxn id="134" idx="1"/>
          </p:cNvCxnSpPr>
          <p:nvPr/>
        </p:nvCxnSpPr>
        <p:spPr>
          <a:xfrm flipV="1">
            <a:off x="7391400" y="2857500"/>
            <a:ext cx="762000" cy="2247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97" idx="3"/>
            <a:endCxn id="139" idx="1"/>
          </p:cNvCxnSpPr>
          <p:nvPr/>
        </p:nvCxnSpPr>
        <p:spPr>
          <a:xfrm flipV="1">
            <a:off x="7391400" y="3467100"/>
            <a:ext cx="762000" cy="1638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97" idx="3"/>
            <a:endCxn id="140" idx="1"/>
          </p:cNvCxnSpPr>
          <p:nvPr/>
        </p:nvCxnSpPr>
        <p:spPr>
          <a:xfrm flipV="1">
            <a:off x="7391400" y="4076700"/>
            <a:ext cx="762000" cy="1028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97" idx="3"/>
            <a:endCxn id="141" idx="1"/>
          </p:cNvCxnSpPr>
          <p:nvPr/>
        </p:nvCxnSpPr>
        <p:spPr>
          <a:xfrm flipV="1">
            <a:off x="7391400" y="4686300"/>
            <a:ext cx="762000" cy="4191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04" idx="3"/>
            <a:endCxn id="134" idx="1"/>
          </p:cNvCxnSpPr>
          <p:nvPr/>
        </p:nvCxnSpPr>
        <p:spPr>
          <a:xfrm flipV="1">
            <a:off x="7391400" y="2857500"/>
            <a:ext cx="762000" cy="26289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04" idx="3"/>
            <a:endCxn id="139" idx="1"/>
          </p:cNvCxnSpPr>
          <p:nvPr/>
        </p:nvCxnSpPr>
        <p:spPr>
          <a:xfrm flipV="1">
            <a:off x="7391400" y="3467100"/>
            <a:ext cx="762000" cy="20193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04" idx="3"/>
            <a:endCxn id="140" idx="1"/>
          </p:cNvCxnSpPr>
          <p:nvPr/>
        </p:nvCxnSpPr>
        <p:spPr>
          <a:xfrm flipV="1">
            <a:off x="7391400" y="4076700"/>
            <a:ext cx="762000" cy="14097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104" idx="3"/>
            <a:endCxn id="141" idx="1"/>
          </p:cNvCxnSpPr>
          <p:nvPr/>
        </p:nvCxnSpPr>
        <p:spPr>
          <a:xfrm flipV="1">
            <a:off x="7391400" y="4686300"/>
            <a:ext cx="762000" cy="80010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2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12098</TotalTime>
  <Words>1099</Words>
  <Application>Microsoft Office PowerPoint</Application>
  <PresentationFormat>On-screen Show (4:3)</PresentationFormat>
  <Paragraphs>289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What is RAMCloud?</vt:lpstr>
      <vt:lpstr>RAMCloud Architecture</vt:lpstr>
      <vt:lpstr>Data Model: Key-Value Store</vt:lpstr>
      <vt:lpstr>Buffered Logging</vt:lpstr>
      <vt:lpstr>Log-Structured Memory</vt:lpstr>
      <vt:lpstr>Log-Structured Memory, cont’d</vt:lpstr>
      <vt:lpstr>RAMCloud RPC</vt:lpstr>
      <vt:lpstr>RAMCloud Crash Recovery</vt:lpstr>
      <vt:lpstr>Status at June 2012 Retreat</vt:lpstr>
      <vt:lpstr>Current Status</vt:lpstr>
      <vt:lpstr>Progress Towards RAMCloud 1.0</vt:lpstr>
      <vt:lpstr>Progress Towards 1.0, cont’d</vt:lpstr>
      <vt:lpstr>Configuration Management</vt:lpstr>
      <vt:lpstr>New Consensus Algorithm: Raft</vt:lpstr>
      <vt:lpstr>API for Consensus</vt:lpstr>
      <vt:lpstr>New Work: Data Model</vt:lpstr>
      <vt:lpstr>New Work: Datacenter RPC</vt:lpstr>
      <vt:lpstr>Current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510</cp:revision>
  <cp:lastPrinted>2011-01-25T21:54:55Z</cp:lastPrinted>
  <dcterms:created xsi:type="dcterms:W3CDTF">2008-10-19T02:20:00Z</dcterms:created>
  <dcterms:modified xsi:type="dcterms:W3CDTF">2013-06-06T21:38:42Z</dcterms:modified>
</cp:coreProperties>
</file>