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321" r:id="rId2"/>
    <p:sldId id="524" r:id="rId3"/>
    <p:sldId id="525" r:id="rId4"/>
    <p:sldId id="541" r:id="rId5"/>
    <p:sldId id="523" r:id="rId6"/>
    <p:sldId id="556" r:id="rId7"/>
    <p:sldId id="542" r:id="rId8"/>
    <p:sldId id="557" r:id="rId9"/>
    <p:sldId id="543" r:id="rId10"/>
    <p:sldId id="544" r:id="rId11"/>
    <p:sldId id="545" r:id="rId12"/>
    <p:sldId id="546" r:id="rId13"/>
    <p:sldId id="558" r:id="rId14"/>
    <p:sldId id="549" r:id="rId15"/>
    <p:sldId id="550" r:id="rId16"/>
    <p:sldId id="551" r:id="rId17"/>
    <p:sldId id="552" r:id="rId18"/>
    <p:sldId id="554" r:id="rId19"/>
    <p:sldId id="555" r:id="rId20"/>
    <p:sldId id="559" r:id="rId21"/>
    <p:sldId id="561" r:id="rId22"/>
    <p:sldId id="562" r:id="rId23"/>
    <p:sldId id="560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4C"/>
    <a:srgbClr val="BBD9BB"/>
    <a:srgbClr val="A2CCA2"/>
    <a:srgbClr val="8FC18F"/>
    <a:srgbClr val="7AB67A"/>
    <a:srgbClr val="EDFFED"/>
    <a:srgbClr val="43A343"/>
    <a:srgbClr val="4974CB"/>
    <a:srgbClr val="B2C5EC"/>
    <a:srgbClr val="97B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48" autoAdjust="0"/>
    <p:restoredTop sz="94660"/>
  </p:normalViewPr>
  <p:slideViewPr>
    <p:cSldViewPr>
      <p:cViewPr varScale="1">
        <p:scale>
          <a:sx n="65" d="100"/>
          <a:sy n="65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June 6,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4038600"/>
            <a:ext cx="7239000" cy="9906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213009"/>
            <a:ext cx="79248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RAMCloud Overview</a:t>
            </a:r>
            <a:b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Update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SEDCL </a:t>
            </a:r>
            <a:r>
              <a:rPr 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Retreat</a:t>
            </a:r>
            <a:br>
              <a:rPr 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June, 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2014</a:t>
            </a:r>
            <a:endParaRPr lang="en-US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209800"/>
            <a:ext cx="2667000" cy="2133600"/>
          </a:xfrm>
          <a:prstGeom prst="rect">
            <a:avLst/>
          </a:prstGeom>
          <a:solidFill>
            <a:srgbClr val="DEE7F8"/>
          </a:solidFill>
          <a:ln w="19050" algn="ctr">
            <a:solidFill>
              <a:srgbClr val="1F48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899"/>
                </a:solidFill>
                <a:latin typeface="Arial" charset="0"/>
              </a:rPr>
              <a:t>First-generation RPC</a:t>
            </a:r>
            <a:br>
              <a:rPr lang="en-US" sz="1600" dirty="0" smtClean="0">
                <a:solidFill>
                  <a:srgbClr val="1F4899"/>
                </a:solidFill>
                <a:latin typeface="Arial" charset="0"/>
              </a:rPr>
            </a:br>
            <a:r>
              <a:rPr lang="en-US" sz="1600" dirty="0" smtClean="0">
                <a:solidFill>
                  <a:srgbClr val="1F4899"/>
                </a:solidFill>
                <a:latin typeface="Arial" charset="0"/>
              </a:rPr>
              <a:t>(based on Infiniband)</a:t>
            </a:r>
          </a:p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899"/>
                </a:solidFill>
              </a:rPr>
              <a:t>Key-value store</a:t>
            </a:r>
          </a:p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899"/>
                </a:solidFill>
              </a:rPr>
              <a:t>Log-structured storage</a:t>
            </a:r>
            <a:br>
              <a:rPr lang="en-US" sz="1600" dirty="0" smtClean="0">
                <a:solidFill>
                  <a:srgbClr val="1F4899"/>
                </a:solidFill>
              </a:rPr>
            </a:br>
            <a:r>
              <a:rPr lang="en-US" sz="1600" dirty="0" smtClean="0">
                <a:solidFill>
                  <a:srgbClr val="1F4899"/>
                </a:solidFill>
              </a:rPr>
              <a:t>management</a:t>
            </a:r>
          </a:p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899"/>
                </a:solidFill>
                <a:latin typeface="Arial" charset="0"/>
              </a:rPr>
              <a:t>Crash recovery</a:t>
            </a:r>
            <a:endParaRPr lang="en-US" sz="160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8404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RAMCloud 1.0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1524000"/>
            <a:ext cx="2667000" cy="1524000"/>
          </a:xfrm>
          <a:prstGeom prst="rect">
            <a:avLst/>
          </a:prstGeom>
          <a:solidFill>
            <a:srgbClr val="EDFFED"/>
          </a:solidFill>
          <a:ln w="19050" algn="ctr">
            <a:solidFill>
              <a:srgbClr val="0F730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F730F"/>
                </a:solidFill>
              </a:rPr>
              <a:t>Secondary indexes</a:t>
            </a:r>
          </a:p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F730F"/>
                </a:solidFill>
              </a:rPr>
              <a:t>Linearizability</a:t>
            </a:r>
            <a:endParaRPr lang="en-US" sz="1600" dirty="0" smtClean="0">
              <a:solidFill>
                <a:srgbClr val="0F730F"/>
              </a:solidFill>
            </a:endParaRPr>
          </a:p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F730F"/>
                </a:solidFill>
              </a:rPr>
              <a:t>Multi-object transactions</a:t>
            </a:r>
          </a:p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F730F"/>
                </a:solidFill>
              </a:rPr>
              <a:t>Graph support?</a:t>
            </a:r>
            <a:endParaRPr lang="en-US" sz="1600" dirty="0">
              <a:solidFill>
                <a:srgbClr val="0F730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11546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F730F"/>
                </a:solidFill>
              </a:rPr>
              <a:t>Higher-Level Data Model</a:t>
            </a:r>
            <a:endParaRPr lang="en-US" b="1" dirty="0">
              <a:solidFill>
                <a:srgbClr val="0F730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0200" y="3962400"/>
            <a:ext cx="2667000" cy="1219200"/>
          </a:xfrm>
          <a:prstGeom prst="rect">
            <a:avLst/>
          </a:prstGeom>
          <a:solidFill>
            <a:srgbClr val="FCE4E9"/>
          </a:solidFill>
          <a:ln w="19050" algn="ctr">
            <a:solidFill>
              <a:srgbClr val="94122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94122B"/>
                </a:solidFill>
              </a:rPr>
              <a:t>Analyze RPC latency</a:t>
            </a:r>
          </a:p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94122B"/>
                </a:solidFill>
              </a:rPr>
              <a:t>Driver(s) for 10 GigE</a:t>
            </a:r>
          </a:p>
          <a:p>
            <a:pPr marL="169863" indent="-169863" algn="l"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94122B"/>
                </a:solidFill>
              </a:rPr>
              <a:t>Clean-slate RPC redesign</a:t>
            </a:r>
            <a:endParaRPr lang="en-US" sz="1600" dirty="0">
              <a:solidFill>
                <a:srgbClr val="94122B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14727279">
            <a:off x="4038600" y="2263125"/>
            <a:ext cx="609600" cy="609600"/>
          </a:xfrm>
          <a:prstGeom prst="downArrow">
            <a:avLst/>
          </a:prstGeom>
          <a:gradFill flip="none" rotWithShape="1">
            <a:gsLst>
              <a:gs pos="0">
                <a:srgbClr val="DAE5F8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57800" y="3593068"/>
            <a:ext cx="289560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Networking Infrastructure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6872721" flipV="1">
            <a:off x="4038600" y="3710925"/>
            <a:ext cx="609600" cy="609600"/>
          </a:xfrm>
          <a:prstGeom prst="downArrow">
            <a:avLst/>
          </a:prstGeom>
          <a:gradFill flip="none" rotWithShape="1">
            <a:gsLst>
              <a:gs pos="0">
                <a:srgbClr val="DAE5F8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000" y="5715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Phase I: 2009 – 2013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27332" y="5715000"/>
            <a:ext cx="3002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Phase II: 2014 </a:t>
            </a:r>
            <a:r>
              <a:rPr lang="en-US" sz="2400" b="1" dirty="0"/>
              <a:t>–</a:t>
            </a:r>
            <a:r>
              <a:rPr lang="en-US" sz="2400" b="1" dirty="0" smtClean="0"/>
              <a:t> 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04414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SLIK: </a:t>
            </a:r>
            <a:r>
              <a:rPr lang="en-US" dirty="0" smtClean="0">
                <a:solidFill>
                  <a:schemeClr val="accent4"/>
                </a:solidFill>
              </a:rPr>
              <a:t>S</a:t>
            </a:r>
            <a:r>
              <a:rPr lang="en-US" dirty="0" smtClean="0"/>
              <a:t>calable, </a:t>
            </a:r>
            <a:r>
              <a:rPr lang="en-US" dirty="0" smtClean="0">
                <a:solidFill>
                  <a:schemeClr val="accent4"/>
                </a:solidFill>
              </a:rPr>
              <a:t>L</a:t>
            </a:r>
            <a:r>
              <a:rPr lang="en-US" dirty="0" smtClean="0"/>
              <a:t>ow-latency </a:t>
            </a:r>
            <a:r>
              <a:rPr lang="en-US" dirty="0" smtClean="0">
                <a:solidFill>
                  <a:schemeClr val="accent4"/>
                </a:solidFill>
              </a:rPr>
              <a:t>I</a:t>
            </a:r>
            <a:r>
              <a:rPr lang="en-US" dirty="0" smtClean="0"/>
              <a:t>ndexes for a </a:t>
            </a:r>
            <a:r>
              <a:rPr lang="en-US" dirty="0" smtClean="0">
                <a:solidFill>
                  <a:schemeClr val="accent4"/>
                </a:solidFill>
              </a:rPr>
              <a:t>K</a:t>
            </a:r>
            <a:r>
              <a:rPr lang="en-US" dirty="0" smtClean="0"/>
              <a:t>ey-value Store</a:t>
            </a:r>
          </a:p>
          <a:p>
            <a:r>
              <a:rPr lang="en-US" dirty="0" smtClean="0"/>
              <a:t>Requires new object format: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Indexes</a:t>
            </a:r>
            <a:endParaRPr lang="en-US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2057400" y="3429000"/>
            <a:ext cx="1295400" cy="1676400"/>
            <a:chOff x="1828800" y="2667000"/>
            <a:chExt cx="1295400" cy="1676400"/>
          </a:xfrm>
        </p:grpSpPr>
        <p:sp>
          <p:nvSpPr>
            <p:cNvPr id="87" name="Rounded Rectangle 86"/>
            <p:cNvSpPr/>
            <p:nvPr/>
          </p:nvSpPr>
          <p:spPr>
            <a:xfrm>
              <a:off x="1828800" y="2667000"/>
              <a:ext cx="1295400" cy="1676400"/>
            </a:xfrm>
            <a:prstGeom prst="roundRect">
              <a:avLst>
                <a:gd name="adj" fmla="val 8788"/>
              </a:avLst>
            </a:prstGeom>
            <a:solidFill>
              <a:srgbClr val="EFF3FB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1828800" y="2971800"/>
              <a:ext cx="1295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828800" y="3276600"/>
              <a:ext cx="1295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828800" y="2667000"/>
              <a:ext cx="1295400" cy="3048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Key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828800" y="2971800"/>
              <a:ext cx="1295400" cy="3048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Version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828800" y="3276600"/>
              <a:ext cx="1295400" cy="10668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Value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181600" y="3429000"/>
            <a:ext cx="1295400" cy="2590800"/>
            <a:chOff x="3276600" y="1752600"/>
            <a:chExt cx="1295400" cy="2590800"/>
          </a:xfrm>
        </p:grpSpPr>
        <p:sp>
          <p:nvSpPr>
            <p:cNvPr id="96" name="Rounded Rectangle 95"/>
            <p:cNvSpPr/>
            <p:nvPr/>
          </p:nvSpPr>
          <p:spPr>
            <a:xfrm>
              <a:off x="3276600" y="1752600"/>
              <a:ext cx="1295400" cy="2590800"/>
            </a:xfrm>
            <a:prstGeom prst="roundRect">
              <a:avLst>
                <a:gd name="adj" fmla="val 8788"/>
              </a:avLst>
            </a:prstGeom>
            <a:solidFill>
              <a:srgbClr val="EFF3FB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3276600" y="2057400"/>
              <a:ext cx="1295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276600" y="2362200"/>
              <a:ext cx="1295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3276600" y="1752600"/>
              <a:ext cx="1295400" cy="3048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Key 0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276600" y="2057400"/>
              <a:ext cx="1295400" cy="3048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Key 1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276600" y="3276600"/>
              <a:ext cx="1295400" cy="10668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Value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276600" y="2971800"/>
              <a:ext cx="1295400" cy="3048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Version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3276600" y="2667000"/>
              <a:ext cx="1295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276600" y="2971800"/>
              <a:ext cx="1295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276600" y="3276600"/>
              <a:ext cx="129540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276600" y="2362200"/>
              <a:ext cx="1295400" cy="3048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...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276600" y="2667000"/>
              <a:ext cx="1295400" cy="3048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Key N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745641" y="2667000"/>
            <a:ext cx="1922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Old:</a:t>
            </a:r>
          </a:p>
          <a:p>
            <a:r>
              <a:rPr lang="en-US" sz="2000" dirty="0" smtClean="0"/>
              <a:t>key-value store</a:t>
            </a:r>
            <a:endParaRPr lang="en-US" sz="2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579125" y="2667000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New:</a:t>
            </a:r>
          </a:p>
          <a:p>
            <a:r>
              <a:rPr lang="en-US" sz="2000" dirty="0" err="1" smtClean="0">
                <a:solidFill>
                  <a:schemeClr val="accent4"/>
                </a:solidFill>
              </a:rPr>
              <a:t>multikey</a:t>
            </a:r>
            <a:r>
              <a:rPr lang="en-US" sz="2000" dirty="0" smtClean="0"/>
              <a:t>-value store</a:t>
            </a:r>
            <a:endParaRPr lang="en-US" sz="2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010400" y="4495800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Primary key: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same as before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6509288" y="3576234"/>
            <a:ext cx="1387098" cy="914400"/>
          </a:xfrm>
          <a:custGeom>
            <a:avLst/>
            <a:gdLst>
              <a:gd name="connsiteX0" fmla="*/ 1387098 w 1387098"/>
              <a:gd name="connsiteY0" fmla="*/ 914400 h 914400"/>
              <a:gd name="connsiteX1" fmla="*/ 0 w 1387098"/>
              <a:gd name="connsiteY1" fmla="*/ 0 h 914400"/>
              <a:gd name="connsiteX0" fmla="*/ 1387098 w 1387098"/>
              <a:gd name="connsiteY0" fmla="*/ 914400 h 914400"/>
              <a:gd name="connsiteX1" fmla="*/ 0 w 1387098"/>
              <a:gd name="connsiteY1" fmla="*/ 0 h 914400"/>
              <a:gd name="connsiteX0" fmla="*/ 1387098 w 1387098"/>
              <a:gd name="connsiteY0" fmla="*/ 914400 h 914400"/>
              <a:gd name="connsiteX1" fmla="*/ 0 w 1387098"/>
              <a:gd name="connsiteY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7098" h="914400">
                <a:moveTo>
                  <a:pt x="1387098" y="914400"/>
                </a:moveTo>
                <a:cubicBezTo>
                  <a:pt x="1343186" y="268637"/>
                  <a:pt x="679342" y="10332"/>
                  <a:pt x="0" y="0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67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Operations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400800" y="1143000"/>
            <a:ext cx="1447800" cy="1143000"/>
            <a:chOff x="6553200" y="3429000"/>
            <a:chExt cx="1447800" cy="1143000"/>
          </a:xfrm>
        </p:grpSpPr>
        <p:sp>
          <p:nvSpPr>
            <p:cNvPr id="51" name="Rounded Rectangle 50"/>
            <p:cNvSpPr/>
            <p:nvPr/>
          </p:nvSpPr>
          <p:spPr>
            <a:xfrm>
              <a:off x="6553200" y="3429000"/>
              <a:ext cx="1447800" cy="1143000"/>
            </a:xfrm>
            <a:prstGeom prst="roundRect">
              <a:avLst>
                <a:gd name="adj" fmla="val 5398"/>
              </a:avLst>
            </a:prstGeom>
            <a:solidFill>
              <a:srgbClr val="EDFFED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05600" y="4191000"/>
              <a:ext cx="228600" cy="152400"/>
            </a:xfrm>
            <a:prstGeom prst="rect">
              <a:avLst/>
            </a:prstGeom>
            <a:solidFill>
              <a:srgbClr val="BBD9BB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10400" y="4191000"/>
              <a:ext cx="228600" cy="152400"/>
            </a:xfrm>
            <a:prstGeom prst="rect">
              <a:avLst/>
            </a:prstGeom>
            <a:solidFill>
              <a:srgbClr val="BBD9BB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315200" y="4191000"/>
              <a:ext cx="228600" cy="152400"/>
            </a:xfrm>
            <a:prstGeom prst="rect">
              <a:avLst/>
            </a:prstGeom>
            <a:solidFill>
              <a:srgbClr val="BBD9BB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828281" y="3459996"/>
              <a:ext cx="37510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solidFill>
                    <a:srgbClr val="4C8A4C"/>
                  </a:solidFill>
                </a:rPr>
                <a:t>Index</a:t>
              </a:r>
              <a:endParaRPr lang="en-US" sz="1200" dirty="0">
                <a:solidFill>
                  <a:srgbClr val="4C8A4C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086600" y="4351149"/>
              <a:ext cx="3810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>
                  <a:solidFill>
                    <a:srgbClr val="4C8A4C"/>
                  </a:solidFill>
                </a:rPr>
                <a:t>Log</a:t>
              </a:r>
              <a:endParaRPr lang="en-US" sz="1200" dirty="0">
                <a:solidFill>
                  <a:srgbClr val="4C8A4C"/>
                </a:solidFill>
              </a:endParaRPr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6705600" y="3733800"/>
              <a:ext cx="635000" cy="304800"/>
              <a:chOff x="1295400" y="4038600"/>
              <a:chExt cx="1905000" cy="914400"/>
            </a:xfrm>
          </p:grpSpPr>
          <p:sp>
            <p:nvSpPr>
              <p:cNvPr id="127" name="Line 14"/>
              <p:cNvSpPr>
                <a:spLocks noChangeShapeType="1"/>
              </p:cNvSpPr>
              <p:nvPr/>
            </p:nvSpPr>
            <p:spPr bwMode="auto">
              <a:xfrm flipH="1">
                <a:off x="1752600" y="4038600"/>
                <a:ext cx="533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14"/>
              <p:cNvSpPr>
                <a:spLocks noChangeShapeType="1"/>
              </p:cNvSpPr>
              <p:nvPr/>
            </p:nvSpPr>
            <p:spPr bwMode="auto">
              <a:xfrm flipH="1">
                <a:off x="2286000" y="4038600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14"/>
              <p:cNvSpPr>
                <a:spLocks noChangeShapeType="1"/>
              </p:cNvSpPr>
              <p:nvPr/>
            </p:nvSpPr>
            <p:spPr bwMode="auto">
              <a:xfrm>
                <a:off x="2286000" y="4038600"/>
                <a:ext cx="6096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14"/>
              <p:cNvSpPr>
                <a:spLocks noChangeShapeType="1"/>
              </p:cNvSpPr>
              <p:nvPr/>
            </p:nvSpPr>
            <p:spPr bwMode="auto">
              <a:xfrm flipH="1">
                <a:off x="1447800" y="4343400"/>
                <a:ext cx="3048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1752600" y="4343400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14"/>
              <p:cNvSpPr>
                <a:spLocks noChangeShapeType="1"/>
              </p:cNvSpPr>
              <p:nvPr/>
            </p:nvSpPr>
            <p:spPr bwMode="auto">
              <a:xfrm>
                <a:off x="1752600" y="4343400"/>
                <a:ext cx="3048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14"/>
              <p:cNvSpPr>
                <a:spLocks noChangeShapeType="1"/>
              </p:cNvSpPr>
              <p:nvPr/>
            </p:nvSpPr>
            <p:spPr bwMode="auto">
              <a:xfrm flipH="1">
                <a:off x="2057400" y="4648200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14"/>
              <p:cNvSpPr>
                <a:spLocks noChangeShapeType="1"/>
              </p:cNvSpPr>
              <p:nvPr/>
            </p:nvSpPr>
            <p:spPr bwMode="auto">
              <a:xfrm flipH="1">
                <a:off x="2743200" y="43434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2895600" y="43434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14"/>
              <p:cNvSpPr>
                <a:spLocks noChangeShapeType="1"/>
              </p:cNvSpPr>
              <p:nvPr/>
            </p:nvSpPr>
            <p:spPr bwMode="auto">
              <a:xfrm>
                <a:off x="2286000" y="43434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14"/>
              <p:cNvSpPr>
                <a:spLocks noChangeShapeType="1"/>
              </p:cNvSpPr>
              <p:nvPr/>
            </p:nvSpPr>
            <p:spPr bwMode="auto">
              <a:xfrm flipH="1">
                <a:off x="2209800" y="43434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14"/>
              <p:cNvSpPr>
                <a:spLocks noChangeShapeType="1"/>
              </p:cNvSpPr>
              <p:nvPr/>
            </p:nvSpPr>
            <p:spPr bwMode="auto">
              <a:xfrm flipH="1">
                <a:off x="12954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14"/>
              <p:cNvSpPr>
                <a:spLocks noChangeShapeType="1"/>
              </p:cNvSpPr>
              <p:nvPr/>
            </p:nvSpPr>
            <p:spPr bwMode="auto">
              <a:xfrm>
                <a:off x="14478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4"/>
              <p:cNvSpPr>
                <a:spLocks noChangeShapeType="1"/>
              </p:cNvSpPr>
              <p:nvPr/>
            </p:nvSpPr>
            <p:spPr bwMode="auto">
              <a:xfrm flipH="1">
                <a:off x="19050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14"/>
              <p:cNvSpPr>
                <a:spLocks noChangeShapeType="1"/>
              </p:cNvSpPr>
              <p:nvPr/>
            </p:nvSpPr>
            <p:spPr bwMode="auto">
              <a:xfrm>
                <a:off x="20574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14"/>
              <p:cNvSpPr>
                <a:spLocks noChangeShapeType="1"/>
              </p:cNvSpPr>
              <p:nvPr/>
            </p:nvSpPr>
            <p:spPr bwMode="auto">
              <a:xfrm flipH="1">
                <a:off x="25908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14"/>
              <p:cNvSpPr>
                <a:spLocks noChangeShapeType="1"/>
              </p:cNvSpPr>
              <p:nvPr/>
            </p:nvSpPr>
            <p:spPr bwMode="auto">
              <a:xfrm>
                <a:off x="27432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14"/>
              <p:cNvSpPr>
                <a:spLocks noChangeShapeType="1"/>
              </p:cNvSpPr>
              <p:nvPr/>
            </p:nvSpPr>
            <p:spPr bwMode="auto">
              <a:xfrm flipH="1">
                <a:off x="2362200" y="4648200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14"/>
              <p:cNvSpPr>
                <a:spLocks noChangeShapeType="1"/>
              </p:cNvSpPr>
              <p:nvPr/>
            </p:nvSpPr>
            <p:spPr bwMode="auto">
              <a:xfrm>
                <a:off x="30480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" name="Rectangle 147"/>
            <p:cNvSpPr/>
            <p:nvPr/>
          </p:nvSpPr>
          <p:spPr>
            <a:xfrm>
              <a:off x="7620000" y="4191000"/>
              <a:ext cx="228600" cy="152400"/>
            </a:xfrm>
            <a:prstGeom prst="rect">
              <a:avLst/>
            </a:prstGeom>
            <a:solidFill>
              <a:srgbClr val="BBD9BB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838200" y="4387334"/>
            <a:ext cx="44403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Object</a:t>
            </a:r>
            <a:endParaRPr lang="en-US" sz="1200" dirty="0"/>
          </a:p>
        </p:txBody>
      </p:sp>
      <p:sp>
        <p:nvSpPr>
          <p:cNvPr id="194" name="Rounded Rectangle 193"/>
          <p:cNvSpPr/>
          <p:nvPr/>
        </p:nvSpPr>
        <p:spPr>
          <a:xfrm>
            <a:off x="1828800" y="1676400"/>
            <a:ext cx="1066800" cy="11430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1981200" y="24384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2255004" y="24384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2528808" y="24384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198" name="Group 197"/>
          <p:cNvGrpSpPr/>
          <p:nvPr/>
        </p:nvGrpSpPr>
        <p:grpSpPr>
          <a:xfrm>
            <a:off x="1981200" y="1905000"/>
            <a:ext cx="228600" cy="381000"/>
            <a:chOff x="5029200" y="1676400"/>
            <a:chExt cx="228600" cy="381000"/>
          </a:xfrm>
        </p:grpSpPr>
        <p:sp>
          <p:nvSpPr>
            <p:cNvPr id="199" name="Rectangle 198"/>
            <p:cNvSpPr/>
            <p:nvPr/>
          </p:nvSpPr>
          <p:spPr>
            <a:xfrm>
              <a:off x="5029200" y="16764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029200" y="17526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029200" y="18288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029200" y="19050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029200" y="19812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1862910" y="1691898"/>
            <a:ext cx="83379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Hash Table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2209800" y="2614047"/>
            <a:ext cx="381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Log</a:t>
            </a:r>
            <a:endParaRPr lang="en-US" sz="1200" dirty="0">
              <a:solidFill>
                <a:schemeClr val="tx2"/>
              </a:solidFill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>
            <a:off x="762000" y="1981200"/>
            <a:ext cx="11430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8" name="Freeform 207"/>
          <p:cNvSpPr/>
          <p:nvPr/>
        </p:nvSpPr>
        <p:spPr>
          <a:xfrm>
            <a:off x="2235631" y="2096147"/>
            <a:ext cx="449450" cy="342254"/>
          </a:xfrm>
          <a:custGeom>
            <a:avLst/>
            <a:gdLst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450" h="395207">
                <a:moveTo>
                  <a:pt x="0" y="0"/>
                </a:moveTo>
                <a:cubicBezTo>
                  <a:pt x="266054" y="7750"/>
                  <a:pt x="439118" y="92990"/>
                  <a:pt x="449450" y="395207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2" name="Straight Arrow Connector 211"/>
          <p:cNvCxnSpPr/>
          <p:nvPr/>
        </p:nvCxnSpPr>
        <p:spPr>
          <a:xfrm flipH="1">
            <a:off x="762000" y="2514600"/>
            <a:ext cx="19050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838200" y="1796534"/>
            <a:ext cx="83676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Primary Key</a:t>
            </a:r>
            <a:endParaRPr lang="en-US" sz="1200" dirty="0"/>
          </a:p>
        </p:txBody>
      </p:sp>
      <p:sp>
        <p:nvSpPr>
          <p:cNvPr id="214" name="TextBox 213"/>
          <p:cNvSpPr txBox="1"/>
          <p:nvPr/>
        </p:nvSpPr>
        <p:spPr>
          <a:xfrm>
            <a:off x="838200" y="2329934"/>
            <a:ext cx="37971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Value</a:t>
            </a:r>
            <a:endParaRPr lang="en-US" sz="1200" dirty="0"/>
          </a:p>
        </p:txBody>
      </p:sp>
      <p:sp>
        <p:nvSpPr>
          <p:cNvPr id="215" name="TextBox 214"/>
          <p:cNvSpPr txBox="1"/>
          <p:nvPr/>
        </p:nvSpPr>
        <p:spPr>
          <a:xfrm>
            <a:off x="3352800" y="5019967"/>
            <a:ext cx="588303" cy="2031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Backups</a:t>
            </a:r>
            <a:endParaRPr lang="en-US" sz="1200" dirty="0"/>
          </a:p>
        </p:txBody>
      </p:sp>
      <p:cxnSp>
        <p:nvCxnSpPr>
          <p:cNvPr id="230" name="Straight Arrow Connector 229"/>
          <p:cNvCxnSpPr/>
          <p:nvPr/>
        </p:nvCxnSpPr>
        <p:spPr>
          <a:xfrm>
            <a:off x="4724400" y="1447800"/>
            <a:ext cx="19812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4800600" y="1263134"/>
            <a:ext cx="15340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Secondary Key Range</a:t>
            </a:r>
            <a:endParaRPr lang="en-US" sz="1200" dirty="0"/>
          </a:p>
        </p:txBody>
      </p:sp>
      <p:sp>
        <p:nvSpPr>
          <p:cNvPr id="232" name="Freeform 231"/>
          <p:cNvSpPr/>
          <p:nvPr/>
        </p:nvSpPr>
        <p:spPr>
          <a:xfrm>
            <a:off x="7239000" y="1676401"/>
            <a:ext cx="304800" cy="228599"/>
          </a:xfrm>
          <a:custGeom>
            <a:avLst/>
            <a:gdLst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450" h="395207">
                <a:moveTo>
                  <a:pt x="0" y="0"/>
                </a:moveTo>
                <a:cubicBezTo>
                  <a:pt x="266054" y="7750"/>
                  <a:pt x="439118" y="92990"/>
                  <a:pt x="449450" y="395207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3" name="Straight Arrow Connector 232"/>
          <p:cNvCxnSpPr/>
          <p:nvPr/>
        </p:nvCxnSpPr>
        <p:spPr>
          <a:xfrm flipH="1">
            <a:off x="4724400" y="1981200"/>
            <a:ext cx="28194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4800600" y="1796534"/>
            <a:ext cx="150201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Primary Key Hash(</a:t>
            </a:r>
            <a:r>
              <a:rPr lang="en-US" sz="1200" dirty="0" err="1" smtClean="0"/>
              <a:t>es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38" name="Rounded Rectangle 237"/>
          <p:cNvSpPr/>
          <p:nvPr/>
        </p:nvSpPr>
        <p:spPr>
          <a:xfrm>
            <a:off x="1828800" y="4267200"/>
            <a:ext cx="1066800" cy="11430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981200" y="50292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2255004" y="50292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2528808" y="50292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242" name="Group 241"/>
          <p:cNvGrpSpPr/>
          <p:nvPr/>
        </p:nvGrpSpPr>
        <p:grpSpPr>
          <a:xfrm>
            <a:off x="1981200" y="4495800"/>
            <a:ext cx="228600" cy="381000"/>
            <a:chOff x="5029200" y="1676400"/>
            <a:chExt cx="228600" cy="381000"/>
          </a:xfrm>
        </p:grpSpPr>
        <p:sp>
          <p:nvSpPr>
            <p:cNvPr id="243" name="Rectangle 242"/>
            <p:cNvSpPr/>
            <p:nvPr/>
          </p:nvSpPr>
          <p:spPr>
            <a:xfrm>
              <a:off x="5029200" y="16764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029200" y="17526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5029200" y="18288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5029200" y="19050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5029200" y="19812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8" name="TextBox 247"/>
          <p:cNvSpPr txBox="1"/>
          <p:nvPr/>
        </p:nvSpPr>
        <p:spPr>
          <a:xfrm>
            <a:off x="1862910" y="4282698"/>
            <a:ext cx="83379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Hash Table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2209800" y="5204847"/>
            <a:ext cx="381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Log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50" name="Freeform 249"/>
          <p:cNvSpPr/>
          <p:nvPr/>
        </p:nvSpPr>
        <p:spPr>
          <a:xfrm>
            <a:off x="2235631" y="4686947"/>
            <a:ext cx="449450" cy="342254"/>
          </a:xfrm>
          <a:custGeom>
            <a:avLst/>
            <a:gdLst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450" h="395207">
                <a:moveTo>
                  <a:pt x="0" y="0"/>
                </a:moveTo>
                <a:cubicBezTo>
                  <a:pt x="266054" y="7750"/>
                  <a:pt x="439118" y="92990"/>
                  <a:pt x="449450" y="395207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1" name="Straight Connector 250"/>
          <p:cNvCxnSpPr/>
          <p:nvPr/>
        </p:nvCxnSpPr>
        <p:spPr>
          <a:xfrm flipV="1">
            <a:off x="2743200" y="4953000"/>
            <a:ext cx="457200" cy="15240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2743200" y="5105400"/>
            <a:ext cx="457200" cy="15240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43200" y="5105400"/>
            <a:ext cx="5334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762000" y="4572000"/>
            <a:ext cx="11430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4" name="Rounded Rectangle 253"/>
          <p:cNvSpPr/>
          <p:nvPr/>
        </p:nvSpPr>
        <p:spPr>
          <a:xfrm>
            <a:off x="6400800" y="2438400"/>
            <a:ext cx="1066800" cy="11430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6553200" y="32004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6827004" y="32004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7100808" y="32004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258" name="Group 257"/>
          <p:cNvGrpSpPr/>
          <p:nvPr/>
        </p:nvGrpSpPr>
        <p:grpSpPr>
          <a:xfrm>
            <a:off x="6553200" y="2667000"/>
            <a:ext cx="228600" cy="381000"/>
            <a:chOff x="5029200" y="1676400"/>
            <a:chExt cx="228600" cy="381000"/>
          </a:xfrm>
        </p:grpSpPr>
        <p:sp>
          <p:nvSpPr>
            <p:cNvPr id="259" name="Rectangle 258"/>
            <p:cNvSpPr/>
            <p:nvPr/>
          </p:nvSpPr>
          <p:spPr>
            <a:xfrm>
              <a:off x="5029200" y="16764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029200" y="17526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5029200" y="18288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5029200" y="19050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29200" y="19812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4" name="TextBox 263"/>
          <p:cNvSpPr txBox="1"/>
          <p:nvPr/>
        </p:nvSpPr>
        <p:spPr>
          <a:xfrm>
            <a:off x="6434910" y="2453898"/>
            <a:ext cx="83379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Hash Table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6781800" y="3376047"/>
            <a:ext cx="381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Log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66" name="Freeform 265"/>
          <p:cNvSpPr/>
          <p:nvPr/>
        </p:nvSpPr>
        <p:spPr>
          <a:xfrm>
            <a:off x="6807631" y="2858147"/>
            <a:ext cx="449450" cy="342254"/>
          </a:xfrm>
          <a:custGeom>
            <a:avLst/>
            <a:gdLst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450" h="395207">
                <a:moveTo>
                  <a:pt x="0" y="0"/>
                </a:moveTo>
                <a:cubicBezTo>
                  <a:pt x="266054" y="7750"/>
                  <a:pt x="439118" y="92990"/>
                  <a:pt x="449450" y="395207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807631" y="2934346"/>
            <a:ext cx="202769" cy="266054"/>
          </a:xfrm>
          <a:custGeom>
            <a:avLst/>
            <a:gdLst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450" h="395207">
                <a:moveTo>
                  <a:pt x="0" y="0"/>
                </a:moveTo>
                <a:cubicBezTo>
                  <a:pt x="266054" y="7750"/>
                  <a:pt x="439118" y="92990"/>
                  <a:pt x="449450" y="395207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4724400" y="2743200"/>
            <a:ext cx="17526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800600" y="2558534"/>
            <a:ext cx="150201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Primary Key Hash(</a:t>
            </a:r>
            <a:r>
              <a:rPr lang="en-US" sz="1200" dirty="0" err="1" smtClean="0"/>
              <a:t>es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4724400" y="3299847"/>
            <a:ext cx="25146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 flipV="1">
            <a:off x="4724400" y="3253354"/>
            <a:ext cx="2286000" cy="1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800600" y="3071247"/>
            <a:ext cx="62356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Object(s)</a:t>
            </a:r>
            <a:endParaRPr lang="en-US" sz="1200" dirty="0"/>
          </a:p>
        </p:txBody>
      </p:sp>
      <p:sp>
        <p:nvSpPr>
          <p:cNvPr id="102" name="Rounded Rectangle 101"/>
          <p:cNvSpPr/>
          <p:nvPr/>
        </p:nvSpPr>
        <p:spPr>
          <a:xfrm>
            <a:off x="6400800" y="5105400"/>
            <a:ext cx="1066800" cy="11430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553200" y="58674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6827004" y="58674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100808" y="5867400"/>
            <a:ext cx="228600" cy="1524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6553200" y="5334000"/>
            <a:ext cx="228600" cy="381000"/>
            <a:chOff x="5029200" y="1676400"/>
            <a:chExt cx="228600" cy="381000"/>
          </a:xfrm>
        </p:grpSpPr>
        <p:sp>
          <p:nvSpPr>
            <p:cNvPr id="107" name="Rectangle 106"/>
            <p:cNvSpPr/>
            <p:nvPr/>
          </p:nvSpPr>
          <p:spPr>
            <a:xfrm>
              <a:off x="5029200" y="16764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029200" y="17526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029200" y="18288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029200" y="19050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029200" y="1981200"/>
              <a:ext cx="228600" cy="762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6434910" y="5120898"/>
            <a:ext cx="83379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Hash Table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6807631" y="5525147"/>
            <a:ext cx="449450" cy="342254"/>
          </a:xfrm>
          <a:custGeom>
            <a:avLst/>
            <a:gdLst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450" h="395207">
                <a:moveTo>
                  <a:pt x="0" y="0"/>
                </a:moveTo>
                <a:cubicBezTo>
                  <a:pt x="266054" y="7750"/>
                  <a:pt x="439118" y="92990"/>
                  <a:pt x="449450" y="395207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6400800" y="3810000"/>
            <a:ext cx="1447800" cy="1143000"/>
            <a:chOff x="6553200" y="3429000"/>
            <a:chExt cx="1447800" cy="1143000"/>
          </a:xfrm>
        </p:grpSpPr>
        <p:sp>
          <p:nvSpPr>
            <p:cNvPr id="117" name="Rounded Rectangle 116"/>
            <p:cNvSpPr/>
            <p:nvPr/>
          </p:nvSpPr>
          <p:spPr>
            <a:xfrm>
              <a:off x="6553200" y="3429000"/>
              <a:ext cx="1447800" cy="1143000"/>
            </a:xfrm>
            <a:prstGeom prst="roundRect">
              <a:avLst>
                <a:gd name="adj" fmla="val 5398"/>
              </a:avLst>
            </a:prstGeom>
            <a:solidFill>
              <a:srgbClr val="EDFFED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705600" y="4191000"/>
              <a:ext cx="228600" cy="152400"/>
            </a:xfrm>
            <a:prstGeom prst="rect">
              <a:avLst/>
            </a:prstGeom>
            <a:solidFill>
              <a:srgbClr val="BBD9BB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010400" y="4191000"/>
              <a:ext cx="228600" cy="152400"/>
            </a:xfrm>
            <a:prstGeom prst="rect">
              <a:avLst/>
            </a:prstGeom>
            <a:solidFill>
              <a:srgbClr val="BBD9BB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315200" y="4191000"/>
              <a:ext cx="228600" cy="152400"/>
            </a:xfrm>
            <a:prstGeom prst="rect">
              <a:avLst/>
            </a:prstGeom>
            <a:solidFill>
              <a:srgbClr val="BBD9BB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828281" y="3459996"/>
              <a:ext cx="37510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solidFill>
                    <a:srgbClr val="4C8A4C"/>
                  </a:solidFill>
                </a:rPr>
                <a:t>Index</a:t>
              </a:r>
              <a:endParaRPr lang="en-US" sz="1200" dirty="0">
                <a:solidFill>
                  <a:srgbClr val="4C8A4C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086600" y="4351149"/>
              <a:ext cx="3810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>
                  <a:solidFill>
                    <a:srgbClr val="4C8A4C"/>
                  </a:solidFill>
                </a:rPr>
                <a:t>Log</a:t>
              </a:r>
              <a:endParaRPr lang="en-US" sz="1200" dirty="0">
                <a:solidFill>
                  <a:srgbClr val="4C8A4C"/>
                </a:solidFill>
              </a:endParaRP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6705600" y="3733800"/>
              <a:ext cx="635000" cy="304800"/>
              <a:chOff x="1295400" y="4038600"/>
              <a:chExt cx="1905000" cy="914400"/>
            </a:xfrm>
          </p:grpSpPr>
          <p:sp>
            <p:nvSpPr>
              <p:cNvPr id="125" name="Line 14"/>
              <p:cNvSpPr>
                <a:spLocks noChangeShapeType="1"/>
              </p:cNvSpPr>
              <p:nvPr/>
            </p:nvSpPr>
            <p:spPr bwMode="auto">
              <a:xfrm flipH="1">
                <a:off x="1752600" y="4038600"/>
                <a:ext cx="533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14"/>
              <p:cNvSpPr>
                <a:spLocks noChangeShapeType="1"/>
              </p:cNvSpPr>
              <p:nvPr/>
            </p:nvSpPr>
            <p:spPr bwMode="auto">
              <a:xfrm flipH="1">
                <a:off x="2286000" y="4038600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14"/>
              <p:cNvSpPr>
                <a:spLocks noChangeShapeType="1"/>
              </p:cNvSpPr>
              <p:nvPr/>
            </p:nvSpPr>
            <p:spPr bwMode="auto">
              <a:xfrm>
                <a:off x="2286000" y="4038600"/>
                <a:ext cx="6096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14"/>
              <p:cNvSpPr>
                <a:spLocks noChangeShapeType="1"/>
              </p:cNvSpPr>
              <p:nvPr/>
            </p:nvSpPr>
            <p:spPr bwMode="auto">
              <a:xfrm flipH="1">
                <a:off x="1447800" y="4343400"/>
                <a:ext cx="3048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14"/>
              <p:cNvSpPr>
                <a:spLocks noChangeShapeType="1"/>
              </p:cNvSpPr>
              <p:nvPr/>
            </p:nvSpPr>
            <p:spPr bwMode="auto">
              <a:xfrm flipH="1">
                <a:off x="1752600" y="4343400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14"/>
              <p:cNvSpPr>
                <a:spLocks noChangeShapeType="1"/>
              </p:cNvSpPr>
              <p:nvPr/>
            </p:nvSpPr>
            <p:spPr bwMode="auto">
              <a:xfrm>
                <a:off x="1752600" y="4343400"/>
                <a:ext cx="3048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14"/>
              <p:cNvSpPr>
                <a:spLocks noChangeShapeType="1"/>
              </p:cNvSpPr>
              <p:nvPr/>
            </p:nvSpPr>
            <p:spPr bwMode="auto">
              <a:xfrm flipH="1">
                <a:off x="2057400" y="4648200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14"/>
              <p:cNvSpPr>
                <a:spLocks noChangeShapeType="1"/>
              </p:cNvSpPr>
              <p:nvPr/>
            </p:nvSpPr>
            <p:spPr bwMode="auto">
              <a:xfrm flipH="1">
                <a:off x="2743200" y="43434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14"/>
              <p:cNvSpPr>
                <a:spLocks noChangeShapeType="1"/>
              </p:cNvSpPr>
              <p:nvPr/>
            </p:nvSpPr>
            <p:spPr bwMode="auto">
              <a:xfrm>
                <a:off x="2895600" y="43434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14"/>
              <p:cNvSpPr>
                <a:spLocks noChangeShapeType="1"/>
              </p:cNvSpPr>
              <p:nvPr/>
            </p:nvSpPr>
            <p:spPr bwMode="auto">
              <a:xfrm>
                <a:off x="2286000" y="43434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14"/>
              <p:cNvSpPr>
                <a:spLocks noChangeShapeType="1"/>
              </p:cNvSpPr>
              <p:nvPr/>
            </p:nvSpPr>
            <p:spPr bwMode="auto">
              <a:xfrm flipH="1">
                <a:off x="2209800" y="43434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14"/>
              <p:cNvSpPr>
                <a:spLocks noChangeShapeType="1"/>
              </p:cNvSpPr>
              <p:nvPr/>
            </p:nvSpPr>
            <p:spPr bwMode="auto">
              <a:xfrm flipH="1">
                <a:off x="12954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14"/>
              <p:cNvSpPr>
                <a:spLocks noChangeShapeType="1"/>
              </p:cNvSpPr>
              <p:nvPr/>
            </p:nvSpPr>
            <p:spPr bwMode="auto">
              <a:xfrm>
                <a:off x="14478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14"/>
              <p:cNvSpPr>
                <a:spLocks noChangeShapeType="1"/>
              </p:cNvSpPr>
              <p:nvPr/>
            </p:nvSpPr>
            <p:spPr bwMode="auto">
              <a:xfrm flipH="1">
                <a:off x="19050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14"/>
              <p:cNvSpPr>
                <a:spLocks noChangeShapeType="1"/>
              </p:cNvSpPr>
              <p:nvPr/>
            </p:nvSpPr>
            <p:spPr bwMode="auto">
              <a:xfrm>
                <a:off x="20574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14"/>
              <p:cNvSpPr>
                <a:spLocks noChangeShapeType="1"/>
              </p:cNvSpPr>
              <p:nvPr/>
            </p:nvSpPr>
            <p:spPr bwMode="auto">
              <a:xfrm flipH="1">
                <a:off x="25908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14"/>
              <p:cNvSpPr>
                <a:spLocks noChangeShapeType="1"/>
              </p:cNvSpPr>
              <p:nvPr/>
            </p:nvSpPr>
            <p:spPr bwMode="auto">
              <a:xfrm>
                <a:off x="27432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14"/>
              <p:cNvSpPr>
                <a:spLocks noChangeShapeType="1"/>
              </p:cNvSpPr>
              <p:nvPr/>
            </p:nvSpPr>
            <p:spPr bwMode="auto">
              <a:xfrm flipH="1">
                <a:off x="2362200" y="4648200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4"/>
              <p:cNvSpPr>
                <a:spLocks noChangeShapeType="1"/>
              </p:cNvSpPr>
              <p:nvPr/>
            </p:nvSpPr>
            <p:spPr bwMode="auto">
              <a:xfrm>
                <a:off x="3048000" y="4648200"/>
                <a:ext cx="152400" cy="304800"/>
              </a:xfrm>
              <a:prstGeom prst="line">
                <a:avLst/>
              </a:prstGeom>
              <a:noFill/>
              <a:ln w="12700">
                <a:solidFill>
                  <a:srgbClr val="4C8A4C"/>
                </a:solidFill>
                <a:round/>
                <a:headEnd type="oval" w="sm" len="sm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" name="Rectangle 123"/>
            <p:cNvSpPr/>
            <p:nvPr/>
          </p:nvSpPr>
          <p:spPr>
            <a:xfrm>
              <a:off x="7620000" y="4191000"/>
              <a:ext cx="228600" cy="152400"/>
            </a:xfrm>
            <a:prstGeom prst="rect">
              <a:avLst/>
            </a:prstGeom>
            <a:solidFill>
              <a:srgbClr val="BBD9BB"/>
            </a:solidFill>
            <a:ln w="19050">
              <a:solidFill>
                <a:srgbClr val="4C8A4C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5" name="Freeform 164"/>
          <p:cNvSpPr/>
          <p:nvPr/>
        </p:nvSpPr>
        <p:spPr>
          <a:xfrm>
            <a:off x="7239000" y="4343401"/>
            <a:ext cx="304800" cy="228599"/>
          </a:xfrm>
          <a:custGeom>
            <a:avLst/>
            <a:gdLst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  <a:gd name="connsiteX0" fmla="*/ 0 w 449450"/>
              <a:gd name="connsiteY0" fmla="*/ 0 h 395207"/>
              <a:gd name="connsiteX1" fmla="*/ 449450 w 449450"/>
              <a:gd name="connsiteY1" fmla="*/ 395207 h 39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450" h="395207">
                <a:moveTo>
                  <a:pt x="0" y="0"/>
                </a:moveTo>
                <a:cubicBezTo>
                  <a:pt x="266054" y="7750"/>
                  <a:pt x="439118" y="92990"/>
                  <a:pt x="449450" y="395207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>
            <a:off x="8327097" y="4562767"/>
            <a:ext cx="588303" cy="2031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Backups</a:t>
            </a:r>
            <a:endParaRPr lang="en-US" sz="1200" dirty="0"/>
          </a:p>
        </p:txBody>
      </p:sp>
      <p:cxnSp>
        <p:nvCxnSpPr>
          <p:cNvPr id="211" name="Straight Connector 210"/>
          <p:cNvCxnSpPr/>
          <p:nvPr/>
        </p:nvCxnSpPr>
        <p:spPr>
          <a:xfrm flipV="1">
            <a:off x="7717497" y="4495800"/>
            <a:ext cx="457200" cy="15240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7717497" y="4648200"/>
            <a:ext cx="457200" cy="15240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7717497" y="4648200"/>
            <a:ext cx="5334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4800600" y="5225534"/>
            <a:ext cx="44403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Object</a:t>
            </a:r>
            <a:endParaRPr lang="en-US" sz="1200" dirty="0"/>
          </a:p>
        </p:txBody>
      </p:sp>
      <p:cxnSp>
        <p:nvCxnSpPr>
          <p:cNvPr id="219" name="Straight Arrow Connector 218"/>
          <p:cNvCxnSpPr/>
          <p:nvPr/>
        </p:nvCxnSpPr>
        <p:spPr>
          <a:xfrm>
            <a:off x="4724400" y="5410200"/>
            <a:ext cx="17526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6145323" y="4114800"/>
            <a:ext cx="503450" cy="1208868"/>
          </a:xfrm>
          <a:custGeom>
            <a:avLst/>
            <a:gdLst>
              <a:gd name="connsiteX0" fmla="*/ 0 w 193729"/>
              <a:gd name="connsiteY0" fmla="*/ 1270861 h 1270861"/>
              <a:gd name="connsiteX1" fmla="*/ 193729 w 193729"/>
              <a:gd name="connsiteY1" fmla="*/ 0 h 1270861"/>
              <a:gd name="connsiteX0" fmla="*/ 212372 w 406101"/>
              <a:gd name="connsiteY0" fmla="*/ 1270861 h 1270861"/>
              <a:gd name="connsiteX1" fmla="*/ 406101 w 406101"/>
              <a:gd name="connsiteY1" fmla="*/ 0 h 1270861"/>
              <a:gd name="connsiteX0" fmla="*/ 309721 w 503450"/>
              <a:gd name="connsiteY0" fmla="*/ 1317663 h 1317663"/>
              <a:gd name="connsiteX1" fmla="*/ 503450 w 503450"/>
              <a:gd name="connsiteY1" fmla="*/ 46802 h 131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3450" h="1317663">
                <a:moveTo>
                  <a:pt x="309721" y="1317663"/>
                </a:moveTo>
                <a:cubicBezTo>
                  <a:pt x="-237886" y="599576"/>
                  <a:pt x="12671" y="-203754"/>
                  <a:pt x="503450" y="46802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219"/>
          <p:cNvSpPr txBox="1"/>
          <p:nvPr/>
        </p:nvSpPr>
        <p:spPr>
          <a:xfrm>
            <a:off x="7924800" y="5858167"/>
            <a:ext cx="588303" cy="2031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Backups</a:t>
            </a:r>
            <a:endParaRPr lang="en-US" sz="1200" dirty="0"/>
          </a:p>
        </p:txBody>
      </p:sp>
      <p:cxnSp>
        <p:nvCxnSpPr>
          <p:cNvPr id="221" name="Straight Connector 220"/>
          <p:cNvCxnSpPr/>
          <p:nvPr/>
        </p:nvCxnSpPr>
        <p:spPr>
          <a:xfrm flipV="1">
            <a:off x="7315200" y="5791200"/>
            <a:ext cx="457200" cy="15240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7315200" y="5943600"/>
            <a:ext cx="457200" cy="15240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7315200" y="5943600"/>
            <a:ext cx="5334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4876800" y="4191000"/>
            <a:ext cx="123751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Secondary Key,</a:t>
            </a:r>
            <a:br>
              <a:rPr lang="en-US" sz="1200" dirty="0" smtClean="0"/>
            </a:br>
            <a:r>
              <a:rPr lang="en-US" sz="1200" dirty="0" smtClean="0"/>
              <a:t>Primary Key Hash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04800" y="3688596"/>
            <a:ext cx="8534400" cy="0"/>
          </a:xfrm>
          <a:prstGeom prst="line">
            <a:avLst/>
          </a:prstGeom>
          <a:ln w="63500" cap="rnd">
            <a:solidFill>
              <a:schemeClr val="bg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3486311" y="2114711"/>
            <a:ext cx="19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Application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 rot="16200000">
            <a:off x="3474643" y="4857911"/>
            <a:ext cx="19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Application</a:t>
            </a:r>
            <a:endParaRPr lang="en-US" dirty="0"/>
          </a:p>
        </p:txBody>
      </p:sp>
      <p:sp>
        <p:nvSpPr>
          <p:cNvPr id="226" name="TextBox 225"/>
          <p:cNvSpPr txBox="1"/>
          <p:nvPr/>
        </p:nvSpPr>
        <p:spPr>
          <a:xfrm rot="16200000">
            <a:off x="-411557" y="4857911"/>
            <a:ext cx="19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Application</a:t>
            </a:r>
            <a:endParaRPr lang="en-US" dirty="0"/>
          </a:p>
        </p:txBody>
      </p:sp>
      <p:sp>
        <p:nvSpPr>
          <p:cNvPr id="227" name="TextBox 226"/>
          <p:cNvSpPr txBox="1"/>
          <p:nvPr/>
        </p:nvSpPr>
        <p:spPr>
          <a:xfrm rot="16200000">
            <a:off x="-476089" y="2114711"/>
            <a:ext cx="19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Application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" y="6324600"/>
            <a:ext cx="8763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560241" y="6324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Non-Indexed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781800" y="6043047"/>
            <a:ext cx="381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Log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6410899" y="6324600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Indexed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1985529" y="328563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Read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1981200" y="3687306"/>
            <a:ext cx="757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Write</a:t>
            </a:r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236" name="Straight Connector 235"/>
          <p:cNvCxnSpPr/>
          <p:nvPr/>
        </p:nvCxnSpPr>
        <p:spPr>
          <a:xfrm>
            <a:off x="4114800" y="1066800"/>
            <a:ext cx="0" cy="5562600"/>
          </a:xfrm>
          <a:prstGeom prst="line">
            <a:avLst/>
          </a:prstGeom>
          <a:ln w="63500" cap="rnd">
            <a:solidFill>
              <a:schemeClr val="bg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2127360" y="5454134"/>
            <a:ext cx="46968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Master</a:t>
            </a:r>
            <a:endParaRPr lang="en-US" sz="1200" dirty="0"/>
          </a:p>
        </p:txBody>
      </p:sp>
      <p:sp>
        <p:nvSpPr>
          <p:cNvPr id="267" name="TextBox 266"/>
          <p:cNvSpPr txBox="1"/>
          <p:nvPr/>
        </p:nvSpPr>
        <p:spPr>
          <a:xfrm>
            <a:off x="2133600" y="2863334"/>
            <a:ext cx="46968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 smtClean="0"/>
              <a:t>Master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7098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</a:t>
            </a:r>
          </a:p>
          <a:p>
            <a:pPr lvl="1"/>
            <a:r>
              <a:rPr lang="en-US" dirty="0" smtClean="0"/>
              <a:t>Preliminary limitations of most mechanism</a:t>
            </a:r>
          </a:p>
          <a:p>
            <a:pPr lvl="1"/>
            <a:r>
              <a:rPr lang="en-US" dirty="0" smtClean="0"/>
              <a:t>Initial performance measurements</a:t>
            </a:r>
          </a:p>
          <a:p>
            <a:r>
              <a:rPr lang="en-US" dirty="0" smtClean="0"/>
              <a:t>Students involved:</a:t>
            </a:r>
          </a:p>
          <a:p>
            <a:pPr lvl="1"/>
            <a:r>
              <a:rPr lang="en-US" dirty="0" smtClean="0"/>
              <a:t>Ankita Kejriwal (talk later today)</a:t>
            </a:r>
          </a:p>
          <a:p>
            <a:pPr lvl="1"/>
            <a:r>
              <a:rPr lang="en-US" dirty="0" smtClean="0"/>
              <a:t>Arjun </a:t>
            </a:r>
            <a:r>
              <a:rPr lang="en-US" dirty="0" err="1" smtClean="0"/>
              <a:t>Gopalan</a:t>
            </a:r>
            <a:endParaRPr lang="en-US" dirty="0" smtClean="0"/>
          </a:p>
          <a:p>
            <a:pPr lvl="1"/>
            <a:r>
              <a:rPr lang="en-US" dirty="0" smtClean="0"/>
              <a:t>Ashish Gupta</a:t>
            </a:r>
          </a:p>
          <a:p>
            <a:pPr lvl="1"/>
            <a:r>
              <a:rPr lang="en-US" dirty="0" err="1" smtClean="0"/>
              <a:t>Zhihao</a:t>
            </a:r>
            <a:r>
              <a:rPr lang="en-US" dirty="0" smtClean="0"/>
              <a:t> </a:t>
            </a:r>
            <a:r>
              <a:rPr lang="en-US" dirty="0" err="1" smtClean="0"/>
              <a:t>Jia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SLIK,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14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Holy Grail of consistency for large-scale apps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3733800"/>
            <a:ext cx="71628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06056" y="3777734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3657600"/>
            <a:ext cx="1752600" cy="152400"/>
          </a:xfrm>
          <a:prstGeom prst="rect">
            <a:avLst/>
          </a:prstGeom>
          <a:solidFill>
            <a:srgbClr val="EFF3FB">
              <a:alpha val="75000"/>
            </a:srgbClr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11" name="TextBox 10"/>
          <p:cNvSpPr txBox="1"/>
          <p:nvPr/>
        </p:nvSpPr>
        <p:spPr>
          <a:xfrm>
            <a:off x="457200" y="2209800"/>
            <a:ext cx="2313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Client sends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request for operation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5899" y="2209800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Client receives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response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549471" y="2518460"/>
            <a:ext cx="805912" cy="1100394"/>
          </a:xfrm>
          <a:custGeom>
            <a:avLst/>
            <a:gdLst>
              <a:gd name="connsiteX0" fmla="*/ 0 w 805912"/>
              <a:gd name="connsiteY0" fmla="*/ 0 h 1100379"/>
              <a:gd name="connsiteX1" fmla="*/ 805912 w 805912"/>
              <a:gd name="connsiteY1" fmla="*/ 1100379 h 1100379"/>
              <a:gd name="connsiteX0" fmla="*/ 0 w 805912"/>
              <a:gd name="connsiteY0" fmla="*/ 13 h 1100392"/>
              <a:gd name="connsiteX1" fmla="*/ 805912 w 805912"/>
              <a:gd name="connsiteY1" fmla="*/ 1100392 h 1100392"/>
              <a:gd name="connsiteX0" fmla="*/ 0 w 805912"/>
              <a:gd name="connsiteY0" fmla="*/ 15 h 1100394"/>
              <a:gd name="connsiteX1" fmla="*/ 805912 w 805912"/>
              <a:gd name="connsiteY1" fmla="*/ 1100394 h 110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5912" h="1100394">
                <a:moveTo>
                  <a:pt x="0" y="15"/>
                </a:moveTo>
                <a:cubicBezTo>
                  <a:pt x="669010" y="-3860"/>
                  <a:pt x="749085" y="720686"/>
                  <a:pt x="805912" y="1100394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Freeform 15"/>
          <p:cNvSpPr/>
          <p:nvPr/>
        </p:nvSpPr>
        <p:spPr>
          <a:xfrm flipH="1">
            <a:off x="5105400" y="2514600"/>
            <a:ext cx="805912" cy="1100394"/>
          </a:xfrm>
          <a:custGeom>
            <a:avLst/>
            <a:gdLst>
              <a:gd name="connsiteX0" fmla="*/ 0 w 805912"/>
              <a:gd name="connsiteY0" fmla="*/ 0 h 1100379"/>
              <a:gd name="connsiteX1" fmla="*/ 805912 w 805912"/>
              <a:gd name="connsiteY1" fmla="*/ 1100379 h 1100379"/>
              <a:gd name="connsiteX0" fmla="*/ 0 w 805912"/>
              <a:gd name="connsiteY0" fmla="*/ 13 h 1100392"/>
              <a:gd name="connsiteX1" fmla="*/ 805912 w 805912"/>
              <a:gd name="connsiteY1" fmla="*/ 1100392 h 1100392"/>
              <a:gd name="connsiteX0" fmla="*/ 0 w 805912"/>
              <a:gd name="connsiteY0" fmla="*/ 15 h 1100394"/>
              <a:gd name="connsiteX1" fmla="*/ 805912 w 805912"/>
              <a:gd name="connsiteY1" fmla="*/ 1100394 h 110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5912" h="1100394">
                <a:moveTo>
                  <a:pt x="0" y="15"/>
                </a:moveTo>
                <a:cubicBezTo>
                  <a:pt x="669010" y="-3860"/>
                  <a:pt x="749085" y="720686"/>
                  <a:pt x="805912" y="1100394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886200" y="3505200"/>
            <a:ext cx="0" cy="457200"/>
          </a:xfrm>
          <a:prstGeom prst="line">
            <a:avLst/>
          </a:prstGeom>
          <a:ln w="254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4724400"/>
            <a:ext cx="4267200" cy="1371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System behaves as if operation executes exactly once, instantaneously, sometime between when client sends request and receives response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886200" y="4038600"/>
            <a:ext cx="0" cy="685800"/>
          </a:xfrm>
          <a:prstGeom prst="straightConnector1">
            <a:avLst/>
          </a:prstGeom>
          <a:noFill/>
          <a:ln w="19050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431236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2209800"/>
            <a:ext cx="71628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06056" y="2253734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4191000" y="1905000"/>
            <a:ext cx="609600" cy="152400"/>
          </a:xfrm>
          <a:prstGeom prst="rect">
            <a:avLst/>
          </a:prstGeom>
          <a:solidFill>
            <a:srgbClr val="EFF3FB">
              <a:alpha val="75000"/>
            </a:srgbClr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11" name="Rectangle 10"/>
          <p:cNvSpPr/>
          <p:nvPr/>
        </p:nvSpPr>
        <p:spPr>
          <a:xfrm>
            <a:off x="4648200" y="2133600"/>
            <a:ext cx="762000" cy="152400"/>
          </a:xfrm>
          <a:prstGeom prst="rect">
            <a:avLst/>
          </a:prstGeom>
          <a:solidFill>
            <a:srgbClr val="EFF3FB">
              <a:alpha val="75000"/>
            </a:srgbClr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12" name="Rectangle 11"/>
          <p:cNvSpPr/>
          <p:nvPr/>
        </p:nvSpPr>
        <p:spPr>
          <a:xfrm>
            <a:off x="2133600" y="2133600"/>
            <a:ext cx="990600" cy="152400"/>
          </a:xfrm>
          <a:prstGeom prst="rect">
            <a:avLst/>
          </a:prstGeom>
          <a:solidFill>
            <a:srgbClr val="EFF3FB">
              <a:alpha val="75000"/>
            </a:srgbClr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2133600" y="1887379"/>
            <a:ext cx="990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x = 10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1" y="16587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x = 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228600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read 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2667000"/>
            <a:ext cx="1600200" cy="685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OK to return</a:t>
            </a:r>
          </a:p>
          <a:p>
            <a:pPr algn="l"/>
            <a:r>
              <a:rPr lang="en-US" dirty="0" smtClean="0">
                <a:solidFill>
                  <a:schemeClr val="accent4"/>
                </a:solidFill>
              </a:rPr>
              <a:t>either 5 or 10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838200" y="4724400"/>
            <a:ext cx="71628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06056" y="4768334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3810000" y="4648200"/>
            <a:ext cx="609600" cy="152400"/>
          </a:xfrm>
          <a:prstGeom prst="rect">
            <a:avLst/>
          </a:prstGeom>
          <a:solidFill>
            <a:srgbClr val="EFF3FB">
              <a:alpha val="75000"/>
            </a:srgbClr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23" name="Rectangle 22"/>
          <p:cNvSpPr/>
          <p:nvPr/>
        </p:nvSpPr>
        <p:spPr>
          <a:xfrm>
            <a:off x="4648200" y="4648200"/>
            <a:ext cx="762000" cy="152400"/>
          </a:xfrm>
          <a:prstGeom prst="rect">
            <a:avLst/>
          </a:prstGeom>
          <a:solidFill>
            <a:srgbClr val="EFF3FB">
              <a:alpha val="75000"/>
            </a:srgbClr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24" name="Rectangle 23"/>
          <p:cNvSpPr/>
          <p:nvPr/>
        </p:nvSpPr>
        <p:spPr>
          <a:xfrm>
            <a:off x="2133600" y="4648200"/>
            <a:ext cx="990600" cy="152400"/>
          </a:xfrm>
          <a:prstGeom prst="rect">
            <a:avLst/>
          </a:prstGeom>
          <a:solidFill>
            <a:srgbClr val="EFF3FB">
              <a:alpha val="75000"/>
            </a:srgbClr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25" name="TextBox 24"/>
          <p:cNvSpPr txBox="1"/>
          <p:nvPr/>
        </p:nvSpPr>
        <p:spPr>
          <a:xfrm>
            <a:off x="2133600" y="4401979"/>
            <a:ext cx="990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x = 10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1" y="44019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x = 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480060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read 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990454" y="2541722"/>
            <a:ext cx="402956" cy="480447"/>
          </a:xfrm>
          <a:custGeom>
            <a:avLst/>
            <a:gdLst>
              <a:gd name="connsiteX0" fmla="*/ 402956 w 402956"/>
              <a:gd name="connsiteY0" fmla="*/ 480447 h 480447"/>
              <a:gd name="connsiteX1" fmla="*/ 0 w 402956"/>
              <a:gd name="connsiteY1" fmla="*/ 0 h 480447"/>
              <a:gd name="connsiteX0" fmla="*/ 402956 w 402956"/>
              <a:gd name="connsiteY0" fmla="*/ 480447 h 480447"/>
              <a:gd name="connsiteX1" fmla="*/ 0 w 402956"/>
              <a:gd name="connsiteY1" fmla="*/ 0 h 480447"/>
              <a:gd name="connsiteX0" fmla="*/ 402956 w 402956"/>
              <a:gd name="connsiteY0" fmla="*/ 480447 h 480447"/>
              <a:gd name="connsiteX1" fmla="*/ 0 w 402956"/>
              <a:gd name="connsiteY1" fmla="*/ 0 h 48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2956" h="480447">
                <a:moveTo>
                  <a:pt x="402956" y="480447"/>
                </a:moveTo>
                <a:cubicBezTo>
                  <a:pt x="167898" y="436535"/>
                  <a:pt x="18082" y="501112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410200" y="5334000"/>
            <a:ext cx="1600200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Must return 5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990454" y="5056322"/>
            <a:ext cx="402956" cy="480447"/>
          </a:xfrm>
          <a:custGeom>
            <a:avLst/>
            <a:gdLst>
              <a:gd name="connsiteX0" fmla="*/ 402956 w 402956"/>
              <a:gd name="connsiteY0" fmla="*/ 480447 h 480447"/>
              <a:gd name="connsiteX1" fmla="*/ 0 w 402956"/>
              <a:gd name="connsiteY1" fmla="*/ 0 h 480447"/>
              <a:gd name="connsiteX0" fmla="*/ 402956 w 402956"/>
              <a:gd name="connsiteY0" fmla="*/ 480447 h 480447"/>
              <a:gd name="connsiteX1" fmla="*/ 0 w 402956"/>
              <a:gd name="connsiteY1" fmla="*/ 0 h 480447"/>
              <a:gd name="connsiteX0" fmla="*/ 402956 w 402956"/>
              <a:gd name="connsiteY0" fmla="*/ 480447 h 480447"/>
              <a:gd name="connsiteX1" fmla="*/ 0 w 402956"/>
              <a:gd name="connsiteY1" fmla="*/ 0 h 48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2956" h="480447">
                <a:moveTo>
                  <a:pt x="402956" y="480447"/>
                </a:moveTo>
                <a:cubicBezTo>
                  <a:pt x="167898" y="436535"/>
                  <a:pt x="18082" y="501112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04800" y="3688596"/>
            <a:ext cx="8534400" cy="0"/>
          </a:xfrm>
          <a:prstGeom prst="line">
            <a:avLst/>
          </a:prstGeom>
          <a:ln w="63500" cap="rnd">
            <a:solidFill>
              <a:schemeClr val="bg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2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Failure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419600" y="1600200"/>
            <a:ext cx="1524000" cy="12192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905000"/>
            <a:ext cx="85440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2819400"/>
            <a:ext cx="1524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57400" y="2057400"/>
            <a:ext cx="22860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1688068"/>
            <a:ext cx="1371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if </a:t>
            </a:r>
            <a:r>
              <a:rPr lang="en-US" sz="1200" dirty="0" err="1" smtClean="0"/>
              <a:t>x.version</a:t>
            </a:r>
            <a:r>
              <a:rPr lang="en-US" sz="1200" dirty="0" smtClean="0"/>
              <a:t> == 22</a:t>
            </a:r>
            <a:br>
              <a:rPr lang="en-US" sz="1200" dirty="0" smtClean="0"/>
            </a:br>
            <a:r>
              <a:rPr lang="en-US" sz="1200" dirty="0" smtClean="0"/>
              <a:t>then </a:t>
            </a:r>
            <a:r>
              <a:rPr lang="en-US" sz="1200" dirty="0" err="1" smtClean="0"/>
              <a:t>x.value</a:t>
            </a:r>
            <a:r>
              <a:rPr lang="en-US" sz="1200" dirty="0" smtClean="0"/>
              <a:t> = 20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648200" y="2209800"/>
            <a:ext cx="990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tabLst>
                <a:tab pos="573088" algn="l"/>
              </a:tabLst>
            </a:pPr>
            <a:r>
              <a:rPr lang="en-US" sz="1200" dirty="0" smtClean="0"/>
              <a:t>key:	x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version:	22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value:	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494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Failure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419600" y="1600200"/>
            <a:ext cx="1524000" cy="12192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2362200"/>
            <a:ext cx="1295400" cy="990600"/>
          </a:xfrm>
          <a:prstGeom prst="roundRect">
            <a:avLst>
              <a:gd name="adj" fmla="val 5398"/>
            </a:avLst>
          </a:prstGeom>
          <a:solidFill>
            <a:srgbClr val="EDFFED"/>
          </a:solidFill>
          <a:ln w="19050">
            <a:solidFill>
              <a:srgbClr val="4C8A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905000"/>
            <a:ext cx="85440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2819400"/>
            <a:ext cx="1524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57400" y="2057400"/>
            <a:ext cx="22860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1688068"/>
            <a:ext cx="1371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if </a:t>
            </a:r>
            <a:r>
              <a:rPr lang="en-US" sz="1200" dirty="0" err="1" smtClean="0"/>
              <a:t>x.version</a:t>
            </a:r>
            <a:r>
              <a:rPr lang="en-US" sz="1200" dirty="0" smtClean="0"/>
              <a:t> == 22</a:t>
            </a:r>
            <a:br>
              <a:rPr lang="en-US" sz="1200" dirty="0" smtClean="0"/>
            </a:br>
            <a:r>
              <a:rPr lang="en-US" sz="1200" dirty="0" smtClean="0"/>
              <a:t>then </a:t>
            </a:r>
            <a:r>
              <a:rPr lang="en-US" sz="1200" dirty="0" err="1" smtClean="0"/>
              <a:t>x.value</a:t>
            </a:r>
            <a:r>
              <a:rPr lang="en-US" sz="1200" dirty="0" smtClean="0"/>
              <a:t> = 20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648200" y="2209800"/>
            <a:ext cx="990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tabLst>
                <a:tab pos="573088" algn="l"/>
              </a:tabLst>
            </a:pPr>
            <a:r>
              <a:rPr lang="en-US" sz="1200" dirty="0" smtClean="0"/>
              <a:t>key:	x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version:	23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value:	20</a:t>
            </a:r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2514600"/>
            <a:ext cx="9144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57600" y="2329934"/>
            <a:ext cx="6858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success</a:t>
            </a:r>
            <a:endParaRPr lang="en-US" sz="1200" dirty="0"/>
          </a:p>
        </p:txBody>
      </p:sp>
      <p:grpSp>
        <p:nvGrpSpPr>
          <p:cNvPr id="22" name="Group 21"/>
          <p:cNvGrpSpPr/>
          <p:nvPr/>
        </p:nvGrpSpPr>
        <p:grpSpPr>
          <a:xfrm rot="18768038">
            <a:off x="3005794" y="2252006"/>
            <a:ext cx="533400" cy="533401"/>
            <a:chOff x="3124200" y="3352799"/>
            <a:chExt cx="533400" cy="533401"/>
          </a:xfrm>
        </p:grpSpPr>
        <p:sp>
          <p:nvSpPr>
            <p:cNvPr id="20" name="Rectangle 19"/>
            <p:cNvSpPr/>
            <p:nvPr/>
          </p:nvSpPr>
          <p:spPr>
            <a:xfrm>
              <a:off x="3124200" y="3581399"/>
              <a:ext cx="533400" cy="76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3124200" y="3581400"/>
              <a:ext cx="533401" cy="761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781800" y="3352800"/>
            <a:ext cx="13716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Backups</a:t>
            </a:r>
            <a:endParaRPr lang="en-US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6781800" y="1143000"/>
            <a:ext cx="1295400" cy="990600"/>
          </a:xfrm>
          <a:prstGeom prst="roundRect">
            <a:avLst>
              <a:gd name="adj" fmla="val 5398"/>
            </a:avLst>
          </a:prstGeom>
          <a:solidFill>
            <a:srgbClr val="EDFFED"/>
          </a:solidFill>
          <a:ln w="19050">
            <a:solidFill>
              <a:srgbClr val="4C8A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34200" y="1524000"/>
            <a:ext cx="990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tabLst>
                <a:tab pos="573088" algn="l"/>
              </a:tabLst>
            </a:pPr>
            <a:r>
              <a:rPr lang="en-US" sz="1200" dirty="0" smtClean="0"/>
              <a:t>key:	x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version:	23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value:	20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6934200" y="2743200"/>
            <a:ext cx="990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tabLst>
                <a:tab pos="573088" algn="l"/>
              </a:tabLst>
            </a:pPr>
            <a:r>
              <a:rPr lang="en-US" sz="1200" dirty="0" smtClean="0"/>
              <a:t>key:	x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version:	23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value:	20</a:t>
            </a:r>
            <a:endParaRPr lang="en-US" sz="1200" dirty="0"/>
          </a:p>
        </p:txBody>
      </p:sp>
      <p:cxnSp>
        <p:nvCxnSpPr>
          <p:cNvPr id="37" name="Straight Arrow Connector 36"/>
          <p:cNvCxnSpPr>
            <a:stCxn id="14" idx="3"/>
          </p:cNvCxnSpPr>
          <p:nvPr/>
        </p:nvCxnSpPr>
        <p:spPr>
          <a:xfrm flipV="1">
            <a:off x="5638800" y="1828800"/>
            <a:ext cx="1219200" cy="64770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38800" y="2476500"/>
            <a:ext cx="1219200" cy="64770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6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Failure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419600" y="1600200"/>
            <a:ext cx="1524000" cy="12192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2362200"/>
            <a:ext cx="1295400" cy="990600"/>
          </a:xfrm>
          <a:prstGeom prst="roundRect">
            <a:avLst>
              <a:gd name="adj" fmla="val 5398"/>
            </a:avLst>
          </a:prstGeom>
          <a:solidFill>
            <a:srgbClr val="EDFFED"/>
          </a:solidFill>
          <a:ln w="19050">
            <a:solidFill>
              <a:srgbClr val="4C8A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905000"/>
            <a:ext cx="85440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2819400"/>
            <a:ext cx="1524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57400" y="2057400"/>
            <a:ext cx="22860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1688068"/>
            <a:ext cx="1371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if </a:t>
            </a:r>
            <a:r>
              <a:rPr lang="en-US" sz="1200" dirty="0" err="1" smtClean="0"/>
              <a:t>x.version</a:t>
            </a:r>
            <a:r>
              <a:rPr lang="en-US" sz="1200" dirty="0" smtClean="0"/>
              <a:t> == 22</a:t>
            </a:r>
            <a:br>
              <a:rPr lang="en-US" sz="1200" dirty="0" smtClean="0"/>
            </a:br>
            <a:r>
              <a:rPr lang="en-US" sz="1200" dirty="0" smtClean="0"/>
              <a:t>then </a:t>
            </a:r>
            <a:r>
              <a:rPr lang="en-US" sz="1200" dirty="0" err="1" smtClean="0"/>
              <a:t>x.value</a:t>
            </a:r>
            <a:r>
              <a:rPr lang="en-US" sz="1200" dirty="0" smtClean="0"/>
              <a:t> = 20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648200" y="2209800"/>
            <a:ext cx="990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tabLst>
                <a:tab pos="573088" algn="l"/>
              </a:tabLst>
            </a:pPr>
            <a:r>
              <a:rPr lang="en-US" sz="1200" dirty="0" smtClean="0"/>
              <a:t>key:	x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version:	23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value:	20</a:t>
            </a:r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2514600"/>
            <a:ext cx="9144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57600" y="2329934"/>
            <a:ext cx="6858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success</a:t>
            </a:r>
            <a:endParaRPr lang="en-US" sz="1200" dirty="0"/>
          </a:p>
        </p:txBody>
      </p:sp>
      <p:grpSp>
        <p:nvGrpSpPr>
          <p:cNvPr id="22" name="Group 21"/>
          <p:cNvGrpSpPr/>
          <p:nvPr/>
        </p:nvGrpSpPr>
        <p:grpSpPr>
          <a:xfrm rot="18768038">
            <a:off x="3005794" y="2252006"/>
            <a:ext cx="533400" cy="533401"/>
            <a:chOff x="3124200" y="3352799"/>
            <a:chExt cx="533400" cy="533401"/>
          </a:xfrm>
        </p:grpSpPr>
        <p:sp>
          <p:nvSpPr>
            <p:cNvPr id="20" name="Rectangle 19"/>
            <p:cNvSpPr/>
            <p:nvPr/>
          </p:nvSpPr>
          <p:spPr>
            <a:xfrm>
              <a:off x="3124200" y="3581399"/>
              <a:ext cx="533400" cy="76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3124200" y="3581400"/>
              <a:ext cx="533401" cy="761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781800" y="3352800"/>
            <a:ext cx="13716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Backups</a:t>
            </a:r>
            <a:endParaRPr lang="en-US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6781800" y="1143000"/>
            <a:ext cx="1295400" cy="990600"/>
          </a:xfrm>
          <a:prstGeom prst="roundRect">
            <a:avLst>
              <a:gd name="adj" fmla="val 5398"/>
            </a:avLst>
          </a:prstGeom>
          <a:solidFill>
            <a:srgbClr val="EDFFED"/>
          </a:solidFill>
          <a:ln w="19050">
            <a:solidFill>
              <a:srgbClr val="4C8A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34200" y="1524000"/>
            <a:ext cx="990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tabLst>
                <a:tab pos="573088" algn="l"/>
              </a:tabLst>
            </a:pPr>
            <a:r>
              <a:rPr lang="en-US" sz="1200" dirty="0" smtClean="0"/>
              <a:t>key:	x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version:	23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value:	20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6934200" y="2743200"/>
            <a:ext cx="990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tabLst>
                <a:tab pos="573088" algn="l"/>
              </a:tabLst>
            </a:pPr>
            <a:r>
              <a:rPr lang="en-US" sz="1200" dirty="0" smtClean="0"/>
              <a:t>key:	x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version:	23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value:	20</a:t>
            </a:r>
            <a:endParaRPr lang="en-US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4419600" y="3853934"/>
            <a:ext cx="1524000" cy="12192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419600" y="5073134"/>
            <a:ext cx="1524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Recovery Master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4648200" y="4463534"/>
            <a:ext cx="990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tabLst>
                <a:tab pos="573088" algn="l"/>
              </a:tabLst>
            </a:pPr>
            <a:r>
              <a:rPr lang="en-US" sz="1200" dirty="0" smtClean="0"/>
              <a:t>key:	x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version:	23</a:t>
            </a:r>
          </a:p>
          <a:p>
            <a:pPr algn="l">
              <a:tabLst>
                <a:tab pos="573088" algn="l"/>
              </a:tabLst>
            </a:pPr>
            <a:r>
              <a:rPr lang="en-US" sz="1200" dirty="0" smtClean="0"/>
              <a:t>value:	20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715000" y="3276600"/>
            <a:ext cx="1219200" cy="114300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96000" y="3733800"/>
            <a:ext cx="1143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Crash</a:t>
            </a:r>
          </a:p>
          <a:p>
            <a:r>
              <a:rPr lang="en-US" sz="1200" dirty="0" smtClean="0"/>
              <a:t>Recovery</a:t>
            </a:r>
            <a:endParaRPr lang="en-US" sz="1200" dirty="0"/>
          </a:p>
        </p:txBody>
      </p:sp>
      <p:cxnSp>
        <p:nvCxnSpPr>
          <p:cNvPr id="37" name="Straight Arrow Connector 36"/>
          <p:cNvCxnSpPr>
            <a:stCxn id="14" idx="3"/>
          </p:cNvCxnSpPr>
          <p:nvPr/>
        </p:nvCxnSpPr>
        <p:spPr>
          <a:xfrm flipV="1">
            <a:off x="5638800" y="1828800"/>
            <a:ext cx="1219200" cy="64770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38800" y="2476500"/>
            <a:ext cx="1219200" cy="64770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2069024" y="2138766"/>
            <a:ext cx="2262752" cy="2572719"/>
          </a:xfrm>
          <a:custGeom>
            <a:avLst/>
            <a:gdLst>
              <a:gd name="connsiteX0" fmla="*/ 0 w 2262752"/>
              <a:gd name="connsiteY0" fmla="*/ 0 h 2572719"/>
              <a:gd name="connsiteX1" fmla="*/ 418454 w 2262752"/>
              <a:gd name="connsiteY1" fmla="*/ 0 h 2572719"/>
              <a:gd name="connsiteX2" fmla="*/ 418454 w 2262752"/>
              <a:gd name="connsiteY2" fmla="*/ 2572719 h 2572719"/>
              <a:gd name="connsiteX3" fmla="*/ 2262752 w 2262752"/>
              <a:gd name="connsiteY3" fmla="*/ 2572719 h 2572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2752" h="2572719">
                <a:moveTo>
                  <a:pt x="0" y="0"/>
                </a:moveTo>
                <a:lnTo>
                  <a:pt x="418454" y="0"/>
                </a:lnTo>
                <a:lnTo>
                  <a:pt x="418454" y="2572719"/>
                </a:lnTo>
                <a:lnTo>
                  <a:pt x="2262752" y="2572719"/>
                </a:ln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667000" y="4343400"/>
            <a:ext cx="1371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if </a:t>
            </a:r>
            <a:r>
              <a:rPr lang="en-US" sz="1200" dirty="0" err="1" smtClean="0"/>
              <a:t>x.version</a:t>
            </a:r>
            <a:r>
              <a:rPr lang="en-US" sz="1200" dirty="0" smtClean="0"/>
              <a:t> == 22</a:t>
            </a:r>
            <a:br>
              <a:rPr lang="en-US" sz="1200" dirty="0" smtClean="0"/>
            </a:br>
            <a:r>
              <a:rPr lang="en-US" sz="1200" dirty="0" smtClean="0"/>
              <a:t>then </a:t>
            </a:r>
            <a:r>
              <a:rPr lang="en-US" sz="1200" dirty="0" err="1" smtClean="0"/>
              <a:t>x.value</a:t>
            </a:r>
            <a:r>
              <a:rPr lang="en-US" sz="1200" dirty="0" smtClean="0"/>
              <a:t> = 20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981200" y="2133600"/>
            <a:ext cx="533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retry</a:t>
            </a:r>
          </a:p>
        </p:txBody>
      </p:sp>
      <p:sp>
        <p:nvSpPr>
          <p:cNvPr id="47" name="Freeform 46"/>
          <p:cNvSpPr/>
          <p:nvPr/>
        </p:nvSpPr>
        <p:spPr>
          <a:xfrm>
            <a:off x="2069024" y="2471980"/>
            <a:ext cx="2239505" cy="2479728"/>
          </a:xfrm>
          <a:custGeom>
            <a:avLst/>
            <a:gdLst>
              <a:gd name="connsiteX0" fmla="*/ 2239505 w 2239505"/>
              <a:gd name="connsiteY0" fmla="*/ 2479728 h 2479728"/>
              <a:gd name="connsiteX1" fmla="*/ 247973 w 2239505"/>
              <a:gd name="connsiteY1" fmla="*/ 2479728 h 2479728"/>
              <a:gd name="connsiteX2" fmla="*/ 247973 w 2239505"/>
              <a:gd name="connsiteY2" fmla="*/ 0 h 2479728"/>
              <a:gd name="connsiteX3" fmla="*/ 0 w 2239505"/>
              <a:gd name="connsiteY3" fmla="*/ 0 h 247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9505" h="2479728">
                <a:moveTo>
                  <a:pt x="2239505" y="2479728"/>
                </a:moveTo>
                <a:lnTo>
                  <a:pt x="247973" y="2479728"/>
                </a:lnTo>
                <a:lnTo>
                  <a:pt x="247973" y="0"/>
                </a:lnTo>
                <a:lnTo>
                  <a:pt x="0" y="0"/>
                </a:lnTo>
              </a:path>
            </a:pathLst>
          </a:cu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438400" y="4996934"/>
            <a:ext cx="18288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accent4"/>
                </a:solidFill>
              </a:rPr>
              <a:t>error: version mismatch!</a:t>
            </a:r>
            <a:endParaRPr lang="en-US" sz="1200" dirty="0">
              <a:solidFill>
                <a:schemeClr val="accent4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8980770">
            <a:off x="4157844" y="1814156"/>
            <a:ext cx="2007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CRASH</a:t>
            </a:r>
            <a:endParaRPr lang="en-US" sz="40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788" y="5638800"/>
            <a:ext cx="8376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Must remember old results, avoid re-executing requests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general-purpose infrastructure</a:t>
            </a:r>
            <a:br>
              <a:rPr lang="en-US" dirty="0" smtClean="0"/>
            </a:br>
            <a:r>
              <a:rPr lang="en-US" dirty="0" smtClean="0"/>
              <a:t>(use log to track RPC results)</a:t>
            </a:r>
          </a:p>
          <a:p>
            <a:r>
              <a:rPr lang="en-US" dirty="0" smtClean="0"/>
              <a:t>Use it to implement </a:t>
            </a:r>
            <a:r>
              <a:rPr lang="en-US" dirty="0" err="1" smtClean="0"/>
              <a:t>linearizable</a:t>
            </a:r>
            <a:r>
              <a:rPr lang="en-US" dirty="0" smtClean="0"/>
              <a:t> RPCs:</a:t>
            </a:r>
          </a:p>
          <a:p>
            <a:pPr lvl="1"/>
            <a:r>
              <a:rPr lang="en-US" dirty="0" smtClean="0"/>
              <a:t>Conditional write</a:t>
            </a:r>
          </a:p>
          <a:p>
            <a:pPr lvl="1"/>
            <a:r>
              <a:rPr lang="en-US" dirty="0" smtClean="0"/>
              <a:t>Multi-object transactions</a:t>
            </a:r>
          </a:p>
          <a:p>
            <a:r>
              <a:rPr lang="en-US" dirty="0" smtClean="0"/>
              <a:t>Students involved:</a:t>
            </a:r>
          </a:p>
          <a:p>
            <a:pPr lvl="1"/>
            <a:r>
              <a:rPr lang="en-US" dirty="0" smtClean="0"/>
              <a:t>Seo Jin Park (talk later today)</a:t>
            </a:r>
          </a:p>
          <a:p>
            <a:pPr lvl="1"/>
            <a:r>
              <a:rPr lang="en-US" dirty="0" smtClean="0"/>
              <a:t>Collin Lee</a:t>
            </a:r>
          </a:p>
          <a:p>
            <a:pPr lvl="1"/>
            <a:r>
              <a:rPr lang="en-US" dirty="0" smtClean="0"/>
              <a:t>Ankita Kejriwal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General-purpose storage system for large-scale applications:</a:t>
            </a:r>
          </a:p>
          <a:p>
            <a:r>
              <a:rPr lang="en-US" dirty="0" smtClean="0"/>
              <a:t>All data is stored in DRAM at all times</a:t>
            </a:r>
          </a:p>
          <a:p>
            <a:r>
              <a:rPr lang="en-US" dirty="0" smtClean="0"/>
              <a:t>As durable and available as disk</a:t>
            </a:r>
          </a:p>
          <a:p>
            <a:r>
              <a:rPr lang="en-US" dirty="0" smtClean="0"/>
              <a:t>Simple key-value data model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Large 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 µs remote access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Project goal: enable a new class of data-intensive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is RAMCloud?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4 years, still little understanding of RAMCloud latency!</a:t>
            </a:r>
          </a:p>
          <a:p>
            <a:pPr lvl="1"/>
            <a:r>
              <a:rPr lang="en-US" dirty="0" smtClean="0"/>
              <a:t>What  accounts for current latency?</a:t>
            </a:r>
          </a:p>
          <a:p>
            <a:pPr lvl="1"/>
            <a:r>
              <a:rPr lang="en-US" dirty="0" smtClean="0"/>
              <a:t>How much can it be improved?</a:t>
            </a:r>
          </a:p>
          <a:p>
            <a:pPr lvl="1"/>
            <a:r>
              <a:rPr lang="en-US" dirty="0" smtClean="0"/>
              <a:t>What are the fundamental limits?</a:t>
            </a:r>
          </a:p>
          <a:p>
            <a:pPr lvl="1"/>
            <a:r>
              <a:rPr lang="en-US" dirty="0" smtClean="0"/>
              <a:t>What is the right system structure to minimize latency?</a:t>
            </a:r>
          </a:p>
          <a:p>
            <a:r>
              <a:rPr lang="en-US" dirty="0" smtClean="0"/>
              <a:t>Henry Qin starting to answer these questions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Infiniband reliable queue pairs:</a:t>
            </a:r>
          </a:p>
          <a:p>
            <a:pPr lvl="1"/>
            <a:r>
              <a:rPr lang="en-US" sz="1800" dirty="0" smtClean="0"/>
              <a:t>Highest performance; our main workhorse</a:t>
            </a:r>
          </a:p>
          <a:p>
            <a:pPr lvl="1"/>
            <a:r>
              <a:rPr lang="en-US" sz="1800" dirty="0" smtClean="0"/>
              <a:t>Reliable, in-order delivery implemented in hardware</a:t>
            </a:r>
          </a:p>
          <a:p>
            <a:pPr lvl="1"/>
            <a:r>
              <a:rPr lang="en-US" sz="1800" dirty="0" smtClean="0"/>
              <a:t>Doesn’t support Ethernet-style networks</a:t>
            </a:r>
          </a:p>
          <a:p>
            <a:pPr lvl="1"/>
            <a:r>
              <a:rPr lang="en-US" sz="1800" dirty="0" smtClean="0"/>
              <a:t>Driver is old, thrown-together, warty (“temporary solution”)</a:t>
            </a:r>
          </a:p>
          <a:p>
            <a:r>
              <a:rPr lang="en-US" sz="2000" dirty="0" smtClean="0"/>
              <a:t>Kernel TCP:</a:t>
            </a:r>
          </a:p>
          <a:p>
            <a:pPr lvl="1"/>
            <a:r>
              <a:rPr lang="en-US" sz="1800" dirty="0" smtClean="0"/>
              <a:t>Easy to use</a:t>
            </a:r>
          </a:p>
          <a:p>
            <a:pPr lvl="1"/>
            <a:r>
              <a:rPr lang="en-US" sz="1800" dirty="0" smtClean="0"/>
              <a:t>Too slow for real applications (50-150µs round-trips)</a:t>
            </a:r>
          </a:p>
          <a:p>
            <a:r>
              <a:rPr lang="en-US" sz="2000" dirty="0" err="1" smtClean="0"/>
              <a:t>FastTransport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Custom transport for RAMCloud</a:t>
            </a:r>
          </a:p>
          <a:p>
            <a:pPr lvl="1"/>
            <a:r>
              <a:rPr lang="en-US" sz="1800" dirty="0" smtClean="0"/>
              <a:t>Works with any underlying datagram protocol (e.g. kernel UDP)</a:t>
            </a:r>
          </a:p>
          <a:p>
            <a:pPr lvl="1"/>
            <a:r>
              <a:rPr lang="en-US" sz="1800" dirty="0" smtClean="0"/>
              <a:t>Provides reliable, in-order, flow-controlled delivery</a:t>
            </a:r>
          </a:p>
          <a:p>
            <a:pPr lvl="1"/>
            <a:r>
              <a:rPr lang="en-US" sz="1800" dirty="0" smtClean="0"/>
              <a:t>Not </a:t>
            </a:r>
            <a:r>
              <a:rPr lang="en-US" sz="1800" dirty="0"/>
              <a:t>as fast as </a:t>
            </a:r>
            <a:r>
              <a:rPr lang="en-US" sz="1800" dirty="0" err="1" smtClean="0"/>
              <a:t>infrc</a:t>
            </a:r>
            <a:r>
              <a:rPr lang="en-US" sz="1800" dirty="0" smtClean="0"/>
              <a:t>, too complex, never fully debugged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Transports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clean-slate replacement for </a:t>
            </a:r>
            <a:r>
              <a:rPr lang="en-US" dirty="0" err="1" smtClean="0"/>
              <a:t>FastTransport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Better latency and scalability</a:t>
            </a:r>
          </a:p>
          <a:p>
            <a:pPr lvl="1"/>
            <a:r>
              <a:rPr lang="en-US" dirty="0" smtClean="0"/>
              <a:t>Replace </a:t>
            </a:r>
            <a:r>
              <a:rPr lang="en-US" dirty="0" err="1" smtClean="0"/>
              <a:t>infrc</a:t>
            </a:r>
            <a:r>
              <a:rPr lang="en-US" dirty="0" smtClean="0"/>
              <a:t> as workhorse transport</a:t>
            </a:r>
          </a:p>
          <a:p>
            <a:pPr lvl="1"/>
            <a:r>
              <a:rPr lang="en-US" dirty="0" smtClean="0"/>
              <a:t>Separable from RAMCloud</a:t>
            </a:r>
          </a:p>
          <a:p>
            <a:pPr lvl="1"/>
            <a:r>
              <a:rPr lang="en-US" dirty="0" smtClean="0"/>
              <a:t>“RPC for future datacenters”</a:t>
            </a:r>
          </a:p>
          <a:p>
            <a:r>
              <a:rPr lang="en-US" dirty="0" smtClean="0"/>
              <a:t>First steps (</a:t>
            </a:r>
            <a:r>
              <a:rPr lang="en-US" dirty="0" err="1" smtClean="0"/>
              <a:t>Behnam</a:t>
            </a:r>
            <a:r>
              <a:rPr lang="en-US" dirty="0" smtClean="0"/>
              <a:t> </a:t>
            </a:r>
            <a:r>
              <a:rPr lang="en-US" dirty="0" err="1" smtClean="0"/>
              <a:t>Montazeri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Build </a:t>
            </a:r>
            <a:r>
              <a:rPr lang="en-US" dirty="0" err="1" smtClean="0"/>
              <a:t>SolarFlare</a:t>
            </a:r>
            <a:r>
              <a:rPr lang="en-US" dirty="0" smtClean="0"/>
              <a:t> datagram driver for </a:t>
            </a:r>
            <a:r>
              <a:rPr lang="en-US" dirty="0" err="1" smtClean="0"/>
              <a:t>FastTransport</a:t>
            </a:r>
            <a:endParaRPr lang="en-US" dirty="0" smtClean="0"/>
          </a:p>
          <a:p>
            <a:pPr lvl="2"/>
            <a:r>
              <a:rPr lang="en-US" dirty="0" smtClean="0"/>
              <a:t>Kernel bypass for 10 GigE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 err="1" smtClean="0"/>
              <a:t>FastTransport</a:t>
            </a:r>
            <a:r>
              <a:rPr lang="en-US" dirty="0" smtClean="0"/>
              <a:t> weaknesses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Redesign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3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new projects in early stages</a:t>
            </a:r>
          </a:p>
          <a:p>
            <a:r>
              <a:rPr lang="en-US" dirty="0" smtClean="0"/>
              <a:t>Talks this retreat: mostly work in progress</a:t>
            </a:r>
          </a:p>
          <a:p>
            <a:r>
              <a:rPr lang="en-US" dirty="0" smtClean="0"/>
              <a:t>Should have many interesting results over the next year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6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err="1" smtClean="0">
                <a:solidFill>
                  <a:schemeClr val="accent4"/>
                </a:solidFill>
              </a:rPr>
              <a:t>bwidth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Model: Key-Value Store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5334000" cy="5059363"/>
          </a:xfrm>
        </p:spPr>
        <p:txBody>
          <a:bodyPr/>
          <a:lstStyle/>
          <a:p>
            <a:r>
              <a:rPr lang="en-US" dirty="0" smtClean="0"/>
              <a:t>Basic operations: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blob, version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key, blob)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version</a:t>
            </a:r>
          </a:p>
          <a:p>
            <a:pPr lvl="1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key)</a:t>
            </a:r>
          </a:p>
          <a:p>
            <a:r>
              <a:rPr lang="en-US" dirty="0" smtClean="0"/>
              <a:t>Other </a:t>
            </a:r>
            <a:r>
              <a:rPr lang="en-US" dirty="0"/>
              <a:t>operations</a:t>
            </a:r>
            <a:r>
              <a:rPr lang="en-US" dirty="0" smtClean="0"/>
              <a:t>:</a:t>
            </a: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cwrite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key, blob, version)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version</a:t>
            </a:r>
          </a:p>
          <a:p>
            <a:pPr lvl="1"/>
            <a:r>
              <a:rPr lang="en-US" dirty="0" smtClean="0"/>
              <a:t>Enumerate objects in table</a:t>
            </a:r>
          </a:p>
          <a:p>
            <a:pPr lvl="1"/>
            <a:r>
              <a:rPr lang="en-US" dirty="0" smtClean="0"/>
              <a:t>Efficient multi-read, multi-write</a:t>
            </a:r>
          </a:p>
          <a:p>
            <a:pPr lvl="1"/>
            <a:r>
              <a:rPr lang="en-US" dirty="0" smtClean="0"/>
              <a:t>Atomic increment</a:t>
            </a:r>
          </a:p>
          <a:p>
            <a:r>
              <a:rPr lang="en-US" dirty="0" smtClean="0"/>
              <a:t>Not in RAMCloud 1.0:</a:t>
            </a:r>
          </a:p>
          <a:p>
            <a:pPr lvl="1"/>
            <a:r>
              <a:rPr lang="en-US" dirty="0" smtClean="0"/>
              <a:t>Atomic updates of multiple objects</a:t>
            </a:r>
          </a:p>
          <a:p>
            <a:pPr lvl="1"/>
            <a:r>
              <a:rPr lang="en-US" dirty="0" smtClean="0"/>
              <a:t>Secondary indexes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13,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RAMCloud/VMware RADIO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1143000"/>
            <a:ext cx="113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Tables</a:t>
            </a:r>
            <a:endParaRPr lang="en-US" sz="24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6400800" y="1752600"/>
            <a:ext cx="2293749" cy="1211233"/>
            <a:chOff x="3050847" y="1557653"/>
            <a:chExt cx="2293749" cy="1211233"/>
          </a:xfrm>
        </p:grpSpPr>
        <p:sp>
          <p:nvSpPr>
            <p:cNvPr id="24" name="Cloud 23"/>
            <p:cNvSpPr/>
            <p:nvPr/>
          </p:nvSpPr>
          <p:spPr>
            <a:xfrm flipV="1">
              <a:off x="3050847" y="1557653"/>
              <a:ext cx="2293749" cy="1211233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Rounded Rectangle 24"/>
            <p:cNvSpPr>
              <a:spLocks noChangeAspect="1"/>
            </p:cNvSpPr>
            <p:nvPr/>
          </p:nvSpPr>
          <p:spPr>
            <a:xfrm>
              <a:off x="3659156" y="18251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6" name="Rounded Rectangle 25"/>
            <p:cNvSpPr>
              <a:spLocks noChangeAspect="1"/>
            </p:cNvSpPr>
            <p:nvPr/>
          </p:nvSpPr>
          <p:spPr>
            <a:xfrm>
              <a:off x="4671713" y="24347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" name="Rounded Rectangle 26"/>
            <p:cNvSpPr>
              <a:spLocks noChangeAspect="1"/>
            </p:cNvSpPr>
            <p:nvPr/>
          </p:nvSpPr>
          <p:spPr>
            <a:xfrm>
              <a:off x="3911779" y="235879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8" name="Rounded Rectangle 27"/>
            <p:cNvSpPr>
              <a:spLocks noChangeAspect="1"/>
            </p:cNvSpPr>
            <p:nvPr/>
          </p:nvSpPr>
          <p:spPr>
            <a:xfrm>
              <a:off x="4274956" y="217436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9" name="Rounded Rectangle 28"/>
            <p:cNvSpPr>
              <a:spLocks noChangeAspect="1"/>
            </p:cNvSpPr>
            <p:nvPr/>
          </p:nvSpPr>
          <p:spPr>
            <a:xfrm>
              <a:off x="4573686" y="1856127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0" name="Rounded Rectangle 29"/>
            <p:cNvSpPr>
              <a:spLocks noChangeAspect="1"/>
            </p:cNvSpPr>
            <p:nvPr/>
          </p:nvSpPr>
          <p:spPr>
            <a:xfrm>
              <a:off x="4163628" y="172702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1" name="Rounded Rectangle 30"/>
            <p:cNvSpPr>
              <a:spLocks noChangeAspect="1"/>
            </p:cNvSpPr>
            <p:nvPr/>
          </p:nvSpPr>
          <p:spPr>
            <a:xfrm>
              <a:off x="3373988" y="2136176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53200" y="3352800"/>
            <a:ext cx="2057400" cy="1524000"/>
            <a:chOff x="5820260" y="1376895"/>
            <a:chExt cx="2057400" cy="1524000"/>
          </a:xfrm>
        </p:grpSpPr>
        <p:sp>
          <p:nvSpPr>
            <p:cNvPr id="33" name="Cloud 32"/>
            <p:cNvSpPr/>
            <p:nvPr/>
          </p:nvSpPr>
          <p:spPr>
            <a:xfrm>
              <a:off x="5820260" y="1376895"/>
              <a:ext cx="2057400" cy="1524000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Rounded Rectangle 33"/>
            <p:cNvSpPr>
              <a:spLocks noChangeAspect="1"/>
            </p:cNvSpPr>
            <p:nvPr/>
          </p:nvSpPr>
          <p:spPr>
            <a:xfrm>
              <a:off x="6311168" y="1766675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5" name="Rounded Rectangle 34"/>
            <p:cNvSpPr>
              <a:spLocks noChangeAspect="1"/>
            </p:cNvSpPr>
            <p:nvPr/>
          </p:nvSpPr>
          <p:spPr>
            <a:xfrm>
              <a:off x="6256408" y="2408768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6" name="Rounded Rectangle 35"/>
            <p:cNvSpPr>
              <a:spLocks noChangeAspect="1"/>
            </p:cNvSpPr>
            <p:nvPr/>
          </p:nvSpPr>
          <p:spPr>
            <a:xfrm>
              <a:off x="6925159" y="162511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7" name="Rounded Rectangle 36"/>
            <p:cNvSpPr>
              <a:spLocks noChangeAspect="1"/>
            </p:cNvSpPr>
            <p:nvPr/>
          </p:nvSpPr>
          <p:spPr>
            <a:xfrm>
              <a:off x="6109432" y="2070314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8" name="Rounded Rectangle 37"/>
            <p:cNvSpPr>
              <a:spLocks noChangeAspect="1"/>
            </p:cNvSpPr>
            <p:nvPr/>
          </p:nvSpPr>
          <p:spPr>
            <a:xfrm>
              <a:off x="6723940" y="199183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9" name="Rounded Rectangle 38"/>
            <p:cNvSpPr>
              <a:spLocks noChangeAspect="1"/>
            </p:cNvSpPr>
            <p:nvPr/>
          </p:nvSpPr>
          <p:spPr>
            <a:xfrm>
              <a:off x="7386234" y="175848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6821837" y="2532079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1" name="Rounded Rectangle 40"/>
            <p:cNvSpPr>
              <a:spLocks noChangeAspect="1"/>
            </p:cNvSpPr>
            <p:nvPr/>
          </p:nvSpPr>
          <p:spPr>
            <a:xfrm>
              <a:off x="7127670" y="2244486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42" name="Straight Connector 41"/>
          <p:cNvCxnSpPr>
            <a:endCxn id="35" idx="2"/>
          </p:cNvCxnSpPr>
          <p:nvPr/>
        </p:nvCxnSpPr>
        <p:spPr>
          <a:xfrm flipH="1" flipV="1">
            <a:off x="7111268" y="4567553"/>
            <a:ext cx="356332" cy="995047"/>
          </a:xfrm>
          <a:prstGeom prst="line">
            <a:avLst/>
          </a:prstGeom>
          <a:ln w="25400" cap="rnd">
            <a:solidFill>
              <a:srgbClr val="4974CB"/>
            </a:solidFill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91000" y="2438400"/>
            <a:ext cx="174759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2F732F"/>
                </a:solidFill>
              </a:rPr>
              <a:t>(Only overwrite if</a:t>
            </a:r>
            <a:br>
              <a:rPr lang="en-US" sz="1600" dirty="0" smtClean="0">
                <a:solidFill>
                  <a:srgbClr val="2F732F"/>
                </a:solidFill>
              </a:rPr>
            </a:br>
            <a:r>
              <a:rPr lang="en-US" sz="1600" dirty="0" smtClean="0">
                <a:solidFill>
                  <a:srgbClr val="2F732F"/>
                </a:solidFill>
              </a:rPr>
              <a:t>version matches)</a:t>
            </a:r>
            <a:endParaRPr lang="en-US" sz="1600" dirty="0">
              <a:solidFill>
                <a:srgbClr val="2F732F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064797" y="3023175"/>
            <a:ext cx="1" cy="381000"/>
          </a:xfrm>
          <a:prstGeom prst="straightConnector1">
            <a:avLst/>
          </a:prstGeom>
          <a:ln w="19050" cap="rnd">
            <a:solidFill>
              <a:srgbClr val="2F732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086600" y="5181600"/>
            <a:ext cx="1524000" cy="1371600"/>
            <a:chOff x="6934200" y="1066800"/>
            <a:chExt cx="1524000" cy="1371600"/>
          </a:xfrm>
        </p:grpSpPr>
        <p:sp>
          <p:nvSpPr>
            <p:cNvPr id="10" name="Rounded Rectangle 9"/>
            <p:cNvSpPr/>
            <p:nvPr/>
          </p:nvSpPr>
          <p:spPr>
            <a:xfrm>
              <a:off x="6934200" y="1343799"/>
              <a:ext cx="1524000" cy="1094601"/>
            </a:xfrm>
            <a:prstGeom prst="roundRect">
              <a:avLst/>
            </a:prstGeom>
            <a:solidFill>
              <a:srgbClr val="EFF3FB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34200" y="1351548"/>
              <a:ext cx="1524000" cy="275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Key (</a:t>
              </a:r>
              <a:r>
                <a:rPr lang="en-US" sz="1600" dirty="0" smtClean="0">
                  <a:solidFill>
                    <a:schemeClr val="tx2"/>
                  </a:solidFill>
                </a:rPr>
                <a:t>≤ 64KB)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642820"/>
              <a:ext cx="1524000" cy="2798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Version (64b)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4200" y="1905000"/>
              <a:ext cx="1524000" cy="5334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Blob (≤ 1MB)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934200" y="1631196"/>
              <a:ext cx="1524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934200" y="1905000"/>
              <a:ext cx="1524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934200" y="1066800"/>
              <a:ext cx="1524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Object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825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to 1.0 release:</a:t>
            </a:r>
          </a:p>
          <a:p>
            <a:pPr lvl="1"/>
            <a:r>
              <a:rPr lang="en-US" dirty="0" smtClean="0"/>
              <a:t>Core system becoming stable</a:t>
            </a:r>
          </a:p>
          <a:p>
            <a:pPr lvl="1"/>
            <a:r>
              <a:rPr lang="en-US" dirty="0" smtClean="0"/>
              <a:t>Coordinator not yet fault-tolerant</a:t>
            </a:r>
          </a:p>
          <a:p>
            <a:r>
              <a:rPr lang="en-US" dirty="0" smtClean="0"/>
              <a:t>Original students working on dissertations</a:t>
            </a:r>
          </a:p>
          <a:p>
            <a:r>
              <a:rPr lang="en-US" dirty="0" smtClean="0"/>
              <a:t>New students staring to think about new projects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Update and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at June 2013 Retreat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RAMCloud 1.0, January 2014: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Key-value store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Low-latency RPC system (</a:t>
            </a:r>
            <a:r>
              <a:rPr lang="en-US" dirty="0"/>
              <a:t>4.9 </a:t>
            </a:r>
            <a:r>
              <a:rPr lang="en-US" dirty="0" smtClean="0"/>
              <a:t>µs reads, 15.3 µs durable writes)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Log-structured storage management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1-2 second recovery from storage server crashes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Coordinator crash recovery</a:t>
            </a:r>
          </a:p>
          <a:p>
            <a:r>
              <a:rPr lang="en-US" dirty="0" smtClean="0"/>
              <a:t>New projects (see below)</a:t>
            </a:r>
          </a:p>
          <a:p>
            <a:r>
              <a:rPr lang="en-US" dirty="0" smtClean="0"/>
              <a:t>Application experiments/interest: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Graph processing: Jonathan Ellithorpe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ONOS (operating system for software-defined networks)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Open Networking Laboratory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Various projects/experiments at Huawei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High-energy physics(CERN): </a:t>
            </a:r>
            <a:r>
              <a:rPr lang="en-US" dirty="0" err="1" smtClean="0"/>
              <a:t>Jakob</a:t>
            </a:r>
            <a:r>
              <a:rPr lang="en-US" dirty="0" smtClean="0"/>
              <a:t> </a:t>
            </a:r>
            <a:r>
              <a:rPr lang="en-US" dirty="0" err="1" smtClean="0"/>
              <a:t>Blomer</a:t>
            </a:r>
            <a:r>
              <a:rPr lang="en-US" dirty="0" smtClean="0"/>
              <a:t> visiting for </a:t>
            </a:r>
            <a:r>
              <a:rPr lang="en-US" dirty="0" smtClean="0"/>
              <a:t>summer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Port to NEC Atom cluster: Satoshi </a:t>
            </a:r>
            <a:r>
              <a:rPr lang="en-US" dirty="0" smtClean="0"/>
              <a:t>Matsushita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Since June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8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PhD dissertations: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Ryan Stutsman</a:t>
            </a:r>
            <a:r>
              <a:rPr lang="en-US" dirty="0" smtClean="0"/>
              <a:t>: “</a:t>
            </a:r>
            <a:r>
              <a:rPr lang="en-US" dirty="0"/>
              <a:t>Durability and Crash Recovery in Distributed In-memory Storage </a:t>
            </a:r>
            <a:r>
              <a:rPr lang="en-US" dirty="0" smtClean="0"/>
              <a:t>Systems”</a:t>
            </a:r>
            <a:br>
              <a:rPr lang="en-US" dirty="0" smtClean="0"/>
            </a:br>
            <a:r>
              <a:rPr lang="en-US" dirty="0" smtClean="0"/>
              <a:t>Now at Microsoft Research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Steve Rumble</a:t>
            </a:r>
            <a:r>
              <a:rPr lang="en-US" dirty="0"/>
              <a:t>: “Memory and Object Management in </a:t>
            </a:r>
            <a:r>
              <a:rPr lang="en-US" dirty="0" smtClean="0"/>
              <a:t>RAMCloud”</a:t>
            </a:r>
            <a:br>
              <a:rPr lang="en-US" dirty="0" smtClean="0"/>
            </a:br>
            <a:r>
              <a:rPr lang="en-US" dirty="0" smtClean="0"/>
              <a:t>Now at Google Zurich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Diego Ongaro</a:t>
            </a:r>
            <a:r>
              <a:rPr lang="en-US" dirty="0"/>
              <a:t>: “Consensus: Bridging Theory and </a:t>
            </a:r>
            <a:r>
              <a:rPr lang="en-US" dirty="0" smtClean="0"/>
              <a:t>Practice”</a:t>
            </a:r>
            <a:br>
              <a:rPr lang="en-US" dirty="0" smtClean="0"/>
            </a:br>
            <a:r>
              <a:rPr lang="en-US" dirty="0" smtClean="0"/>
              <a:t>ETA summer 2014</a:t>
            </a:r>
          </a:p>
          <a:p>
            <a:r>
              <a:rPr lang="en-US" dirty="0" smtClean="0"/>
              <a:t>Papers published:</a:t>
            </a:r>
          </a:p>
          <a:p>
            <a:pPr lvl="1"/>
            <a:r>
              <a:rPr lang="en-US" dirty="0"/>
              <a:t>“Log-Structured Memory for DRAM-Based Storage”</a:t>
            </a:r>
            <a:br>
              <a:rPr lang="en-US" dirty="0"/>
            </a:br>
            <a:r>
              <a:rPr lang="en-US" dirty="0"/>
              <a:t>Best Paper Award, </a:t>
            </a:r>
            <a:r>
              <a:rPr lang="en-US" dirty="0" smtClean="0"/>
              <a:t>FAST</a:t>
            </a:r>
          </a:p>
          <a:p>
            <a:pPr lvl="1"/>
            <a:r>
              <a:rPr lang="en-US" dirty="0"/>
              <a:t>“In Search of an Understandable Consensus Algorithm”</a:t>
            </a:r>
            <a:br>
              <a:rPr lang="en-US" dirty="0"/>
            </a:br>
            <a:r>
              <a:rPr lang="en-US" dirty="0" smtClean="0"/>
              <a:t>USENIX ATC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8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papers submitted to OSDI:</a:t>
            </a:r>
          </a:p>
          <a:p>
            <a:pPr lvl="1"/>
            <a:r>
              <a:rPr lang="en-US" dirty="0"/>
              <a:t>“SLIK: Scalable Low-Latency Indexes for a Key-Value Store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tx2"/>
                </a:solidFill>
              </a:rPr>
              <a:t>Ankita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Arjun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Ashish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Zhihao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“Experience with Rules-Based Programming for Distributed, Concurrent, Fault-Tolerant Code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tx2"/>
                </a:solidFill>
              </a:rPr>
              <a:t>Ryan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Collin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9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Ryan Stutsman	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Graduated (PhD)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Steve Rumble	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Graduated (PhD)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Diego Ongaro	</a:t>
            </a:r>
            <a:r>
              <a:rPr lang="en-US" dirty="0" smtClean="0">
                <a:solidFill>
                  <a:schemeClr val="tx2"/>
                </a:solidFill>
              </a:rPr>
              <a:t>Graduating soon (PhD)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Ankita Kejriwal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Arjun </a:t>
            </a:r>
            <a:r>
              <a:rPr lang="en-US" dirty="0" err="1" smtClean="0"/>
              <a:t>Gopalan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tx2"/>
                </a:solidFill>
              </a:rPr>
              <a:t>Graduating soon (MS)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err="1" smtClean="0"/>
              <a:t>Behnam</a:t>
            </a:r>
            <a:r>
              <a:rPr lang="en-US" dirty="0" smtClean="0"/>
              <a:t> </a:t>
            </a:r>
            <a:r>
              <a:rPr lang="en-US" dirty="0" err="1" smtClean="0"/>
              <a:t>Montazeri</a:t>
            </a:r>
            <a:endParaRPr lang="en-US" dirty="0" smtClean="0"/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Collin Lee	</a:t>
            </a:r>
            <a:r>
              <a:rPr lang="en-US" dirty="0" smtClean="0">
                <a:solidFill>
                  <a:schemeClr val="accent4"/>
                </a:solidFill>
              </a:rPr>
              <a:t>New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Henry Qin	</a:t>
            </a:r>
            <a:r>
              <a:rPr lang="en-US" dirty="0" smtClean="0">
                <a:solidFill>
                  <a:schemeClr val="accent4"/>
                </a:solidFill>
              </a:rPr>
              <a:t>New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Ashish Gupta	</a:t>
            </a:r>
            <a:r>
              <a:rPr lang="en-US" dirty="0" smtClean="0">
                <a:solidFill>
                  <a:schemeClr val="accent4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(but leaving with MS)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Seo Jin Park	</a:t>
            </a:r>
            <a:r>
              <a:rPr lang="en-US" dirty="0" smtClean="0">
                <a:solidFill>
                  <a:schemeClr val="accent4"/>
                </a:solidFill>
              </a:rPr>
              <a:t>New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err="1" smtClean="0"/>
              <a:t>Zhihao</a:t>
            </a:r>
            <a:r>
              <a:rPr lang="en-US" dirty="0" smtClean="0"/>
              <a:t> </a:t>
            </a:r>
            <a:r>
              <a:rPr lang="en-US" dirty="0" err="1" smtClean="0"/>
              <a:t>Jia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4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(rotation only)</a:t>
            </a:r>
          </a:p>
          <a:p>
            <a:pPr marL="0" indent="0">
              <a:spcBef>
                <a:spcPts val="600"/>
              </a:spcBef>
              <a:buNone/>
              <a:tabLst>
                <a:tab pos="4114800" algn="l"/>
              </a:tabLst>
            </a:pPr>
            <a:r>
              <a:rPr lang="en-US" dirty="0" smtClean="0"/>
              <a:t>Stephen Yang	</a:t>
            </a:r>
            <a:r>
              <a:rPr lang="en-US" dirty="0" smtClean="0">
                <a:solidFill>
                  <a:schemeClr val="accent4"/>
                </a:solidFill>
              </a:rPr>
              <a:t>Rejoining Fall 2014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 and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of the Guard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929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12706</TotalTime>
  <Words>1014</Words>
  <Application>Microsoft Office PowerPoint</Application>
  <PresentationFormat>On-screen Show (4:3)</PresentationFormat>
  <Paragraphs>361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What is RAMCloud?</vt:lpstr>
      <vt:lpstr>RAMCloud Architecture</vt:lpstr>
      <vt:lpstr>Data Model: Key-Value Store</vt:lpstr>
      <vt:lpstr>Status at June 2013 Retreat</vt:lpstr>
      <vt:lpstr>Progress Since June 2013</vt:lpstr>
      <vt:lpstr>Progress, cont’d</vt:lpstr>
      <vt:lpstr>Progress, cont’d</vt:lpstr>
      <vt:lpstr>Changing of the Guard</vt:lpstr>
      <vt:lpstr>New Projects</vt:lpstr>
      <vt:lpstr>Secondary Indexes</vt:lpstr>
      <vt:lpstr>RAMCloud Operations</vt:lpstr>
      <vt:lpstr>SLIK, cont’d</vt:lpstr>
      <vt:lpstr>Linearizability</vt:lpstr>
      <vt:lpstr>Linearizability</vt:lpstr>
      <vt:lpstr>Linearizability Failure</vt:lpstr>
      <vt:lpstr>Linearizability Failure</vt:lpstr>
      <vt:lpstr>Linearizability Failure</vt:lpstr>
      <vt:lpstr>Linearizability Project</vt:lpstr>
      <vt:lpstr>Latency Analysis</vt:lpstr>
      <vt:lpstr>RAMCloud Transports Today</vt:lpstr>
      <vt:lpstr>Transport Redesign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548</cp:revision>
  <cp:lastPrinted>2011-01-25T21:54:55Z</cp:lastPrinted>
  <dcterms:created xsi:type="dcterms:W3CDTF">2008-10-19T02:20:00Z</dcterms:created>
  <dcterms:modified xsi:type="dcterms:W3CDTF">2014-06-05T20:08:04Z</dcterms:modified>
</cp:coreProperties>
</file>