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21" r:id="rId2"/>
    <p:sldId id="568" r:id="rId3"/>
    <p:sldId id="556" r:id="rId4"/>
    <p:sldId id="551" r:id="rId5"/>
    <p:sldId id="552" r:id="rId6"/>
    <p:sldId id="553" r:id="rId7"/>
    <p:sldId id="554" r:id="rId8"/>
    <p:sldId id="555" r:id="rId9"/>
    <p:sldId id="557" r:id="rId10"/>
    <p:sldId id="559" r:id="rId11"/>
    <p:sldId id="565" r:id="rId12"/>
    <p:sldId id="567" r:id="rId13"/>
    <p:sldId id="566" r:id="rId14"/>
    <p:sldId id="564" r:id="rId15"/>
    <p:sldId id="562" r:id="rId16"/>
    <p:sldId id="563" r:id="rId17"/>
    <p:sldId id="569" r:id="rId18"/>
    <p:sldId id="561" r:id="rId19"/>
    <p:sldId id="558" r:id="rId20"/>
  </p:sldIdLst>
  <p:sldSz cx="9144000" cy="6858000" type="screen4x3"/>
  <p:notesSz cx="7077075" cy="93837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A343"/>
    <a:srgbClr val="9933FF"/>
    <a:srgbClr val="FFE1E7"/>
    <a:srgbClr val="DEE7F8"/>
    <a:srgbClr val="DFE8F9"/>
    <a:srgbClr val="EAEAEA"/>
    <a:srgbClr val="1BDB1B"/>
    <a:srgbClr val="00FF00"/>
    <a:srgbClr val="FFC611"/>
    <a:srgbClr val="9458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186"/>
          </a:xfrm>
          <a:prstGeom prst="rect">
            <a:avLst/>
          </a:prstGeom>
        </p:spPr>
        <p:txBody>
          <a:bodyPr vert="horz" lIns="94055" tIns="47028" rIns="94055" bIns="470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186"/>
          </a:xfrm>
          <a:prstGeom prst="rect">
            <a:avLst/>
          </a:prstGeom>
        </p:spPr>
        <p:txBody>
          <a:bodyPr vert="horz" lIns="94055" tIns="47028" rIns="94055" bIns="47028" rtlCol="0"/>
          <a:lstStyle>
            <a:lvl1pPr algn="r">
              <a:defRPr sz="1200"/>
            </a:lvl1pPr>
          </a:lstStyle>
          <a:p>
            <a:fld id="{9AE332CA-7260-4B8A-BA91-E94A00B1CE3C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2899"/>
            <a:ext cx="3066733" cy="469186"/>
          </a:xfrm>
          <a:prstGeom prst="rect">
            <a:avLst/>
          </a:prstGeom>
        </p:spPr>
        <p:txBody>
          <a:bodyPr vert="horz" lIns="94055" tIns="47028" rIns="94055" bIns="470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912899"/>
            <a:ext cx="3066733" cy="469186"/>
          </a:xfrm>
          <a:prstGeom prst="rect">
            <a:avLst/>
          </a:prstGeom>
        </p:spPr>
        <p:txBody>
          <a:bodyPr vert="horz" lIns="94055" tIns="47028" rIns="94055" bIns="47028" rtlCol="0" anchor="b"/>
          <a:lstStyle>
            <a:lvl1pPr algn="r">
              <a:defRPr sz="1200"/>
            </a:lvl1pPr>
          </a:lstStyle>
          <a:p>
            <a:fld id="{CFBB5AD1-41FB-468A-B31A-5117CAF02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899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6733" cy="469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55" tIns="47028" rIns="94055" bIns="47028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705" y="0"/>
            <a:ext cx="3066733" cy="469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55" tIns="47028" rIns="94055" bIns="47028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92650" cy="3519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7708" y="4457264"/>
            <a:ext cx="5661660" cy="4222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55" tIns="47028" rIns="94055" bIns="470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2899"/>
            <a:ext cx="3066733" cy="469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55" tIns="47028" rIns="94055" bIns="47028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705" y="8912899"/>
            <a:ext cx="3066733" cy="469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55" tIns="47028" rIns="94055" bIns="47028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F33C5A0-49AD-4456-B170-B4454905C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457200" y="457200"/>
            <a:ext cx="8272463" cy="5986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9" descr="stanfor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25" y="5257800"/>
            <a:ext cx="61436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698625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19200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Arial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7033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3,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Log-Structured Memory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BF7A2FB-5E63-4F6B-AD89-DAD0D43D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6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3,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Log-Structured Memory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21A300-A8DA-4985-B9D1-877729195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91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3,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Log-Structured Memory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9EA510-711E-4808-BDFF-EEB70A6EC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2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Clr>
                <a:schemeClr val="tx2"/>
              </a:buClr>
              <a:defRPr/>
            </a:lvl1pPr>
            <a:lvl2pPr>
              <a:spcBef>
                <a:spcPts val="600"/>
              </a:spcBef>
              <a:buClr>
                <a:schemeClr val="tx2"/>
              </a:buClr>
              <a:defRPr/>
            </a:lvl2pPr>
            <a:lvl3pPr>
              <a:spcBef>
                <a:spcPts val="400"/>
              </a:spcBef>
              <a:buClr>
                <a:schemeClr val="tx2"/>
              </a:buClr>
              <a:defRPr/>
            </a:lvl3pPr>
            <a:lvl4pPr>
              <a:spcBef>
                <a:spcPts val="300"/>
              </a:spcBef>
              <a:buClr>
                <a:schemeClr val="tx2"/>
              </a:buClr>
              <a:defRPr/>
            </a:lvl4pPr>
            <a:lvl5pPr>
              <a:spcBef>
                <a:spcPts val="30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457200" y="914400"/>
            <a:ext cx="82296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3, 2013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Log-Structured Memory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85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3,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Log-Structured Memory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3,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Log-Structured Memory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BA6D86-DBBA-4E58-B0C7-18EC35491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9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3,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Log-Structured Memory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659D765-7126-4B95-ADF3-403BFECAA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57150" cap="flat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12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3,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Log-Structured Memory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191DFC-BCA0-443D-B994-97C841DC0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7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3,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Log-Structured Memory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45DFE7-D7AD-4ECD-A9C8-CA1FF5BAF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8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3,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Log-Structured Memory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FA54A8-AC05-4E51-97BF-0AE6FFDEE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9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3,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Log-Structured Memory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048402-9490-480C-B493-607B1E845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9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October 3, 2013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324600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Log-Structured Memory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9"/>
          <p:cNvSpPr>
            <a:spLocks noChangeShapeType="1"/>
          </p:cNvSpPr>
          <p:nvPr userDrawn="1"/>
        </p:nvSpPr>
        <p:spPr bwMode="auto">
          <a:xfrm>
            <a:off x="457200" y="889000"/>
            <a:ext cx="82296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72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Log-Structured Memory for DRAM-Based Storage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505200"/>
            <a:ext cx="7239000" cy="1524000"/>
          </a:xfrm>
        </p:spPr>
        <p:txBody>
          <a:bodyPr/>
          <a:lstStyle/>
          <a:p>
            <a:pPr eaLnBrk="1" hangingPunct="1"/>
            <a:r>
              <a:rPr lang="en-US" sz="2200" dirty="0" smtClean="0"/>
              <a:t>Stephen Rumble and John Ousterhout</a:t>
            </a:r>
            <a:endParaRPr lang="en-US" sz="2200" dirty="0" smtClean="0">
              <a:cs typeface="Arial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200" dirty="0" smtClean="0"/>
              <a:t>Stanford University</a:t>
            </a:r>
          </a:p>
          <a:p>
            <a:pPr eaLnBrk="1" hangingPunct="1"/>
            <a:endParaRPr lang="en-US" sz="1600" dirty="0"/>
          </a:p>
          <a:p>
            <a:pPr eaLnBrk="1" hangingPunct="1"/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Cleaning cost increases with memory utilization</a:t>
            </a:r>
          </a:p>
          <a:p>
            <a:pPr lvl="1"/>
            <a:r>
              <a:rPr lang="en-US" dirty="0" smtClean="0"/>
              <a:t>U: fraction of bytes still live in cleaned segments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Conflict between disk and memory</a:t>
            </a:r>
          </a:p>
          <a:p>
            <a:pPr lvl="1"/>
            <a:r>
              <a:rPr lang="en-US" dirty="0" smtClean="0"/>
              <a:t>Initial RAMCloud implementation: clean disk and memory together</a:t>
            </a:r>
          </a:p>
          <a:p>
            <a:pPr lvl="1"/>
            <a:r>
              <a:rPr lang="en-US" dirty="0" smtClean="0"/>
              <a:t>Better to run disk at low utilization to reduce cleaning costs</a:t>
            </a:r>
          </a:p>
          <a:p>
            <a:pPr lvl="1"/>
            <a:r>
              <a:rPr lang="en-US" dirty="0" smtClean="0"/>
              <a:t>But, this would mean low utilization of DRAM too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Log-Structured Memory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Cleaning Cost</a:t>
            </a:r>
            <a:endParaRPr lang="en-US" dirty="0"/>
          </a:p>
        </p:txBody>
      </p:sp>
      <p:graphicFrame>
        <p:nvGraphicFramePr>
          <p:cNvPr id="7" name="Group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720165"/>
              </p:ext>
            </p:extLst>
          </p:nvPr>
        </p:nvGraphicFramePr>
        <p:xfrm>
          <a:off x="914400" y="2362200"/>
          <a:ext cx="6934200" cy="1371600"/>
        </p:xfrm>
        <a:graphic>
          <a:graphicData uri="http://schemas.openxmlformats.org/drawingml/2006/table">
            <a:tbl>
              <a:tblPr/>
              <a:tblGrid>
                <a:gridCol w="3142540"/>
                <a:gridCol w="1048460"/>
                <a:gridCol w="609600"/>
                <a:gridCol w="609600"/>
                <a:gridCol w="609600"/>
                <a:gridCol w="9144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Bytes copied by cleaner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0.99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Bytes freed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1-U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Bytes copied/byte freed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U/(1-U)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</a:rPr>
                        <a:t>1.0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</a:rPr>
                        <a:t>4.0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</a:rPr>
                        <a:t>9.0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</a:rPr>
                        <a:t>99.0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9939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1295400" y="1066800"/>
            <a:ext cx="11430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2514600" y="1066800"/>
            <a:ext cx="11430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733800" y="1066800"/>
            <a:ext cx="11430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953000" y="1066800"/>
            <a:ext cx="11430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Two-Level Cleaning</a:t>
            </a:r>
            <a:endParaRPr lang="en-US" dirty="0"/>
          </a:p>
        </p:txBody>
      </p:sp>
      <p:sp>
        <p:nvSpPr>
          <p:cNvPr id="133" name="Content Placeholder 132"/>
          <p:cNvSpPr>
            <a:spLocks noGrp="1"/>
          </p:cNvSpPr>
          <p:nvPr>
            <p:ph sz="half" idx="1"/>
          </p:nvPr>
        </p:nvSpPr>
        <p:spPr>
          <a:xfrm>
            <a:off x="3733800" y="4114800"/>
            <a:ext cx="5181600" cy="1447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Combined Cleaning:</a:t>
            </a:r>
          </a:p>
          <a:p>
            <a:pPr marL="287338" lvl="1" indent="-287338"/>
            <a:r>
              <a:rPr lang="en-US" sz="1800" dirty="0" smtClean="0"/>
              <a:t>Clean multiple segments</a:t>
            </a:r>
          </a:p>
          <a:p>
            <a:pPr marL="287338" lvl="1" indent="-287338"/>
            <a:r>
              <a:rPr lang="en-US" sz="1800" dirty="0" smtClean="0"/>
              <a:t>Write new survivor segments (disk &amp; memory)</a:t>
            </a:r>
          </a:p>
          <a:p>
            <a:pPr marL="287338" lvl="1" indent="-287338"/>
            <a:r>
              <a:rPr lang="en-US" sz="1800" dirty="0" smtClean="0"/>
              <a:t>Free old segments (disk &amp; memory)</a:t>
            </a:r>
            <a:endParaRPr lang="en-US" sz="1800" dirty="0"/>
          </a:p>
        </p:txBody>
      </p:sp>
      <p:sp>
        <p:nvSpPr>
          <p:cNvPr id="134" name="Content Placeholder 133"/>
          <p:cNvSpPr>
            <a:spLocks noGrp="1"/>
          </p:cNvSpPr>
          <p:nvPr>
            <p:ph sz="half" idx="2"/>
          </p:nvPr>
        </p:nvSpPr>
        <p:spPr>
          <a:xfrm>
            <a:off x="3733800" y="1828800"/>
            <a:ext cx="5029200" cy="16002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Compaction:</a:t>
            </a:r>
          </a:p>
          <a:p>
            <a:pPr marL="231775" lvl="1" indent="-231775"/>
            <a:r>
              <a:rPr lang="en-US" sz="1800" dirty="0" smtClean="0"/>
              <a:t>Clean single segment in memory</a:t>
            </a:r>
          </a:p>
          <a:p>
            <a:pPr marL="231775" lvl="1" indent="-231775"/>
            <a:r>
              <a:rPr lang="en-US" sz="1800" dirty="0" smtClean="0"/>
              <a:t>Free unused memory space</a:t>
            </a:r>
          </a:p>
          <a:p>
            <a:pPr marL="231775" lvl="1" indent="-231775"/>
            <a:r>
              <a:rPr lang="en-US" sz="1800" dirty="0" smtClean="0"/>
              <a:t>No change to disk log</a:t>
            </a:r>
            <a:endParaRPr lang="en-US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Log-Structured Memory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295400" y="1066800"/>
            <a:ext cx="228600" cy="228600"/>
          </a:xfrm>
          <a:prstGeom prst="rect">
            <a:avLst/>
          </a:prstGeom>
          <a:pattFill prst="diagBrick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14600" y="1066800"/>
            <a:ext cx="457200" cy="228600"/>
          </a:xfrm>
          <a:prstGeom prst="rect">
            <a:avLst/>
          </a:prstGeom>
          <a:pattFill prst="wdUpDiag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752600" y="1066800"/>
            <a:ext cx="228600" cy="228600"/>
          </a:xfrm>
          <a:prstGeom prst="rect">
            <a:avLst/>
          </a:prstGeom>
          <a:pattFill prst="dkHorz">
            <a:fgClr>
              <a:srgbClr val="94581C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048000" y="1066800"/>
            <a:ext cx="152400" cy="228600"/>
          </a:xfrm>
          <a:prstGeom prst="rect">
            <a:avLst/>
          </a:prstGeom>
          <a:pattFill prst="smGrid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209800" y="1066800"/>
            <a:ext cx="76200" cy="228600"/>
          </a:xfrm>
          <a:prstGeom prst="rect">
            <a:avLst/>
          </a:prstGeom>
          <a:pattFill prst="dkHorz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0" y="1066800"/>
            <a:ext cx="304800" cy="228600"/>
          </a:xfrm>
          <a:prstGeom prst="rect">
            <a:avLst/>
          </a:prstGeom>
          <a:pattFill prst="dkDnDiag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276600" y="1066800"/>
            <a:ext cx="152400" cy="228600"/>
          </a:xfrm>
          <a:prstGeom prst="rect">
            <a:avLst/>
          </a:prstGeom>
          <a:pattFill prst="dkVert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429000" y="1066800"/>
            <a:ext cx="228600" cy="228600"/>
          </a:xfrm>
          <a:prstGeom prst="rect">
            <a:avLst/>
          </a:prstGeom>
          <a:pattFill prst="lgCheck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267200" y="1066800"/>
            <a:ext cx="152400" cy="228600"/>
          </a:xfrm>
          <a:prstGeom prst="rect">
            <a:avLst/>
          </a:prstGeom>
          <a:pattFill prst="wdUpDiag">
            <a:fgClr>
              <a:schemeClr val="bg1"/>
            </a:fgClr>
            <a:bgClr>
              <a:srgbClr val="9933FF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694650" y="1497558"/>
            <a:ext cx="48731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tx2"/>
                </a:solidFill>
              </a:rPr>
              <a:t>Disk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89466" y="1044843"/>
            <a:ext cx="69249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tx2"/>
                </a:solidFill>
              </a:rPr>
              <a:t>DRAM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295400" y="1524000"/>
            <a:ext cx="11430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2514600" y="1524000"/>
            <a:ext cx="11430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3733800" y="1524000"/>
            <a:ext cx="11430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4953000" y="1524000"/>
            <a:ext cx="11430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295400" y="1524000"/>
            <a:ext cx="228600" cy="228600"/>
          </a:xfrm>
          <a:prstGeom prst="rect">
            <a:avLst/>
          </a:prstGeom>
          <a:pattFill prst="diagBrick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2514600" y="1524000"/>
            <a:ext cx="457200" cy="228600"/>
          </a:xfrm>
          <a:prstGeom prst="rect">
            <a:avLst/>
          </a:prstGeom>
          <a:pattFill prst="wdUpDiag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1752600" y="1524000"/>
            <a:ext cx="228600" cy="228600"/>
          </a:xfrm>
          <a:prstGeom prst="rect">
            <a:avLst/>
          </a:prstGeom>
          <a:pattFill prst="dkHorz">
            <a:fgClr>
              <a:srgbClr val="94581C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048000" y="1524000"/>
            <a:ext cx="152400" cy="228600"/>
          </a:xfrm>
          <a:prstGeom prst="rect">
            <a:avLst/>
          </a:prstGeom>
          <a:pattFill prst="smGrid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2209800" y="1524000"/>
            <a:ext cx="76200" cy="228600"/>
          </a:xfrm>
          <a:prstGeom prst="rect">
            <a:avLst/>
          </a:prstGeom>
          <a:pattFill prst="dkHorz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3810000" y="1524000"/>
            <a:ext cx="304800" cy="228600"/>
          </a:xfrm>
          <a:prstGeom prst="rect">
            <a:avLst/>
          </a:prstGeom>
          <a:pattFill prst="dkDnDiag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3276600" y="1524000"/>
            <a:ext cx="152400" cy="228600"/>
          </a:xfrm>
          <a:prstGeom prst="rect">
            <a:avLst/>
          </a:prstGeom>
          <a:pattFill prst="dkVert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3429000" y="1524000"/>
            <a:ext cx="228600" cy="228600"/>
          </a:xfrm>
          <a:prstGeom prst="rect">
            <a:avLst/>
          </a:prstGeom>
          <a:pattFill prst="lgCheck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4267200" y="1524000"/>
            <a:ext cx="152400" cy="228600"/>
          </a:xfrm>
          <a:prstGeom prst="rect">
            <a:avLst/>
          </a:prstGeom>
          <a:pattFill prst="wdUpDiag">
            <a:fgClr>
              <a:schemeClr val="bg1"/>
            </a:fgClr>
            <a:bgClr>
              <a:srgbClr val="9933FF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1295400" y="3352800"/>
            <a:ext cx="5334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2514600" y="3352800"/>
            <a:ext cx="11430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3733800" y="3352800"/>
            <a:ext cx="4572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4953000" y="3352800"/>
            <a:ext cx="11430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1295400" y="3352800"/>
            <a:ext cx="228600" cy="228600"/>
          </a:xfrm>
          <a:prstGeom prst="rect">
            <a:avLst/>
          </a:prstGeom>
          <a:pattFill prst="diagBrick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2514600" y="3352800"/>
            <a:ext cx="457200" cy="228600"/>
          </a:xfrm>
          <a:prstGeom prst="rect">
            <a:avLst/>
          </a:prstGeom>
          <a:pattFill prst="wdUpDiag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1524000" y="3352800"/>
            <a:ext cx="228600" cy="228600"/>
          </a:xfrm>
          <a:prstGeom prst="rect">
            <a:avLst/>
          </a:prstGeom>
          <a:pattFill prst="dkHorz">
            <a:fgClr>
              <a:srgbClr val="94581C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3048000" y="3352800"/>
            <a:ext cx="152400" cy="228600"/>
          </a:xfrm>
          <a:prstGeom prst="rect">
            <a:avLst/>
          </a:prstGeom>
          <a:pattFill prst="smGrid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1752600" y="3352800"/>
            <a:ext cx="76200" cy="228600"/>
          </a:xfrm>
          <a:prstGeom prst="rect">
            <a:avLst/>
          </a:prstGeom>
          <a:pattFill prst="dkHorz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3733800" y="3352800"/>
            <a:ext cx="304800" cy="228600"/>
          </a:xfrm>
          <a:prstGeom prst="rect">
            <a:avLst/>
          </a:prstGeom>
          <a:pattFill prst="dkDnDiag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3276600" y="3352800"/>
            <a:ext cx="152400" cy="228600"/>
          </a:xfrm>
          <a:prstGeom prst="rect">
            <a:avLst/>
          </a:prstGeom>
          <a:pattFill prst="dkVert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429000" y="3352800"/>
            <a:ext cx="228600" cy="228600"/>
          </a:xfrm>
          <a:prstGeom prst="rect">
            <a:avLst/>
          </a:prstGeom>
          <a:pattFill prst="lgCheck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4038600" y="3352800"/>
            <a:ext cx="152400" cy="228600"/>
          </a:xfrm>
          <a:prstGeom prst="rect">
            <a:avLst/>
          </a:prstGeom>
          <a:pattFill prst="wdUpDiag">
            <a:fgClr>
              <a:schemeClr val="bg1"/>
            </a:fgClr>
            <a:bgClr>
              <a:srgbClr val="9933FF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1295400" y="3810000"/>
            <a:ext cx="11430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2514600" y="3810000"/>
            <a:ext cx="11430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3733800" y="3810000"/>
            <a:ext cx="11430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4953000" y="3810000"/>
            <a:ext cx="11430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1295400" y="3810000"/>
            <a:ext cx="228600" cy="228600"/>
          </a:xfrm>
          <a:prstGeom prst="rect">
            <a:avLst/>
          </a:prstGeom>
          <a:pattFill prst="diagBrick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2514600" y="3810000"/>
            <a:ext cx="457200" cy="228600"/>
          </a:xfrm>
          <a:prstGeom prst="rect">
            <a:avLst/>
          </a:prstGeom>
          <a:pattFill prst="wdUpDiag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1752600" y="3810000"/>
            <a:ext cx="228600" cy="228600"/>
          </a:xfrm>
          <a:prstGeom prst="rect">
            <a:avLst/>
          </a:prstGeom>
          <a:pattFill prst="dkHorz">
            <a:fgClr>
              <a:srgbClr val="94581C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3048000" y="3810000"/>
            <a:ext cx="152400" cy="228600"/>
          </a:xfrm>
          <a:prstGeom prst="rect">
            <a:avLst/>
          </a:prstGeom>
          <a:pattFill prst="smGrid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2209800" y="3810000"/>
            <a:ext cx="76200" cy="228600"/>
          </a:xfrm>
          <a:prstGeom prst="rect">
            <a:avLst/>
          </a:prstGeom>
          <a:pattFill prst="dkHorz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3810000" y="3810000"/>
            <a:ext cx="304800" cy="228600"/>
          </a:xfrm>
          <a:prstGeom prst="rect">
            <a:avLst/>
          </a:prstGeom>
          <a:pattFill prst="dkDnDiag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3276600" y="3810000"/>
            <a:ext cx="152400" cy="228600"/>
          </a:xfrm>
          <a:prstGeom prst="rect">
            <a:avLst/>
          </a:prstGeom>
          <a:pattFill prst="dkVert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3429000" y="3810000"/>
            <a:ext cx="228600" cy="228600"/>
          </a:xfrm>
          <a:prstGeom prst="rect">
            <a:avLst/>
          </a:prstGeom>
          <a:pattFill prst="lgCheck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4267200" y="3810000"/>
            <a:ext cx="152400" cy="228600"/>
          </a:xfrm>
          <a:prstGeom prst="rect">
            <a:avLst/>
          </a:prstGeom>
          <a:pattFill prst="wdUpDiag">
            <a:fgClr>
              <a:schemeClr val="bg1"/>
            </a:fgClr>
            <a:bgClr>
              <a:srgbClr val="9933FF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2514600" y="5638800"/>
            <a:ext cx="11430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4953000" y="5638800"/>
            <a:ext cx="11430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4953000" y="5638800"/>
            <a:ext cx="228600" cy="228600"/>
          </a:xfrm>
          <a:prstGeom prst="rect">
            <a:avLst/>
          </a:prstGeom>
          <a:pattFill prst="diagBrick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2514600" y="5638800"/>
            <a:ext cx="457200" cy="228600"/>
          </a:xfrm>
          <a:prstGeom prst="rect">
            <a:avLst/>
          </a:prstGeom>
          <a:pattFill prst="wdUpDiag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5181600" y="5638800"/>
            <a:ext cx="228600" cy="228600"/>
          </a:xfrm>
          <a:prstGeom prst="rect">
            <a:avLst/>
          </a:prstGeom>
          <a:pattFill prst="dkHorz">
            <a:fgClr>
              <a:srgbClr val="94581C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3048000" y="5638800"/>
            <a:ext cx="152400" cy="228600"/>
          </a:xfrm>
          <a:prstGeom prst="rect">
            <a:avLst/>
          </a:prstGeom>
          <a:pattFill prst="smGrid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5410200" y="5638800"/>
            <a:ext cx="76200" cy="228600"/>
          </a:xfrm>
          <a:prstGeom prst="rect">
            <a:avLst/>
          </a:prstGeom>
          <a:pattFill prst="dkHorz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5486400" y="5638800"/>
            <a:ext cx="304800" cy="228600"/>
          </a:xfrm>
          <a:prstGeom prst="rect">
            <a:avLst/>
          </a:prstGeom>
          <a:pattFill prst="dkDnDiag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3276600" y="5638800"/>
            <a:ext cx="152400" cy="228600"/>
          </a:xfrm>
          <a:prstGeom prst="rect">
            <a:avLst/>
          </a:prstGeom>
          <a:pattFill prst="dkVert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3429000" y="5638800"/>
            <a:ext cx="228600" cy="228600"/>
          </a:xfrm>
          <a:prstGeom prst="rect">
            <a:avLst/>
          </a:prstGeom>
          <a:pattFill prst="lgCheck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5791200" y="5638800"/>
            <a:ext cx="152400" cy="228600"/>
          </a:xfrm>
          <a:prstGeom prst="rect">
            <a:avLst/>
          </a:prstGeom>
          <a:pattFill prst="wdUpDiag">
            <a:fgClr>
              <a:schemeClr val="bg1"/>
            </a:fgClr>
            <a:bgClr>
              <a:srgbClr val="9933FF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2514600" y="6096000"/>
            <a:ext cx="11430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4953000" y="6096000"/>
            <a:ext cx="11430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2514600" y="6096000"/>
            <a:ext cx="457200" cy="228600"/>
          </a:xfrm>
          <a:prstGeom prst="rect">
            <a:avLst/>
          </a:prstGeom>
          <a:pattFill prst="wdUpDiag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3048000" y="6096000"/>
            <a:ext cx="152400" cy="228600"/>
          </a:xfrm>
          <a:prstGeom prst="rect">
            <a:avLst/>
          </a:prstGeom>
          <a:pattFill prst="smGrid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3276600" y="6096000"/>
            <a:ext cx="152400" cy="228600"/>
          </a:xfrm>
          <a:prstGeom prst="rect">
            <a:avLst/>
          </a:prstGeom>
          <a:pattFill prst="dkVert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3429000" y="6096000"/>
            <a:ext cx="228600" cy="228600"/>
          </a:xfrm>
          <a:prstGeom prst="rect">
            <a:avLst/>
          </a:prstGeom>
          <a:pattFill prst="lgCheck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Down Arrow 130"/>
          <p:cNvSpPr/>
          <p:nvPr/>
        </p:nvSpPr>
        <p:spPr>
          <a:xfrm>
            <a:off x="2362200" y="2286000"/>
            <a:ext cx="609600" cy="533400"/>
          </a:xfrm>
          <a:prstGeom prst="downArrow">
            <a:avLst/>
          </a:prstGeom>
          <a:gradFill flip="none" rotWithShape="1">
            <a:gsLst>
              <a:gs pos="0">
                <a:srgbClr val="DEE7F8"/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190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32" name="Down Arrow 131"/>
          <p:cNvSpPr/>
          <p:nvPr/>
        </p:nvSpPr>
        <p:spPr>
          <a:xfrm>
            <a:off x="2362200" y="4572000"/>
            <a:ext cx="609600" cy="533400"/>
          </a:xfrm>
          <a:prstGeom prst="downArrow">
            <a:avLst/>
          </a:prstGeom>
          <a:gradFill flip="none" rotWithShape="1">
            <a:gsLst>
              <a:gs pos="0">
                <a:srgbClr val="DEE7F8"/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190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4953000" y="6096000"/>
            <a:ext cx="228600" cy="228600"/>
          </a:xfrm>
          <a:prstGeom prst="rect">
            <a:avLst/>
          </a:prstGeom>
          <a:pattFill prst="diagBrick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5181600" y="6096000"/>
            <a:ext cx="228600" cy="228600"/>
          </a:xfrm>
          <a:prstGeom prst="rect">
            <a:avLst/>
          </a:prstGeom>
          <a:pattFill prst="dkHorz">
            <a:fgClr>
              <a:srgbClr val="94581C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5410200" y="6096000"/>
            <a:ext cx="76200" cy="228600"/>
          </a:xfrm>
          <a:prstGeom prst="rect">
            <a:avLst/>
          </a:prstGeom>
          <a:pattFill prst="dkHorz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486400" y="6096000"/>
            <a:ext cx="304800" cy="228600"/>
          </a:xfrm>
          <a:prstGeom prst="rect">
            <a:avLst/>
          </a:prstGeom>
          <a:pattFill prst="dkDnDiag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5791200" y="6096000"/>
            <a:ext cx="152400" cy="228600"/>
          </a:xfrm>
          <a:prstGeom prst="rect">
            <a:avLst/>
          </a:prstGeom>
          <a:pattFill prst="wdUpDiag">
            <a:fgClr>
              <a:schemeClr val="bg1"/>
            </a:fgClr>
            <a:bgClr>
              <a:srgbClr val="9933FF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5943600" y="5638800"/>
            <a:ext cx="152400" cy="228600"/>
          </a:xfrm>
          <a:prstGeom prst="rect">
            <a:avLst/>
          </a:prstGeom>
          <a:pattFill prst="lgGrid">
            <a:fgClr>
              <a:srgbClr val="FFC000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4191000" y="3352800"/>
            <a:ext cx="152400" cy="228600"/>
          </a:xfrm>
          <a:prstGeom prst="rect">
            <a:avLst/>
          </a:prstGeom>
          <a:pattFill prst="lgGrid">
            <a:fgClr>
              <a:srgbClr val="FFC000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4724400" y="1066800"/>
            <a:ext cx="152400" cy="228600"/>
          </a:xfrm>
          <a:prstGeom prst="rect">
            <a:avLst/>
          </a:prstGeom>
          <a:pattFill prst="lgGrid">
            <a:fgClr>
              <a:srgbClr val="FFC000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5943600" y="6096000"/>
            <a:ext cx="152400" cy="228600"/>
          </a:xfrm>
          <a:prstGeom prst="rect">
            <a:avLst/>
          </a:prstGeom>
          <a:pattFill prst="lgGrid">
            <a:fgClr>
              <a:srgbClr val="FFC000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TextBox 149"/>
          <p:cNvSpPr txBox="1"/>
          <p:nvPr/>
        </p:nvSpPr>
        <p:spPr>
          <a:xfrm>
            <a:off x="694650" y="3783558"/>
            <a:ext cx="48731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tx2"/>
                </a:solidFill>
              </a:rPr>
              <a:t>Disk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489466" y="3330843"/>
            <a:ext cx="69249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tx2"/>
                </a:solidFill>
              </a:rPr>
              <a:t>DRAM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694650" y="6069558"/>
            <a:ext cx="48731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tx2"/>
                </a:solidFill>
              </a:rPr>
              <a:t>Disk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489466" y="5616843"/>
            <a:ext cx="69249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tx2"/>
                </a:solidFill>
              </a:rPr>
              <a:t>DRAM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4724400" y="1524000"/>
            <a:ext cx="152400" cy="228600"/>
          </a:xfrm>
          <a:prstGeom prst="rect">
            <a:avLst/>
          </a:prstGeom>
          <a:pattFill prst="lgGrid">
            <a:fgClr>
              <a:srgbClr val="FFC000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4724400" y="3810000"/>
            <a:ext cx="152400" cy="228600"/>
          </a:xfrm>
          <a:prstGeom prst="rect">
            <a:avLst/>
          </a:prstGeom>
          <a:pattFill prst="lgGrid">
            <a:fgClr>
              <a:srgbClr val="FFC000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6172200" y="1066800"/>
            <a:ext cx="11430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6172200" y="1524000"/>
            <a:ext cx="11430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6172200" y="3352800"/>
            <a:ext cx="11430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6172200" y="3810000"/>
            <a:ext cx="11430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6172200" y="5638800"/>
            <a:ext cx="11430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6172200" y="6096000"/>
            <a:ext cx="11430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733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of both worlds:</a:t>
            </a:r>
          </a:p>
          <a:p>
            <a:pPr lvl="1"/>
            <a:r>
              <a:rPr lang="en-US" dirty="0" smtClean="0"/>
              <a:t>Optimize utilization of memory</a:t>
            </a:r>
            <a:br>
              <a:rPr lang="en-US" dirty="0" smtClean="0"/>
            </a:br>
            <a:r>
              <a:rPr lang="en-US" dirty="0" smtClean="0"/>
              <a:t>(can afford high bandwidth cost for compaction)</a:t>
            </a:r>
          </a:p>
          <a:p>
            <a:pPr lvl="1"/>
            <a:r>
              <a:rPr lang="en-US" dirty="0" smtClean="0"/>
              <a:t>Optimize disk bandwidth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(can afford extra disk space to reduce cleaning cost)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Log-Structured Memory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Two-Level Cleaning, cont’d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0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ounded Rectangle 82"/>
          <p:cNvSpPr/>
          <p:nvPr/>
        </p:nvSpPr>
        <p:spPr>
          <a:xfrm>
            <a:off x="4267200" y="5029200"/>
            <a:ext cx="4724400" cy="533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ounded Rectangle 80"/>
          <p:cNvSpPr/>
          <p:nvPr/>
        </p:nvSpPr>
        <p:spPr>
          <a:xfrm>
            <a:off x="4267200" y="2819400"/>
            <a:ext cx="2743200" cy="1219200"/>
          </a:xfrm>
          <a:prstGeom prst="roundRect">
            <a:avLst>
              <a:gd name="adj" fmla="val 11582"/>
            </a:avLst>
          </a:prstGeom>
          <a:solidFill>
            <a:schemeClr val="bg1">
              <a:lumMod val="95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4267200" y="1295400"/>
            <a:ext cx="2743200" cy="533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486400" y="1447800"/>
            <a:ext cx="609600" cy="228600"/>
          </a:xfrm>
          <a:prstGeom prst="rect">
            <a:avLst/>
          </a:prstGeom>
          <a:solidFill>
            <a:srgbClr val="EAEAEA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Cleaning</a:t>
            </a:r>
            <a:endParaRPr lang="en-US" dirty="0"/>
          </a:p>
        </p:txBody>
      </p:sp>
      <p:sp>
        <p:nvSpPr>
          <p:cNvPr id="120" name="Content Placeholder 119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334000"/>
          </a:xfrm>
        </p:spPr>
        <p:txBody>
          <a:bodyPr/>
          <a:lstStyle/>
          <a:p>
            <a:r>
              <a:rPr lang="en-US" sz="2000" dirty="0" smtClean="0"/>
              <a:t>Cleaner runs concurrently with normal requests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Log is immutable</a:t>
            </a:r>
            <a:br>
              <a:rPr lang="en-US" sz="2000" dirty="0" smtClean="0"/>
            </a:br>
            <a:r>
              <a:rPr lang="en-US" sz="2000" dirty="0" smtClean="0"/>
              <a:t>(no updates in place)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Survivor data written to “side log”</a:t>
            </a:r>
            <a:endParaRPr lang="en-US" sz="2000" dirty="0"/>
          </a:p>
          <a:p>
            <a:pPr lvl="1"/>
            <a:r>
              <a:rPr lang="en-US" sz="1800" dirty="0" smtClean="0"/>
              <a:t>No competition for log head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Synchronization points:</a:t>
            </a:r>
          </a:p>
          <a:p>
            <a:pPr lvl="1"/>
            <a:r>
              <a:rPr lang="en-US" sz="1800" dirty="0" smtClean="0"/>
              <a:t>Updates to hash table</a:t>
            </a:r>
            <a:br>
              <a:rPr lang="en-US" sz="1800" dirty="0" smtClean="0"/>
            </a:br>
            <a:r>
              <a:rPr lang="en-US" sz="1800" dirty="0" smtClean="0"/>
              <a:t>(cleaner moves object while being read/written)</a:t>
            </a:r>
          </a:p>
          <a:p>
            <a:pPr lvl="1"/>
            <a:r>
              <a:rPr lang="en-US" sz="1800" dirty="0" smtClean="0"/>
              <a:t>Adding survivor segments to log</a:t>
            </a:r>
          </a:p>
          <a:p>
            <a:pPr lvl="1"/>
            <a:r>
              <a:rPr lang="en-US" sz="1800" dirty="0" smtClean="0"/>
              <a:t>Freeing cleaned segments</a:t>
            </a:r>
            <a:br>
              <a:rPr lang="en-US" sz="1800" dirty="0" smtClean="0"/>
            </a:br>
            <a:r>
              <a:rPr lang="en-US" sz="1800" dirty="0" smtClean="0"/>
              <a:t>(wait for active requests to complete)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Log-Structured Memory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800600" y="1447800"/>
            <a:ext cx="609600" cy="228600"/>
          </a:xfrm>
          <a:prstGeom prst="rect">
            <a:avLst/>
          </a:prstGeom>
          <a:solidFill>
            <a:srgbClr val="EAEAEA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029200" y="1447800"/>
            <a:ext cx="228600" cy="228600"/>
          </a:xfrm>
          <a:prstGeom prst="rect">
            <a:avLst/>
          </a:prstGeom>
          <a:pattFill prst="pct25">
            <a:fgClr>
              <a:srgbClr val="FFC000"/>
            </a:fgClr>
            <a:bgClr>
              <a:schemeClr val="bg1"/>
            </a:bgClr>
          </a:patt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257800" y="1447800"/>
            <a:ext cx="152400" cy="228600"/>
          </a:xfrm>
          <a:prstGeom prst="rect">
            <a:avLst/>
          </a:prstGeom>
          <a:pattFill prst="dkVert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800600" y="1447800"/>
            <a:ext cx="228600" cy="228600"/>
          </a:xfrm>
          <a:prstGeom prst="rect">
            <a:avLst/>
          </a:prstGeom>
          <a:pattFill prst="dkDnDiag">
            <a:fgClr>
              <a:schemeClr val="accent4"/>
            </a:fgClr>
            <a:bgClr>
              <a:schemeClr val="bg1"/>
            </a:bgClr>
          </a:patt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486400" y="1447800"/>
            <a:ext cx="152400" cy="228600"/>
          </a:xfrm>
          <a:prstGeom prst="rect">
            <a:avLst/>
          </a:prstGeom>
          <a:pattFill prst="dkHorz">
            <a:fgClr>
              <a:schemeClr val="tx2"/>
            </a:fgClr>
            <a:bgClr>
              <a:schemeClr val="bg1"/>
            </a:bgClr>
          </a:patt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4343400" y="1295400"/>
            <a:ext cx="377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5486400" y="3657600"/>
            <a:ext cx="609600" cy="228600"/>
          </a:xfrm>
          <a:prstGeom prst="rect">
            <a:avLst/>
          </a:prstGeom>
          <a:solidFill>
            <a:srgbClr val="EAEAEA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486400" y="2971800"/>
            <a:ext cx="609600" cy="228600"/>
          </a:xfrm>
          <a:prstGeom prst="rect">
            <a:avLst/>
          </a:prstGeom>
          <a:solidFill>
            <a:srgbClr val="EAEAEA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6172200" y="2971800"/>
            <a:ext cx="609600" cy="228600"/>
          </a:xfrm>
          <a:prstGeom prst="rect">
            <a:avLst/>
          </a:prstGeom>
          <a:solidFill>
            <a:srgbClr val="EAEAEA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6172200" y="3657600"/>
            <a:ext cx="609600" cy="228600"/>
          </a:xfrm>
          <a:prstGeom prst="rect">
            <a:avLst/>
          </a:prstGeom>
          <a:solidFill>
            <a:srgbClr val="EAEAEA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800600" y="3657600"/>
            <a:ext cx="609600" cy="228600"/>
          </a:xfrm>
          <a:prstGeom prst="rect">
            <a:avLst/>
          </a:prstGeom>
          <a:solidFill>
            <a:srgbClr val="EAEAEA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172200" y="3657600"/>
            <a:ext cx="152400" cy="228600"/>
          </a:xfrm>
          <a:prstGeom prst="rect">
            <a:avLst/>
          </a:prstGeom>
          <a:pattFill prst="wdUpDiag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5029200" y="3657600"/>
            <a:ext cx="228600" cy="228600"/>
          </a:xfrm>
          <a:prstGeom prst="rect">
            <a:avLst/>
          </a:prstGeom>
          <a:pattFill prst="pct25">
            <a:fgClr>
              <a:srgbClr val="FFC000"/>
            </a:fgClr>
            <a:bgClr>
              <a:schemeClr val="bg1"/>
            </a:bgClr>
          </a:patt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5486400" y="2971800"/>
            <a:ext cx="76200" cy="228600"/>
          </a:xfrm>
          <a:prstGeom prst="rect">
            <a:avLst/>
          </a:prstGeom>
          <a:pattFill prst="wdUpDiag">
            <a:fgClr>
              <a:schemeClr val="accent4"/>
            </a:fgClr>
            <a:bgClr>
              <a:schemeClr val="bg1"/>
            </a:bgClr>
          </a:patt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705600" y="2971800"/>
            <a:ext cx="76200" cy="228600"/>
          </a:xfrm>
          <a:prstGeom prst="rect">
            <a:avLst/>
          </a:prstGeom>
          <a:pattFill prst="dkHorz">
            <a:fgClr>
              <a:schemeClr val="tx2"/>
            </a:fgClr>
            <a:bgClr>
              <a:schemeClr val="bg1"/>
            </a:bgClr>
          </a:patt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257800" y="3657600"/>
            <a:ext cx="152400" cy="228600"/>
          </a:xfrm>
          <a:prstGeom prst="rect">
            <a:avLst/>
          </a:prstGeom>
          <a:pattFill prst="dkVert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6172200" y="2971800"/>
            <a:ext cx="304800" cy="228600"/>
          </a:xfrm>
          <a:prstGeom prst="rect">
            <a:avLst/>
          </a:prstGeom>
          <a:pattFill prst="wdUpDiag">
            <a:fgClr>
              <a:schemeClr val="tx2"/>
            </a:fgClr>
            <a:bgClr>
              <a:schemeClr val="bg1"/>
            </a:bgClr>
          </a:patt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5562600" y="2971800"/>
            <a:ext cx="228600" cy="228600"/>
          </a:xfrm>
          <a:prstGeom prst="rect">
            <a:avLst/>
          </a:prstGeom>
          <a:pattFill prst="smGrid">
            <a:fgClr>
              <a:schemeClr val="tx2"/>
            </a:fgClr>
            <a:bgClr>
              <a:schemeClr val="bg1"/>
            </a:bgClr>
          </a:patt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4800600" y="3657600"/>
            <a:ext cx="228600" cy="228600"/>
          </a:xfrm>
          <a:prstGeom prst="rect">
            <a:avLst/>
          </a:prstGeom>
          <a:pattFill prst="dkDnDiag">
            <a:fgClr>
              <a:schemeClr val="accent4"/>
            </a:fgClr>
            <a:bgClr>
              <a:schemeClr val="bg1"/>
            </a:bgClr>
          </a:patt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5791200" y="2971800"/>
            <a:ext cx="228600" cy="228600"/>
          </a:xfrm>
          <a:prstGeom prst="rect">
            <a:avLst/>
          </a:prstGeom>
          <a:pattFill prst="dkHorz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6553200" y="3657600"/>
            <a:ext cx="152400" cy="228600"/>
          </a:xfrm>
          <a:prstGeom prst="rect">
            <a:avLst/>
          </a:prstGeom>
          <a:pattFill prst="dkHorz">
            <a:fgClr>
              <a:srgbClr val="94581C"/>
            </a:fgClr>
            <a:bgClr>
              <a:schemeClr val="bg1"/>
            </a:bgClr>
          </a:patt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6477000" y="2971800"/>
            <a:ext cx="228600" cy="228600"/>
          </a:xfrm>
          <a:prstGeom prst="rect">
            <a:avLst/>
          </a:prstGeom>
          <a:pattFill prst="lgGrid">
            <a:fgClr>
              <a:srgbClr val="FFC000"/>
            </a:fgClr>
            <a:bgClr>
              <a:schemeClr val="bg1"/>
            </a:bgClr>
          </a:patt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638800" y="3657600"/>
            <a:ext cx="228600" cy="228600"/>
          </a:xfrm>
          <a:prstGeom prst="rect">
            <a:avLst/>
          </a:prstGeom>
          <a:pattFill prst="dkDnDiag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324600" y="3657600"/>
            <a:ext cx="152400" cy="228600"/>
          </a:xfrm>
          <a:prstGeom prst="rect">
            <a:avLst/>
          </a:prstGeom>
          <a:pattFill prst="dkVert">
            <a:fgClr>
              <a:schemeClr val="accent4"/>
            </a:fgClr>
            <a:bgClr>
              <a:schemeClr val="bg1"/>
            </a:bgClr>
          </a:patt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867400" y="3657600"/>
            <a:ext cx="228600" cy="228600"/>
          </a:xfrm>
          <a:prstGeom prst="rect">
            <a:avLst/>
          </a:prstGeom>
          <a:pattFill prst="lgCheck">
            <a:fgClr>
              <a:schemeClr val="tx2"/>
            </a:fgClr>
            <a:bgClr>
              <a:schemeClr val="bg1"/>
            </a:bgClr>
          </a:patt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6477000" y="3657600"/>
            <a:ext cx="76200" cy="228600"/>
          </a:xfrm>
          <a:prstGeom prst="rect">
            <a:avLst/>
          </a:prstGeom>
          <a:pattFill prst="wdUpDiag">
            <a:fgClr>
              <a:schemeClr val="bg1"/>
            </a:fgClr>
            <a:bgClr>
              <a:srgbClr val="9933FF"/>
            </a:bgClr>
          </a:patt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5486400" y="3657600"/>
            <a:ext cx="152400" cy="228600"/>
          </a:xfrm>
          <a:prstGeom prst="rect">
            <a:avLst/>
          </a:prstGeom>
          <a:pattFill prst="dkHorz">
            <a:fgClr>
              <a:schemeClr val="tx2"/>
            </a:fgClr>
            <a:bgClr>
              <a:schemeClr val="bg1"/>
            </a:bgClr>
          </a:patt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019800" y="2971800"/>
            <a:ext cx="76200" cy="228600"/>
          </a:xfrm>
          <a:prstGeom prst="rect">
            <a:avLst/>
          </a:prstGeom>
          <a:pattFill prst="wdDnDiag">
            <a:fgClr>
              <a:srgbClr val="FFC611"/>
            </a:fgClr>
            <a:bgClr>
              <a:schemeClr val="bg1"/>
            </a:bgClr>
          </a:patt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4343400" y="3505200"/>
            <a:ext cx="377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77" name="Rectangle 76"/>
          <p:cNvSpPr/>
          <p:nvPr/>
        </p:nvSpPr>
        <p:spPr>
          <a:xfrm>
            <a:off x="5486400" y="5181600"/>
            <a:ext cx="609600" cy="228600"/>
          </a:xfrm>
          <a:prstGeom prst="rect">
            <a:avLst/>
          </a:prstGeom>
          <a:solidFill>
            <a:srgbClr val="EAEAEA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6858000" y="5181600"/>
            <a:ext cx="609600" cy="228600"/>
          </a:xfrm>
          <a:prstGeom prst="rect">
            <a:avLst/>
          </a:prstGeom>
          <a:solidFill>
            <a:srgbClr val="EAEAEA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7543800" y="5181600"/>
            <a:ext cx="609600" cy="228600"/>
          </a:xfrm>
          <a:prstGeom prst="rect">
            <a:avLst/>
          </a:prstGeom>
          <a:solidFill>
            <a:srgbClr val="EAEAEA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6172200" y="5181600"/>
            <a:ext cx="609600" cy="228600"/>
          </a:xfrm>
          <a:prstGeom prst="rect">
            <a:avLst/>
          </a:prstGeom>
          <a:solidFill>
            <a:srgbClr val="EAEAEA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4800600" y="5181600"/>
            <a:ext cx="609600" cy="228600"/>
          </a:xfrm>
          <a:prstGeom prst="rect">
            <a:avLst/>
          </a:prstGeom>
          <a:solidFill>
            <a:srgbClr val="EAEAEA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6172200" y="5181600"/>
            <a:ext cx="152400" cy="228600"/>
          </a:xfrm>
          <a:prstGeom prst="rect">
            <a:avLst/>
          </a:prstGeom>
          <a:pattFill prst="wdUpDiag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5029200" y="5181600"/>
            <a:ext cx="228600" cy="228600"/>
          </a:xfrm>
          <a:prstGeom prst="rect">
            <a:avLst/>
          </a:prstGeom>
          <a:pattFill prst="pct25">
            <a:fgClr>
              <a:srgbClr val="FFC000"/>
            </a:fgClr>
            <a:bgClr>
              <a:schemeClr val="bg1"/>
            </a:bgClr>
          </a:patt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6705600" y="5181600"/>
            <a:ext cx="76200" cy="228600"/>
          </a:xfrm>
          <a:prstGeom prst="rect">
            <a:avLst/>
          </a:prstGeom>
          <a:pattFill prst="smGrid">
            <a:fgClr>
              <a:schemeClr val="tx2"/>
            </a:fgClr>
            <a:bgClr>
              <a:schemeClr val="bg1"/>
            </a:bgClr>
          </a:patt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6858000" y="5181600"/>
            <a:ext cx="76200" cy="228600"/>
          </a:xfrm>
          <a:prstGeom prst="rect">
            <a:avLst/>
          </a:prstGeom>
          <a:pattFill prst="wdUpDiag">
            <a:fgClr>
              <a:schemeClr val="accent4"/>
            </a:fgClr>
            <a:bgClr>
              <a:schemeClr val="bg1"/>
            </a:bgClr>
          </a:patt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8077200" y="5181600"/>
            <a:ext cx="76200" cy="228600"/>
          </a:xfrm>
          <a:prstGeom prst="rect">
            <a:avLst/>
          </a:prstGeom>
          <a:pattFill prst="dkHorz">
            <a:fgClr>
              <a:schemeClr val="tx2"/>
            </a:fgClr>
            <a:bgClr>
              <a:schemeClr val="bg1"/>
            </a:bgClr>
          </a:patt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5257800" y="5181600"/>
            <a:ext cx="152400" cy="228600"/>
          </a:xfrm>
          <a:prstGeom prst="rect">
            <a:avLst/>
          </a:prstGeom>
          <a:pattFill prst="dkVert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7543800" y="5181600"/>
            <a:ext cx="304800" cy="228600"/>
          </a:xfrm>
          <a:prstGeom prst="rect">
            <a:avLst/>
          </a:prstGeom>
          <a:pattFill prst="wdUpDiag">
            <a:fgClr>
              <a:schemeClr val="tx2"/>
            </a:fgClr>
            <a:bgClr>
              <a:schemeClr val="bg1"/>
            </a:bgClr>
          </a:patt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6934200" y="5181600"/>
            <a:ext cx="228600" cy="228600"/>
          </a:xfrm>
          <a:prstGeom prst="rect">
            <a:avLst/>
          </a:prstGeom>
          <a:pattFill prst="smGrid">
            <a:fgClr>
              <a:schemeClr val="tx2"/>
            </a:fgClr>
            <a:bgClr>
              <a:schemeClr val="bg1"/>
            </a:bgClr>
          </a:patt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4800600" y="5181600"/>
            <a:ext cx="228600" cy="228600"/>
          </a:xfrm>
          <a:prstGeom prst="rect">
            <a:avLst/>
          </a:prstGeom>
          <a:pattFill prst="dkDnDiag">
            <a:fgClr>
              <a:schemeClr val="accent4"/>
            </a:fgClr>
            <a:bgClr>
              <a:schemeClr val="bg1"/>
            </a:bgClr>
          </a:patt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7162800" y="5181600"/>
            <a:ext cx="228600" cy="228600"/>
          </a:xfrm>
          <a:prstGeom prst="rect">
            <a:avLst/>
          </a:prstGeom>
          <a:pattFill prst="dkHorz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6553200" y="5181600"/>
            <a:ext cx="152400" cy="228600"/>
          </a:xfrm>
          <a:prstGeom prst="rect">
            <a:avLst/>
          </a:prstGeom>
          <a:pattFill prst="dkHorz">
            <a:fgClr>
              <a:srgbClr val="94581C"/>
            </a:fgClr>
            <a:bgClr>
              <a:schemeClr val="bg1"/>
            </a:bgClr>
          </a:patt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7848600" y="5181600"/>
            <a:ext cx="228600" cy="228600"/>
          </a:xfrm>
          <a:prstGeom prst="rect">
            <a:avLst/>
          </a:prstGeom>
          <a:pattFill prst="lgGrid">
            <a:fgClr>
              <a:srgbClr val="FFC000"/>
            </a:fgClr>
            <a:bgClr>
              <a:schemeClr val="bg1"/>
            </a:bgClr>
          </a:patt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5638800" y="5181600"/>
            <a:ext cx="228600" cy="228600"/>
          </a:xfrm>
          <a:prstGeom prst="rect">
            <a:avLst/>
          </a:prstGeom>
          <a:pattFill prst="dkDnDiag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6324600" y="5181600"/>
            <a:ext cx="152400" cy="228600"/>
          </a:xfrm>
          <a:prstGeom prst="rect">
            <a:avLst/>
          </a:prstGeom>
          <a:pattFill prst="dkVert">
            <a:fgClr>
              <a:schemeClr val="accent4"/>
            </a:fgClr>
            <a:bgClr>
              <a:schemeClr val="bg1"/>
            </a:bgClr>
          </a:patt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5867400" y="5181600"/>
            <a:ext cx="228600" cy="228600"/>
          </a:xfrm>
          <a:prstGeom prst="rect">
            <a:avLst/>
          </a:prstGeom>
          <a:pattFill prst="lgCheck">
            <a:fgClr>
              <a:schemeClr val="tx2"/>
            </a:fgClr>
            <a:bgClr>
              <a:schemeClr val="bg1"/>
            </a:bgClr>
          </a:patt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6477000" y="5181600"/>
            <a:ext cx="76200" cy="228600"/>
          </a:xfrm>
          <a:prstGeom prst="rect">
            <a:avLst/>
          </a:prstGeom>
          <a:pattFill prst="wdUpDiag">
            <a:fgClr>
              <a:schemeClr val="bg1"/>
            </a:fgClr>
            <a:bgClr>
              <a:srgbClr val="9933FF"/>
            </a:bgClr>
          </a:patt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5486400" y="5181600"/>
            <a:ext cx="152400" cy="228600"/>
          </a:xfrm>
          <a:prstGeom prst="rect">
            <a:avLst/>
          </a:prstGeom>
          <a:pattFill prst="dkHorz">
            <a:fgClr>
              <a:schemeClr val="tx2"/>
            </a:fgClr>
            <a:bgClr>
              <a:schemeClr val="bg1"/>
            </a:bgClr>
          </a:patt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7391400" y="5181600"/>
            <a:ext cx="76200" cy="228600"/>
          </a:xfrm>
          <a:prstGeom prst="rect">
            <a:avLst/>
          </a:prstGeom>
          <a:pattFill prst="wdDnDiag">
            <a:fgClr>
              <a:srgbClr val="FFC611"/>
            </a:fgClr>
            <a:bgClr>
              <a:schemeClr val="bg1"/>
            </a:bgClr>
          </a:patt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Box 102"/>
          <p:cNvSpPr txBox="1"/>
          <p:nvPr/>
        </p:nvSpPr>
        <p:spPr>
          <a:xfrm>
            <a:off x="4343400" y="5029200"/>
            <a:ext cx="377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7355334" y="1828800"/>
            <a:ext cx="105157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Log Head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07" name="Down Arrow 106"/>
          <p:cNvSpPr/>
          <p:nvPr/>
        </p:nvSpPr>
        <p:spPr>
          <a:xfrm>
            <a:off x="5334000" y="2057400"/>
            <a:ext cx="609600" cy="533400"/>
          </a:xfrm>
          <a:prstGeom prst="downArrow">
            <a:avLst/>
          </a:prstGeom>
          <a:gradFill flip="none" rotWithShape="1">
            <a:gsLst>
              <a:gs pos="0">
                <a:srgbClr val="DEE7F8"/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190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08" name="Down Arrow 107"/>
          <p:cNvSpPr/>
          <p:nvPr/>
        </p:nvSpPr>
        <p:spPr>
          <a:xfrm>
            <a:off x="5334000" y="4267200"/>
            <a:ext cx="609600" cy="533400"/>
          </a:xfrm>
          <a:prstGeom prst="downArrow">
            <a:avLst/>
          </a:prstGeom>
          <a:gradFill flip="none" rotWithShape="1">
            <a:gsLst>
              <a:gs pos="0">
                <a:srgbClr val="DEE7F8"/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190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5699502" y="1731935"/>
            <a:ext cx="1615697" cy="309269"/>
          </a:xfrm>
          <a:custGeom>
            <a:avLst/>
            <a:gdLst>
              <a:gd name="connsiteX0" fmla="*/ 1379349 w 1379349"/>
              <a:gd name="connsiteY0" fmla="*/ 232474 h 232474"/>
              <a:gd name="connsiteX1" fmla="*/ 0 w 1379349"/>
              <a:gd name="connsiteY1" fmla="*/ 0 h 232474"/>
              <a:gd name="connsiteX0" fmla="*/ 1379349 w 1379349"/>
              <a:gd name="connsiteY0" fmla="*/ 232474 h 232474"/>
              <a:gd name="connsiteX1" fmla="*/ 0 w 1379349"/>
              <a:gd name="connsiteY1" fmla="*/ 0 h 232474"/>
              <a:gd name="connsiteX0" fmla="*/ 1379349 w 1379349"/>
              <a:gd name="connsiteY0" fmla="*/ 232474 h 235993"/>
              <a:gd name="connsiteX1" fmla="*/ 0 w 1379349"/>
              <a:gd name="connsiteY1" fmla="*/ 0 h 235993"/>
              <a:gd name="connsiteX0" fmla="*/ 1379349 w 1379349"/>
              <a:gd name="connsiteY0" fmla="*/ 232474 h 232474"/>
              <a:gd name="connsiteX1" fmla="*/ 0 w 1379349"/>
              <a:gd name="connsiteY1" fmla="*/ 0 h 232474"/>
              <a:gd name="connsiteX0" fmla="*/ 1379349 w 1379349"/>
              <a:gd name="connsiteY0" fmla="*/ 232474 h 232474"/>
              <a:gd name="connsiteX1" fmla="*/ 0 w 1379349"/>
              <a:gd name="connsiteY1" fmla="*/ 0 h 232474"/>
              <a:gd name="connsiteX0" fmla="*/ 1332854 w 1332854"/>
              <a:gd name="connsiteY0" fmla="*/ 240223 h 240223"/>
              <a:gd name="connsiteX1" fmla="*/ 0 w 1332854"/>
              <a:gd name="connsiteY1" fmla="*/ 0 h 240223"/>
              <a:gd name="connsiteX0" fmla="*/ 1332854 w 1332854"/>
              <a:gd name="connsiteY0" fmla="*/ 240223 h 250711"/>
              <a:gd name="connsiteX1" fmla="*/ 0 w 1332854"/>
              <a:gd name="connsiteY1" fmla="*/ 0 h 250711"/>
              <a:gd name="connsiteX0" fmla="*/ 1332854 w 1332854"/>
              <a:gd name="connsiteY0" fmla="*/ 240223 h 250711"/>
              <a:gd name="connsiteX1" fmla="*/ 0 w 1332854"/>
              <a:gd name="connsiteY1" fmla="*/ 0 h 250711"/>
              <a:gd name="connsiteX0" fmla="*/ 1332854 w 1332854"/>
              <a:gd name="connsiteY0" fmla="*/ 240223 h 309269"/>
              <a:gd name="connsiteX1" fmla="*/ 0 w 1332854"/>
              <a:gd name="connsiteY1" fmla="*/ 0 h 30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2854" h="309269">
                <a:moveTo>
                  <a:pt x="1332854" y="240223"/>
                </a:moveTo>
                <a:cubicBezTo>
                  <a:pt x="809721" y="232474"/>
                  <a:pt x="222848" y="511444"/>
                  <a:pt x="0" y="0"/>
                </a:cubicBezTo>
              </a:path>
            </a:pathLst>
          </a:custGeom>
          <a:noFill/>
          <a:ln w="22225">
            <a:solidFill>
              <a:schemeClr val="tx2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>
            <a:off x="7370831" y="3990201"/>
            <a:ext cx="105157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Log Head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11" name="Freeform 110"/>
          <p:cNvSpPr/>
          <p:nvPr/>
        </p:nvSpPr>
        <p:spPr>
          <a:xfrm>
            <a:off x="6705600" y="3893336"/>
            <a:ext cx="609600" cy="240223"/>
          </a:xfrm>
          <a:custGeom>
            <a:avLst/>
            <a:gdLst>
              <a:gd name="connsiteX0" fmla="*/ 1379349 w 1379349"/>
              <a:gd name="connsiteY0" fmla="*/ 232474 h 232474"/>
              <a:gd name="connsiteX1" fmla="*/ 0 w 1379349"/>
              <a:gd name="connsiteY1" fmla="*/ 0 h 232474"/>
              <a:gd name="connsiteX0" fmla="*/ 1379349 w 1379349"/>
              <a:gd name="connsiteY0" fmla="*/ 232474 h 232474"/>
              <a:gd name="connsiteX1" fmla="*/ 0 w 1379349"/>
              <a:gd name="connsiteY1" fmla="*/ 0 h 232474"/>
              <a:gd name="connsiteX0" fmla="*/ 1379349 w 1379349"/>
              <a:gd name="connsiteY0" fmla="*/ 232474 h 235993"/>
              <a:gd name="connsiteX1" fmla="*/ 0 w 1379349"/>
              <a:gd name="connsiteY1" fmla="*/ 0 h 235993"/>
              <a:gd name="connsiteX0" fmla="*/ 1379349 w 1379349"/>
              <a:gd name="connsiteY0" fmla="*/ 232474 h 232474"/>
              <a:gd name="connsiteX1" fmla="*/ 0 w 1379349"/>
              <a:gd name="connsiteY1" fmla="*/ 0 h 232474"/>
              <a:gd name="connsiteX0" fmla="*/ 1379349 w 1379349"/>
              <a:gd name="connsiteY0" fmla="*/ 232474 h 232474"/>
              <a:gd name="connsiteX1" fmla="*/ 0 w 1379349"/>
              <a:gd name="connsiteY1" fmla="*/ 0 h 232474"/>
              <a:gd name="connsiteX0" fmla="*/ 1332854 w 1332854"/>
              <a:gd name="connsiteY0" fmla="*/ 240223 h 240223"/>
              <a:gd name="connsiteX1" fmla="*/ 0 w 1332854"/>
              <a:gd name="connsiteY1" fmla="*/ 0 h 240223"/>
              <a:gd name="connsiteX0" fmla="*/ 1332854 w 1332854"/>
              <a:gd name="connsiteY0" fmla="*/ 240223 h 240223"/>
              <a:gd name="connsiteX1" fmla="*/ 0 w 1332854"/>
              <a:gd name="connsiteY1" fmla="*/ 0 h 240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2854" h="240223">
                <a:moveTo>
                  <a:pt x="1332854" y="240223"/>
                </a:moveTo>
                <a:cubicBezTo>
                  <a:pt x="803329" y="232474"/>
                  <a:pt x="397677" y="224725"/>
                  <a:pt x="0" y="0"/>
                </a:cubicBezTo>
              </a:path>
            </a:pathLst>
          </a:custGeom>
          <a:noFill/>
          <a:ln w="22225">
            <a:solidFill>
              <a:schemeClr val="tx2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>
            <a:off x="7355334" y="2812941"/>
            <a:ext cx="110286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Survivor</a:t>
            </a:r>
          </a:p>
          <a:p>
            <a:pPr algn="l"/>
            <a:r>
              <a:rPr lang="en-US" b="1" dirty="0" smtClean="0">
                <a:solidFill>
                  <a:schemeClr val="tx2"/>
                </a:solidFill>
              </a:rPr>
              <a:t>Segments</a:t>
            </a:r>
            <a:endParaRPr lang="en-US" b="1" dirty="0">
              <a:solidFill>
                <a:schemeClr val="tx2"/>
              </a:solidFill>
            </a:endParaRPr>
          </a:p>
        </p:txBody>
      </p:sp>
      <p:cxnSp>
        <p:nvCxnSpPr>
          <p:cNvPr id="114" name="Straight Connector 113"/>
          <p:cNvCxnSpPr/>
          <p:nvPr/>
        </p:nvCxnSpPr>
        <p:spPr>
          <a:xfrm flipH="1">
            <a:off x="6858000" y="3086100"/>
            <a:ext cx="457200" cy="0"/>
          </a:xfrm>
          <a:prstGeom prst="line">
            <a:avLst/>
          </a:prstGeom>
          <a:noFill/>
          <a:ln w="22225">
            <a:solidFill>
              <a:schemeClr val="tx2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15" name="Left Brace 114"/>
          <p:cNvSpPr/>
          <p:nvPr/>
        </p:nvSpPr>
        <p:spPr>
          <a:xfrm rot="16200000">
            <a:off x="6096000" y="2667000"/>
            <a:ext cx="76200" cy="1295400"/>
          </a:xfrm>
          <a:prstGeom prst="leftBrace">
            <a:avLst>
              <a:gd name="adj1" fmla="val 33757"/>
              <a:gd name="adj2" fmla="val 50000"/>
            </a:avLst>
          </a:prstGeom>
          <a:ln w="22225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6133455" y="3416084"/>
            <a:ext cx="800745" cy="241515"/>
          </a:xfrm>
          <a:custGeom>
            <a:avLst/>
            <a:gdLst>
              <a:gd name="connsiteX0" fmla="*/ 0 w 1348353"/>
              <a:gd name="connsiteY0" fmla="*/ 0 h 178230"/>
              <a:gd name="connsiteX1" fmla="*/ 1348353 w 1348353"/>
              <a:gd name="connsiteY1" fmla="*/ 178230 h 178230"/>
              <a:gd name="connsiteX0" fmla="*/ 0 w 1348353"/>
              <a:gd name="connsiteY0" fmla="*/ 0 h 178230"/>
              <a:gd name="connsiteX1" fmla="*/ 1348353 w 1348353"/>
              <a:gd name="connsiteY1" fmla="*/ 178230 h 178230"/>
              <a:gd name="connsiteX0" fmla="*/ 0 w 1348353"/>
              <a:gd name="connsiteY0" fmla="*/ 0 h 178230"/>
              <a:gd name="connsiteX1" fmla="*/ 1348353 w 1348353"/>
              <a:gd name="connsiteY1" fmla="*/ 178230 h 178230"/>
              <a:gd name="connsiteX0" fmla="*/ 0 w 1348353"/>
              <a:gd name="connsiteY0" fmla="*/ 0 h 178230"/>
              <a:gd name="connsiteX1" fmla="*/ 1348353 w 1348353"/>
              <a:gd name="connsiteY1" fmla="*/ 178230 h 178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48353" h="178230">
                <a:moveTo>
                  <a:pt x="0" y="0"/>
                </a:moveTo>
                <a:cubicBezTo>
                  <a:pt x="11625" y="142713"/>
                  <a:pt x="1061634" y="-63284"/>
                  <a:pt x="1348353" y="178230"/>
                </a:cubicBezTo>
              </a:path>
            </a:pathLst>
          </a:custGeom>
          <a:noFill/>
          <a:ln w="22225"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17" name="TextBox 116"/>
          <p:cNvSpPr txBox="1"/>
          <p:nvPr/>
        </p:nvSpPr>
        <p:spPr>
          <a:xfrm>
            <a:off x="5943600" y="5666601"/>
            <a:ext cx="105157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Log Head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18" name="Freeform 117"/>
          <p:cNvSpPr/>
          <p:nvPr/>
        </p:nvSpPr>
        <p:spPr>
          <a:xfrm>
            <a:off x="7102098" y="5482527"/>
            <a:ext cx="1131377" cy="325464"/>
          </a:xfrm>
          <a:custGeom>
            <a:avLst/>
            <a:gdLst>
              <a:gd name="connsiteX0" fmla="*/ 0 w 1061634"/>
              <a:gd name="connsiteY0" fmla="*/ 287113 h 287113"/>
              <a:gd name="connsiteX1" fmla="*/ 1061634 w 1061634"/>
              <a:gd name="connsiteY1" fmla="*/ 394 h 287113"/>
              <a:gd name="connsiteX0" fmla="*/ 0 w 1061634"/>
              <a:gd name="connsiteY0" fmla="*/ 286934 h 286934"/>
              <a:gd name="connsiteX1" fmla="*/ 1061634 w 1061634"/>
              <a:gd name="connsiteY1" fmla="*/ 215 h 286934"/>
              <a:gd name="connsiteX0" fmla="*/ 0 w 1061634"/>
              <a:gd name="connsiteY0" fmla="*/ 286719 h 286719"/>
              <a:gd name="connsiteX1" fmla="*/ 1061634 w 1061634"/>
              <a:gd name="connsiteY1" fmla="*/ 0 h 286719"/>
              <a:gd name="connsiteX0" fmla="*/ 0 w 1131377"/>
              <a:gd name="connsiteY0" fmla="*/ 325464 h 325464"/>
              <a:gd name="connsiteX1" fmla="*/ 1131377 w 1131377"/>
              <a:gd name="connsiteY1" fmla="*/ 0 h 325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31377" h="325464">
                <a:moveTo>
                  <a:pt x="0" y="325464"/>
                </a:moveTo>
                <a:cubicBezTo>
                  <a:pt x="597975" y="309319"/>
                  <a:pt x="1033221" y="184688"/>
                  <a:pt x="1131377" y="0"/>
                </a:cubicBezTo>
              </a:path>
            </a:pathLst>
          </a:custGeom>
          <a:noFill/>
          <a:ln w="22225">
            <a:solidFill>
              <a:schemeClr val="tx2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8229600" y="5181600"/>
            <a:ext cx="609600" cy="228600"/>
          </a:xfrm>
          <a:prstGeom prst="rect">
            <a:avLst/>
          </a:prstGeom>
          <a:solidFill>
            <a:srgbClr val="EAEAEA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74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Log-Structured Memory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Write Throughput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078395"/>
            <a:ext cx="4186003" cy="555100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019800" y="1066800"/>
            <a:ext cx="2863604" cy="48782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tabLst>
                <a:tab pos="1255713" algn="l"/>
              </a:tabLst>
            </a:pPr>
            <a:r>
              <a:rPr lang="en-US" b="1" dirty="0" smtClean="0"/>
              <a:t>Memory	Performance</a:t>
            </a:r>
          </a:p>
          <a:p>
            <a:pPr algn="l">
              <a:tabLst>
                <a:tab pos="1255713" algn="l"/>
              </a:tabLst>
            </a:pPr>
            <a:r>
              <a:rPr lang="en-US" b="1" dirty="0" smtClean="0"/>
              <a:t>Utilization</a:t>
            </a:r>
            <a:r>
              <a:rPr lang="en-US" b="1" dirty="0"/>
              <a:t>	</a:t>
            </a:r>
            <a:r>
              <a:rPr lang="en-US" b="1" dirty="0" smtClean="0"/>
              <a:t>Degradation</a:t>
            </a:r>
          </a:p>
          <a:p>
            <a:pPr algn="l">
              <a:spcBef>
                <a:spcPts val="600"/>
              </a:spcBef>
              <a:tabLst>
                <a:tab pos="231775" algn="l"/>
                <a:tab pos="1487488" algn="l"/>
              </a:tabLst>
            </a:pPr>
            <a:r>
              <a:rPr lang="en-US" dirty="0" smtClean="0">
                <a:solidFill>
                  <a:schemeClr val="tx2"/>
                </a:solidFill>
              </a:rPr>
              <a:t>	80%	17-27%</a:t>
            </a:r>
          </a:p>
          <a:p>
            <a:pPr algn="l">
              <a:tabLst>
                <a:tab pos="231775" algn="l"/>
                <a:tab pos="1487488" algn="l"/>
              </a:tabLst>
            </a:pPr>
            <a:r>
              <a:rPr lang="en-US" dirty="0" smtClean="0">
                <a:solidFill>
                  <a:schemeClr val="tx2"/>
                </a:solidFill>
              </a:rPr>
              <a:t>	90%	26-49%</a:t>
            </a:r>
          </a:p>
          <a:p>
            <a:pPr algn="l">
              <a:tabLst>
                <a:tab pos="231775" algn="l"/>
                <a:tab pos="1487488" algn="l"/>
              </a:tabLst>
            </a:pPr>
            <a:endParaRPr lang="en-US" dirty="0">
              <a:solidFill>
                <a:schemeClr val="tx2"/>
              </a:solidFill>
            </a:endParaRPr>
          </a:p>
          <a:p>
            <a:pPr algn="l">
              <a:tabLst>
                <a:tab pos="231775" algn="l"/>
                <a:tab pos="1487488" algn="l"/>
              </a:tabLst>
            </a:pPr>
            <a:endParaRPr lang="en-US" dirty="0" smtClean="0">
              <a:solidFill>
                <a:schemeClr val="tx2"/>
              </a:solidFill>
            </a:endParaRPr>
          </a:p>
          <a:p>
            <a:pPr algn="l">
              <a:tabLst>
                <a:tab pos="231775" algn="l"/>
                <a:tab pos="1487488" algn="l"/>
              </a:tabLst>
            </a:pPr>
            <a:endParaRPr lang="en-US" dirty="0">
              <a:solidFill>
                <a:schemeClr val="tx2"/>
              </a:solidFill>
            </a:endParaRPr>
          </a:p>
          <a:p>
            <a:pPr algn="l">
              <a:tabLst>
                <a:tab pos="231775" algn="l"/>
                <a:tab pos="1487488" algn="l"/>
              </a:tabLst>
            </a:pPr>
            <a:endParaRPr lang="en-US" dirty="0" smtClean="0">
              <a:solidFill>
                <a:schemeClr val="tx2"/>
              </a:solidFill>
            </a:endParaRPr>
          </a:p>
          <a:p>
            <a:pPr algn="l">
              <a:tabLst>
                <a:tab pos="231775" algn="l"/>
                <a:tab pos="1487488" algn="l"/>
              </a:tabLst>
            </a:pPr>
            <a:r>
              <a:rPr lang="en-US" dirty="0" smtClean="0">
                <a:solidFill>
                  <a:schemeClr val="tx2"/>
                </a:solidFill>
              </a:rPr>
              <a:t>	80%	14-15%</a:t>
            </a:r>
          </a:p>
          <a:p>
            <a:pPr algn="l">
              <a:tabLst>
                <a:tab pos="231775" algn="l"/>
                <a:tab pos="1487488" algn="l"/>
              </a:tabLst>
            </a:pPr>
            <a:r>
              <a:rPr lang="en-US" dirty="0" smtClean="0">
                <a:solidFill>
                  <a:schemeClr val="tx2"/>
                </a:solidFill>
              </a:rPr>
              <a:t>	90%	30-42%</a:t>
            </a:r>
          </a:p>
          <a:p>
            <a:pPr algn="l">
              <a:tabLst>
                <a:tab pos="231775" algn="l"/>
                <a:tab pos="1487488" algn="l"/>
              </a:tabLst>
            </a:pPr>
            <a:endParaRPr lang="en-US" dirty="0">
              <a:solidFill>
                <a:schemeClr val="tx2"/>
              </a:solidFill>
            </a:endParaRPr>
          </a:p>
          <a:p>
            <a:pPr algn="l">
              <a:tabLst>
                <a:tab pos="231775" algn="l"/>
                <a:tab pos="1487488" algn="l"/>
              </a:tabLst>
            </a:pPr>
            <a:endParaRPr lang="en-US" dirty="0" smtClean="0">
              <a:solidFill>
                <a:schemeClr val="tx2"/>
              </a:solidFill>
            </a:endParaRPr>
          </a:p>
          <a:p>
            <a:pPr algn="l">
              <a:tabLst>
                <a:tab pos="231775" algn="l"/>
                <a:tab pos="1487488" algn="l"/>
              </a:tabLst>
            </a:pPr>
            <a:endParaRPr lang="en-US" dirty="0">
              <a:solidFill>
                <a:schemeClr val="tx2"/>
              </a:solidFill>
            </a:endParaRPr>
          </a:p>
          <a:p>
            <a:pPr algn="l">
              <a:tabLst>
                <a:tab pos="231775" algn="l"/>
                <a:tab pos="1487488" algn="l"/>
              </a:tabLst>
            </a:pPr>
            <a:endParaRPr lang="en-US" dirty="0" smtClean="0">
              <a:solidFill>
                <a:schemeClr val="tx2"/>
              </a:solidFill>
            </a:endParaRPr>
          </a:p>
          <a:p>
            <a:pPr algn="l">
              <a:tabLst>
                <a:tab pos="231775" algn="l"/>
                <a:tab pos="1487488" algn="l"/>
              </a:tabLst>
            </a:pPr>
            <a:endParaRPr lang="en-US" dirty="0">
              <a:solidFill>
                <a:schemeClr val="tx2"/>
              </a:solidFill>
            </a:endParaRPr>
          </a:p>
          <a:p>
            <a:pPr algn="l">
              <a:tabLst>
                <a:tab pos="231775" algn="l"/>
                <a:tab pos="1487488" algn="l"/>
              </a:tabLst>
            </a:pPr>
            <a:r>
              <a:rPr lang="en-US" dirty="0" smtClean="0">
                <a:solidFill>
                  <a:schemeClr val="tx2"/>
                </a:solidFill>
              </a:rPr>
              <a:t>	80%	3-4%</a:t>
            </a:r>
          </a:p>
          <a:p>
            <a:pPr algn="l">
              <a:tabLst>
                <a:tab pos="231775" algn="l"/>
                <a:tab pos="1487488" algn="l"/>
              </a:tabLst>
            </a:pPr>
            <a:r>
              <a:rPr lang="en-US" dirty="0" smtClean="0">
                <a:solidFill>
                  <a:schemeClr val="tx2"/>
                </a:solidFill>
              </a:rPr>
              <a:t>	90%	3-6%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302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Log-Structured Memory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1-Level vs. 2-Level Cleaning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3334" y="1143000"/>
            <a:ext cx="4197333" cy="552533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34137" y="3444498"/>
            <a:ext cx="1300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One-Level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Cleaning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1895960" y="1805551"/>
            <a:ext cx="3766087" cy="1642821"/>
          </a:xfrm>
          <a:custGeom>
            <a:avLst/>
            <a:gdLst>
              <a:gd name="connsiteX0" fmla="*/ 0 w 581186"/>
              <a:gd name="connsiteY0" fmla="*/ 604434 h 604434"/>
              <a:gd name="connsiteX1" fmla="*/ 581186 w 581186"/>
              <a:gd name="connsiteY1" fmla="*/ 0 h 604434"/>
              <a:gd name="connsiteX0" fmla="*/ 0 w 3680847"/>
              <a:gd name="connsiteY0" fmla="*/ 1766807 h 1766807"/>
              <a:gd name="connsiteX1" fmla="*/ 3680847 w 3680847"/>
              <a:gd name="connsiteY1" fmla="*/ 0 h 1766807"/>
              <a:gd name="connsiteX0" fmla="*/ 0 w 3680847"/>
              <a:gd name="connsiteY0" fmla="*/ 1766807 h 1766807"/>
              <a:gd name="connsiteX1" fmla="*/ 3680847 w 3680847"/>
              <a:gd name="connsiteY1" fmla="*/ 0 h 1766807"/>
              <a:gd name="connsiteX0" fmla="*/ 0 w 3680847"/>
              <a:gd name="connsiteY0" fmla="*/ 1766807 h 1766807"/>
              <a:gd name="connsiteX1" fmla="*/ 3680847 w 3680847"/>
              <a:gd name="connsiteY1" fmla="*/ 0 h 1766807"/>
              <a:gd name="connsiteX0" fmla="*/ 0 w 3680847"/>
              <a:gd name="connsiteY0" fmla="*/ 1766807 h 1766807"/>
              <a:gd name="connsiteX1" fmla="*/ 3680847 w 3680847"/>
              <a:gd name="connsiteY1" fmla="*/ 0 h 1766807"/>
              <a:gd name="connsiteX0" fmla="*/ 0 w 3680847"/>
              <a:gd name="connsiteY0" fmla="*/ 1766807 h 1766807"/>
              <a:gd name="connsiteX1" fmla="*/ 3680847 w 3680847"/>
              <a:gd name="connsiteY1" fmla="*/ 0 h 1766807"/>
              <a:gd name="connsiteX0" fmla="*/ 0 w 3766087"/>
              <a:gd name="connsiteY0" fmla="*/ 1642821 h 1642821"/>
              <a:gd name="connsiteX1" fmla="*/ 3766087 w 3766087"/>
              <a:gd name="connsiteY1" fmla="*/ 0 h 1642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66087" h="1642821">
                <a:moveTo>
                  <a:pt x="0" y="1642821"/>
                </a:moveTo>
                <a:cubicBezTo>
                  <a:pt x="830451" y="184043"/>
                  <a:pt x="2970507" y="96864"/>
                  <a:pt x="3766087" y="0"/>
                </a:cubicBezTo>
              </a:path>
            </a:pathLst>
          </a:custGeom>
          <a:noFill/>
          <a:ln w="22225">
            <a:solidFill>
              <a:schemeClr val="tx2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965702" y="2172345"/>
            <a:ext cx="3742840" cy="1402597"/>
          </a:xfrm>
          <a:custGeom>
            <a:avLst/>
            <a:gdLst>
              <a:gd name="connsiteX0" fmla="*/ 0 w 581186"/>
              <a:gd name="connsiteY0" fmla="*/ 604434 h 604434"/>
              <a:gd name="connsiteX1" fmla="*/ 581186 w 581186"/>
              <a:gd name="connsiteY1" fmla="*/ 0 h 604434"/>
              <a:gd name="connsiteX0" fmla="*/ 0 w 3727342"/>
              <a:gd name="connsiteY0" fmla="*/ 1480088 h 1480088"/>
              <a:gd name="connsiteX1" fmla="*/ 3727342 w 3727342"/>
              <a:gd name="connsiteY1" fmla="*/ 0 h 1480088"/>
              <a:gd name="connsiteX0" fmla="*/ 0 w 3727342"/>
              <a:gd name="connsiteY0" fmla="*/ 1480088 h 1480088"/>
              <a:gd name="connsiteX1" fmla="*/ 3727342 w 3727342"/>
              <a:gd name="connsiteY1" fmla="*/ 0 h 1480088"/>
              <a:gd name="connsiteX0" fmla="*/ 0 w 3727342"/>
              <a:gd name="connsiteY0" fmla="*/ 1480088 h 1480088"/>
              <a:gd name="connsiteX1" fmla="*/ 3727342 w 3727342"/>
              <a:gd name="connsiteY1" fmla="*/ 0 h 1480088"/>
              <a:gd name="connsiteX0" fmla="*/ 0 w 3727342"/>
              <a:gd name="connsiteY0" fmla="*/ 1480088 h 1480088"/>
              <a:gd name="connsiteX1" fmla="*/ 3727342 w 3727342"/>
              <a:gd name="connsiteY1" fmla="*/ 0 h 1480088"/>
              <a:gd name="connsiteX0" fmla="*/ 0 w 3742840"/>
              <a:gd name="connsiteY0" fmla="*/ 1402597 h 1402597"/>
              <a:gd name="connsiteX1" fmla="*/ 3742840 w 3742840"/>
              <a:gd name="connsiteY1" fmla="*/ 0 h 1402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42840" h="1402597">
                <a:moveTo>
                  <a:pt x="0" y="1402597"/>
                </a:moveTo>
                <a:cubicBezTo>
                  <a:pt x="752959" y="416517"/>
                  <a:pt x="3094495" y="65867"/>
                  <a:pt x="3742840" y="0"/>
                </a:cubicBezTo>
              </a:path>
            </a:pathLst>
          </a:custGeom>
          <a:noFill/>
          <a:ln w="22225">
            <a:solidFill>
              <a:schemeClr val="tx2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012196" y="3713136"/>
            <a:ext cx="2867186" cy="210954"/>
          </a:xfrm>
          <a:custGeom>
            <a:avLst/>
            <a:gdLst>
              <a:gd name="connsiteX0" fmla="*/ 0 w 581186"/>
              <a:gd name="connsiteY0" fmla="*/ 604434 h 604434"/>
              <a:gd name="connsiteX1" fmla="*/ 581186 w 581186"/>
              <a:gd name="connsiteY1" fmla="*/ 0 h 604434"/>
              <a:gd name="connsiteX0" fmla="*/ 0 w 2898182"/>
              <a:gd name="connsiteY0" fmla="*/ 88452 h 123090"/>
              <a:gd name="connsiteX1" fmla="*/ 2898182 w 2898182"/>
              <a:gd name="connsiteY1" fmla="*/ 103950 h 123090"/>
              <a:gd name="connsiteX0" fmla="*/ 0 w 2898182"/>
              <a:gd name="connsiteY0" fmla="*/ 68689 h 161421"/>
              <a:gd name="connsiteX1" fmla="*/ 2898182 w 2898182"/>
              <a:gd name="connsiteY1" fmla="*/ 84187 h 161421"/>
              <a:gd name="connsiteX0" fmla="*/ 0 w 2898182"/>
              <a:gd name="connsiteY0" fmla="*/ 156954 h 231816"/>
              <a:gd name="connsiteX1" fmla="*/ 2898182 w 2898182"/>
              <a:gd name="connsiteY1" fmla="*/ 172452 h 231816"/>
              <a:gd name="connsiteX0" fmla="*/ 0 w 2898182"/>
              <a:gd name="connsiteY0" fmla="*/ 0 h 195314"/>
              <a:gd name="connsiteX1" fmla="*/ 2898182 w 2898182"/>
              <a:gd name="connsiteY1" fmla="*/ 15498 h 195314"/>
              <a:gd name="connsiteX0" fmla="*/ 0 w 2898182"/>
              <a:gd name="connsiteY0" fmla="*/ 0 h 183102"/>
              <a:gd name="connsiteX1" fmla="*/ 2898182 w 2898182"/>
              <a:gd name="connsiteY1" fmla="*/ 15498 h 183102"/>
              <a:gd name="connsiteX0" fmla="*/ 0 w 2898182"/>
              <a:gd name="connsiteY0" fmla="*/ 0 h 203226"/>
              <a:gd name="connsiteX1" fmla="*/ 2898182 w 2898182"/>
              <a:gd name="connsiteY1" fmla="*/ 15498 h 203226"/>
              <a:gd name="connsiteX0" fmla="*/ 0 w 2867186"/>
              <a:gd name="connsiteY0" fmla="*/ 0 h 210954"/>
              <a:gd name="connsiteX1" fmla="*/ 2867186 w 2867186"/>
              <a:gd name="connsiteY1" fmla="*/ 30996 h 210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67186" h="210954">
                <a:moveTo>
                  <a:pt x="0" y="0"/>
                </a:moveTo>
                <a:cubicBezTo>
                  <a:pt x="1411636" y="284780"/>
                  <a:pt x="2025113" y="267345"/>
                  <a:pt x="2867186" y="30996"/>
                </a:cubicBezTo>
              </a:path>
            </a:pathLst>
          </a:custGeom>
          <a:noFill/>
          <a:ln w="22225">
            <a:solidFill>
              <a:schemeClr val="tx2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996698" y="3859077"/>
            <a:ext cx="3122908" cy="343487"/>
          </a:xfrm>
          <a:custGeom>
            <a:avLst/>
            <a:gdLst>
              <a:gd name="connsiteX0" fmla="*/ 0 w 581186"/>
              <a:gd name="connsiteY0" fmla="*/ 604434 h 604434"/>
              <a:gd name="connsiteX1" fmla="*/ 581186 w 581186"/>
              <a:gd name="connsiteY1" fmla="*/ 0 h 604434"/>
              <a:gd name="connsiteX0" fmla="*/ 0 w 3138406"/>
              <a:gd name="connsiteY0" fmla="*/ 58846 h 349592"/>
              <a:gd name="connsiteX1" fmla="*/ 3138406 w 3138406"/>
              <a:gd name="connsiteY1" fmla="*/ 337815 h 349592"/>
              <a:gd name="connsiteX0" fmla="*/ 0 w 3138406"/>
              <a:gd name="connsiteY0" fmla="*/ 47381 h 394761"/>
              <a:gd name="connsiteX1" fmla="*/ 3138406 w 3138406"/>
              <a:gd name="connsiteY1" fmla="*/ 326350 h 394761"/>
              <a:gd name="connsiteX0" fmla="*/ 0 w 3138406"/>
              <a:gd name="connsiteY0" fmla="*/ 85216 h 425895"/>
              <a:gd name="connsiteX1" fmla="*/ 3138406 w 3138406"/>
              <a:gd name="connsiteY1" fmla="*/ 364185 h 425895"/>
              <a:gd name="connsiteX0" fmla="*/ 0 w 3138406"/>
              <a:gd name="connsiteY0" fmla="*/ 0 h 426639"/>
              <a:gd name="connsiteX1" fmla="*/ 3138406 w 3138406"/>
              <a:gd name="connsiteY1" fmla="*/ 278969 h 426639"/>
              <a:gd name="connsiteX0" fmla="*/ 0 w 3138406"/>
              <a:gd name="connsiteY0" fmla="*/ 0 h 381869"/>
              <a:gd name="connsiteX1" fmla="*/ 3138406 w 3138406"/>
              <a:gd name="connsiteY1" fmla="*/ 278969 h 381869"/>
              <a:gd name="connsiteX0" fmla="*/ 0 w 3122908"/>
              <a:gd name="connsiteY0" fmla="*/ 0 h 343487"/>
              <a:gd name="connsiteX1" fmla="*/ 3122908 w 3122908"/>
              <a:gd name="connsiteY1" fmla="*/ 224725 h 343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22908" h="343487">
                <a:moveTo>
                  <a:pt x="0" y="0"/>
                </a:moveTo>
                <a:cubicBezTo>
                  <a:pt x="1303148" y="377769"/>
                  <a:pt x="2187844" y="430077"/>
                  <a:pt x="3122908" y="224725"/>
                </a:cubicBezTo>
              </a:path>
            </a:pathLst>
          </a:custGeom>
          <a:noFill/>
          <a:ln w="22225">
            <a:solidFill>
              <a:schemeClr val="tx2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965702" y="3974024"/>
            <a:ext cx="3146156" cy="1774979"/>
          </a:xfrm>
          <a:custGeom>
            <a:avLst/>
            <a:gdLst>
              <a:gd name="connsiteX0" fmla="*/ 0 w 581186"/>
              <a:gd name="connsiteY0" fmla="*/ 604434 h 604434"/>
              <a:gd name="connsiteX1" fmla="*/ 581186 w 581186"/>
              <a:gd name="connsiteY1" fmla="*/ 0 h 604434"/>
              <a:gd name="connsiteX0" fmla="*/ 0 w 3130658"/>
              <a:gd name="connsiteY0" fmla="*/ 20838 h 1752715"/>
              <a:gd name="connsiteX1" fmla="*/ 3130658 w 3130658"/>
              <a:gd name="connsiteY1" fmla="*/ 1748899 h 1752715"/>
              <a:gd name="connsiteX0" fmla="*/ 0 w 3130658"/>
              <a:gd name="connsiteY0" fmla="*/ 17216 h 1832380"/>
              <a:gd name="connsiteX1" fmla="*/ 3130658 w 3130658"/>
              <a:gd name="connsiteY1" fmla="*/ 1745277 h 1832380"/>
              <a:gd name="connsiteX0" fmla="*/ 0 w 3130658"/>
              <a:gd name="connsiteY0" fmla="*/ 0 h 1885954"/>
              <a:gd name="connsiteX1" fmla="*/ 3130658 w 3130658"/>
              <a:gd name="connsiteY1" fmla="*/ 1728061 h 1885954"/>
              <a:gd name="connsiteX0" fmla="*/ 0 w 3130658"/>
              <a:gd name="connsiteY0" fmla="*/ 0 h 1860511"/>
              <a:gd name="connsiteX1" fmla="*/ 3130658 w 3130658"/>
              <a:gd name="connsiteY1" fmla="*/ 1728061 h 1860511"/>
              <a:gd name="connsiteX0" fmla="*/ 0 w 3146156"/>
              <a:gd name="connsiteY0" fmla="*/ 0 h 1775640"/>
              <a:gd name="connsiteX1" fmla="*/ 3146156 w 3146156"/>
              <a:gd name="connsiteY1" fmla="*/ 1635071 h 1775640"/>
              <a:gd name="connsiteX0" fmla="*/ 0 w 3146156"/>
              <a:gd name="connsiteY0" fmla="*/ 0 h 1774979"/>
              <a:gd name="connsiteX1" fmla="*/ 3146156 w 3146156"/>
              <a:gd name="connsiteY1" fmla="*/ 1635071 h 1774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46156" h="1774979">
                <a:moveTo>
                  <a:pt x="0" y="0"/>
                </a:moveTo>
                <a:cubicBezTo>
                  <a:pt x="698715" y="1160434"/>
                  <a:pt x="1676400" y="2150389"/>
                  <a:pt x="3146156" y="1635071"/>
                </a:cubicBezTo>
              </a:path>
            </a:pathLst>
          </a:custGeom>
          <a:noFill/>
          <a:ln w="22225">
            <a:solidFill>
              <a:schemeClr val="tx2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895958" y="4081221"/>
            <a:ext cx="3355383" cy="1952328"/>
          </a:xfrm>
          <a:custGeom>
            <a:avLst/>
            <a:gdLst>
              <a:gd name="connsiteX0" fmla="*/ 0 w 581186"/>
              <a:gd name="connsiteY0" fmla="*/ 604434 h 604434"/>
              <a:gd name="connsiteX1" fmla="*/ 581186 w 581186"/>
              <a:gd name="connsiteY1" fmla="*/ 0 h 604434"/>
              <a:gd name="connsiteX0" fmla="*/ 0 w 3270142"/>
              <a:gd name="connsiteY0" fmla="*/ 18884 h 1982863"/>
              <a:gd name="connsiteX1" fmla="*/ 3270142 w 3270142"/>
              <a:gd name="connsiteY1" fmla="*/ 1979419 h 1982863"/>
              <a:gd name="connsiteX0" fmla="*/ 0 w 3270142"/>
              <a:gd name="connsiteY0" fmla="*/ 17192 h 2011100"/>
              <a:gd name="connsiteX1" fmla="*/ 3270142 w 3270142"/>
              <a:gd name="connsiteY1" fmla="*/ 1977727 h 2011100"/>
              <a:gd name="connsiteX0" fmla="*/ 0 w 3270142"/>
              <a:gd name="connsiteY0" fmla="*/ 0 h 2072739"/>
              <a:gd name="connsiteX1" fmla="*/ 3270142 w 3270142"/>
              <a:gd name="connsiteY1" fmla="*/ 1960535 h 2072739"/>
              <a:gd name="connsiteX0" fmla="*/ 0 w 3355383"/>
              <a:gd name="connsiteY0" fmla="*/ 0 h 1963891"/>
              <a:gd name="connsiteX1" fmla="*/ 3355383 w 3355383"/>
              <a:gd name="connsiteY1" fmla="*/ 1836549 h 1963891"/>
              <a:gd name="connsiteX0" fmla="*/ 0 w 3355383"/>
              <a:gd name="connsiteY0" fmla="*/ 0 h 1952328"/>
              <a:gd name="connsiteX1" fmla="*/ 3355383 w 3355383"/>
              <a:gd name="connsiteY1" fmla="*/ 1836549 h 1952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55383" h="1952328">
                <a:moveTo>
                  <a:pt x="0" y="0"/>
                </a:moveTo>
                <a:cubicBezTo>
                  <a:pt x="892444" y="1780367"/>
                  <a:pt x="2110353" y="2189135"/>
                  <a:pt x="3355383" y="1836549"/>
                </a:cubicBezTo>
              </a:path>
            </a:pathLst>
          </a:custGeom>
          <a:noFill/>
          <a:ln w="22225">
            <a:solidFill>
              <a:schemeClr val="tx2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941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Log-Structured Memory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Cleaner’s Impact on Latency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371600"/>
            <a:ext cx="5851172" cy="48768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248400" y="20574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Median:</a:t>
            </a:r>
          </a:p>
          <a:p>
            <a:pPr marL="169863" indent="-169863" algn="l"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tabLst>
                <a:tab pos="1712913" algn="l"/>
              </a:tabLst>
            </a:pPr>
            <a:r>
              <a:rPr lang="en-US" dirty="0" smtClean="0">
                <a:solidFill>
                  <a:srgbClr val="43A343"/>
                </a:solidFill>
              </a:rPr>
              <a:t>With cleaning: 	16.70µs</a:t>
            </a:r>
          </a:p>
          <a:p>
            <a:pPr marL="169863" indent="-169863" algn="l"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tabLst>
                <a:tab pos="1712913" algn="l"/>
              </a:tabLst>
            </a:pPr>
            <a:r>
              <a:rPr lang="en-US" dirty="0" smtClean="0">
                <a:solidFill>
                  <a:srgbClr val="43A343"/>
                </a:solidFill>
              </a:rPr>
              <a:t>No cleaner:	16.35µs</a:t>
            </a:r>
            <a:endParaRPr lang="en-US" dirty="0">
              <a:solidFill>
                <a:srgbClr val="43A343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48400" y="350520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99.9%:</a:t>
            </a:r>
          </a:p>
          <a:p>
            <a:pPr marL="169863" indent="-169863" algn="l"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tabLst>
                <a:tab pos="1712913" algn="l"/>
              </a:tabLst>
            </a:pPr>
            <a:r>
              <a:rPr lang="en-US" dirty="0" smtClean="0">
                <a:solidFill>
                  <a:srgbClr val="43A343"/>
                </a:solidFill>
              </a:rPr>
              <a:t>With cleaning: 	900µs</a:t>
            </a:r>
          </a:p>
          <a:p>
            <a:pPr marL="169863" indent="-169863" algn="l"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tabLst>
                <a:tab pos="1712913" algn="l"/>
              </a:tabLst>
            </a:pPr>
            <a:r>
              <a:rPr lang="en-US" dirty="0" smtClean="0">
                <a:solidFill>
                  <a:srgbClr val="43A343"/>
                </a:solidFill>
              </a:rPr>
              <a:t>No cleaner:	115µs</a:t>
            </a:r>
            <a:endParaRPr lang="en-US" dirty="0">
              <a:solidFill>
                <a:srgbClr val="43A343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2069024" y="1633779"/>
            <a:ext cx="4145796" cy="1007389"/>
          </a:xfrm>
          <a:custGeom>
            <a:avLst/>
            <a:gdLst>
              <a:gd name="connsiteX0" fmla="*/ 4122549 w 4122549"/>
              <a:gd name="connsiteY0" fmla="*/ 968644 h 968644"/>
              <a:gd name="connsiteX1" fmla="*/ 0 w 4122549"/>
              <a:gd name="connsiteY1" fmla="*/ 0 h 968644"/>
              <a:gd name="connsiteX0" fmla="*/ 4122549 w 4122549"/>
              <a:gd name="connsiteY0" fmla="*/ 968644 h 968644"/>
              <a:gd name="connsiteX1" fmla="*/ 0 w 4122549"/>
              <a:gd name="connsiteY1" fmla="*/ 0 h 968644"/>
              <a:gd name="connsiteX0" fmla="*/ 4122549 w 4122549"/>
              <a:gd name="connsiteY0" fmla="*/ 968644 h 968644"/>
              <a:gd name="connsiteX1" fmla="*/ 0 w 4122549"/>
              <a:gd name="connsiteY1" fmla="*/ 0 h 968644"/>
              <a:gd name="connsiteX0" fmla="*/ 4145796 w 4145796"/>
              <a:gd name="connsiteY0" fmla="*/ 1007389 h 1007389"/>
              <a:gd name="connsiteX1" fmla="*/ 0 w 4145796"/>
              <a:gd name="connsiteY1" fmla="*/ 0 h 1007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145796" h="1007389">
                <a:moveTo>
                  <a:pt x="4145796" y="1007389"/>
                </a:moveTo>
                <a:cubicBezTo>
                  <a:pt x="2523640" y="971227"/>
                  <a:pt x="2366074" y="36162"/>
                  <a:pt x="0" y="0"/>
                </a:cubicBezTo>
              </a:path>
            </a:pathLst>
          </a:custGeom>
          <a:noFill/>
          <a:ln w="22225">
            <a:solidFill>
              <a:srgbClr val="43A343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541003" y="2805119"/>
            <a:ext cx="1673817" cy="1145657"/>
          </a:xfrm>
          <a:custGeom>
            <a:avLst/>
            <a:gdLst>
              <a:gd name="connsiteX0" fmla="*/ 1673817 w 1673817"/>
              <a:gd name="connsiteY0" fmla="*/ 1100379 h 1100379"/>
              <a:gd name="connsiteX1" fmla="*/ 0 w 1673817"/>
              <a:gd name="connsiteY1" fmla="*/ 0 h 1100379"/>
              <a:gd name="connsiteX0" fmla="*/ 1673817 w 1673817"/>
              <a:gd name="connsiteY0" fmla="*/ 1154172 h 1154172"/>
              <a:gd name="connsiteX1" fmla="*/ 0 w 1673817"/>
              <a:gd name="connsiteY1" fmla="*/ 53793 h 1154172"/>
              <a:gd name="connsiteX0" fmla="*/ 1673817 w 1673817"/>
              <a:gd name="connsiteY0" fmla="*/ 1145657 h 1145657"/>
              <a:gd name="connsiteX1" fmla="*/ 0 w 1673817"/>
              <a:gd name="connsiteY1" fmla="*/ 45278 h 1145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73817" h="1145657">
                <a:moveTo>
                  <a:pt x="1673817" y="1145657"/>
                </a:moveTo>
                <a:cubicBezTo>
                  <a:pt x="953146" y="1026837"/>
                  <a:pt x="774916" y="-254356"/>
                  <a:pt x="0" y="45278"/>
                </a:cubicBezTo>
              </a:path>
            </a:pathLst>
          </a:custGeom>
          <a:noFill/>
          <a:ln w="22225">
            <a:solidFill>
              <a:srgbClr val="43A343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231395" y="2881393"/>
            <a:ext cx="2975675" cy="1332854"/>
          </a:xfrm>
          <a:custGeom>
            <a:avLst/>
            <a:gdLst>
              <a:gd name="connsiteX0" fmla="*/ 2944678 w 2944678"/>
              <a:gd name="connsiteY0" fmla="*/ 1294108 h 1294108"/>
              <a:gd name="connsiteX1" fmla="*/ 0 w 2944678"/>
              <a:gd name="connsiteY1" fmla="*/ 0 h 1294108"/>
              <a:gd name="connsiteX0" fmla="*/ 2944678 w 2944678"/>
              <a:gd name="connsiteY0" fmla="*/ 1294108 h 1294108"/>
              <a:gd name="connsiteX1" fmla="*/ 0 w 2944678"/>
              <a:gd name="connsiteY1" fmla="*/ 0 h 1294108"/>
              <a:gd name="connsiteX0" fmla="*/ 2944678 w 2944678"/>
              <a:gd name="connsiteY0" fmla="*/ 1294108 h 1294108"/>
              <a:gd name="connsiteX1" fmla="*/ 0 w 2944678"/>
              <a:gd name="connsiteY1" fmla="*/ 0 h 1294108"/>
              <a:gd name="connsiteX0" fmla="*/ 2975675 w 2975675"/>
              <a:gd name="connsiteY0" fmla="*/ 1332854 h 1332854"/>
              <a:gd name="connsiteX1" fmla="*/ 0 w 2975675"/>
              <a:gd name="connsiteY1" fmla="*/ 0 h 1332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75675" h="1332854">
                <a:moveTo>
                  <a:pt x="2975675" y="1332854"/>
                </a:moveTo>
                <a:cubicBezTo>
                  <a:pt x="1939871" y="1304441"/>
                  <a:pt x="1128793" y="98155"/>
                  <a:pt x="0" y="0"/>
                </a:cubicBezTo>
              </a:path>
            </a:pathLst>
          </a:custGeom>
          <a:noFill/>
          <a:ln w="22225">
            <a:solidFill>
              <a:srgbClr val="43A343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752600" y="1154668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100B overwrites, no locality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058536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Logging approach to storage allocation works well if pointers </a:t>
            </a:r>
            <a:r>
              <a:rPr lang="en-US" smtClean="0"/>
              <a:t>are restricted</a:t>
            </a:r>
            <a:endParaRPr lang="en-US" dirty="0" smtClean="0"/>
          </a:p>
          <a:p>
            <a:pPr lvl="1"/>
            <a:r>
              <a:rPr lang="en-US" dirty="0" smtClean="0"/>
              <a:t>Allows 80-90% memory utilization</a:t>
            </a:r>
          </a:p>
          <a:p>
            <a:pPr lvl="1"/>
            <a:r>
              <a:rPr lang="en-US" dirty="0" smtClean="0"/>
              <a:t>Good performance independent of workload</a:t>
            </a:r>
          </a:p>
          <a:p>
            <a:pPr lvl="1"/>
            <a:r>
              <a:rPr lang="en-US" dirty="0" smtClean="0"/>
              <a:t>Supports concurrent cleaning: no pauses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Works particularly well in RAMCloud</a:t>
            </a:r>
          </a:p>
          <a:p>
            <a:pPr lvl="1"/>
            <a:r>
              <a:rPr lang="en-US" dirty="0" smtClean="0"/>
              <a:t>Manage both disk and DRAM with same mechanism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Also makes sense for other DRAM-based storage systems (see paper for details)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Log-Structured Memory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3129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Log-Structured Memory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Throughput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078395"/>
            <a:ext cx="4186003" cy="55510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867400" y="1563469"/>
            <a:ext cx="2852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80%: </a:t>
            </a:r>
            <a:r>
              <a:rPr lang="en-US" dirty="0" smtClean="0">
                <a:solidFill>
                  <a:schemeClr val="tx2"/>
                </a:solidFill>
              </a:rPr>
              <a:t>17-27% degradation</a:t>
            </a:r>
          </a:p>
          <a:p>
            <a:pPr algn="l"/>
            <a:r>
              <a:rPr lang="en-US" dirty="0" smtClean="0"/>
              <a:t>90%: </a:t>
            </a:r>
            <a:r>
              <a:rPr lang="en-US" dirty="0" smtClean="0">
                <a:solidFill>
                  <a:schemeClr val="tx2"/>
                </a:solidFill>
              </a:rPr>
              <a:t>26-49% degradation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67400" y="3392269"/>
            <a:ext cx="2852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80%: </a:t>
            </a:r>
            <a:r>
              <a:rPr lang="en-US" dirty="0" smtClean="0">
                <a:solidFill>
                  <a:schemeClr val="tx2"/>
                </a:solidFill>
              </a:rPr>
              <a:t>14-15% degradation</a:t>
            </a:r>
          </a:p>
          <a:p>
            <a:pPr algn="l"/>
            <a:r>
              <a:rPr lang="en-US" dirty="0" smtClean="0"/>
              <a:t>90%: </a:t>
            </a:r>
            <a:r>
              <a:rPr lang="en-US" dirty="0" smtClean="0">
                <a:solidFill>
                  <a:schemeClr val="tx2"/>
                </a:solidFill>
              </a:rPr>
              <a:t>30-42% degradation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7400" y="5068669"/>
            <a:ext cx="2595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80%: </a:t>
            </a:r>
            <a:r>
              <a:rPr lang="en-US" dirty="0" smtClean="0">
                <a:solidFill>
                  <a:schemeClr val="tx2"/>
                </a:solidFill>
              </a:rPr>
              <a:t>3-4% degradation</a:t>
            </a:r>
          </a:p>
          <a:p>
            <a:pPr algn="l"/>
            <a:r>
              <a:rPr lang="en-US" dirty="0" smtClean="0"/>
              <a:t>90%: </a:t>
            </a:r>
            <a:r>
              <a:rPr lang="en-US" dirty="0" smtClean="0">
                <a:solidFill>
                  <a:schemeClr val="tx2"/>
                </a:solidFill>
              </a:rPr>
              <a:t>3-6% degradation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755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Server crash? Replay log on other servers to reconstruct lost data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Tombstones</a:t>
            </a:r>
            <a:r>
              <a:rPr lang="en-US" dirty="0" smtClean="0"/>
              <a:t> identify deleted objects:</a:t>
            </a:r>
          </a:p>
          <a:p>
            <a:pPr lvl="1"/>
            <a:r>
              <a:rPr lang="en-US" dirty="0" smtClean="0"/>
              <a:t>Written into log when object deleted or overwritten</a:t>
            </a:r>
          </a:p>
          <a:p>
            <a:pPr lvl="1"/>
            <a:r>
              <a:rPr lang="en-US" dirty="0" smtClean="0"/>
              <a:t>Info in tombstone:</a:t>
            </a:r>
          </a:p>
          <a:p>
            <a:pPr lvl="2"/>
            <a:r>
              <a:rPr lang="en-US" dirty="0" smtClean="0"/>
              <a:t>Table id</a:t>
            </a:r>
          </a:p>
          <a:p>
            <a:pPr lvl="2"/>
            <a:r>
              <a:rPr lang="en-US" dirty="0" smtClean="0"/>
              <a:t>Object key</a:t>
            </a:r>
          </a:p>
          <a:p>
            <a:pPr lvl="2"/>
            <a:r>
              <a:rPr lang="en-US" dirty="0" smtClean="0"/>
              <a:t>Version of dead object</a:t>
            </a:r>
          </a:p>
          <a:p>
            <a:pPr lvl="2"/>
            <a:r>
              <a:rPr lang="en-US" dirty="0" smtClean="0"/>
              <a:t>Id of segment where object stored</a:t>
            </a:r>
          </a:p>
          <a:p>
            <a:r>
              <a:rPr lang="en-US" dirty="0" smtClean="0"/>
              <a:t>When can tombstones be deleted?</a:t>
            </a:r>
          </a:p>
          <a:p>
            <a:pPr lvl="1"/>
            <a:r>
              <a:rPr lang="en-US" dirty="0" smtClean="0"/>
              <a:t>After segment containing object has been cleaned</a:t>
            </a:r>
            <a:br>
              <a:rPr lang="en-US" dirty="0" smtClean="0"/>
            </a:br>
            <a:r>
              <a:rPr lang="en-US" dirty="0" smtClean="0"/>
              <a:t>(and replicas deleted on backups)</a:t>
            </a:r>
          </a:p>
          <a:p>
            <a:r>
              <a:rPr lang="en-US" dirty="0" smtClean="0"/>
              <a:t>Note: tombstones are a mixed blessing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Log-Structured Memory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Tombstones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927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Storage allocation: the impossible dream</a:t>
            </a:r>
          </a:p>
          <a:p>
            <a:pPr lvl="1"/>
            <a:r>
              <a:rPr lang="en-US" dirty="0" smtClean="0"/>
              <a:t>Fast allocation/</a:t>
            </a:r>
            <a:r>
              <a:rPr lang="en-US" dirty="0" err="1" smtClean="0"/>
              <a:t>deallocation</a:t>
            </a:r>
            <a:endParaRPr lang="en-US" dirty="0" smtClean="0"/>
          </a:p>
          <a:p>
            <a:pPr lvl="1"/>
            <a:r>
              <a:rPr lang="en-US" dirty="0" smtClean="0"/>
              <a:t>Efficient use of memory</a:t>
            </a:r>
          </a:p>
          <a:p>
            <a:pPr lvl="1"/>
            <a:r>
              <a:rPr lang="en-US" dirty="0" smtClean="0"/>
              <a:t>Handle changing workloads</a:t>
            </a:r>
            <a:endParaRPr lang="en-US" dirty="0"/>
          </a:p>
          <a:p>
            <a:r>
              <a:rPr lang="en-US" dirty="0" smtClean="0"/>
              <a:t>RAMCloud: log-structured allocator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Incremental garbage collector </a:t>
            </a:r>
            <a:r>
              <a:rPr lang="en-US" dirty="0" smtClean="0"/>
              <a:t>for both </a:t>
            </a:r>
            <a:r>
              <a:rPr lang="en-US" dirty="0" smtClean="0"/>
              <a:t>disk and DRAM</a:t>
            </a:r>
          </a:p>
          <a:p>
            <a:pPr lvl="1"/>
            <a:r>
              <a:rPr lang="en-US" dirty="0" smtClean="0"/>
              <a:t>Two-level approach to cleaning (separate policies for disk and DRAM)</a:t>
            </a:r>
          </a:p>
          <a:p>
            <a:pPr lvl="1"/>
            <a:r>
              <a:rPr lang="en-US" dirty="0" smtClean="0"/>
              <a:t>Concurrent cleaning</a:t>
            </a:r>
          </a:p>
          <a:p>
            <a:r>
              <a:rPr lang="en-US" dirty="0" smtClean="0"/>
              <a:t>Results:</a:t>
            </a:r>
          </a:p>
          <a:p>
            <a:pPr lvl="1"/>
            <a:r>
              <a:rPr lang="en-US" dirty="0" smtClean="0"/>
              <a:t>High performance even at 80-90% memory utilization</a:t>
            </a:r>
          </a:p>
          <a:p>
            <a:pPr lvl="1"/>
            <a:r>
              <a:rPr lang="en-US" dirty="0" smtClean="0"/>
              <a:t>No pauses</a:t>
            </a:r>
          </a:p>
          <a:p>
            <a:pPr lvl="1"/>
            <a:r>
              <a:rPr lang="en-US" dirty="0" smtClean="0"/>
              <a:t>Handles changing workloads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Log-Structured Memory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797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4953000" cy="4906963"/>
          </a:xfrm>
        </p:spPr>
        <p:txBody>
          <a:bodyPr/>
          <a:lstStyle/>
          <a:p>
            <a:r>
              <a:rPr lang="en-US" dirty="0" smtClean="0"/>
              <a:t>Datacenter storage system</a:t>
            </a:r>
          </a:p>
          <a:p>
            <a:r>
              <a:rPr lang="en-US" dirty="0" smtClean="0"/>
              <a:t>Key-value store</a:t>
            </a:r>
          </a:p>
          <a:p>
            <a:r>
              <a:rPr lang="en-US" dirty="0" smtClean="0"/>
              <a:t>All data in DRAM at all times</a:t>
            </a:r>
          </a:p>
          <a:p>
            <a:pPr lvl="1"/>
            <a:r>
              <a:rPr lang="en-US" dirty="0" smtClean="0"/>
              <a:t>Disk/flash for backup only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Large scale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1000-10000 servers</a:t>
            </a:r>
          </a:p>
          <a:p>
            <a:pPr lvl="1"/>
            <a:r>
              <a:rPr lang="en-US" dirty="0" smtClean="0"/>
              <a:t>100TB - 10PB capacity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Low latency</a:t>
            </a:r>
            <a:r>
              <a:rPr lang="en-US" dirty="0" smtClean="0"/>
              <a:t>:</a:t>
            </a:r>
          </a:p>
          <a:p>
            <a:pPr lvl="1"/>
            <a:r>
              <a:rPr lang="en-US" b="0" dirty="0" smtClean="0"/>
              <a:t>5µs remote access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RAMCloud: Building a Real System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RAMCloud Overview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344182" y="2209800"/>
            <a:ext cx="3571218" cy="2526129"/>
            <a:chOff x="1219200" y="1399401"/>
            <a:chExt cx="3571218" cy="2526129"/>
          </a:xfrm>
        </p:grpSpPr>
        <p:cxnSp>
          <p:nvCxnSpPr>
            <p:cNvPr id="8" name="Straight Connector 7"/>
            <p:cNvCxnSpPr>
              <a:cxnSpLocks noChangeAspect="1"/>
              <a:stCxn id="29" idx="1"/>
            </p:cNvCxnSpPr>
            <p:nvPr/>
          </p:nvCxnSpPr>
          <p:spPr>
            <a:xfrm flipH="1">
              <a:off x="3249026" y="2675009"/>
              <a:ext cx="484774" cy="0"/>
            </a:xfrm>
            <a:prstGeom prst="line">
              <a:avLst/>
            </a:prstGeom>
            <a:ln w="25400" cap="rnd">
              <a:solidFill>
                <a:srgbClr val="3447B8"/>
              </a:solidFill>
              <a:prstDash val="solid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cxnSpLocks noChangeAspect="1"/>
              <a:endCxn id="66" idx="0"/>
            </p:cNvCxnSpPr>
            <p:nvPr/>
          </p:nvCxnSpPr>
          <p:spPr>
            <a:xfrm>
              <a:off x="2173169" y="2882267"/>
              <a:ext cx="0" cy="263783"/>
            </a:xfrm>
            <a:prstGeom prst="line">
              <a:avLst/>
            </a:prstGeom>
            <a:ln w="25400" cap="rnd">
              <a:solidFill>
                <a:srgbClr val="4974CB"/>
              </a:solidFill>
              <a:prstDash val="solid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cxnSpLocks noChangeAspect="1"/>
              <a:endCxn id="57" idx="0"/>
            </p:cNvCxnSpPr>
            <p:nvPr/>
          </p:nvCxnSpPr>
          <p:spPr>
            <a:xfrm>
              <a:off x="2755664" y="2919950"/>
              <a:ext cx="0" cy="226100"/>
            </a:xfrm>
            <a:prstGeom prst="line">
              <a:avLst/>
            </a:prstGeom>
            <a:ln w="25400" cap="rnd">
              <a:solidFill>
                <a:srgbClr val="4974CB"/>
              </a:solidFill>
              <a:prstDash val="solid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cxnSpLocks noChangeAspect="1"/>
              <a:endCxn id="48" idx="0"/>
            </p:cNvCxnSpPr>
            <p:nvPr/>
          </p:nvCxnSpPr>
          <p:spPr>
            <a:xfrm>
              <a:off x="3180399" y="2882267"/>
              <a:ext cx="462419" cy="263783"/>
            </a:xfrm>
            <a:prstGeom prst="line">
              <a:avLst/>
            </a:prstGeom>
            <a:ln w="25400" cap="rnd">
              <a:solidFill>
                <a:srgbClr val="4974CB"/>
              </a:solidFill>
              <a:prstDash val="solid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cxnSpLocks noChangeAspect="1"/>
              <a:endCxn id="75" idx="0"/>
            </p:cNvCxnSpPr>
            <p:nvPr/>
          </p:nvCxnSpPr>
          <p:spPr>
            <a:xfrm flipH="1">
              <a:off x="1587481" y="2882267"/>
              <a:ext cx="330527" cy="263783"/>
            </a:xfrm>
            <a:prstGeom prst="line">
              <a:avLst/>
            </a:prstGeom>
            <a:ln w="25400" cap="rnd">
              <a:solidFill>
                <a:srgbClr val="4974CB"/>
              </a:solidFill>
              <a:prstDash val="solid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cxnSpLocks noChangeAspect="1"/>
              <a:stCxn id="40" idx="2"/>
            </p:cNvCxnSpPr>
            <p:nvPr/>
          </p:nvCxnSpPr>
          <p:spPr>
            <a:xfrm flipH="1">
              <a:off x="2173169" y="2128601"/>
              <a:ext cx="0" cy="263783"/>
            </a:xfrm>
            <a:prstGeom prst="line">
              <a:avLst/>
            </a:prstGeom>
            <a:ln w="25400" cap="rnd">
              <a:solidFill>
                <a:srgbClr val="43A343"/>
              </a:solidFill>
              <a:prstDash val="solid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cxnSpLocks noChangeAspect="1"/>
              <a:stCxn id="36" idx="2"/>
            </p:cNvCxnSpPr>
            <p:nvPr/>
          </p:nvCxnSpPr>
          <p:spPr>
            <a:xfrm flipH="1">
              <a:off x="2755663" y="2128601"/>
              <a:ext cx="0" cy="263783"/>
            </a:xfrm>
            <a:prstGeom prst="line">
              <a:avLst/>
            </a:prstGeom>
            <a:ln w="25400" cap="rnd">
              <a:solidFill>
                <a:srgbClr val="43A343"/>
              </a:solidFill>
              <a:prstDash val="solid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cxnSpLocks noChangeAspect="1"/>
              <a:stCxn id="32" idx="2"/>
            </p:cNvCxnSpPr>
            <p:nvPr/>
          </p:nvCxnSpPr>
          <p:spPr>
            <a:xfrm flipH="1">
              <a:off x="3180399" y="2128601"/>
              <a:ext cx="462419" cy="339150"/>
            </a:xfrm>
            <a:prstGeom prst="line">
              <a:avLst/>
            </a:prstGeom>
            <a:ln w="25400" cap="rnd">
              <a:solidFill>
                <a:srgbClr val="43A343"/>
              </a:solidFill>
              <a:prstDash val="solid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cxnSpLocks noChangeAspect="1"/>
              <a:stCxn id="44" idx="2"/>
            </p:cNvCxnSpPr>
            <p:nvPr/>
          </p:nvCxnSpPr>
          <p:spPr>
            <a:xfrm>
              <a:off x="1587481" y="2128601"/>
              <a:ext cx="369807" cy="298905"/>
            </a:xfrm>
            <a:prstGeom prst="line">
              <a:avLst/>
            </a:prstGeom>
            <a:ln w="25400" cap="rnd">
              <a:solidFill>
                <a:srgbClr val="43A343"/>
              </a:solidFill>
              <a:prstDash val="solid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7" name="Group 16"/>
            <p:cNvGrpSpPr>
              <a:grpSpLocks noChangeAspect="1"/>
            </p:cNvGrpSpPr>
            <p:nvPr/>
          </p:nvGrpSpPr>
          <p:grpSpPr>
            <a:xfrm>
              <a:off x="1371600" y="3146050"/>
              <a:ext cx="431761" cy="511551"/>
              <a:chOff x="1905000" y="3429000"/>
              <a:chExt cx="873071" cy="1034415"/>
            </a:xfrm>
          </p:grpSpPr>
          <p:sp>
            <p:nvSpPr>
              <p:cNvPr id="75" name="Rounded Rectangle 74"/>
              <p:cNvSpPr/>
              <p:nvPr/>
            </p:nvSpPr>
            <p:spPr>
              <a:xfrm>
                <a:off x="1905000" y="3429000"/>
                <a:ext cx="873071" cy="914400"/>
              </a:xfrm>
              <a:prstGeom prst="roundRect">
                <a:avLst/>
              </a:prstGeom>
              <a:solidFill>
                <a:srgbClr val="E3EAF9"/>
              </a:solidFill>
              <a:ln w="25400">
                <a:solidFill>
                  <a:srgbClr val="4974CB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1905000" y="3519101"/>
                <a:ext cx="873071" cy="311179"/>
              </a:xfrm>
              <a:prstGeom prst="rect">
                <a:avLst/>
              </a:prstGeom>
              <a:noFill/>
              <a:ln>
                <a:noFill/>
                <a:prstDash val="solid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000" dirty="0" smtClean="0"/>
                  <a:t>Master</a:t>
                </a:r>
                <a:endParaRPr lang="en-US" sz="1000" dirty="0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1905000" y="3976304"/>
                <a:ext cx="873071" cy="311179"/>
              </a:xfrm>
              <a:prstGeom prst="rect">
                <a:avLst/>
              </a:prstGeom>
              <a:noFill/>
              <a:ln>
                <a:noFill/>
                <a:prstDash val="solid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000" dirty="0" smtClean="0"/>
                  <a:t>Backup</a:t>
                </a:r>
                <a:endParaRPr lang="en-US" sz="1000" dirty="0"/>
              </a:p>
            </p:txBody>
          </p:sp>
          <p:cxnSp>
            <p:nvCxnSpPr>
              <p:cNvPr id="78" name="Straight Connector 77"/>
              <p:cNvCxnSpPr>
                <a:stCxn id="75" idx="1"/>
                <a:endCxn id="75" idx="3"/>
              </p:cNvCxnSpPr>
              <p:nvPr/>
            </p:nvCxnSpPr>
            <p:spPr>
              <a:xfrm>
                <a:off x="1905000" y="3886200"/>
                <a:ext cx="873071" cy="0"/>
              </a:xfrm>
              <a:prstGeom prst="line">
                <a:avLst/>
              </a:prstGeom>
              <a:ln w="25400" cap="rnd">
                <a:solidFill>
                  <a:srgbClr val="4974CB"/>
                </a:solidFill>
                <a:prstDash val="solid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79" name="Group 54"/>
              <p:cNvGrpSpPr>
                <a:grpSpLocks/>
              </p:cNvGrpSpPr>
              <p:nvPr/>
            </p:nvGrpSpPr>
            <p:grpSpPr bwMode="auto">
              <a:xfrm>
                <a:off x="2204375" y="4267200"/>
                <a:ext cx="274320" cy="196215"/>
                <a:chOff x="3744" y="1584"/>
                <a:chExt cx="336" cy="240"/>
              </a:xfrm>
            </p:grpSpPr>
            <p:sp>
              <p:nvSpPr>
                <p:cNvPr id="80" name="Oval 55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" name="Oval 56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" name="Oval 57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" name="Oval 58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8" name="Group 17"/>
            <p:cNvGrpSpPr>
              <a:grpSpLocks noChangeAspect="1"/>
            </p:cNvGrpSpPr>
            <p:nvPr/>
          </p:nvGrpSpPr>
          <p:grpSpPr>
            <a:xfrm>
              <a:off x="1957288" y="3146050"/>
              <a:ext cx="431761" cy="511551"/>
              <a:chOff x="1905000" y="3429000"/>
              <a:chExt cx="873071" cy="1034415"/>
            </a:xfrm>
          </p:grpSpPr>
          <p:sp>
            <p:nvSpPr>
              <p:cNvPr id="66" name="Rounded Rectangle 65"/>
              <p:cNvSpPr/>
              <p:nvPr/>
            </p:nvSpPr>
            <p:spPr>
              <a:xfrm>
                <a:off x="1905000" y="3429000"/>
                <a:ext cx="873071" cy="914400"/>
              </a:xfrm>
              <a:prstGeom prst="roundRect">
                <a:avLst/>
              </a:prstGeom>
              <a:solidFill>
                <a:srgbClr val="E3EAF9"/>
              </a:solidFill>
              <a:ln w="25400">
                <a:solidFill>
                  <a:srgbClr val="4974CB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1905000" y="3519101"/>
                <a:ext cx="873071" cy="311179"/>
              </a:xfrm>
              <a:prstGeom prst="rect">
                <a:avLst/>
              </a:prstGeom>
              <a:noFill/>
              <a:ln>
                <a:noFill/>
                <a:prstDash val="solid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000" dirty="0" smtClean="0"/>
                  <a:t>Master</a:t>
                </a:r>
                <a:endParaRPr lang="en-US" sz="1000" dirty="0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1905000" y="3976302"/>
                <a:ext cx="873071" cy="311179"/>
              </a:xfrm>
              <a:prstGeom prst="rect">
                <a:avLst/>
              </a:prstGeom>
              <a:noFill/>
              <a:ln>
                <a:noFill/>
                <a:prstDash val="solid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000" dirty="0" smtClean="0"/>
                  <a:t>Backup</a:t>
                </a:r>
                <a:endParaRPr lang="en-US" sz="1000" dirty="0"/>
              </a:p>
            </p:txBody>
          </p:sp>
          <p:cxnSp>
            <p:nvCxnSpPr>
              <p:cNvPr id="69" name="Straight Connector 68"/>
              <p:cNvCxnSpPr>
                <a:stCxn id="66" idx="1"/>
                <a:endCxn id="66" idx="3"/>
              </p:cNvCxnSpPr>
              <p:nvPr/>
            </p:nvCxnSpPr>
            <p:spPr>
              <a:xfrm>
                <a:off x="1905000" y="3886200"/>
                <a:ext cx="873071" cy="0"/>
              </a:xfrm>
              <a:prstGeom prst="line">
                <a:avLst/>
              </a:prstGeom>
              <a:ln w="25400" cap="rnd">
                <a:solidFill>
                  <a:srgbClr val="4974CB"/>
                </a:solidFill>
                <a:prstDash val="solid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70" name="Group 54"/>
              <p:cNvGrpSpPr>
                <a:grpSpLocks/>
              </p:cNvGrpSpPr>
              <p:nvPr/>
            </p:nvGrpSpPr>
            <p:grpSpPr bwMode="auto">
              <a:xfrm>
                <a:off x="2204375" y="4267200"/>
                <a:ext cx="274320" cy="196215"/>
                <a:chOff x="3744" y="1584"/>
                <a:chExt cx="336" cy="240"/>
              </a:xfrm>
            </p:grpSpPr>
            <p:sp>
              <p:nvSpPr>
                <p:cNvPr id="71" name="Oval 55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" name="Oval 56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" name="Oval 57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" name="Oval 58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9" name="Group 18"/>
            <p:cNvGrpSpPr>
              <a:grpSpLocks noChangeAspect="1"/>
            </p:cNvGrpSpPr>
            <p:nvPr/>
          </p:nvGrpSpPr>
          <p:grpSpPr>
            <a:xfrm>
              <a:off x="2539783" y="3146050"/>
              <a:ext cx="431761" cy="511551"/>
              <a:chOff x="1905000" y="3429000"/>
              <a:chExt cx="873071" cy="1034415"/>
            </a:xfrm>
          </p:grpSpPr>
          <p:sp>
            <p:nvSpPr>
              <p:cNvPr id="57" name="Rounded Rectangle 56"/>
              <p:cNvSpPr/>
              <p:nvPr/>
            </p:nvSpPr>
            <p:spPr>
              <a:xfrm>
                <a:off x="1905000" y="3429000"/>
                <a:ext cx="873071" cy="914400"/>
              </a:xfrm>
              <a:prstGeom prst="roundRect">
                <a:avLst/>
              </a:prstGeom>
              <a:solidFill>
                <a:srgbClr val="E3EAF9"/>
              </a:solidFill>
              <a:ln w="25400">
                <a:solidFill>
                  <a:srgbClr val="4974CB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1905000" y="3519101"/>
                <a:ext cx="873071" cy="31117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000" dirty="0" smtClean="0"/>
                  <a:t>Master</a:t>
                </a:r>
                <a:endParaRPr lang="en-US" sz="1000" dirty="0"/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1905000" y="3976302"/>
                <a:ext cx="873071" cy="31117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000" dirty="0" smtClean="0"/>
                  <a:t>Backup</a:t>
                </a:r>
                <a:endParaRPr lang="en-US" sz="1000" dirty="0"/>
              </a:p>
            </p:txBody>
          </p:sp>
          <p:cxnSp>
            <p:nvCxnSpPr>
              <p:cNvPr id="60" name="Straight Connector 59"/>
              <p:cNvCxnSpPr>
                <a:stCxn id="57" idx="1"/>
                <a:endCxn id="57" idx="3"/>
              </p:cNvCxnSpPr>
              <p:nvPr/>
            </p:nvCxnSpPr>
            <p:spPr>
              <a:xfrm>
                <a:off x="1905000" y="3886200"/>
                <a:ext cx="873071" cy="0"/>
              </a:xfrm>
              <a:prstGeom prst="line">
                <a:avLst/>
              </a:prstGeom>
              <a:ln w="25400" cap="rnd">
                <a:solidFill>
                  <a:srgbClr val="4974CB"/>
                </a:solidFill>
                <a:prstDash val="solid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61" name="Group 54"/>
              <p:cNvGrpSpPr>
                <a:grpSpLocks/>
              </p:cNvGrpSpPr>
              <p:nvPr/>
            </p:nvGrpSpPr>
            <p:grpSpPr bwMode="auto">
              <a:xfrm>
                <a:off x="2204375" y="4267200"/>
                <a:ext cx="274320" cy="196215"/>
                <a:chOff x="3744" y="1584"/>
                <a:chExt cx="336" cy="240"/>
              </a:xfrm>
            </p:grpSpPr>
            <p:sp>
              <p:nvSpPr>
                <p:cNvPr id="62" name="Oval 55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Oval 56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Oval 57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Oval 58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0" name="Group 19"/>
            <p:cNvGrpSpPr>
              <a:grpSpLocks noChangeAspect="1"/>
            </p:cNvGrpSpPr>
            <p:nvPr/>
          </p:nvGrpSpPr>
          <p:grpSpPr>
            <a:xfrm>
              <a:off x="3426937" y="3146050"/>
              <a:ext cx="431761" cy="511551"/>
              <a:chOff x="1905000" y="3429000"/>
              <a:chExt cx="873071" cy="1034415"/>
            </a:xfrm>
          </p:grpSpPr>
          <p:sp>
            <p:nvSpPr>
              <p:cNvPr id="48" name="Rounded Rectangle 47"/>
              <p:cNvSpPr/>
              <p:nvPr/>
            </p:nvSpPr>
            <p:spPr>
              <a:xfrm>
                <a:off x="1905000" y="3429000"/>
                <a:ext cx="873071" cy="914400"/>
              </a:xfrm>
              <a:prstGeom prst="roundRect">
                <a:avLst/>
              </a:prstGeom>
              <a:solidFill>
                <a:srgbClr val="E3EAF9"/>
              </a:solidFill>
              <a:ln w="25400">
                <a:solidFill>
                  <a:srgbClr val="4974CB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1905000" y="3519101"/>
                <a:ext cx="873071" cy="311179"/>
              </a:xfrm>
              <a:prstGeom prst="rect">
                <a:avLst/>
              </a:prstGeom>
              <a:noFill/>
              <a:ln>
                <a:noFill/>
                <a:prstDash val="solid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000" dirty="0" smtClean="0"/>
                  <a:t>Master</a:t>
                </a:r>
                <a:endParaRPr lang="en-US" sz="1000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1905000" y="3976302"/>
                <a:ext cx="873071" cy="311179"/>
              </a:xfrm>
              <a:prstGeom prst="rect">
                <a:avLst/>
              </a:prstGeom>
              <a:noFill/>
              <a:ln>
                <a:noFill/>
                <a:prstDash val="solid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000" dirty="0" smtClean="0"/>
                  <a:t>Backup</a:t>
                </a:r>
                <a:endParaRPr lang="en-US" sz="1000" dirty="0"/>
              </a:p>
            </p:txBody>
          </p:sp>
          <p:cxnSp>
            <p:nvCxnSpPr>
              <p:cNvPr id="51" name="Straight Connector 50"/>
              <p:cNvCxnSpPr>
                <a:stCxn id="48" idx="1"/>
                <a:endCxn id="48" idx="3"/>
              </p:cNvCxnSpPr>
              <p:nvPr/>
            </p:nvCxnSpPr>
            <p:spPr>
              <a:xfrm>
                <a:off x="1905000" y="3886200"/>
                <a:ext cx="873071" cy="0"/>
              </a:xfrm>
              <a:prstGeom prst="line">
                <a:avLst/>
              </a:prstGeom>
              <a:ln w="25400" cap="rnd">
                <a:solidFill>
                  <a:srgbClr val="4974CB"/>
                </a:solidFill>
                <a:prstDash val="solid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52" name="Group 54"/>
              <p:cNvGrpSpPr>
                <a:grpSpLocks/>
              </p:cNvGrpSpPr>
              <p:nvPr/>
            </p:nvGrpSpPr>
            <p:grpSpPr bwMode="auto">
              <a:xfrm>
                <a:off x="2204375" y="4267200"/>
                <a:ext cx="274320" cy="196215"/>
                <a:chOff x="3744" y="1584"/>
                <a:chExt cx="336" cy="240"/>
              </a:xfrm>
            </p:grpSpPr>
            <p:sp>
              <p:nvSpPr>
                <p:cNvPr id="53" name="Oval 55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Oval 56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Oval 57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Oval 58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1" name="TextBox 20"/>
            <p:cNvSpPr txBox="1">
              <a:spLocks noChangeAspect="1"/>
            </p:cNvSpPr>
            <p:nvPr/>
          </p:nvSpPr>
          <p:spPr>
            <a:xfrm>
              <a:off x="2986548" y="3173655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4974CB"/>
                  </a:solidFill>
                </a:rPr>
                <a:t>…</a:t>
              </a:r>
              <a:endParaRPr lang="en-US" b="1" dirty="0">
                <a:solidFill>
                  <a:srgbClr val="4974CB"/>
                </a:solidFill>
              </a:endParaRPr>
            </a:p>
          </p:txBody>
        </p:sp>
        <p:grpSp>
          <p:nvGrpSpPr>
            <p:cNvPr id="22" name="Group 21"/>
            <p:cNvGrpSpPr>
              <a:grpSpLocks noChangeAspect="1"/>
            </p:cNvGrpSpPr>
            <p:nvPr/>
          </p:nvGrpSpPr>
          <p:grpSpPr>
            <a:xfrm>
              <a:off x="1371600" y="1676401"/>
              <a:ext cx="431761" cy="452200"/>
              <a:chOff x="2022529" y="2335078"/>
              <a:chExt cx="873071" cy="914400"/>
            </a:xfrm>
          </p:grpSpPr>
          <p:sp>
            <p:nvSpPr>
              <p:cNvPr id="44" name="Rounded Rectangle 43"/>
              <p:cNvSpPr/>
              <p:nvPr/>
            </p:nvSpPr>
            <p:spPr>
              <a:xfrm>
                <a:off x="2022529" y="2335078"/>
                <a:ext cx="873071" cy="914400"/>
              </a:xfrm>
              <a:prstGeom prst="roundRect">
                <a:avLst/>
              </a:prstGeom>
              <a:solidFill>
                <a:srgbClr val="EDFFED"/>
              </a:solidFill>
              <a:ln w="254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2022529" y="2425179"/>
                <a:ext cx="873071" cy="31117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000" dirty="0" smtClean="0"/>
                  <a:t>Appl.</a:t>
                </a:r>
                <a:endParaRPr lang="en-US" sz="1000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2022529" y="2882379"/>
                <a:ext cx="873071" cy="31117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000" dirty="0" smtClean="0"/>
                  <a:t>Library</a:t>
                </a:r>
                <a:endParaRPr lang="en-US" sz="1000" dirty="0"/>
              </a:p>
            </p:txBody>
          </p:sp>
          <p:cxnSp>
            <p:nvCxnSpPr>
              <p:cNvPr id="47" name="Straight Connector 46"/>
              <p:cNvCxnSpPr>
                <a:stCxn id="44" idx="1"/>
                <a:endCxn id="44" idx="3"/>
              </p:cNvCxnSpPr>
              <p:nvPr/>
            </p:nvCxnSpPr>
            <p:spPr>
              <a:xfrm>
                <a:off x="2022529" y="2792278"/>
                <a:ext cx="873071" cy="0"/>
              </a:xfrm>
              <a:prstGeom prst="line">
                <a:avLst/>
              </a:prstGeom>
              <a:ln w="25400" cap="rnd">
                <a:solidFill>
                  <a:srgbClr val="43A343"/>
                </a:solidFill>
                <a:prstDash val="solid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/>
            <p:cNvGrpSpPr>
              <a:grpSpLocks noChangeAspect="1"/>
            </p:cNvGrpSpPr>
            <p:nvPr/>
          </p:nvGrpSpPr>
          <p:grpSpPr>
            <a:xfrm>
              <a:off x="1957288" y="1676401"/>
              <a:ext cx="431761" cy="452200"/>
              <a:chOff x="2022529" y="2335078"/>
              <a:chExt cx="873071" cy="914400"/>
            </a:xfrm>
          </p:grpSpPr>
          <p:sp>
            <p:nvSpPr>
              <p:cNvPr id="40" name="Rounded Rectangle 39"/>
              <p:cNvSpPr/>
              <p:nvPr/>
            </p:nvSpPr>
            <p:spPr>
              <a:xfrm>
                <a:off x="2022529" y="2335078"/>
                <a:ext cx="873071" cy="914400"/>
              </a:xfrm>
              <a:prstGeom prst="roundRect">
                <a:avLst/>
              </a:prstGeom>
              <a:solidFill>
                <a:srgbClr val="EDFFED"/>
              </a:solidFill>
              <a:ln w="254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2022529" y="2425179"/>
                <a:ext cx="873071" cy="31117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000" dirty="0" smtClean="0"/>
                  <a:t>Appl.</a:t>
                </a:r>
                <a:endParaRPr lang="en-US" sz="1000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2022529" y="2882379"/>
                <a:ext cx="873071" cy="31117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000" dirty="0" smtClean="0"/>
                  <a:t>Library</a:t>
                </a:r>
                <a:endParaRPr lang="en-US" sz="1000" dirty="0"/>
              </a:p>
            </p:txBody>
          </p:sp>
          <p:cxnSp>
            <p:nvCxnSpPr>
              <p:cNvPr id="43" name="Straight Connector 42"/>
              <p:cNvCxnSpPr>
                <a:stCxn id="40" idx="1"/>
                <a:endCxn id="40" idx="3"/>
              </p:cNvCxnSpPr>
              <p:nvPr/>
            </p:nvCxnSpPr>
            <p:spPr>
              <a:xfrm>
                <a:off x="2022529" y="2792278"/>
                <a:ext cx="873071" cy="0"/>
              </a:xfrm>
              <a:prstGeom prst="line">
                <a:avLst/>
              </a:prstGeom>
              <a:ln w="25400" cap="rnd">
                <a:solidFill>
                  <a:srgbClr val="43A343"/>
                </a:solidFill>
                <a:prstDash val="solid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>
              <a:grpSpLocks noChangeAspect="1"/>
            </p:cNvGrpSpPr>
            <p:nvPr/>
          </p:nvGrpSpPr>
          <p:grpSpPr>
            <a:xfrm>
              <a:off x="2539783" y="1676401"/>
              <a:ext cx="431761" cy="452200"/>
              <a:chOff x="2022529" y="2335078"/>
              <a:chExt cx="873071" cy="914400"/>
            </a:xfrm>
          </p:grpSpPr>
          <p:sp>
            <p:nvSpPr>
              <p:cNvPr id="36" name="Rounded Rectangle 35"/>
              <p:cNvSpPr/>
              <p:nvPr/>
            </p:nvSpPr>
            <p:spPr>
              <a:xfrm>
                <a:off x="2022529" y="2335078"/>
                <a:ext cx="873071" cy="914400"/>
              </a:xfrm>
              <a:prstGeom prst="roundRect">
                <a:avLst/>
              </a:prstGeom>
              <a:solidFill>
                <a:srgbClr val="EDFFED"/>
              </a:solidFill>
              <a:ln w="25400" algn="ctr">
                <a:solidFill>
                  <a:srgbClr val="43A343"/>
                </a:solidFill>
                <a:prstDash val="solid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2022529" y="2425179"/>
                <a:ext cx="873071" cy="311179"/>
              </a:xfrm>
              <a:prstGeom prst="rect">
                <a:avLst/>
              </a:prstGeom>
              <a:noFill/>
              <a:ln>
                <a:noFill/>
                <a:prstDash val="solid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000" dirty="0" smtClean="0"/>
                  <a:t>Appl.</a:t>
                </a:r>
                <a:endParaRPr lang="en-US" sz="1000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2022529" y="2882379"/>
                <a:ext cx="873071" cy="311179"/>
              </a:xfrm>
              <a:prstGeom prst="rect">
                <a:avLst/>
              </a:prstGeom>
              <a:noFill/>
              <a:ln>
                <a:noFill/>
                <a:prstDash val="solid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000" dirty="0" smtClean="0"/>
                  <a:t>Library</a:t>
                </a:r>
                <a:endParaRPr lang="en-US" sz="1000" dirty="0"/>
              </a:p>
            </p:txBody>
          </p:sp>
          <p:cxnSp>
            <p:nvCxnSpPr>
              <p:cNvPr id="39" name="Straight Connector 38"/>
              <p:cNvCxnSpPr>
                <a:stCxn id="36" idx="1"/>
                <a:endCxn id="36" idx="3"/>
              </p:cNvCxnSpPr>
              <p:nvPr/>
            </p:nvCxnSpPr>
            <p:spPr>
              <a:xfrm>
                <a:off x="2022529" y="2792278"/>
                <a:ext cx="873071" cy="0"/>
              </a:xfrm>
              <a:prstGeom prst="line">
                <a:avLst/>
              </a:prstGeom>
              <a:ln w="25400" cap="rnd">
                <a:solidFill>
                  <a:srgbClr val="43A343"/>
                </a:solidFill>
                <a:prstDash val="solid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>
              <a:grpSpLocks noChangeAspect="1"/>
            </p:cNvGrpSpPr>
            <p:nvPr/>
          </p:nvGrpSpPr>
          <p:grpSpPr>
            <a:xfrm>
              <a:off x="3426937" y="1676401"/>
              <a:ext cx="431761" cy="452200"/>
              <a:chOff x="2022529" y="2335078"/>
              <a:chExt cx="873071" cy="914400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2022529" y="2335078"/>
                <a:ext cx="873071" cy="914400"/>
              </a:xfrm>
              <a:prstGeom prst="roundRect">
                <a:avLst/>
              </a:prstGeom>
              <a:solidFill>
                <a:srgbClr val="EDFFED"/>
              </a:solidFill>
              <a:ln w="25400" algn="ctr">
                <a:solidFill>
                  <a:srgbClr val="43A343"/>
                </a:solidFill>
                <a:prstDash val="solid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2022529" y="2425179"/>
                <a:ext cx="873071" cy="311179"/>
              </a:xfrm>
              <a:prstGeom prst="rect">
                <a:avLst/>
              </a:prstGeom>
              <a:noFill/>
              <a:ln>
                <a:noFill/>
                <a:prstDash val="solid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000" dirty="0" smtClean="0"/>
                  <a:t>Appl.</a:t>
                </a:r>
                <a:endParaRPr lang="en-US" sz="1000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2022529" y="2882379"/>
                <a:ext cx="873071" cy="311179"/>
              </a:xfrm>
              <a:prstGeom prst="rect">
                <a:avLst/>
              </a:prstGeom>
              <a:noFill/>
              <a:ln>
                <a:noFill/>
                <a:prstDash val="solid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000" dirty="0" smtClean="0"/>
                  <a:t>Library</a:t>
                </a:r>
                <a:endParaRPr lang="en-US" sz="1000" dirty="0"/>
              </a:p>
            </p:txBody>
          </p:sp>
          <p:cxnSp>
            <p:nvCxnSpPr>
              <p:cNvPr id="35" name="Straight Connector 34"/>
              <p:cNvCxnSpPr>
                <a:stCxn id="32" idx="1"/>
                <a:endCxn id="32" idx="3"/>
              </p:cNvCxnSpPr>
              <p:nvPr/>
            </p:nvCxnSpPr>
            <p:spPr>
              <a:xfrm>
                <a:off x="2022529" y="2792278"/>
                <a:ext cx="873071" cy="0"/>
              </a:xfrm>
              <a:prstGeom prst="line">
                <a:avLst/>
              </a:prstGeom>
              <a:ln w="25400" cap="rnd">
                <a:solidFill>
                  <a:srgbClr val="43A343"/>
                </a:solidFill>
                <a:prstDash val="solid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6" name="TextBox 25"/>
            <p:cNvSpPr txBox="1">
              <a:spLocks noChangeAspect="1"/>
            </p:cNvSpPr>
            <p:nvPr/>
          </p:nvSpPr>
          <p:spPr>
            <a:xfrm>
              <a:off x="3008067" y="1702588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43A343"/>
                  </a:solidFill>
                </a:rPr>
                <a:t>…</a:t>
              </a:r>
              <a:endParaRPr lang="en-US" b="1" dirty="0">
                <a:solidFill>
                  <a:srgbClr val="43A343"/>
                </a:solidFill>
              </a:endParaRPr>
            </a:p>
          </p:txBody>
        </p:sp>
        <p:sp>
          <p:nvSpPr>
            <p:cNvPr id="27" name="Cloud 26"/>
            <p:cNvSpPr>
              <a:spLocks noChangeAspect="1"/>
            </p:cNvSpPr>
            <p:nvPr/>
          </p:nvSpPr>
          <p:spPr>
            <a:xfrm rot="21480000" flipV="1">
              <a:off x="1570610" y="2312675"/>
              <a:ext cx="1921849" cy="640616"/>
            </a:xfrm>
            <a:prstGeom prst="cloud">
              <a:avLst/>
            </a:prstGeom>
            <a:gradFill flip="none" rotWithShape="0">
              <a:gsLst>
                <a:gs pos="76000">
                  <a:srgbClr val="EAEAEA"/>
                </a:gs>
                <a:gs pos="0">
                  <a:srgbClr val="F8F8F8"/>
                </a:gs>
                <a:gs pos="100000">
                  <a:srgbClr val="C0C0C0"/>
                </a:gs>
              </a:gsLst>
              <a:lin ang="5400000" scaled="1"/>
              <a:tileRect/>
            </a:gradFill>
            <a:ln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>
              <a:spLocks noChangeAspect="1"/>
            </p:cNvSpPr>
            <p:nvPr/>
          </p:nvSpPr>
          <p:spPr>
            <a:xfrm>
              <a:off x="2040565" y="2427506"/>
              <a:ext cx="10174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Datacenter</a:t>
              </a:r>
              <a:br>
                <a:rPr lang="en-US" sz="1200" dirty="0" smtClean="0"/>
              </a:br>
              <a:r>
                <a:rPr lang="en-US" sz="1200" dirty="0" smtClean="0"/>
                <a:t>Network</a:t>
              </a:r>
              <a:endParaRPr lang="en-US" sz="1200" dirty="0"/>
            </a:p>
          </p:txBody>
        </p:sp>
        <p:sp>
          <p:nvSpPr>
            <p:cNvPr id="29" name="Rounded Rectangle 28"/>
            <p:cNvSpPr>
              <a:spLocks noChangeAspect="1"/>
            </p:cNvSpPr>
            <p:nvPr/>
          </p:nvSpPr>
          <p:spPr>
            <a:xfrm>
              <a:off x="3733800" y="2467751"/>
              <a:ext cx="1056618" cy="414516"/>
            </a:xfrm>
            <a:prstGeom prst="roundRect">
              <a:avLst/>
            </a:prstGeom>
            <a:solidFill>
              <a:srgbClr val="D2D7F6"/>
            </a:solidFill>
            <a:ln w="25400">
              <a:solidFill>
                <a:srgbClr val="3447B8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>
                  <a:latin typeface="Arial" pitchFamily="34" charset="0"/>
                  <a:cs typeface="Arial" pitchFamily="34" charset="0"/>
                </a:rPr>
                <a:t>Coordinator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219200" y="1399401"/>
              <a:ext cx="2819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1000 – 100,000 Application Servers</a:t>
              </a:r>
              <a:endParaRPr lang="en-US" sz="1200" b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219200" y="3648531"/>
              <a:ext cx="2743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1000 – 10,000 Storage Servers</a:t>
              </a:r>
              <a:endParaRPr lang="en-US" sz="1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247534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Log-Structured Memory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Workload Sensitivities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667000"/>
          </a:xfrm>
        </p:spPr>
        <p:txBody>
          <a:bodyPr/>
          <a:lstStyle/>
          <a:p>
            <a:r>
              <a:rPr lang="en-US" dirty="0" smtClean="0"/>
              <a:t>Allocators waste memory if workloads change:</a:t>
            </a:r>
          </a:p>
          <a:p>
            <a:pPr lvl="1"/>
            <a:r>
              <a:rPr lang="en-US" dirty="0" smtClean="0"/>
              <a:t>E.g., W2 (simulates schema change):</a:t>
            </a:r>
          </a:p>
          <a:p>
            <a:pPr lvl="2"/>
            <a:r>
              <a:rPr lang="en-US" dirty="0" smtClean="0"/>
              <a:t>Allocate 100B objects</a:t>
            </a:r>
          </a:p>
          <a:p>
            <a:pPr lvl="2"/>
            <a:r>
              <a:rPr lang="en-US" dirty="0" smtClean="0"/>
              <a:t>Gradually overwrite with 130B objects</a:t>
            </a:r>
          </a:p>
          <a:p>
            <a:r>
              <a:rPr lang="en-US" dirty="0" smtClean="0"/>
              <a:t>All existing allocators waste at least 50% of memory under some conditions</a:t>
            </a:r>
            <a:endParaRPr lang="en-US" dirty="0"/>
          </a:p>
        </p:txBody>
      </p:sp>
      <p:pic>
        <p:nvPicPr>
          <p:cNvPr id="11" name="Content Placeholder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143000"/>
            <a:ext cx="8305800" cy="2291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3915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Log-Structured Memory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Non-Copying Allocators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81000" y="3657600"/>
            <a:ext cx="8229600" cy="2590800"/>
          </a:xfrm>
        </p:spPr>
        <p:txBody>
          <a:bodyPr/>
          <a:lstStyle/>
          <a:p>
            <a:r>
              <a:rPr lang="en-US" dirty="0" smtClean="0"/>
              <a:t>Blocks cannot be moved once allocated</a:t>
            </a:r>
          </a:p>
          <a:p>
            <a:r>
              <a:rPr lang="en-US" dirty="0" smtClean="0"/>
              <a:t>Result: fragmentation</a:t>
            </a:r>
          </a:p>
        </p:txBody>
      </p:sp>
      <p:pic>
        <p:nvPicPr>
          <p:cNvPr id="11" name="Content Placeholder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143000"/>
            <a:ext cx="8305800" cy="2291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1066800" y="5181600"/>
            <a:ext cx="6096000" cy="304800"/>
          </a:xfrm>
          <a:prstGeom prst="rect">
            <a:avLst/>
          </a:prstGeom>
          <a:solidFill>
            <a:srgbClr val="EAEAEA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66800" y="5181600"/>
            <a:ext cx="381000" cy="304800"/>
          </a:xfrm>
          <a:prstGeom prst="rect">
            <a:avLst/>
          </a:prstGeom>
          <a:pattFill prst="ltDnDiag">
            <a:fgClr>
              <a:schemeClr val="tx2"/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76400" y="5181600"/>
            <a:ext cx="152400" cy="304800"/>
          </a:xfrm>
          <a:prstGeom prst="rect">
            <a:avLst/>
          </a:prstGeom>
          <a:pattFill prst="ltVert">
            <a:fgClr>
              <a:schemeClr val="accent4"/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828800" y="5181600"/>
            <a:ext cx="533400" cy="304800"/>
          </a:xfrm>
          <a:prstGeom prst="rect">
            <a:avLst/>
          </a:prstGeom>
          <a:pattFill prst="wdUpDiag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667000" y="5181600"/>
            <a:ext cx="228600" cy="304800"/>
          </a:xfrm>
          <a:prstGeom prst="rect">
            <a:avLst/>
          </a:prstGeom>
          <a:pattFill prst="narHorz">
            <a:fgClr>
              <a:srgbClr val="94581C"/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124200" y="5181600"/>
            <a:ext cx="609600" cy="304800"/>
          </a:xfrm>
          <a:prstGeom prst="rect">
            <a:avLst/>
          </a:prstGeom>
          <a:pattFill prst="pct25">
            <a:fgClr>
              <a:srgbClr val="FFC000"/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733800" y="5181600"/>
            <a:ext cx="76200" cy="304800"/>
          </a:xfrm>
          <a:prstGeom prst="rect">
            <a:avLst/>
          </a:prstGeom>
          <a:pattFill prst="pct25">
            <a:fgClr>
              <a:schemeClr val="tx2"/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810000" y="5181600"/>
            <a:ext cx="76200" cy="304800"/>
          </a:xfrm>
          <a:prstGeom prst="rect">
            <a:avLst/>
          </a:prstGeom>
          <a:pattFill prst="wdUpDiag">
            <a:fgClr>
              <a:schemeClr val="accent4"/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962400" y="5181600"/>
            <a:ext cx="76200" cy="304800"/>
          </a:xfrm>
          <a:prstGeom prst="rect">
            <a:avLst/>
          </a:prstGeom>
          <a:pattFill prst="dkHorz">
            <a:fgClr>
              <a:schemeClr val="tx2"/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191000" y="5181600"/>
            <a:ext cx="304800" cy="304800"/>
          </a:xfrm>
          <a:prstGeom prst="rect">
            <a:avLst/>
          </a:prstGeom>
          <a:pattFill prst="dkVert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800600" y="5181600"/>
            <a:ext cx="533400" cy="304800"/>
          </a:xfrm>
          <a:prstGeom prst="rect">
            <a:avLst/>
          </a:prstGeom>
          <a:pattFill prst="dkDnDiag">
            <a:fgClr>
              <a:schemeClr val="accent4"/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562600" y="5181600"/>
            <a:ext cx="381000" cy="304800"/>
          </a:xfrm>
          <a:prstGeom prst="rect">
            <a:avLst/>
          </a:prstGeom>
          <a:pattFill prst="horzBrick">
            <a:fgClr>
              <a:schemeClr val="accent4"/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943600" y="5181600"/>
            <a:ext cx="457200" cy="304800"/>
          </a:xfrm>
          <a:prstGeom prst="rect">
            <a:avLst/>
          </a:prstGeom>
          <a:pattFill prst="wdDnDiag">
            <a:fgClr>
              <a:srgbClr val="FFC611"/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010400" y="5181600"/>
            <a:ext cx="152400" cy="304800"/>
          </a:xfrm>
          <a:prstGeom prst="rect">
            <a:avLst/>
          </a:prstGeom>
          <a:pattFill prst="openDmnd">
            <a:fgClr>
              <a:schemeClr val="tx2"/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781800" y="5181600"/>
            <a:ext cx="152400" cy="304800"/>
          </a:xfrm>
          <a:prstGeom prst="rect">
            <a:avLst/>
          </a:prstGeom>
          <a:pattFill prst="dkHorz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95665" y="4724400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Current memory layout:</a:t>
            </a:r>
            <a:endParaRPr lang="en-US" dirty="0">
              <a:solidFill>
                <a:schemeClr val="tx2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 flipV="1">
            <a:off x="4788976" y="5525145"/>
            <a:ext cx="2177512" cy="507614"/>
            <a:chOff x="4788976" y="4636532"/>
            <a:chExt cx="2177512" cy="507614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6625838" y="4636532"/>
              <a:ext cx="340650" cy="507614"/>
            </a:xfrm>
            <a:prstGeom prst="line">
              <a:avLst/>
            </a:prstGeom>
            <a:ln w="19050" cap="rnd">
              <a:solidFill>
                <a:schemeClr val="tx2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6625525" y="4636532"/>
              <a:ext cx="313" cy="507614"/>
            </a:xfrm>
            <a:prstGeom prst="line">
              <a:avLst/>
            </a:prstGeom>
            <a:ln w="19050" cap="rnd">
              <a:solidFill>
                <a:schemeClr val="tx2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5556142" y="4636532"/>
              <a:ext cx="1069696" cy="492115"/>
            </a:xfrm>
            <a:prstGeom prst="line">
              <a:avLst/>
            </a:prstGeom>
            <a:ln w="19050" cap="rnd">
              <a:solidFill>
                <a:schemeClr val="tx2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4788976" y="4636532"/>
              <a:ext cx="1836862" cy="499865"/>
            </a:xfrm>
            <a:prstGeom prst="line">
              <a:avLst/>
            </a:prstGeom>
            <a:ln w="19050" cap="rnd">
              <a:solidFill>
                <a:schemeClr val="tx2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0" name="Rectangle 39"/>
          <p:cNvSpPr/>
          <p:nvPr/>
        </p:nvSpPr>
        <p:spPr>
          <a:xfrm>
            <a:off x="2209800" y="5867400"/>
            <a:ext cx="609600" cy="304800"/>
          </a:xfrm>
          <a:prstGeom prst="rect">
            <a:avLst/>
          </a:prstGeom>
          <a:pattFill prst="dkVert">
            <a:fgClr>
              <a:srgbClr val="FFC000"/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5975660" y="5955268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Free areas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862053" y="5844153"/>
            <a:ext cx="1672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Space needed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295400" y="1143000"/>
            <a:ext cx="5029200" cy="2133600"/>
          </a:xfrm>
          <a:prstGeom prst="roundRect">
            <a:avLst>
              <a:gd name="adj" fmla="val 12901"/>
            </a:avLst>
          </a:prstGeom>
          <a:noFill/>
          <a:ln w="50800">
            <a:solidFill>
              <a:srgbClr val="1BDB1B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7268705" y="1143000"/>
            <a:ext cx="999641" cy="2133600"/>
          </a:xfrm>
          <a:prstGeom prst="roundRect">
            <a:avLst>
              <a:gd name="adj" fmla="val 12901"/>
            </a:avLst>
          </a:prstGeom>
          <a:noFill/>
          <a:ln w="50800">
            <a:solidFill>
              <a:srgbClr val="1BDB1B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22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Copying Allocators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8382000" cy="2697163"/>
          </a:xfrm>
        </p:spPr>
        <p:txBody>
          <a:bodyPr/>
          <a:lstStyle/>
          <a:p>
            <a:r>
              <a:rPr lang="en-US" sz="2000" dirty="0" smtClean="0"/>
              <a:t>Garbage collector moves objects, coalesces free space</a:t>
            </a:r>
          </a:p>
          <a:p>
            <a:endParaRPr lang="en-US" sz="2000" dirty="0"/>
          </a:p>
          <a:p>
            <a:endParaRPr lang="en-US" sz="2000" dirty="0" smtClean="0"/>
          </a:p>
          <a:p>
            <a:pPr>
              <a:spcBef>
                <a:spcPts val="1200"/>
              </a:spcBef>
            </a:pPr>
            <a:r>
              <a:rPr lang="en-US" sz="2000" dirty="0" smtClean="0"/>
              <a:t>Expensive, scales poorly:</a:t>
            </a:r>
          </a:p>
          <a:p>
            <a:pPr lvl="1"/>
            <a:r>
              <a:rPr lang="en-US" sz="1600" dirty="0" smtClean="0"/>
              <a:t>Must scan all memory to find and update pointers</a:t>
            </a:r>
          </a:p>
          <a:p>
            <a:pPr lvl="1"/>
            <a:r>
              <a:rPr lang="en-US" sz="1600" dirty="0" smtClean="0"/>
              <a:t>Only collect when there is lots of free space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en-US" sz="2000" dirty="0" smtClean="0"/>
              <a:t>State of the art: 3-5x </a:t>
            </a:r>
            <a:r>
              <a:rPr lang="en-US" sz="2000" dirty="0" err="1" smtClean="0"/>
              <a:t>overallocation</a:t>
            </a:r>
            <a:r>
              <a:rPr lang="en-US" sz="2000" dirty="0" smtClean="0"/>
              <a:t> of memory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Long pauses: 3+ seconds for full GC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11" name="Content Placeholder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143000"/>
            <a:ext cx="8305800" cy="2291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2438400" y="3940532"/>
            <a:ext cx="6096000" cy="304800"/>
          </a:xfrm>
          <a:prstGeom prst="rect">
            <a:avLst/>
          </a:prstGeom>
          <a:solidFill>
            <a:srgbClr val="EAEAEA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438400" y="3940532"/>
            <a:ext cx="381000" cy="304800"/>
          </a:xfrm>
          <a:prstGeom prst="rect">
            <a:avLst/>
          </a:prstGeom>
          <a:pattFill prst="ltDnDiag">
            <a:fgClr>
              <a:schemeClr val="tx2"/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048000" y="3940532"/>
            <a:ext cx="152400" cy="304800"/>
          </a:xfrm>
          <a:prstGeom prst="rect">
            <a:avLst/>
          </a:prstGeom>
          <a:pattFill prst="ltVert">
            <a:fgClr>
              <a:schemeClr val="accent4"/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200400" y="3940532"/>
            <a:ext cx="533400" cy="304800"/>
          </a:xfrm>
          <a:prstGeom prst="rect">
            <a:avLst/>
          </a:prstGeom>
          <a:pattFill prst="wdUpDiag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038600" y="3940532"/>
            <a:ext cx="228600" cy="304800"/>
          </a:xfrm>
          <a:prstGeom prst="rect">
            <a:avLst/>
          </a:prstGeom>
          <a:pattFill prst="narHorz">
            <a:fgClr>
              <a:srgbClr val="94581C"/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495800" y="3940532"/>
            <a:ext cx="609600" cy="304800"/>
          </a:xfrm>
          <a:prstGeom prst="rect">
            <a:avLst/>
          </a:prstGeom>
          <a:pattFill prst="pct25">
            <a:fgClr>
              <a:srgbClr val="FFC000"/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105400" y="3940532"/>
            <a:ext cx="76200" cy="304800"/>
          </a:xfrm>
          <a:prstGeom prst="rect">
            <a:avLst/>
          </a:prstGeom>
          <a:pattFill prst="pct25">
            <a:fgClr>
              <a:schemeClr val="tx2"/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181600" y="3940532"/>
            <a:ext cx="76200" cy="304800"/>
          </a:xfrm>
          <a:prstGeom prst="rect">
            <a:avLst/>
          </a:prstGeom>
          <a:pattFill prst="wdUpDiag">
            <a:fgClr>
              <a:schemeClr val="accent4"/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334000" y="3940532"/>
            <a:ext cx="76200" cy="304800"/>
          </a:xfrm>
          <a:prstGeom prst="rect">
            <a:avLst/>
          </a:prstGeom>
          <a:pattFill prst="dkHorz">
            <a:fgClr>
              <a:schemeClr val="tx2"/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562600" y="3940532"/>
            <a:ext cx="304800" cy="304800"/>
          </a:xfrm>
          <a:prstGeom prst="rect">
            <a:avLst/>
          </a:prstGeom>
          <a:pattFill prst="dkVert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172200" y="3940532"/>
            <a:ext cx="533400" cy="304800"/>
          </a:xfrm>
          <a:prstGeom prst="rect">
            <a:avLst/>
          </a:prstGeom>
          <a:pattFill prst="dkDnDiag">
            <a:fgClr>
              <a:schemeClr val="accent4"/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934200" y="3940532"/>
            <a:ext cx="381000" cy="304800"/>
          </a:xfrm>
          <a:prstGeom prst="rect">
            <a:avLst/>
          </a:prstGeom>
          <a:pattFill prst="horzBrick">
            <a:fgClr>
              <a:schemeClr val="accent4"/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315200" y="3940532"/>
            <a:ext cx="457200" cy="304800"/>
          </a:xfrm>
          <a:prstGeom prst="rect">
            <a:avLst/>
          </a:prstGeom>
          <a:pattFill prst="wdDnDiag">
            <a:fgClr>
              <a:srgbClr val="FFC611"/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382000" y="3940532"/>
            <a:ext cx="152400" cy="304800"/>
          </a:xfrm>
          <a:prstGeom prst="rect">
            <a:avLst/>
          </a:prstGeom>
          <a:pattFill prst="openDmnd">
            <a:fgClr>
              <a:schemeClr val="tx2"/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153400" y="3940532"/>
            <a:ext cx="152400" cy="304800"/>
          </a:xfrm>
          <a:prstGeom prst="rect">
            <a:avLst/>
          </a:prstGeom>
          <a:pattFill prst="dkHorz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57200" y="3910826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Before collection: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6324600" y="1143000"/>
            <a:ext cx="967353" cy="2133600"/>
          </a:xfrm>
          <a:prstGeom prst="roundRect">
            <a:avLst>
              <a:gd name="adj" fmla="val 12901"/>
            </a:avLst>
          </a:prstGeom>
          <a:noFill/>
          <a:ln w="50800">
            <a:solidFill>
              <a:srgbClr val="1BDB1B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438400" y="4432558"/>
            <a:ext cx="6096000" cy="304800"/>
          </a:xfrm>
          <a:prstGeom prst="rect">
            <a:avLst/>
          </a:prstGeom>
          <a:solidFill>
            <a:srgbClr val="EAEAEA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438400" y="4432558"/>
            <a:ext cx="381000" cy="304800"/>
          </a:xfrm>
          <a:prstGeom prst="rect">
            <a:avLst/>
          </a:prstGeom>
          <a:pattFill prst="ltDnDiag">
            <a:fgClr>
              <a:schemeClr val="tx2"/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819400" y="4432558"/>
            <a:ext cx="152400" cy="304800"/>
          </a:xfrm>
          <a:prstGeom prst="rect">
            <a:avLst/>
          </a:prstGeom>
          <a:pattFill prst="ltVert">
            <a:fgClr>
              <a:schemeClr val="accent4"/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971800" y="4432558"/>
            <a:ext cx="533400" cy="304800"/>
          </a:xfrm>
          <a:prstGeom prst="rect">
            <a:avLst/>
          </a:prstGeom>
          <a:pattFill prst="wdUpDiag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505200" y="4432558"/>
            <a:ext cx="228600" cy="304800"/>
          </a:xfrm>
          <a:prstGeom prst="rect">
            <a:avLst/>
          </a:prstGeom>
          <a:pattFill prst="narHorz">
            <a:fgClr>
              <a:srgbClr val="94581C"/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733800" y="4432558"/>
            <a:ext cx="609600" cy="304800"/>
          </a:xfrm>
          <a:prstGeom prst="rect">
            <a:avLst/>
          </a:prstGeom>
          <a:pattFill prst="pct25">
            <a:fgClr>
              <a:srgbClr val="FFC000"/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343400" y="4432558"/>
            <a:ext cx="76200" cy="304800"/>
          </a:xfrm>
          <a:prstGeom prst="rect">
            <a:avLst/>
          </a:prstGeom>
          <a:pattFill prst="pct25">
            <a:fgClr>
              <a:schemeClr val="tx2"/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419600" y="4432558"/>
            <a:ext cx="76200" cy="304800"/>
          </a:xfrm>
          <a:prstGeom prst="rect">
            <a:avLst/>
          </a:prstGeom>
          <a:pattFill prst="wdUpDiag">
            <a:fgClr>
              <a:schemeClr val="accent4"/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495800" y="4432558"/>
            <a:ext cx="76200" cy="304800"/>
          </a:xfrm>
          <a:prstGeom prst="rect">
            <a:avLst/>
          </a:prstGeom>
          <a:pattFill prst="dkHorz">
            <a:fgClr>
              <a:schemeClr val="tx2"/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572000" y="4432558"/>
            <a:ext cx="304800" cy="304800"/>
          </a:xfrm>
          <a:prstGeom prst="rect">
            <a:avLst/>
          </a:prstGeom>
          <a:pattFill prst="dkVert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876800" y="4432558"/>
            <a:ext cx="533400" cy="304800"/>
          </a:xfrm>
          <a:prstGeom prst="rect">
            <a:avLst/>
          </a:prstGeom>
          <a:pattFill prst="dkDnDiag">
            <a:fgClr>
              <a:schemeClr val="accent4"/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5410200" y="4432558"/>
            <a:ext cx="381000" cy="304800"/>
          </a:xfrm>
          <a:prstGeom prst="rect">
            <a:avLst/>
          </a:prstGeom>
          <a:pattFill prst="horzBrick">
            <a:fgClr>
              <a:schemeClr val="accent4"/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791200" y="4432558"/>
            <a:ext cx="457200" cy="304800"/>
          </a:xfrm>
          <a:prstGeom prst="rect">
            <a:avLst/>
          </a:prstGeom>
          <a:pattFill prst="wdDnDiag">
            <a:fgClr>
              <a:srgbClr val="FFC611"/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6400800" y="4432558"/>
            <a:ext cx="152400" cy="304800"/>
          </a:xfrm>
          <a:prstGeom prst="rect">
            <a:avLst/>
          </a:prstGeom>
          <a:pattFill prst="openDmnd">
            <a:fgClr>
              <a:schemeClr val="tx2"/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6248400" y="4432558"/>
            <a:ext cx="152400" cy="304800"/>
          </a:xfrm>
          <a:prstGeom prst="rect">
            <a:avLst/>
          </a:prstGeom>
          <a:pattFill prst="dkHorz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457200" y="4401562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After collection: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463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memory efficiently even with workload changes (80-90% utilization)</a:t>
            </a:r>
          </a:p>
          <a:p>
            <a:r>
              <a:rPr lang="en-US" dirty="0" smtClean="0"/>
              <a:t>Must use a copying approach</a:t>
            </a:r>
          </a:p>
          <a:p>
            <a:r>
              <a:rPr lang="en-US" dirty="0" smtClean="0"/>
              <a:t>Must be able to collect free space </a:t>
            </a:r>
            <a:r>
              <a:rPr lang="en-US" dirty="0" smtClean="0">
                <a:solidFill>
                  <a:schemeClr val="tx2"/>
                </a:solidFill>
              </a:rPr>
              <a:t>incrementally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Pick areas with most free space</a:t>
            </a:r>
          </a:p>
          <a:p>
            <a:pPr lvl="1"/>
            <a:r>
              <a:rPr lang="en-US" dirty="0" smtClean="0"/>
              <a:t>Avoid long pauses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Key advantage: restricted use of pointers</a:t>
            </a:r>
          </a:p>
          <a:p>
            <a:pPr lvl="1"/>
            <a:r>
              <a:rPr lang="en-US" dirty="0" smtClean="0"/>
              <a:t>Pointers stored in index structures</a:t>
            </a:r>
          </a:p>
          <a:p>
            <a:pPr lvl="1"/>
            <a:r>
              <a:rPr lang="en-US" dirty="0" smtClean="0"/>
              <a:t>Easy to locate pointers for a given memory block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Log-Structured Memory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659D765-7126-4B95-ADF3-403BFECAA36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System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395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2286000" y="3810000"/>
            <a:ext cx="1981200" cy="304800"/>
          </a:xfrm>
          <a:prstGeom prst="rect">
            <a:avLst/>
          </a:prstGeom>
          <a:solidFill>
            <a:srgbClr val="EAEAEA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419600" y="3810000"/>
            <a:ext cx="1981200" cy="304800"/>
          </a:xfrm>
          <a:prstGeom prst="rect">
            <a:avLst/>
          </a:prstGeom>
          <a:solidFill>
            <a:srgbClr val="EAEAEA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553200" y="3810000"/>
            <a:ext cx="1981200" cy="304800"/>
          </a:xfrm>
          <a:prstGeom prst="rect">
            <a:avLst/>
          </a:prstGeom>
          <a:solidFill>
            <a:srgbClr val="EAEAEA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Log-Structured Memory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Log-Structured Storage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86000" y="3810000"/>
            <a:ext cx="381000" cy="304800"/>
          </a:xfrm>
          <a:prstGeom prst="rect">
            <a:avLst/>
          </a:prstGeom>
          <a:pattFill prst="ltDnDiag">
            <a:fgClr>
              <a:schemeClr val="tx2"/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667000" y="3810000"/>
            <a:ext cx="152400" cy="304800"/>
          </a:xfrm>
          <a:prstGeom prst="rect">
            <a:avLst/>
          </a:prstGeom>
          <a:pattFill prst="ltVert">
            <a:fgClr>
              <a:schemeClr val="accent4"/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19400" y="3810000"/>
            <a:ext cx="533400" cy="304800"/>
          </a:xfrm>
          <a:prstGeom prst="rect">
            <a:avLst/>
          </a:prstGeom>
          <a:pattFill prst="wdUpDiag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352800" y="3810000"/>
            <a:ext cx="228600" cy="304800"/>
          </a:xfrm>
          <a:prstGeom prst="rect">
            <a:avLst/>
          </a:prstGeom>
          <a:pattFill prst="narHorz">
            <a:fgClr>
              <a:srgbClr val="94581C"/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553200" y="3810000"/>
            <a:ext cx="609600" cy="304800"/>
          </a:xfrm>
          <a:prstGeom prst="rect">
            <a:avLst/>
          </a:prstGeom>
          <a:pattFill prst="pct25">
            <a:fgClr>
              <a:srgbClr val="FFC000"/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953000" y="3810000"/>
            <a:ext cx="152400" cy="304800"/>
          </a:xfrm>
          <a:prstGeom prst="rect">
            <a:avLst/>
          </a:prstGeom>
          <a:pattFill prst="pct25">
            <a:fgClr>
              <a:schemeClr val="tx2"/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038600" y="3810000"/>
            <a:ext cx="76200" cy="304800"/>
          </a:xfrm>
          <a:prstGeom prst="rect">
            <a:avLst/>
          </a:prstGeom>
          <a:pattFill prst="wdUpDiag">
            <a:fgClr>
              <a:schemeClr val="accent4"/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114800" y="3810000"/>
            <a:ext cx="76200" cy="304800"/>
          </a:xfrm>
          <a:prstGeom prst="rect">
            <a:avLst/>
          </a:prstGeom>
          <a:pattFill prst="dkHorz">
            <a:fgClr>
              <a:schemeClr val="tx2"/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105400" y="3810000"/>
            <a:ext cx="304800" cy="304800"/>
          </a:xfrm>
          <a:prstGeom prst="rect">
            <a:avLst/>
          </a:prstGeom>
          <a:pattFill prst="dkVert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419600" y="3810000"/>
            <a:ext cx="533400" cy="304800"/>
          </a:xfrm>
          <a:prstGeom prst="rect">
            <a:avLst/>
          </a:prstGeom>
          <a:pattFill prst="dkDnDiag">
            <a:fgClr>
              <a:schemeClr val="accent4"/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410200" y="3810000"/>
            <a:ext cx="381000" cy="304800"/>
          </a:xfrm>
          <a:prstGeom prst="rect">
            <a:avLst/>
          </a:prstGeom>
          <a:pattFill prst="horzBrick">
            <a:fgClr>
              <a:schemeClr val="accent4"/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81400" y="3810000"/>
            <a:ext cx="457200" cy="304800"/>
          </a:xfrm>
          <a:prstGeom prst="rect">
            <a:avLst/>
          </a:prstGeom>
          <a:pattFill prst="wdDnDiag">
            <a:fgClr>
              <a:srgbClr val="FFC611"/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791200" y="3810000"/>
            <a:ext cx="152400" cy="304800"/>
          </a:xfrm>
          <a:prstGeom prst="rect">
            <a:avLst/>
          </a:prstGeom>
          <a:pattFill prst="openDmnd">
            <a:fgClr>
              <a:schemeClr val="tx2"/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162800" y="3810000"/>
            <a:ext cx="152400" cy="304800"/>
          </a:xfrm>
          <a:prstGeom prst="rect">
            <a:avLst/>
          </a:prstGeom>
          <a:pattFill prst="dkHorz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943600" y="3810000"/>
            <a:ext cx="457200" cy="304800"/>
          </a:xfrm>
          <a:prstGeom prst="rect">
            <a:avLst/>
          </a:prstGeom>
          <a:pattFill prst="wdUpDiag">
            <a:fgClr>
              <a:schemeClr val="accent4"/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315200" y="3810000"/>
            <a:ext cx="381000" cy="304800"/>
          </a:xfrm>
          <a:prstGeom prst="rect">
            <a:avLst/>
          </a:prstGeom>
          <a:pattFill prst="wdUpDiag">
            <a:fgClr>
              <a:schemeClr val="tx2"/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2057400" y="1676400"/>
            <a:ext cx="762000" cy="1676400"/>
            <a:chOff x="1676400" y="1447800"/>
            <a:chExt cx="762000" cy="1676400"/>
          </a:xfrm>
        </p:grpSpPr>
        <p:sp>
          <p:nvSpPr>
            <p:cNvPr id="27" name="Rectangle 26"/>
            <p:cNvSpPr/>
            <p:nvPr/>
          </p:nvSpPr>
          <p:spPr>
            <a:xfrm>
              <a:off x="1676400" y="1447800"/>
              <a:ext cx="762000" cy="1676400"/>
            </a:xfrm>
            <a:prstGeom prst="rect">
              <a:avLst/>
            </a:prstGeom>
            <a:gradFill flip="none" rotWithShape="1">
              <a:gsLst>
                <a:gs pos="0">
                  <a:srgbClr val="DEE7F8"/>
                </a:gs>
                <a:gs pos="100000">
                  <a:schemeClr val="tx2">
                    <a:lumMod val="40000"/>
                    <a:lumOff val="60000"/>
                  </a:schemeClr>
                </a:gs>
              </a:gsLst>
              <a:lin ang="5400000" scaled="1"/>
              <a:tileRect/>
            </a:gradFill>
            <a:ln w="19050">
              <a:solidFill>
                <a:schemeClr val="tx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676400" y="1600200"/>
              <a:ext cx="762000" cy="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676400" y="1752600"/>
              <a:ext cx="762000" cy="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676400" y="1905000"/>
              <a:ext cx="762000" cy="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676400" y="2057400"/>
              <a:ext cx="762000" cy="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676400" y="2209800"/>
              <a:ext cx="762000" cy="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1676400" y="2362200"/>
              <a:ext cx="762000" cy="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676400" y="2514600"/>
              <a:ext cx="762000" cy="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676400" y="2667000"/>
              <a:ext cx="762000" cy="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1676400" y="2819400"/>
              <a:ext cx="762000" cy="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1676400" y="2971800"/>
              <a:ext cx="762000" cy="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1757512" y="1307068"/>
            <a:ext cx="1398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Hash Table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28600" y="2057400"/>
            <a:ext cx="1300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{table id,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object key}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1447800" y="2362200"/>
            <a:ext cx="533400" cy="0"/>
          </a:xfrm>
          <a:prstGeom prst="line">
            <a:avLst/>
          </a:prstGeom>
          <a:ln w="25400" cap="rnd">
            <a:solidFill>
              <a:schemeClr val="tx2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Freeform 43"/>
          <p:cNvSpPr/>
          <p:nvPr/>
        </p:nvSpPr>
        <p:spPr>
          <a:xfrm>
            <a:off x="2812942" y="1747434"/>
            <a:ext cx="3363133" cy="2053525"/>
          </a:xfrm>
          <a:custGeom>
            <a:avLst/>
            <a:gdLst>
              <a:gd name="connsiteX0" fmla="*/ 0 w 3363133"/>
              <a:gd name="connsiteY0" fmla="*/ 0 h 2053525"/>
              <a:gd name="connsiteX1" fmla="*/ 3363133 w 3363133"/>
              <a:gd name="connsiteY1" fmla="*/ 2053525 h 2053525"/>
              <a:gd name="connsiteX0" fmla="*/ 0 w 3363133"/>
              <a:gd name="connsiteY0" fmla="*/ 0 h 2053525"/>
              <a:gd name="connsiteX1" fmla="*/ 3363133 w 3363133"/>
              <a:gd name="connsiteY1" fmla="*/ 2053525 h 2053525"/>
              <a:gd name="connsiteX0" fmla="*/ 0 w 3363133"/>
              <a:gd name="connsiteY0" fmla="*/ 0 h 2053525"/>
              <a:gd name="connsiteX1" fmla="*/ 3363133 w 3363133"/>
              <a:gd name="connsiteY1" fmla="*/ 2053525 h 2053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63133" h="2053525">
                <a:moveTo>
                  <a:pt x="0" y="0"/>
                </a:moveTo>
                <a:cubicBezTo>
                  <a:pt x="1446509" y="2583"/>
                  <a:pt x="3257228" y="1361268"/>
                  <a:pt x="3363133" y="2053525"/>
                </a:cubicBezTo>
              </a:path>
            </a:pathLst>
          </a:custGeom>
          <a:noFill/>
          <a:ln w="19050">
            <a:solidFill>
              <a:schemeClr val="tx2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2819401" y="2057401"/>
            <a:ext cx="990599" cy="1752600"/>
          </a:xfrm>
          <a:custGeom>
            <a:avLst/>
            <a:gdLst>
              <a:gd name="connsiteX0" fmla="*/ 0 w 3363133"/>
              <a:gd name="connsiteY0" fmla="*/ 0 h 2053525"/>
              <a:gd name="connsiteX1" fmla="*/ 3363133 w 3363133"/>
              <a:gd name="connsiteY1" fmla="*/ 2053525 h 2053525"/>
              <a:gd name="connsiteX0" fmla="*/ 0 w 3363133"/>
              <a:gd name="connsiteY0" fmla="*/ 0 h 2053525"/>
              <a:gd name="connsiteX1" fmla="*/ 3363133 w 3363133"/>
              <a:gd name="connsiteY1" fmla="*/ 2053525 h 2053525"/>
              <a:gd name="connsiteX0" fmla="*/ 0 w 3363133"/>
              <a:gd name="connsiteY0" fmla="*/ 0 h 2053525"/>
              <a:gd name="connsiteX1" fmla="*/ 3363133 w 3363133"/>
              <a:gd name="connsiteY1" fmla="*/ 2053525 h 2053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63133" h="2053525">
                <a:moveTo>
                  <a:pt x="0" y="0"/>
                </a:moveTo>
                <a:cubicBezTo>
                  <a:pt x="3808294" y="194205"/>
                  <a:pt x="3268131" y="1205582"/>
                  <a:pt x="3363133" y="2053525"/>
                </a:cubicBezTo>
              </a:path>
            </a:pathLst>
          </a:custGeom>
          <a:noFill/>
          <a:ln w="19050">
            <a:solidFill>
              <a:schemeClr val="tx2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2819400" y="1905000"/>
            <a:ext cx="2209800" cy="1905000"/>
          </a:xfrm>
          <a:custGeom>
            <a:avLst/>
            <a:gdLst>
              <a:gd name="connsiteX0" fmla="*/ 0 w 3363133"/>
              <a:gd name="connsiteY0" fmla="*/ 0 h 2053525"/>
              <a:gd name="connsiteX1" fmla="*/ 3363133 w 3363133"/>
              <a:gd name="connsiteY1" fmla="*/ 2053525 h 2053525"/>
              <a:gd name="connsiteX0" fmla="*/ 0 w 3363133"/>
              <a:gd name="connsiteY0" fmla="*/ 0 h 2053525"/>
              <a:gd name="connsiteX1" fmla="*/ 3363133 w 3363133"/>
              <a:gd name="connsiteY1" fmla="*/ 2053525 h 2053525"/>
              <a:gd name="connsiteX0" fmla="*/ 0 w 3363133"/>
              <a:gd name="connsiteY0" fmla="*/ 0 h 2053525"/>
              <a:gd name="connsiteX1" fmla="*/ 3363133 w 3363133"/>
              <a:gd name="connsiteY1" fmla="*/ 2053525 h 2053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63133" h="2053525">
                <a:moveTo>
                  <a:pt x="0" y="0"/>
                </a:moveTo>
                <a:cubicBezTo>
                  <a:pt x="1710722" y="24596"/>
                  <a:pt x="3315304" y="1227011"/>
                  <a:pt x="3363133" y="2053525"/>
                </a:cubicBezTo>
              </a:path>
            </a:pathLst>
          </a:custGeom>
          <a:noFill/>
          <a:ln w="19050">
            <a:solidFill>
              <a:schemeClr val="tx2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2759730" y="2209800"/>
            <a:ext cx="249860" cy="1607949"/>
          </a:xfrm>
          <a:custGeom>
            <a:avLst/>
            <a:gdLst>
              <a:gd name="connsiteX0" fmla="*/ 0 w 3363133"/>
              <a:gd name="connsiteY0" fmla="*/ 0 h 2053525"/>
              <a:gd name="connsiteX1" fmla="*/ 3363133 w 3363133"/>
              <a:gd name="connsiteY1" fmla="*/ 2053525 h 2053525"/>
              <a:gd name="connsiteX0" fmla="*/ 0 w 199515"/>
              <a:gd name="connsiteY0" fmla="*/ 0 h 2053525"/>
              <a:gd name="connsiteX1" fmla="*/ 199515 w 199515"/>
              <a:gd name="connsiteY1" fmla="*/ 2053525 h 2053525"/>
              <a:gd name="connsiteX0" fmla="*/ 0 w 1350263"/>
              <a:gd name="connsiteY0" fmla="*/ 0 h 2053525"/>
              <a:gd name="connsiteX1" fmla="*/ 199515 w 1350263"/>
              <a:gd name="connsiteY1" fmla="*/ 2053525 h 2053525"/>
              <a:gd name="connsiteX0" fmla="*/ 0 w 1357281"/>
              <a:gd name="connsiteY0" fmla="*/ 0 h 2053525"/>
              <a:gd name="connsiteX1" fmla="*/ 199515 w 1357281"/>
              <a:gd name="connsiteY1" fmla="*/ 2053525 h 2053525"/>
              <a:gd name="connsiteX0" fmla="*/ 0 w 3079840"/>
              <a:gd name="connsiteY0" fmla="*/ 0 h 2053525"/>
              <a:gd name="connsiteX1" fmla="*/ 199515 w 3079840"/>
              <a:gd name="connsiteY1" fmla="*/ 2053525 h 2053525"/>
              <a:gd name="connsiteX0" fmla="*/ 0 w 2304586"/>
              <a:gd name="connsiteY0" fmla="*/ 0 h 2053525"/>
              <a:gd name="connsiteX1" fmla="*/ 199515 w 2304586"/>
              <a:gd name="connsiteY1" fmla="*/ 2053525 h 2053525"/>
              <a:gd name="connsiteX0" fmla="*/ 0 w 2304586"/>
              <a:gd name="connsiteY0" fmla="*/ 0 h 2053525"/>
              <a:gd name="connsiteX1" fmla="*/ 199515 w 2304586"/>
              <a:gd name="connsiteY1" fmla="*/ 2053525 h 2053525"/>
              <a:gd name="connsiteX0" fmla="*/ 658393 w 2756932"/>
              <a:gd name="connsiteY0" fmla="*/ 0 h 2063469"/>
              <a:gd name="connsiteX1" fmla="*/ 2869 w 2756932"/>
              <a:gd name="connsiteY1" fmla="*/ 2063469 h 2063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56932" h="2063469">
                <a:moveTo>
                  <a:pt x="658393" y="0"/>
                </a:moveTo>
                <a:cubicBezTo>
                  <a:pt x="5802853" y="410207"/>
                  <a:pt x="-149134" y="1518184"/>
                  <a:pt x="2869" y="2063469"/>
                </a:cubicBezTo>
              </a:path>
            </a:pathLst>
          </a:custGeom>
          <a:noFill/>
          <a:ln w="19050">
            <a:solidFill>
              <a:schemeClr val="tx2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2819400" y="2362200"/>
            <a:ext cx="4038600" cy="1447800"/>
          </a:xfrm>
          <a:custGeom>
            <a:avLst/>
            <a:gdLst>
              <a:gd name="connsiteX0" fmla="*/ 0 w 3363133"/>
              <a:gd name="connsiteY0" fmla="*/ 0 h 2053525"/>
              <a:gd name="connsiteX1" fmla="*/ 3363133 w 3363133"/>
              <a:gd name="connsiteY1" fmla="*/ 2053525 h 2053525"/>
              <a:gd name="connsiteX0" fmla="*/ 0 w 3363133"/>
              <a:gd name="connsiteY0" fmla="*/ 0 h 2053525"/>
              <a:gd name="connsiteX1" fmla="*/ 3363133 w 3363133"/>
              <a:gd name="connsiteY1" fmla="*/ 2053525 h 2053525"/>
              <a:gd name="connsiteX0" fmla="*/ 0 w 3363133"/>
              <a:gd name="connsiteY0" fmla="*/ 0 h 2053525"/>
              <a:gd name="connsiteX1" fmla="*/ 3363133 w 3363133"/>
              <a:gd name="connsiteY1" fmla="*/ 2053525 h 2053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63133" h="2053525">
                <a:moveTo>
                  <a:pt x="0" y="0"/>
                </a:moveTo>
                <a:cubicBezTo>
                  <a:pt x="1390709" y="25036"/>
                  <a:pt x="3360211" y="995316"/>
                  <a:pt x="3363133" y="2053525"/>
                </a:cubicBezTo>
              </a:path>
            </a:pathLst>
          </a:custGeom>
          <a:noFill/>
          <a:ln w="19050">
            <a:solidFill>
              <a:schemeClr val="tx2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2819400" y="2514600"/>
            <a:ext cx="1828800" cy="1295400"/>
          </a:xfrm>
          <a:custGeom>
            <a:avLst/>
            <a:gdLst>
              <a:gd name="connsiteX0" fmla="*/ 0 w 3363133"/>
              <a:gd name="connsiteY0" fmla="*/ 0 h 2053525"/>
              <a:gd name="connsiteX1" fmla="*/ 3363133 w 3363133"/>
              <a:gd name="connsiteY1" fmla="*/ 2053525 h 2053525"/>
              <a:gd name="connsiteX0" fmla="*/ 0 w 3363133"/>
              <a:gd name="connsiteY0" fmla="*/ 0 h 2053525"/>
              <a:gd name="connsiteX1" fmla="*/ 3363133 w 3363133"/>
              <a:gd name="connsiteY1" fmla="*/ 2053525 h 2053525"/>
              <a:gd name="connsiteX0" fmla="*/ 0 w 3363133"/>
              <a:gd name="connsiteY0" fmla="*/ 0 h 2053525"/>
              <a:gd name="connsiteX1" fmla="*/ 3363133 w 3363133"/>
              <a:gd name="connsiteY1" fmla="*/ 2053525 h 2053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63133" h="2053525">
                <a:moveTo>
                  <a:pt x="0" y="0"/>
                </a:moveTo>
                <a:cubicBezTo>
                  <a:pt x="2275339" y="242273"/>
                  <a:pt x="3168375" y="951351"/>
                  <a:pt x="3363133" y="2053525"/>
                </a:cubicBezTo>
              </a:path>
            </a:pathLst>
          </a:custGeom>
          <a:noFill/>
          <a:ln w="19050">
            <a:solidFill>
              <a:schemeClr val="tx2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2819401" y="2667000"/>
            <a:ext cx="342254" cy="1143000"/>
          </a:xfrm>
          <a:custGeom>
            <a:avLst/>
            <a:gdLst>
              <a:gd name="connsiteX0" fmla="*/ 0 w 3363133"/>
              <a:gd name="connsiteY0" fmla="*/ 0 h 2053525"/>
              <a:gd name="connsiteX1" fmla="*/ 3363133 w 3363133"/>
              <a:gd name="connsiteY1" fmla="*/ 2053525 h 2053525"/>
              <a:gd name="connsiteX0" fmla="*/ 0 w 3992970"/>
              <a:gd name="connsiteY0" fmla="*/ 0 h 2053525"/>
              <a:gd name="connsiteX1" fmla="*/ 3363133 w 3992970"/>
              <a:gd name="connsiteY1" fmla="*/ 2053525 h 2053525"/>
              <a:gd name="connsiteX0" fmla="*/ 0 w 4285710"/>
              <a:gd name="connsiteY0" fmla="*/ 0 h 2053525"/>
              <a:gd name="connsiteX1" fmla="*/ 3363133 w 4285710"/>
              <a:gd name="connsiteY1" fmla="*/ 2053525 h 2053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85710" h="2053525">
                <a:moveTo>
                  <a:pt x="0" y="0"/>
                </a:moveTo>
                <a:cubicBezTo>
                  <a:pt x="7191786" y="364297"/>
                  <a:pt x="3097128" y="1243718"/>
                  <a:pt x="3363133" y="2053525"/>
                </a:cubicBezTo>
              </a:path>
            </a:pathLst>
          </a:custGeom>
          <a:noFill/>
          <a:ln w="19050">
            <a:solidFill>
              <a:schemeClr val="tx2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2819400" y="2819400"/>
            <a:ext cx="4419600" cy="990600"/>
          </a:xfrm>
          <a:custGeom>
            <a:avLst/>
            <a:gdLst>
              <a:gd name="connsiteX0" fmla="*/ 0 w 3363133"/>
              <a:gd name="connsiteY0" fmla="*/ 0 h 2053525"/>
              <a:gd name="connsiteX1" fmla="*/ 3363133 w 3363133"/>
              <a:gd name="connsiteY1" fmla="*/ 2053525 h 2053525"/>
              <a:gd name="connsiteX0" fmla="*/ 0 w 3363133"/>
              <a:gd name="connsiteY0" fmla="*/ 0 h 2053525"/>
              <a:gd name="connsiteX1" fmla="*/ 3363133 w 3363133"/>
              <a:gd name="connsiteY1" fmla="*/ 2053525 h 2053525"/>
              <a:gd name="connsiteX0" fmla="*/ 0 w 3363133"/>
              <a:gd name="connsiteY0" fmla="*/ 0 h 2053525"/>
              <a:gd name="connsiteX1" fmla="*/ 3363133 w 3363133"/>
              <a:gd name="connsiteY1" fmla="*/ 2053525 h 2053525"/>
              <a:gd name="connsiteX0" fmla="*/ 0 w 3363133"/>
              <a:gd name="connsiteY0" fmla="*/ 0 h 2053525"/>
              <a:gd name="connsiteX1" fmla="*/ 3363133 w 3363133"/>
              <a:gd name="connsiteY1" fmla="*/ 2053525 h 2053525"/>
              <a:gd name="connsiteX0" fmla="*/ 0 w 3363133"/>
              <a:gd name="connsiteY0" fmla="*/ 0 h 2053525"/>
              <a:gd name="connsiteX1" fmla="*/ 3363133 w 3363133"/>
              <a:gd name="connsiteY1" fmla="*/ 2053525 h 2053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63133" h="2053525">
                <a:moveTo>
                  <a:pt x="0" y="0"/>
                </a:moveTo>
                <a:cubicBezTo>
                  <a:pt x="3526282" y="33564"/>
                  <a:pt x="3310133" y="996749"/>
                  <a:pt x="3363133" y="2053525"/>
                </a:cubicBezTo>
              </a:path>
            </a:pathLst>
          </a:custGeom>
          <a:noFill/>
          <a:ln w="19050">
            <a:solidFill>
              <a:schemeClr val="tx2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2819401" y="2971800"/>
            <a:ext cx="659968" cy="838200"/>
          </a:xfrm>
          <a:custGeom>
            <a:avLst/>
            <a:gdLst>
              <a:gd name="connsiteX0" fmla="*/ 0 w 3363133"/>
              <a:gd name="connsiteY0" fmla="*/ 0 h 2053525"/>
              <a:gd name="connsiteX1" fmla="*/ 3363133 w 3363133"/>
              <a:gd name="connsiteY1" fmla="*/ 2053525 h 2053525"/>
              <a:gd name="connsiteX0" fmla="*/ 0 w 3363133"/>
              <a:gd name="connsiteY0" fmla="*/ 0 h 2053525"/>
              <a:gd name="connsiteX1" fmla="*/ 3363133 w 3363133"/>
              <a:gd name="connsiteY1" fmla="*/ 2053525 h 2053525"/>
              <a:gd name="connsiteX0" fmla="*/ 0 w 3363133"/>
              <a:gd name="connsiteY0" fmla="*/ 0 h 2053525"/>
              <a:gd name="connsiteX1" fmla="*/ 3363133 w 3363133"/>
              <a:gd name="connsiteY1" fmla="*/ 2053525 h 2053525"/>
              <a:gd name="connsiteX0" fmla="*/ 0 w 3363133"/>
              <a:gd name="connsiteY0" fmla="*/ 0 h 2053525"/>
              <a:gd name="connsiteX1" fmla="*/ 3363133 w 3363133"/>
              <a:gd name="connsiteY1" fmla="*/ 2053525 h 2053525"/>
              <a:gd name="connsiteX0" fmla="*/ 0 w 3363133"/>
              <a:gd name="connsiteY0" fmla="*/ 0 h 2053525"/>
              <a:gd name="connsiteX1" fmla="*/ 3363133 w 3363133"/>
              <a:gd name="connsiteY1" fmla="*/ 2053525 h 2053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63133" h="2053525">
                <a:moveTo>
                  <a:pt x="0" y="0"/>
                </a:moveTo>
                <a:cubicBezTo>
                  <a:pt x="2744616" y="147348"/>
                  <a:pt x="3276665" y="913380"/>
                  <a:pt x="3363133" y="2053525"/>
                </a:cubicBezTo>
              </a:path>
            </a:pathLst>
          </a:custGeom>
          <a:noFill/>
          <a:ln w="19050">
            <a:solidFill>
              <a:schemeClr val="tx2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2819400" y="3124200"/>
            <a:ext cx="3048000" cy="685800"/>
          </a:xfrm>
          <a:custGeom>
            <a:avLst/>
            <a:gdLst>
              <a:gd name="connsiteX0" fmla="*/ 0 w 3363133"/>
              <a:gd name="connsiteY0" fmla="*/ 0 h 2053525"/>
              <a:gd name="connsiteX1" fmla="*/ 3363133 w 3363133"/>
              <a:gd name="connsiteY1" fmla="*/ 2053525 h 2053525"/>
              <a:gd name="connsiteX0" fmla="*/ 0 w 3363133"/>
              <a:gd name="connsiteY0" fmla="*/ 0 h 2053525"/>
              <a:gd name="connsiteX1" fmla="*/ 3363133 w 3363133"/>
              <a:gd name="connsiteY1" fmla="*/ 2053525 h 2053525"/>
              <a:gd name="connsiteX0" fmla="*/ 0 w 3363133"/>
              <a:gd name="connsiteY0" fmla="*/ 0 h 2053525"/>
              <a:gd name="connsiteX1" fmla="*/ 3363133 w 3363133"/>
              <a:gd name="connsiteY1" fmla="*/ 2053525 h 2053525"/>
              <a:gd name="connsiteX0" fmla="*/ 0 w 3363133"/>
              <a:gd name="connsiteY0" fmla="*/ 0 h 2053525"/>
              <a:gd name="connsiteX1" fmla="*/ 3363133 w 3363133"/>
              <a:gd name="connsiteY1" fmla="*/ 2053525 h 2053525"/>
              <a:gd name="connsiteX0" fmla="*/ 0 w 3363133"/>
              <a:gd name="connsiteY0" fmla="*/ 0 h 2053525"/>
              <a:gd name="connsiteX1" fmla="*/ 3363133 w 3363133"/>
              <a:gd name="connsiteY1" fmla="*/ 2053525 h 2053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63133" h="2053525">
                <a:moveTo>
                  <a:pt x="0" y="0"/>
                </a:moveTo>
                <a:cubicBezTo>
                  <a:pt x="2744616" y="147348"/>
                  <a:pt x="3276665" y="913380"/>
                  <a:pt x="3363133" y="2053525"/>
                </a:cubicBezTo>
              </a:path>
            </a:pathLst>
          </a:custGeom>
          <a:noFill/>
          <a:ln w="19050">
            <a:solidFill>
              <a:schemeClr val="tx2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2495226" y="3276401"/>
            <a:ext cx="521946" cy="520683"/>
          </a:xfrm>
          <a:custGeom>
            <a:avLst/>
            <a:gdLst>
              <a:gd name="connsiteX0" fmla="*/ 0 w 3363133"/>
              <a:gd name="connsiteY0" fmla="*/ 0 h 2053525"/>
              <a:gd name="connsiteX1" fmla="*/ 3363133 w 3363133"/>
              <a:gd name="connsiteY1" fmla="*/ 2053525 h 2053525"/>
              <a:gd name="connsiteX0" fmla="*/ 0 w 3363133"/>
              <a:gd name="connsiteY0" fmla="*/ 0 h 2053525"/>
              <a:gd name="connsiteX1" fmla="*/ 3363133 w 3363133"/>
              <a:gd name="connsiteY1" fmla="*/ 2053525 h 2053525"/>
              <a:gd name="connsiteX0" fmla="*/ 0 w 3363133"/>
              <a:gd name="connsiteY0" fmla="*/ 0 h 2053525"/>
              <a:gd name="connsiteX1" fmla="*/ 3363133 w 3363133"/>
              <a:gd name="connsiteY1" fmla="*/ 2053525 h 2053525"/>
              <a:gd name="connsiteX0" fmla="*/ 0 w 3363133"/>
              <a:gd name="connsiteY0" fmla="*/ 0 h 2053525"/>
              <a:gd name="connsiteX1" fmla="*/ 3363133 w 3363133"/>
              <a:gd name="connsiteY1" fmla="*/ 2053525 h 2053525"/>
              <a:gd name="connsiteX0" fmla="*/ 0 w 3363133"/>
              <a:gd name="connsiteY0" fmla="*/ 0 h 2053525"/>
              <a:gd name="connsiteX1" fmla="*/ 3363133 w 3363133"/>
              <a:gd name="connsiteY1" fmla="*/ 2053525 h 2053525"/>
              <a:gd name="connsiteX0" fmla="*/ 1222687 w 2177745"/>
              <a:gd name="connsiteY0" fmla="*/ 0 h 1275145"/>
              <a:gd name="connsiteX1" fmla="*/ 1369 w 2177745"/>
              <a:gd name="connsiteY1" fmla="*/ 1275145 h 1275145"/>
              <a:gd name="connsiteX0" fmla="*/ 1222817 w 2025721"/>
              <a:gd name="connsiteY0" fmla="*/ 0 h 1275145"/>
              <a:gd name="connsiteX1" fmla="*/ 1499 w 2025721"/>
              <a:gd name="connsiteY1" fmla="*/ 1275145 h 1275145"/>
              <a:gd name="connsiteX0" fmla="*/ 1221317 w 2081355"/>
              <a:gd name="connsiteY0" fmla="*/ 0 h 1275145"/>
              <a:gd name="connsiteX1" fmla="*/ -1 w 2081355"/>
              <a:gd name="connsiteY1" fmla="*/ 1275145 h 1275145"/>
              <a:gd name="connsiteX0" fmla="*/ 1221317 w 2361525"/>
              <a:gd name="connsiteY0" fmla="*/ 0 h 1275145"/>
              <a:gd name="connsiteX1" fmla="*/ -1 w 2361525"/>
              <a:gd name="connsiteY1" fmla="*/ 1275145 h 1275145"/>
              <a:gd name="connsiteX0" fmla="*/ 1221317 w 2350098"/>
              <a:gd name="connsiteY0" fmla="*/ 0 h 1275145"/>
              <a:gd name="connsiteX1" fmla="*/ 1191234 w 2350098"/>
              <a:gd name="connsiteY1" fmla="*/ 12656 h 1275145"/>
              <a:gd name="connsiteX2" fmla="*/ -1 w 2350098"/>
              <a:gd name="connsiteY2" fmla="*/ 1275145 h 1275145"/>
              <a:gd name="connsiteX0" fmla="*/ 1221317 w 3542343"/>
              <a:gd name="connsiteY0" fmla="*/ 0 h 1275145"/>
              <a:gd name="connsiteX1" fmla="*/ 2599057 w 3542343"/>
              <a:gd name="connsiteY1" fmla="*/ 753064 h 1275145"/>
              <a:gd name="connsiteX2" fmla="*/ -1 w 3542343"/>
              <a:gd name="connsiteY2" fmla="*/ 1275145 h 1275145"/>
              <a:gd name="connsiteX0" fmla="*/ 1221317 w 3542343"/>
              <a:gd name="connsiteY0" fmla="*/ 0 h 1275145"/>
              <a:gd name="connsiteX1" fmla="*/ 2599057 w 3542343"/>
              <a:gd name="connsiteY1" fmla="*/ 753064 h 1275145"/>
              <a:gd name="connsiteX2" fmla="*/ -1 w 3542343"/>
              <a:gd name="connsiteY2" fmla="*/ 1275145 h 1275145"/>
              <a:gd name="connsiteX0" fmla="*/ 1221317 w 3384971"/>
              <a:gd name="connsiteY0" fmla="*/ 0 h 1275145"/>
              <a:gd name="connsiteX1" fmla="*/ 2418570 w 3384971"/>
              <a:gd name="connsiteY1" fmla="*/ 449306 h 1275145"/>
              <a:gd name="connsiteX2" fmla="*/ -1 w 3384971"/>
              <a:gd name="connsiteY2" fmla="*/ 1275145 h 1275145"/>
              <a:gd name="connsiteX0" fmla="*/ 1221317 w 3384971"/>
              <a:gd name="connsiteY0" fmla="*/ 0 h 1275145"/>
              <a:gd name="connsiteX1" fmla="*/ 2418570 w 3384971"/>
              <a:gd name="connsiteY1" fmla="*/ 449306 h 1275145"/>
              <a:gd name="connsiteX2" fmla="*/ -1 w 3384971"/>
              <a:gd name="connsiteY2" fmla="*/ 1275145 h 1275145"/>
              <a:gd name="connsiteX0" fmla="*/ 1221317 w 3384971"/>
              <a:gd name="connsiteY0" fmla="*/ 0 h 1275145"/>
              <a:gd name="connsiteX1" fmla="*/ 2418570 w 3384971"/>
              <a:gd name="connsiteY1" fmla="*/ 449306 h 1275145"/>
              <a:gd name="connsiteX2" fmla="*/ -1 w 3384971"/>
              <a:gd name="connsiteY2" fmla="*/ 1275145 h 1275145"/>
              <a:gd name="connsiteX0" fmla="*/ 1221317 w 3322335"/>
              <a:gd name="connsiteY0" fmla="*/ 0 h 1275145"/>
              <a:gd name="connsiteX1" fmla="*/ 2346376 w 3322335"/>
              <a:gd name="connsiteY1" fmla="*/ 449306 h 1275145"/>
              <a:gd name="connsiteX2" fmla="*/ -1 w 3322335"/>
              <a:gd name="connsiteY2" fmla="*/ 1275145 h 1275145"/>
              <a:gd name="connsiteX0" fmla="*/ 1221317 w 2346385"/>
              <a:gd name="connsiteY0" fmla="*/ 0 h 1275145"/>
              <a:gd name="connsiteX1" fmla="*/ 2346376 w 2346385"/>
              <a:gd name="connsiteY1" fmla="*/ 449306 h 1275145"/>
              <a:gd name="connsiteX2" fmla="*/ -1 w 2346385"/>
              <a:gd name="connsiteY2" fmla="*/ 1275145 h 1275145"/>
              <a:gd name="connsiteX0" fmla="*/ 1221317 w 2346441"/>
              <a:gd name="connsiteY0" fmla="*/ 0 h 1275145"/>
              <a:gd name="connsiteX1" fmla="*/ 2346376 w 2346441"/>
              <a:gd name="connsiteY1" fmla="*/ 449306 h 1275145"/>
              <a:gd name="connsiteX2" fmla="*/ -1 w 2346441"/>
              <a:gd name="connsiteY2" fmla="*/ 1275145 h 1275145"/>
              <a:gd name="connsiteX0" fmla="*/ 1221317 w 2346441"/>
              <a:gd name="connsiteY0" fmla="*/ 0 h 1275145"/>
              <a:gd name="connsiteX1" fmla="*/ 2346376 w 2346441"/>
              <a:gd name="connsiteY1" fmla="*/ 449306 h 1275145"/>
              <a:gd name="connsiteX2" fmla="*/ -1 w 2346441"/>
              <a:gd name="connsiteY2" fmla="*/ 1275145 h 1275145"/>
              <a:gd name="connsiteX0" fmla="*/ 1221317 w 2346441"/>
              <a:gd name="connsiteY0" fmla="*/ 0 h 1275145"/>
              <a:gd name="connsiteX1" fmla="*/ 2346376 w 2346441"/>
              <a:gd name="connsiteY1" fmla="*/ 449306 h 1275145"/>
              <a:gd name="connsiteX2" fmla="*/ -1 w 2346441"/>
              <a:gd name="connsiteY2" fmla="*/ 1275145 h 1275145"/>
              <a:gd name="connsiteX0" fmla="*/ 1221317 w 2346576"/>
              <a:gd name="connsiteY0" fmla="*/ 0 h 1275145"/>
              <a:gd name="connsiteX1" fmla="*/ 2346376 w 2346576"/>
              <a:gd name="connsiteY1" fmla="*/ 449306 h 1275145"/>
              <a:gd name="connsiteX2" fmla="*/ -1 w 2346576"/>
              <a:gd name="connsiteY2" fmla="*/ 1275145 h 1275145"/>
              <a:gd name="connsiteX0" fmla="*/ 1221317 w 2346492"/>
              <a:gd name="connsiteY0" fmla="*/ 0 h 1275145"/>
              <a:gd name="connsiteX1" fmla="*/ 2346376 w 2346492"/>
              <a:gd name="connsiteY1" fmla="*/ 449306 h 1275145"/>
              <a:gd name="connsiteX2" fmla="*/ -1 w 2346492"/>
              <a:gd name="connsiteY2" fmla="*/ 1275145 h 1275145"/>
              <a:gd name="connsiteX0" fmla="*/ 1221317 w 2346492"/>
              <a:gd name="connsiteY0" fmla="*/ 0 h 1275145"/>
              <a:gd name="connsiteX1" fmla="*/ 2346376 w 2346492"/>
              <a:gd name="connsiteY1" fmla="*/ 449306 h 1275145"/>
              <a:gd name="connsiteX2" fmla="*/ -1 w 2346492"/>
              <a:gd name="connsiteY2" fmla="*/ 1275145 h 1275145"/>
              <a:gd name="connsiteX0" fmla="*/ 1221317 w 2406887"/>
              <a:gd name="connsiteY0" fmla="*/ 0 h 1275145"/>
              <a:gd name="connsiteX1" fmla="*/ 2346376 w 2406887"/>
              <a:gd name="connsiteY1" fmla="*/ 449306 h 1275145"/>
              <a:gd name="connsiteX2" fmla="*/ -1 w 2406887"/>
              <a:gd name="connsiteY2" fmla="*/ 1275145 h 1275145"/>
              <a:gd name="connsiteX0" fmla="*/ 1221317 w 2409654"/>
              <a:gd name="connsiteY0" fmla="*/ 0 h 1275145"/>
              <a:gd name="connsiteX1" fmla="*/ 2346376 w 2409654"/>
              <a:gd name="connsiteY1" fmla="*/ 449306 h 1275145"/>
              <a:gd name="connsiteX2" fmla="*/ -1 w 2409654"/>
              <a:gd name="connsiteY2" fmla="*/ 1275145 h 1275145"/>
              <a:gd name="connsiteX0" fmla="*/ 1221317 w 2391421"/>
              <a:gd name="connsiteY0" fmla="*/ 833 h 1275978"/>
              <a:gd name="connsiteX1" fmla="*/ 2346376 w 2391421"/>
              <a:gd name="connsiteY1" fmla="*/ 450139 h 1275978"/>
              <a:gd name="connsiteX2" fmla="*/ -1 w 2391421"/>
              <a:gd name="connsiteY2" fmla="*/ 1275978 h 1275978"/>
              <a:gd name="connsiteX0" fmla="*/ 1510100 w 2693802"/>
              <a:gd name="connsiteY0" fmla="*/ 620 h 1275765"/>
              <a:gd name="connsiteX1" fmla="*/ 2635159 w 2693802"/>
              <a:gd name="connsiteY1" fmla="*/ 449926 h 1275765"/>
              <a:gd name="connsiteX2" fmla="*/ 0 w 2693802"/>
              <a:gd name="connsiteY2" fmla="*/ 1275765 h 1275765"/>
              <a:gd name="connsiteX0" fmla="*/ 1510100 w 2432792"/>
              <a:gd name="connsiteY0" fmla="*/ 483 h 1275628"/>
              <a:gd name="connsiteX1" fmla="*/ 2346375 w 2432792"/>
              <a:gd name="connsiteY1" fmla="*/ 525729 h 1275628"/>
              <a:gd name="connsiteX2" fmla="*/ 0 w 2432792"/>
              <a:gd name="connsiteY2" fmla="*/ 1275628 h 1275628"/>
              <a:gd name="connsiteX0" fmla="*/ 1510100 w 2431390"/>
              <a:gd name="connsiteY0" fmla="*/ 488 h 1275633"/>
              <a:gd name="connsiteX1" fmla="*/ 2346375 w 2431390"/>
              <a:gd name="connsiteY1" fmla="*/ 525734 h 1275633"/>
              <a:gd name="connsiteX2" fmla="*/ 0 w 2431390"/>
              <a:gd name="connsiteY2" fmla="*/ 1275633 h 1275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31390" h="1275633">
                <a:moveTo>
                  <a:pt x="1510100" y="488"/>
                </a:moveTo>
                <a:cubicBezTo>
                  <a:pt x="2294226" y="-14278"/>
                  <a:pt x="2594637" y="309224"/>
                  <a:pt x="2346375" y="525734"/>
                </a:cubicBezTo>
                <a:cubicBezTo>
                  <a:pt x="1950302" y="871151"/>
                  <a:pt x="599396" y="515185"/>
                  <a:pt x="0" y="1275633"/>
                </a:cubicBezTo>
              </a:path>
            </a:pathLst>
          </a:custGeom>
          <a:noFill/>
          <a:ln w="19050">
            <a:solidFill>
              <a:schemeClr val="tx2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1600200" y="378804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Log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81000" y="4221996"/>
            <a:ext cx="1287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8 MB</a:t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>Segments</a:t>
            </a:r>
            <a:endParaRPr lang="en-US" b="1" dirty="0">
              <a:solidFill>
                <a:schemeClr val="tx2"/>
              </a:solidFill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1752600" y="5257800"/>
            <a:ext cx="685800" cy="457200"/>
            <a:chOff x="1981200" y="5257800"/>
            <a:chExt cx="685800" cy="457200"/>
          </a:xfrm>
        </p:grpSpPr>
        <p:sp>
          <p:nvSpPr>
            <p:cNvPr id="57" name="Rounded Rectangle 56"/>
            <p:cNvSpPr/>
            <p:nvPr/>
          </p:nvSpPr>
          <p:spPr>
            <a:xfrm>
              <a:off x="1981200" y="5257800"/>
              <a:ext cx="685800" cy="457200"/>
            </a:xfrm>
            <a:prstGeom prst="roundRect">
              <a:avLst/>
            </a:prstGeom>
            <a:gradFill>
              <a:gsLst>
                <a:gs pos="0">
                  <a:srgbClr val="E4F4E4"/>
                </a:gs>
                <a:gs pos="100000">
                  <a:srgbClr val="A9DBA9"/>
                </a:gs>
              </a:gsLst>
              <a:lin ang="5400000" scaled="0"/>
            </a:gra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63" name="Group 62"/>
            <p:cNvGrpSpPr>
              <a:grpSpLocks noChangeAspect="1"/>
            </p:cNvGrpSpPr>
            <p:nvPr/>
          </p:nvGrpSpPr>
          <p:grpSpPr>
            <a:xfrm>
              <a:off x="2209262" y="5525149"/>
              <a:ext cx="229677" cy="164282"/>
              <a:chOff x="6900650" y="1743812"/>
              <a:chExt cx="450700" cy="322376"/>
            </a:xfrm>
          </p:grpSpPr>
          <p:sp>
            <p:nvSpPr>
              <p:cNvPr id="59" name="Oval 55"/>
              <p:cNvSpPr>
                <a:spLocks noChangeArrowheads="1"/>
              </p:cNvSpPr>
              <p:nvPr/>
            </p:nvSpPr>
            <p:spPr bwMode="auto">
              <a:xfrm>
                <a:off x="6900650" y="1937238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Oval 56"/>
              <p:cNvSpPr>
                <a:spLocks noChangeArrowheads="1"/>
              </p:cNvSpPr>
              <p:nvPr/>
            </p:nvSpPr>
            <p:spPr bwMode="auto">
              <a:xfrm>
                <a:off x="6900650" y="1872762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Oval 57"/>
              <p:cNvSpPr>
                <a:spLocks noChangeArrowheads="1"/>
              </p:cNvSpPr>
              <p:nvPr/>
            </p:nvSpPr>
            <p:spPr bwMode="auto">
              <a:xfrm>
                <a:off x="6900650" y="1808287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Oval 58"/>
              <p:cNvSpPr>
                <a:spLocks noChangeArrowheads="1"/>
              </p:cNvSpPr>
              <p:nvPr/>
            </p:nvSpPr>
            <p:spPr bwMode="auto">
              <a:xfrm>
                <a:off x="6900650" y="1743812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4" name="TextBox 63"/>
            <p:cNvSpPr txBox="1"/>
            <p:nvPr/>
          </p:nvSpPr>
          <p:spPr>
            <a:xfrm>
              <a:off x="1981200" y="5257800"/>
              <a:ext cx="6858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B17</a:t>
              </a:r>
              <a:endParaRPr lang="en-US" dirty="0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2514600" y="5257800"/>
            <a:ext cx="685800" cy="457200"/>
            <a:chOff x="1981200" y="5257800"/>
            <a:chExt cx="685800" cy="457200"/>
          </a:xfrm>
        </p:grpSpPr>
        <p:sp>
          <p:nvSpPr>
            <p:cNvPr id="67" name="Rounded Rectangle 66"/>
            <p:cNvSpPr/>
            <p:nvPr/>
          </p:nvSpPr>
          <p:spPr>
            <a:xfrm>
              <a:off x="1981200" y="5257800"/>
              <a:ext cx="685800" cy="457200"/>
            </a:xfrm>
            <a:prstGeom prst="roundRect">
              <a:avLst/>
            </a:prstGeom>
            <a:gradFill>
              <a:gsLst>
                <a:gs pos="0">
                  <a:srgbClr val="E4F4E4"/>
                </a:gs>
                <a:gs pos="100000">
                  <a:srgbClr val="A9DBA9"/>
                </a:gs>
              </a:gsLst>
              <a:lin ang="5400000" scaled="0"/>
            </a:gra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68" name="Group 67"/>
            <p:cNvGrpSpPr>
              <a:grpSpLocks noChangeAspect="1"/>
            </p:cNvGrpSpPr>
            <p:nvPr/>
          </p:nvGrpSpPr>
          <p:grpSpPr>
            <a:xfrm>
              <a:off x="2209262" y="5525149"/>
              <a:ext cx="229677" cy="164282"/>
              <a:chOff x="6900650" y="1743812"/>
              <a:chExt cx="450700" cy="322376"/>
            </a:xfrm>
          </p:grpSpPr>
          <p:sp>
            <p:nvSpPr>
              <p:cNvPr id="70" name="Oval 55"/>
              <p:cNvSpPr>
                <a:spLocks noChangeArrowheads="1"/>
              </p:cNvSpPr>
              <p:nvPr/>
            </p:nvSpPr>
            <p:spPr bwMode="auto">
              <a:xfrm>
                <a:off x="6900650" y="1937238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Oval 56"/>
              <p:cNvSpPr>
                <a:spLocks noChangeArrowheads="1"/>
              </p:cNvSpPr>
              <p:nvPr/>
            </p:nvSpPr>
            <p:spPr bwMode="auto">
              <a:xfrm>
                <a:off x="6900650" y="1872762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Oval 57"/>
              <p:cNvSpPr>
                <a:spLocks noChangeArrowheads="1"/>
              </p:cNvSpPr>
              <p:nvPr/>
            </p:nvSpPr>
            <p:spPr bwMode="auto">
              <a:xfrm>
                <a:off x="6900650" y="1808287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Oval 58"/>
              <p:cNvSpPr>
                <a:spLocks noChangeArrowheads="1"/>
              </p:cNvSpPr>
              <p:nvPr/>
            </p:nvSpPr>
            <p:spPr bwMode="auto">
              <a:xfrm>
                <a:off x="6900650" y="1743812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9" name="TextBox 68"/>
            <p:cNvSpPr txBox="1"/>
            <p:nvPr/>
          </p:nvSpPr>
          <p:spPr>
            <a:xfrm>
              <a:off x="1981200" y="5257800"/>
              <a:ext cx="6858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B86</a:t>
              </a:r>
              <a:endParaRPr lang="en-US" dirty="0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3276600" y="5257800"/>
            <a:ext cx="685800" cy="457200"/>
            <a:chOff x="1981200" y="5257800"/>
            <a:chExt cx="685800" cy="457200"/>
          </a:xfrm>
        </p:grpSpPr>
        <p:sp>
          <p:nvSpPr>
            <p:cNvPr id="76" name="Rounded Rectangle 75"/>
            <p:cNvSpPr/>
            <p:nvPr/>
          </p:nvSpPr>
          <p:spPr>
            <a:xfrm>
              <a:off x="1981200" y="5257800"/>
              <a:ext cx="685800" cy="457200"/>
            </a:xfrm>
            <a:prstGeom prst="roundRect">
              <a:avLst/>
            </a:prstGeom>
            <a:gradFill>
              <a:gsLst>
                <a:gs pos="0">
                  <a:srgbClr val="E4F4E4"/>
                </a:gs>
                <a:gs pos="100000">
                  <a:srgbClr val="A9DBA9"/>
                </a:gs>
              </a:gsLst>
              <a:lin ang="5400000" scaled="0"/>
            </a:gra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77" name="Group 76"/>
            <p:cNvGrpSpPr>
              <a:grpSpLocks noChangeAspect="1"/>
            </p:cNvGrpSpPr>
            <p:nvPr/>
          </p:nvGrpSpPr>
          <p:grpSpPr>
            <a:xfrm>
              <a:off x="2209262" y="5525149"/>
              <a:ext cx="229677" cy="164282"/>
              <a:chOff x="6900650" y="1743812"/>
              <a:chExt cx="450700" cy="322376"/>
            </a:xfrm>
          </p:grpSpPr>
          <p:sp>
            <p:nvSpPr>
              <p:cNvPr id="79" name="Oval 55"/>
              <p:cNvSpPr>
                <a:spLocks noChangeArrowheads="1"/>
              </p:cNvSpPr>
              <p:nvPr/>
            </p:nvSpPr>
            <p:spPr bwMode="auto">
              <a:xfrm>
                <a:off x="6900650" y="1937238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Oval 56"/>
              <p:cNvSpPr>
                <a:spLocks noChangeArrowheads="1"/>
              </p:cNvSpPr>
              <p:nvPr/>
            </p:nvSpPr>
            <p:spPr bwMode="auto">
              <a:xfrm>
                <a:off x="6900650" y="1872762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Oval 57"/>
              <p:cNvSpPr>
                <a:spLocks noChangeArrowheads="1"/>
              </p:cNvSpPr>
              <p:nvPr/>
            </p:nvSpPr>
            <p:spPr bwMode="auto">
              <a:xfrm>
                <a:off x="6900650" y="1808287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Oval 58"/>
              <p:cNvSpPr>
                <a:spLocks noChangeArrowheads="1"/>
              </p:cNvSpPr>
              <p:nvPr/>
            </p:nvSpPr>
            <p:spPr bwMode="auto">
              <a:xfrm>
                <a:off x="6900650" y="1743812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8" name="TextBox 77"/>
            <p:cNvSpPr txBox="1"/>
            <p:nvPr/>
          </p:nvSpPr>
          <p:spPr>
            <a:xfrm>
              <a:off x="1981200" y="5257800"/>
              <a:ext cx="6858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B22</a:t>
              </a:r>
              <a:endParaRPr lang="en-US" dirty="0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4267200" y="5257800"/>
            <a:ext cx="685800" cy="457200"/>
            <a:chOff x="1981200" y="5257800"/>
            <a:chExt cx="685800" cy="457200"/>
          </a:xfrm>
        </p:grpSpPr>
        <p:sp>
          <p:nvSpPr>
            <p:cNvPr id="84" name="Rounded Rectangle 83"/>
            <p:cNvSpPr/>
            <p:nvPr/>
          </p:nvSpPr>
          <p:spPr>
            <a:xfrm>
              <a:off x="1981200" y="5257800"/>
              <a:ext cx="685800" cy="457200"/>
            </a:xfrm>
            <a:prstGeom prst="roundRect">
              <a:avLst/>
            </a:prstGeom>
            <a:gradFill>
              <a:gsLst>
                <a:gs pos="0">
                  <a:srgbClr val="E4F4E4"/>
                </a:gs>
                <a:gs pos="100000">
                  <a:srgbClr val="A9DBA9"/>
                </a:gs>
              </a:gsLst>
              <a:lin ang="5400000" scaled="0"/>
            </a:gra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85" name="Group 84"/>
            <p:cNvGrpSpPr>
              <a:grpSpLocks noChangeAspect="1"/>
            </p:cNvGrpSpPr>
            <p:nvPr/>
          </p:nvGrpSpPr>
          <p:grpSpPr>
            <a:xfrm>
              <a:off x="2209262" y="5525149"/>
              <a:ext cx="229677" cy="164282"/>
              <a:chOff x="6900650" y="1743812"/>
              <a:chExt cx="450700" cy="322376"/>
            </a:xfrm>
          </p:grpSpPr>
          <p:sp>
            <p:nvSpPr>
              <p:cNvPr id="87" name="Oval 55"/>
              <p:cNvSpPr>
                <a:spLocks noChangeArrowheads="1"/>
              </p:cNvSpPr>
              <p:nvPr/>
            </p:nvSpPr>
            <p:spPr bwMode="auto">
              <a:xfrm>
                <a:off x="6900650" y="1937238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Oval 56"/>
              <p:cNvSpPr>
                <a:spLocks noChangeArrowheads="1"/>
              </p:cNvSpPr>
              <p:nvPr/>
            </p:nvSpPr>
            <p:spPr bwMode="auto">
              <a:xfrm>
                <a:off x="6900650" y="1872762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Oval 57"/>
              <p:cNvSpPr>
                <a:spLocks noChangeArrowheads="1"/>
              </p:cNvSpPr>
              <p:nvPr/>
            </p:nvSpPr>
            <p:spPr bwMode="auto">
              <a:xfrm>
                <a:off x="6900650" y="1808287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Oval 58"/>
              <p:cNvSpPr>
                <a:spLocks noChangeArrowheads="1"/>
              </p:cNvSpPr>
              <p:nvPr/>
            </p:nvSpPr>
            <p:spPr bwMode="auto">
              <a:xfrm>
                <a:off x="6900650" y="1743812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6" name="TextBox 85"/>
            <p:cNvSpPr txBox="1"/>
            <p:nvPr/>
          </p:nvSpPr>
          <p:spPr>
            <a:xfrm>
              <a:off x="1981200" y="5257800"/>
              <a:ext cx="6858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B3</a:t>
              </a:r>
              <a:endParaRPr lang="en-US" dirty="0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5029200" y="5257800"/>
            <a:ext cx="685800" cy="457200"/>
            <a:chOff x="1981200" y="5257800"/>
            <a:chExt cx="685800" cy="457200"/>
          </a:xfrm>
        </p:grpSpPr>
        <p:sp>
          <p:nvSpPr>
            <p:cNvPr id="92" name="Rounded Rectangle 91"/>
            <p:cNvSpPr/>
            <p:nvPr/>
          </p:nvSpPr>
          <p:spPr>
            <a:xfrm>
              <a:off x="1981200" y="5257800"/>
              <a:ext cx="685800" cy="457200"/>
            </a:xfrm>
            <a:prstGeom prst="roundRect">
              <a:avLst/>
            </a:prstGeom>
            <a:gradFill>
              <a:gsLst>
                <a:gs pos="0">
                  <a:srgbClr val="E4F4E4"/>
                </a:gs>
                <a:gs pos="100000">
                  <a:srgbClr val="A9DBA9"/>
                </a:gs>
              </a:gsLst>
              <a:lin ang="5400000" scaled="0"/>
            </a:gra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93" name="Group 92"/>
            <p:cNvGrpSpPr>
              <a:grpSpLocks noChangeAspect="1"/>
            </p:cNvGrpSpPr>
            <p:nvPr/>
          </p:nvGrpSpPr>
          <p:grpSpPr>
            <a:xfrm>
              <a:off x="2209262" y="5525149"/>
              <a:ext cx="229677" cy="164282"/>
              <a:chOff x="6900650" y="1743812"/>
              <a:chExt cx="450700" cy="322376"/>
            </a:xfrm>
          </p:grpSpPr>
          <p:sp>
            <p:nvSpPr>
              <p:cNvPr id="95" name="Oval 55"/>
              <p:cNvSpPr>
                <a:spLocks noChangeArrowheads="1"/>
              </p:cNvSpPr>
              <p:nvPr/>
            </p:nvSpPr>
            <p:spPr bwMode="auto">
              <a:xfrm>
                <a:off x="6900650" y="1937238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Oval 56"/>
              <p:cNvSpPr>
                <a:spLocks noChangeArrowheads="1"/>
              </p:cNvSpPr>
              <p:nvPr/>
            </p:nvSpPr>
            <p:spPr bwMode="auto">
              <a:xfrm>
                <a:off x="6900650" y="1872762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Oval 57"/>
              <p:cNvSpPr>
                <a:spLocks noChangeArrowheads="1"/>
              </p:cNvSpPr>
              <p:nvPr/>
            </p:nvSpPr>
            <p:spPr bwMode="auto">
              <a:xfrm>
                <a:off x="6900650" y="1808287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Oval 58"/>
              <p:cNvSpPr>
                <a:spLocks noChangeArrowheads="1"/>
              </p:cNvSpPr>
              <p:nvPr/>
            </p:nvSpPr>
            <p:spPr bwMode="auto">
              <a:xfrm>
                <a:off x="6900650" y="1743812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4" name="TextBox 93"/>
            <p:cNvSpPr txBox="1"/>
            <p:nvPr/>
          </p:nvSpPr>
          <p:spPr>
            <a:xfrm>
              <a:off x="1981200" y="5257800"/>
              <a:ext cx="6858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B72</a:t>
              </a:r>
              <a:endParaRPr lang="en-US" dirty="0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5791200" y="5257800"/>
            <a:ext cx="685800" cy="457200"/>
            <a:chOff x="1981200" y="5257800"/>
            <a:chExt cx="685800" cy="457200"/>
          </a:xfrm>
        </p:grpSpPr>
        <p:sp>
          <p:nvSpPr>
            <p:cNvPr id="100" name="Rounded Rectangle 99"/>
            <p:cNvSpPr/>
            <p:nvPr/>
          </p:nvSpPr>
          <p:spPr>
            <a:xfrm>
              <a:off x="1981200" y="5257800"/>
              <a:ext cx="685800" cy="457200"/>
            </a:xfrm>
            <a:prstGeom prst="roundRect">
              <a:avLst/>
            </a:prstGeom>
            <a:gradFill>
              <a:gsLst>
                <a:gs pos="0">
                  <a:srgbClr val="E4F4E4"/>
                </a:gs>
                <a:gs pos="100000">
                  <a:srgbClr val="A9DBA9"/>
                </a:gs>
              </a:gsLst>
              <a:lin ang="5400000" scaled="0"/>
            </a:gra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101" name="Group 100"/>
            <p:cNvGrpSpPr>
              <a:grpSpLocks noChangeAspect="1"/>
            </p:cNvGrpSpPr>
            <p:nvPr/>
          </p:nvGrpSpPr>
          <p:grpSpPr>
            <a:xfrm>
              <a:off x="2209262" y="5525149"/>
              <a:ext cx="229677" cy="164282"/>
              <a:chOff x="6900650" y="1743812"/>
              <a:chExt cx="450700" cy="322376"/>
            </a:xfrm>
          </p:grpSpPr>
          <p:sp>
            <p:nvSpPr>
              <p:cNvPr id="103" name="Oval 55"/>
              <p:cNvSpPr>
                <a:spLocks noChangeArrowheads="1"/>
              </p:cNvSpPr>
              <p:nvPr/>
            </p:nvSpPr>
            <p:spPr bwMode="auto">
              <a:xfrm>
                <a:off x="6900650" y="1937238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Oval 56"/>
              <p:cNvSpPr>
                <a:spLocks noChangeArrowheads="1"/>
              </p:cNvSpPr>
              <p:nvPr/>
            </p:nvSpPr>
            <p:spPr bwMode="auto">
              <a:xfrm>
                <a:off x="6900650" y="1872762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Oval 57"/>
              <p:cNvSpPr>
                <a:spLocks noChangeArrowheads="1"/>
              </p:cNvSpPr>
              <p:nvPr/>
            </p:nvSpPr>
            <p:spPr bwMode="auto">
              <a:xfrm>
                <a:off x="6900650" y="1808287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" name="Oval 58"/>
              <p:cNvSpPr>
                <a:spLocks noChangeArrowheads="1"/>
              </p:cNvSpPr>
              <p:nvPr/>
            </p:nvSpPr>
            <p:spPr bwMode="auto">
              <a:xfrm>
                <a:off x="6900650" y="1743812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" name="TextBox 101"/>
            <p:cNvSpPr txBox="1"/>
            <p:nvPr/>
          </p:nvSpPr>
          <p:spPr>
            <a:xfrm>
              <a:off x="1981200" y="5257800"/>
              <a:ext cx="6858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B66</a:t>
              </a:r>
              <a:endParaRPr lang="en-US" dirty="0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6781800" y="5257800"/>
            <a:ext cx="685800" cy="457200"/>
            <a:chOff x="1981200" y="5257800"/>
            <a:chExt cx="685800" cy="457200"/>
          </a:xfrm>
        </p:grpSpPr>
        <p:sp>
          <p:nvSpPr>
            <p:cNvPr id="108" name="Rounded Rectangle 107"/>
            <p:cNvSpPr/>
            <p:nvPr/>
          </p:nvSpPr>
          <p:spPr>
            <a:xfrm>
              <a:off x="1981200" y="5257800"/>
              <a:ext cx="685800" cy="457200"/>
            </a:xfrm>
            <a:prstGeom prst="roundRect">
              <a:avLst/>
            </a:prstGeom>
            <a:gradFill>
              <a:gsLst>
                <a:gs pos="0">
                  <a:srgbClr val="E4F4E4"/>
                </a:gs>
                <a:gs pos="100000">
                  <a:srgbClr val="A9DBA9"/>
                </a:gs>
              </a:gsLst>
              <a:lin ang="5400000" scaled="0"/>
            </a:gra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109" name="Group 108"/>
            <p:cNvGrpSpPr>
              <a:grpSpLocks noChangeAspect="1"/>
            </p:cNvGrpSpPr>
            <p:nvPr/>
          </p:nvGrpSpPr>
          <p:grpSpPr>
            <a:xfrm>
              <a:off x="2209262" y="5525149"/>
              <a:ext cx="229677" cy="164282"/>
              <a:chOff x="6900650" y="1743812"/>
              <a:chExt cx="450700" cy="322376"/>
            </a:xfrm>
          </p:grpSpPr>
          <p:sp>
            <p:nvSpPr>
              <p:cNvPr id="111" name="Oval 55"/>
              <p:cNvSpPr>
                <a:spLocks noChangeArrowheads="1"/>
              </p:cNvSpPr>
              <p:nvPr/>
            </p:nvSpPr>
            <p:spPr bwMode="auto">
              <a:xfrm>
                <a:off x="6900650" y="1937238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Oval 56"/>
              <p:cNvSpPr>
                <a:spLocks noChangeArrowheads="1"/>
              </p:cNvSpPr>
              <p:nvPr/>
            </p:nvSpPr>
            <p:spPr bwMode="auto">
              <a:xfrm>
                <a:off x="6900650" y="1872762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" name="Oval 57"/>
              <p:cNvSpPr>
                <a:spLocks noChangeArrowheads="1"/>
              </p:cNvSpPr>
              <p:nvPr/>
            </p:nvSpPr>
            <p:spPr bwMode="auto">
              <a:xfrm>
                <a:off x="6900650" y="1808287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Oval 58"/>
              <p:cNvSpPr>
                <a:spLocks noChangeArrowheads="1"/>
              </p:cNvSpPr>
              <p:nvPr/>
            </p:nvSpPr>
            <p:spPr bwMode="auto">
              <a:xfrm>
                <a:off x="6900650" y="1743812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0" name="TextBox 109"/>
            <p:cNvSpPr txBox="1"/>
            <p:nvPr/>
          </p:nvSpPr>
          <p:spPr>
            <a:xfrm>
              <a:off x="1981200" y="5257800"/>
              <a:ext cx="6858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B49</a:t>
              </a:r>
              <a:endParaRPr lang="en-US" dirty="0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7543800" y="5257800"/>
            <a:ext cx="685800" cy="457200"/>
            <a:chOff x="1981200" y="5257800"/>
            <a:chExt cx="685800" cy="457200"/>
          </a:xfrm>
        </p:grpSpPr>
        <p:sp>
          <p:nvSpPr>
            <p:cNvPr id="116" name="Rounded Rectangle 115"/>
            <p:cNvSpPr/>
            <p:nvPr/>
          </p:nvSpPr>
          <p:spPr>
            <a:xfrm>
              <a:off x="1981200" y="5257800"/>
              <a:ext cx="685800" cy="457200"/>
            </a:xfrm>
            <a:prstGeom prst="roundRect">
              <a:avLst/>
            </a:prstGeom>
            <a:gradFill>
              <a:gsLst>
                <a:gs pos="0">
                  <a:srgbClr val="E4F4E4"/>
                </a:gs>
                <a:gs pos="100000">
                  <a:srgbClr val="A9DBA9"/>
                </a:gs>
              </a:gsLst>
              <a:lin ang="5400000" scaled="0"/>
            </a:gra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117" name="Group 116"/>
            <p:cNvGrpSpPr>
              <a:grpSpLocks noChangeAspect="1"/>
            </p:cNvGrpSpPr>
            <p:nvPr/>
          </p:nvGrpSpPr>
          <p:grpSpPr>
            <a:xfrm>
              <a:off x="2209262" y="5525149"/>
              <a:ext cx="229677" cy="164282"/>
              <a:chOff x="6900650" y="1743812"/>
              <a:chExt cx="450700" cy="322376"/>
            </a:xfrm>
          </p:grpSpPr>
          <p:sp>
            <p:nvSpPr>
              <p:cNvPr id="119" name="Oval 55"/>
              <p:cNvSpPr>
                <a:spLocks noChangeArrowheads="1"/>
              </p:cNvSpPr>
              <p:nvPr/>
            </p:nvSpPr>
            <p:spPr bwMode="auto">
              <a:xfrm>
                <a:off x="6900650" y="1937238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Oval 56"/>
              <p:cNvSpPr>
                <a:spLocks noChangeArrowheads="1"/>
              </p:cNvSpPr>
              <p:nvPr/>
            </p:nvSpPr>
            <p:spPr bwMode="auto">
              <a:xfrm>
                <a:off x="6900650" y="1872762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Oval 57"/>
              <p:cNvSpPr>
                <a:spLocks noChangeArrowheads="1"/>
              </p:cNvSpPr>
              <p:nvPr/>
            </p:nvSpPr>
            <p:spPr bwMode="auto">
              <a:xfrm>
                <a:off x="6900650" y="1808287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Oval 58"/>
              <p:cNvSpPr>
                <a:spLocks noChangeArrowheads="1"/>
              </p:cNvSpPr>
              <p:nvPr/>
            </p:nvSpPr>
            <p:spPr bwMode="auto">
              <a:xfrm>
                <a:off x="6900650" y="1743812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8" name="TextBox 117"/>
            <p:cNvSpPr txBox="1"/>
            <p:nvPr/>
          </p:nvSpPr>
          <p:spPr>
            <a:xfrm>
              <a:off x="1981200" y="5257800"/>
              <a:ext cx="6858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B3</a:t>
              </a:r>
              <a:endParaRPr lang="en-US" dirty="0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8305800" y="5257800"/>
            <a:ext cx="685800" cy="457200"/>
            <a:chOff x="1981200" y="5257800"/>
            <a:chExt cx="685800" cy="457200"/>
          </a:xfrm>
        </p:grpSpPr>
        <p:sp>
          <p:nvSpPr>
            <p:cNvPr id="124" name="Rounded Rectangle 123"/>
            <p:cNvSpPr/>
            <p:nvPr/>
          </p:nvSpPr>
          <p:spPr>
            <a:xfrm>
              <a:off x="1981200" y="5257800"/>
              <a:ext cx="685800" cy="457200"/>
            </a:xfrm>
            <a:prstGeom prst="roundRect">
              <a:avLst/>
            </a:prstGeom>
            <a:gradFill>
              <a:gsLst>
                <a:gs pos="0">
                  <a:srgbClr val="E4F4E4"/>
                </a:gs>
                <a:gs pos="100000">
                  <a:srgbClr val="A9DBA9"/>
                </a:gs>
              </a:gsLst>
              <a:lin ang="5400000" scaled="0"/>
            </a:gra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125" name="Group 124"/>
            <p:cNvGrpSpPr>
              <a:grpSpLocks noChangeAspect="1"/>
            </p:cNvGrpSpPr>
            <p:nvPr/>
          </p:nvGrpSpPr>
          <p:grpSpPr>
            <a:xfrm>
              <a:off x="2209262" y="5525149"/>
              <a:ext cx="229677" cy="164282"/>
              <a:chOff x="6900650" y="1743812"/>
              <a:chExt cx="450700" cy="322376"/>
            </a:xfrm>
          </p:grpSpPr>
          <p:sp>
            <p:nvSpPr>
              <p:cNvPr id="127" name="Oval 55"/>
              <p:cNvSpPr>
                <a:spLocks noChangeArrowheads="1"/>
              </p:cNvSpPr>
              <p:nvPr/>
            </p:nvSpPr>
            <p:spPr bwMode="auto">
              <a:xfrm>
                <a:off x="6900650" y="1937238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" name="Oval 56"/>
              <p:cNvSpPr>
                <a:spLocks noChangeArrowheads="1"/>
              </p:cNvSpPr>
              <p:nvPr/>
            </p:nvSpPr>
            <p:spPr bwMode="auto">
              <a:xfrm>
                <a:off x="6900650" y="1872762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" name="Oval 57"/>
              <p:cNvSpPr>
                <a:spLocks noChangeArrowheads="1"/>
              </p:cNvSpPr>
              <p:nvPr/>
            </p:nvSpPr>
            <p:spPr bwMode="auto">
              <a:xfrm>
                <a:off x="6900650" y="1808287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" name="Oval 58"/>
              <p:cNvSpPr>
                <a:spLocks noChangeArrowheads="1"/>
              </p:cNvSpPr>
              <p:nvPr/>
            </p:nvSpPr>
            <p:spPr bwMode="auto">
              <a:xfrm>
                <a:off x="6900650" y="1743812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6" name="TextBox 125"/>
            <p:cNvSpPr txBox="1"/>
            <p:nvPr/>
          </p:nvSpPr>
          <p:spPr>
            <a:xfrm>
              <a:off x="1981200" y="5257800"/>
              <a:ext cx="6858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B16</a:t>
              </a:r>
              <a:endParaRPr lang="en-US" dirty="0"/>
            </a:p>
          </p:txBody>
        </p:sp>
      </p:grpSp>
      <p:cxnSp>
        <p:nvCxnSpPr>
          <p:cNvPr id="132" name="Straight Connector 131"/>
          <p:cNvCxnSpPr>
            <a:endCxn id="57" idx="0"/>
          </p:cNvCxnSpPr>
          <p:nvPr/>
        </p:nvCxnSpPr>
        <p:spPr>
          <a:xfrm flipH="1">
            <a:off x="2095500" y="4191000"/>
            <a:ext cx="1104900" cy="1066800"/>
          </a:xfrm>
          <a:prstGeom prst="line">
            <a:avLst/>
          </a:prstGeom>
          <a:ln w="25400" cap="rnd">
            <a:solidFill>
              <a:srgbClr val="43A343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endCxn id="69" idx="0"/>
          </p:cNvCxnSpPr>
          <p:nvPr/>
        </p:nvCxnSpPr>
        <p:spPr>
          <a:xfrm flipH="1">
            <a:off x="2857500" y="4191000"/>
            <a:ext cx="495300" cy="1066800"/>
          </a:xfrm>
          <a:prstGeom prst="line">
            <a:avLst/>
          </a:prstGeom>
          <a:ln w="25400" cap="rnd">
            <a:solidFill>
              <a:srgbClr val="43A343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endCxn id="76" idx="0"/>
          </p:cNvCxnSpPr>
          <p:nvPr/>
        </p:nvCxnSpPr>
        <p:spPr>
          <a:xfrm>
            <a:off x="3505200" y="4191000"/>
            <a:ext cx="114300" cy="1066800"/>
          </a:xfrm>
          <a:prstGeom prst="line">
            <a:avLst/>
          </a:prstGeom>
          <a:ln w="25400" cap="rnd">
            <a:solidFill>
              <a:srgbClr val="43A343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endCxn id="84" idx="0"/>
          </p:cNvCxnSpPr>
          <p:nvPr/>
        </p:nvCxnSpPr>
        <p:spPr>
          <a:xfrm flipH="1">
            <a:off x="4610100" y="4191000"/>
            <a:ext cx="647700" cy="1066800"/>
          </a:xfrm>
          <a:prstGeom prst="line">
            <a:avLst/>
          </a:prstGeom>
          <a:ln w="25400" cap="rnd">
            <a:solidFill>
              <a:srgbClr val="43A343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>
            <a:endCxn id="92" idx="0"/>
          </p:cNvCxnSpPr>
          <p:nvPr/>
        </p:nvCxnSpPr>
        <p:spPr>
          <a:xfrm flipH="1">
            <a:off x="5372100" y="4191000"/>
            <a:ext cx="38100" cy="1066800"/>
          </a:xfrm>
          <a:prstGeom prst="line">
            <a:avLst/>
          </a:prstGeom>
          <a:ln w="25400" cap="rnd">
            <a:solidFill>
              <a:srgbClr val="43A343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>
            <a:endCxn id="100" idx="0"/>
          </p:cNvCxnSpPr>
          <p:nvPr/>
        </p:nvCxnSpPr>
        <p:spPr>
          <a:xfrm>
            <a:off x="5562600" y="4191000"/>
            <a:ext cx="571500" cy="1066800"/>
          </a:xfrm>
          <a:prstGeom prst="line">
            <a:avLst/>
          </a:prstGeom>
          <a:ln w="25400" cap="rnd">
            <a:solidFill>
              <a:srgbClr val="43A343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endCxn id="110" idx="0"/>
          </p:cNvCxnSpPr>
          <p:nvPr/>
        </p:nvCxnSpPr>
        <p:spPr>
          <a:xfrm flipH="1">
            <a:off x="7124700" y="4191000"/>
            <a:ext cx="190500" cy="1066800"/>
          </a:xfrm>
          <a:prstGeom prst="line">
            <a:avLst/>
          </a:prstGeom>
          <a:ln w="25400" cap="rnd">
            <a:solidFill>
              <a:srgbClr val="43A343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endCxn id="118" idx="0"/>
          </p:cNvCxnSpPr>
          <p:nvPr/>
        </p:nvCxnSpPr>
        <p:spPr>
          <a:xfrm>
            <a:off x="7467600" y="4191000"/>
            <a:ext cx="419100" cy="1066800"/>
          </a:xfrm>
          <a:prstGeom prst="line">
            <a:avLst/>
          </a:prstGeom>
          <a:ln w="25400" cap="rnd">
            <a:solidFill>
              <a:srgbClr val="43A343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>
            <a:endCxn id="126" idx="0"/>
          </p:cNvCxnSpPr>
          <p:nvPr/>
        </p:nvCxnSpPr>
        <p:spPr>
          <a:xfrm>
            <a:off x="7620000" y="4191000"/>
            <a:ext cx="1028700" cy="1066800"/>
          </a:xfrm>
          <a:prstGeom prst="line">
            <a:avLst/>
          </a:prstGeom>
          <a:ln w="25400" cap="rnd">
            <a:solidFill>
              <a:srgbClr val="43A343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0" name="TextBox 179"/>
          <p:cNvSpPr txBox="1"/>
          <p:nvPr/>
        </p:nvSpPr>
        <p:spPr>
          <a:xfrm>
            <a:off x="7010400" y="1752600"/>
            <a:ext cx="152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/>
              <a:t>Log head</a:t>
            </a:r>
            <a:r>
              <a:rPr lang="en-US" sz="2000" dirty="0" smtClean="0"/>
              <a:t>:</a:t>
            </a:r>
            <a:br>
              <a:rPr lang="en-US" sz="2000" dirty="0" smtClean="0"/>
            </a:br>
            <a:r>
              <a:rPr lang="en-US" sz="2000" dirty="0" smtClean="0"/>
              <a:t>add next</a:t>
            </a:r>
            <a:br>
              <a:rPr lang="en-US" sz="2000" dirty="0" smtClean="0"/>
            </a:br>
            <a:r>
              <a:rPr lang="en-US" sz="2000" dirty="0" smtClean="0"/>
              <a:t>object here</a:t>
            </a:r>
            <a:endParaRPr lang="en-US" sz="2000" dirty="0"/>
          </a:p>
        </p:txBody>
      </p:sp>
      <p:cxnSp>
        <p:nvCxnSpPr>
          <p:cNvPr id="182" name="Straight Connector 181"/>
          <p:cNvCxnSpPr/>
          <p:nvPr/>
        </p:nvCxnSpPr>
        <p:spPr>
          <a:xfrm>
            <a:off x="7772400" y="2743200"/>
            <a:ext cx="0" cy="990600"/>
          </a:xfrm>
          <a:prstGeom prst="line">
            <a:avLst/>
          </a:prstGeom>
          <a:ln w="2540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3" name="Freeform 182"/>
          <p:cNvSpPr/>
          <p:nvPr/>
        </p:nvSpPr>
        <p:spPr>
          <a:xfrm>
            <a:off x="1689315" y="4188417"/>
            <a:ext cx="1325105" cy="348712"/>
          </a:xfrm>
          <a:custGeom>
            <a:avLst/>
            <a:gdLst>
              <a:gd name="connsiteX0" fmla="*/ 0 w 1325105"/>
              <a:gd name="connsiteY0" fmla="*/ 348712 h 348712"/>
              <a:gd name="connsiteX1" fmla="*/ 1325105 w 1325105"/>
              <a:gd name="connsiteY1" fmla="*/ 0 h 348712"/>
              <a:gd name="connsiteX0" fmla="*/ 0 w 1325105"/>
              <a:gd name="connsiteY0" fmla="*/ 348712 h 348712"/>
              <a:gd name="connsiteX1" fmla="*/ 1325105 w 1325105"/>
              <a:gd name="connsiteY1" fmla="*/ 0 h 348712"/>
              <a:gd name="connsiteX0" fmla="*/ 0 w 1325105"/>
              <a:gd name="connsiteY0" fmla="*/ 348712 h 348712"/>
              <a:gd name="connsiteX1" fmla="*/ 1325105 w 1325105"/>
              <a:gd name="connsiteY1" fmla="*/ 0 h 348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25105" h="348712">
                <a:moveTo>
                  <a:pt x="0" y="348712"/>
                </a:moveTo>
                <a:cubicBezTo>
                  <a:pt x="781373" y="344838"/>
                  <a:pt x="1206285" y="178230"/>
                  <a:pt x="1325105" y="0"/>
                </a:cubicBezTo>
              </a:path>
            </a:pathLst>
          </a:custGeom>
          <a:noFill/>
          <a:ln w="22225">
            <a:solidFill>
              <a:schemeClr val="tx2"/>
            </a:solidFill>
            <a:prstDash val="sysDot"/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84" name="Freeform 183"/>
          <p:cNvSpPr/>
          <p:nvPr/>
        </p:nvSpPr>
        <p:spPr>
          <a:xfrm>
            <a:off x="1676400" y="4191000"/>
            <a:ext cx="3428999" cy="348712"/>
          </a:xfrm>
          <a:custGeom>
            <a:avLst/>
            <a:gdLst>
              <a:gd name="connsiteX0" fmla="*/ 0 w 1325105"/>
              <a:gd name="connsiteY0" fmla="*/ 348712 h 348712"/>
              <a:gd name="connsiteX1" fmla="*/ 1325105 w 1325105"/>
              <a:gd name="connsiteY1" fmla="*/ 0 h 348712"/>
              <a:gd name="connsiteX0" fmla="*/ 0 w 1325105"/>
              <a:gd name="connsiteY0" fmla="*/ 348712 h 348712"/>
              <a:gd name="connsiteX1" fmla="*/ 1325105 w 1325105"/>
              <a:gd name="connsiteY1" fmla="*/ 0 h 348712"/>
              <a:gd name="connsiteX0" fmla="*/ 0 w 1325105"/>
              <a:gd name="connsiteY0" fmla="*/ 348712 h 348712"/>
              <a:gd name="connsiteX1" fmla="*/ 1325105 w 1325105"/>
              <a:gd name="connsiteY1" fmla="*/ 0 h 348712"/>
              <a:gd name="connsiteX0" fmla="*/ 0 w 1325105"/>
              <a:gd name="connsiteY0" fmla="*/ 348712 h 348712"/>
              <a:gd name="connsiteX1" fmla="*/ 1325105 w 1325105"/>
              <a:gd name="connsiteY1" fmla="*/ 0 h 348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25105" h="348712">
                <a:moveTo>
                  <a:pt x="0" y="348712"/>
                </a:moveTo>
                <a:cubicBezTo>
                  <a:pt x="681711" y="329339"/>
                  <a:pt x="1216687" y="410705"/>
                  <a:pt x="1325105" y="0"/>
                </a:cubicBezTo>
              </a:path>
            </a:pathLst>
          </a:custGeom>
          <a:noFill/>
          <a:ln w="22225">
            <a:solidFill>
              <a:schemeClr val="tx2"/>
            </a:solidFill>
            <a:prstDash val="sysDot"/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85" name="Freeform 184"/>
          <p:cNvSpPr/>
          <p:nvPr/>
        </p:nvSpPr>
        <p:spPr>
          <a:xfrm>
            <a:off x="1676400" y="4191000"/>
            <a:ext cx="5410200" cy="348712"/>
          </a:xfrm>
          <a:custGeom>
            <a:avLst/>
            <a:gdLst>
              <a:gd name="connsiteX0" fmla="*/ 0 w 1325105"/>
              <a:gd name="connsiteY0" fmla="*/ 348712 h 348712"/>
              <a:gd name="connsiteX1" fmla="*/ 1325105 w 1325105"/>
              <a:gd name="connsiteY1" fmla="*/ 0 h 348712"/>
              <a:gd name="connsiteX0" fmla="*/ 0 w 1325105"/>
              <a:gd name="connsiteY0" fmla="*/ 348712 h 348712"/>
              <a:gd name="connsiteX1" fmla="*/ 1325105 w 1325105"/>
              <a:gd name="connsiteY1" fmla="*/ 0 h 348712"/>
              <a:gd name="connsiteX0" fmla="*/ 0 w 1325105"/>
              <a:gd name="connsiteY0" fmla="*/ 348712 h 348712"/>
              <a:gd name="connsiteX1" fmla="*/ 1325105 w 1325105"/>
              <a:gd name="connsiteY1" fmla="*/ 0 h 348712"/>
              <a:gd name="connsiteX0" fmla="*/ 0 w 1325105"/>
              <a:gd name="connsiteY0" fmla="*/ 348712 h 348712"/>
              <a:gd name="connsiteX1" fmla="*/ 1325105 w 1325105"/>
              <a:gd name="connsiteY1" fmla="*/ 0 h 348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25105" h="348712">
                <a:moveTo>
                  <a:pt x="0" y="348712"/>
                </a:moveTo>
                <a:cubicBezTo>
                  <a:pt x="669100" y="306092"/>
                  <a:pt x="1256587" y="433953"/>
                  <a:pt x="1325105" y="0"/>
                </a:cubicBezTo>
              </a:path>
            </a:pathLst>
          </a:custGeom>
          <a:noFill/>
          <a:ln w="22225">
            <a:solidFill>
              <a:schemeClr val="tx2"/>
            </a:solidFill>
            <a:prstDash val="sysDot"/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86" name="TextBox 185"/>
          <p:cNvSpPr txBox="1"/>
          <p:nvPr/>
        </p:nvSpPr>
        <p:spPr>
          <a:xfrm>
            <a:off x="1752600" y="5867400"/>
            <a:ext cx="723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Each segment replicated on disks of 3 backup servers</a:t>
            </a:r>
            <a:endParaRPr lang="en-US" sz="2000" dirty="0"/>
          </a:p>
        </p:txBody>
      </p:sp>
      <p:sp>
        <p:nvSpPr>
          <p:cNvPr id="188" name="TextBox 187"/>
          <p:cNvSpPr txBox="1"/>
          <p:nvPr/>
        </p:nvSpPr>
        <p:spPr>
          <a:xfrm>
            <a:off x="3810000" y="10668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Master Server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666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00599"/>
          </a:xfrm>
        </p:spPr>
        <p:txBody>
          <a:bodyPr/>
          <a:lstStyle/>
          <a:p>
            <a:r>
              <a:rPr lang="en-US" dirty="0" smtClean="0"/>
              <a:t>Pick segments with lots of free space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Copy live objects (survivors) into new segment(s)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Free cleaned segments (use for new objects)</a:t>
            </a:r>
          </a:p>
          <a:p>
            <a:endParaRPr lang="en-US" dirty="0">
              <a:solidFill>
                <a:schemeClr val="accent4"/>
              </a:solidFill>
            </a:endParaRPr>
          </a:p>
          <a:p>
            <a:endParaRPr lang="en-US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4"/>
                </a:solidFill>
              </a:rPr>
              <a:t>Cleaning is incremental</a:t>
            </a:r>
          </a:p>
        </p:txBody>
      </p:sp>
      <p:sp>
        <p:nvSpPr>
          <p:cNvPr id="98" name="Rectangle 97"/>
          <p:cNvSpPr/>
          <p:nvPr/>
        </p:nvSpPr>
        <p:spPr>
          <a:xfrm>
            <a:off x="914400" y="2362200"/>
            <a:ext cx="16764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ounded Rectangle 93"/>
          <p:cNvSpPr/>
          <p:nvPr/>
        </p:nvSpPr>
        <p:spPr>
          <a:xfrm>
            <a:off x="762000" y="1752600"/>
            <a:ext cx="1981200" cy="533400"/>
          </a:xfrm>
          <a:prstGeom prst="roundRect">
            <a:avLst/>
          </a:prstGeom>
          <a:solidFill>
            <a:srgbClr val="FFE1E7"/>
          </a:solidFill>
          <a:ln w="38100">
            <a:solidFill>
              <a:schemeClr val="accent4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95" name="Rounded Rectangle 94"/>
          <p:cNvSpPr/>
          <p:nvPr/>
        </p:nvSpPr>
        <p:spPr>
          <a:xfrm>
            <a:off x="4572000" y="1752600"/>
            <a:ext cx="1981200" cy="533400"/>
          </a:xfrm>
          <a:prstGeom prst="roundRect">
            <a:avLst/>
          </a:prstGeom>
          <a:solidFill>
            <a:srgbClr val="FFE1E7"/>
          </a:solidFill>
          <a:ln w="38100">
            <a:solidFill>
              <a:schemeClr val="accent4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1905000"/>
            <a:ext cx="16764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819400" y="1905000"/>
            <a:ext cx="16764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724400" y="1905000"/>
            <a:ext cx="16764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629400" y="1905000"/>
            <a:ext cx="16764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Log-Structured Memory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Cleaning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4400" y="1905000"/>
            <a:ext cx="381000" cy="228600"/>
          </a:xfrm>
          <a:prstGeom prst="rect">
            <a:avLst/>
          </a:prstGeom>
          <a:pattFill prst="diagBrick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19400" y="1905000"/>
            <a:ext cx="152400" cy="228600"/>
          </a:xfrm>
          <a:prstGeom prst="rect">
            <a:avLst/>
          </a:prstGeom>
          <a:pattFill prst="ltVert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971800" y="1905000"/>
            <a:ext cx="533400" cy="228600"/>
          </a:xfrm>
          <a:prstGeom prst="rect">
            <a:avLst/>
          </a:prstGeom>
          <a:pattFill prst="wdUpDiag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43000" y="2362200"/>
            <a:ext cx="152400" cy="228600"/>
          </a:xfrm>
          <a:prstGeom prst="rect">
            <a:avLst/>
          </a:prstGeom>
          <a:pattFill prst="dkHorz">
            <a:fgClr>
              <a:srgbClr val="94581C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391400" y="1905000"/>
            <a:ext cx="609600" cy="228600"/>
          </a:xfrm>
          <a:prstGeom prst="rect">
            <a:avLst/>
          </a:prstGeom>
          <a:pattFill prst="pct25">
            <a:fgClr>
              <a:srgbClr val="FFC000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715000" y="1905000"/>
            <a:ext cx="152400" cy="228600"/>
          </a:xfrm>
          <a:prstGeom prst="rect">
            <a:avLst/>
          </a:prstGeom>
          <a:pattFill prst="smGrid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038600" y="1905000"/>
            <a:ext cx="76200" cy="228600"/>
          </a:xfrm>
          <a:prstGeom prst="rect">
            <a:avLst/>
          </a:prstGeom>
          <a:pattFill prst="wdUpDiag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86000" y="1905000"/>
            <a:ext cx="76200" cy="228600"/>
          </a:xfrm>
          <a:prstGeom prst="rect">
            <a:avLst/>
          </a:prstGeom>
          <a:pattFill prst="dkHorz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629400" y="1905000"/>
            <a:ext cx="304800" cy="228600"/>
          </a:xfrm>
          <a:prstGeom prst="rect">
            <a:avLst/>
          </a:prstGeom>
          <a:pattFill prst="dkVert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029200" y="1905000"/>
            <a:ext cx="533400" cy="228600"/>
          </a:xfrm>
          <a:prstGeom prst="rect">
            <a:avLst/>
          </a:prstGeom>
          <a:pattFill prst="dkDnDiag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505200" y="1905000"/>
            <a:ext cx="457200" cy="228600"/>
          </a:xfrm>
          <a:prstGeom prst="rect">
            <a:avLst/>
          </a:prstGeom>
          <a:pattFill prst="wdDnDiag">
            <a:fgClr>
              <a:srgbClr val="FFC611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267200" y="1905000"/>
            <a:ext cx="152400" cy="228600"/>
          </a:xfrm>
          <a:prstGeom prst="rect">
            <a:avLst/>
          </a:prstGeom>
          <a:pattFill prst="openDmnd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248400" y="1905000"/>
            <a:ext cx="152400" cy="228600"/>
          </a:xfrm>
          <a:prstGeom prst="rect">
            <a:avLst/>
          </a:prstGeom>
          <a:pattFill prst="dkHorz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934200" y="1905000"/>
            <a:ext cx="457200" cy="228600"/>
          </a:xfrm>
          <a:prstGeom prst="rect">
            <a:avLst/>
          </a:prstGeom>
          <a:pattFill prst="wdUpDiag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8001000" y="1905000"/>
            <a:ext cx="304800" cy="228600"/>
          </a:xfrm>
          <a:prstGeom prst="rect">
            <a:avLst/>
          </a:prstGeom>
          <a:pattFill prst="wdUpDiag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3429000"/>
            <a:ext cx="16764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819400" y="3429000"/>
            <a:ext cx="16764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724400" y="3429000"/>
            <a:ext cx="16764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629400" y="3429000"/>
            <a:ext cx="16764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914400" y="3429000"/>
            <a:ext cx="381000" cy="228600"/>
          </a:xfrm>
          <a:prstGeom prst="rect">
            <a:avLst/>
          </a:prstGeom>
          <a:pattFill prst="diagBrick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819400" y="3429000"/>
            <a:ext cx="152400" cy="228600"/>
          </a:xfrm>
          <a:prstGeom prst="rect">
            <a:avLst/>
          </a:prstGeom>
          <a:pattFill prst="ltVert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971800" y="3429000"/>
            <a:ext cx="533400" cy="228600"/>
          </a:xfrm>
          <a:prstGeom prst="rect">
            <a:avLst/>
          </a:prstGeom>
          <a:pattFill prst="wdUpDiag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371600" y="3429000"/>
            <a:ext cx="228600" cy="228600"/>
          </a:xfrm>
          <a:prstGeom prst="rect">
            <a:avLst/>
          </a:prstGeom>
          <a:pattFill prst="dkHorz">
            <a:fgClr>
              <a:srgbClr val="94581C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391400" y="3429000"/>
            <a:ext cx="609600" cy="228600"/>
          </a:xfrm>
          <a:prstGeom prst="rect">
            <a:avLst/>
          </a:prstGeom>
          <a:pattFill prst="pct25">
            <a:fgClr>
              <a:srgbClr val="FFC000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5715000" y="3429000"/>
            <a:ext cx="152400" cy="228600"/>
          </a:xfrm>
          <a:prstGeom prst="rect">
            <a:avLst/>
          </a:prstGeom>
          <a:pattFill prst="smGrid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038600" y="3429000"/>
            <a:ext cx="76200" cy="228600"/>
          </a:xfrm>
          <a:prstGeom prst="rect">
            <a:avLst/>
          </a:prstGeom>
          <a:pattFill prst="wdUpDiag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2286000" y="3429000"/>
            <a:ext cx="76200" cy="228600"/>
          </a:xfrm>
          <a:prstGeom prst="rect">
            <a:avLst/>
          </a:prstGeom>
          <a:pattFill prst="dkHorz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629400" y="3429000"/>
            <a:ext cx="304800" cy="228600"/>
          </a:xfrm>
          <a:prstGeom prst="rect">
            <a:avLst/>
          </a:prstGeom>
          <a:pattFill prst="dkVert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029200" y="3429000"/>
            <a:ext cx="533400" cy="228600"/>
          </a:xfrm>
          <a:prstGeom prst="rect">
            <a:avLst/>
          </a:prstGeom>
          <a:pattFill prst="dkDnDiag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505200" y="3429000"/>
            <a:ext cx="457200" cy="228600"/>
          </a:xfrm>
          <a:prstGeom prst="rect">
            <a:avLst/>
          </a:prstGeom>
          <a:pattFill prst="wdDnDiag">
            <a:fgClr>
              <a:srgbClr val="FFC611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267200" y="3429000"/>
            <a:ext cx="152400" cy="228600"/>
          </a:xfrm>
          <a:prstGeom prst="rect">
            <a:avLst/>
          </a:prstGeom>
          <a:pattFill prst="openDmnd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248400" y="3429000"/>
            <a:ext cx="152400" cy="228600"/>
          </a:xfrm>
          <a:prstGeom prst="rect">
            <a:avLst/>
          </a:prstGeom>
          <a:pattFill prst="dkHorz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934200" y="3429000"/>
            <a:ext cx="457200" cy="228600"/>
          </a:xfrm>
          <a:prstGeom prst="rect">
            <a:avLst/>
          </a:prstGeom>
          <a:pattFill prst="wdUpDiag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8001000" y="3429000"/>
            <a:ext cx="304800" cy="228600"/>
          </a:xfrm>
          <a:prstGeom prst="rect">
            <a:avLst/>
          </a:prstGeom>
          <a:pattFill prst="wdUpDiag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819400" y="3886200"/>
            <a:ext cx="16764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2819400" y="3886200"/>
            <a:ext cx="381000" cy="228600"/>
          </a:xfrm>
          <a:prstGeom prst="rect">
            <a:avLst/>
          </a:prstGeom>
          <a:pattFill prst="diagBrick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200400" y="3886200"/>
            <a:ext cx="228600" cy="228600"/>
          </a:xfrm>
          <a:prstGeom prst="rect">
            <a:avLst/>
          </a:prstGeom>
          <a:pattFill prst="dkHorz">
            <a:fgClr>
              <a:srgbClr val="94581C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4038600" y="3886200"/>
            <a:ext cx="152400" cy="228600"/>
          </a:xfrm>
          <a:prstGeom prst="rect">
            <a:avLst/>
          </a:prstGeom>
          <a:pattFill prst="smGrid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3429000" y="3886200"/>
            <a:ext cx="76200" cy="228600"/>
          </a:xfrm>
          <a:prstGeom prst="rect">
            <a:avLst/>
          </a:prstGeom>
          <a:pattFill prst="dkHorz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3505200" y="3886200"/>
            <a:ext cx="533400" cy="228600"/>
          </a:xfrm>
          <a:prstGeom prst="rect">
            <a:avLst/>
          </a:prstGeom>
          <a:pattFill prst="dkDnDiag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4191000" y="3886200"/>
            <a:ext cx="152400" cy="228600"/>
          </a:xfrm>
          <a:prstGeom prst="rect">
            <a:avLst/>
          </a:prstGeom>
          <a:pattFill prst="dkHorz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914400" y="4953000"/>
            <a:ext cx="16764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2819400" y="4953000"/>
            <a:ext cx="16764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724400" y="4953000"/>
            <a:ext cx="16764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629400" y="4953000"/>
            <a:ext cx="16764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2819400" y="4953000"/>
            <a:ext cx="152400" cy="228600"/>
          </a:xfrm>
          <a:prstGeom prst="rect">
            <a:avLst/>
          </a:prstGeom>
          <a:pattFill prst="ltVert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2971800" y="4953000"/>
            <a:ext cx="533400" cy="228600"/>
          </a:xfrm>
          <a:prstGeom prst="rect">
            <a:avLst/>
          </a:prstGeom>
          <a:pattFill prst="wdUpDiag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7391400" y="4953000"/>
            <a:ext cx="609600" cy="228600"/>
          </a:xfrm>
          <a:prstGeom prst="rect">
            <a:avLst/>
          </a:prstGeom>
          <a:pattFill prst="pct25">
            <a:fgClr>
              <a:srgbClr val="FFC000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038600" y="4953000"/>
            <a:ext cx="76200" cy="228600"/>
          </a:xfrm>
          <a:prstGeom prst="rect">
            <a:avLst/>
          </a:prstGeom>
          <a:pattFill prst="wdUpDiag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6629400" y="4953000"/>
            <a:ext cx="304800" cy="228600"/>
          </a:xfrm>
          <a:prstGeom prst="rect">
            <a:avLst/>
          </a:prstGeom>
          <a:pattFill prst="dkVert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3505200" y="4953000"/>
            <a:ext cx="457200" cy="228600"/>
          </a:xfrm>
          <a:prstGeom prst="rect">
            <a:avLst/>
          </a:prstGeom>
          <a:pattFill prst="wdDnDiag">
            <a:fgClr>
              <a:srgbClr val="FFC611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4267200" y="4953000"/>
            <a:ext cx="152400" cy="228600"/>
          </a:xfrm>
          <a:prstGeom prst="rect">
            <a:avLst/>
          </a:prstGeom>
          <a:pattFill prst="openDmnd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6934200" y="4953000"/>
            <a:ext cx="457200" cy="228600"/>
          </a:xfrm>
          <a:prstGeom prst="rect">
            <a:avLst/>
          </a:prstGeom>
          <a:pattFill prst="wdUpDiag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8001000" y="4953000"/>
            <a:ext cx="304800" cy="228600"/>
          </a:xfrm>
          <a:prstGeom prst="rect">
            <a:avLst/>
          </a:prstGeom>
          <a:pattFill prst="wdUpDiag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2819400" y="5410200"/>
            <a:ext cx="16764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2819400" y="5410200"/>
            <a:ext cx="381000" cy="228600"/>
          </a:xfrm>
          <a:prstGeom prst="rect">
            <a:avLst/>
          </a:prstGeom>
          <a:pattFill prst="diagBrick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200400" y="5410200"/>
            <a:ext cx="228600" cy="228600"/>
          </a:xfrm>
          <a:prstGeom prst="rect">
            <a:avLst/>
          </a:prstGeom>
          <a:pattFill prst="dkHorz">
            <a:fgClr>
              <a:srgbClr val="94581C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4038600" y="5410200"/>
            <a:ext cx="152400" cy="228600"/>
          </a:xfrm>
          <a:prstGeom prst="rect">
            <a:avLst/>
          </a:prstGeom>
          <a:pattFill prst="smGrid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3429000" y="5410200"/>
            <a:ext cx="76200" cy="228600"/>
          </a:xfrm>
          <a:prstGeom prst="rect">
            <a:avLst/>
          </a:prstGeom>
          <a:pattFill prst="dkHorz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3505200" y="5410200"/>
            <a:ext cx="533400" cy="228600"/>
          </a:xfrm>
          <a:prstGeom prst="rect">
            <a:avLst/>
          </a:prstGeom>
          <a:pattFill prst="dkDnDiag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4191000" y="5410200"/>
            <a:ext cx="152400" cy="228600"/>
          </a:xfrm>
          <a:prstGeom prst="rect">
            <a:avLst/>
          </a:prstGeom>
          <a:pattFill prst="dkHorz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1743558" y="3705387"/>
            <a:ext cx="1030640" cy="142068"/>
          </a:xfrm>
          <a:custGeom>
            <a:avLst/>
            <a:gdLst>
              <a:gd name="connsiteX0" fmla="*/ 0 w 984143"/>
              <a:gd name="connsiteY0" fmla="*/ 0 h 216977"/>
              <a:gd name="connsiteX1" fmla="*/ 984143 w 984143"/>
              <a:gd name="connsiteY1" fmla="*/ 216977 h 216977"/>
              <a:gd name="connsiteX0" fmla="*/ 0 w 984143"/>
              <a:gd name="connsiteY0" fmla="*/ 0 h 216977"/>
              <a:gd name="connsiteX1" fmla="*/ 984143 w 984143"/>
              <a:gd name="connsiteY1" fmla="*/ 216977 h 216977"/>
              <a:gd name="connsiteX0" fmla="*/ 0 w 984143"/>
              <a:gd name="connsiteY0" fmla="*/ 0 h 222767"/>
              <a:gd name="connsiteX1" fmla="*/ 984143 w 984143"/>
              <a:gd name="connsiteY1" fmla="*/ 216977 h 222767"/>
              <a:gd name="connsiteX0" fmla="*/ 0 w 984143"/>
              <a:gd name="connsiteY0" fmla="*/ 0 h 216977"/>
              <a:gd name="connsiteX1" fmla="*/ 984143 w 984143"/>
              <a:gd name="connsiteY1" fmla="*/ 216977 h 216977"/>
              <a:gd name="connsiteX0" fmla="*/ 112 w 984255"/>
              <a:gd name="connsiteY0" fmla="*/ 0 h 216977"/>
              <a:gd name="connsiteX1" fmla="*/ 984255 w 984255"/>
              <a:gd name="connsiteY1" fmla="*/ 216977 h 216977"/>
              <a:gd name="connsiteX0" fmla="*/ 66 w 984209"/>
              <a:gd name="connsiteY0" fmla="*/ 0 h 216977"/>
              <a:gd name="connsiteX1" fmla="*/ 984209 w 984209"/>
              <a:gd name="connsiteY1" fmla="*/ 216977 h 216977"/>
              <a:gd name="connsiteX0" fmla="*/ 64 w 1014723"/>
              <a:gd name="connsiteY0" fmla="*/ 0 h 170482"/>
              <a:gd name="connsiteX1" fmla="*/ 1014723 w 1014723"/>
              <a:gd name="connsiteY1" fmla="*/ 170482 h 170482"/>
              <a:gd name="connsiteX0" fmla="*/ 73 w 1014732"/>
              <a:gd name="connsiteY0" fmla="*/ 0 h 170482"/>
              <a:gd name="connsiteX1" fmla="*/ 1014732 w 1014732"/>
              <a:gd name="connsiteY1" fmla="*/ 170482 h 170482"/>
              <a:gd name="connsiteX0" fmla="*/ 2 w 1014661"/>
              <a:gd name="connsiteY0" fmla="*/ 0 h 170482"/>
              <a:gd name="connsiteX1" fmla="*/ 1014661 w 1014661"/>
              <a:gd name="connsiteY1" fmla="*/ 170482 h 170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14661" h="170482">
                <a:moveTo>
                  <a:pt x="2" y="0"/>
                </a:moveTo>
                <a:cubicBezTo>
                  <a:pt x="-1168" y="272512"/>
                  <a:pt x="775759" y="-91956"/>
                  <a:pt x="1014661" y="170482"/>
                </a:cubicBezTo>
              </a:path>
            </a:pathLst>
          </a:custGeom>
          <a:noFill/>
          <a:ln w="22225">
            <a:solidFill>
              <a:schemeClr val="accent4"/>
            </a:solidFill>
            <a:prstDash val="sysDash"/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1371600" y="2362200"/>
            <a:ext cx="457200" cy="228600"/>
          </a:xfrm>
          <a:prstGeom prst="rect">
            <a:avLst/>
          </a:prstGeom>
          <a:pattFill prst="lgGrid">
            <a:fgClr>
              <a:srgbClr val="FFC000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914400" y="2362200"/>
            <a:ext cx="228600" cy="228600"/>
          </a:xfrm>
          <a:prstGeom prst="rect">
            <a:avLst/>
          </a:prstGeom>
          <a:pattFill prst="dkDnDiag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2209800" y="2362200"/>
            <a:ext cx="152400" cy="228600"/>
          </a:xfrm>
          <a:prstGeom prst="rect">
            <a:avLst/>
          </a:prstGeom>
          <a:pattFill prst="dkVert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828800" y="2362200"/>
            <a:ext cx="304800" cy="228600"/>
          </a:xfrm>
          <a:prstGeom prst="rect">
            <a:avLst/>
          </a:prstGeom>
          <a:pattFill prst="lgCheck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2819400" y="2362200"/>
            <a:ext cx="16764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2362200" y="2362200"/>
            <a:ext cx="76200" cy="228600"/>
          </a:xfrm>
          <a:prstGeom prst="rect">
            <a:avLst/>
          </a:prstGeom>
          <a:pattFill prst="wdUpDiag">
            <a:fgClr>
              <a:schemeClr val="bg1"/>
            </a:fgClr>
            <a:bgClr>
              <a:srgbClr val="9933FF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1371600" y="1905000"/>
            <a:ext cx="228600" cy="228600"/>
          </a:xfrm>
          <a:prstGeom prst="rect">
            <a:avLst/>
          </a:prstGeom>
          <a:pattFill prst="dkHorz">
            <a:fgClr>
              <a:srgbClr val="94581C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2438400" y="2362200"/>
            <a:ext cx="152400" cy="228600"/>
          </a:xfrm>
          <a:prstGeom prst="rect">
            <a:avLst/>
          </a:prstGeom>
          <a:pattFill prst="dkHorz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914400" y="3886200"/>
            <a:ext cx="16764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1143000" y="3886200"/>
            <a:ext cx="152400" cy="228600"/>
          </a:xfrm>
          <a:prstGeom prst="rect">
            <a:avLst/>
          </a:prstGeom>
          <a:pattFill prst="dkHorz">
            <a:fgClr>
              <a:srgbClr val="94581C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1371600" y="3886200"/>
            <a:ext cx="457200" cy="228600"/>
          </a:xfrm>
          <a:prstGeom prst="rect">
            <a:avLst/>
          </a:prstGeom>
          <a:pattFill prst="lgGrid">
            <a:fgClr>
              <a:srgbClr val="FFC000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914400" y="3886200"/>
            <a:ext cx="228600" cy="228600"/>
          </a:xfrm>
          <a:prstGeom prst="rect">
            <a:avLst/>
          </a:prstGeom>
          <a:pattFill prst="dkDnDiag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2209800" y="3886200"/>
            <a:ext cx="152400" cy="228600"/>
          </a:xfrm>
          <a:prstGeom prst="rect">
            <a:avLst/>
          </a:prstGeom>
          <a:pattFill prst="dkVert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1828800" y="3886200"/>
            <a:ext cx="304800" cy="228600"/>
          </a:xfrm>
          <a:prstGeom prst="rect">
            <a:avLst/>
          </a:prstGeom>
          <a:pattFill prst="lgCheck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2362200" y="3886200"/>
            <a:ext cx="76200" cy="228600"/>
          </a:xfrm>
          <a:prstGeom prst="rect">
            <a:avLst/>
          </a:prstGeom>
          <a:pattFill prst="wdUpDiag">
            <a:fgClr>
              <a:schemeClr val="bg1"/>
            </a:fgClr>
            <a:bgClr>
              <a:srgbClr val="9933FF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2438400" y="3886200"/>
            <a:ext cx="152400" cy="228600"/>
          </a:xfrm>
          <a:prstGeom prst="rect">
            <a:avLst/>
          </a:prstGeom>
          <a:pattFill prst="dkHorz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914400" y="5410200"/>
            <a:ext cx="16764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1143000" y="5410200"/>
            <a:ext cx="152400" cy="228600"/>
          </a:xfrm>
          <a:prstGeom prst="rect">
            <a:avLst/>
          </a:prstGeom>
          <a:pattFill prst="dkHorz">
            <a:fgClr>
              <a:srgbClr val="94581C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1371600" y="5410200"/>
            <a:ext cx="457200" cy="228600"/>
          </a:xfrm>
          <a:prstGeom prst="rect">
            <a:avLst/>
          </a:prstGeom>
          <a:pattFill prst="lgGrid">
            <a:fgClr>
              <a:srgbClr val="FFC000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914400" y="5410200"/>
            <a:ext cx="228600" cy="228600"/>
          </a:xfrm>
          <a:prstGeom prst="rect">
            <a:avLst/>
          </a:prstGeom>
          <a:pattFill prst="dkDnDiag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2209800" y="5410200"/>
            <a:ext cx="152400" cy="228600"/>
          </a:xfrm>
          <a:prstGeom prst="rect">
            <a:avLst/>
          </a:prstGeom>
          <a:pattFill prst="dkVert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1828800" y="5410200"/>
            <a:ext cx="304800" cy="228600"/>
          </a:xfrm>
          <a:prstGeom prst="rect">
            <a:avLst/>
          </a:prstGeom>
          <a:pattFill prst="lgCheck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2362200" y="5410200"/>
            <a:ext cx="76200" cy="228600"/>
          </a:xfrm>
          <a:prstGeom prst="rect">
            <a:avLst/>
          </a:prstGeom>
          <a:pattFill prst="wdUpDiag">
            <a:fgClr>
              <a:schemeClr val="bg1"/>
            </a:fgClr>
            <a:bgClr>
              <a:srgbClr val="9933FF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2438400" y="5410200"/>
            <a:ext cx="152400" cy="228600"/>
          </a:xfrm>
          <a:prstGeom prst="rect">
            <a:avLst/>
          </a:prstGeom>
          <a:pattFill prst="dkHorz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4724400" y="2362200"/>
            <a:ext cx="16764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6629400" y="2362200"/>
            <a:ext cx="16764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4724400" y="3886200"/>
            <a:ext cx="16764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6629400" y="3886200"/>
            <a:ext cx="16764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4724400" y="5410200"/>
            <a:ext cx="16764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629400" y="5410200"/>
            <a:ext cx="16764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 flipH="1">
            <a:off x="4531960" y="3705387"/>
            <a:ext cx="1030640" cy="142068"/>
          </a:xfrm>
          <a:custGeom>
            <a:avLst/>
            <a:gdLst>
              <a:gd name="connsiteX0" fmla="*/ 0 w 984143"/>
              <a:gd name="connsiteY0" fmla="*/ 0 h 216977"/>
              <a:gd name="connsiteX1" fmla="*/ 984143 w 984143"/>
              <a:gd name="connsiteY1" fmla="*/ 216977 h 216977"/>
              <a:gd name="connsiteX0" fmla="*/ 0 w 984143"/>
              <a:gd name="connsiteY0" fmla="*/ 0 h 216977"/>
              <a:gd name="connsiteX1" fmla="*/ 984143 w 984143"/>
              <a:gd name="connsiteY1" fmla="*/ 216977 h 216977"/>
              <a:gd name="connsiteX0" fmla="*/ 0 w 984143"/>
              <a:gd name="connsiteY0" fmla="*/ 0 h 222767"/>
              <a:gd name="connsiteX1" fmla="*/ 984143 w 984143"/>
              <a:gd name="connsiteY1" fmla="*/ 216977 h 222767"/>
              <a:gd name="connsiteX0" fmla="*/ 0 w 984143"/>
              <a:gd name="connsiteY0" fmla="*/ 0 h 216977"/>
              <a:gd name="connsiteX1" fmla="*/ 984143 w 984143"/>
              <a:gd name="connsiteY1" fmla="*/ 216977 h 216977"/>
              <a:gd name="connsiteX0" fmla="*/ 112 w 984255"/>
              <a:gd name="connsiteY0" fmla="*/ 0 h 216977"/>
              <a:gd name="connsiteX1" fmla="*/ 984255 w 984255"/>
              <a:gd name="connsiteY1" fmla="*/ 216977 h 216977"/>
              <a:gd name="connsiteX0" fmla="*/ 66 w 984209"/>
              <a:gd name="connsiteY0" fmla="*/ 0 h 216977"/>
              <a:gd name="connsiteX1" fmla="*/ 984209 w 984209"/>
              <a:gd name="connsiteY1" fmla="*/ 216977 h 216977"/>
              <a:gd name="connsiteX0" fmla="*/ 64 w 1014723"/>
              <a:gd name="connsiteY0" fmla="*/ 0 h 170482"/>
              <a:gd name="connsiteX1" fmla="*/ 1014723 w 1014723"/>
              <a:gd name="connsiteY1" fmla="*/ 170482 h 170482"/>
              <a:gd name="connsiteX0" fmla="*/ 73 w 1014732"/>
              <a:gd name="connsiteY0" fmla="*/ 0 h 170482"/>
              <a:gd name="connsiteX1" fmla="*/ 1014732 w 1014732"/>
              <a:gd name="connsiteY1" fmla="*/ 170482 h 170482"/>
              <a:gd name="connsiteX0" fmla="*/ 2 w 1014661"/>
              <a:gd name="connsiteY0" fmla="*/ 0 h 170482"/>
              <a:gd name="connsiteX1" fmla="*/ 1014661 w 1014661"/>
              <a:gd name="connsiteY1" fmla="*/ 170482 h 170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14661" h="170482">
                <a:moveTo>
                  <a:pt x="2" y="0"/>
                </a:moveTo>
                <a:cubicBezTo>
                  <a:pt x="-1168" y="272512"/>
                  <a:pt x="775759" y="-91956"/>
                  <a:pt x="1014661" y="170482"/>
                </a:cubicBezTo>
              </a:path>
            </a:pathLst>
          </a:custGeom>
          <a:noFill/>
          <a:ln w="22225">
            <a:solidFill>
              <a:schemeClr val="accent4"/>
            </a:solidFill>
            <a:prstDash val="sysDash"/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63621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JO Colors">
      <a:dk1>
        <a:srgbClr val="000000"/>
      </a:dk1>
      <a:lt1>
        <a:srgbClr val="FFFFFF"/>
      </a:lt1>
      <a:dk2>
        <a:srgbClr val="1F4899"/>
      </a:dk2>
      <a:lt2>
        <a:srgbClr val="7F7F7F"/>
      </a:lt2>
      <a:accent1>
        <a:srgbClr val="0B590B"/>
      </a:accent1>
      <a:accent2>
        <a:srgbClr val="E1FFE1"/>
      </a:accent2>
      <a:accent3>
        <a:srgbClr val="DEE7F8"/>
      </a:accent3>
      <a:accent4>
        <a:srgbClr val="A5001E"/>
      </a:accent4>
      <a:accent5>
        <a:srgbClr val="FFFFB9"/>
      </a:accent5>
      <a:accent6>
        <a:srgbClr val="844F1A"/>
      </a:accent6>
      <a:hlink>
        <a:srgbClr val="005239"/>
      </a:hlink>
      <a:folHlink>
        <a:srgbClr val="A5001E"/>
      </a:folHlink>
    </a:clrScheme>
    <a:fontScheme name="Default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19050" cap="rnd"/>
        <a:effectLst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0050A0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004891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12931</TotalTime>
  <Words>852</Words>
  <Application>Microsoft Office PowerPoint</Application>
  <PresentationFormat>On-screen Show (4:3)</PresentationFormat>
  <Paragraphs>281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Log-Structured Memory for DRAM-Based Storage</vt:lpstr>
      <vt:lpstr>Introduction</vt:lpstr>
      <vt:lpstr>RAMCloud Overview</vt:lpstr>
      <vt:lpstr>Workload Sensitivities</vt:lpstr>
      <vt:lpstr>Non-Copying Allocators</vt:lpstr>
      <vt:lpstr>Copying Allocators</vt:lpstr>
      <vt:lpstr>Storage System Goals</vt:lpstr>
      <vt:lpstr>Log-Structured Storage</vt:lpstr>
      <vt:lpstr>Log Cleaning</vt:lpstr>
      <vt:lpstr>Cleaning Cost</vt:lpstr>
      <vt:lpstr>Two-Level Cleaning</vt:lpstr>
      <vt:lpstr>Two-Level Cleaning, cont’d</vt:lpstr>
      <vt:lpstr>Parallel Cleaning</vt:lpstr>
      <vt:lpstr>Client Write Throughput</vt:lpstr>
      <vt:lpstr>1-Level vs. 2-Level Cleaning</vt:lpstr>
      <vt:lpstr>Cleaner’s Impact on Latency</vt:lpstr>
      <vt:lpstr>Conclusion</vt:lpstr>
      <vt:lpstr>Client Throughput</vt:lpstr>
      <vt:lpstr>Tombstones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Ousterhout</dc:creator>
  <cp:lastModifiedBy>John Ousterhout</cp:lastModifiedBy>
  <cp:revision>572</cp:revision>
  <cp:lastPrinted>2013-09-24T22:17:12Z</cp:lastPrinted>
  <dcterms:created xsi:type="dcterms:W3CDTF">2008-10-19T02:20:00Z</dcterms:created>
  <dcterms:modified xsi:type="dcterms:W3CDTF">2013-10-03T19:04:10Z</dcterms:modified>
</cp:coreProperties>
</file>