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1" r:id="rId2"/>
    <p:sldId id="568" r:id="rId3"/>
    <p:sldId id="571" r:id="rId4"/>
    <p:sldId id="574" r:id="rId5"/>
    <p:sldId id="575" r:id="rId6"/>
    <p:sldId id="577" r:id="rId7"/>
    <p:sldId id="554" r:id="rId8"/>
    <p:sldId id="555" r:id="rId9"/>
    <p:sldId id="578" r:id="rId10"/>
    <p:sldId id="582" r:id="rId11"/>
    <p:sldId id="565" r:id="rId12"/>
    <p:sldId id="567" r:id="rId13"/>
    <p:sldId id="566" r:id="rId14"/>
    <p:sldId id="583" r:id="rId15"/>
    <p:sldId id="584" r:id="rId16"/>
    <p:sldId id="563" r:id="rId17"/>
    <p:sldId id="570" r:id="rId18"/>
    <p:sldId id="585" r:id="rId19"/>
    <p:sldId id="569" r:id="rId20"/>
    <p:sldId id="558" r:id="rId21"/>
  </p:sldIdLst>
  <p:sldSz cx="9144000" cy="6858000" type="screen4x3"/>
  <p:notesSz cx="6858000" cy="93138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8F8F8"/>
    <a:srgbClr val="1C1C1C"/>
    <a:srgbClr val="969696"/>
    <a:srgbClr val="C0C0C0"/>
    <a:srgbClr val="5F5F5F"/>
    <a:srgbClr val="C9D6F3"/>
    <a:srgbClr val="E3EAF9"/>
    <a:srgbClr val="2B3C5F"/>
    <a:srgbClr val="CBC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65693"/>
          </a:xfrm>
          <a:prstGeom prst="rect">
            <a:avLst/>
          </a:prstGeom>
        </p:spPr>
        <p:txBody>
          <a:bodyPr vert="horz" lIns="92390" tIns="46194" rIns="92390" bIns="461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65693"/>
          </a:xfrm>
          <a:prstGeom prst="rect">
            <a:avLst/>
          </a:prstGeom>
        </p:spPr>
        <p:txBody>
          <a:bodyPr vert="horz" lIns="92390" tIns="46194" rIns="92390" bIns="46194" rtlCol="0"/>
          <a:lstStyle>
            <a:lvl1pPr algn="r">
              <a:defRPr sz="1200"/>
            </a:lvl1pPr>
          </a:lstStyle>
          <a:p>
            <a:fld id="{9AE332CA-7260-4B8A-BA91-E94A00B1CE3C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6555"/>
            <a:ext cx="2971800" cy="465693"/>
          </a:xfrm>
          <a:prstGeom prst="rect">
            <a:avLst/>
          </a:prstGeom>
        </p:spPr>
        <p:txBody>
          <a:bodyPr vert="horz" lIns="92390" tIns="46194" rIns="92390" bIns="461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46555"/>
            <a:ext cx="2971800" cy="465693"/>
          </a:xfrm>
          <a:prstGeom prst="rect">
            <a:avLst/>
          </a:prstGeom>
        </p:spPr>
        <p:txBody>
          <a:bodyPr vert="horz" lIns="92390" tIns="46194" rIns="92390" bIns="46194" rtlCol="0" anchor="b"/>
          <a:lstStyle>
            <a:lvl1pPr algn="r">
              <a:defRPr sz="1200"/>
            </a:lvl1pPr>
          </a:lstStyle>
          <a:p>
            <a:fld id="{CFBB5AD1-41FB-468A-B31A-5117CAF02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9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0" tIns="46194" rIns="92390" bIns="46194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1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0" tIns="46194" rIns="92390" bIns="4619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6"/>
            <a:ext cx="5486400" cy="419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0" tIns="46194" rIns="92390" bIns="461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6555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0" tIns="46194" rIns="92390" bIns="46194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8846555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0" tIns="46194" rIns="92390" bIns="4619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Log-Structured Memory for DRAM-Based 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505200"/>
            <a:ext cx="7239000" cy="15240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Stephen Rumble, Ankita Kejriwal, and</a:t>
            </a:r>
            <a:br>
              <a:rPr lang="en-US" sz="2200" dirty="0" smtClean="0"/>
            </a:br>
            <a:r>
              <a:rPr lang="en-US" sz="2200" dirty="0" smtClean="0"/>
              <a:t> 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65"/>
    </mc:Choice>
    <mc:Fallback xmlns="">
      <p:transition spd="slow" advTm="3766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800600" y="4624953"/>
            <a:ext cx="2895600" cy="762000"/>
            <a:chOff x="5105400" y="4648200"/>
            <a:chExt cx="2819400" cy="762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5105400" y="4648200"/>
              <a:ext cx="2819400" cy="762000"/>
            </a:xfrm>
            <a:prstGeom prst="rect">
              <a:avLst/>
            </a:prstGeom>
            <a:solidFill>
              <a:srgbClr val="F8F8F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6515745" y="4648200"/>
              <a:ext cx="0" cy="762000"/>
            </a:xfrm>
            <a:prstGeom prst="line">
              <a:avLst/>
            </a:prstGeom>
            <a:ln w="19050" cap="rnd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105400" y="5029200"/>
              <a:ext cx="2819400" cy="0"/>
            </a:xfrm>
            <a:prstGeom prst="line">
              <a:avLst/>
            </a:prstGeom>
            <a:ln w="19050" cap="rnd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457200" y="5684837"/>
            <a:ext cx="8229600" cy="48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Need different policies for cleaning disk and memory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Cost</a:t>
            </a:r>
            <a:endParaRPr lang="en-US" dirty="0"/>
          </a:p>
        </p:txBody>
      </p:sp>
      <p:graphicFrame>
        <p:nvGraphicFramePr>
          <p:cNvPr id="9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106521"/>
              </p:ext>
            </p:extLst>
          </p:nvPr>
        </p:nvGraphicFramePr>
        <p:xfrm>
          <a:off x="5105400" y="2133600"/>
          <a:ext cx="685800" cy="1371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09939"/>
              </p:ext>
            </p:extLst>
          </p:nvPr>
        </p:nvGraphicFramePr>
        <p:xfrm>
          <a:off x="6781800" y="2133600"/>
          <a:ext cx="685800" cy="1371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99.0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60296"/>
              </p:ext>
            </p:extLst>
          </p:nvPr>
        </p:nvGraphicFramePr>
        <p:xfrm>
          <a:off x="5943600" y="2133600"/>
          <a:ext cx="685800" cy="1371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9.0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24400" y="1143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U: fraction of live bytes</a:t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en-US" sz="2000" b="1" dirty="0" smtClean="0">
                <a:solidFill>
                  <a:schemeClr val="tx2"/>
                </a:solidFill>
              </a:rPr>
              <a:t>in cleaned segments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1790055"/>
            <a:ext cx="5334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0.5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1790055"/>
            <a:ext cx="5334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0.99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1790055"/>
            <a:ext cx="5334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0.9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2209800"/>
            <a:ext cx="33528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2000" b="1" dirty="0" smtClean="0"/>
              <a:t>Bytes copied by cleaner (U)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3124200"/>
            <a:ext cx="42672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2000" b="1" dirty="0" smtClean="0"/>
              <a:t>Bytes copied/byte freed (U/(1-U))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676400" y="2667000"/>
            <a:ext cx="33528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2000" b="1" dirty="0" smtClean="0"/>
              <a:t>Bytes freed (1-U)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612396" y="5029200"/>
            <a:ext cx="10668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</a:rPr>
              <a:t>Disk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12396" y="4648200"/>
            <a:ext cx="10668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</a:rPr>
              <a:t>Memory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16555" y="4267200"/>
            <a:ext cx="12192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</a:rPr>
              <a:t>Capacity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56404" y="4267200"/>
            <a:ext cx="14478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</a:rPr>
              <a:t>Bandwidth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16555" y="5029200"/>
            <a:ext cx="12192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sz="2000" b="1" dirty="0" smtClean="0">
                <a:solidFill>
                  <a:schemeClr val="accent2">
                    <a:lumMod val="25000"/>
                  </a:schemeClr>
                </a:solidFill>
              </a:rPr>
              <a:t>cheap</a:t>
            </a:r>
            <a:endParaRPr lang="en-US" sz="20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16555" y="4648200"/>
            <a:ext cx="1524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sz="2000" b="1" dirty="0" smtClean="0">
                <a:solidFill>
                  <a:schemeClr val="accent4"/>
                </a:solidFill>
              </a:rPr>
              <a:t>expensive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56404" y="5029200"/>
            <a:ext cx="1524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sz="2000" b="1" dirty="0" smtClean="0">
                <a:solidFill>
                  <a:schemeClr val="accent4"/>
                </a:solidFill>
              </a:rPr>
              <a:t>expensive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56404" y="4648200"/>
            <a:ext cx="12192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sz="2000" b="1" dirty="0" smtClean="0">
                <a:solidFill>
                  <a:schemeClr val="accent2">
                    <a:lumMod val="25000"/>
                  </a:schemeClr>
                </a:solidFill>
              </a:rPr>
              <a:t>cheap</a:t>
            </a:r>
            <a:endParaRPr lang="en-US" sz="20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4800600"/>
            <a:ext cx="28194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sz="2000" b="1" dirty="0" smtClean="0"/>
              <a:t>Conflicting Needs:</a:t>
            </a:r>
            <a:endParaRPr lang="en-US" sz="20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33400" y="3962400"/>
            <a:ext cx="8077200" cy="0"/>
          </a:xfrm>
          <a:prstGeom prst="line">
            <a:avLst/>
          </a:prstGeom>
          <a:ln w="190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5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295400" y="1066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514600" y="1066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3800" y="1066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53000" y="1066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Cleaning</a:t>
            </a:r>
            <a:endParaRPr lang="en-US" dirty="0"/>
          </a:p>
        </p:txBody>
      </p:sp>
      <p:sp>
        <p:nvSpPr>
          <p:cNvPr id="133" name="Content Placeholder 132"/>
          <p:cNvSpPr>
            <a:spLocks noGrp="1"/>
          </p:cNvSpPr>
          <p:nvPr>
            <p:ph sz="half" idx="1"/>
          </p:nvPr>
        </p:nvSpPr>
        <p:spPr>
          <a:xfrm>
            <a:off x="3733800" y="4312404"/>
            <a:ext cx="5181600" cy="1143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Combined Cleaning:</a:t>
            </a:r>
          </a:p>
          <a:p>
            <a:pPr marL="287338" lvl="1" indent="-287338"/>
            <a:r>
              <a:rPr lang="en-US" sz="1800" dirty="0" smtClean="0"/>
              <a:t>Clean multiple segments</a:t>
            </a:r>
          </a:p>
          <a:p>
            <a:pPr marL="287338" lvl="1" indent="-287338"/>
            <a:r>
              <a:rPr lang="en-US" sz="1800" dirty="0" smtClean="0"/>
              <a:t>Free old segments (disk &amp; memory)</a:t>
            </a:r>
            <a:endParaRPr lang="en-US" sz="1800" dirty="0"/>
          </a:p>
        </p:txBody>
      </p:sp>
      <p:sp>
        <p:nvSpPr>
          <p:cNvPr id="134" name="Content Placeholder 133"/>
          <p:cNvSpPr>
            <a:spLocks noGrp="1"/>
          </p:cNvSpPr>
          <p:nvPr>
            <p:ph sz="half" idx="2"/>
          </p:nvPr>
        </p:nvSpPr>
        <p:spPr>
          <a:xfrm>
            <a:off x="3733800" y="2026404"/>
            <a:ext cx="5029200" cy="1143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Compaction:</a:t>
            </a:r>
          </a:p>
          <a:p>
            <a:pPr marL="231775" lvl="1" indent="-231775"/>
            <a:r>
              <a:rPr lang="en-US" sz="1800" dirty="0" smtClean="0"/>
              <a:t>Clean single segment in memory</a:t>
            </a:r>
          </a:p>
          <a:p>
            <a:pPr marL="231775" lvl="1" indent="-231775"/>
            <a:r>
              <a:rPr lang="en-US" sz="1800" dirty="0" smtClean="0"/>
              <a:t>No change to replicas on backups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95400" y="1066800"/>
            <a:ext cx="2286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14600" y="1066800"/>
            <a:ext cx="457200" cy="228600"/>
          </a:xfrm>
          <a:prstGeom prst="rect">
            <a:avLst/>
          </a:prstGeom>
          <a:solidFill>
            <a:srgbClr val="E8B88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52600" y="1066800"/>
            <a:ext cx="2286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8000" y="1066800"/>
            <a:ext cx="152400" cy="228600"/>
          </a:xfrm>
          <a:prstGeom prst="rect">
            <a:avLst/>
          </a:prstGeom>
          <a:solidFill>
            <a:srgbClr val="FFD85D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09800" y="1066800"/>
            <a:ext cx="762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0" y="1066800"/>
            <a:ext cx="304800" cy="228600"/>
          </a:xfrm>
          <a:prstGeom prst="rect">
            <a:avLst/>
          </a:prstGeom>
          <a:solidFill>
            <a:srgbClr val="FFDDE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76600" y="10668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429000" y="1066800"/>
            <a:ext cx="2286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267200" y="10668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20161" y="1497558"/>
            <a:ext cx="96180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Backups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9466" y="1044843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DRAM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295400" y="1524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14600" y="1524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733800" y="1524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953000" y="1524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5400" y="1524000"/>
            <a:ext cx="2286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514600" y="1524000"/>
            <a:ext cx="457200" cy="228600"/>
          </a:xfrm>
          <a:prstGeom prst="rect">
            <a:avLst/>
          </a:prstGeom>
          <a:solidFill>
            <a:srgbClr val="E8B88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752600" y="1524000"/>
            <a:ext cx="2286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48000" y="1524000"/>
            <a:ext cx="152400" cy="228600"/>
          </a:xfrm>
          <a:prstGeom prst="rect">
            <a:avLst/>
          </a:prstGeom>
          <a:solidFill>
            <a:srgbClr val="FFD85D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209800" y="1524000"/>
            <a:ext cx="762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810000" y="1524000"/>
            <a:ext cx="304800" cy="228600"/>
          </a:xfrm>
          <a:prstGeom prst="rect">
            <a:avLst/>
          </a:prstGeom>
          <a:solidFill>
            <a:srgbClr val="FFDDE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276600" y="15240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429000" y="1524000"/>
            <a:ext cx="2286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267200" y="15240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295400" y="3352800"/>
            <a:ext cx="533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514600" y="3352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953000" y="3352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295400" y="3352800"/>
            <a:ext cx="2286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514600" y="3352800"/>
            <a:ext cx="457200" cy="228600"/>
          </a:xfrm>
          <a:prstGeom prst="rect">
            <a:avLst/>
          </a:prstGeom>
          <a:solidFill>
            <a:srgbClr val="E8B88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524000" y="3352800"/>
            <a:ext cx="2286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048000" y="3352800"/>
            <a:ext cx="152400" cy="228600"/>
          </a:xfrm>
          <a:prstGeom prst="rect">
            <a:avLst/>
          </a:prstGeom>
          <a:solidFill>
            <a:srgbClr val="FFD85D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752600" y="3352800"/>
            <a:ext cx="762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276600" y="33528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29000" y="3352800"/>
            <a:ext cx="2286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295400" y="3810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514600" y="3810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733800" y="3810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953000" y="3810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295400" y="3810000"/>
            <a:ext cx="2286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514600" y="3810000"/>
            <a:ext cx="457200" cy="228600"/>
          </a:xfrm>
          <a:prstGeom prst="rect">
            <a:avLst/>
          </a:prstGeom>
          <a:solidFill>
            <a:srgbClr val="E8B88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1752600" y="3810000"/>
            <a:ext cx="2286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048000" y="3810000"/>
            <a:ext cx="152400" cy="228600"/>
          </a:xfrm>
          <a:prstGeom prst="rect">
            <a:avLst/>
          </a:prstGeom>
          <a:solidFill>
            <a:srgbClr val="FFD85D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2209800" y="3810000"/>
            <a:ext cx="762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810000" y="3810000"/>
            <a:ext cx="304800" cy="228600"/>
          </a:xfrm>
          <a:prstGeom prst="rect">
            <a:avLst/>
          </a:prstGeom>
          <a:solidFill>
            <a:srgbClr val="FFDDE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276600" y="38100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429000" y="3810000"/>
            <a:ext cx="2286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267200" y="38100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514600" y="5638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953000" y="56388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953000" y="5638800"/>
            <a:ext cx="2286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514600" y="5638800"/>
            <a:ext cx="457200" cy="228600"/>
          </a:xfrm>
          <a:prstGeom prst="rect">
            <a:avLst/>
          </a:prstGeom>
          <a:solidFill>
            <a:srgbClr val="E8B88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181600" y="5638800"/>
            <a:ext cx="2286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048000" y="5638800"/>
            <a:ext cx="152400" cy="228600"/>
          </a:xfrm>
          <a:prstGeom prst="rect">
            <a:avLst/>
          </a:prstGeom>
          <a:solidFill>
            <a:srgbClr val="FFD85D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410200" y="5638800"/>
            <a:ext cx="762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5486400" y="5638800"/>
            <a:ext cx="304800" cy="228600"/>
          </a:xfrm>
          <a:prstGeom prst="rect">
            <a:avLst/>
          </a:prstGeom>
          <a:solidFill>
            <a:srgbClr val="FFDDE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276600" y="56388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429000" y="5638800"/>
            <a:ext cx="2286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791200" y="56388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514600" y="6096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953000" y="6096000"/>
            <a:ext cx="11430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514600" y="6096000"/>
            <a:ext cx="457200" cy="228600"/>
          </a:xfrm>
          <a:prstGeom prst="rect">
            <a:avLst/>
          </a:prstGeom>
          <a:solidFill>
            <a:srgbClr val="E8B88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048000" y="6096000"/>
            <a:ext cx="152400" cy="228600"/>
          </a:xfrm>
          <a:prstGeom prst="rect">
            <a:avLst/>
          </a:prstGeom>
          <a:solidFill>
            <a:srgbClr val="FFD85D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276600" y="60960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29000" y="6096000"/>
            <a:ext cx="2286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1" name="Down Arrow 130"/>
          <p:cNvSpPr/>
          <p:nvPr/>
        </p:nvSpPr>
        <p:spPr>
          <a:xfrm>
            <a:off x="2362200" y="2286000"/>
            <a:ext cx="609600" cy="533400"/>
          </a:xfrm>
          <a:prstGeom prst="downArrow">
            <a:avLst/>
          </a:prstGeom>
          <a:gradFill flip="none" rotWithShape="1">
            <a:gsLst>
              <a:gs pos="0">
                <a:srgbClr val="DEE7F8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2" name="Down Arrow 131"/>
          <p:cNvSpPr/>
          <p:nvPr/>
        </p:nvSpPr>
        <p:spPr>
          <a:xfrm>
            <a:off x="2362200" y="4572000"/>
            <a:ext cx="609600" cy="533400"/>
          </a:xfrm>
          <a:prstGeom prst="downArrow">
            <a:avLst/>
          </a:prstGeom>
          <a:gradFill flip="none" rotWithShape="1">
            <a:gsLst>
              <a:gs pos="0">
                <a:srgbClr val="DEE7F8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953000" y="6096000"/>
            <a:ext cx="2286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181600" y="6096000"/>
            <a:ext cx="2286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410200" y="6096000"/>
            <a:ext cx="762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486400" y="6096000"/>
            <a:ext cx="304800" cy="228600"/>
          </a:xfrm>
          <a:prstGeom prst="rect">
            <a:avLst/>
          </a:prstGeom>
          <a:solidFill>
            <a:srgbClr val="FFDDE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791200" y="60960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943600" y="5638800"/>
            <a:ext cx="1524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724400" y="1066800"/>
            <a:ext cx="1524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5943600" y="6096000"/>
            <a:ext cx="1524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220161" y="3783558"/>
            <a:ext cx="96180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Backups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89466" y="3330843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DRAM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0161" y="6069558"/>
            <a:ext cx="96180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Backups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89466" y="5616843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DRAM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724400" y="1524000"/>
            <a:ext cx="1524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4724400" y="3810000"/>
            <a:ext cx="1524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6172200" y="1066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172200" y="1524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172200" y="3352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6172200" y="3810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6172200" y="5638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6172200" y="60960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733800" y="3352800"/>
            <a:ext cx="11430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810000" y="3352800"/>
            <a:ext cx="304800" cy="228600"/>
          </a:xfrm>
          <a:prstGeom prst="rect">
            <a:avLst/>
          </a:prstGeom>
          <a:solidFill>
            <a:srgbClr val="FFDDE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267200" y="33528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724400" y="3352800"/>
            <a:ext cx="1524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3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819"/>
    </mc:Choice>
    <mc:Fallback xmlns="">
      <p:transition spd="slow" advTm="9881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of both worlds:</a:t>
            </a:r>
          </a:p>
          <a:p>
            <a:pPr lvl="1"/>
            <a:r>
              <a:rPr lang="en-US" dirty="0" smtClean="0"/>
              <a:t>Optimize utilization of memory</a:t>
            </a:r>
            <a:br>
              <a:rPr lang="en-US" dirty="0" smtClean="0"/>
            </a:br>
            <a:r>
              <a:rPr lang="en-US" dirty="0" smtClean="0"/>
              <a:t>(can afford high bandwidth cost for compaction)</a:t>
            </a:r>
          </a:p>
          <a:p>
            <a:pPr lvl="1"/>
            <a:r>
              <a:rPr lang="en-US" dirty="0" smtClean="0"/>
              <a:t>Optimize disk bandwidth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(can afford extra disk space to reduce cleaning cost)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Cleaning,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28"/>
    </mc:Choice>
    <mc:Fallback xmlns="">
      <p:transition spd="slow" advTm="5522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82"/>
          <p:cNvSpPr/>
          <p:nvPr/>
        </p:nvSpPr>
        <p:spPr>
          <a:xfrm>
            <a:off x="4267200" y="5029200"/>
            <a:ext cx="4724400" cy="533400"/>
          </a:xfrm>
          <a:prstGeom prst="roundRect">
            <a:avLst/>
          </a:prstGeom>
          <a:solidFill>
            <a:srgbClr val="F8F8F8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4267200" y="2819400"/>
            <a:ext cx="2743200" cy="1219200"/>
          </a:xfrm>
          <a:prstGeom prst="roundRect">
            <a:avLst>
              <a:gd name="adj" fmla="val 11582"/>
            </a:avLst>
          </a:prstGeom>
          <a:solidFill>
            <a:srgbClr val="F8F8F8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267200" y="1295400"/>
            <a:ext cx="2743200" cy="533400"/>
          </a:xfrm>
          <a:prstGeom prst="roundRect">
            <a:avLst/>
          </a:prstGeom>
          <a:solidFill>
            <a:srgbClr val="F8F8F8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14478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Cleaning</a:t>
            </a:r>
            <a:endParaRPr lang="en-US" dirty="0"/>
          </a:p>
        </p:txBody>
      </p:sp>
      <p:sp>
        <p:nvSpPr>
          <p:cNvPr id="120" name="Content Placeholder 119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733800" cy="4648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Survivor data written to “side log”</a:t>
            </a:r>
            <a:endParaRPr lang="en-US" sz="2000" dirty="0"/>
          </a:p>
          <a:p>
            <a:pPr lvl="1"/>
            <a:r>
              <a:rPr lang="en-US" sz="1800" dirty="0" smtClean="0"/>
              <a:t>No competition for log head</a:t>
            </a:r>
          </a:p>
          <a:p>
            <a:pPr lvl="1"/>
            <a:r>
              <a:rPr lang="en-US" sz="1800" dirty="0" smtClean="0"/>
              <a:t>Different backups for replicas</a:t>
            </a:r>
          </a:p>
          <a:p>
            <a:pPr lvl="1"/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Synchronization points:</a:t>
            </a:r>
          </a:p>
          <a:p>
            <a:pPr lvl="1"/>
            <a:r>
              <a:rPr lang="en-US" sz="1800" dirty="0" smtClean="0"/>
              <a:t>Updates to hash table</a:t>
            </a:r>
            <a:endParaRPr lang="en-US" sz="1800" dirty="0"/>
          </a:p>
          <a:p>
            <a:pPr lvl="1"/>
            <a:r>
              <a:rPr lang="en-US" sz="1800" dirty="0" smtClean="0"/>
              <a:t>Adding survivor segments to log</a:t>
            </a:r>
          </a:p>
          <a:p>
            <a:pPr lvl="1"/>
            <a:r>
              <a:rPr lang="en-US" sz="1800" dirty="0" smtClean="0"/>
              <a:t>Freeing cleaned segments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Log-Structured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14478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29200" y="1447800"/>
            <a:ext cx="228600" cy="228600"/>
          </a:xfrm>
          <a:prstGeom prst="rect">
            <a:avLst/>
          </a:prstGeom>
          <a:solidFill>
            <a:srgbClr val="FFDDE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57800" y="14478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00600" y="1447800"/>
            <a:ext cx="2286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86400" y="1447800"/>
            <a:ext cx="1524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343400" y="1295400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86400" y="3657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86400" y="29718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172200" y="29718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72200" y="3657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800600" y="3657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172200" y="3657600"/>
            <a:ext cx="152400" cy="228600"/>
          </a:xfrm>
          <a:prstGeom prst="rect">
            <a:avLst/>
          </a:prstGeom>
          <a:solidFill>
            <a:srgbClr val="FFD85D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029200" y="3657600"/>
            <a:ext cx="228600" cy="228600"/>
          </a:xfrm>
          <a:prstGeom prst="rect">
            <a:avLst/>
          </a:prstGeom>
          <a:solidFill>
            <a:srgbClr val="FFDDE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86400" y="2971800"/>
            <a:ext cx="76200" cy="228600"/>
          </a:xfrm>
          <a:prstGeom prst="rect">
            <a:avLst/>
          </a:prstGeom>
          <a:solidFill>
            <a:srgbClr val="5F5F5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05600" y="2971800"/>
            <a:ext cx="76200" cy="228600"/>
          </a:xfrm>
          <a:prstGeom prst="rect">
            <a:avLst/>
          </a:prstGeom>
          <a:solidFill>
            <a:srgbClr val="1C1C1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57800" y="36576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172200" y="2971800"/>
            <a:ext cx="304800" cy="228600"/>
          </a:xfrm>
          <a:prstGeom prst="rect">
            <a:avLst/>
          </a:prstGeom>
          <a:solidFill>
            <a:srgbClr val="5F5F5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562600" y="2971800"/>
            <a:ext cx="228600" cy="228600"/>
          </a:xfrm>
          <a:prstGeom prst="rect">
            <a:avLst/>
          </a:prstGeom>
          <a:solidFill>
            <a:srgbClr val="969696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800600" y="3657600"/>
            <a:ext cx="2286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791200" y="2971800"/>
            <a:ext cx="2286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553200" y="3657600"/>
            <a:ext cx="1524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477000" y="2971800"/>
            <a:ext cx="2286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638800" y="3657600"/>
            <a:ext cx="2286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324600" y="3657600"/>
            <a:ext cx="152400" cy="228600"/>
          </a:xfrm>
          <a:prstGeom prst="rect">
            <a:avLst/>
          </a:prstGeom>
          <a:solidFill>
            <a:srgbClr val="E8B88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867400" y="3657600"/>
            <a:ext cx="2286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477000" y="3657600"/>
            <a:ext cx="762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486400" y="3657600"/>
            <a:ext cx="1524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019800" y="2971800"/>
            <a:ext cx="76200" cy="228600"/>
          </a:xfrm>
          <a:prstGeom prst="rect">
            <a:avLst/>
          </a:prstGeom>
          <a:solidFill>
            <a:srgbClr val="969696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343400" y="3505200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54864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580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5438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1722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8006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172200" y="5181600"/>
            <a:ext cx="152400" cy="228600"/>
          </a:xfrm>
          <a:prstGeom prst="rect">
            <a:avLst/>
          </a:prstGeom>
          <a:solidFill>
            <a:srgbClr val="FFD85D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029200" y="5181600"/>
            <a:ext cx="228600" cy="228600"/>
          </a:xfrm>
          <a:prstGeom prst="rect">
            <a:avLst/>
          </a:prstGeom>
          <a:solidFill>
            <a:srgbClr val="FFDDE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705600" y="5181600"/>
            <a:ext cx="762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858000" y="5181600"/>
            <a:ext cx="76200" cy="228600"/>
          </a:xfrm>
          <a:prstGeom prst="rect">
            <a:avLst/>
          </a:prstGeom>
          <a:solidFill>
            <a:srgbClr val="5F5F5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077200" y="5181600"/>
            <a:ext cx="76200" cy="228600"/>
          </a:xfrm>
          <a:prstGeom prst="rect">
            <a:avLst/>
          </a:prstGeom>
          <a:solidFill>
            <a:srgbClr val="1C1C1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257800" y="5181600"/>
            <a:ext cx="1524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543800" y="5181600"/>
            <a:ext cx="304800" cy="228600"/>
          </a:xfrm>
          <a:prstGeom prst="rect">
            <a:avLst/>
          </a:prstGeom>
          <a:solidFill>
            <a:srgbClr val="5F5F5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934200" y="5181600"/>
            <a:ext cx="228600" cy="228600"/>
          </a:xfrm>
          <a:prstGeom prst="rect">
            <a:avLst/>
          </a:prstGeom>
          <a:solidFill>
            <a:srgbClr val="969696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800600" y="5181600"/>
            <a:ext cx="228600" cy="228600"/>
          </a:xfrm>
          <a:prstGeom prst="rect">
            <a:avLst/>
          </a:prstGeom>
          <a:solidFill>
            <a:srgbClr val="CBC0F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162800" y="5181600"/>
            <a:ext cx="2286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553200" y="5181600"/>
            <a:ext cx="1524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848600" y="5181600"/>
            <a:ext cx="228600" cy="228600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638800" y="5181600"/>
            <a:ext cx="228600" cy="228600"/>
          </a:xfrm>
          <a:prstGeom prst="rect">
            <a:avLst/>
          </a:prstGeom>
          <a:solidFill>
            <a:srgbClr val="C2F4C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324600" y="5181600"/>
            <a:ext cx="152400" cy="228600"/>
          </a:xfrm>
          <a:prstGeom prst="rect">
            <a:avLst/>
          </a:prstGeom>
          <a:solidFill>
            <a:srgbClr val="E8B88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867400" y="5181600"/>
            <a:ext cx="228600" cy="228600"/>
          </a:xfrm>
          <a:prstGeom prst="rect">
            <a:avLst/>
          </a:prstGeom>
          <a:solidFill>
            <a:srgbClr val="CCD8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477000" y="5181600"/>
            <a:ext cx="762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86400" y="5181600"/>
            <a:ext cx="152400" cy="228600"/>
          </a:xfrm>
          <a:prstGeom prst="rect">
            <a:avLst/>
          </a:prstGeom>
          <a:solidFill>
            <a:srgbClr val="FFFF9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391400" y="5181600"/>
            <a:ext cx="76200" cy="228600"/>
          </a:xfrm>
          <a:prstGeom prst="rect">
            <a:avLst/>
          </a:prstGeom>
          <a:solidFill>
            <a:srgbClr val="969696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7355334" y="1828800"/>
            <a:ext cx="10515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Log Head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7" name="Down Arrow 106"/>
          <p:cNvSpPr/>
          <p:nvPr/>
        </p:nvSpPr>
        <p:spPr>
          <a:xfrm>
            <a:off x="5334000" y="2057400"/>
            <a:ext cx="609600" cy="533400"/>
          </a:xfrm>
          <a:prstGeom prst="downArrow">
            <a:avLst/>
          </a:prstGeom>
          <a:gradFill flip="none" rotWithShape="1">
            <a:gsLst>
              <a:gs pos="0">
                <a:srgbClr val="DEE7F8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8" name="Down Arrow 107"/>
          <p:cNvSpPr/>
          <p:nvPr/>
        </p:nvSpPr>
        <p:spPr>
          <a:xfrm>
            <a:off x="5334000" y="4267200"/>
            <a:ext cx="609600" cy="533400"/>
          </a:xfrm>
          <a:prstGeom prst="downArrow">
            <a:avLst/>
          </a:prstGeom>
          <a:gradFill flip="none" rotWithShape="1">
            <a:gsLst>
              <a:gs pos="0">
                <a:srgbClr val="DEE7F8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5699502" y="1731935"/>
            <a:ext cx="1615697" cy="309269"/>
          </a:xfrm>
          <a:custGeom>
            <a:avLst/>
            <a:gdLst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5993"/>
              <a:gd name="connsiteX1" fmla="*/ 0 w 1379349"/>
              <a:gd name="connsiteY1" fmla="*/ 0 h 235993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32854 w 1332854"/>
              <a:gd name="connsiteY0" fmla="*/ 240223 h 240223"/>
              <a:gd name="connsiteX1" fmla="*/ 0 w 1332854"/>
              <a:gd name="connsiteY1" fmla="*/ 0 h 240223"/>
              <a:gd name="connsiteX0" fmla="*/ 1332854 w 1332854"/>
              <a:gd name="connsiteY0" fmla="*/ 240223 h 250711"/>
              <a:gd name="connsiteX1" fmla="*/ 0 w 1332854"/>
              <a:gd name="connsiteY1" fmla="*/ 0 h 250711"/>
              <a:gd name="connsiteX0" fmla="*/ 1332854 w 1332854"/>
              <a:gd name="connsiteY0" fmla="*/ 240223 h 250711"/>
              <a:gd name="connsiteX1" fmla="*/ 0 w 1332854"/>
              <a:gd name="connsiteY1" fmla="*/ 0 h 250711"/>
              <a:gd name="connsiteX0" fmla="*/ 1332854 w 1332854"/>
              <a:gd name="connsiteY0" fmla="*/ 240223 h 309269"/>
              <a:gd name="connsiteX1" fmla="*/ 0 w 1332854"/>
              <a:gd name="connsiteY1" fmla="*/ 0 h 30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2854" h="309269">
                <a:moveTo>
                  <a:pt x="1332854" y="240223"/>
                </a:moveTo>
                <a:cubicBezTo>
                  <a:pt x="809721" y="232474"/>
                  <a:pt x="222848" y="511444"/>
                  <a:pt x="0" y="0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7370831" y="3990201"/>
            <a:ext cx="10515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Log Head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1" name="Freeform 110"/>
          <p:cNvSpPr/>
          <p:nvPr/>
        </p:nvSpPr>
        <p:spPr>
          <a:xfrm>
            <a:off x="6705600" y="3893336"/>
            <a:ext cx="609600" cy="240223"/>
          </a:xfrm>
          <a:custGeom>
            <a:avLst/>
            <a:gdLst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5993"/>
              <a:gd name="connsiteX1" fmla="*/ 0 w 1379349"/>
              <a:gd name="connsiteY1" fmla="*/ 0 h 235993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79349 w 1379349"/>
              <a:gd name="connsiteY0" fmla="*/ 232474 h 232474"/>
              <a:gd name="connsiteX1" fmla="*/ 0 w 1379349"/>
              <a:gd name="connsiteY1" fmla="*/ 0 h 232474"/>
              <a:gd name="connsiteX0" fmla="*/ 1332854 w 1332854"/>
              <a:gd name="connsiteY0" fmla="*/ 240223 h 240223"/>
              <a:gd name="connsiteX1" fmla="*/ 0 w 1332854"/>
              <a:gd name="connsiteY1" fmla="*/ 0 h 240223"/>
              <a:gd name="connsiteX0" fmla="*/ 1332854 w 1332854"/>
              <a:gd name="connsiteY0" fmla="*/ 240223 h 240223"/>
              <a:gd name="connsiteX1" fmla="*/ 0 w 1332854"/>
              <a:gd name="connsiteY1" fmla="*/ 0 h 24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2854" h="240223">
                <a:moveTo>
                  <a:pt x="1332854" y="240223"/>
                </a:moveTo>
                <a:cubicBezTo>
                  <a:pt x="803329" y="232474"/>
                  <a:pt x="397677" y="224725"/>
                  <a:pt x="0" y="0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355334" y="2812941"/>
            <a:ext cx="110286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Survivor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Segments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6858000" y="3086100"/>
            <a:ext cx="457200" cy="0"/>
          </a:xfrm>
          <a:prstGeom prst="line">
            <a:avLst/>
          </a:pr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5" name="Left Brace 114"/>
          <p:cNvSpPr/>
          <p:nvPr/>
        </p:nvSpPr>
        <p:spPr>
          <a:xfrm rot="16200000">
            <a:off x="6096000" y="2667000"/>
            <a:ext cx="76200" cy="1295400"/>
          </a:xfrm>
          <a:prstGeom prst="leftBrace">
            <a:avLst>
              <a:gd name="adj1" fmla="val 33757"/>
              <a:gd name="adj2" fmla="val 50000"/>
            </a:avLst>
          </a:prstGeom>
          <a:ln w="2222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133455" y="3416084"/>
            <a:ext cx="800745" cy="241515"/>
          </a:xfrm>
          <a:custGeom>
            <a:avLst/>
            <a:gdLst>
              <a:gd name="connsiteX0" fmla="*/ 0 w 1348353"/>
              <a:gd name="connsiteY0" fmla="*/ 0 h 178230"/>
              <a:gd name="connsiteX1" fmla="*/ 1348353 w 1348353"/>
              <a:gd name="connsiteY1" fmla="*/ 178230 h 178230"/>
              <a:gd name="connsiteX0" fmla="*/ 0 w 1348353"/>
              <a:gd name="connsiteY0" fmla="*/ 0 h 178230"/>
              <a:gd name="connsiteX1" fmla="*/ 1348353 w 1348353"/>
              <a:gd name="connsiteY1" fmla="*/ 178230 h 178230"/>
              <a:gd name="connsiteX0" fmla="*/ 0 w 1348353"/>
              <a:gd name="connsiteY0" fmla="*/ 0 h 178230"/>
              <a:gd name="connsiteX1" fmla="*/ 1348353 w 1348353"/>
              <a:gd name="connsiteY1" fmla="*/ 178230 h 178230"/>
              <a:gd name="connsiteX0" fmla="*/ 0 w 1348353"/>
              <a:gd name="connsiteY0" fmla="*/ 0 h 178230"/>
              <a:gd name="connsiteX1" fmla="*/ 1348353 w 1348353"/>
              <a:gd name="connsiteY1" fmla="*/ 178230 h 17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8353" h="178230">
                <a:moveTo>
                  <a:pt x="0" y="0"/>
                </a:moveTo>
                <a:cubicBezTo>
                  <a:pt x="11625" y="142713"/>
                  <a:pt x="1061634" y="-63284"/>
                  <a:pt x="1348353" y="178230"/>
                </a:cubicBezTo>
              </a:path>
            </a:pathLst>
          </a:custGeom>
          <a:noFill/>
          <a:ln w="2222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5943600" y="5666601"/>
            <a:ext cx="10515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Log Head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8" name="Freeform 117"/>
          <p:cNvSpPr/>
          <p:nvPr/>
        </p:nvSpPr>
        <p:spPr>
          <a:xfrm>
            <a:off x="7102098" y="5482527"/>
            <a:ext cx="1131377" cy="325464"/>
          </a:xfrm>
          <a:custGeom>
            <a:avLst/>
            <a:gdLst>
              <a:gd name="connsiteX0" fmla="*/ 0 w 1061634"/>
              <a:gd name="connsiteY0" fmla="*/ 287113 h 287113"/>
              <a:gd name="connsiteX1" fmla="*/ 1061634 w 1061634"/>
              <a:gd name="connsiteY1" fmla="*/ 394 h 287113"/>
              <a:gd name="connsiteX0" fmla="*/ 0 w 1061634"/>
              <a:gd name="connsiteY0" fmla="*/ 286934 h 286934"/>
              <a:gd name="connsiteX1" fmla="*/ 1061634 w 1061634"/>
              <a:gd name="connsiteY1" fmla="*/ 215 h 286934"/>
              <a:gd name="connsiteX0" fmla="*/ 0 w 1061634"/>
              <a:gd name="connsiteY0" fmla="*/ 286719 h 286719"/>
              <a:gd name="connsiteX1" fmla="*/ 1061634 w 1061634"/>
              <a:gd name="connsiteY1" fmla="*/ 0 h 286719"/>
              <a:gd name="connsiteX0" fmla="*/ 0 w 1131377"/>
              <a:gd name="connsiteY0" fmla="*/ 325464 h 325464"/>
              <a:gd name="connsiteX1" fmla="*/ 1131377 w 1131377"/>
              <a:gd name="connsiteY1" fmla="*/ 0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1377" h="325464">
                <a:moveTo>
                  <a:pt x="0" y="325464"/>
                </a:moveTo>
                <a:cubicBezTo>
                  <a:pt x="597975" y="309319"/>
                  <a:pt x="1033221" y="184688"/>
                  <a:pt x="1131377" y="0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8229600" y="5181600"/>
            <a:ext cx="609600" cy="228600"/>
          </a:xfrm>
          <a:prstGeom prst="rect">
            <a:avLst/>
          </a:prstGeom>
          <a:solidFill>
            <a:srgbClr val="EAEAE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343400" y="5040868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4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648"/>
    </mc:Choice>
    <mc:Fallback xmlns="">
      <p:transition spd="slow" advTm="15764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vs. Memory Utilization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066800"/>
            <a:ext cx="2863604" cy="487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1255713" algn="l"/>
              </a:tabLst>
            </a:pPr>
            <a:r>
              <a:rPr lang="en-US" b="1" dirty="0" smtClean="0"/>
              <a:t>Memory	Performance</a:t>
            </a:r>
          </a:p>
          <a:p>
            <a:pPr algn="l">
              <a:tabLst>
                <a:tab pos="1255713" algn="l"/>
              </a:tabLst>
            </a:pPr>
            <a:r>
              <a:rPr lang="en-US" b="1" dirty="0" smtClean="0"/>
              <a:t>Utilization</a:t>
            </a:r>
            <a:r>
              <a:rPr lang="en-US" b="1" dirty="0"/>
              <a:t>	</a:t>
            </a:r>
            <a:r>
              <a:rPr lang="en-US" b="1" dirty="0" smtClean="0"/>
              <a:t>Degradation</a:t>
            </a:r>
          </a:p>
          <a:p>
            <a:pPr algn="l">
              <a:spcBef>
                <a:spcPts val="600"/>
              </a:spcBef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80%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17-27%</a:t>
            </a: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90%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26-49%</a:t>
            </a: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80%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14-15%</a:t>
            </a: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90%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30-42%</a:t>
            </a: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80%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3-4%</a:t>
            </a: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90%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3-6%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9275"/>
            <a:ext cx="4251635" cy="56611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2971800"/>
            <a:ext cx="13516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1 master,</a:t>
            </a:r>
          </a:p>
          <a:p>
            <a:pPr algn="l"/>
            <a:r>
              <a:rPr lang="en-US" dirty="0" smtClean="0"/>
              <a:t>3 backups,</a:t>
            </a:r>
          </a:p>
          <a:p>
            <a:pPr algn="l"/>
            <a:r>
              <a:rPr lang="en-US" dirty="0" smtClean="0"/>
              <a:t>1 client,</a:t>
            </a:r>
          </a:p>
          <a:p>
            <a:pPr algn="l"/>
            <a:r>
              <a:rPr lang="en-US" dirty="0" smtClean="0"/>
              <a:t>concurrent</a:t>
            </a:r>
            <a:br>
              <a:rPr lang="en-US" dirty="0" smtClean="0"/>
            </a:br>
            <a:r>
              <a:rPr lang="en-US" dirty="0" smtClean="0"/>
              <a:t>multi-writes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5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2"/>
    </mc:Choice>
    <mc:Fallback xmlns="">
      <p:transition spd="slow" advTm="13600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1-Level vs. 2-Level Cleaning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9275"/>
            <a:ext cx="4251635" cy="5661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49" y="1084881"/>
            <a:ext cx="4236735" cy="562215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362284" y="346846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One-level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Cleaning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455403" y="1914041"/>
            <a:ext cx="1906292" cy="1642820"/>
          </a:xfrm>
          <a:custGeom>
            <a:avLst/>
            <a:gdLst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42820 h 1642820"/>
              <a:gd name="connsiteX1" fmla="*/ 0 w 1906292"/>
              <a:gd name="connsiteY1" fmla="*/ 0 h 1642820"/>
              <a:gd name="connsiteX0" fmla="*/ 1906292 w 1906292"/>
              <a:gd name="connsiteY0" fmla="*/ 1642820 h 1642820"/>
              <a:gd name="connsiteX1" fmla="*/ 0 w 1906292"/>
              <a:gd name="connsiteY1" fmla="*/ 0 h 1642820"/>
              <a:gd name="connsiteX0" fmla="*/ 1906292 w 1906292"/>
              <a:gd name="connsiteY0" fmla="*/ 1642820 h 1642820"/>
              <a:gd name="connsiteX1" fmla="*/ 0 w 1906292"/>
              <a:gd name="connsiteY1" fmla="*/ 0 h 164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6292" h="1642820">
                <a:moveTo>
                  <a:pt x="1906292" y="1642820"/>
                </a:moveTo>
                <a:cubicBezTo>
                  <a:pt x="1177871" y="1250196"/>
                  <a:pt x="1123627" y="167898"/>
                  <a:pt x="0" y="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69610" y="2314414"/>
            <a:ext cx="1921790" cy="1394847"/>
          </a:xfrm>
          <a:custGeom>
            <a:avLst/>
            <a:gdLst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42820 h 1642820"/>
              <a:gd name="connsiteX1" fmla="*/ 0 w 1906292"/>
              <a:gd name="connsiteY1" fmla="*/ 0 h 1642820"/>
              <a:gd name="connsiteX0" fmla="*/ 1921790 w 1921790"/>
              <a:gd name="connsiteY0" fmla="*/ 1394847 h 1394847"/>
              <a:gd name="connsiteX1" fmla="*/ 0 w 1921790"/>
              <a:gd name="connsiteY1" fmla="*/ 0 h 1394847"/>
              <a:gd name="connsiteX0" fmla="*/ 1921790 w 1921790"/>
              <a:gd name="connsiteY0" fmla="*/ 1394847 h 1394847"/>
              <a:gd name="connsiteX1" fmla="*/ 0 w 1921790"/>
              <a:gd name="connsiteY1" fmla="*/ 0 h 139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21790" h="1394847">
                <a:moveTo>
                  <a:pt x="1921790" y="1394847"/>
                </a:moveTo>
                <a:cubicBezTo>
                  <a:pt x="821410" y="870487"/>
                  <a:pt x="1123627" y="167898"/>
                  <a:pt x="0" y="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323667" y="3768519"/>
            <a:ext cx="2084522" cy="372112"/>
          </a:xfrm>
          <a:custGeom>
            <a:avLst/>
            <a:gdLst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42820 h 1642820"/>
              <a:gd name="connsiteX1" fmla="*/ 0 w 1906292"/>
              <a:gd name="connsiteY1" fmla="*/ 0 h 1642820"/>
              <a:gd name="connsiteX0" fmla="*/ 1921790 w 1921790"/>
              <a:gd name="connsiteY0" fmla="*/ 1394847 h 1394847"/>
              <a:gd name="connsiteX1" fmla="*/ 0 w 1921790"/>
              <a:gd name="connsiteY1" fmla="*/ 0 h 1394847"/>
              <a:gd name="connsiteX0" fmla="*/ 1921790 w 1921790"/>
              <a:gd name="connsiteY0" fmla="*/ 1394847 h 1394847"/>
              <a:gd name="connsiteX1" fmla="*/ 0 w 1921790"/>
              <a:gd name="connsiteY1" fmla="*/ 0 h 1394847"/>
              <a:gd name="connsiteX0" fmla="*/ 1929539 w 1929539"/>
              <a:gd name="connsiteY0" fmla="*/ 144948 h 550340"/>
              <a:gd name="connsiteX1" fmla="*/ 0 w 1929539"/>
              <a:gd name="connsiteY1" fmla="*/ 532406 h 550340"/>
              <a:gd name="connsiteX0" fmla="*/ 1929539 w 1929539"/>
              <a:gd name="connsiteY0" fmla="*/ 19825 h 433469"/>
              <a:gd name="connsiteX1" fmla="*/ 0 w 1929539"/>
              <a:gd name="connsiteY1" fmla="*/ 407283 h 433469"/>
              <a:gd name="connsiteX0" fmla="*/ 2084522 w 2084522"/>
              <a:gd name="connsiteY0" fmla="*/ 23003 h 332260"/>
              <a:gd name="connsiteX1" fmla="*/ 0 w 2084522"/>
              <a:gd name="connsiteY1" fmla="*/ 301973 h 332260"/>
              <a:gd name="connsiteX0" fmla="*/ 2084522 w 2084522"/>
              <a:gd name="connsiteY0" fmla="*/ 56134 h 335104"/>
              <a:gd name="connsiteX1" fmla="*/ 0 w 2084522"/>
              <a:gd name="connsiteY1" fmla="*/ 335104 h 335104"/>
              <a:gd name="connsiteX0" fmla="*/ 2084522 w 2084522"/>
              <a:gd name="connsiteY0" fmla="*/ 47577 h 326547"/>
              <a:gd name="connsiteX1" fmla="*/ 0 w 2084522"/>
              <a:gd name="connsiteY1" fmla="*/ 326547 h 326547"/>
              <a:gd name="connsiteX0" fmla="*/ 2084522 w 2084522"/>
              <a:gd name="connsiteY0" fmla="*/ 93142 h 372112"/>
              <a:gd name="connsiteX1" fmla="*/ 0 w 2084522"/>
              <a:gd name="connsiteY1" fmla="*/ 372112 h 37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84522" h="372112">
                <a:moveTo>
                  <a:pt x="2084522" y="93142"/>
                </a:moveTo>
                <a:cubicBezTo>
                  <a:pt x="1022889" y="-159997"/>
                  <a:pt x="542441" y="160301"/>
                  <a:pt x="0" y="37211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287504" y="4014061"/>
            <a:ext cx="2131017" cy="1906292"/>
          </a:xfrm>
          <a:custGeom>
            <a:avLst/>
            <a:gdLst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19573 h 1619573"/>
              <a:gd name="connsiteX1" fmla="*/ 0 w 1906292"/>
              <a:gd name="connsiteY1" fmla="*/ 0 h 1619573"/>
              <a:gd name="connsiteX0" fmla="*/ 1906292 w 1906292"/>
              <a:gd name="connsiteY0" fmla="*/ 1642820 h 1642820"/>
              <a:gd name="connsiteX1" fmla="*/ 0 w 1906292"/>
              <a:gd name="connsiteY1" fmla="*/ 0 h 1642820"/>
              <a:gd name="connsiteX0" fmla="*/ 1921790 w 1921790"/>
              <a:gd name="connsiteY0" fmla="*/ 1394847 h 1394847"/>
              <a:gd name="connsiteX1" fmla="*/ 0 w 1921790"/>
              <a:gd name="connsiteY1" fmla="*/ 0 h 1394847"/>
              <a:gd name="connsiteX0" fmla="*/ 1921790 w 1921790"/>
              <a:gd name="connsiteY0" fmla="*/ 1394847 h 1394847"/>
              <a:gd name="connsiteX1" fmla="*/ 0 w 1921790"/>
              <a:gd name="connsiteY1" fmla="*/ 0 h 1394847"/>
              <a:gd name="connsiteX0" fmla="*/ 1929539 w 1929539"/>
              <a:gd name="connsiteY0" fmla="*/ 144948 h 550340"/>
              <a:gd name="connsiteX1" fmla="*/ 0 w 1929539"/>
              <a:gd name="connsiteY1" fmla="*/ 532406 h 550340"/>
              <a:gd name="connsiteX0" fmla="*/ 1929539 w 1929539"/>
              <a:gd name="connsiteY0" fmla="*/ 19825 h 433469"/>
              <a:gd name="connsiteX1" fmla="*/ 0 w 1929539"/>
              <a:gd name="connsiteY1" fmla="*/ 407283 h 433469"/>
              <a:gd name="connsiteX0" fmla="*/ 2084522 w 2084522"/>
              <a:gd name="connsiteY0" fmla="*/ 23003 h 332260"/>
              <a:gd name="connsiteX1" fmla="*/ 0 w 2084522"/>
              <a:gd name="connsiteY1" fmla="*/ 301973 h 332260"/>
              <a:gd name="connsiteX0" fmla="*/ 2084522 w 2084522"/>
              <a:gd name="connsiteY0" fmla="*/ 56134 h 335104"/>
              <a:gd name="connsiteX1" fmla="*/ 0 w 2084522"/>
              <a:gd name="connsiteY1" fmla="*/ 335104 h 335104"/>
              <a:gd name="connsiteX0" fmla="*/ 2084522 w 2084522"/>
              <a:gd name="connsiteY0" fmla="*/ 47577 h 326547"/>
              <a:gd name="connsiteX1" fmla="*/ 0 w 2084522"/>
              <a:gd name="connsiteY1" fmla="*/ 326547 h 326547"/>
              <a:gd name="connsiteX0" fmla="*/ 2084522 w 2084522"/>
              <a:gd name="connsiteY0" fmla="*/ 93142 h 372112"/>
              <a:gd name="connsiteX1" fmla="*/ 0 w 2084522"/>
              <a:gd name="connsiteY1" fmla="*/ 372112 h 372112"/>
              <a:gd name="connsiteX0" fmla="*/ 2131017 w 2131017"/>
              <a:gd name="connsiteY0" fmla="*/ 22652 h 1928944"/>
              <a:gd name="connsiteX1" fmla="*/ 0 w 2131017"/>
              <a:gd name="connsiteY1" fmla="*/ 1928944 h 1928944"/>
              <a:gd name="connsiteX0" fmla="*/ 2131017 w 2131017"/>
              <a:gd name="connsiteY0" fmla="*/ 27890 h 1934182"/>
              <a:gd name="connsiteX1" fmla="*/ 0 w 2131017"/>
              <a:gd name="connsiteY1" fmla="*/ 1934182 h 1934182"/>
              <a:gd name="connsiteX0" fmla="*/ 2131017 w 2131017"/>
              <a:gd name="connsiteY0" fmla="*/ 0 h 1906292"/>
              <a:gd name="connsiteX1" fmla="*/ 0 w 2131017"/>
              <a:gd name="connsiteY1" fmla="*/ 1906292 h 190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31017" h="1906292">
                <a:moveTo>
                  <a:pt x="2131017" y="0"/>
                </a:moveTo>
                <a:cubicBezTo>
                  <a:pt x="999641" y="165315"/>
                  <a:pt x="193729" y="1283776"/>
                  <a:pt x="0" y="190629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2"/>
    </mc:Choice>
    <mc:Fallback xmlns="">
      <p:transition spd="slow" advTm="13600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Cleaner’s Impact on Latency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98621"/>
            <a:ext cx="5698772" cy="47497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48400" y="2057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Median:</a:t>
            </a:r>
          </a:p>
          <a:p>
            <a:pPr marL="169863" indent="-169863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tabLst>
                <a:tab pos="1712913" algn="l"/>
              </a:tabLst>
            </a:pPr>
            <a:r>
              <a:rPr lang="en-US" dirty="0" smtClean="0">
                <a:solidFill>
                  <a:srgbClr val="43A343"/>
                </a:solidFill>
              </a:rPr>
              <a:t>With cleaning: 	16.70µs</a:t>
            </a:r>
          </a:p>
          <a:p>
            <a:pPr marL="169863" indent="-169863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tabLst>
                <a:tab pos="1712913" algn="l"/>
              </a:tabLst>
            </a:pPr>
            <a:r>
              <a:rPr lang="en-US" dirty="0" smtClean="0">
                <a:solidFill>
                  <a:srgbClr val="43A343"/>
                </a:solidFill>
              </a:rPr>
              <a:t>No cleaner:	16.35µs</a:t>
            </a:r>
            <a:endParaRPr lang="en-US" dirty="0">
              <a:solidFill>
                <a:srgbClr val="43A34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35052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99.9th %</a:t>
            </a:r>
            <a:r>
              <a:rPr lang="en-US" dirty="0" err="1" smtClean="0">
                <a:solidFill>
                  <a:schemeClr val="tx2"/>
                </a:solidFill>
              </a:rPr>
              <a:t>ile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marL="169863" indent="-169863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tabLst>
                <a:tab pos="1712913" algn="l"/>
              </a:tabLst>
            </a:pPr>
            <a:r>
              <a:rPr lang="en-US" dirty="0" smtClean="0">
                <a:solidFill>
                  <a:srgbClr val="43A343"/>
                </a:solidFill>
              </a:rPr>
              <a:t>With cleaning: 	900µs</a:t>
            </a:r>
          </a:p>
          <a:p>
            <a:pPr marL="169863" indent="-169863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tabLst>
                <a:tab pos="1712913" algn="l"/>
              </a:tabLst>
            </a:pPr>
            <a:r>
              <a:rPr lang="en-US" dirty="0" smtClean="0">
                <a:solidFill>
                  <a:srgbClr val="43A343"/>
                </a:solidFill>
              </a:rPr>
              <a:t>No cleaner:	115µs</a:t>
            </a:r>
            <a:endParaRPr lang="en-US" dirty="0">
              <a:solidFill>
                <a:srgbClr val="43A343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169763" y="1734519"/>
            <a:ext cx="4045057" cy="906650"/>
          </a:xfrm>
          <a:custGeom>
            <a:avLst/>
            <a:gdLst>
              <a:gd name="connsiteX0" fmla="*/ 4122549 w 4122549"/>
              <a:gd name="connsiteY0" fmla="*/ 968644 h 968644"/>
              <a:gd name="connsiteX1" fmla="*/ 0 w 4122549"/>
              <a:gd name="connsiteY1" fmla="*/ 0 h 968644"/>
              <a:gd name="connsiteX0" fmla="*/ 4122549 w 4122549"/>
              <a:gd name="connsiteY0" fmla="*/ 968644 h 968644"/>
              <a:gd name="connsiteX1" fmla="*/ 0 w 4122549"/>
              <a:gd name="connsiteY1" fmla="*/ 0 h 968644"/>
              <a:gd name="connsiteX0" fmla="*/ 4122549 w 4122549"/>
              <a:gd name="connsiteY0" fmla="*/ 968644 h 968644"/>
              <a:gd name="connsiteX1" fmla="*/ 0 w 4122549"/>
              <a:gd name="connsiteY1" fmla="*/ 0 h 968644"/>
              <a:gd name="connsiteX0" fmla="*/ 4145796 w 4145796"/>
              <a:gd name="connsiteY0" fmla="*/ 1007389 h 1007389"/>
              <a:gd name="connsiteX1" fmla="*/ 0 w 4145796"/>
              <a:gd name="connsiteY1" fmla="*/ 0 h 1007389"/>
              <a:gd name="connsiteX0" fmla="*/ 4045057 w 4045057"/>
              <a:gd name="connsiteY0" fmla="*/ 906650 h 906650"/>
              <a:gd name="connsiteX1" fmla="*/ 0 w 4045057"/>
              <a:gd name="connsiteY1" fmla="*/ 0 h 90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5057" h="906650">
                <a:moveTo>
                  <a:pt x="4045057" y="906650"/>
                </a:moveTo>
                <a:cubicBezTo>
                  <a:pt x="2422901" y="870488"/>
                  <a:pt x="2366074" y="36162"/>
                  <a:pt x="0" y="0"/>
                </a:cubicBezTo>
              </a:path>
            </a:pathLst>
          </a:custGeom>
          <a:noFill/>
          <a:ln w="22225">
            <a:solidFill>
              <a:srgbClr val="43A34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56503" y="2887621"/>
            <a:ext cx="1658318" cy="1063155"/>
          </a:xfrm>
          <a:custGeom>
            <a:avLst/>
            <a:gdLst>
              <a:gd name="connsiteX0" fmla="*/ 1673817 w 1673817"/>
              <a:gd name="connsiteY0" fmla="*/ 1100379 h 1100379"/>
              <a:gd name="connsiteX1" fmla="*/ 0 w 1673817"/>
              <a:gd name="connsiteY1" fmla="*/ 0 h 1100379"/>
              <a:gd name="connsiteX0" fmla="*/ 1673817 w 1673817"/>
              <a:gd name="connsiteY0" fmla="*/ 1154172 h 1154172"/>
              <a:gd name="connsiteX1" fmla="*/ 0 w 1673817"/>
              <a:gd name="connsiteY1" fmla="*/ 53793 h 1154172"/>
              <a:gd name="connsiteX0" fmla="*/ 1673817 w 1673817"/>
              <a:gd name="connsiteY0" fmla="*/ 1145657 h 1145657"/>
              <a:gd name="connsiteX1" fmla="*/ 0 w 1673817"/>
              <a:gd name="connsiteY1" fmla="*/ 45278 h 1145657"/>
              <a:gd name="connsiteX0" fmla="*/ 1658318 w 1658318"/>
              <a:gd name="connsiteY0" fmla="*/ 1063155 h 1063155"/>
              <a:gd name="connsiteX1" fmla="*/ 0 w 1658318"/>
              <a:gd name="connsiteY1" fmla="*/ 48016 h 106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8318" h="1063155">
                <a:moveTo>
                  <a:pt x="1658318" y="1063155"/>
                </a:moveTo>
                <a:cubicBezTo>
                  <a:pt x="937647" y="944335"/>
                  <a:pt x="774916" y="-251618"/>
                  <a:pt x="0" y="48016"/>
                </a:cubicBezTo>
              </a:path>
            </a:pathLst>
          </a:custGeom>
          <a:noFill/>
          <a:ln w="22225">
            <a:solidFill>
              <a:srgbClr val="43A34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301137" y="2966634"/>
            <a:ext cx="2905933" cy="1247613"/>
          </a:xfrm>
          <a:custGeom>
            <a:avLst/>
            <a:gdLst>
              <a:gd name="connsiteX0" fmla="*/ 2944678 w 2944678"/>
              <a:gd name="connsiteY0" fmla="*/ 1294108 h 1294108"/>
              <a:gd name="connsiteX1" fmla="*/ 0 w 2944678"/>
              <a:gd name="connsiteY1" fmla="*/ 0 h 1294108"/>
              <a:gd name="connsiteX0" fmla="*/ 2944678 w 2944678"/>
              <a:gd name="connsiteY0" fmla="*/ 1294108 h 1294108"/>
              <a:gd name="connsiteX1" fmla="*/ 0 w 2944678"/>
              <a:gd name="connsiteY1" fmla="*/ 0 h 1294108"/>
              <a:gd name="connsiteX0" fmla="*/ 2944678 w 2944678"/>
              <a:gd name="connsiteY0" fmla="*/ 1294108 h 1294108"/>
              <a:gd name="connsiteX1" fmla="*/ 0 w 2944678"/>
              <a:gd name="connsiteY1" fmla="*/ 0 h 1294108"/>
              <a:gd name="connsiteX0" fmla="*/ 2975675 w 2975675"/>
              <a:gd name="connsiteY0" fmla="*/ 1332854 h 1332854"/>
              <a:gd name="connsiteX1" fmla="*/ 0 w 2975675"/>
              <a:gd name="connsiteY1" fmla="*/ 0 h 1332854"/>
              <a:gd name="connsiteX0" fmla="*/ 2905933 w 2905933"/>
              <a:gd name="connsiteY0" fmla="*/ 1247613 h 1247613"/>
              <a:gd name="connsiteX1" fmla="*/ 0 w 2905933"/>
              <a:gd name="connsiteY1" fmla="*/ 0 h 124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05933" h="1247613">
                <a:moveTo>
                  <a:pt x="2905933" y="1247613"/>
                </a:moveTo>
                <a:cubicBezTo>
                  <a:pt x="1870129" y="1219200"/>
                  <a:pt x="1128793" y="98155"/>
                  <a:pt x="0" y="0"/>
                </a:cubicBezTo>
              </a:path>
            </a:pathLst>
          </a:custGeom>
          <a:noFill/>
          <a:ln w="22225">
            <a:solidFill>
              <a:srgbClr val="43A34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400" y="10668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 client, sequential 100B overwrites, no locality, 90% utilization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0585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728"/>
    </mc:Choice>
    <mc:Fallback xmlns="">
      <p:transition spd="slow" advTm="4672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Tombstones</a:t>
            </a:r>
            <a:r>
              <a:rPr lang="en-US" dirty="0" smtClean="0"/>
              <a:t>: log entries to mark deleted objects</a:t>
            </a:r>
          </a:p>
          <a:p>
            <a:pPr lvl="1"/>
            <a:r>
              <a:rPr lang="en-US" dirty="0" smtClean="0"/>
              <a:t>Mixed blessing: impact cleaner performance</a:t>
            </a:r>
          </a:p>
          <a:p>
            <a:r>
              <a:rPr lang="en-US" dirty="0" smtClean="0"/>
              <a:t>Preventing memory deadlock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space to free space</a:t>
            </a:r>
          </a:p>
          <a:p>
            <a:r>
              <a:rPr lang="en-US" dirty="0" smtClean="0"/>
              <a:t>Fixed segment selection defect in LFS</a:t>
            </a:r>
          </a:p>
          <a:p>
            <a:r>
              <a:rPr lang="en-US" dirty="0" smtClean="0"/>
              <a:t>Modified memcached to use log-structured memory:</a:t>
            </a:r>
          </a:p>
          <a:p>
            <a:pPr lvl="1"/>
            <a:r>
              <a:rPr lang="en-US" dirty="0" smtClean="0"/>
              <a:t>15-30% better memory utilization</a:t>
            </a:r>
          </a:p>
          <a:p>
            <a:pPr lvl="1"/>
            <a:r>
              <a:rPr lang="en-US" dirty="0" smtClean="0"/>
              <a:t>3% higher throughput</a:t>
            </a:r>
          </a:p>
          <a:p>
            <a:pPr lvl="1"/>
            <a:r>
              <a:rPr lang="en-US" dirty="0" smtClean="0"/>
              <a:t>Negligible cleaning cost (5% CPU utilization)</a:t>
            </a:r>
          </a:p>
          <a:p>
            <a:r>
              <a:rPr lang="en-US" dirty="0" smtClean="0"/>
              <a:t>YCSB benchmarks vs. </a:t>
            </a:r>
            <a:r>
              <a:rPr lang="en-US" dirty="0" err="1" smtClean="0"/>
              <a:t>HyperDex</a:t>
            </a:r>
            <a:r>
              <a:rPr lang="en-US" dirty="0" smtClean="0"/>
              <a:t> and </a:t>
            </a:r>
            <a:r>
              <a:rPr lang="en-US" dirty="0" err="1" smtClean="0"/>
              <a:t>Redis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RAMCloud better except vs. </a:t>
            </a:r>
            <a:r>
              <a:rPr lang="en-US" dirty="0" err="1" smtClean="0"/>
              <a:t>Redis</a:t>
            </a:r>
            <a:r>
              <a:rPr lang="en-US" dirty="0" smtClean="0"/>
              <a:t> under write-heavy workloads with slow RPC.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Material in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0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80"/>
    </mc:Choice>
    <mc:Fallback xmlns="">
      <p:transition spd="slow" advTm="10518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allocators and garbage collectors</a:t>
            </a:r>
          </a:p>
          <a:p>
            <a:pPr lvl="1"/>
            <a:r>
              <a:rPr lang="en-US" dirty="0" smtClean="0"/>
              <a:t>Performance limited by lack of control over pointers</a:t>
            </a:r>
          </a:p>
          <a:p>
            <a:pPr lvl="1"/>
            <a:r>
              <a:rPr lang="en-US" dirty="0" smtClean="0"/>
              <a:t>Some slab allocators almost log-like (slab &lt;=&gt; segment)</a:t>
            </a:r>
          </a:p>
          <a:p>
            <a:r>
              <a:rPr lang="en-US" dirty="0" smtClean="0"/>
              <a:t>Log-structured file systems</a:t>
            </a:r>
          </a:p>
          <a:p>
            <a:pPr lvl="1"/>
            <a:r>
              <a:rPr lang="en-US" dirty="0" smtClean="0"/>
              <a:t>All info in DRAM in RAMCloud (faster, more efficient cleaning)</a:t>
            </a:r>
            <a:endParaRPr lang="en-US" dirty="0"/>
          </a:p>
          <a:p>
            <a:r>
              <a:rPr lang="en-US" dirty="0" smtClean="0"/>
              <a:t>Other large-scale storage systems</a:t>
            </a:r>
          </a:p>
          <a:p>
            <a:pPr lvl="1"/>
            <a:r>
              <a:rPr lang="en-US" dirty="0" smtClean="0"/>
              <a:t>Increasing use of DRAM:</a:t>
            </a:r>
            <a:br>
              <a:rPr lang="en-US" dirty="0" smtClean="0"/>
            </a:br>
            <a:r>
              <a:rPr lang="en-US" dirty="0" err="1"/>
              <a:t>Bigtable</a:t>
            </a:r>
            <a:r>
              <a:rPr lang="en-US" dirty="0"/>
              <a:t>/</a:t>
            </a:r>
            <a:r>
              <a:rPr lang="en-US" dirty="0" err="1"/>
              <a:t>LevelDB</a:t>
            </a:r>
            <a:r>
              <a:rPr lang="en-US" dirty="0"/>
              <a:t>, </a:t>
            </a:r>
            <a:r>
              <a:rPr lang="en-US" dirty="0" err="1"/>
              <a:t>Redis</a:t>
            </a:r>
            <a:r>
              <a:rPr lang="en-US" dirty="0"/>
              <a:t>, memcached, </a:t>
            </a:r>
            <a:r>
              <a:rPr lang="en-US" dirty="0" smtClean="0"/>
              <a:t>H-Store, ...</a:t>
            </a:r>
          </a:p>
          <a:p>
            <a:pPr lvl="1"/>
            <a:r>
              <a:rPr lang="en-US" dirty="0" smtClean="0"/>
              <a:t>Log-structured mechanisms for distributed replication</a:t>
            </a:r>
          </a:p>
          <a:p>
            <a:pPr lvl="1"/>
            <a:r>
              <a:rPr lang="en-US" dirty="0" smtClean="0"/>
              <a:t>Tombstone-like objects for deletion</a:t>
            </a:r>
          </a:p>
          <a:p>
            <a:pPr lvl="1"/>
            <a:r>
              <a:rPr lang="en-US" dirty="0" smtClean="0"/>
              <a:t>Most use traditional memory allocators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Log-Structured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Logging approach is an efficient way to allocate memory (if pointers are restricted)</a:t>
            </a:r>
          </a:p>
          <a:p>
            <a:pPr lvl="1"/>
            <a:r>
              <a:rPr lang="en-US" dirty="0" smtClean="0"/>
              <a:t>Allows 80-90% memory utilization</a:t>
            </a:r>
          </a:p>
          <a:p>
            <a:pPr lvl="1"/>
            <a:r>
              <a:rPr lang="en-US" dirty="0" smtClean="0"/>
              <a:t>Good performance (no pauses)</a:t>
            </a:r>
          </a:p>
          <a:p>
            <a:pPr lvl="1"/>
            <a:r>
              <a:rPr lang="en-US" dirty="0" smtClean="0"/>
              <a:t>Tolerates workload changes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Works particularly well in RAMCloud</a:t>
            </a:r>
          </a:p>
          <a:p>
            <a:pPr lvl="1"/>
            <a:r>
              <a:rPr lang="en-US" dirty="0" smtClean="0"/>
              <a:t>Manage both disk and DRAM with same mechanism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Also makes sense for other DRAM-based storage systems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1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15"/>
    </mc:Choice>
    <mc:Fallback xmlns="">
      <p:transition spd="slow" advTm="4611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 dirty="0" smtClean="0"/>
              <a:t>Traditional memory allocators can’t </a:t>
            </a:r>
            <a:r>
              <a:rPr lang="en-US" dirty="0" smtClean="0"/>
              <a:t>provide all of</a:t>
            </a:r>
            <a:endParaRPr lang="en-US" dirty="0" smtClean="0"/>
          </a:p>
          <a:p>
            <a:pPr lvl="1"/>
            <a:r>
              <a:rPr lang="en-US" dirty="0" smtClean="0"/>
              <a:t>Fast allocation/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lvl="1"/>
            <a:r>
              <a:rPr lang="en-US" dirty="0" smtClean="0"/>
              <a:t>Handle changing workloads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Efficient use of memory</a:t>
            </a:r>
          </a:p>
          <a:p>
            <a:r>
              <a:rPr lang="en-US" dirty="0" smtClean="0"/>
              <a:t>RAMCloud: log-structured allocator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Incremental copying garbage collector</a:t>
            </a:r>
            <a:endParaRPr lang="en-US" dirty="0" smtClean="0"/>
          </a:p>
          <a:p>
            <a:pPr lvl="1"/>
            <a:r>
              <a:rPr lang="en-US" dirty="0" smtClean="0"/>
              <a:t>Two-level approach to cleaning (separate policies for disk and DRAM)</a:t>
            </a:r>
          </a:p>
          <a:p>
            <a:pPr lvl="1"/>
            <a:r>
              <a:rPr lang="en-US" dirty="0" smtClean="0"/>
              <a:t>Concurrent cleaning (no pauses)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High performance even at 80-90% memory utilization</a:t>
            </a:r>
          </a:p>
          <a:p>
            <a:pPr lvl="1"/>
            <a:r>
              <a:rPr lang="en-US" dirty="0" smtClean="0"/>
              <a:t>Handles changing workloads</a:t>
            </a:r>
          </a:p>
          <a:p>
            <a:pPr lvl="1"/>
            <a:r>
              <a:rPr lang="en-US" dirty="0" smtClean="0"/>
              <a:t>Makes sense for any DRAM-based storage system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9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87"/>
    </mc:Choice>
    <mc:Fallback xmlns="">
      <p:transition spd="slow" advTm="9028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Server crash? Replay log on other servers to reconstruct lost data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Tombstones</a:t>
            </a:r>
            <a:r>
              <a:rPr lang="en-US" dirty="0" smtClean="0"/>
              <a:t> identify deleted objects:</a:t>
            </a:r>
          </a:p>
          <a:p>
            <a:pPr lvl="1"/>
            <a:r>
              <a:rPr lang="en-US" dirty="0" smtClean="0"/>
              <a:t>Written into log when object deleted or overwritten</a:t>
            </a:r>
          </a:p>
          <a:p>
            <a:pPr lvl="1"/>
            <a:r>
              <a:rPr lang="en-US" dirty="0" smtClean="0"/>
              <a:t>Info in tombstone:</a:t>
            </a:r>
          </a:p>
          <a:p>
            <a:pPr lvl="2"/>
            <a:r>
              <a:rPr lang="en-US" dirty="0" smtClean="0"/>
              <a:t>Table id</a:t>
            </a:r>
          </a:p>
          <a:p>
            <a:pPr lvl="2"/>
            <a:r>
              <a:rPr lang="en-US" dirty="0" smtClean="0"/>
              <a:t>Object key</a:t>
            </a:r>
          </a:p>
          <a:p>
            <a:pPr lvl="2"/>
            <a:r>
              <a:rPr lang="en-US" dirty="0" smtClean="0"/>
              <a:t>Version of dead object</a:t>
            </a:r>
          </a:p>
          <a:p>
            <a:pPr lvl="2"/>
            <a:r>
              <a:rPr lang="en-US" dirty="0" smtClean="0"/>
              <a:t>Id of segment where object stored</a:t>
            </a:r>
          </a:p>
          <a:p>
            <a:r>
              <a:rPr lang="en-US" dirty="0" smtClean="0"/>
              <a:t>When can tombstones be deleted?</a:t>
            </a:r>
          </a:p>
          <a:p>
            <a:pPr lvl="1"/>
            <a:r>
              <a:rPr lang="en-US" dirty="0" smtClean="0"/>
              <a:t>After segment containing object has been cleaned</a:t>
            </a:r>
            <a:br>
              <a:rPr lang="en-US" dirty="0" smtClean="0"/>
            </a:br>
            <a:r>
              <a:rPr lang="en-US" dirty="0" smtClean="0"/>
              <a:t>(and replicas deleted on backups)</a:t>
            </a:r>
          </a:p>
          <a:p>
            <a:r>
              <a:rPr lang="en-US" dirty="0" smtClean="0"/>
              <a:t>Note: tombstones are a mixed blessing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Tombstones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2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0"/>
    </mc:Choice>
    <mc:Fallback xmlns="">
      <p:transition spd="slow" advTm="115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 flipV="1">
            <a:off x="5490275" y="3466454"/>
            <a:ext cx="1304717" cy="646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67" idx="0"/>
          </p:cNvCxnSpPr>
          <p:nvPr/>
        </p:nvCxnSpPr>
        <p:spPr>
          <a:xfrm flipH="1">
            <a:off x="3505200" y="3657600"/>
            <a:ext cx="7620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177" idx="0"/>
          </p:cNvCxnSpPr>
          <p:nvPr/>
        </p:nvCxnSpPr>
        <p:spPr>
          <a:xfrm>
            <a:off x="4419600" y="3657600"/>
            <a:ext cx="7620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187" idx="0"/>
          </p:cNvCxnSpPr>
          <p:nvPr/>
        </p:nvCxnSpPr>
        <p:spPr>
          <a:xfrm>
            <a:off x="5257800" y="3657600"/>
            <a:ext cx="76200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104" idx="0"/>
          </p:cNvCxnSpPr>
          <p:nvPr/>
        </p:nvCxnSpPr>
        <p:spPr>
          <a:xfrm flipH="1">
            <a:off x="2514600" y="3429000"/>
            <a:ext cx="945898" cy="7620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213" idx="2"/>
          </p:cNvCxnSpPr>
          <p:nvPr/>
        </p:nvCxnSpPr>
        <p:spPr>
          <a:xfrm>
            <a:off x="3505200" y="2514600"/>
            <a:ext cx="76200" cy="4572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97" idx="2"/>
          </p:cNvCxnSpPr>
          <p:nvPr/>
        </p:nvCxnSpPr>
        <p:spPr>
          <a:xfrm flipH="1">
            <a:off x="4419600" y="2514600"/>
            <a:ext cx="76200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202" idx="2"/>
          </p:cNvCxnSpPr>
          <p:nvPr/>
        </p:nvCxnSpPr>
        <p:spPr>
          <a:xfrm flipH="1">
            <a:off x="5105400" y="2514600"/>
            <a:ext cx="914400" cy="6096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2514600" y="2514600"/>
            <a:ext cx="637719" cy="77787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Overview</a:t>
            </a:r>
            <a:endParaRPr lang="en-US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2133600" y="1752600"/>
            <a:ext cx="762000" cy="762000"/>
            <a:chOff x="838200" y="2133600"/>
            <a:chExt cx="762000" cy="762000"/>
          </a:xfrm>
        </p:grpSpPr>
        <p:sp>
          <p:nvSpPr>
            <p:cNvPr id="69" name="Rounded Rectangle 68"/>
            <p:cNvSpPr/>
            <p:nvPr/>
          </p:nvSpPr>
          <p:spPr>
            <a:xfrm>
              <a:off x="838200" y="2133600"/>
              <a:ext cx="762000" cy="7620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38200" y="2209800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Appl.</a:t>
              </a:r>
              <a:endParaRPr lang="en-US" sz="1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38200" y="2590800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Library</a:t>
              </a:r>
              <a:endParaRPr lang="en-US" sz="1600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838200" y="2514600"/>
              <a:ext cx="762000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5029200" y="1713855"/>
            <a:ext cx="482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2735269" y="2797831"/>
            <a:ext cx="3149040" cy="104968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3368314" y="2956610"/>
            <a:ext cx="18338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Datacenter</a:t>
            </a:r>
            <a:br>
              <a:rPr lang="en-US" sz="2200" dirty="0" smtClean="0"/>
            </a:br>
            <a:r>
              <a:rPr lang="en-US" sz="2200" dirty="0" smtClean="0"/>
              <a:t>Network</a:t>
            </a:r>
            <a:endParaRPr lang="en-US" sz="22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794992" y="3200400"/>
            <a:ext cx="1358408" cy="5334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905000" y="5100935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600200" y="1143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grpSp>
        <p:nvGrpSpPr>
          <p:cNvPr id="165" name="Group 164"/>
          <p:cNvGrpSpPr/>
          <p:nvPr/>
        </p:nvGrpSpPr>
        <p:grpSpPr>
          <a:xfrm>
            <a:off x="2133600" y="4191000"/>
            <a:ext cx="762000" cy="838200"/>
            <a:chOff x="1905000" y="4419600"/>
            <a:chExt cx="762000" cy="838200"/>
          </a:xfrm>
        </p:grpSpPr>
        <p:sp>
          <p:nvSpPr>
            <p:cNvPr id="104" name="Rounded Rectangle 103"/>
            <p:cNvSpPr/>
            <p:nvPr/>
          </p:nvSpPr>
          <p:spPr>
            <a:xfrm>
              <a:off x="1905000" y="4419600"/>
              <a:ext cx="762000" cy="7620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905000" y="4495800"/>
              <a:ext cx="7487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Master</a:t>
              </a:r>
              <a:endParaRPr lang="en-US" sz="16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905000" y="4876800"/>
              <a:ext cx="7487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Backup</a:t>
              </a:r>
              <a:endParaRPr lang="en-US" sz="1600" dirty="0"/>
            </a:p>
          </p:txBody>
        </p:sp>
        <p:cxnSp>
          <p:nvCxnSpPr>
            <p:cNvPr id="108" name="Straight Connector 107"/>
            <p:cNvCxnSpPr>
              <a:stCxn id="104" idx="1"/>
              <a:endCxn id="104" idx="3"/>
            </p:cNvCxnSpPr>
            <p:nvPr/>
          </p:nvCxnSpPr>
          <p:spPr>
            <a:xfrm>
              <a:off x="1905000" y="4800600"/>
              <a:ext cx="762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09" name="Group 54"/>
            <p:cNvGrpSpPr>
              <a:grpSpLocks/>
            </p:cNvGrpSpPr>
            <p:nvPr/>
          </p:nvGrpSpPr>
          <p:grpSpPr bwMode="auto">
            <a:xfrm>
              <a:off x="2168252" y="5098804"/>
              <a:ext cx="222285" cy="158996"/>
              <a:chOff x="3744" y="1584"/>
              <a:chExt cx="336" cy="240"/>
            </a:xfrm>
          </p:grpSpPr>
          <p:sp>
            <p:nvSpPr>
              <p:cNvPr id="110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3" name="TextBox 162"/>
          <p:cNvSpPr txBox="1"/>
          <p:nvPr/>
        </p:nvSpPr>
        <p:spPr>
          <a:xfrm>
            <a:off x="5029200" y="4160004"/>
            <a:ext cx="482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166" name="Group 165"/>
          <p:cNvGrpSpPr/>
          <p:nvPr/>
        </p:nvGrpSpPr>
        <p:grpSpPr>
          <a:xfrm>
            <a:off x="3124200" y="4191000"/>
            <a:ext cx="762000" cy="838200"/>
            <a:chOff x="1905000" y="4419600"/>
            <a:chExt cx="762000" cy="838200"/>
          </a:xfrm>
        </p:grpSpPr>
        <p:sp>
          <p:nvSpPr>
            <p:cNvPr id="167" name="Rounded Rectangle 166"/>
            <p:cNvSpPr/>
            <p:nvPr/>
          </p:nvSpPr>
          <p:spPr>
            <a:xfrm>
              <a:off x="1905000" y="4419600"/>
              <a:ext cx="762000" cy="7620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905000" y="4495800"/>
              <a:ext cx="7487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Master</a:t>
              </a:r>
              <a:endParaRPr lang="en-US" sz="16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905000" y="4876800"/>
              <a:ext cx="7487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Backup</a:t>
              </a:r>
              <a:endParaRPr lang="en-US" sz="1600" dirty="0"/>
            </a:p>
          </p:txBody>
        </p:sp>
        <p:cxnSp>
          <p:nvCxnSpPr>
            <p:cNvPr id="170" name="Straight Connector 169"/>
            <p:cNvCxnSpPr>
              <a:stCxn id="167" idx="1"/>
              <a:endCxn id="167" idx="3"/>
            </p:cNvCxnSpPr>
            <p:nvPr/>
          </p:nvCxnSpPr>
          <p:spPr>
            <a:xfrm>
              <a:off x="1905000" y="4800600"/>
              <a:ext cx="762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71" name="Group 54"/>
            <p:cNvGrpSpPr>
              <a:grpSpLocks/>
            </p:cNvGrpSpPr>
            <p:nvPr/>
          </p:nvGrpSpPr>
          <p:grpSpPr bwMode="auto">
            <a:xfrm>
              <a:off x="2168252" y="5098804"/>
              <a:ext cx="222285" cy="158996"/>
              <a:chOff x="3744" y="1584"/>
              <a:chExt cx="336" cy="240"/>
            </a:xfrm>
          </p:grpSpPr>
          <p:sp>
            <p:nvSpPr>
              <p:cNvPr id="17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6" name="Group 175"/>
          <p:cNvGrpSpPr/>
          <p:nvPr/>
        </p:nvGrpSpPr>
        <p:grpSpPr>
          <a:xfrm>
            <a:off x="4114800" y="4191000"/>
            <a:ext cx="762000" cy="838200"/>
            <a:chOff x="1905000" y="4419600"/>
            <a:chExt cx="762000" cy="838200"/>
          </a:xfrm>
        </p:grpSpPr>
        <p:sp>
          <p:nvSpPr>
            <p:cNvPr id="177" name="Rounded Rectangle 176"/>
            <p:cNvSpPr/>
            <p:nvPr/>
          </p:nvSpPr>
          <p:spPr>
            <a:xfrm>
              <a:off x="1905000" y="4419600"/>
              <a:ext cx="762000" cy="7620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1905000" y="4495800"/>
              <a:ext cx="7487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Master</a:t>
              </a:r>
              <a:endParaRPr lang="en-US" sz="16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1905000" y="4876800"/>
              <a:ext cx="7487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Backup</a:t>
              </a:r>
              <a:endParaRPr lang="en-US" sz="1600" dirty="0"/>
            </a:p>
          </p:txBody>
        </p:sp>
        <p:cxnSp>
          <p:nvCxnSpPr>
            <p:cNvPr id="180" name="Straight Connector 179"/>
            <p:cNvCxnSpPr>
              <a:stCxn id="177" idx="1"/>
              <a:endCxn id="177" idx="3"/>
            </p:cNvCxnSpPr>
            <p:nvPr/>
          </p:nvCxnSpPr>
          <p:spPr>
            <a:xfrm>
              <a:off x="1905000" y="4800600"/>
              <a:ext cx="762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81" name="Group 54"/>
            <p:cNvGrpSpPr>
              <a:grpSpLocks/>
            </p:cNvGrpSpPr>
            <p:nvPr/>
          </p:nvGrpSpPr>
          <p:grpSpPr bwMode="auto">
            <a:xfrm>
              <a:off x="2168252" y="5098804"/>
              <a:ext cx="222285" cy="158996"/>
              <a:chOff x="3744" y="1584"/>
              <a:chExt cx="336" cy="240"/>
            </a:xfrm>
          </p:grpSpPr>
          <p:sp>
            <p:nvSpPr>
              <p:cNvPr id="18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6" name="Group 185"/>
          <p:cNvGrpSpPr/>
          <p:nvPr/>
        </p:nvGrpSpPr>
        <p:grpSpPr>
          <a:xfrm>
            <a:off x="5638800" y="4191000"/>
            <a:ext cx="762000" cy="838200"/>
            <a:chOff x="1905000" y="4419600"/>
            <a:chExt cx="762000" cy="838200"/>
          </a:xfrm>
        </p:grpSpPr>
        <p:sp>
          <p:nvSpPr>
            <p:cNvPr id="187" name="Rounded Rectangle 186"/>
            <p:cNvSpPr/>
            <p:nvPr/>
          </p:nvSpPr>
          <p:spPr>
            <a:xfrm>
              <a:off x="1905000" y="4419600"/>
              <a:ext cx="762000" cy="7620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905000" y="4495800"/>
              <a:ext cx="7487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Master</a:t>
              </a:r>
              <a:endParaRPr lang="en-US" sz="16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1905000" y="4876800"/>
              <a:ext cx="7487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Backup</a:t>
              </a:r>
              <a:endParaRPr lang="en-US" sz="1600" dirty="0"/>
            </a:p>
          </p:txBody>
        </p:sp>
        <p:cxnSp>
          <p:nvCxnSpPr>
            <p:cNvPr id="190" name="Straight Connector 189"/>
            <p:cNvCxnSpPr>
              <a:stCxn id="187" idx="1"/>
              <a:endCxn id="187" idx="3"/>
            </p:cNvCxnSpPr>
            <p:nvPr/>
          </p:nvCxnSpPr>
          <p:spPr>
            <a:xfrm>
              <a:off x="1905000" y="4800600"/>
              <a:ext cx="762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91" name="Group 54"/>
            <p:cNvGrpSpPr>
              <a:grpSpLocks/>
            </p:cNvGrpSpPr>
            <p:nvPr/>
          </p:nvGrpSpPr>
          <p:grpSpPr bwMode="auto">
            <a:xfrm>
              <a:off x="2168252" y="5098804"/>
              <a:ext cx="222285" cy="158996"/>
              <a:chOff x="3744" y="1584"/>
              <a:chExt cx="336" cy="240"/>
            </a:xfrm>
          </p:grpSpPr>
          <p:sp>
            <p:nvSpPr>
              <p:cNvPr id="19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6" name="Group 195"/>
          <p:cNvGrpSpPr/>
          <p:nvPr/>
        </p:nvGrpSpPr>
        <p:grpSpPr>
          <a:xfrm>
            <a:off x="4114800" y="1752600"/>
            <a:ext cx="762000" cy="762000"/>
            <a:chOff x="838200" y="2133600"/>
            <a:chExt cx="762000" cy="762000"/>
          </a:xfrm>
        </p:grpSpPr>
        <p:sp>
          <p:nvSpPr>
            <p:cNvPr id="197" name="Rounded Rectangle 196"/>
            <p:cNvSpPr/>
            <p:nvPr/>
          </p:nvSpPr>
          <p:spPr>
            <a:xfrm>
              <a:off x="838200" y="2133600"/>
              <a:ext cx="762000" cy="7620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838200" y="2209800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Appl.</a:t>
              </a:r>
              <a:endParaRPr lang="en-US" sz="1600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838200" y="2590800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Library</a:t>
              </a:r>
              <a:endParaRPr lang="en-US" sz="1600" dirty="0"/>
            </a:p>
          </p:txBody>
        </p:sp>
        <p:cxnSp>
          <p:nvCxnSpPr>
            <p:cNvPr id="200" name="Straight Connector 199"/>
            <p:cNvCxnSpPr>
              <a:stCxn id="197" idx="1"/>
              <a:endCxn id="197" idx="3"/>
            </p:cNvCxnSpPr>
            <p:nvPr/>
          </p:nvCxnSpPr>
          <p:spPr>
            <a:xfrm>
              <a:off x="838200" y="2514600"/>
              <a:ext cx="762000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/>
        </p:nvGrpSpPr>
        <p:grpSpPr>
          <a:xfrm>
            <a:off x="5638800" y="1752600"/>
            <a:ext cx="762000" cy="762000"/>
            <a:chOff x="7467600" y="1905000"/>
            <a:chExt cx="762000" cy="762000"/>
          </a:xfrm>
        </p:grpSpPr>
        <p:sp>
          <p:nvSpPr>
            <p:cNvPr id="202" name="Rounded Rectangle 201"/>
            <p:cNvSpPr/>
            <p:nvPr/>
          </p:nvSpPr>
          <p:spPr>
            <a:xfrm>
              <a:off x="7467600" y="1905000"/>
              <a:ext cx="762000" cy="7620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7467600" y="1981200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Appl.</a:t>
              </a:r>
              <a:endParaRPr lang="en-US" sz="1600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7467600" y="2362200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Library</a:t>
              </a:r>
              <a:endParaRPr lang="en-US" sz="1600" dirty="0"/>
            </a:p>
          </p:txBody>
        </p:sp>
        <p:cxnSp>
          <p:nvCxnSpPr>
            <p:cNvPr id="205" name="Straight Connector 204"/>
            <p:cNvCxnSpPr>
              <a:stCxn id="202" idx="1"/>
              <a:endCxn id="202" idx="3"/>
            </p:cNvCxnSpPr>
            <p:nvPr/>
          </p:nvCxnSpPr>
          <p:spPr>
            <a:xfrm>
              <a:off x="7467600" y="2286000"/>
              <a:ext cx="762000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/>
        </p:nvGrpSpPr>
        <p:grpSpPr>
          <a:xfrm>
            <a:off x="3124200" y="1752600"/>
            <a:ext cx="762000" cy="762000"/>
            <a:chOff x="838200" y="2133600"/>
            <a:chExt cx="762000" cy="762000"/>
          </a:xfrm>
        </p:grpSpPr>
        <p:sp>
          <p:nvSpPr>
            <p:cNvPr id="213" name="Rounded Rectangle 212"/>
            <p:cNvSpPr/>
            <p:nvPr/>
          </p:nvSpPr>
          <p:spPr>
            <a:xfrm>
              <a:off x="838200" y="2133600"/>
              <a:ext cx="762000" cy="7620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838200" y="2209800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Appl.</a:t>
              </a:r>
              <a:endParaRPr lang="en-US" sz="16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838200" y="2590800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Library</a:t>
              </a:r>
              <a:endParaRPr lang="en-US" sz="1600" dirty="0"/>
            </a:p>
          </p:txBody>
        </p:sp>
        <p:cxnSp>
          <p:nvCxnSpPr>
            <p:cNvPr id="216" name="Straight Connector 215"/>
            <p:cNvCxnSpPr>
              <a:stCxn id="213" idx="1"/>
              <a:endCxn id="213" idx="3"/>
            </p:cNvCxnSpPr>
            <p:nvPr/>
          </p:nvCxnSpPr>
          <p:spPr>
            <a:xfrm>
              <a:off x="838200" y="2514600"/>
              <a:ext cx="762000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1" name="TextBox 230"/>
          <p:cNvSpPr txBox="1"/>
          <p:nvPr/>
        </p:nvSpPr>
        <p:spPr>
          <a:xfrm>
            <a:off x="7086600" y="4800600"/>
            <a:ext cx="204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Key-value store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32-256 GB DRAM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7315200" y="1981200"/>
            <a:ext cx="1399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5µs RTT for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small RPCs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4" name="Freeform 233"/>
          <p:cNvSpPr/>
          <p:nvPr/>
        </p:nvSpPr>
        <p:spPr>
          <a:xfrm>
            <a:off x="6455044" y="4401518"/>
            <a:ext cx="619932" cy="705173"/>
          </a:xfrm>
          <a:custGeom>
            <a:avLst/>
            <a:gdLst>
              <a:gd name="connsiteX0" fmla="*/ 612183 w 612183"/>
              <a:gd name="connsiteY0" fmla="*/ 658678 h 658678"/>
              <a:gd name="connsiteX1" fmla="*/ 0 w 612183"/>
              <a:gd name="connsiteY1" fmla="*/ 0 h 658678"/>
              <a:gd name="connsiteX0" fmla="*/ 612183 w 612183"/>
              <a:gd name="connsiteY0" fmla="*/ 658678 h 658678"/>
              <a:gd name="connsiteX1" fmla="*/ 0 w 612183"/>
              <a:gd name="connsiteY1" fmla="*/ 0 h 658678"/>
              <a:gd name="connsiteX0" fmla="*/ 612183 w 612183"/>
              <a:gd name="connsiteY0" fmla="*/ 658678 h 658678"/>
              <a:gd name="connsiteX1" fmla="*/ 0 w 612183"/>
              <a:gd name="connsiteY1" fmla="*/ 0 h 658678"/>
              <a:gd name="connsiteX0" fmla="*/ 619932 w 619932"/>
              <a:gd name="connsiteY0" fmla="*/ 705173 h 705173"/>
              <a:gd name="connsiteX1" fmla="*/ 0 w 619932"/>
              <a:gd name="connsiteY1" fmla="*/ 0 h 705173"/>
              <a:gd name="connsiteX0" fmla="*/ 619932 w 619932"/>
              <a:gd name="connsiteY0" fmla="*/ 705173 h 705173"/>
              <a:gd name="connsiteX1" fmla="*/ 0 w 619932"/>
              <a:gd name="connsiteY1" fmla="*/ 0 h 70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9932" h="705173">
                <a:moveTo>
                  <a:pt x="619932" y="705173"/>
                </a:moveTo>
                <a:cubicBezTo>
                  <a:pt x="21955" y="461720"/>
                  <a:pt x="795580" y="156275"/>
                  <a:pt x="0" y="0"/>
                </a:cubicBezTo>
              </a:path>
            </a:pathLst>
          </a:custGeom>
          <a:noFill/>
          <a:ln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5928103" y="2309248"/>
            <a:ext cx="1402596" cy="860156"/>
          </a:xfrm>
          <a:custGeom>
            <a:avLst/>
            <a:gdLst>
              <a:gd name="connsiteX0" fmla="*/ 1286359 w 1286359"/>
              <a:gd name="connsiteY0" fmla="*/ 0 h 867905"/>
              <a:gd name="connsiteX1" fmla="*/ 0 w 1286359"/>
              <a:gd name="connsiteY1" fmla="*/ 867905 h 867905"/>
              <a:gd name="connsiteX0" fmla="*/ 1402596 w 1402596"/>
              <a:gd name="connsiteY0" fmla="*/ 0 h 860156"/>
              <a:gd name="connsiteX1" fmla="*/ 0 w 1402596"/>
              <a:gd name="connsiteY1" fmla="*/ 860156 h 860156"/>
              <a:gd name="connsiteX0" fmla="*/ 1402596 w 1402596"/>
              <a:gd name="connsiteY0" fmla="*/ 0 h 860156"/>
              <a:gd name="connsiteX1" fmla="*/ 0 w 1402596"/>
              <a:gd name="connsiteY1" fmla="*/ 860156 h 860156"/>
              <a:gd name="connsiteX0" fmla="*/ 1402596 w 1402596"/>
              <a:gd name="connsiteY0" fmla="*/ 0 h 860156"/>
              <a:gd name="connsiteX1" fmla="*/ 0 w 1402596"/>
              <a:gd name="connsiteY1" fmla="*/ 860156 h 860156"/>
              <a:gd name="connsiteX0" fmla="*/ 1402596 w 1402596"/>
              <a:gd name="connsiteY0" fmla="*/ 0 h 860156"/>
              <a:gd name="connsiteX1" fmla="*/ 0 w 1402596"/>
              <a:gd name="connsiteY1" fmla="*/ 860156 h 860156"/>
              <a:gd name="connsiteX0" fmla="*/ 1402596 w 1402596"/>
              <a:gd name="connsiteY0" fmla="*/ 0 h 860156"/>
              <a:gd name="connsiteX1" fmla="*/ 0 w 1402596"/>
              <a:gd name="connsiteY1" fmla="*/ 860156 h 860156"/>
              <a:gd name="connsiteX0" fmla="*/ 1402596 w 1402596"/>
              <a:gd name="connsiteY0" fmla="*/ 0 h 860156"/>
              <a:gd name="connsiteX1" fmla="*/ 0 w 1402596"/>
              <a:gd name="connsiteY1" fmla="*/ 860156 h 86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2596" h="860156">
                <a:moveTo>
                  <a:pt x="1402596" y="0"/>
                </a:moveTo>
                <a:cubicBezTo>
                  <a:pt x="206644" y="69742"/>
                  <a:pt x="1319938" y="550190"/>
                  <a:pt x="0" y="860156"/>
                </a:cubicBezTo>
              </a:path>
            </a:pathLst>
          </a:custGeom>
          <a:noFill/>
          <a:ln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36" name="TextBox 235"/>
          <p:cNvSpPr txBox="1"/>
          <p:nvPr/>
        </p:nvSpPr>
        <p:spPr>
          <a:xfrm>
            <a:off x="228600" y="3124200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Durable replica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storage for crash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recovery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7" name="Freeform 236"/>
          <p:cNvSpPr/>
          <p:nvPr/>
        </p:nvSpPr>
        <p:spPr>
          <a:xfrm>
            <a:off x="1340604" y="3812584"/>
            <a:ext cx="720672" cy="937647"/>
          </a:xfrm>
          <a:custGeom>
            <a:avLst/>
            <a:gdLst>
              <a:gd name="connsiteX0" fmla="*/ 0 w 774916"/>
              <a:gd name="connsiteY0" fmla="*/ 0 h 1185621"/>
              <a:gd name="connsiteX1" fmla="*/ 774916 w 774916"/>
              <a:gd name="connsiteY1" fmla="*/ 1185621 h 1185621"/>
              <a:gd name="connsiteX0" fmla="*/ 0 w 774916"/>
              <a:gd name="connsiteY0" fmla="*/ 0 h 1185621"/>
              <a:gd name="connsiteX1" fmla="*/ 774916 w 774916"/>
              <a:gd name="connsiteY1" fmla="*/ 1185621 h 1185621"/>
              <a:gd name="connsiteX0" fmla="*/ 0 w 774916"/>
              <a:gd name="connsiteY0" fmla="*/ 0 h 1185621"/>
              <a:gd name="connsiteX1" fmla="*/ 774916 w 774916"/>
              <a:gd name="connsiteY1" fmla="*/ 1185621 h 1185621"/>
              <a:gd name="connsiteX0" fmla="*/ 0 w 728421"/>
              <a:gd name="connsiteY0" fmla="*/ 0 h 767166"/>
              <a:gd name="connsiteX1" fmla="*/ 728421 w 728421"/>
              <a:gd name="connsiteY1" fmla="*/ 767166 h 767166"/>
              <a:gd name="connsiteX0" fmla="*/ 0 w 720672"/>
              <a:gd name="connsiteY0" fmla="*/ 0 h 937647"/>
              <a:gd name="connsiteX1" fmla="*/ 720672 w 720672"/>
              <a:gd name="connsiteY1" fmla="*/ 937647 h 93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0672" h="937647">
                <a:moveTo>
                  <a:pt x="0" y="0"/>
                </a:moveTo>
                <a:cubicBezTo>
                  <a:pt x="568271" y="317716"/>
                  <a:pt x="25831" y="754250"/>
                  <a:pt x="720672" y="937647"/>
                </a:cubicBezTo>
              </a:path>
            </a:pathLst>
          </a:custGeom>
          <a:noFill/>
          <a:ln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38" name="TextBox 237"/>
          <p:cNvSpPr txBox="1"/>
          <p:nvPr/>
        </p:nvSpPr>
        <p:spPr>
          <a:xfrm>
            <a:off x="1905000" y="5710535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All data in DRAM at all times</a:t>
            </a:r>
            <a:endParaRPr lang="en-US" sz="2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2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/>
      <p:bldP spid="233" grpId="0"/>
      <p:bldP spid="234" grpId="0" animBg="1"/>
      <p:bldP spid="235" grpId="0" animBg="1"/>
      <p:bldP spid="236" grpId="0"/>
      <p:bldP spid="2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70437"/>
            <a:ext cx="8229600" cy="1477963"/>
          </a:xfrm>
        </p:spPr>
        <p:txBody>
          <a:bodyPr/>
          <a:lstStyle/>
          <a:p>
            <a:r>
              <a:rPr lang="en-US" sz="2000" dirty="0" smtClean="0"/>
              <a:t>7 memory allocators, 8 workloads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Total live data constant (10 GB)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But </a:t>
            </a:r>
            <a:r>
              <a:rPr lang="en-US" sz="1800" dirty="0" smtClean="0">
                <a:solidFill>
                  <a:schemeClr val="accent4"/>
                </a:solidFill>
              </a:rPr>
              <a:t>workload changes </a:t>
            </a:r>
            <a:r>
              <a:rPr lang="en-US" sz="1800" dirty="0" smtClean="0"/>
              <a:t>(except W1)</a:t>
            </a:r>
          </a:p>
          <a:p>
            <a:r>
              <a:rPr lang="en-US" sz="2000" dirty="0" smtClean="0"/>
              <a:t>All allocators waste at least 50% of memory in some situations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Sensitivities</a:t>
            </a:r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2321950"/>
            <a:ext cx="8534400" cy="232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38405" y="1143000"/>
            <a:ext cx="50577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/>
              <a:t>glibc</a:t>
            </a:r>
            <a:r>
              <a:rPr lang="en-US" dirty="0" smtClean="0"/>
              <a:t> </a:t>
            </a:r>
            <a:r>
              <a:rPr lang="en-US" dirty="0" err="1" smtClean="0"/>
              <a:t>malloc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4"/>
                </a:solidFill>
              </a:rPr>
              <a:t>20 GB memory to hold 10 GB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 workload W8:</a:t>
            </a:r>
          </a:p>
          <a:p>
            <a:pPr marL="285750" indent="-285750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 smtClean="0"/>
              <a:t>Allocate many 50-150B objects</a:t>
            </a:r>
          </a:p>
          <a:p>
            <a:pPr marL="285750" indent="-285750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 smtClean="0"/>
              <a:t>Then delete 90%, write new 5-15KB objects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993172" y="1712563"/>
            <a:ext cx="649289" cy="1394847"/>
          </a:xfrm>
          <a:custGeom>
            <a:avLst/>
            <a:gdLst>
              <a:gd name="connsiteX0" fmla="*/ 193729 w 193729"/>
              <a:gd name="connsiteY0" fmla="*/ 0 h 1379349"/>
              <a:gd name="connsiteX1" fmla="*/ 0 w 193729"/>
              <a:gd name="connsiteY1" fmla="*/ 1379349 h 1379349"/>
              <a:gd name="connsiteX0" fmla="*/ 386039 w 386039"/>
              <a:gd name="connsiteY0" fmla="*/ 0 h 1379349"/>
              <a:gd name="connsiteX1" fmla="*/ 192310 w 386039"/>
              <a:gd name="connsiteY1" fmla="*/ 1379349 h 1379349"/>
              <a:gd name="connsiteX0" fmla="*/ 527858 w 527858"/>
              <a:gd name="connsiteY0" fmla="*/ 0 h 1394847"/>
              <a:gd name="connsiteX1" fmla="*/ 16414 w 527858"/>
              <a:gd name="connsiteY1" fmla="*/ 1394847 h 1394847"/>
              <a:gd name="connsiteX0" fmla="*/ 643834 w 643834"/>
              <a:gd name="connsiteY0" fmla="*/ 0 h 1394847"/>
              <a:gd name="connsiteX1" fmla="*/ 132390 w 643834"/>
              <a:gd name="connsiteY1" fmla="*/ 1394847 h 1394847"/>
              <a:gd name="connsiteX0" fmla="*/ 649289 w 649289"/>
              <a:gd name="connsiteY0" fmla="*/ 0 h 1394847"/>
              <a:gd name="connsiteX1" fmla="*/ 137845 w 649289"/>
              <a:gd name="connsiteY1" fmla="*/ 1394847 h 139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9289" h="1394847">
                <a:moveTo>
                  <a:pt x="649289" y="0"/>
                </a:moveTo>
                <a:cubicBezTo>
                  <a:pt x="-445924" y="64576"/>
                  <a:pt x="186923" y="532109"/>
                  <a:pt x="137845" y="1394847"/>
                </a:cubicBezTo>
              </a:path>
            </a:pathLst>
          </a:custGeom>
          <a:noFill/>
          <a:ln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Non-Copying Allocators</a:t>
            </a:r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219200"/>
            <a:ext cx="8534400" cy="232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66800" y="5181600"/>
            <a:ext cx="6096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6800" y="5181600"/>
            <a:ext cx="3810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76400" y="5181600"/>
            <a:ext cx="152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5181600"/>
            <a:ext cx="533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67000" y="5181600"/>
            <a:ext cx="2286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5181600"/>
            <a:ext cx="6096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5181600"/>
            <a:ext cx="76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0" y="5181600"/>
            <a:ext cx="76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62400" y="5181600"/>
            <a:ext cx="76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91000" y="5181600"/>
            <a:ext cx="3048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5181600"/>
            <a:ext cx="533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62600" y="5181600"/>
            <a:ext cx="3810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43600" y="5181600"/>
            <a:ext cx="457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10400" y="5181600"/>
            <a:ext cx="152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781800" y="5181600"/>
            <a:ext cx="152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 flipV="1">
            <a:off x="4788976" y="5525145"/>
            <a:ext cx="2177512" cy="507614"/>
            <a:chOff x="4788976" y="4636532"/>
            <a:chExt cx="2177512" cy="50761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625838" y="4636532"/>
              <a:ext cx="340650" cy="507614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625525" y="4636532"/>
              <a:ext cx="313" cy="507614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556142" y="4636532"/>
              <a:ext cx="1069696" cy="492115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4788976" y="4636532"/>
              <a:ext cx="1836862" cy="499865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975660" y="595526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Free areas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r>
              <a:rPr lang="en-US" dirty="0"/>
              <a:t>Blocks cannot be moved once allocated</a:t>
            </a:r>
          </a:p>
          <a:p>
            <a:r>
              <a:rPr lang="en-US" dirty="0"/>
              <a:t>Result: fragmentation</a:t>
            </a:r>
          </a:p>
          <a:p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301858" y="1193369"/>
            <a:ext cx="4959457" cy="2388031"/>
          </a:xfrm>
          <a:prstGeom prst="roundRect">
            <a:avLst>
              <a:gd name="adj" fmla="val 12901"/>
            </a:avLst>
          </a:prstGeom>
          <a:noFill/>
          <a:ln w="50800">
            <a:solidFill>
              <a:srgbClr val="28BE28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7307451" y="1193369"/>
            <a:ext cx="928606" cy="2388031"/>
          </a:xfrm>
          <a:prstGeom prst="roundRect">
            <a:avLst>
              <a:gd name="adj" fmla="val 12901"/>
            </a:avLst>
          </a:prstGeom>
          <a:noFill/>
          <a:ln w="50800">
            <a:solidFill>
              <a:srgbClr val="28BE28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Garbage Collectors</a:t>
            </a:r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219200"/>
            <a:ext cx="8534400" cy="232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981200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 smtClean="0">
                <a:solidFill>
                  <a:schemeClr val="accent4"/>
                </a:solidFill>
              </a:rPr>
              <a:t>Must scan all memory to update pointers</a:t>
            </a:r>
            <a:endParaRPr lang="en-US" sz="2000" dirty="0">
              <a:solidFill>
                <a:schemeClr val="accent4"/>
              </a:solidFill>
            </a:endParaRPr>
          </a:p>
          <a:p>
            <a:pPr lvl="1"/>
            <a:r>
              <a:rPr lang="en-US" sz="1600" dirty="0" smtClean="0"/>
              <a:t>Expensive, scales poorly</a:t>
            </a:r>
            <a:endParaRPr lang="en-US" sz="1600" dirty="0"/>
          </a:p>
          <a:p>
            <a:pPr lvl="1"/>
            <a:r>
              <a:rPr lang="en-US" sz="1600" dirty="0" smtClean="0"/>
              <a:t>Wait for lots </a:t>
            </a:r>
            <a:r>
              <a:rPr lang="en-US" sz="1600" dirty="0"/>
              <a:t>of free </a:t>
            </a:r>
            <a:r>
              <a:rPr lang="en-US" sz="1600" dirty="0" smtClean="0"/>
              <a:t>space before running GC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/>
              <a:t>State of the art: 3-5x </a:t>
            </a:r>
            <a:r>
              <a:rPr lang="en-US" sz="2000" dirty="0" err="1"/>
              <a:t>overallocation</a:t>
            </a:r>
            <a:r>
              <a:rPr lang="en-US" sz="2000" dirty="0"/>
              <a:t> of memory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Long pauses: 3+ seconds for full GC</a:t>
            </a:r>
          </a:p>
          <a:p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6307810" y="1193369"/>
            <a:ext cx="938939" cy="2311831"/>
          </a:xfrm>
          <a:prstGeom prst="roundRect">
            <a:avLst>
              <a:gd name="adj" fmla="val 12901"/>
            </a:avLst>
          </a:prstGeom>
          <a:noFill/>
          <a:ln w="50800">
            <a:solidFill>
              <a:srgbClr val="28BE28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438400" y="3763506"/>
            <a:ext cx="6096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438400" y="3763506"/>
            <a:ext cx="3810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048000" y="3763506"/>
            <a:ext cx="152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00400" y="3763506"/>
            <a:ext cx="533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038600" y="3763506"/>
            <a:ext cx="2286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495800" y="3763506"/>
            <a:ext cx="6096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105400" y="3763506"/>
            <a:ext cx="76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81600" y="3763506"/>
            <a:ext cx="76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34000" y="3763506"/>
            <a:ext cx="76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562600" y="3763506"/>
            <a:ext cx="3048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172200" y="3763506"/>
            <a:ext cx="533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934200" y="3763506"/>
            <a:ext cx="3810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315200" y="3763506"/>
            <a:ext cx="457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382000" y="3763506"/>
            <a:ext cx="152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8153400" y="3763506"/>
            <a:ext cx="152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57200" y="373380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Before collection: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38400" y="4255532"/>
            <a:ext cx="6096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438400" y="4255532"/>
            <a:ext cx="3810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19400" y="4255532"/>
            <a:ext cx="152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4255532"/>
            <a:ext cx="533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505200" y="4255532"/>
            <a:ext cx="2286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733800" y="4255532"/>
            <a:ext cx="6096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343400" y="4255532"/>
            <a:ext cx="76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419600" y="4255532"/>
            <a:ext cx="76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495800" y="4255532"/>
            <a:ext cx="76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572000" y="4255532"/>
            <a:ext cx="3048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76800" y="4255532"/>
            <a:ext cx="533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410200" y="4255532"/>
            <a:ext cx="3810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791200" y="4255532"/>
            <a:ext cx="4572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400800" y="4255532"/>
            <a:ext cx="152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248400" y="4255532"/>
            <a:ext cx="152400" cy="304800"/>
          </a:xfrm>
          <a:prstGeom prst="rect">
            <a:avLst/>
          </a:prstGeom>
          <a:solidFill>
            <a:srgbClr val="C9D6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57200" y="422453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After collection: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Must use copying approach</a:t>
            </a:r>
          </a:p>
          <a:p>
            <a:pPr lvl="1"/>
            <a:r>
              <a:rPr lang="en-US" dirty="0" smtClean="0"/>
              <a:t>Must collect free space incrementally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Storage system advantage: pointers restricted</a:t>
            </a:r>
          </a:p>
          <a:p>
            <a:pPr lvl="1"/>
            <a:r>
              <a:rPr lang="en-US" dirty="0" smtClean="0"/>
              <a:t>Pointers stored in index structures</a:t>
            </a:r>
          </a:p>
          <a:p>
            <a:pPr lvl="1"/>
            <a:r>
              <a:rPr lang="en-US" dirty="0" smtClean="0"/>
              <a:t>Easy to locate pointers for a given memory block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Enables incremental copying</a:t>
            </a:r>
          </a:p>
          <a:p>
            <a:r>
              <a:rPr lang="en-US" dirty="0" smtClean="0"/>
              <a:t>Can achieve overall goals:</a:t>
            </a:r>
          </a:p>
          <a:p>
            <a:pPr lvl="1"/>
            <a:r>
              <a:rPr lang="en-US" dirty="0" smtClean="0"/>
              <a:t>Fast allocation/</a:t>
            </a:r>
            <a:r>
              <a:rPr lang="en-US" dirty="0" err="1" smtClean="0"/>
              <a:t>deallocation</a:t>
            </a:r>
            <a:endParaRPr lang="en-US" dirty="0"/>
          </a:p>
          <a:p>
            <a:pPr lvl="1"/>
            <a:r>
              <a:rPr lang="en-US" dirty="0" smtClean="0"/>
              <a:t>Insensitive to workload changes</a:t>
            </a:r>
          </a:p>
          <a:p>
            <a:pPr lvl="1"/>
            <a:r>
              <a:rPr lang="en-US" dirty="0" smtClean="0"/>
              <a:t>80-90% memory utilization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Log-Structured Memory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Allocator for RAMCloud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9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53"/>
    </mc:Choice>
    <mc:Fallback xmlns="">
      <p:transition spd="slow" advTm="967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286000" y="3810000"/>
            <a:ext cx="19812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19600" y="3810000"/>
            <a:ext cx="1981200" cy="3048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53200" y="3810000"/>
            <a:ext cx="19812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Log-Structured Storage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3810000"/>
            <a:ext cx="381000" cy="304800"/>
          </a:xfrm>
          <a:prstGeom prst="rect">
            <a:avLst/>
          </a:prstGeom>
          <a:solidFill>
            <a:srgbClr val="CCD8F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3810000"/>
            <a:ext cx="152400" cy="304800"/>
          </a:xfrm>
          <a:prstGeom prst="rect">
            <a:avLst/>
          </a:prstGeom>
          <a:solidFill>
            <a:srgbClr val="FFFF9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3810000"/>
            <a:ext cx="533400" cy="304800"/>
          </a:xfrm>
          <a:prstGeom prst="rect">
            <a:avLst/>
          </a:prstGeom>
          <a:solidFill>
            <a:srgbClr val="C2F4C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2800" y="3810000"/>
            <a:ext cx="228600" cy="304800"/>
          </a:xfrm>
          <a:prstGeom prst="rect">
            <a:avLst/>
          </a:prstGeom>
          <a:solidFill>
            <a:srgbClr val="E8B88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3810000"/>
            <a:ext cx="609600" cy="304800"/>
          </a:xfrm>
          <a:prstGeom prst="rect">
            <a:avLst/>
          </a:prstGeom>
          <a:solidFill>
            <a:srgbClr val="FFD85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3000" y="3810000"/>
            <a:ext cx="152400" cy="304800"/>
          </a:xfrm>
          <a:prstGeom prst="rect">
            <a:avLst/>
          </a:prstGeom>
          <a:solidFill>
            <a:srgbClr val="CBC0F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8600" y="3810000"/>
            <a:ext cx="76200" cy="304800"/>
          </a:xfrm>
          <a:prstGeom prst="rect">
            <a:avLst/>
          </a:prstGeom>
          <a:solidFill>
            <a:srgbClr val="CCD8F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14800" y="3810000"/>
            <a:ext cx="76200" cy="304800"/>
          </a:xfrm>
          <a:prstGeom prst="rect">
            <a:avLst/>
          </a:prstGeom>
          <a:solidFill>
            <a:srgbClr val="C4B8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05400" y="3810000"/>
            <a:ext cx="304800" cy="304800"/>
          </a:xfrm>
          <a:prstGeom prst="rect">
            <a:avLst/>
          </a:prstGeom>
          <a:solidFill>
            <a:srgbClr val="CCD8F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19600" y="3810000"/>
            <a:ext cx="533400" cy="30480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3810000"/>
            <a:ext cx="381000" cy="304800"/>
          </a:xfrm>
          <a:prstGeom prst="rect">
            <a:avLst/>
          </a:prstGeom>
          <a:solidFill>
            <a:srgbClr val="C2F4C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81400" y="3810000"/>
            <a:ext cx="457200" cy="304800"/>
          </a:xfrm>
          <a:prstGeom prst="rect">
            <a:avLst/>
          </a:prstGeom>
          <a:solidFill>
            <a:srgbClr val="FFDDE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91200" y="3810000"/>
            <a:ext cx="152400" cy="304800"/>
          </a:xfrm>
          <a:prstGeom prst="rect">
            <a:avLst/>
          </a:prstGeom>
          <a:solidFill>
            <a:srgbClr val="CCD8F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162800" y="3810000"/>
            <a:ext cx="152400" cy="304800"/>
          </a:xfrm>
          <a:prstGeom prst="rect">
            <a:avLst/>
          </a:prstGeom>
          <a:solidFill>
            <a:srgbClr val="C2F4C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943600" y="3810000"/>
            <a:ext cx="457200" cy="304800"/>
          </a:xfrm>
          <a:prstGeom prst="rect">
            <a:avLst/>
          </a:prstGeom>
          <a:solidFill>
            <a:srgbClr val="FFFF9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15200" y="3810000"/>
            <a:ext cx="381000" cy="304800"/>
          </a:xfrm>
          <a:prstGeom prst="rect">
            <a:avLst/>
          </a:prstGeom>
          <a:solidFill>
            <a:srgbClr val="FFFF9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2057400" y="1676400"/>
            <a:ext cx="762000" cy="1676400"/>
            <a:chOff x="1676400" y="1447800"/>
            <a:chExt cx="762000" cy="1676400"/>
          </a:xfrm>
        </p:grpSpPr>
        <p:sp>
          <p:nvSpPr>
            <p:cNvPr id="27" name="Rectangle 26"/>
            <p:cNvSpPr/>
            <p:nvPr/>
          </p:nvSpPr>
          <p:spPr>
            <a:xfrm>
              <a:off x="1676400" y="1447800"/>
              <a:ext cx="762000" cy="1676400"/>
            </a:xfrm>
            <a:prstGeom prst="rect">
              <a:avLst/>
            </a:prstGeom>
            <a:gradFill flip="none" rotWithShape="1">
              <a:gsLst>
                <a:gs pos="0">
                  <a:srgbClr val="DEE7F8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676400" y="16002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676400" y="17526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76400" y="19050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676400" y="20574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76400" y="22098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676400" y="23622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676400" y="25146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76400" y="26670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676400" y="28194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676400" y="2971800"/>
              <a:ext cx="7620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757512" y="1307068"/>
            <a:ext cx="1398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Hash Table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600" y="2057400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{table id,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object key}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447800" y="2362200"/>
            <a:ext cx="533400" cy="0"/>
          </a:xfrm>
          <a:prstGeom prst="line">
            <a:avLst/>
          </a:prstGeom>
          <a:ln w="25400" cap="rnd">
            <a:solidFill>
              <a:schemeClr val="tx2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2812942" y="1747434"/>
            <a:ext cx="3363133" cy="2053525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1446509" y="2583"/>
                  <a:pt x="3257228" y="1361268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819401" y="2057401"/>
            <a:ext cx="990599" cy="17526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3808294" y="194205"/>
                  <a:pt x="3268131" y="1205582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819400" y="1905000"/>
            <a:ext cx="2209800" cy="19050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1710722" y="24596"/>
                  <a:pt x="3315304" y="1227011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759730" y="2209800"/>
            <a:ext cx="249860" cy="1607949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199515"/>
              <a:gd name="connsiteY0" fmla="*/ 0 h 2053525"/>
              <a:gd name="connsiteX1" fmla="*/ 199515 w 199515"/>
              <a:gd name="connsiteY1" fmla="*/ 2053525 h 2053525"/>
              <a:gd name="connsiteX0" fmla="*/ 0 w 1350263"/>
              <a:gd name="connsiteY0" fmla="*/ 0 h 2053525"/>
              <a:gd name="connsiteX1" fmla="*/ 199515 w 1350263"/>
              <a:gd name="connsiteY1" fmla="*/ 2053525 h 2053525"/>
              <a:gd name="connsiteX0" fmla="*/ 0 w 1357281"/>
              <a:gd name="connsiteY0" fmla="*/ 0 h 2053525"/>
              <a:gd name="connsiteX1" fmla="*/ 199515 w 1357281"/>
              <a:gd name="connsiteY1" fmla="*/ 2053525 h 2053525"/>
              <a:gd name="connsiteX0" fmla="*/ 0 w 3079840"/>
              <a:gd name="connsiteY0" fmla="*/ 0 h 2053525"/>
              <a:gd name="connsiteX1" fmla="*/ 199515 w 3079840"/>
              <a:gd name="connsiteY1" fmla="*/ 2053525 h 2053525"/>
              <a:gd name="connsiteX0" fmla="*/ 0 w 2304586"/>
              <a:gd name="connsiteY0" fmla="*/ 0 h 2053525"/>
              <a:gd name="connsiteX1" fmla="*/ 199515 w 2304586"/>
              <a:gd name="connsiteY1" fmla="*/ 2053525 h 2053525"/>
              <a:gd name="connsiteX0" fmla="*/ 0 w 2304586"/>
              <a:gd name="connsiteY0" fmla="*/ 0 h 2053525"/>
              <a:gd name="connsiteX1" fmla="*/ 199515 w 2304586"/>
              <a:gd name="connsiteY1" fmla="*/ 2053525 h 2053525"/>
              <a:gd name="connsiteX0" fmla="*/ 658393 w 2756932"/>
              <a:gd name="connsiteY0" fmla="*/ 0 h 2063469"/>
              <a:gd name="connsiteX1" fmla="*/ 2869 w 2756932"/>
              <a:gd name="connsiteY1" fmla="*/ 2063469 h 206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56932" h="2063469">
                <a:moveTo>
                  <a:pt x="658393" y="0"/>
                </a:moveTo>
                <a:cubicBezTo>
                  <a:pt x="5802853" y="410207"/>
                  <a:pt x="-149134" y="1518184"/>
                  <a:pt x="2869" y="2063469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819400" y="2362200"/>
            <a:ext cx="4038600" cy="14478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1390709" y="25036"/>
                  <a:pt x="3360211" y="995316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819400" y="2514600"/>
            <a:ext cx="1828800" cy="12954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2275339" y="242273"/>
                  <a:pt x="3168375" y="951351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819401" y="2667000"/>
            <a:ext cx="342254" cy="11430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992970"/>
              <a:gd name="connsiteY0" fmla="*/ 0 h 2053525"/>
              <a:gd name="connsiteX1" fmla="*/ 3363133 w 3992970"/>
              <a:gd name="connsiteY1" fmla="*/ 2053525 h 2053525"/>
              <a:gd name="connsiteX0" fmla="*/ 0 w 4285710"/>
              <a:gd name="connsiteY0" fmla="*/ 0 h 2053525"/>
              <a:gd name="connsiteX1" fmla="*/ 3363133 w 4285710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5710" h="2053525">
                <a:moveTo>
                  <a:pt x="0" y="0"/>
                </a:moveTo>
                <a:cubicBezTo>
                  <a:pt x="7191786" y="364297"/>
                  <a:pt x="3097128" y="1243718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819400" y="2819400"/>
            <a:ext cx="4419600" cy="9906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3526282" y="33564"/>
                  <a:pt x="3310133" y="996749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819401" y="2971800"/>
            <a:ext cx="659968" cy="8382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2744616" y="147348"/>
                  <a:pt x="3276665" y="913380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819400" y="3124200"/>
            <a:ext cx="3048000" cy="685800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3133" h="2053525">
                <a:moveTo>
                  <a:pt x="0" y="0"/>
                </a:moveTo>
                <a:cubicBezTo>
                  <a:pt x="2744616" y="147348"/>
                  <a:pt x="3276665" y="913380"/>
                  <a:pt x="3363133" y="2053525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495226" y="3276401"/>
            <a:ext cx="521946" cy="520683"/>
          </a:xfrm>
          <a:custGeom>
            <a:avLst/>
            <a:gdLst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0 w 3363133"/>
              <a:gd name="connsiteY0" fmla="*/ 0 h 2053525"/>
              <a:gd name="connsiteX1" fmla="*/ 3363133 w 3363133"/>
              <a:gd name="connsiteY1" fmla="*/ 2053525 h 2053525"/>
              <a:gd name="connsiteX0" fmla="*/ 1222687 w 2177745"/>
              <a:gd name="connsiteY0" fmla="*/ 0 h 1275145"/>
              <a:gd name="connsiteX1" fmla="*/ 1369 w 2177745"/>
              <a:gd name="connsiteY1" fmla="*/ 1275145 h 1275145"/>
              <a:gd name="connsiteX0" fmla="*/ 1222817 w 2025721"/>
              <a:gd name="connsiteY0" fmla="*/ 0 h 1275145"/>
              <a:gd name="connsiteX1" fmla="*/ 1499 w 2025721"/>
              <a:gd name="connsiteY1" fmla="*/ 1275145 h 1275145"/>
              <a:gd name="connsiteX0" fmla="*/ 1221317 w 2081355"/>
              <a:gd name="connsiteY0" fmla="*/ 0 h 1275145"/>
              <a:gd name="connsiteX1" fmla="*/ -1 w 2081355"/>
              <a:gd name="connsiteY1" fmla="*/ 1275145 h 1275145"/>
              <a:gd name="connsiteX0" fmla="*/ 1221317 w 2361525"/>
              <a:gd name="connsiteY0" fmla="*/ 0 h 1275145"/>
              <a:gd name="connsiteX1" fmla="*/ -1 w 2361525"/>
              <a:gd name="connsiteY1" fmla="*/ 1275145 h 1275145"/>
              <a:gd name="connsiteX0" fmla="*/ 1221317 w 2350098"/>
              <a:gd name="connsiteY0" fmla="*/ 0 h 1275145"/>
              <a:gd name="connsiteX1" fmla="*/ 1191234 w 2350098"/>
              <a:gd name="connsiteY1" fmla="*/ 12656 h 1275145"/>
              <a:gd name="connsiteX2" fmla="*/ -1 w 2350098"/>
              <a:gd name="connsiteY2" fmla="*/ 1275145 h 1275145"/>
              <a:gd name="connsiteX0" fmla="*/ 1221317 w 3542343"/>
              <a:gd name="connsiteY0" fmla="*/ 0 h 1275145"/>
              <a:gd name="connsiteX1" fmla="*/ 2599057 w 3542343"/>
              <a:gd name="connsiteY1" fmla="*/ 753064 h 1275145"/>
              <a:gd name="connsiteX2" fmla="*/ -1 w 3542343"/>
              <a:gd name="connsiteY2" fmla="*/ 1275145 h 1275145"/>
              <a:gd name="connsiteX0" fmla="*/ 1221317 w 3542343"/>
              <a:gd name="connsiteY0" fmla="*/ 0 h 1275145"/>
              <a:gd name="connsiteX1" fmla="*/ 2599057 w 3542343"/>
              <a:gd name="connsiteY1" fmla="*/ 753064 h 1275145"/>
              <a:gd name="connsiteX2" fmla="*/ -1 w 3542343"/>
              <a:gd name="connsiteY2" fmla="*/ 1275145 h 1275145"/>
              <a:gd name="connsiteX0" fmla="*/ 1221317 w 3384971"/>
              <a:gd name="connsiteY0" fmla="*/ 0 h 1275145"/>
              <a:gd name="connsiteX1" fmla="*/ 2418570 w 3384971"/>
              <a:gd name="connsiteY1" fmla="*/ 449306 h 1275145"/>
              <a:gd name="connsiteX2" fmla="*/ -1 w 3384971"/>
              <a:gd name="connsiteY2" fmla="*/ 1275145 h 1275145"/>
              <a:gd name="connsiteX0" fmla="*/ 1221317 w 3384971"/>
              <a:gd name="connsiteY0" fmla="*/ 0 h 1275145"/>
              <a:gd name="connsiteX1" fmla="*/ 2418570 w 3384971"/>
              <a:gd name="connsiteY1" fmla="*/ 449306 h 1275145"/>
              <a:gd name="connsiteX2" fmla="*/ -1 w 3384971"/>
              <a:gd name="connsiteY2" fmla="*/ 1275145 h 1275145"/>
              <a:gd name="connsiteX0" fmla="*/ 1221317 w 3384971"/>
              <a:gd name="connsiteY0" fmla="*/ 0 h 1275145"/>
              <a:gd name="connsiteX1" fmla="*/ 2418570 w 3384971"/>
              <a:gd name="connsiteY1" fmla="*/ 449306 h 1275145"/>
              <a:gd name="connsiteX2" fmla="*/ -1 w 3384971"/>
              <a:gd name="connsiteY2" fmla="*/ 1275145 h 1275145"/>
              <a:gd name="connsiteX0" fmla="*/ 1221317 w 3322335"/>
              <a:gd name="connsiteY0" fmla="*/ 0 h 1275145"/>
              <a:gd name="connsiteX1" fmla="*/ 2346376 w 3322335"/>
              <a:gd name="connsiteY1" fmla="*/ 449306 h 1275145"/>
              <a:gd name="connsiteX2" fmla="*/ -1 w 3322335"/>
              <a:gd name="connsiteY2" fmla="*/ 1275145 h 1275145"/>
              <a:gd name="connsiteX0" fmla="*/ 1221317 w 2346385"/>
              <a:gd name="connsiteY0" fmla="*/ 0 h 1275145"/>
              <a:gd name="connsiteX1" fmla="*/ 2346376 w 2346385"/>
              <a:gd name="connsiteY1" fmla="*/ 449306 h 1275145"/>
              <a:gd name="connsiteX2" fmla="*/ -1 w 2346385"/>
              <a:gd name="connsiteY2" fmla="*/ 1275145 h 1275145"/>
              <a:gd name="connsiteX0" fmla="*/ 1221317 w 2346441"/>
              <a:gd name="connsiteY0" fmla="*/ 0 h 1275145"/>
              <a:gd name="connsiteX1" fmla="*/ 2346376 w 2346441"/>
              <a:gd name="connsiteY1" fmla="*/ 449306 h 1275145"/>
              <a:gd name="connsiteX2" fmla="*/ -1 w 2346441"/>
              <a:gd name="connsiteY2" fmla="*/ 1275145 h 1275145"/>
              <a:gd name="connsiteX0" fmla="*/ 1221317 w 2346441"/>
              <a:gd name="connsiteY0" fmla="*/ 0 h 1275145"/>
              <a:gd name="connsiteX1" fmla="*/ 2346376 w 2346441"/>
              <a:gd name="connsiteY1" fmla="*/ 449306 h 1275145"/>
              <a:gd name="connsiteX2" fmla="*/ -1 w 2346441"/>
              <a:gd name="connsiteY2" fmla="*/ 1275145 h 1275145"/>
              <a:gd name="connsiteX0" fmla="*/ 1221317 w 2346441"/>
              <a:gd name="connsiteY0" fmla="*/ 0 h 1275145"/>
              <a:gd name="connsiteX1" fmla="*/ 2346376 w 2346441"/>
              <a:gd name="connsiteY1" fmla="*/ 449306 h 1275145"/>
              <a:gd name="connsiteX2" fmla="*/ -1 w 2346441"/>
              <a:gd name="connsiteY2" fmla="*/ 1275145 h 1275145"/>
              <a:gd name="connsiteX0" fmla="*/ 1221317 w 2346576"/>
              <a:gd name="connsiteY0" fmla="*/ 0 h 1275145"/>
              <a:gd name="connsiteX1" fmla="*/ 2346376 w 2346576"/>
              <a:gd name="connsiteY1" fmla="*/ 449306 h 1275145"/>
              <a:gd name="connsiteX2" fmla="*/ -1 w 2346576"/>
              <a:gd name="connsiteY2" fmla="*/ 1275145 h 1275145"/>
              <a:gd name="connsiteX0" fmla="*/ 1221317 w 2346492"/>
              <a:gd name="connsiteY0" fmla="*/ 0 h 1275145"/>
              <a:gd name="connsiteX1" fmla="*/ 2346376 w 2346492"/>
              <a:gd name="connsiteY1" fmla="*/ 449306 h 1275145"/>
              <a:gd name="connsiteX2" fmla="*/ -1 w 2346492"/>
              <a:gd name="connsiteY2" fmla="*/ 1275145 h 1275145"/>
              <a:gd name="connsiteX0" fmla="*/ 1221317 w 2346492"/>
              <a:gd name="connsiteY0" fmla="*/ 0 h 1275145"/>
              <a:gd name="connsiteX1" fmla="*/ 2346376 w 2346492"/>
              <a:gd name="connsiteY1" fmla="*/ 449306 h 1275145"/>
              <a:gd name="connsiteX2" fmla="*/ -1 w 2346492"/>
              <a:gd name="connsiteY2" fmla="*/ 1275145 h 1275145"/>
              <a:gd name="connsiteX0" fmla="*/ 1221317 w 2406887"/>
              <a:gd name="connsiteY0" fmla="*/ 0 h 1275145"/>
              <a:gd name="connsiteX1" fmla="*/ 2346376 w 2406887"/>
              <a:gd name="connsiteY1" fmla="*/ 449306 h 1275145"/>
              <a:gd name="connsiteX2" fmla="*/ -1 w 2406887"/>
              <a:gd name="connsiteY2" fmla="*/ 1275145 h 1275145"/>
              <a:gd name="connsiteX0" fmla="*/ 1221317 w 2409654"/>
              <a:gd name="connsiteY0" fmla="*/ 0 h 1275145"/>
              <a:gd name="connsiteX1" fmla="*/ 2346376 w 2409654"/>
              <a:gd name="connsiteY1" fmla="*/ 449306 h 1275145"/>
              <a:gd name="connsiteX2" fmla="*/ -1 w 2409654"/>
              <a:gd name="connsiteY2" fmla="*/ 1275145 h 1275145"/>
              <a:gd name="connsiteX0" fmla="*/ 1221317 w 2391421"/>
              <a:gd name="connsiteY0" fmla="*/ 833 h 1275978"/>
              <a:gd name="connsiteX1" fmla="*/ 2346376 w 2391421"/>
              <a:gd name="connsiteY1" fmla="*/ 450139 h 1275978"/>
              <a:gd name="connsiteX2" fmla="*/ -1 w 2391421"/>
              <a:gd name="connsiteY2" fmla="*/ 1275978 h 1275978"/>
              <a:gd name="connsiteX0" fmla="*/ 1510100 w 2693802"/>
              <a:gd name="connsiteY0" fmla="*/ 620 h 1275765"/>
              <a:gd name="connsiteX1" fmla="*/ 2635159 w 2693802"/>
              <a:gd name="connsiteY1" fmla="*/ 449926 h 1275765"/>
              <a:gd name="connsiteX2" fmla="*/ 0 w 2693802"/>
              <a:gd name="connsiteY2" fmla="*/ 1275765 h 1275765"/>
              <a:gd name="connsiteX0" fmla="*/ 1510100 w 2432792"/>
              <a:gd name="connsiteY0" fmla="*/ 483 h 1275628"/>
              <a:gd name="connsiteX1" fmla="*/ 2346375 w 2432792"/>
              <a:gd name="connsiteY1" fmla="*/ 525729 h 1275628"/>
              <a:gd name="connsiteX2" fmla="*/ 0 w 2432792"/>
              <a:gd name="connsiteY2" fmla="*/ 1275628 h 1275628"/>
              <a:gd name="connsiteX0" fmla="*/ 1510100 w 2431390"/>
              <a:gd name="connsiteY0" fmla="*/ 488 h 1275633"/>
              <a:gd name="connsiteX1" fmla="*/ 2346375 w 2431390"/>
              <a:gd name="connsiteY1" fmla="*/ 525734 h 1275633"/>
              <a:gd name="connsiteX2" fmla="*/ 0 w 2431390"/>
              <a:gd name="connsiteY2" fmla="*/ 1275633 h 127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1390" h="1275633">
                <a:moveTo>
                  <a:pt x="1510100" y="488"/>
                </a:moveTo>
                <a:cubicBezTo>
                  <a:pt x="2294226" y="-14278"/>
                  <a:pt x="2594637" y="309224"/>
                  <a:pt x="2346375" y="525734"/>
                </a:cubicBezTo>
                <a:cubicBezTo>
                  <a:pt x="1950302" y="871151"/>
                  <a:pt x="599396" y="515185"/>
                  <a:pt x="0" y="1275633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57200" y="3788043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Immutable Log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1000" y="4382869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8 MB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Segments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752600" y="5257800"/>
            <a:ext cx="685800" cy="457200"/>
            <a:chOff x="1981200" y="5257800"/>
            <a:chExt cx="685800" cy="457200"/>
          </a:xfrm>
        </p:grpSpPr>
        <p:sp>
          <p:nvSpPr>
            <p:cNvPr id="57" name="Rounded Rectangle 56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63" name="Group 62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59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B17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514600" y="5257800"/>
            <a:ext cx="685800" cy="457200"/>
            <a:chOff x="1981200" y="5257800"/>
            <a:chExt cx="685800" cy="457200"/>
          </a:xfrm>
        </p:grpSpPr>
        <p:sp>
          <p:nvSpPr>
            <p:cNvPr id="67" name="Rounded Rectangle 66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68" name="Group 67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70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B86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276600" y="5257800"/>
            <a:ext cx="685800" cy="457200"/>
            <a:chOff x="1981200" y="5257800"/>
            <a:chExt cx="685800" cy="457200"/>
          </a:xfrm>
        </p:grpSpPr>
        <p:sp>
          <p:nvSpPr>
            <p:cNvPr id="76" name="Rounded Rectangle 75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77" name="Group 76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79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B22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267200" y="5257800"/>
            <a:ext cx="685800" cy="457200"/>
            <a:chOff x="1981200" y="5257800"/>
            <a:chExt cx="685800" cy="457200"/>
          </a:xfrm>
        </p:grpSpPr>
        <p:sp>
          <p:nvSpPr>
            <p:cNvPr id="84" name="Rounded Rectangle 83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85" name="Group 84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87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B3</a:t>
              </a:r>
              <a:endParaRPr lang="en-US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029200" y="5257800"/>
            <a:ext cx="685800" cy="457200"/>
            <a:chOff x="1981200" y="5257800"/>
            <a:chExt cx="685800" cy="457200"/>
          </a:xfrm>
        </p:grpSpPr>
        <p:sp>
          <p:nvSpPr>
            <p:cNvPr id="92" name="Rounded Rectangle 91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93" name="Group 92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95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B72</a:t>
              </a:r>
              <a:endParaRPr lang="en-US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791200" y="5257800"/>
            <a:ext cx="685800" cy="457200"/>
            <a:chOff x="1981200" y="5257800"/>
            <a:chExt cx="685800" cy="457200"/>
          </a:xfrm>
        </p:grpSpPr>
        <p:sp>
          <p:nvSpPr>
            <p:cNvPr id="100" name="Rounded Rectangle 99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01" name="Group 100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103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B66</a:t>
              </a:r>
              <a:endParaRPr lang="en-US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781800" y="5257800"/>
            <a:ext cx="685800" cy="457200"/>
            <a:chOff x="1981200" y="5257800"/>
            <a:chExt cx="685800" cy="457200"/>
          </a:xfrm>
        </p:grpSpPr>
        <p:sp>
          <p:nvSpPr>
            <p:cNvPr id="108" name="Rounded Rectangle 107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09" name="Group 108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111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B49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543800" y="5257800"/>
            <a:ext cx="685800" cy="457200"/>
            <a:chOff x="1981200" y="5257800"/>
            <a:chExt cx="685800" cy="457200"/>
          </a:xfrm>
        </p:grpSpPr>
        <p:sp>
          <p:nvSpPr>
            <p:cNvPr id="116" name="Rounded Rectangle 115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17" name="Group 116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119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B3</a:t>
              </a:r>
              <a:endParaRPr lang="en-US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305800" y="5257800"/>
            <a:ext cx="685800" cy="457200"/>
            <a:chOff x="1981200" y="5257800"/>
            <a:chExt cx="685800" cy="457200"/>
          </a:xfrm>
        </p:grpSpPr>
        <p:sp>
          <p:nvSpPr>
            <p:cNvPr id="124" name="Rounded Rectangle 123"/>
            <p:cNvSpPr/>
            <p:nvPr/>
          </p:nvSpPr>
          <p:spPr>
            <a:xfrm>
              <a:off x="1981200" y="5257800"/>
              <a:ext cx="685800" cy="457200"/>
            </a:xfrm>
            <a:prstGeom prst="roundRect">
              <a:avLst/>
            </a:prstGeom>
            <a:gradFill>
              <a:gsLst>
                <a:gs pos="0">
                  <a:srgbClr val="E4F4E4"/>
                </a:gs>
                <a:gs pos="100000">
                  <a:srgbClr val="A9DBA9"/>
                </a:gs>
              </a:gsLst>
              <a:lin ang="5400000" scaled="0"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25" name="Group 124"/>
            <p:cNvGrpSpPr>
              <a:grpSpLocks noChangeAspect="1"/>
            </p:cNvGrpSpPr>
            <p:nvPr/>
          </p:nvGrpSpPr>
          <p:grpSpPr>
            <a:xfrm>
              <a:off x="2209262" y="5525149"/>
              <a:ext cx="229677" cy="164282"/>
              <a:chOff x="6900650" y="1743812"/>
              <a:chExt cx="450700" cy="322376"/>
            </a:xfrm>
          </p:grpSpPr>
          <p:sp>
            <p:nvSpPr>
              <p:cNvPr id="127" name="Oval 55"/>
              <p:cNvSpPr>
                <a:spLocks noChangeArrowheads="1"/>
              </p:cNvSpPr>
              <p:nvPr/>
            </p:nvSpPr>
            <p:spPr bwMode="auto">
              <a:xfrm>
                <a:off x="6900650" y="1937238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Oval 56"/>
              <p:cNvSpPr>
                <a:spLocks noChangeArrowheads="1"/>
              </p:cNvSpPr>
              <p:nvPr/>
            </p:nvSpPr>
            <p:spPr bwMode="auto">
              <a:xfrm>
                <a:off x="6900650" y="187276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Oval 57"/>
              <p:cNvSpPr>
                <a:spLocks noChangeArrowheads="1"/>
              </p:cNvSpPr>
              <p:nvPr/>
            </p:nvSpPr>
            <p:spPr bwMode="auto">
              <a:xfrm>
                <a:off x="6900650" y="1808287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Oval 58"/>
              <p:cNvSpPr>
                <a:spLocks noChangeArrowheads="1"/>
              </p:cNvSpPr>
              <p:nvPr/>
            </p:nvSpPr>
            <p:spPr bwMode="auto">
              <a:xfrm>
                <a:off x="6900650" y="1743812"/>
                <a:ext cx="450700" cy="128950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1981200" y="52578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B16</a:t>
              </a:r>
              <a:endParaRPr lang="en-US" dirty="0"/>
            </a:p>
          </p:txBody>
        </p:sp>
      </p:grpSp>
      <p:cxnSp>
        <p:nvCxnSpPr>
          <p:cNvPr id="132" name="Straight Connector 131"/>
          <p:cNvCxnSpPr>
            <a:endCxn id="57" idx="0"/>
          </p:cNvCxnSpPr>
          <p:nvPr/>
        </p:nvCxnSpPr>
        <p:spPr>
          <a:xfrm flipH="1">
            <a:off x="2095500" y="4191000"/>
            <a:ext cx="11049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69" idx="0"/>
          </p:cNvCxnSpPr>
          <p:nvPr/>
        </p:nvCxnSpPr>
        <p:spPr>
          <a:xfrm flipH="1">
            <a:off x="2857500" y="4191000"/>
            <a:ext cx="4953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endCxn id="76" idx="0"/>
          </p:cNvCxnSpPr>
          <p:nvPr/>
        </p:nvCxnSpPr>
        <p:spPr>
          <a:xfrm>
            <a:off x="3505200" y="4191000"/>
            <a:ext cx="1143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84" idx="0"/>
          </p:cNvCxnSpPr>
          <p:nvPr/>
        </p:nvCxnSpPr>
        <p:spPr>
          <a:xfrm flipH="1">
            <a:off x="4610100" y="4191000"/>
            <a:ext cx="6477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92" idx="0"/>
          </p:cNvCxnSpPr>
          <p:nvPr/>
        </p:nvCxnSpPr>
        <p:spPr>
          <a:xfrm flipH="1">
            <a:off x="5372100" y="4191000"/>
            <a:ext cx="381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100" idx="0"/>
          </p:cNvCxnSpPr>
          <p:nvPr/>
        </p:nvCxnSpPr>
        <p:spPr>
          <a:xfrm>
            <a:off x="5562600" y="4191000"/>
            <a:ext cx="5715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endCxn id="110" idx="0"/>
          </p:cNvCxnSpPr>
          <p:nvPr/>
        </p:nvCxnSpPr>
        <p:spPr>
          <a:xfrm flipH="1">
            <a:off x="7124700" y="4191000"/>
            <a:ext cx="1905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endCxn id="118" idx="0"/>
          </p:cNvCxnSpPr>
          <p:nvPr/>
        </p:nvCxnSpPr>
        <p:spPr>
          <a:xfrm>
            <a:off x="7467600" y="4191000"/>
            <a:ext cx="4191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endCxn id="126" idx="0"/>
          </p:cNvCxnSpPr>
          <p:nvPr/>
        </p:nvCxnSpPr>
        <p:spPr>
          <a:xfrm>
            <a:off x="7620000" y="4191000"/>
            <a:ext cx="1028700" cy="1066800"/>
          </a:xfrm>
          <a:prstGeom prst="line">
            <a:avLst/>
          </a:prstGeom>
          <a:ln w="25400" cap="rnd">
            <a:solidFill>
              <a:srgbClr val="43A343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7010400" y="17526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/>
              <a:t>Log head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add next</a:t>
            </a:r>
            <a:br>
              <a:rPr lang="en-US" sz="2000" dirty="0" smtClean="0"/>
            </a:br>
            <a:r>
              <a:rPr lang="en-US" sz="2000" dirty="0" smtClean="0"/>
              <a:t>object here</a:t>
            </a:r>
            <a:endParaRPr lang="en-US" sz="2000" dirty="0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7772400" y="2743200"/>
            <a:ext cx="0" cy="99060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3" name="Freeform 182"/>
          <p:cNvSpPr/>
          <p:nvPr/>
        </p:nvSpPr>
        <p:spPr>
          <a:xfrm>
            <a:off x="1689315" y="4188416"/>
            <a:ext cx="1325105" cy="535983"/>
          </a:xfrm>
          <a:custGeom>
            <a:avLst/>
            <a:gdLst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5105" h="348712">
                <a:moveTo>
                  <a:pt x="0" y="348712"/>
                </a:moveTo>
                <a:cubicBezTo>
                  <a:pt x="781373" y="344838"/>
                  <a:pt x="1206285" y="178230"/>
                  <a:pt x="1325105" y="0"/>
                </a:cubicBezTo>
              </a:path>
            </a:pathLst>
          </a:custGeom>
          <a:noFill/>
          <a:ln w="22225">
            <a:solidFill>
              <a:schemeClr val="tx2"/>
            </a:solidFill>
            <a:prstDash val="sysDot"/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1676400" y="4191000"/>
            <a:ext cx="3428999" cy="533400"/>
          </a:xfrm>
          <a:custGeom>
            <a:avLst/>
            <a:gdLst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5105" h="348712">
                <a:moveTo>
                  <a:pt x="0" y="348712"/>
                </a:moveTo>
                <a:cubicBezTo>
                  <a:pt x="681711" y="329339"/>
                  <a:pt x="1216687" y="410705"/>
                  <a:pt x="1325105" y="0"/>
                </a:cubicBezTo>
              </a:path>
            </a:pathLst>
          </a:custGeom>
          <a:noFill/>
          <a:ln w="22225">
            <a:solidFill>
              <a:schemeClr val="tx2"/>
            </a:solidFill>
            <a:prstDash val="sysDot"/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1676400" y="4191000"/>
            <a:ext cx="5410200" cy="533400"/>
          </a:xfrm>
          <a:custGeom>
            <a:avLst/>
            <a:gdLst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  <a:gd name="connsiteX0" fmla="*/ 0 w 1325105"/>
              <a:gd name="connsiteY0" fmla="*/ 348712 h 348712"/>
              <a:gd name="connsiteX1" fmla="*/ 1325105 w 1325105"/>
              <a:gd name="connsiteY1" fmla="*/ 0 h 34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5105" h="348712">
                <a:moveTo>
                  <a:pt x="0" y="348712"/>
                </a:moveTo>
                <a:cubicBezTo>
                  <a:pt x="669100" y="306092"/>
                  <a:pt x="1256587" y="433953"/>
                  <a:pt x="1325105" y="0"/>
                </a:cubicBezTo>
              </a:path>
            </a:pathLst>
          </a:custGeom>
          <a:noFill/>
          <a:ln w="22225">
            <a:solidFill>
              <a:schemeClr val="tx2"/>
            </a:solidFill>
            <a:prstDash val="sysDot"/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1752600" y="58674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Each segment replicated on disks of 3 backup servers</a:t>
            </a:r>
            <a:endParaRPr lang="en-US" sz="2000" dirty="0"/>
          </a:p>
        </p:txBody>
      </p:sp>
      <p:sp>
        <p:nvSpPr>
          <p:cNvPr id="188" name="TextBox 187"/>
          <p:cNvSpPr txBox="1"/>
          <p:nvPr/>
        </p:nvSpPr>
        <p:spPr>
          <a:xfrm>
            <a:off x="3810000" y="1066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Master Server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6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39"/>
    </mc:Choice>
    <mc:Fallback xmlns="">
      <p:transition spd="slow" advTm="681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1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3124200" y="1752600"/>
            <a:ext cx="1447800" cy="381000"/>
          </a:xfrm>
          <a:prstGeom prst="roundRect">
            <a:avLst/>
          </a:prstGeom>
          <a:solidFill>
            <a:srgbClr val="FFE1E7"/>
          </a:solidFill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28600" y="1752600"/>
            <a:ext cx="1447800" cy="381000"/>
          </a:xfrm>
          <a:prstGeom prst="roundRect">
            <a:avLst/>
          </a:prstGeom>
          <a:solidFill>
            <a:srgbClr val="FFE1E7"/>
          </a:solidFill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segments with lots of free space: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Copy live objects (survivors):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/>
              <a:t>Free cleaned segments (and backup replicas)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endParaRPr lang="en-US" dirty="0"/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>
                <a:solidFill>
                  <a:schemeClr val="accent4"/>
                </a:solidFill>
              </a:rPr>
              <a:t>Cleaning is incremental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Log-Structured Memory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Cleaning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8288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8288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18288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48200" y="18288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18288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43800" y="18288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1828800"/>
            <a:ext cx="152400" cy="228600"/>
          </a:xfrm>
          <a:prstGeom prst="rect">
            <a:avLst/>
          </a:prstGeom>
          <a:solidFill>
            <a:srgbClr val="CCD8F4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1828800"/>
            <a:ext cx="2286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1828800"/>
            <a:ext cx="762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1828800"/>
            <a:ext cx="228600" cy="228600"/>
          </a:xfrm>
          <a:prstGeom prst="rect">
            <a:avLst/>
          </a:prstGeom>
          <a:solidFill>
            <a:srgbClr val="F7D65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1828800"/>
            <a:ext cx="228600" cy="228600"/>
          </a:xfrm>
          <a:prstGeom prst="rect">
            <a:avLst/>
          </a:prstGeom>
          <a:solidFill>
            <a:srgbClr val="FFD3E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09800" y="1828800"/>
            <a:ext cx="304800" cy="228600"/>
          </a:xfrm>
          <a:prstGeom prst="rect">
            <a:avLst/>
          </a:prstGeom>
          <a:solidFill>
            <a:srgbClr val="C0C0C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52600" y="1828800"/>
            <a:ext cx="152400" cy="228600"/>
          </a:xfrm>
          <a:prstGeom prst="rect">
            <a:avLst/>
          </a:prstGeom>
          <a:solidFill>
            <a:srgbClr val="8DA9E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1828800"/>
            <a:ext cx="76200" cy="228600"/>
          </a:xfrm>
          <a:prstGeom prst="rect">
            <a:avLst/>
          </a:prstGeom>
          <a:solidFill>
            <a:srgbClr val="C4B8F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1828800"/>
            <a:ext cx="76200" cy="228600"/>
          </a:xfrm>
          <a:prstGeom prst="rect">
            <a:avLst/>
          </a:prstGeom>
          <a:solidFill>
            <a:srgbClr val="DC944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14600" y="1828800"/>
            <a:ext cx="1524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743200" y="1828800"/>
            <a:ext cx="304800" cy="228600"/>
          </a:xfrm>
          <a:prstGeom prst="rect">
            <a:avLst/>
          </a:prstGeom>
          <a:solidFill>
            <a:srgbClr val="E3EAF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257800" y="1828800"/>
            <a:ext cx="228600" cy="228600"/>
          </a:xfrm>
          <a:prstGeom prst="rect">
            <a:avLst/>
          </a:prstGeom>
          <a:solidFill>
            <a:srgbClr val="FFFF9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38600" y="1828800"/>
            <a:ext cx="76200" cy="228600"/>
          </a:xfrm>
          <a:prstGeom prst="rect">
            <a:avLst/>
          </a:prstGeom>
          <a:solidFill>
            <a:srgbClr val="FFD3E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24400" y="1828800"/>
            <a:ext cx="152400" cy="228600"/>
          </a:xfrm>
          <a:prstGeom prst="rect">
            <a:avLst/>
          </a:prstGeom>
          <a:solidFill>
            <a:srgbClr val="76D476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648200" y="1828800"/>
            <a:ext cx="762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486400" y="1828800"/>
            <a:ext cx="381000" cy="228600"/>
          </a:xfrm>
          <a:prstGeom prst="rect">
            <a:avLst/>
          </a:prstGeom>
          <a:solidFill>
            <a:srgbClr val="8DA9E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04800" y="36576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52600" y="36576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200400" y="36576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36576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96000" y="36576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543800" y="36576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04800" y="3657600"/>
            <a:ext cx="152400" cy="228600"/>
          </a:xfrm>
          <a:prstGeom prst="rect">
            <a:avLst/>
          </a:prstGeom>
          <a:solidFill>
            <a:srgbClr val="CCD8F4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09600" y="3657600"/>
            <a:ext cx="2286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38200" y="3657600"/>
            <a:ext cx="762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581400" y="3657600"/>
            <a:ext cx="228600" cy="228600"/>
          </a:xfrm>
          <a:prstGeom prst="rect">
            <a:avLst/>
          </a:prstGeom>
          <a:solidFill>
            <a:srgbClr val="F7D65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76800" y="3657600"/>
            <a:ext cx="228600" cy="228600"/>
          </a:xfrm>
          <a:prstGeom prst="rect">
            <a:avLst/>
          </a:prstGeom>
          <a:solidFill>
            <a:srgbClr val="FFD3E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657600"/>
            <a:ext cx="304800" cy="228600"/>
          </a:xfrm>
          <a:prstGeom prst="rect">
            <a:avLst/>
          </a:prstGeom>
          <a:solidFill>
            <a:srgbClr val="C0C0C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752600" y="3657600"/>
            <a:ext cx="152400" cy="228600"/>
          </a:xfrm>
          <a:prstGeom prst="rect">
            <a:avLst/>
          </a:prstGeom>
          <a:solidFill>
            <a:srgbClr val="8DA9E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905000" y="3657600"/>
            <a:ext cx="76200" cy="228600"/>
          </a:xfrm>
          <a:prstGeom prst="rect">
            <a:avLst/>
          </a:prstGeom>
          <a:solidFill>
            <a:srgbClr val="C4B8F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981200" y="3657600"/>
            <a:ext cx="76200" cy="228600"/>
          </a:xfrm>
          <a:prstGeom prst="rect">
            <a:avLst/>
          </a:prstGeom>
          <a:solidFill>
            <a:srgbClr val="DC944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514600" y="3657600"/>
            <a:ext cx="1524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743200" y="3657600"/>
            <a:ext cx="304800" cy="228600"/>
          </a:xfrm>
          <a:prstGeom prst="rect">
            <a:avLst/>
          </a:prstGeom>
          <a:solidFill>
            <a:srgbClr val="E3EAF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257800" y="3657600"/>
            <a:ext cx="228600" cy="228600"/>
          </a:xfrm>
          <a:prstGeom prst="rect">
            <a:avLst/>
          </a:prstGeom>
          <a:solidFill>
            <a:srgbClr val="FFFF9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038600" y="3657600"/>
            <a:ext cx="76200" cy="228600"/>
          </a:xfrm>
          <a:prstGeom prst="rect">
            <a:avLst/>
          </a:prstGeom>
          <a:solidFill>
            <a:srgbClr val="FFD3E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24400" y="3657600"/>
            <a:ext cx="152400" cy="228600"/>
          </a:xfrm>
          <a:prstGeom prst="rect">
            <a:avLst/>
          </a:prstGeom>
          <a:solidFill>
            <a:srgbClr val="76D476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3657600"/>
            <a:ext cx="762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86400" y="3657600"/>
            <a:ext cx="381000" cy="228600"/>
          </a:xfrm>
          <a:prstGeom prst="rect">
            <a:avLst/>
          </a:prstGeom>
          <a:solidFill>
            <a:srgbClr val="8DA9E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096000" y="3657600"/>
            <a:ext cx="152400" cy="228600"/>
          </a:xfrm>
          <a:prstGeom prst="rect">
            <a:avLst/>
          </a:prstGeom>
          <a:solidFill>
            <a:srgbClr val="CCD8F4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248400" y="3657600"/>
            <a:ext cx="2286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477000" y="3657600"/>
            <a:ext cx="762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553200" y="3657600"/>
            <a:ext cx="228600" cy="228600"/>
          </a:xfrm>
          <a:prstGeom prst="rect">
            <a:avLst/>
          </a:prstGeom>
          <a:solidFill>
            <a:srgbClr val="F7D65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781800" y="3657600"/>
            <a:ext cx="76200" cy="228600"/>
          </a:xfrm>
          <a:prstGeom prst="rect">
            <a:avLst/>
          </a:prstGeom>
          <a:solidFill>
            <a:srgbClr val="FFD3E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991892" y="3254633"/>
            <a:ext cx="5485108" cy="329350"/>
          </a:xfrm>
          <a:custGeom>
            <a:avLst/>
            <a:gdLst>
              <a:gd name="connsiteX0" fmla="*/ 0 w 5718874"/>
              <a:gd name="connsiteY0" fmla="*/ 0 h 7749"/>
              <a:gd name="connsiteX1" fmla="*/ 5718874 w 5718874"/>
              <a:gd name="connsiteY1" fmla="*/ 7749 h 7749"/>
              <a:gd name="connsiteX0" fmla="*/ 0 w 10000"/>
              <a:gd name="connsiteY0" fmla="*/ 290018 h 300018"/>
              <a:gd name="connsiteX1" fmla="*/ 10000 w 10000"/>
              <a:gd name="connsiteY1" fmla="*/ 300018 h 300018"/>
              <a:gd name="connsiteX0" fmla="*/ 0 w 10000"/>
              <a:gd name="connsiteY0" fmla="*/ 245575 h 255575"/>
              <a:gd name="connsiteX1" fmla="*/ 10000 w 10000"/>
              <a:gd name="connsiteY1" fmla="*/ 255575 h 255575"/>
              <a:gd name="connsiteX0" fmla="*/ 0 w 10000"/>
              <a:gd name="connsiteY0" fmla="*/ 415023 h 425023"/>
              <a:gd name="connsiteX1" fmla="*/ 10000 w 10000"/>
              <a:gd name="connsiteY1" fmla="*/ 425023 h 42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425023">
                <a:moveTo>
                  <a:pt x="0" y="415023"/>
                </a:moveTo>
                <a:cubicBezTo>
                  <a:pt x="1991" y="-141654"/>
                  <a:pt x="7995" y="-138322"/>
                  <a:pt x="10000" y="425023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886200" y="3429000"/>
            <a:ext cx="2590800" cy="152400"/>
          </a:xfrm>
          <a:custGeom>
            <a:avLst/>
            <a:gdLst>
              <a:gd name="connsiteX0" fmla="*/ 0 w 5718874"/>
              <a:gd name="connsiteY0" fmla="*/ 0 h 7749"/>
              <a:gd name="connsiteX1" fmla="*/ 5718874 w 5718874"/>
              <a:gd name="connsiteY1" fmla="*/ 7749 h 7749"/>
              <a:gd name="connsiteX0" fmla="*/ 0 w 10000"/>
              <a:gd name="connsiteY0" fmla="*/ 290018 h 300018"/>
              <a:gd name="connsiteX1" fmla="*/ 10000 w 10000"/>
              <a:gd name="connsiteY1" fmla="*/ 300018 h 300018"/>
              <a:gd name="connsiteX0" fmla="*/ 0 w 10000"/>
              <a:gd name="connsiteY0" fmla="*/ 245575 h 255575"/>
              <a:gd name="connsiteX1" fmla="*/ 10000 w 10000"/>
              <a:gd name="connsiteY1" fmla="*/ 255575 h 255575"/>
              <a:gd name="connsiteX0" fmla="*/ 0 w 10000"/>
              <a:gd name="connsiteY0" fmla="*/ 415023 h 425023"/>
              <a:gd name="connsiteX1" fmla="*/ 10000 w 10000"/>
              <a:gd name="connsiteY1" fmla="*/ 425023 h 42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425023">
                <a:moveTo>
                  <a:pt x="0" y="415023"/>
                </a:moveTo>
                <a:cubicBezTo>
                  <a:pt x="1991" y="-141654"/>
                  <a:pt x="7995" y="-138322"/>
                  <a:pt x="10000" y="425023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04800" y="50292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752600" y="50292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200400" y="50292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648200" y="50292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096000" y="50292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543800" y="5029200"/>
            <a:ext cx="1295400" cy="228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76800" y="5029200"/>
            <a:ext cx="228600" cy="228600"/>
          </a:xfrm>
          <a:prstGeom prst="rect">
            <a:avLst/>
          </a:prstGeom>
          <a:solidFill>
            <a:srgbClr val="FFD3E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209800" y="5029200"/>
            <a:ext cx="304800" cy="228600"/>
          </a:xfrm>
          <a:prstGeom prst="rect">
            <a:avLst/>
          </a:prstGeom>
          <a:solidFill>
            <a:srgbClr val="C0C0C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752600" y="5029200"/>
            <a:ext cx="152400" cy="228600"/>
          </a:xfrm>
          <a:prstGeom prst="rect">
            <a:avLst/>
          </a:prstGeom>
          <a:solidFill>
            <a:srgbClr val="8DA9E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905000" y="5029200"/>
            <a:ext cx="76200" cy="228600"/>
          </a:xfrm>
          <a:prstGeom prst="rect">
            <a:avLst/>
          </a:prstGeom>
          <a:solidFill>
            <a:srgbClr val="C4B8F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029200"/>
            <a:ext cx="76200" cy="228600"/>
          </a:xfrm>
          <a:prstGeom prst="rect">
            <a:avLst/>
          </a:prstGeom>
          <a:solidFill>
            <a:srgbClr val="DC944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514600" y="5029200"/>
            <a:ext cx="1524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743200" y="5029200"/>
            <a:ext cx="304800" cy="228600"/>
          </a:xfrm>
          <a:prstGeom prst="rect">
            <a:avLst/>
          </a:prstGeom>
          <a:solidFill>
            <a:srgbClr val="E3EAF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257800" y="5029200"/>
            <a:ext cx="228600" cy="228600"/>
          </a:xfrm>
          <a:prstGeom prst="rect">
            <a:avLst/>
          </a:prstGeom>
          <a:solidFill>
            <a:srgbClr val="FFFF9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724400" y="5029200"/>
            <a:ext cx="152400" cy="228600"/>
          </a:xfrm>
          <a:prstGeom prst="rect">
            <a:avLst/>
          </a:prstGeom>
          <a:solidFill>
            <a:srgbClr val="76D476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48200" y="5029200"/>
            <a:ext cx="762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486400" y="5029200"/>
            <a:ext cx="381000" cy="228600"/>
          </a:xfrm>
          <a:prstGeom prst="rect">
            <a:avLst/>
          </a:prstGeom>
          <a:solidFill>
            <a:srgbClr val="8DA9E7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096000" y="5029200"/>
            <a:ext cx="152400" cy="228600"/>
          </a:xfrm>
          <a:prstGeom prst="rect">
            <a:avLst/>
          </a:prstGeom>
          <a:solidFill>
            <a:srgbClr val="CCD8F4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248400" y="5029200"/>
            <a:ext cx="228600" cy="228600"/>
          </a:xfrm>
          <a:prstGeom prst="rect">
            <a:avLst/>
          </a:prstGeom>
          <a:solidFill>
            <a:srgbClr val="CAF8CA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477000" y="5029200"/>
            <a:ext cx="762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553200" y="5029200"/>
            <a:ext cx="228600" cy="228600"/>
          </a:xfrm>
          <a:prstGeom prst="rect">
            <a:avLst/>
          </a:prstGeom>
          <a:solidFill>
            <a:srgbClr val="F7D65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781800" y="5029200"/>
            <a:ext cx="76200" cy="228600"/>
          </a:xfrm>
          <a:prstGeom prst="rect">
            <a:avLst/>
          </a:prstGeom>
          <a:solidFill>
            <a:srgbClr val="FFD3E9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577679" y="2161401"/>
            <a:ext cx="38472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Log</a:t>
            </a:r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4038600" y="2313801"/>
            <a:ext cx="685800" cy="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581400" y="3990201"/>
            <a:ext cx="38472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Log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4042321" y="4142601"/>
            <a:ext cx="685800" cy="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581400" y="5361801"/>
            <a:ext cx="38472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Log</a:t>
            </a:r>
            <a:endParaRPr lang="en-US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042321" y="5514201"/>
            <a:ext cx="685800" cy="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0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14104</TotalTime>
  <Words>939</Words>
  <Application>Microsoft Office PowerPoint</Application>
  <PresentationFormat>On-screen Show (4:3)</PresentationFormat>
  <Paragraphs>298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Log-Structured Memory for DRAM-Based Storage</vt:lpstr>
      <vt:lpstr>Introduction</vt:lpstr>
      <vt:lpstr>RAMCloud Overview</vt:lpstr>
      <vt:lpstr>Workload Sensitivities</vt:lpstr>
      <vt:lpstr>Non-Copying Allocators</vt:lpstr>
      <vt:lpstr>Copying Garbage Collectors</vt:lpstr>
      <vt:lpstr>Allocator for RAMCloud</vt:lpstr>
      <vt:lpstr>Log-Structured Storage</vt:lpstr>
      <vt:lpstr>Log Cleaning</vt:lpstr>
      <vt:lpstr>Cleaning Cost</vt:lpstr>
      <vt:lpstr>Two-Level Cleaning</vt:lpstr>
      <vt:lpstr>Two-Level Cleaning, cont’d</vt:lpstr>
      <vt:lpstr>Parallel Cleaning</vt:lpstr>
      <vt:lpstr>Throughput vs. Memory Utilization</vt:lpstr>
      <vt:lpstr>1-Level vs. 2-Level Cleaning</vt:lpstr>
      <vt:lpstr>Cleaner’s Impact on Latency</vt:lpstr>
      <vt:lpstr>Additional Material in Paper</vt:lpstr>
      <vt:lpstr>Related Work</vt:lpstr>
      <vt:lpstr>Conclusion</vt:lpstr>
      <vt:lpstr>Tombstones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635</cp:revision>
  <cp:lastPrinted>2014-02-17T18:00:57Z</cp:lastPrinted>
  <dcterms:created xsi:type="dcterms:W3CDTF">2008-10-19T02:20:00Z</dcterms:created>
  <dcterms:modified xsi:type="dcterms:W3CDTF">2014-02-18T05:01:32Z</dcterms:modified>
</cp:coreProperties>
</file>