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21" r:id="rId2"/>
    <p:sldId id="494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5" r:id="rId12"/>
    <p:sldId id="496" r:id="rId13"/>
    <p:sldId id="498" r:id="rId14"/>
    <p:sldId id="49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00"/>
    <a:srgbClr val="6A3F14"/>
    <a:srgbClr val="DDDDDD"/>
    <a:srgbClr val="F5E0CB"/>
    <a:srgbClr val="FFC9D3"/>
    <a:srgbClr val="FFEDB3"/>
    <a:srgbClr val="FFFFC9"/>
    <a:srgbClr val="DBFADB"/>
    <a:srgbClr val="E6D5F3"/>
    <a:srgbClr val="D8B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October 16,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We </a:t>
            </a:r>
            <a:r>
              <a:rPr lang="en-US" smtClean="0"/>
              <a:t>Have Learned</a:t>
            </a:r>
            <a:br>
              <a:rPr lang="en-US" smtClean="0"/>
            </a:br>
            <a:r>
              <a:rPr lang="en-US" smtClean="0"/>
              <a:t>From </a:t>
            </a:r>
            <a:r>
              <a:rPr lang="en-US" dirty="0" smtClean="0"/>
              <a:t>RAMCloud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(with </a:t>
            </a:r>
            <a:r>
              <a:rPr lang="en-US" sz="1600" dirty="0" smtClean="0">
                <a:solidFill>
                  <a:srgbClr val="777777"/>
                </a:solidFill>
              </a:rPr>
              <a:t>Asaf Cidon, Ankita Kejriwal, Diego Ongaro, Mendel Rosenblum,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smtClean="0">
                <a:solidFill>
                  <a:srgbClr val="777777"/>
                </a:solidFill>
              </a:rPr>
              <a:t>Stephen </a:t>
            </a:r>
            <a:r>
              <a:rPr lang="en-US" sz="1600" dirty="0">
                <a:solidFill>
                  <a:srgbClr val="777777"/>
                </a:solidFill>
              </a:rPr>
              <a:t>Rumble, </a:t>
            </a:r>
            <a:r>
              <a:rPr lang="en-US" sz="1600" dirty="0" smtClean="0">
                <a:solidFill>
                  <a:srgbClr val="777777"/>
                </a:solidFill>
              </a:rPr>
              <a:t>Ryan Stutsman, and Stephen Yang)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Datacenter evolution, phase #1: scale</a:t>
            </a:r>
          </a:p>
          <a:p>
            <a:r>
              <a:rPr lang="en-US" dirty="0" smtClean="0"/>
              <a:t>Datacenter evolution, phase #2: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Typical round-trip in 2010:	300µs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Feasible today:	5-10µs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Ultimate limit:	&lt; 2µs</a:t>
            </a:r>
          </a:p>
          <a:p>
            <a:pPr>
              <a:tabLst>
                <a:tab pos="4572000" algn="l"/>
              </a:tabLst>
            </a:pPr>
            <a:r>
              <a:rPr lang="en-US" dirty="0" smtClean="0"/>
              <a:t>No fundamental technological obstacles,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>
                <a:solidFill>
                  <a:schemeClr val="accent4"/>
                </a:solidFill>
              </a:rPr>
              <a:t>need new architectures</a:t>
            </a:r>
            <a:r>
              <a:rPr lang="en-US" dirty="0" smtClean="0"/>
              <a:t>: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Must bypass OS kernel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integration of NIC into CPU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datacenter network architectures (no buffers!)</a:t>
            </a: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New network/RPC protocols: user-level, scale, latency</a:t>
            </a:r>
            <a:br>
              <a:rPr lang="en-US" dirty="0" smtClean="0"/>
            </a:br>
            <a:r>
              <a:rPr lang="en-US" dirty="0" smtClean="0"/>
              <a:t>(1M clients/server?)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obvious way to build software: lots of layers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low latency, must </a:t>
            </a:r>
            <a:r>
              <a:rPr lang="en-US" dirty="0" err="1" smtClean="0"/>
              <a:t>rearchitect</a:t>
            </a:r>
            <a:r>
              <a:rPr lang="en-US" dirty="0" smtClean="0"/>
              <a:t> with fewer layers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Conflicts With Latency</a:t>
            </a:r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3676652" y="2038350"/>
            <a:ext cx="1200148" cy="1314450"/>
            <a:chOff x="6934200" y="1600200"/>
            <a:chExt cx="1600200" cy="1752600"/>
          </a:xfrm>
        </p:grpSpPr>
        <p:sp>
          <p:nvSpPr>
            <p:cNvPr id="8" name="Rectangle 7"/>
            <p:cNvSpPr/>
            <p:nvPr/>
          </p:nvSpPr>
          <p:spPr>
            <a:xfrm>
              <a:off x="6934200" y="3200400"/>
              <a:ext cx="1600200" cy="152400"/>
            </a:xfrm>
            <a:prstGeom prst="rect">
              <a:avLst/>
            </a:prstGeom>
            <a:solidFill>
              <a:srgbClr val="E6D5F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34200" y="29718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34200" y="2743200"/>
              <a:ext cx="1600200" cy="152400"/>
            </a:xfrm>
            <a:prstGeom prst="rect">
              <a:avLst/>
            </a:prstGeom>
            <a:solidFill>
              <a:srgbClr val="DBFAD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2514600"/>
              <a:ext cx="1600200" cy="152400"/>
            </a:xfrm>
            <a:prstGeom prst="rect">
              <a:avLst/>
            </a:prstGeom>
            <a:solidFill>
              <a:srgbClr val="FFFFC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2286000"/>
              <a:ext cx="1600200" cy="152400"/>
            </a:xfrm>
            <a:prstGeom prst="rect">
              <a:avLst/>
            </a:prstGeom>
            <a:solidFill>
              <a:srgbClr val="FFEDB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34200" y="2057400"/>
              <a:ext cx="1600200" cy="152400"/>
            </a:xfrm>
            <a:prstGeom prst="rect">
              <a:avLst/>
            </a:prstGeom>
            <a:solidFill>
              <a:srgbClr val="F5E0CB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200" y="1828800"/>
              <a:ext cx="1600200" cy="152400"/>
            </a:xfrm>
            <a:prstGeom prst="rect">
              <a:avLst/>
            </a:prstGeom>
            <a:solidFill>
              <a:srgbClr val="DDDDDD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34200" y="1600200"/>
              <a:ext cx="1600200" cy="152400"/>
            </a:xfrm>
            <a:prstGeom prst="rect">
              <a:avLst/>
            </a:prstGeom>
            <a:solidFill>
              <a:srgbClr val="D9E3F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57600" y="171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3190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41468" y="1981200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Developed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bottom-up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321206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7800"/>
                </a:solidFill>
              </a:rPr>
              <a:t>Layers typically “thin”</a:t>
            </a:r>
            <a:endParaRPr lang="en-US" dirty="0">
              <a:solidFill>
                <a:srgbClr val="0078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914041" y="2771917"/>
            <a:ext cx="1681566" cy="459479"/>
          </a:xfrm>
          <a:custGeom>
            <a:avLst/>
            <a:gdLst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526583"/>
              <a:gd name="connsiteY0" fmla="*/ 0 h 464950"/>
              <a:gd name="connsiteX1" fmla="*/ 1526583 w 1526583"/>
              <a:gd name="connsiteY1" fmla="*/ 464950 h 464950"/>
              <a:gd name="connsiteX0" fmla="*/ 0 w 1681566"/>
              <a:gd name="connsiteY0" fmla="*/ 468878 h 470981"/>
              <a:gd name="connsiteX1" fmla="*/ 1681566 w 1681566"/>
              <a:gd name="connsiteY1" fmla="*/ 11679 h 470981"/>
              <a:gd name="connsiteX0" fmla="*/ 0 w 1681566"/>
              <a:gd name="connsiteY0" fmla="*/ 480210 h 480210"/>
              <a:gd name="connsiteX1" fmla="*/ 1681566 w 1681566"/>
              <a:gd name="connsiteY1" fmla="*/ 23011 h 480210"/>
              <a:gd name="connsiteX0" fmla="*/ 0 w 1681566"/>
              <a:gd name="connsiteY0" fmla="*/ 459479 h 459479"/>
              <a:gd name="connsiteX1" fmla="*/ 1681566 w 1681566"/>
              <a:gd name="connsiteY1" fmla="*/ 2280 h 45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1566" h="459479">
                <a:moveTo>
                  <a:pt x="0" y="459479"/>
                </a:moveTo>
                <a:cubicBezTo>
                  <a:pt x="250556" y="152742"/>
                  <a:pt x="454617" y="-22259"/>
                  <a:pt x="1681566" y="2280"/>
                </a:cubicBezTo>
              </a:path>
            </a:pathLst>
          </a:custGeom>
          <a:ln w="25400" cap="rnd">
            <a:solidFill>
              <a:srgbClr val="007800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505200" y="2057400"/>
            <a:ext cx="0" cy="1219200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Left Brace 24"/>
          <p:cNvSpPr/>
          <p:nvPr/>
        </p:nvSpPr>
        <p:spPr>
          <a:xfrm flipH="1">
            <a:off x="5105400" y="2057400"/>
            <a:ext cx="152400" cy="1295400"/>
          </a:xfrm>
          <a:prstGeom prst="leftBrace">
            <a:avLst>
              <a:gd name="adj1" fmla="val 35452"/>
              <a:gd name="adj2" fmla="val 50000"/>
            </a:avLst>
          </a:prstGeom>
          <a:ln w="19050" cap="rnd">
            <a:solidFill>
              <a:srgbClr val="6A3F1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486400" y="2277070"/>
            <a:ext cx="180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Problems: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/>
              <a:t>Complex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latency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73098" y="43096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3673098" y="4648200"/>
            <a:ext cx="1200148" cy="381000"/>
          </a:xfrm>
          <a:prstGeom prst="rect">
            <a:avLst/>
          </a:prstGeom>
          <a:solidFill>
            <a:srgbClr val="D9E3F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673098" y="5105400"/>
            <a:ext cx="1200148" cy="457200"/>
          </a:xfrm>
          <a:prstGeom prst="rect">
            <a:avLst/>
          </a:prstGeom>
          <a:solidFill>
            <a:srgbClr val="DBFA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673098" y="552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9554" y="472440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Harder to design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(top-down and bottom-up)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16259" y="472440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800"/>
                </a:solidFill>
              </a:rPr>
              <a:t>But, better</a:t>
            </a:r>
            <a:br>
              <a:rPr lang="en-US" dirty="0" smtClean="0">
                <a:solidFill>
                  <a:srgbClr val="007800"/>
                </a:solidFill>
              </a:rPr>
            </a:br>
            <a:r>
              <a:rPr lang="en-US" dirty="0" smtClean="0">
                <a:solidFill>
                  <a:srgbClr val="007800"/>
                </a:solidFill>
              </a:rPr>
              <a:t>architecturally (simpler)</a:t>
            </a:r>
            <a:endParaRPr lang="en-US" dirty="0">
              <a:solidFill>
                <a:srgbClr val="007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drivers for software and hardware systems over last 30 years:</a:t>
            </a:r>
          </a:p>
          <a:p>
            <a:pPr lvl="1"/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Locality (caching, de-dup, rack organization, etc. etc.)</a:t>
            </a:r>
          </a:p>
          <a:p>
            <a:r>
              <a:rPr lang="en-US" dirty="0" smtClean="0"/>
              <a:t>Large-scale Web applications have huge datasets but less locality</a:t>
            </a:r>
          </a:p>
          <a:p>
            <a:pPr lvl="1"/>
            <a:r>
              <a:rPr lang="en-US" dirty="0" smtClean="0"/>
              <a:t>Long tail</a:t>
            </a:r>
          </a:p>
          <a:p>
            <a:pPr lvl="1"/>
            <a:r>
              <a:rPr lang="en-US" dirty="0" smtClean="0"/>
              <a:t>Highly interconnected</a:t>
            </a:r>
            <a:br>
              <a:rPr lang="en-US" dirty="0" smtClean="0"/>
            </a:br>
            <a:r>
              <a:rPr lang="en-US" dirty="0" smtClean="0"/>
              <a:t>(social graphs)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Count On Locality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38600" y="3654700"/>
            <a:ext cx="4560427" cy="2669900"/>
            <a:chOff x="2678573" y="3429000"/>
            <a:chExt cx="4560427" cy="2669900"/>
          </a:xfrm>
        </p:grpSpPr>
        <p:sp>
          <p:nvSpPr>
            <p:cNvPr id="8" name="Freeform 7"/>
            <p:cNvSpPr/>
            <p:nvPr/>
          </p:nvSpPr>
          <p:spPr>
            <a:xfrm>
              <a:off x="3102620" y="3581400"/>
              <a:ext cx="2915367" cy="2129568"/>
            </a:xfrm>
            <a:custGeom>
              <a:avLst/>
              <a:gdLst>
                <a:gd name="connsiteX0" fmla="*/ 0 w 4858719"/>
                <a:gd name="connsiteY0" fmla="*/ 0 h 3549111"/>
                <a:gd name="connsiteX1" fmla="*/ 0 w 4858719"/>
                <a:gd name="connsiteY1" fmla="*/ 3549111 h 3549111"/>
                <a:gd name="connsiteX2" fmla="*/ 4858719 w 4858719"/>
                <a:gd name="connsiteY2" fmla="*/ 3549111 h 354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8719" h="3549111">
                  <a:moveTo>
                    <a:pt x="0" y="0"/>
                  </a:moveTo>
                  <a:lnTo>
                    <a:pt x="0" y="3549111"/>
                  </a:lnTo>
                  <a:lnTo>
                    <a:pt x="4858719" y="3549111"/>
                  </a:lnTo>
                </a:path>
              </a:pathLst>
            </a:cu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14213" y="3613948"/>
              <a:ext cx="2729378" cy="1976128"/>
            </a:xfrm>
            <a:custGeom>
              <a:avLst/>
              <a:gdLst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  <a:gd name="connsiteX0" fmla="*/ 0 w 4548752"/>
                <a:gd name="connsiteY0" fmla="*/ 0 h 3293389"/>
                <a:gd name="connsiteX1" fmla="*/ 4548752 w 4548752"/>
                <a:gd name="connsiteY1" fmla="*/ 3293389 h 329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48752" h="3293389">
                  <a:moveTo>
                    <a:pt x="0" y="0"/>
                  </a:moveTo>
                  <a:cubicBezTo>
                    <a:pt x="222143" y="3089328"/>
                    <a:pt x="2893016" y="3241729"/>
                    <a:pt x="4548752" y="3293389"/>
                  </a:cubicBezTo>
                </a:path>
              </a:pathLst>
            </a:custGeom>
            <a:noFill/>
            <a:ln w="50800">
              <a:solidFill>
                <a:schemeClr val="accent1">
                  <a:lumMod val="90000"/>
                  <a:lumOff val="10000"/>
                </a:schemeClr>
              </a:solidFill>
              <a:prstDash val="solid"/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187412" y="4322673"/>
              <a:ext cx="1351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Frequency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6796" y="5729568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Items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048000" y="3429000"/>
              <a:ext cx="533400" cy="12954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5334000"/>
              <a:ext cx="2209800" cy="457200"/>
            </a:xfrm>
            <a:prstGeom prst="ellipse">
              <a:avLst/>
            </a:prstGeom>
            <a:noFill/>
            <a:ln>
              <a:solidFill>
                <a:schemeClr val="accent4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3429000"/>
              <a:ext cx="14029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Traditional</a:t>
              </a:r>
              <a:br>
                <a:rPr lang="en-US" dirty="0" smtClean="0">
                  <a:solidFill>
                    <a:schemeClr val="accent4"/>
                  </a:solidFill>
                </a:rPr>
              </a:br>
              <a:r>
                <a:rPr lang="en-US" dirty="0" smtClean="0">
                  <a:solidFill>
                    <a:schemeClr val="accent4"/>
                  </a:solidFill>
                </a:rPr>
                <a:t>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93173" y="4967568"/>
              <a:ext cx="1937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accent4"/>
                  </a:solidFill>
                </a:rPr>
                <a:t>Web applications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4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systems create many problems:</a:t>
            </a:r>
          </a:p>
          <a:p>
            <a:pPr lvl="1"/>
            <a:r>
              <a:rPr lang="en-US" dirty="0" smtClean="0"/>
              <a:t>Manual management doesn’t work</a:t>
            </a:r>
          </a:p>
          <a:p>
            <a:pPr lvl="1"/>
            <a:r>
              <a:rPr lang="en-US" dirty="0" smtClean="0"/>
              <a:t>Reliability is much harder to achieve</a:t>
            </a:r>
          </a:p>
          <a:p>
            <a:pPr lvl="1"/>
            <a:r>
              <a:rPr lang="en-US" dirty="0" smtClean="0"/>
              <a:t>“Rare” corner cases happen frequently</a:t>
            </a:r>
          </a:p>
          <a:p>
            <a:r>
              <a:rPr lang="en-US" dirty="0" smtClean="0"/>
              <a:t>However, scale can be friend as well as enemy:</a:t>
            </a:r>
          </a:p>
          <a:p>
            <a:pPr lvl="1"/>
            <a:r>
              <a:rPr lang="en-US" dirty="0" smtClean="0"/>
              <a:t>RAMCloud fast crash recovery</a:t>
            </a:r>
          </a:p>
          <a:p>
            <a:pPr lvl="2"/>
            <a:r>
              <a:rPr lang="en-US" dirty="0" smtClean="0"/>
              <a:t>Use 1000’s of servers to recover failed masters quickly</a:t>
            </a:r>
          </a:p>
          <a:p>
            <a:pPr lvl="2"/>
            <a:r>
              <a:rPr lang="en-US" dirty="0" smtClean="0"/>
              <a:t>Since crash recovery is fast, “promote” all errors to server crashes</a:t>
            </a:r>
          </a:p>
          <a:p>
            <a:pPr lvl="1"/>
            <a:r>
              <a:rPr lang="en-US" dirty="0" smtClean="0"/>
              <a:t>Windows error reporting (Microsoft)</a:t>
            </a:r>
          </a:p>
          <a:p>
            <a:pPr lvl="2"/>
            <a:r>
              <a:rPr lang="en-US" dirty="0" smtClean="0"/>
              <a:t>Automated bug reporting</a:t>
            </a:r>
          </a:p>
          <a:p>
            <a:pPr lvl="2"/>
            <a:r>
              <a:rPr lang="en-US" dirty="0" smtClean="0"/>
              <a:t>Statistics identify most important bugs</a:t>
            </a:r>
          </a:p>
          <a:p>
            <a:pPr lvl="2"/>
            <a:r>
              <a:rPr lang="en-US" dirty="0" smtClean="0"/>
              <a:t>Correlations identify buggy device drivers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Scale Your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uild big =&gt; learn big</a:t>
            </a:r>
          </a:p>
          <a:p>
            <a:r>
              <a:rPr lang="en-US" dirty="0" smtClean="0"/>
              <a:t>My pet peeve: too much “summer project research”</a:t>
            </a:r>
          </a:p>
          <a:p>
            <a:pPr lvl="1"/>
            <a:r>
              <a:rPr lang="en-US" smtClean="0"/>
              <a:t>2-3 </a:t>
            </a:r>
            <a:r>
              <a:rPr lang="en-US" dirty="0" smtClean="0"/>
              <a:t>month projects</a:t>
            </a:r>
          </a:p>
          <a:p>
            <a:pPr lvl="1"/>
            <a:r>
              <a:rPr lang="en-US" dirty="0" smtClean="0"/>
              <a:t>Motivated by conference paper deadlines</a:t>
            </a:r>
          </a:p>
          <a:p>
            <a:pPr lvl="1"/>
            <a:r>
              <a:rPr lang="en-US" dirty="0" smtClean="0"/>
              <a:t>Superficial, not much deep learning</a:t>
            </a:r>
          </a:p>
          <a:p>
            <a:r>
              <a:rPr lang="en-US" dirty="0" smtClean="0"/>
              <a:t>Trying to build a large system that really works is hard, but intellectually rewarding:</a:t>
            </a:r>
          </a:p>
          <a:p>
            <a:pPr lvl="1"/>
            <a:r>
              <a:rPr lang="en-US" dirty="0" smtClean="0"/>
              <a:t>Exposes interesting side issues</a:t>
            </a:r>
          </a:p>
          <a:p>
            <a:pPr lvl="1"/>
            <a:r>
              <a:rPr lang="en-US" dirty="0" smtClean="0"/>
              <a:t>Important problems identify themselves (recurrences)</a:t>
            </a:r>
          </a:p>
          <a:p>
            <a:pPr lvl="1"/>
            <a:r>
              <a:rPr lang="en-US" dirty="0" smtClean="0"/>
              <a:t>Deeper evaluation (real use cases)</a:t>
            </a:r>
          </a:p>
          <a:p>
            <a:pPr lvl="1"/>
            <a:r>
              <a:rPr lang="en-US" dirty="0" smtClean="0"/>
              <a:t>Shared goal creates teamwork, intellectual exchange</a:t>
            </a:r>
          </a:p>
          <a:p>
            <a:pPr lvl="1"/>
            <a:r>
              <a:rPr lang="en-US" dirty="0" smtClean="0"/>
              <a:t>Overall, deep learning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broad conclusions we have reached during the RAMCloud project: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Randomization plays a fundamental role in large-scale systems</a:t>
            </a:r>
          </a:p>
          <a:p>
            <a:pPr lvl="1"/>
            <a:r>
              <a:rPr lang="en-US" dirty="0" smtClean="0"/>
              <a:t>Need new paradigms for distributed, concurrent, fault-tolerant software</a:t>
            </a:r>
          </a:p>
          <a:p>
            <a:pPr lvl="1"/>
            <a:r>
              <a:rPr lang="en-US" dirty="0" smtClean="0"/>
              <a:t>Exciting opportunities in low-latency datacenter networking</a:t>
            </a:r>
          </a:p>
          <a:p>
            <a:pPr lvl="1"/>
            <a:r>
              <a:rPr lang="en-US" dirty="0" smtClean="0"/>
              <a:t>Layering conflicts with latency</a:t>
            </a:r>
          </a:p>
          <a:p>
            <a:pPr lvl="1"/>
            <a:r>
              <a:rPr lang="en-US" dirty="0" smtClean="0"/>
              <a:t>Don’t count on locality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can be your friend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key-value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 smtClean="0">
                <a:solidFill>
                  <a:schemeClr val="accent4"/>
                </a:solidFill>
              </a:rPr>
              <a:t>andomization plays a fundamental role in large-scale systems</a:t>
            </a:r>
          </a:p>
          <a:p>
            <a:r>
              <a:rPr lang="en-US" dirty="0" smtClean="0"/>
              <a:t>Enables decentralized decision-making</a:t>
            </a:r>
          </a:p>
          <a:p>
            <a:r>
              <a:rPr lang="en-US" dirty="0" smtClean="0"/>
              <a:t>Example: load balancing of segment replicas. Goals:</a:t>
            </a:r>
          </a:p>
          <a:p>
            <a:pPr lvl="1"/>
            <a:r>
              <a:rPr lang="en-US" dirty="0" smtClean="0"/>
              <a:t>Each master decides where to replicate its own segments: no central authority</a:t>
            </a:r>
          </a:p>
          <a:p>
            <a:pPr lvl="1"/>
            <a:r>
              <a:rPr lang="en-US" dirty="0" smtClean="0"/>
              <a:t>Distribute each master’s replicas uniformly across cluster</a:t>
            </a:r>
          </a:p>
          <a:p>
            <a:pPr lvl="1"/>
            <a:r>
              <a:rPr lang="en-US" dirty="0" smtClean="0"/>
              <a:t>Uniform usage of secondary storage on backups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48768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2971800" y="48768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267200" y="48768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5029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5181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0292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4267200" y="5029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4267200" y="5181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5334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0292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1676400" y="60960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S2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58674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2514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S9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60960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41910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67056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S11</a:t>
            </a:r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60960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S13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4191000" y="5943600"/>
            <a:ext cx="685800" cy="152400"/>
          </a:xfrm>
          <a:prstGeom prst="rect">
            <a:avLst/>
          </a:prstGeom>
          <a:solidFill>
            <a:srgbClr val="DBFAD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M2, S4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67056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3352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S3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2514600" y="57912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7543800" y="5943600"/>
            <a:ext cx="685800" cy="152400"/>
          </a:xfrm>
          <a:prstGeom prst="rect">
            <a:avLst/>
          </a:prstGeom>
          <a:solidFill>
            <a:srgbClr val="D9E3F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M1, S8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3352800" y="57912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1676400" y="5943600"/>
            <a:ext cx="685800" cy="152400"/>
          </a:xfrm>
          <a:prstGeom prst="rect">
            <a:avLst/>
          </a:prstGeom>
          <a:solidFill>
            <a:srgbClr val="FFFFC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M3, S12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4800" y="4907796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0679" y="5879068"/>
            <a:ext cx="106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backup for each replica at random?</a:t>
            </a:r>
          </a:p>
          <a:p>
            <a:pPr lvl="1"/>
            <a:r>
              <a:rPr lang="en-US" dirty="0" smtClean="0"/>
              <a:t>Uneven distribution: worst-case = 3-5x average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Mitzenmacher’s</a:t>
            </a:r>
            <a:r>
              <a:rPr lang="en-US" dirty="0" smtClean="0"/>
              <a:t> approach:</a:t>
            </a:r>
          </a:p>
          <a:p>
            <a:pPr lvl="1"/>
            <a:r>
              <a:rPr lang="en-US" dirty="0" smtClean="0"/>
              <a:t>Probe several randomly selected backups</a:t>
            </a:r>
          </a:p>
          <a:p>
            <a:pPr lvl="1"/>
            <a:r>
              <a:rPr lang="en-US" dirty="0" smtClean="0"/>
              <a:t>Choose most attractive</a:t>
            </a:r>
          </a:p>
          <a:p>
            <a:pPr lvl="1"/>
            <a:r>
              <a:rPr lang="en-US" dirty="0" smtClean="0"/>
              <a:t>Result: almost uniform distribution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000" dirty="0" smtClean="0"/>
              <a:t>Select 3 backups for segment at random?</a:t>
            </a:r>
          </a:p>
          <a:p>
            <a:r>
              <a:rPr lang="en-US" sz="2000" dirty="0" smtClean="0"/>
              <a:t>Problem:</a:t>
            </a:r>
          </a:p>
          <a:p>
            <a:pPr lvl="1"/>
            <a:r>
              <a:rPr lang="en-US" sz="1800" dirty="0" smtClean="0"/>
              <a:t>In large-scale system, any 3 machine failures results in data loss</a:t>
            </a:r>
          </a:p>
          <a:p>
            <a:pPr lvl="1"/>
            <a:r>
              <a:rPr lang="en-US" sz="1800" dirty="0" smtClean="0"/>
              <a:t>After power outage, ~1% of servers don’t restart</a:t>
            </a:r>
          </a:p>
          <a:p>
            <a:pPr lvl="1"/>
            <a:r>
              <a:rPr lang="en-US" sz="1800" dirty="0" smtClean="0"/>
              <a:t>Every power outage loses data!</a:t>
            </a:r>
          </a:p>
          <a:p>
            <a:r>
              <a:rPr lang="en-US" sz="2000" dirty="0" smtClean="0"/>
              <a:t>Solution: </a:t>
            </a:r>
            <a:r>
              <a:rPr lang="en-US" sz="2000" dirty="0" err="1" smtClean="0">
                <a:solidFill>
                  <a:schemeClr val="tx2"/>
                </a:solidFill>
              </a:rPr>
              <a:t>derandomize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backup selection</a:t>
            </a:r>
          </a:p>
          <a:p>
            <a:pPr lvl="1"/>
            <a:r>
              <a:rPr lang="en-US" sz="1800" dirty="0" smtClean="0"/>
              <a:t>Pick first backup at random (for</a:t>
            </a:r>
            <a:br>
              <a:rPr lang="en-US" sz="1800" dirty="0" smtClean="0"/>
            </a:br>
            <a:r>
              <a:rPr lang="en-US" sz="1800" dirty="0" smtClean="0"/>
              <a:t>load balancing)</a:t>
            </a:r>
          </a:p>
          <a:p>
            <a:pPr lvl="1"/>
            <a:r>
              <a:rPr lang="en-US" sz="1800" dirty="0" smtClean="0"/>
              <a:t>Other backups deterministic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4"/>
                </a:solidFill>
              </a:rPr>
              <a:t>replication groups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Result: data safe for hundreds</a:t>
            </a:r>
            <a:br>
              <a:rPr lang="en-US" sz="1800" dirty="0" smtClean="0"/>
            </a:br>
            <a:r>
              <a:rPr lang="en-US" sz="1800" dirty="0" smtClean="0"/>
              <a:t>of years</a:t>
            </a:r>
          </a:p>
          <a:p>
            <a:pPr lvl="1"/>
            <a:r>
              <a:rPr lang="en-US" sz="1800" dirty="0" smtClean="0"/>
              <a:t>(but, lose more data in each</a:t>
            </a:r>
            <a:br>
              <a:rPr lang="en-US" sz="1800" dirty="0" smtClean="0"/>
            </a:br>
            <a:r>
              <a:rPr lang="en-US" sz="1800" dirty="0" smtClean="0"/>
              <a:t>loss)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Randomization is Bad!</a:t>
            </a:r>
            <a:endParaRPr lang="en-US" dirty="0"/>
          </a:p>
        </p:txBody>
      </p:sp>
      <p:pic>
        <p:nvPicPr>
          <p:cNvPr id="1026" name="Picture 2" descr="C:\Users\ouster\Desktop\copyse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02252"/>
            <a:ext cx="4189413" cy="231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2133600"/>
          </a:xfrm>
        </p:spPr>
        <p:txBody>
          <a:bodyPr/>
          <a:lstStyle/>
          <a:p>
            <a:r>
              <a:rPr lang="en-US" dirty="0" smtClean="0"/>
              <a:t>RAMCloud often requires code that is distributed, concurrent, and fault tolerant:</a:t>
            </a:r>
          </a:p>
          <a:p>
            <a:pPr lvl="1"/>
            <a:r>
              <a:rPr lang="en-US" dirty="0" smtClean="0"/>
              <a:t>Replicate segment to 3 backups</a:t>
            </a:r>
          </a:p>
          <a:p>
            <a:pPr lvl="1"/>
            <a:r>
              <a:rPr lang="en-US" dirty="0" smtClean="0"/>
              <a:t>Coordinate 100 masters working together to recover failed server</a:t>
            </a:r>
          </a:p>
          <a:p>
            <a:pPr lvl="1"/>
            <a:r>
              <a:rPr lang="en-US" dirty="0" smtClean="0"/>
              <a:t>Concurrently read segments from ~1000 backups, replay log entries, re-replicate to other backups</a:t>
            </a:r>
          </a:p>
          <a:p>
            <a:r>
              <a:rPr lang="en-US" dirty="0" smtClean="0"/>
              <a:t>Traditional imperative programming doesn’t work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Result: spaghetti code, brittle, buggy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 is Hard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5181600" y="4038600"/>
            <a:ext cx="1600200" cy="1722119"/>
            <a:chOff x="5181600" y="4038600"/>
            <a:chExt cx="1600200" cy="1722119"/>
          </a:xfrm>
        </p:grpSpPr>
        <p:grpSp>
          <p:nvGrpSpPr>
            <p:cNvPr id="61" name="Group 60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24200" y="4038600"/>
            <a:ext cx="1600200" cy="1722119"/>
            <a:chOff x="5181600" y="4038600"/>
            <a:chExt cx="1600200" cy="1722119"/>
          </a:xfrm>
        </p:grpSpPr>
        <p:grpSp>
          <p:nvGrpSpPr>
            <p:cNvPr id="95" name="Group 9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Freeform 9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66800" y="4038600"/>
            <a:ext cx="1600200" cy="1722119"/>
            <a:chOff x="5181600" y="4038600"/>
            <a:chExt cx="1600200" cy="1722119"/>
          </a:xfrm>
        </p:grpSpPr>
        <p:grpSp>
          <p:nvGrpSpPr>
            <p:cNvPr id="125" name="Group 124"/>
            <p:cNvGrpSpPr/>
            <p:nvPr/>
          </p:nvGrpSpPr>
          <p:grpSpPr>
            <a:xfrm>
              <a:off x="5181600" y="4038600"/>
              <a:ext cx="1600200" cy="1722119"/>
              <a:chOff x="990600" y="4038600"/>
              <a:chExt cx="1600200" cy="1722119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143000" y="41148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143000" y="4191000"/>
                <a:ext cx="1143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295400" y="42672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44958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0" y="43434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295400" y="4419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47800" y="45720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447800" y="46482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90600" y="40386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143000" y="4724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0" y="4800600"/>
                <a:ext cx="381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47800" y="4876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600200" y="49530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600200" y="50292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990600" y="5181600"/>
                <a:ext cx="16002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143000" y="5257800"/>
                <a:ext cx="228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143000" y="5334000"/>
                <a:ext cx="9906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280160" y="51054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0" y="5410200"/>
                <a:ext cx="7620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447800" y="5486400"/>
                <a:ext cx="5334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295400" y="55626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143000" y="5638800"/>
                <a:ext cx="9144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990600" y="5715000"/>
                <a:ext cx="304800" cy="457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Freeform 125"/>
            <p:cNvSpPr/>
            <p:nvPr/>
          </p:nvSpPr>
          <p:spPr>
            <a:xfrm>
              <a:off x="5974596" y="4602984"/>
              <a:ext cx="614442" cy="751724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560009 w 696677"/>
                <a:gd name="connsiteY0" fmla="*/ 9608 h 9608"/>
                <a:gd name="connsiteX1" fmla="*/ 0 w 696677"/>
                <a:gd name="connsiteY1" fmla="*/ 0 h 9608"/>
                <a:gd name="connsiteX0" fmla="*/ 8038 w 11571"/>
                <a:gd name="connsiteY0" fmla="*/ 10000 h 10000"/>
                <a:gd name="connsiteX1" fmla="*/ 0 w 11571"/>
                <a:gd name="connsiteY1" fmla="*/ 0 h 10000"/>
                <a:gd name="connsiteX0" fmla="*/ 7320 w 11104"/>
                <a:gd name="connsiteY0" fmla="*/ 9694 h 9694"/>
                <a:gd name="connsiteX1" fmla="*/ 0 w 11104"/>
                <a:gd name="connsiteY1" fmla="*/ 0 h 9694"/>
                <a:gd name="connsiteX0" fmla="*/ 6980 w 10250"/>
                <a:gd name="connsiteY0" fmla="*/ 10211 h 10211"/>
                <a:gd name="connsiteX1" fmla="*/ 0 w 10250"/>
                <a:gd name="connsiteY1" fmla="*/ 0 h 1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0" h="10211">
                  <a:moveTo>
                    <a:pt x="6980" y="10211"/>
                  </a:moveTo>
                  <a:cubicBezTo>
                    <a:pt x="12108" y="10106"/>
                    <a:pt x="12194" y="21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 flipH="1">
              <a:off x="5236069" y="4305930"/>
              <a:ext cx="473952" cy="751683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24631"/>
                <a:gd name="connsiteY0" fmla="*/ 9510 h 9510"/>
                <a:gd name="connsiteX1" fmla="*/ 208881 w 424631"/>
                <a:gd name="connsiteY1" fmla="*/ 0 h 9510"/>
                <a:gd name="connsiteX0" fmla="*/ 0 w 9059"/>
                <a:gd name="connsiteY0" fmla="*/ 10000 h 10000"/>
                <a:gd name="connsiteX1" fmla="*/ 4919 w 9059"/>
                <a:gd name="connsiteY1" fmla="*/ 0 h 10000"/>
                <a:gd name="connsiteX0" fmla="*/ 0 w 9667"/>
                <a:gd name="connsiteY0" fmla="*/ 10000 h 10000"/>
                <a:gd name="connsiteX1" fmla="*/ 5430 w 966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67" h="10000">
                  <a:moveTo>
                    <a:pt x="0" y="10000"/>
                  </a:moveTo>
                  <a:cubicBezTo>
                    <a:pt x="9048" y="10000"/>
                    <a:pt x="13545" y="1444"/>
                    <a:pt x="543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842860" y="4068324"/>
              <a:ext cx="809431" cy="836889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60407 w 331731"/>
                <a:gd name="connsiteY0" fmla="*/ 10588 h 10588"/>
                <a:gd name="connsiteX1" fmla="*/ 0 w 331731"/>
                <a:gd name="connsiteY1" fmla="*/ 0 h 10588"/>
                <a:gd name="connsiteX0" fmla="*/ 60407 w 405017"/>
                <a:gd name="connsiteY0" fmla="*/ 10588 h 10588"/>
                <a:gd name="connsiteX1" fmla="*/ 0 w 405017"/>
                <a:gd name="connsiteY1" fmla="*/ 0 h 1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017" h="10588">
                  <a:moveTo>
                    <a:pt x="60407" y="10588"/>
                  </a:moveTo>
                  <a:cubicBezTo>
                    <a:pt x="457082" y="10490"/>
                    <a:pt x="601090" y="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501389" y="4745038"/>
              <a:ext cx="694451" cy="922175"/>
            </a:xfrm>
            <a:custGeom>
              <a:avLst/>
              <a:gdLst>
                <a:gd name="connsiteX0" fmla="*/ 8605 w 78381"/>
                <a:gd name="connsiteY0" fmla="*/ 790413 h 866470"/>
                <a:gd name="connsiteX1" fmla="*/ 78347 w 78381"/>
                <a:gd name="connsiteY1" fmla="*/ 790413 h 866470"/>
                <a:gd name="connsiteX2" fmla="*/ 856 w 78381"/>
                <a:gd name="connsiteY2" fmla="*/ 0 h 866470"/>
                <a:gd name="connsiteX0" fmla="*/ 7749 w 7749"/>
                <a:gd name="connsiteY0" fmla="*/ 790413 h 790413"/>
                <a:gd name="connsiteX1" fmla="*/ 0 w 7749"/>
                <a:gd name="connsiteY1" fmla="*/ 0 h 790413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282240"/>
                <a:gd name="connsiteY0" fmla="*/ 10000 h 10000"/>
                <a:gd name="connsiteX1" fmla="*/ 0 w 282240"/>
                <a:gd name="connsiteY1" fmla="*/ 0 h 10000"/>
                <a:gd name="connsiteX0" fmla="*/ 10000 w 366831"/>
                <a:gd name="connsiteY0" fmla="*/ 10000 h 10000"/>
                <a:gd name="connsiteX1" fmla="*/ 0 w 366831"/>
                <a:gd name="connsiteY1" fmla="*/ 0 h 10000"/>
                <a:gd name="connsiteX0" fmla="*/ 10000 w 276130"/>
                <a:gd name="connsiteY0" fmla="*/ 10000 h 10000"/>
                <a:gd name="connsiteX1" fmla="*/ 0 w 276130"/>
                <a:gd name="connsiteY1" fmla="*/ 0 h 10000"/>
                <a:gd name="connsiteX0" fmla="*/ 10000 w 305027"/>
                <a:gd name="connsiteY0" fmla="*/ 10000 h 10000"/>
                <a:gd name="connsiteX1" fmla="*/ 0 w 305027"/>
                <a:gd name="connsiteY1" fmla="*/ 0 h 10000"/>
                <a:gd name="connsiteX0" fmla="*/ 0 w 463312"/>
                <a:gd name="connsiteY0" fmla="*/ 11667 h 11667"/>
                <a:gd name="connsiteX1" fmla="*/ 264007 w 463312"/>
                <a:gd name="connsiteY1" fmla="*/ 0 h 1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312" h="11667">
                  <a:moveTo>
                    <a:pt x="0" y="11667"/>
                  </a:moveTo>
                  <a:cubicBezTo>
                    <a:pt x="396675" y="11569"/>
                    <a:pt x="667346" y="1667"/>
                    <a:pt x="264007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/>
                  </a:solidFill>
                </a:ln>
              </a:endParaRPr>
            </a:p>
          </p:txBody>
        </p:sp>
      </p:grpSp>
      <p:cxnSp>
        <p:nvCxnSpPr>
          <p:cNvPr id="155" name="Straight Connector 154"/>
          <p:cNvCxnSpPr/>
          <p:nvPr/>
        </p:nvCxnSpPr>
        <p:spPr>
          <a:xfrm flipV="1">
            <a:off x="18288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28800" y="4215539"/>
            <a:ext cx="3471620" cy="5850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886200" y="4215539"/>
            <a:ext cx="1394847" cy="585061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2438401" y="4267200"/>
            <a:ext cx="1467172" cy="52177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2438400" y="4267201"/>
            <a:ext cx="3505200" cy="514026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442847" y="4267200"/>
            <a:ext cx="1500753" cy="508862"/>
          </a:xfrm>
          <a:prstGeom prst="line">
            <a:avLst/>
          </a:prstGeom>
          <a:noFill/>
          <a:ln w="19050">
            <a:solidFill>
              <a:schemeClr val="accent1">
                <a:lumMod val="90000"/>
                <a:lumOff val="10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6" name="TextBox 165"/>
          <p:cNvSpPr txBox="1"/>
          <p:nvPr/>
        </p:nvSpPr>
        <p:spPr>
          <a:xfrm>
            <a:off x="6858000" y="44196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Must “go back”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after failures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Experimenting with new approach: more like a state machine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Code divided into smaller units</a:t>
            </a:r>
          </a:p>
          <a:p>
            <a:pPr lvl="1"/>
            <a:r>
              <a:rPr lang="en-US" dirty="0" smtClean="0"/>
              <a:t>Each unit handles one invariant or transition</a:t>
            </a:r>
          </a:p>
          <a:p>
            <a:pPr lvl="1"/>
            <a:r>
              <a:rPr lang="en-US" dirty="0" smtClean="0"/>
              <a:t>Event driven (sort of)</a:t>
            </a:r>
          </a:p>
          <a:p>
            <a:pPr lvl="1"/>
            <a:r>
              <a:rPr lang="en-US" dirty="0" smtClean="0"/>
              <a:t>Serialized access to shared state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These ideas are still evolving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16,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 We Have Learned From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DCFT Code: Need New Pattern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3429000" y="2590800"/>
            <a:ext cx="1524000" cy="914400"/>
          </a:xfrm>
          <a:prstGeom prst="cloud">
            <a:avLst/>
          </a:prstGeom>
          <a:ln>
            <a:solidFill>
              <a:srgbClr val="0078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800"/>
                </a:solidFill>
              </a:rPr>
              <a:t>Shared</a:t>
            </a:r>
            <a:br>
              <a:rPr lang="en-US" dirty="0" smtClean="0">
                <a:solidFill>
                  <a:srgbClr val="007800"/>
                </a:solidFill>
              </a:rPr>
            </a:br>
            <a:r>
              <a:rPr lang="en-US" dirty="0" smtClean="0">
                <a:solidFill>
                  <a:srgbClr val="007800"/>
                </a:solidFill>
              </a:rPr>
              <a:t>State</a:t>
            </a:r>
            <a:endParaRPr lang="en-US" dirty="0">
              <a:solidFill>
                <a:srgbClr val="007800"/>
              </a:solidFill>
            </a:endParaRPr>
          </a:p>
        </p:txBody>
      </p:sp>
      <p:sp>
        <p:nvSpPr>
          <p:cNvPr id="41" name="Folded Corner 40"/>
          <p:cNvSpPr/>
          <p:nvPr/>
        </p:nvSpPr>
        <p:spPr>
          <a:xfrm>
            <a:off x="5181600" y="2286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219700" y="24003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219700" y="24384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19700" y="23622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olded Corner 45"/>
          <p:cNvSpPr/>
          <p:nvPr/>
        </p:nvSpPr>
        <p:spPr>
          <a:xfrm>
            <a:off x="4038600" y="18288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76700" y="19431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76700" y="19812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076700" y="19050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076700" y="20193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lded Corner 41"/>
          <p:cNvSpPr/>
          <p:nvPr/>
        </p:nvSpPr>
        <p:spPr>
          <a:xfrm>
            <a:off x="5105400" y="3429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43500" y="36576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3500" y="35433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43500" y="35052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143500" y="35814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143500" y="36195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lded Corner 54"/>
          <p:cNvSpPr/>
          <p:nvPr/>
        </p:nvSpPr>
        <p:spPr>
          <a:xfrm>
            <a:off x="4191000" y="38100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267200" y="39624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67200" y="3924300"/>
            <a:ext cx="1524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29100" y="4015741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29100" y="38862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olded Corner 61"/>
          <p:cNvSpPr/>
          <p:nvPr/>
        </p:nvSpPr>
        <p:spPr>
          <a:xfrm>
            <a:off x="2971800" y="37338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48000" y="39243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09900" y="3962400"/>
            <a:ext cx="228599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48000" y="38862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009900" y="38100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009900" y="38481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olded Corner 70"/>
          <p:cNvSpPr/>
          <p:nvPr/>
        </p:nvSpPr>
        <p:spPr>
          <a:xfrm>
            <a:off x="2743200" y="2514600"/>
            <a:ext cx="304799" cy="419100"/>
          </a:xfrm>
          <a:prstGeom prst="foldedCorner">
            <a:avLst/>
          </a:prstGeom>
          <a:solidFill>
            <a:srgbClr val="EDF2FB"/>
          </a:solidFill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19400" y="26289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81300" y="25908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857500" y="26670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95600" y="2705100"/>
            <a:ext cx="11430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81300" y="2743200"/>
            <a:ext cx="45720" cy="22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>
            <a:off x="3124200" y="2819400"/>
            <a:ext cx="609600" cy="762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352800" y="3276600"/>
            <a:ext cx="533400" cy="3810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724400" y="2667000"/>
            <a:ext cx="381000" cy="2286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4251702" y="3382505"/>
            <a:ext cx="76200" cy="3810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4572000" y="3276600"/>
            <a:ext cx="457200" cy="1524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191000" y="2286000"/>
            <a:ext cx="0" cy="457200"/>
          </a:xfrm>
          <a:prstGeom prst="line">
            <a:avLst/>
          </a:prstGeom>
          <a:ln w="19050" cap="rnd">
            <a:solidFill>
              <a:schemeClr val="tx2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10505</TotalTime>
  <Words>940</Words>
  <Application>Microsoft Office PowerPoint</Application>
  <PresentationFormat>On-screen Show (4:3)</PresentationFormat>
  <Paragraphs>233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What We Have Learned From RAMCloud</vt:lpstr>
      <vt:lpstr>Introduction</vt:lpstr>
      <vt:lpstr>RAMCloud Overview</vt:lpstr>
      <vt:lpstr>RAMCloud Architecture</vt:lpstr>
      <vt:lpstr>Randomization</vt:lpstr>
      <vt:lpstr>Randomization, cont’d</vt:lpstr>
      <vt:lpstr>Sometimes Randomization is Bad!</vt:lpstr>
      <vt:lpstr>DCFT Code is Hard</vt:lpstr>
      <vt:lpstr>DCFT Code: Need New Pattern</vt:lpstr>
      <vt:lpstr>Low-Latency Networking</vt:lpstr>
      <vt:lpstr>Layering Conflicts With Latency</vt:lpstr>
      <vt:lpstr>Don’t Count On Locality</vt:lpstr>
      <vt:lpstr>Make Scale Your Friend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432</cp:revision>
  <cp:lastPrinted>2011-01-25T21:54:55Z</cp:lastPrinted>
  <dcterms:created xsi:type="dcterms:W3CDTF">2008-10-19T02:20:00Z</dcterms:created>
  <dcterms:modified xsi:type="dcterms:W3CDTF">2012-10-16T18:23:38Z</dcterms:modified>
</cp:coreProperties>
</file>