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308" r:id="rId4"/>
    <p:sldId id="290" r:id="rId5"/>
    <p:sldId id="291" r:id="rId6"/>
    <p:sldId id="310" r:id="rId7"/>
    <p:sldId id="311" r:id="rId8"/>
    <p:sldId id="312" r:id="rId9"/>
    <p:sldId id="315" r:id="rId10"/>
    <p:sldId id="318" r:id="rId11"/>
    <p:sldId id="321" r:id="rId12"/>
    <p:sldId id="314" r:id="rId13"/>
    <p:sldId id="319" r:id="rId14"/>
    <p:sldId id="306" r:id="rId15"/>
    <p:sldId id="288" r:id="rId16"/>
    <p:sldId id="322" r:id="rId17"/>
    <p:sldId id="323" r:id="rId18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3D9"/>
    <a:srgbClr val="91D98D"/>
    <a:srgbClr val="DFFFDF"/>
    <a:srgbClr val="D5FFD5"/>
    <a:srgbClr val="D2E9FC"/>
    <a:srgbClr val="EDC9A5"/>
    <a:srgbClr val="A1601F"/>
    <a:srgbClr val="9F801D"/>
    <a:srgbClr val="BC8F00"/>
    <a:srgbClr val="E4B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73" autoAdjust="0"/>
  </p:normalViewPr>
  <p:slideViewPr>
    <p:cSldViewPr>
      <p:cViewPr varScale="1">
        <p:scale>
          <a:sx n="88" d="100"/>
          <a:sy n="88" d="100"/>
        </p:scale>
        <p:origin x="-98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3" y="342902"/>
            <a:ext cx="8272463" cy="4489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8701"/>
            <a:ext cx="7772400" cy="1273969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9144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02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62331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148590"/>
            <a:ext cx="8534400" cy="54864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88670"/>
            <a:ext cx="8503920" cy="384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788670"/>
            <a:ext cx="265176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2648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8590"/>
            <a:ext cx="85344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" y="788670"/>
            <a:ext cx="85344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64894"/>
            <a:ext cx="3429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  <p:sldLayoutId id="2147483673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274320" indent="-27432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rtl="0" eaLnBrk="0" fontAlgn="base" hangingPunct="0">
        <a:spcBef>
          <a:spcPts val="3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400">
          <a:solidFill>
            <a:schemeClr val="tx1"/>
          </a:solidFill>
          <a:latin typeface="+mn-lt"/>
        </a:defRPr>
      </a:lvl3pPr>
      <a:lvl4pPr marL="1280160" indent="-182880" algn="l" rtl="0" eaLnBrk="0" fontAlgn="base" hangingPunct="0">
        <a:spcBef>
          <a:spcPts val="2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6459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017270"/>
            <a:ext cx="8321040" cy="1273969"/>
          </a:xfrm>
        </p:spPr>
        <p:txBody>
          <a:bodyPr/>
          <a:lstStyle/>
          <a:p>
            <a:r>
              <a:rPr lang="en-US" dirty="0" smtClean="0"/>
              <a:t>Platform Lab</a:t>
            </a:r>
            <a:br>
              <a:rPr lang="en-US" dirty="0" smtClean="0"/>
            </a:br>
            <a:r>
              <a:rPr lang="en-US" dirty="0" smtClean="0"/>
              <a:t>Overview and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10"/>
            <a:ext cx="6400800" cy="1062990"/>
          </a:xfrm>
        </p:spPr>
        <p:txBody>
          <a:bodyPr/>
          <a:lstStyle/>
          <a:p>
            <a:r>
              <a:rPr lang="en-US" dirty="0" smtClean="0"/>
              <a:t>John Ousterhout</a:t>
            </a:r>
          </a:p>
          <a:p>
            <a:r>
              <a:rPr lang="en-US" dirty="0" smtClean="0"/>
              <a:t>Faculty Director</a:t>
            </a:r>
          </a:p>
        </p:txBody>
      </p:sp>
    </p:spTree>
    <p:extLst>
      <p:ext uri="{BB962C8B-B14F-4D97-AF65-F5344CB8AC3E}">
        <p14:creationId xmlns:p14="http://schemas.microsoft.com/office/powerpoint/2010/main" val="3873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Research Thrusts, cont’d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Resource-efficient datacenters</a:t>
            </a:r>
          </a:p>
          <a:p>
            <a:pPr lvl="1"/>
            <a:r>
              <a:rPr lang="en-US" dirty="0" smtClean="0"/>
              <a:t>ML and dynamic control in cluster management (Delimitrou)</a:t>
            </a:r>
          </a:p>
          <a:p>
            <a:pPr lvl="1"/>
            <a:r>
              <a:rPr lang="en-US" dirty="0" smtClean="0"/>
              <a:t>Starling HPC scheduler (Qu, </a:t>
            </a:r>
            <a:r>
              <a:rPr lang="en-US" dirty="0" err="1" smtClean="0"/>
              <a:t>Mashayekhi</a:t>
            </a:r>
            <a:r>
              <a:rPr lang="en-US" dirty="0" smtClean="0"/>
              <a:t>, </a:t>
            </a:r>
            <a:r>
              <a:rPr lang="en-US" dirty="0" err="1" smtClean="0"/>
              <a:t>Terei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IX operating system (Belay)</a:t>
            </a:r>
          </a:p>
          <a:p>
            <a:pPr lvl="1"/>
            <a:r>
              <a:rPr lang="en-US" dirty="0" smtClean="0"/>
              <a:t>Flash disaggregation (</a:t>
            </a:r>
            <a:r>
              <a:rPr lang="en-US" dirty="0" err="1" smtClean="0"/>
              <a:t>Klimovic</a:t>
            </a:r>
            <a:r>
              <a:rPr lang="en-US" dirty="0" smtClean="0"/>
              <a:t>, </a:t>
            </a:r>
            <a:r>
              <a:rPr lang="en-US" dirty="0" err="1" smtClean="0"/>
              <a:t>Litz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XFabric</a:t>
            </a:r>
            <a:r>
              <a:rPr lang="en-US" dirty="0" smtClean="0"/>
              <a:t>: bandwidth allocation in datacenters (Nagaraj, </a:t>
            </a:r>
            <a:r>
              <a:rPr lang="en-US" dirty="0" err="1" smtClean="0"/>
              <a:t>Bharadia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Hardware support for deep neural networks</a:t>
            </a:r>
          </a:p>
          <a:p>
            <a:pPr lvl="1"/>
            <a:r>
              <a:rPr lang="en-US" dirty="0" smtClean="0"/>
              <a:t>Pruning, compression, acceleration (Han, Liu)</a:t>
            </a:r>
          </a:p>
          <a:p>
            <a:r>
              <a:rPr lang="en-US" dirty="0" smtClean="0"/>
              <a:t>In-memory graph processing systems</a:t>
            </a:r>
          </a:p>
          <a:p>
            <a:pPr lvl="1"/>
            <a:r>
              <a:rPr lang="en-US" dirty="0" err="1" smtClean="0"/>
              <a:t>Grazelle</a:t>
            </a:r>
            <a:r>
              <a:rPr lang="en-US" dirty="0" smtClean="0"/>
              <a:t> (Grossman)</a:t>
            </a:r>
          </a:p>
          <a:p>
            <a:pPr lvl="1"/>
            <a:r>
              <a:rPr lang="en-US" dirty="0" err="1" smtClean="0"/>
              <a:t>TorcDb</a:t>
            </a:r>
            <a:r>
              <a:rPr lang="en-US" dirty="0" smtClean="0"/>
              <a:t> (Ellithorpe)</a:t>
            </a:r>
          </a:p>
        </p:txBody>
      </p:sp>
    </p:spTree>
    <p:extLst>
      <p:ext uri="{BB962C8B-B14F-4D97-AF65-F5344CB8AC3E}">
        <p14:creationId xmlns:p14="http://schemas.microsoft.com/office/powerpoint/2010/main" val="40047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Research Thrusts, cont’d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Application-transport </a:t>
            </a:r>
            <a:r>
              <a:rPr lang="en-US" dirty="0" err="1" smtClean="0"/>
              <a:t>codesign</a:t>
            </a:r>
            <a:r>
              <a:rPr lang="en-US" dirty="0" smtClean="0"/>
              <a:t> for better networking performance (Facebook):</a:t>
            </a:r>
          </a:p>
          <a:p>
            <a:pPr lvl="1"/>
            <a:r>
              <a:rPr lang="en-US" b="0" dirty="0" err="1"/>
              <a:t>DrCloud</a:t>
            </a:r>
            <a:r>
              <a:rPr lang="en-US" b="0" dirty="0"/>
              <a:t>: cluster job planner (</a:t>
            </a:r>
            <a:r>
              <a:rPr lang="en-US" b="0" dirty="0" err="1"/>
              <a:t>Terei</a:t>
            </a:r>
            <a:r>
              <a:rPr lang="en-US" b="0" dirty="0"/>
              <a:t>, Mashtizadeh, </a:t>
            </a:r>
            <a:r>
              <a:rPr lang="en-US" b="0" dirty="0" smtClean="0"/>
              <a:t>Qu)</a:t>
            </a:r>
          </a:p>
          <a:p>
            <a:pPr lvl="1"/>
            <a:r>
              <a:rPr lang="en-US" b="0" dirty="0" err="1" smtClean="0"/>
              <a:t>ExCamera</a:t>
            </a:r>
            <a:r>
              <a:rPr lang="en-US" b="0" dirty="0"/>
              <a:t>: massively distributed video encoder (</a:t>
            </a:r>
            <a:r>
              <a:rPr lang="en-US" b="0" dirty="0" err="1"/>
              <a:t>Fouladi</a:t>
            </a:r>
            <a:r>
              <a:rPr lang="en-US" b="0" dirty="0"/>
              <a:t>, </a:t>
            </a:r>
            <a:r>
              <a:rPr lang="en-US" b="0" dirty="0" err="1" smtClean="0"/>
              <a:t>Wahby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err="1" smtClean="0"/>
              <a:t>Koho</a:t>
            </a:r>
            <a:r>
              <a:rPr lang="en-US" b="0" dirty="0"/>
              <a:t>: utility-maximizing transport for the developing world (Hill, Yan</a:t>
            </a:r>
            <a:r>
              <a:rPr lang="en-US" b="0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Recent/Soon-To-Be Graduates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42950"/>
            <a:ext cx="8641080" cy="3886200"/>
          </a:xfrm>
        </p:spPr>
        <p:txBody>
          <a:bodyPr/>
          <a:lstStyle/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Adam Belay</a:t>
            </a:r>
            <a:r>
              <a:rPr lang="en-US" dirty="0" smtClean="0"/>
              <a:t>	OSes for low latency and high throughput	</a:t>
            </a:r>
            <a:r>
              <a:rPr lang="en-US" dirty="0" smtClean="0">
                <a:solidFill>
                  <a:schemeClr val="accent4"/>
                </a:solidFill>
              </a:rPr>
              <a:t>MIT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Dinesh </a:t>
            </a:r>
            <a:r>
              <a:rPr lang="en-US" dirty="0" err="1" smtClean="0">
                <a:solidFill>
                  <a:schemeClr val="tx2"/>
                </a:solidFill>
              </a:rPr>
              <a:t>Bharadia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Full-duplex radios	</a:t>
            </a:r>
            <a:r>
              <a:rPr lang="en-US" dirty="0" smtClean="0">
                <a:solidFill>
                  <a:schemeClr val="accent4"/>
                </a:solidFill>
              </a:rPr>
              <a:t>Postdoc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Christina Delimitrou</a:t>
            </a:r>
            <a:r>
              <a:rPr lang="en-US" dirty="0" smtClean="0"/>
              <a:t>	Resource-efficient datacenter management	</a:t>
            </a:r>
            <a:r>
              <a:rPr lang="en-US" dirty="0" smtClean="0">
                <a:solidFill>
                  <a:schemeClr val="accent4"/>
                </a:solidFill>
              </a:rPr>
              <a:t>Cornell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err="1" smtClean="0">
                <a:solidFill>
                  <a:schemeClr val="tx2"/>
                </a:solidFill>
              </a:rPr>
              <a:t>Subhasis</a:t>
            </a:r>
            <a:r>
              <a:rPr lang="en-US" dirty="0" smtClean="0">
                <a:solidFill>
                  <a:schemeClr val="tx2"/>
                </a:solidFill>
              </a:rPr>
              <a:t> Das	</a:t>
            </a:r>
            <a:r>
              <a:rPr lang="en-US" dirty="0" smtClean="0"/>
              <a:t>Cache (re)placement policies	</a:t>
            </a:r>
            <a:r>
              <a:rPr lang="en-US" dirty="0" err="1" smtClean="0">
                <a:solidFill>
                  <a:schemeClr val="accent4"/>
                </a:solidFill>
              </a:rPr>
              <a:t>Zoox</a:t>
            </a: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Kiran Joshi	</a:t>
            </a:r>
            <a:r>
              <a:rPr lang="en-US" dirty="0" smtClean="0"/>
              <a:t>Sensing using wireless signals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4"/>
                </a:solidFill>
              </a:rPr>
              <a:t>startup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Ankita Kejriwal</a:t>
            </a:r>
            <a:r>
              <a:rPr lang="en-US" dirty="0" smtClean="0"/>
              <a:t>	Secondary indexes for RAMCloud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Rakesh </a:t>
            </a:r>
            <a:r>
              <a:rPr lang="en-US" dirty="0" err="1" smtClean="0">
                <a:solidFill>
                  <a:schemeClr val="tx2"/>
                </a:solidFill>
              </a:rPr>
              <a:t>Misra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Low latency control for wireless networks	</a:t>
            </a:r>
            <a:r>
              <a:rPr lang="en-US" dirty="0" smtClean="0">
                <a:solidFill>
                  <a:schemeClr val="accent4"/>
                </a:solidFill>
              </a:rPr>
              <a:t>startup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err="1" smtClean="0">
                <a:solidFill>
                  <a:schemeClr val="tx2"/>
                </a:solidFill>
              </a:rPr>
              <a:t>Milad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Mohadammi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Energy-efficient out-of-order execution	</a:t>
            </a:r>
            <a:r>
              <a:rPr lang="en-US" dirty="0" smtClean="0">
                <a:solidFill>
                  <a:schemeClr val="accent4"/>
                </a:solidFill>
              </a:rPr>
              <a:t>Apple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err="1" smtClean="0">
                <a:solidFill>
                  <a:schemeClr val="tx2"/>
                </a:solidFill>
              </a:rPr>
              <a:t>Nic</a:t>
            </a:r>
            <a:r>
              <a:rPr lang="en-US" dirty="0" smtClean="0">
                <a:solidFill>
                  <a:schemeClr val="tx2"/>
                </a:solidFill>
              </a:rPr>
              <a:t> McDonald</a:t>
            </a:r>
            <a:r>
              <a:rPr lang="en-US" dirty="0" smtClean="0"/>
              <a:t>	Service-oriented NIC architectures</a:t>
            </a:r>
          </a:p>
          <a:p>
            <a:pPr marL="0" indent="0">
              <a:buNone/>
              <a:tabLst>
                <a:tab pos="2401888" algn="l"/>
                <a:tab pos="74310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Yiannis Yiakoumis</a:t>
            </a:r>
            <a:r>
              <a:rPr lang="en-US" dirty="0" smtClean="0"/>
              <a:t>	User-defined networks</a:t>
            </a:r>
          </a:p>
        </p:txBody>
      </p:sp>
    </p:spTree>
    <p:extLst>
      <p:ext uri="{BB962C8B-B14F-4D97-AF65-F5344CB8AC3E}">
        <p14:creationId xmlns:p14="http://schemas.microsoft.com/office/powerpoint/2010/main" val="1418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 Agenda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925830"/>
            <a:ext cx="8503920" cy="3703320"/>
          </a:xfrm>
        </p:spPr>
        <p:txBody>
          <a:bodyPr/>
          <a:lstStyle/>
          <a:p>
            <a:r>
              <a:rPr lang="en-US" sz="2400" dirty="0" smtClean="0"/>
              <a:t>Numerous technical talks</a:t>
            </a:r>
          </a:p>
          <a:p>
            <a:r>
              <a:rPr lang="en-US" sz="2400" dirty="0" smtClean="0"/>
              <a:t>Breakout discussions:</a:t>
            </a:r>
          </a:p>
          <a:p>
            <a:pPr lvl="1"/>
            <a:r>
              <a:rPr lang="en-US" sz="2000" dirty="0" smtClean="0"/>
              <a:t>Applications for Big Control (today)</a:t>
            </a:r>
          </a:p>
          <a:p>
            <a:pPr lvl="1"/>
            <a:r>
              <a:rPr lang="en-US" sz="2000" dirty="0" smtClean="0"/>
              <a:t>Technologies for Big Control (tomorrow)</a:t>
            </a:r>
          </a:p>
          <a:p>
            <a:r>
              <a:rPr lang="en-US" sz="2400" dirty="0" smtClean="0"/>
              <a:t>Lightning talks and poster session (today)</a:t>
            </a:r>
          </a:p>
          <a:p>
            <a:r>
              <a:rPr lang="en-US" sz="2400" dirty="0" smtClean="0"/>
              <a:t>Long break for recreation/discussion (tomorrow)</a:t>
            </a:r>
          </a:p>
          <a:p>
            <a:r>
              <a:rPr lang="en-US" sz="2400" dirty="0" smtClean="0"/>
              <a:t>Industrial feedback (tomorrow)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925830"/>
            <a:ext cx="8503920" cy="3703320"/>
          </a:xfrm>
        </p:spPr>
        <p:txBody>
          <a:bodyPr/>
          <a:lstStyle/>
          <a:p>
            <a:r>
              <a:rPr lang="en-US" sz="2400" dirty="0" smtClean="0"/>
              <a:t>Momentum continues to build</a:t>
            </a:r>
          </a:p>
          <a:p>
            <a:r>
              <a:rPr lang="en-US" sz="2400" dirty="0" smtClean="0"/>
              <a:t>Expect new projects to start over the next year</a:t>
            </a:r>
          </a:p>
          <a:p>
            <a:pPr lvl="1"/>
            <a:r>
              <a:rPr lang="en-US" sz="1800" dirty="0" smtClean="0"/>
              <a:t>More aligned with Big Control</a:t>
            </a:r>
          </a:p>
          <a:p>
            <a:pPr lvl="1"/>
            <a:r>
              <a:rPr lang="en-US" sz="1800" dirty="0" smtClean="0"/>
              <a:t>Initial projects likely to be exploratory, possibly throw-away</a:t>
            </a:r>
          </a:p>
          <a:p>
            <a:r>
              <a:rPr lang="en-US" sz="2000" dirty="0" smtClean="0"/>
              <a:t>Looking for opportunities to collaborate on Big Control</a:t>
            </a:r>
          </a:p>
        </p:txBody>
      </p:sp>
    </p:spTree>
    <p:extLst>
      <p:ext uri="{BB962C8B-B14F-4D97-AF65-F5344CB8AC3E}">
        <p14:creationId xmlns:p14="http://schemas.microsoft.com/office/powerpoint/2010/main" val="30118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5940" y="1849815"/>
            <a:ext cx="5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Questions/Discussion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12039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48590"/>
            <a:ext cx="8534400" cy="548640"/>
          </a:xfrm>
        </p:spPr>
        <p:txBody>
          <a:bodyPr/>
          <a:lstStyle/>
          <a:p>
            <a:r>
              <a:rPr lang="en-US" dirty="0" smtClean="0"/>
              <a:t>Groups for Breakout 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971550"/>
            <a:ext cx="16459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#1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Stephen Choi</a:t>
            </a:r>
          </a:p>
          <a:p>
            <a:pPr algn="l"/>
            <a:r>
              <a:rPr lang="en-US" dirty="0" smtClean="0"/>
              <a:t>E. Cidon</a:t>
            </a:r>
          </a:p>
          <a:p>
            <a:pPr algn="l"/>
            <a:r>
              <a:rPr lang="en-US" dirty="0" smtClean="0"/>
              <a:t>B.  Dally</a:t>
            </a:r>
          </a:p>
          <a:p>
            <a:pPr algn="l"/>
            <a:r>
              <a:rPr lang="en-US" dirty="0" smtClean="0"/>
              <a:t>C. Delimitrou</a:t>
            </a:r>
          </a:p>
          <a:p>
            <a:pPr algn="l"/>
            <a:r>
              <a:rPr lang="en-US" dirty="0" smtClean="0"/>
              <a:t>S. Park</a:t>
            </a:r>
          </a:p>
          <a:p>
            <a:pPr algn="l"/>
            <a:r>
              <a:rPr lang="en-US" dirty="0" smtClean="0"/>
              <a:t>G. Parulkar</a:t>
            </a:r>
          </a:p>
          <a:p>
            <a:pPr algn="l"/>
            <a:r>
              <a:rPr lang="en-US" dirty="0" smtClean="0"/>
              <a:t>H. Qu</a:t>
            </a:r>
          </a:p>
          <a:p>
            <a:pPr algn="l"/>
            <a:r>
              <a:rPr lang="en-US" dirty="0" smtClean="0"/>
              <a:t>S. Rao</a:t>
            </a:r>
          </a:p>
          <a:p>
            <a:pPr algn="l"/>
            <a:r>
              <a:rPr lang="en-US" dirty="0" smtClean="0"/>
              <a:t>I. </a:t>
            </a:r>
            <a:r>
              <a:rPr lang="en-US" dirty="0" err="1" smtClean="0"/>
              <a:t>Tarazi</a:t>
            </a:r>
            <a:endParaRPr lang="en-US" dirty="0" smtClean="0"/>
          </a:p>
          <a:p>
            <a:pPr algn="l"/>
            <a:r>
              <a:rPr lang="en-US" dirty="0" smtClean="0"/>
              <a:t>B.  Welch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3120" y="971550"/>
            <a:ext cx="16459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#2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W-P. Chen</a:t>
            </a:r>
          </a:p>
          <a:p>
            <a:pPr algn="l"/>
            <a:r>
              <a:rPr lang="en-US" dirty="0" smtClean="0"/>
              <a:t>Sean Choi</a:t>
            </a:r>
          </a:p>
          <a:p>
            <a:pPr algn="l"/>
            <a:r>
              <a:rPr lang="en-US" dirty="0" smtClean="0"/>
              <a:t>R. </a:t>
            </a:r>
            <a:r>
              <a:rPr lang="en-US" dirty="0" err="1" smtClean="0"/>
              <a:t>Clewett</a:t>
            </a:r>
            <a:endParaRPr lang="en-US" dirty="0" smtClean="0"/>
          </a:p>
          <a:p>
            <a:pPr algn="l"/>
            <a:r>
              <a:rPr lang="en-US" dirty="0" smtClean="0"/>
              <a:t>S. Katti</a:t>
            </a:r>
          </a:p>
          <a:p>
            <a:pPr algn="l"/>
            <a:r>
              <a:rPr lang="en-US" dirty="0" smtClean="0"/>
              <a:t>H. </a:t>
            </a:r>
            <a:r>
              <a:rPr lang="en-US" dirty="0" err="1" smtClean="0"/>
              <a:t>Litz</a:t>
            </a:r>
            <a:endParaRPr lang="en-US" dirty="0" smtClean="0"/>
          </a:p>
          <a:p>
            <a:pPr algn="l"/>
            <a:r>
              <a:rPr lang="en-US" dirty="0" smtClean="0"/>
              <a:t>M. Rosenblum</a:t>
            </a:r>
          </a:p>
          <a:p>
            <a:pPr algn="l"/>
            <a:r>
              <a:rPr lang="en-US" dirty="0" smtClean="0"/>
              <a:t>J. </a:t>
            </a:r>
            <a:r>
              <a:rPr lang="en-US" dirty="0" err="1" smtClean="0"/>
              <a:t>Speiser</a:t>
            </a:r>
            <a:endParaRPr lang="en-US" dirty="0" smtClean="0"/>
          </a:p>
          <a:p>
            <a:pPr algn="l"/>
            <a:r>
              <a:rPr lang="en-US" dirty="0" smtClean="0"/>
              <a:t>Y. </a:t>
            </a:r>
            <a:r>
              <a:rPr lang="en-US" dirty="0" err="1" smtClean="0"/>
              <a:t>Turakhia</a:t>
            </a:r>
            <a:endParaRPr lang="en-US" dirty="0" smtClean="0"/>
          </a:p>
          <a:p>
            <a:pPr algn="l"/>
            <a:r>
              <a:rPr lang="en-US" dirty="0" smtClean="0"/>
              <a:t>K. Voruganti</a:t>
            </a:r>
          </a:p>
          <a:p>
            <a:pPr algn="l"/>
            <a:r>
              <a:rPr lang="en-US" dirty="0" smtClean="0"/>
              <a:t>Y. Wang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971550"/>
            <a:ext cx="16459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#3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M. Aguilera</a:t>
            </a:r>
          </a:p>
          <a:p>
            <a:pPr algn="l"/>
            <a:r>
              <a:rPr lang="en-US" dirty="0" smtClean="0"/>
              <a:t>J. Ellithorpe</a:t>
            </a:r>
          </a:p>
          <a:p>
            <a:pPr algn="l"/>
            <a:r>
              <a:rPr lang="en-US" dirty="0" smtClean="0"/>
              <a:t>S. Grossman</a:t>
            </a:r>
          </a:p>
          <a:p>
            <a:pPr algn="l"/>
            <a:r>
              <a:rPr lang="en-US" dirty="0" smtClean="0"/>
              <a:t>S. Han</a:t>
            </a:r>
          </a:p>
          <a:p>
            <a:pPr algn="l"/>
            <a:r>
              <a:rPr lang="en-US" dirty="0" smtClean="0"/>
              <a:t>T</a:t>
            </a:r>
            <a:r>
              <a:rPr lang="en-US" dirty="0"/>
              <a:t>. </a:t>
            </a:r>
            <a:r>
              <a:rPr lang="en-US" dirty="0" err="1"/>
              <a:t>Ikeuchi</a:t>
            </a:r>
            <a:endParaRPr lang="en-US" dirty="0"/>
          </a:p>
          <a:p>
            <a:pPr algn="l"/>
            <a:r>
              <a:rPr lang="en-US" dirty="0" smtClean="0"/>
              <a:t>P. Levis</a:t>
            </a:r>
          </a:p>
          <a:p>
            <a:pPr algn="l"/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smtClean="0"/>
              <a:t>Matsushita</a:t>
            </a:r>
          </a:p>
          <a:p>
            <a:pPr algn="l"/>
            <a:r>
              <a:rPr lang="en-US" dirty="0" smtClean="0"/>
              <a:t>H. Qin</a:t>
            </a:r>
          </a:p>
          <a:p>
            <a:pPr algn="l"/>
            <a:r>
              <a:rPr lang="en-US" dirty="0" smtClean="0"/>
              <a:t>A. </a:t>
            </a:r>
            <a:r>
              <a:rPr lang="en-US" dirty="0" err="1" smtClean="0"/>
              <a:t>Takacs</a:t>
            </a:r>
            <a:endParaRPr lang="en-US" dirty="0" smtClean="0"/>
          </a:p>
          <a:p>
            <a:pPr algn="l"/>
            <a:r>
              <a:rPr lang="en-US" dirty="0" smtClean="0"/>
              <a:t>K. </a:t>
            </a:r>
            <a:r>
              <a:rPr lang="en-US" dirty="0" err="1" smtClean="0"/>
              <a:t>Winstein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32120" y="971550"/>
            <a:ext cx="164592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#4</a:t>
            </a:r>
            <a:endParaRPr lang="en-US" b="1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P. </a:t>
            </a:r>
            <a:r>
              <a:rPr lang="en-US" dirty="0" err="1" smtClean="0"/>
              <a:t>Bailis</a:t>
            </a:r>
            <a:endParaRPr lang="en-US" dirty="0"/>
          </a:p>
          <a:p>
            <a:pPr algn="l"/>
            <a:r>
              <a:rPr lang="en-US" dirty="0" smtClean="0"/>
              <a:t>M. Bansal</a:t>
            </a:r>
          </a:p>
          <a:p>
            <a:pPr algn="l"/>
            <a:r>
              <a:rPr lang="en-US" dirty="0"/>
              <a:t>A. Kejriwal</a:t>
            </a:r>
          </a:p>
          <a:p>
            <a:pPr algn="l"/>
            <a:r>
              <a:rPr lang="en-US" dirty="0" smtClean="0"/>
              <a:t>J. </a:t>
            </a:r>
            <a:r>
              <a:rPr lang="en-US" dirty="0" err="1" smtClean="0"/>
              <a:t>Kempf</a:t>
            </a:r>
            <a:endParaRPr lang="en-US" dirty="0" smtClean="0"/>
          </a:p>
          <a:p>
            <a:pPr algn="l"/>
            <a:r>
              <a:rPr lang="en-US" dirty="0" smtClean="0"/>
              <a:t>N. McKeown</a:t>
            </a:r>
          </a:p>
          <a:p>
            <a:pPr algn="l"/>
            <a:r>
              <a:rPr lang="en-US" dirty="0" smtClean="0"/>
              <a:t>M. Morimoto</a:t>
            </a:r>
          </a:p>
          <a:p>
            <a:pPr algn="l"/>
            <a:r>
              <a:rPr lang="en-US" dirty="0" smtClean="0"/>
              <a:t>P. </a:t>
            </a:r>
            <a:r>
              <a:rPr lang="en-US" dirty="0" err="1" smtClean="0"/>
              <a:t>Palacharla</a:t>
            </a:r>
            <a:endParaRPr lang="en-US" dirty="0" smtClean="0"/>
          </a:p>
          <a:p>
            <a:pPr algn="l"/>
            <a:r>
              <a:rPr lang="en-US" dirty="0" smtClean="0"/>
              <a:t>C. Ramming</a:t>
            </a:r>
          </a:p>
          <a:p>
            <a:pPr algn="l"/>
            <a:r>
              <a:rPr lang="en-US" dirty="0" smtClean="0"/>
              <a:t>S. Yang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760" y="971550"/>
            <a:ext cx="187452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#5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T. Herbert</a:t>
            </a:r>
          </a:p>
          <a:p>
            <a:pPr algn="l"/>
            <a:r>
              <a:rPr lang="en-US" dirty="0" smtClean="0"/>
              <a:t>K. Malladi</a:t>
            </a:r>
          </a:p>
          <a:p>
            <a:pPr algn="l"/>
            <a:r>
              <a:rPr lang="en-US" dirty="0" smtClean="0"/>
              <a:t>C. Lee</a:t>
            </a:r>
          </a:p>
          <a:p>
            <a:pPr algn="l"/>
            <a:r>
              <a:rPr lang="en-US" dirty="0" smtClean="0"/>
              <a:t>J. Ousterhout</a:t>
            </a:r>
          </a:p>
          <a:p>
            <a:pPr algn="l"/>
            <a:r>
              <a:rPr lang="en-US" dirty="0" smtClean="0"/>
              <a:t>O. </a:t>
            </a:r>
            <a:r>
              <a:rPr lang="en-US" dirty="0" err="1" smtClean="0"/>
              <a:t>Mashayekhi</a:t>
            </a:r>
            <a:endParaRPr lang="en-US" dirty="0" smtClean="0"/>
          </a:p>
          <a:p>
            <a:pPr algn="l"/>
            <a:r>
              <a:rPr lang="en-US" dirty="0" smtClean="0"/>
              <a:t>B. Prabhakar</a:t>
            </a:r>
          </a:p>
          <a:p>
            <a:pPr algn="l"/>
            <a:r>
              <a:rPr lang="en-US" dirty="0" smtClean="0"/>
              <a:t>A. Schulman</a:t>
            </a:r>
          </a:p>
          <a:p>
            <a:pPr algn="l"/>
            <a:r>
              <a:rPr lang="en-US" dirty="0" smtClean="0"/>
              <a:t>R. </a:t>
            </a:r>
            <a:r>
              <a:rPr lang="en-US" dirty="0" err="1" smtClean="0"/>
              <a:t>Sriram</a:t>
            </a:r>
            <a:endParaRPr lang="en-US" dirty="0" smtClean="0"/>
          </a:p>
          <a:p>
            <a:pPr algn="l"/>
            <a:r>
              <a:rPr lang="en-US" dirty="0" smtClean="0"/>
              <a:t>P. </a:t>
            </a:r>
            <a:r>
              <a:rPr lang="en-US" dirty="0" err="1" smtClean="0"/>
              <a:t>Subrahmanyam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28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48590"/>
            <a:ext cx="8534400" cy="548640"/>
          </a:xfrm>
        </p:spPr>
        <p:txBody>
          <a:bodyPr/>
          <a:lstStyle/>
          <a:p>
            <a:r>
              <a:rPr lang="en-US" dirty="0" smtClean="0"/>
              <a:t>Groups for Breakout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971550"/>
            <a:ext cx="16459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#1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M. Aguilera</a:t>
            </a:r>
          </a:p>
          <a:p>
            <a:pPr algn="l"/>
            <a:r>
              <a:rPr lang="en-US" dirty="0"/>
              <a:t>P. </a:t>
            </a:r>
            <a:r>
              <a:rPr lang="en-US" dirty="0" err="1"/>
              <a:t>Bailis</a:t>
            </a:r>
            <a:endParaRPr lang="en-US" dirty="0"/>
          </a:p>
          <a:p>
            <a:pPr algn="l"/>
            <a:r>
              <a:rPr lang="en-US" dirty="0" smtClean="0"/>
              <a:t>W-P</a:t>
            </a:r>
            <a:r>
              <a:rPr lang="en-US" dirty="0"/>
              <a:t>. Chen</a:t>
            </a:r>
          </a:p>
          <a:p>
            <a:pPr algn="l"/>
            <a:r>
              <a:rPr lang="en-US" dirty="0" smtClean="0"/>
              <a:t>Stephen </a:t>
            </a:r>
            <a:r>
              <a:rPr lang="en-US" dirty="0" smtClean="0"/>
              <a:t>Choi</a:t>
            </a:r>
          </a:p>
          <a:p>
            <a:pPr algn="l"/>
            <a:r>
              <a:rPr lang="en-US" dirty="0"/>
              <a:t>P. Levis</a:t>
            </a:r>
          </a:p>
          <a:p>
            <a:pPr algn="l"/>
            <a:r>
              <a:rPr lang="en-US" dirty="0"/>
              <a:t>K. Malladi</a:t>
            </a:r>
          </a:p>
          <a:p>
            <a:pPr algn="l"/>
            <a:r>
              <a:rPr lang="en-US" dirty="0" smtClean="0"/>
              <a:t>M</a:t>
            </a:r>
            <a:r>
              <a:rPr lang="en-US" dirty="0"/>
              <a:t>. Morimoto</a:t>
            </a:r>
          </a:p>
          <a:p>
            <a:pPr algn="l"/>
            <a:r>
              <a:rPr lang="en-US" dirty="0" smtClean="0"/>
              <a:t>G</a:t>
            </a:r>
            <a:r>
              <a:rPr lang="en-US" dirty="0" smtClean="0"/>
              <a:t>. </a:t>
            </a:r>
            <a:r>
              <a:rPr lang="en-US" dirty="0" smtClean="0"/>
              <a:t>Parulkar</a:t>
            </a:r>
          </a:p>
          <a:p>
            <a:pPr algn="l"/>
            <a:r>
              <a:rPr lang="en-US" dirty="0"/>
              <a:t>A. Schulman</a:t>
            </a:r>
          </a:p>
          <a:p>
            <a:pPr algn="l"/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 smtClean="0"/>
              <a:t>Speiser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5960" y="971550"/>
            <a:ext cx="196596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#2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M. Bansal</a:t>
            </a:r>
          </a:p>
          <a:p>
            <a:pPr algn="l"/>
            <a:r>
              <a:rPr lang="en-US" dirty="0" smtClean="0"/>
              <a:t>Sean </a:t>
            </a:r>
            <a:r>
              <a:rPr lang="en-US" dirty="0"/>
              <a:t>Choi</a:t>
            </a:r>
          </a:p>
          <a:p>
            <a:pPr algn="l"/>
            <a:r>
              <a:rPr lang="en-US" dirty="0" smtClean="0"/>
              <a:t>E</a:t>
            </a:r>
            <a:r>
              <a:rPr lang="en-US" dirty="0"/>
              <a:t>. Cidon</a:t>
            </a:r>
          </a:p>
          <a:p>
            <a:pPr algn="l"/>
            <a:r>
              <a:rPr lang="en-US" dirty="0" smtClean="0"/>
              <a:t>B</a:t>
            </a:r>
            <a:r>
              <a:rPr lang="en-US" dirty="0"/>
              <a:t>.  Dally</a:t>
            </a:r>
          </a:p>
          <a:p>
            <a:pPr algn="l"/>
            <a:r>
              <a:rPr lang="en-US" dirty="0" smtClean="0"/>
              <a:t>J</a:t>
            </a:r>
            <a:r>
              <a:rPr lang="en-US" dirty="0"/>
              <a:t>. Ellithorpe</a:t>
            </a:r>
          </a:p>
          <a:p>
            <a:pPr algn="l"/>
            <a:r>
              <a:rPr lang="en-US" dirty="0"/>
              <a:t>C. Lee</a:t>
            </a:r>
          </a:p>
          <a:p>
            <a:pPr algn="l"/>
            <a:r>
              <a:rPr lang="en-US" dirty="0" smtClean="0"/>
              <a:t>S</a:t>
            </a:r>
            <a:r>
              <a:rPr lang="en-US" dirty="0"/>
              <a:t>. Matsushita</a:t>
            </a:r>
          </a:p>
          <a:p>
            <a:pPr algn="l"/>
            <a:r>
              <a:rPr lang="en-US" dirty="0"/>
              <a:t>P. </a:t>
            </a:r>
            <a:r>
              <a:rPr lang="en-US" dirty="0" err="1"/>
              <a:t>Palacharla</a:t>
            </a:r>
            <a:endParaRPr lang="en-US" dirty="0"/>
          </a:p>
          <a:p>
            <a:pPr algn="l"/>
            <a:r>
              <a:rPr lang="en-US" dirty="0" smtClean="0"/>
              <a:t>H</a:t>
            </a:r>
            <a:r>
              <a:rPr lang="en-US" dirty="0"/>
              <a:t>. Qu</a:t>
            </a:r>
          </a:p>
          <a:p>
            <a:pPr algn="l"/>
            <a:r>
              <a:rPr lang="en-US" dirty="0"/>
              <a:t>P. </a:t>
            </a:r>
            <a:r>
              <a:rPr lang="en-US" dirty="0" err="1" smtClean="0"/>
              <a:t>Subrahmanyam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1920" y="971550"/>
            <a:ext cx="164592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R. </a:t>
            </a:r>
            <a:r>
              <a:rPr lang="en-US" dirty="0" err="1"/>
              <a:t>Clewett</a:t>
            </a:r>
            <a:endParaRPr lang="en-US" dirty="0"/>
          </a:p>
          <a:p>
            <a:pPr algn="l"/>
            <a:r>
              <a:rPr lang="en-US" dirty="0" smtClean="0"/>
              <a:t>S</a:t>
            </a:r>
            <a:r>
              <a:rPr lang="en-US" dirty="0"/>
              <a:t>. Grossman</a:t>
            </a:r>
          </a:p>
          <a:p>
            <a:pPr algn="l"/>
            <a:r>
              <a:rPr lang="en-US" dirty="0" smtClean="0"/>
              <a:t>S</a:t>
            </a:r>
            <a:r>
              <a:rPr lang="en-US" dirty="0"/>
              <a:t>. Katti</a:t>
            </a:r>
          </a:p>
          <a:p>
            <a:pPr algn="l"/>
            <a:r>
              <a:rPr lang="en-US" dirty="0"/>
              <a:t>A. Kejriwal</a:t>
            </a:r>
          </a:p>
          <a:p>
            <a:pPr algn="l"/>
            <a:r>
              <a:rPr lang="en-US" dirty="0"/>
              <a:t>J. Ousterhout</a:t>
            </a:r>
          </a:p>
          <a:p>
            <a:pPr algn="l"/>
            <a:r>
              <a:rPr lang="en-US" dirty="0" smtClean="0"/>
              <a:t>H</a:t>
            </a:r>
            <a:r>
              <a:rPr lang="en-US" dirty="0"/>
              <a:t>. Qin</a:t>
            </a:r>
          </a:p>
          <a:p>
            <a:pPr algn="l"/>
            <a:r>
              <a:rPr lang="en-US" dirty="0" smtClean="0"/>
              <a:t>S</a:t>
            </a:r>
            <a:r>
              <a:rPr lang="en-US" dirty="0"/>
              <a:t>. Rao</a:t>
            </a:r>
          </a:p>
          <a:p>
            <a:pPr algn="l"/>
            <a:r>
              <a:rPr lang="en-US" dirty="0"/>
              <a:t>C. Ramming</a:t>
            </a:r>
          </a:p>
          <a:p>
            <a:pPr algn="l"/>
            <a:r>
              <a:rPr lang="en-US" dirty="0" smtClean="0"/>
              <a:t>K</a:t>
            </a:r>
            <a:r>
              <a:rPr lang="en-US" dirty="0"/>
              <a:t>. Voruganti</a:t>
            </a:r>
          </a:p>
          <a:p>
            <a:pPr algn="l"/>
            <a:r>
              <a:rPr lang="en-US" dirty="0"/>
              <a:t>R. </a:t>
            </a:r>
            <a:r>
              <a:rPr lang="en-US" dirty="0" err="1" smtClean="0"/>
              <a:t>Sriram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7840" y="971550"/>
            <a:ext cx="164592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#4</a:t>
            </a:r>
            <a:endParaRPr lang="en-US" b="1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C. Delimitrou</a:t>
            </a:r>
          </a:p>
          <a:p>
            <a:pPr algn="l"/>
            <a:r>
              <a:rPr lang="en-US" dirty="0"/>
              <a:t>S. Han</a:t>
            </a:r>
          </a:p>
          <a:p>
            <a:pPr algn="l"/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Kempf</a:t>
            </a:r>
            <a:endParaRPr lang="en-US" dirty="0"/>
          </a:p>
          <a:p>
            <a:pPr algn="l"/>
            <a:r>
              <a:rPr lang="en-US" dirty="0"/>
              <a:t>O. </a:t>
            </a:r>
            <a:r>
              <a:rPr lang="en-US" dirty="0" err="1"/>
              <a:t>Mashayekhi</a:t>
            </a:r>
            <a:endParaRPr lang="en-US" dirty="0"/>
          </a:p>
          <a:p>
            <a:pPr algn="l"/>
            <a:r>
              <a:rPr lang="en-US" dirty="0"/>
              <a:t>B. Prabhakar</a:t>
            </a:r>
          </a:p>
          <a:p>
            <a:pPr algn="l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Takacs</a:t>
            </a:r>
            <a:endParaRPr lang="en-US" dirty="0"/>
          </a:p>
          <a:p>
            <a:pPr algn="l"/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/>
              <a:t>Tarazi</a:t>
            </a:r>
            <a:endParaRPr lang="en-US" dirty="0"/>
          </a:p>
          <a:p>
            <a:pPr algn="l"/>
            <a:r>
              <a:rPr lang="en-US" dirty="0"/>
              <a:t>Y. Wang</a:t>
            </a:r>
          </a:p>
          <a:p>
            <a:pPr algn="l"/>
            <a:r>
              <a:rPr lang="en-US" dirty="0"/>
              <a:t>K. </a:t>
            </a:r>
            <a:r>
              <a:rPr lang="en-US" dirty="0" err="1" smtClean="0"/>
              <a:t>Winstein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971550"/>
            <a:ext cx="187452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smtClean="0"/>
              <a:t>Group #5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T. Herbert</a:t>
            </a:r>
          </a:p>
          <a:p>
            <a:pPr algn="l"/>
            <a:r>
              <a:rPr lang="en-US" dirty="0" smtClean="0"/>
              <a:t>T</a:t>
            </a:r>
            <a:r>
              <a:rPr lang="en-US" dirty="0"/>
              <a:t>. </a:t>
            </a:r>
            <a:r>
              <a:rPr lang="en-US" dirty="0" err="1"/>
              <a:t>Ikeuchi</a:t>
            </a:r>
            <a:endParaRPr lang="en-US" dirty="0"/>
          </a:p>
          <a:p>
            <a:pPr algn="l"/>
            <a:r>
              <a:rPr lang="en-US" dirty="0"/>
              <a:t>H. </a:t>
            </a:r>
            <a:r>
              <a:rPr lang="en-US" dirty="0" err="1"/>
              <a:t>Litz</a:t>
            </a:r>
            <a:endParaRPr lang="en-US" dirty="0"/>
          </a:p>
          <a:p>
            <a:pPr algn="l"/>
            <a:r>
              <a:rPr lang="en-US" dirty="0" smtClean="0"/>
              <a:t>N</a:t>
            </a:r>
            <a:r>
              <a:rPr lang="en-US" dirty="0"/>
              <a:t>. McKeown</a:t>
            </a:r>
          </a:p>
          <a:p>
            <a:pPr algn="l"/>
            <a:r>
              <a:rPr lang="en-US" dirty="0" smtClean="0"/>
              <a:t>S</a:t>
            </a:r>
            <a:r>
              <a:rPr lang="en-US" dirty="0"/>
              <a:t>. Park</a:t>
            </a:r>
          </a:p>
          <a:p>
            <a:pPr algn="l"/>
            <a:r>
              <a:rPr lang="en-US" dirty="0" smtClean="0"/>
              <a:t>M</a:t>
            </a:r>
            <a:r>
              <a:rPr lang="en-US" dirty="0"/>
              <a:t>. Rosenblum</a:t>
            </a:r>
          </a:p>
          <a:p>
            <a:pPr algn="l"/>
            <a:r>
              <a:rPr lang="en-US" dirty="0"/>
              <a:t>Y. </a:t>
            </a:r>
            <a:r>
              <a:rPr lang="en-US" dirty="0" err="1"/>
              <a:t>Turakhia</a:t>
            </a:r>
            <a:endParaRPr lang="en-US" dirty="0"/>
          </a:p>
          <a:p>
            <a:pPr algn="l"/>
            <a:r>
              <a:rPr lang="en-US" dirty="0" smtClean="0"/>
              <a:t>B</a:t>
            </a:r>
            <a:r>
              <a:rPr lang="en-US" dirty="0"/>
              <a:t>.  </a:t>
            </a:r>
            <a:r>
              <a:rPr lang="en-US" dirty="0" smtClean="0"/>
              <a:t>Welch</a:t>
            </a:r>
          </a:p>
          <a:p>
            <a:pPr algn="l"/>
            <a:r>
              <a:rPr lang="en-US" dirty="0"/>
              <a:t>S. </a:t>
            </a:r>
            <a:r>
              <a:rPr lang="en-US" dirty="0" smtClean="0"/>
              <a:t>Yang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Sponsors!</a:t>
            </a:r>
            <a:endParaRPr lang="en-US" dirty="0"/>
          </a:p>
        </p:txBody>
      </p:sp>
      <p:pic>
        <p:nvPicPr>
          <p:cNvPr id="1026" name="Picture 2" descr="C:\Users\ouster\Documents\Stanford\sponsoredResearch\Platform Lab\Sponsor Logos\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577590"/>
            <a:ext cx="194310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ter\Documents\Stanford\sponsoredResearch\Platform Lab\Sponsor Logos\goo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3897630"/>
            <a:ext cx="1920240" cy="7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uster\Documents\Stanford\sponsoredResearch\Platform Lab\Sponsor Logos\sams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71550"/>
            <a:ext cx="2225040" cy="7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uster\Documents\Stanford\sponsoredResearch\Platform Lab\Sponsor Logos\n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2663190"/>
            <a:ext cx="2234564" cy="6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uster\Documents\Stanford\sponsoredResearch\Platform Lab\Sponsor Logos\EQIX-CircleR-FullColor-RG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708910"/>
            <a:ext cx="160882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uster\Documents\Stanford\sponsoredResearch\Platform Lab\Sponsor Logos\ericss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1885950"/>
            <a:ext cx="14630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uster\Documents\Stanford\sponsoredResearch\Platform Lab\Sponsor Logos\huawe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657350"/>
            <a:ext cx="127447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uster\Documents\Stanford\sponsoredResearch\Platform Lab\Sponsor Logos\fujits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834390"/>
            <a:ext cx="1738304" cy="8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uster\Documents\Stanford\sponsoredResearch\Platform Lab\Sponsor Logos\cisc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1245870"/>
            <a:ext cx="1602740" cy="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To...</a:t>
            </a:r>
            <a:endParaRPr lang="en-US" dirty="0"/>
          </a:p>
        </p:txBody>
      </p:sp>
      <p:pic>
        <p:nvPicPr>
          <p:cNvPr id="2050" name="Picture 2" descr="C:\Users\ouster\Documents\Stanford\sponsoredResearch\Platform Lab\Sponsor Logos\vm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6" y="1418272"/>
            <a:ext cx="7204808" cy="2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Platform Lab Overview and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Lab Faculty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46" y="2800350"/>
            <a:ext cx="1143001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171952"/>
            <a:ext cx="1783080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600" dirty="0"/>
              <a:t>John Ousterhout</a:t>
            </a:r>
            <a:br>
              <a:rPr lang="en-US" sz="1600" dirty="0"/>
            </a:br>
            <a:r>
              <a:rPr lang="en-US" sz="1600" dirty="0"/>
              <a:t>Faculty Director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5888" y="4171950"/>
            <a:ext cx="210312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Mendel Rosenblum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392" y="4171950"/>
            <a:ext cx="154004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Keith </a:t>
            </a:r>
            <a:r>
              <a:rPr lang="en-US" sz="1600" dirty="0" err="1"/>
              <a:t>Winstein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2800350"/>
            <a:ext cx="11430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896" y="4171952"/>
            <a:ext cx="1990776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600" dirty="0"/>
              <a:t>Guru Parulkar</a:t>
            </a:r>
            <a:br>
              <a:rPr lang="en-US" sz="1600" dirty="0"/>
            </a:br>
            <a:r>
              <a:rPr lang="en-US" sz="1600" dirty="0"/>
              <a:t>Executive Director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920" y="2240280"/>
            <a:ext cx="895481" cy="33854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600" dirty="0"/>
              <a:t>Bill Dally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834390"/>
            <a:ext cx="11430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834390"/>
            <a:ext cx="11430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1471" y="2240280"/>
            <a:ext cx="1084539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Phil Levis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240280"/>
            <a:ext cx="1153565" cy="33854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600" dirty="0"/>
              <a:t>Sachin Katti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3896" y="2240280"/>
            <a:ext cx="1872885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Christos Kozyrakis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8" y="4171950"/>
            <a:ext cx="155448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Nick McKeown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56" y="2800350"/>
            <a:ext cx="1143000" cy="1371600"/>
          </a:xfrm>
          <a:prstGeom prst="rect">
            <a:avLst/>
          </a:prstGeom>
        </p:spPr>
      </p:pic>
      <p:pic>
        <p:nvPicPr>
          <p:cNvPr id="21" name="Picture 2" descr="C:\Users\ouster\Documents\Stanford\sponsoredResearch\Platform Lab\Faculty Photos\kozyrak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8343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ouster\Documents\Stanford\sponsoredResearch\Platform Lab\Faculty Photos\parulk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09" y="2800350"/>
            <a:ext cx="11449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ouster\Documents\Stanford\sponsoredResearch\Platform Lab\Faculty Photos\kat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5" y="8343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ouster\Documents\Stanford\sponsoredResearch\Platform Lab\Faculty Photos\mckeow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2" y="2800350"/>
            <a:ext cx="1142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 smtClean="0"/>
              <a:t>Platform Lab Overview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Platform: general-purpose substrate</a:t>
            </a:r>
          </a:p>
          <a:p>
            <a:pPr lvl="1"/>
            <a:r>
              <a:rPr lang="en-US" sz="1800" dirty="0" smtClean="0"/>
              <a:t>Software and/or hardware</a:t>
            </a:r>
            <a:endParaRPr lang="en-US" sz="1800" dirty="0"/>
          </a:p>
          <a:p>
            <a:pPr lvl="1"/>
            <a:r>
              <a:rPr lang="en-US" sz="1800" dirty="0"/>
              <a:t>Makes it easier to build applications or higher-level platforms</a:t>
            </a:r>
          </a:p>
          <a:p>
            <a:pPr lvl="1"/>
            <a:r>
              <a:rPr lang="en-US" sz="1800" dirty="0"/>
              <a:t>Solves significant problems</a:t>
            </a:r>
          </a:p>
          <a:p>
            <a:pPr lvl="1"/>
            <a:r>
              <a:rPr lang="en-US" sz="1800" dirty="0"/>
              <a:t>Usually introduces some </a:t>
            </a:r>
            <a:r>
              <a:rPr lang="en-US" sz="1800" dirty="0" smtClean="0"/>
              <a:t>restrictions</a:t>
            </a:r>
            <a:endParaRPr lang="en-US" sz="1800" dirty="0"/>
          </a:p>
          <a:p>
            <a:r>
              <a:rPr lang="en-US" sz="2000" dirty="0" smtClean="0"/>
              <a:t>Recent examples</a:t>
            </a:r>
          </a:p>
          <a:p>
            <a:pPr lvl="1"/>
            <a:r>
              <a:rPr lang="en-US" sz="1800" dirty="0" smtClean="0"/>
              <a:t>HTTP + HTML + Javascript</a:t>
            </a:r>
          </a:p>
          <a:p>
            <a:pPr lvl="1"/>
            <a:r>
              <a:rPr lang="en-US" sz="1800" dirty="0" smtClean="0"/>
              <a:t>GFS + MapReduce</a:t>
            </a:r>
          </a:p>
          <a:p>
            <a:pPr lvl="1"/>
            <a:r>
              <a:rPr lang="en-US" sz="1800" dirty="0" smtClean="0"/>
              <a:t>Smart phones + GPS</a:t>
            </a:r>
          </a:p>
          <a:p>
            <a:pPr lvl="1"/>
            <a:r>
              <a:rPr lang="en-US" sz="1800" dirty="0" err="1" smtClean="0"/>
              <a:t>OpenFlow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New platforms enable new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applications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85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 smtClean="0"/>
              <a:t>Platform Lab Mission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Create the next generation of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platforms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Stimulate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new classes of applications</a:t>
            </a:r>
          </a:p>
          <a:p>
            <a:r>
              <a:rPr lang="en-US" sz="2000" dirty="0" smtClean="0"/>
              <a:t>Variety of projects</a:t>
            </a:r>
          </a:p>
          <a:p>
            <a:r>
              <a:rPr lang="en-US" sz="2000" dirty="0" smtClean="0"/>
              <a:t>Mostly focused on computing at scale:</a:t>
            </a:r>
          </a:p>
          <a:p>
            <a:pPr lvl="1"/>
            <a:r>
              <a:rPr lang="en-US" sz="1800" dirty="0" smtClean="0"/>
              <a:t>Datacenters</a:t>
            </a:r>
          </a:p>
          <a:p>
            <a:pPr lvl="1"/>
            <a:r>
              <a:rPr lang="en-US" sz="1800" dirty="0" smtClean="0"/>
              <a:t>Networks</a:t>
            </a:r>
          </a:p>
          <a:p>
            <a:r>
              <a:rPr lang="en-US" sz="2000" dirty="0" smtClean="0"/>
              <a:t>One or two flagship projects</a:t>
            </a:r>
          </a:p>
          <a:p>
            <a:pPr lvl="1"/>
            <a:r>
              <a:rPr lang="en-US" sz="1800" dirty="0" smtClean="0"/>
              <a:t>Magnets for collaboration</a:t>
            </a:r>
          </a:p>
          <a:p>
            <a:r>
              <a:rPr lang="en-US" sz="2000" dirty="0" smtClean="0"/>
              <a:t>Current flagship: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Big Control</a:t>
            </a:r>
          </a:p>
        </p:txBody>
      </p:sp>
    </p:spTree>
    <p:extLst>
      <p:ext uri="{BB962C8B-B14F-4D97-AF65-F5344CB8AC3E}">
        <p14:creationId xmlns:p14="http://schemas.microsoft.com/office/powerpoint/2010/main" val="926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History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11480" y="2571750"/>
            <a:ext cx="8229600" cy="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41080" y="2434590"/>
            <a:ext cx="0" cy="274320"/>
          </a:xfrm>
          <a:prstGeom prst="line">
            <a:avLst/>
          </a:prstGeom>
          <a:ln w="5715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97880" y="2434590"/>
            <a:ext cx="0" cy="274320"/>
          </a:xfrm>
          <a:prstGeom prst="line">
            <a:avLst/>
          </a:prstGeom>
          <a:ln w="5715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54680" y="2434590"/>
            <a:ext cx="0" cy="274320"/>
          </a:xfrm>
          <a:prstGeom prst="line">
            <a:avLst/>
          </a:prstGeom>
          <a:ln w="5715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1480" y="2434590"/>
            <a:ext cx="0" cy="274320"/>
          </a:xfrm>
          <a:prstGeom prst="line">
            <a:avLst/>
          </a:prstGeom>
          <a:ln w="5715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" y="2617470"/>
            <a:ext cx="2743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54680" y="2617470"/>
            <a:ext cx="2743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97880" y="2617470"/>
            <a:ext cx="2743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2016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5836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2694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9552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4124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1838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266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4980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0408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8122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550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264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972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7830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4688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9260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6974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2402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0116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544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258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686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00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8404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262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12080" y="2434590"/>
            <a:ext cx="0" cy="13716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6692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4406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9834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7548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2976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690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6118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383280" y="2480310"/>
            <a:ext cx="0" cy="91440"/>
          </a:xfrm>
          <a:prstGeom prst="line">
            <a:avLst/>
          </a:prstGeom>
          <a:ln w="25400" cap="rnd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61084" y="829032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 smtClean="0"/>
              <a:t>VMware challenge:</a:t>
            </a:r>
            <a:br>
              <a:rPr lang="en-US" dirty="0" smtClean="0"/>
            </a:br>
            <a:r>
              <a:rPr lang="en-US" dirty="0" smtClean="0"/>
              <a:t>think big!</a:t>
            </a:r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05840" y="1383030"/>
            <a:ext cx="0" cy="1188720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Left Brace 116"/>
          <p:cNvSpPr/>
          <p:nvPr/>
        </p:nvSpPr>
        <p:spPr>
          <a:xfrm rot="16200000">
            <a:off x="1485900" y="2548890"/>
            <a:ext cx="182880" cy="960120"/>
          </a:xfrm>
          <a:prstGeom prst="leftBrace">
            <a:avLst>
              <a:gd name="adj1" fmla="val 30721"/>
              <a:gd name="adj2" fmla="val 50000"/>
            </a:avLst>
          </a:prstGeom>
          <a:ln w="19050" cap="rnd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914400" y="3166110"/>
            <a:ext cx="13208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with VMware</a:t>
            </a:r>
            <a:endParaRPr lang="en-US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2926080" y="2023110"/>
            <a:ext cx="0" cy="548640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240280" y="1428750"/>
            <a:ext cx="13721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Founding gift</a:t>
            </a:r>
            <a:br>
              <a:rPr lang="en-US" dirty="0" smtClean="0"/>
            </a:br>
            <a:r>
              <a:rPr lang="en-US" dirty="0" smtClean="0"/>
              <a:t>from VMURF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383281" y="4029432"/>
            <a:ext cx="14630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Kickoff faculty</a:t>
            </a:r>
            <a:br>
              <a:rPr lang="en-US" dirty="0" smtClean="0"/>
            </a:br>
            <a:r>
              <a:rPr lang="en-US" dirty="0" smtClean="0"/>
              <a:t>retreat</a:t>
            </a:r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4114800" y="2571750"/>
            <a:ext cx="0" cy="1463040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611880" y="788670"/>
            <a:ext cx="18453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Transition retreat:</a:t>
            </a:r>
          </a:p>
          <a:p>
            <a:r>
              <a:rPr lang="en-US" dirty="0" smtClean="0"/>
              <a:t>SEDCL, PL</a:t>
            </a:r>
            <a:endParaRPr lang="en-US" dirty="0"/>
          </a:p>
        </p:txBody>
      </p:sp>
      <p:cxnSp>
        <p:nvCxnSpPr>
          <p:cNvPr id="127" name="Straight Connector 126"/>
          <p:cNvCxnSpPr/>
          <p:nvPr/>
        </p:nvCxnSpPr>
        <p:spPr>
          <a:xfrm>
            <a:off x="4526280" y="1337310"/>
            <a:ext cx="0" cy="1234440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Left Brace 128"/>
          <p:cNvSpPr/>
          <p:nvPr/>
        </p:nvSpPr>
        <p:spPr>
          <a:xfrm rot="16200000">
            <a:off x="5372100" y="1817370"/>
            <a:ext cx="182880" cy="2423160"/>
          </a:xfrm>
          <a:prstGeom prst="leftBrace">
            <a:avLst>
              <a:gd name="adj1" fmla="val 30721"/>
              <a:gd name="adj2" fmla="val 50000"/>
            </a:avLst>
          </a:prstGeom>
          <a:ln w="19050" cap="rnd"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4389120" y="3206472"/>
            <a:ext cx="21800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Other companies join</a:t>
            </a:r>
            <a:br>
              <a:rPr lang="en-US" dirty="0" smtClean="0"/>
            </a:br>
            <a:r>
              <a:rPr lang="en-US" dirty="0" smtClean="0"/>
              <a:t>lab as affiliates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360920" y="834390"/>
            <a:ext cx="16459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NSF Expedition</a:t>
            </a:r>
            <a:br>
              <a:rPr lang="en-US" dirty="0" smtClean="0"/>
            </a:br>
            <a:r>
              <a:rPr lang="en-US" dirty="0" smtClean="0"/>
              <a:t>pre-proposal:</a:t>
            </a:r>
            <a:br>
              <a:rPr lang="en-US" dirty="0" smtClean="0"/>
            </a:br>
            <a:r>
              <a:rPr lang="en-US" dirty="0" smtClean="0"/>
              <a:t>Big Control</a:t>
            </a:r>
            <a:endParaRPr lang="en-US" dirty="0"/>
          </a:p>
        </p:txBody>
      </p:sp>
      <p:cxnSp>
        <p:nvCxnSpPr>
          <p:cNvPr id="133" name="Straight Connector 132"/>
          <p:cNvCxnSpPr>
            <a:endCxn id="135" idx="0"/>
          </p:cNvCxnSpPr>
          <p:nvPr/>
        </p:nvCxnSpPr>
        <p:spPr>
          <a:xfrm>
            <a:off x="7269480" y="2571750"/>
            <a:ext cx="0" cy="1368921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126480" y="3940671"/>
            <a:ext cx="228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Today: 2016 Retreat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6126480" y="2068830"/>
            <a:ext cx="0" cy="502920"/>
          </a:xfrm>
          <a:prstGeom prst="line">
            <a:avLst/>
          </a:pr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715000" y="1520190"/>
            <a:ext cx="8229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Winter</a:t>
            </a:r>
            <a:br>
              <a:rPr lang="en-US" dirty="0" smtClean="0"/>
            </a:b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38" name="Freeform 137"/>
          <p:cNvSpPr/>
          <p:nvPr/>
        </p:nvSpPr>
        <p:spPr>
          <a:xfrm>
            <a:off x="7040881" y="1255594"/>
            <a:ext cx="247024" cy="1317009"/>
          </a:xfrm>
          <a:custGeom>
            <a:avLst/>
            <a:gdLst>
              <a:gd name="connsiteX0" fmla="*/ 0 w 238835"/>
              <a:gd name="connsiteY0" fmla="*/ 1317009 h 1317009"/>
              <a:gd name="connsiteX1" fmla="*/ 0 w 238835"/>
              <a:gd name="connsiteY1" fmla="*/ 0 h 1317009"/>
              <a:gd name="connsiteX2" fmla="*/ 238835 w 238835"/>
              <a:gd name="connsiteY2" fmla="*/ 0 h 13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" h="1317009">
                <a:moveTo>
                  <a:pt x="0" y="1317009"/>
                </a:moveTo>
                <a:lnTo>
                  <a:pt x="0" y="0"/>
                </a:lnTo>
                <a:lnTo>
                  <a:pt x="238835" y="0"/>
                </a:lnTo>
              </a:path>
            </a:pathLst>
          </a:custGeom>
          <a:ln w="19050" cap="rnd">
            <a:prstDash val="sysDot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Flagship Project: Big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Infrastructure for collaborative device swarms</a:t>
            </a:r>
          </a:p>
          <a:p>
            <a:r>
              <a:rPr lang="en-US" dirty="0" smtClean="0"/>
              <a:t>Many related research challenges:</a:t>
            </a:r>
          </a:p>
          <a:p>
            <a:pPr lvl="1"/>
            <a:r>
              <a:rPr lang="en-US" dirty="0" smtClean="0"/>
              <a:t>Networking (wide area, datacenter)</a:t>
            </a:r>
          </a:p>
          <a:p>
            <a:pPr lvl="1"/>
            <a:r>
              <a:rPr lang="en-US" dirty="0" smtClean="0"/>
              <a:t>Low-latency datacenter technologies</a:t>
            </a:r>
          </a:p>
          <a:p>
            <a:pPr lvl="1"/>
            <a:r>
              <a:rPr lang="en-US" dirty="0" smtClean="0"/>
              <a:t>State management, notifications</a:t>
            </a:r>
          </a:p>
          <a:p>
            <a:pPr lvl="1"/>
            <a:r>
              <a:rPr lang="en-US" dirty="0" smtClean="0"/>
              <a:t>Data ingestion, inference</a:t>
            </a:r>
          </a:p>
          <a:p>
            <a:pPr lvl="1"/>
            <a:r>
              <a:rPr lang="en-US" dirty="0" smtClean="0"/>
              <a:t>Declarative planning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Applications</a:t>
            </a:r>
          </a:p>
          <a:p>
            <a:r>
              <a:rPr lang="en-US" dirty="0" smtClean="0"/>
              <a:t>Submitted NSF Expedition proposal</a:t>
            </a:r>
          </a:p>
          <a:p>
            <a:pPr lvl="1"/>
            <a:r>
              <a:rPr lang="en-US" dirty="0" smtClean="0"/>
              <a:t>Includes other faculty in CS, EE, Aero/Astro</a:t>
            </a:r>
          </a:p>
          <a:p>
            <a:r>
              <a:rPr lang="en-US" dirty="0" smtClean="0"/>
              <a:t>Next talk will discuss in detail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082072"/>
            <a:ext cx="3159220" cy="35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Research Thrusts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Programmable fabrics (Cisco, Google, Facebook, VMware)</a:t>
            </a:r>
          </a:p>
          <a:p>
            <a:pPr lvl="1"/>
            <a:r>
              <a:rPr lang="en-US" dirty="0" smtClean="0"/>
              <a:t>Pisces: P4 front-end for OVS scheduling (Choi)</a:t>
            </a:r>
          </a:p>
          <a:p>
            <a:pPr lvl="1"/>
            <a:r>
              <a:rPr lang="en-US" dirty="0" smtClean="0"/>
              <a:t>PIFO: new abstraction for packet scheduling</a:t>
            </a:r>
          </a:p>
          <a:p>
            <a:r>
              <a:rPr lang="en-US" dirty="0" smtClean="0"/>
              <a:t>Low-latency datacenter (Facebook)</a:t>
            </a:r>
          </a:p>
          <a:p>
            <a:pPr lvl="1"/>
            <a:r>
              <a:rPr lang="en-US" dirty="0" err="1" smtClean="0"/>
              <a:t>Homa</a:t>
            </a:r>
            <a:r>
              <a:rPr lang="en-US" dirty="0" smtClean="0"/>
              <a:t> network protocol for RPCs (</a:t>
            </a:r>
            <a:r>
              <a:rPr lang="en-US" dirty="0" err="1" smtClean="0"/>
              <a:t>Montazeri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Core-aware thread scheduling (Qin)</a:t>
            </a:r>
          </a:p>
          <a:p>
            <a:pPr lvl="1"/>
            <a:r>
              <a:rPr lang="en-US" dirty="0" smtClean="0"/>
              <a:t>IX operating system (Belay)</a:t>
            </a:r>
          </a:p>
          <a:p>
            <a:pPr lvl="1"/>
            <a:r>
              <a:rPr lang="en-US" dirty="0" smtClean="0"/>
              <a:t>Indexes and transactions in RAMCloud (Kejriwal, Lee, Park, Yang)</a:t>
            </a:r>
          </a:p>
          <a:p>
            <a:pPr lvl="1"/>
            <a:r>
              <a:rPr lang="en-US" dirty="0" smtClean="0"/>
              <a:t>Cliffhanger: better memcached memory allocation (Cidon, Eisenman)</a:t>
            </a:r>
          </a:p>
          <a:p>
            <a:r>
              <a:rPr lang="en-US" dirty="0" smtClean="0"/>
              <a:t>Scalable control planes (VMware)</a:t>
            </a:r>
          </a:p>
          <a:p>
            <a:pPr lvl="1"/>
            <a:r>
              <a:rPr lang="en-US" dirty="0" smtClean="0"/>
              <a:t>Discussion group (Stanford, VMware, </a:t>
            </a:r>
            <a:r>
              <a:rPr lang="en-US" dirty="0" err="1" smtClean="0"/>
              <a:t>ONLab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94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0C5DA0"/>
      </a:dk2>
      <a:lt2>
        <a:srgbClr val="7F7F7F"/>
      </a:lt2>
      <a:accent1>
        <a:srgbClr val="75D071"/>
      </a:accent1>
      <a:accent2>
        <a:srgbClr val="E1FFE1"/>
      </a:accent2>
      <a:accent3>
        <a:srgbClr val="E5F4FF"/>
      </a:accent3>
      <a:accent4>
        <a:srgbClr val="9A0C27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 cap="rnd">
          <a:tailEnd type="none" w="med" len="lg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spDef>
    <a:lnDef>
      <a:spPr>
        <a:ln w="19050" cap="rnd">
          <a:tailEnd type="triangle" w="med" len="lg"/>
        </a:ln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15231</TotalTime>
  <Words>987</Words>
  <Application>Microsoft Office PowerPoint</Application>
  <PresentationFormat>On-screen Show (16:9)</PresentationFormat>
  <Paragraphs>285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Platform Lab Overview and Update</vt:lpstr>
      <vt:lpstr>Thank You, Sponsors!</vt:lpstr>
      <vt:lpstr>Special Thanks To...</vt:lpstr>
      <vt:lpstr>Platform Lab Faculty</vt:lpstr>
      <vt:lpstr>Platform Lab Overview</vt:lpstr>
      <vt:lpstr>Platform Lab Mission</vt:lpstr>
      <vt:lpstr>Lab History</vt:lpstr>
      <vt:lpstr>Flagship Project: Big Control</vt:lpstr>
      <vt:lpstr>Major Research Thrusts</vt:lpstr>
      <vt:lpstr>Major Research Thrusts, cont’d</vt:lpstr>
      <vt:lpstr>Major Research Thrusts, cont’d</vt:lpstr>
      <vt:lpstr>Recent/Soon-To-Be Graduates</vt:lpstr>
      <vt:lpstr>Retreat Agenda Highlights</vt:lpstr>
      <vt:lpstr>Conclusion</vt:lpstr>
      <vt:lpstr>PowerPoint Presentation</vt:lpstr>
      <vt:lpstr>Groups for Breakout #1</vt:lpstr>
      <vt:lpstr>Groups for Breakout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715</cp:revision>
  <cp:lastPrinted>2011-01-25T21:54:55Z</cp:lastPrinted>
  <dcterms:created xsi:type="dcterms:W3CDTF">2008-10-19T02:20:00Z</dcterms:created>
  <dcterms:modified xsi:type="dcterms:W3CDTF">2016-06-03T06:51:43Z</dcterms:modified>
</cp:coreProperties>
</file>