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573" r:id="rId2"/>
    <p:sldId id="591" r:id="rId3"/>
    <p:sldId id="574" r:id="rId4"/>
    <p:sldId id="592" r:id="rId5"/>
    <p:sldId id="578" r:id="rId6"/>
    <p:sldId id="580" r:id="rId7"/>
    <p:sldId id="579" r:id="rId8"/>
    <p:sldId id="581" r:id="rId9"/>
    <p:sldId id="582" r:id="rId10"/>
    <p:sldId id="583" r:id="rId11"/>
    <p:sldId id="586" r:id="rId12"/>
    <p:sldId id="588" r:id="rId13"/>
    <p:sldId id="587" r:id="rId14"/>
    <p:sldId id="589" r:id="rId15"/>
    <p:sldId id="593" r:id="rId16"/>
    <p:sldId id="585" r:id="rId17"/>
    <p:sldId id="590" r:id="rId18"/>
    <p:sldId id="569" r:id="rId19"/>
    <p:sldId id="577" r:id="rId20"/>
  </p:sldIdLst>
  <p:sldSz cx="9144000" cy="5715000" type="screen16x1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6EA"/>
    <a:srgbClr val="4974CB"/>
    <a:srgbClr val="28498C"/>
    <a:srgbClr val="2D8F2D"/>
    <a:srgbClr val="37AF37"/>
    <a:srgbClr val="D5FFD5"/>
    <a:srgbClr val="F5E7D9"/>
    <a:srgbClr val="744516"/>
    <a:srgbClr val="FFFAD9"/>
    <a:srgbClr val="FFF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48" autoAdjust="0"/>
    <p:restoredTop sz="94472" autoAdjust="0"/>
  </p:normalViewPr>
  <p:slideViewPr>
    <p:cSldViewPr>
      <p:cViewPr varScale="1">
        <p:scale>
          <a:sx n="147" d="100"/>
          <a:sy n="147" d="100"/>
        </p:scale>
        <p:origin x="-51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2" y="381002"/>
            <a:ext cx="8272463" cy="498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1"/>
            <a:ext cx="7772400" cy="1415521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75000"/>
            <a:ext cx="6400800" cy="10160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7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443865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0167"/>
            <a:ext cx="8534400" cy="419497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/>
            </a:lvl1pPr>
            <a:lvl2pPr marL="685800" indent="-228600">
              <a:spcBef>
                <a:spcPts val="400"/>
              </a:spcBef>
              <a:buClr>
                <a:schemeClr val="tx2"/>
              </a:buClr>
              <a:defRPr/>
            </a:lvl2pPr>
            <a:lvl3pPr>
              <a:spcBef>
                <a:spcPts val="300"/>
              </a:spcBef>
              <a:buClr>
                <a:schemeClr val="tx2"/>
              </a:buClr>
              <a:defRPr/>
            </a:lvl3pPr>
            <a:lvl4pPr>
              <a:spcBef>
                <a:spcPts val="200"/>
              </a:spcBef>
              <a:buClr>
                <a:schemeClr val="tx2"/>
              </a:buClr>
              <a:defRPr/>
            </a:lvl4pPr>
            <a:lvl5pPr>
              <a:spcBef>
                <a:spcPts val="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0167"/>
            <a:ext cx="4191000" cy="419497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2000"/>
            </a:lvl1pPr>
            <a:lvl2pPr marL="685800" indent="-228600">
              <a:spcBef>
                <a:spcPts val="400"/>
              </a:spcBef>
              <a:buClr>
                <a:schemeClr val="tx2"/>
              </a:buClr>
              <a:defRPr sz="1800"/>
            </a:lvl2pPr>
            <a:lvl3pPr>
              <a:spcBef>
                <a:spcPts val="300"/>
              </a:spcBef>
              <a:buClr>
                <a:schemeClr val="tx2"/>
              </a:buClr>
              <a:defRPr sz="1600"/>
            </a:lvl3pPr>
            <a:lvl4pPr>
              <a:spcBef>
                <a:spcPts val="300"/>
              </a:spcBef>
              <a:buClr>
                <a:schemeClr val="tx2"/>
              </a:buClr>
              <a:defRPr sz="1500"/>
            </a:lvl4pPr>
            <a:lvl5pPr>
              <a:spcBef>
                <a:spcPts val="200"/>
              </a:spcBef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0167"/>
            <a:ext cx="4191000" cy="419497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2000"/>
            </a:lvl1pPr>
            <a:lvl2pPr marL="685800" indent="-228600">
              <a:spcBef>
                <a:spcPts val="400"/>
              </a:spcBef>
              <a:buClr>
                <a:schemeClr val="tx2"/>
              </a:buClr>
              <a:defRPr sz="1800"/>
            </a:lvl2pPr>
            <a:lvl3pPr>
              <a:spcBef>
                <a:spcPts val="300"/>
              </a:spcBef>
              <a:buClr>
                <a:schemeClr val="tx2"/>
              </a:buClr>
              <a:defRPr sz="1600"/>
            </a:lvl3pPr>
            <a:lvl4pPr>
              <a:spcBef>
                <a:spcPts val="300"/>
              </a:spcBef>
              <a:buClr>
                <a:schemeClr val="tx2"/>
              </a:buClr>
              <a:defRPr sz="1500"/>
            </a:lvl4pPr>
            <a:lvl5pPr>
              <a:spcBef>
                <a:spcPts val="200"/>
              </a:spcBef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8607"/>
            <a:ext cx="8534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16001"/>
            <a:ext cx="8534400" cy="408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405438"/>
            <a:ext cx="2286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5405438"/>
            <a:ext cx="3429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405438"/>
            <a:ext cx="2286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621060"/>
            <a:ext cx="9144000" cy="40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3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SEDCL/Platform Lab Retreat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Ousterhout</a:t>
            </a:r>
            <a:br>
              <a:rPr lang="en-US" dirty="0" smtClean="0"/>
            </a:br>
            <a:r>
              <a:rPr lang="en-US" dirty="0" smtClean="0"/>
              <a:t>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4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Collaboration, cont’d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physical space help?</a:t>
            </a:r>
          </a:p>
          <a:p>
            <a:r>
              <a:rPr lang="en-US" dirty="0"/>
              <a:t>Planning major renovation of Gates 3A:</a:t>
            </a:r>
          </a:p>
          <a:p>
            <a:pPr lvl="1"/>
            <a:r>
              <a:rPr lang="en-US" dirty="0"/>
              <a:t>Nothing but glass from window to window</a:t>
            </a:r>
          </a:p>
          <a:p>
            <a:pPr lvl="1"/>
            <a:r>
              <a:rPr lang="en-US" dirty="0"/>
              <a:t>Sight lines between researchers</a:t>
            </a:r>
          </a:p>
          <a:p>
            <a:pPr lvl="1"/>
            <a:r>
              <a:rPr lang="en-US" dirty="0"/>
              <a:t>Open space for  casual </a:t>
            </a:r>
            <a:r>
              <a:rPr lang="en-US" dirty="0" smtClean="0"/>
              <a:t>conversation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48" y="2903220"/>
            <a:ext cx="5465832" cy="22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</a:p>
          <a:p>
            <a:pPr lvl="1"/>
            <a:r>
              <a:rPr lang="en-US" dirty="0" smtClean="0"/>
              <a:t>Platform Lab faculty (9)</a:t>
            </a:r>
          </a:p>
          <a:p>
            <a:pPr lvl="1"/>
            <a:r>
              <a:rPr lang="en-US" dirty="0" smtClean="0"/>
              <a:t>Non-lab faculty </a:t>
            </a:r>
          </a:p>
          <a:p>
            <a:pPr lvl="2"/>
            <a:r>
              <a:rPr lang="en-US" dirty="0" smtClean="0"/>
              <a:t>Mark Horowitz</a:t>
            </a:r>
          </a:p>
          <a:p>
            <a:pPr lvl="2"/>
            <a:r>
              <a:rPr lang="en-US" dirty="0" smtClean="0"/>
              <a:t>Chris Re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riends from industry:</a:t>
            </a:r>
          </a:p>
          <a:p>
            <a:pPr lvl="2"/>
            <a:r>
              <a:rPr lang="en-US" dirty="0" smtClean="0"/>
              <a:t>Keith Adams (Facebook)</a:t>
            </a:r>
          </a:p>
          <a:p>
            <a:pPr lvl="2"/>
            <a:r>
              <a:rPr lang="en-US" dirty="0" smtClean="0"/>
              <a:t>Mahesh Balakrishnan (VMware)</a:t>
            </a:r>
          </a:p>
          <a:p>
            <a:pPr lvl="2"/>
            <a:r>
              <a:rPr lang="en-US" dirty="0" smtClean="0"/>
              <a:t>Jeff Dean (Google)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Brainstorm possible research topics</a:t>
            </a:r>
          </a:p>
          <a:p>
            <a:pPr lvl="1"/>
            <a:r>
              <a:rPr lang="en-US" dirty="0" smtClean="0"/>
              <a:t>Discuss lab organization: how to maximize collaboration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Retreat, April 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9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 physical limits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Heterogeneity and specialization</a:t>
            </a:r>
          </a:p>
          <a:p>
            <a:pPr lvl="1"/>
            <a:r>
              <a:rPr lang="en-US" dirty="0" smtClean="0"/>
              <a:t>General-purpose systems fundamentally inefficient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Scalability and elasticity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Raise the floor for developer productivity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network fabrics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tx2"/>
                </a:solidFill>
              </a:rPr>
              <a:t>Katti</a:t>
            </a:r>
            <a:r>
              <a:rPr lang="en-US" dirty="0" smtClean="0"/>
              <a:t>, </a:t>
            </a:r>
            <a:r>
              <a:rPr lang="en-US" dirty="0" smtClean="0"/>
              <a:t>Levis, </a:t>
            </a:r>
            <a:r>
              <a:rPr lang="en-US" dirty="0" smtClean="0">
                <a:solidFill>
                  <a:schemeClr val="tx2"/>
                </a:solidFill>
              </a:rPr>
              <a:t>McKeown</a:t>
            </a:r>
            <a:r>
              <a:rPr lang="en-US" dirty="0" smtClean="0"/>
              <a:t>, Ousterhout, Parulkar)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Low-latency datacenter</a:t>
            </a:r>
            <a:br>
              <a:rPr lang="en-US" dirty="0" smtClean="0"/>
            </a:br>
            <a:r>
              <a:rPr lang="en-US" dirty="0" smtClean="0"/>
              <a:t>(Dally, Katti, Kozyrakis, Levis, </a:t>
            </a:r>
            <a:r>
              <a:rPr lang="en-US" dirty="0" smtClean="0">
                <a:solidFill>
                  <a:schemeClr val="tx2"/>
                </a:solidFill>
              </a:rPr>
              <a:t>Ousterhout)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Infrastructure </a:t>
            </a:r>
            <a:r>
              <a:rPr lang="en-US" dirty="0" smtClean="0"/>
              <a:t>for scalable control planes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tx2"/>
                </a:solidFill>
              </a:rPr>
              <a:t>Katti</a:t>
            </a:r>
            <a:r>
              <a:rPr lang="en-US" dirty="0" smtClean="0"/>
              <a:t>, Ousterhout, Parulkar)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New memory/storage systems for the 21st Century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tx2"/>
                </a:solidFill>
              </a:rPr>
              <a:t>Dally</a:t>
            </a:r>
            <a:r>
              <a:rPr lang="en-US" dirty="0" smtClean="0"/>
              <a:t>, Kozyrakis, Levis)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Areas to </a:t>
            </a:r>
            <a:r>
              <a:rPr lang="en-US" dirty="0" smtClean="0"/>
              <a:t>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1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Future-looking faculty talks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Break-out sessions for discussing research topics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Student talks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Long break for outdoor activities, informal discussions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Last session: industrial feedback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this 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structure similar to SEDCL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Existing SEDCL agreements carry over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All results released open-source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Two levels of affiliate membership</a:t>
            </a:r>
          </a:p>
          <a:p>
            <a:pPr lvl="1"/>
            <a:r>
              <a:rPr lang="en-US" dirty="0" smtClean="0"/>
              <a:t>Base level similar to SEDCL Associate</a:t>
            </a:r>
          </a:p>
          <a:p>
            <a:pPr lvl="1"/>
            <a:r>
              <a:rPr lang="en-US" dirty="0" smtClean="0"/>
              <a:t>New premium level for companies interested in higher level of engagement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Details for Affiliates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0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</a:t>
            </a:r>
            <a:r>
              <a:rPr lang="en-US" dirty="0" smtClean="0"/>
              <a:t>Affiliate Sponsors!</a:t>
            </a:r>
            <a:endParaRPr lang="en-US" dirty="0"/>
          </a:p>
        </p:txBody>
      </p:sp>
      <p:pic>
        <p:nvPicPr>
          <p:cNvPr id="1026" name="Picture 2" descr="C:\Users\ouster\Documents\Stanford\sponsoredResearch\Platform Lab\Sponsor Logos\vm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4137660"/>
            <a:ext cx="273950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uster\Documents\Stanford\sponsoredResearch\Platform Lab\Sponsor Logos\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845820"/>
            <a:ext cx="1934845" cy="116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uster\Documents\Stanford\sponsoredResearch\Platform Lab\Sponsor Logos\huaw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08860"/>
            <a:ext cx="1404382" cy="14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uster\Documents\Stanford\sponsoredResearch\Platform Lab\Sponsor Logos\n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1623060"/>
            <a:ext cx="2505808" cy="7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uster\Documents\Stanford\sponsoredResearch\Platform Lab\Sponsor Logos\net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3177540"/>
            <a:ext cx="2827337" cy="6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uster\Documents\Stanford\sponsoredResearch\Platform Lab\Sponsor Logos\samsu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2537460"/>
            <a:ext cx="2940697" cy="10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ouster\Documents\Stanford\sponsoredResearch\Platform Lab\Sponsor Logos\googl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1120140"/>
            <a:ext cx="2378528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4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Palette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90600" y="1248834"/>
            <a:ext cx="685800" cy="677333"/>
          </a:xfrm>
          <a:prstGeom prst="rect">
            <a:avLst/>
          </a:prstGeom>
          <a:solidFill>
            <a:srgbClr val="E3EAF9"/>
          </a:solidFill>
          <a:ln w="22225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1248834"/>
            <a:ext cx="685800" cy="677333"/>
          </a:xfrm>
          <a:prstGeom prst="rect">
            <a:avLst/>
          </a:prstGeom>
          <a:solidFill>
            <a:srgbClr val="D5FFD5"/>
          </a:solidFill>
          <a:ln w="22225">
            <a:solidFill>
              <a:srgbClr val="37AF3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1248834"/>
            <a:ext cx="685800" cy="677333"/>
          </a:xfrm>
          <a:prstGeom prst="rect">
            <a:avLst/>
          </a:prstGeom>
          <a:solidFill>
            <a:srgbClr val="F5E7D9"/>
          </a:solidFill>
          <a:ln w="22225"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1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54380"/>
            <a:ext cx="5318760" cy="4350757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eneral-purpose substrate</a:t>
            </a:r>
          </a:p>
          <a:p>
            <a:pPr lvl="1"/>
            <a:r>
              <a:rPr lang="en-US" dirty="0" smtClean="0"/>
              <a:t>Makes it easier to build applications or higher-level platforms</a:t>
            </a:r>
          </a:p>
          <a:p>
            <a:pPr lvl="1"/>
            <a:r>
              <a:rPr lang="en-US" dirty="0" smtClean="0"/>
              <a:t>Solves significant problems</a:t>
            </a:r>
          </a:p>
          <a:p>
            <a:pPr lvl="1"/>
            <a:r>
              <a:rPr lang="en-US" dirty="0" smtClean="0"/>
              <a:t>Usually introduces some restrictions</a:t>
            </a:r>
          </a:p>
          <a:p>
            <a:r>
              <a:rPr lang="en-US" dirty="0" smtClean="0"/>
              <a:t>Software and/or hardware</a:t>
            </a:r>
          </a:p>
          <a:p>
            <a:r>
              <a:rPr lang="en-US" dirty="0" smtClean="0"/>
              <a:t>Example: Map/Reduce computational model</a:t>
            </a:r>
          </a:p>
          <a:p>
            <a:pPr lvl="1"/>
            <a:r>
              <a:rPr lang="en-US" dirty="0" smtClean="0"/>
              <a:t>Simplifies construction of applications that use ~1000 servers on large datasets</a:t>
            </a:r>
          </a:p>
          <a:p>
            <a:pPr lvl="1"/>
            <a:r>
              <a:rPr lang="en-US" dirty="0" smtClean="0"/>
              <a:t>Hides communication latency: data transferred in large blocks</a:t>
            </a:r>
          </a:p>
          <a:p>
            <a:pPr lvl="1"/>
            <a:r>
              <a:rPr lang="en-US" dirty="0" smtClean="0"/>
              <a:t>Automatically handles failures &amp; slow servers</a:t>
            </a:r>
          </a:p>
          <a:p>
            <a:pPr lvl="1"/>
            <a:r>
              <a:rPr lang="en-US" dirty="0" smtClean="0"/>
              <a:t>Restrictions: 2 levels of computation, sequential data access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Platform?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15000" y="1783080"/>
            <a:ext cx="1508760" cy="868680"/>
            <a:chOff x="5532120" y="2103120"/>
            <a:chExt cx="1508760" cy="868680"/>
          </a:xfrm>
        </p:grpSpPr>
        <p:sp>
          <p:nvSpPr>
            <p:cNvPr id="14" name="Oval 76"/>
            <p:cNvSpPr>
              <a:spLocks noChangeArrowheads="1"/>
            </p:cNvSpPr>
            <p:nvPr/>
          </p:nvSpPr>
          <p:spPr bwMode="auto">
            <a:xfrm>
              <a:off x="6263640" y="2400300"/>
              <a:ext cx="274320" cy="274320"/>
            </a:xfrm>
            <a:prstGeom prst="ellipse">
              <a:avLst/>
            </a:prstGeom>
            <a:solidFill>
              <a:srgbClr val="D5FFD5"/>
            </a:solidFill>
            <a:ln w="15875">
              <a:solidFill>
                <a:srgbClr val="37AF37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77"/>
            <p:cNvSpPr>
              <a:spLocks noChangeArrowheads="1"/>
            </p:cNvSpPr>
            <p:nvPr/>
          </p:nvSpPr>
          <p:spPr bwMode="auto">
            <a:xfrm>
              <a:off x="5532120" y="2400300"/>
              <a:ext cx="457200" cy="274320"/>
            </a:xfrm>
            <a:prstGeom prst="rect">
              <a:avLst/>
            </a:prstGeom>
            <a:solidFill>
              <a:srgbClr val="E3EAF9"/>
            </a:solidFill>
            <a:ln w="15875"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6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812280" y="2103120"/>
              <a:ext cx="228600" cy="868680"/>
              <a:chOff x="6720840" y="2125980"/>
              <a:chExt cx="228600" cy="868680"/>
            </a:xfrm>
          </p:grpSpPr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720840" y="212598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55"/>
              <p:cNvSpPr>
                <a:spLocks noChangeArrowheads="1"/>
              </p:cNvSpPr>
              <p:nvPr/>
            </p:nvSpPr>
            <p:spPr bwMode="auto">
              <a:xfrm>
                <a:off x="6720840" y="230886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55"/>
              <p:cNvSpPr>
                <a:spLocks noChangeArrowheads="1"/>
              </p:cNvSpPr>
              <p:nvPr/>
            </p:nvSpPr>
            <p:spPr bwMode="auto">
              <a:xfrm>
                <a:off x="6720840" y="249174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55"/>
              <p:cNvSpPr>
                <a:spLocks noChangeArrowheads="1"/>
              </p:cNvSpPr>
              <p:nvPr/>
            </p:nvSpPr>
            <p:spPr bwMode="auto">
              <a:xfrm>
                <a:off x="6720840" y="267462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55"/>
              <p:cNvSpPr>
                <a:spLocks noChangeArrowheads="1"/>
              </p:cNvSpPr>
              <p:nvPr/>
            </p:nvSpPr>
            <p:spPr bwMode="auto">
              <a:xfrm>
                <a:off x="6720840" y="285750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Line 78"/>
            <p:cNvSpPr>
              <a:spLocks noChangeShapeType="1"/>
            </p:cNvSpPr>
            <p:nvPr/>
          </p:nvSpPr>
          <p:spPr bwMode="auto">
            <a:xfrm flipV="1">
              <a:off x="6537960" y="235458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8"/>
            <p:cNvSpPr>
              <a:spLocks noChangeShapeType="1"/>
            </p:cNvSpPr>
            <p:nvPr/>
          </p:nvSpPr>
          <p:spPr bwMode="auto">
            <a:xfrm flipV="1">
              <a:off x="6537960" y="217170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8"/>
            <p:cNvSpPr>
              <a:spLocks noChangeShapeType="1"/>
            </p:cNvSpPr>
            <p:nvPr/>
          </p:nvSpPr>
          <p:spPr bwMode="auto">
            <a:xfrm>
              <a:off x="598932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15000" y="868680"/>
            <a:ext cx="1508760" cy="868680"/>
            <a:chOff x="5532120" y="2103120"/>
            <a:chExt cx="1508760" cy="868680"/>
          </a:xfrm>
        </p:grpSpPr>
        <p:sp>
          <p:nvSpPr>
            <p:cNvPr id="37" name="Oval 76"/>
            <p:cNvSpPr>
              <a:spLocks noChangeArrowheads="1"/>
            </p:cNvSpPr>
            <p:nvPr/>
          </p:nvSpPr>
          <p:spPr bwMode="auto">
            <a:xfrm>
              <a:off x="6263640" y="2400300"/>
              <a:ext cx="274320" cy="274320"/>
            </a:xfrm>
            <a:prstGeom prst="ellipse">
              <a:avLst/>
            </a:prstGeom>
            <a:solidFill>
              <a:srgbClr val="D5FFD5"/>
            </a:solidFill>
            <a:ln w="15875">
              <a:solidFill>
                <a:srgbClr val="37AF37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77"/>
            <p:cNvSpPr>
              <a:spLocks noChangeArrowheads="1"/>
            </p:cNvSpPr>
            <p:nvPr/>
          </p:nvSpPr>
          <p:spPr bwMode="auto">
            <a:xfrm>
              <a:off x="5532120" y="2400300"/>
              <a:ext cx="457200" cy="274320"/>
            </a:xfrm>
            <a:prstGeom prst="rect">
              <a:avLst/>
            </a:prstGeom>
            <a:solidFill>
              <a:srgbClr val="E3EAF9"/>
            </a:solidFill>
            <a:ln w="15875"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9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812280" y="2103120"/>
              <a:ext cx="228600" cy="868680"/>
              <a:chOff x="6720840" y="2125980"/>
              <a:chExt cx="228600" cy="868680"/>
            </a:xfrm>
          </p:grpSpPr>
          <p:sp>
            <p:nvSpPr>
              <p:cNvPr id="46" name="Rectangle 55"/>
              <p:cNvSpPr>
                <a:spLocks noChangeArrowheads="1"/>
              </p:cNvSpPr>
              <p:nvPr/>
            </p:nvSpPr>
            <p:spPr bwMode="auto">
              <a:xfrm>
                <a:off x="6720840" y="212598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5"/>
              <p:cNvSpPr>
                <a:spLocks noChangeArrowheads="1"/>
              </p:cNvSpPr>
              <p:nvPr/>
            </p:nvSpPr>
            <p:spPr bwMode="auto">
              <a:xfrm>
                <a:off x="6720840" y="230886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5"/>
              <p:cNvSpPr>
                <a:spLocks noChangeArrowheads="1"/>
              </p:cNvSpPr>
              <p:nvPr/>
            </p:nvSpPr>
            <p:spPr bwMode="auto">
              <a:xfrm>
                <a:off x="6720840" y="249174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55"/>
              <p:cNvSpPr>
                <a:spLocks noChangeArrowheads="1"/>
              </p:cNvSpPr>
              <p:nvPr/>
            </p:nvSpPr>
            <p:spPr bwMode="auto">
              <a:xfrm>
                <a:off x="6720840" y="267462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55"/>
              <p:cNvSpPr>
                <a:spLocks noChangeArrowheads="1"/>
              </p:cNvSpPr>
              <p:nvPr/>
            </p:nvSpPr>
            <p:spPr bwMode="auto">
              <a:xfrm>
                <a:off x="6720840" y="285750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Line 78"/>
            <p:cNvSpPr>
              <a:spLocks noChangeShapeType="1"/>
            </p:cNvSpPr>
            <p:nvPr/>
          </p:nvSpPr>
          <p:spPr bwMode="auto">
            <a:xfrm flipV="1">
              <a:off x="6537960" y="235458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8"/>
            <p:cNvSpPr>
              <a:spLocks noChangeShapeType="1"/>
            </p:cNvSpPr>
            <p:nvPr/>
          </p:nvSpPr>
          <p:spPr bwMode="auto">
            <a:xfrm flipV="1">
              <a:off x="6537960" y="217170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8"/>
            <p:cNvSpPr>
              <a:spLocks noChangeShapeType="1"/>
            </p:cNvSpPr>
            <p:nvPr/>
          </p:nvSpPr>
          <p:spPr bwMode="auto">
            <a:xfrm>
              <a:off x="598932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5000" y="2697480"/>
            <a:ext cx="1508760" cy="868680"/>
            <a:chOff x="5532120" y="2103120"/>
            <a:chExt cx="1508760" cy="868680"/>
          </a:xfrm>
        </p:grpSpPr>
        <p:sp>
          <p:nvSpPr>
            <p:cNvPr id="52" name="Oval 76"/>
            <p:cNvSpPr>
              <a:spLocks noChangeArrowheads="1"/>
            </p:cNvSpPr>
            <p:nvPr/>
          </p:nvSpPr>
          <p:spPr bwMode="auto">
            <a:xfrm>
              <a:off x="6263640" y="2400300"/>
              <a:ext cx="274320" cy="274320"/>
            </a:xfrm>
            <a:prstGeom prst="ellipse">
              <a:avLst/>
            </a:prstGeom>
            <a:solidFill>
              <a:srgbClr val="D5FFD5"/>
            </a:solidFill>
            <a:ln w="15875">
              <a:solidFill>
                <a:srgbClr val="37AF37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77"/>
            <p:cNvSpPr>
              <a:spLocks noChangeArrowheads="1"/>
            </p:cNvSpPr>
            <p:nvPr/>
          </p:nvSpPr>
          <p:spPr bwMode="auto">
            <a:xfrm>
              <a:off x="5532120" y="2400300"/>
              <a:ext cx="457200" cy="274320"/>
            </a:xfrm>
            <a:prstGeom prst="rect">
              <a:avLst/>
            </a:prstGeom>
            <a:solidFill>
              <a:srgbClr val="E3EAF9"/>
            </a:solidFill>
            <a:ln w="15875"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4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812280" y="2103120"/>
              <a:ext cx="228600" cy="868680"/>
              <a:chOff x="6720840" y="2125980"/>
              <a:chExt cx="228600" cy="868680"/>
            </a:xfrm>
          </p:grpSpPr>
          <p:sp>
            <p:nvSpPr>
              <p:cNvPr id="61" name="Rectangle 55"/>
              <p:cNvSpPr>
                <a:spLocks noChangeArrowheads="1"/>
              </p:cNvSpPr>
              <p:nvPr/>
            </p:nvSpPr>
            <p:spPr bwMode="auto">
              <a:xfrm>
                <a:off x="6720840" y="212598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55"/>
              <p:cNvSpPr>
                <a:spLocks noChangeArrowheads="1"/>
              </p:cNvSpPr>
              <p:nvPr/>
            </p:nvSpPr>
            <p:spPr bwMode="auto">
              <a:xfrm>
                <a:off x="6720840" y="230886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6720840" y="249174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6720840" y="267462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55"/>
              <p:cNvSpPr>
                <a:spLocks noChangeArrowheads="1"/>
              </p:cNvSpPr>
              <p:nvPr/>
            </p:nvSpPr>
            <p:spPr bwMode="auto">
              <a:xfrm>
                <a:off x="6720840" y="285750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Line 78"/>
            <p:cNvSpPr>
              <a:spLocks noChangeShapeType="1"/>
            </p:cNvSpPr>
            <p:nvPr/>
          </p:nvSpPr>
          <p:spPr bwMode="auto">
            <a:xfrm flipV="1">
              <a:off x="6537960" y="235458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8"/>
            <p:cNvSpPr>
              <a:spLocks noChangeShapeType="1"/>
            </p:cNvSpPr>
            <p:nvPr/>
          </p:nvSpPr>
          <p:spPr bwMode="auto">
            <a:xfrm flipV="1">
              <a:off x="6537960" y="217170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8"/>
            <p:cNvSpPr>
              <a:spLocks noChangeShapeType="1"/>
            </p:cNvSpPr>
            <p:nvPr/>
          </p:nvSpPr>
          <p:spPr bwMode="auto">
            <a:xfrm>
              <a:off x="598932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15000" y="3611880"/>
            <a:ext cx="1508760" cy="868680"/>
            <a:chOff x="5532120" y="2103120"/>
            <a:chExt cx="1508760" cy="868680"/>
          </a:xfrm>
        </p:grpSpPr>
        <p:sp>
          <p:nvSpPr>
            <p:cNvPr id="67" name="Oval 76"/>
            <p:cNvSpPr>
              <a:spLocks noChangeArrowheads="1"/>
            </p:cNvSpPr>
            <p:nvPr/>
          </p:nvSpPr>
          <p:spPr bwMode="auto">
            <a:xfrm>
              <a:off x="6263640" y="2400300"/>
              <a:ext cx="274320" cy="274320"/>
            </a:xfrm>
            <a:prstGeom prst="ellipse">
              <a:avLst/>
            </a:prstGeom>
            <a:solidFill>
              <a:srgbClr val="D5FFD5"/>
            </a:solidFill>
            <a:ln w="15875">
              <a:solidFill>
                <a:srgbClr val="37AF37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77"/>
            <p:cNvSpPr>
              <a:spLocks noChangeArrowheads="1"/>
            </p:cNvSpPr>
            <p:nvPr/>
          </p:nvSpPr>
          <p:spPr bwMode="auto">
            <a:xfrm>
              <a:off x="5532120" y="2400300"/>
              <a:ext cx="457200" cy="274320"/>
            </a:xfrm>
            <a:prstGeom prst="rect">
              <a:avLst/>
            </a:prstGeom>
            <a:solidFill>
              <a:srgbClr val="E3EAF9"/>
            </a:solidFill>
            <a:ln w="15875"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9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812280" y="2103120"/>
              <a:ext cx="228600" cy="868680"/>
              <a:chOff x="6720840" y="2125980"/>
              <a:chExt cx="228600" cy="868680"/>
            </a:xfrm>
          </p:grpSpPr>
          <p:sp>
            <p:nvSpPr>
              <p:cNvPr id="76" name="Rectangle 55"/>
              <p:cNvSpPr>
                <a:spLocks noChangeArrowheads="1"/>
              </p:cNvSpPr>
              <p:nvPr/>
            </p:nvSpPr>
            <p:spPr bwMode="auto">
              <a:xfrm>
                <a:off x="6720840" y="212598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55"/>
              <p:cNvSpPr>
                <a:spLocks noChangeArrowheads="1"/>
              </p:cNvSpPr>
              <p:nvPr/>
            </p:nvSpPr>
            <p:spPr bwMode="auto">
              <a:xfrm>
                <a:off x="6720840" y="230886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55"/>
              <p:cNvSpPr>
                <a:spLocks noChangeArrowheads="1"/>
              </p:cNvSpPr>
              <p:nvPr/>
            </p:nvSpPr>
            <p:spPr bwMode="auto">
              <a:xfrm>
                <a:off x="6720840" y="249174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55"/>
              <p:cNvSpPr>
                <a:spLocks noChangeArrowheads="1"/>
              </p:cNvSpPr>
              <p:nvPr/>
            </p:nvSpPr>
            <p:spPr bwMode="auto">
              <a:xfrm>
                <a:off x="6720840" y="267462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55"/>
              <p:cNvSpPr>
                <a:spLocks noChangeArrowheads="1"/>
              </p:cNvSpPr>
              <p:nvPr/>
            </p:nvSpPr>
            <p:spPr bwMode="auto">
              <a:xfrm>
                <a:off x="6720840" y="285750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" name="Line 78"/>
            <p:cNvSpPr>
              <a:spLocks noChangeShapeType="1"/>
            </p:cNvSpPr>
            <p:nvPr/>
          </p:nvSpPr>
          <p:spPr bwMode="auto">
            <a:xfrm flipV="1">
              <a:off x="6537960" y="235458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8"/>
            <p:cNvSpPr>
              <a:spLocks noChangeShapeType="1"/>
            </p:cNvSpPr>
            <p:nvPr/>
          </p:nvSpPr>
          <p:spPr bwMode="auto">
            <a:xfrm flipV="1">
              <a:off x="6537960" y="217170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598932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15000" y="4526280"/>
            <a:ext cx="1508760" cy="868680"/>
            <a:chOff x="5532120" y="2103120"/>
            <a:chExt cx="1508760" cy="868680"/>
          </a:xfrm>
        </p:grpSpPr>
        <p:sp>
          <p:nvSpPr>
            <p:cNvPr id="82" name="Oval 76"/>
            <p:cNvSpPr>
              <a:spLocks noChangeArrowheads="1"/>
            </p:cNvSpPr>
            <p:nvPr/>
          </p:nvSpPr>
          <p:spPr bwMode="auto">
            <a:xfrm>
              <a:off x="6263640" y="2400300"/>
              <a:ext cx="274320" cy="274320"/>
            </a:xfrm>
            <a:prstGeom prst="ellipse">
              <a:avLst/>
            </a:prstGeom>
            <a:solidFill>
              <a:srgbClr val="D5FFD5"/>
            </a:solidFill>
            <a:ln w="15875">
              <a:solidFill>
                <a:srgbClr val="37AF37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5532120" y="2400300"/>
              <a:ext cx="457200" cy="274320"/>
            </a:xfrm>
            <a:prstGeom prst="rect">
              <a:avLst/>
            </a:prstGeom>
            <a:solidFill>
              <a:srgbClr val="E3EAF9"/>
            </a:solidFill>
            <a:ln w="15875"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812280" y="2103120"/>
              <a:ext cx="228600" cy="868680"/>
              <a:chOff x="6720840" y="2125980"/>
              <a:chExt cx="228600" cy="868680"/>
            </a:xfrm>
          </p:grpSpPr>
          <p:sp>
            <p:nvSpPr>
              <p:cNvPr id="91" name="Rectangle 55"/>
              <p:cNvSpPr>
                <a:spLocks noChangeArrowheads="1"/>
              </p:cNvSpPr>
              <p:nvPr/>
            </p:nvSpPr>
            <p:spPr bwMode="auto">
              <a:xfrm>
                <a:off x="6720840" y="212598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55"/>
              <p:cNvSpPr>
                <a:spLocks noChangeArrowheads="1"/>
              </p:cNvSpPr>
              <p:nvPr/>
            </p:nvSpPr>
            <p:spPr bwMode="auto">
              <a:xfrm>
                <a:off x="6720840" y="230886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5"/>
              <p:cNvSpPr>
                <a:spLocks noChangeArrowheads="1"/>
              </p:cNvSpPr>
              <p:nvPr/>
            </p:nvSpPr>
            <p:spPr bwMode="auto">
              <a:xfrm>
                <a:off x="6720840" y="249174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55"/>
              <p:cNvSpPr>
                <a:spLocks noChangeArrowheads="1"/>
              </p:cNvSpPr>
              <p:nvPr/>
            </p:nvSpPr>
            <p:spPr bwMode="auto">
              <a:xfrm>
                <a:off x="6720840" y="267462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55"/>
              <p:cNvSpPr>
                <a:spLocks noChangeArrowheads="1"/>
              </p:cNvSpPr>
              <p:nvPr/>
            </p:nvSpPr>
            <p:spPr bwMode="auto">
              <a:xfrm>
                <a:off x="6720840" y="2857500"/>
                <a:ext cx="228600" cy="1371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4974CB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 flipV="1">
              <a:off x="6537960" y="235458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 flipV="1">
              <a:off x="6537960" y="217170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36576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78"/>
            <p:cNvSpPr>
              <a:spLocks noChangeShapeType="1"/>
            </p:cNvSpPr>
            <p:nvPr/>
          </p:nvSpPr>
          <p:spPr bwMode="auto">
            <a:xfrm>
              <a:off x="6537960" y="2537460"/>
              <a:ext cx="274320" cy="1828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78"/>
            <p:cNvSpPr>
              <a:spLocks noChangeShapeType="1"/>
            </p:cNvSpPr>
            <p:nvPr/>
          </p:nvSpPr>
          <p:spPr bwMode="auto">
            <a:xfrm>
              <a:off x="5989320" y="2537460"/>
              <a:ext cx="2743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Oval 76"/>
          <p:cNvSpPr>
            <a:spLocks noChangeArrowheads="1"/>
          </p:cNvSpPr>
          <p:nvPr/>
        </p:nvSpPr>
        <p:spPr bwMode="auto">
          <a:xfrm>
            <a:off x="7818120" y="4823460"/>
            <a:ext cx="274320" cy="274320"/>
          </a:xfrm>
          <a:prstGeom prst="ellipse">
            <a:avLst/>
          </a:prstGeom>
          <a:solidFill>
            <a:srgbClr val="D5FFD5"/>
          </a:solidFill>
          <a:ln w="15875">
            <a:solidFill>
              <a:srgbClr val="37AF3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76"/>
          <p:cNvSpPr>
            <a:spLocks noChangeArrowheads="1"/>
          </p:cNvSpPr>
          <p:nvPr/>
        </p:nvSpPr>
        <p:spPr bwMode="auto">
          <a:xfrm>
            <a:off x="7818120" y="3909060"/>
            <a:ext cx="274320" cy="274320"/>
          </a:xfrm>
          <a:prstGeom prst="ellipse">
            <a:avLst/>
          </a:prstGeom>
          <a:solidFill>
            <a:srgbClr val="D5FFD5"/>
          </a:solidFill>
          <a:ln w="15875">
            <a:solidFill>
              <a:srgbClr val="37AF3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76"/>
          <p:cNvSpPr>
            <a:spLocks noChangeArrowheads="1"/>
          </p:cNvSpPr>
          <p:nvPr/>
        </p:nvSpPr>
        <p:spPr bwMode="auto">
          <a:xfrm>
            <a:off x="7818120" y="2080260"/>
            <a:ext cx="274320" cy="274320"/>
          </a:xfrm>
          <a:prstGeom prst="ellipse">
            <a:avLst/>
          </a:prstGeom>
          <a:solidFill>
            <a:srgbClr val="D5FFD5"/>
          </a:solidFill>
          <a:ln w="15875">
            <a:solidFill>
              <a:srgbClr val="37AF3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6"/>
          <p:cNvSpPr>
            <a:spLocks noChangeArrowheads="1"/>
          </p:cNvSpPr>
          <p:nvPr/>
        </p:nvSpPr>
        <p:spPr bwMode="auto">
          <a:xfrm>
            <a:off x="7818120" y="2994660"/>
            <a:ext cx="274320" cy="274320"/>
          </a:xfrm>
          <a:prstGeom prst="ellipse">
            <a:avLst/>
          </a:prstGeom>
          <a:solidFill>
            <a:srgbClr val="D5FFD5"/>
          </a:solidFill>
          <a:ln w="15875">
            <a:solidFill>
              <a:srgbClr val="37AF3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6"/>
          <p:cNvSpPr>
            <a:spLocks noChangeArrowheads="1"/>
          </p:cNvSpPr>
          <p:nvPr/>
        </p:nvSpPr>
        <p:spPr bwMode="auto">
          <a:xfrm>
            <a:off x="7818120" y="1165860"/>
            <a:ext cx="274320" cy="274320"/>
          </a:xfrm>
          <a:prstGeom prst="ellipse">
            <a:avLst/>
          </a:prstGeom>
          <a:solidFill>
            <a:srgbClr val="D5FFD5"/>
          </a:solidFill>
          <a:ln w="15875">
            <a:solidFill>
              <a:srgbClr val="37AF3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78"/>
          <p:cNvSpPr>
            <a:spLocks noChangeShapeType="1"/>
          </p:cNvSpPr>
          <p:nvPr/>
        </p:nvSpPr>
        <p:spPr bwMode="auto">
          <a:xfrm>
            <a:off x="7223760" y="3131820"/>
            <a:ext cx="59436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78"/>
          <p:cNvSpPr>
            <a:spLocks noChangeShapeType="1"/>
          </p:cNvSpPr>
          <p:nvPr/>
        </p:nvSpPr>
        <p:spPr bwMode="auto">
          <a:xfrm>
            <a:off x="7223760" y="3314700"/>
            <a:ext cx="594360" cy="7315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78"/>
          <p:cNvSpPr>
            <a:spLocks noChangeShapeType="1"/>
          </p:cNvSpPr>
          <p:nvPr/>
        </p:nvSpPr>
        <p:spPr bwMode="auto">
          <a:xfrm>
            <a:off x="7223760" y="3497580"/>
            <a:ext cx="594360" cy="14630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78"/>
          <p:cNvSpPr>
            <a:spLocks noChangeShapeType="1"/>
          </p:cNvSpPr>
          <p:nvPr/>
        </p:nvSpPr>
        <p:spPr bwMode="auto">
          <a:xfrm flipV="1">
            <a:off x="7223760" y="1303020"/>
            <a:ext cx="594360" cy="23774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78"/>
          <p:cNvSpPr>
            <a:spLocks noChangeShapeType="1"/>
          </p:cNvSpPr>
          <p:nvPr/>
        </p:nvSpPr>
        <p:spPr bwMode="auto">
          <a:xfrm flipV="1">
            <a:off x="7223760" y="2217420"/>
            <a:ext cx="594360" cy="16459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78"/>
          <p:cNvSpPr>
            <a:spLocks noChangeShapeType="1"/>
          </p:cNvSpPr>
          <p:nvPr/>
        </p:nvSpPr>
        <p:spPr bwMode="auto">
          <a:xfrm flipV="1">
            <a:off x="7223760" y="3131820"/>
            <a:ext cx="59436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78"/>
          <p:cNvSpPr>
            <a:spLocks noChangeShapeType="1"/>
          </p:cNvSpPr>
          <p:nvPr/>
        </p:nvSpPr>
        <p:spPr bwMode="auto">
          <a:xfrm flipV="1">
            <a:off x="7223760" y="4046220"/>
            <a:ext cx="594360" cy="1828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78"/>
          <p:cNvSpPr>
            <a:spLocks noChangeShapeType="1"/>
          </p:cNvSpPr>
          <p:nvPr/>
        </p:nvSpPr>
        <p:spPr bwMode="auto">
          <a:xfrm>
            <a:off x="7223760" y="4411980"/>
            <a:ext cx="594360" cy="5486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78"/>
          <p:cNvSpPr>
            <a:spLocks noChangeShapeType="1"/>
          </p:cNvSpPr>
          <p:nvPr/>
        </p:nvSpPr>
        <p:spPr bwMode="auto">
          <a:xfrm flipV="1">
            <a:off x="7223760" y="1303020"/>
            <a:ext cx="594360" cy="32918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78"/>
          <p:cNvSpPr>
            <a:spLocks noChangeShapeType="1"/>
          </p:cNvSpPr>
          <p:nvPr/>
        </p:nvSpPr>
        <p:spPr bwMode="auto">
          <a:xfrm flipV="1">
            <a:off x="7223760" y="2217420"/>
            <a:ext cx="594360" cy="2560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78"/>
          <p:cNvSpPr>
            <a:spLocks noChangeShapeType="1"/>
          </p:cNvSpPr>
          <p:nvPr/>
        </p:nvSpPr>
        <p:spPr bwMode="auto">
          <a:xfrm flipV="1">
            <a:off x="7223760" y="3131820"/>
            <a:ext cx="594360" cy="1828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78"/>
          <p:cNvSpPr>
            <a:spLocks noChangeShapeType="1"/>
          </p:cNvSpPr>
          <p:nvPr/>
        </p:nvSpPr>
        <p:spPr bwMode="auto">
          <a:xfrm flipV="1">
            <a:off x="7223760" y="4046220"/>
            <a:ext cx="594360" cy="10972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78"/>
          <p:cNvSpPr>
            <a:spLocks noChangeShapeType="1"/>
          </p:cNvSpPr>
          <p:nvPr/>
        </p:nvSpPr>
        <p:spPr bwMode="auto">
          <a:xfrm flipV="1">
            <a:off x="7223760" y="4960620"/>
            <a:ext cx="594360" cy="36576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78"/>
          <p:cNvSpPr>
            <a:spLocks noChangeShapeType="1"/>
          </p:cNvSpPr>
          <p:nvPr/>
        </p:nvSpPr>
        <p:spPr bwMode="auto">
          <a:xfrm>
            <a:off x="7223760" y="2400300"/>
            <a:ext cx="594360" cy="16459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78"/>
          <p:cNvSpPr>
            <a:spLocks noChangeShapeType="1"/>
          </p:cNvSpPr>
          <p:nvPr/>
        </p:nvSpPr>
        <p:spPr bwMode="auto">
          <a:xfrm>
            <a:off x="7223760" y="2583180"/>
            <a:ext cx="594360" cy="23774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78"/>
          <p:cNvSpPr>
            <a:spLocks noChangeShapeType="1"/>
          </p:cNvSpPr>
          <p:nvPr/>
        </p:nvSpPr>
        <p:spPr bwMode="auto">
          <a:xfrm flipV="1">
            <a:off x="7223760" y="1303020"/>
            <a:ext cx="594360" cy="14630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78"/>
          <p:cNvSpPr>
            <a:spLocks noChangeShapeType="1"/>
          </p:cNvSpPr>
          <p:nvPr/>
        </p:nvSpPr>
        <p:spPr bwMode="auto">
          <a:xfrm flipV="1">
            <a:off x="7223760" y="2217420"/>
            <a:ext cx="594360" cy="7315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78"/>
          <p:cNvSpPr>
            <a:spLocks noChangeShapeType="1"/>
          </p:cNvSpPr>
          <p:nvPr/>
        </p:nvSpPr>
        <p:spPr bwMode="auto">
          <a:xfrm>
            <a:off x="7223760" y="1668780"/>
            <a:ext cx="594360" cy="32918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78"/>
          <p:cNvSpPr>
            <a:spLocks noChangeShapeType="1"/>
          </p:cNvSpPr>
          <p:nvPr/>
        </p:nvSpPr>
        <p:spPr bwMode="auto">
          <a:xfrm flipV="1">
            <a:off x="7223760" y="1303020"/>
            <a:ext cx="594360" cy="5486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8"/>
          <p:cNvSpPr>
            <a:spLocks noChangeShapeType="1"/>
          </p:cNvSpPr>
          <p:nvPr/>
        </p:nvSpPr>
        <p:spPr bwMode="auto">
          <a:xfrm>
            <a:off x="7223760" y="2034540"/>
            <a:ext cx="594360" cy="1828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78"/>
          <p:cNvSpPr>
            <a:spLocks noChangeShapeType="1"/>
          </p:cNvSpPr>
          <p:nvPr/>
        </p:nvSpPr>
        <p:spPr bwMode="auto">
          <a:xfrm>
            <a:off x="7223760" y="2217420"/>
            <a:ext cx="59436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78"/>
          <p:cNvSpPr>
            <a:spLocks noChangeShapeType="1"/>
          </p:cNvSpPr>
          <p:nvPr/>
        </p:nvSpPr>
        <p:spPr bwMode="auto">
          <a:xfrm>
            <a:off x="7223760" y="937260"/>
            <a:ext cx="594360" cy="36576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78"/>
          <p:cNvSpPr>
            <a:spLocks noChangeShapeType="1"/>
          </p:cNvSpPr>
          <p:nvPr/>
        </p:nvSpPr>
        <p:spPr bwMode="auto">
          <a:xfrm>
            <a:off x="7223760" y="1120140"/>
            <a:ext cx="594360" cy="10972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78"/>
          <p:cNvSpPr>
            <a:spLocks noChangeShapeType="1"/>
          </p:cNvSpPr>
          <p:nvPr/>
        </p:nvSpPr>
        <p:spPr bwMode="auto">
          <a:xfrm>
            <a:off x="7223760" y="1303020"/>
            <a:ext cx="594360" cy="1828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78"/>
          <p:cNvSpPr>
            <a:spLocks noChangeShapeType="1"/>
          </p:cNvSpPr>
          <p:nvPr/>
        </p:nvSpPr>
        <p:spPr bwMode="auto">
          <a:xfrm>
            <a:off x="7223760" y="1485900"/>
            <a:ext cx="594360" cy="256032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Rectangle 77"/>
          <p:cNvSpPr>
            <a:spLocks noChangeArrowheads="1"/>
          </p:cNvSpPr>
          <p:nvPr/>
        </p:nvSpPr>
        <p:spPr bwMode="auto">
          <a:xfrm>
            <a:off x="8366760" y="1211580"/>
            <a:ext cx="274320" cy="182880"/>
          </a:xfrm>
          <a:prstGeom prst="rect">
            <a:avLst/>
          </a:prstGeom>
          <a:solidFill>
            <a:srgbClr val="E3EAF9"/>
          </a:solidFill>
          <a:ln w="15875">
            <a:solidFill>
              <a:srgbClr val="4974CB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2" name="Line 78"/>
          <p:cNvSpPr>
            <a:spLocks noChangeShapeType="1"/>
          </p:cNvSpPr>
          <p:nvPr/>
        </p:nvSpPr>
        <p:spPr bwMode="auto">
          <a:xfrm>
            <a:off x="8092440" y="1303020"/>
            <a:ext cx="2743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Rectangle 77"/>
          <p:cNvSpPr>
            <a:spLocks noChangeArrowheads="1"/>
          </p:cNvSpPr>
          <p:nvPr/>
        </p:nvSpPr>
        <p:spPr bwMode="auto">
          <a:xfrm>
            <a:off x="8366760" y="2125980"/>
            <a:ext cx="274320" cy="182880"/>
          </a:xfrm>
          <a:prstGeom prst="rect">
            <a:avLst/>
          </a:prstGeom>
          <a:solidFill>
            <a:srgbClr val="E3EAF9"/>
          </a:solidFill>
          <a:ln w="15875">
            <a:solidFill>
              <a:srgbClr val="4974CB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4" name="Line 78"/>
          <p:cNvSpPr>
            <a:spLocks noChangeShapeType="1"/>
          </p:cNvSpPr>
          <p:nvPr/>
        </p:nvSpPr>
        <p:spPr bwMode="auto">
          <a:xfrm>
            <a:off x="8092440" y="2217420"/>
            <a:ext cx="2743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Rectangle 77"/>
          <p:cNvSpPr>
            <a:spLocks noChangeArrowheads="1"/>
          </p:cNvSpPr>
          <p:nvPr/>
        </p:nvSpPr>
        <p:spPr bwMode="auto">
          <a:xfrm>
            <a:off x="8366760" y="3040380"/>
            <a:ext cx="274320" cy="182880"/>
          </a:xfrm>
          <a:prstGeom prst="rect">
            <a:avLst/>
          </a:prstGeom>
          <a:solidFill>
            <a:srgbClr val="E3EAF9"/>
          </a:solidFill>
          <a:ln w="15875">
            <a:solidFill>
              <a:srgbClr val="4974CB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6" name="Line 78"/>
          <p:cNvSpPr>
            <a:spLocks noChangeShapeType="1"/>
          </p:cNvSpPr>
          <p:nvPr/>
        </p:nvSpPr>
        <p:spPr bwMode="auto">
          <a:xfrm>
            <a:off x="8092440" y="3131820"/>
            <a:ext cx="2743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Rectangle 77"/>
          <p:cNvSpPr>
            <a:spLocks noChangeArrowheads="1"/>
          </p:cNvSpPr>
          <p:nvPr/>
        </p:nvSpPr>
        <p:spPr bwMode="auto">
          <a:xfrm>
            <a:off x="8366760" y="3954780"/>
            <a:ext cx="274320" cy="182880"/>
          </a:xfrm>
          <a:prstGeom prst="rect">
            <a:avLst/>
          </a:prstGeom>
          <a:solidFill>
            <a:srgbClr val="E3EAF9"/>
          </a:solidFill>
          <a:ln w="15875">
            <a:solidFill>
              <a:srgbClr val="4974CB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8" name="Line 78"/>
          <p:cNvSpPr>
            <a:spLocks noChangeShapeType="1"/>
          </p:cNvSpPr>
          <p:nvPr/>
        </p:nvSpPr>
        <p:spPr bwMode="auto">
          <a:xfrm>
            <a:off x="8092440" y="4046220"/>
            <a:ext cx="2743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Rectangle 77"/>
          <p:cNvSpPr>
            <a:spLocks noChangeArrowheads="1"/>
          </p:cNvSpPr>
          <p:nvPr/>
        </p:nvSpPr>
        <p:spPr bwMode="auto">
          <a:xfrm>
            <a:off x="8366760" y="4869180"/>
            <a:ext cx="274320" cy="182880"/>
          </a:xfrm>
          <a:prstGeom prst="rect">
            <a:avLst/>
          </a:prstGeom>
          <a:solidFill>
            <a:srgbClr val="E3EAF9"/>
          </a:solidFill>
          <a:ln w="15875">
            <a:solidFill>
              <a:srgbClr val="4974CB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0" name="Line 78"/>
          <p:cNvSpPr>
            <a:spLocks noChangeShapeType="1"/>
          </p:cNvSpPr>
          <p:nvPr/>
        </p:nvSpPr>
        <p:spPr bwMode="auto">
          <a:xfrm>
            <a:off x="8092440" y="4960620"/>
            <a:ext cx="2743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5074920" y="708660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2D8F2D"/>
                </a:solidFill>
              </a:rPr>
              <a:t>Computation</a:t>
            </a:r>
            <a:endParaRPr lang="en-US" sz="1600" dirty="0">
              <a:solidFill>
                <a:srgbClr val="2D8F2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72400" y="532638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974CB"/>
                </a:solidFill>
              </a:rPr>
              <a:t>Data</a:t>
            </a:r>
            <a:endParaRPr lang="en-US" sz="1600" dirty="0">
              <a:solidFill>
                <a:srgbClr val="4974CB"/>
              </a:solidFill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6363186" y="888460"/>
            <a:ext cx="219868" cy="243986"/>
          </a:xfrm>
          <a:custGeom>
            <a:avLst/>
            <a:gdLst>
              <a:gd name="connsiteX0" fmla="*/ 0 w 225294"/>
              <a:gd name="connsiteY0" fmla="*/ 0 h 261635"/>
              <a:gd name="connsiteX1" fmla="*/ 207524 w 225294"/>
              <a:gd name="connsiteY1" fmla="*/ 239949 h 261635"/>
              <a:gd name="connsiteX2" fmla="*/ 207524 w 225294"/>
              <a:gd name="connsiteY2" fmla="*/ 233463 h 261635"/>
              <a:gd name="connsiteX0" fmla="*/ 0 w 225294"/>
              <a:gd name="connsiteY0" fmla="*/ 0 h 261635"/>
              <a:gd name="connsiteX1" fmla="*/ 207524 w 225294"/>
              <a:gd name="connsiteY1" fmla="*/ 239949 h 261635"/>
              <a:gd name="connsiteX2" fmla="*/ 207524 w 225294"/>
              <a:gd name="connsiteY2" fmla="*/ 233463 h 261635"/>
              <a:gd name="connsiteX0" fmla="*/ 0 w 219868"/>
              <a:gd name="connsiteY0" fmla="*/ 0 h 243986"/>
              <a:gd name="connsiteX1" fmla="*/ 207524 w 219868"/>
              <a:gd name="connsiteY1" fmla="*/ 239949 h 243986"/>
              <a:gd name="connsiteX2" fmla="*/ 207524 w 219868"/>
              <a:gd name="connsiteY2" fmla="*/ 233463 h 2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868" h="243986">
                <a:moveTo>
                  <a:pt x="0" y="0"/>
                </a:moveTo>
                <a:cubicBezTo>
                  <a:pt x="205363" y="2162"/>
                  <a:pt x="138349" y="159966"/>
                  <a:pt x="207524" y="239949"/>
                </a:cubicBezTo>
                <a:cubicBezTo>
                  <a:pt x="242111" y="278859"/>
                  <a:pt x="191312" y="18374"/>
                  <a:pt x="207524" y="233463"/>
                </a:cubicBezTo>
              </a:path>
            </a:pathLst>
          </a:custGeom>
          <a:noFill/>
          <a:ln w="22225">
            <a:solidFill>
              <a:srgbClr val="2D8F2D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7193280" y="5434521"/>
            <a:ext cx="629055" cy="70726"/>
          </a:xfrm>
          <a:custGeom>
            <a:avLst/>
            <a:gdLst>
              <a:gd name="connsiteX0" fmla="*/ 629055 w 629055"/>
              <a:gd name="connsiteY0" fmla="*/ 64851 h 64851"/>
              <a:gd name="connsiteX1" fmla="*/ 0 w 629055"/>
              <a:gd name="connsiteY1" fmla="*/ 0 h 64851"/>
              <a:gd name="connsiteX0" fmla="*/ 629055 w 629055"/>
              <a:gd name="connsiteY0" fmla="*/ 64851 h 66264"/>
              <a:gd name="connsiteX1" fmla="*/ 0 w 629055"/>
              <a:gd name="connsiteY1" fmla="*/ 0 h 66264"/>
              <a:gd name="connsiteX0" fmla="*/ 629055 w 629055"/>
              <a:gd name="connsiteY0" fmla="*/ 64851 h 67157"/>
              <a:gd name="connsiteX1" fmla="*/ 0 w 629055"/>
              <a:gd name="connsiteY1" fmla="*/ 0 h 67157"/>
              <a:gd name="connsiteX0" fmla="*/ 629055 w 629055"/>
              <a:gd name="connsiteY0" fmla="*/ 64851 h 70726"/>
              <a:gd name="connsiteX1" fmla="*/ 0 w 629055"/>
              <a:gd name="connsiteY1" fmla="*/ 0 h 7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055" h="70726">
                <a:moveTo>
                  <a:pt x="629055" y="64851"/>
                </a:moveTo>
                <a:cubicBezTo>
                  <a:pt x="412885" y="75659"/>
                  <a:pt x="86467" y="79983"/>
                  <a:pt x="0" y="0"/>
                </a:cubicBezTo>
              </a:path>
            </a:pathLst>
          </a:custGeom>
          <a:noFill/>
          <a:ln w="22225">
            <a:solidFill>
              <a:srgbClr val="4974CB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8328175" y="5090809"/>
            <a:ext cx="183866" cy="402076"/>
          </a:xfrm>
          <a:custGeom>
            <a:avLst/>
            <a:gdLst>
              <a:gd name="connsiteX0" fmla="*/ 0 w 181583"/>
              <a:gd name="connsiteY0" fmla="*/ 402076 h 402076"/>
              <a:gd name="connsiteX1" fmla="*/ 181583 w 181583"/>
              <a:gd name="connsiteY1" fmla="*/ 0 h 402076"/>
              <a:gd name="connsiteX0" fmla="*/ 0 w 181583"/>
              <a:gd name="connsiteY0" fmla="*/ 402076 h 402076"/>
              <a:gd name="connsiteX1" fmla="*/ 181583 w 181583"/>
              <a:gd name="connsiteY1" fmla="*/ 0 h 402076"/>
              <a:gd name="connsiteX0" fmla="*/ 0 w 183866"/>
              <a:gd name="connsiteY0" fmla="*/ 402076 h 402076"/>
              <a:gd name="connsiteX1" fmla="*/ 181583 w 183866"/>
              <a:gd name="connsiteY1" fmla="*/ 0 h 4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866" h="402076">
                <a:moveTo>
                  <a:pt x="0" y="402076"/>
                </a:moveTo>
                <a:cubicBezTo>
                  <a:pt x="203200" y="345872"/>
                  <a:pt x="185906" y="172935"/>
                  <a:pt x="181583" y="0"/>
                </a:cubicBezTo>
              </a:path>
            </a:pathLst>
          </a:custGeom>
          <a:noFill/>
          <a:ln w="22225">
            <a:solidFill>
              <a:srgbClr val="4974CB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1760" y="2857500"/>
            <a:ext cx="4800600" cy="1653277"/>
          </a:xfrm>
        </p:spPr>
        <p:txBody>
          <a:bodyPr/>
          <a:lstStyle/>
          <a:p>
            <a:r>
              <a:rPr lang="en-US" dirty="0" smtClean="0"/>
              <a:t>More faculty</a:t>
            </a:r>
          </a:p>
          <a:p>
            <a:r>
              <a:rPr lang="en-US" dirty="0" smtClean="0"/>
              <a:t>More students</a:t>
            </a:r>
            <a:endParaRPr lang="en-US" dirty="0" smtClean="0"/>
          </a:p>
          <a:p>
            <a:r>
              <a:rPr lang="en-US" dirty="0" smtClean="0"/>
              <a:t>Existing projects will carry over</a:t>
            </a:r>
          </a:p>
          <a:p>
            <a:r>
              <a:rPr lang="en-US" dirty="0" smtClean="0"/>
              <a:t>Broader </a:t>
            </a:r>
            <a:r>
              <a:rPr lang="en-US" dirty="0" smtClean="0"/>
              <a:t>research </a:t>
            </a:r>
            <a:r>
              <a:rPr lang="en-US" dirty="0" smtClean="0"/>
              <a:t>agenda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8720" y="1668780"/>
            <a:ext cx="17830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SEDCL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43300" y="1725096"/>
            <a:ext cx="548640" cy="502920"/>
          </a:xfrm>
          <a:prstGeom prst="rightArrow">
            <a:avLst/>
          </a:prstGeom>
          <a:solidFill>
            <a:srgbClr val="B4C6EA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3440" y="1668780"/>
            <a:ext cx="342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Platform Lab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Lab Faculty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9" y="3131820"/>
            <a:ext cx="1371601" cy="1645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3080" y="4732020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John Ousterhout</a:t>
            </a:r>
            <a:br>
              <a:rPr lang="en-US" sz="1600" dirty="0" smtClean="0"/>
            </a:br>
            <a:r>
              <a:rPr lang="en-US" sz="1600" dirty="0" smtClean="0"/>
              <a:t>Faculty Director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4732020"/>
            <a:ext cx="210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Mendel Rosenblum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283920" y="4732020"/>
            <a:ext cx="154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Keith </a:t>
            </a:r>
            <a:r>
              <a:rPr lang="en-US" sz="1600" dirty="0" err="1" smtClean="0"/>
              <a:t>Winstein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3131820"/>
            <a:ext cx="1371600" cy="1645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0440" y="4732020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Guru Parulkar</a:t>
            </a:r>
            <a:br>
              <a:rPr lang="en-US" sz="1600" dirty="0" smtClean="0"/>
            </a:br>
            <a:r>
              <a:rPr lang="en-US" sz="1600" dirty="0" smtClean="0"/>
              <a:t>Executive Director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591" y="2537460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Bill Dally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937260"/>
            <a:ext cx="1371600" cy="164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937260"/>
            <a:ext cx="1371600" cy="1645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41186" y="2537460"/>
            <a:ext cx="1059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Phil Levis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037642" y="2537460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Sachin Katti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2661" y="253746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Christos Kozyrakis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4732020"/>
            <a:ext cx="15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Nick McKeown</a:t>
            </a:r>
            <a:endParaRPr lang="en-US" sz="1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3131820"/>
            <a:ext cx="1371600" cy="1645920"/>
          </a:xfrm>
          <a:prstGeom prst="rect">
            <a:avLst/>
          </a:prstGeom>
        </p:spPr>
      </p:pic>
      <p:pic>
        <p:nvPicPr>
          <p:cNvPr id="1026" name="Picture 2" descr="C:\Users\ouster\Documents\Stanford\sponsoredResearch\Platform Lab\Faculty Photos\kozyraki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937260"/>
            <a:ext cx="13716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uster\Documents\Stanford\sponsoredResearch\Platform Lab\Faculty Photos\parulk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31820"/>
            <a:ext cx="137398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uster\Documents\Stanford\sponsoredResearch\Platform Lab\Faculty Photos\katt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5" y="937260"/>
            <a:ext cx="13716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uster\Documents\Stanford\sponsoredResearch\Platform Lab\Faculty Photos\mckeow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131820"/>
            <a:ext cx="13716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0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Lab </a:t>
            </a: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4115" y="1784747"/>
            <a:ext cx="216726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 smtClean="0"/>
              <a:t>Platforms</a:t>
            </a:r>
            <a:endParaRPr lang="en-US" sz="4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8665" y="3979307"/>
            <a:ext cx="8138160" cy="615553"/>
            <a:chOff x="508665" y="3268980"/>
            <a:chExt cx="8138160" cy="615553"/>
          </a:xfrm>
        </p:grpSpPr>
        <p:sp>
          <p:nvSpPr>
            <p:cNvPr id="9" name="TextBox 8"/>
            <p:cNvSpPr txBox="1"/>
            <p:nvPr/>
          </p:nvSpPr>
          <p:spPr>
            <a:xfrm>
              <a:off x="508665" y="3268980"/>
              <a:ext cx="3422412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0" dirty="0" smtClean="0"/>
                <a:t>Large Systems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3560" y="3268980"/>
              <a:ext cx="3023265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0" dirty="0" smtClean="0"/>
                <a:t>Collaboration</a:t>
              </a:r>
              <a:endParaRPr lang="en-US" sz="40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2331720" y="2470547"/>
            <a:ext cx="1554480" cy="141732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12080" y="2470547"/>
            <a:ext cx="1554480" cy="141732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4299347"/>
            <a:ext cx="1325880" cy="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4434" y="932795"/>
            <a:ext cx="592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New platforms enable new applications</a:t>
            </a:r>
            <a:endParaRPr lang="en-US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7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eneral-purpose substrate</a:t>
            </a:r>
          </a:p>
          <a:p>
            <a:pPr lvl="1"/>
            <a:r>
              <a:rPr lang="en-US" dirty="0" smtClean="0"/>
              <a:t>Makes it easier to build applications or higher-level platforms</a:t>
            </a:r>
          </a:p>
          <a:p>
            <a:pPr lvl="1"/>
            <a:r>
              <a:rPr lang="en-US" dirty="0" smtClean="0"/>
              <a:t>Solves significant problems</a:t>
            </a:r>
          </a:p>
          <a:p>
            <a:pPr lvl="1"/>
            <a:r>
              <a:rPr lang="en-US" dirty="0" smtClean="0"/>
              <a:t>Usually introduces some restrictions</a:t>
            </a:r>
          </a:p>
          <a:p>
            <a:r>
              <a:rPr lang="en-US" dirty="0" smtClean="0"/>
              <a:t>Software and/or hardware</a:t>
            </a:r>
          </a:p>
          <a:p>
            <a:r>
              <a:rPr lang="en-US" dirty="0" smtClean="0"/>
              <a:t>Example: Map/Reduce computational model</a:t>
            </a:r>
          </a:p>
          <a:p>
            <a:pPr lvl="1"/>
            <a:r>
              <a:rPr lang="en-US" dirty="0" smtClean="0"/>
              <a:t>Simplifies construction of applications that use </a:t>
            </a:r>
            <a:r>
              <a:rPr lang="en-US" dirty="0" smtClean="0"/>
              <a:t>hundreds of servers </a:t>
            </a:r>
            <a:r>
              <a:rPr lang="en-US" dirty="0" smtClean="0"/>
              <a:t>to compute on large datasets</a:t>
            </a:r>
          </a:p>
          <a:p>
            <a:pPr lvl="1"/>
            <a:r>
              <a:rPr lang="en-US" dirty="0" smtClean="0"/>
              <a:t>Hides communication latency: data transferred in large blocks</a:t>
            </a:r>
          </a:p>
          <a:p>
            <a:pPr lvl="1"/>
            <a:r>
              <a:rPr lang="en-US" dirty="0" smtClean="0"/>
              <a:t>Automatically handles failures &amp; slow servers</a:t>
            </a:r>
          </a:p>
          <a:p>
            <a:pPr lvl="1"/>
            <a:r>
              <a:rPr lang="en-US" dirty="0" smtClean="0"/>
              <a:t>Restrictions: 2 levels of computation, sequential data access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Platform?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0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1980’s:</a:t>
            </a:r>
          </a:p>
          <a:p>
            <a:pPr lvl="1"/>
            <a:r>
              <a:rPr lang="en-US" dirty="0" smtClean="0"/>
              <a:t>Platform</a:t>
            </a:r>
            <a:r>
              <a:rPr lang="en-US" dirty="0"/>
              <a:t>: relational database</a:t>
            </a:r>
          </a:p>
          <a:p>
            <a:pPr lvl="1"/>
            <a:r>
              <a:rPr lang="en-US" dirty="0" smtClean="0"/>
              <a:t>Applications: </a:t>
            </a:r>
            <a:r>
              <a:rPr lang="en-US" dirty="0"/>
              <a:t>enterprise applications</a:t>
            </a:r>
          </a:p>
          <a:p>
            <a:r>
              <a:rPr lang="en-US" dirty="0">
                <a:solidFill>
                  <a:schemeClr val="accent4"/>
                </a:solidFill>
              </a:rPr>
              <a:t>1990’s:</a:t>
            </a:r>
          </a:p>
          <a:p>
            <a:pPr lvl="1"/>
            <a:r>
              <a:rPr lang="en-US" dirty="0" smtClean="0"/>
              <a:t>Platform</a:t>
            </a:r>
            <a:r>
              <a:rPr lang="en-US" dirty="0"/>
              <a:t>: HTTP + HTML + JavaScript</a:t>
            </a:r>
          </a:p>
          <a:p>
            <a:pPr lvl="1"/>
            <a:r>
              <a:rPr lang="en-US" dirty="0" smtClean="0"/>
              <a:t>Applications: </a:t>
            </a:r>
            <a:r>
              <a:rPr lang="en-US" dirty="0"/>
              <a:t>online commerce</a:t>
            </a:r>
          </a:p>
          <a:p>
            <a:r>
              <a:rPr lang="en-US" dirty="0">
                <a:solidFill>
                  <a:schemeClr val="accent4"/>
                </a:solidFill>
              </a:rPr>
              <a:t>2000’s:</a:t>
            </a:r>
          </a:p>
          <a:p>
            <a:pPr lvl="1"/>
            <a:r>
              <a:rPr lang="en-US" dirty="0" smtClean="0"/>
              <a:t>Platform</a:t>
            </a:r>
            <a:r>
              <a:rPr lang="en-US" dirty="0"/>
              <a:t>: GFS + </a:t>
            </a:r>
            <a:r>
              <a:rPr lang="en-US" dirty="0" err="1"/>
              <a:t>MapReduce</a:t>
            </a:r>
            <a:endParaRPr lang="en-US" dirty="0"/>
          </a:p>
          <a:p>
            <a:pPr lvl="1"/>
            <a:r>
              <a:rPr lang="en-US" dirty="0" smtClean="0"/>
              <a:t>Applications: </a:t>
            </a:r>
            <a:r>
              <a:rPr lang="en-US" dirty="0"/>
              <a:t>large-scale analytics</a:t>
            </a:r>
          </a:p>
          <a:p>
            <a:r>
              <a:rPr lang="en-US" dirty="0">
                <a:solidFill>
                  <a:schemeClr val="accent4"/>
                </a:solidFill>
              </a:rPr>
              <a:t>2010’s:</a:t>
            </a:r>
          </a:p>
          <a:p>
            <a:pPr lvl="1"/>
            <a:r>
              <a:rPr lang="en-US" dirty="0" smtClean="0"/>
              <a:t>Platform</a:t>
            </a:r>
            <a:r>
              <a:rPr lang="en-US" dirty="0"/>
              <a:t>: smart phones + GPS</a:t>
            </a:r>
          </a:p>
          <a:p>
            <a:pPr lvl="1"/>
            <a:r>
              <a:rPr lang="en-US" dirty="0" smtClean="0"/>
              <a:t>Applications: Uber and many others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Platforms Enable New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Software-defined networking:</a:t>
            </a:r>
          </a:p>
          <a:p>
            <a:pPr lvl="1"/>
            <a:r>
              <a:rPr lang="en-US" dirty="0" smtClean="0"/>
              <a:t>Separates network control and data planes</a:t>
            </a:r>
          </a:p>
          <a:p>
            <a:pPr lvl="1"/>
            <a:r>
              <a:rPr lang="en-US" dirty="0" smtClean="0"/>
              <a:t>Makes it easier to build novel </a:t>
            </a:r>
            <a:r>
              <a:rPr lang="en-US" dirty="0" smtClean="0"/>
              <a:t>control/management applications</a:t>
            </a:r>
            <a:endParaRPr lang="en-US" dirty="0" smtClean="0"/>
          </a:p>
          <a:p>
            <a:r>
              <a:rPr lang="en-US" dirty="0" smtClean="0"/>
              <a:t>RAMCloud:</a:t>
            </a:r>
          </a:p>
          <a:p>
            <a:pPr lvl="1"/>
            <a:r>
              <a:rPr lang="en-US" dirty="0" smtClean="0"/>
              <a:t>High-speed key-value store for datacenters</a:t>
            </a:r>
          </a:p>
          <a:p>
            <a:pPr lvl="1"/>
            <a:r>
              <a:rPr lang="en-US" dirty="0" smtClean="0"/>
              <a:t>All data in DRAM for low-latency access</a:t>
            </a:r>
          </a:p>
          <a:p>
            <a:pPr lvl="1"/>
            <a:r>
              <a:rPr lang="en-US" dirty="0" smtClean="0"/>
              <a:t>Makes it easier to build applications using DRAM-based storage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“Seed Platforms” for the Platform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universities can’t do large systems projects</a:t>
            </a:r>
          </a:p>
          <a:p>
            <a:pPr lvl="1"/>
            <a:r>
              <a:rPr lang="en-US" dirty="0"/>
              <a:t>Fragmented funding model</a:t>
            </a:r>
          </a:p>
          <a:p>
            <a:pPr lvl="1"/>
            <a:r>
              <a:rPr lang="en-US" dirty="0"/>
              <a:t>Promotions determined by paper counts, not impact</a:t>
            </a:r>
          </a:p>
          <a:p>
            <a:pPr lvl="1"/>
            <a:r>
              <a:rPr lang="en-US" dirty="0"/>
              <a:t>Result: short-term outlook</a:t>
            </a:r>
          </a:p>
          <a:p>
            <a:r>
              <a:rPr lang="en-US" dirty="0"/>
              <a:t>Why universities should do large systems projects:</a:t>
            </a:r>
          </a:p>
          <a:p>
            <a:pPr lvl="1"/>
            <a:r>
              <a:rPr lang="en-US" dirty="0"/>
              <a:t>Companies don’t have time to evaluate, find best approach</a:t>
            </a:r>
          </a:p>
          <a:p>
            <a:pPr lvl="1"/>
            <a:r>
              <a:rPr lang="en-US" dirty="0"/>
              <a:t>Universities can lead the market</a:t>
            </a:r>
          </a:p>
          <a:p>
            <a:pPr lvl="1"/>
            <a:r>
              <a:rPr lang="en-US" dirty="0"/>
              <a:t>Produce better graduates</a:t>
            </a:r>
          </a:p>
          <a:p>
            <a:r>
              <a:rPr lang="en-US" dirty="0" smtClean="0"/>
              <a:t>Goal for Platform Lab: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Create environment where large systems projects </a:t>
            </a:r>
            <a:r>
              <a:rPr lang="en-US" dirty="0" smtClean="0">
                <a:solidFill>
                  <a:schemeClr val="accent4"/>
                </a:solidFill>
              </a:rPr>
              <a:t>flourish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against collaboration:</a:t>
            </a:r>
            <a:endParaRPr lang="en-US" dirty="0"/>
          </a:p>
          <a:p>
            <a:pPr lvl="1"/>
            <a:r>
              <a:rPr lang="en-US" dirty="0"/>
              <a:t>Faculty </a:t>
            </a:r>
            <a:r>
              <a:rPr lang="en-US" dirty="0" err="1"/>
              <a:t>overcommitment</a:t>
            </a:r>
            <a:endParaRPr lang="en-US" dirty="0"/>
          </a:p>
          <a:p>
            <a:pPr lvl="1"/>
            <a:r>
              <a:rPr lang="en-US" dirty="0"/>
              <a:t>Diversity of interests</a:t>
            </a:r>
          </a:p>
          <a:p>
            <a:pPr lvl="1"/>
            <a:r>
              <a:rPr lang="en-US" dirty="0"/>
              <a:t>Physical space</a:t>
            </a:r>
          </a:p>
          <a:p>
            <a:r>
              <a:rPr lang="en-US" dirty="0"/>
              <a:t>Best way to generate collaboration:</a:t>
            </a:r>
          </a:p>
          <a:p>
            <a:pPr lvl="1"/>
            <a:r>
              <a:rPr lang="en-US" dirty="0"/>
              <a:t>Shared research goals</a:t>
            </a:r>
          </a:p>
          <a:p>
            <a:pPr lvl="1"/>
            <a:r>
              <a:rPr lang="en-US" dirty="0" smtClean="0"/>
              <a:t>Large projects require collaboration</a:t>
            </a:r>
            <a:endParaRPr lang="en-US" dirty="0"/>
          </a:p>
          <a:p>
            <a:r>
              <a:rPr lang="en-US" dirty="0"/>
              <a:t>Other ways to stimulate collaboration</a:t>
            </a:r>
          </a:p>
          <a:p>
            <a:pPr lvl="1"/>
            <a:r>
              <a:rPr lang="en-US" dirty="0"/>
              <a:t>Events: seminars, reading groups, group lunches, etc.</a:t>
            </a:r>
          </a:p>
          <a:p>
            <a:pPr lvl="1"/>
            <a:r>
              <a:rPr lang="en-US" dirty="0" smtClean="0"/>
              <a:t>Physical space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SEDCL/Platform Lab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694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13581</TotalTime>
  <Words>740</Words>
  <Application>Microsoft Office PowerPoint</Application>
  <PresentationFormat>On-screen Show (16:10)</PresentationFormat>
  <Paragraphs>188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SEDCL/Platform Lab Retreat</vt:lpstr>
      <vt:lpstr>Transition</vt:lpstr>
      <vt:lpstr>Platform Lab Faculty</vt:lpstr>
      <vt:lpstr>Platform Lab Vision</vt:lpstr>
      <vt:lpstr>What is a Platform?</vt:lpstr>
      <vt:lpstr>New Platforms Enable New Applications</vt:lpstr>
      <vt:lpstr>“Seed Platforms” for the Platform Lab</vt:lpstr>
      <vt:lpstr>Large Systems</vt:lpstr>
      <vt:lpstr>Collaboration</vt:lpstr>
      <vt:lpstr>Collaboration, cont’d</vt:lpstr>
      <vt:lpstr>Faculty Retreat, April 3-4</vt:lpstr>
      <vt:lpstr>Fundamental Challenges</vt:lpstr>
      <vt:lpstr>Research Areas to Explore</vt:lpstr>
      <vt:lpstr>Agenda for this Retreat</vt:lpstr>
      <vt:lpstr>Transition Details for Affiliates</vt:lpstr>
      <vt:lpstr>Thanks to our Affiliate Sponsors!</vt:lpstr>
      <vt:lpstr>Extra Slides</vt:lpstr>
      <vt:lpstr>Palette</vt:lpstr>
      <vt:lpstr>What is a Platform?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609</cp:revision>
  <cp:lastPrinted>2011-01-25T21:54:55Z</cp:lastPrinted>
  <dcterms:created xsi:type="dcterms:W3CDTF">2008-10-19T02:20:00Z</dcterms:created>
  <dcterms:modified xsi:type="dcterms:W3CDTF">2015-05-28T16:38:01Z</dcterms:modified>
</cp:coreProperties>
</file>