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572" r:id="rId2"/>
    <p:sldId id="573" r:id="rId3"/>
    <p:sldId id="574" r:id="rId4"/>
    <p:sldId id="584" r:id="rId5"/>
    <p:sldId id="575" r:id="rId6"/>
    <p:sldId id="581" r:id="rId7"/>
    <p:sldId id="582" r:id="rId8"/>
    <p:sldId id="579" r:id="rId9"/>
    <p:sldId id="578" r:id="rId10"/>
    <p:sldId id="580" r:id="rId11"/>
    <p:sldId id="583" r:id="rId12"/>
    <p:sldId id="585" r:id="rId13"/>
    <p:sldId id="569" r:id="rId14"/>
  </p:sldIdLst>
  <p:sldSz cx="9144000" cy="5715000" type="screen16x1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74CB"/>
    <a:srgbClr val="9DD79D"/>
    <a:srgbClr val="43A343"/>
    <a:srgbClr val="9AB2E2"/>
    <a:srgbClr val="996837"/>
    <a:srgbClr val="F5E7D9"/>
    <a:srgbClr val="744516"/>
    <a:srgbClr val="FFFAD9"/>
    <a:srgbClr val="FFF8CF"/>
    <a:srgbClr val="FFF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78" d="100"/>
          <a:sy n="78" d="100"/>
        </p:scale>
        <p:origin x="-1026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2" y="381002"/>
            <a:ext cx="8272463" cy="4988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1"/>
            <a:ext cx="7772400" cy="1415521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75000"/>
            <a:ext cx="6400800" cy="10160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pic>
        <p:nvPicPr>
          <p:cNvPr id="7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443865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0167"/>
            <a:ext cx="8534400" cy="419497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/>
            </a:lvl1pPr>
            <a:lvl2pPr marL="685800" indent="-228600">
              <a:spcBef>
                <a:spcPts val="400"/>
              </a:spcBef>
              <a:buClr>
                <a:schemeClr val="tx2"/>
              </a:buClr>
              <a:defRPr/>
            </a:lvl2pPr>
            <a:lvl3pPr>
              <a:spcBef>
                <a:spcPts val="300"/>
              </a:spcBef>
              <a:buClr>
                <a:schemeClr val="tx2"/>
              </a:buClr>
              <a:defRPr/>
            </a:lvl3pPr>
            <a:lvl4pPr>
              <a:spcBef>
                <a:spcPts val="200"/>
              </a:spcBef>
              <a:buClr>
                <a:schemeClr val="tx2"/>
              </a:buClr>
              <a:defRPr/>
            </a:lvl4pPr>
            <a:lvl5pPr>
              <a:spcBef>
                <a:spcPts val="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0167"/>
            <a:ext cx="4191000" cy="419497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 sz="2000"/>
            </a:lvl1pPr>
            <a:lvl2pPr marL="685800" indent="-228600">
              <a:spcBef>
                <a:spcPts val="400"/>
              </a:spcBef>
              <a:buClr>
                <a:schemeClr val="tx2"/>
              </a:buClr>
              <a:defRPr sz="1800"/>
            </a:lvl2pPr>
            <a:lvl3pPr>
              <a:spcBef>
                <a:spcPts val="300"/>
              </a:spcBef>
              <a:buClr>
                <a:schemeClr val="tx2"/>
              </a:buClr>
              <a:defRPr sz="1600"/>
            </a:lvl3pPr>
            <a:lvl4pPr>
              <a:spcBef>
                <a:spcPts val="300"/>
              </a:spcBef>
              <a:buClr>
                <a:schemeClr val="tx2"/>
              </a:buClr>
              <a:defRPr sz="1500"/>
            </a:lvl4pPr>
            <a:lvl5pPr>
              <a:spcBef>
                <a:spcPts val="200"/>
              </a:spcBef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0167"/>
            <a:ext cx="4191000" cy="4194970"/>
          </a:xfrm>
        </p:spPr>
        <p:txBody>
          <a:bodyPr/>
          <a:lstStyle>
            <a:lvl1pPr marL="274320" indent="-274320">
              <a:spcBef>
                <a:spcPts val="900"/>
              </a:spcBef>
              <a:buClr>
                <a:schemeClr val="tx2"/>
              </a:buClr>
              <a:defRPr sz="2000"/>
            </a:lvl1pPr>
            <a:lvl2pPr marL="685800" indent="-228600">
              <a:spcBef>
                <a:spcPts val="400"/>
              </a:spcBef>
              <a:buClr>
                <a:schemeClr val="tx2"/>
              </a:buClr>
              <a:defRPr sz="1800"/>
            </a:lvl2pPr>
            <a:lvl3pPr>
              <a:spcBef>
                <a:spcPts val="300"/>
              </a:spcBef>
              <a:buClr>
                <a:schemeClr val="tx2"/>
              </a:buClr>
              <a:defRPr sz="1600"/>
            </a:lvl3pPr>
            <a:lvl4pPr>
              <a:spcBef>
                <a:spcPts val="300"/>
              </a:spcBef>
              <a:buClr>
                <a:schemeClr val="tx2"/>
              </a:buClr>
              <a:defRPr sz="1500"/>
            </a:lvl4pPr>
            <a:lvl5pPr>
              <a:spcBef>
                <a:spcPts val="200"/>
              </a:spcBef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29,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8607"/>
            <a:ext cx="8534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16001"/>
            <a:ext cx="8534400" cy="408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5405438"/>
            <a:ext cx="22860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5405438"/>
            <a:ext cx="34290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405438"/>
            <a:ext cx="22860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621060"/>
            <a:ext cx="9144000" cy="40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3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Low-Latency Datacenters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0380"/>
            <a:ext cx="6400800" cy="1016000"/>
          </a:xfrm>
        </p:spPr>
        <p:txBody>
          <a:bodyPr/>
          <a:lstStyle/>
          <a:p>
            <a:r>
              <a:rPr lang="en-US" dirty="0" smtClean="0"/>
              <a:t>John Ousterhout</a:t>
            </a:r>
            <a:br>
              <a:rPr lang="en-US" dirty="0" smtClean="0"/>
            </a:br>
            <a:r>
              <a:rPr lang="en-US" dirty="0" smtClean="0"/>
              <a:t>Platform Lab Retreat</a:t>
            </a:r>
            <a:br>
              <a:rPr lang="en-US" dirty="0" smtClean="0"/>
            </a:br>
            <a:r>
              <a:rPr lang="en-US" dirty="0" smtClean="0"/>
              <a:t>May 29,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85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960120" y="1028700"/>
            <a:ext cx="4617720" cy="3840480"/>
          </a:xfrm>
          <a:prstGeom prst="roundRect">
            <a:avLst>
              <a:gd name="adj" fmla="val 6693"/>
            </a:avLst>
          </a:prstGeom>
          <a:solidFill>
            <a:srgbClr val="E3EAF9"/>
          </a:solidFill>
          <a:ln w="22225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3211748" y="4503420"/>
            <a:ext cx="1223091" cy="733303"/>
          </a:xfrm>
          <a:custGeom>
            <a:avLst/>
            <a:gdLst>
              <a:gd name="connsiteX0" fmla="*/ 0 w 1219200"/>
              <a:gd name="connsiteY0" fmla="*/ 0 h 719846"/>
              <a:gd name="connsiteX1" fmla="*/ 123217 w 1219200"/>
              <a:gd name="connsiteY1" fmla="*/ 0 h 719846"/>
              <a:gd name="connsiteX2" fmla="*/ 123217 w 1219200"/>
              <a:gd name="connsiteY2" fmla="*/ 590144 h 719846"/>
              <a:gd name="connsiteX3" fmla="*/ 1219200 w 1219200"/>
              <a:gd name="connsiteY3" fmla="*/ 590144 h 719846"/>
              <a:gd name="connsiteX4" fmla="*/ 1219200 w 1219200"/>
              <a:gd name="connsiteY4" fmla="*/ 719846 h 719846"/>
              <a:gd name="connsiteX5" fmla="*/ 0 w 1219200"/>
              <a:gd name="connsiteY5" fmla="*/ 719846 h 719846"/>
              <a:gd name="connsiteX6" fmla="*/ 0 w 1219200"/>
              <a:gd name="connsiteY6" fmla="*/ 0 h 71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" h="719846">
                <a:moveTo>
                  <a:pt x="0" y="0"/>
                </a:moveTo>
                <a:lnTo>
                  <a:pt x="123217" y="0"/>
                </a:lnTo>
                <a:lnTo>
                  <a:pt x="123217" y="590144"/>
                </a:lnTo>
                <a:lnTo>
                  <a:pt x="1219200" y="590144"/>
                </a:lnTo>
                <a:lnTo>
                  <a:pt x="1219200" y="719846"/>
                </a:lnTo>
                <a:lnTo>
                  <a:pt x="0" y="719846"/>
                </a:lnTo>
                <a:lnTo>
                  <a:pt x="0" y="0"/>
                </a:lnTo>
                <a:close/>
              </a:path>
            </a:pathLst>
          </a:custGeom>
          <a:solidFill>
            <a:srgbClr val="99683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 NIC Into CPU Chip?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08760" y="1303020"/>
            <a:ext cx="822960" cy="457200"/>
          </a:xfrm>
          <a:prstGeom prst="rect">
            <a:avLst/>
          </a:prstGeom>
          <a:solidFill>
            <a:srgbClr val="DFFFDF"/>
          </a:solidFill>
          <a:ln w="22225" algn="ctr">
            <a:solidFill>
              <a:srgbClr val="43A343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r>
              <a:rPr lang="en-US" dirty="0" smtClean="0">
                <a:solidFill>
                  <a:srgbClr val="398939"/>
                </a:solidFill>
                <a:latin typeface="Arial" charset="0"/>
              </a:rPr>
              <a:t>Core</a:t>
            </a:r>
            <a:endParaRPr lang="en-US" dirty="0">
              <a:solidFill>
                <a:srgbClr val="398939"/>
              </a:solidFill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31720" y="1303020"/>
            <a:ext cx="228600" cy="457200"/>
          </a:xfrm>
          <a:prstGeom prst="rect">
            <a:avLst/>
          </a:prstGeom>
          <a:solidFill>
            <a:srgbClr val="F5E7D9"/>
          </a:solidFill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51760" y="4046220"/>
            <a:ext cx="1295400" cy="457200"/>
          </a:xfrm>
          <a:prstGeom prst="rect">
            <a:avLst/>
          </a:prstGeom>
          <a:solidFill>
            <a:srgbClr val="F5E7D9"/>
          </a:solidFill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814F1D"/>
                </a:solidFill>
                <a:latin typeface="+mn-lt"/>
              </a:rPr>
              <a:t>Switch</a:t>
            </a:r>
            <a:endParaRPr lang="en-US" dirty="0">
              <a:solidFill>
                <a:srgbClr val="814F1D"/>
              </a:solidFill>
              <a:latin typeface="+mn-lt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2560320" y="1531621"/>
            <a:ext cx="640080" cy="2514600"/>
          </a:xfrm>
          <a:custGeom>
            <a:avLst/>
            <a:gdLst>
              <a:gd name="connsiteX0" fmla="*/ 147233 w 147233"/>
              <a:gd name="connsiteY0" fmla="*/ 2456482 h 2456482"/>
              <a:gd name="connsiteX1" fmla="*/ 147233 w 147233"/>
              <a:gd name="connsiteY1" fmla="*/ 0 h 2456482"/>
              <a:gd name="connsiteX2" fmla="*/ 0 w 147233"/>
              <a:gd name="connsiteY2" fmla="*/ 0 h 245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233" h="2456482">
                <a:moveTo>
                  <a:pt x="147233" y="2456482"/>
                </a:moveTo>
                <a:lnTo>
                  <a:pt x="147233" y="0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26280" y="4960620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814F1D"/>
                </a:solidFill>
              </a:rPr>
              <a:t>Network</a:t>
            </a:r>
            <a:endParaRPr lang="en-US" sz="2000" b="1" dirty="0">
              <a:solidFill>
                <a:srgbClr val="814F1D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74372" y="1211580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814F1D"/>
                </a:solidFill>
              </a:rPr>
              <a:t>Per-Core</a:t>
            </a:r>
          </a:p>
          <a:p>
            <a:r>
              <a:rPr lang="en-US" sz="2000" b="1" dirty="0" smtClean="0">
                <a:solidFill>
                  <a:srgbClr val="814F1D"/>
                </a:solidFill>
              </a:rPr>
              <a:t>Mini-NIC</a:t>
            </a:r>
            <a:endParaRPr lang="en-US" sz="2000" b="1" dirty="0">
              <a:solidFill>
                <a:srgbClr val="814F1D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89320" y="272034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OS controls routing tables for incoming packets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069081" y="3680460"/>
            <a:ext cx="3154679" cy="595086"/>
          </a:xfrm>
          <a:custGeom>
            <a:avLst/>
            <a:gdLst>
              <a:gd name="connsiteX0" fmla="*/ 3037398 w 3037398"/>
              <a:gd name="connsiteY0" fmla="*/ 0 h 1327868"/>
              <a:gd name="connsiteX1" fmla="*/ 0 w 3037398"/>
              <a:gd name="connsiteY1" fmla="*/ 1327868 h 1327868"/>
              <a:gd name="connsiteX0" fmla="*/ 3037398 w 3037398"/>
              <a:gd name="connsiteY0" fmla="*/ 0 h 1327868"/>
              <a:gd name="connsiteX1" fmla="*/ 0 w 3037398"/>
              <a:gd name="connsiteY1" fmla="*/ 1327868 h 1327868"/>
              <a:gd name="connsiteX0" fmla="*/ 3037398 w 3037398"/>
              <a:gd name="connsiteY0" fmla="*/ 0 h 1327868"/>
              <a:gd name="connsiteX1" fmla="*/ 0 w 3037398"/>
              <a:gd name="connsiteY1" fmla="*/ 1327868 h 1327868"/>
              <a:gd name="connsiteX0" fmla="*/ 3037398 w 3037467"/>
              <a:gd name="connsiteY0" fmla="*/ 0 h 1327868"/>
              <a:gd name="connsiteX1" fmla="*/ 0 w 3037467"/>
              <a:gd name="connsiteY1" fmla="*/ 1327868 h 1327868"/>
              <a:gd name="connsiteX0" fmla="*/ 3037398 w 3037399"/>
              <a:gd name="connsiteY0" fmla="*/ 0 h 1345207"/>
              <a:gd name="connsiteX1" fmla="*/ 0 w 3037399"/>
              <a:gd name="connsiteY1" fmla="*/ 1327868 h 1345207"/>
              <a:gd name="connsiteX0" fmla="*/ 3037398 w 3037420"/>
              <a:gd name="connsiteY0" fmla="*/ 0 h 1329490"/>
              <a:gd name="connsiteX1" fmla="*/ 0 w 3037420"/>
              <a:gd name="connsiteY1" fmla="*/ 1327868 h 1329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37420" h="1329490">
                <a:moveTo>
                  <a:pt x="3037398" y="0"/>
                </a:moveTo>
                <a:cubicBezTo>
                  <a:pt x="3044957" y="1505619"/>
                  <a:pt x="1155590" y="1314616"/>
                  <a:pt x="0" y="1327868"/>
                </a:cubicBezTo>
              </a:path>
            </a:pathLst>
          </a:custGeom>
          <a:noFill/>
          <a:ln w="22225"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200400" y="4503420"/>
            <a:ext cx="1234440" cy="731520"/>
          </a:xfrm>
          <a:custGeom>
            <a:avLst/>
            <a:gdLst>
              <a:gd name="connsiteX0" fmla="*/ 0 w 1232115"/>
              <a:gd name="connsiteY0" fmla="*/ 0 h 542441"/>
              <a:gd name="connsiteX1" fmla="*/ 0 w 1232115"/>
              <a:gd name="connsiteY1" fmla="*/ 542441 h 542441"/>
              <a:gd name="connsiteX2" fmla="*/ 1232115 w 1232115"/>
              <a:gd name="connsiteY2" fmla="*/ 542441 h 54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2115" h="542441">
                <a:moveTo>
                  <a:pt x="0" y="0"/>
                </a:moveTo>
                <a:lnTo>
                  <a:pt x="0" y="542441"/>
                </a:lnTo>
                <a:lnTo>
                  <a:pt x="1232115" y="542441"/>
                </a:lnTo>
              </a:path>
            </a:pathLst>
          </a:custGeom>
          <a:noFill/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206240" y="1303020"/>
            <a:ext cx="822960" cy="457200"/>
          </a:xfrm>
          <a:prstGeom prst="rect">
            <a:avLst/>
          </a:prstGeom>
          <a:solidFill>
            <a:srgbClr val="DFFFDF"/>
          </a:solidFill>
          <a:ln w="22225" algn="ctr">
            <a:solidFill>
              <a:srgbClr val="43A343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r>
              <a:rPr lang="en-US" dirty="0" smtClean="0">
                <a:solidFill>
                  <a:srgbClr val="398939"/>
                </a:solidFill>
                <a:latin typeface="Arial" charset="0"/>
              </a:rPr>
              <a:t>Core</a:t>
            </a:r>
            <a:endParaRPr lang="en-US" dirty="0">
              <a:solidFill>
                <a:srgbClr val="398939"/>
              </a:solidFill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508760" y="1943100"/>
            <a:ext cx="822960" cy="457200"/>
          </a:xfrm>
          <a:prstGeom prst="rect">
            <a:avLst/>
          </a:prstGeom>
          <a:solidFill>
            <a:srgbClr val="DFFFDF"/>
          </a:solidFill>
          <a:ln w="22225" algn="ctr">
            <a:solidFill>
              <a:srgbClr val="43A343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r>
              <a:rPr lang="en-US" dirty="0" smtClean="0">
                <a:solidFill>
                  <a:srgbClr val="398939"/>
                </a:solidFill>
                <a:latin typeface="Arial" charset="0"/>
              </a:rPr>
              <a:t>Core</a:t>
            </a:r>
            <a:endParaRPr lang="en-US" dirty="0">
              <a:solidFill>
                <a:srgbClr val="398939"/>
              </a:solidFill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331720" y="1943100"/>
            <a:ext cx="228600" cy="457200"/>
          </a:xfrm>
          <a:prstGeom prst="rect">
            <a:avLst/>
          </a:prstGeom>
          <a:solidFill>
            <a:srgbClr val="F5E7D9"/>
          </a:solidFill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508760" y="2583180"/>
            <a:ext cx="822960" cy="457200"/>
          </a:xfrm>
          <a:prstGeom prst="rect">
            <a:avLst/>
          </a:prstGeom>
          <a:solidFill>
            <a:srgbClr val="DFFFDF"/>
          </a:solidFill>
          <a:ln w="22225" algn="ctr">
            <a:solidFill>
              <a:srgbClr val="43A343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r>
              <a:rPr lang="en-US" dirty="0" smtClean="0">
                <a:solidFill>
                  <a:srgbClr val="398939"/>
                </a:solidFill>
                <a:latin typeface="Arial" charset="0"/>
              </a:rPr>
              <a:t>Core</a:t>
            </a:r>
            <a:endParaRPr lang="en-US" dirty="0">
              <a:solidFill>
                <a:srgbClr val="398939"/>
              </a:solidFill>
              <a:latin typeface="Arial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331720" y="2583180"/>
            <a:ext cx="228600" cy="457200"/>
          </a:xfrm>
          <a:prstGeom prst="rect">
            <a:avLst/>
          </a:prstGeom>
          <a:solidFill>
            <a:srgbClr val="F5E7D9"/>
          </a:solidFill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508760" y="3223260"/>
            <a:ext cx="822960" cy="457200"/>
          </a:xfrm>
          <a:prstGeom prst="rect">
            <a:avLst/>
          </a:prstGeom>
          <a:solidFill>
            <a:srgbClr val="DFFFDF"/>
          </a:solidFill>
          <a:ln w="22225" algn="ctr">
            <a:solidFill>
              <a:srgbClr val="43A343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r>
              <a:rPr lang="en-US" dirty="0" smtClean="0">
                <a:solidFill>
                  <a:srgbClr val="398939"/>
                </a:solidFill>
                <a:latin typeface="Arial" charset="0"/>
              </a:rPr>
              <a:t>Core</a:t>
            </a:r>
            <a:endParaRPr lang="en-US" dirty="0">
              <a:solidFill>
                <a:srgbClr val="398939"/>
              </a:solidFill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331720" y="3223260"/>
            <a:ext cx="228600" cy="457200"/>
          </a:xfrm>
          <a:prstGeom prst="rect">
            <a:avLst/>
          </a:prstGeom>
          <a:solidFill>
            <a:srgbClr val="F5E7D9"/>
          </a:solidFill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2560320" y="2162659"/>
            <a:ext cx="502920" cy="1883561"/>
          </a:xfrm>
          <a:custGeom>
            <a:avLst/>
            <a:gdLst>
              <a:gd name="connsiteX0" fmla="*/ 147233 w 147233"/>
              <a:gd name="connsiteY0" fmla="*/ 2456482 h 2456482"/>
              <a:gd name="connsiteX1" fmla="*/ 147233 w 147233"/>
              <a:gd name="connsiteY1" fmla="*/ 0 h 2456482"/>
              <a:gd name="connsiteX2" fmla="*/ 0 w 147233"/>
              <a:gd name="connsiteY2" fmla="*/ 0 h 245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233" h="2456482">
                <a:moveTo>
                  <a:pt x="147233" y="2456482"/>
                </a:moveTo>
                <a:lnTo>
                  <a:pt x="147233" y="0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560320" y="2802739"/>
            <a:ext cx="365760" cy="1243481"/>
          </a:xfrm>
          <a:custGeom>
            <a:avLst/>
            <a:gdLst>
              <a:gd name="connsiteX0" fmla="*/ 147233 w 147233"/>
              <a:gd name="connsiteY0" fmla="*/ 2456482 h 2456482"/>
              <a:gd name="connsiteX1" fmla="*/ 147233 w 147233"/>
              <a:gd name="connsiteY1" fmla="*/ 0 h 2456482"/>
              <a:gd name="connsiteX2" fmla="*/ 0 w 147233"/>
              <a:gd name="connsiteY2" fmla="*/ 0 h 245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233" h="2456482">
                <a:moveTo>
                  <a:pt x="147233" y="2456482"/>
                </a:moveTo>
                <a:lnTo>
                  <a:pt x="147233" y="0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560320" y="3451859"/>
            <a:ext cx="228600" cy="594361"/>
          </a:xfrm>
          <a:custGeom>
            <a:avLst/>
            <a:gdLst>
              <a:gd name="connsiteX0" fmla="*/ 147233 w 147233"/>
              <a:gd name="connsiteY0" fmla="*/ 2456482 h 2456482"/>
              <a:gd name="connsiteX1" fmla="*/ 147233 w 147233"/>
              <a:gd name="connsiteY1" fmla="*/ 0 h 2456482"/>
              <a:gd name="connsiteX2" fmla="*/ 0 w 147233"/>
              <a:gd name="connsiteY2" fmla="*/ 0 h 245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233" h="2456482">
                <a:moveTo>
                  <a:pt x="147233" y="2456482"/>
                </a:moveTo>
                <a:lnTo>
                  <a:pt x="147233" y="0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 flipH="1">
            <a:off x="3337560" y="1531620"/>
            <a:ext cx="640080" cy="2514600"/>
          </a:xfrm>
          <a:custGeom>
            <a:avLst/>
            <a:gdLst>
              <a:gd name="connsiteX0" fmla="*/ 147233 w 147233"/>
              <a:gd name="connsiteY0" fmla="*/ 2456482 h 2456482"/>
              <a:gd name="connsiteX1" fmla="*/ 147233 w 147233"/>
              <a:gd name="connsiteY1" fmla="*/ 0 h 2456482"/>
              <a:gd name="connsiteX2" fmla="*/ 0 w 147233"/>
              <a:gd name="connsiteY2" fmla="*/ 0 h 245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233" h="2456482">
                <a:moveTo>
                  <a:pt x="147233" y="2456482"/>
                </a:moveTo>
                <a:lnTo>
                  <a:pt x="147233" y="0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flipH="1">
            <a:off x="3474720" y="2162658"/>
            <a:ext cx="502920" cy="1883561"/>
          </a:xfrm>
          <a:custGeom>
            <a:avLst/>
            <a:gdLst>
              <a:gd name="connsiteX0" fmla="*/ 147233 w 147233"/>
              <a:gd name="connsiteY0" fmla="*/ 2456482 h 2456482"/>
              <a:gd name="connsiteX1" fmla="*/ 147233 w 147233"/>
              <a:gd name="connsiteY1" fmla="*/ 0 h 2456482"/>
              <a:gd name="connsiteX2" fmla="*/ 0 w 147233"/>
              <a:gd name="connsiteY2" fmla="*/ 0 h 245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233" h="2456482">
                <a:moveTo>
                  <a:pt x="147233" y="2456482"/>
                </a:moveTo>
                <a:lnTo>
                  <a:pt x="147233" y="0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 flipH="1">
            <a:off x="3611880" y="2802738"/>
            <a:ext cx="365760" cy="1243481"/>
          </a:xfrm>
          <a:custGeom>
            <a:avLst/>
            <a:gdLst>
              <a:gd name="connsiteX0" fmla="*/ 147233 w 147233"/>
              <a:gd name="connsiteY0" fmla="*/ 2456482 h 2456482"/>
              <a:gd name="connsiteX1" fmla="*/ 147233 w 147233"/>
              <a:gd name="connsiteY1" fmla="*/ 0 h 2456482"/>
              <a:gd name="connsiteX2" fmla="*/ 0 w 147233"/>
              <a:gd name="connsiteY2" fmla="*/ 0 h 245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233" h="2456482">
                <a:moveTo>
                  <a:pt x="147233" y="2456482"/>
                </a:moveTo>
                <a:lnTo>
                  <a:pt x="147233" y="0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 flipH="1">
            <a:off x="3749040" y="3451860"/>
            <a:ext cx="228600" cy="594360"/>
          </a:xfrm>
          <a:custGeom>
            <a:avLst/>
            <a:gdLst>
              <a:gd name="connsiteX0" fmla="*/ 147233 w 147233"/>
              <a:gd name="connsiteY0" fmla="*/ 2456482 h 2456482"/>
              <a:gd name="connsiteX1" fmla="*/ 147233 w 147233"/>
              <a:gd name="connsiteY1" fmla="*/ 0 h 2456482"/>
              <a:gd name="connsiteX2" fmla="*/ 0 w 147233"/>
              <a:gd name="connsiteY2" fmla="*/ 0 h 245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233" h="2456482">
                <a:moveTo>
                  <a:pt x="147233" y="2456482"/>
                </a:moveTo>
                <a:lnTo>
                  <a:pt x="147233" y="0"/>
                </a:lnTo>
                <a:lnTo>
                  <a:pt x="0" y="0"/>
                </a:lnTo>
              </a:path>
            </a:pathLst>
          </a:custGeom>
          <a:noFill/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06240" y="1943100"/>
            <a:ext cx="822960" cy="457200"/>
          </a:xfrm>
          <a:prstGeom prst="rect">
            <a:avLst/>
          </a:prstGeom>
          <a:solidFill>
            <a:srgbClr val="DFFFDF"/>
          </a:solidFill>
          <a:ln w="22225" algn="ctr">
            <a:solidFill>
              <a:srgbClr val="43A343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r>
              <a:rPr lang="en-US" dirty="0" smtClean="0">
                <a:solidFill>
                  <a:srgbClr val="398939"/>
                </a:solidFill>
                <a:latin typeface="Arial" charset="0"/>
              </a:rPr>
              <a:t>Core</a:t>
            </a:r>
            <a:endParaRPr lang="en-US" dirty="0">
              <a:solidFill>
                <a:srgbClr val="398939"/>
              </a:solidFill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206240" y="2583180"/>
            <a:ext cx="822960" cy="457200"/>
          </a:xfrm>
          <a:prstGeom prst="rect">
            <a:avLst/>
          </a:prstGeom>
          <a:solidFill>
            <a:srgbClr val="DFFFDF"/>
          </a:solidFill>
          <a:ln w="22225" algn="ctr">
            <a:solidFill>
              <a:srgbClr val="43A343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r>
              <a:rPr lang="en-US" dirty="0" smtClean="0">
                <a:solidFill>
                  <a:srgbClr val="398939"/>
                </a:solidFill>
                <a:latin typeface="Arial" charset="0"/>
              </a:rPr>
              <a:t>Core</a:t>
            </a:r>
            <a:endParaRPr lang="en-US" dirty="0">
              <a:solidFill>
                <a:srgbClr val="398939"/>
              </a:solidFill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206240" y="3223260"/>
            <a:ext cx="822960" cy="457200"/>
          </a:xfrm>
          <a:prstGeom prst="rect">
            <a:avLst/>
          </a:prstGeom>
          <a:solidFill>
            <a:srgbClr val="DFFFDF"/>
          </a:solidFill>
          <a:ln w="22225" algn="ctr">
            <a:solidFill>
              <a:srgbClr val="43A343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r>
              <a:rPr lang="en-US" dirty="0" smtClean="0">
                <a:solidFill>
                  <a:srgbClr val="398939"/>
                </a:solidFill>
                <a:latin typeface="Arial" charset="0"/>
              </a:rPr>
              <a:t>Core</a:t>
            </a:r>
            <a:endParaRPr lang="en-US" dirty="0">
              <a:solidFill>
                <a:srgbClr val="398939"/>
              </a:solidFill>
              <a:latin typeface="Arial" charset="0"/>
            </a:endParaRPr>
          </a:p>
        </p:txBody>
      </p:sp>
      <p:sp>
        <p:nvSpPr>
          <p:cNvPr id="68" name="Freeform 67"/>
          <p:cNvSpPr/>
          <p:nvPr/>
        </p:nvSpPr>
        <p:spPr>
          <a:xfrm>
            <a:off x="3337560" y="4503420"/>
            <a:ext cx="1097280" cy="594360"/>
          </a:xfrm>
          <a:custGeom>
            <a:avLst/>
            <a:gdLst>
              <a:gd name="connsiteX0" fmla="*/ 0 w 1232115"/>
              <a:gd name="connsiteY0" fmla="*/ 0 h 542441"/>
              <a:gd name="connsiteX1" fmla="*/ 0 w 1232115"/>
              <a:gd name="connsiteY1" fmla="*/ 542441 h 542441"/>
              <a:gd name="connsiteX2" fmla="*/ 1232115 w 1232115"/>
              <a:gd name="connsiteY2" fmla="*/ 542441 h 54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2115" h="542441">
                <a:moveTo>
                  <a:pt x="0" y="0"/>
                </a:moveTo>
                <a:lnTo>
                  <a:pt x="0" y="542441"/>
                </a:lnTo>
                <a:lnTo>
                  <a:pt x="1232115" y="542441"/>
                </a:lnTo>
              </a:path>
            </a:pathLst>
          </a:custGeom>
          <a:noFill/>
          <a:ln w="222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977640" y="1303020"/>
            <a:ext cx="228600" cy="457200"/>
          </a:xfrm>
          <a:prstGeom prst="rect">
            <a:avLst/>
          </a:prstGeom>
          <a:solidFill>
            <a:srgbClr val="F5E7D9"/>
          </a:solidFill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77640" y="1943100"/>
            <a:ext cx="228600" cy="457200"/>
          </a:xfrm>
          <a:prstGeom prst="rect">
            <a:avLst/>
          </a:prstGeom>
          <a:solidFill>
            <a:srgbClr val="F5E7D9"/>
          </a:solidFill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977640" y="2583180"/>
            <a:ext cx="228600" cy="457200"/>
          </a:xfrm>
          <a:prstGeom prst="rect">
            <a:avLst/>
          </a:prstGeom>
          <a:solidFill>
            <a:srgbClr val="F5E7D9"/>
          </a:solidFill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977640" y="3223260"/>
            <a:ext cx="228600" cy="457200"/>
          </a:xfrm>
          <a:prstGeom prst="rect">
            <a:avLst/>
          </a:prstGeom>
          <a:solidFill>
            <a:srgbClr val="F5E7D9"/>
          </a:solidFill>
          <a:ln w="22225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75" name="Freeform 74"/>
          <p:cNvSpPr/>
          <p:nvPr/>
        </p:nvSpPr>
        <p:spPr>
          <a:xfrm>
            <a:off x="4160521" y="793605"/>
            <a:ext cx="2940672" cy="483959"/>
          </a:xfrm>
          <a:custGeom>
            <a:avLst/>
            <a:gdLst>
              <a:gd name="connsiteX0" fmla="*/ 2405975 w 2405975"/>
              <a:gd name="connsiteY0" fmla="*/ 51881 h 51881"/>
              <a:gd name="connsiteX1" fmla="*/ 0 w 2405975"/>
              <a:gd name="connsiteY1" fmla="*/ 0 h 51881"/>
              <a:gd name="connsiteX0" fmla="*/ 2405975 w 2405975"/>
              <a:gd name="connsiteY0" fmla="*/ 231057 h 231057"/>
              <a:gd name="connsiteX1" fmla="*/ 0 w 2405975"/>
              <a:gd name="connsiteY1" fmla="*/ 179176 h 231057"/>
              <a:gd name="connsiteX0" fmla="*/ 2405975 w 2405975"/>
              <a:gd name="connsiteY0" fmla="*/ 396450 h 396450"/>
              <a:gd name="connsiteX1" fmla="*/ 0 w 2405975"/>
              <a:gd name="connsiteY1" fmla="*/ 344569 h 396450"/>
              <a:gd name="connsiteX0" fmla="*/ 2946644 w 2946644"/>
              <a:gd name="connsiteY0" fmla="*/ 382798 h 382798"/>
              <a:gd name="connsiteX1" fmla="*/ 0 w 2946644"/>
              <a:gd name="connsiteY1" fmla="*/ 356858 h 382798"/>
              <a:gd name="connsiteX0" fmla="*/ 2946644 w 2946644"/>
              <a:gd name="connsiteY0" fmla="*/ 436940 h 436940"/>
              <a:gd name="connsiteX1" fmla="*/ 0 w 2946644"/>
              <a:gd name="connsiteY1" fmla="*/ 411000 h 436940"/>
              <a:gd name="connsiteX0" fmla="*/ 2946644 w 2946644"/>
              <a:gd name="connsiteY0" fmla="*/ 497206 h 497206"/>
              <a:gd name="connsiteX1" fmla="*/ 0 w 2946644"/>
              <a:gd name="connsiteY1" fmla="*/ 471266 h 497206"/>
              <a:gd name="connsiteX0" fmla="*/ 3026743 w 3026743"/>
              <a:gd name="connsiteY0" fmla="*/ 483959 h 483959"/>
              <a:gd name="connsiteX1" fmla="*/ 0 w 3026743"/>
              <a:gd name="connsiteY1" fmla="*/ 483959 h 48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6743" h="483959">
                <a:moveTo>
                  <a:pt x="3026743" y="483959"/>
                </a:moveTo>
                <a:cubicBezTo>
                  <a:pt x="2677728" y="-155905"/>
                  <a:pt x="499280" y="-166713"/>
                  <a:pt x="0" y="483959"/>
                </a:cubicBezTo>
              </a:path>
            </a:pathLst>
          </a:custGeom>
          <a:noFill/>
          <a:ln w="22225">
            <a:solidFill>
              <a:srgbClr val="814F1D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01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2 µs latency matter?</a:t>
            </a:r>
          </a:p>
          <a:p>
            <a:r>
              <a:rPr lang="en-US" dirty="0" smtClean="0"/>
              <a:t>Use low latency </a:t>
            </a:r>
            <a:r>
              <a:rPr lang="en-US" dirty="0"/>
              <a:t>for collecting data?</a:t>
            </a:r>
          </a:p>
          <a:p>
            <a:pPr lvl="1"/>
            <a:r>
              <a:rPr lang="en-US" dirty="0"/>
              <a:t>Small chunks of data</a:t>
            </a:r>
          </a:p>
          <a:p>
            <a:pPr lvl="1"/>
            <a:r>
              <a:rPr lang="en-US" dirty="0"/>
              <a:t>Random access</a:t>
            </a:r>
          </a:p>
          <a:p>
            <a:pPr lvl="1"/>
            <a:r>
              <a:rPr lang="en-US" dirty="0" smtClean="0"/>
              <a:t>Dependencies serialize accesses</a:t>
            </a:r>
            <a:endParaRPr lang="en-US" dirty="0"/>
          </a:p>
          <a:p>
            <a:pPr lvl="1"/>
            <a:r>
              <a:rPr lang="en-US" dirty="0"/>
              <a:t>Need a lot of chunks in a small amount of time:</a:t>
            </a:r>
          </a:p>
          <a:p>
            <a:pPr lvl="2"/>
            <a:r>
              <a:rPr lang="en-US" dirty="0"/>
              <a:t>20K chunks in 50 </a:t>
            </a:r>
            <a:r>
              <a:rPr lang="en-US" dirty="0" err="1"/>
              <a:t>ms</a:t>
            </a:r>
            <a:r>
              <a:rPr lang="en-US" dirty="0"/>
              <a:t>?</a:t>
            </a:r>
          </a:p>
          <a:p>
            <a:r>
              <a:rPr lang="en-US" dirty="0"/>
              <a:t>Use </a:t>
            </a:r>
            <a:r>
              <a:rPr lang="en-US" dirty="0" smtClean="0"/>
              <a:t>low latency </a:t>
            </a:r>
            <a:r>
              <a:rPr lang="en-US" dirty="0"/>
              <a:t>for new computational models?</a:t>
            </a:r>
          </a:p>
          <a:p>
            <a:pPr lvl="1"/>
            <a:r>
              <a:rPr lang="en-US" dirty="0"/>
              <a:t>Independent compute-storage elements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latency </a:t>
            </a:r>
            <a:r>
              <a:rPr lang="en-US" dirty="0" smtClean="0"/>
              <a:t>allows high coherency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Latency =&gt; New Applications?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4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What are the key elements of a low-latency platform for datacenters?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What will a new software stack look like?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What applications could make use of a low-latency datacenter?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56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Palette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2438400"/>
            <a:ext cx="685800" cy="677333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2438400"/>
            <a:ext cx="685800" cy="677333"/>
          </a:xfrm>
          <a:prstGeom prst="rect">
            <a:avLst/>
          </a:prstGeom>
          <a:solidFill>
            <a:srgbClr val="DFFFDF"/>
          </a:solidFill>
          <a:ln w="19050" algn="ctr">
            <a:solidFill>
              <a:srgbClr val="43A343"/>
            </a:solidFill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endParaRPr lang="en-US">
              <a:solidFill>
                <a:srgbClr val="398939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2438400"/>
            <a:ext cx="685800" cy="677333"/>
          </a:xfrm>
          <a:prstGeom prst="rect">
            <a:avLst/>
          </a:prstGeom>
          <a:solidFill>
            <a:srgbClr val="F5E7D9"/>
          </a:solidFill>
          <a:ln w="19050">
            <a:solidFill>
              <a:srgbClr val="814F1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3800" y="2438400"/>
            <a:ext cx="685800" cy="677333"/>
          </a:xfrm>
          <a:prstGeom prst="rect">
            <a:avLst/>
          </a:prstGeom>
          <a:solidFill>
            <a:srgbClr val="FFFFA5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2438400"/>
            <a:ext cx="685800" cy="677333"/>
          </a:xfrm>
          <a:prstGeom prst="rect">
            <a:avLst/>
          </a:prstGeom>
          <a:solidFill>
            <a:srgbClr val="FFD7DF"/>
          </a:solidFill>
          <a:ln w="1905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11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845820"/>
            <a:ext cx="8534400" cy="4259317"/>
          </a:xfrm>
        </p:spPr>
        <p:txBody>
          <a:bodyPr/>
          <a:lstStyle/>
          <a:p>
            <a:r>
              <a:rPr lang="en-US" dirty="0"/>
              <a:t>Scale: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1M+ cores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1-10 PB memory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200 PB disk storage</a:t>
            </a:r>
          </a:p>
          <a:p>
            <a:r>
              <a:rPr lang="en-US" dirty="0"/>
              <a:t>Latency: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&lt; 0.5 µs speed-of-light delay</a:t>
            </a:r>
          </a:p>
          <a:p>
            <a:r>
              <a:rPr lang="en-US" dirty="0"/>
              <a:t>Most work so far has focused on scale: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One app, many resources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Map-Reduce, etc.</a:t>
            </a:r>
          </a:p>
          <a:p>
            <a:r>
              <a:rPr lang="en-US" dirty="0"/>
              <a:t>Latency potential unrealized: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High-latency hardware/software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Most apps designed to tolerate latency</a:t>
            </a:r>
            <a:br>
              <a:rPr lang="en-US" dirty="0"/>
            </a:br>
            <a:r>
              <a:rPr lang="en-US" dirty="0"/>
              <a:t>(communication via large blocks)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Datacenters: Scale and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6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Round-trip </a:t>
            </a:r>
            <a:r>
              <a:rPr lang="en-US" dirty="0" smtClean="0"/>
              <a:t>times (100K servers):</a:t>
            </a:r>
            <a:endParaRPr lang="en-US" dirty="0"/>
          </a:p>
          <a:p>
            <a:pPr lvl="1"/>
            <a:r>
              <a:rPr lang="en-US" dirty="0"/>
              <a:t>Today: 100-500 </a:t>
            </a:r>
            <a:r>
              <a:rPr lang="en-US" dirty="0" smtClean="0"/>
              <a:t>µs best case</a:t>
            </a:r>
          </a:p>
          <a:p>
            <a:pPr lvl="1"/>
            <a:r>
              <a:rPr lang="en-US" dirty="0" smtClean="0"/>
              <a:t>Often much worse because of congestion</a:t>
            </a:r>
            <a:endParaRPr lang="en-US" dirty="0"/>
          </a:p>
          <a:p>
            <a:pPr lvl="1"/>
            <a:r>
              <a:rPr lang="en-US" dirty="0" smtClean="0"/>
              <a:t>Hardware limit: ~2 µs</a:t>
            </a:r>
          </a:p>
          <a:p>
            <a:r>
              <a:rPr lang="en-US" dirty="0" smtClean="0"/>
              <a:t>Storage latency dropping:</a:t>
            </a:r>
          </a:p>
          <a:p>
            <a:pPr lvl="1"/>
            <a:r>
              <a:rPr lang="en-US" dirty="0" smtClean="0"/>
              <a:t>Disk </a:t>
            </a:r>
            <a:r>
              <a:rPr lang="en-US" dirty="0" smtClean="0">
                <a:cs typeface="Arial"/>
              </a:rPr>
              <a:t>→ Flash → DRAM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Can </a:t>
            </a:r>
            <a:r>
              <a:rPr lang="en-US" smtClean="0"/>
              <a:t>we create </a:t>
            </a:r>
            <a:r>
              <a:rPr lang="en-US" dirty="0" smtClean="0"/>
              <a:t>a new platform that makes the hardware limit accessible to applications?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If so, will it enable important new applications?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New </a:t>
            </a:r>
            <a:r>
              <a:rPr lang="en-US" dirty="0"/>
              <a:t>switching architecture (30 ns per switch)</a:t>
            </a:r>
          </a:p>
          <a:p>
            <a:pPr>
              <a:spcBef>
                <a:spcPts val="1800"/>
              </a:spcBef>
            </a:pPr>
            <a:r>
              <a:rPr lang="en-US" dirty="0"/>
              <a:t>NIC fused with CPU cores; on-chip routing</a:t>
            </a:r>
          </a:p>
          <a:p>
            <a:pPr>
              <a:spcBef>
                <a:spcPts val="1800"/>
              </a:spcBef>
            </a:pPr>
            <a:r>
              <a:rPr lang="en-US" dirty="0"/>
              <a:t>User-level networking, polling </a:t>
            </a:r>
            <a:r>
              <a:rPr lang="en-US" dirty="0" smtClean="0"/>
              <a:t>instead of interrupts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New transport protocol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Storage </a:t>
            </a:r>
            <a:r>
              <a:rPr lang="en-US" dirty="0"/>
              <a:t>systems based primarily in </a:t>
            </a:r>
            <a:r>
              <a:rPr lang="en-US" dirty="0" smtClean="0"/>
              <a:t>DRAM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New software stack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Clean-Slate Low-Latency Datacenter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1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class </a:t>
            </a:r>
            <a:r>
              <a:rPr lang="en-US" dirty="0" smtClean="0"/>
              <a:t>of datacenter storage: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All data in DRAM at all times</a:t>
            </a:r>
            <a:br>
              <a:rPr lang="en-US" dirty="0"/>
            </a:br>
            <a:r>
              <a:rPr lang="en-US" dirty="0"/>
              <a:t>(disk/flash for backup only)</a:t>
            </a:r>
          </a:p>
          <a:p>
            <a:pPr lvl="1">
              <a:spcBef>
                <a:spcPts val="300"/>
              </a:spcBef>
            </a:pPr>
            <a:r>
              <a:rPr lang="en-US" dirty="0">
                <a:solidFill>
                  <a:schemeClr val="accent4"/>
                </a:solidFill>
              </a:rPr>
              <a:t>Large scale</a:t>
            </a:r>
            <a:r>
              <a:rPr lang="en-US" dirty="0"/>
              <a:t>: aggregate 1000’s</a:t>
            </a:r>
            <a:br>
              <a:rPr lang="en-US" dirty="0"/>
            </a:br>
            <a:r>
              <a:rPr lang="en-US" dirty="0"/>
              <a:t>of servers</a:t>
            </a:r>
          </a:p>
          <a:p>
            <a:pPr lvl="1">
              <a:spcBef>
                <a:spcPts val="300"/>
              </a:spcBef>
            </a:pPr>
            <a:r>
              <a:rPr lang="en-US" dirty="0">
                <a:solidFill>
                  <a:schemeClr val="accent4"/>
                </a:solidFill>
              </a:rPr>
              <a:t>Low latency</a:t>
            </a:r>
            <a:r>
              <a:rPr lang="en-US" dirty="0"/>
              <a:t>: 5-10µs remote</a:t>
            </a:r>
            <a:br>
              <a:rPr lang="en-US" dirty="0"/>
            </a:br>
            <a:r>
              <a:rPr lang="en-US" dirty="0"/>
              <a:t>access</a:t>
            </a:r>
          </a:p>
          <a:p>
            <a:r>
              <a:rPr lang="en-US" dirty="0"/>
              <a:t>1000x </a:t>
            </a:r>
            <a:r>
              <a:rPr lang="en-US" dirty="0" smtClean="0"/>
              <a:t>improvements over</a:t>
            </a:r>
            <a:br>
              <a:rPr lang="en-US" dirty="0" smtClean="0"/>
            </a:br>
            <a:r>
              <a:rPr lang="en-US" dirty="0" smtClean="0"/>
              <a:t>disk in</a:t>
            </a:r>
            <a:endParaRPr lang="en-US" dirty="0"/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Energy/op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Goal: enable a new class </a:t>
            </a:r>
            <a:r>
              <a:rPr lang="en-US" dirty="0" smtClean="0">
                <a:solidFill>
                  <a:schemeClr val="tx2"/>
                </a:solidFill>
              </a:rPr>
              <a:t>of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data-intensive </a:t>
            </a:r>
            <a:r>
              <a:rPr lang="en-US" dirty="0">
                <a:solidFill>
                  <a:schemeClr val="tx2"/>
                </a:solidFill>
              </a:rPr>
              <a:t>applications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Low-Latency Storage: RAMCloud</a:t>
            </a:r>
            <a:endParaRPr lang="en-US" dirty="0"/>
          </a:p>
        </p:txBody>
      </p:sp>
      <p:cxnSp>
        <p:nvCxnSpPr>
          <p:cNvPr id="8" name="Straight Connector 7"/>
          <p:cNvCxnSpPr>
            <a:cxnSpLocks noChangeAspect="1"/>
            <a:stCxn id="29" idx="1"/>
          </p:cNvCxnSpPr>
          <p:nvPr/>
        </p:nvCxnSpPr>
        <p:spPr>
          <a:xfrm flipH="1">
            <a:off x="7087307" y="2939928"/>
            <a:ext cx="535205" cy="0"/>
          </a:xfrm>
          <a:prstGeom prst="line">
            <a:avLst/>
          </a:prstGeom>
          <a:ln w="22225" cap="rnd">
            <a:solidFill>
              <a:srgbClr val="3447B8"/>
            </a:solidFill>
            <a:prstDash val="soli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 noChangeAspect="1"/>
            <a:endCxn id="68" idx="0"/>
          </p:cNvCxnSpPr>
          <p:nvPr/>
        </p:nvCxnSpPr>
        <p:spPr>
          <a:xfrm>
            <a:off x="5899530" y="3168747"/>
            <a:ext cx="0" cy="291224"/>
          </a:xfrm>
          <a:prstGeom prst="line">
            <a:avLst/>
          </a:prstGeom>
          <a:ln w="22225" cap="rnd">
            <a:solidFill>
              <a:srgbClr val="4974CB"/>
            </a:solidFill>
            <a:prstDash val="soli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ChangeAspect="1"/>
            <a:endCxn id="59" idx="0"/>
          </p:cNvCxnSpPr>
          <p:nvPr/>
        </p:nvCxnSpPr>
        <p:spPr>
          <a:xfrm>
            <a:off x="6542621" y="3210350"/>
            <a:ext cx="0" cy="249621"/>
          </a:xfrm>
          <a:prstGeom prst="line">
            <a:avLst/>
          </a:prstGeom>
          <a:ln w="22225" cap="rnd">
            <a:solidFill>
              <a:srgbClr val="4974CB"/>
            </a:solidFill>
            <a:prstDash val="soli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 noChangeAspect="1"/>
            <a:endCxn id="50" idx="0"/>
          </p:cNvCxnSpPr>
          <p:nvPr/>
        </p:nvCxnSpPr>
        <p:spPr>
          <a:xfrm>
            <a:off x="7011541" y="3168747"/>
            <a:ext cx="510524" cy="291224"/>
          </a:xfrm>
          <a:prstGeom prst="line">
            <a:avLst/>
          </a:prstGeom>
          <a:ln w="22225" cap="rnd">
            <a:solidFill>
              <a:srgbClr val="4974CB"/>
            </a:solidFill>
            <a:prstDash val="soli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 noChangeAspect="1"/>
            <a:endCxn id="77" idx="0"/>
          </p:cNvCxnSpPr>
          <p:nvPr/>
        </p:nvCxnSpPr>
        <p:spPr>
          <a:xfrm flipH="1">
            <a:off x="5252913" y="3168747"/>
            <a:ext cx="364911" cy="291224"/>
          </a:xfrm>
          <a:prstGeom prst="line">
            <a:avLst/>
          </a:prstGeom>
          <a:ln w="22225" cap="rnd">
            <a:solidFill>
              <a:srgbClr val="4974CB"/>
            </a:solidFill>
            <a:prstDash val="soli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 noChangeAspect="1"/>
            <a:stCxn id="42" idx="2"/>
          </p:cNvCxnSpPr>
          <p:nvPr/>
        </p:nvCxnSpPr>
        <p:spPr>
          <a:xfrm flipH="1">
            <a:off x="5899530" y="2336678"/>
            <a:ext cx="0" cy="291224"/>
          </a:xfrm>
          <a:prstGeom prst="line">
            <a:avLst/>
          </a:prstGeom>
          <a:ln w="22225" cap="rnd">
            <a:solidFill>
              <a:srgbClr val="43A343"/>
            </a:solidFill>
            <a:prstDash val="soli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 noChangeAspect="1"/>
            <a:stCxn id="38" idx="2"/>
          </p:cNvCxnSpPr>
          <p:nvPr/>
        </p:nvCxnSpPr>
        <p:spPr>
          <a:xfrm flipH="1">
            <a:off x="6542620" y="2336678"/>
            <a:ext cx="0" cy="291224"/>
          </a:xfrm>
          <a:prstGeom prst="line">
            <a:avLst/>
          </a:prstGeom>
          <a:ln w="22225" cap="rnd">
            <a:solidFill>
              <a:srgbClr val="43A343"/>
            </a:solidFill>
            <a:prstDash val="soli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 noChangeAspect="1"/>
            <a:stCxn id="34" idx="2"/>
          </p:cNvCxnSpPr>
          <p:nvPr/>
        </p:nvCxnSpPr>
        <p:spPr>
          <a:xfrm flipH="1">
            <a:off x="7011541" y="2336678"/>
            <a:ext cx="510524" cy="374431"/>
          </a:xfrm>
          <a:prstGeom prst="line">
            <a:avLst/>
          </a:prstGeom>
          <a:ln w="22225" cap="rnd">
            <a:solidFill>
              <a:srgbClr val="43A343"/>
            </a:solidFill>
            <a:prstDash val="soli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 noChangeAspect="1"/>
            <a:stCxn id="46" idx="2"/>
          </p:cNvCxnSpPr>
          <p:nvPr/>
        </p:nvCxnSpPr>
        <p:spPr>
          <a:xfrm>
            <a:off x="5252913" y="2336678"/>
            <a:ext cx="408278" cy="330000"/>
          </a:xfrm>
          <a:prstGeom prst="line">
            <a:avLst/>
          </a:prstGeom>
          <a:ln w="22225" cap="rnd">
            <a:solidFill>
              <a:srgbClr val="43A343"/>
            </a:solidFill>
            <a:prstDash val="soli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5014574" y="3459971"/>
            <a:ext cx="476677" cy="564767"/>
            <a:chOff x="1905000" y="3429000"/>
            <a:chExt cx="873071" cy="1034415"/>
          </a:xfrm>
        </p:grpSpPr>
        <p:sp>
          <p:nvSpPr>
            <p:cNvPr id="77" name="Rounded Rectangle 7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 w="22225">
              <a:solidFill>
                <a:srgbClr val="4974CB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905000" y="3519101"/>
              <a:ext cx="873071" cy="31117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Master</a:t>
              </a:r>
              <a:endParaRPr lang="en-US" sz="1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905000" y="3976304"/>
              <a:ext cx="873071" cy="31117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Backup</a:t>
              </a:r>
              <a:endParaRPr lang="en-US" sz="1000" dirty="0"/>
            </a:p>
          </p:txBody>
        </p:sp>
        <p:cxnSp>
          <p:nvCxnSpPr>
            <p:cNvPr id="80" name="Straight Connector 79"/>
            <p:cNvCxnSpPr>
              <a:stCxn id="77" idx="1"/>
              <a:endCxn id="7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2225" cap="rnd">
              <a:solidFill>
                <a:srgbClr val="4974CB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8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8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5661191" y="3459971"/>
            <a:ext cx="476677" cy="564767"/>
            <a:chOff x="1905000" y="3429000"/>
            <a:chExt cx="873071" cy="1034415"/>
          </a:xfrm>
        </p:grpSpPr>
        <p:sp>
          <p:nvSpPr>
            <p:cNvPr id="68" name="Rounded Rectangle 6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 w="22225">
              <a:solidFill>
                <a:srgbClr val="4974CB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905000" y="3519101"/>
              <a:ext cx="873071" cy="31117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Master</a:t>
              </a:r>
              <a:endParaRPr lang="en-US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05000" y="3976302"/>
              <a:ext cx="873071" cy="31117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Backup</a:t>
              </a:r>
              <a:endParaRPr lang="en-US" sz="1000" dirty="0"/>
            </a:p>
          </p:txBody>
        </p:sp>
        <p:cxnSp>
          <p:nvCxnSpPr>
            <p:cNvPr id="71" name="Straight Connector 70"/>
            <p:cNvCxnSpPr>
              <a:stCxn id="68" idx="1"/>
              <a:endCxn id="6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2225" cap="rnd">
              <a:solidFill>
                <a:srgbClr val="4974CB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7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7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6304282" y="3459971"/>
            <a:ext cx="476677" cy="564767"/>
            <a:chOff x="1905000" y="3429000"/>
            <a:chExt cx="873071" cy="1034415"/>
          </a:xfrm>
        </p:grpSpPr>
        <p:sp>
          <p:nvSpPr>
            <p:cNvPr id="59" name="Rounded Rectangle 58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 w="22225">
              <a:solidFill>
                <a:srgbClr val="4974CB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519101"/>
              <a:ext cx="873071" cy="3111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Master</a:t>
              </a:r>
              <a:endParaRPr lang="en-US" sz="1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905000" y="3976302"/>
              <a:ext cx="873071" cy="3111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Backup</a:t>
              </a:r>
              <a:endParaRPr lang="en-US" sz="1000" dirty="0"/>
            </a:p>
          </p:txBody>
        </p:sp>
        <p:cxnSp>
          <p:nvCxnSpPr>
            <p:cNvPr id="62" name="Straight Connector 61"/>
            <p:cNvCxnSpPr>
              <a:stCxn id="59" idx="1"/>
              <a:endCxn id="59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2225" cap="rnd">
              <a:solidFill>
                <a:srgbClr val="4974CB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3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4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7283726" y="3459971"/>
            <a:ext cx="476677" cy="564767"/>
            <a:chOff x="1905000" y="3429000"/>
            <a:chExt cx="873071" cy="1034415"/>
          </a:xfrm>
        </p:grpSpPr>
        <p:sp>
          <p:nvSpPr>
            <p:cNvPr id="50" name="Rounded Rectangle 49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 w="22225">
              <a:solidFill>
                <a:srgbClr val="4974CB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05000" y="3519101"/>
              <a:ext cx="873071" cy="31117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Master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05000" y="3976302"/>
              <a:ext cx="873071" cy="31117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Backup</a:t>
              </a:r>
              <a:endParaRPr lang="en-US" sz="1000" dirty="0"/>
            </a:p>
          </p:txBody>
        </p:sp>
        <p:cxnSp>
          <p:nvCxnSpPr>
            <p:cNvPr id="53" name="Straight Connector 52"/>
            <p:cNvCxnSpPr>
              <a:stCxn id="50" idx="1"/>
              <a:endCxn id="50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2225" cap="rnd">
              <a:solidFill>
                <a:srgbClr val="4974CB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4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5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" name="TextBox 20"/>
          <p:cNvSpPr txBox="1">
            <a:spLocks noChangeAspect="1"/>
          </p:cNvSpPr>
          <p:nvPr/>
        </p:nvSpPr>
        <p:spPr>
          <a:xfrm>
            <a:off x="6797524" y="3490448"/>
            <a:ext cx="458722" cy="407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4974CB"/>
                </a:solidFill>
              </a:rPr>
              <a:t>…</a:t>
            </a:r>
            <a:endParaRPr lang="en-US" b="1" dirty="0">
              <a:solidFill>
                <a:srgbClr val="4974CB"/>
              </a:solidFill>
            </a:endParaRPr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5014574" y="1837436"/>
            <a:ext cx="476677" cy="499242"/>
            <a:chOff x="2022529" y="2335078"/>
            <a:chExt cx="873071" cy="914400"/>
          </a:xfrm>
        </p:grpSpPr>
        <p:sp>
          <p:nvSpPr>
            <p:cNvPr id="46" name="Rounded Rectangle 45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2225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22529" y="2425179"/>
              <a:ext cx="873071" cy="3111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Appl.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022529" y="2882379"/>
              <a:ext cx="873071" cy="3111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Library</a:t>
              </a:r>
              <a:endParaRPr lang="en-US" sz="1000" dirty="0"/>
            </a:p>
          </p:txBody>
        </p:sp>
        <p:cxnSp>
          <p:nvCxnSpPr>
            <p:cNvPr id="49" name="Straight Connector 48"/>
            <p:cNvCxnSpPr>
              <a:stCxn id="46" idx="1"/>
              <a:endCxn id="46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2225" cap="rnd">
              <a:solidFill>
                <a:srgbClr val="43A343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5661191" y="1837436"/>
            <a:ext cx="476677" cy="499242"/>
            <a:chOff x="2022529" y="2335078"/>
            <a:chExt cx="873071" cy="914400"/>
          </a:xfrm>
        </p:grpSpPr>
        <p:sp>
          <p:nvSpPr>
            <p:cNvPr id="42" name="Rounded Rectangle 41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2225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22529" y="2425179"/>
              <a:ext cx="873071" cy="3111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Appl.</a:t>
              </a:r>
              <a:endParaRPr lang="en-US" sz="1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22529" y="2882379"/>
              <a:ext cx="873071" cy="3111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Library</a:t>
              </a:r>
              <a:endParaRPr lang="en-US" sz="1000" dirty="0"/>
            </a:p>
          </p:txBody>
        </p:sp>
        <p:cxnSp>
          <p:nvCxnSpPr>
            <p:cNvPr id="45" name="Straight Connector 44"/>
            <p:cNvCxnSpPr>
              <a:stCxn id="42" idx="1"/>
              <a:endCxn id="42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2225" cap="rnd">
              <a:solidFill>
                <a:srgbClr val="43A343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6304282" y="1837436"/>
            <a:ext cx="476677" cy="499242"/>
            <a:chOff x="2022529" y="2335078"/>
            <a:chExt cx="873071" cy="914400"/>
          </a:xfrm>
        </p:grpSpPr>
        <p:sp>
          <p:nvSpPr>
            <p:cNvPr id="38" name="Rounded Rectangle 37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2225" algn="ctr">
              <a:solidFill>
                <a:srgbClr val="43A343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022529" y="2425179"/>
              <a:ext cx="873071" cy="31117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Appl.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22529" y="2882379"/>
              <a:ext cx="873071" cy="31117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Library</a:t>
              </a:r>
              <a:endParaRPr lang="en-US" sz="1000" dirty="0"/>
            </a:p>
          </p:txBody>
        </p:sp>
        <p:cxnSp>
          <p:nvCxnSpPr>
            <p:cNvPr id="41" name="Straight Connector 40"/>
            <p:cNvCxnSpPr>
              <a:stCxn id="38" idx="1"/>
              <a:endCxn id="38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2225" cap="rnd">
              <a:solidFill>
                <a:srgbClr val="43A343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7283726" y="1837436"/>
            <a:ext cx="476677" cy="499242"/>
            <a:chOff x="2022529" y="2335078"/>
            <a:chExt cx="873071" cy="914400"/>
          </a:xfrm>
        </p:grpSpPr>
        <p:sp>
          <p:nvSpPr>
            <p:cNvPr id="34" name="Rounded Rectangle 33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2225" algn="ctr">
              <a:solidFill>
                <a:srgbClr val="43A343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22529" y="2425179"/>
              <a:ext cx="873071" cy="31117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Appl.</a:t>
              </a:r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22529" y="2882379"/>
              <a:ext cx="873071" cy="311179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00" dirty="0" smtClean="0"/>
                <a:t>Library</a:t>
              </a:r>
              <a:endParaRPr lang="en-US" sz="1000" dirty="0"/>
            </a:p>
          </p:txBody>
        </p:sp>
        <p:cxnSp>
          <p:nvCxnSpPr>
            <p:cNvPr id="37" name="Straight Connector 36"/>
            <p:cNvCxnSpPr>
              <a:stCxn id="34" idx="1"/>
              <a:endCxn id="34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2225" cap="rnd">
              <a:solidFill>
                <a:srgbClr val="43A343"/>
              </a:solidFill>
              <a:prstDash val="soli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6821281" y="1866347"/>
            <a:ext cx="458722" cy="407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43A343"/>
                </a:solidFill>
              </a:rPr>
              <a:t>…</a:t>
            </a:r>
            <a:endParaRPr lang="en-US" b="1" dirty="0">
              <a:solidFill>
                <a:srgbClr val="43A343"/>
              </a:solidFill>
            </a:endParaRPr>
          </a:p>
        </p:txBody>
      </p:sp>
      <p:sp>
        <p:nvSpPr>
          <p:cNvPr id="27" name="Cloud 26"/>
          <p:cNvSpPr>
            <a:spLocks noChangeAspect="1"/>
          </p:cNvSpPr>
          <p:nvPr/>
        </p:nvSpPr>
        <p:spPr>
          <a:xfrm rot="21480000" flipV="1">
            <a:off x="5234287" y="2539901"/>
            <a:ext cx="2121777" cy="707259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22225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5753131" y="2666678"/>
            <a:ext cx="1123293" cy="509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Datacenter</a:t>
            </a:r>
            <a:br>
              <a:rPr lang="en-US" sz="1200" dirty="0" smtClean="0"/>
            </a:br>
            <a:r>
              <a:rPr lang="en-US" sz="1200" dirty="0" smtClean="0"/>
              <a:t>Network</a:t>
            </a:r>
            <a:endParaRPr lang="en-US" sz="1200" dirty="0"/>
          </a:p>
        </p:txBody>
      </p:sp>
      <p:sp>
        <p:nvSpPr>
          <p:cNvPr id="29" name="Rounded Rectangle 28"/>
          <p:cNvSpPr>
            <a:spLocks noChangeAspect="1"/>
          </p:cNvSpPr>
          <p:nvPr/>
        </p:nvSpPr>
        <p:spPr>
          <a:xfrm>
            <a:off x="7622512" y="2711110"/>
            <a:ext cx="1166537" cy="457638"/>
          </a:xfrm>
          <a:prstGeom prst="roundRect">
            <a:avLst/>
          </a:prstGeom>
          <a:solidFill>
            <a:srgbClr val="D2D7F6"/>
          </a:solidFill>
          <a:ln w="22225">
            <a:solidFill>
              <a:srgbClr val="3447B8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Coordinator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46320" y="1531620"/>
            <a:ext cx="3112700" cy="305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1000 – 100,000 Application Servers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846320" y="4014725"/>
            <a:ext cx="3028573" cy="305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1000 – 10,000 Storage Servers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905584" y="3866079"/>
            <a:ext cx="883465" cy="4417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32-256 GB</a:t>
            </a:r>
            <a:br>
              <a:rPr lang="en-US" sz="1000" dirty="0" smtClean="0"/>
            </a:br>
            <a:r>
              <a:rPr lang="en-US" sz="1000" dirty="0" smtClean="0"/>
              <a:t>per server</a:t>
            </a:r>
            <a:endParaRPr lang="en-US" sz="1000" dirty="0"/>
          </a:p>
        </p:txBody>
      </p:sp>
      <p:sp>
        <p:nvSpPr>
          <p:cNvPr id="33" name="Freeform 32"/>
          <p:cNvSpPr/>
          <p:nvPr/>
        </p:nvSpPr>
        <p:spPr>
          <a:xfrm>
            <a:off x="7823727" y="3599149"/>
            <a:ext cx="504859" cy="282325"/>
          </a:xfrm>
          <a:custGeom>
            <a:avLst/>
            <a:gdLst>
              <a:gd name="connsiteX0" fmla="*/ 457200 w 457200"/>
              <a:gd name="connsiteY0" fmla="*/ 255722 h 255722"/>
              <a:gd name="connsiteX1" fmla="*/ 0 w 457200"/>
              <a:gd name="connsiteY1" fmla="*/ 0 h 255722"/>
              <a:gd name="connsiteX0" fmla="*/ 457200 w 457200"/>
              <a:gd name="connsiteY0" fmla="*/ 255722 h 255722"/>
              <a:gd name="connsiteX1" fmla="*/ 0 w 457200"/>
              <a:gd name="connsiteY1" fmla="*/ 0 h 255722"/>
              <a:gd name="connsiteX0" fmla="*/ 457200 w 457200"/>
              <a:gd name="connsiteY0" fmla="*/ 255722 h 255722"/>
              <a:gd name="connsiteX1" fmla="*/ 0 w 457200"/>
              <a:gd name="connsiteY1" fmla="*/ 0 h 255722"/>
              <a:gd name="connsiteX0" fmla="*/ 457200 w 468804"/>
              <a:gd name="connsiteY0" fmla="*/ 255722 h 255722"/>
              <a:gd name="connsiteX1" fmla="*/ 0 w 468804"/>
              <a:gd name="connsiteY1" fmla="*/ 0 h 255722"/>
              <a:gd name="connsiteX0" fmla="*/ 457200 w 457288"/>
              <a:gd name="connsiteY0" fmla="*/ 255722 h 255722"/>
              <a:gd name="connsiteX1" fmla="*/ 0 w 457288"/>
              <a:gd name="connsiteY1" fmla="*/ 0 h 25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88" h="255722">
                <a:moveTo>
                  <a:pt x="457200" y="255722"/>
                </a:moveTo>
                <a:cubicBezTo>
                  <a:pt x="459783" y="30996"/>
                  <a:pt x="408122" y="7749"/>
                  <a:pt x="0" y="0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6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0166"/>
            <a:ext cx="4907280" cy="4461933"/>
          </a:xfrm>
        </p:spPr>
        <p:txBody>
          <a:bodyPr/>
          <a:lstStyle/>
          <a:p>
            <a:r>
              <a:rPr lang="en-US" dirty="0" smtClean="0"/>
              <a:t>TCP protocol optimized for:</a:t>
            </a:r>
          </a:p>
          <a:p>
            <a:pPr lvl="1"/>
            <a:r>
              <a:rPr lang="en-US" dirty="0" smtClean="0"/>
              <a:t>Throughput, not latency</a:t>
            </a:r>
          </a:p>
          <a:p>
            <a:pPr lvl="1"/>
            <a:r>
              <a:rPr lang="en-US" dirty="0" smtClean="0"/>
              <a:t>Long-haul networks (high latency)</a:t>
            </a:r>
          </a:p>
          <a:p>
            <a:pPr lvl="1"/>
            <a:r>
              <a:rPr lang="en-US" dirty="0" smtClean="0"/>
              <a:t>Congestion throughout</a:t>
            </a:r>
          </a:p>
          <a:p>
            <a:pPr lvl="1"/>
            <a:r>
              <a:rPr lang="en-US" dirty="0" smtClean="0"/>
              <a:t>Modest # connections/server</a:t>
            </a:r>
          </a:p>
          <a:p>
            <a:r>
              <a:rPr lang="en-US" dirty="0" smtClean="0"/>
              <a:t>Future datacenters:</a:t>
            </a:r>
          </a:p>
          <a:p>
            <a:pPr lvl="1"/>
            <a:r>
              <a:rPr lang="en-US" dirty="0" smtClean="0"/>
              <a:t>High performance networking fabric:</a:t>
            </a:r>
          </a:p>
          <a:p>
            <a:pPr lvl="2"/>
            <a:r>
              <a:rPr lang="en-US" dirty="0" smtClean="0"/>
              <a:t>Low latency</a:t>
            </a:r>
          </a:p>
          <a:p>
            <a:pPr lvl="2"/>
            <a:r>
              <a:rPr lang="en-US" dirty="0" smtClean="0"/>
              <a:t>Multi-path</a:t>
            </a:r>
          </a:p>
          <a:p>
            <a:pPr lvl="1"/>
            <a:r>
              <a:rPr lang="en-US" dirty="0" smtClean="0"/>
              <a:t>Congestion primarily at edges</a:t>
            </a:r>
          </a:p>
          <a:p>
            <a:pPr lvl="2"/>
            <a:r>
              <a:rPr lang="en-US" dirty="0" smtClean="0"/>
              <a:t>Little congestion in core</a:t>
            </a:r>
          </a:p>
          <a:p>
            <a:pPr lvl="1"/>
            <a:r>
              <a:rPr lang="en-US" dirty="0" smtClean="0"/>
              <a:t>Many connections/server (1M?)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Need new transport protocol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Transport Protocol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 flipH="1">
            <a:off x="5394960" y="2720340"/>
            <a:ext cx="228600" cy="274320"/>
            <a:chOff x="8275320" y="4229100"/>
            <a:chExt cx="228600" cy="274320"/>
          </a:xfrm>
        </p:grpSpPr>
        <p:cxnSp>
          <p:nvCxnSpPr>
            <p:cNvPr id="41" name="Straight Connector 40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8275320" y="2720340"/>
            <a:ext cx="228600" cy="274320"/>
            <a:chOff x="8275320" y="4229100"/>
            <a:chExt cx="228600" cy="274320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900000" flipH="1">
            <a:off x="5444033" y="2347594"/>
            <a:ext cx="228600" cy="274320"/>
            <a:chOff x="8275320" y="4229100"/>
            <a:chExt cx="228600" cy="274320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 rot="900000">
            <a:off x="8226247" y="3093086"/>
            <a:ext cx="228600" cy="274320"/>
            <a:chOff x="8275320" y="4229100"/>
            <a:chExt cx="228600" cy="274320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rot="1800000" flipH="1">
            <a:off x="5587908" y="2000250"/>
            <a:ext cx="228600" cy="274320"/>
            <a:chOff x="8275320" y="4229100"/>
            <a:chExt cx="228600" cy="274320"/>
          </a:xfrm>
        </p:grpSpPr>
        <p:cxnSp>
          <p:nvCxnSpPr>
            <p:cNvPr id="82" name="Straight Connector 81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 rot="1800000">
            <a:off x="8082372" y="3440430"/>
            <a:ext cx="228600" cy="274320"/>
            <a:chOff x="8275320" y="4229100"/>
            <a:chExt cx="228600" cy="274320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 rot="2700000" flipH="1">
            <a:off x="5816779" y="1701979"/>
            <a:ext cx="228600" cy="274320"/>
            <a:chOff x="8275320" y="4229100"/>
            <a:chExt cx="228600" cy="274320"/>
          </a:xfrm>
        </p:grpSpPr>
        <p:cxnSp>
          <p:nvCxnSpPr>
            <p:cNvPr id="102" name="Straight Connector 101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 rot="2700000">
            <a:off x="7853501" y="3738701"/>
            <a:ext cx="228600" cy="274320"/>
            <a:chOff x="8275320" y="4229100"/>
            <a:chExt cx="228600" cy="274320"/>
          </a:xfrm>
        </p:grpSpPr>
        <p:cxnSp>
          <p:nvCxnSpPr>
            <p:cNvPr id="95" name="Straight Connector 94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3600000" flipH="1">
            <a:off x="6115050" y="1473108"/>
            <a:ext cx="228600" cy="274320"/>
            <a:chOff x="8275320" y="4229100"/>
            <a:chExt cx="228600" cy="274320"/>
          </a:xfrm>
        </p:grpSpPr>
        <p:cxnSp>
          <p:nvCxnSpPr>
            <p:cNvPr id="122" name="Straight Connector 121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 rot="3600000">
            <a:off x="7555230" y="3967572"/>
            <a:ext cx="228600" cy="274320"/>
            <a:chOff x="8275320" y="4229100"/>
            <a:chExt cx="228600" cy="274320"/>
          </a:xfrm>
        </p:grpSpPr>
        <p:cxnSp>
          <p:nvCxnSpPr>
            <p:cNvPr id="115" name="Straight Connector 114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 rot="4500000" flipH="1">
            <a:off x="6462394" y="1329233"/>
            <a:ext cx="228600" cy="274320"/>
            <a:chOff x="8275320" y="4229100"/>
            <a:chExt cx="228600" cy="274320"/>
          </a:xfrm>
        </p:grpSpPr>
        <p:cxnSp>
          <p:nvCxnSpPr>
            <p:cNvPr id="142" name="Straight Connector 141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 rot="4500000">
            <a:off x="7207886" y="4111447"/>
            <a:ext cx="228600" cy="274320"/>
            <a:chOff x="8275320" y="4229100"/>
            <a:chExt cx="228600" cy="274320"/>
          </a:xfrm>
        </p:grpSpPr>
        <p:cxnSp>
          <p:nvCxnSpPr>
            <p:cNvPr id="135" name="Straight Connector 134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0" name="Group 149"/>
          <p:cNvGrpSpPr/>
          <p:nvPr/>
        </p:nvGrpSpPr>
        <p:grpSpPr>
          <a:xfrm rot="5400000" flipH="1">
            <a:off x="6835140" y="1280160"/>
            <a:ext cx="228600" cy="274320"/>
            <a:chOff x="8275320" y="4229100"/>
            <a:chExt cx="228600" cy="274320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1" name="Group 150"/>
          <p:cNvGrpSpPr/>
          <p:nvPr/>
        </p:nvGrpSpPr>
        <p:grpSpPr>
          <a:xfrm rot="5400000">
            <a:off x="6835140" y="4160520"/>
            <a:ext cx="228600" cy="274320"/>
            <a:chOff x="8275320" y="4229100"/>
            <a:chExt cx="228600" cy="274320"/>
          </a:xfrm>
        </p:grpSpPr>
        <p:cxnSp>
          <p:nvCxnSpPr>
            <p:cNvPr id="155" name="Straight Connector 154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 rot="6300000" flipH="1">
            <a:off x="7207886" y="1329233"/>
            <a:ext cx="228600" cy="274320"/>
            <a:chOff x="8275320" y="4229100"/>
            <a:chExt cx="228600" cy="274320"/>
          </a:xfrm>
        </p:grpSpPr>
        <p:cxnSp>
          <p:nvCxnSpPr>
            <p:cNvPr id="182" name="Straight Connector 181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 rot="6300000">
            <a:off x="6462394" y="4111447"/>
            <a:ext cx="228600" cy="274320"/>
            <a:chOff x="8275320" y="4229100"/>
            <a:chExt cx="228600" cy="274320"/>
          </a:xfrm>
        </p:grpSpPr>
        <p:cxnSp>
          <p:nvCxnSpPr>
            <p:cNvPr id="175" name="Straight Connector 174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0" name="Group 189"/>
          <p:cNvGrpSpPr/>
          <p:nvPr/>
        </p:nvGrpSpPr>
        <p:grpSpPr>
          <a:xfrm rot="7200000" flipH="1">
            <a:off x="7555230" y="1473108"/>
            <a:ext cx="228600" cy="274320"/>
            <a:chOff x="8275320" y="4229100"/>
            <a:chExt cx="228600" cy="274320"/>
          </a:xfrm>
        </p:grpSpPr>
        <p:cxnSp>
          <p:nvCxnSpPr>
            <p:cNvPr id="202" name="Straight Connector 201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1" name="Group 190"/>
          <p:cNvGrpSpPr/>
          <p:nvPr/>
        </p:nvGrpSpPr>
        <p:grpSpPr>
          <a:xfrm rot="7200000">
            <a:off x="6115050" y="3967572"/>
            <a:ext cx="228600" cy="274320"/>
            <a:chOff x="8275320" y="4229100"/>
            <a:chExt cx="228600" cy="274320"/>
          </a:xfrm>
        </p:grpSpPr>
        <p:cxnSp>
          <p:nvCxnSpPr>
            <p:cNvPr id="195" name="Straight Connector 194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0" name="Group 209"/>
          <p:cNvGrpSpPr/>
          <p:nvPr/>
        </p:nvGrpSpPr>
        <p:grpSpPr>
          <a:xfrm rot="8100000" flipH="1">
            <a:off x="7853501" y="1701979"/>
            <a:ext cx="228600" cy="274320"/>
            <a:chOff x="8275320" y="4229100"/>
            <a:chExt cx="228600" cy="274320"/>
          </a:xfrm>
        </p:grpSpPr>
        <p:cxnSp>
          <p:nvCxnSpPr>
            <p:cNvPr id="222" name="Straight Connector 221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/>
        </p:nvGrpSpPr>
        <p:grpSpPr>
          <a:xfrm rot="8100000">
            <a:off x="5816779" y="3738701"/>
            <a:ext cx="228600" cy="274320"/>
            <a:chOff x="8275320" y="4229100"/>
            <a:chExt cx="228600" cy="274320"/>
          </a:xfrm>
        </p:grpSpPr>
        <p:cxnSp>
          <p:nvCxnSpPr>
            <p:cNvPr id="215" name="Straight Connector 214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0" name="Group 229"/>
          <p:cNvGrpSpPr/>
          <p:nvPr/>
        </p:nvGrpSpPr>
        <p:grpSpPr>
          <a:xfrm rot="9000000" flipH="1">
            <a:off x="8082372" y="2000250"/>
            <a:ext cx="228600" cy="274320"/>
            <a:chOff x="8275320" y="4229100"/>
            <a:chExt cx="228600" cy="274320"/>
          </a:xfrm>
        </p:grpSpPr>
        <p:cxnSp>
          <p:nvCxnSpPr>
            <p:cNvPr id="242" name="Straight Connector 241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1" name="Group 230"/>
          <p:cNvGrpSpPr/>
          <p:nvPr/>
        </p:nvGrpSpPr>
        <p:grpSpPr>
          <a:xfrm rot="9000000">
            <a:off x="5587908" y="3440430"/>
            <a:ext cx="228600" cy="274320"/>
            <a:chOff x="8275320" y="4229100"/>
            <a:chExt cx="228600" cy="274320"/>
          </a:xfrm>
        </p:grpSpPr>
        <p:cxnSp>
          <p:nvCxnSpPr>
            <p:cNvPr id="235" name="Straight Connector 234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0" name="Group 249"/>
          <p:cNvGrpSpPr/>
          <p:nvPr/>
        </p:nvGrpSpPr>
        <p:grpSpPr>
          <a:xfrm rot="9900000" flipH="1">
            <a:off x="8226247" y="2347594"/>
            <a:ext cx="228600" cy="274320"/>
            <a:chOff x="8275320" y="4229100"/>
            <a:chExt cx="228600" cy="274320"/>
          </a:xfrm>
        </p:grpSpPr>
        <p:cxnSp>
          <p:nvCxnSpPr>
            <p:cNvPr id="262" name="Straight Connector 261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/>
        </p:nvGrpSpPr>
        <p:grpSpPr>
          <a:xfrm rot="9900000">
            <a:off x="5444033" y="3093086"/>
            <a:ext cx="228600" cy="274320"/>
            <a:chOff x="8275320" y="4229100"/>
            <a:chExt cx="228600" cy="274320"/>
          </a:xfrm>
        </p:grpSpPr>
        <p:cxnSp>
          <p:nvCxnSpPr>
            <p:cNvPr id="255" name="Straight Connector 254"/>
            <p:cNvCxnSpPr/>
            <p:nvPr/>
          </p:nvCxnSpPr>
          <p:spPr>
            <a:xfrm flipV="1">
              <a:off x="8275320" y="422910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 flipV="1">
              <a:off x="8275320" y="427482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flipV="1">
              <a:off x="8275320" y="432054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>
              <a:off x="8275320" y="4366260"/>
              <a:ext cx="228600" cy="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8275320" y="4366260"/>
              <a:ext cx="228600" cy="13716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>
              <a:off x="8275320" y="4366260"/>
              <a:ext cx="228600" cy="9144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>
              <a:off x="8275320" y="4366260"/>
              <a:ext cx="228600" cy="45720"/>
            </a:xfrm>
            <a:prstGeom prst="line">
              <a:avLst/>
            </a:prstGeom>
            <a:ln w="127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7" name="Group 486"/>
          <p:cNvGrpSpPr/>
          <p:nvPr/>
        </p:nvGrpSpPr>
        <p:grpSpPr>
          <a:xfrm>
            <a:off x="6011901" y="1530626"/>
            <a:ext cx="2348672" cy="2591095"/>
            <a:chOff x="6011901" y="1530626"/>
            <a:chExt cx="2348672" cy="2591095"/>
          </a:xfrm>
        </p:grpSpPr>
        <p:grpSp>
          <p:nvGrpSpPr>
            <p:cNvPr id="315" name="Group 314"/>
            <p:cNvGrpSpPr/>
            <p:nvPr/>
          </p:nvGrpSpPr>
          <p:grpSpPr>
            <a:xfrm>
              <a:off x="6011901" y="1530626"/>
              <a:ext cx="2263419" cy="2264413"/>
              <a:chOff x="6011901" y="1530626"/>
              <a:chExt cx="2263419" cy="2264413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16" name="Group 315"/>
            <p:cNvGrpSpPr/>
            <p:nvPr/>
          </p:nvGrpSpPr>
          <p:grpSpPr>
            <a:xfrm rot="900000">
              <a:off x="6059608" y="1585291"/>
              <a:ext cx="2263419" cy="2264413"/>
              <a:chOff x="6011901" y="1530626"/>
              <a:chExt cx="2263419" cy="2264413"/>
            </a:xfrm>
          </p:grpSpPr>
          <p:cxnSp>
            <p:nvCxnSpPr>
              <p:cNvPr id="317" name="Straight Connector 316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29" name="Group 328"/>
            <p:cNvGrpSpPr/>
            <p:nvPr/>
          </p:nvGrpSpPr>
          <p:grpSpPr>
            <a:xfrm rot="1800000">
              <a:off x="6086909" y="1650723"/>
              <a:ext cx="2265407" cy="2264413"/>
              <a:chOff x="6009913" y="1530626"/>
              <a:chExt cx="2265407" cy="2264413"/>
            </a:xfrm>
          </p:grpSpPr>
          <p:cxnSp>
            <p:nvCxnSpPr>
              <p:cNvPr id="330" name="Straight Connector 329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flipV="1">
                <a:off x="6009913" y="1574891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2" name="Group 341"/>
            <p:cNvGrpSpPr/>
            <p:nvPr/>
          </p:nvGrpSpPr>
          <p:grpSpPr>
            <a:xfrm rot="2700000">
              <a:off x="6096657" y="1720687"/>
              <a:ext cx="2263419" cy="2264413"/>
              <a:chOff x="6011901" y="1530626"/>
              <a:chExt cx="2263419" cy="2264413"/>
            </a:xfrm>
          </p:grpSpPr>
          <p:cxnSp>
            <p:nvCxnSpPr>
              <p:cNvPr id="343" name="Straight Connector 342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5" name="Group 354"/>
            <p:cNvGrpSpPr/>
            <p:nvPr/>
          </p:nvGrpSpPr>
          <p:grpSpPr>
            <a:xfrm rot="3600000">
              <a:off x="6093881" y="1791229"/>
              <a:ext cx="2263419" cy="2264413"/>
              <a:chOff x="6011901" y="1530626"/>
              <a:chExt cx="2263419" cy="2264413"/>
            </a:xfrm>
          </p:grpSpPr>
          <p:cxnSp>
            <p:nvCxnSpPr>
              <p:cNvPr id="356" name="Straight Connector 355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>
                <a:off x="6011901" y="1919962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8" name="Group 367"/>
            <p:cNvGrpSpPr/>
            <p:nvPr/>
          </p:nvGrpSpPr>
          <p:grpSpPr>
            <a:xfrm rot="4500000">
              <a:off x="6061266" y="1857805"/>
              <a:ext cx="2263419" cy="2264413"/>
              <a:chOff x="6011901" y="1530626"/>
              <a:chExt cx="2263419" cy="2264413"/>
            </a:xfrm>
          </p:grpSpPr>
          <p:cxnSp>
            <p:nvCxnSpPr>
              <p:cNvPr id="369" name="Straight Connector 368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8" name="Group 487"/>
          <p:cNvGrpSpPr/>
          <p:nvPr/>
        </p:nvGrpSpPr>
        <p:grpSpPr>
          <a:xfrm rot="5400000">
            <a:off x="5814340" y="1796984"/>
            <a:ext cx="2348672" cy="2591095"/>
            <a:chOff x="6011901" y="1530626"/>
            <a:chExt cx="2348672" cy="2591095"/>
          </a:xfrm>
        </p:grpSpPr>
        <p:grpSp>
          <p:nvGrpSpPr>
            <p:cNvPr id="489" name="Group 488"/>
            <p:cNvGrpSpPr/>
            <p:nvPr/>
          </p:nvGrpSpPr>
          <p:grpSpPr>
            <a:xfrm>
              <a:off x="6011901" y="1530626"/>
              <a:ext cx="2263419" cy="2264413"/>
              <a:chOff x="6011901" y="1530626"/>
              <a:chExt cx="2263419" cy="2264413"/>
            </a:xfrm>
          </p:grpSpPr>
          <p:cxnSp>
            <p:nvCxnSpPr>
              <p:cNvPr id="555" name="Straight Connector 554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6" name="Straight Connector 555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7" name="Straight Connector 556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8" name="Straight Connector 557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9" name="Straight Connector 558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4" name="Straight Connector 563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5" name="Straight Connector 564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0" name="Group 489"/>
            <p:cNvGrpSpPr/>
            <p:nvPr/>
          </p:nvGrpSpPr>
          <p:grpSpPr>
            <a:xfrm rot="900000">
              <a:off x="6059608" y="1585291"/>
              <a:ext cx="2263419" cy="2264413"/>
              <a:chOff x="6011901" y="1530626"/>
              <a:chExt cx="2263419" cy="2264413"/>
            </a:xfrm>
          </p:grpSpPr>
          <p:cxnSp>
            <p:nvCxnSpPr>
              <p:cNvPr id="543" name="Straight Connector 542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0" name="Straight Connector 549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1" name="Straight Connector 550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3" name="Straight Connector 552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4" name="Straight Connector 553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1" name="Group 490"/>
            <p:cNvGrpSpPr/>
            <p:nvPr/>
          </p:nvGrpSpPr>
          <p:grpSpPr>
            <a:xfrm rot="1800000">
              <a:off x="6086909" y="1650723"/>
              <a:ext cx="2265407" cy="2264413"/>
              <a:chOff x="6009913" y="1530626"/>
              <a:chExt cx="2265407" cy="2264413"/>
            </a:xfrm>
          </p:grpSpPr>
          <p:cxnSp>
            <p:nvCxnSpPr>
              <p:cNvPr id="531" name="Straight Connector 530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/>
              <p:cNvCxnSpPr/>
              <p:nvPr/>
            </p:nvCxnSpPr>
            <p:spPr>
              <a:xfrm flipV="1">
                <a:off x="6009913" y="1574891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7" name="Straight Connector 536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8" name="Straight Connector 537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9" name="Straight Connector 538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2" name="Group 491"/>
            <p:cNvGrpSpPr/>
            <p:nvPr/>
          </p:nvGrpSpPr>
          <p:grpSpPr>
            <a:xfrm rot="2700000">
              <a:off x="6096657" y="1720687"/>
              <a:ext cx="2263419" cy="2264413"/>
              <a:chOff x="6011901" y="1530626"/>
              <a:chExt cx="2263419" cy="2264413"/>
            </a:xfrm>
          </p:grpSpPr>
          <p:cxnSp>
            <p:nvCxnSpPr>
              <p:cNvPr id="519" name="Straight Connector 518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0" name="Straight Connector 519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2" name="Straight Connector 521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3" name="Straight Connector 522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4" name="Straight Connector 523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5" name="Straight Connector 524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0" name="Straight Connector 529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3" name="Group 492"/>
            <p:cNvGrpSpPr/>
            <p:nvPr/>
          </p:nvGrpSpPr>
          <p:grpSpPr>
            <a:xfrm rot="3600000">
              <a:off x="6093881" y="1791229"/>
              <a:ext cx="2263419" cy="2264413"/>
              <a:chOff x="6011901" y="1530626"/>
              <a:chExt cx="2263419" cy="2264413"/>
            </a:xfrm>
          </p:grpSpPr>
          <p:cxnSp>
            <p:nvCxnSpPr>
              <p:cNvPr id="507" name="Straight Connector 506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8" name="Straight Connector 507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9" name="Straight Connector 508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0" name="Straight Connector 509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1" name="Straight Connector 510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4" name="Straight Connector 513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/>
              <p:cNvCxnSpPr/>
              <p:nvPr/>
            </p:nvCxnSpPr>
            <p:spPr>
              <a:xfrm>
                <a:off x="6011901" y="1919962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7" name="Straight Connector 516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4" name="Group 493"/>
            <p:cNvGrpSpPr/>
            <p:nvPr/>
          </p:nvGrpSpPr>
          <p:grpSpPr>
            <a:xfrm rot="4500000">
              <a:off x="6061266" y="1857805"/>
              <a:ext cx="2263419" cy="2264413"/>
              <a:chOff x="6011901" y="1530626"/>
              <a:chExt cx="2263419" cy="2264413"/>
            </a:xfrm>
          </p:grpSpPr>
          <p:cxnSp>
            <p:nvCxnSpPr>
              <p:cNvPr id="495" name="Straight Connector 494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6" name="Straight Connector 495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7" name="Straight Connector 496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1" name="Straight Connector 500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7" name="Group 566"/>
          <p:cNvGrpSpPr/>
          <p:nvPr/>
        </p:nvGrpSpPr>
        <p:grpSpPr>
          <a:xfrm rot="10800000">
            <a:off x="5548960" y="1592285"/>
            <a:ext cx="2348672" cy="2591095"/>
            <a:chOff x="6011901" y="1530626"/>
            <a:chExt cx="2348672" cy="2591095"/>
          </a:xfrm>
        </p:grpSpPr>
        <p:grpSp>
          <p:nvGrpSpPr>
            <p:cNvPr id="568" name="Group 567"/>
            <p:cNvGrpSpPr/>
            <p:nvPr/>
          </p:nvGrpSpPr>
          <p:grpSpPr>
            <a:xfrm>
              <a:off x="6011901" y="1530626"/>
              <a:ext cx="2263419" cy="2264413"/>
              <a:chOff x="6011901" y="1530626"/>
              <a:chExt cx="2263419" cy="2264413"/>
            </a:xfrm>
          </p:grpSpPr>
          <p:cxnSp>
            <p:nvCxnSpPr>
              <p:cNvPr id="634" name="Straight Connector 633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7" name="Straight Connector 636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9" name="Straight Connector 638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0" name="Straight Connector 639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3" name="Straight Connector 642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9" name="Group 568"/>
            <p:cNvGrpSpPr/>
            <p:nvPr/>
          </p:nvGrpSpPr>
          <p:grpSpPr>
            <a:xfrm rot="900000">
              <a:off x="6059608" y="1585291"/>
              <a:ext cx="2263419" cy="2264413"/>
              <a:chOff x="6011901" y="1530626"/>
              <a:chExt cx="2263419" cy="2264413"/>
            </a:xfrm>
          </p:grpSpPr>
          <p:cxnSp>
            <p:nvCxnSpPr>
              <p:cNvPr id="622" name="Straight Connector 621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3" name="Straight Connector 622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4" name="Straight Connector 623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5" name="Straight Connector 624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6" name="Straight Connector 625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8" name="Straight Connector 627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0" name="Straight Connector 629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70" name="Group 569"/>
            <p:cNvGrpSpPr/>
            <p:nvPr/>
          </p:nvGrpSpPr>
          <p:grpSpPr>
            <a:xfrm rot="1800000">
              <a:off x="6086909" y="1650723"/>
              <a:ext cx="2265407" cy="2264413"/>
              <a:chOff x="6009913" y="1530626"/>
              <a:chExt cx="2265407" cy="2264413"/>
            </a:xfrm>
          </p:grpSpPr>
          <p:cxnSp>
            <p:nvCxnSpPr>
              <p:cNvPr id="610" name="Straight Connector 609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1" name="Straight Connector 610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2" name="Straight Connector 611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3" name="Straight Connector 612"/>
              <p:cNvCxnSpPr/>
              <p:nvPr/>
            </p:nvCxnSpPr>
            <p:spPr>
              <a:xfrm flipV="1">
                <a:off x="6009913" y="1574891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4" name="Straight Connector 613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6" name="Straight Connector 615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7" name="Straight Connector 616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9" name="Straight Connector 618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0" name="Straight Connector 619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1" name="Straight Connector 620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71" name="Group 570"/>
            <p:cNvGrpSpPr/>
            <p:nvPr/>
          </p:nvGrpSpPr>
          <p:grpSpPr>
            <a:xfrm rot="2700000">
              <a:off x="6096657" y="1720687"/>
              <a:ext cx="2263419" cy="2264413"/>
              <a:chOff x="6011901" y="1530626"/>
              <a:chExt cx="2263419" cy="2264413"/>
            </a:xfrm>
          </p:grpSpPr>
          <p:cxnSp>
            <p:nvCxnSpPr>
              <p:cNvPr id="598" name="Straight Connector 597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9" name="Straight Connector 598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1" name="Straight Connector 600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6" name="Straight Connector 605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7" name="Straight Connector 606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9" name="Straight Connector 608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72" name="Group 571"/>
            <p:cNvGrpSpPr/>
            <p:nvPr/>
          </p:nvGrpSpPr>
          <p:grpSpPr>
            <a:xfrm rot="3600000">
              <a:off x="6093881" y="1791229"/>
              <a:ext cx="2263419" cy="2264413"/>
              <a:chOff x="6011901" y="1530626"/>
              <a:chExt cx="2263419" cy="2264413"/>
            </a:xfrm>
          </p:grpSpPr>
          <p:cxnSp>
            <p:nvCxnSpPr>
              <p:cNvPr id="586" name="Straight Connector 585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9" name="Straight Connector 588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1" name="Straight Connector 590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2" name="Straight Connector 591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3" name="Straight Connector 592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4" name="Straight Connector 593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/>
              <p:cNvCxnSpPr/>
              <p:nvPr/>
            </p:nvCxnSpPr>
            <p:spPr>
              <a:xfrm>
                <a:off x="6011901" y="1919962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73" name="Group 572"/>
            <p:cNvGrpSpPr/>
            <p:nvPr/>
          </p:nvGrpSpPr>
          <p:grpSpPr>
            <a:xfrm rot="4500000">
              <a:off x="6061266" y="1857805"/>
              <a:ext cx="2263419" cy="2264413"/>
              <a:chOff x="6011901" y="1530626"/>
              <a:chExt cx="2263419" cy="2264413"/>
            </a:xfrm>
          </p:grpSpPr>
          <p:cxnSp>
            <p:nvCxnSpPr>
              <p:cNvPr id="574" name="Straight Connector 573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5" name="Straight Connector 574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6" name="Straight Connector 575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7" name="Straight Connector 576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8" name="Straight Connector 577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9" name="Straight Connector 578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0" name="Straight Connector 579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1" name="Straight Connector 580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3" name="Straight Connector 582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5" name="Straight Connector 584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6" name="Group 645"/>
          <p:cNvGrpSpPr/>
          <p:nvPr/>
        </p:nvGrpSpPr>
        <p:grpSpPr>
          <a:xfrm rot="16200000">
            <a:off x="5747788" y="1333824"/>
            <a:ext cx="2348672" cy="2591095"/>
            <a:chOff x="6011901" y="1530626"/>
            <a:chExt cx="2348672" cy="2591095"/>
          </a:xfrm>
        </p:grpSpPr>
        <p:grpSp>
          <p:nvGrpSpPr>
            <p:cNvPr id="647" name="Group 646"/>
            <p:cNvGrpSpPr/>
            <p:nvPr/>
          </p:nvGrpSpPr>
          <p:grpSpPr>
            <a:xfrm>
              <a:off x="6011901" y="1530626"/>
              <a:ext cx="2263419" cy="2264413"/>
              <a:chOff x="6011901" y="1530626"/>
              <a:chExt cx="2263419" cy="2264413"/>
            </a:xfrm>
          </p:grpSpPr>
          <p:cxnSp>
            <p:nvCxnSpPr>
              <p:cNvPr id="713" name="Straight Connector 712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4" name="Straight Connector 713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5" name="Straight Connector 714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6" name="Straight Connector 715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7" name="Straight Connector 716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8" name="Straight Connector 717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9" name="Straight Connector 718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0" name="Straight Connector 719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1" name="Straight Connector 720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2" name="Straight Connector 721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3" name="Straight Connector 722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4" name="Straight Connector 723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48" name="Group 647"/>
            <p:cNvGrpSpPr/>
            <p:nvPr/>
          </p:nvGrpSpPr>
          <p:grpSpPr>
            <a:xfrm rot="900000">
              <a:off x="6059608" y="1585291"/>
              <a:ext cx="2263419" cy="2264413"/>
              <a:chOff x="6011901" y="1530626"/>
              <a:chExt cx="2263419" cy="2264413"/>
            </a:xfrm>
          </p:grpSpPr>
          <p:cxnSp>
            <p:nvCxnSpPr>
              <p:cNvPr id="701" name="Straight Connector 700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2" name="Straight Connector 701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3" name="Straight Connector 702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4" name="Straight Connector 703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5" name="Straight Connector 704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6" name="Straight Connector 705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7" name="Straight Connector 706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8" name="Straight Connector 707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9" name="Straight Connector 708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0" name="Straight Connector 709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1" name="Straight Connector 710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2" name="Straight Connector 711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49" name="Group 648"/>
            <p:cNvGrpSpPr/>
            <p:nvPr/>
          </p:nvGrpSpPr>
          <p:grpSpPr>
            <a:xfrm rot="1800000">
              <a:off x="6086909" y="1650723"/>
              <a:ext cx="2265407" cy="2264413"/>
              <a:chOff x="6009913" y="1530626"/>
              <a:chExt cx="2265407" cy="2264413"/>
            </a:xfrm>
          </p:grpSpPr>
          <p:cxnSp>
            <p:nvCxnSpPr>
              <p:cNvPr id="689" name="Straight Connector 688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/>
              <p:cNvCxnSpPr/>
              <p:nvPr/>
            </p:nvCxnSpPr>
            <p:spPr>
              <a:xfrm flipV="1">
                <a:off x="6009913" y="1574891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4" name="Straight Connector 693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6" name="Straight Connector 695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7" name="Straight Connector 696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8" name="Straight Connector 697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9" name="Straight Connector 698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0" name="Straight Connector 699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50" name="Group 649"/>
            <p:cNvGrpSpPr/>
            <p:nvPr/>
          </p:nvGrpSpPr>
          <p:grpSpPr>
            <a:xfrm rot="2700000">
              <a:off x="6096657" y="1720687"/>
              <a:ext cx="2263419" cy="2264413"/>
              <a:chOff x="6011901" y="1530626"/>
              <a:chExt cx="2263419" cy="2264413"/>
            </a:xfrm>
          </p:grpSpPr>
          <p:cxnSp>
            <p:nvCxnSpPr>
              <p:cNvPr id="677" name="Straight Connector 676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8" name="Straight Connector 677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3" name="Straight Connector 682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4" name="Straight Connector 683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7" name="Straight Connector 686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8" name="Straight Connector 687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51" name="Group 650"/>
            <p:cNvGrpSpPr/>
            <p:nvPr/>
          </p:nvGrpSpPr>
          <p:grpSpPr>
            <a:xfrm rot="3600000">
              <a:off x="6093881" y="1791229"/>
              <a:ext cx="2263419" cy="2264413"/>
              <a:chOff x="6011901" y="1530626"/>
              <a:chExt cx="2263419" cy="2264413"/>
            </a:xfrm>
          </p:grpSpPr>
          <p:cxnSp>
            <p:nvCxnSpPr>
              <p:cNvPr id="665" name="Straight Connector 664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7" name="Straight Connector 666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2" name="Straight Connector 671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4" name="Straight Connector 673"/>
              <p:cNvCxnSpPr/>
              <p:nvPr/>
            </p:nvCxnSpPr>
            <p:spPr>
              <a:xfrm>
                <a:off x="6011901" y="1919962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6" name="Straight Connector 675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52" name="Group 651"/>
            <p:cNvGrpSpPr/>
            <p:nvPr/>
          </p:nvGrpSpPr>
          <p:grpSpPr>
            <a:xfrm rot="4500000">
              <a:off x="6061266" y="1857805"/>
              <a:ext cx="2263419" cy="2264413"/>
              <a:chOff x="6011901" y="1530626"/>
              <a:chExt cx="2263419" cy="2264413"/>
            </a:xfrm>
          </p:grpSpPr>
          <p:cxnSp>
            <p:nvCxnSpPr>
              <p:cNvPr id="653" name="Straight Connector 652"/>
              <p:cNvCxnSpPr/>
              <p:nvPr/>
            </p:nvCxnSpPr>
            <p:spPr>
              <a:xfrm flipV="1">
                <a:off x="6011901" y="1705555"/>
                <a:ext cx="26962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/>
              <p:cNvCxnSpPr/>
              <p:nvPr/>
            </p:nvCxnSpPr>
            <p:spPr>
              <a:xfrm flipV="1">
                <a:off x="6011901" y="1574358"/>
                <a:ext cx="595633" cy="34560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/>
              <p:cNvCxnSpPr/>
              <p:nvPr/>
            </p:nvCxnSpPr>
            <p:spPr>
              <a:xfrm flipV="1">
                <a:off x="6011901" y="1530626"/>
                <a:ext cx="937539" cy="389335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6" name="Straight Connector 655"/>
              <p:cNvCxnSpPr/>
              <p:nvPr/>
            </p:nvCxnSpPr>
            <p:spPr>
              <a:xfrm flipV="1">
                <a:off x="6011901" y="1578334"/>
                <a:ext cx="1283421" cy="341627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7" name="Straight Connector 656"/>
              <p:cNvCxnSpPr/>
              <p:nvPr/>
            </p:nvCxnSpPr>
            <p:spPr>
              <a:xfrm>
                <a:off x="6011901" y="1919961"/>
                <a:ext cx="1875078" cy="0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/>
              <p:cNvCxnSpPr/>
              <p:nvPr/>
            </p:nvCxnSpPr>
            <p:spPr>
              <a:xfrm flipV="1">
                <a:off x="6011901" y="1705555"/>
                <a:ext cx="1605449" cy="214406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/>
              <p:cNvCxnSpPr/>
              <p:nvPr/>
            </p:nvCxnSpPr>
            <p:spPr>
              <a:xfrm>
                <a:off x="6011901" y="1919961"/>
                <a:ext cx="2082527" cy="27459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/>
              <p:cNvCxnSpPr/>
              <p:nvPr/>
            </p:nvCxnSpPr>
            <p:spPr>
              <a:xfrm>
                <a:off x="6011901" y="1919961"/>
                <a:ext cx="2213723" cy="59265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1" name="Straight Connector 660"/>
              <p:cNvCxnSpPr/>
              <p:nvPr/>
            </p:nvCxnSpPr>
            <p:spPr>
              <a:xfrm>
                <a:off x="6011901" y="1919961"/>
                <a:ext cx="2263419" cy="937539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2" name="Straight Connector 661"/>
              <p:cNvCxnSpPr/>
              <p:nvPr/>
            </p:nvCxnSpPr>
            <p:spPr>
              <a:xfrm>
                <a:off x="6011901" y="1919961"/>
                <a:ext cx="2217699" cy="1276463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3" name="Straight Connector 662"/>
              <p:cNvCxnSpPr/>
              <p:nvPr/>
            </p:nvCxnSpPr>
            <p:spPr>
              <a:xfrm>
                <a:off x="6011901" y="1919961"/>
                <a:ext cx="2086502" cy="1598491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/>
              <p:cNvCxnSpPr/>
              <p:nvPr/>
            </p:nvCxnSpPr>
            <p:spPr>
              <a:xfrm>
                <a:off x="6011901" y="1919961"/>
                <a:ext cx="1875078" cy="1875078"/>
              </a:xfrm>
              <a:prstGeom prst="line">
                <a:avLst/>
              </a:prstGeom>
              <a:ln w="9525" cap="rnd">
                <a:solidFill>
                  <a:srgbClr val="9DD79D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Rectangle 8"/>
          <p:cNvSpPr/>
          <p:nvPr/>
        </p:nvSpPr>
        <p:spPr>
          <a:xfrm>
            <a:off x="8229600" y="2811780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77840" y="2811780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 rot="900000">
            <a:off x="8184422" y="3154943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 rot="1800000">
            <a:off x="8051966" y="3474720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 rot="2700000">
            <a:off x="7841259" y="3749319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 rot="3600000">
            <a:off x="7566660" y="3960026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 rot="4500000">
            <a:off x="7246883" y="4092482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 rot="5400000">
            <a:off x="6903720" y="4137660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 rot="6300000">
            <a:off x="6560557" y="4092482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 rot="7200000">
            <a:off x="6240780" y="3960026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 rot="7200000">
            <a:off x="7566660" y="1663534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 rot="8100000">
            <a:off x="5966181" y="3749319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 rot="8100000">
            <a:off x="7841259" y="1874241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232" name="Rectangle 231"/>
          <p:cNvSpPr/>
          <p:nvPr/>
        </p:nvSpPr>
        <p:spPr>
          <a:xfrm rot="9000000">
            <a:off x="5755474" y="3474720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234" name="Rectangle 233"/>
          <p:cNvSpPr/>
          <p:nvPr/>
        </p:nvSpPr>
        <p:spPr>
          <a:xfrm rot="9000000">
            <a:off x="8051966" y="2148840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 rot="9900000">
            <a:off x="5623018" y="3154943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 rot="9900000">
            <a:off x="8184422" y="2468617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 rot="900000">
            <a:off x="5623018" y="2468617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 rot="1800000">
            <a:off x="5755474" y="2148840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 rot="2700000">
            <a:off x="5966181" y="1874241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 rot="3600000">
            <a:off x="6240780" y="1663534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 rot="4500000">
            <a:off x="6560557" y="1531078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 rot="5400000">
            <a:off x="6903720" y="1485900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 rot="6300000">
            <a:off x="7246883" y="1531078"/>
            <a:ext cx="914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rgbClr val="3663BC"/>
              </a:solidFill>
            </a:endParaRPr>
          </a:p>
        </p:txBody>
      </p:sp>
      <p:sp>
        <p:nvSpPr>
          <p:cNvPr id="725" name="Freeform 724"/>
          <p:cNvSpPr/>
          <p:nvPr/>
        </p:nvSpPr>
        <p:spPr>
          <a:xfrm>
            <a:off x="6604731" y="1332129"/>
            <a:ext cx="1624869" cy="1184116"/>
          </a:xfrm>
          <a:custGeom>
            <a:avLst/>
            <a:gdLst>
              <a:gd name="connsiteX0" fmla="*/ 29603 w 1624869"/>
              <a:gd name="connsiteY0" fmla="*/ 0 h 1184116"/>
              <a:gd name="connsiteX1" fmla="*/ 0 w 1624869"/>
              <a:gd name="connsiteY1" fmla="*/ 243402 h 1184116"/>
              <a:gd name="connsiteX2" fmla="*/ 1624869 w 1624869"/>
              <a:gd name="connsiteY2" fmla="*/ 1184116 h 118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4869" h="1184116">
                <a:moveTo>
                  <a:pt x="29603" y="0"/>
                </a:moveTo>
                <a:lnTo>
                  <a:pt x="0" y="243402"/>
                </a:lnTo>
                <a:lnTo>
                  <a:pt x="1624869" y="1184116"/>
                </a:lnTo>
              </a:path>
            </a:pathLst>
          </a:custGeom>
          <a:noFill/>
          <a:ln w="1905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726" name="Freeform 725"/>
          <p:cNvSpPr/>
          <p:nvPr/>
        </p:nvSpPr>
        <p:spPr>
          <a:xfrm>
            <a:off x="7880944" y="2512955"/>
            <a:ext cx="342078" cy="1447252"/>
          </a:xfrm>
          <a:custGeom>
            <a:avLst/>
            <a:gdLst>
              <a:gd name="connsiteX0" fmla="*/ 171039 w 342078"/>
              <a:gd name="connsiteY0" fmla="*/ 1447252 h 1447252"/>
              <a:gd name="connsiteX1" fmla="*/ 0 w 342078"/>
              <a:gd name="connsiteY1" fmla="*/ 1279503 h 1447252"/>
              <a:gd name="connsiteX2" fmla="*/ 342078 w 342078"/>
              <a:gd name="connsiteY2" fmla="*/ 0 h 144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078" h="1447252">
                <a:moveTo>
                  <a:pt x="171039" y="1447252"/>
                </a:moveTo>
                <a:lnTo>
                  <a:pt x="0" y="1279503"/>
                </a:lnTo>
                <a:lnTo>
                  <a:pt x="342078" y="0"/>
                </a:lnTo>
              </a:path>
            </a:pathLst>
          </a:custGeom>
          <a:noFill/>
          <a:ln w="1905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Freeform 726"/>
          <p:cNvSpPr/>
          <p:nvPr/>
        </p:nvSpPr>
        <p:spPr>
          <a:xfrm>
            <a:off x="5753195" y="1854029"/>
            <a:ext cx="2473116" cy="658926"/>
          </a:xfrm>
          <a:custGeom>
            <a:avLst/>
            <a:gdLst>
              <a:gd name="connsiteX0" fmla="*/ 0 w 2476774"/>
              <a:gd name="connsiteY0" fmla="*/ 0 h 654552"/>
              <a:gd name="connsiteX1" fmla="*/ 269715 w 2476774"/>
              <a:gd name="connsiteY1" fmla="*/ 62495 h 654552"/>
              <a:gd name="connsiteX2" fmla="*/ 2476774 w 2476774"/>
              <a:gd name="connsiteY2" fmla="*/ 654552 h 654552"/>
              <a:gd name="connsiteX0" fmla="*/ 0 w 2476774"/>
              <a:gd name="connsiteY0" fmla="*/ 4015 h 654910"/>
              <a:gd name="connsiteX1" fmla="*/ 269715 w 2476774"/>
              <a:gd name="connsiteY1" fmla="*/ 62853 h 654910"/>
              <a:gd name="connsiteX2" fmla="*/ 2476774 w 2476774"/>
              <a:gd name="connsiteY2" fmla="*/ 654910 h 654910"/>
              <a:gd name="connsiteX0" fmla="*/ 0 w 2473116"/>
              <a:gd name="connsiteY0" fmla="*/ 716 h 658926"/>
              <a:gd name="connsiteX1" fmla="*/ 266057 w 2473116"/>
              <a:gd name="connsiteY1" fmla="*/ 66869 h 658926"/>
              <a:gd name="connsiteX2" fmla="*/ 2473116 w 2473116"/>
              <a:gd name="connsiteY2" fmla="*/ 658926 h 65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3116" h="658926">
                <a:moveTo>
                  <a:pt x="0" y="716"/>
                </a:moveTo>
                <a:cubicBezTo>
                  <a:pt x="89905" y="20329"/>
                  <a:pt x="-146129" y="-42833"/>
                  <a:pt x="266057" y="66869"/>
                </a:cubicBezTo>
                <a:lnTo>
                  <a:pt x="2473116" y="658926"/>
                </a:lnTo>
              </a:path>
            </a:pathLst>
          </a:custGeom>
          <a:noFill/>
          <a:ln w="1905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Freeform 727"/>
          <p:cNvSpPr/>
          <p:nvPr/>
        </p:nvSpPr>
        <p:spPr>
          <a:xfrm>
            <a:off x="5422431" y="2512955"/>
            <a:ext cx="2803880" cy="703891"/>
          </a:xfrm>
          <a:custGeom>
            <a:avLst/>
            <a:gdLst>
              <a:gd name="connsiteX0" fmla="*/ 0 w 2789249"/>
              <a:gd name="connsiteY0" fmla="*/ 703891 h 703891"/>
              <a:gd name="connsiteX1" fmla="*/ 233534 w 2789249"/>
              <a:gd name="connsiteY1" fmla="*/ 690734 h 703891"/>
              <a:gd name="connsiteX2" fmla="*/ 2789249 w 2789249"/>
              <a:gd name="connsiteY2" fmla="*/ 0 h 703891"/>
              <a:gd name="connsiteX0" fmla="*/ 0 w 2803880"/>
              <a:gd name="connsiteY0" fmla="*/ 703891 h 703891"/>
              <a:gd name="connsiteX1" fmla="*/ 248165 w 2803880"/>
              <a:gd name="connsiteY1" fmla="*/ 690734 h 703891"/>
              <a:gd name="connsiteX2" fmla="*/ 2803880 w 2803880"/>
              <a:gd name="connsiteY2" fmla="*/ 0 h 70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3880" h="703891">
                <a:moveTo>
                  <a:pt x="0" y="703891"/>
                </a:moveTo>
                <a:lnTo>
                  <a:pt x="248165" y="690734"/>
                </a:lnTo>
                <a:lnTo>
                  <a:pt x="2803880" y="0"/>
                </a:lnTo>
              </a:path>
            </a:pathLst>
          </a:custGeom>
          <a:noFill/>
          <a:ln w="1905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1" name="Straight Connector 730"/>
          <p:cNvCxnSpPr>
            <a:stCxn id="726" idx="2"/>
          </p:cNvCxnSpPr>
          <p:nvPr/>
        </p:nvCxnSpPr>
        <p:spPr>
          <a:xfrm flipV="1">
            <a:off x="8223022" y="2358363"/>
            <a:ext cx="217087" cy="154592"/>
          </a:xfrm>
          <a:prstGeom prst="line">
            <a:avLst/>
          </a:prstGeom>
          <a:ln w="50800" cap="rnd">
            <a:solidFill>
              <a:schemeClr val="accent4"/>
            </a:solidFill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6" name="TextBox 735"/>
          <p:cNvSpPr txBox="1"/>
          <p:nvPr/>
        </p:nvSpPr>
        <p:spPr>
          <a:xfrm>
            <a:off x="5669280" y="4914900"/>
            <a:ext cx="1338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Top-of-rack</a:t>
            </a:r>
            <a:br>
              <a:rPr lang="en-US" dirty="0" smtClean="0"/>
            </a:br>
            <a:r>
              <a:rPr lang="en-US" dirty="0" smtClean="0"/>
              <a:t>switches</a:t>
            </a:r>
            <a:endParaRPr lang="en-US" dirty="0"/>
          </a:p>
        </p:txBody>
      </p:sp>
      <p:cxnSp>
        <p:nvCxnSpPr>
          <p:cNvPr id="738" name="Straight Connector 737"/>
          <p:cNvCxnSpPr>
            <a:stCxn id="736" idx="0"/>
          </p:cNvCxnSpPr>
          <p:nvPr/>
        </p:nvCxnSpPr>
        <p:spPr>
          <a:xfrm flipH="1" flipV="1">
            <a:off x="6057089" y="3878094"/>
            <a:ext cx="281637" cy="1036806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0" name="Straight Connector 739"/>
          <p:cNvCxnSpPr>
            <a:stCxn id="736" idx="0"/>
          </p:cNvCxnSpPr>
          <p:nvPr/>
        </p:nvCxnSpPr>
        <p:spPr>
          <a:xfrm flipV="1">
            <a:off x="6338726" y="4182894"/>
            <a:ext cx="885683" cy="732006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1" name="TextBox 740"/>
          <p:cNvSpPr txBox="1"/>
          <p:nvPr/>
        </p:nvSpPr>
        <p:spPr>
          <a:xfrm>
            <a:off x="7726680" y="754380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Congested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link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42" name="Freeform 741"/>
          <p:cNvSpPr/>
          <p:nvPr/>
        </p:nvSpPr>
        <p:spPr>
          <a:xfrm>
            <a:off x="8469549" y="1167319"/>
            <a:ext cx="266887" cy="1108953"/>
          </a:xfrm>
          <a:custGeom>
            <a:avLst/>
            <a:gdLst>
              <a:gd name="connsiteX0" fmla="*/ 175098 w 175098"/>
              <a:gd name="connsiteY0" fmla="*/ 0 h 1108953"/>
              <a:gd name="connsiteX1" fmla="*/ 0 w 175098"/>
              <a:gd name="connsiteY1" fmla="*/ 1108953 h 1108953"/>
              <a:gd name="connsiteX0" fmla="*/ 175098 w 251752"/>
              <a:gd name="connsiteY0" fmla="*/ 0 h 1108953"/>
              <a:gd name="connsiteX1" fmla="*/ 0 w 251752"/>
              <a:gd name="connsiteY1" fmla="*/ 1108953 h 1108953"/>
              <a:gd name="connsiteX0" fmla="*/ 175098 w 266887"/>
              <a:gd name="connsiteY0" fmla="*/ 0 h 1108953"/>
              <a:gd name="connsiteX1" fmla="*/ 0 w 266887"/>
              <a:gd name="connsiteY1" fmla="*/ 1108953 h 110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6887" h="1108953">
                <a:moveTo>
                  <a:pt x="175098" y="0"/>
                </a:moveTo>
                <a:cubicBezTo>
                  <a:pt x="402076" y="616085"/>
                  <a:pt x="155642" y="739302"/>
                  <a:pt x="0" y="1108953"/>
                </a:cubicBezTo>
              </a:path>
            </a:pathLst>
          </a:custGeom>
          <a:noFill/>
          <a:ln w="19050">
            <a:solidFill>
              <a:schemeClr val="accent4"/>
            </a:solidFill>
            <a:prstDash val="sysDot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TextBox 742"/>
          <p:cNvSpPr txBox="1"/>
          <p:nvPr/>
        </p:nvSpPr>
        <p:spPr>
          <a:xfrm>
            <a:off x="7797894" y="4497169"/>
            <a:ext cx="1261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“Perfect”</a:t>
            </a:r>
            <a:br>
              <a:rPr lang="en-US" dirty="0" smtClean="0"/>
            </a:br>
            <a:r>
              <a:rPr lang="en-US" dirty="0" smtClean="0"/>
              <a:t>core fabric</a:t>
            </a:r>
            <a:endParaRPr lang="en-US" dirty="0"/>
          </a:p>
        </p:txBody>
      </p:sp>
      <p:cxnSp>
        <p:nvCxnSpPr>
          <p:cNvPr id="746" name="Straight Connector 745"/>
          <p:cNvCxnSpPr/>
          <p:nvPr/>
        </p:nvCxnSpPr>
        <p:spPr>
          <a:xfrm flipH="1" flipV="1">
            <a:off x="7680960" y="3680460"/>
            <a:ext cx="365760" cy="822960"/>
          </a:xfrm>
          <a:prstGeom prst="line">
            <a:avLst/>
          </a:prstGeom>
          <a:ln w="1905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49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Greatest obstacle to low latency:</a:t>
            </a:r>
          </a:p>
          <a:p>
            <a:pPr lvl="1"/>
            <a:r>
              <a:rPr lang="en-US" dirty="0" smtClean="0"/>
              <a:t>Congestion at receiver’s link</a:t>
            </a:r>
          </a:p>
          <a:p>
            <a:pPr lvl="1"/>
            <a:r>
              <a:rPr lang="en-US" dirty="0" smtClean="0"/>
              <a:t>Large messages delay small ones</a:t>
            </a:r>
          </a:p>
          <a:p>
            <a:r>
              <a:rPr lang="en-US" dirty="0" smtClean="0"/>
              <a:t>Solution: drive congestion control from </a:t>
            </a:r>
            <a:r>
              <a:rPr lang="en-US" dirty="0" smtClean="0">
                <a:solidFill>
                  <a:schemeClr val="accent4"/>
                </a:solidFill>
              </a:rPr>
              <a:t>receiver</a:t>
            </a:r>
          </a:p>
          <a:p>
            <a:pPr lvl="1"/>
            <a:r>
              <a:rPr lang="en-US" dirty="0" smtClean="0"/>
              <a:t>Schedule incoming traffic</a:t>
            </a:r>
          </a:p>
          <a:p>
            <a:pPr lvl="1"/>
            <a:r>
              <a:rPr lang="en-US" dirty="0" smtClean="0"/>
              <a:t>Prioritize small messages</a:t>
            </a:r>
          </a:p>
          <a:p>
            <a:r>
              <a:rPr lang="en-US" dirty="0" smtClean="0"/>
              <a:t>Behnam </a:t>
            </a:r>
            <a:r>
              <a:rPr lang="en-US" dirty="0" err="1" smtClean="0"/>
              <a:t>Montazeri</a:t>
            </a:r>
            <a:r>
              <a:rPr lang="en-US" dirty="0" smtClean="0"/>
              <a:t> will present work in progress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Transport Protocol,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3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stacks: highly layered</a:t>
            </a:r>
          </a:p>
          <a:p>
            <a:r>
              <a:rPr lang="en-US" dirty="0" smtClean="0"/>
              <a:t>Good for structuring software</a:t>
            </a:r>
          </a:p>
          <a:p>
            <a:pPr lvl="1"/>
            <a:r>
              <a:rPr lang="en-US" dirty="0" smtClean="0"/>
              <a:t>Each layer solves one problem</a:t>
            </a:r>
          </a:p>
          <a:p>
            <a:r>
              <a:rPr lang="en-US" dirty="0" smtClean="0"/>
              <a:t>Bad for performance</a:t>
            </a:r>
          </a:p>
          <a:p>
            <a:pPr lvl="1"/>
            <a:r>
              <a:rPr lang="en-US" dirty="0" smtClean="0"/>
              <a:t>Each layer adds latency</a:t>
            </a:r>
          </a:p>
          <a:p>
            <a:r>
              <a:rPr lang="en-US" dirty="0" smtClean="0"/>
              <a:t>Example</a:t>
            </a:r>
            <a:r>
              <a:rPr lang="en-US" smtClean="0"/>
              <a:t>: </a:t>
            </a:r>
            <a:r>
              <a:rPr lang="en-US" smtClean="0"/>
              <a:t>Thrift RPC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Handles several problems: marshalling, threading, etc.</a:t>
            </a:r>
          </a:p>
          <a:p>
            <a:pPr lvl="1"/>
            <a:r>
              <a:rPr lang="en-US" dirty="0" smtClean="0"/>
              <a:t>General-purpose: re-pluggable components</a:t>
            </a:r>
          </a:p>
          <a:p>
            <a:pPr lvl="1"/>
            <a:r>
              <a:rPr lang="en-US" dirty="0" smtClean="0"/>
              <a:t>Adds 7 µs latency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For </a:t>
            </a:r>
            <a:r>
              <a:rPr lang="en-US" dirty="0">
                <a:solidFill>
                  <a:schemeClr val="accent4"/>
                </a:solidFill>
              </a:rPr>
              <a:t>low latency, must replace the entire software stack</a:t>
            </a:r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Low-Latency Software Stacks?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111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Low-Latency Datacenter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Software Stack Latency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20240" y="1257300"/>
            <a:ext cx="1143000" cy="18288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20240" y="1440180"/>
            <a:ext cx="1143000" cy="36576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20240" y="1805940"/>
            <a:ext cx="114300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20240" y="1897380"/>
            <a:ext cx="1143000" cy="22860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20240" y="2125980"/>
            <a:ext cx="1143000" cy="45720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20240" y="2583180"/>
            <a:ext cx="1143000" cy="3200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20240" y="2903220"/>
            <a:ext cx="1143000" cy="22860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20240" y="3131820"/>
            <a:ext cx="1143000" cy="68580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7640" y="2948940"/>
            <a:ext cx="10058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77640" y="3040380"/>
            <a:ext cx="1005840" cy="18288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77640" y="3223260"/>
            <a:ext cx="1005840" cy="4572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977640" y="3268980"/>
            <a:ext cx="1005840" cy="4572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77640" y="3314700"/>
            <a:ext cx="1005840" cy="13716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77640" y="3451860"/>
            <a:ext cx="10058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77640" y="3543300"/>
            <a:ext cx="1005840" cy="4572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77640" y="3589020"/>
            <a:ext cx="1005840" cy="22860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063240" y="1257300"/>
            <a:ext cx="914400" cy="169164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063240" y="1440180"/>
            <a:ext cx="914400" cy="160020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063240" y="1805940"/>
            <a:ext cx="914400" cy="141732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63240" y="1897380"/>
            <a:ext cx="914400" cy="137160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063240" y="2125980"/>
            <a:ext cx="914400" cy="118872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063240" y="2583180"/>
            <a:ext cx="914400" cy="86868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063240" y="2903220"/>
            <a:ext cx="914400" cy="64008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063240" y="3131820"/>
            <a:ext cx="914400" cy="45720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063240" y="3817620"/>
            <a:ext cx="914400" cy="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852160" y="3268980"/>
            <a:ext cx="1005840" cy="9144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852160" y="3406140"/>
            <a:ext cx="1005840" cy="1371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852160" y="3360420"/>
            <a:ext cx="1005840" cy="45720"/>
          </a:xfrm>
          <a:prstGeom prst="rect">
            <a:avLst/>
          </a:prstGeom>
          <a:solidFill>
            <a:srgbClr val="E3EAF9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852160" y="3543300"/>
            <a:ext cx="1005840" cy="457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852160" y="3589020"/>
            <a:ext cx="100584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endParaRPr lang="en-US">
              <a:solidFill>
                <a:srgbClr val="3663BC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4983480" y="2948940"/>
            <a:ext cx="868680" cy="32004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983480" y="3040380"/>
            <a:ext cx="868680" cy="32004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983480" y="3223260"/>
            <a:ext cx="868680" cy="13716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983480" y="3268980"/>
            <a:ext cx="868680" cy="9144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983480" y="3314700"/>
            <a:ext cx="868680" cy="9144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983480" y="3451860"/>
            <a:ext cx="868680" cy="9144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4983480" y="3543300"/>
            <a:ext cx="868680" cy="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983480" y="3589020"/>
            <a:ext cx="868680" cy="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983480" y="3817620"/>
            <a:ext cx="868680" cy="0"/>
          </a:xfrm>
          <a:prstGeom prst="line">
            <a:avLst/>
          </a:prstGeom>
          <a:ln w="127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691640" y="1257300"/>
            <a:ext cx="45720" cy="2560320"/>
          </a:xfrm>
          <a:prstGeom prst="line">
            <a:avLst/>
          </a:prstGeom>
          <a:ln w="19050" cap="rnd">
            <a:solidFill>
              <a:schemeClr val="accent4"/>
            </a:solidFill>
            <a:headEnd type="triangle" w="med" len="lg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53341" y="2214295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High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Latency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148840" y="4046220"/>
            <a:ext cx="2063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tabLst>
                <a:tab pos="285750" algn="l"/>
              </a:tabLst>
            </a:pPr>
            <a:r>
              <a:rPr lang="en-US" dirty="0" smtClean="0"/>
              <a:t>1.	Optimize layers</a:t>
            </a:r>
            <a:br>
              <a:rPr lang="en-US" dirty="0" smtClean="0"/>
            </a:br>
            <a:r>
              <a:rPr lang="en-US" dirty="0" smtClean="0"/>
              <a:t>(specialize?)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4709160" y="4046220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tabLst>
                <a:tab pos="285750" algn="l"/>
              </a:tabLst>
            </a:pPr>
            <a:r>
              <a:rPr lang="en-US" dirty="0" smtClean="0"/>
              <a:t>2.	Eliminate layers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7040880" y="3406140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tabLst>
                <a:tab pos="285750" algn="l"/>
              </a:tabLst>
            </a:pPr>
            <a:r>
              <a:rPr lang="en-US" dirty="0" smtClean="0"/>
              <a:t>3.	Bypass layers</a:t>
            </a:r>
            <a:endParaRPr lang="en-US" dirty="0"/>
          </a:p>
        </p:txBody>
      </p:sp>
      <p:sp>
        <p:nvSpPr>
          <p:cNvPr id="115" name="Freeform 114"/>
          <p:cNvSpPr/>
          <p:nvPr/>
        </p:nvSpPr>
        <p:spPr>
          <a:xfrm>
            <a:off x="6877131" y="3410517"/>
            <a:ext cx="86312" cy="415047"/>
          </a:xfrm>
          <a:custGeom>
            <a:avLst/>
            <a:gdLst>
              <a:gd name="connsiteX0" fmla="*/ 15672 w 28642"/>
              <a:gd name="connsiteY0" fmla="*/ 0 h 434139"/>
              <a:gd name="connsiteX1" fmla="*/ 22157 w 28642"/>
              <a:gd name="connsiteY1" fmla="*/ 415047 h 434139"/>
              <a:gd name="connsiteX2" fmla="*/ 28642 w 28642"/>
              <a:gd name="connsiteY2" fmla="*/ 415047 h 434139"/>
              <a:gd name="connsiteX0" fmla="*/ 0 w 119868"/>
              <a:gd name="connsiteY0" fmla="*/ 0 h 432411"/>
              <a:gd name="connsiteX1" fmla="*/ 6485 w 119868"/>
              <a:gd name="connsiteY1" fmla="*/ 415047 h 432411"/>
              <a:gd name="connsiteX2" fmla="*/ 12970 w 119868"/>
              <a:gd name="connsiteY2" fmla="*/ 415047 h 432411"/>
              <a:gd name="connsiteX0" fmla="*/ 0 w 119868"/>
              <a:gd name="connsiteY0" fmla="*/ 0 h 432411"/>
              <a:gd name="connsiteX1" fmla="*/ 6485 w 119868"/>
              <a:gd name="connsiteY1" fmla="*/ 415047 h 432411"/>
              <a:gd name="connsiteX2" fmla="*/ 12970 w 119868"/>
              <a:gd name="connsiteY2" fmla="*/ 415047 h 432411"/>
              <a:gd name="connsiteX0" fmla="*/ 0 w 6485"/>
              <a:gd name="connsiteY0" fmla="*/ 0 h 415047"/>
              <a:gd name="connsiteX1" fmla="*/ 6485 w 6485"/>
              <a:gd name="connsiteY1" fmla="*/ 415047 h 415047"/>
              <a:gd name="connsiteX0" fmla="*/ 0 w 108927"/>
              <a:gd name="connsiteY0" fmla="*/ 0 h 10000"/>
              <a:gd name="connsiteX1" fmla="*/ 10000 w 108927"/>
              <a:gd name="connsiteY1" fmla="*/ 10000 h 10000"/>
              <a:gd name="connsiteX0" fmla="*/ 0 w 170005"/>
              <a:gd name="connsiteY0" fmla="*/ 0 h 10000"/>
              <a:gd name="connsiteX1" fmla="*/ 170005 w 170005"/>
              <a:gd name="connsiteY1" fmla="*/ 3906 h 10000"/>
              <a:gd name="connsiteX2" fmla="*/ 10000 w 170005"/>
              <a:gd name="connsiteY2" fmla="*/ 10000 h 10000"/>
              <a:gd name="connsiteX0" fmla="*/ 0 w 188700"/>
              <a:gd name="connsiteY0" fmla="*/ 0 h 10000"/>
              <a:gd name="connsiteX1" fmla="*/ 170005 w 188700"/>
              <a:gd name="connsiteY1" fmla="*/ 3906 h 10000"/>
              <a:gd name="connsiteX2" fmla="*/ 10000 w 188700"/>
              <a:gd name="connsiteY2" fmla="*/ 10000 h 10000"/>
              <a:gd name="connsiteX0" fmla="*/ 0 w 10000"/>
              <a:gd name="connsiteY0" fmla="*/ 0 h 10000"/>
              <a:gd name="connsiteX1" fmla="*/ 10000 w 10000"/>
              <a:gd name="connsiteY1" fmla="*/ 10000 h 10000"/>
              <a:gd name="connsiteX0" fmla="*/ 0 w 92265"/>
              <a:gd name="connsiteY0" fmla="*/ 0 h 10000"/>
              <a:gd name="connsiteX1" fmla="*/ 10000 w 92265"/>
              <a:gd name="connsiteY1" fmla="*/ 10000 h 10000"/>
              <a:gd name="connsiteX0" fmla="*/ 0 w 133095"/>
              <a:gd name="connsiteY0" fmla="*/ 0 h 10000"/>
              <a:gd name="connsiteX1" fmla="*/ 10000 w 133095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095" h="10000">
                <a:moveTo>
                  <a:pt x="0" y="0"/>
                </a:moveTo>
                <a:cubicBezTo>
                  <a:pt x="203335" y="2864"/>
                  <a:pt x="146670" y="7136"/>
                  <a:pt x="10000" y="1000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175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3EAF9"/>
        </a:solidFill>
        <a:ln w="19050">
          <a:solidFill>
            <a:srgbClr val="4974CB"/>
          </a:solidFill>
        </a:ln>
      </a:spPr>
      <a:bodyPr lIns="0" tIns="0" rIns="0" bIns="0" rtlCol="0" anchor="ctr"/>
      <a:lstStyle>
        <a:defPPr>
          <a:defRPr>
            <a:solidFill>
              <a:srgbClr val="3663BC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13582</TotalTime>
  <Words>592</Words>
  <Application>Microsoft Office PowerPoint</Application>
  <PresentationFormat>On-screen Show (16:10)</PresentationFormat>
  <Paragraphs>172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Low-Latency Datacenters</vt:lpstr>
      <vt:lpstr>Datacenters: Scale and Latency</vt:lpstr>
      <vt:lpstr>Latency</vt:lpstr>
      <vt:lpstr>Clean-Slate Low-Latency Datacenter</vt:lpstr>
      <vt:lpstr>Low-Latency Storage: RAMCloud</vt:lpstr>
      <vt:lpstr>New Transport Protocol</vt:lpstr>
      <vt:lpstr>New Transport Protocol, cont’d</vt:lpstr>
      <vt:lpstr>Low-Latency Software Stacks?</vt:lpstr>
      <vt:lpstr>Reducing Software Stack Latency</vt:lpstr>
      <vt:lpstr>Integrate NIC Into CPU Chip?</vt:lpstr>
      <vt:lpstr>Low Latency =&gt; New Applications?</vt:lpstr>
      <vt:lpstr>Discussion Topics</vt:lpstr>
      <vt:lpstr>Palette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610</cp:revision>
  <cp:lastPrinted>2011-01-25T21:54:55Z</cp:lastPrinted>
  <dcterms:created xsi:type="dcterms:W3CDTF">2008-10-19T02:20:00Z</dcterms:created>
  <dcterms:modified xsi:type="dcterms:W3CDTF">2015-05-29T01:25:57Z</dcterms:modified>
</cp:coreProperties>
</file>