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sldIdLst>
    <p:sldId id="256" r:id="rId2"/>
    <p:sldId id="307" r:id="rId3"/>
    <p:sldId id="308" r:id="rId4"/>
    <p:sldId id="291" r:id="rId5"/>
    <p:sldId id="292" r:id="rId6"/>
    <p:sldId id="290" r:id="rId7"/>
    <p:sldId id="296" r:id="rId8"/>
    <p:sldId id="299" r:id="rId9"/>
    <p:sldId id="300" r:id="rId10"/>
    <p:sldId id="301" r:id="rId11"/>
    <p:sldId id="302" r:id="rId12"/>
    <p:sldId id="303" r:id="rId13"/>
    <p:sldId id="304" r:id="rId14"/>
    <p:sldId id="305" r:id="rId15"/>
    <p:sldId id="298" r:id="rId16"/>
    <p:sldId id="306" r:id="rId17"/>
    <p:sldId id="288" r:id="rId18"/>
  </p:sldIdLst>
  <p:sldSz cx="9144000" cy="5143500" type="screen16x9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FFDF"/>
    <a:srgbClr val="D5FFD5"/>
    <a:srgbClr val="D2E9FC"/>
    <a:srgbClr val="EDC9A5"/>
    <a:srgbClr val="A1601F"/>
    <a:srgbClr val="9F801D"/>
    <a:srgbClr val="BC8F00"/>
    <a:srgbClr val="E4B41C"/>
    <a:srgbClr val="F6E6B4"/>
    <a:srgbClr val="D6A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0602" autoAdjust="0"/>
    <p:restoredTop sz="94673" autoAdjust="0"/>
  </p:normalViewPr>
  <p:slideViewPr>
    <p:cSldViewPr>
      <p:cViewPr varScale="1">
        <p:scale>
          <a:sx n="170" d="100"/>
          <a:sy n="170" d="100"/>
        </p:scale>
        <p:origin x="-108" y="-16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162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gridSpacing cx="45720" cy="4572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FF33C5A0-49AD-4456-B170-B4454905C7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0396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33C5A0-49AD-4456-B170-B4454905C7F9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5370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ChangeArrowheads="1"/>
          </p:cNvSpPr>
          <p:nvPr userDrawn="1"/>
        </p:nvSpPr>
        <p:spPr bwMode="auto">
          <a:xfrm>
            <a:off x="457203" y="342902"/>
            <a:ext cx="8272463" cy="448984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028701"/>
            <a:ext cx="7772400" cy="1273969"/>
          </a:xfrm>
        </p:spPr>
        <p:txBody>
          <a:bodyPr/>
          <a:lstStyle>
            <a:lvl1pPr algn="ctr">
              <a:defRPr sz="3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857500"/>
            <a:ext cx="6400800" cy="914400"/>
          </a:xfrm>
        </p:spPr>
        <p:txBody>
          <a:bodyPr/>
          <a:lstStyle>
            <a:lvl1pPr marL="0" indent="0" algn="ctr">
              <a:spcBef>
                <a:spcPct val="0"/>
              </a:spcBef>
              <a:buFont typeface="Arial" charset="0"/>
              <a:buNone/>
              <a:defRPr sz="2400"/>
            </a:lvl1pPr>
          </a:lstStyle>
          <a:p>
            <a:pPr lvl="0"/>
            <a:r>
              <a:rPr lang="en-US" noProof="0" dirty="0" smtClean="0"/>
              <a:t>Click to edit Master subtitle style</a:t>
            </a:r>
          </a:p>
        </p:txBody>
      </p:sp>
      <p:pic>
        <p:nvPicPr>
          <p:cNvPr id="1026" name="Picture 2" descr="C:\Users\ouster\Documents\Stanford\sponsoredResearch\Platform Lab\Logo\light backgrounds\platformlab-logo-vFINAL-color-pos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160" y="3623310"/>
            <a:ext cx="4297680" cy="940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0331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February 1, 2016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Platform Lab Overview and Update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04800" y="148590"/>
            <a:ext cx="8534400" cy="548640"/>
          </a:xfrm>
        </p:spPr>
        <p:txBody>
          <a:bodyPr/>
          <a:lstStyle>
            <a:lvl1pPr>
              <a:defRPr sz="30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320040" y="788670"/>
            <a:ext cx="8503920" cy="384048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858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February 1, 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Platform Lab Overview and Update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30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788670"/>
            <a:ext cx="4191000" cy="3840480"/>
          </a:xfrm>
        </p:spPr>
        <p:txBody>
          <a:bodyPr/>
          <a:lstStyle>
            <a:lvl1pPr marL="274320" indent="-274320">
              <a:spcBef>
                <a:spcPts val="900"/>
              </a:spcBef>
              <a:buClr>
                <a:schemeClr val="tx2"/>
              </a:buClr>
              <a:defRPr sz="1650"/>
            </a:lvl1pPr>
            <a:lvl2pPr marL="502920" indent="-228600">
              <a:spcBef>
                <a:spcPts val="350"/>
              </a:spcBef>
              <a:buClr>
                <a:schemeClr val="tx2"/>
              </a:buClr>
              <a:defRPr sz="1500"/>
            </a:lvl2pPr>
            <a:lvl3pPr marL="731520">
              <a:spcBef>
                <a:spcPts val="300"/>
              </a:spcBef>
              <a:buClr>
                <a:schemeClr val="tx2"/>
              </a:buClr>
              <a:defRPr sz="1350"/>
            </a:lvl3pPr>
            <a:lvl4pPr marL="1005840">
              <a:spcBef>
                <a:spcPts val="250"/>
              </a:spcBef>
              <a:buClr>
                <a:schemeClr val="tx2"/>
              </a:buClr>
              <a:defRPr sz="1200"/>
            </a:lvl4pPr>
            <a:lvl5pPr marL="1280160">
              <a:spcBef>
                <a:spcPts val="200"/>
              </a:spcBef>
              <a:buClr>
                <a:schemeClr val="tx2"/>
              </a:buCl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788670"/>
            <a:ext cx="4191000" cy="3840480"/>
          </a:xfrm>
        </p:spPr>
        <p:txBody>
          <a:bodyPr/>
          <a:lstStyle>
            <a:lvl1pPr marL="274320" indent="-274320">
              <a:spcBef>
                <a:spcPts val="900"/>
              </a:spcBef>
              <a:buClr>
                <a:schemeClr val="tx2"/>
              </a:buClr>
              <a:defRPr sz="1650"/>
            </a:lvl1pPr>
            <a:lvl2pPr marL="502920" indent="-228600">
              <a:spcBef>
                <a:spcPts val="350"/>
              </a:spcBef>
              <a:buClr>
                <a:schemeClr val="tx2"/>
              </a:buClr>
              <a:defRPr sz="1500"/>
            </a:lvl2pPr>
            <a:lvl3pPr marL="731520">
              <a:spcBef>
                <a:spcPts val="300"/>
              </a:spcBef>
              <a:buClr>
                <a:schemeClr val="tx2"/>
              </a:buClr>
              <a:defRPr sz="1350"/>
            </a:lvl3pPr>
            <a:lvl4pPr marL="1005840">
              <a:spcBef>
                <a:spcPts val="250"/>
              </a:spcBef>
              <a:buClr>
                <a:schemeClr val="tx2"/>
              </a:buClr>
              <a:defRPr sz="1200"/>
            </a:lvl4pPr>
            <a:lvl5pPr marL="1280160">
              <a:spcBef>
                <a:spcPts val="200"/>
              </a:spcBef>
              <a:buClr>
                <a:schemeClr val="tx2"/>
              </a:buCl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February 1, 2016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Platform Lab Overview and Update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1659D765-7126-4B95-ADF3-403BFECAA3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120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February 1, 2016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Platform Lab Overview and Update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20040" y="788670"/>
            <a:ext cx="2651760" cy="3841115"/>
          </a:xfrm>
        </p:spPr>
        <p:txBody>
          <a:bodyPr/>
          <a:lstStyle>
            <a:lvl2pPr marL="560070" indent="-285750">
              <a:defRPr lang="en-US" sz="1500" dirty="0" smtClean="0">
                <a:solidFill>
                  <a:schemeClr val="tx1"/>
                </a:solidFill>
                <a:latin typeface="+mn-lt"/>
              </a:defRPr>
            </a:lvl2pPr>
            <a:lvl3pPr marL="834390" indent="-285750">
              <a:defRPr lang="en-US" sz="1350" dirty="0" smtClean="0">
                <a:solidFill>
                  <a:schemeClr val="tx1"/>
                </a:solidFill>
                <a:latin typeface="+mn-lt"/>
              </a:defRPr>
            </a:lvl3pPr>
            <a:lvl4pPr>
              <a:defRPr lang="en-US" sz="1200" dirty="0" smtClean="0">
                <a:solidFill>
                  <a:schemeClr val="tx1"/>
                </a:solidFill>
                <a:latin typeface="+mn-lt"/>
              </a:defRPr>
            </a:lvl4pPr>
            <a:lvl5pPr>
              <a:defRPr lang="en-US" sz="1200" dirty="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marL="502920" lvl="1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</a:pPr>
            <a:r>
              <a:rPr lang="en-US" dirty="0" smtClean="0"/>
              <a:t>Second level</a:t>
            </a:r>
          </a:p>
          <a:p>
            <a:pPr marL="731520" lvl="2" indent="-182880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Arial" charset="0"/>
              <a:buChar char="●"/>
            </a:pPr>
            <a:r>
              <a:rPr lang="en-US" dirty="0" smtClean="0"/>
              <a:t>Third level</a:t>
            </a:r>
          </a:p>
          <a:p>
            <a:pPr marL="1005840" lvl="3" indent="-182880" algn="l" rtl="0" eaLnBrk="0" fontAlgn="base" hangingPunct="0">
              <a:spcBef>
                <a:spcPts val="25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</a:pPr>
            <a:r>
              <a:rPr lang="en-US" dirty="0" smtClean="0"/>
              <a:t>Fourth level</a:t>
            </a:r>
          </a:p>
          <a:p>
            <a:pPr marL="1280160" lvl="4" indent="-182880" algn="l" rtl="0" eaLnBrk="0" fontAlgn="base" hangingPunct="0">
              <a:spcBef>
                <a:spcPts val="2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Arial" charset="0"/>
              <a:buChar char="●"/>
            </a:pPr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3200400" y="788670"/>
            <a:ext cx="2697480" cy="3841115"/>
          </a:xfrm>
        </p:spPr>
        <p:txBody>
          <a:bodyPr/>
          <a:lstStyle>
            <a:lvl2pPr marL="560070" indent="-285750">
              <a:defRPr lang="en-US" sz="1500" dirty="0" smtClean="0">
                <a:solidFill>
                  <a:schemeClr val="tx1"/>
                </a:solidFill>
                <a:latin typeface="+mn-lt"/>
              </a:defRPr>
            </a:lvl2pPr>
            <a:lvl3pPr marL="834390" indent="-285750">
              <a:defRPr lang="en-US" sz="1350" dirty="0" smtClean="0">
                <a:solidFill>
                  <a:schemeClr val="tx1"/>
                </a:solidFill>
                <a:latin typeface="+mn-lt"/>
              </a:defRPr>
            </a:lvl3pPr>
            <a:lvl4pPr>
              <a:defRPr lang="en-US" sz="1200" dirty="0" smtClean="0">
                <a:solidFill>
                  <a:schemeClr val="tx1"/>
                </a:solidFill>
                <a:latin typeface="+mn-lt"/>
              </a:defRPr>
            </a:lvl4pPr>
            <a:lvl5pPr>
              <a:defRPr lang="en-US" sz="1200" dirty="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marL="502920" lvl="1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</a:pPr>
            <a:r>
              <a:rPr lang="en-US" dirty="0" smtClean="0"/>
              <a:t>Second level</a:t>
            </a:r>
          </a:p>
          <a:p>
            <a:pPr marL="731520" lvl="2" indent="-182880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Arial" charset="0"/>
              <a:buChar char="●"/>
            </a:pPr>
            <a:r>
              <a:rPr lang="en-US" dirty="0" smtClean="0"/>
              <a:t>Third level</a:t>
            </a:r>
          </a:p>
          <a:p>
            <a:pPr marL="1005840" lvl="3" indent="-182880" algn="l" rtl="0" eaLnBrk="0" fontAlgn="base" hangingPunct="0">
              <a:spcBef>
                <a:spcPts val="25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</a:pPr>
            <a:r>
              <a:rPr lang="en-US" dirty="0" smtClean="0"/>
              <a:t>Fourth level</a:t>
            </a:r>
          </a:p>
          <a:p>
            <a:pPr marL="1280160" lvl="4" indent="-182880" algn="l" rtl="0" eaLnBrk="0" fontAlgn="base" hangingPunct="0">
              <a:spcBef>
                <a:spcPts val="2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Arial" charset="0"/>
              <a:buChar char="●"/>
            </a:pPr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5"/>
          </p:nvPr>
        </p:nvSpPr>
        <p:spPr>
          <a:xfrm>
            <a:off x="6126480" y="788670"/>
            <a:ext cx="2697480" cy="3841115"/>
          </a:xfrm>
        </p:spPr>
        <p:txBody>
          <a:bodyPr/>
          <a:lstStyle>
            <a:lvl2pPr marL="560070" indent="-285750">
              <a:defRPr lang="en-US" sz="1500" dirty="0" smtClean="0">
                <a:solidFill>
                  <a:schemeClr val="tx1"/>
                </a:solidFill>
                <a:latin typeface="+mn-lt"/>
              </a:defRPr>
            </a:lvl2pPr>
            <a:lvl3pPr marL="834390" indent="-285750">
              <a:defRPr lang="en-US" sz="1350" dirty="0" smtClean="0">
                <a:solidFill>
                  <a:schemeClr val="tx1"/>
                </a:solidFill>
                <a:latin typeface="+mn-lt"/>
              </a:defRPr>
            </a:lvl3pPr>
            <a:lvl4pPr>
              <a:defRPr lang="en-US" sz="1200" dirty="0" smtClean="0">
                <a:solidFill>
                  <a:schemeClr val="tx1"/>
                </a:solidFill>
                <a:latin typeface="+mn-lt"/>
              </a:defRPr>
            </a:lvl4pPr>
            <a:lvl5pPr>
              <a:defRPr lang="en-US" sz="1200" dirty="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marL="502920" lvl="1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</a:pPr>
            <a:r>
              <a:rPr lang="en-US" dirty="0" smtClean="0"/>
              <a:t>Second level</a:t>
            </a:r>
          </a:p>
          <a:p>
            <a:pPr marL="731520" lvl="2" indent="-182880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Arial" charset="0"/>
              <a:buChar char="●"/>
            </a:pPr>
            <a:r>
              <a:rPr lang="en-US" dirty="0" smtClean="0"/>
              <a:t>Third level</a:t>
            </a:r>
          </a:p>
          <a:p>
            <a:pPr marL="1005840" lvl="3" indent="-182880" algn="l" rtl="0" eaLnBrk="0" fontAlgn="base" hangingPunct="0">
              <a:spcBef>
                <a:spcPts val="25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</a:pPr>
            <a:r>
              <a:rPr lang="en-US" dirty="0" smtClean="0"/>
              <a:t>Fourth level</a:t>
            </a:r>
          </a:p>
          <a:p>
            <a:pPr marL="1280160" lvl="4" indent="-182880" algn="l" rtl="0" eaLnBrk="0" fontAlgn="base" hangingPunct="0">
              <a:spcBef>
                <a:spcPts val="2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Arial" charset="0"/>
              <a:buChar char="●"/>
            </a:pPr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203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48590"/>
            <a:ext cx="8534400" cy="548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0040" y="788670"/>
            <a:ext cx="8534400" cy="384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4864894"/>
            <a:ext cx="2286000" cy="221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800"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en-US" smtClean="0"/>
              <a:t>February 1, 2016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95600" y="4864894"/>
            <a:ext cx="3429000" cy="221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800"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en-US" smtClean="0"/>
              <a:t>Platform Lab Overview and Update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864894"/>
            <a:ext cx="2286000" cy="221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800"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en-US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72" r:id="rId3"/>
    <p:sldLayoutId id="2147483663" r:id="rId4"/>
    <p:sldLayoutId id="2147483673" r:id="rId5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50A0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50A0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50A0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50A0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0050A0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0050A0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0050A0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0050A0"/>
          </a:solidFill>
          <a:latin typeface="Verdana" pitchFamily="34" charset="0"/>
        </a:defRPr>
      </a:lvl9pPr>
    </p:titleStyle>
    <p:bodyStyle>
      <a:lvl1pPr marL="274320" indent="-274320" algn="l" rtl="0" eaLnBrk="0" fontAlgn="base" hangingPunct="0">
        <a:spcBef>
          <a:spcPts val="900"/>
        </a:spcBef>
        <a:spcAft>
          <a:spcPct val="0"/>
        </a:spcAft>
        <a:buClr>
          <a:schemeClr val="tx2"/>
        </a:buClr>
        <a:buSzPct val="90000"/>
        <a:buFont typeface="Arial" charset="0"/>
        <a:buChar char="●"/>
        <a:defRPr sz="1800" b="1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rtl="0" eaLnBrk="0" fontAlgn="base" hangingPunct="0">
        <a:spcBef>
          <a:spcPts val="35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914400" indent="-182880" algn="l" rtl="0" eaLnBrk="0" fontAlgn="base" hangingPunct="0">
        <a:spcBef>
          <a:spcPts val="300"/>
        </a:spcBef>
        <a:spcAft>
          <a:spcPct val="0"/>
        </a:spcAft>
        <a:buClr>
          <a:schemeClr val="tx2"/>
        </a:buClr>
        <a:buSzPct val="90000"/>
        <a:buFont typeface="Arial" charset="0"/>
        <a:buChar char="●"/>
        <a:defRPr sz="1400">
          <a:solidFill>
            <a:schemeClr val="tx1"/>
          </a:solidFill>
          <a:latin typeface="+mn-lt"/>
        </a:defRPr>
      </a:lvl3pPr>
      <a:lvl4pPr marL="1280160" indent="-182880" algn="l" rtl="0" eaLnBrk="0" fontAlgn="base" hangingPunct="0">
        <a:spcBef>
          <a:spcPts val="25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4pPr>
      <a:lvl5pPr marL="1645920" indent="-182880" algn="l" rtl="0" eaLnBrk="0" fontAlgn="base" hangingPunct="0">
        <a:spcBef>
          <a:spcPts val="200"/>
        </a:spcBef>
        <a:spcAft>
          <a:spcPct val="0"/>
        </a:spcAft>
        <a:buClr>
          <a:schemeClr val="tx2"/>
        </a:buClr>
        <a:buSzPct val="90000"/>
        <a:buFont typeface="Arial" charset="0"/>
        <a:buChar char="●"/>
        <a:defRPr sz="12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Arial" charset="0"/>
        <a:buChar char="●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Arial" charset="0"/>
        <a:buChar char="●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Arial" charset="0"/>
        <a:buChar char="●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Arial" charset="0"/>
        <a:buChar char="●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1480" y="1017270"/>
            <a:ext cx="8321040" cy="1273969"/>
          </a:xfrm>
        </p:spPr>
        <p:txBody>
          <a:bodyPr/>
          <a:lstStyle/>
          <a:p>
            <a:r>
              <a:rPr lang="en-US" dirty="0" smtClean="0"/>
              <a:t>2016 Winter Review:</a:t>
            </a:r>
            <a:br>
              <a:rPr lang="en-US" dirty="0" smtClean="0"/>
            </a:br>
            <a:r>
              <a:rPr lang="en-US" dirty="0" smtClean="0"/>
              <a:t>Lab Overview and Update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708910"/>
            <a:ext cx="6400800" cy="1062990"/>
          </a:xfrm>
        </p:spPr>
        <p:txBody>
          <a:bodyPr/>
          <a:lstStyle/>
          <a:p>
            <a:r>
              <a:rPr lang="en-US" dirty="0" smtClean="0"/>
              <a:t>John Ousterhout</a:t>
            </a:r>
          </a:p>
          <a:p>
            <a:r>
              <a:rPr lang="en-US" dirty="0" smtClean="0"/>
              <a:t>Faculty Director</a:t>
            </a:r>
          </a:p>
        </p:txBody>
      </p:sp>
    </p:spTree>
    <p:extLst>
      <p:ext uri="{BB962C8B-B14F-4D97-AF65-F5344CB8AC3E}">
        <p14:creationId xmlns:p14="http://schemas.microsoft.com/office/powerpoint/2010/main" val="38736863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February 1, 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Platform Lab Overview and Update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Opportunity: Swarms of Devices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320040" y="3120390"/>
            <a:ext cx="8503920" cy="150876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>
                <a:solidFill>
                  <a:schemeClr val="tx2"/>
                </a:solidFill>
              </a:rPr>
              <a:t>Game Changers:</a:t>
            </a:r>
          </a:p>
          <a:p>
            <a:r>
              <a:rPr lang="en-US" sz="2000" dirty="0" smtClean="0"/>
              <a:t>More and larger swarms</a:t>
            </a:r>
          </a:p>
          <a:p>
            <a:r>
              <a:rPr lang="en-US" sz="2000" dirty="0" smtClean="0"/>
              <a:t>Increasing collaboration (more centralized management)</a:t>
            </a:r>
            <a:endParaRPr lang="en-US" sz="2000" dirty="0"/>
          </a:p>
        </p:txBody>
      </p:sp>
      <p:grpSp>
        <p:nvGrpSpPr>
          <p:cNvPr id="67" name="Group 66"/>
          <p:cNvGrpSpPr/>
          <p:nvPr/>
        </p:nvGrpSpPr>
        <p:grpSpPr>
          <a:xfrm>
            <a:off x="7360920" y="1062990"/>
            <a:ext cx="1237074" cy="1051560"/>
            <a:chOff x="7498080" y="911784"/>
            <a:chExt cx="1237074" cy="1051560"/>
          </a:xfrm>
        </p:grpSpPr>
        <p:sp>
          <p:nvSpPr>
            <p:cNvPr id="8" name="Cube 7"/>
            <p:cNvSpPr/>
            <p:nvPr/>
          </p:nvSpPr>
          <p:spPr>
            <a:xfrm>
              <a:off x="7498080" y="1337310"/>
              <a:ext cx="537462" cy="135332"/>
            </a:xfrm>
            <a:prstGeom prst="cube">
              <a:avLst>
                <a:gd name="adj" fmla="val 60164"/>
              </a:avLst>
            </a:prstGeom>
            <a:gradFill>
              <a:gsLst>
                <a:gs pos="0">
                  <a:srgbClr val="55A1DF"/>
                </a:gs>
                <a:gs pos="100000">
                  <a:srgbClr val="C5DFF5"/>
                </a:gs>
              </a:gsLst>
              <a:lin ang="16200000" scaled="0"/>
            </a:gradFill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Cube 8"/>
            <p:cNvSpPr/>
            <p:nvPr/>
          </p:nvSpPr>
          <p:spPr>
            <a:xfrm>
              <a:off x="8070494" y="1200150"/>
              <a:ext cx="387706" cy="234086"/>
            </a:xfrm>
            <a:prstGeom prst="cube">
              <a:avLst/>
            </a:prstGeom>
            <a:gradFill flip="none" rotWithShape="1">
              <a:gsLst>
                <a:gs pos="0">
                  <a:srgbClr val="DB556F"/>
                </a:gs>
                <a:gs pos="100000">
                  <a:srgbClr val="F5C5CE"/>
                </a:gs>
              </a:gsLst>
              <a:lin ang="16200000" scaled="1"/>
              <a:tileRect/>
            </a:gradFill>
            <a:ln w="12700">
              <a:solidFill>
                <a:srgbClr val="6C282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Cube 9"/>
            <p:cNvSpPr/>
            <p:nvPr/>
          </p:nvSpPr>
          <p:spPr>
            <a:xfrm>
              <a:off x="7776997" y="1017270"/>
              <a:ext cx="132563" cy="206797"/>
            </a:xfrm>
            <a:prstGeom prst="cube">
              <a:avLst/>
            </a:prstGeom>
            <a:gradFill>
              <a:gsLst>
                <a:gs pos="0">
                  <a:srgbClr val="A1601F"/>
                </a:gs>
                <a:gs pos="100000">
                  <a:srgbClr val="EDC9A5"/>
                </a:gs>
              </a:gsLst>
            </a:gradFill>
            <a:ln w="127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Cube 10"/>
            <p:cNvSpPr/>
            <p:nvPr/>
          </p:nvSpPr>
          <p:spPr>
            <a:xfrm>
              <a:off x="8549640" y="1337310"/>
              <a:ext cx="185514" cy="166720"/>
            </a:xfrm>
            <a:prstGeom prst="cube">
              <a:avLst/>
            </a:prstGeom>
            <a:gradFill>
              <a:gsLst>
                <a:gs pos="0">
                  <a:srgbClr val="74B230"/>
                </a:gs>
                <a:gs pos="100000">
                  <a:srgbClr val="B8E08C"/>
                </a:gs>
              </a:gsLst>
            </a:gradFill>
            <a:ln w="12700">
              <a:solidFill>
                <a:srgbClr val="69833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Cube 11"/>
            <p:cNvSpPr/>
            <p:nvPr/>
          </p:nvSpPr>
          <p:spPr>
            <a:xfrm>
              <a:off x="8062374" y="911784"/>
              <a:ext cx="320251" cy="242646"/>
            </a:xfrm>
            <a:prstGeom prst="cube">
              <a:avLst/>
            </a:prstGeom>
            <a:gradFill>
              <a:gsLst>
                <a:gs pos="0">
                  <a:srgbClr val="74B230"/>
                </a:gs>
                <a:gs pos="100000">
                  <a:srgbClr val="B8E08C"/>
                </a:gs>
              </a:gsLst>
            </a:gradFill>
            <a:ln w="12700">
              <a:solidFill>
                <a:srgbClr val="69833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Cube 12"/>
            <p:cNvSpPr/>
            <p:nvPr/>
          </p:nvSpPr>
          <p:spPr>
            <a:xfrm>
              <a:off x="7635240" y="1520190"/>
              <a:ext cx="241551" cy="234086"/>
            </a:xfrm>
            <a:prstGeom prst="cube">
              <a:avLst/>
            </a:prstGeom>
            <a:gradFill flip="none" rotWithShape="1">
              <a:gsLst>
                <a:gs pos="0">
                  <a:srgbClr val="DB556F"/>
                </a:gs>
                <a:gs pos="100000">
                  <a:srgbClr val="F5C5CE"/>
                </a:gs>
              </a:gsLst>
              <a:lin ang="16200000" scaled="1"/>
              <a:tileRect/>
            </a:gradFill>
            <a:ln w="12700">
              <a:solidFill>
                <a:srgbClr val="6C282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Cube 13"/>
            <p:cNvSpPr/>
            <p:nvPr/>
          </p:nvSpPr>
          <p:spPr>
            <a:xfrm>
              <a:off x="8509520" y="1019098"/>
              <a:ext cx="168859" cy="135332"/>
            </a:xfrm>
            <a:prstGeom prst="cube">
              <a:avLst/>
            </a:prstGeom>
            <a:gradFill>
              <a:gsLst>
                <a:gs pos="0">
                  <a:srgbClr val="55A1DF"/>
                </a:gs>
                <a:gs pos="100000">
                  <a:srgbClr val="C5DFF5"/>
                </a:gs>
              </a:gsLst>
              <a:lin ang="16200000" scaled="0"/>
            </a:gradFill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Cube 14"/>
            <p:cNvSpPr/>
            <p:nvPr/>
          </p:nvSpPr>
          <p:spPr>
            <a:xfrm>
              <a:off x="8458200" y="1648504"/>
              <a:ext cx="250404" cy="191726"/>
            </a:xfrm>
            <a:prstGeom prst="cube">
              <a:avLst/>
            </a:prstGeom>
            <a:gradFill>
              <a:gsLst>
                <a:gs pos="0">
                  <a:srgbClr val="55A1DF"/>
                </a:gs>
                <a:gs pos="100000">
                  <a:srgbClr val="C5DFF5"/>
                </a:gs>
              </a:gsLst>
              <a:lin ang="16200000" scaled="0"/>
            </a:gradFill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Cube 15"/>
            <p:cNvSpPr/>
            <p:nvPr/>
          </p:nvSpPr>
          <p:spPr>
            <a:xfrm>
              <a:off x="8115106" y="1518998"/>
              <a:ext cx="304800" cy="132413"/>
            </a:xfrm>
            <a:prstGeom prst="cube">
              <a:avLst>
                <a:gd name="adj" fmla="val 53239"/>
              </a:avLst>
            </a:prstGeom>
            <a:gradFill>
              <a:gsLst>
                <a:gs pos="0">
                  <a:srgbClr val="A1601F"/>
                </a:gs>
                <a:gs pos="100000">
                  <a:srgbClr val="EDC9A5"/>
                </a:gs>
              </a:gsLst>
            </a:gradFill>
            <a:ln w="127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Cube 16"/>
            <p:cNvSpPr/>
            <p:nvPr/>
          </p:nvSpPr>
          <p:spPr>
            <a:xfrm>
              <a:off x="7959441" y="1707575"/>
              <a:ext cx="270159" cy="255769"/>
            </a:xfrm>
            <a:prstGeom prst="cube">
              <a:avLst>
                <a:gd name="adj" fmla="val 13793"/>
              </a:avLst>
            </a:prstGeom>
            <a:gradFill>
              <a:gsLst>
                <a:gs pos="0">
                  <a:srgbClr val="74B230"/>
                </a:gs>
                <a:gs pos="100000">
                  <a:srgbClr val="B8E08C"/>
                </a:gs>
              </a:gsLst>
            </a:gradFill>
            <a:ln w="12700">
              <a:solidFill>
                <a:srgbClr val="69833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4206240" y="1291590"/>
            <a:ext cx="1124709" cy="800634"/>
            <a:chOff x="4206240" y="1291590"/>
            <a:chExt cx="1124709" cy="800634"/>
          </a:xfrm>
        </p:grpSpPr>
        <p:pic>
          <p:nvPicPr>
            <p:cNvPr id="19" name="Picture 22" descr="http://www.clipartbest.com/cliparts/RTA/6RX/RTA6RXeqc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06240" y="1434647"/>
              <a:ext cx="393189" cy="1946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22" descr="http://www.clipartbest.com/cliparts/RTA/6RX/RTA6RXeqc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80560" y="1291590"/>
              <a:ext cx="393189" cy="1946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22" descr="http://www.clipartbest.com/cliparts/RTA/6RX/RTA6RXeqc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0034" y="1552540"/>
              <a:ext cx="393189" cy="1946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22" descr="http://www.clipartbest.com/cliparts/RTA/6RX/RTA6RXeqc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1520" y="1563789"/>
              <a:ext cx="393189" cy="1946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22" descr="http://www.clipartbest.com/cliparts/RTA/6RX/RTA6RXeqc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4701" y="1692279"/>
              <a:ext cx="393189" cy="1946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22" descr="http://www.clipartbest.com/cliparts/RTA/6RX/RTA6RXeqc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80560" y="1897550"/>
              <a:ext cx="393189" cy="1946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22" descr="http://www.clipartbest.com/cliparts/RTA/6RX/RTA6RXeqc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7760" y="1337310"/>
              <a:ext cx="393189" cy="1946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22" descr="http://www.clipartbest.com/cliparts/RTA/6RX/RTA6RXeqc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600" y="1794510"/>
              <a:ext cx="393189" cy="1946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6" name="Group 65"/>
          <p:cNvGrpSpPr/>
          <p:nvPr/>
        </p:nvGrpSpPr>
        <p:grpSpPr>
          <a:xfrm>
            <a:off x="5760720" y="1108710"/>
            <a:ext cx="1255018" cy="1035302"/>
            <a:chOff x="5760720" y="1108710"/>
            <a:chExt cx="1255018" cy="1035302"/>
          </a:xfrm>
        </p:grpSpPr>
        <p:pic>
          <p:nvPicPr>
            <p:cNvPr id="28" name="Picture 20" descr="C:\Users\ouster\Desktop\copter2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97880" y="1428750"/>
              <a:ext cx="477778" cy="2969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19" descr="C:\Users\ouster\Desktop\copter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0720" y="1633424"/>
              <a:ext cx="425923" cy="425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20" descr="C:\Users\ouster\Desktop\copter2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9360" y="1291590"/>
              <a:ext cx="477778" cy="2969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20" descr="C:\Users\ouster\Desktop\copter2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0760" y="1847054"/>
              <a:ext cx="477778" cy="2969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20" descr="C:\Users\ouster\Desktop\copter2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37960" y="1451832"/>
              <a:ext cx="477778" cy="2969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19" descr="C:\Users\ouster\Desktop\copter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37960" y="1703070"/>
              <a:ext cx="425923" cy="425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19" descr="C:\Users\ouster\Desktop\copter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3600" y="1108710"/>
              <a:ext cx="425923" cy="425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19" descr="C:\Users\ouster\Desktop\copter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63640" y="1533838"/>
              <a:ext cx="425923" cy="425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6" name="TextBox 35"/>
          <p:cNvSpPr txBox="1"/>
          <p:nvPr/>
        </p:nvSpPr>
        <p:spPr>
          <a:xfrm>
            <a:off x="2162789" y="2160270"/>
            <a:ext cx="19062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</a:rPr>
              <a:t>Switches/Routers</a:t>
            </a:r>
          </a:p>
          <a:p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</a:rPr>
              <a:t>(SDN)</a:t>
            </a:r>
            <a:endParaRPr lang="en-US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160520" y="2160270"/>
            <a:ext cx="13372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</a:rPr>
              <a:t>Self-Driving</a:t>
            </a:r>
            <a:br>
              <a:rPr lang="en-US" sz="16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</a:rPr>
              <a:t>Cars</a:t>
            </a:r>
            <a:endParaRPr lang="en-US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989320" y="2160270"/>
            <a:ext cx="8899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</a:rPr>
              <a:t>Drones</a:t>
            </a:r>
            <a:endParaRPr lang="en-US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86125" y="2160270"/>
            <a:ext cx="13580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</a:rPr>
              <a:t>Cell Phones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452360" y="2160270"/>
            <a:ext cx="11079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</a:rPr>
              <a:t>Internet</a:t>
            </a:r>
            <a:br>
              <a:rPr lang="en-US" sz="16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</a:rPr>
              <a:t>of Things</a:t>
            </a:r>
            <a:endParaRPr lang="en-US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502920" y="1017270"/>
            <a:ext cx="1409543" cy="1152021"/>
            <a:chOff x="7429115" y="2422646"/>
            <a:chExt cx="1409543" cy="1152021"/>
          </a:xfrm>
        </p:grpSpPr>
        <p:pic>
          <p:nvPicPr>
            <p:cNvPr id="50" name="Picture 3" descr="C:\Users\ouster\Desktop\phone2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15016" y="2422646"/>
              <a:ext cx="227744" cy="4030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" name="Picture 3" descr="C:\Users\ouster\Desktop\phone2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96187" y="2966553"/>
              <a:ext cx="227744" cy="4030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2" name="Picture 3" descr="C:\Users\ouster\Desktop\phone1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58633" y="2740479"/>
              <a:ext cx="270425" cy="3617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3" name="Picture 3" descr="C:\Users\ouster\Desktop\phone1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15833" y="3197679"/>
              <a:ext cx="270425" cy="3617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4" name="Picture 3" descr="C:\Users\ouster\Desktop\phone1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48255" y="2454463"/>
              <a:ext cx="270425" cy="3617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3" descr="C:\Users\ouster\Desktop\phone1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9115" y="2889521"/>
              <a:ext cx="270425" cy="3617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6" name="Picture 3" descr="C:\Users\ouster\Desktop\phone1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68233" y="2803275"/>
              <a:ext cx="270425" cy="3617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7" name="Picture 3" descr="C:\Users\ouster\Desktop\phone1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15962" y="3212953"/>
              <a:ext cx="270425" cy="3617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8" name="Picture 3" descr="C:\Users\ouster\Desktop\phone2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54078" y="2908731"/>
              <a:ext cx="227744" cy="4030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" name="Picture 3" descr="C:\Users\ouster\Desktop\phone2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0464" y="2720790"/>
              <a:ext cx="227744" cy="4030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0" name="Picture 3" descr="C:\Users\ouster\Desktop\phone2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07384" y="3049691"/>
              <a:ext cx="227744" cy="4030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" name="Picture 3" descr="C:\Users\ouster\Desktop\phone2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15833" y="2486434"/>
              <a:ext cx="227744" cy="4030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5" name="Group 64"/>
          <p:cNvGrpSpPr/>
          <p:nvPr/>
        </p:nvGrpSpPr>
        <p:grpSpPr>
          <a:xfrm>
            <a:off x="2345669" y="1245870"/>
            <a:ext cx="1272641" cy="847735"/>
            <a:chOff x="2240280" y="1245870"/>
            <a:chExt cx="1272641" cy="847735"/>
          </a:xfrm>
        </p:grpSpPr>
        <p:pic>
          <p:nvPicPr>
            <p:cNvPr id="42" name="Picture 2" descr="C:\Users\ouster\Desktop\switch1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0280" y="1520190"/>
              <a:ext cx="632561" cy="1619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Picture 2" descr="C:\Users\ouster\Desktop\switch1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8880" y="1337310"/>
              <a:ext cx="632561" cy="1619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2" descr="C:\Users\ouster\Desktop\switch1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2504" y="1728998"/>
              <a:ext cx="632561" cy="1619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2" descr="C:\Users\ouster\Desktop\switch1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360" y="1657350"/>
              <a:ext cx="632561" cy="1619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" name="Picture 2" descr="C:\Users\ouster\Desktop\switch1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3160" y="1931670"/>
              <a:ext cx="632561" cy="1619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" name="Picture 2" descr="C:\Users\ouster\Desktop\switch1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360" y="1840230"/>
              <a:ext cx="632561" cy="1619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2" descr="C:\Users\ouster\Desktop\switch1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8920" y="1474470"/>
              <a:ext cx="632561" cy="1619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4" name="Picture 2" descr="C:\Users\ouster\Desktop\switch1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4640" y="1245870"/>
              <a:ext cx="632561" cy="1619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463458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February 1, 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Platform Lab Overview and Update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Opportunity: Changing Interconnects</a:t>
            </a:r>
            <a:endParaRPr lang="en-US" dirty="0"/>
          </a:p>
        </p:txBody>
      </p:sp>
      <p:grpSp>
        <p:nvGrpSpPr>
          <p:cNvPr id="37" name="Group 36"/>
          <p:cNvGrpSpPr/>
          <p:nvPr/>
        </p:nvGrpSpPr>
        <p:grpSpPr>
          <a:xfrm>
            <a:off x="3474720" y="1748790"/>
            <a:ext cx="2596968" cy="1545550"/>
            <a:chOff x="3474720" y="1748790"/>
            <a:chExt cx="2596968" cy="1545550"/>
          </a:xfrm>
        </p:grpSpPr>
        <p:grpSp>
          <p:nvGrpSpPr>
            <p:cNvPr id="8" name="Group 7"/>
            <p:cNvGrpSpPr/>
            <p:nvPr/>
          </p:nvGrpSpPr>
          <p:grpSpPr>
            <a:xfrm>
              <a:off x="3474720" y="1748790"/>
              <a:ext cx="2596968" cy="1545550"/>
              <a:chOff x="4575956" y="1953374"/>
              <a:chExt cx="2596968" cy="1545550"/>
            </a:xfrm>
          </p:grpSpPr>
          <p:sp>
            <p:nvSpPr>
              <p:cNvPr id="10" name="Arc 14"/>
              <p:cNvSpPr>
                <a:spLocks/>
              </p:cNvSpPr>
              <p:nvPr/>
            </p:nvSpPr>
            <p:spPr bwMode="auto">
              <a:xfrm rot="4018326" flipV="1">
                <a:off x="6042499" y="2784029"/>
                <a:ext cx="391368" cy="1032110"/>
              </a:xfrm>
              <a:custGeom>
                <a:avLst/>
                <a:gdLst>
                  <a:gd name="T0" fmla="*/ 0 w 21600"/>
                  <a:gd name="T1" fmla="*/ 0 h 43029"/>
                  <a:gd name="T2" fmla="*/ 47 w 21600"/>
                  <a:gd name="T3" fmla="*/ 742 h 43029"/>
                  <a:gd name="T4" fmla="*/ 0 w 21600"/>
                  <a:gd name="T5" fmla="*/ 372 h 4302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43029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480"/>
                      <a:pt x="13506" y="41662"/>
                      <a:pt x="2712" y="43029"/>
                    </a:cubicBezTo>
                  </a:path>
                  <a:path w="21600" h="43029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480"/>
                      <a:pt x="13506" y="41662"/>
                      <a:pt x="2712" y="43029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solidFill>
                <a:srgbClr val="D2E9FC"/>
              </a:solidFill>
              <a:ln w="190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" name="Arc 15"/>
              <p:cNvSpPr>
                <a:spLocks/>
              </p:cNvSpPr>
              <p:nvPr/>
            </p:nvSpPr>
            <p:spPr bwMode="auto">
              <a:xfrm rot="2287649" flipV="1">
                <a:off x="6569237" y="2613087"/>
                <a:ext cx="517446" cy="780631"/>
              </a:xfrm>
              <a:custGeom>
                <a:avLst/>
                <a:gdLst>
                  <a:gd name="T0" fmla="*/ 0 w 21600"/>
                  <a:gd name="T1" fmla="*/ 0 h 43029"/>
                  <a:gd name="T2" fmla="*/ 47 w 21600"/>
                  <a:gd name="T3" fmla="*/ 742 h 43029"/>
                  <a:gd name="T4" fmla="*/ 0 w 21600"/>
                  <a:gd name="T5" fmla="*/ 372 h 4302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43029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480"/>
                      <a:pt x="13506" y="41662"/>
                      <a:pt x="2712" y="43029"/>
                    </a:cubicBezTo>
                  </a:path>
                  <a:path w="21600" h="43029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480"/>
                      <a:pt x="13506" y="41662"/>
                      <a:pt x="2712" y="43029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solidFill>
                <a:srgbClr val="D2E9FC"/>
              </a:solidFill>
              <a:ln w="190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" name="Arc 16"/>
              <p:cNvSpPr>
                <a:spLocks/>
              </p:cNvSpPr>
              <p:nvPr/>
            </p:nvSpPr>
            <p:spPr bwMode="auto">
              <a:xfrm rot="2287649" flipV="1">
                <a:off x="4907010" y="3065474"/>
                <a:ext cx="959779" cy="433450"/>
              </a:xfrm>
              <a:custGeom>
                <a:avLst/>
                <a:gdLst>
                  <a:gd name="T0" fmla="*/ 0 w 40079"/>
                  <a:gd name="T1" fmla="*/ 180 h 23906"/>
                  <a:gd name="T2" fmla="*/ 688 w 40079"/>
                  <a:gd name="T3" fmla="*/ 412 h 23906"/>
                  <a:gd name="T4" fmla="*/ 318 w 40079"/>
                  <a:gd name="T5" fmla="*/ 372 h 2390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0079" h="23906" fill="none" extrusionOk="0">
                    <a:moveTo>
                      <a:pt x="-1" y="10415"/>
                    </a:moveTo>
                    <a:cubicBezTo>
                      <a:pt x="3913" y="3950"/>
                      <a:pt x="10921" y="-1"/>
                      <a:pt x="18479" y="0"/>
                    </a:cubicBezTo>
                    <a:cubicBezTo>
                      <a:pt x="30408" y="0"/>
                      <a:pt x="40079" y="9670"/>
                      <a:pt x="40079" y="21600"/>
                    </a:cubicBezTo>
                    <a:cubicBezTo>
                      <a:pt x="40079" y="22370"/>
                      <a:pt x="40037" y="23140"/>
                      <a:pt x="39955" y="23905"/>
                    </a:cubicBezTo>
                  </a:path>
                  <a:path w="40079" h="23906" stroke="0" extrusionOk="0">
                    <a:moveTo>
                      <a:pt x="-1" y="10415"/>
                    </a:moveTo>
                    <a:cubicBezTo>
                      <a:pt x="3913" y="3950"/>
                      <a:pt x="10921" y="-1"/>
                      <a:pt x="18479" y="0"/>
                    </a:cubicBezTo>
                    <a:cubicBezTo>
                      <a:pt x="30408" y="0"/>
                      <a:pt x="40079" y="9670"/>
                      <a:pt x="40079" y="21600"/>
                    </a:cubicBezTo>
                    <a:cubicBezTo>
                      <a:pt x="40079" y="22370"/>
                      <a:pt x="40037" y="23140"/>
                      <a:pt x="39955" y="23905"/>
                    </a:cubicBezTo>
                    <a:lnTo>
                      <a:pt x="18479" y="21600"/>
                    </a:lnTo>
                    <a:lnTo>
                      <a:pt x="-1" y="10415"/>
                    </a:lnTo>
                    <a:close/>
                  </a:path>
                </a:pathLst>
              </a:custGeom>
              <a:solidFill>
                <a:srgbClr val="D2E9FC"/>
              </a:solidFill>
              <a:ln w="190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" name="Arc 17"/>
              <p:cNvSpPr>
                <a:spLocks/>
              </p:cNvSpPr>
              <p:nvPr/>
            </p:nvSpPr>
            <p:spPr bwMode="auto">
              <a:xfrm rot="8767505" flipV="1">
                <a:off x="4692799" y="2603618"/>
                <a:ext cx="517446" cy="633342"/>
              </a:xfrm>
              <a:custGeom>
                <a:avLst/>
                <a:gdLst>
                  <a:gd name="T0" fmla="*/ 163 w 21600"/>
                  <a:gd name="T1" fmla="*/ 0 h 34940"/>
                  <a:gd name="T2" fmla="*/ 259 w 21600"/>
                  <a:gd name="T3" fmla="*/ 602 h 34940"/>
                  <a:gd name="T4" fmla="*/ 0 w 21600"/>
                  <a:gd name="T5" fmla="*/ 335 h 3494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34940" fill="none" extrusionOk="0">
                    <a:moveTo>
                      <a:pt x="9466" y="0"/>
                    </a:moveTo>
                    <a:cubicBezTo>
                      <a:pt x="16890" y="3619"/>
                      <a:pt x="21600" y="11155"/>
                      <a:pt x="21600" y="19415"/>
                    </a:cubicBezTo>
                    <a:cubicBezTo>
                      <a:pt x="21600" y="25268"/>
                      <a:pt x="19224" y="30870"/>
                      <a:pt x="15017" y="34940"/>
                    </a:cubicBezTo>
                  </a:path>
                  <a:path w="21600" h="34940" stroke="0" extrusionOk="0">
                    <a:moveTo>
                      <a:pt x="9466" y="0"/>
                    </a:moveTo>
                    <a:cubicBezTo>
                      <a:pt x="16890" y="3619"/>
                      <a:pt x="21600" y="11155"/>
                      <a:pt x="21600" y="19415"/>
                    </a:cubicBezTo>
                    <a:cubicBezTo>
                      <a:pt x="21600" y="25268"/>
                      <a:pt x="19224" y="30870"/>
                      <a:pt x="15017" y="34940"/>
                    </a:cubicBezTo>
                    <a:lnTo>
                      <a:pt x="0" y="19415"/>
                    </a:lnTo>
                    <a:lnTo>
                      <a:pt x="9466" y="0"/>
                    </a:lnTo>
                    <a:close/>
                  </a:path>
                </a:pathLst>
              </a:custGeom>
              <a:solidFill>
                <a:srgbClr val="D2E9FC"/>
              </a:solidFill>
              <a:ln w="190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" name="Arc 18"/>
              <p:cNvSpPr>
                <a:spLocks/>
              </p:cNvSpPr>
              <p:nvPr/>
            </p:nvSpPr>
            <p:spPr bwMode="auto">
              <a:xfrm rot="14418447" flipV="1">
                <a:off x="4573633" y="2305051"/>
                <a:ext cx="512355" cy="507709"/>
              </a:xfrm>
              <a:custGeom>
                <a:avLst/>
                <a:gdLst>
                  <a:gd name="T0" fmla="*/ 460 w 41770"/>
                  <a:gd name="T1" fmla="*/ 0 h 31319"/>
                  <a:gd name="T2" fmla="*/ 0 w 41770"/>
                  <a:gd name="T3" fmla="*/ 203 h 31319"/>
                  <a:gd name="T4" fmla="*/ 235 w 41770"/>
                  <a:gd name="T5" fmla="*/ 113 h 3131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1770" h="31319" fill="none" extrusionOk="0">
                    <a:moveTo>
                      <a:pt x="39459" y="0"/>
                    </a:moveTo>
                    <a:cubicBezTo>
                      <a:pt x="40978" y="3014"/>
                      <a:pt x="41770" y="6343"/>
                      <a:pt x="41770" y="9719"/>
                    </a:cubicBezTo>
                    <a:cubicBezTo>
                      <a:pt x="41770" y="21648"/>
                      <a:pt x="32099" y="31319"/>
                      <a:pt x="20170" y="31319"/>
                    </a:cubicBezTo>
                    <a:cubicBezTo>
                      <a:pt x="11222" y="31319"/>
                      <a:pt x="3201" y="25802"/>
                      <a:pt x="0" y="17447"/>
                    </a:cubicBezTo>
                  </a:path>
                  <a:path w="41770" h="31319" stroke="0" extrusionOk="0">
                    <a:moveTo>
                      <a:pt x="39459" y="0"/>
                    </a:moveTo>
                    <a:cubicBezTo>
                      <a:pt x="40978" y="3014"/>
                      <a:pt x="41770" y="6343"/>
                      <a:pt x="41770" y="9719"/>
                    </a:cubicBezTo>
                    <a:cubicBezTo>
                      <a:pt x="41770" y="21648"/>
                      <a:pt x="32099" y="31319"/>
                      <a:pt x="20170" y="31319"/>
                    </a:cubicBezTo>
                    <a:cubicBezTo>
                      <a:pt x="11222" y="31319"/>
                      <a:pt x="3201" y="25802"/>
                      <a:pt x="0" y="17447"/>
                    </a:cubicBezTo>
                    <a:lnTo>
                      <a:pt x="20170" y="9719"/>
                    </a:lnTo>
                    <a:lnTo>
                      <a:pt x="39459" y="0"/>
                    </a:lnTo>
                    <a:close/>
                  </a:path>
                </a:pathLst>
              </a:custGeom>
              <a:solidFill>
                <a:srgbClr val="D2E9FC"/>
              </a:solidFill>
              <a:ln w="190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" name="Arc 20"/>
              <p:cNvSpPr>
                <a:spLocks/>
              </p:cNvSpPr>
              <p:nvPr/>
            </p:nvSpPr>
            <p:spPr bwMode="auto">
              <a:xfrm rot="17353271" flipV="1">
                <a:off x="6468359" y="2008467"/>
                <a:ext cx="504990" cy="904140"/>
              </a:xfrm>
              <a:custGeom>
                <a:avLst/>
                <a:gdLst>
                  <a:gd name="T0" fmla="*/ 0 w 31979"/>
                  <a:gd name="T1" fmla="*/ 46 h 37656"/>
                  <a:gd name="T2" fmla="*/ 373 w 31979"/>
                  <a:gd name="T3" fmla="*/ 650 h 37656"/>
                  <a:gd name="T4" fmla="*/ 156 w 31979"/>
                  <a:gd name="T5" fmla="*/ 373 h 3765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979" h="37656" fill="none" extrusionOk="0">
                    <a:moveTo>
                      <a:pt x="0" y="2657"/>
                    </a:moveTo>
                    <a:cubicBezTo>
                      <a:pt x="3181" y="913"/>
                      <a:pt x="6751" y="-1"/>
                      <a:pt x="10379" y="0"/>
                    </a:cubicBezTo>
                    <a:cubicBezTo>
                      <a:pt x="22308" y="0"/>
                      <a:pt x="31979" y="9670"/>
                      <a:pt x="31979" y="21600"/>
                    </a:cubicBezTo>
                    <a:cubicBezTo>
                      <a:pt x="31979" y="27723"/>
                      <a:pt x="29379" y="33560"/>
                      <a:pt x="24827" y="37656"/>
                    </a:cubicBezTo>
                  </a:path>
                  <a:path w="31979" h="37656" stroke="0" extrusionOk="0">
                    <a:moveTo>
                      <a:pt x="0" y="2657"/>
                    </a:moveTo>
                    <a:cubicBezTo>
                      <a:pt x="3181" y="913"/>
                      <a:pt x="6751" y="-1"/>
                      <a:pt x="10379" y="0"/>
                    </a:cubicBezTo>
                    <a:cubicBezTo>
                      <a:pt x="22308" y="0"/>
                      <a:pt x="31979" y="9670"/>
                      <a:pt x="31979" y="21600"/>
                    </a:cubicBezTo>
                    <a:cubicBezTo>
                      <a:pt x="31979" y="27723"/>
                      <a:pt x="29379" y="33560"/>
                      <a:pt x="24827" y="37656"/>
                    </a:cubicBezTo>
                    <a:lnTo>
                      <a:pt x="10379" y="21600"/>
                    </a:lnTo>
                    <a:lnTo>
                      <a:pt x="0" y="2657"/>
                    </a:lnTo>
                    <a:close/>
                  </a:path>
                </a:pathLst>
              </a:custGeom>
              <a:solidFill>
                <a:srgbClr val="D2E9FC"/>
              </a:solidFill>
              <a:ln w="190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" name="Arc 21"/>
              <p:cNvSpPr>
                <a:spLocks/>
              </p:cNvSpPr>
              <p:nvPr/>
            </p:nvSpPr>
            <p:spPr bwMode="auto">
              <a:xfrm rot="14744597" flipV="1">
                <a:off x="5111167" y="1677258"/>
                <a:ext cx="283005" cy="1032110"/>
              </a:xfrm>
              <a:custGeom>
                <a:avLst/>
                <a:gdLst>
                  <a:gd name="T0" fmla="*/ 0 w 21600"/>
                  <a:gd name="T1" fmla="*/ 0 h 43029"/>
                  <a:gd name="T2" fmla="*/ 34 w 21600"/>
                  <a:gd name="T3" fmla="*/ 742 h 43029"/>
                  <a:gd name="T4" fmla="*/ 0 w 21600"/>
                  <a:gd name="T5" fmla="*/ 372 h 4302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43029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480"/>
                      <a:pt x="13506" y="41662"/>
                      <a:pt x="2712" y="43029"/>
                    </a:cubicBezTo>
                  </a:path>
                  <a:path w="21600" h="43029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480"/>
                      <a:pt x="13506" y="41662"/>
                      <a:pt x="2712" y="43029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solidFill>
                <a:srgbClr val="D2E9FC"/>
              </a:solidFill>
              <a:ln w="190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" name="Freeform 22"/>
              <p:cNvSpPr>
                <a:spLocks/>
              </p:cNvSpPr>
              <p:nvPr/>
            </p:nvSpPr>
            <p:spPr bwMode="auto">
              <a:xfrm>
                <a:off x="4843025" y="2124929"/>
                <a:ext cx="2136552" cy="1187780"/>
              </a:xfrm>
              <a:custGeom>
                <a:avLst/>
                <a:gdLst>
                  <a:gd name="T0" fmla="*/ 123 w 1536"/>
                  <a:gd name="T1" fmla="*/ 947 h 1129"/>
                  <a:gd name="T2" fmla="*/ 156 w 1536"/>
                  <a:gd name="T3" fmla="*/ 966 h 1129"/>
                  <a:gd name="T4" fmla="*/ 624 w 1536"/>
                  <a:gd name="T5" fmla="*/ 1129 h 1129"/>
                  <a:gd name="T6" fmla="*/ 1392 w 1536"/>
                  <a:gd name="T7" fmla="*/ 793 h 1129"/>
                  <a:gd name="T8" fmla="*/ 1536 w 1536"/>
                  <a:gd name="T9" fmla="*/ 409 h 1129"/>
                  <a:gd name="T10" fmla="*/ 1104 w 1536"/>
                  <a:gd name="T11" fmla="*/ 121 h 1129"/>
                  <a:gd name="T12" fmla="*/ 503 w 1536"/>
                  <a:gd name="T13" fmla="*/ 0 h 1129"/>
                  <a:gd name="T14" fmla="*/ 48 w 1536"/>
                  <a:gd name="T15" fmla="*/ 217 h 1129"/>
                  <a:gd name="T16" fmla="*/ 0 w 1536"/>
                  <a:gd name="T17" fmla="*/ 505 h 1129"/>
                  <a:gd name="T18" fmla="*/ 123 w 1536"/>
                  <a:gd name="T19" fmla="*/ 947 h 112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536" h="1129">
                    <a:moveTo>
                      <a:pt x="123" y="947"/>
                    </a:moveTo>
                    <a:cubicBezTo>
                      <a:pt x="135" y="951"/>
                      <a:pt x="156" y="966"/>
                      <a:pt x="156" y="966"/>
                    </a:cubicBezTo>
                    <a:lnTo>
                      <a:pt x="624" y="1129"/>
                    </a:lnTo>
                    <a:lnTo>
                      <a:pt x="1392" y="793"/>
                    </a:lnTo>
                    <a:lnTo>
                      <a:pt x="1536" y="409"/>
                    </a:lnTo>
                    <a:lnTo>
                      <a:pt x="1104" y="121"/>
                    </a:lnTo>
                    <a:lnTo>
                      <a:pt x="503" y="0"/>
                    </a:lnTo>
                    <a:lnTo>
                      <a:pt x="48" y="217"/>
                    </a:lnTo>
                    <a:lnTo>
                      <a:pt x="0" y="505"/>
                    </a:lnTo>
                    <a:lnTo>
                      <a:pt x="123" y="947"/>
                    </a:lnTo>
                    <a:close/>
                  </a:path>
                </a:pathLst>
              </a:custGeom>
              <a:solidFill>
                <a:srgbClr val="D2E9F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" name="Arc 19"/>
              <p:cNvSpPr>
                <a:spLocks/>
              </p:cNvSpPr>
              <p:nvPr/>
            </p:nvSpPr>
            <p:spPr bwMode="auto">
              <a:xfrm rot="14681552" flipV="1">
                <a:off x="5879141" y="1821064"/>
                <a:ext cx="439380" cy="703999"/>
              </a:xfrm>
              <a:custGeom>
                <a:avLst/>
                <a:gdLst>
                  <a:gd name="T0" fmla="*/ 0 w 21600"/>
                  <a:gd name="T1" fmla="*/ 0 h 27829"/>
                  <a:gd name="T2" fmla="*/ 356 w 21600"/>
                  <a:gd name="T3" fmla="*/ 480 h 27829"/>
                  <a:gd name="T4" fmla="*/ 0 w 21600"/>
                  <a:gd name="T5" fmla="*/ 373 h 2782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7829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3710"/>
                      <a:pt x="21290" y="25808"/>
                      <a:pt x="20682" y="27829"/>
                    </a:cubicBezTo>
                  </a:path>
                  <a:path w="21600" h="27829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3710"/>
                      <a:pt x="21290" y="25808"/>
                      <a:pt x="20682" y="27829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solidFill>
                <a:srgbClr val="D2E9FC"/>
              </a:solidFill>
              <a:ln w="190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" name="TextBox 8"/>
            <p:cNvSpPr txBox="1"/>
            <p:nvPr/>
          </p:nvSpPr>
          <p:spPr>
            <a:xfrm>
              <a:off x="3788059" y="2225038"/>
              <a:ext cx="201561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tx2"/>
                  </a:solidFill>
                </a:rPr>
                <a:t>Wired/Wireless</a:t>
              </a:r>
              <a:br>
                <a:rPr lang="en-US" sz="2000" b="1" dirty="0" smtClean="0">
                  <a:solidFill>
                    <a:schemeClr val="tx2"/>
                  </a:solidFill>
                </a:rPr>
              </a:br>
              <a:r>
                <a:rPr lang="en-US" sz="2000" b="1" dirty="0" smtClean="0">
                  <a:solidFill>
                    <a:schemeClr val="tx2"/>
                  </a:solidFill>
                </a:rPr>
                <a:t>Networks</a:t>
              </a:r>
              <a:endParaRPr lang="en-US" sz="2000" b="1" dirty="0">
                <a:solidFill>
                  <a:schemeClr val="tx2"/>
                </a:solidFill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1463040" y="971550"/>
            <a:ext cx="1680447" cy="646331"/>
          </a:xfrm>
          <a:prstGeom prst="rect">
            <a:avLst/>
          </a:prstGeom>
          <a:solidFill>
            <a:srgbClr val="DFFFDF"/>
          </a:solidFill>
          <a:ln w="19050">
            <a:solidFill>
              <a:schemeClr val="accent2">
                <a:lumMod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2">
                    <a:lumMod val="25000"/>
                  </a:schemeClr>
                </a:solidFill>
              </a:rPr>
              <a:t>Increasing</a:t>
            </a:r>
            <a:br>
              <a:rPr lang="en-US" dirty="0" smtClean="0">
                <a:solidFill>
                  <a:schemeClr val="accent2">
                    <a:lumMod val="25000"/>
                  </a:schemeClr>
                </a:solidFill>
              </a:rPr>
            </a:br>
            <a:r>
              <a:rPr lang="en-US" dirty="0" smtClean="0">
                <a:solidFill>
                  <a:schemeClr val="accent2">
                    <a:lumMod val="25000"/>
                  </a:schemeClr>
                </a:solidFill>
              </a:rPr>
              <a:t>Bandwidth</a:t>
            </a:r>
            <a:endParaRPr lang="en-US" dirty="0">
              <a:solidFill>
                <a:schemeClr val="accent2">
                  <a:lumMod val="2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97280" y="3486150"/>
            <a:ext cx="1680447" cy="646331"/>
          </a:xfrm>
          <a:prstGeom prst="rect">
            <a:avLst/>
          </a:prstGeom>
          <a:solidFill>
            <a:srgbClr val="DFFFDF"/>
          </a:solidFill>
          <a:ln w="19050">
            <a:solidFill>
              <a:schemeClr val="accent2">
                <a:lumMod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chemeClr val="accent2">
                    <a:lumMod val="25000"/>
                  </a:schemeClr>
                </a:solidFill>
              </a:defRPr>
            </a:lvl1pPr>
          </a:lstStyle>
          <a:p>
            <a:r>
              <a:rPr lang="en-US" dirty="0"/>
              <a:t>Decreasing</a:t>
            </a:r>
            <a:br>
              <a:rPr lang="en-US" dirty="0"/>
            </a:br>
            <a:r>
              <a:rPr lang="en-US" dirty="0"/>
              <a:t>Latency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074920" y="834390"/>
            <a:ext cx="2514600" cy="646331"/>
          </a:xfrm>
          <a:prstGeom prst="rect">
            <a:avLst/>
          </a:prstGeom>
          <a:solidFill>
            <a:srgbClr val="DFFFDF"/>
          </a:solidFill>
          <a:ln w="19050">
            <a:solidFill>
              <a:schemeClr val="accent2">
                <a:lumMod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chemeClr val="accent2">
                    <a:lumMod val="25000"/>
                  </a:schemeClr>
                </a:solidFill>
              </a:defRPr>
            </a:lvl1pPr>
          </a:lstStyle>
          <a:p>
            <a:r>
              <a:rPr lang="en-US" dirty="0" smtClean="0"/>
              <a:t>Separation of Control and Data Planes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6446520" y="2160270"/>
            <a:ext cx="2103120" cy="923330"/>
          </a:xfrm>
          <a:prstGeom prst="rect">
            <a:avLst/>
          </a:prstGeom>
          <a:solidFill>
            <a:srgbClr val="DFFFDF"/>
          </a:solidFill>
          <a:ln w="19050">
            <a:solidFill>
              <a:schemeClr val="accent2">
                <a:lumMod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chemeClr val="accent2">
                    <a:lumMod val="25000"/>
                  </a:schemeClr>
                </a:solidFill>
              </a:defRPr>
            </a:lvl1pPr>
          </a:lstStyle>
          <a:p>
            <a:r>
              <a:rPr lang="en-US" dirty="0" smtClean="0"/>
              <a:t>Software Defined Control and Data Planes</a:t>
            </a:r>
            <a:endParaRPr lang="en-US" dirty="0"/>
          </a:p>
        </p:txBody>
      </p:sp>
      <p:cxnSp>
        <p:nvCxnSpPr>
          <p:cNvPr id="24" name="Straight Arrow Connector 23"/>
          <p:cNvCxnSpPr/>
          <p:nvPr/>
        </p:nvCxnSpPr>
        <p:spPr>
          <a:xfrm flipH="1" flipV="1">
            <a:off x="3154680" y="1748790"/>
            <a:ext cx="365760" cy="274320"/>
          </a:xfrm>
          <a:prstGeom prst="straightConnector1">
            <a:avLst/>
          </a:prstGeom>
          <a:ln w="19050" cap="rnd">
            <a:solidFill>
              <a:schemeClr val="accent2">
                <a:lumMod val="25000"/>
              </a:schemeClr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2926080" y="3074670"/>
            <a:ext cx="731520" cy="548640"/>
          </a:xfrm>
          <a:prstGeom prst="straightConnector1">
            <a:avLst/>
          </a:prstGeom>
          <a:ln w="19050" cap="rnd">
            <a:solidFill>
              <a:schemeClr val="accent2">
                <a:lumMod val="25000"/>
              </a:schemeClr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5486400" y="1565910"/>
            <a:ext cx="228600" cy="274320"/>
          </a:xfrm>
          <a:prstGeom prst="straightConnector1">
            <a:avLst/>
          </a:prstGeom>
          <a:ln w="19050" cap="rnd">
            <a:solidFill>
              <a:schemeClr val="accent2">
                <a:lumMod val="25000"/>
              </a:schemeClr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5212080" y="3348990"/>
            <a:ext cx="365760" cy="685800"/>
          </a:xfrm>
          <a:prstGeom prst="straightConnector1">
            <a:avLst/>
          </a:prstGeom>
          <a:ln w="19050" cap="rnd">
            <a:solidFill>
              <a:schemeClr val="accent2">
                <a:lumMod val="25000"/>
              </a:schemeClr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434840" y="4080510"/>
            <a:ext cx="3291840" cy="646331"/>
          </a:xfrm>
          <a:prstGeom prst="rect">
            <a:avLst/>
          </a:prstGeom>
          <a:solidFill>
            <a:srgbClr val="DFFFDF"/>
          </a:solidFill>
          <a:ln w="19050">
            <a:solidFill>
              <a:schemeClr val="accent2">
                <a:lumMod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chemeClr val="accent2">
                    <a:lumMod val="25000"/>
                  </a:schemeClr>
                </a:solidFill>
              </a:defRPr>
            </a:lvl1pPr>
          </a:lstStyle>
          <a:p>
            <a:r>
              <a:rPr lang="en-US" dirty="0" smtClean="0"/>
              <a:t>Open Source Implementations of Infrastructure</a:t>
            </a:r>
            <a:endParaRPr lang="en-US" dirty="0"/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6080760" y="2617470"/>
            <a:ext cx="274320" cy="0"/>
          </a:xfrm>
          <a:prstGeom prst="straightConnector1">
            <a:avLst/>
          </a:prstGeom>
          <a:ln w="19050" cap="rnd">
            <a:solidFill>
              <a:schemeClr val="accent2">
                <a:lumMod val="25000"/>
              </a:schemeClr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35548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February 1, 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Platform Lab Overview and Update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" y="148590"/>
            <a:ext cx="9052560" cy="548640"/>
          </a:xfrm>
        </p:spPr>
        <p:txBody>
          <a:bodyPr/>
          <a:lstStyle/>
          <a:p>
            <a:r>
              <a:rPr lang="en-US" dirty="0" smtClean="0"/>
              <a:t>Uber-Goal: Swarm Control Infrastructure</a:t>
            </a:r>
            <a:endParaRPr lang="en-US" dirty="0"/>
          </a:p>
        </p:txBody>
      </p:sp>
      <p:pic>
        <p:nvPicPr>
          <p:cNvPr id="7" name="Picture 6" descr="http://www.e-fujitsu.nl/wp-content/uploads/2014/07/data-cent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" y="1703070"/>
            <a:ext cx="3348298" cy="1881425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/>
          <p:cNvGrpSpPr/>
          <p:nvPr/>
        </p:nvGrpSpPr>
        <p:grpSpPr>
          <a:xfrm>
            <a:off x="4069080" y="1894880"/>
            <a:ext cx="2596968" cy="1545550"/>
            <a:chOff x="3474720" y="1748790"/>
            <a:chExt cx="2596968" cy="1545550"/>
          </a:xfrm>
        </p:grpSpPr>
        <p:grpSp>
          <p:nvGrpSpPr>
            <p:cNvPr id="19" name="Group 18"/>
            <p:cNvGrpSpPr/>
            <p:nvPr/>
          </p:nvGrpSpPr>
          <p:grpSpPr>
            <a:xfrm>
              <a:off x="3474720" y="1748790"/>
              <a:ext cx="2596968" cy="1545550"/>
              <a:chOff x="4575956" y="1953374"/>
              <a:chExt cx="2596968" cy="1545550"/>
            </a:xfrm>
          </p:grpSpPr>
          <p:sp>
            <p:nvSpPr>
              <p:cNvPr id="21" name="Arc 14"/>
              <p:cNvSpPr>
                <a:spLocks/>
              </p:cNvSpPr>
              <p:nvPr/>
            </p:nvSpPr>
            <p:spPr bwMode="auto">
              <a:xfrm rot="4018326" flipV="1">
                <a:off x="6042499" y="2784029"/>
                <a:ext cx="391368" cy="1032110"/>
              </a:xfrm>
              <a:custGeom>
                <a:avLst/>
                <a:gdLst>
                  <a:gd name="T0" fmla="*/ 0 w 21600"/>
                  <a:gd name="T1" fmla="*/ 0 h 43029"/>
                  <a:gd name="T2" fmla="*/ 47 w 21600"/>
                  <a:gd name="T3" fmla="*/ 742 h 43029"/>
                  <a:gd name="T4" fmla="*/ 0 w 21600"/>
                  <a:gd name="T5" fmla="*/ 372 h 4302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43029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480"/>
                      <a:pt x="13506" y="41662"/>
                      <a:pt x="2712" y="43029"/>
                    </a:cubicBezTo>
                  </a:path>
                  <a:path w="21600" h="43029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480"/>
                      <a:pt x="13506" y="41662"/>
                      <a:pt x="2712" y="43029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solidFill>
                <a:srgbClr val="D2E9FC"/>
              </a:solidFill>
              <a:ln w="190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" name="Arc 15"/>
              <p:cNvSpPr>
                <a:spLocks/>
              </p:cNvSpPr>
              <p:nvPr/>
            </p:nvSpPr>
            <p:spPr bwMode="auto">
              <a:xfrm rot="2287649" flipV="1">
                <a:off x="6569237" y="2613087"/>
                <a:ext cx="517446" cy="780631"/>
              </a:xfrm>
              <a:custGeom>
                <a:avLst/>
                <a:gdLst>
                  <a:gd name="T0" fmla="*/ 0 w 21600"/>
                  <a:gd name="T1" fmla="*/ 0 h 43029"/>
                  <a:gd name="T2" fmla="*/ 47 w 21600"/>
                  <a:gd name="T3" fmla="*/ 742 h 43029"/>
                  <a:gd name="T4" fmla="*/ 0 w 21600"/>
                  <a:gd name="T5" fmla="*/ 372 h 4302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43029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480"/>
                      <a:pt x="13506" y="41662"/>
                      <a:pt x="2712" y="43029"/>
                    </a:cubicBezTo>
                  </a:path>
                  <a:path w="21600" h="43029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480"/>
                      <a:pt x="13506" y="41662"/>
                      <a:pt x="2712" y="43029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solidFill>
                <a:srgbClr val="D2E9FC"/>
              </a:solidFill>
              <a:ln w="190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" name="Arc 16"/>
              <p:cNvSpPr>
                <a:spLocks/>
              </p:cNvSpPr>
              <p:nvPr/>
            </p:nvSpPr>
            <p:spPr bwMode="auto">
              <a:xfrm rot="2287649" flipV="1">
                <a:off x="4907010" y="3065474"/>
                <a:ext cx="959779" cy="433450"/>
              </a:xfrm>
              <a:custGeom>
                <a:avLst/>
                <a:gdLst>
                  <a:gd name="T0" fmla="*/ 0 w 40079"/>
                  <a:gd name="T1" fmla="*/ 180 h 23906"/>
                  <a:gd name="T2" fmla="*/ 688 w 40079"/>
                  <a:gd name="T3" fmla="*/ 412 h 23906"/>
                  <a:gd name="T4" fmla="*/ 318 w 40079"/>
                  <a:gd name="T5" fmla="*/ 372 h 2390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0079" h="23906" fill="none" extrusionOk="0">
                    <a:moveTo>
                      <a:pt x="-1" y="10415"/>
                    </a:moveTo>
                    <a:cubicBezTo>
                      <a:pt x="3913" y="3950"/>
                      <a:pt x="10921" y="-1"/>
                      <a:pt x="18479" y="0"/>
                    </a:cubicBezTo>
                    <a:cubicBezTo>
                      <a:pt x="30408" y="0"/>
                      <a:pt x="40079" y="9670"/>
                      <a:pt x="40079" y="21600"/>
                    </a:cubicBezTo>
                    <a:cubicBezTo>
                      <a:pt x="40079" y="22370"/>
                      <a:pt x="40037" y="23140"/>
                      <a:pt x="39955" y="23905"/>
                    </a:cubicBezTo>
                  </a:path>
                  <a:path w="40079" h="23906" stroke="0" extrusionOk="0">
                    <a:moveTo>
                      <a:pt x="-1" y="10415"/>
                    </a:moveTo>
                    <a:cubicBezTo>
                      <a:pt x="3913" y="3950"/>
                      <a:pt x="10921" y="-1"/>
                      <a:pt x="18479" y="0"/>
                    </a:cubicBezTo>
                    <a:cubicBezTo>
                      <a:pt x="30408" y="0"/>
                      <a:pt x="40079" y="9670"/>
                      <a:pt x="40079" y="21600"/>
                    </a:cubicBezTo>
                    <a:cubicBezTo>
                      <a:pt x="40079" y="22370"/>
                      <a:pt x="40037" y="23140"/>
                      <a:pt x="39955" y="23905"/>
                    </a:cubicBezTo>
                    <a:lnTo>
                      <a:pt x="18479" y="21600"/>
                    </a:lnTo>
                    <a:lnTo>
                      <a:pt x="-1" y="10415"/>
                    </a:lnTo>
                    <a:close/>
                  </a:path>
                </a:pathLst>
              </a:custGeom>
              <a:solidFill>
                <a:srgbClr val="D2E9FC"/>
              </a:solidFill>
              <a:ln w="190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" name="Arc 17"/>
              <p:cNvSpPr>
                <a:spLocks/>
              </p:cNvSpPr>
              <p:nvPr/>
            </p:nvSpPr>
            <p:spPr bwMode="auto">
              <a:xfrm rot="8767505" flipV="1">
                <a:off x="4692799" y="2603618"/>
                <a:ext cx="517446" cy="633342"/>
              </a:xfrm>
              <a:custGeom>
                <a:avLst/>
                <a:gdLst>
                  <a:gd name="T0" fmla="*/ 163 w 21600"/>
                  <a:gd name="T1" fmla="*/ 0 h 34940"/>
                  <a:gd name="T2" fmla="*/ 259 w 21600"/>
                  <a:gd name="T3" fmla="*/ 602 h 34940"/>
                  <a:gd name="T4" fmla="*/ 0 w 21600"/>
                  <a:gd name="T5" fmla="*/ 335 h 3494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34940" fill="none" extrusionOk="0">
                    <a:moveTo>
                      <a:pt x="9466" y="0"/>
                    </a:moveTo>
                    <a:cubicBezTo>
                      <a:pt x="16890" y="3619"/>
                      <a:pt x="21600" y="11155"/>
                      <a:pt x="21600" y="19415"/>
                    </a:cubicBezTo>
                    <a:cubicBezTo>
                      <a:pt x="21600" y="25268"/>
                      <a:pt x="19224" y="30870"/>
                      <a:pt x="15017" y="34940"/>
                    </a:cubicBezTo>
                  </a:path>
                  <a:path w="21600" h="34940" stroke="0" extrusionOk="0">
                    <a:moveTo>
                      <a:pt x="9466" y="0"/>
                    </a:moveTo>
                    <a:cubicBezTo>
                      <a:pt x="16890" y="3619"/>
                      <a:pt x="21600" y="11155"/>
                      <a:pt x="21600" y="19415"/>
                    </a:cubicBezTo>
                    <a:cubicBezTo>
                      <a:pt x="21600" y="25268"/>
                      <a:pt x="19224" y="30870"/>
                      <a:pt x="15017" y="34940"/>
                    </a:cubicBezTo>
                    <a:lnTo>
                      <a:pt x="0" y="19415"/>
                    </a:lnTo>
                    <a:lnTo>
                      <a:pt x="9466" y="0"/>
                    </a:lnTo>
                    <a:close/>
                  </a:path>
                </a:pathLst>
              </a:custGeom>
              <a:solidFill>
                <a:srgbClr val="D2E9FC"/>
              </a:solidFill>
              <a:ln w="190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" name="Arc 18"/>
              <p:cNvSpPr>
                <a:spLocks/>
              </p:cNvSpPr>
              <p:nvPr/>
            </p:nvSpPr>
            <p:spPr bwMode="auto">
              <a:xfrm rot="14418447" flipV="1">
                <a:off x="4573633" y="2305051"/>
                <a:ext cx="512355" cy="507709"/>
              </a:xfrm>
              <a:custGeom>
                <a:avLst/>
                <a:gdLst>
                  <a:gd name="T0" fmla="*/ 460 w 41770"/>
                  <a:gd name="T1" fmla="*/ 0 h 31319"/>
                  <a:gd name="T2" fmla="*/ 0 w 41770"/>
                  <a:gd name="T3" fmla="*/ 203 h 31319"/>
                  <a:gd name="T4" fmla="*/ 235 w 41770"/>
                  <a:gd name="T5" fmla="*/ 113 h 3131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1770" h="31319" fill="none" extrusionOk="0">
                    <a:moveTo>
                      <a:pt x="39459" y="0"/>
                    </a:moveTo>
                    <a:cubicBezTo>
                      <a:pt x="40978" y="3014"/>
                      <a:pt x="41770" y="6343"/>
                      <a:pt x="41770" y="9719"/>
                    </a:cubicBezTo>
                    <a:cubicBezTo>
                      <a:pt x="41770" y="21648"/>
                      <a:pt x="32099" y="31319"/>
                      <a:pt x="20170" y="31319"/>
                    </a:cubicBezTo>
                    <a:cubicBezTo>
                      <a:pt x="11222" y="31319"/>
                      <a:pt x="3201" y="25802"/>
                      <a:pt x="0" y="17447"/>
                    </a:cubicBezTo>
                  </a:path>
                  <a:path w="41770" h="31319" stroke="0" extrusionOk="0">
                    <a:moveTo>
                      <a:pt x="39459" y="0"/>
                    </a:moveTo>
                    <a:cubicBezTo>
                      <a:pt x="40978" y="3014"/>
                      <a:pt x="41770" y="6343"/>
                      <a:pt x="41770" y="9719"/>
                    </a:cubicBezTo>
                    <a:cubicBezTo>
                      <a:pt x="41770" y="21648"/>
                      <a:pt x="32099" y="31319"/>
                      <a:pt x="20170" y="31319"/>
                    </a:cubicBezTo>
                    <a:cubicBezTo>
                      <a:pt x="11222" y="31319"/>
                      <a:pt x="3201" y="25802"/>
                      <a:pt x="0" y="17447"/>
                    </a:cubicBezTo>
                    <a:lnTo>
                      <a:pt x="20170" y="9719"/>
                    </a:lnTo>
                    <a:lnTo>
                      <a:pt x="39459" y="0"/>
                    </a:lnTo>
                    <a:close/>
                  </a:path>
                </a:pathLst>
              </a:custGeom>
              <a:solidFill>
                <a:srgbClr val="D2E9FC"/>
              </a:solidFill>
              <a:ln w="190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" name="Arc 20"/>
              <p:cNvSpPr>
                <a:spLocks/>
              </p:cNvSpPr>
              <p:nvPr/>
            </p:nvSpPr>
            <p:spPr bwMode="auto">
              <a:xfrm rot="17353271" flipV="1">
                <a:off x="6468359" y="2008467"/>
                <a:ext cx="504990" cy="904140"/>
              </a:xfrm>
              <a:custGeom>
                <a:avLst/>
                <a:gdLst>
                  <a:gd name="T0" fmla="*/ 0 w 31979"/>
                  <a:gd name="T1" fmla="*/ 46 h 37656"/>
                  <a:gd name="T2" fmla="*/ 373 w 31979"/>
                  <a:gd name="T3" fmla="*/ 650 h 37656"/>
                  <a:gd name="T4" fmla="*/ 156 w 31979"/>
                  <a:gd name="T5" fmla="*/ 373 h 3765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979" h="37656" fill="none" extrusionOk="0">
                    <a:moveTo>
                      <a:pt x="0" y="2657"/>
                    </a:moveTo>
                    <a:cubicBezTo>
                      <a:pt x="3181" y="913"/>
                      <a:pt x="6751" y="-1"/>
                      <a:pt x="10379" y="0"/>
                    </a:cubicBezTo>
                    <a:cubicBezTo>
                      <a:pt x="22308" y="0"/>
                      <a:pt x="31979" y="9670"/>
                      <a:pt x="31979" y="21600"/>
                    </a:cubicBezTo>
                    <a:cubicBezTo>
                      <a:pt x="31979" y="27723"/>
                      <a:pt x="29379" y="33560"/>
                      <a:pt x="24827" y="37656"/>
                    </a:cubicBezTo>
                  </a:path>
                  <a:path w="31979" h="37656" stroke="0" extrusionOk="0">
                    <a:moveTo>
                      <a:pt x="0" y="2657"/>
                    </a:moveTo>
                    <a:cubicBezTo>
                      <a:pt x="3181" y="913"/>
                      <a:pt x="6751" y="-1"/>
                      <a:pt x="10379" y="0"/>
                    </a:cubicBezTo>
                    <a:cubicBezTo>
                      <a:pt x="22308" y="0"/>
                      <a:pt x="31979" y="9670"/>
                      <a:pt x="31979" y="21600"/>
                    </a:cubicBezTo>
                    <a:cubicBezTo>
                      <a:pt x="31979" y="27723"/>
                      <a:pt x="29379" y="33560"/>
                      <a:pt x="24827" y="37656"/>
                    </a:cubicBezTo>
                    <a:lnTo>
                      <a:pt x="10379" y="21600"/>
                    </a:lnTo>
                    <a:lnTo>
                      <a:pt x="0" y="2657"/>
                    </a:lnTo>
                    <a:close/>
                  </a:path>
                </a:pathLst>
              </a:custGeom>
              <a:solidFill>
                <a:srgbClr val="D2E9FC"/>
              </a:solidFill>
              <a:ln w="190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" name="Arc 21"/>
              <p:cNvSpPr>
                <a:spLocks/>
              </p:cNvSpPr>
              <p:nvPr/>
            </p:nvSpPr>
            <p:spPr bwMode="auto">
              <a:xfrm rot="14744597" flipV="1">
                <a:off x="5111167" y="1677258"/>
                <a:ext cx="283005" cy="1032110"/>
              </a:xfrm>
              <a:custGeom>
                <a:avLst/>
                <a:gdLst>
                  <a:gd name="T0" fmla="*/ 0 w 21600"/>
                  <a:gd name="T1" fmla="*/ 0 h 43029"/>
                  <a:gd name="T2" fmla="*/ 34 w 21600"/>
                  <a:gd name="T3" fmla="*/ 742 h 43029"/>
                  <a:gd name="T4" fmla="*/ 0 w 21600"/>
                  <a:gd name="T5" fmla="*/ 372 h 4302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43029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480"/>
                      <a:pt x="13506" y="41662"/>
                      <a:pt x="2712" y="43029"/>
                    </a:cubicBezTo>
                  </a:path>
                  <a:path w="21600" h="43029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480"/>
                      <a:pt x="13506" y="41662"/>
                      <a:pt x="2712" y="43029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solidFill>
                <a:srgbClr val="D2E9FC"/>
              </a:solidFill>
              <a:ln w="190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" name="Freeform 22"/>
              <p:cNvSpPr>
                <a:spLocks/>
              </p:cNvSpPr>
              <p:nvPr/>
            </p:nvSpPr>
            <p:spPr bwMode="auto">
              <a:xfrm>
                <a:off x="4843025" y="2124929"/>
                <a:ext cx="2136552" cy="1187780"/>
              </a:xfrm>
              <a:custGeom>
                <a:avLst/>
                <a:gdLst>
                  <a:gd name="T0" fmla="*/ 123 w 1536"/>
                  <a:gd name="T1" fmla="*/ 947 h 1129"/>
                  <a:gd name="T2" fmla="*/ 156 w 1536"/>
                  <a:gd name="T3" fmla="*/ 966 h 1129"/>
                  <a:gd name="T4" fmla="*/ 624 w 1536"/>
                  <a:gd name="T5" fmla="*/ 1129 h 1129"/>
                  <a:gd name="T6" fmla="*/ 1392 w 1536"/>
                  <a:gd name="T7" fmla="*/ 793 h 1129"/>
                  <a:gd name="T8" fmla="*/ 1536 w 1536"/>
                  <a:gd name="T9" fmla="*/ 409 h 1129"/>
                  <a:gd name="T10" fmla="*/ 1104 w 1536"/>
                  <a:gd name="T11" fmla="*/ 121 h 1129"/>
                  <a:gd name="T12" fmla="*/ 503 w 1536"/>
                  <a:gd name="T13" fmla="*/ 0 h 1129"/>
                  <a:gd name="T14" fmla="*/ 48 w 1536"/>
                  <a:gd name="T15" fmla="*/ 217 h 1129"/>
                  <a:gd name="T16" fmla="*/ 0 w 1536"/>
                  <a:gd name="T17" fmla="*/ 505 h 1129"/>
                  <a:gd name="T18" fmla="*/ 123 w 1536"/>
                  <a:gd name="T19" fmla="*/ 947 h 112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536" h="1129">
                    <a:moveTo>
                      <a:pt x="123" y="947"/>
                    </a:moveTo>
                    <a:cubicBezTo>
                      <a:pt x="135" y="951"/>
                      <a:pt x="156" y="966"/>
                      <a:pt x="156" y="966"/>
                    </a:cubicBezTo>
                    <a:lnTo>
                      <a:pt x="624" y="1129"/>
                    </a:lnTo>
                    <a:lnTo>
                      <a:pt x="1392" y="793"/>
                    </a:lnTo>
                    <a:lnTo>
                      <a:pt x="1536" y="409"/>
                    </a:lnTo>
                    <a:lnTo>
                      <a:pt x="1104" y="121"/>
                    </a:lnTo>
                    <a:lnTo>
                      <a:pt x="503" y="0"/>
                    </a:lnTo>
                    <a:lnTo>
                      <a:pt x="48" y="217"/>
                    </a:lnTo>
                    <a:lnTo>
                      <a:pt x="0" y="505"/>
                    </a:lnTo>
                    <a:lnTo>
                      <a:pt x="123" y="947"/>
                    </a:lnTo>
                    <a:close/>
                  </a:path>
                </a:pathLst>
              </a:custGeom>
              <a:solidFill>
                <a:srgbClr val="D2E9F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9" name="Arc 19"/>
              <p:cNvSpPr>
                <a:spLocks/>
              </p:cNvSpPr>
              <p:nvPr/>
            </p:nvSpPr>
            <p:spPr bwMode="auto">
              <a:xfrm rot="14681552" flipV="1">
                <a:off x="5879141" y="1821064"/>
                <a:ext cx="439380" cy="703999"/>
              </a:xfrm>
              <a:custGeom>
                <a:avLst/>
                <a:gdLst>
                  <a:gd name="T0" fmla="*/ 0 w 21600"/>
                  <a:gd name="T1" fmla="*/ 0 h 27829"/>
                  <a:gd name="T2" fmla="*/ 356 w 21600"/>
                  <a:gd name="T3" fmla="*/ 480 h 27829"/>
                  <a:gd name="T4" fmla="*/ 0 w 21600"/>
                  <a:gd name="T5" fmla="*/ 373 h 2782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7829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3710"/>
                      <a:pt x="21290" y="25808"/>
                      <a:pt x="20682" y="27829"/>
                    </a:cubicBezTo>
                  </a:path>
                  <a:path w="21600" h="27829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3710"/>
                      <a:pt x="21290" y="25808"/>
                      <a:pt x="20682" y="27829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solidFill>
                <a:srgbClr val="D2E9FC"/>
              </a:solidFill>
              <a:ln w="190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0" name="TextBox 19"/>
            <p:cNvSpPr txBox="1"/>
            <p:nvPr/>
          </p:nvSpPr>
          <p:spPr>
            <a:xfrm>
              <a:off x="3788059" y="2225038"/>
              <a:ext cx="201561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tx2"/>
                  </a:solidFill>
                </a:rPr>
                <a:t>Wired/Wireless</a:t>
              </a:r>
              <a:br>
                <a:rPr lang="en-US" sz="2000" b="1" dirty="0" smtClean="0">
                  <a:solidFill>
                    <a:schemeClr val="tx2"/>
                  </a:solidFill>
                </a:rPr>
              </a:br>
              <a:r>
                <a:rPr lang="en-US" sz="2000" b="1" dirty="0" smtClean="0">
                  <a:solidFill>
                    <a:schemeClr val="tx2"/>
                  </a:solidFill>
                </a:rPr>
                <a:t>Networks</a:t>
              </a:r>
              <a:endParaRPr lang="en-US" sz="2000" b="1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5440680" y="3577590"/>
            <a:ext cx="1237074" cy="1051560"/>
            <a:chOff x="7498080" y="911784"/>
            <a:chExt cx="1237074" cy="1051560"/>
          </a:xfrm>
        </p:grpSpPr>
        <p:sp>
          <p:nvSpPr>
            <p:cNvPr id="31" name="Cube 30"/>
            <p:cNvSpPr/>
            <p:nvPr/>
          </p:nvSpPr>
          <p:spPr>
            <a:xfrm>
              <a:off x="7498080" y="1337310"/>
              <a:ext cx="537462" cy="135332"/>
            </a:xfrm>
            <a:prstGeom prst="cube">
              <a:avLst>
                <a:gd name="adj" fmla="val 60164"/>
              </a:avLst>
            </a:prstGeom>
            <a:gradFill>
              <a:gsLst>
                <a:gs pos="0">
                  <a:srgbClr val="55A1DF"/>
                </a:gs>
                <a:gs pos="100000">
                  <a:srgbClr val="C5DFF5"/>
                </a:gs>
              </a:gsLst>
              <a:lin ang="16200000" scaled="0"/>
            </a:gradFill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Cube 31"/>
            <p:cNvSpPr/>
            <p:nvPr/>
          </p:nvSpPr>
          <p:spPr>
            <a:xfrm>
              <a:off x="8070494" y="1200150"/>
              <a:ext cx="387706" cy="234086"/>
            </a:xfrm>
            <a:prstGeom prst="cube">
              <a:avLst/>
            </a:prstGeom>
            <a:gradFill flip="none" rotWithShape="1">
              <a:gsLst>
                <a:gs pos="0">
                  <a:srgbClr val="DB556F"/>
                </a:gs>
                <a:gs pos="100000">
                  <a:srgbClr val="F5C5CE"/>
                </a:gs>
              </a:gsLst>
              <a:lin ang="16200000" scaled="1"/>
              <a:tileRect/>
            </a:gradFill>
            <a:ln w="12700">
              <a:solidFill>
                <a:srgbClr val="6C282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Cube 32"/>
            <p:cNvSpPr/>
            <p:nvPr/>
          </p:nvSpPr>
          <p:spPr>
            <a:xfrm>
              <a:off x="7776997" y="1017270"/>
              <a:ext cx="132563" cy="206797"/>
            </a:xfrm>
            <a:prstGeom prst="cube">
              <a:avLst/>
            </a:prstGeom>
            <a:gradFill>
              <a:gsLst>
                <a:gs pos="0">
                  <a:srgbClr val="A1601F"/>
                </a:gs>
                <a:gs pos="100000">
                  <a:srgbClr val="EDC9A5"/>
                </a:gs>
              </a:gsLst>
            </a:gradFill>
            <a:ln w="127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Cube 33"/>
            <p:cNvSpPr/>
            <p:nvPr/>
          </p:nvSpPr>
          <p:spPr>
            <a:xfrm>
              <a:off x="8549640" y="1337310"/>
              <a:ext cx="185514" cy="166720"/>
            </a:xfrm>
            <a:prstGeom prst="cube">
              <a:avLst/>
            </a:prstGeom>
            <a:gradFill>
              <a:gsLst>
                <a:gs pos="0">
                  <a:srgbClr val="74B230"/>
                </a:gs>
                <a:gs pos="100000">
                  <a:srgbClr val="B8E08C"/>
                </a:gs>
              </a:gsLst>
            </a:gradFill>
            <a:ln w="12700">
              <a:solidFill>
                <a:srgbClr val="69833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Cube 34"/>
            <p:cNvSpPr/>
            <p:nvPr/>
          </p:nvSpPr>
          <p:spPr>
            <a:xfrm>
              <a:off x="8062374" y="911784"/>
              <a:ext cx="320251" cy="242646"/>
            </a:xfrm>
            <a:prstGeom prst="cube">
              <a:avLst/>
            </a:prstGeom>
            <a:gradFill>
              <a:gsLst>
                <a:gs pos="0">
                  <a:srgbClr val="74B230"/>
                </a:gs>
                <a:gs pos="100000">
                  <a:srgbClr val="B8E08C"/>
                </a:gs>
              </a:gsLst>
            </a:gradFill>
            <a:ln w="12700">
              <a:solidFill>
                <a:srgbClr val="69833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Cube 35"/>
            <p:cNvSpPr/>
            <p:nvPr/>
          </p:nvSpPr>
          <p:spPr>
            <a:xfrm>
              <a:off x="7635240" y="1520190"/>
              <a:ext cx="241551" cy="234086"/>
            </a:xfrm>
            <a:prstGeom prst="cube">
              <a:avLst/>
            </a:prstGeom>
            <a:gradFill flip="none" rotWithShape="1">
              <a:gsLst>
                <a:gs pos="0">
                  <a:srgbClr val="DB556F"/>
                </a:gs>
                <a:gs pos="100000">
                  <a:srgbClr val="F5C5CE"/>
                </a:gs>
              </a:gsLst>
              <a:lin ang="16200000" scaled="1"/>
              <a:tileRect/>
            </a:gradFill>
            <a:ln w="12700">
              <a:solidFill>
                <a:srgbClr val="6C282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Cube 36"/>
            <p:cNvSpPr/>
            <p:nvPr/>
          </p:nvSpPr>
          <p:spPr>
            <a:xfrm>
              <a:off x="8509520" y="1019098"/>
              <a:ext cx="168859" cy="135332"/>
            </a:xfrm>
            <a:prstGeom prst="cube">
              <a:avLst/>
            </a:prstGeom>
            <a:gradFill>
              <a:gsLst>
                <a:gs pos="0">
                  <a:srgbClr val="55A1DF"/>
                </a:gs>
                <a:gs pos="100000">
                  <a:srgbClr val="C5DFF5"/>
                </a:gs>
              </a:gsLst>
              <a:lin ang="16200000" scaled="0"/>
            </a:gradFill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Cube 37"/>
            <p:cNvSpPr/>
            <p:nvPr/>
          </p:nvSpPr>
          <p:spPr>
            <a:xfrm>
              <a:off x="8458200" y="1648504"/>
              <a:ext cx="250404" cy="191726"/>
            </a:xfrm>
            <a:prstGeom prst="cube">
              <a:avLst/>
            </a:prstGeom>
            <a:gradFill>
              <a:gsLst>
                <a:gs pos="0">
                  <a:srgbClr val="55A1DF"/>
                </a:gs>
                <a:gs pos="100000">
                  <a:srgbClr val="C5DFF5"/>
                </a:gs>
              </a:gsLst>
              <a:lin ang="16200000" scaled="0"/>
            </a:gradFill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Cube 38"/>
            <p:cNvSpPr/>
            <p:nvPr/>
          </p:nvSpPr>
          <p:spPr>
            <a:xfrm>
              <a:off x="8115106" y="1518998"/>
              <a:ext cx="304800" cy="132413"/>
            </a:xfrm>
            <a:prstGeom prst="cube">
              <a:avLst>
                <a:gd name="adj" fmla="val 53239"/>
              </a:avLst>
            </a:prstGeom>
            <a:gradFill>
              <a:gsLst>
                <a:gs pos="0">
                  <a:srgbClr val="A1601F"/>
                </a:gs>
                <a:gs pos="100000">
                  <a:srgbClr val="EDC9A5"/>
                </a:gs>
              </a:gsLst>
            </a:gradFill>
            <a:ln w="127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Cube 39"/>
            <p:cNvSpPr/>
            <p:nvPr/>
          </p:nvSpPr>
          <p:spPr>
            <a:xfrm>
              <a:off x="7959441" y="1707575"/>
              <a:ext cx="270159" cy="255769"/>
            </a:xfrm>
            <a:prstGeom prst="cube">
              <a:avLst>
                <a:gd name="adj" fmla="val 13793"/>
              </a:avLst>
            </a:prstGeom>
            <a:gradFill>
              <a:gsLst>
                <a:gs pos="0">
                  <a:srgbClr val="74B230"/>
                </a:gs>
                <a:gs pos="100000">
                  <a:srgbClr val="B8E08C"/>
                </a:gs>
              </a:gsLst>
            </a:gradFill>
            <a:ln w="12700">
              <a:solidFill>
                <a:srgbClr val="69833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7223760" y="2160270"/>
            <a:ext cx="1124709" cy="800634"/>
            <a:chOff x="4206240" y="1291590"/>
            <a:chExt cx="1124709" cy="800634"/>
          </a:xfrm>
        </p:grpSpPr>
        <p:pic>
          <p:nvPicPr>
            <p:cNvPr id="42" name="Picture 22" descr="http://www.clipartbest.com/cliparts/RTA/6RX/RTA6RXeqc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06240" y="1434647"/>
              <a:ext cx="393189" cy="1946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Picture 22" descr="http://www.clipartbest.com/cliparts/RTA/6RX/RTA6RXeqc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80560" y="1291590"/>
              <a:ext cx="393189" cy="1946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22" descr="http://www.clipartbest.com/cliparts/RTA/6RX/RTA6RXeqc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0034" y="1552540"/>
              <a:ext cx="393189" cy="1946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22" descr="http://www.clipartbest.com/cliparts/RTA/6RX/RTA6RXeqc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1520" y="1563789"/>
              <a:ext cx="393189" cy="1946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" name="Picture 45" descr="http://www.clipartbest.com/cliparts/RTA/6RX/RTA6RXeqc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4701" y="1692279"/>
              <a:ext cx="393189" cy="1946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" name="Picture 22" descr="http://www.clipartbest.com/cliparts/RTA/6RX/RTA6RXeqc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80560" y="1897550"/>
              <a:ext cx="393189" cy="1946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22" descr="http://www.clipartbest.com/cliparts/RTA/6RX/RTA6RXeqc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7760" y="1337310"/>
              <a:ext cx="393189" cy="1946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" name="Picture 22" descr="http://www.clipartbest.com/cliparts/RTA/6RX/RTA6RXeqc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600" y="1794510"/>
              <a:ext cx="393189" cy="1946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0" name="Group 49"/>
          <p:cNvGrpSpPr/>
          <p:nvPr/>
        </p:nvGrpSpPr>
        <p:grpSpPr>
          <a:xfrm>
            <a:off x="7132320" y="3120390"/>
            <a:ext cx="1255018" cy="1035302"/>
            <a:chOff x="5760720" y="1108710"/>
            <a:chExt cx="1255018" cy="1035302"/>
          </a:xfrm>
        </p:grpSpPr>
        <p:pic>
          <p:nvPicPr>
            <p:cNvPr id="51" name="Picture 20" descr="C:\Users\ouster\Desktop\copter2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97880" y="1428750"/>
              <a:ext cx="477778" cy="2969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2" name="Picture 19" descr="C:\Users\ouster\Desktop\copter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0720" y="1633424"/>
              <a:ext cx="425923" cy="425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3" name="Picture 20" descr="C:\Users\ouster\Desktop\copter2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9360" y="1291590"/>
              <a:ext cx="477778" cy="2969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4" name="Picture 20" descr="C:\Users\ouster\Desktop\copter2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0760" y="1847054"/>
              <a:ext cx="477778" cy="2969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20" descr="C:\Users\ouster\Desktop\copter2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37960" y="1451832"/>
              <a:ext cx="477778" cy="2969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6" name="Picture 19" descr="C:\Users\ouster\Desktop\copter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37960" y="1703070"/>
              <a:ext cx="425923" cy="425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7" name="Picture 19" descr="C:\Users\ouster\Desktop\copter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3600" y="1108710"/>
              <a:ext cx="425923" cy="425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8" name="Picture 19" descr="C:\Users\ouster\Desktop\copter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63640" y="1533838"/>
              <a:ext cx="425923" cy="425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9" name="Group 58"/>
          <p:cNvGrpSpPr/>
          <p:nvPr/>
        </p:nvGrpSpPr>
        <p:grpSpPr>
          <a:xfrm>
            <a:off x="4808377" y="697230"/>
            <a:ext cx="1409543" cy="1152021"/>
            <a:chOff x="7429115" y="2422646"/>
            <a:chExt cx="1409543" cy="1152021"/>
          </a:xfrm>
        </p:grpSpPr>
        <p:pic>
          <p:nvPicPr>
            <p:cNvPr id="60" name="Picture 3" descr="C:\Users\ouster\Desktop\phone2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15016" y="2422646"/>
              <a:ext cx="227744" cy="4030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" name="Picture 3" descr="C:\Users\ouster\Desktop\phone2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96187" y="2966553"/>
              <a:ext cx="227744" cy="4030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2" name="Picture 3" descr="C:\Users\ouster\Desktop\phone1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58633" y="2740479"/>
              <a:ext cx="270425" cy="3617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3" name="Picture 3" descr="C:\Users\ouster\Desktop\phone1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15833" y="3197679"/>
              <a:ext cx="270425" cy="3617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4" name="Picture 3" descr="C:\Users\ouster\Desktop\phone1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48255" y="2454463"/>
              <a:ext cx="270425" cy="3617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5" name="Picture 3" descr="C:\Users\ouster\Desktop\phone1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9115" y="2889521"/>
              <a:ext cx="270425" cy="3617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6" name="Picture 3" descr="C:\Users\ouster\Desktop\phone1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68233" y="2803275"/>
              <a:ext cx="270425" cy="3617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7" name="Picture 3" descr="C:\Users\ouster\Desktop\phone1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15962" y="3212953"/>
              <a:ext cx="270425" cy="3617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8" name="Picture 3" descr="C:\Users\ouster\Desktop\phone2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54078" y="2908731"/>
              <a:ext cx="227744" cy="4030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9" name="Picture 3" descr="C:\Users\ouster\Desktop\phone2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0464" y="2720790"/>
              <a:ext cx="227744" cy="4030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0" name="Picture 3" descr="C:\Users\ouster\Desktop\phone2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07384" y="3049691"/>
              <a:ext cx="227744" cy="4030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" name="Picture 3" descr="C:\Users\ouster\Desktop\phone2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15833" y="2486434"/>
              <a:ext cx="227744" cy="4030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2" name="Group 71"/>
          <p:cNvGrpSpPr/>
          <p:nvPr/>
        </p:nvGrpSpPr>
        <p:grpSpPr>
          <a:xfrm>
            <a:off x="6675120" y="971550"/>
            <a:ext cx="1272641" cy="847735"/>
            <a:chOff x="2240280" y="1245870"/>
            <a:chExt cx="1272641" cy="847735"/>
          </a:xfrm>
        </p:grpSpPr>
        <p:pic>
          <p:nvPicPr>
            <p:cNvPr id="73" name="Picture 2" descr="C:\Users\ouster\Desktop\switch1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0280" y="1520190"/>
              <a:ext cx="632561" cy="1619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4" name="Picture 2" descr="C:\Users\ouster\Desktop\switch1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8880" y="1337310"/>
              <a:ext cx="632561" cy="1619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5" name="Picture 2" descr="C:\Users\ouster\Desktop\switch1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2504" y="1728998"/>
              <a:ext cx="632561" cy="1619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6" name="Picture 2" descr="C:\Users\ouster\Desktop\switch1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360" y="1657350"/>
              <a:ext cx="632561" cy="1619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7" name="Picture 2" descr="C:\Users\ouster\Desktop\switch1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3160" y="1931670"/>
              <a:ext cx="632561" cy="1619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8" name="Picture 2" descr="C:\Users\ouster\Desktop\switch1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360" y="1840230"/>
              <a:ext cx="632561" cy="1619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9" name="Picture 2" descr="C:\Users\ouster\Desktop\switch1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8920" y="1474470"/>
              <a:ext cx="632561" cy="1619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0" name="Picture 2" descr="C:\Users\ouster\Desktop\switch1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4640" y="1245870"/>
              <a:ext cx="632561" cy="1619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1" name="TextBox 80"/>
          <p:cNvSpPr txBox="1"/>
          <p:nvPr/>
        </p:nvSpPr>
        <p:spPr>
          <a:xfrm>
            <a:off x="900174" y="3760470"/>
            <a:ext cx="2279470" cy="6155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b="1" dirty="0" smtClean="0">
                <a:solidFill>
                  <a:schemeClr val="tx2"/>
                </a:solidFill>
              </a:rPr>
              <a:t>Next-Generation</a:t>
            </a:r>
          </a:p>
          <a:p>
            <a:r>
              <a:rPr lang="en-US" sz="2000" b="1" dirty="0" smtClean="0">
                <a:solidFill>
                  <a:schemeClr val="tx2"/>
                </a:solidFill>
              </a:rPr>
              <a:t>Datacenter Cluster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7040880" y="4263390"/>
            <a:ext cx="1880323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b="1" dirty="0" smtClean="0">
                <a:solidFill>
                  <a:schemeClr val="tx2"/>
                </a:solidFill>
              </a:rPr>
              <a:t>Device Swarms</a:t>
            </a:r>
          </a:p>
        </p:txBody>
      </p:sp>
    </p:spTree>
    <p:extLst>
      <p:ext uri="{BB962C8B-B14F-4D97-AF65-F5344CB8AC3E}">
        <p14:creationId xmlns:p14="http://schemas.microsoft.com/office/powerpoint/2010/main" val="17730580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February 1, 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Platform Lab Overview and Update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Projects</a:t>
            </a:r>
            <a:endParaRPr lang="en-US" dirty="0"/>
          </a:p>
        </p:txBody>
      </p:sp>
      <p:pic>
        <p:nvPicPr>
          <p:cNvPr id="7" name="Picture 6" descr="http://www.e-fujitsu.nl/wp-content/uploads/2014/07/data-cent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" y="1703070"/>
            <a:ext cx="3348298" cy="1881425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/>
          <p:cNvGrpSpPr/>
          <p:nvPr/>
        </p:nvGrpSpPr>
        <p:grpSpPr>
          <a:xfrm>
            <a:off x="4069080" y="1894880"/>
            <a:ext cx="2596968" cy="1545550"/>
            <a:chOff x="3474720" y="1748790"/>
            <a:chExt cx="2596968" cy="1545550"/>
          </a:xfrm>
        </p:grpSpPr>
        <p:grpSp>
          <p:nvGrpSpPr>
            <p:cNvPr id="19" name="Group 18"/>
            <p:cNvGrpSpPr/>
            <p:nvPr/>
          </p:nvGrpSpPr>
          <p:grpSpPr>
            <a:xfrm>
              <a:off x="3474720" y="1748790"/>
              <a:ext cx="2596968" cy="1545550"/>
              <a:chOff x="4575956" y="1953374"/>
              <a:chExt cx="2596968" cy="1545550"/>
            </a:xfrm>
          </p:grpSpPr>
          <p:sp>
            <p:nvSpPr>
              <p:cNvPr id="21" name="Arc 14"/>
              <p:cNvSpPr>
                <a:spLocks/>
              </p:cNvSpPr>
              <p:nvPr/>
            </p:nvSpPr>
            <p:spPr bwMode="auto">
              <a:xfrm rot="4018326" flipV="1">
                <a:off x="6042499" y="2784029"/>
                <a:ext cx="391368" cy="1032110"/>
              </a:xfrm>
              <a:custGeom>
                <a:avLst/>
                <a:gdLst>
                  <a:gd name="T0" fmla="*/ 0 w 21600"/>
                  <a:gd name="T1" fmla="*/ 0 h 43029"/>
                  <a:gd name="T2" fmla="*/ 47 w 21600"/>
                  <a:gd name="T3" fmla="*/ 742 h 43029"/>
                  <a:gd name="T4" fmla="*/ 0 w 21600"/>
                  <a:gd name="T5" fmla="*/ 372 h 4302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43029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480"/>
                      <a:pt x="13506" y="41662"/>
                      <a:pt x="2712" y="43029"/>
                    </a:cubicBezTo>
                  </a:path>
                  <a:path w="21600" h="43029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480"/>
                      <a:pt x="13506" y="41662"/>
                      <a:pt x="2712" y="43029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solidFill>
                <a:srgbClr val="D2E9FC"/>
              </a:solidFill>
              <a:ln w="190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" name="Arc 15"/>
              <p:cNvSpPr>
                <a:spLocks/>
              </p:cNvSpPr>
              <p:nvPr/>
            </p:nvSpPr>
            <p:spPr bwMode="auto">
              <a:xfrm rot="2287649" flipV="1">
                <a:off x="6569237" y="2613087"/>
                <a:ext cx="517446" cy="780631"/>
              </a:xfrm>
              <a:custGeom>
                <a:avLst/>
                <a:gdLst>
                  <a:gd name="T0" fmla="*/ 0 w 21600"/>
                  <a:gd name="T1" fmla="*/ 0 h 43029"/>
                  <a:gd name="T2" fmla="*/ 47 w 21600"/>
                  <a:gd name="T3" fmla="*/ 742 h 43029"/>
                  <a:gd name="T4" fmla="*/ 0 w 21600"/>
                  <a:gd name="T5" fmla="*/ 372 h 4302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43029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480"/>
                      <a:pt x="13506" y="41662"/>
                      <a:pt x="2712" y="43029"/>
                    </a:cubicBezTo>
                  </a:path>
                  <a:path w="21600" h="43029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480"/>
                      <a:pt x="13506" y="41662"/>
                      <a:pt x="2712" y="43029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solidFill>
                <a:srgbClr val="D2E9FC"/>
              </a:solidFill>
              <a:ln w="190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" name="Arc 16"/>
              <p:cNvSpPr>
                <a:spLocks/>
              </p:cNvSpPr>
              <p:nvPr/>
            </p:nvSpPr>
            <p:spPr bwMode="auto">
              <a:xfrm rot="2287649" flipV="1">
                <a:off x="4907010" y="3065474"/>
                <a:ext cx="959779" cy="433450"/>
              </a:xfrm>
              <a:custGeom>
                <a:avLst/>
                <a:gdLst>
                  <a:gd name="T0" fmla="*/ 0 w 40079"/>
                  <a:gd name="T1" fmla="*/ 180 h 23906"/>
                  <a:gd name="T2" fmla="*/ 688 w 40079"/>
                  <a:gd name="T3" fmla="*/ 412 h 23906"/>
                  <a:gd name="T4" fmla="*/ 318 w 40079"/>
                  <a:gd name="T5" fmla="*/ 372 h 2390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0079" h="23906" fill="none" extrusionOk="0">
                    <a:moveTo>
                      <a:pt x="-1" y="10415"/>
                    </a:moveTo>
                    <a:cubicBezTo>
                      <a:pt x="3913" y="3950"/>
                      <a:pt x="10921" y="-1"/>
                      <a:pt x="18479" y="0"/>
                    </a:cubicBezTo>
                    <a:cubicBezTo>
                      <a:pt x="30408" y="0"/>
                      <a:pt x="40079" y="9670"/>
                      <a:pt x="40079" y="21600"/>
                    </a:cubicBezTo>
                    <a:cubicBezTo>
                      <a:pt x="40079" y="22370"/>
                      <a:pt x="40037" y="23140"/>
                      <a:pt x="39955" y="23905"/>
                    </a:cubicBezTo>
                  </a:path>
                  <a:path w="40079" h="23906" stroke="0" extrusionOk="0">
                    <a:moveTo>
                      <a:pt x="-1" y="10415"/>
                    </a:moveTo>
                    <a:cubicBezTo>
                      <a:pt x="3913" y="3950"/>
                      <a:pt x="10921" y="-1"/>
                      <a:pt x="18479" y="0"/>
                    </a:cubicBezTo>
                    <a:cubicBezTo>
                      <a:pt x="30408" y="0"/>
                      <a:pt x="40079" y="9670"/>
                      <a:pt x="40079" y="21600"/>
                    </a:cubicBezTo>
                    <a:cubicBezTo>
                      <a:pt x="40079" y="22370"/>
                      <a:pt x="40037" y="23140"/>
                      <a:pt x="39955" y="23905"/>
                    </a:cubicBezTo>
                    <a:lnTo>
                      <a:pt x="18479" y="21600"/>
                    </a:lnTo>
                    <a:lnTo>
                      <a:pt x="-1" y="10415"/>
                    </a:lnTo>
                    <a:close/>
                  </a:path>
                </a:pathLst>
              </a:custGeom>
              <a:solidFill>
                <a:srgbClr val="D2E9FC"/>
              </a:solidFill>
              <a:ln w="190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" name="Arc 17"/>
              <p:cNvSpPr>
                <a:spLocks/>
              </p:cNvSpPr>
              <p:nvPr/>
            </p:nvSpPr>
            <p:spPr bwMode="auto">
              <a:xfrm rot="8767505" flipV="1">
                <a:off x="4692799" y="2603618"/>
                <a:ext cx="517446" cy="633342"/>
              </a:xfrm>
              <a:custGeom>
                <a:avLst/>
                <a:gdLst>
                  <a:gd name="T0" fmla="*/ 163 w 21600"/>
                  <a:gd name="T1" fmla="*/ 0 h 34940"/>
                  <a:gd name="T2" fmla="*/ 259 w 21600"/>
                  <a:gd name="T3" fmla="*/ 602 h 34940"/>
                  <a:gd name="T4" fmla="*/ 0 w 21600"/>
                  <a:gd name="T5" fmla="*/ 335 h 3494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34940" fill="none" extrusionOk="0">
                    <a:moveTo>
                      <a:pt x="9466" y="0"/>
                    </a:moveTo>
                    <a:cubicBezTo>
                      <a:pt x="16890" y="3619"/>
                      <a:pt x="21600" y="11155"/>
                      <a:pt x="21600" y="19415"/>
                    </a:cubicBezTo>
                    <a:cubicBezTo>
                      <a:pt x="21600" y="25268"/>
                      <a:pt x="19224" y="30870"/>
                      <a:pt x="15017" y="34940"/>
                    </a:cubicBezTo>
                  </a:path>
                  <a:path w="21600" h="34940" stroke="0" extrusionOk="0">
                    <a:moveTo>
                      <a:pt x="9466" y="0"/>
                    </a:moveTo>
                    <a:cubicBezTo>
                      <a:pt x="16890" y="3619"/>
                      <a:pt x="21600" y="11155"/>
                      <a:pt x="21600" y="19415"/>
                    </a:cubicBezTo>
                    <a:cubicBezTo>
                      <a:pt x="21600" y="25268"/>
                      <a:pt x="19224" y="30870"/>
                      <a:pt x="15017" y="34940"/>
                    </a:cubicBezTo>
                    <a:lnTo>
                      <a:pt x="0" y="19415"/>
                    </a:lnTo>
                    <a:lnTo>
                      <a:pt x="9466" y="0"/>
                    </a:lnTo>
                    <a:close/>
                  </a:path>
                </a:pathLst>
              </a:custGeom>
              <a:solidFill>
                <a:srgbClr val="D2E9FC"/>
              </a:solidFill>
              <a:ln w="190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" name="Arc 18"/>
              <p:cNvSpPr>
                <a:spLocks/>
              </p:cNvSpPr>
              <p:nvPr/>
            </p:nvSpPr>
            <p:spPr bwMode="auto">
              <a:xfrm rot="14418447" flipV="1">
                <a:off x="4573633" y="2305051"/>
                <a:ext cx="512355" cy="507709"/>
              </a:xfrm>
              <a:custGeom>
                <a:avLst/>
                <a:gdLst>
                  <a:gd name="T0" fmla="*/ 460 w 41770"/>
                  <a:gd name="T1" fmla="*/ 0 h 31319"/>
                  <a:gd name="T2" fmla="*/ 0 w 41770"/>
                  <a:gd name="T3" fmla="*/ 203 h 31319"/>
                  <a:gd name="T4" fmla="*/ 235 w 41770"/>
                  <a:gd name="T5" fmla="*/ 113 h 3131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1770" h="31319" fill="none" extrusionOk="0">
                    <a:moveTo>
                      <a:pt x="39459" y="0"/>
                    </a:moveTo>
                    <a:cubicBezTo>
                      <a:pt x="40978" y="3014"/>
                      <a:pt x="41770" y="6343"/>
                      <a:pt x="41770" y="9719"/>
                    </a:cubicBezTo>
                    <a:cubicBezTo>
                      <a:pt x="41770" y="21648"/>
                      <a:pt x="32099" y="31319"/>
                      <a:pt x="20170" y="31319"/>
                    </a:cubicBezTo>
                    <a:cubicBezTo>
                      <a:pt x="11222" y="31319"/>
                      <a:pt x="3201" y="25802"/>
                      <a:pt x="0" y="17447"/>
                    </a:cubicBezTo>
                  </a:path>
                  <a:path w="41770" h="31319" stroke="0" extrusionOk="0">
                    <a:moveTo>
                      <a:pt x="39459" y="0"/>
                    </a:moveTo>
                    <a:cubicBezTo>
                      <a:pt x="40978" y="3014"/>
                      <a:pt x="41770" y="6343"/>
                      <a:pt x="41770" y="9719"/>
                    </a:cubicBezTo>
                    <a:cubicBezTo>
                      <a:pt x="41770" y="21648"/>
                      <a:pt x="32099" y="31319"/>
                      <a:pt x="20170" y="31319"/>
                    </a:cubicBezTo>
                    <a:cubicBezTo>
                      <a:pt x="11222" y="31319"/>
                      <a:pt x="3201" y="25802"/>
                      <a:pt x="0" y="17447"/>
                    </a:cubicBezTo>
                    <a:lnTo>
                      <a:pt x="20170" y="9719"/>
                    </a:lnTo>
                    <a:lnTo>
                      <a:pt x="39459" y="0"/>
                    </a:lnTo>
                    <a:close/>
                  </a:path>
                </a:pathLst>
              </a:custGeom>
              <a:solidFill>
                <a:srgbClr val="D2E9FC"/>
              </a:solidFill>
              <a:ln w="190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" name="Arc 20"/>
              <p:cNvSpPr>
                <a:spLocks/>
              </p:cNvSpPr>
              <p:nvPr/>
            </p:nvSpPr>
            <p:spPr bwMode="auto">
              <a:xfrm rot="17353271" flipV="1">
                <a:off x="6468359" y="2008467"/>
                <a:ext cx="504990" cy="904140"/>
              </a:xfrm>
              <a:custGeom>
                <a:avLst/>
                <a:gdLst>
                  <a:gd name="T0" fmla="*/ 0 w 31979"/>
                  <a:gd name="T1" fmla="*/ 46 h 37656"/>
                  <a:gd name="T2" fmla="*/ 373 w 31979"/>
                  <a:gd name="T3" fmla="*/ 650 h 37656"/>
                  <a:gd name="T4" fmla="*/ 156 w 31979"/>
                  <a:gd name="T5" fmla="*/ 373 h 3765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979" h="37656" fill="none" extrusionOk="0">
                    <a:moveTo>
                      <a:pt x="0" y="2657"/>
                    </a:moveTo>
                    <a:cubicBezTo>
                      <a:pt x="3181" y="913"/>
                      <a:pt x="6751" y="-1"/>
                      <a:pt x="10379" y="0"/>
                    </a:cubicBezTo>
                    <a:cubicBezTo>
                      <a:pt x="22308" y="0"/>
                      <a:pt x="31979" y="9670"/>
                      <a:pt x="31979" y="21600"/>
                    </a:cubicBezTo>
                    <a:cubicBezTo>
                      <a:pt x="31979" y="27723"/>
                      <a:pt x="29379" y="33560"/>
                      <a:pt x="24827" y="37656"/>
                    </a:cubicBezTo>
                  </a:path>
                  <a:path w="31979" h="37656" stroke="0" extrusionOk="0">
                    <a:moveTo>
                      <a:pt x="0" y="2657"/>
                    </a:moveTo>
                    <a:cubicBezTo>
                      <a:pt x="3181" y="913"/>
                      <a:pt x="6751" y="-1"/>
                      <a:pt x="10379" y="0"/>
                    </a:cubicBezTo>
                    <a:cubicBezTo>
                      <a:pt x="22308" y="0"/>
                      <a:pt x="31979" y="9670"/>
                      <a:pt x="31979" y="21600"/>
                    </a:cubicBezTo>
                    <a:cubicBezTo>
                      <a:pt x="31979" y="27723"/>
                      <a:pt x="29379" y="33560"/>
                      <a:pt x="24827" y="37656"/>
                    </a:cubicBezTo>
                    <a:lnTo>
                      <a:pt x="10379" y="21600"/>
                    </a:lnTo>
                    <a:lnTo>
                      <a:pt x="0" y="2657"/>
                    </a:lnTo>
                    <a:close/>
                  </a:path>
                </a:pathLst>
              </a:custGeom>
              <a:solidFill>
                <a:srgbClr val="D2E9FC"/>
              </a:solidFill>
              <a:ln w="190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" name="Arc 21"/>
              <p:cNvSpPr>
                <a:spLocks/>
              </p:cNvSpPr>
              <p:nvPr/>
            </p:nvSpPr>
            <p:spPr bwMode="auto">
              <a:xfrm rot="14744597" flipV="1">
                <a:off x="5111167" y="1677258"/>
                <a:ext cx="283005" cy="1032110"/>
              </a:xfrm>
              <a:custGeom>
                <a:avLst/>
                <a:gdLst>
                  <a:gd name="T0" fmla="*/ 0 w 21600"/>
                  <a:gd name="T1" fmla="*/ 0 h 43029"/>
                  <a:gd name="T2" fmla="*/ 34 w 21600"/>
                  <a:gd name="T3" fmla="*/ 742 h 43029"/>
                  <a:gd name="T4" fmla="*/ 0 w 21600"/>
                  <a:gd name="T5" fmla="*/ 372 h 4302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43029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480"/>
                      <a:pt x="13506" y="41662"/>
                      <a:pt x="2712" y="43029"/>
                    </a:cubicBezTo>
                  </a:path>
                  <a:path w="21600" h="43029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480"/>
                      <a:pt x="13506" y="41662"/>
                      <a:pt x="2712" y="43029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solidFill>
                <a:srgbClr val="D2E9FC"/>
              </a:solidFill>
              <a:ln w="190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" name="Freeform 22"/>
              <p:cNvSpPr>
                <a:spLocks/>
              </p:cNvSpPr>
              <p:nvPr/>
            </p:nvSpPr>
            <p:spPr bwMode="auto">
              <a:xfrm>
                <a:off x="4843025" y="2124929"/>
                <a:ext cx="2136552" cy="1187780"/>
              </a:xfrm>
              <a:custGeom>
                <a:avLst/>
                <a:gdLst>
                  <a:gd name="T0" fmla="*/ 123 w 1536"/>
                  <a:gd name="T1" fmla="*/ 947 h 1129"/>
                  <a:gd name="T2" fmla="*/ 156 w 1536"/>
                  <a:gd name="T3" fmla="*/ 966 h 1129"/>
                  <a:gd name="T4" fmla="*/ 624 w 1536"/>
                  <a:gd name="T5" fmla="*/ 1129 h 1129"/>
                  <a:gd name="T6" fmla="*/ 1392 w 1536"/>
                  <a:gd name="T7" fmla="*/ 793 h 1129"/>
                  <a:gd name="T8" fmla="*/ 1536 w 1536"/>
                  <a:gd name="T9" fmla="*/ 409 h 1129"/>
                  <a:gd name="T10" fmla="*/ 1104 w 1536"/>
                  <a:gd name="T11" fmla="*/ 121 h 1129"/>
                  <a:gd name="T12" fmla="*/ 503 w 1536"/>
                  <a:gd name="T13" fmla="*/ 0 h 1129"/>
                  <a:gd name="T14" fmla="*/ 48 w 1536"/>
                  <a:gd name="T15" fmla="*/ 217 h 1129"/>
                  <a:gd name="T16" fmla="*/ 0 w 1536"/>
                  <a:gd name="T17" fmla="*/ 505 h 1129"/>
                  <a:gd name="T18" fmla="*/ 123 w 1536"/>
                  <a:gd name="T19" fmla="*/ 947 h 112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536" h="1129">
                    <a:moveTo>
                      <a:pt x="123" y="947"/>
                    </a:moveTo>
                    <a:cubicBezTo>
                      <a:pt x="135" y="951"/>
                      <a:pt x="156" y="966"/>
                      <a:pt x="156" y="966"/>
                    </a:cubicBezTo>
                    <a:lnTo>
                      <a:pt x="624" y="1129"/>
                    </a:lnTo>
                    <a:lnTo>
                      <a:pt x="1392" y="793"/>
                    </a:lnTo>
                    <a:lnTo>
                      <a:pt x="1536" y="409"/>
                    </a:lnTo>
                    <a:lnTo>
                      <a:pt x="1104" y="121"/>
                    </a:lnTo>
                    <a:lnTo>
                      <a:pt x="503" y="0"/>
                    </a:lnTo>
                    <a:lnTo>
                      <a:pt x="48" y="217"/>
                    </a:lnTo>
                    <a:lnTo>
                      <a:pt x="0" y="505"/>
                    </a:lnTo>
                    <a:lnTo>
                      <a:pt x="123" y="947"/>
                    </a:lnTo>
                    <a:close/>
                  </a:path>
                </a:pathLst>
              </a:custGeom>
              <a:solidFill>
                <a:srgbClr val="D2E9F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9" name="Arc 19"/>
              <p:cNvSpPr>
                <a:spLocks/>
              </p:cNvSpPr>
              <p:nvPr/>
            </p:nvSpPr>
            <p:spPr bwMode="auto">
              <a:xfrm rot="14681552" flipV="1">
                <a:off x="5879141" y="1821064"/>
                <a:ext cx="439380" cy="703999"/>
              </a:xfrm>
              <a:custGeom>
                <a:avLst/>
                <a:gdLst>
                  <a:gd name="T0" fmla="*/ 0 w 21600"/>
                  <a:gd name="T1" fmla="*/ 0 h 27829"/>
                  <a:gd name="T2" fmla="*/ 356 w 21600"/>
                  <a:gd name="T3" fmla="*/ 480 h 27829"/>
                  <a:gd name="T4" fmla="*/ 0 w 21600"/>
                  <a:gd name="T5" fmla="*/ 373 h 2782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7829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3710"/>
                      <a:pt x="21290" y="25808"/>
                      <a:pt x="20682" y="27829"/>
                    </a:cubicBezTo>
                  </a:path>
                  <a:path w="21600" h="27829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3710"/>
                      <a:pt x="21290" y="25808"/>
                      <a:pt x="20682" y="27829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solidFill>
                <a:srgbClr val="D2E9FC"/>
              </a:solidFill>
              <a:ln w="190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0" name="TextBox 19"/>
            <p:cNvSpPr txBox="1"/>
            <p:nvPr/>
          </p:nvSpPr>
          <p:spPr>
            <a:xfrm>
              <a:off x="3788059" y="2225038"/>
              <a:ext cx="201561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tx2"/>
                  </a:solidFill>
                </a:rPr>
                <a:t>Wired/Wireless</a:t>
              </a:r>
              <a:br>
                <a:rPr lang="en-US" sz="2000" b="1" dirty="0" smtClean="0">
                  <a:solidFill>
                    <a:schemeClr val="tx2"/>
                  </a:solidFill>
                </a:rPr>
              </a:br>
              <a:r>
                <a:rPr lang="en-US" sz="2000" b="1" dirty="0" smtClean="0">
                  <a:solidFill>
                    <a:schemeClr val="tx2"/>
                  </a:solidFill>
                </a:rPr>
                <a:t>Networks</a:t>
              </a:r>
              <a:endParaRPr lang="en-US" sz="2000" b="1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5440680" y="3577590"/>
            <a:ext cx="1237074" cy="1051560"/>
            <a:chOff x="7498080" y="911784"/>
            <a:chExt cx="1237074" cy="1051560"/>
          </a:xfrm>
        </p:grpSpPr>
        <p:sp>
          <p:nvSpPr>
            <p:cNvPr id="31" name="Cube 30"/>
            <p:cNvSpPr/>
            <p:nvPr/>
          </p:nvSpPr>
          <p:spPr>
            <a:xfrm>
              <a:off x="7498080" y="1337310"/>
              <a:ext cx="537462" cy="135332"/>
            </a:xfrm>
            <a:prstGeom prst="cube">
              <a:avLst>
                <a:gd name="adj" fmla="val 60164"/>
              </a:avLst>
            </a:prstGeom>
            <a:gradFill>
              <a:gsLst>
                <a:gs pos="0">
                  <a:srgbClr val="55A1DF"/>
                </a:gs>
                <a:gs pos="100000">
                  <a:srgbClr val="C5DFF5"/>
                </a:gs>
              </a:gsLst>
              <a:lin ang="16200000" scaled="0"/>
            </a:gradFill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Cube 31"/>
            <p:cNvSpPr/>
            <p:nvPr/>
          </p:nvSpPr>
          <p:spPr>
            <a:xfrm>
              <a:off x="8070494" y="1200150"/>
              <a:ext cx="387706" cy="234086"/>
            </a:xfrm>
            <a:prstGeom prst="cube">
              <a:avLst/>
            </a:prstGeom>
            <a:gradFill flip="none" rotWithShape="1">
              <a:gsLst>
                <a:gs pos="0">
                  <a:srgbClr val="DB556F"/>
                </a:gs>
                <a:gs pos="100000">
                  <a:srgbClr val="F5C5CE"/>
                </a:gs>
              </a:gsLst>
              <a:lin ang="16200000" scaled="1"/>
              <a:tileRect/>
            </a:gradFill>
            <a:ln w="12700">
              <a:solidFill>
                <a:srgbClr val="6C282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Cube 32"/>
            <p:cNvSpPr/>
            <p:nvPr/>
          </p:nvSpPr>
          <p:spPr>
            <a:xfrm>
              <a:off x="7776997" y="1017270"/>
              <a:ext cx="132563" cy="206797"/>
            </a:xfrm>
            <a:prstGeom prst="cube">
              <a:avLst/>
            </a:prstGeom>
            <a:gradFill>
              <a:gsLst>
                <a:gs pos="0">
                  <a:srgbClr val="A1601F"/>
                </a:gs>
                <a:gs pos="100000">
                  <a:srgbClr val="EDC9A5"/>
                </a:gs>
              </a:gsLst>
            </a:gradFill>
            <a:ln w="127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Cube 33"/>
            <p:cNvSpPr/>
            <p:nvPr/>
          </p:nvSpPr>
          <p:spPr>
            <a:xfrm>
              <a:off x="8549640" y="1337310"/>
              <a:ext cx="185514" cy="166720"/>
            </a:xfrm>
            <a:prstGeom prst="cube">
              <a:avLst/>
            </a:prstGeom>
            <a:gradFill>
              <a:gsLst>
                <a:gs pos="0">
                  <a:srgbClr val="74B230"/>
                </a:gs>
                <a:gs pos="100000">
                  <a:srgbClr val="B8E08C"/>
                </a:gs>
              </a:gsLst>
            </a:gradFill>
            <a:ln w="12700">
              <a:solidFill>
                <a:srgbClr val="69833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Cube 34"/>
            <p:cNvSpPr/>
            <p:nvPr/>
          </p:nvSpPr>
          <p:spPr>
            <a:xfrm>
              <a:off x="8062374" y="911784"/>
              <a:ext cx="320251" cy="242646"/>
            </a:xfrm>
            <a:prstGeom prst="cube">
              <a:avLst/>
            </a:prstGeom>
            <a:gradFill>
              <a:gsLst>
                <a:gs pos="0">
                  <a:srgbClr val="74B230"/>
                </a:gs>
                <a:gs pos="100000">
                  <a:srgbClr val="B8E08C"/>
                </a:gs>
              </a:gsLst>
            </a:gradFill>
            <a:ln w="12700">
              <a:solidFill>
                <a:srgbClr val="69833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Cube 35"/>
            <p:cNvSpPr/>
            <p:nvPr/>
          </p:nvSpPr>
          <p:spPr>
            <a:xfrm>
              <a:off x="7635240" y="1520190"/>
              <a:ext cx="241551" cy="234086"/>
            </a:xfrm>
            <a:prstGeom prst="cube">
              <a:avLst/>
            </a:prstGeom>
            <a:gradFill flip="none" rotWithShape="1">
              <a:gsLst>
                <a:gs pos="0">
                  <a:srgbClr val="DB556F"/>
                </a:gs>
                <a:gs pos="100000">
                  <a:srgbClr val="F5C5CE"/>
                </a:gs>
              </a:gsLst>
              <a:lin ang="16200000" scaled="1"/>
              <a:tileRect/>
            </a:gradFill>
            <a:ln w="12700">
              <a:solidFill>
                <a:srgbClr val="6C282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Cube 36"/>
            <p:cNvSpPr/>
            <p:nvPr/>
          </p:nvSpPr>
          <p:spPr>
            <a:xfrm>
              <a:off x="8509520" y="1019098"/>
              <a:ext cx="168859" cy="135332"/>
            </a:xfrm>
            <a:prstGeom prst="cube">
              <a:avLst/>
            </a:prstGeom>
            <a:gradFill>
              <a:gsLst>
                <a:gs pos="0">
                  <a:srgbClr val="55A1DF"/>
                </a:gs>
                <a:gs pos="100000">
                  <a:srgbClr val="C5DFF5"/>
                </a:gs>
              </a:gsLst>
              <a:lin ang="16200000" scaled="0"/>
            </a:gradFill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Cube 37"/>
            <p:cNvSpPr/>
            <p:nvPr/>
          </p:nvSpPr>
          <p:spPr>
            <a:xfrm>
              <a:off x="8458200" y="1648504"/>
              <a:ext cx="250404" cy="191726"/>
            </a:xfrm>
            <a:prstGeom prst="cube">
              <a:avLst/>
            </a:prstGeom>
            <a:gradFill>
              <a:gsLst>
                <a:gs pos="0">
                  <a:srgbClr val="55A1DF"/>
                </a:gs>
                <a:gs pos="100000">
                  <a:srgbClr val="C5DFF5"/>
                </a:gs>
              </a:gsLst>
              <a:lin ang="16200000" scaled="0"/>
            </a:gradFill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Cube 38"/>
            <p:cNvSpPr/>
            <p:nvPr/>
          </p:nvSpPr>
          <p:spPr>
            <a:xfrm>
              <a:off x="8115106" y="1518998"/>
              <a:ext cx="304800" cy="132413"/>
            </a:xfrm>
            <a:prstGeom prst="cube">
              <a:avLst>
                <a:gd name="adj" fmla="val 53239"/>
              </a:avLst>
            </a:prstGeom>
            <a:gradFill>
              <a:gsLst>
                <a:gs pos="0">
                  <a:srgbClr val="A1601F"/>
                </a:gs>
                <a:gs pos="100000">
                  <a:srgbClr val="EDC9A5"/>
                </a:gs>
              </a:gsLst>
            </a:gradFill>
            <a:ln w="127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Cube 39"/>
            <p:cNvSpPr/>
            <p:nvPr/>
          </p:nvSpPr>
          <p:spPr>
            <a:xfrm>
              <a:off x="7959441" y="1707575"/>
              <a:ext cx="270159" cy="255769"/>
            </a:xfrm>
            <a:prstGeom prst="cube">
              <a:avLst>
                <a:gd name="adj" fmla="val 13793"/>
              </a:avLst>
            </a:prstGeom>
            <a:gradFill>
              <a:gsLst>
                <a:gs pos="0">
                  <a:srgbClr val="74B230"/>
                </a:gs>
                <a:gs pos="100000">
                  <a:srgbClr val="B8E08C"/>
                </a:gs>
              </a:gsLst>
            </a:gradFill>
            <a:ln w="12700">
              <a:solidFill>
                <a:srgbClr val="69833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7223760" y="2160270"/>
            <a:ext cx="1124709" cy="800634"/>
            <a:chOff x="4206240" y="1291590"/>
            <a:chExt cx="1124709" cy="800634"/>
          </a:xfrm>
        </p:grpSpPr>
        <p:pic>
          <p:nvPicPr>
            <p:cNvPr id="42" name="Picture 22" descr="http://www.clipartbest.com/cliparts/RTA/6RX/RTA6RXeqc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06240" y="1434647"/>
              <a:ext cx="393189" cy="1946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Picture 22" descr="http://www.clipartbest.com/cliparts/RTA/6RX/RTA6RXeqc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80560" y="1291590"/>
              <a:ext cx="393189" cy="1946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22" descr="http://www.clipartbest.com/cliparts/RTA/6RX/RTA6RXeqc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0034" y="1552540"/>
              <a:ext cx="393189" cy="1946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22" descr="http://www.clipartbest.com/cliparts/RTA/6RX/RTA6RXeqc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1520" y="1563789"/>
              <a:ext cx="393189" cy="1946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" name="Picture 45" descr="http://www.clipartbest.com/cliparts/RTA/6RX/RTA6RXeqc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4701" y="1692279"/>
              <a:ext cx="393189" cy="1946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" name="Picture 22" descr="http://www.clipartbest.com/cliparts/RTA/6RX/RTA6RXeqc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80560" y="1897550"/>
              <a:ext cx="393189" cy="1946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22" descr="http://www.clipartbest.com/cliparts/RTA/6RX/RTA6RXeqc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7760" y="1337310"/>
              <a:ext cx="393189" cy="1946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" name="Picture 22" descr="http://www.clipartbest.com/cliparts/RTA/6RX/RTA6RXeqc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600" y="1794510"/>
              <a:ext cx="393189" cy="1946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0" name="Group 49"/>
          <p:cNvGrpSpPr/>
          <p:nvPr/>
        </p:nvGrpSpPr>
        <p:grpSpPr>
          <a:xfrm>
            <a:off x="7132320" y="3120390"/>
            <a:ext cx="1255018" cy="1035302"/>
            <a:chOff x="5760720" y="1108710"/>
            <a:chExt cx="1255018" cy="1035302"/>
          </a:xfrm>
        </p:grpSpPr>
        <p:pic>
          <p:nvPicPr>
            <p:cNvPr id="51" name="Picture 20" descr="C:\Users\ouster\Desktop\copter2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97880" y="1428750"/>
              <a:ext cx="477778" cy="2969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2" name="Picture 19" descr="C:\Users\ouster\Desktop\copter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0720" y="1633424"/>
              <a:ext cx="425923" cy="425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3" name="Picture 20" descr="C:\Users\ouster\Desktop\copter2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9360" y="1291590"/>
              <a:ext cx="477778" cy="2969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4" name="Picture 20" descr="C:\Users\ouster\Desktop\copter2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0760" y="1847054"/>
              <a:ext cx="477778" cy="2969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20" descr="C:\Users\ouster\Desktop\copter2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37960" y="1451832"/>
              <a:ext cx="477778" cy="2969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6" name="Picture 19" descr="C:\Users\ouster\Desktop\copter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37960" y="1703070"/>
              <a:ext cx="425923" cy="425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7" name="Picture 19" descr="C:\Users\ouster\Desktop\copter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3600" y="1108710"/>
              <a:ext cx="425923" cy="425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8" name="Picture 19" descr="C:\Users\ouster\Desktop\copter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63640" y="1533838"/>
              <a:ext cx="425923" cy="425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9" name="Group 58"/>
          <p:cNvGrpSpPr/>
          <p:nvPr/>
        </p:nvGrpSpPr>
        <p:grpSpPr>
          <a:xfrm>
            <a:off x="4808377" y="697230"/>
            <a:ext cx="1409543" cy="1152021"/>
            <a:chOff x="7429115" y="2422646"/>
            <a:chExt cx="1409543" cy="1152021"/>
          </a:xfrm>
        </p:grpSpPr>
        <p:pic>
          <p:nvPicPr>
            <p:cNvPr id="60" name="Picture 3" descr="C:\Users\ouster\Desktop\phone2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15016" y="2422646"/>
              <a:ext cx="227744" cy="4030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" name="Picture 3" descr="C:\Users\ouster\Desktop\phone2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96187" y="2966553"/>
              <a:ext cx="227744" cy="4030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2" name="Picture 3" descr="C:\Users\ouster\Desktop\phone1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58633" y="2740479"/>
              <a:ext cx="270425" cy="3617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3" name="Picture 3" descr="C:\Users\ouster\Desktop\phone1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15833" y="3197679"/>
              <a:ext cx="270425" cy="3617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4" name="Picture 3" descr="C:\Users\ouster\Desktop\phone1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48255" y="2454463"/>
              <a:ext cx="270425" cy="3617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5" name="Picture 3" descr="C:\Users\ouster\Desktop\phone1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9115" y="2889521"/>
              <a:ext cx="270425" cy="3617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6" name="Picture 3" descr="C:\Users\ouster\Desktop\phone1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68233" y="2803275"/>
              <a:ext cx="270425" cy="3617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7" name="Picture 3" descr="C:\Users\ouster\Desktop\phone1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15962" y="3212953"/>
              <a:ext cx="270425" cy="3617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8" name="Picture 3" descr="C:\Users\ouster\Desktop\phone2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54078" y="2908731"/>
              <a:ext cx="227744" cy="4030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9" name="Picture 3" descr="C:\Users\ouster\Desktop\phone2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0464" y="2720790"/>
              <a:ext cx="227744" cy="4030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0" name="Picture 3" descr="C:\Users\ouster\Desktop\phone2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07384" y="3049691"/>
              <a:ext cx="227744" cy="4030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" name="Picture 3" descr="C:\Users\ouster\Desktop\phone2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15833" y="2486434"/>
              <a:ext cx="227744" cy="4030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2" name="Group 71"/>
          <p:cNvGrpSpPr/>
          <p:nvPr/>
        </p:nvGrpSpPr>
        <p:grpSpPr>
          <a:xfrm>
            <a:off x="6675120" y="971550"/>
            <a:ext cx="1272641" cy="847735"/>
            <a:chOff x="2240280" y="1245870"/>
            <a:chExt cx="1272641" cy="847735"/>
          </a:xfrm>
        </p:grpSpPr>
        <p:pic>
          <p:nvPicPr>
            <p:cNvPr id="73" name="Picture 2" descr="C:\Users\ouster\Desktop\switch1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0280" y="1520190"/>
              <a:ext cx="632561" cy="1619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4" name="Picture 2" descr="C:\Users\ouster\Desktop\switch1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8880" y="1337310"/>
              <a:ext cx="632561" cy="1619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5" name="Picture 2" descr="C:\Users\ouster\Desktop\switch1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2504" y="1728998"/>
              <a:ext cx="632561" cy="1619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6" name="Picture 2" descr="C:\Users\ouster\Desktop\switch1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360" y="1657350"/>
              <a:ext cx="632561" cy="1619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7" name="Picture 2" descr="C:\Users\ouster\Desktop\switch1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3160" y="1931670"/>
              <a:ext cx="632561" cy="1619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8" name="Picture 2" descr="C:\Users\ouster\Desktop\switch1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360" y="1840230"/>
              <a:ext cx="632561" cy="1619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9" name="Picture 2" descr="C:\Users\ouster\Desktop\switch1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8920" y="1474470"/>
              <a:ext cx="632561" cy="1619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0" name="Picture 2" descr="C:\Users\ouster\Desktop\switch1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4640" y="1245870"/>
              <a:ext cx="632561" cy="1619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1" name="TextBox 80"/>
          <p:cNvSpPr txBox="1"/>
          <p:nvPr/>
        </p:nvSpPr>
        <p:spPr>
          <a:xfrm>
            <a:off x="900174" y="3760470"/>
            <a:ext cx="2279470" cy="6155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b="1" dirty="0" smtClean="0">
                <a:solidFill>
                  <a:schemeClr val="tx2"/>
                </a:solidFill>
              </a:rPr>
              <a:t>Next-Generation</a:t>
            </a:r>
          </a:p>
          <a:p>
            <a:r>
              <a:rPr lang="en-US" sz="2000" b="1" dirty="0" smtClean="0">
                <a:solidFill>
                  <a:schemeClr val="tx2"/>
                </a:solidFill>
              </a:rPr>
              <a:t>Datacenter Cluster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7040880" y="4263390"/>
            <a:ext cx="1880323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b="1" dirty="0" smtClean="0">
                <a:solidFill>
                  <a:schemeClr val="tx2"/>
                </a:solidFill>
              </a:rPr>
              <a:t>Device Swarms</a:t>
            </a:r>
          </a:p>
        </p:txBody>
      </p:sp>
      <p:sp>
        <p:nvSpPr>
          <p:cNvPr id="6" name="Rectangle 5"/>
          <p:cNvSpPr/>
          <p:nvPr/>
        </p:nvSpPr>
        <p:spPr>
          <a:xfrm>
            <a:off x="182880" y="651510"/>
            <a:ext cx="8823960" cy="4114800"/>
          </a:xfrm>
          <a:prstGeom prst="rect">
            <a:avLst/>
          </a:prstGeom>
          <a:solidFill>
            <a:schemeClr val="bg1">
              <a:alpha val="67000"/>
            </a:schemeClr>
          </a:solidFill>
          <a:ln w="190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/>
          </a:p>
        </p:txBody>
      </p:sp>
      <p:sp>
        <p:nvSpPr>
          <p:cNvPr id="83" name="TextBox 82"/>
          <p:cNvSpPr txBox="1"/>
          <p:nvPr/>
        </p:nvSpPr>
        <p:spPr>
          <a:xfrm>
            <a:off x="5447473" y="2617470"/>
            <a:ext cx="1547687" cy="584775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accent2">
                <a:lumMod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accent2">
                    <a:lumMod val="25000"/>
                  </a:schemeClr>
                </a:solidFill>
              </a:rPr>
              <a:t>Scalable Control Planes</a:t>
            </a:r>
            <a:endParaRPr lang="en-US" sz="1600" dirty="0">
              <a:solidFill>
                <a:schemeClr val="accent2">
                  <a:lumMod val="25000"/>
                </a:schemeClr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2331720" y="4446270"/>
            <a:ext cx="1680447" cy="584775"/>
          </a:xfrm>
          <a:prstGeom prst="rect">
            <a:avLst/>
          </a:prstGeom>
          <a:solidFill>
            <a:srgbClr val="DFFFDF"/>
          </a:solidFill>
          <a:ln w="19050">
            <a:solidFill>
              <a:schemeClr val="accent2">
                <a:lumMod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>
                <a:solidFill>
                  <a:schemeClr val="accent2">
                    <a:lumMod val="25000"/>
                  </a:schemeClr>
                </a:solidFill>
              </a:defRPr>
            </a:lvl1pPr>
          </a:lstStyle>
          <a:p>
            <a:r>
              <a:rPr lang="en-US" dirty="0"/>
              <a:t>Low-Latency Software Stack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3840480" y="3714750"/>
            <a:ext cx="1774650" cy="584775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accent2">
                <a:lumMod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>
                <a:solidFill>
                  <a:schemeClr val="accent2">
                    <a:lumMod val="25000"/>
                  </a:schemeClr>
                </a:solidFill>
              </a:defRPr>
            </a:lvl1pPr>
          </a:lstStyle>
          <a:p>
            <a:r>
              <a:rPr lang="en-US" dirty="0"/>
              <a:t>New Memory/</a:t>
            </a:r>
            <a:br>
              <a:rPr lang="en-US" dirty="0"/>
            </a:br>
            <a:r>
              <a:rPr lang="en-US" dirty="0"/>
              <a:t>Storage Systems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274320" y="4080510"/>
            <a:ext cx="1680447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/>
            </a:lvl1pPr>
          </a:lstStyle>
          <a:p>
            <a:r>
              <a:rPr lang="en-US" dirty="0"/>
              <a:t>IX Operating  </a:t>
            </a:r>
            <a:r>
              <a:rPr lang="en-US" dirty="0" smtClean="0"/>
              <a:t>System</a:t>
            </a:r>
            <a:endParaRPr lang="en-US" dirty="0"/>
          </a:p>
        </p:txBody>
      </p:sp>
      <p:sp>
        <p:nvSpPr>
          <p:cNvPr id="87" name="TextBox 86"/>
          <p:cNvSpPr txBox="1"/>
          <p:nvPr/>
        </p:nvSpPr>
        <p:spPr>
          <a:xfrm>
            <a:off x="684187" y="834390"/>
            <a:ext cx="1680447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RAMCloud</a:t>
            </a:r>
            <a:br>
              <a:rPr lang="en-US" sz="1600" dirty="0" smtClean="0"/>
            </a:br>
            <a:r>
              <a:rPr lang="en-US" sz="1600" dirty="0" smtClean="0"/>
              <a:t>Storage System</a:t>
            </a:r>
            <a:endParaRPr lang="en-US" sz="1600" dirty="0"/>
          </a:p>
        </p:txBody>
      </p:sp>
      <p:sp>
        <p:nvSpPr>
          <p:cNvPr id="88" name="TextBox 87"/>
          <p:cNvSpPr txBox="1"/>
          <p:nvPr/>
        </p:nvSpPr>
        <p:spPr>
          <a:xfrm>
            <a:off x="3017520" y="834390"/>
            <a:ext cx="1801190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/>
            </a:lvl1pPr>
          </a:lstStyle>
          <a:p>
            <a:r>
              <a:rPr lang="en-US" dirty="0"/>
              <a:t>Programmable</a:t>
            </a:r>
            <a:br>
              <a:rPr lang="en-US" dirty="0"/>
            </a:br>
            <a:r>
              <a:rPr lang="en-US" dirty="0"/>
              <a:t>Network Fabrics</a:t>
            </a:r>
          </a:p>
        </p:txBody>
      </p:sp>
      <p:cxnSp>
        <p:nvCxnSpPr>
          <p:cNvPr id="89" name="Straight Connector 88"/>
          <p:cNvCxnSpPr/>
          <p:nvPr/>
        </p:nvCxnSpPr>
        <p:spPr>
          <a:xfrm flipH="1">
            <a:off x="3200400" y="1428750"/>
            <a:ext cx="457201" cy="822960"/>
          </a:xfrm>
          <a:prstGeom prst="line">
            <a:avLst/>
          </a:prstGeom>
          <a:ln w="19050">
            <a:solidFill>
              <a:schemeClr val="tx1"/>
            </a:solidFill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>
            <a:stCxn id="87" idx="2"/>
          </p:cNvCxnSpPr>
          <p:nvPr/>
        </p:nvCxnSpPr>
        <p:spPr>
          <a:xfrm>
            <a:off x="1524411" y="1419165"/>
            <a:ext cx="86361" cy="883762"/>
          </a:xfrm>
          <a:prstGeom prst="line">
            <a:avLst/>
          </a:prstGeom>
          <a:ln w="19050">
            <a:solidFill>
              <a:schemeClr val="tx1"/>
            </a:solidFill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flipH="1" flipV="1">
            <a:off x="3246121" y="2983231"/>
            <a:ext cx="914399" cy="731519"/>
          </a:xfrm>
          <a:prstGeom prst="line">
            <a:avLst/>
          </a:prstGeom>
          <a:ln w="19050">
            <a:solidFill>
              <a:schemeClr val="accent2">
                <a:lumMod val="25000"/>
              </a:schemeClr>
            </a:solidFill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>
            <a:stCxn id="86" idx="0"/>
          </p:cNvCxnSpPr>
          <p:nvPr/>
        </p:nvCxnSpPr>
        <p:spPr>
          <a:xfrm flipV="1">
            <a:off x="1114544" y="3257550"/>
            <a:ext cx="394216" cy="822960"/>
          </a:xfrm>
          <a:prstGeom prst="line">
            <a:avLst/>
          </a:prstGeom>
          <a:ln w="19050">
            <a:solidFill>
              <a:schemeClr val="tx1"/>
            </a:solidFill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flipV="1">
            <a:off x="5806440" y="1703071"/>
            <a:ext cx="0" cy="914399"/>
          </a:xfrm>
          <a:prstGeom prst="line">
            <a:avLst/>
          </a:prstGeom>
          <a:ln w="19050">
            <a:solidFill>
              <a:schemeClr val="accent2">
                <a:lumMod val="25000"/>
              </a:schemeClr>
            </a:solidFill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>
            <a:off x="6858000" y="3211830"/>
            <a:ext cx="640080" cy="411480"/>
          </a:xfrm>
          <a:prstGeom prst="line">
            <a:avLst/>
          </a:prstGeom>
          <a:ln w="19050">
            <a:solidFill>
              <a:schemeClr val="accent2">
                <a:lumMod val="25000"/>
              </a:schemeClr>
            </a:solidFill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>
            <a:off x="6355080" y="3211830"/>
            <a:ext cx="0" cy="777240"/>
          </a:xfrm>
          <a:prstGeom prst="line">
            <a:avLst/>
          </a:prstGeom>
          <a:ln w="19050">
            <a:solidFill>
              <a:schemeClr val="accent2">
                <a:lumMod val="25000"/>
              </a:schemeClr>
            </a:solidFill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6" name="TextBox 95"/>
          <p:cNvSpPr txBox="1"/>
          <p:nvPr/>
        </p:nvSpPr>
        <p:spPr>
          <a:xfrm>
            <a:off x="5852160" y="742950"/>
            <a:ext cx="1973338" cy="584775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accent2">
                <a:lumMod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>
                <a:solidFill>
                  <a:schemeClr val="accent2">
                    <a:lumMod val="25000"/>
                  </a:schemeClr>
                </a:solidFill>
              </a:defRPr>
            </a:lvl1pPr>
          </a:lstStyle>
          <a:p>
            <a:r>
              <a:rPr lang="en-US" dirty="0"/>
              <a:t>Self-Incentivizing</a:t>
            </a:r>
            <a:br>
              <a:rPr lang="en-US" dirty="0"/>
            </a:br>
            <a:r>
              <a:rPr lang="en-US" dirty="0"/>
              <a:t>Networks</a:t>
            </a:r>
          </a:p>
        </p:txBody>
      </p:sp>
      <p:cxnSp>
        <p:nvCxnSpPr>
          <p:cNvPr id="97" name="Straight Connector 96"/>
          <p:cNvCxnSpPr>
            <a:stCxn id="96" idx="2"/>
          </p:cNvCxnSpPr>
          <p:nvPr/>
        </p:nvCxnSpPr>
        <p:spPr>
          <a:xfrm flipH="1">
            <a:off x="6263640" y="1327725"/>
            <a:ext cx="575189" cy="741105"/>
          </a:xfrm>
          <a:prstGeom prst="line">
            <a:avLst/>
          </a:prstGeom>
          <a:ln w="19050">
            <a:solidFill>
              <a:schemeClr val="accent2">
                <a:lumMod val="25000"/>
              </a:schemeClr>
            </a:solidFill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>
            <a:off x="4251960" y="1428750"/>
            <a:ext cx="860445" cy="886481"/>
          </a:xfrm>
          <a:prstGeom prst="line">
            <a:avLst/>
          </a:prstGeom>
          <a:ln w="19050">
            <a:solidFill>
              <a:schemeClr val="tx1"/>
            </a:solidFill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 flipH="1">
            <a:off x="3429000" y="2891790"/>
            <a:ext cx="2011680" cy="0"/>
          </a:xfrm>
          <a:prstGeom prst="line">
            <a:avLst/>
          </a:prstGeom>
          <a:ln w="19050">
            <a:solidFill>
              <a:schemeClr val="accent2">
                <a:lumMod val="25000"/>
              </a:schemeClr>
            </a:solidFill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 flipV="1">
            <a:off x="6995160" y="2617470"/>
            <a:ext cx="548640" cy="228602"/>
          </a:xfrm>
          <a:prstGeom prst="line">
            <a:avLst/>
          </a:prstGeom>
          <a:ln w="19050">
            <a:solidFill>
              <a:schemeClr val="accent2">
                <a:lumMod val="25000"/>
              </a:schemeClr>
            </a:solidFill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 flipV="1">
            <a:off x="2788920" y="3348990"/>
            <a:ext cx="0" cy="1097280"/>
          </a:xfrm>
          <a:prstGeom prst="line">
            <a:avLst/>
          </a:prstGeom>
          <a:ln w="19050">
            <a:solidFill>
              <a:schemeClr val="accent2">
                <a:lumMod val="25000"/>
              </a:schemeClr>
            </a:solidFill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92332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February 1, 2016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Platform Lab Overview and Update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1659D765-7126-4B95-ADF3-403BFECAA360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 Progress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Identify an over-arching goal:</a:t>
            </a:r>
            <a:br>
              <a:rPr lang="en-US" dirty="0" smtClean="0"/>
            </a:br>
            <a:r>
              <a:rPr lang="en-US" dirty="0" smtClean="0">
                <a:solidFill>
                  <a:schemeClr val="accent4"/>
                </a:solidFill>
              </a:rPr>
              <a:t>Swarm Control Infrastructure</a:t>
            </a:r>
          </a:p>
          <a:p>
            <a:r>
              <a:rPr lang="en-US" dirty="0" smtClean="0"/>
              <a:t>Initiate a few flagship projects:</a:t>
            </a:r>
          </a:p>
          <a:p>
            <a:pPr lvl="1"/>
            <a:r>
              <a:rPr lang="en-US" dirty="0" smtClean="0"/>
              <a:t>Scalable control planes</a:t>
            </a:r>
          </a:p>
          <a:p>
            <a:pPr lvl="1"/>
            <a:r>
              <a:rPr lang="en-US" dirty="0" smtClean="0"/>
              <a:t>??</a:t>
            </a:r>
          </a:p>
          <a:p>
            <a:pPr lvl="1"/>
            <a:r>
              <a:rPr lang="en-US" dirty="0" smtClean="0"/>
              <a:t>??</a:t>
            </a:r>
          </a:p>
          <a:p>
            <a:r>
              <a:rPr lang="en-US" dirty="0" smtClean="0"/>
              <a:t>Create a more collaborative environment</a:t>
            </a:r>
          </a:p>
          <a:p>
            <a:pPr lvl="1"/>
            <a:r>
              <a:rPr lang="en-US" dirty="0" smtClean="0"/>
              <a:t>Weekly Platform Lab Seminar</a:t>
            </a:r>
          </a:p>
          <a:p>
            <a:pPr lvl="1"/>
            <a:r>
              <a:rPr lang="en-US" dirty="0" smtClean="0"/>
              <a:t>Connect with application experts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46292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February 1, 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Platform Lab Overview and Update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News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>
              <a:tabLst>
                <a:tab pos="2401888" algn="l"/>
              </a:tabLst>
            </a:pPr>
            <a:r>
              <a:rPr lang="en-US" sz="2000" dirty="0" smtClean="0"/>
              <a:t>PhD students interviewing this year:</a:t>
            </a:r>
          </a:p>
          <a:p>
            <a:pPr lvl="1">
              <a:tabLst>
                <a:tab pos="2401888" algn="l"/>
              </a:tabLst>
            </a:pPr>
            <a:r>
              <a:rPr lang="en-US" sz="1800" dirty="0" smtClean="0"/>
              <a:t>Adam Belay:	IX operating system</a:t>
            </a:r>
          </a:p>
          <a:p>
            <a:pPr lvl="1">
              <a:tabLst>
                <a:tab pos="2401888" algn="l"/>
              </a:tabLst>
            </a:pPr>
            <a:r>
              <a:rPr lang="en-US" sz="1800" dirty="0" smtClean="0"/>
              <a:t>Ankita Kejriwal:	secondary indexes in RAMCloud</a:t>
            </a:r>
          </a:p>
          <a:p>
            <a:pPr lvl="1">
              <a:tabLst>
                <a:tab pos="2401888" algn="l"/>
              </a:tabLst>
            </a:pPr>
            <a:r>
              <a:rPr lang="en-US" sz="1800" dirty="0"/>
              <a:t>Yiannis </a:t>
            </a:r>
            <a:r>
              <a:rPr lang="en-US" sz="1800" dirty="0" smtClean="0"/>
              <a:t>Yiakoumis</a:t>
            </a:r>
          </a:p>
          <a:p>
            <a:pPr>
              <a:tabLst>
                <a:tab pos="2401888" algn="l"/>
              </a:tabLst>
            </a:pPr>
            <a:r>
              <a:rPr lang="en-US" sz="2000" dirty="0" smtClean="0"/>
              <a:t>We even have a logo!</a:t>
            </a:r>
            <a:endParaRPr lang="en-US" sz="2000" dirty="0"/>
          </a:p>
        </p:txBody>
      </p:sp>
      <p:pic>
        <p:nvPicPr>
          <p:cNvPr id="1026" name="Picture 2" descr="C:\Users\ouster\Documents\Stanford\sponsoredResearch\Platform Lab\Logo\light backgrounds\platformlab-logo-vFINAL-color-po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780" y="3194684"/>
            <a:ext cx="5806441" cy="1270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36315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February 1, 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Platform Lab Overview and Update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sz="2000" dirty="0" smtClean="0"/>
              <a:t>Momentum is building:</a:t>
            </a:r>
          </a:p>
          <a:p>
            <a:pPr lvl="1"/>
            <a:r>
              <a:rPr lang="en-US" sz="1800" dirty="0" smtClean="0"/>
              <a:t>People</a:t>
            </a:r>
          </a:p>
          <a:p>
            <a:pPr lvl="1"/>
            <a:r>
              <a:rPr lang="en-US" sz="1800" dirty="0" smtClean="0"/>
              <a:t>Ideas</a:t>
            </a:r>
          </a:p>
          <a:p>
            <a:pPr lvl="1"/>
            <a:r>
              <a:rPr lang="en-US" sz="1800" dirty="0" smtClean="0"/>
              <a:t>Projects</a:t>
            </a:r>
          </a:p>
          <a:p>
            <a:pPr lvl="1"/>
            <a:r>
              <a:rPr lang="en-US" sz="1800" dirty="0" smtClean="0"/>
              <a:t>Collaborations</a:t>
            </a:r>
          </a:p>
          <a:p>
            <a:r>
              <a:rPr lang="en-US" sz="2000" dirty="0" smtClean="0"/>
              <a:t>Next steps:</a:t>
            </a:r>
          </a:p>
          <a:p>
            <a:pPr lvl="1"/>
            <a:r>
              <a:rPr lang="en-US" sz="1800" dirty="0" smtClean="0"/>
              <a:t>Define additional flagship project(s)</a:t>
            </a:r>
          </a:p>
          <a:p>
            <a:pPr lvl="1"/>
            <a:r>
              <a:rPr lang="en-US" sz="1800" dirty="0" smtClean="0"/>
              <a:t>Learn more about applications</a:t>
            </a:r>
          </a:p>
          <a:p>
            <a:pPr lvl="1"/>
            <a:r>
              <a:rPr lang="en-US" sz="1800" dirty="0" smtClean="0"/>
              <a:t>Continue to develop collaborations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0118712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805940" y="1849815"/>
            <a:ext cx="5532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2"/>
                </a:solidFill>
                <a:latin typeface="+mj-lt"/>
              </a:rPr>
              <a:t>Questions/Discussion</a:t>
            </a:r>
            <a:endParaRPr lang="en-US" sz="3200" b="1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6" name="Picture 2" descr="C:\Users\ouster\Documents\Stanford\sponsoredResearch\Platform Lab\Logo\light backgrounds\platformlab-logo-vFINAL-color-po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160" y="3120390"/>
            <a:ext cx="4297680" cy="940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2337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February 1, 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Platform Lab Overview and Update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You, Sponsors!</a:t>
            </a:r>
            <a:endParaRPr lang="en-US" dirty="0"/>
          </a:p>
        </p:txBody>
      </p:sp>
      <p:pic>
        <p:nvPicPr>
          <p:cNvPr id="1026" name="Picture 2" descr="C:\Users\ouster\Documents\Stanford\sponsoredResearch\Platform Lab\Sponsor Logos\faceboo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6440" y="3577590"/>
            <a:ext cx="1943100" cy="1165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ouster\Documents\Stanford\sponsoredResearch\Platform Lab\Sponsor Logos\googl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4560" y="3897630"/>
            <a:ext cx="1920240" cy="701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ouster\Documents\Stanford\sponsoredResearch\Platform Lab\Sponsor Logos\samsun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" y="971550"/>
            <a:ext cx="2225040" cy="766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ouster\Documents\Stanford\sponsoredResearch\Platform Lab\Sponsor Logos\nec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0560" y="2663190"/>
            <a:ext cx="2234564" cy="67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ouster\Documents\Stanford\sponsoredResearch\Platform Lab\Sponsor Logos\EQIX-CircleR-FullColor-RGB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" y="2708910"/>
            <a:ext cx="1608825" cy="777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:\Users\ouster\Documents\Stanford\sponsoredResearch\Platform Lab\Sponsor Logos\ericsson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60" y="1885950"/>
            <a:ext cx="1463040" cy="128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ouster\Documents\Stanford\sponsoredResearch\Platform Lab\Sponsor Logos\huawei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480" y="1657350"/>
            <a:ext cx="1274470" cy="128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C:\Users\ouster\Documents\Stanford\sponsoredResearch\Platform Lab\Sponsor Logos\fujitsu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960" y="834390"/>
            <a:ext cx="1738304" cy="865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60120" y="3531870"/>
            <a:ext cx="846386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 smtClean="0"/>
              <a:t>(soon...)</a:t>
            </a:r>
          </a:p>
        </p:txBody>
      </p:sp>
      <p:pic>
        <p:nvPicPr>
          <p:cNvPr id="6" name="Picture 2" descr="C:\Users\ouster\Documents\Stanford\sponsoredResearch\Platform Lab\Sponsor Logos\cisco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6280" y="1245870"/>
            <a:ext cx="1602740" cy="876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9883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February 1, 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Platform Lab Overview and Update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 Thanks To...</a:t>
            </a:r>
            <a:endParaRPr lang="en-US" dirty="0"/>
          </a:p>
        </p:txBody>
      </p:sp>
      <p:pic>
        <p:nvPicPr>
          <p:cNvPr id="2050" name="Picture 2" descr="C:\Users\ouster\Documents\Stanford\sponsoredResearch\Platform Lab\Sponsor Logos\vmwa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596" y="1418272"/>
            <a:ext cx="7204808" cy="2525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08265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February 1, 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Platform Lab Overview and Update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r>
              <a:rPr lang="en-US" sz="2800" dirty="0" smtClean="0"/>
              <a:t>Platform Lab Motivation</a:t>
            </a:r>
            <a:endParaRPr lang="en-US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New platforms enable new applications</a:t>
            </a:r>
          </a:p>
          <a:p>
            <a:r>
              <a:rPr lang="en-US" dirty="0" smtClean="0"/>
              <a:t>Platform: general-purpose substrate</a:t>
            </a:r>
          </a:p>
          <a:p>
            <a:pPr lvl="1"/>
            <a:r>
              <a:rPr lang="en-US" dirty="0" smtClean="0"/>
              <a:t>Software and/or hardware</a:t>
            </a:r>
            <a:endParaRPr lang="en-US" dirty="0"/>
          </a:p>
          <a:p>
            <a:pPr lvl="1"/>
            <a:r>
              <a:rPr lang="en-US" dirty="0"/>
              <a:t>Makes it easier to build applications or higher-level platforms</a:t>
            </a:r>
          </a:p>
          <a:p>
            <a:pPr lvl="1"/>
            <a:r>
              <a:rPr lang="en-US" dirty="0"/>
              <a:t>Solves significant problems</a:t>
            </a:r>
          </a:p>
          <a:p>
            <a:pPr lvl="1"/>
            <a:r>
              <a:rPr lang="en-US" dirty="0"/>
              <a:t>Usually introduces some restrictions</a:t>
            </a:r>
          </a:p>
          <a:p>
            <a:r>
              <a:rPr lang="en-US" dirty="0" smtClean="0"/>
              <a:t>Example</a:t>
            </a:r>
            <a:r>
              <a:rPr lang="en-US" dirty="0"/>
              <a:t>: Map/Reduce computational model</a:t>
            </a:r>
          </a:p>
          <a:p>
            <a:pPr lvl="1"/>
            <a:r>
              <a:rPr lang="en-US" dirty="0"/>
              <a:t>Simplifies construction of applications that use hundreds of servers to compute on large datasets</a:t>
            </a:r>
          </a:p>
          <a:p>
            <a:pPr lvl="1"/>
            <a:r>
              <a:rPr lang="en-US" dirty="0"/>
              <a:t>Hides communication latency: data transferred in large blocks</a:t>
            </a:r>
          </a:p>
          <a:p>
            <a:pPr lvl="1"/>
            <a:r>
              <a:rPr lang="en-US" dirty="0" smtClean="0"/>
              <a:t>Masks failures </a:t>
            </a:r>
            <a:r>
              <a:rPr lang="en-US" dirty="0"/>
              <a:t>&amp; slow servers</a:t>
            </a:r>
          </a:p>
          <a:p>
            <a:pPr lvl="1"/>
            <a:r>
              <a:rPr lang="en-US" dirty="0"/>
              <a:t>Restrictions: 2 levels of computation, sequential data access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5155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February 1, 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Platform Lab Overview and Update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Platform Lab Mission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723792" y="1957983"/>
            <a:ext cx="1518043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800" dirty="0"/>
              <a:t>Platforms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22348" y="3760470"/>
            <a:ext cx="2398092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800" dirty="0"/>
              <a:t>Large Systems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67144" y="3760470"/>
            <a:ext cx="2122376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800" dirty="0"/>
              <a:t>Collaboration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2834640" y="2480310"/>
            <a:ext cx="1143000" cy="1097280"/>
          </a:xfrm>
          <a:prstGeom prst="line">
            <a:avLst/>
          </a:prstGeom>
          <a:ln w="76200" cap="rnd">
            <a:solidFill>
              <a:schemeClr val="tx2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735392" y="4000670"/>
            <a:ext cx="1568128" cy="0"/>
          </a:xfrm>
          <a:prstGeom prst="line">
            <a:avLst/>
          </a:prstGeom>
          <a:ln w="76200" cap="rnd">
            <a:solidFill>
              <a:schemeClr val="tx2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465487" y="880110"/>
            <a:ext cx="6046832" cy="830989"/>
          </a:xfrm>
          <a:prstGeom prst="rect">
            <a:avLst/>
          </a:prstGeom>
          <a:noFill/>
        </p:spPr>
        <p:txBody>
          <a:bodyPr wrap="none" lIns="91432" tIns="45716" rIns="91432" bIns="45716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Create the next generation of platforms</a:t>
            </a:r>
            <a:b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to stimulate new classes of applications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4983480" y="2480310"/>
            <a:ext cx="1143000" cy="1097280"/>
          </a:xfrm>
          <a:prstGeom prst="line">
            <a:avLst/>
          </a:prstGeom>
          <a:ln w="76200" cap="rnd">
            <a:solidFill>
              <a:schemeClr val="tx2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3973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February 1, 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Platform Lab Overview and Update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Platform Lab Faculty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246" y="2800350"/>
            <a:ext cx="1143001" cy="1371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28800" y="4171952"/>
            <a:ext cx="1783080" cy="584767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pPr algn="ctr"/>
            <a:r>
              <a:rPr lang="en-US" sz="1600" dirty="0"/>
              <a:t>John Ousterhout</a:t>
            </a:r>
            <a:br>
              <a:rPr lang="en-US" sz="1600" dirty="0"/>
            </a:br>
            <a:r>
              <a:rPr lang="en-US" sz="1600" dirty="0"/>
              <a:t>Faculty Director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45888" y="4171950"/>
            <a:ext cx="2103120" cy="338546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r>
              <a:rPr lang="en-US" sz="1600" dirty="0"/>
              <a:t>Mendel Rosenblum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164392" y="4171950"/>
            <a:ext cx="1540040" cy="338546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r>
              <a:rPr lang="en-US" sz="1600" dirty="0"/>
              <a:t>Keith </a:t>
            </a:r>
            <a:r>
              <a:rPr lang="en-US" sz="1600" dirty="0" err="1"/>
              <a:t>Winstein</a:t>
            </a:r>
            <a:endParaRPr lang="en-US" sz="16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0920" y="2800350"/>
            <a:ext cx="1143000" cy="13716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467896" y="4171952"/>
            <a:ext cx="1990776" cy="584767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pPr algn="ctr"/>
            <a:r>
              <a:rPr lang="en-US" sz="1600" dirty="0"/>
              <a:t>Guru Parulkar</a:t>
            </a:r>
            <a:br>
              <a:rPr lang="en-US" sz="1600" dirty="0"/>
            </a:br>
            <a:r>
              <a:rPr lang="en-US" sz="1600" dirty="0"/>
              <a:t>Executive Director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403920" y="2240280"/>
            <a:ext cx="895481" cy="338546"/>
          </a:xfrm>
          <a:prstGeom prst="rect">
            <a:avLst/>
          </a:prstGeom>
          <a:noFill/>
        </p:spPr>
        <p:txBody>
          <a:bodyPr wrap="none" lIns="91432" tIns="45716" rIns="91432" bIns="45716" rtlCol="0">
            <a:spAutoFit/>
          </a:bodyPr>
          <a:lstStyle/>
          <a:p>
            <a:r>
              <a:rPr lang="en-US" sz="1600" dirty="0"/>
              <a:t>Bill Dally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160" y="834390"/>
            <a:ext cx="1143000" cy="13716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240" y="834390"/>
            <a:ext cx="1143000" cy="13716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521471" y="2240280"/>
            <a:ext cx="1084539" cy="338546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r>
              <a:rPr lang="en-US" sz="1600" dirty="0"/>
              <a:t>Phil Levis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971800" y="2240280"/>
            <a:ext cx="1153565" cy="338546"/>
          </a:xfrm>
          <a:prstGeom prst="rect">
            <a:avLst/>
          </a:prstGeom>
          <a:noFill/>
        </p:spPr>
        <p:txBody>
          <a:bodyPr wrap="none" lIns="91432" tIns="45716" rIns="91432" bIns="45716" rtlCol="0">
            <a:spAutoFit/>
          </a:bodyPr>
          <a:lstStyle/>
          <a:p>
            <a:r>
              <a:rPr lang="en-US" sz="1600" dirty="0"/>
              <a:t>Sachin Katti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393896" y="2240280"/>
            <a:ext cx="1872885" cy="338546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r>
              <a:rPr lang="en-US" sz="1600" dirty="0"/>
              <a:t>Christos Kozyrakis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08128" y="4171950"/>
            <a:ext cx="1554480" cy="338546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r>
              <a:rPr lang="en-US" sz="1600" dirty="0"/>
              <a:t>Nick McKeown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4156" y="2800350"/>
            <a:ext cx="1143000" cy="1371600"/>
          </a:xfrm>
          <a:prstGeom prst="rect">
            <a:avLst/>
          </a:prstGeom>
        </p:spPr>
      </p:pic>
      <p:pic>
        <p:nvPicPr>
          <p:cNvPr id="21" name="Picture 2" descr="C:\Users\ouster\Documents\Stanford\sponsoredResearch\Platform Lab\Faculty Photos\kozyrakis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880" y="834390"/>
            <a:ext cx="11430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C:\Users\ouster\Documents\Stanford\sponsoredResearch\Platform Lab\Faculty Photos\parulkar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5009" y="2800350"/>
            <a:ext cx="1144988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ouster\Documents\Stanford\sponsoredResearch\Platform Lab\Faculty Photos\katti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8065" y="834390"/>
            <a:ext cx="11430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:\Users\ouster\Documents\Stanford\sponsoredResearch\Platform Lab\Faculty Photos\mckeown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2" y="2800350"/>
            <a:ext cx="1142999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44687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85800" y="2388870"/>
            <a:ext cx="7909560" cy="2377440"/>
          </a:xfrm>
          <a:prstGeom prst="rect">
            <a:avLst/>
          </a:prstGeom>
          <a:solidFill>
            <a:schemeClr val="accent3"/>
          </a:solidFill>
          <a:ln w="19050">
            <a:solidFill>
              <a:schemeClr val="tx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Drivers For New Platforms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4739640" y="2434590"/>
            <a:ext cx="3810000" cy="2240280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 smtClean="0"/>
              <a:t>Specialization and heterogeneity</a:t>
            </a:r>
            <a:endParaRPr lang="en-US" sz="1800" dirty="0"/>
          </a:p>
          <a:p>
            <a:pPr>
              <a:spcBef>
                <a:spcPts val="300"/>
              </a:spcBef>
            </a:pPr>
            <a:r>
              <a:rPr lang="en-US" b="0" dirty="0" smtClean="0"/>
              <a:t>Special-purpose components much more efficient than general-purpose</a:t>
            </a:r>
          </a:p>
          <a:p>
            <a:pPr>
              <a:spcBef>
                <a:spcPts val="300"/>
              </a:spcBef>
            </a:pPr>
            <a:r>
              <a:rPr lang="en-US" b="0" dirty="0" smtClean="0"/>
              <a:t>Build future systems out of heterogeneous collections?</a:t>
            </a:r>
            <a:endParaRPr lang="en-US" b="0" dirty="0"/>
          </a:p>
          <a:p>
            <a:pPr>
              <a:spcBef>
                <a:spcPts val="300"/>
              </a:spcBef>
            </a:pPr>
            <a:r>
              <a:rPr lang="en-US" b="0" dirty="0" smtClean="0"/>
              <a:t>Challenges:</a:t>
            </a:r>
          </a:p>
          <a:p>
            <a:pPr lvl="1">
              <a:spcBef>
                <a:spcPts val="300"/>
              </a:spcBef>
            </a:pPr>
            <a:r>
              <a:rPr lang="en-US" dirty="0" smtClean="0"/>
              <a:t>High design cost of components</a:t>
            </a:r>
          </a:p>
          <a:p>
            <a:pPr lvl="1">
              <a:spcBef>
                <a:spcPts val="300"/>
              </a:spcBef>
            </a:pPr>
            <a:r>
              <a:rPr lang="en-US" dirty="0" smtClean="0"/>
              <a:t>Integration</a:t>
            </a:r>
            <a:endParaRPr lang="en-US" b="0" dirty="0"/>
          </a:p>
          <a:p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807720" y="2434590"/>
            <a:ext cx="3581400" cy="2286000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 smtClean="0"/>
              <a:t>Scalability </a:t>
            </a:r>
            <a:r>
              <a:rPr lang="en-US" sz="1800" dirty="0"/>
              <a:t>and elasticity</a:t>
            </a:r>
          </a:p>
          <a:p>
            <a:pPr>
              <a:spcBef>
                <a:spcPts val="300"/>
              </a:spcBef>
            </a:pPr>
            <a:r>
              <a:rPr lang="en-US" b="0" dirty="0" smtClean="0"/>
              <a:t>Build large systems out of many small, cheap components</a:t>
            </a:r>
          </a:p>
          <a:p>
            <a:pPr>
              <a:spcBef>
                <a:spcPts val="300"/>
              </a:spcBef>
            </a:pPr>
            <a:r>
              <a:rPr lang="en-US" b="0" dirty="0" smtClean="0"/>
              <a:t>Vary scale by adding/removing components</a:t>
            </a:r>
            <a:endParaRPr lang="en-US" b="0" dirty="0"/>
          </a:p>
          <a:p>
            <a:pPr>
              <a:spcBef>
                <a:spcPts val="300"/>
              </a:spcBef>
            </a:pPr>
            <a:r>
              <a:rPr lang="en-US" b="0" dirty="0" smtClean="0"/>
              <a:t>Challenges:</a:t>
            </a:r>
          </a:p>
          <a:p>
            <a:pPr lvl="1">
              <a:spcBef>
                <a:spcPts val="300"/>
              </a:spcBef>
            </a:pPr>
            <a:r>
              <a:rPr lang="en-US" dirty="0" smtClean="0"/>
              <a:t>Fault tolerance</a:t>
            </a:r>
          </a:p>
          <a:p>
            <a:pPr lvl="1">
              <a:spcBef>
                <a:spcPts val="300"/>
              </a:spcBef>
            </a:pPr>
            <a:r>
              <a:rPr lang="en-US" b="0" dirty="0" smtClean="0"/>
              <a:t>Scale-independent architectures</a:t>
            </a:r>
            <a:endParaRPr lang="en-US" b="0" dirty="0"/>
          </a:p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February 1, 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Platform Lab Overview and Update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5852160" y="925830"/>
            <a:ext cx="2697480" cy="914400"/>
            <a:chOff x="731520" y="925830"/>
            <a:chExt cx="2697480" cy="914400"/>
          </a:xfrm>
        </p:grpSpPr>
        <p:sp>
          <p:nvSpPr>
            <p:cNvPr id="13" name="Rectangle 12"/>
            <p:cNvSpPr/>
            <p:nvPr/>
          </p:nvSpPr>
          <p:spPr>
            <a:xfrm>
              <a:off x="731520" y="925830"/>
              <a:ext cx="2697480" cy="9144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42753" y="1106031"/>
              <a:ext cx="2475015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b="1" dirty="0" smtClean="0"/>
                <a:t>High Performance</a:t>
              </a:r>
              <a:br>
                <a:rPr lang="en-US" b="1" dirty="0" smtClean="0"/>
              </a:br>
              <a:r>
                <a:rPr lang="en-US" dirty="0" smtClean="0"/>
                <a:t>(Achieve physical limits)</a:t>
              </a:r>
              <a:endParaRPr lang="en-US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731520" y="925830"/>
            <a:ext cx="2423160" cy="914400"/>
            <a:chOff x="6172200" y="925830"/>
            <a:chExt cx="2423160" cy="914400"/>
          </a:xfrm>
        </p:grpSpPr>
        <p:sp>
          <p:nvSpPr>
            <p:cNvPr id="16" name="Rectangle 15"/>
            <p:cNvSpPr/>
            <p:nvPr/>
          </p:nvSpPr>
          <p:spPr>
            <a:xfrm>
              <a:off x="6172200" y="925830"/>
              <a:ext cx="2423160" cy="9144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263640" y="1085850"/>
              <a:ext cx="2240280" cy="59436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en-US" b="1" dirty="0" smtClean="0"/>
                <a:t>Ease of Use</a:t>
              </a:r>
              <a:br>
                <a:rPr lang="en-US" b="1" dirty="0" smtClean="0"/>
              </a:br>
              <a:r>
                <a:rPr lang="en-US" dirty="0" smtClean="0"/>
                <a:t>(Raise productivity)</a:t>
              </a:r>
              <a:endParaRPr lang="en-US" dirty="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731520" y="618053"/>
            <a:ext cx="796693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</a:rPr>
              <a:t>Goals: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85800" y="2081093"/>
            <a:ext cx="1492588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b="1" dirty="0" smtClean="0">
                <a:solidFill>
                  <a:schemeClr val="tx2"/>
                </a:solidFill>
              </a:rPr>
              <a:t>Techniques:</a:t>
            </a:r>
          </a:p>
        </p:txBody>
      </p:sp>
      <p:sp>
        <p:nvSpPr>
          <p:cNvPr id="11" name="Left-Right Arrow 10"/>
          <p:cNvSpPr/>
          <p:nvPr/>
        </p:nvSpPr>
        <p:spPr>
          <a:xfrm>
            <a:off x="3200400" y="1223010"/>
            <a:ext cx="2606040" cy="320040"/>
          </a:xfrm>
          <a:prstGeom prst="leftRightArrow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2" name="TextBox 11"/>
          <p:cNvSpPr txBox="1"/>
          <p:nvPr/>
        </p:nvSpPr>
        <p:spPr>
          <a:xfrm>
            <a:off x="4343400" y="1014591"/>
            <a:ext cx="32004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??</a:t>
            </a:r>
          </a:p>
        </p:txBody>
      </p:sp>
    </p:spTree>
    <p:extLst>
      <p:ext uri="{BB962C8B-B14F-4D97-AF65-F5344CB8AC3E}">
        <p14:creationId xmlns:p14="http://schemas.microsoft.com/office/powerpoint/2010/main" val="1264607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February 1, 2016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Platform Lab Overview and Update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1659D765-7126-4B95-ADF3-403BFECAA360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 Progress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Identify an over-arching goal:</a:t>
            </a:r>
            <a:br>
              <a:rPr lang="en-US" dirty="0" smtClean="0"/>
            </a:br>
            <a:r>
              <a:rPr lang="en-US" dirty="0" smtClean="0">
                <a:solidFill>
                  <a:schemeClr val="accent4"/>
                </a:solidFill>
              </a:rPr>
              <a:t>Swarm Control Infrastructure</a:t>
            </a:r>
          </a:p>
          <a:p>
            <a:r>
              <a:rPr lang="en-US" dirty="0" smtClean="0"/>
              <a:t>Initiate a few flagship projects:</a:t>
            </a:r>
          </a:p>
          <a:p>
            <a:pPr lvl="1"/>
            <a:r>
              <a:rPr lang="en-US" dirty="0" smtClean="0"/>
              <a:t>Scalable control planes</a:t>
            </a:r>
          </a:p>
          <a:p>
            <a:pPr lvl="1"/>
            <a:r>
              <a:rPr lang="en-US" dirty="0" smtClean="0"/>
              <a:t>??</a:t>
            </a:r>
          </a:p>
          <a:p>
            <a:pPr lvl="1"/>
            <a:r>
              <a:rPr lang="en-US" dirty="0" smtClean="0"/>
              <a:t>??</a:t>
            </a:r>
          </a:p>
          <a:p>
            <a:r>
              <a:rPr lang="en-US" dirty="0" smtClean="0"/>
              <a:t>Create a more collaborative environment</a:t>
            </a:r>
          </a:p>
          <a:p>
            <a:pPr lvl="1"/>
            <a:r>
              <a:rPr lang="en-US" dirty="0" smtClean="0"/>
              <a:t>Weekly Platform Lab Seminar</a:t>
            </a:r>
          </a:p>
          <a:p>
            <a:pPr lvl="1"/>
            <a:r>
              <a:rPr lang="en-US" dirty="0" smtClean="0"/>
              <a:t>Connect with application experts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9276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February 1, 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Platform Lab Overview and Update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Opportunity: New Datacenter Clusters</a:t>
            </a:r>
            <a:endParaRPr lang="en-US" dirty="0"/>
          </a:p>
        </p:txBody>
      </p:sp>
      <p:pic>
        <p:nvPicPr>
          <p:cNvPr id="7" name="Picture 6" descr="http://www.e-fujitsu.nl/wp-content/uploads/2014/07/data-cent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851" y="1748790"/>
            <a:ext cx="3348298" cy="1881425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537960" y="3943350"/>
            <a:ext cx="1554480" cy="923330"/>
          </a:xfrm>
          <a:prstGeom prst="rect">
            <a:avLst/>
          </a:prstGeom>
          <a:solidFill>
            <a:schemeClr val="accent3"/>
          </a:solidFill>
          <a:ln w="19050"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Large Nonvolatile Memories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17033" y="3937099"/>
            <a:ext cx="1680447" cy="646331"/>
          </a:xfrm>
          <a:prstGeom prst="rect">
            <a:avLst/>
          </a:prstGeom>
          <a:solidFill>
            <a:schemeClr val="accent3"/>
          </a:solidFill>
          <a:ln w="19050"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Low Latency</a:t>
            </a:r>
            <a:br>
              <a:rPr lang="en-US" dirty="0"/>
            </a:br>
            <a:r>
              <a:rPr lang="en-US" dirty="0"/>
              <a:t>Interconnects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05840" y="880110"/>
            <a:ext cx="1680447" cy="646331"/>
          </a:xfrm>
          <a:prstGeom prst="rect">
            <a:avLst/>
          </a:prstGeom>
          <a:solidFill>
            <a:schemeClr val="accent3"/>
          </a:solidFill>
          <a:ln w="19050"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Increasing</a:t>
            </a:r>
            <a:br>
              <a:rPr lang="en-US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Core Density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52970" y="880110"/>
            <a:ext cx="1539470" cy="646331"/>
          </a:xfrm>
          <a:prstGeom prst="rect">
            <a:avLst/>
          </a:prstGeom>
          <a:solidFill>
            <a:schemeClr val="accent3"/>
          </a:solidFill>
          <a:ln w="19050"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Specialized Components</a:t>
            </a:r>
          </a:p>
        </p:txBody>
      </p:sp>
      <p:sp>
        <p:nvSpPr>
          <p:cNvPr id="16" name="Freeform 15"/>
          <p:cNvSpPr/>
          <p:nvPr/>
        </p:nvSpPr>
        <p:spPr>
          <a:xfrm>
            <a:off x="1849273" y="1569493"/>
            <a:ext cx="985367" cy="661916"/>
          </a:xfrm>
          <a:custGeom>
            <a:avLst/>
            <a:gdLst>
              <a:gd name="connsiteX0" fmla="*/ 1037229 w 1037229"/>
              <a:gd name="connsiteY0" fmla="*/ 661916 h 661916"/>
              <a:gd name="connsiteX1" fmla="*/ 0 w 1037229"/>
              <a:gd name="connsiteY1" fmla="*/ 0 h 661916"/>
              <a:gd name="connsiteX0" fmla="*/ 1037229 w 1037229"/>
              <a:gd name="connsiteY0" fmla="*/ 661916 h 661916"/>
              <a:gd name="connsiteX1" fmla="*/ 0 w 1037229"/>
              <a:gd name="connsiteY1" fmla="*/ 0 h 661916"/>
              <a:gd name="connsiteX0" fmla="*/ 1037229 w 1037229"/>
              <a:gd name="connsiteY0" fmla="*/ 661916 h 661916"/>
              <a:gd name="connsiteX1" fmla="*/ 0 w 1037229"/>
              <a:gd name="connsiteY1" fmla="*/ 0 h 661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37229" h="661916">
                <a:moveTo>
                  <a:pt x="1037229" y="661916"/>
                </a:moveTo>
                <a:cubicBezTo>
                  <a:pt x="348018" y="648269"/>
                  <a:pt x="0" y="545910"/>
                  <a:pt x="0" y="0"/>
                </a:cubicBezTo>
              </a:path>
            </a:pathLst>
          </a:custGeom>
          <a:noFill/>
          <a:ln w="19050">
            <a:solidFill>
              <a:schemeClr val="tx2"/>
            </a:solidFill>
            <a:tailEnd type="triangle" w="med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 flipV="1">
            <a:off x="1849273" y="3235714"/>
            <a:ext cx="985367" cy="661916"/>
          </a:xfrm>
          <a:custGeom>
            <a:avLst/>
            <a:gdLst>
              <a:gd name="connsiteX0" fmla="*/ 1037229 w 1037229"/>
              <a:gd name="connsiteY0" fmla="*/ 661916 h 661916"/>
              <a:gd name="connsiteX1" fmla="*/ 0 w 1037229"/>
              <a:gd name="connsiteY1" fmla="*/ 0 h 661916"/>
              <a:gd name="connsiteX0" fmla="*/ 1037229 w 1037229"/>
              <a:gd name="connsiteY0" fmla="*/ 661916 h 661916"/>
              <a:gd name="connsiteX1" fmla="*/ 0 w 1037229"/>
              <a:gd name="connsiteY1" fmla="*/ 0 h 661916"/>
              <a:gd name="connsiteX0" fmla="*/ 1037229 w 1037229"/>
              <a:gd name="connsiteY0" fmla="*/ 661916 h 661916"/>
              <a:gd name="connsiteX1" fmla="*/ 0 w 1037229"/>
              <a:gd name="connsiteY1" fmla="*/ 0 h 661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37229" h="661916">
                <a:moveTo>
                  <a:pt x="1037229" y="661916"/>
                </a:moveTo>
                <a:cubicBezTo>
                  <a:pt x="348018" y="648269"/>
                  <a:pt x="0" y="545910"/>
                  <a:pt x="0" y="0"/>
                </a:cubicBezTo>
              </a:path>
            </a:pathLst>
          </a:custGeom>
          <a:noFill/>
          <a:ln w="19050">
            <a:solidFill>
              <a:schemeClr val="tx2"/>
            </a:solidFill>
            <a:tailEnd type="triangle" w="med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 flipH="1">
            <a:off x="6329833" y="1565910"/>
            <a:ext cx="985367" cy="661916"/>
          </a:xfrm>
          <a:custGeom>
            <a:avLst/>
            <a:gdLst>
              <a:gd name="connsiteX0" fmla="*/ 1037229 w 1037229"/>
              <a:gd name="connsiteY0" fmla="*/ 661916 h 661916"/>
              <a:gd name="connsiteX1" fmla="*/ 0 w 1037229"/>
              <a:gd name="connsiteY1" fmla="*/ 0 h 661916"/>
              <a:gd name="connsiteX0" fmla="*/ 1037229 w 1037229"/>
              <a:gd name="connsiteY0" fmla="*/ 661916 h 661916"/>
              <a:gd name="connsiteX1" fmla="*/ 0 w 1037229"/>
              <a:gd name="connsiteY1" fmla="*/ 0 h 661916"/>
              <a:gd name="connsiteX0" fmla="*/ 1037229 w 1037229"/>
              <a:gd name="connsiteY0" fmla="*/ 661916 h 661916"/>
              <a:gd name="connsiteX1" fmla="*/ 0 w 1037229"/>
              <a:gd name="connsiteY1" fmla="*/ 0 h 661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37229" h="661916">
                <a:moveTo>
                  <a:pt x="1037229" y="661916"/>
                </a:moveTo>
                <a:cubicBezTo>
                  <a:pt x="348018" y="648269"/>
                  <a:pt x="0" y="545910"/>
                  <a:pt x="0" y="0"/>
                </a:cubicBezTo>
              </a:path>
            </a:pathLst>
          </a:custGeom>
          <a:noFill/>
          <a:ln w="19050">
            <a:solidFill>
              <a:schemeClr val="tx2"/>
            </a:solidFill>
            <a:tailEnd type="triangle" w="med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 flipH="1" flipV="1">
            <a:off x="6329833" y="3232131"/>
            <a:ext cx="985367" cy="661916"/>
          </a:xfrm>
          <a:custGeom>
            <a:avLst/>
            <a:gdLst>
              <a:gd name="connsiteX0" fmla="*/ 1037229 w 1037229"/>
              <a:gd name="connsiteY0" fmla="*/ 661916 h 661916"/>
              <a:gd name="connsiteX1" fmla="*/ 0 w 1037229"/>
              <a:gd name="connsiteY1" fmla="*/ 0 h 661916"/>
              <a:gd name="connsiteX0" fmla="*/ 1037229 w 1037229"/>
              <a:gd name="connsiteY0" fmla="*/ 661916 h 661916"/>
              <a:gd name="connsiteX1" fmla="*/ 0 w 1037229"/>
              <a:gd name="connsiteY1" fmla="*/ 0 h 661916"/>
              <a:gd name="connsiteX0" fmla="*/ 1037229 w 1037229"/>
              <a:gd name="connsiteY0" fmla="*/ 661916 h 661916"/>
              <a:gd name="connsiteX1" fmla="*/ 0 w 1037229"/>
              <a:gd name="connsiteY1" fmla="*/ 0 h 661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37229" h="661916">
                <a:moveTo>
                  <a:pt x="1037229" y="661916"/>
                </a:moveTo>
                <a:cubicBezTo>
                  <a:pt x="348018" y="648269"/>
                  <a:pt x="0" y="545910"/>
                  <a:pt x="0" y="0"/>
                </a:cubicBezTo>
              </a:path>
            </a:pathLst>
          </a:custGeom>
          <a:noFill/>
          <a:ln w="19050">
            <a:solidFill>
              <a:schemeClr val="tx2"/>
            </a:solidFill>
            <a:tailEnd type="triangle" w="med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313753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JO Colors">
      <a:dk1>
        <a:srgbClr val="000000"/>
      </a:dk1>
      <a:lt1>
        <a:srgbClr val="FFFFFF"/>
      </a:lt1>
      <a:dk2>
        <a:srgbClr val="0C5DA0"/>
      </a:dk2>
      <a:lt2>
        <a:srgbClr val="7F7F7F"/>
      </a:lt2>
      <a:accent1>
        <a:srgbClr val="75D071"/>
      </a:accent1>
      <a:accent2>
        <a:srgbClr val="E1FFE1"/>
      </a:accent2>
      <a:accent3>
        <a:srgbClr val="E5F4FF"/>
      </a:accent3>
      <a:accent4>
        <a:srgbClr val="9A0C27"/>
      </a:accent4>
      <a:accent5>
        <a:srgbClr val="FFFFB9"/>
      </a:accent5>
      <a:accent6>
        <a:srgbClr val="844F1A"/>
      </a:accent6>
      <a:hlink>
        <a:srgbClr val="005239"/>
      </a:hlink>
      <a:folHlink>
        <a:srgbClr val="A5001E"/>
      </a:folHlink>
    </a:clrScheme>
    <a:fontScheme name="Default Design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19050">
          <a:solidFill>
            <a:schemeClr val="tx2"/>
          </a:solidFill>
        </a:ln>
      </a:spPr>
      <a:bodyPr rtlCol="0" anchor="ctr"/>
      <a:lstStyle>
        <a:defPPr algn="ctr">
          <a:defRPr sz="1600"/>
        </a:defPPr>
      </a:lstStyle>
      <a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a:style>
    </a:spDef>
    <a:lnDef>
      <a:spPr>
        <a:ln w="19050" cap="rnd">
          <a:tailEnd type="triangle" w="med" len="lg"/>
        </a:ln>
        <a:effectLst/>
      </a:spPr>
      <a:bodyPr/>
      <a:lstStyle/>
      <a:style>
        <a:lnRef idx="2">
          <a:schemeClr val="dk1"/>
        </a:lnRef>
        <a:fillRef idx="0">
          <a:schemeClr val="dk1"/>
        </a:fillRef>
        <a:effectRef idx="1">
          <a:schemeClr val="dk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defRPr dirty="0" smtClean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A5001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5239"/>
        </a:hlink>
        <a:folHlink>
          <a:srgbClr val="A5001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D5EA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7F3FF"/>
        </a:accent5>
        <a:accent6>
          <a:srgbClr val="2D2D8A"/>
        </a:accent6>
        <a:hlink>
          <a:srgbClr val="005239"/>
        </a:hlink>
        <a:folHlink>
          <a:srgbClr val="A5001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D5EAFF"/>
        </a:accent1>
        <a:accent2>
          <a:srgbClr val="0050A0"/>
        </a:accent2>
        <a:accent3>
          <a:srgbClr val="FFFFFF"/>
        </a:accent3>
        <a:accent4>
          <a:srgbClr val="000000"/>
        </a:accent4>
        <a:accent5>
          <a:srgbClr val="E7F3FF"/>
        </a:accent5>
        <a:accent6>
          <a:srgbClr val="004891"/>
        </a:accent6>
        <a:hlink>
          <a:srgbClr val="005239"/>
        </a:hlink>
        <a:folHlink>
          <a:srgbClr val="A5001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14670</TotalTime>
  <Words>508</Words>
  <Application>Microsoft Office PowerPoint</Application>
  <PresentationFormat>On-screen Show (16:9)</PresentationFormat>
  <Paragraphs>171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Default Design</vt:lpstr>
      <vt:lpstr>2016 Winter Review: Lab Overview and Update</vt:lpstr>
      <vt:lpstr>Thank You, Sponsors!</vt:lpstr>
      <vt:lpstr>Special Thanks To...</vt:lpstr>
      <vt:lpstr>Platform Lab Motivation</vt:lpstr>
      <vt:lpstr>Platform Lab Mission</vt:lpstr>
      <vt:lpstr>Platform Lab Faculty</vt:lpstr>
      <vt:lpstr>Drivers For New Platforms</vt:lpstr>
      <vt:lpstr>Lab Progress</vt:lpstr>
      <vt:lpstr>Opportunity: New Datacenter Clusters</vt:lpstr>
      <vt:lpstr>Opportunity: Swarms of Devices</vt:lpstr>
      <vt:lpstr>Opportunity: Changing Interconnects</vt:lpstr>
      <vt:lpstr>Uber-Goal: Swarm Control Infrastructure</vt:lpstr>
      <vt:lpstr>Research Projects</vt:lpstr>
      <vt:lpstr>Lab Progress</vt:lpstr>
      <vt:lpstr>Other News</vt:lpstr>
      <vt:lpstr>Conclusion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John Ousterhout</dc:creator>
  <cp:lastModifiedBy>John Ousterhout</cp:lastModifiedBy>
  <cp:revision>676</cp:revision>
  <cp:lastPrinted>2011-01-25T21:54:55Z</cp:lastPrinted>
  <dcterms:created xsi:type="dcterms:W3CDTF">2008-10-19T02:20:00Z</dcterms:created>
  <dcterms:modified xsi:type="dcterms:W3CDTF">2016-02-08T22:43:14Z</dcterms:modified>
</cp:coreProperties>
</file>