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21" r:id="rId2"/>
    <p:sldId id="513" r:id="rId3"/>
    <p:sldId id="514" r:id="rId4"/>
    <p:sldId id="518" r:id="rId5"/>
    <p:sldId id="520" r:id="rId6"/>
    <p:sldId id="521" r:id="rId7"/>
    <p:sldId id="522" r:id="rId8"/>
    <p:sldId id="519" r:id="rId9"/>
    <p:sldId id="515" r:id="rId10"/>
    <p:sldId id="523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FFE89D"/>
    <a:srgbClr val="FFFF8B"/>
    <a:srgbClr val="DFAB37"/>
    <a:srgbClr val="FFFF69"/>
    <a:srgbClr val="FFFF93"/>
    <a:srgbClr val="3447B8"/>
    <a:srgbClr val="FFDC6D"/>
    <a:srgbClr val="BC8F00"/>
    <a:srgbClr val="647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Introducing the Platform Lab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276600"/>
            <a:ext cx="7239000" cy="1905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2809" y="2590800"/>
            <a:ext cx="5798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Questions/Comments?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2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SEDCL history:</a:t>
            </a:r>
          </a:p>
          <a:p>
            <a:pPr lvl="1"/>
            <a:r>
              <a:rPr lang="en-US" dirty="0" smtClean="0"/>
              <a:t>Formed Spring of 2010, first retreat in June of 2011</a:t>
            </a:r>
          </a:p>
          <a:p>
            <a:pPr lvl="1"/>
            <a:r>
              <a:rPr lang="en-US" dirty="0" smtClean="0"/>
              <a:t>Brought together research on networking (Prabhakar),</a:t>
            </a:r>
            <a:br>
              <a:rPr lang="en-US" dirty="0" smtClean="0"/>
            </a:br>
            <a:r>
              <a:rPr lang="en-US" dirty="0" smtClean="0"/>
              <a:t>storage (Ousterhout and Rosenblum)</a:t>
            </a:r>
          </a:p>
          <a:p>
            <a:pPr lvl="1"/>
            <a:r>
              <a:rPr lang="en-US" dirty="0" smtClean="0"/>
              <a:t>Additional faculty joined over time: Dally, Kozyrakis, Levis</a:t>
            </a:r>
          </a:p>
          <a:p>
            <a:pPr lvl="1"/>
            <a:r>
              <a:rPr lang="en-US" dirty="0" smtClean="0"/>
              <a:t>Original SEDCL projects are finishing</a:t>
            </a:r>
          </a:p>
          <a:p>
            <a:r>
              <a:rPr lang="en-US" dirty="0" smtClean="0"/>
              <a:t>Spring 2014:</a:t>
            </a:r>
          </a:p>
          <a:p>
            <a:pPr lvl="1"/>
            <a:r>
              <a:rPr lang="en-US" dirty="0" smtClean="0"/>
              <a:t>VMware interested in expanding relationship with Stanford</a:t>
            </a:r>
          </a:p>
          <a:p>
            <a:pPr lvl="1"/>
            <a:r>
              <a:rPr lang="en-US" dirty="0" smtClean="0"/>
              <a:t>Challenged us to “think big”</a:t>
            </a:r>
          </a:p>
          <a:p>
            <a:pPr lvl="1"/>
            <a:r>
              <a:rPr lang="en-US" dirty="0" smtClean="0"/>
              <a:t>Discussions among faculty → Platform Lab proposal</a:t>
            </a:r>
          </a:p>
          <a:p>
            <a:r>
              <a:rPr lang="en-US" dirty="0" smtClean="0"/>
              <a:t>December 2014:</a:t>
            </a:r>
          </a:p>
          <a:p>
            <a:pPr lvl="1"/>
            <a:r>
              <a:rPr lang="en-US" dirty="0" smtClean="0"/>
              <a:t>Grant from VMware University Research Fund provides core funding to start 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7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platforms enable new applications</a:t>
            </a:r>
          </a:p>
          <a:p>
            <a:r>
              <a:rPr lang="en-US" dirty="0" smtClean="0"/>
              <a:t>Platform = general-purpose substrate</a:t>
            </a:r>
          </a:p>
          <a:p>
            <a:r>
              <a:rPr lang="en-US" dirty="0" smtClean="0"/>
              <a:t>Recent examples:</a:t>
            </a:r>
          </a:p>
          <a:p>
            <a:pPr lvl="1"/>
            <a:r>
              <a:rPr lang="en-US" dirty="0" smtClean="0"/>
              <a:t>Storage: GFS, </a:t>
            </a:r>
            <a:r>
              <a:rPr lang="en-US" dirty="0" err="1" smtClean="0"/>
              <a:t>BigTable</a:t>
            </a:r>
            <a:r>
              <a:rPr lang="en-US" dirty="0" smtClean="0"/>
              <a:t>, Hadoop, Cassandra, RAMCloud</a:t>
            </a:r>
          </a:p>
          <a:p>
            <a:pPr lvl="1"/>
            <a:r>
              <a:rPr lang="en-US" dirty="0" smtClean="0"/>
              <a:t>Computation: </a:t>
            </a:r>
            <a:r>
              <a:rPr lang="en-US" dirty="0" err="1" smtClean="0"/>
              <a:t>MapReduce</a:t>
            </a:r>
            <a:r>
              <a:rPr lang="en-US" dirty="0" smtClean="0"/>
              <a:t>, Spark</a:t>
            </a:r>
          </a:p>
          <a:p>
            <a:pPr lvl="1"/>
            <a:r>
              <a:rPr lang="en-US" dirty="0" smtClean="0"/>
              <a:t>Communication: Software-Defined Networking</a:t>
            </a:r>
          </a:p>
          <a:p>
            <a:pPr lvl="1"/>
            <a:r>
              <a:rPr lang="en-US" dirty="0" smtClean="0"/>
              <a:t>Development frameworks: Ruby on Rails, </a:t>
            </a:r>
            <a:r>
              <a:rPr lang="en-US" dirty="0" err="1" smtClean="0"/>
              <a:t>Django</a:t>
            </a:r>
            <a:r>
              <a:rPr lang="en-US" dirty="0" smtClean="0"/>
              <a:t>, node.js</a:t>
            </a:r>
          </a:p>
          <a:p>
            <a:pPr lvl="1"/>
            <a:r>
              <a:rPr lang="en-US" dirty="0" smtClean="0"/>
              <a:t>Virtual machines</a:t>
            </a:r>
          </a:p>
          <a:p>
            <a:r>
              <a:rPr lang="en-US" dirty="0" smtClean="0"/>
              <a:t>Platform lab goal: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Create environment in which major new platforms can be developed and evaluated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Lab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Most universities can’t do large systems projects</a:t>
            </a:r>
          </a:p>
          <a:p>
            <a:pPr lvl="1"/>
            <a:r>
              <a:rPr lang="en-US" dirty="0" smtClean="0"/>
              <a:t>Fragmented funding model</a:t>
            </a:r>
          </a:p>
          <a:p>
            <a:pPr lvl="1"/>
            <a:r>
              <a:rPr lang="en-US" dirty="0" smtClean="0"/>
              <a:t>Short-term outlook</a:t>
            </a:r>
          </a:p>
          <a:p>
            <a:pPr lvl="1"/>
            <a:r>
              <a:rPr lang="en-US" dirty="0" smtClean="0"/>
              <a:t>Promotions determined by paper counts, not impact</a:t>
            </a:r>
          </a:p>
          <a:p>
            <a:r>
              <a:rPr lang="en-US" dirty="0" smtClean="0"/>
              <a:t>Why universities should do large systems projects:</a:t>
            </a:r>
          </a:p>
          <a:p>
            <a:pPr lvl="1"/>
            <a:r>
              <a:rPr lang="en-US" dirty="0" smtClean="0"/>
              <a:t>Companies don’t have time to evaluate, find best approach</a:t>
            </a:r>
          </a:p>
          <a:p>
            <a:pPr lvl="1"/>
            <a:r>
              <a:rPr lang="en-US" dirty="0" smtClean="0"/>
              <a:t>Can lead the market</a:t>
            </a:r>
          </a:p>
          <a:p>
            <a:pPr lvl="1"/>
            <a:r>
              <a:rPr lang="en-US" dirty="0" smtClean="0"/>
              <a:t>Produce better-trained graduates</a:t>
            </a:r>
          </a:p>
          <a:p>
            <a:r>
              <a:rPr lang="en-US" dirty="0" smtClean="0"/>
              <a:t>Large systems require:</a:t>
            </a:r>
          </a:p>
          <a:p>
            <a:pPr lvl="1"/>
            <a:r>
              <a:rPr lang="en-US" dirty="0" smtClean="0"/>
              <a:t>Collaboration </a:t>
            </a:r>
            <a:r>
              <a:rPr lang="en-US" dirty="0"/>
              <a:t>between faculty</a:t>
            </a:r>
          </a:p>
          <a:p>
            <a:pPr lvl="1"/>
            <a:r>
              <a:rPr lang="en-US" dirty="0" smtClean="0"/>
              <a:t>Unconstrained long-term funding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projects last 5-10 years)</a:t>
            </a:r>
          </a:p>
          <a:p>
            <a:pPr lvl="1"/>
            <a:r>
              <a:rPr lang="en-US" dirty="0" smtClean="0"/>
              <a:t>Infrastructure (equipment</a:t>
            </a:r>
            <a:r>
              <a:rPr lang="en-US" dirty="0"/>
              <a:t>, staff)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Lab Vision, cont’d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019800" y="4572000"/>
            <a:ext cx="228600" cy="1600200"/>
          </a:xfrm>
          <a:prstGeom prst="rightBrace">
            <a:avLst>
              <a:gd name="adj1" fmla="val 46977"/>
              <a:gd name="adj2" fmla="val 50000"/>
            </a:avLst>
          </a:prstGeom>
          <a:ln w="254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5029200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accent4"/>
                </a:solidFill>
              </a:rPr>
              <a:t>Platform</a:t>
            </a:r>
          </a:p>
          <a:p>
            <a:pPr algn="l"/>
            <a:r>
              <a:rPr lang="en-US" sz="2000" b="1" dirty="0" smtClean="0">
                <a:solidFill>
                  <a:schemeClr val="accent4"/>
                </a:solidFill>
              </a:rPr>
              <a:t>Lab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Medium-size group of faculty</a:t>
            </a:r>
          </a:p>
          <a:p>
            <a:pPr lvl="1"/>
            <a:r>
              <a:rPr lang="en-US" dirty="0" smtClean="0"/>
              <a:t>Large enough for critical mass, resource pooling, collaboration</a:t>
            </a:r>
          </a:p>
          <a:p>
            <a:pPr lvl="1"/>
            <a:r>
              <a:rPr lang="en-US" dirty="0" smtClean="0"/>
              <a:t>Small enough for sense of community</a:t>
            </a:r>
          </a:p>
          <a:p>
            <a:r>
              <a:rPr lang="en-US" dirty="0" smtClean="0"/>
              <a:t>4-8 faculty “two feet in”</a:t>
            </a:r>
          </a:p>
          <a:p>
            <a:pPr marL="457200" lvl="1" indent="0">
              <a:buNone/>
            </a:pPr>
            <a:r>
              <a:rPr lang="en-US" b="0" dirty="0" smtClean="0"/>
              <a:t>(Sachin Katti, Christos Kozyrakis, Nick McKeown, John Ousterhout, Phil Levis, Mendel Rosenblum, ...)</a:t>
            </a:r>
          </a:p>
          <a:p>
            <a:r>
              <a:rPr lang="en-US" dirty="0" smtClean="0"/>
              <a:t>2-4 faculty “one foot in”</a:t>
            </a:r>
          </a:p>
          <a:p>
            <a:pPr lvl="1"/>
            <a:r>
              <a:rPr lang="en-US" b="0" smtClean="0"/>
              <a:t>(Bill Dally, </a:t>
            </a:r>
            <a:r>
              <a:rPr lang="en-US" b="0" dirty="0" smtClean="0"/>
              <a:t>...)</a:t>
            </a:r>
          </a:p>
          <a:p>
            <a:r>
              <a:rPr lang="en-US" dirty="0" smtClean="0"/>
              <a:t>Management:</a:t>
            </a:r>
          </a:p>
          <a:p>
            <a:pPr lvl="1">
              <a:tabLst>
                <a:tab pos="3030538" algn="l"/>
              </a:tabLst>
            </a:pPr>
            <a:r>
              <a:rPr lang="en-US" dirty="0" smtClean="0"/>
              <a:t>Executive Director:	Guru Parulkar</a:t>
            </a:r>
          </a:p>
          <a:p>
            <a:pPr lvl="1">
              <a:tabLst>
                <a:tab pos="3030538" algn="l"/>
              </a:tabLst>
            </a:pPr>
            <a:r>
              <a:rPr lang="en-US" dirty="0" smtClean="0"/>
              <a:t>Faculty Director:	John Ousterhout</a:t>
            </a:r>
          </a:p>
          <a:p>
            <a:pPr>
              <a:tabLst>
                <a:tab pos="3030538" algn="l"/>
              </a:tabLst>
            </a:pPr>
            <a:r>
              <a:rPr lang="en-US" dirty="0" smtClean="0"/>
              <a:t>30-50 graduate students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5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906963"/>
          </a:xfrm>
        </p:spPr>
        <p:txBody>
          <a:bodyPr/>
          <a:lstStyle/>
          <a:p>
            <a:r>
              <a:rPr lang="en-US" dirty="0" smtClean="0"/>
              <a:t>Funding the lab:</a:t>
            </a:r>
          </a:p>
          <a:p>
            <a:pPr lvl="1"/>
            <a:r>
              <a:rPr lang="en-US" dirty="0" smtClean="0"/>
              <a:t>Primarily through industrial affiliates</a:t>
            </a:r>
            <a:br>
              <a:rPr lang="en-US" dirty="0" smtClean="0"/>
            </a:br>
            <a:r>
              <a:rPr lang="en-US" dirty="0" smtClean="0"/>
              <a:t>(unrestricted grants provide crucial flexibility)</a:t>
            </a:r>
          </a:p>
          <a:p>
            <a:pPr lvl="1"/>
            <a:r>
              <a:rPr lang="en-US" dirty="0" smtClean="0"/>
              <a:t>Supplemented with traditional federal support</a:t>
            </a:r>
          </a:p>
          <a:p>
            <a:r>
              <a:rPr lang="en-US" dirty="0" smtClean="0"/>
              <a:t>Fostering deep collaboration:</a:t>
            </a:r>
          </a:p>
          <a:p>
            <a:pPr lvl="1"/>
            <a:r>
              <a:rPr lang="en-US" dirty="0" smtClean="0"/>
              <a:t>Our biggest challenge</a:t>
            </a:r>
          </a:p>
          <a:p>
            <a:pPr lvl="1"/>
            <a:r>
              <a:rPr lang="en-US" dirty="0" smtClean="0"/>
              <a:t>Best forcing function for collaboration: shared goals</a:t>
            </a:r>
          </a:p>
          <a:p>
            <a:pPr lvl="1"/>
            <a:r>
              <a:rPr lang="en-US" dirty="0" smtClean="0"/>
              <a:t>Bring faculty and students together physically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Structure, cont’d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4419600"/>
            <a:ext cx="540412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8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networking architecture for datacenters:</a:t>
            </a:r>
          </a:p>
          <a:p>
            <a:pPr lvl="1"/>
            <a:r>
              <a:rPr lang="en-US" dirty="0" smtClean="0"/>
              <a:t>Programmable network switches (McKeown)</a:t>
            </a:r>
          </a:p>
          <a:p>
            <a:pPr lvl="1"/>
            <a:r>
              <a:rPr lang="en-US" dirty="0" smtClean="0"/>
              <a:t>Software-defined datacenter transport (Katti, Alizadeh)</a:t>
            </a:r>
          </a:p>
          <a:p>
            <a:pPr lvl="2"/>
            <a:r>
              <a:rPr lang="en-US" dirty="0" smtClean="0"/>
              <a:t>Manage complex/conflicting application-layer requirements</a:t>
            </a:r>
          </a:p>
          <a:p>
            <a:pPr lvl="1"/>
            <a:r>
              <a:rPr lang="en-US" dirty="0" smtClean="0"/>
              <a:t>New RPC architecture for large-scale low-latency applications (Ousterhout)</a:t>
            </a:r>
          </a:p>
          <a:p>
            <a:pPr lvl="2"/>
            <a:r>
              <a:rPr lang="en-US" dirty="0" smtClean="0"/>
              <a:t>Replace TCP/IP on the wire (better congestion control, latency)</a:t>
            </a:r>
          </a:p>
          <a:p>
            <a:pPr lvl="2"/>
            <a:r>
              <a:rPr lang="en-US" dirty="0" smtClean="0"/>
              <a:t>New threading architecture for applications</a:t>
            </a:r>
          </a:p>
          <a:p>
            <a:r>
              <a:rPr lang="en-US" dirty="0" smtClean="0"/>
              <a:t>Secure platforms: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OS for Internet of Things (Levis)</a:t>
            </a:r>
          </a:p>
          <a:p>
            <a:pPr lvl="1"/>
            <a:r>
              <a:rPr lang="en-US" dirty="0" smtClean="0"/>
              <a:t>Datacenters (Kozyrakis)</a:t>
            </a:r>
            <a:endParaRPr lang="en-US" dirty="0" smtClean="0"/>
          </a:p>
          <a:p>
            <a:r>
              <a:rPr lang="en-US" dirty="0" smtClean="0"/>
              <a:t>Programming models and runtimes for low-latency applications (Kozyrakis, Ousterhout)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Platform Ideas...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1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1H 2015:</a:t>
            </a:r>
          </a:p>
          <a:p>
            <a:pPr lvl="1"/>
            <a:r>
              <a:rPr lang="en-US" dirty="0" smtClean="0"/>
              <a:t>Create lab administrative structure</a:t>
            </a:r>
          </a:p>
          <a:p>
            <a:pPr lvl="1"/>
            <a:r>
              <a:rPr lang="en-US" dirty="0" smtClean="0"/>
              <a:t>Brainstorm </a:t>
            </a:r>
            <a:r>
              <a:rPr lang="en-US" dirty="0" smtClean="0"/>
              <a:t>about projects, how to collaborate</a:t>
            </a:r>
          </a:p>
          <a:p>
            <a:r>
              <a:rPr lang="en-US" dirty="0" smtClean="0"/>
              <a:t>May 28-29, 2015: joint SEDCL/Platform Lab retreat</a:t>
            </a:r>
          </a:p>
          <a:p>
            <a:r>
              <a:rPr lang="en-US" dirty="0" smtClean="0"/>
              <a:t>2H 2015:</a:t>
            </a:r>
          </a:p>
          <a:p>
            <a:pPr lvl="1"/>
            <a:r>
              <a:rPr lang="en-US" dirty="0" smtClean="0"/>
              <a:t>SEDCL projects transition to Platform Lab</a:t>
            </a:r>
          </a:p>
          <a:p>
            <a:pPr lvl="1"/>
            <a:r>
              <a:rPr lang="en-US" dirty="0" smtClean="0"/>
              <a:t>New Platform Lab projects start</a:t>
            </a:r>
          </a:p>
          <a:p>
            <a:r>
              <a:rPr lang="en-US" dirty="0" smtClean="0"/>
              <a:t>December 31, 2015: SEDCL concludes</a:t>
            </a:r>
          </a:p>
          <a:p>
            <a:r>
              <a:rPr lang="en-US" dirty="0" smtClean="0"/>
              <a:t>2016 and beyond:</a:t>
            </a:r>
          </a:p>
          <a:p>
            <a:pPr lvl="1"/>
            <a:r>
              <a:rPr lang="en-US" dirty="0" smtClean="0"/>
              <a:t>Exciting new platforms emerge as lab gains momentum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general structure as SEDCL:</a:t>
            </a:r>
          </a:p>
          <a:p>
            <a:pPr lvl="1"/>
            <a:r>
              <a:rPr lang="en-US" dirty="0" smtClean="0"/>
              <a:t>$150K annual gift for membership</a:t>
            </a:r>
          </a:p>
          <a:p>
            <a:pPr lvl="1"/>
            <a:r>
              <a:rPr lang="en-US" dirty="0" smtClean="0"/>
              <a:t>2 meetings/year</a:t>
            </a:r>
          </a:p>
          <a:p>
            <a:pPr lvl="1"/>
            <a:r>
              <a:rPr lang="en-US" dirty="0" smtClean="0"/>
              <a:t>All research results freely available</a:t>
            </a:r>
          </a:p>
          <a:p>
            <a:r>
              <a:rPr lang="en-US" dirty="0" smtClean="0"/>
              <a:t>Advantages of the Platform Lab:</a:t>
            </a:r>
          </a:p>
          <a:p>
            <a:pPr lvl="1"/>
            <a:r>
              <a:rPr lang="en-US" dirty="0" smtClean="0"/>
              <a:t>More faculty than SEDCL</a:t>
            </a:r>
          </a:p>
          <a:p>
            <a:pPr lvl="1"/>
            <a:r>
              <a:rPr lang="en-US" dirty="0" smtClean="0"/>
              <a:t>More/larger research projects</a:t>
            </a:r>
          </a:p>
          <a:p>
            <a:pPr lvl="1"/>
            <a:r>
              <a:rPr lang="en-US" dirty="0" smtClean="0"/>
              <a:t>More graduate students</a:t>
            </a:r>
          </a:p>
          <a:p>
            <a:r>
              <a:rPr lang="en-US" dirty="0" smtClean="0"/>
              <a:t>We hope you will find the Platform Lab even more attractive than SEDCL!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Introducing the Platform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for Affiliates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11604</TotalTime>
  <Words>499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Introducing the Platform Lab</vt:lpstr>
      <vt:lpstr>Background</vt:lpstr>
      <vt:lpstr>Platform Lab Vision</vt:lpstr>
      <vt:lpstr>Platform Lab Vision, cont’d</vt:lpstr>
      <vt:lpstr>Lab Structure</vt:lpstr>
      <vt:lpstr>Lab Structure, cont’d</vt:lpstr>
      <vt:lpstr>A Few Platform Ideas...</vt:lpstr>
      <vt:lpstr>Rollout</vt:lpstr>
      <vt:lpstr>What this Means for Affiliates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482</cp:revision>
  <cp:lastPrinted>2011-01-25T21:54:55Z</cp:lastPrinted>
  <dcterms:created xsi:type="dcterms:W3CDTF">2008-10-19T02:20:00Z</dcterms:created>
  <dcterms:modified xsi:type="dcterms:W3CDTF">2015-01-30T18:40:41Z</dcterms:modified>
</cp:coreProperties>
</file>