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321" r:id="rId2"/>
    <p:sldId id="505" r:id="rId3"/>
    <p:sldId id="484" r:id="rId4"/>
    <p:sldId id="502" r:id="rId5"/>
    <p:sldId id="503" r:id="rId6"/>
    <p:sldId id="500" r:id="rId7"/>
    <p:sldId id="494" r:id="rId8"/>
    <p:sldId id="495" r:id="rId9"/>
    <p:sldId id="499" r:id="rId10"/>
    <p:sldId id="498" r:id="rId11"/>
    <p:sldId id="504" r:id="rId12"/>
    <p:sldId id="506" r:id="rId13"/>
    <p:sldId id="507" r:id="rId14"/>
    <p:sldId id="508" r:id="rId15"/>
    <p:sldId id="509" r:id="rId16"/>
    <p:sldId id="510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  <a:srgbClr val="FFE89D"/>
    <a:srgbClr val="FFFF8B"/>
    <a:srgbClr val="DFAB37"/>
    <a:srgbClr val="FFFF69"/>
    <a:srgbClr val="FFFF93"/>
    <a:srgbClr val="3447B8"/>
    <a:srgbClr val="FFDC6D"/>
    <a:srgbClr val="BC8F00"/>
    <a:srgbClr val="647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RAMCloud 1.0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276600"/>
            <a:ext cx="7239000" cy="19050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(with </a:t>
            </a:r>
            <a:r>
              <a:rPr lang="en-US" sz="1600" dirty="0" smtClean="0">
                <a:solidFill>
                  <a:srgbClr val="777777"/>
                </a:solidFill>
              </a:rPr>
              <a:t>Arjun </a:t>
            </a:r>
            <a:r>
              <a:rPr lang="en-US" sz="1600" dirty="0" err="1" smtClean="0">
                <a:solidFill>
                  <a:srgbClr val="777777"/>
                </a:solidFill>
              </a:rPr>
              <a:t>Gopalan</a:t>
            </a:r>
            <a:r>
              <a:rPr lang="en-US" sz="1600" dirty="0" smtClean="0">
                <a:solidFill>
                  <a:srgbClr val="777777"/>
                </a:solidFill>
              </a:rPr>
              <a:t>, Ashish Gupta, Ankita Kejriwal, Collin Lee,</a:t>
            </a:r>
            <a:br>
              <a:rPr lang="en-US" sz="1600" dirty="0" smtClean="0">
                <a:solidFill>
                  <a:srgbClr val="777777"/>
                </a:solidFill>
              </a:rPr>
            </a:br>
            <a:r>
              <a:rPr lang="en-US" sz="1600" dirty="0" err="1" smtClean="0">
                <a:solidFill>
                  <a:srgbClr val="777777"/>
                </a:solidFill>
              </a:rPr>
              <a:t>Behnam</a:t>
            </a:r>
            <a:r>
              <a:rPr lang="en-US" sz="1600" dirty="0" smtClean="0">
                <a:solidFill>
                  <a:srgbClr val="777777"/>
                </a:solidFill>
              </a:rPr>
              <a:t> </a:t>
            </a:r>
            <a:r>
              <a:rPr lang="en-US" sz="1600" dirty="0" err="1" smtClean="0">
                <a:solidFill>
                  <a:srgbClr val="777777"/>
                </a:solidFill>
              </a:rPr>
              <a:t>Montazeri</a:t>
            </a:r>
            <a:r>
              <a:rPr lang="en-US" sz="1600" dirty="0" smtClean="0">
                <a:solidFill>
                  <a:srgbClr val="777777"/>
                </a:solidFill>
              </a:rPr>
              <a:t>, Diego Ongaro, Seo Jin Park, Henry Qin,</a:t>
            </a:r>
            <a:br>
              <a:rPr lang="en-US" sz="1600" dirty="0" smtClean="0">
                <a:solidFill>
                  <a:srgbClr val="777777"/>
                </a:solidFill>
              </a:rPr>
            </a:br>
            <a:r>
              <a:rPr lang="en-US" sz="1600" dirty="0" smtClean="0">
                <a:solidFill>
                  <a:srgbClr val="777777"/>
                </a:solidFill>
              </a:rPr>
              <a:t>Mendel Rosenblum, Stephen </a:t>
            </a:r>
            <a:r>
              <a:rPr lang="en-US" sz="1600" dirty="0">
                <a:solidFill>
                  <a:srgbClr val="777777"/>
                </a:solidFill>
              </a:rPr>
              <a:t>Rumble, </a:t>
            </a:r>
            <a:r>
              <a:rPr lang="en-US" sz="1600" dirty="0" smtClean="0">
                <a:solidFill>
                  <a:srgbClr val="777777"/>
                </a:solidFill>
              </a:rPr>
              <a:t> and Ryan Stutsman)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524000"/>
          </a:xfrm>
        </p:spPr>
        <p:txBody>
          <a:bodyPr/>
          <a:lstStyle/>
          <a:p>
            <a:r>
              <a:rPr lang="en-US" dirty="0" smtClean="0"/>
              <a:t>Will improve with newer machines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More cores (our nodes: 4 cores)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More memory bandwidth (our nodes: 11 GB/sec)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Bottom line: recover </a:t>
            </a:r>
            <a:r>
              <a:rPr lang="en-US" dirty="0" smtClean="0">
                <a:solidFill>
                  <a:schemeClr val="tx2"/>
                </a:solidFill>
              </a:rPr>
              <a:t>500 MB/sec/server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1.0 (SEDCL Forum)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Scalability</a:t>
            </a:r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1142999"/>
            <a:ext cx="5486399" cy="350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6845085" y="1417606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10" idx="1"/>
            <a:endCxn id="8" idx="5"/>
          </p:cNvCxnSpPr>
          <p:nvPr/>
        </p:nvCxnSpPr>
        <p:spPr>
          <a:xfrm flipH="1" flipV="1">
            <a:off x="6975167" y="1547688"/>
            <a:ext cx="492433" cy="576477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67600" y="1524000"/>
            <a:ext cx="1492716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633B13"/>
                </a:solidFill>
              </a:rPr>
              <a:t>80 masters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160 backups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160 SSDs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40 GB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219200"/>
            <a:ext cx="1236236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633B13"/>
                </a:solidFill>
              </a:rPr>
              <a:t>1 master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2 backups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2 SSDs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500 MB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98183" y="1692701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2"/>
            <a:endCxn id="11" idx="3"/>
          </p:cNvCxnSpPr>
          <p:nvPr/>
        </p:nvCxnSpPr>
        <p:spPr>
          <a:xfrm flipH="1">
            <a:off x="1693436" y="1768901"/>
            <a:ext cx="1204747" cy="50464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458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Crash Recovery</a:t>
            </a:r>
            <a:endParaRPr lang="en-US" dirty="0"/>
          </a:p>
        </p:txBody>
      </p:sp>
      <p:sp>
        <p:nvSpPr>
          <p:cNvPr id="44" name="Content Placeholder 43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r>
              <a:rPr lang="en-US" dirty="0" smtClean="0"/>
              <a:t>Active/standby model</a:t>
            </a:r>
          </a:p>
          <a:p>
            <a:r>
              <a:rPr lang="en-US" dirty="0" smtClean="0"/>
              <a:t>Use replicated external storage for configuration data:</a:t>
            </a:r>
          </a:p>
          <a:p>
            <a:pPr lvl="1"/>
            <a:r>
              <a:rPr lang="en-US" dirty="0" smtClean="0"/>
              <a:t>Cluster membership</a:t>
            </a:r>
          </a:p>
          <a:p>
            <a:pPr lvl="1"/>
            <a:r>
              <a:rPr lang="en-US" dirty="0" smtClean="0"/>
              <a:t>Table metadata</a:t>
            </a:r>
          </a:p>
          <a:p>
            <a:r>
              <a:rPr lang="en-US" dirty="0" smtClean="0"/>
              <a:t>Distributed “commit” mechanism:</a:t>
            </a:r>
          </a:p>
          <a:p>
            <a:pPr lvl="1"/>
            <a:r>
              <a:rPr lang="en-US" dirty="0" smtClean="0"/>
              <a:t>Record intent in storage</a:t>
            </a:r>
          </a:p>
          <a:p>
            <a:pPr lvl="1"/>
            <a:r>
              <a:rPr lang="en-US" dirty="0" smtClean="0"/>
              <a:t>Notify relevant servers</a:t>
            </a:r>
          </a:p>
          <a:p>
            <a:pPr lvl="1"/>
            <a:r>
              <a:rPr lang="en-US" dirty="0" smtClean="0"/>
              <a:t>(Eventually) mark storage “completed”</a:t>
            </a:r>
          </a:p>
          <a:p>
            <a:pPr lvl="1"/>
            <a:r>
              <a:rPr lang="en-US" dirty="0" smtClean="0"/>
              <a:t>During restart, find and finish uncompleted ops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248400"/>
            <a:ext cx="3429000" cy="396875"/>
          </a:xfrm>
        </p:spPr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4038600"/>
            <a:ext cx="1524000" cy="609600"/>
          </a:xfrm>
          <a:prstGeom prst="roundRect">
            <a:avLst/>
          </a:prstGeom>
          <a:solidFill>
            <a:srgbClr val="F0F2FC"/>
          </a:solidFill>
          <a:ln>
            <a:solidFill>
              <a:srgbClr val="6474D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6474D4"/>
                </a:solidFill>
              </a:rPr>
              <a:t>Standby</a:t>
            </a:r>
            <a:br>
              <a:rPr lang="en-US" dirty="0" smtClean="0">
                <a:solidFill>
                  <a:srgbClr val="6474D4"/>
                </a:solidFill>
              </a:rPr>
            </a:br>
            <a:r>
              <a:rPr lang="en-US" dirty="0" smtClean="0">
                <a:solidFill>
                  <a:srgbClr val="6474D4"/>
                </a:solidFill>
              </a:rPr>
              <a:t>Coordinator</a:t>
            </a:r>
            <a:endParaRPr lang="en-US" dirty="0">
              <a:solidFill>
                <a:srgbClr val="6474D4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2514600"/>
            <a:ext cx="1524000" cy="609600"/>
          </a:xfrm>
          <a:prstGeom prst="roundRect">
            <a:avLst/>
          </a:prstGeom>
          <a:solidFill>
            <a:srgbClr val="F0F2FC"/>
          </a:solidFill>
          <a:ln>
            <a:solidFill>
              <a:srgbClr val="6474D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6474D4"/>
                </a:solidFill>
              </a:rPr>
              <a:t>Standby</a:t>
            </a:r>
            <a:br>
              <a:rPr lang="en-US" dirty="0" smtClean="0">
                <a:solidFill>
                  <a:srgbClr val="6474D4"/>
                </a:solidFill>
              </a:rPr>
            </a:br>
            <a:r>
              <a:rPr lang="en-US" dirty="0" smtClean="0">
                <a:solidFill>
                  <a:srgbClr val="6474D4"/>
                </a:solidFill>
              </a:rPr>
              <a:t>Coordinator</a:t>
            </a:r>
            <a:endParaRPr lang="en-US" dirty="0">
              <a:solidFill>
                <a:srgbClr val="6474D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77101" y="4648200"/>
            <a:ext cx="11429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err="1" smtClean="0"/>
              <a:t>ZooKeeper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6858000" y="2590800"/>
            <a:ext cx="1981200" cy="1981200"/>
            <a:chOff x="6858000" y="2590800"/>
            <a:chExt cx="1981200" cy="1981200"/>
          </a:xfrm>
        </p:grpSpPr>
        <p:grpSp>
          <p:nvGrpSpPr>
            <p:cNvPr id="25" name="Group 24"/>
            <p:cNvGrpSpPr/>
            <p:nvPr/>
          </p:nvGrpSpPr>
          <p:grpSpPr>
            <a:xfrm>
              <a:off x="7672953" y="2811651"/>
              <a:ext cx="381000" cy="381000"/>
              <a:chOff x="5638800" y="4343400"/>
              <a:chExt cx="381000" cy="381000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5638800" y="4343400"/>
                <a:ext cx="381000" cy="381000"/>
              </a:xfrm>
              <a:prstGeom prst="roundRect">
                <a:avLst/>
              </a:prstGeom>
              <a:solidFill>
                <a:srgbClr val="FFE89D"/>
              </a:solidFill>
              <a:ln>
                <a:solidFill>
                  <a:srgbClr val="A27B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72" name="Group 54"/>
              <p:cNvGrpSpPr>
                <a:grpSpLocks/>
              </p:cNvGrpSpPr>
              <p:nvPr/>
            </p:nvGrpSpPr>
            <p:grpSpPr bwMode="auto">
              <a:xfrm>
                <a:off x="5695821" y="4450298"/>
                <a:ext cx="266958" cy="167204"/>
                <a:chOff x="3744" y="1584"/>
                <a:chExt cx="336" cy="240"/>
              </a:xfrm>
            </p:grpSpPr>
            <p:sp>
              <p:nvSpPr>
                <p:cNvPr id="73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8229501" y="3201018"/>
              <a:ext cx="381000" cy="381000"/>
              <a:chOff x="8229501" y="3201018"/>
              <a:chExt cx="381000" cy="381000"/>
            </a:xfrm>
          </p:grpSpPr>
          <p:sp>
            <p:nvSpPr>
              <p:cNvPr id="94" name="Rounded Rectangle 93"/>
              <p:cNvSpPr/>
              <p:nvPr/>
            </p:nvSpPr>
            <p:spPr>
              <a:xfrm rot="4320000">
                <a:off x="8229501" y="3201018"/>
                <a:ext cx="381000" cy="381000"/>
              </a:xfrm>
              <a:prstGeom prst="roundRect">
                <a:avLst/>
              </a:prstGeom>
              <a:solidFill>
                <a:srgbClr val="FFE89D"/>
              </a:solidFill>
              <a:ln>
                <a:solidFill>
                  <a:srgbClr val="A27B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95" name="Group 54"/>
              <p:cNvGrpSpPr>
                <a:grpSpLocks/>
              </p:cNvGrpSpPr>
              <p:nvPr/>
            </p:nvGrpSpPr>
            <p:grpSpPr bwMode="auto">
              <a:xfrm rot="20520000">
                <a:off x="8286522" y="3307916"/>
                <a:ext cx="266958" cy="167204"/>
                <a:chOff x="3744" y="1584"/>
                <a:chExt cx="336" cy="240"/>
              </a:xfrm>
            </p:grpSpPr>
            <p:sp>
              <p:nvSpPr>
                <p:cNvPr id="97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3" name="Group 32"/>
            <p:cNvGrpSpPr/>
            <p:nvPr/>
          </p:nvGrpSpPr>
          <p:grpSpPr>
            <a:xfrm>
              <a:off x="8009945" y="3858031"/>
              <a:ext cx="381000" cy="381000"/>
              <a:chOff x="8009945" y="3858031"/>
              <a:chExt cx="381000" cy="381000"/>
            </a:xfrm>
          </p:grpSpPr>
          <p:sp>
            <p:nvSpPr>
              <p:cNvPr id="102" name="Rounded Rectangle 101"/>
              <p:cNvSpPr/>
              <p:nvPr/>
            </p:nvSpPr>
            <p:spPr>
              <a:xfrm rot="8640000">
                <a:off x="8009945" y="3858031"/>
                <a:ext cx="381000" cy="381000"/>
              </a:xfrm>
              <a:prstGeom prst="roundRect">
                <a:avLst/>
              </a:prstGeom>
              <a:solidFill>
                <a:srgbClr val="FFE89D"/>
              </a:solidFill>
              <a:ln>
                <a:solidFill>
                  <a:srgbClr val="A27B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03" name="Group 54"/>
              <p:cNvGrpSpPr>
                <a:grpSpLocks/>
              </p:cNvGrpSpPr>
              <p:nvPr/>
            </p:nvGrpSpPr>
            <p:grpSpPr bwMode="auto">
              <a:xfrm rot="19440000">
                <a:off x="8066966" y="3964929"/>
                <a:ext cx="266958" cy="167204"/>
                <a:chOff x="3744" y="1584"/>
                <a:chExt cx="336" cy="240"/>
              </a:xfrm>
            </p:grpSpPr>
            <p:sp>
              <p:nvSpPr>
                <p:cNvPr id="105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2" name="Group 31"/>
            <p:cNvGrpSpPr/>
            <p:nvPr/>
          </p:nvGrpSpPr>
          <p:grpSpPr>
            <a:xfrm>
              <a:off x="7328799" y="3858031"/>
              <a:ext cx="381000" cy="381000"/>
              <a:chOff x="7328799" y="3858031"/>
              <a:chExt cx="381000" cy="381000"/>
            </a:xfrm>
          </p:grpSpPr>
          <p:sp>
            <p:nvSpPr>
              <p:cNvPr id="110" name="Rounded Rectangle 109"/>
              <p:cNvSpPr/>
              <p:nvPr/>
            </p:nvSpPr>
            <p:spPr>
              <a:xfrm rot="12960000">
                <a:off x="7328799" y="3858031"/>
                <a:ext cx="381000" cy="381000"/>
              </a:xfrm>
              <a:prstGeom prst="roundRect">
                <a:avLst/>
              </a:prstGeom>
              <a:solidFill>
                <a:srgbClr val="FFE89D"/>
              </a:solidFill>
              <a:ln>
                <a:solidFill>
                  <a:srgbClr val="A27B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11" name="Group 54"/>
              <p:cNvGrpSpPr>
                <a:grpSpLocks/>
              </p:cNvGrpSpPr>
              <p:nvPr/>
            </p:nvGrpSpPr>
            <p:grpSpPr bwMode="auto">
              <a:xfrm rot="2160000">
                <a:off x="7385820" y="3964929"/>
                <a:ext cx="266958" cy="167204"/>
                <a:chOff x="3744" y="1584"/>
                <a:chExt cx="336" cy="240"/>
              </a:xfrm>
            </p:grpSpPr>
            <p:sp>
              <p:nvSpPr>
                <p:cNvPr id="113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" name="Group 33"/>
            <p:cNvGrpSpPr/>
            <p:nvPr/>
          </p:nvGrpSpPr>
          <p:grpSpPr>
            <a:xfrm>
              <a:off x="7116405" y="3201018"/>
              <a:ext cx="381000" cy="381000"/>
              <a:chOff x="7116405" y="3201018"/>
              <a:chExt cx="381000" cy="381000"/>
            </a:xfrm>
          </p:grpSpPr>
          <p:sp>
            <p:nvSpPr>
              <p:cNvPr id="118" name="Rounded Rectangle 117"/>
              <p:cNvSpPr/>
              <p:nvPr/>
            </p:nvSpPr>
            <p:spPr>
              <a:xfrm rot="17280000">
                <a:off x="7116405" y="3201018"/>
                <a:ext cx="381000" cy="381000"/>
              </a:xfrm>
              <a:prstGeom prst="roundRect">
                <a:avLst/>
              </a:prstGeom>
              <a:solidFill>
                <a:srgbClr val="FFE89D"/>
              </a:solidFill>
              <a:ln>
                <a:solidFill>
                  <a:srgbClr val="A27B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19" name="Group 54"/>
              <p:cNvGrpSpPr>
                <a:grpSpLocks/>
              </p:cNvGrpSpPr>
              <p:nvPr/>
            </p:nvGrpSpPr>
            <p:grpSpPr bwMode="auto">
              <a:xfrm rot="1080000">
                <a:off x="7173426" y="3307916"/>
                <a:ext cx="266958" cy="167204"/>
                <a:chOff x="3744" y="1584"/>
                <a:chExt cx="336" cy="240"/>
              </a:xfrm>
            </p:grpSpPr>
            <p:sp>
              <p:nvSpPr>
                <p:cNvPr id="121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" name="Oval 25"/>
            <p:cNvSpPr/>
            <p:nvPr/>
          </p:nvSpPr>
          <p:spPr>
            <a:xfrm>
              <a:off x="6858000" y="2590800"/>
              <a:ext cx="1981200" cy="1981200"/>
            </a:xfrm>
            <a:prstGeom prst="ellipse">
              <a:avLst/>
            </a:prstGeom>
            <a:noFill/>
            <a:ln>
              <a:solidFill>
                <a:srgbClr val="A27B00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Rounded Rectangle 124"/>
          <p:cNvSpPr/>
          <p:nvPr/>
        </p:nvSpPr>
        <p:spPr>
          <a:xfrm>
            <a:off x="4800600" y="3276600"/>
            <a:ext cx="1524000" cy="6096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3447B8"/>
                </a:solidFill>
              </a:rPr>
              <a:t>Active</a:t>
            </a:r>
            <a:br>
              <a:rPr lang="en-US" dirty="0" smtClean="0">
                <a:solidFill>
                  <a:srgbClr val="3447B8"/>
                </a:solidFill>
              </a:rPr>
            </a:br>
            <a:r>
              <a:rPr lang="en-US" dirty="0" smtClean="0">
                <a:solidFill>
                  <a:srgbClr val="3447B8"/>
                </a:solidFill>
              </a:rPr>
              <a:t>Coordinator</a:t>
            </a:r>
            <a:endParaRPr lang="en-US" dirty="0">
              <a:solidFill>
                <a:srgbClr val="3447B8"/>
              </a:solidFill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6324600" y="3581400"/>
            <a:ext cx="457200" cy="0"/>
          </a:xfrm>
          <a:prstGeom prst="line">
            <a:avLst/>
          </a:prstGeom>
          <a:ln w="25400" cap="rnd">
            <a:solidFill>
              <a:srgbClr val="3447B8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6400800" y="2867800"/>
            <a:ext cx="534692" cy="305478"/>
          </a:xfrm>
          <a:prstGeom prst="line">
            <a:avLst/>
          </a:prstGeom>
          <a:ln w="25400" cap="rnd">
            <a:solidFill>
              <a:srgbClr val="3447B8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6400800" y="4006926"/>
            <a:ext cx="534692" cy="305478"/>
          </a:xfrm>
          <a:prstGeom prst="line">
            <a:avLst/>
          </a:prstGeom>
          <a:ln w="25400" cap="rnd">
            <a:solidFill>
              <a:srgbClr val="3447B8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065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configuration management:</a:t>
            </a:r>
          </a:p>
          <a:p>
            <a:pPr lvl="1"/>
            <a:r>
              <a:rPr lang="en-US" dirty="0" smtClean="0"/>
              <a:t>Tablets not moved after creation</a:t>
            </a:r>
          </a:p>
          <a:p>
            <a:pPr lvl="1"/>
            <a:r>
              <a:rPr lang="en-US" dirty="0" smtClean="0"/>
              <a:t>RAMCloud has mechanisms for splitting, migrating tablet</a:t>
            </a:r>
          </a:p>
          <a:p>
            <a:pPr lvl="1"/>
            <a:r>
              <a:rPr lang="en-US" dirty="0" smtClean="0"/>
              <a:t>No policy code yet</a:t>
            </a:r>
          </a:p>
          <a:p>
            <a:r>
              <a:rPr lang="en-US" dirty="0" smtClean="0"/>
              <a:t>Crude reconfiguration: crash server!</a:t>
            </a:r>
          </a:p>
          <a:p>
            <a:pPr lvl="1"/>
            <a:r>
              <a:rPr lang="en-US" dirty="0" smtClean="0"/>
              <a:t>Tablets split among many other servers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from RAMCloud 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higher-level data model than just key-value store:</a:t>
            </a:r>
          </a:p>
          <a:p>
            <a:pPr lvl="1"/>
            <a:r>
              <a:rPr lang="en-US" dirty="0" smtClean="0"/>
              <a:t>Secondary indexes</a:t>
            </a:r>
          </a:p>
          <a:p>
            <a:pPr lvl="1"/>
            <a:r>
              <a:rPr lang="en-US" dirty="0" smtClean="0"/>
              <a:t>Transactions spanning multiple objects and servers</a:t>
            </a:r>
          </a:p>
          <a:p>
            <a:pPr lvl="1"/>
            <a:r>
              <a:rPr lang="en-US" dirty="0" smtClean="0"/>
              <a:t>Graph-processing primitives (sets)</a:t>
            </a:r>
          </a:p>
          <a:p>
            <a:r>
              <a:rPr lang="en-US" dirty="0" smtClean="0"/>
              <a:t>Can RAMCloud support these without sacrificing</a:t>
            </a:r>
          </a:p>
          <a:p>
            <a:pPr lvl="1"/>
            <a:r>
              <a:rPr lang="en-US" dirty="0" smtClean="0"/>
              <a:t>Latency?</a:t>
            </a:r>
          </a:p>
          <a:p>
            <a:pPr lvl="1"/>
            <a:r>
              <a:rPr lang="en-US" dirty="0" smtClean="0"/>
              <a:t>Scalability?</a:t>
            </a:r>
          </a:p>
          <a:p>
            <a:r>
              <a:rPr lang="en-US" dirty="0" smtClean="0"/>
              <a:t>First project: secondary indexes (SLIK)</a:t>
            </a:r>
            <a:br>
              <a:rPr lang="en-US" dirty="0" smtClean="0"/>
            </a:br>
            <a:r>
              <a:rPr lang="en-US" dirty="0" smtClean="0"/>
              <a:t>(Arjun </a:t>
            </a:r>
            <a:r>
              <a:rPr lang="en-US" dirty="0" err="1" smtClean="0"/>
              <a:t>Gopalan</a:t>
            </a:r>
            <a:r>
              <a:rPr lang="en-US" dirty="0" smtClean="0"/>
              <a:t>, Ashish Gupta, Ankita Kejriwal)</a:t>
            </a:r>
          </a:p>
          <a:p>
            <a:pPr lvl="1"/>
            <a:r>
              <a:rPr lang="en-US" dirty="0" smtClean="0"/>
              <a:t>Design complete, implementation underway</a:t>
            </a:r>
          </a:p>
          <a:p>
            <a:pPr lvl="1"/>
            <a:r>
              <a:rPr lang="en-US" dirty="0" smtClean="0"/>
              <a:t>Ankita will </a:t>
            </a:r>
            <a:r>
              <a:rPr lang="en-US" smtClean="0"/>
              <a:t>discuss </a:t>
            </a:r>
            <a:r>
              <a:rPr lang="en-US" smtClean="0"/>
              <a:t>design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Project: Data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Complete redesign of RAMCloud RPC</a:t>
            </a:r>
          </a:p>
          <a:p>
            <a:r>
              <a:rPr lang="en-US" dirty="0" smtClean="0"/>
              <a:t>General purpose (not just RAMCloud)</a:t>
            </a:r>
          </a:p>
          <a:p>
            <a:r>
              <a:rPr lang="en-US" dirty="0" smtClean="0"/>
              <a:t>Latency: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Analyze, reduce latency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Explore alternative threading strategies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Optimize for kernel bypass</a:t>
            </a:r>
          </a:p>
          <a:p>
            <a:r>
              <a:rPr lang="en-US" dirty="0" smtClean="0"/>
              <a:t>Scale: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Support 1M clients/server (minimal state/connection)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Congestion control: reservation based?</a:t>
            </a:r>
          </a:p>
          <a:p>
            <a:r>
              <a:rPr lang="en-US" dirty="0" smtClean="0"/>
              <a:t>Initial projects underway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Behnam</a:t>
            </a:r>
            <a:r>
              <a:rPr lang="en-US" dirty="0" smtClean="0"/>
              <a:t> </a:t>
            </a:r>
            <a:r>
              <a:rPr lang="en-US" dirty="0" err="1" smtClean="0"/>
              <a:t>Montazeri</a:t>
            </a:r>
            <a:r>
              <a:rPr lang="en-US" dirty="0" smtClean="0"/>
              <a:t>, Henry Qin)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Analyze latency of existing RPCs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Support for </a:t>
            </a:r>
            <a:r>
              <a:rPr lang="en-US" dirty="0" err="1" smtClean="0"/>
              <a:t>pFabric</a:t>
            </a:r>
            <a:r>
              <a:rPr lang="en-US" dirty="0" smtClean="0"/>
              <a:t>, </a:t>
            </a:r>
            <a:r>
              <a:rPr lang="en-US" dirty="0" err="1" smtClean="0"/>
              <a:t>SolarFlare</a:t>
            </a:r>
            <a:r>
              <a:rPr lang="en-US" dirty="0" smtClean="0"/>
              <a:t> NIC</a:t>
            </a:r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Work: Datacenter RPC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Raft: new consensus protocol</a:t>
            </a:r>
            <a:br>
              <a:rPr lang="en-US" dirty="0" smtClean="0"/>
            </a:br>
            <a:r>
              <a:rPr lang="en-US" dirty="0" smtClean="0"/>
              <a:t>(Diego Ongaro)</a:t>
            </a:r>
          </a:p>
          <a:p>
            <a:r>
              <a:rPr lang="en-US" dirty="0" smtClean="0"/>
              <a:t>Graph processing on RAMCloud</a:t>
            </a:r>
            <a:br>
              <a:rPr lang="en-US" dirty="0" smtClean="0"/>
            </a:br>
            <a:r>
              <a:rPr lang="en-US" dirty="0" smtClean="0"/>
              <a:t>(Jonathan Ellithorpe)</a:t>
            </a:r>
          </a:p>
          <a:p>
            <a:r>
              <a:rPr lang="en-US" dirty="0" smtClean="0"/>
              <a:t>Using a rule-based approach for distributed, concurrent, fault-tolerant code</a:t>
            </a:r>
            <a:br>
              <a:rPr lang="en-US" dirty="0" smtClean="0"/>
            </a:br>
            <a:r>
              <a:rPr lang="en-US" dirty="0" smtClean="0"/>
              <a:t>(Collin Lee, Ryan Stutsman)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8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have a usable system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Still many open research problems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Real usage should generate additional information, ideas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3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RAMCloud project in transition</a:t>
            </a:r>
          </a:p>
          <a:p>
            <a:r>
              <a:rPr lang="en-US" dirty="0" smtClean="0"/>
              <a:t>Phase 1 complete:</a:t>
            </a:r>
          </a:p>
          <a:p>
            <a:pPr lvl="1"/>
            <a:r>
              <a:rPr lang="en-US" dirty="0" smtClean="0"/>
              <a:t>RAMCloud 1.0 released</a:t>
            </a:r>
          </a:p>
          <a:p>
            <a:pPr lvl="2"/>
            <a:r>
              <a:rPr lang="en-US" dirty="0" smtClean="0"/>
              <a:t>Key-value store</a:t>
            </a:r>
          </a:p>
          <a:p>
            <a:pPr lvl="2"/>
            <a:r>
              <a:rPr lang="en-US" dirty="0" smtClean="0"/>
              <a:t>Memory management</a:t>
            </a:r>
          </a:p>
          <a:p>
            <a:pPr lvl="2"/>
            <a:r>
              <a:rPr lang="en-US" dirty="0" smtClean="0"/>
              <a:t>Fast crash recovery</a:t>
            </a:r>
          </a:p>
          <a:p>
            <a:pPr lvl="1"/>
            <a:r>
              <a:rPr lang="en-US" dirty="0" smtClean="0"/>
              <a:t>First PhD students graduating</a:t>
            </a:r>
          </a:p>
          <a:p>
            <a:r>
              <a:rPr lang="en-US" dirty="0" smtClean="0"/>
              <a:t>Phase 2 starting up:</a:t>
            </a:r>
          </a:p>
          <a:p>
            <a:pPr lvl="1"/>
            <a:r>
              <a:rPr lang="en-US" dirty="0" smtClean="0"/>
              <a:t>New projects:</a:t>
            </a:r>
          </a:p>
          <a:p>
            <a:pPr lvl="2"/>
            <a:r>
              <a:rPr lang="en-US" dirty="0" smtClean="0"/>
              <a:t>Higher-level data models</a:t>
            </a:r>
          </a:p>
          <a:p>
            <a:pPr lvl="2"/>
            <a:r>
              <a:rPr lang="en-US" dirty="0" smtClean="0"/>
              <a:t>Datacenter RPC revisited</a:t>
            </a:r>
          </a:p>
          <a:p>
            <a:pPr lvl="1"/>
            <a:r>
              <a:rPr lang="en-US" dirty="0" smtClean="0"/>
              <a:t>Many new students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4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err="1" smtClean="0">
                <a:solidFill>
                  <a:schemeClr val="accent4"/>
                </a:solidFill>
              </a:rPr>
              <a:t>bwidth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Model: Key-Value Store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5334000" cy="5059363"/>
          </a:xfrm>
        </p:spPr>
        <p:txBody>
          <a:bodyPr/>
          <a:lstStyle/>
          <a:p>
            <a:r>
              <a:rPr lang="en-US" dirty="0" smtClean="0"/>
              <a:t>Basic operations: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blob, version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key, blob)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version</a:t>
            </a:r>
          </a:p>
          <a:p>
            <a:pPr lvl="1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key)</a:t>
            </a:r>
          </a:p>
          <a:p>
            <a:r>
              <a:rPr lang="en-US" dirty="0" smtClean="0"/>
              <a:t>Other </a:t>
            </a:r>
            <a:r>
              <a:rPr lang="en-US" dirty="0"/>
              <a:t>operations</a:t>
            </a:r>
            <a:r>
              <a:rPr lang="en-US" dirty="0" smtClean="0"/>
              <a:t>:</a:t>
            </a:r>
          </a:p>
          <a:p>
            <a:pPr lvl="1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cwrite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key, blob, version)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=&gt; version</a:t>
            </a:r>
          </a:p>
          <a:p>
            <a:pPr lvl="1"/>
            <a:r>
              <a:rPr lang="en-US" dirty="0" smtClean="0"/>
              <a:t>Enumerate objects in table</a:t>
            </a:r>
          </a:p>
          <a:p>
            <a:pPr lvl="1"/>
            <a:r>
              <a:rPr lang="en-US" dirty="0" smtClean="0"/>
              <a:t>Efficient multi-read, multi-write</a:t>
            </a:r>
          </a:p>
          <a:p>
            <a:pPr lvl="1"/>
            <a:r>
              <a:rPr lang="en-US" dirty="0" smtClean="0"/>
              <a:t>Atomic increment</a:t>
            </a:r>
          </a:p>
          <a:p>
            <a:r>
              <a:rPr lang="en-US" dirty="0" smtClean="0"/>
              <a:t>Not currently available:</a:t>
            </a:r>
          </a:p>
          <a:p>
            <a:pPr lvl="1"/>
            <a:r>
              <a:rPr lang="en-US" dirty="0" smtClean="0"/>
              <a:t>Atomic updates of multiple objects</a:t>
            </a:r>
          </a:p>
          <a:p>
            <a:pPr lvl="1"/>
            <a:r>
              <a:rPr lang="en-US" dirty="0" smtClean="0"/>
              <a:t>Secondary indexes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1143000"/>
            <a:ext cx="113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Tables</a:t>
            </a:r>
            <a:endParaRPr lang="en-US" sz="24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6400800" y="1752600"/>
            <a:ext cx="2293749" cy="1211233"/>
            <a:chOff x="3050847" y="1557653"/>
            <a:chExt cx="2293749" cy="1211233"/>
          </a:xfrm>
        </p:grpSpPr>
        <p:sp>
          <p:nvSpPr>
            <p:cNvPr id="24" name="Cloud 23"/>
            <p:cNvSpPr/>
            <p:nvPr/>
          </p:nvSpPr>
          <p:spPr>
            <a:xfrm flipV="1">
              <a:off x="3050847" y="1557653"/>
              <a:ext cx="2293749" cy="1211233"/>
            </a:xfrm>
            <a:prstGeom prst="cloud">
              <a:avLst/>
            </a:prstGeom>
            <a:gradFill flip="none" rotWithShape="0">
              <a:gsLst>
                <a:gs pos="57000">
                  <a:srgbClr val="F3E2D1"/>
                </a:gs>
                <a:gs pos="0">
                  <a:srgbClr val="F7ECE1"/>
                </a:gs>
                <a:gs pos="100000">
                  <a:srgbClr val="E5C3A1"/>
                </a:gs>
              </a:gsLst>
              <a:lin ang="5400000" scaled="1"/>
              <a:tileRect/>
            </a:gradFill>
            <a:ln>
              <a:solidFill>
                <a:srgbClr val="814F1D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Rounded Rectangle 24"/>
            <p:cNvSpPr>
              <a:spLocks noChangeAspect="1"/>
            </p:cNvSpPr>
            <p:nvPr/>
          </p:nvSpPr>
          <p:spPr>
            <a:xfrm>
              <a:off x="3659156" y="18251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6" name="Rounded Rectangle 25"/>
            <p:cNvSpPr>
              <a:spLocks noChangeAspect="1"/>
            </p:cNvSpPr>
            <p:nvPr/>
          </p:nvSpPr>
          <p:spPr>
            <a:xfrm>
              <a:off x="4671713" y="24347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" name="Rounded Rectangle 26"/>
            <p:cNvSpPr>
              <a:spLocks noChangeAspect="1"/>
            </p:cNvSpPr>
            <p:nvPr/>
          </p:nvSpPr>
          <p:spPr>
            <a:xfrm>
              <a:off x="3911779" y="235879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8" name="Rounded Rectangle 27"/>
            <p:cNvSpPr>
              <a:spLocks noChangeAspect="1"/>
            </p:cNvSpPr>
            <p:nvPr/>
          </p:nvSpPr>
          <p:spPr>
            <a:xfrm>
              <a:off x="4274956" y="217436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9" name="Rounded Rectangle 28"/>
            <p:cNvSpPr>
              <a:spLocks noChangeAspect="1"/>
            </p:cNvSpPr>
            <p:nvPr/>
          </p:nvSpPr>
          <p:spPr>
            <a:xfrm>
              <a:off x="4573686" y="1856127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0" name="Rounded Rectangle 29"/>
            <p:cNvSpPr>
              <a:spLocks noChangeAspect="1"/>
            </p:cNvSpPr>
            <p:nvPr/>
          </p:nvSpPr>
          <p:spPr>
            <a:xfrm>
              <a:off x="4163628" y="172702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1" name="Rounded Rectangle 30"/>
            <p:cNvSpPr>
              <a:spLocks noChangeAspect="1"/>
            </p:cNvSpPr>
            <p:nvPr/>
          </p:nvSpPr>
          <p:spPr>
            <a:xfrm>
              <a:off x="3373988" y="2136176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53200" y="3352800"/>
            <a:ext cx="2057400" cy="1524000"/>
            <a:chOff x="5820260" y="1376895"/>
            <a:chExt cx="2057400" cy="1524000"/>
          </a:xfrm>
        </p:grpSpPr>
        <p:sp>
          <p:nvSpPr>
            <p:cNvPr id="33" name="Cloud 32"/>
            <p:cNvSpPr/>
            <p:nvPr/>
          </p:nvSpPr>
          <p:spPr>
            <a:xfrm>
              <a:off x="5820260" y="1376895"/>
              <a:ext cx="2057400" cy="1524000"/>
            </a:xfrm>
            <a:prstGeom prst="cloud">
              <a:avLst/>
            </a:prstGeom>
            <a:gradFill flip="none" rotWithShape="1">
              <a:gsLst>
                <a:gs pos="52000">
                  <a:srgbClr val="EAEFFA"/>
                </a:gs>
                <a:gs pos="0">
                  <a:srgbClr val="EAEFFA"/>
                </a:gs>
                <a:gs pos="100000">
                  <a:srgbClr val="C2D0F0"/>
                </a:gs>
              </a:gsLst>
              <a:lin ang="5400000" scaled="1"/>
              <a:tileRect/>
            </a:gra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Rounded Rectangle 33"/>
            <p:cNvSpPr>
              <a:spLocks noChangeAspect="1"/>
            </p:cNvSpPr>
            <p:nvPr/>
          </p:nvSpPr>
          <p:spPr>
            <a:xfrm>
              <a:off x="6311168" y="1766675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5" name="Rounded Rectangle 34"/>
            <p:cNvSpPr>
              <a:spLocks noChangeAspect="1"/>
            </p:cNvSpPr>
            <p:nvPr/>
          </p:nvSpPr>
          <p:spPr>
            <a:xfrm>
              <a:off x="6256408" y="2408768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6" name="Rounded Rectangle 35"/>
            <p:cNvSpPr>
              <a:spLocks noChangeAspect="1"/>
            </p:cNvSpPr>
            <p:nvPr/>
          </p:nvSpPr>
          <p:spPr>
            <a:xfrm>
              <a:off x="6925159" y="162511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7" name="Rounded Rectangle 36"/>
            <p:cNvSpPr>
              <a:spLocks noChangeAspect="1"/>
            </p:cNvSpPr>
            <p:nvPr/>
          </p:nvSpPr>
          <p:spPr>
            <a:xfrm>
              <a:off x="6109432" y="2070314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8" name="Rounded Rectangle 37"/>
            <p:cNvSpPr>
              <a:spLocks noChangeAspect="1"/>
            </p:cNvSpPr>
            <p:nvPr/>
          </p:nvSpPr>
          <p:spPr>
            <a:xfrm>
              <a:off x="6723940" y="199183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9" name="Rounded Rectangle 38"/>
            <p:cNvSpPr>
              <a:spLocks noChangeAspect="1"/>
            </p:cNvSpPr>
            <p:nvPr/>
          </p:nvSpPr>
          <p:spPr>
            <a:xfrm>
              <a:off x="7386234" y="175848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6821837" y="2532079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41" name="Rounded Rectangle 40"/>
            <p:cNvSpPr>
              <a:spLocks noChangeAspect="1"/>
            </p:cNvSpPr>
            <p:nvPr/>
          </p:nvSpPr>
          <p:spPr>
            <a:xfrm>
              <a:off x="7127670" y="2244486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</p:grpSp>
      <p:cxnSp>
        <p:nvCxnSpPr>
          <p:cNvPr id="42" name="Straight Connector 41"/>
          <p:cNvCxnSpPr>
            <a:endCxn id="35" idx="2"/>
          </p:cNvCxnSpPr>
          <p:nvPr/>
        </p:nvCxnSpPr>
        <p:spPr>
          <a:xfrm flipH="1" flipV="1">
            <a:off x="7111268" y="4567553"/>
            <a:ext cx="356332" cy="995047"/>
          </a:xfrm>
          <a:prstGeom prst="line">
            <a:avLst/>
          </a:prstGeom>
          <a:ln w="25400" cap="rnd">
            <a:solidFill>
              <a:srgbClr val="4974CB"/>
            </a:solidFill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91000" y="2438400"/>
            <a:ext cx="174759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2F732F"/>
                </a:solidFill>
              </a:rPr>
              <a:t>(Only overwrite if</a:t>
            </a:r>
            <a:br>
              <a:rPr lang="en-US" sz="1600" dirty="0" smtClean="0">
                <a:solidFill>
                  <a:srgbClr val="2F732F"/>
                </a:solidFill>
              </a:rPr>
            </a:br>
            <a:r>
              <a:rPr lang="en-US" sz="1600" dirty="0" smtClean="0">
                <a:solidFill>
                  <a:srgbClr val="2F732F"/>
                </a:solidFill>
              </a:rPr>
              <a:t>version matches)</a:t>
            </a:r>
            <a:endParaRPr lang="en-US" sz="1600" dirty="0">
              <a:solidFill>
                <a:srgbClr val="2F732F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064797" y="3023175"/>
            <a:ext cx="1" cy="381000"/>
          </a:xfrm>
          <a:prstGeom prst="straightConnector1">
            <a:avLst/>
          </a:prstGeom>
          <a:ln w="19050" cap="rnd">
            <a:solidFill>
              <a:srgbClr val="2F732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7086600" y="5181600"/>
            <a:ext cx="1524000" cy="1371600"/>
            <a:chOff x="6934200" y="1066800"/>
            <a:chExt cx="1524000" cy="1371600"/>
          </a:xfrm>
        </p:grpSpPr>
        <p:sp>
          <p:nvSpPr>
            <p:cNvPr id="10" name="Rounded Rectangle 9"/>
            <p:cNvSpPr/>
            <p:nvPr/>
          </p:nvSpPr>
          <p:spPr>
            <a:xfrm>
              <a:off x="6934200" y="1343799"/>
              <a:ext cx="1524000" cy="1094601"/>
            </a:xfrm>
            <a:prstGeom prst="roundRect">
              <a:avLst/>
            </a:prstGeom>
            <a:solidFill>
              <a:srgbClr val="EFF3FB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34200" y="1351548"/>
              <a:ext cx="1524000" cy="275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Key (</a:t>
              </a:r>
              <a:r>
                <a:rPr lang="en-US" sz="1600" dirty="0" smtClean="0">
                  <a:solidFill>
                    <a:schemeClr val="tx2"/>
                  </a:solidFill>
                </a:rPr>
                <a:t>≤ 64KB)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1642820"/>
              <a:ext cx="1524000" cy="2798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Version (64b)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4200" y="1905000"/>
              <a:ext cx="1524000" cy="5334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Blob (≤ 1MB)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934200" y="1631196"/>
              <a:ext cx="1524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934200" y="1905000"/>
              <a:ext cx="152400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934200" y="1066800"/>
              <a:ext cx="1524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Object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365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Infiniband networking</a:t>
            </a:r>
          </a:p>
          <a:p>
            <a:pPr lvl="1"/>
            <a:r>
              <a:rPr lang="en-US" dirty="0" smtClean="0"/>
              <a:t>24 </a:t>
            </a:r>
            <a:r>
              <a:rPr lang="en-US" dirty="0" smtClean="0"/>
              <a:t>Gb/sec effective bandwidth</a:t>
            </a:r>
            <a:endParaRPr lang="en-US" dirty="0" smtClean="0"/>
          </a:p>
          <a:p>
            <a:pPr lvl="1"/>
            <a:r>
              <a:rPr lang="en-US" dirty="0" smtClean="0"/>
              <a:t>Kernel bypass</a:t>
            </a:r>
          </a:p>
          <a:p>
            <a:pPr lvl="1"/>
            <a:r>
              <a:rPr lang="en-US" dirty="0" smtClean="0"/>
              <a:t>Can also use other networking, but slower</a:t>
            </a:r>
          </a:p>
          <a:p>
            <a:r>
              <a:rPr lang="en-US" dirty="0" smtClean="0"/>
              <a:t>Reads: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100B objects: 5µs</a:t>
            </a:r>
          </a:p>
          <a:p>
            <a:pPr lvl="1"/>
            <a:r>
              <a:rPr lang="en-US" dirty="0" smtClean="0"/>
              <a:t>10KB objects: 10µs</a:t>
            </a:r>
          </a:p>
          <a:p>
            <a:pPr lvl="1"/>
            <a:r>
              <a:rPr lang="en-US" dirty="0" smtClean="0"/>
              <a:t>Single-server throughput (100B objects): 700 Kops/sec.</a:t>
            </a:r>
          </a:p>
          <a:p>
            <a:pPr lvl="1"/>
            <a:r>
              <a:rPr lang="en-US" dirty="0" smtClean="0"/>
              <a:t>Small-object multi-reads: 1-2M objects/sec.</a:t>
            </a:r>
          </a:p>
          <a:p>
            <a:r>
              <a:rPr lang="en-US" dirty="0" smtClean="0"/>
              <a:t>Writes: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100B objects: 15µs</a:t>
            </a:r>
          </a:p>
          <a:p>
            <a:pPr lvl="1"/>
            <a:r>
              <a:rPr lang="en-US" dirty="0" smtClean="0"/>
              <a:t>10KB objects: 40µs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906963"/>
          </a:xfrm>
        </p:spPr>
        <p:txBody>
          <a:bodyPr/>
          <a:lstStyle/>
          <a:p>
            <a:r>
              <a:rPr lang="en-US" dirty="0" smtClean="0"/>
              <a:t>How to manage objects in DRAM?</a:t>
            </a:r>
          </a:p>
          <a:p>
            <a:pPr lvl="1"/>
            <a:r>
              <a:rPr lang="en-US" dirty="0" smtClean="0"/>
              <a:t>High write performance</a:t>
            </a:r>
          </a:p>
          <a:p>
            <a:pPr lvl="1"/>
            <a:r>
              <a:rPr lang="en-US" dirty="0" smtClean="0"/>
              <a:t>High memory efficiency (80-90% utilization)</a:t>
            </a:r>
          </a:p>
          <a:p>
            <a:r>
              <a:rPr lang="en-US" dirty="0" smtClean="0"/>
              <a:t>Uniform log structure for all info (both DRAM and disk)</a:t>
            </a:r>
          </a:p>
          <a:p>
            <a:pPr lvl="1"/>
            <a:r>
              <a:rPr lang="en-US" dirty="0" smtClean="0"/>
              <a:t>Log cleaner =&gt; </a:t>
            </a:r>
            <a:r>
              <a:rPr lang="en-US" dirty="0" smtClean="0">
                <a:solidFill>
                  <a:schemeClr val="accent4"/>
                </a:solidFill>
              </a:rPr>
              <a:t>incremental</a:t>
            </a:r>
            <a:r>
              <a:rPr lang="en-US" dirty="0" smtClean="0"/>
              <a:t> generational garbage collector</a:t>
            </a:r>
          </a:p>
          <a:p>
            <a:r>
              <a:rPr lang="en-US" dirty="0" smtClean="0"/>
              <a:t>Innovative aspects:</a:t>
            </a:r>
          </a:p>
          <a:p>
            <a:pPr lvl="1"/>
            <a:r>
              <a:rPr lang="en-US" dirty="0" smtClean="0"/>
              <a:t>2-level cleaning (different policies for DRAM, disk)</a:t>
            </a:r>
          </a:p>
          <a:p>
            <a:pPr lvl="1"/>
            <a:r>
              <a:rPr lang="en-US" dirty="0" smtClean="0"/>
              <a:t>Parallel cleaning (hides cost of cleaning)</a:t>
            </a:r>
          </a:p>
          <a:p>
            <a:pPr lvl="1"/>
            <a:r>
              <a:rPr lang="en-US" dirty="0" smtClean="0"/>
              <a:t>Improved LFS segment selection formula</a:t>
            </a:r>
          </a:p>
          <a:p>
            <a:r>
              <a:rPr lang="en-US" dirty="0" smtClean="0"/>
              <a:t>Paper in FAST 2014, dissertation nearing completion;</a:t>
            </a:r>
            <a:br>
              <a:rPr lang="en-US" dirty="0" smtClean="0"/>
            </a:br>
            <a:r>
              <a:rPr lang="en-US" dirty="0" smtClean="0"/>
              <a:t>Steve is working at Google Zurich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Steve Rumble’s Dissertation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7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Allocators Waste Memory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667000"/>
          </a:xfrm>
        </p:spPr>
        <p:txBody>
          <a:bodyPr/>
          <a:lstStyle/>
          <a:p>
            <a:r>
              <a:rPr lang="en-US" dirty="0" smtClean="0"/>
              <a:t>Allocators waste memory if workloads change:</a:t>
            </a:r>
          </a:p>
          <a:p>
            <a:pPr lvl="1"/>
            <a:r>
              <a:rPr lang="en-US" dirty="0" smtClean="0"/>
              <a:t>E.g., W2 (simulates schema change):</a:t>
            </a:r>
          </a:p>
          <a:p>
            <a:pPr lvl="2"/>
            <a:r>
              <a:rPr lang="en-US" dirty="0" smtClean="0"/>
              <a:t>Allocate 100B objects</a:t>
            </a:r>
          </a:p>
          <a:p>
            <a:pPr lvl="2"/>
            <a:r>
              <a:rPr lang="en-US" dirty="0" smtClean="0"/>
              <a:t>Gradually overwrite with 130B objects</a:t>
            </a:r>
          </a:p>
          <a:p>
            <a:r>
              <a:rPr lang="en-US" dirty="0" smtClean="0"/>
              <a:t>All existing allocators waste at least 50% of memory under some conditions</a:t>
            </a:r>
            <a:endParaRPr lang="en-US" dirty="0"/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143000"/>
            <a:ext cx="8305800" cy="229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31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Write Throughput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78395"/>
            <a:ext cx="4186003" cy="55510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19800" y="1066800"/>
            <a:ext cx="2863604" cy="487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1255713" algn="l"/>
              </a:tabLst>
            </a:pPr>
            <a:r>
              <a:rPr lang="en-US" b="1" dirty="0" smtClean="0"/>
              <a:t>Memory	Performance</a:t>
            </a:r>
          </a:p>
          <a:p>
            <a:pPr algn="l">
              <a:tabLst>
                <a:tab pos="1255713" algn="l"/>
              </a:tabLst>
            </a:pPr>
            <a:r>
              <a:rPr lang="en-US" b="1" dirty="0" smtClean="0"/>
              <a:t>Utilization</a:t>
            </a:r>
            <a:r>
              <a:rPr lang="en-US" b="1" dirty="0"/>
              <a:t>	</a:t>
            </a:r>
            <a:r>
              <a:rPr lang="en-US" b="1" dirty="0" smtClean="0"/>
              <a:t>Degradation</a:t>
            </a:r>
          </a:p>
          <a:p>
            <a:pPr algn="l">
              <a:spcBef>
                <a:spcPts val="600"/>
              </a:spcBef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80%	17-27%</a:t>
            </a: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90%	26-49%</a:t>
            </a: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80%	14-15%</a:t>
            </a: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90%	30-42%</a:t>
            </a: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80%	3-4%</a:t>
            </a:r>
          </a:p>
          <a:p>
            <a:pPr algn="l">
              <a:tabLst>
                <a:tab pos="231775" algn="l"/>
                <a:tab pos="1487488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	90%	3-6%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4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Durability and availability for data in DRAM</a:t>
            </a:r>
          </a:p>
          <a:p>
            <a:r>
              <a:rPr lang="en-US" dirty="0" smtClean="0"/>
              <a:t>Fault-tolerant log for each master:</a:t>
            </a:r>
          </a:p>
          <a:p>
            <a:pPr lvl="1"/>
            <a:r>
              <a:rPr lang="en-US" dirty="0" smtClean="0"/>
              <a:t>Decentralized log management</a:t>
            </a:r>
          </a:p>
          <a:p>
            <a:pPr lvl="1"/>
            <a:r>
              <a:rPr lang="en-US" dirty="0" smtClean="0"/>
              <a:t>Finding log after crashes</a:t>
            </a:r>
          </a:p>
          <a:p>
            <a:pPr lvl="1"/>
            <a:r>
              <a:rPr lang="en-US" dirty="0" smtClean="0"/>
              <a:t>Restoring redundancy after backup crashes</a:t>
            </a:r>
          </a:p>
          <a:p>
            <a:r>
              <a:rPr lang="en-US" dirty="0" smtClean="0"/>
              <a:t>Fast crash recovery:</a:t>
            </a:r>
          </a:p>
          <a:p>
            <a:pPr lvl="1"/>
            <a:r>
              <a:rPr lang="en-US" dirty="0" smtClean="0"/>
              <a:t>Use thousands of servers concurrently to reload data from a crashed master</a:t>
            </a:r>
          </a:p>
          <a:p>
            <a:pPr lvl="1"/>
            <a:r>
              <a:rPr lang="en-US" dirty="0" smtClean="0"/>
              <a:t>1-2 second recovery</a:t>
            </a:r>
          </a:p>
          <a:p>
            <a:r>
              <a:rPr lang="en-US" dirty="0" smtClean="0"/>
              <a:t>Handling simultaneous master/backup failures</a:t>
            </a:r>
          </a:p>
          <a:p>
            <a:r>
              <a:rPr lang="en-US" dirty="0" smtClean="0"/>
              <a:t>Dissertation filed December 2013</a:t>
            </a:r>
            <a:br>
              <a:rPr lang="en-US" dirty="0" smtClean="0"/>
            </a:br>
            <a:r>
              <a:rPr lang="en-US" dirty="0" smtClean="0"/>
              <a:t>Ryan is now a post-doc at Microsoft Research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1.0 (SEDCL Forum)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Ryan Stutsman’s Dissertation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071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11260</TotalTime>
  <Words>807</Words>
  <Application>Microsoft Office PowerPoint</Application>
  <PresentationFormat>On-screen Show (4:3)</PresentationFormat>
  <Paragraphs>235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RAMCloud 1.0</vt:lpstr>
      <vt:lpstr>Overview</vt:lpstr>
      <vt:lpstr>RAMCloud Architecture</vt:lpstr>
      <vt:lpstr>Data Model: Key-Value Store</vt:lpstr>
      <vt:lpstr>Performance</vt:lpstr>
      <vt:lpstr>Steve Rumble’s Dissertation</vt:lpstr>
      <vt:lpstr>Existing Allocators Waste Memory</vt:lpstr>
      <vt:lpstr>Client Write Throughput</vt:lpstr>
      <vt:lpstr>Ryan Stutsman’s Dissertation</vt:lpstr>
      <vt:lpstr>Recovery Scalability</vt:lpstr>
      <vt:lpstr>Coordinator Crash Recovery</vt:lpstr>
      <vt:lpstr>Missing from RAMCloud 1.0</vt:lpstr>
      <vt:lpstr>New Project: Data Model</vt:lpstr>
      <vt:lpstr>New Work: Datacenter RPC</vt:lpstr>
      <vt:lpstr>Other Projects</vt:lpstr>
      <vt:lpstr>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451</cp:revision>
  <cp:lastPrinted>2011-01-25T21:54:55Z</cp:lastPrinted>
  <dcterms:created xsi:type="dcterms:W3CDTF">2008-10-19T02:20:00Z</dcterms:created>
  <dcterms:modified xsi:type="dcterms:W3CDTF">2014-01-21T19:39:37Z</dcterms:modified>
</cp:coreProperties>
</file>