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21" r:id="rId2"/>
    <p:sldId id="512" r:id="rId3"/>
    <p:sldId id="513" r:id="rId4"/>
    <p:sldId id="514" r:id="rId5"/>
    <p:sldId id="515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343"/>
    <a:srgbClr val="244380"/>
    <a:srgbClr val="6A8DD4"/>
    <a:srgbClr val="4974CB"/>
    <a:srgbClr val="2E55A2"/>
    <a:srgbClr val="E3EAF9"/>
    <a:srgbClr val="7792CF"/>
    <a:srgbClr val="5E7EC6"/>
    <a:srgbClr val="38589E"/>
    <a:srgbClr val="1E5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Experiences With</a:t>
            </a:r>
            <a:br>
              <a:rPr lang="en-US" dirty="0" smtClean="0"/>
            </a:br>
            <a:r>
              <a:rPr lang="en-US" dirty="0" smtClean="0"/>
              <a:t>RAMCloud Applications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505200"/>
            <a:ext cx="7239000" cy="1524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Ousterhout, Jonathan Ellithorpe, Bob Brown</a:t>
            </a:r>
            <a:endParaRPr lang="en-US" sz="1600" dirty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2014: RAMCloud 1.0 (first practical version)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Application experiments </a:t>
            </a:r>
            <a:r>
              <a:rPr lang="en-US" dirty="0" smtClean="0"/>
              <a:t>so far:</a:t>
            </a:r>
            <a:endParaRPr lang="en-US" dirty="0" smtClean="0"/>
          </a:p>
          <a:p>
            <a:pPr lvl="1"/>
            <a:r>
              <a:rPr lang="en-US" dirty="0" smtClean="0"/>
              <a:t>Stanford: natural language processing, graph algorithms</a:t>
            </a:r>
          </a:p>
          <a:p>
            <a:pPr lvl="1"/>
            <a:r>
              <a:rPr lang="en-US" dirty="0" smtClean="0"/>
              <a:t>Open Networking Laboratory: ONOS (operating system for software defined networks)</a:t>
            </a:r>
          </a:p>
          <a:p>
            <a:pPr lvl="1"/>
            <a:r>
              <a:rPr lang="en-US" dirty="0" smtClean="0"/>
              <a:t>CERN: high energy physics (visiting scientist, summer 2014)</a:t>
            </a:r>
          </a:p>
          <a:p>
            <a:pPr lvl="1"/>
            <a:r>
              <a:rPr lang="en-US" dirty="0" smtClean="0"/>
              <a:t>Huawei</a:t>
            </a:r>
            <a:r>
              <a:rPr lang="en-US" dirty="0" smtClean="0"/>
              <a:t>: real-time device management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Challenges</a:t>
            </a:r>
            <a:endParaRPr lang="en-US" dirty="0" smtClean="0"/>
          </a:p>
          <a:p>
            <a:pPr lvl="1"/>
            <a:r>
              <a:rPr lang="en-US" dirty="0" smtClean="0"/>
              <a:t>Low-latency networking not yet commonplace</a:t>
            </a:r>
          </a:p>
          <a:p>
            <a:pPr lvl="1"/>
            <a:r>
              <a:rPr lang="en-US" dirty="0" smtClean="0"/>
              <a:t>RAMCloud not cost-effective at small scale</a:t>
            </a:r>
          </a:p>
          <a:p>
            <a:pPr lvl="1"/>
            <a:r>
              <a:rPr lang="en-US" dirty="0" smtClean="0"/>
              <a:t>RAMCloud is too slow (!!)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Application Experiences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Application Experiences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and Recovery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1792069"/>
            <a:ext cx="4572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020669"/>
            <a:ext cx="457200" cy="2286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2249269"/>
            <a:ext cx="457200" cy="22860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2706469"/>
            <a:ext cx="457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2477869"/>
            <a:ext cx="4572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1563469"/>
            <a:ext cx="457200" cy="228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2020669"/>
            <a:ext cx="457200" cy="228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12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0" y="1563469"/>
            <a:ext cx="4572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00800" y="2477869"/>
            <a:ext cx="4572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1792069"/>
            <a:ext cx="457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0" y="2706469"/>
            <a:ext cx="457200" cy="22860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10400" y="1563469"/>
            <a:ext cx="457200" cy="2286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91200" y="2249269"/>
            <a:ext cx="4572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11817" y="3119189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Crashed</a:t>
            </a:r>
            <a:br>
              <a:rPr lang="en-US" dirty="0" smtClean="0"/>
            </a:br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276600"/>
            <a:ext cx="259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Recovery Masters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~500 MB/sec/server</a:t>
            </a:r>
            <a:endParaRPr lang="en-US" dirty="0"/>
          </a:p>
        </p:txBody>
      </p:sp>
      <p:sp>
        <p:nvSpPr>
          <p:cNvPr id="27" name="Left Brace 26"/>
          <p:cNvSpPr/>
          <p:nvPr/>
        </p:nvSpPr>
        <p:spPr>
          <a:xfrm rot="16200000">
            <a:off x="6248400" y="1487269"/>
            <a:ext cx="152400" cy="3505200"/>
          </a:xfrm>
          <a:prstGeom prst="leftBrace">
            <a:avLst>
              <a:gd name="adj1" fmla="val 32740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743200" y="1944469"/>
            <a:ext cx="838200" cy="533400"/>
          </a:xfrm>
          <a:prstGeom prst="rightArrow">
            <a:avLst>
              <a:gd name="adj1" fmla="val 50000"/>
              <a:gd name="adj2" fmla="val 68886"/>
            </a:avLst>
          </a:prstGeom>
          <a:gradFill flip="none" rotWithShape="1">
            <a:gsLst>
              <a:gs pos="0">
                <a:srgbClr val="38589E"/>
              </a:gs>
              <a:gs pos="100000">
                <a:srgbClr val="7792CF"/>
              </a:gs>
            </a:gsLst>
            <a:lin ang="108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28800" y="1182469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Fast crash recovery: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partition lost data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5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327587"/>
              </p:ext>
            </p:extLst>
          </p:nvPr>
        </p:nvGraphicFramePr>
        <p:xfrm>
          <a:off x="762000" y="4114800"/>
          <a:ext cx="5410200" cy="2057400"/>
        </p:xfrm>
        <a:graphic>
          <a:graphicData uri="http://schemas.openxmlformats.org/drawingml/2006/table">
            <a:tbl>
              <a:tblPr/>
              <a:tblGrid>
                <a:gridCol w="1436221"/>
                <a:gridCol w="1383179"/>
                <a:gridCol w="1295400"/>
                <a:gridCol w="1295400"/>
              </a:tblGrid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Cluster Size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Server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Capacity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Cluster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Capacity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Recovery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TB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sec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TB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sec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sec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sec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sec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324600" y="4724400"/>
            <a:ext cx="2736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Small clusters can’t have</a:t>
            </a:r>
            <a:br>
              <a:rPr lang="en-US" dirty="0" smtClean="0"/>
            </a:br>
            <a:r>
              <a:rPr lang="en-US" dirty="0" smtClean="0"/>
              <a:t>both fast recovery and</a:t>
            </a:r>
            <a:br>
              <a:rPr lang="en-US" dirty="0" smtClean="0"/>
            </a:br>
            <a:r>
              <a:rPr lang="en-US" dirty="0" smtClean="0"/>
              <a:t>large capacity/server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r>
              <a:rPr lang="en-US" dirty="0" smtClean="0"/>
              <a:t>Choice #2 is 100x faster than RAMCloud</a:t>
            </a:r>
          </a:p>
          <a:p>
            <a:pPr lvl="1"/>
            <a:r>
              <a:rPr lang="en-US" dirty="0" smtClean="0"/>
              <a:t>And, can store data in application-specific fashion</a:t>
            </a:r>
          </a:p>
          <a:p>
            <a:pPr lvl="1"/>
            <a:r>
              <a:rPr lang="en-US" dirty="0" smtClean="0"/>
              <a:t>But, data must partition</a:t>
            </a:r>
          </a:p>
          <a:p>
            <a:pPr lvl="1"/>
            <a:r>
              <a:rPr lang="en-US" dirty="0" smtClean="0"/>
              <a:t>What about persistence?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Application Experiences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But Not Fastest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9906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990600" y="3388677"/>
            <a:ext cx="381000" cy="533400"/>
            <a:chOff x="3581401" y="2209800"/>
            <a:chExt cx="381000" cy="533400"/>
          </a:xfrm>
        </p:grpSpPr>
        <p:sp>
          <p:nvSpPr>
            <p:cNvPr id="25" name="Rounded Rectangle 24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1447800" y="3388677"/>
            <a:ext cx="381000" cy="533400"/>
            <a:chOff x="3581401" y="2209800"/>
            <a:chExt cx="381000" cy="533400"/>
          </a:xfrm>
        </p:grpSpPr>
        <p:sp>
          <p:nvSpPr>
            <p:cNvPr id="137" name="Rounded Rectangle 136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1905000" y="3388677"/>
            <a:ext cx="381000" cy="533400"/>
            <a:chOff x="3581401" y="2209800"/>
            <a:chExt cx="381000" cy="533400"/>
          </a:xfrm>
        </p:grpSpPr>
        <p:sp>
          <p:nvSpPr>
            <p:cNvPr id="165" name="Rounded Rectangle 164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6" name="Group 165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2362200" y="3388677"/>
            <a:ext cx="381000" cy="533400"/>
            <a:chOff x="3581401" y="2209800"/>
            <a:chExt cx="381000" cy="533400"/>
          </a:xfrm>
        </p:grpSpPr>
        <p:sp>
          <p:nvSpPr>
            <p:cNvPr id="193" name="Rounded Rectangle 192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193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0" name="Group 219"/>
          <p:cNvGrpSpPr/>
          <p:nvPr/>
        </p:nvGrpSpPr>
        <p:grpSpPr>
          <a:xfrm>
            <a:off x="3429000" y="3388677"/>
            <a:ext cx="381000" cy="533400"/>
            <a:chOff x="3581401" y="2209800"/>
            <a:chExt cx="381000" cy="533400"/>
          </a:xfrm>
        </p:grpSpPr>
        <p:sp>
          <p:nvSpPr>
            <p:cNvPr id="221" name="Rounded Rectangle 220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3886200" y="3388677"/>
            <a:ext cx="381000" cy="533400"/>
            <a:chOff x="3581401" y="2209800"/>
            <a:chExt cx="381000" cy="533400"/>
          </a:xfrm>
        </p:grpSpPr>
        <p:sp>
          <p:nvSpPr>
            <p:cNvPr id="249" name="Rounded Rectangle 248"/>
            <p:cNvSpPr/>
            <p:nvPr/>
          </p:nvSpPr>
          <p:spPr>
            <a:xfrm>
              <a:off x="3581401" y="2209800"/>
              <a:ext cx="381000" cy="533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0" name="Group 249"/>
            <p:cNvGrpSpPr>
              <a:grpSpLocks noChangeAspect="1"/>
            </p:cNvGrpSpPr>
            <p:nvPr/>
          </p:nvGrpSpPr>
          <p:grpSpPr>
            <a:xfrm>
              <a:off x="3638551" y="2415372"/>
              <a:ext cx="266700" cy="266700"/>
              <a:chOff x="6400800" y="3276600"/>
              <a:chExt cx="1066800" cy="1066800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64008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68580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0866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64008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66294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68580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0866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64008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66294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68580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0866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64008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66294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68580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70866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64008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66294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68580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70866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7315200" y="32766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7315200" y="3505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7315200" y="3733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7315200" y="3962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7315200" y="4191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6350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4" name="TextBox 303"/>
          <p:cNvSpPr txBox="1"/>
          <p:nvPr/>
        </p:nvSpPr>
        <p:spPr>
          <a:xfrm>
            <a:off x="2800851" y="323627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2800851" y="1905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14478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9" name="Rounded Rectangle 308"/>
          <p:cNvSpPr/>
          <p:nvPr/>
        </p:nvSpPr>
        <p:spPr>
          <a:xfrm>
            <a:off x="19050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23622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" name="Rounded Rectangle 310"/>
          <p:cNvSpPr/>
          <p:nvPr/>
        </p:nvSpPr>
        <p:spPr>
          <a:xfrm>
            <a:off x="34290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2" name="Rounded Rectangle 311"/>
          <p:cNvSpPr/>
          <p:nvPr/>
        </p:nvSpPr>
        <p:spPr>
          <a:xfrm>
            <a:off x="3886200" y="2093277"/>
            <a:ext cx="3810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14" name="Straight Connector 313"/>
          <p:cNvCxnSpPr>
            <a:stCxn id="308" idx="2"/>
          </p:cNvCxnSpPr>
          <p:nvPr/>
        </p:nvCxnSpPr>
        <p:spPr>
          <a:xfrm>
            <a:off x="1638300" y="2550477"/>
            <a:ext cx="8763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>
            <a:stCxn id="311" idx="2"/>
          </p:cNvCxnSpPr>
          <p:nvPr/>
        </p:nvCxnSpPr>
        <p:spPr>
          <a:xfrm flipH="1">
            <a:off x="2133600" y="2550477"/>
            <a:ext cx="14859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309" idx="2"/>
          </p:cNvCxnSpPr>
          <p:nvPr/>
        </p:nvCxnSpPr>
        <p:spPr>
          <a:xfrm>
            <a:off x="2095500" y="2550477"/>
            <a:ext cx="18669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310" idx="2"/>
          </p:cNvCxnSpPr>
          <p:nvPr/>
        </p:nvCxnSpPr>
        <p:spPr>
          <a:xfrm flipH="1">
            <a:off x="1295400" y="2550477"/>
            <a:ext cx="12573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309" idx="2"/>
          </p:cNvCxnSpPr>
          <p:nvPr/>
        </p:nvCxnSpPr>
        <p:spPr>
          <a:xfrm>
            <a:off x="2095500" y="2550477"/>
            <a:ext cx="13335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1638300" y="2550477"/>
            <a:ext cx="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4076700" y="2550477"/>
            <a:ext cx="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stCxn id="312" idx="2"/>
          </p:cNvCxnSpPr>
          <p:nvPr/>
        </p:nvCxnSpPr>
        <p:spPr>
          <a:xfrm flipH="1">
            <a:off x="3733800" y="2550477"/>
            <a:ext cx="3429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>
            <a:stCxn id="311" idx="2"/>
          </p:cNvCxnSpPr>
          <p:nvPr/>
        </p:nvCxnSpPr>
        <p:spPr>
          <a:xfrm>
            <a:off x="3619500" y="2550477"/>
            <a:ext cx="4191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23" idx="2"/>
          </p:cNvCxnSpPr>
          <p:nvPr/>
        </p:nvCxnSpPr>
        <p:spPr>
          <a:xfrm>
            <a:off x="1181100" y="2550477"/>
            <a:ext cx="8382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>
            <a:stCxn id="308" idx="2"/>
          </p:cNvCxnSpPr>
          <p:nvPr/>
        </p:nvCxnSpPr>
        <p:spPr>
          <a:xfrm flipH="1">
            <a:off x="1219200" y="2550477"/>
            <a:ext cx="41910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>
            <a:off x="2552700" y="2550477"/>
            <a:ext cx="0" cy="762000"/>
          </a:xfrm>
          <a:prstGeom prst="line">
            <a:avLst/>
          </a:prstGeom>
          <a:ln w="1905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66" name="Group 365"/>
          <p:cNvGrpSpPr/>
          <p:nvPr/>
        </p:nvGrpSpPr>
        <p:grpSpPr>
          <a:xfrm>
            <a:off x="6248400" y="2093277"/>
            <a:ext cx="381000" cy="457200"/>
            <a:chOff x="6553200" y="1524000"/>
            <a:chExt cx="381000" cy="457200"/>
          </a:xfrm>
        </p:grpSpPr>
        <p:sp>
          <p:nvSpPr>
            <p:cNvPr id="344" name="Rounded Rectangle 343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65" name="Group 364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345" name="Rectangle 344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7" name="Group 366"/>
          <p:cNvGrpSpPr/>
          <p:nvPr/>
        </p:nvGrpSpPr>
        <p:grpSpPr>
          <a:xfrm>
            <a:off x="5791200" y="2702877"/>
            <a:ext cx="381000" cy="457200"/>
            <a:chOff x="6553200" y="1524000"/>
            <a:chExt cx="381000" cy="457200"/>
          </a:xfrm>
        </p:grpSpPr>
        <p:sp>
          <p:nvSpPr>
            <p:cNvPr id="368" name="Rounded Rectangle 367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69" name="Group 368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370" name="Rectangle 369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Rectangle 380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0" name="Group 389"/>
          <p:cNvGrpSpPr/>
          <p:nvPr/>
        </p:nvGrpSpPr>
        <p:grpSpPr>
          <a:xfrm>
            <a:off x="7315200" y="2093277"/>
            <a:ext cx="381000" cy="457200"/>
            <a:chOff x="6553200" y="1524000"/>
            <a:chExt cx="381000" cy="457200"/>
          </a:xfrm>
        </p:grpSpPr>
        <p:sp>
          <p:nvSpPr>
            <p:cNvPr id="391" name="Rounded Rectangle 390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92" name="Group 391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393" name="Rectangle 392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3" name="Group 412"/>
          <p:cNvGrpSpPr/>
          <p:nvPr/>
        </p:nvGrpSpPr>
        <p:grpSpPr>
          <a:xfrm>
            <a:off x="6781800" y="2626677"/>
            <a:ext cx="381000" cy="457200"/>
            <a:chOff x="6553200" y="1524000"/>
            <a:chExt cx="381000" cy="457200"/>
          </a:xfrm>
        </p:grpSpPr>
        <p:sp>
          <p:nvSpPr>
            <p:cNvPr id="414" name="Rounded Rectangle 413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415" name="Group 414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416" name="Rectangle 415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Rectangle 426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6" name="Group 435"/>
          <p:cNvGrpSpPr/>
          <p:nvPr/>
        </p:nvGrpSpPr>
        <p:grpSpPr>
          <a:xfrm>
            <a:off x="7848600" y="2702877"/>
            <a:ext cx="381000" cy="457200"/>
            <a:chOff x="6553200" y="1524000"/>
            <a:chExt cx="381000" cy="457200"/>
          </a:xfrm>
        </p:grpSpPr>
        <p:sp>
          <p:nvSpPr>
            <p:cNvPr id="437" name="Rounded Rectangle 436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438" name="Group 437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439" name="Rectangle 438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9" name="Group 458"/>
          <p:cNvGrpSpPr/>
          <p:nvPr/>
        </p:nvGrpSpPr>
        <p:grpSpPr>
          <a:xfrm>
            <a:off x="6324600" y="3160077"/>
            <a:ext cx="381000" cy="457200"/>
            <a:chOff x="6553200" y="1524000"/>
            <a:chExt cx="381000" cy="457200"/>
          </a:xfrm>
        </p:grpSpPr>
        <p:sp>
          <p:nvSpPr>
            <p:cNvPr id="460" name="Rounded Rectangle 459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461" name="Group 460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462" name="Rectangle 461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2" name="Group 481"/>
          <p:cNvGrpSpPr/>
          <p:nvPr/>
        </p:nvGrpSpPr>
        <p:grpSpPr>
          <a:xfrm>
            <a:off x="7315200" y="2855277"/>
            <a:ext cx="381000" cy="457200"/>
            <a:chOff x="6553200" y="1524000"/>
            <a:chExt cx="381000" cy="457200"/>
          </a:xfrm>
        </p:grpSpPr>
        <p:sp>
          <p:nvSpPr>
            <p:cNvPr id="483" name="Rounded Rectangle 482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484" name="Group 483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485" name="Rectangle 484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Rectangle 488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Rectangle 489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5" name="Group 504"/>
          <p:cNvGrpSpPr/>
          <p:nvPr/>
        </p:nvGrpSpPr>
        <p:grpSpPr>
          <a:xfrm>
            <a:off x="6858000" y="3617277"/>
            <a:ext cx="381000" cy="457200"/>
            <a:chOff x="6553200" y="1524000"/>
            <a:chExt cx="381000" cy="457200"/>
          </a:xfrm>
        </p:grpSpPr>
        <p:sp>
          <p:nvSpPr>
            <p:cNvPr id="506" name="Rounded Rectangle 505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07" name="Group 506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508" name="Rectangle 507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8" name="Group 527"/>
          <p:cNvGrpSpPr/>
          <p:nvPr/>
        </p:nvGrpSpPr>
        <p:grpSpPr>
          <a:xfrm>
            <a:off x="5791200" y="3464877"/>
            <a:ext cx="381000" cy="457200"/>
            <a:chOff x="6553200" y="1524000"/>
            <a:chExt cx="381000" cy="457200"/>
          </a:xfrm>
        </p:grpSpPr>
        <p:sp>
          <p:nvSpPr>
            <p:cNvPr id="529" name="Rounded Rectangle 528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30" name="Group 529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531" name="Rectangle 530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Rectangle 541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Rectangle 548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1" name="Group 550"/>
          <p:cNvGrpSpPr/>
          <p:nvPr/>
        </p:nvGrpSpPr>
        <p:grpSpPr>
          <a:xfrm>
            <a:off x="7620000" y="3464877"/>
            <a:ext cx="381000" cy="457200"/>
            <a:chOff x="6553200" y="1524000"/>
            <a:chExt cx="381000" cy="457200"/>
          </a:xfrm>
        </p:grpSpPr>
        <p:sp>
          <p:nvSpPr>
            <p:cNvPr id="552" name="Rounded Rectangle 551"/>
            <p:cNvSpPr/>
            <p:nvPr/>
          </p:nvSpPr>
          <p:spPr>
            <a:xfrm>
              <a:off x="6553200" y="1524000"/>
              <a:ext cx="381000" cy="4572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53" name="Group 552"/>
            <p:cNvGrpSpPr>
              <a:grpSpLocks noChangeAspect="1"/>
            </p:cNvGrpSpPr>
            <p:nvPr/>
          </p:nvGrpSpPr>
          <p:grpSpPr>
            <a:xfrm>
              <a:off x="6610350" y="1715145"/>
              <a:ext cx="266700" cy="209550"/>
              <a:chOff x="7315200" y="1981200"/>
              <a:chExt cx="1066800" cy="838200"/>
            </a:xfrm>
          </p:grpSpPr>
          <p:sp>
            <p:nvSpPr>
              <p:cNvPr id="554" name="Rectangle 553"/>
              <p:cNvSpPr/>
              <p:nvPr/>
            </p:nvSpPr>
            <p:spPr>
              <a:xfrm>
                <a:off x="73152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Rectangle 554"/>
              <p:cNvSpPr/>
              <p:nvPr/>
            </p:nvSpPr>
            <p:spPr>
              <a:xfrm>
                <a:off x="75438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Rectangle 555"/>
              <p:cNvSpPr/>
              <p:nvPr/>
            </p:nvSpPr>
            <p:spPr>
              <a:xfrm>
                <a:off x="77724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80010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73152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75438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77724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80010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73152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75438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77724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80010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73152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Rectangle 566"/>
              <p:cNvSpPr/>
              <p:nvPr/>
            </p:nvSpPr>
            <p:spPr>
              <a:xfrm>
                <a:off x="75438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77724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80010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>
              <a:xfrm>
                <a:off x="8229600" y="19812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8229600" y="22098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229600" y="24384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8229600" y="2667000"/>
                <a:ext cx="152400" cy="152400"/>
              </a:xfrm>
              <a:prstGeom prst="rect">
                <a:avLst/>
              </a:prstGeom>
              <a:solidFill>
                <a:srgbClr val="6A8DD4"/>
              </a:solidFill>
              <a:ln w="9525">
                <a:solidFill>
                  <a:srgbClr val="2E55A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74" name="TextBox 573"/>
          <p:cNvSpPr txBox="1"/>
          <p:nvPr/>
        </p:nvSpPr>
        <p:spPr>
          <a:xfrm>
            <a:off x="1458817" y="3998277"/>
            <a:ext cx="235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RAMCloud Servers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990600" y="990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Choice #</a:t>
            </a:r>
            <a:r>
              <a:rPr lang="en-US" sz="2000" b="1" dirty="0" smtClean="0"/>
              <a:t>1:</a:t>
            </a:r>
            <a:br>
              <a:rPr lang="en-US" sz="2000" b="1" dirty="0" smtClean="0"/>
            </a:br>
            <a:r>
              <a:rPr lang="en-US" sz="2000" b="1" dirty="0" smtClean="0"/>
              <a:t>5-10 µs remote access</a:t>
            </a:r>
            <a:endParaRPr lang="en-US" sz="2000" b="1" dirty="0"/>
          </a:p>
        </p:txBody>
      </p:sp>
      <p:sp>
        <p:nvSpPr>
          <p:cNvPr id="577" name="TextBox 576"/>
          <p:cNvSpPr txBox="1"/>
          <p:nvPr/>
        </p:nvSpPr>
        <p:spPr>
          <a:xfrm>
            <a:off x="5497417" y="990600"/>
            <a:ext cx="296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Choice </a:t>
            </a:r>
            <a:r>
              <a:rPr lang="en-US" sz="2000" b="1" dirty="0" smtClean="0"/>
              <a:t>#2:</a:t>
            </a:r>
            <a:br>
              <a:rPr lang="en-US" sz="2000" b="1" dirty="0" smtClean="0"/>
            </a:br>
            <a:r>
              <a:rPr lang="en-US" sz="2000" b="1" dirty="0" smtClean="0"/>
              <a:t>50-100ns local access</a:t>
            </a:r>
            <a:endParaRPr lang="en-US" sz="2000" b="1" dirty="0"/>
          </a:p>
        </p:txBody>
      </p:sp>
      <p:sp>
        <p:nvSpPr>
          <p:cNvPr id="580" name="TextBox 579"/>
          <p:cNvSpPr txBox="1"/>
          <p:nvPr/>
        </p:nvSpPr>
        <p:spPr>
          <a:xfrm>
            <a:off x="990600" y="16880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3A343"/>
                </a:solidFill>
              </a:rPr>
              <a:t>Clients</a:t>
            </a:r>
            <a:endParaRPr lang="en-US" b="1" dirty="0">
              <a:solidFill>
                <a:srgbClr val="43A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transfer is a numbers game:</a:t>
            </a:r>
          </a:p>
          <a:p>
            <a:pPr lvl="1"/>
            <a:r>
              <a:rPr lang="en-US" dirty="0" smtClean="0"/>
              <a:t>Odds of success with any one group or project are low</a:t>
            </a:r>
          </a:p>
          <a:p>
            <a:pPr lvl="1"/>
            <a:r>
              <a:rPr lang="en-US" dirty="0" smtClean="0"/>
              <a:t>Must try </a:t>
            </a:r>
            <a:r>
              <a:rPr lang="en-US" smtClean="0"/>
              <a:t>many </a:t>
            </a:r>
            <a:r>
              <a:rPr lang="en-US" smtClean="0"/>
              <a:t>experiments to </a:t>
            </a:r>
            <a:r>
              <a:rPr lang="en-US" dirty="0" smtClean="0"/>
              <a:t>find the right fit</a:t>
            </a:r>
          </a:p>
          <a:p>
            <a:r>
              <a:rPr lang="en-US" dirty="0" smtClean="0"/>
              <a:t>Our goals:</a:t>
            </a:r>
          </a:p>
          <a:p>
            <a:pPr lvl="1"/>
            <a:r>
              <a:rPr lang="en-US" dirty="0" smtClean="0"/>
              <a:t>Learn something from every test case</a:t>
            </a:r>
          </a:p>
          <a:p>
            <a:pPr lvl="1"/>
            <a:r>
              <a:rPr lang="en-US" dirty="0" smtClean="0"/>
              <a:t>Keep improving RAMCloud</a:t>
            </a:r>
          </a:p>
          <a:p>
            <a:r>
              <a:rPr lang="en-US" dirty="0" smtClean="0"/>
              <a:t>Application issues suggest new research opportunities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Application Experiences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984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11698</TotalTime>
  <Words>264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Experiences With RAMCloud Applications</vt:lpstr>
      <vt:lpstr>Overview</vt:lpstr>
      <vt:lpstr>Scale and Recovery</vt:lpstr>
      <vt:lpstr>Fast But Not Fastest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487</cp:revision>
  <cp:lastPrinted>2011-01-25T21:54:55Z</cp:lastPrinted>
  <dcterms:created xsi:type="dcterms:W3CDTF">2008-10-19T02:20:00Z</dcterms:created>
  <dcterms:modified xsi:type="dcterms:W3CDTF">2015-01-29T20:31:55Z</dcterms:modified>
</cp:coreProperties>
</file>