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6" r:id="rId9"/>
    <p:sldId id="275" r:id="rId10"/>
    <p:sldId id="269" r:id="rId11"/>
    <p:sldId id="270" r:id="rId12"/>
    <p:sldId id="271" r:id="rId13"/>
    <p:sldId id="272" r:id="rId14"/>
    <p:sldId id="273" r:id="rId15"/>
    <p:sldId id="274" r:id="rId16"/>
    <p:sldId id="276" r:id="rId17"/>
    <p:sldId id="277" r:id="rId18"/>
    <p:sldId id="278" r:id="rId19"/>
    <p:sldId id="281" r:id="rId20"/>
    <p:sldId id="279" r:id="rId21"/>
    <p:sldId id="280" r:id="rId22"/>
  </p:sldIdLst>
  <p:sldSz cx="9144000" cy="5143500" type="screen16x9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CF77"/>
    <a:srgbClr val="5AEC5A"/>
    <a:srgbClr val="CCFFCC"/>
    <a:srgbClr val="2B892B"/>
    <a:srgbClr val="264EA6"/>
    <a:srgbClr val="F5E7D9"/>
    <a:srgbClr val="744516"/>
    <a:srgbClr val="FFFAD9"/>
    <a:srgbClr val="FFF8CF"/>
    <a:srgbClr val="FFF6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02" autoAdjust="0"/>
    <p:restoredTop sz="94673" autoAdjust="0"/>
  </p:normalViewPr>
  <p:slideViewPr>
    <p:cSldViewPr>
      <p:cViewPr varScale="1">
        <p:scale>
          <a:sx n="140" d="100"/>
          <a:sy n="140" d="100"/>
        </p:scale>
        <p:origin x="-120" y="-48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16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45720" cy="4572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F33C5A0-49AD-4456-B170-B4454905C7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039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457203" y="342902"/>
            <a:ext cx="8272463" cy="448984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028701"/>
            <a:ext cx="7772400" cy="1273969"/>
          </a:xfrm>
        </p:spPr>
        <p:txBody>
          <a:bodyPr/>
          <a:lstStyle>
            <a:lvl1pPr algn="ctr">
              <a:defRPr sz="32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857500"/>
            <a:ext cx="6400800" cy="914400"/>
          </a:xfrm>
        </p:spPr>
        <p:txBody>
          <a:bodyPr/>
          <a:lstStyle>
            <a:lvl1pPr marL="0" indent="0" algn="ctr">
              <a:spcBef>
                <a:spcPct val="0"/>
              </a:spcBef>
              <a:buFont typeface="Arial" charset="0"/>
              <a:buNone/>
              <a:defRPr sz="2400"/>
            </a:lvl1pPr>
          </a:lstStyle>
          <a:p>
            <a:pPr lvl="0"/>
            <a:r>
              <a:rPr lang="en-US" noProof="0" dirty="0" smtClean="0"/>
              <a:t>Click to edit Master subtitle style</a:t>
            </a:r>
          </a:p>
        </p:txBody>
      </p:sp>
      <p:pic>
        <p:nvPicPr>
          <p:cNvPr id="7" name="Picture 9" descr="stanford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4026" y="3994785"/>
            <a:ext cx="614363" cy="840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033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4, 2015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 &amp; Low-Latency Datacenter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04800" y="148590"/>
            <a:ext cx="8534400" cy="548640"/>
          </a:xfrm>
        </p:spPr>
        <p:txBody>
          <a:bodyPr/>
          <a:lstStyle>
            <a:lvl1pPr>
              <a:defRPr sz="3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320040" y="788670"/>
            <a:ext cx="8503920" cy="384048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858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4,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 &amp; Low-Latency Datacenter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30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788670"/>
            <a:ext cx="4191000" cy="3840480"/>
          </a:xfrm>
        </p:spPr>
        <p:txBody>
          <a:bodyPr/>
          <a:lstStyle>
            <a:lvl1pPr marL="274320" indent="-274320">
              <a:spcBef>
                <a:spcPts val="900"/>
              </a:spcBef>
              <a:buClr>
                <a:schemeClr val="tx2"/>
              </a:buClr>
              <a:defRPr sz="1650"/>
            </a:lvl1pPr>
            <a:lvl2pPr marL="502920" indent="-228600">
              <a:spcBef>
                <a:spcPts val="350"/>
              </a:spcBef>
              <a:buClr>
                <a:schemeClr val="tx2"/>
              </a:buClr>
              <a:defRPr sz="1500"/>
            </a:lvl2pPr>
            <a:lvl3pPr marL="731520">
              <a:spcBef>
                <a:spcPts val="300"/>
              </a:spcBef>
              <a:buClr>
                <a:schemeClr val="tx2"/>
              </a:buClr>
              <a:defRPr sz="1350"/>
            </a:lvl3pPr>
            <a:lvl4pPr marL="1005840">
              <a:spcBef>
                <a:spcPts val="250"/>
              </a:spcBef>
              <a:buClr>
                <a:schemeClr val="tx2"/>
              </a:buClr>
              <a:defRPr sz="1200"/>
            </a:lvl4pPr>
            <a:lvl5pPr marL="1280160">
              <a:spcBef>
                <a:spcPts val="200"/>
              </a:spcBef>
              <a:buClr>
                <a:schemeClr val="tx2"/>
              </a:buCl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788670"/>
            <a:ext cx="4191000" cy="3840480"/>
          </a:xfrm>
        </p:spPr>
        <p:txBody>
          <a:bodyPr/>
          <a:lstStyle>
            <a:lvl1pPr marL="274320" indent="-274320">
              <a:spcBef>
                <a:spcPts val="900"/>
              </a:spcBef>
              <a:buClr>
                <a:schemeClr val="tx2"/>
              </a:buClr>
              <a:defRPr sz="1650"/>
            </a:lvl1pPr>
            <a:lvl2pPr marL="502920" indent="-228600">
              <a:spcBef>
                <a:spcPts val="350"/>
              </a:spcBef>
              <a:buClr>
                <a:schemeClr val="tx2"/>
              </a:buClr>
              <a:defRPr sz="1500"/>
            </a:lvl2pPr>
            <a:lvl3pPr marL="731520">
              <a:spcBef>
                <a:spcPts val="300"/>
              </a:spcBef>
              <a:buClr>
                <a:schemeClr val="tx2"/>
              </a:buClr>
              <a:defRPr sz="1350"/>
            </a:lvl3pPr>
            <a:lvl4pPr marL="1005840">
              <a:spcBef>
                <a:spcPts val="250"/>
              </a:spcBef>
              <a:buClr>
                <a:schemeClr val="tx2"/>
              </a:buClr>
              <a:defRPr sz="1200"/>
            </a:lvl4pPr>
            <a:lvl5pPr marL="1280160">
              <a:spcBef>
                <a:spcPts val="200"/>
              </a:spcBef>
              <a:buClr>
                <a:schemeClr val="tx2"/>
              </a:buCl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4,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RAMCloud &amp; Low-Latency Datacenter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659D765-7126-4B95-ADF3-403BFECAA3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120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4,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 &amp; Low-Latency Datacenter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20040" y="788670"/>
            <a:ext cx="2651760" cy="3841115"/>
          </a:xfrm>
        </p:spPr>
        <p:txBody>
          <a:bodyPr/>
          <a:lstStyle>
            <a:lvl2pPr marL="560070" indent="-285750">
              <a:defRPr lang="en-US" sz="1500" dirty="0" smtClean="0">
                <a:solidFill>
                  <a:schemeClr val="tx1"/>
                </a:solidFill>
                <a:latin typeface="+mn-lt"/>
              </a:defRPr>
            </a:lvl2pPr>
            <a:lvl3pPr marL="834390" indent="-285750">
              <a:defRPr lang="en-US" sz="1350" dirty="0" smtClean="0">
                <a:solidFill>
                  <a:schemeClr val="tx1"/>
                </a:solidFill>
                <a:latin typeface="+mn-lt"/>
              </a:defRPr>
            </a:lvl3pPr>
            <a:lvl4pPr>
              <a:defRPr lang="en-US" sz="1200" dirty="0" smtClean="0">
                <a:solidFill>
                  <a:schemeClr val="tx1"/>
                </a:solidFill>
                <a:latin typeface="+mn-lt"/>
              </a:defRPr>
            </a:lvl4pPr>
            <a:lvl5pPr>
              <a:defRPr lang="en-US" sz="1200" dirty="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marL="502920" lvl="1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Second level</a:t>
            </a:r>
          </a:p>
          <a:p>
            <a:pPr marL="731520" lvl="2" indent="-18288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Arial" charset="0"/>
              <a:buChar char="●"/>
            </a:pPr>
            <a:r>
              <a:rPr lang="en-US" dirty="0" smtClean="0"/>
              <a:t>Third level</a:t>
            </a:r>
          </a:p>
          <a:p>
            <a:pPr marL="1005840" lvl="3" indent="-182880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280160" lvl="4" indent="-182880" algn="l" rtl="0" eaLnBrk="0" fontAlgn="base" hangingPunct="0">
              <a:spcBef>
                <a:spcPts val="2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Arial" charset="0"/>
              <a:buChar char="●"/>
            </a:pPr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200400" y="788670"/>
            <a:ext cx="2697480" cy="3841115"/>
          </a:xfrm>
        </p:spPr>
        <p:txBody>
          <a:bodyPr/>
          <a:lstStyle>
            <a:lvl2pPr marL="560070" indent="-285750">
              <a:defRPr lang="en-US" sz="1500" dirty="0" smtClean="0">
                <a:solidFill>
                  <a:schemeClr val="tx1"/>
                </a:solidFill>
                <a:latin typeface="+mn-lt"/>
              </a:defRPr>
            </a:lvl2pPr>
            <a:lvl3pPr marL="834390" indent="-285750">
              <a:defRPr lang="en-US" sz="1350" dirty="0" smtClean="0">
                <a:solidFill>
                  <a:schemeClr val="tx1"/>
                </a:solidFill>
                <a:latin typeface="+mn-lt"/>
              </a:defRPr>
            </a:lvl3pPr>
            <a:lvl4pPr>
              <a:defRPr lang="en-US" sz="1200" dirty="0" smtClean="0">
                <a:solidFill>
                  <a:schemeClr val="tx1"/>
                </a:solidFill>
                <a:latin typeface="+mn-lt"/>
              </a:defRPr>
            </a:lvl4pPr>
            <a:lvl5pPr>
              <a:defRPr lang="en-US" sz="1200" dirty="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marL="502920" lvl="1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Second level</a:t>
            </a:r>
          </a:p>
          <a:p>
            <a:pPr marL="731520" lvl="2" indent="-18288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Arial" charset="0"/>
              <a:buChar char="●"/>
            </a:pPr>
            <a:r>
              <a:rPr lang="en-US" dirty="0" smtClean="0"/>
              <a:t>Third level</a:t>
            </a:r>
          </a:p>
          <a:p>
            <a:pPr marL="1005840" lvl="3" indent="-182880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280160" lvl="4" indent="-182880" algn="l" rtl="0" eaLnBrk="0" fontAlgn="base" hangingPunct="0">
              <a:spcBef>
                <a:spcPts val="2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Arial" charset="0"/>
              <a:buChar char="●"/>
            </a:pPr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6126480" y="788670"/>
            <a:ext cx="2697480" cy="3841115"/>
          </a:xfrm>
        </p:spPr>
        <p:txBody>
          <a:bodyPr/>
          <a:lstStyle>
            <a:lvl2pPr marL="560070" indent="-285750">
              <a:defRPr lang="en-US" sz="1500" dirty="0" smtClean="0">
                <a:solidFill>
                  <a:schemeClr val="tx1"/>
                </a:solidFill>
                <a:latin typeface="+mn-lt"/>
              </a:defRPr>
            </a:lvl2pPr>
            <a:lvl3pPr marL="834390" indent="-285750">
              <a:defRPr lang="en-US" sz="1350" dirty="0" smtClean="0">
                <a:solidFill>
                  <a:schemeClr val="tx1"/>
                </a:solidFill>
                <a:latin typeface="+mn-lt"/>
              </a:defRPr>
            </a:lvl3pPr>
            <a:lvl4pPr>
              <a:defRPr lang="en-US" sz="1200" dirty="0" smtClean="0">
                <a:solidFill>
                  <a:schemeClr val="tx1"/>
                </a:solidFill>
                <a:latin typeface="+mn-lt"/>
              </a:defRPr>
            </a:lvl4pPr>
            <a:lvl5pPr>
              <a:defRPr lang="en-US" sz="1200" dirty="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marL="502920" lvl="1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Second level</a:t>
            </a:r>
          </a:p>
          <a:p>
            <a:pPr marL="731520" lvl="2" indent="-18288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Arial" charset="0"/>
              <a:buChar char="●"/>
            </a:pPr>
            <a:r>
              <a:rPr lang="en-US" dirty="0" smtClean="0"/>
              <a:t>Third level</a:t>
            </a:r>
          </a:p>
          <a:p>
            <a:pPr marL="1005840" lvl="3" indent="-182880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280160" lvl="4" indent="-182880" algn="l" rtl="0" eaLnBrk="0" fontAlgn="base" hangingPunct="0">
              <a:spcBef>
                <a:spcPts val="2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Arial" charset="0"/>
              <a:buChar char="●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203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48590"/>
            <a:ext cx="8534400" cy="548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0040" y="788670"/>
            <a:ext cx="8534400" cy="384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4864894"/>
            <a:ext cx="2286000" cy="221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8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November 4,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4864894"/>
            <a:ext cx="3429000" cy="221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8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RAMCloud &amp; Low-Latency Datacenter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864894"/>
            <a:ext cx="2286000" cy="221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8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72" r:id="rId3"/>
    <p:sldLayoutId id="2147483663" r:id="rId4"/>
    <p:sldLayoutId id="2147483673" r:id="rId5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50A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9pPr>
    </p:titleStyle>
    <p:bodyStyle>
      <a:lvl1pPr marL="274320" indent="-274320" algn="l" rtl="0" eaLnBrk="0" fontAlgn="base" hangingPunct="0">
        <a:spcBef>
          <a:spcPts val="900"/>
        </a:spcBef>
        <a:spcAft>
          <a:spcPct val="0"/>
        </a:spcAft>
        <a:buClr>
          <a:schemeClr val="tx2"/>
        </a:buClr>
        <a:buSzPct val="90000"/>
        <a:buFont typeface="Arial" charset="0"/>
        <a:buChar char="●"/>
        <a:defRPr sz="1800" b="1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rtl="0" eaLnBrk="0" fontAlgn="base" hangingPunct="0">
        <a:spcBef>
          <a:spcPts val="35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2pPr>
      <a:lvl3pPr marL="914400" indent="-182880" algn="l" rtl="0" eaLnBrk="0" fontAlgn="base" hangingPunct="0">
        <a:spcBef>
          <a:spcPts val="300"/>
        </a:spcBef>
        <a:spcAft>
          <a:spcPct val="0"/>
        </a:spcAft>
        <a:buClr>
          <a:schemeClr val="tx2"/>
        </a:buClr>
        <a:buSzPct val="90000"/>
        <a:buFont typeface="Arial" charset="0"/>
        <a:buChar char="●"/>
        <a:defRPr sz="1400">
          <a:solidFill>
            <a:schemeClr val="tx1"/>
          </a:solidFill>
          <a:latin typeface="+mn-lt"/>
        </a:defRPr>
      </a:lvl3pPr>
      <a:lvl4pPr marL="1280160" indent="-182880" algn="l" rtl="0" eaLnBrk="0" fontAlgn="base" hangingPunct="0">
        <a:spcBef>
          <a:spcPts val="25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4pPr>
      <a:lvl5pPr marL="1645920" indent="-182880" algn="l" rtl="0" eaLnBrk="0" fontAlgn="base" hangingPunct="0">
        <a:spcBef>
          <a:spcPts val="200"/>
        </a:spcBef>
        <a:spcAft>
          <a:spcPct val="0"/>
        </a:spcAft>
        <a:buClr>
          <a:schemeClr val="tx2"/>
        </a:buClr>
        <a:buSzPct val="90000"/>
        <a:buFont typeface="Arial" charset="0"/>
        <a:buChar char="●"/>
        <a:defRPr sz="1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RAMCloud and the</a:t>
            </a:r>
            <a:br>
              <a:rPr lang="en-US" dirty="0" smtClean="0"/>
            </a:br>
            <a:r>
              <a:rPr lang="en-US" dirty="0" smtClean="0"/>
              <a:t>Low-Latency Datacenter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John Ousterhout</a:t>
            </a:r>
          </a:p>
          <a:p>
            <a:r>
              <a:rPr lang="en-US" dirty="0" smtClean="0"/>
              <a:t>Stanford Platform Laboratory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6863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Achievable Round-Trip Latency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4,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 &amp; Low-Latency Datacenter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6" name="Group 10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9955520"/>
              </p:ext>
            </p:extLst>
          </p:nvPr>
        </p:nvGraphicFramePr>
        <p:xfrm>
          <a:off x="1257300" y="1108710"/>
          <a:ext cx="6629400" cy="2987040"/>
        </p:xfrm>
        <a:graphic>
          <a:graphicData uri="http://schemas.openxmlformats.org/drawingml/2006/table">
            <a:tbl>
              <a:tblPr/>
              <a:tblGrid>
                <a:gridCol w="2510971"/>
                <a:gridCol w="1586510"/>
                <a:gridCol w="1236519"/>
                <a:gridCol w="12954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Component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974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2010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974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Possible</a:t>
                      </a:r>
                      <a:b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Today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974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5-10 Years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974CB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Switching fabric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100-300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µs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µs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µ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Software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D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µs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D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2µs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D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1µs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D1F2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NIC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8-128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µs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3µs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0.2µs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Propagation delay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D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µ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D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µ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D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µ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D1F2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D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Arial" charset="0"/>
                        </a:rPr>
                        <a:t>200-400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Arial" charset="0"/>
                          <a:cs typeface="Arial" charset="0"/>
                        </a:rPr>
                        <a:t>µ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Arial" charset="0"/>
                        </a:rPr>
                        <a:t>s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D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Arial" charset="0"/>
                        </a:rPr>
                        <a:t>11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Arial" charset="0"/>
                          <a:cs typeface="Arial" charset="0"/>
                        </a:rPr>
                        <a:t>µ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Arial" charset="0"/>
                        </a:rPr>
                        <a:t>s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D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Arial" charset="0"/>
                        </a:rPr>
                        <a:t>2.4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Arial" charset="0"/>
                          <a:cs typeface="Arial" charset="0"/>
                        </a:rPr>
                        <a:t>µs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DFA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905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4,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 &amp; Low-Latency Datacenter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RAMCloud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>
                <a:solidFill>
                  <a:schemeClr val="tx2"/>
                </a:solidFill>
              </a:rPr>
              <a:t>Storage system for low-latency datacenters:</a:t>
            </a:r>
          </a:p>
          <a:p>
            <a:r>
              <a:rPr lang="en-US" sz="2400" dirty="0"/>
              <a:t>General-purpose</a:t>
            </a:r>
          </a:p>
          <a:p>
            <a:r>
              <a:rPr lang="en-US" sz="2400" dirty="0"/>
              <a:t>All data always in DRAM (not a cache)</a:t>
            </a:r>
          </a:p>
          <a:p>
            <a:r>
              <a:rPr lang="en-US" sz="2400" dirty="0"/>
              <a:t>Durable and available</a:t>
            </a:r>
          </a:p>
          <a:p>
            <a:r>
              <a:rPr lang="en-US" sz="2400" dirty="0">
                <a:solidFill>
                  <a:schemeClr val="accent4"/>
                </a:solidFill>
              </a:rPr>
              <a:t>Scale</a:t>
            </a:r>
            <a:r>
              <a:rPr lang="en-US" sz="2400" dirty="0"/>
              <a:t>: 1000+ servers, 100+ TB</a:t>
            </a:r>
          </a:p>
          <a:p>
            <a:r>
              <a:rPr lang="en-US" sz="2400" dirty="0">
                <a:solidFill>
                  <a:schemeClr val="accent4"/>
                </a:solidFill>
              </a:rPr>
              <a:t>Low latency</a:t>
            </a:r>
            <a:r>
              <a:rPr lang="en-US" sz="2400" dirty="0"/>
              <a:t>: 5-10µs remote </a:t>
            </a:r>
            <a:r>
              <a:rPr lang="en-US" sz="2400" dirty="0" smtClean="0"/>
              <a:t>access</a:t>
            </a:r>
            <a:endParaRPr lang="en-US" sz="24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40455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RAMCloud Architecture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4,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 &amp; Low-Latency Datacenter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cxnSp>
        <p:nvCxnSpPr>
          <p:cNvPr id="6" name="Straight Connector 5"/>
          <p:cNvCxnSpPr>
            <a:endCxn id="17" idx="3"/>
          </p:cNvCxnSpPr>
          <p:nvPr/>
        </p:nvCxnSpPr>
        <p:spPr>
          <a:xfrm flipH="1">
            <a:off x="7406640" y="2695194"/>
            <a:ext cx="914400" cy="784859"/>
          </a:xfrm>
          <a:prstGeom prst="line">
            <a:avLst/>
          </a:prstGeom>
          <a:solidFill>
            <a:srgbClr val="D2D7F6"/>
          </a:solidFill>
          <a:ln>
            <a:solidFill>
              <a:srgbClr val="3447B8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7" name="Straight Connector 6"/>
          <p:cNvCxnSpPr>
            <a:stCxn id="84" idx="1"/>
          </p:cNvCxnSpPr>
          <p:nvPr/>
        </p:nvCxnSpPr>
        <p:spPr>
          <a:xfrm flipH="1" flipV="1">
            <a:off x="4846320" y="2695194"/>
            <a:ext cx="1143000" cy="3047"/>
          </a:xfrm>
          <a:prstGeom prst="line">
            <a:avLst/>
          </a:prstGeom>
          <a:solidFill>
            <a:srgbClr val="D2D7F6"/>
          </a:solidFill>
          <a:ln>
            <a:solidFill>
              <a:srgbClr val="3447B8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8" name="Straight Connector 7"/>
          <p:cNvCxnSpPr>
            <a:stCxn id="85" idx="1"/>
          </p:cNvCxnSpPr>
          <p:nvPr/>
        </p:nvCxnSpPr>
        <p:spPr>
          <a:xfrm flipH="1" flipV="1">
            <a:off x="4892040" y="2942082"/>
            <a:ext cx="1097280" cy="455675"/>
          </a:xfrm>
          <a:prstGeom prst="line">
            <a:avLst/>
          </a:prstGeom>
          <a:solidFill>
            <a:srgbClr val="D2D7F6"/>
          </a:solidFill>
          <a:ln>
            <a:solidFill>
              <a:srgbClr val="3447B8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691640" y="2945129"/>
            <a:ext cx="685800" cy="614174"/>
          </a:xfrm>
          <a:prstGeom prst="line">
            <a:avLst/>
          </a:prstGeom>
          <a:ln w="25400" cap="rnd">
            <a:solidFill>
              <a:srgbClr val="4974C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endCxn id="55" idx="0"/>
          </p:cNvCxnSpPr>
          <p:nvPr/>
        </p:nvCxnSpPr>
        <p:spPr>
          <a:xfrm>
            <a:off x="2697480" y="2986277"/>
            <a:ext cx="0" cy="576072"/>
          </a:xfrm>
          <a:prstGeom prst="line">
            <a:avLst/>
          </a:prstGeom>
          <a:ln w="25400" cap="rnd">
            <a:solidFill>
              <a:srgbClr val="4974C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endCxn id="65" idx="0"/>
          </p:cNvCxnSpPr>
          <p:nvPr/>
        </p:nvCxnSpPr>
        <p:spPr>
          <a:xfrm>
            <a:off x="3703320" y="2986277"/>
            <a:ext cx="0" cy="576072"/>
          </a:xfrm>
          <a:prstGeom prst="line">
            <a:avLst/>
          </a:prstGeom>
          <a:ln w="25400" cap="rnd">
            <a:solidFill>
              <a:srgbClr val="4974C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 flipV="1">
            <a:off x="4526280" y="2942082"/>
            <a:ext cx="685800" cy="614174"/>
          </a:xfrm>
          <a:prstGeom prst="line">
            <a:avLst/>
          </a:prstGeom>
          <a:ln w="25400" cap="rnd">
            <a:solidFill>
              <a:srgbClr val="4974C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691640" y="1875281"/>
            <a:ext cx="685800" cy="614174"/>
          </a:xfrm>
          <a:prstGeom prst="line">
            <a:avLst/>
          </a:prstGeom>
          <a:ln w="25400" cap="rnd">
            <a:solidFill>
              <a:srgbClr val="43A343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29" idx="2"/>
          </p:cNvCxnSpPr>
          <p:nvPr/>
        </p:nvCxnSpPr>
        <p:spPr>
          <a:xfrm>
            <a:off x="2697480" y="1875281"/>
            <a:ext cx="0" cy="573026"/>
          </a:xfrm>
          <a:prstGeom prst="line">
            <a:avLst/>
          </a:prstGeom>
          <a:ln w="25400" cap="rnd">
            <a:solidFill>
              <a:srgbClr val="43A343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34" idx="2"/>
          </p:cNvCxnSpPr>
          <p:nvPr/>
        </p:nvCxnSpPr>
        <p:spPr>
          <a:xfrm>
            <a:off x="3703320" y="1875281"/>
            <a:ext cx="0" cy="531878"/>
          </a:xfrm>
          <a:prstGeom prst="line">
            <a:avLst/>
          </a:prstGeom>
          <a:ln w="25400" cap="rnd">
            <a:solidFill>
              <a:srgbClr val="43A343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4526280" y="1872234"/>
            <a:ext cx="685800" cy="614174"/>
          </a:xfrm>
          <a:prstGeom prst="line">
            <a:avLst/>
          </a:prstGeom>
          <a:ln w="25400" cap="rnd">
            <a:solidFill>
              <a:srgbClr val="43A343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6080760" y="3233164"/>
            <a:ext cx="1325880" cy="493776"/>
          </a:xfrm>
          <a:prstGeom prst="roundRect">
            <a:avLst/>
          </a:prstGeom>
          <a:solidFill>
            <a:srgbClr val="F0F2FC"/>
          </a:solidFill>
          <a:ln>
            <a:solidFill>
              <a:srgbClr val="5965A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600" dirty="0"/>
          </a:p>
        </p:txBody>
      </p:sp>
      <p:grpSp>
        <p:nvGrpSpPr>
          <p:cNvPr id="18" name="Group 17"/>
          <p:cNvGrpSpPr/>
          <p:nvPr/>
        </p:nvGrpSpPr>
        <p:grpSpPr>
          <a:xfrm>
            <a:off x="1325880" y="1216913"/>
            <a:ext cx="731520" cy="658368"/>
            <a:chOff x="1508760" y="1531620"/>
            <a:chExt cx="731520" cy="731520"/>
          </a:xfrm>
        </p:grpSpPr>
        <p:sp>
          <p:nvSpPr>
            <p:cNvPr id="19" name="Rounded Rectangle 18"/>
            <p:cNvSpPr/>
            <p:nvPr/>
          </p:nvSpPr>
          <p:spPr>
            <a:xfrm>
              <a:off x="1508760" y="1531620"/>
              <a:ext cx="731520" cy="731520"/>
            </a:xfrm>
            <a:prstGeom prst="roundRect">
              <a:avLst/>
            </a:prstGeom>
            <a:solidFill>
              <a:srgbClr val="EDFFED"/>
            </a:solidFill>
            <a:ln w="254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508760" y="1531620"/>
              <a:ext cx="731520" cy="36576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r>
                <a:rPr lang="en-US" sz="1600" dirty="0" smtClean="0"/>
                <a:t>Appl</a:t>
              </a:r>
              <a:r>
                <a:rPr lang="en-US" dirty="0" smtClean="0"/>
                <a:t>.</a:t>
              </a:r>
              <a:endParaRPr lang="en-US" dirty="0"/>
            </a:p>
          </p:txBody>
        </p:sp>
        <p:cxnSp>
          <p:nvCxnSpPr>
            <p:cNvPr id="21" name="Straight Connector 20"/>
            <p:cNvCxnSpPr>
              <a:stCxn id="19" idx="1"/>
            </p:cNvCxnSpPr>
            <p:nvPr/>
          </p:nvCxnSpPr>
          <p:spPr>
            <a:xfrm>
              <a:off x="1508760" y="1897380"/>
              <a:ext cx="731520" cy="0"/>
            </a:xfrm>
            <a:prstGeom prst="line">
              <a:avLst/>
            </a:prstGeom>
            <a:ln w="25400" cap="rnd">
              <a:solidFill>
                <a:srgbClr val="43A343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1508760" y="1897380"/>
              <a:ext cx="731520" cy="36576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r>
                <a:rPr lang="en-US" sz="1600" dirty="0" smtClean="0"/>
                <a:t>Library</a:t>
              </a:r>
              <a:endParaRPr lang="en-US" sz="1600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417320" y="2163317"/>
            <a:ext cx="3886200" cy="1069848"/>
            <a:chOff x="1770907" y="3292298"/>
            <a:chExt cx="3886200" cy="1260874"/>
          </a:xfrm>
        </p:grpSpPr>
        <p:sp>
          <p:nvSpPr>
            <p:cNvPr id="24" name="Cloud 23"/>
            <p:cNvSpPr/>
            <p:nvPr/>
          </p:nvSpPr>
          <p:spPr>
            <a:xfrm rot="21480000" flipV="1">
              <a:off x="1770907" y="3292298"/>
              <a:ext cx="3886200" cy="1260874"/>
            </a:xfrm>
            <a:prstGeom prst="cloud">
              <a:avLst/>
            </a:prstGeom>
            <a:gradFill flip="none" rotWithShape="0">
              <a:gsLst>
                <a:gs pos="76000">
                  <a:srgbClr val="EAEAEA"/>
                </a:gs>
                <a:gs pos="0">
                  <a:srgbClr val="F8F8F8"/>
                </a:gs>
                <a:gs pos="100000">
                  <a:srgbClr val="C0C0C0"/>
                </a:gs>
              </a:gsLst>
              <a:lin ang="5400000" scaled="1"/>
              <a:tileRect/>
            </a:gradFill>
            <a:ln w="222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331720" y="3589020"/>
              <a:ext cx="2880360" cy="8342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Datacenter</a:t>
              </a:r>
            </a:p>
            <a:p>
              <a:r>
                <a:rPr lang="en-US" sz="2000" dirty="0" smtClean="0"/>
                <a:t>Network</a:t>
              </a:r>
              <a:endParaRPr lang="en-US" sz="2000" dirty="0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4159846" y="1172718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43A343"/>
                </a:solidFill>
              </a:rPr>
              <a:t>…</a:t>
            </a:r>
            <a:endParaRPr lang="en-US" sz="3200" b="1" dirty="0">
              <a:solidFill>
                <a:srgbClr val="43A343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234440" y="802386"/>
            <a:ext cx="4434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1000 – 100,000 Application Servers</a:t>
            </a:r>
            <a:endParaRPr lang="en-US" sz="2000" b="1" dirty="0"/>
          </a:p>
        </p:txBody>
      </p:sp>
      <p:grpSp>
        <p:nvGrpSpPr>
          <p:cNvPr id="28" name="Group 27"/>
          <p:cNvGrpSpPr/>
          <p:nvPr/>
        </p:nvGrpSpPr>
        <p:grpSpPr>
          <a:xfrm>
            <a:off x="2331720" y="1216913"/>
            <a:ext cx="731520" cy="658368"/>
            <a:chOff x="1508760" y="1531620"/>
            <a:chExt cx="731520" cy="731520"/>
          </a:xfrm>
        </p:grpSpPr>
        <p:sp>
          <p:nvSpPr>
            <p:cNvPr id="29" name="Rounded Rectangle 28"/>
            <p:cNvSpPr/>
            <p:nvPr/>
          </p:nvSpPr>
          <p:spPr>
            <a:xfrm>
              <a:off x="1508760" y="1531620"/>
              <a:ext cx="731520" cy="731520"/>
            </a:xfrm>
            <a:prstGeom prst="roundRect">
              <a:avLst/>
            </a:prstGeom>
            <a:solidFill>
              <a:srgbClr val="EDFFED"/>
            </a:solidFill>
            <a:ln w="254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508760" y="1531620"/>
              <a:ext cx="731520" cy="36576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r>
                <a:rPr lang="en-US" sz="1600" dirty="0" smtClean="0"/>
                <a:t>Appl</a:t>
              </a:r>
              <a:r>
                <a:rPr lang="en-US" dirty="0" smtClean="0"/>
                <a:t>.</a:t>
              </a:r>
              <a:endParaRPr lang="en-US" dirty="0"/>
            </a:p>
          </p:txBody>
        </p:sp>
        <p:cxnSp>
          <p:nvCxnSpPr>
            <p:cNvPr id="31" name="Straight Connector 30"/>
            <p:cNvCxnSpPr>
              <a:stCxn id="29" idx="1"/>
              <a:endCxn id="29" idx="3"/>
            </p:cNvCxnSpPr>
            <p:nvPr/>
          </p:nvCxnSpPr>
          <p:spPr>
            <a:xfrm>
              <a:off x="1508760" y="1897380"/>
              <a:ext cx="731520" cy="0"/>
            </a:xfrm>
            <a:prstGeom prst="line">
              <a:avLst/>
            </a:prstGeom>
            <a:ln w="25400" cap="rnd">
              <a:solidFill>
                <a:srgbClr val="43A343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1508760" y="1897380"/>
              <a:ext cx="731520" cy="36576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r>
                <a:rPr lang="en-US" sz="1600" dirty="0" smtClean="0"/>
                <a:t>Library</a:t>
              </a:r>
              <a:endParaRPr lang="en-US" sz="1600" dirty="0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3337560" y="1216913"/>
            <a:ext cx="731520" cy="658368"/>
            <a:chOff x="1508760" y="1531620"/>
            <a:chExt cx="731520" cy="731520"/>
          </a:xfrm>
        </p:grpSpPr>
        <p:sp>
          <p:nvSpPr>
            <p:cNvPr id="34" name="Rounded Rectangle 33"/>
            <p:cNvSpPr/>
            <p:nvPr/>
          </p:nvSpPr>
          <p:spPr>
            <a:xfrm>
              <a:off x="1508760" y="1531620"/>
              <a:ext cx="731520" cy="731520"/>
            </a:xfrm>
            <a:prstGeom prst="roundRect">
              <a:avLst/>
            </a:prstGeom>
            <a:solidFill>
              <a:srgbClr val="EDFFED"/>
            </a:solidFill>
            <a:ln w="254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508760" y="1531620"/>
              <a:ext cx="731520" cy="36576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r>
                <a:rPr lang="en-US" sz="1600" dirty="0" smtClean="0"/>
                <a:t>Appl</a:t>
              </a:r>
              <a:r>
                <a:rPr lang="en-US" dirty="0" smtClean="0"/>
                <a:t>.</a:t>
              </a:r>
              <a:endParaRPr lang="en-US" dirty="0"/>
            </a:p>
          </p:txBody>
        </p:sp>
        <p:cxnSp>
          <p:nvCxnSpPr>
            <p:cNvPr id="36" name="Straight Connector 35"/>
            <p:cNvCxnSpPr>
              <a:stCxn id="34" idx="1"/>
              <a:endCxn id="34" idx="3"/>
            </p:cNvCxnSpPr>
            <p:nvPr/>
          </p:nvCxnSpPr>
          <p:spPr>
            <a:xfrm>
              <a:off x="1508760" y="1897380"/>
              <a:ext cx="731520" cy="0"/>
            </a:xfrm>
            <a:prstGeom prst="line">
              <a:avLst/>
            </a:prstGeom>
            <a:ln w="25400" cap="rnd">
              <a:solidFill>
                <a:srgbClr val="43A343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1508760" y="1897380"/>
              <a:ext cx="731520" cy="36576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r>
                <a:rPr lang="en-US" sz="1600" dirty="0" smtClean="0"/>
                <a:t>Library</a:t>
              </a:r>
              <a:endParaRPr lang="en-US" sz="1600" dirty="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4846320" y="1216913"/>
            <a:ext cx="731520" cy="658368"/>
            <a:chOff x="1508760" y="1531620"/>
            <a:chExt cx="731520" cy="731520"/>
          </a:xfrm>
        </p:grpSpPr>
        <p:sp>
          <p:nvSpPr>
            <p:cNvPr id="39" name="Rounded Rectangle 38"/>
            <p:cNvSpPr/>
            <p:nvPr/>
          </p:nvSpPr>
          <p:spPr>
            <a:xfrm>
              <a:off x="1508760" y="1531620"/>
              <a:ext cx="731520" cy="731520"/>
            </a:xfrm>
            <a:prstGeom prst="roundRect">
              <a:avLst/>
            </a:prstGeom>
            <a:solidFill>
              <a:srgbClr val="EDFFED"/>
            </a:solidFill>
            <a:ln w="254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508760" y="1531620"/>
              <a:ext cx="731520" cy="36576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r>
                <a:rPr lang="en-US" sz="1600" dirty="0" smtClean="0"/>
                <a:t>Appl</a:t>
              </a:r>
              <a:r>
                <a:rPr lang="en-US" dirty="0" smtClean="0"/>
                <a:t>.</a:t>
              </a:r>
              <a:endParaRPr lang="en-US" dirty="0"/>
            </a:p>
          </p:txBody>
        </p:sp>
        <p:cxnSp>
          <p:nvCxnSpPr>
            <p:cNvPr id="41" name="Straight Connector 40"/>
            <p:cNvCxnSpPr>
              <a:stCxn id="39" idx="1"/>
              <a:endCxn id="39" idx="3"/>
            </p:cNvCxnSpPr>
            <p:nvPr/>
          </p:nvCxnSpPr>
          <p:spPr>
            <a:xfrm>
              <a:off x="1508760" y="1897380"/>
              <a:ext cx="731520" cy="0"/>
            </a:xfrm>
            <a:prstGeom prst="line">
              <a:avLst/>
            </a:prstGeom>
            <a:ln w="25400" cap="rnd">
              <a:solidFill>
                <a:srgbClr val="43A343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1508760" y="1897380"/>
              <a:ext cx="731520" cy="36576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r>
                <a:rPr lang="en-US" sz="1600" dirty="0" smtClean="0"/>
                <a:t>Library</a:t>
              </a:r>
              <a:endParaRPr lang="en-US" sz="1600" dirty="0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1325880" y="3562349"/>
            <a:ext cx="731520" cy="793485"/>
            <a:chOff x="1645920" y="4457700"/>
            <a:chExt cx="731520" cy="881650"/>
          </a:xfrm>
        </p:grpSpPr>
        <p:sp>
          <p:nvSpPr>
            <p:cNvPr id="44" name="Rounded Rectangle 43"/>
            <p:cNvSpPr/>
            <p:nvPr/>
          </p:nvSpPr>
          <p:spPr>
            <a:xfrm>
              <a:off x="1645920" y="4457700"/>
              <a:ext cx="731520" cy="731520"/>
            </a:xfrm>
            <a:prstGeom prst="roundRect">
              <a:avLst/>
            </a:prstGeom>
            <a:solidFill>
              <a:srgbClr val="E3EAF9"/>
            </a:solidFill>
            <a:ln>
              <a:solidFill>
                <a:srgbClr val="4974CB"/>
              </a:solidFill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>
                <a:solidFill>
                  <a:schemeClr val="dk1"/>
                </a:solidFill>
                <a:latin typeface="+mn-lt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645920" y="4457700"/>
              <a:ext cx="731520" cy="36576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r>
                <a:rPr lang="en-US" sz="1600" dirty="0" smtClean="0"/>
                <a:t>Master</a:t>
              </a:r>
              <a:endParaRPr lang="en-US" dirty="0"/>
            </a:p>
          </p:txBody>
        </p:sp>
        <p:cxnSp>
          <p:nvCxnSpPr>
            <p:cNvPr id="46" name="Straight Connector 45"/>
            <p:cNvCxnSpPr>
              <a:stCxn id="44" idx="1"/>
              <a:endCxn id="44" idx="3"/>
            </p:cNvCxnSpPr>
            <p:nvPr/>
          </p:nvCxnSpPr>
          <p:spPr>
            <a:xfrm>
              <a:off x="1645920" y="4823460"/>
              <a:ext cx="731520" cy="0"/>
            </a:xfrm>
            <a:prstGeom prst="line">
              <a:avLst/>
            </a:prstGeom>
            <a:ln w="254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1645920" y="4823460"/>
              <a:ext cx="731520" cy="36576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r>
                <a:rPr lang="en-US" sz="1600" dirty="0" smtClean="0"/>
                <a:t>Backup</a:t>
              </a:r>
              <a:endParaRPr lang="en-US" sz="1600" dirty="0"/>
            </a:p>
          </p:txBody>
        </p:sp>
        <p:grpSp>
          <p:nvGrpSpPr>
            <p:cNvPr id="48" name="Group 54"/>
            <p:cNvGrpSpPr>
              <a:grpSpLocks/>
            </p:cNvGrpSpPr>
            <p:nvPr/>
          </p:nvGrpSpPr>
          <p:grpSpPr bwMode="auto">
            <a:xfrm>
              <a:off x="1874520" y="5121333"/>
              <a:ext cx="274320" cy="218017"/>
              <a:chOff x="3744" y="1584"/>
              <a:chExt cx="336" cy="240"/>
            </a:xfrm>
          </p:grpSpPr>
          <p:sp>
            <p:nvSpPr>
              <p:cNvPr id="49" name="Oval 55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Oval 56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" name="Oval 57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" name="Oval 58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3" name="Group 52"/>
          <p:cNvGrpSpPr/>
          <p:nvPr/>
        </p:nvGrpSpPr>
        <p:grpSpPr>
          <a:xfrm>
            <a:off x="2331720" y="3562349"/>
            <a:ext cx="731520" cy="793485"/>
            <a:chOff x="1645920" y="4457700"/>
            <a:chExt cx="731520" cy="881650"/>
          </a:xfrm>
        </p:grpSpPr>
        <p:sp>
          <p:nvSpPr>
            <p:cNvPr id="54" name="Rounded Rectangle 53"/>
            <p:cNvSpPr/>
            <p:nvPr/>
          </p:nvSpPr>
          <p:spPr>
            <a:xfrm>
              <a:off x="1645920" y="4457700"/>
              <a:ext cx="731520" cy="731520"/>
            </a:xfrm>
            <a:prstGeom prst="roundRect">
              <a:avLst/>
            </a:prstGeom>
            <a:solidFill>
              <a:srgbClr val="E3EAF9"/>
            </a:solidFill>
            <a:ln>
              <a:solidFill>
                <a:srgbClr val="4974CB"/>
              </a:solidFill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>
                <a:solidFill>
                  <a:schemeClr val="dk1"/>
                </a:solidFill>
                <a:latin typeface="+mn-lt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1645920" y="4457700"/>
              <a:ext cx="731520" cy="36576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r>
                <a:rPr lang="en-US" sz="1600" dirty="0" smtClean="0"/>
                <a:t>Master</a:t>
              </a:r>
              <a:endParaRPr lang="en-US" dirty="0"/>
            </a:p>
          </p:txBody>
        </p:sp>
        <p:cxnSp>
          <p:nvCxnSpPr>
            <p:cNvPr id="56" name="Straight Connector 55"/>
            <p:cNvCxnSpPr>
              <a:stCxn id="54" idx="1"/>
              <a:endCxn id="54" idx="3"/>
            </p:cNvCxnSpPr>
            <p:nvPr/>
          </p:nvCxnSpPr>
          <p:spPr>
            <a:xfrm>
              <a:off x="1645920" y="4823460"/>
              <a:ext cx="731520" cy="0"/>
            </a:xfrm>
            <a:prstGeom prst="line">
              <a:avLst/>
            </a:prstGeom>
            <a:ln w="254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57" name="TextBox 56"/>
            <p:cNvSpPr txBox="1"/>
            <p:nvPr/>
          </p:nvSpPr>
          <p:spPr>
            <a:xfrm>
              <a:off x="1645920" y="4823460"/>
              <a:ext cx="731520" cy="36576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r>
                <a:rPr lang="en-US" sz="1600" dirty="0" smtClean="0"/>
                <a:t>Backup</a:t>
              </a:r>
              <a:endParaRPr lang="en-US" sz="1600" dirty="0"/>
            </a:p>
          </p:txBody>
        </p:sp>
        <p:grpSp>
          <p:nvGrpSpPr>
            <p:cNvPr id="58" name="Group 54"/>
            <p:cNvGrpSpPr>
              <a:grpSpLocks/>
            </p:cNvGrpSpPr>
            <p:nvPr/>
          </p:nvGrpSpPr>
          <p:grpSpPr bwMode="auto">
            <a:xfrm>
              <a:off x="1874520" y="5121333"/>
              <a:ext cx="274320" cy="218017"/>
              <a:chOff x="3744" y="1584"/>
              <a:chExt cx="336" cy="240"/>
            </a:xfrm>
          </p:grpSpPr>
          <p:sp>
            <p:nvSpPr>
              <p:cNvPr id="59" name="Oval 55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Oval 56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" name="Oval 57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" name="Oval 58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63" name="Group 62"/>
          <p:cNvGrpSpPr/>
          <p:nvPr/>
        </p:nvGrpSpPr>
        <p:grpSpPr>
          <a:xfrm>
            <a:off x="3337560" y="3562349"/>
            <a:ext cx="731520" cy="793485"/>
            <a:chOff x="1645920" y="4457700"/>
            <a:chExt cx="731520" cy="881650"/>
          </a:xfrm>
        </p:grpSpPr>
        <p:sp>
          <p:nvSpPr>
            <p:cNvPr id="64" name="Rounded Rectangle 63"/>
            <p:cNvSpPr/>
            <p:nvPr/>
          </p:nvSpPr>
          <p:spPr>
            <a:xfrm>
              <a:off x="1645920" y="4457700"/>
              <a:ext cx="731520" cy="731520"/>
            </a:xfrm>
            <a:prstGeom prst="roundRect">
              <a:avLst/>
            </a:prstGeom>
            <a:solidFill>
              <a:srgbClr val="E3EAF9"/>
            </a:solidFill>
            <a:ln>
              <a:solidFill>
                <a:srgbClr val="4974CB"/>
              </a:solidFill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>
                <a:solidFill>
                  <a:schemeClr val="dk1"/>
                </a:solidFill>
                <a:latin typeface="+mn-lt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1645920" y="4457700"/>
              <a:ext cx="731520" cy="36576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r>
                <a:rPr lang="en-US" sz="1600" dirty="0" smtClean="0"/>
                <a:t>Master</a:t>
              </a:r>
              <a:endParaRPr lang="en-US" dirty="0"/>
            </a:p>
          </p:txBody>
        </p:sp>
        <p:cxnSp>
          <p:nvCxnSpPr>
            <p:cNvPr id="66" name="Straight Connector 65"/>
            <p:cNvCxnSpPr>
              <a:stCxn id="64" idx="1"/>
              <a:endCxn id="64" idx="3"/>
            </p:cNvCxnSpPr>
            <p:nvPr/>
          </p:nvCxnSpPr>
          <p:spPr>
            <a:xfrm>
              <a:off x="1645920" y="4823460"/>
              <a:ext cx="731520" cy="0"/>
            </a:xfrm>
            <a:prstGeom prst="line">
              <a:avLst/>
            </a:prstGeom>
            <a:ln w="254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67" name="TextBox 66"/>
            <p:cNvSpPr txBox="1"/>
            <p:nvPr/>
          </p:nvSpPr>
          <p:spPr>
            <a:xfrm>
              <a:off x="1645920" y="4823460"/>
              <a:ext cx="731520" cy="36576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r>
                <a:rPr lang="en-US" sz="1600" dirty="0" smtClean="0"/>
                <a:t>Backup</a:t>
              </a:r>
              <a:endParaRPr lang="en-US" sz="1600" dirty="0"/>
            </a:p>
          </p:txBody>
        </p:sp>
        <p:grpSp>
          <p:nvGrpSpPr>
            <p:cNvPr id="68" name="Group 54"/>
            <p:cNvGrpSpPr>
              <a:grpSpLocks/>
            </p:cNvGrpSpPr>
            <p:nvPr/>
          </p:nvGrpSpPr>
          <p:grpSpPr bwMode="auto">
            <a:xfrm>
              <a:off x="1874520" y="5121333"/>
              <a:ext cx="274320" cy="218017"/>
              <a:chOff x="3744" y="1584"/>
              <a:chExt cx="336" cy="240"/>
            </a:xfrm>
          </p:grpSpPr>
          <p:sp>
            <p:nvSpPr>
              <p:cNvPr id="69" name="Oval 55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" name="Oval 56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" name="Oval 57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" name="Oval 58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73" name="Group 72"/>
          <p:cNvGrpSpPr/>
          <p:nvPr/>
        </p:nvGrpSpPr>
        <p:grpSpPr>
          <a:xfrm>
            <a:off x="4846320" y="3562349"/>
            <a:ext cx="731520" cy="793485"/>
            <a:chOff x="1645920" y="4457700"/>
            <a:chExt cx="731520" cy="881650"/>
          </a:xfrm>
        </p:grpSpPr>
        <p:sp>
          <p:nvSpPr>
            <p:cNvPr id="74" name="Rounded Rectangle 73"/>
            <p:cNvSpPr/>
            <p:nvPr/>
          </p:nvSpPr>
          <p:spPr>
            <a:xfrm>
              <a:off x="1645920" y="4457700"/>
              <a:ext cx="731520" cy="731520"/>
            </a:xfrm>
            <a:prstGeom prst="roundRect">
              <a:avLst/>
            </a:prstGeom>
            <a:solidFill>
              <a:srgbClr val="E3EAF9"/>
            </a:solidFill>
            <a:ln>
              <a:solidFill>
                <a:srgbClr val="4974CB"/>
              </a:solidFill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>
                <a:solidFill>
                  <a:schemeClr val="dk1"/>
                </a:solidFill>
                <a:latin typeface="+mn-lt"/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1645920" y="4457700"/>
              <a:ext cx="731520" cy="36576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r>
                <a:rPr lang="en-US" sz="1600" dirty="0" smtClean="0"/>
                <a:t>Master</a:t>
              </a:r>
              <a:endParaRPr lang="en-US" dirty="0"/>
            </a:p>
          </p:txBody>
        </p:sp>
        <p:cxnSp>
          <p:nvCxnSpPr>
            <p:cNvPr id="76" name="Straight Connector 75"/>
            <p:cNvCxnSpPr>
              <a:stCxn id="74" idx="1"/>
              <a:endCxn id="74" idx="3"/>
            </p:cNvCxnSpPr>
            <p:nvPr/>
          </p:nvCxnSpPr>
          <p:spPr>
            <a:xfrm>
              <a:off x="1645920" y="4823460"/>
              <a:ext cx="731520" cy="0"/>
            </a:xfrm>
            <a:prstGeom prst="line">
              <a:avLst/>
            </a:prstGeom>
            <a:ln w="254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77" name="TextBox 76"/>
            <p:cNvSpPr txBox="1"/>
            <p:nvPr/>
          </p:nvSpPr>
          <p:spPr>
            <a:xfrm>
              <a:off x="1645920" y="4823460"/>
              <a:ext cx="731520" cy="36576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r>
                <a:rPr lang="en-US" sz="1600" dirty="0" smtClean="0"/>
                <a:t>Backup</a:t>
              </a:r>
              <a:endParaRPr lang="en-US" sz="1600" dirty="0"/>
            </a:p>
          </p:txBody>
        </p:sp>
        <p:grpSp>
          <p:nvGrpSpPr>
            <p:cNvPr id="78" name="Group 54"/>
            <p:cNvGrpSpPr>
              <a:grpSpLocks/>
            </p:cNvGrpSpPr>
            <p:nvPr/>
          </p:nvGrpSpPr>
          <p:grpSpPr bwMode="auto">
            <a:xfrm>
              <a:off x="1874520" y="5121333"/>
              <a:ext cx="274320" cy="218017"/>
              <a:chOff x="3744" y="1584"/>
              <a:chExt cx="336" cy="240"/>
            </a:xfrm>
          </p:grpSpPr>
          <p:sp>
            <p:nvSpPr>
              <p:cNvPr id="79" name="Oval 55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" name="Oval 56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" name="Oval 57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" name="Oval 58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83" name="TextBox 82"/>
          <p:cNvSpPr txBox="1"/>
          <p:nvPr/>
        </p:nvSpPr>
        <p:spPr>
          <a:xfrm>
            <a:off x="4160521" y="3521201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4974CB"/>
                </a:solidFill>
              </a:rPr>
              <a:t>…</a:t>
            </a:r>
            <a:endParaRPr lang="en-US" sz="3200" b="1" dirty="0">
              <a:solidFill>
                <a:srgbClr val="4974CB"/>
              </a:solidFill>
            </a:endParaRPr>
          </a:p>
        </p:txBody>
      </p:sp>
      <p:sp>
        <p:nvSpPr>
          <p:cNvPr id="84" name="Rounded Rectangle 83"/>
          <p:cNvSpPr/>
          <p:nvPr/>
        </p:nvSpPr>
        <p:spPr>
          <a:xfrm>
            <a:off x="5989320" y="2451353"/>
            <a:ext cx="1325880" cy="493776"/>
          </a:xfrm>
          <a:prstGeom prst="roundRect">
            <a:avLst/>
          </a:prstGeom>
          <a:solidFill>
            <a:srgbClr val="D2D7F6"/>
          </a:solidFill>
          <a:ln>
            <a:solidFill>
              <a:srgbClr val="3447B8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/>
              <a:t>Coordinator</a:t>
            </a:r>
          </a:p>
        </p:txBody>
      </p:sp>
      <p:sp>
        <p:nvSpPr>
          <p:cNvPr id="85" name="Rounded Rectangle 84"/>
          <p:cNvSpPr/>
          <p:nvPr/>
        </p:nvSpPr>
        <p:spPr>
          <a:xfrm>
            <a:off x="5989320" y="3150869"/>
            <a:ext cx="1325880" cy="493776"/>
          </a:xfrm>
          <a:prstGeom prst="roundRect">
            <a:avLst/>
          </a:prstGeom>
          <a:solidFill>
            <a:srgbClr val="F0F2FC"/>
          </a:solidFill>
          <a:ln>
            <a:solidFill>
              <a:srgbClr val="5965A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 smtClean="0"/>
              <a:t>Coordinator</a:t>
            </a:r>
            <a:br>
              <a:rPr lang="en-US" sz="1600" dirty="0" smtClean="0"/>
            </a:br>
            <a:r>
              <a:rPr lang="en-US" sz="1600" dirty="0" smtClean="0"/>
              <a:t>Standby</a:t>
            </a:r>
            <a:endParaRPr lang="en-US" sz="1600" dirty="0"/>
          </a:p>
        </p:txBody>
      </p:sp>
      <p:sp>
        <p:nvSpPr>
          <p:cNvPr id="86" name="TextBox 85"/>
          <p:cNvSpPr txBox="1"/>
          <p:nvPr/>
        </p:nvSpPr>
        <p:spPr>
          <a:xfrm>
            <a:off x="7635240" y="3230118"/>
            <a:ext cx="14630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lang="en-US" sz="1600" b="1" dirty="0" smtClean="0">
                <a:solidFill>
                  <a:srgbClr val="744516"/>
                </a:solidFill>
              </a:rPr>
              <a:t>External</a:t>
            </a:r>
          </a:p>
          <a:p>
            <a:pPr>
              <a:lnSpc>
                <a:spcPts val="1600"/>
              </a:lnSpc>
            </a:pPr>
            <a:r>
              <a:rPr lang="en-US" sz="1600" b="1" dirty="0" smtClean="0">
                <a:solidFill>
                  <a:srgbClr val="744516"/>
                </a:solidFill>
              </a:rPr>
              <a:t>Storage</a:t>
            </a:r>
          </a:p>
          <a:p>
            <a:pPr>
              <a:lnSpc>
                <a:spcPts val="1600"/>
              </a:lnSpc>
            </a:pPr>
            <a:r>
              <a:rPr lang="en-US" sz="1600" b="1" dirty="0" smtClean="0">
                <a:solidFill>
                  <a:srgbClr val="744516"/>
                </a:solidFill>
              </a:rPr>
              <a:t>(</a:t>
            </a:r>
            <a:r>
              <a:rPr lang="en-US" sz="1600" b="1" dirty="0" err="1" smtClean="0">
                <a:solidFill>
                  <a:srgbClr val="744516"/>
                </a:solidFill>
              </a:rPr>
              <a:t>ZooKeeper</a:t>
            </a:r>
            <a:r>
              <a:rPr lang="en-US" sz="1600" b="1" dirty="0" smtClean="0">
                <a:solidFill>
                  <a:srgbClr val="744516"/>
                </a:solidFill>
              </a:rPr>
              <a:t>)</a:t>
            </a:r>
            <a:endParaRPr lang="en-US" sz="1600" b="1" dirty="0">
              <a:solidFill>
                <a:srgbClr val="744516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1325880" y="4423410"/>
            <a:ext cx="4251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1000 – 10,000 Storage Servers</a:t>
            </a:r>
            <a:endParaRPr lang="en-US" sz="2000" b="1" dirty="0"/>
          </a:p>
        </p:txBody>
      </p:sp>
      <p:cxnSp>
        <p:nvCxnSpPr>
          <p:cNvPr id="88" name="Straight Connector 87"/>
          <p:cNvCxnSpPr>
            <a:endCxn id="84" idx="3"/>
          </p:cNvCxnSpPr>
          <p:nvPr/>
        </p:nvCxnSpPr>
        <p:spPr>
          <a:xfrm flipH="1">
            <a:off x="7315200" y="2698241"/>
            <a:ext cx="640080" cy="0"/>
          </a:xfrm>
          <a:prstGeom prst="line">
            <a:avLst/>
          </a:prstGeom>
          <a:solidFill>
            <a:srgbClr val="D2D7F6"/>
          </a:solidFill>
          <a:ln>
            <a:solidFill>
              <a:srgbClr val="3447B8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grpSp>
        <p:nvGrpSpPr>
          <p:cNvPr id="89" name="Group 88"/>
          <p:cNvGrpSpPr/>
          <p:nvPr/>
        </p:nvGrpSpPr>
        <p:grpSpPr>
          <a:xfrm>
            <a:off x="7863840" y="2242566"/>
            <a:ext cx="1005840" cy="905256"/>
            <a:chOff x="6858000" y="1165860"/>
            <a:chExt cx="1005840" cy="1005840"/>
          </a:xfrm>
        </p:grpSpPr>
        <p:sp>
          <p:nvSpPr>
            <p:cNvPr id="90" name="Oval 89"/>
            <p:cNvSpPr/>
            <p:nvPr/>
          </p:nvSpPr>
          <p:spPr>
            <a:xfrm>
              <a:off x="6858000" y="1165860"/>
              <a:ext cx="1005840" cy="1005840"/>
            </a:xfrm>
            <a:prstGeom prst="ellipse">
              <a:avLst/>
            </a:prstGeom>
            <a:solidFill>
              <a:srgbClr val="FFFAD9"/>
            </a:solidFill>
            <a:ln>
              <a:solidFill>
                <a:srgbClr val="744516"/>
              </a:solidFill>
              <a:prstDash val="sys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1" name="Group 90"/>
            <p:cNvGrpSpPr/>
            <p:nvPr/>
          </p:nvGrpSpPr>
          <p:grpSpPr>
            <a:xfrm>
              <a:off x="7243215" y="1257625"/>
              <a:ext cx="228600" cy="182880"/>
              <a:chOff x="7223760" y="1165860"/>
              <a:chExt cx="228600" cy="182880"/>
            </a:xfrm>
          </p:grpSpPr>
          <p:sp>
            <p:nvSpPr>
              <p:cNvPr id="120" name="Rounded Rectangle 119"/>
              <p:cNvSpPr/>
              <p:nvPr/>
            </p:nvSpPr>
            <p:spPr>
              <a:xfrm>
                <a:off x="7223760" y="1165860"/>
                <a:ext cx="228600" cy="182880"/>
              </a:xfrm>
              <a:prstGeom prst="roundRect">
                <a:avLst/>
              </a:prstGeom>
              <a:solidFill>
                <a:srgbClr val="FFEC9D"/>
              </a:solidFill>
              <a:ln w="15875">
                <a:solidFill>
                  <a:srgbClr val="744516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en-US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grpSp>
            <p:nvGrpSpPr>
              <p:cNvPr id="121" name="Group 54"/>
              <p:cNvGrpSpPr>
                <a:grpSpLocks noChangeAspect="1"/>
              </p:cNvGrpSpPr>
              <p:nvPr/>
            </p:nvGrpSpPr>
            <p:grpSpPr bwMode="auto">
              <a:xfrm>
                <a:off x="7257970" y="1207139"/>
                <a:ext cx="160181" cy="100322"/>
                <a:chOff x="3744" y="1584"/>
                <a:chExt cx="336" cy="240"/>
              </a:xfrm>
            </p:grpSpPr>
            <p:sp>
              <p:nvSpPr>
                <p:cNvPr id="122" name="Oval 55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9525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" name="Oval 56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9525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4" name="Oval 57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9525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5" name="Oval 58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9525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92" name="Group 91"/>
            <p:cNvGrpSpPr/>
            <p:nvPr/>
          </p:nvGrpSpPr>
          <p:grpSpPr>
            <a:xfrm rot="-1080000">
              <a:off x="7527228" y="1483671"/>
              <a:ext cx="228600" cy="182880"/>
              <a:chOff x="7223760" y="1165860"/>
              <a:chExt cx="228600" cy="182880"/>
            </a:xfrm>
          </p:grpSpPr>
          <p:sp>
            <p:nvSpPr>
              <p:cNvPr id="114" name="Rounded Rectangle 113"/>
              <p:cNvSpPr/>
              <p:nvPr/>
            </p:nvSpPr>
            <p:spPr>
              <a:xfrm>
                <a:off x="7223760" y="1165860"/>
                <a:ext cx="228600" cy="182880"/>
              </a:xfrm>
              <a:prstGeom prst="roundRect">
                <a:avLst/>
              </a:prstGeom>
              <a:solidFill>
                <a:srgbClr val="FFEC9D"/>
              </a:solidFill>
              <a:ln w="15875">
                <a:solidFill>
                  <a:srgbClr val="744516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en-US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grpSp>
            <p:nvGrpSpPr>
              <p:cNvPr id="115" name="Group 54"/>
              <p:cNvGrpSpPr>
                <a:grpSpLocks noChangeAspect="1"/>
              </p:cNvGrpSpPr>
              <p:nvPr/>
            </p:nvGrpSpPr>
            <p:grpSpPr bwMode="auto">
              <a:xfrm>
                <a:off x="7257970" y="1207139"/>
                <a:ext cx="160181" cy="100322"/>
                <a:chOff x="3744" y="1584"/>
                <a:chExt cx="336" cy="240"/>
              </a:xfrm>
            </p:grpSpPr>
            <p:sp>
              <p:nvSpPr>
                <p:cNvPr id="116" name="Oval 55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9525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7" name="Oval 56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9525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8" name="Oval 57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9525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9" name="Oval 58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9525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93" name="Group 92"/>
            <p:cNvGrpSpPr/>
            <p:nvPr/>
          </p:nvGrpSpPr>
          <p:grpSpPr>
            <a:xfrm rot="-2160000">
              <a:off x="7432073" y="1835880"/>
              <a:ext cx="228600" cy="182880"/>
              <a:chOff x="7223760" y="1165860"/>
              <a:chExt cx="228600" cy="182880"/>
            </a:xfrm>
          </p:grpSpPr>
          <p:sp>
            <p:nvSpPr>
              <p:cNvPr id="108" name="Rounded Rectangle 107"/>
              <p:cNvSpPr/>
              <p:nvPr/>
            </p:nvSpPr>
            <p:spPr>
              <a:xfrm>
                <a:off x="7223760" y="1165860"/>
                <a:ext cx="228600" cy="182880"/>
              </a:xfrm>
              <a:prstGeom prst="roundRect">
                <a:avLst/>
              </a:prstGeom>
              <a:solidFill>
                <a:srgbClr val="FFEC9D"/>
              </a:solidFill>
              <a:ln w="15875">
                <a:solidFill>
                  <a:srgbClr val="744516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en-US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grpSp>
            <p:nvGrpSpPr>
              <p:cNvPr id="109" name="Group 54"/>
              <p:cNvGrpSpPr>
                <a:grpSpLocks noChangeAspect="1"/>
              </p:cNvGrpSpPr>
              <p:nvPr/>
            </p:nvGrpSpPr>
            <p:grpSpPr bwMode="auto">
              <a:xfrm>
                <a:off x="7257970" y="1207139"/>
                <a:ext cx="160181" cy="100322"/>
                <a:chOff x="3744" y="1584"/>
                <a:chExt cx="336" cy="240"/>
              </a:xfrm>
            </p:grpSpPr>
            <p:sp>
              <p:nvSpPr>
                <p:cNvPr id="110" name="Oval 55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9525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" name="Oval 56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9525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2" name="Oval 57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9525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" name="Oval 58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9525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94" name="Group 93"/>
            <p:cNvGrpSpPr/>
            <p:nvPr/>
          </p:nvGrpSpPr>
          <p:grpSpPr>
            <a:xfrm rot="1080000">
              <a:off x="6966012" y="1487804"/>
              <a:ext cx="228600" cy="182880"/>
              <a:chOff x="7223760" y="1165860"/>
              <a:chExt cx="228600" cy="182880"/>
            </a:xfrm>
          </p:grpSpPr>
          <p:sp>
            <p:nvSpPr>
              <p:cNvPr id="102" name="Rounded Rectangle 101"/>
              <p:cNvSpPr/>
              <p:nvPr/>
            </p:nvSpPr>
            <p:spPr>
              <a:xfrm>
                <a:off x="7223760" y="1165860"/>
                <a:ext cx="228600" cy="182880"/>
              </a:xfrm>
              <a:prstGeom prst="roundRect">
                <a:avLst/>
              </a:prstGeom>
              <a:solidFill>
                <a:srgbClr val="FFEC9D"/>
              </a:solidFill>
              <a:ln w="15875">
                <a:solidFill>
                  <a:srgbClr val="744516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en-US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grpSp>
            <p:nvGrpSpPr>
              <p:cNvPr id="103" name="Group 54"/>
              <p:cNvGrpSpPr>
                <a:grpSpLocks noChangeAspect="1"/>
              </p:cNvGrpSpPr>
              <p:nvPr/>
            </p:nvGrpSpPr>
            <p:grpSpPr bwMode="auto">
              <a:xfrm>
                <a:off x="7257970" y="1207139"/>
                <a:ext cx="160181" cy="100322"/>
                <a:chOff x="3744" y="1584"/>
                <a:chExt cx="336" cy="240"/>
              </a:xfrm>
            </p:grpSpPr>
            <p:sp>
              <p:nvSpPr>
                <p:cNvPr id="104" name="Oval 55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9525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" name="Oval 56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9525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" name="Oval 57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9525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" name="Oval 58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9525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95" name="Group 94"/>
            <p:cNvGrpSpPr/>
            <p:nvPr/>
          </p:nvGrpSpPr>
          <p:grpSpPr>
            <a:xfrm rot="2160000" flipH="1">
              <a:off x="7065988" y="1836206"/>
              <a:ext cx="228600" cy="182880"/>
              <a:chOff x="7223760" y="1165860"/>
              <a:chExt cx="228600" cy="182880"/>
            </a:xfrm>
          </p:grpSpPr>
          <p:sp>
            <p:nvSpPr>
              <p:cNvPr id="96" name="Rounded Rectangle 95"/>
              <p:cNvSpPr/>
              <p:nvPr/>
            </p:nvSpPr>
            <p:spPr>
              <a:xfrm>
                <a:off x="7223760" y="1165860"/>
                <a:ext cx="228600" cy="182880"/>
              </a:xfrm>
              <a:prstGeom prst="roundRect">
                <a:avLst/>
              </a:prstGeom>
              <a:solidFill>
                <a:srgbClr val="FFEC9D"/>
              </a:solidFill>
              <a:ln w="15875">
                <a:solidFill>
                  <a:srgbClr val="744516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en-US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grpSp>
            <p:nvGrpSpPr>
              <p:cNvPr id="97" name="Group 54"/>
              <p:cNvGrpSpPr>
                <a:grpSpLocks noChangeAspect="1"/>
              </p:cNvGrpSpPr>
              <p:nvPr/>
            </p:nvGrpSpPr>
            <p:grpSpPr bwMode="auto">
              <a:xfrm>
                <a:off x="7257970" y="1207139"/>
                <a:ext cx="160181" cy="100322"/>
                <a:chOff x="3744" y="1584"/>
                <a:chExt cx="336" cy="240"/>
              </a:xfrm>
            </p:grpSpPr>
            <p:sp>
              <p:nvSpPr>
                <p:cNvPr id="98" name="Oval 55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9525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9" name="Oval 56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9525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0" name="Oval 57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9525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1" name="Oval 58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9525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cxnSp>
        <p:nvCxnSpPr>
          <p:cNvPr id="126" name="Straight Arrow Connector 125"/>
          <p:cNvCxnSpPr/>
          <p:nvPr/>
        </p:nvCxnSpPr>
        <p:spPr>
          <a:xfrm flipH="1">
            <a:off x="5257800" y="1789938"/>
            <a:ext cx="1066800" cy="685800"/>
          </a:xfrm>
          <a:prstGeom prst="straightConnector1">
            <a:avLst/>
          </a:prstGeom>
          <a:noFill/>
          <a:ln>
            <a:solidFill>
              <a:schemeClr val="accent4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27" name="Content Placeholder 18"/>
          <p:cNvSpPr txBox="1">
            <a:spLocks/>
          </p:cNvSpPr>
          <p:nvPr/>
        </p:nvSpPr>
        <p:spPr bwMode="auto">
          <a:xfrm>
            <a:off x="6355080" y="1245870"/>
            <a:ext cx="265176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4320" indent="-274320" algn="l" rtl="0" eaLnBrk="0" fontAlgn="base" hangingPunct="0">
              <a:spcBef>
                <a:spcPts val="9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Arial" charset="0"/>
              <a:buChar char="●"/>
              <a:defRPr sz="1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2pPr>
            <a:lvl3pPr marL="914400" indent="-18288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Arial" charset="0"/>
              <a:buChar char="●"/>
              <a:defRPr sz="1400">
                <a:solidFill>
                  <a:schemeClr val="tx1"/>
                </a:solidFill>
                <a:latin typeface="+mn-lt"/>
              </a:defRPr>
            </a:lvl3pPr>
            <a:lvl4pPr marL="1280160" indent="-182880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+mn-lt"/>
              </a:defRPr>
            </a:lvl4pPr>
            <a:lvl5pPr marL="1645920" indent="-182880" algn="l" rtl="0" eaLnBrk="0" fontAlgn="base" hangingPunct="0">
              <a:spcBef>
                <a:spcPts val="2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Arial" charset="0"/>
              <a:buChar char="●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en-US" sz="1600" b="0" kern="0" dirty="0" smtClean="0">
                <a:solidFill>
                  <a:schemeClr val="accent4"/>
                </a:solidFill>
              </a:rPr>
              <a:t>High-speed networking:</a:t>
            </a:r>
          </a:p>
          <a:p>
            <a:pPr>
              <a:spcBef>
                <a:spcPts val="0"/>
              </a:spcBef>
              <a:buClr>
                <a:schemeClr val="accent4"/>
              </a:buClr>
            </a:pPr>
            <a:r>
              <a:rPr lang="en-US" sz="1600" b="0" kern="0" dirty="0" smtClean="0">
                <a:solidFill>
                  <a:schemeClr val="accent4"/>
                </a:solidFill>
              </a:rPr>
              <a:t>5 µs round-trip</a:t>
            </a:r>
          </a:p>
          <a:p>
            <a:pPr>
              <a:spcBef>
                <a:spcPts val="0"/>
              </a:spcBef>
              <a:buClr>
                <a:schemeClr val="accent4"/>
              </a:buClr>
            </a:pPr>
            <a:r>
              <a:rPr lang="en-US" sz="1600" b="0" kern="0" dirty="0" smtClean="0">
                <a:solidFill>
                  <a:schemeClr val="accent4"/>
                </a:solidFill>
              </a:rPr>
              <a:t>Full bisection bandwidth</a:t>
            </a:r>
            <a:endParaRPr lang="en-US" sz="1600" b="0" kern="0" dirty="0">
              <a:solidFill>
                <a:schemeClr val="accent4"/>
              </a:solidFill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137161" y="2882061"/>
            <a:ext cx="12218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Commodity</a:t>
            </a:r>
            <a:br>
              <a:rPr lang="en-US" sz="1600" dirty="0" smtClean="0"/>
            </a:br>
            <a:r>
              <a:rPr lang="en-US" sz="1600" dirty="0" smtClean="0"/>
              <a:t>Servers</a:t>
            </a:r>
            <a:endParaRPr lang="en-US" sz="1600" dirty="0"/>
          </a:p>
        </p:txBody>
      </p:sp>
      <p:sp>
        <p:nvSpPr>
          <p:cNvPr id="129" name="Freeform 128"/>
          <p:cNvSpPr/>
          <p:nvPr/>
        </p:nvSpPr>
        <p:spPr>
          <a:xfrm>
            <a:off x="777241" y="1543051"/>
            <a:ext cx="457199" cy="1399031"/>
          </a:xfrm>
          <a:custGeom>
            <a:avLst/>
            <a:gdLst>
              <a:gd name="connsiteX0" fmla="*/ 0 w 457200"/>
              <a:gd name="connsiteY0" fmla="*/ 1511085 h 1511085"/>
              <a:gd name="connsiteX1" fmla="*/ 457200 w 457200"/>
              <a:gd name="connsiteY1" fmla="*/ 0 h 1511085"/>
              <a:gd name="connsiteX0" fmla="*/ 0 w 457200"/>
              <a:gd name="connsiteY0" fmla="*/ 1511085 h 1511085"/>
              <a:gd name="connsiteX1" fmla="*/ 457200 w 457200"/>
              <a:gd name="connsiteY1" fmla="*/ 0 h 1511085"/>
              <a:gd name="connsiteX0" fmla="*/ 38 w 457238"/>
              <a:gd name="connsiteY0" fmla="*/ 1511085 h 1511085"/>
              <a:gd name="connsiteX1" fmla="*/ 457238 w 457238"/>
              <a:gd name="connsiteY1" fmla="*/ 0 h 1511085"/>
              <a:gd name="connsiteX0" fmla="*/ 344 w 457544"/>
              <a:gd name="connsiteY0" fmla="*/ 1511085 h 1511085"/>
              <a:gd name="connsiteX1" fmla="*/ 457544 w 457544"/>
              <a:gd name="connsiteY1" fmla="*/ 0 h 1511085"/>
              <a:gd name="connsiteX0" fmla="*/ 0 w 457200"/>
              <a:gd name="connsiteY0" fmla="*/ 1511085 h 1511085"/>
              <a:gd name="connsiteX1" fmla="*/ 457200 w 457200"/>
              <a:gd name="connsiteY1" fmla="*/ 0 h 1511085"/>
              <a:gd name="connsiteX0" fmla="*/ 0 w 457200"/>
              <a:gd name="connsiteY0" fmla="*/ 1511085 h 1511085"/>
              <a:gd name="connsiteX1" fmla="*/ 457200 w 457200"/>
              <a:gd name="connsiteY1" fmla="*/ 0 h 1511085"/>
              <a:gd name="connsiteX0" fmla="*/ 0 w 457200"/>
              <a:gd name="connsiteY0" fmla="*/ 1511085 h 1511085"/>
              <a:gd name="connsiteX1" fmla="*/ 457200 w 457200"/>
              <a:gd name="connsiteY1" fmla="*/ 0 h 1511085"/>
              <a:gd name="connsiteX0" fmla="*/ 0 w 457200"/>
              <a:gd name="connsiteY0" fmla="*/ 1511085 h 1511085"/>
              <a:gd name="connsiteX1" fmla="*/ 457200 w 457200"/>
              <a:gd name="connsiteY1" fmla="*/ 0 h 1511085"/>
              <a:gd name="connsiteX0" fmla="*/ 0 w 457200"/>
              <a:gd name="connsiteY0" fmla="*/ 1511085 h 1511085"/>
              <a:gd name="connsiteX1" fmla="*/ 457200 w 457200"/>
              <a:gd name="connsiteY1" fmla="*/ 0 h 1511085"/>
              <a:gd name="connsiteX0" fmla="*/ 0 w 457200"/>
              <a:gd name="connsiteY0" fmla="*/ 1511085 h 1511085"/>
              <a:gd name="connsiteX1" fmla="*/ 457200 w 457200"/>
              <a:gd name="connsiteY1" fmla="*/ 0 h 1511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7200" h="1511085">
                <a:moveTo>
                  <a:pt x="0" y="1511085"/>
                </a:moveTo>
                <a:cubicBezTo>
                  <a:pt x="10977" y="495945"/>
                  <a:pt x="29705" y="86334"/>
                  <a:pt x="457200" y="0"/>
                </a:cubicBezTo>
              </a:path>
            </a:pathLst>
          </a:custGeom>
          <a:noFill/>
          <a:ln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Freeform 129"/>
          <p:cNvSpPr/>
          <p:nvPr/>
        </p:nvSpPr>
        <p:spPr>
          <a:xfrm flipV="1">
            <a:off x="777240" y="3440430"/>
            <a:ext cx="457200" cy="448056"/>
          </a:xfrm>
          <a:custGeom>
            <a:avLst/>
            <a:gdLst>
              <a:gd name="connsiteX0" fmla="*/ 0 w 457200"/>
              <a:gd name="connsiteY0" fmla="*/ 1511085 h 1511085"/>
              <a:gd name="connsiteX1" fmla="*/ 457200 w 457200"/>
              <a:gd name="connsiteY1" fmla="*/ 0 h 1511085"/>
              <a:gd name="connsiteX0" fmla="*/ 0 w 457200"/>
              <a:gd name="connsiteY0" fmla="*/ 1511085 h 1511085"/>
              <a:gd name="connsiteX1" fmla="*/ 457200 w 457200"/>
              <a:gd name="connsiteY1" fmla="*/ 0 h 1511085"/>
              <a:gd name="connsiteX0" fmla="*/ 38 w 457238"/>
              <a:gd name="connsiteY0" fmla="*/ 1511085 h 1511085"/>
              <a:gd name="connsiteX1" fmla="*/ 457238 w 457238"/>
              <a:gd name="connsiteY1" fmla="*/ 0 h 1511085"/>
              <a:gd name="connsiteX0" fmla="*/ 344 w 457544"/>
              <a:gd name="connsiteY0" fmla="*/ 1511085 h 1511085"/>
              <a:gd name="connsiteX1" fmla="*/ 457544 w 457544"/>
              <a:gd name="connsiteY1" fmla="*/ 0 h 1511085"/>
              <a:gd name="connsiteX0" fmla="*/ 0 w 457200"/>
              <a:gd name="connsiteY0" fmla="*/ 1511085 h 1511085"/>
              <a:gd name="connsiteX1" fmla="*/ 457200 w 457200"/>
              <a:gd name="connsiteY1" fmla="*/ 0 h 1511085"/>
              <a:gd name="connsiteX0" fmla="*/ 0 w 457200"/>
              <a:gd name="connsiteY0" fmla="*/ 1511085 h 1511085"/>
              <a:gd name="connsiteX1" fmla="*/ 457200 w 457200"/>
              <a:gd name="connsiteY1" fmla="*/ 0 h 1511085"/>
              <a:gd name="connsiteX0" fmla="*/ 0 w 457200"/>
              <a:gd name="connsiteY0" fmla="*/ 1511085 h 1511085"/>
              <a:gd name="connsiteX1" fmla="*/ 457200 w 457200"/>
              <a:gd name="connsiteY1" fmla="*/ 0 h 1511085"/>
              <a:gd name="connsiteX0" fmla="*/ 0 w 457200"/>
              <a:gd name="connsiteY0" fmla="*/ 1511085 h 1511085"/>
              <a:gd name="connsiteX1" fmla="*/ 457200 w 457200"/>
              <a:gd name="connsiteY1" fmla="*/ 0 h 1511085"/>
              <a:gd name="connsiteX0" fmla="*/ 0 w 457200"/>
              <a:gd name="connsiteY0" fmla="*/ 1511085 h 1511085"/>
              <a:gd name="connsiteX1" fmla="*/ 457200 w 457200"/>
              <a:gd name="connsiteY1" fmla="*/ 0 h 1511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7200" h="1511085">
                <a:moveTo>
                  <a:pt x="0" y="1511085"/>
                </a:moveTo>
                <a:cubicBezTo>
                  <a:pt x="10977" y="495945"/>
                  <a:pt x="152922" y="98929"/>
                  <a:pt x="457200" y="0"/>
                </a:cubicBezTo>
              </a:path>
            </a:pathLst>
          </a:custGeom>
          <a:noFill/>
          <a:ln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TextBox 130"/>
          <p:cNvSpPr txBox="1"/>
          <p:nvPr/>
        </p:nvSpPr>
        <p:spPr>
          <a:xfrm>
            <a:off x="6309360" y="4080510"/>
            <a:ext cx="1176924" cy="5027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600"/>
              </a:lnSpc>
            </a:pPr>
            <a:r>
              <a:rPr lang="en-US" sz="1600" dirty="0" smtClean="0"/>
              <a:t>64-256 GB</a:t>
            </a:r>
            <a:br>
              <a:rPr lang="en-US" sz="1600" dirty="0" smtClean="0"/>
            </a:br>
            <a:r>
              <a:rPr lang="en-US" sz="1600" dirty="0" smtClean="0"/>
              <a:t>per server</a:t>
            </a:r>
            <a:endParaRPr lang="en-US" sz="1600" dirty="0"/>
          </a:p>
        </p:txBody>
      </p:sp>
      <p:cxnSp>
        <p:nvCxnSpPr>
          <p:cNvPr id="132" name="Straight Arrow Connector 131"/>
          <p:cNvCxnSpPr/>
          <p:nvPr/>
        </p:nvCxnSpPr>
        <p:spPr>
          <a:xfrm flipH="1" flipV="1">
            <a:off x="5669280" y="4029964"/>
            <a:ext cx="685800" cy="187706"/>
          </a:xfrm>
          <a:prstGeom prst="straightConnector1">
            <a:avLst/>
          </a:prstGeom>
          <a:noFill/>
          <a:ln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</p:spTree>
    <p:extLst>
      <p:ext uri="{BB962C8B-B14F-4D97-AF65-F5344CB8AC3E}">
        <p14:creationId xmlns:p14="http://schemas.microsoft.com/office/powerpoint/2010/main" val="370794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4,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 &amp; Low-Latency Datacenter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Configurations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320040" y="3577590"/>
            <a:ext cx="8503920" cy="105156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For $100K today:</a:t>
            </a:r>
          </a:p>
          <a:p>
            <a:pPr lvl="1"/>
            <a:r>
              <a:rPr lang="en-US" sz="1800" dirty="0"/>
              <a:t>One year of Amazon customer orders (10 TB?)</a:t>
            </a:r>
          </a:p>
          <a:p>
            <a:pPr lvl="1"/>
            <a:r>
              <a:rPr lang="en-US" sz="1800" dirty="0"/>
              <a:t>One year of United flight reservations </a:t>
            </a:r>
            <a:r>
              <a:rPr lang="en-US" sz="1800" dirty="0" smtClean="0"/>
              <a:t>(10 </a:t>
            </a:r>
            <a:r>
              <a:rPr lang="en-US" sz="1800" dirty="0"/>
              <a:t>TB</a:t>
            </a:r>
            <a:r>
              <a:rPr lang="en-US" sz="1800" dirty="0" smtClean="0"/>
              <a:t>?)</a:t>
            </a:r>
            <a:endParaRPr lang="en-US" sz="1800" dirty="0"/>
          </a:p>
        </p:txBody>
      </p:sp>
      <p:graphicFrame>
        <p:nvGraphicFramePr>
          <p:cNvPr id="7" name="Group 10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4356397"/>
              </p:ext>
            </p:extLst>
          </p:nvPr>
        </p:nvGraphicFramePr>
        <p:xfrm>
          <a:off x="1943100" y="925830"/>
          <a:ext cx="5257800" cy="2514600"/>
        </p:xfrm>
        <a:graphic>
          <a:graphicData uri="http://schemas.openxmlformats.org/drawingml/2006/table">
            <a:tbl>
              <a:tblPr/>
              <a:tblGrid>
                <a:gridCol w="2565400"/>
                <a:gridCol w="1233488"/>
                <a:gridCol w="1458912"/>
              </a:tblGrid>
              <a:tr h="4114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974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2010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974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2015-2020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974CB"/>
                    </a:solidFill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# servers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GB/server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D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648 GB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D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512 GB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D1F2"/>
                    </a:solidFill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 capacity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64 TB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PB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 server cost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D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$4M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D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$7M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D1F2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$/GB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$60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$7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823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Model: Key-Value Store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788670"/>
            <a:ext cx="5913120" cy="3840480"/>
          </a:xfrm>
        </p:spPr>
        <p:txBody>
          <a:bodyPr/>
          <a:lstStyle/>
          <a:p>
            <a:r>
              <a:rPr lang="en-US" dirty="0"/>
              <a:t>Table Operations</a:t>
            </a:r>
          </a:p>
          <a:p>
            <a:pPr marL="457200" lvl="1" indent="0">
              <a:spcBef>
                <a:spcPts val="200"/>
              </a:spcBef>
              <a:buNone/>
            </a:pPr>
            <a:r>
              <a:rPr lang="en-US" sz="1300" b="1" dirty="0" err="1"/>
              <a:t>createTable</a:t>
            </a:r>
            <a:r>
              <a:rPr lang="en-US" sz="1300" dirty="0"/>
              <a:t>(</a:t>
            </a:r>
            <a:r>
              <a:rPr lang="en-US" sz="1300" i="1" dirty="0"/>
              <a:t>name</a:t>
            </a:r>
            <a:r>
              <a:rPr lang="en-US" sz="1300" dirty="0"/>
              <a:t>) → </a:t>
            </a:r>
            <a:r>
              <a:rPr lang="en-US" sz="1300" i="1" dirty="0"/>
              <a:t>id</a:t>
            </a:r>
          </a:p>
          <a:p>
            <a:pPr marL="457200" lvl="1" indent="0">
              <a:spcBef>
                <a:spcPts val="200"/>
              </a:spcBef>
              <a:buNone/>
            </a:pPr>
            <a:r>
              <a:rPr lang="en-US" sz="1300" b="1" dirty="0" err="1"/>
              <a:t>getTableId</a:t>
            </a:r>
            <a:r>
              <a:rPr lang="en-US" sz="1300" dirty="0"/>
              <a:t>(</a:t>
            </a:r>
            <a:r>
              <a:rPr lang="en-US" sz="1300" i="1" dirty="0"/>
              <a:t>name</a:t>
            </a:r>
            <a:r>
              <a:rPr lang="en-US" sz="1300" dirty="0"/>
              <a:t>) → </a:t>
            </a:r>
            <a:r>
              <a:rPr lang="en-US" sz="1300" i="1" dirty="0"/>
              <a:t>id</a:t>
            </a:r>
          </a:p>
          <a:p>
            <a:pPr marL="457200" lvl="1" indent="0">
              <a:spcBef>
                <a:spcPts val="200"/>
              </a:spcBef>
              <a:buNone/>
            </a:pPr>
            <a:r>
              <a:rPr lang="en-US" sz="1300" b="1" dirty="0" err="1"/>
              <a:t>dropTable</a:t>
            </a:r>
            <a:r>
              <a:rPr lang="en-US" sz="1300" dirty="0"/>
              <a:t>(</a:t>
            </a:r>
            <a:r>
              <a:rPr lang="en-US" sz="1300" i="1" dirty="0"/>
              <a:t>name</a:t>
            </a:r>
            <a:r>
              <a:rPr lang="en-US" sz="1300" dirty="0"/>
              <a:t>)</a:t>
            </a:r>
          </a:p>
          <a:p>
            <a:pPr>
              <a:spcBef>
                <a:spcPts val="600"/>
              </a:spcBef>
            </a:pPr>
            <a:r>
              <a:rPr lang="en-US" dirty="0"/>
              <a:t>Basic Operations</a:t>
            </a:r>
          </a:p>
          <a:p>
            <a:pPr marL="457200" lvl="1" indent="0">
              <a:spcBef>
                <a:spcPts val="200"/>
              </a:spcBef>
              <a:buNone/>
            </a:pPr>
            <a:r>
              <a:rPr lang="en-US" sz="1300" b="1" dirty="0"/>
              <a:t>read</a:t>
            </a:r>
            <a:r>
              <a:rPr lang="en-US" sz="1300" dirty="0"/>
              <a:t>(</a:t>
            </a:r>
            <a:r>
              <a:rPr lang="en-US" sz="1300" i="1" dirty="0" err="1"/>
              <a:t>tableId</a:t>
            </a:r>
            <a:r>
              <a:rPr lang="en-US" sz="1300" dirty="0"/>
              <a:t>, </a:t>
            </a:r>
            <a:r>
              <a:rPr lang="en-US" sz="1300" i="1" dirty="0"/>
              <a:t>key</a:t>
            </a:r>
            <a:r>
              <a:rPr lang="en-US" sz="1300" dirty="0"/>
              <a:t>) → </a:t>
            </a:r>
            <a:r>
              <a:rPr lang="en-US" sz="1300" i="1" dirty="0"/>
              <a:t>value</a:t>
            </a:r>
            <a:r>
              <a:rPr lang="en-US" sz="1300" dirty="0"/>
              <a:t>, </a:t>
            </a:r>
            <a:r>
              <a:rPr lang="en-US" sz="1300" i="1" dirty="0"/>
              <a:t>version</a:t>
            </a:r>
          </a:p>
          <a:p>
            <a:pPr marL="457200" lvl="1" indent="0">
              <a:spcBef>
                <a:spcPts val="200"/>
              </a:spcBef>
              <a:buNone/>
            </a:pPr>
            <a:r>
              <a:rPr lang="en-US" sz="1300" b="1" dirty="0"/>
              <a:t>write</a:t>
            </a:r>
            <a:r>
              <a:rPr lang="en-US" sz="1300" dirty="0"/>
              <a:t>(</a:t>
            </a:r>
            <a:r>
              <a:rPr lang="en-US" sz="1300" i="1" dirty="0" err="1"/>
              <a:t>tableId</a:t>
            </a:r>
            <a:r>
              <a:rPr lang="en-US" sz="1300" dirty="0"/>
              <a:t>, </a:t>
            </a:r>
            <a:r>
              <a:rPr lang="en-US" sz="1300" i="1" dirty="0"/>
              <a:t>key</a:t>
            </a:r>
            <a:r>
              <a:rPr lang="en-US" sz="1300" dirty="0"/>
              <a:t>, </a:t>
            </a:r>
            <a:r>
              <a:rPr lang="en-US" sz="1300" i="1" dirty="0"/>
              <a:t>value</a:t>
            </a:r>
            <a:r>
              <a:rPr lang="en-US" sz="1300" dirty="0"/>
              <a:t>) → </a:t>
            </a:r>
            <a:r>
              <a:rPr lang="en-US" sz="1300" i="1" dirty="0"/>
              <a:t>version</a:t>
            </a:r>
          </a:p>
          <a:p>
            <a:pPr marL="457200" lvl="1" indent="0">
              <a:spcBef>
                <a:spcPts val="200"/>
              </a:spcBef>
              <a:buNone/>
            </a:pPr>
            <a:r>
              <a:rPr lang="en-US" sz="1300" b="1" dirty="0"/>
              <a:t>delete</a:t>
            </a:r>
            <a:r>
              <a:rPr lang="en-US" sz="1300" dirty="0"/>
              <a:t>(</a:t>
            </a:r>
            <a:r>
              <a:rPr lang="en-US" sz="1300" i="1" dirty="0" err="1"/>
              <a:t>tableId</a:t>
            </a:r>
            <a:r>
              <a:rPr lang="en-US" sz="1300" dirty="0"/>
              <a:t>, </a:t>
            </a:r>
            <a:r>
              <a:rPr lang="en-US" sz="1300" i="1" dirty="0"/>
              <a:t>key</a:t>
            </a:r>
            <a:r>
              <a:rPr lang="en-US" sz="1300" dirty="0"/>
              <a:t>)</a:t>
            </a:r>
          </a:p>
          <a:p>
            <a:pPr>
              <a:spcBef>
                <a:spcPts val="600"/>
              </a:spcBef>
            </a:pPr>
            <a:r>
              <a:rPr lang="en-US" dirty="0"/>
              <a:t>Bulk Operations</a:t>
            </a:r>
          </a:p>
          <a:p>
            <a:pPr marL="457200" lvl="1" indent="0">
              <a:spcBef>
                <a:spcPts val="200"/>
              </a:spcBef>
              <a:buNone/>
            </a:pPr>
            <a:r>
              <a:rPr lang="en-US" sz="1300" b="1" dirty="0" err="1"/>
              <a:t>multiRead</a:t>
            </a:r>
            <a:r>
              <a:rPr lang="en-US" sz="1300" dirty="0"/>
              <a:t>([</a:t>
            </a:r>
            <a:r>
              <a:rPr lang="en-US" sz="1300" i="1" dirty="0" err="1"/>
              <a:t>tableId</a:t>
            </a:r>
            <a:r>
              <a:rPr lang="en-US" sz="1300" dirty="0"/>
              <a:t>, </a:t>
            </a:r>
            <a:r>
              <a:rPr lang="en-US" sz="1300" i="1" dirty="0"/>
              <a:t>key</a:t>
            </a:r>
            <a:r>
              <a:rPr lang="en-US" sz="1300" dirty="0"/>
              <a:t>]*) → [</a:t>
            </a:r>
            <a:r>
              <a:rPr lang="en-US" sz="1300" i="1" dirty="0"/>
              <a:t>value</a:t>
            </a:r>
            <a:r>
              <a:rPr lang="en-US" sz="1300" dirty="0"/>
              <a:t>, </a:t>
            </a:r>
            <a:r>
              <a:rPr lang="en-US" sz="1300" i="1" dirty="0"/>
              <a:t>version</a:t>
            </a:r>
            <a:r>
              <a:rPr lang="en-US" sz="1300" dirty="0"/>
              <a:t>]*</a:t>
            </a:r>
          </a:p>
          <a:p>
            <a:pPr marL="457200" lvl="1" indent="0">
              <a:spcBef>
                <a:spcPts val="200"/>
              </a:spcBef>
              <a:buNone/>
            </a:pPr>
            <a:r>
              <a:rPr lang="en-US" sz="1300" b="1" dirty="0" err="1"/>
              <a:t>multiWrite</a:t>
            </a:r>
            <a:r>
              <a:rPr lang="en-US" sz="1300" dirty="0"/>
              <a:t>([</a:t>
            </a:r>
            <a:r>
              <a:rPr lang="en-US" sz="1300" i="1" dirty="0" err="1"/>
              <a:t>tableId</a:t>
            </a:r>
            <a:r>
              <a:rPr lang="en-US" sz="1300" dirty="0"/>
              <a:t>, </a:t>
            </a:r>
            <a:r>
              <a:rPr lang="en-US" sz="1300" i="1" dirty="0"/>
              <a:t>key</a:t>
            </a:r>
            <a:r>
              <a:rPr lang="en-US" sz="1300" dirty="0"/>
              <a:t>, </a:t>
            </a:r>
            <a:r>
              <a:rPr lang="en-US" sz="1300" i="1" dirty="0"/>
              <a:t>value</a:t>
            </a:r>
            <a:r>
              <a:rPr lang="en-US" sz="1300" dirty="0"/>
              <a:t>]*) → [</a:t>
            </a:r>
            <a:r>
              <a:rPr lang="en-US" sz="1300" i="1" dirty="0"/>
              <a:t>version</a:t>
            </a:r>
            <a:r>
              <a:rPr lang="en-US" sz="1300" dirty="0"/>
              <a:t>]*</a:t>
            </a:r>
          </a:p>
          <a:p>
            <a:pPr marL="457200" lvl="1" indent="0">
              <a:spcBef>
                <a:spcPts val="200"/>
              </a:spcBef>
              <a:buNone/>
            </a:pPr>
            <a:r>
              <a:rPr lang="en-US" sz="1300" b="1" dirty="0" err="1"/>
              <a:t>multiDelete</a:t>
            </a:r>
            <a:r>
              <a:rPr lang="en-US" sz="1300" dirty="0"/>
              <a:t>([</a:t>
            </a:r>
            <a:r>
              <a:rPr lang="en-US" sz="1300" i="1" dirty="0" err="1"/>
              <a:t>tableId</a:t>
            </a:r>
            <a:r>
              <a:rPr lang="en-US" sz="1300" dirty="0"/>
              <a:t>, </a:t>
            </a:r>
            <a:r>
              <a:rPr lang="en-US" sz="1300" i="1" dirty="0"/>
              <a:t>key</a:t>
            </a:r>
            <a:r>
              <a:rPr lang="en-US" sz="1300" dirty="0"/>
              <a:t>]*)</a:t>
            </a:r>
          </a:p>
          <a:p>
            <a:pPr marL="457200" lvl="1" indent="0">
              <a:spcBef>
                <a:spcPts val="200"/>
              </a:spcBef>
              <a:buNone/>
            </a:pPr>
            <a:r>
              <a:rPr lang="en-US" sz="1300" b="1" dirty="0" err="1"/>
              <a:t>enumerateTable</a:t>
            </a:r>
            <a:r>
              <a:rPr lang="en-US" sz="1300" dirty="0"/>
              <a:t>(</a:t>
            </a:r>
            <a:r>
              <a:rPr lang="en-US" sz="1300" i="1" dirty="0" err="1"/>
              <a:t>tableId</a:t>
            </a:r>
            <a:r>
              <a:rPr lang="en-US" sz="1300" dirty="0"/>
              <a:t>) → [</a:t>
            </a:r>
            <a:r>
              <a:rPr lang="en-US" sz="1300" i="1" dirty="0"/>
              <a:t>key</a:t>
            </a:r>
            <a:r>
              <a:rPr lang="en-US" sz="1300" dirty="0"/>
              <a:t>, </a:t>
            </a:r>
            <a:r>
              <a:rPr lang="en-US" sz="1300" i="1" dirty="0"/>
              <a:t>value</a:t>
            </a:r>
            <a:r>
              <a:rPr lang="en-US" sz="1300" dirty="0"/>
              <a:t>, </a:t>
            </a:r>
            <a:r>
              <a:rPr lang="en-US" sz="1300" i="1" dirty="0"/>
              <a:t>version</a:t>
            </a:r>
            <a:r>
              <a:rPr lang="en-US" sz="1300" dirty="0"/>
              <a:t>]*</a:t>
            </a:r>
          </a:p>
          <a:p>
            <a:pPr>
              <a:spcBef>
                <a:spcPts val="600"/>
              </a:spcBef>
            </a:pPr>
            <a:r>
              <a:rPr lang="en-US" dirty="0"/>
              <a:t>Atomic Operations</a:t>
            </a:r>
          </a:p>
          <a:p>
            <a:pPr marL="457200" lvl="1" indent="0">
              <a:spcBef>
                <a:spcPts val="200"/>
              </a:spcBef>
              <a:buNone/>
            </a:pPr>
            <a:r>
              <a:rPr lang="en-US" sz="1300" b="1" dirty="0"/>
              <a:t>increment</a:t>
            </a:r>
            <a:r>
              <a:rPr lang="en-US" sz="1300" dirty="0"/>
              <a:t>(</a:t>
            </a:r>
            <a:r>
              <a:rPr lang="en-US" sz="1300" i="1" dirty="0" err="1"/>
              <a:t>tableId</a:t>
            </a:r>
            <a:r>
              <a:rPr lang="en-US" sz="1300" dirty="0"/>
              <a:t>, </a:t>
            </a:r>
            <a:r>
              <a:rPr lang="en-US" sz="1300" i="1" dirty="0"/>
              <a:t>key</a:t>
            </a:r>
            <a:r>
              <a:rPr lang="en-US" sz="1300" dirty="0"/>
              <a:t>, </a:t>
            </a:r>
            <a:r>
              <a:rPr lang="en-US" sz="1300" i="1" dirty="0"/>
              <a:t>amount</a:t>
            </a:r>
            <a:r>
              <a:rPr lang="en-US" sz="1300" dirty="0"/>
              <a:t>) → </a:t>
            </a:r>
            <a:r>
              <a:rPr lang="en-US" sz="1300" i="1" dirty="0"/>
              <a:t>value</a:t>
            </a:r>
            <a:r>
              <a:rPr lang="en-US" sz="1300" dirty="0"/>
              <a:t>, </a:t>
            </a:r>
            <a:r>
              <a:rPr lang="en-US" sz="1300" i="1" dirty="0"/>
              <a:t>version</a:t>
            </a:r>
          </a:p>
          <a:p>
            <a:pPr marL="457200" lvl="1" indent="0">
              <a:spcBef>
                <a:spcPts val="200"/>
              </a:spcBef>
              <a:buNone/>
            </a:pPr>
            <a:r>
              <a:rPr lang="en-US" sz="1300" b="1" dirty="0" err="1"/>
              <a:t>conditionalWrite</a:t>
            </a:r>
            <a:r>
              <a:rPr lang="en-US" sz="1300" dirty="0"/>
              <a:t>(</a:t>
            </a:r>
            <a:r>
              <a:rPr lang="en-US" sz="1300" i="1" dirty="0" err="1"/>
              <a:t>tableId</a:t>
            </a:r>
            <a:r>
              <a:rPr lang="en-US" sz="1300" dirty="0"/>
              <a:t>, </a:t>
            </a:r>
            <a:r>
              <a:rPr lang="en-US" sz="1300" i="1" dirty="0"/>
              <a:t>key</a:t>
            </a:r>
            <a:r>
              <a:rPr lang="en-US" sz="1300" dirty="0"/>
              <a:t>, </a:t>
            </a:r>
            <a:r>
              <a:rPr lang="en-US" sz="1300" i="1" dirty="0"/>
              <a:t>value</a:t>
            </a:r>
            <a:r>
              <a:rPr lang="en-US" sz="1300" dirty="0"/>
              <a:t>, </a:t>
            </a:r>
            <a:r>
              <a:rPr lang="en-US" sz="1300" i="1" dirty="0"/>
              <a:t>version</a:t>
            </a:r>
            <a:r>
              <a:rPr lang="en-US" sz="1300" dirty="0"/>
              <a:t>) → </a:t>
            </a:r>
            <a:r>
              <a:rPr lang="en-US" sz="1300" i="1" dirty="0"/>
              <a:t>version</a:t>
            </a:r>
          </a:p>
          <a:p>
            <a:pPr>
              <a:spcBef>
                <a:spcPts val="200"/>
              </a:spcBef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40880" y="1748790"/>
            <a:ext cx="1965960" cy="288036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Recent additions:</a:t>
            </a:r>
          </a:p>
          <a:p>
            <a:r>
              <a:rPr lang="en-US" dirty="0" smtClean="0"/>
              <a:t>Secondary indexes</a:t>
            </a:r>
          </a:p>
          <a:p>
            <a:r>
              <a:rPr lang="en-US" dirty="0" smtClean="0"/>
              <a:t>Multi-object transactions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4,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 &amp; Low-Latency Datacenter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1659D765-7126-4B95-ADF3-403BFECAA360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448623" y="742950"/>
            <a:ext cx="898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Tables</a:t>
            </a:r>
            <a:endParaRPr lang="en-US" b="1" dirty="0"/>
          </a:p>
        </p:txBody>
      </p:sp>
      <p:grpSp>
        <p:nvGrpSpPr>
          <p:cNvPr id="48" name="Group 47"/>
          <p:cNvGrpSpPr/>
          <p:nvPr/>
        </p:nvGrpSpPr>
        <p:grpSpPr>
          <a:xfrm>
            <a:off x="5166360" y="3577590"/>
            <a:ext cx="1417320" cy="960120"/>
            <a:chOff x="5029200" y="3806190"/>
            <a:chExt cx="1417320" cy="960120"/>
          </a:xfrm>
        </p:grpSpPr>
        <p:sp>
          <p:nvSpPr>
            <p:cNvPr id="30" name="Rounded Rectangle 29"/>
            <p:cNvSpPr/>
            <p:nvPr/>
          </p:nvSpPr>
          <p:spPr>
            <a:xfrm>
              <a:off x="5029200" y="3806190"/>
              <a:ext cx="1417320" cy="960120"/>
            </a:xfrm>
            <a:prstGeom prst="roundRect">
              <a:avLst/>
            </a:prstGeom>
            <a:solidFill>
              <a:srgbClr val="EFF3FB"/>
            </a:solidFill>
            <a:ln w="19050"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60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029200" y="3833486"/>
              <a:ext cx="1417320" cy="22860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en-US" sz="1400" dirty="0">
                  <a:solidFill>
                    <a:schemeClr val="tx2"/>
                  </a:solidFill>
                </a:rPr>
                <a:t>Key (</a:t>
              </a:r>
              <a:r>
                <a:rPr lang="en-US" sz="1400" dirty="0" smtClean="0">
                  <a:solidFill>
                    <a:schemeClr val="tx2"/>
                  </a:solidFill>
                </a:rPr>
                <a:t>≤ 64 KB)</a:t>
              </a:r>
              <a:endParaRPr lang="en-US" sz="1400" dirty="0">
                <a:solidFill>
                  <a:schemeClr val="tx2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029200" y="4107805"/>
              <a:ext cx="1417320" cy="22860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en-US" sz="1400" dirty="0" smtClean="0">
                  <a:solidFill>
                    <a:schemeClr val="tx2"/>
                  </a:solidFill>
                </a:rPr>
                <a:t>Version (64 b)</a:t>
              </a:r>
              <a:endParaRPr lang="en-US" sz="1400" dirty="0">
                <a:solidFill>
                  <a:schemeClr val="tx2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029200" y="4354830"/>
              <a:ext cx="1417320" cy="41148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r>
                <a:rPr lang="en-US" sz="1400" dirty="0" smtClean="0">
                  <a:solidFill>
                    <a:schemeClr val="tx2"/>
                  </a:solidFill>
                </a:rPr>
                <a:t>Blob (≤ 1 MB)</a:t>
              </a:r>
              <a:endParaRPr lang="en-US" sz="1400" dirty="0">
                <a:solidFill>
                  <a:schemeClr val="tx2"/>
                </a:solidFill>
              </a:endParaRPr>
            </a:p>
          </p:txBody>
        </p:sp>
        <p:cxnSp>
          <p:nvCxnSpPr>
            <p:cNvPr id="34" name="Straight Connector 33"/>
            <p:cNvCxnSpPr/>
            <p:nvPr/>
          </p:nvCxnSpPr>
          <p:spPr>
            <a:xfrm>
              <a:off x="5029200" y="4080510"/>
              <a:ext cx="1417320" cy="0"/>
            </a:xfrm>
            <a:prstGeom prst="line">
              <a:avLst/>
            </a:prstGeom>
            <a:ln w="1905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5029200" y="4354830"/>
              <a:ext cx="1417320" cy="0"/>
            </a:xfrm>
            <a:prstGeom prst="line">
              <a:avLst/>
            </a:prstGeom>
            <a:ln w="1905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6" name="TextBox 35"/>
          <p:cNvSpPr txBox="1"/>
          <p:nvPr/>
        </p:nvSpPr>
        <p:spPr>
          <a:xfrm>
            <a:off x="5166360" y="4583430"/>
            <a:ext cx="141732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 smtClean="0"/>
              <a:t>Object</a:t>
            </a:r>
            <a:endParaRPr lang="en-US" sz="1600" dirty="0"/>
          </a:p>
        </p:txBody>
      </p:sp>
      <p:grpSp>
        <p:nvGrpSpPr>
          <p:cNvPr id="54" name="Group 53"/>
          <p:cNvGrpSpPr/>
          <p:nvPr/>
        </p:nvGrpSpPr>
        <p:grpSpPr>
          <a:xfrm>
            <a:off x="4960620" y="1154430"/>
            <a:ext cx="1874520" cy="1051560"/>
            <a:chOff x="3520441" y="1154430"/>
            <a:chExt cx="1874520" cy="1051560"/>
          </a:xfrm>
        </p:grpSpPr>
        <p:sp>
          <p:nvSpPr>
            <p:cNvPr id="10" name="Cloud 9"/>
            <p:cNvSpPr/>
            <p:nvPr/>
          </p:nvSpPr>
          <p:spPr>
            <a:xfrm flipV="1">
              <a:off x="3520441" y="1154430"/>
              <a:ext cx="1874520" cy="1051560"/>
            </a:xfrm>
            <a:prstGeom prst="cloud">
              <a:avLst/>
            </a:prstGeom>
            <a:gradFill flip="none" rotWithShape="0">
              <a:gsLst>
                <a:gs pos="57000">
                  <a:srgbClr val="F3E2D1"/>
                </a:gs>
                <a:gs pos="0">
                  <a:srgbClr val="F7ECE1"/>
                </a:gs>
                <a:gs pos="100000">
                  <a:srgbClr val="E5C3A1"/>
                </a:gs>
              </a:gsLst>
              <a:lin ang="5400000" scaled="1"/>
              <a:tileRect/>
            </a:gradFill>
            <a:ln w="19050">
              <a:solidFill>
                <a:srgbClr val="814F1D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Rounded Rectangle 16"/>
            <p:cNvSpPr>
              <a:spLocks noChangeAspect="1"/>
            </p:cNvSpPr>
            <p:nvPr/>
          </p:nvSpPr>
          <p:spPr>
            <a:xfrm>
              <a:off x="3840480" y="1474470"/>
              <a:ext cx="243840" cy="182880"/>
            </a:xfrm>
            <a:prstGeom prst="roundRect">
              <a:avLst/>
            </a:prstGeom>
            <a:solidFill>
              <a:srgbClr val="E3BC95"/>
            </a:solidFill>
            <a:ln w="19050" algn="ctr">
              <a:solidFill>
                <a:srgbClr val="4E301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37" name="Rounded Rectangle 36"/>
            <p:cNvSpPr>
              <a:spLocks noChangeAspect="1"/>
            </p:cNvSpPr>
            <p:nvPr/>
          </p:nvSpPr>
          <p:spPr>
            <a:xfrm>
              <a:off x="4297680" y="1337310"/>
              <a:ext cx="243840" cy="182880"/>
            </a:xfrm>
            <a:prstGeom prst="roundRect">
              <a:avLst/>
            </a:prstGeom>
            <a:solidFill>
              <a:srgbClr val="E3BC95"/>
            </a:solidFill>
            <a:ln w="19050" algn="ctr">
              <a:solidFill>
                <a:srgbClr val="4E301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38" name="Rounded Rectangle 37"/>
            <p:cNvSpPr>
              <a:spLocks noChangeAspect="1"/>
            </p:cNvSpPr>
            <p:nvPr/>
          </p:nvSpPr>
          <p:spPr>
            <a:xfrm>
              <a:off x="4663440" y="1520190"/>
              <a:ext cx="243840" cy="182880"/>
            </a:xfrm>
            <a:prstGeom prst="roundRect">
              <a:avLst/>
            </a:prstGeom>
            <a:solidFill>
              <a:srgbClr val="E3BC95"/>
            </a:solidFill>
            <a:ln w="19050" algn="ctr">
              <a:solidFill>
                <a:srgbClr val="4E301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39" name="Rounded Rectangle 38"/>
            <p:cNvSpPr>
              <a:spLocks noChangeAspect="1"/>
            </p:cNvSpPr>
            <p:nvPr/>
          </p:nvSpPr>
          <p:spPr>
            <a:xfrm>
              <a:off x="4983480" y="1794510"/>
              <a:ext cx="243840" cy="182880"/>
            </a:xfrm>
            <a:prstGeom prst="roundRect">
              <a:avLst/>
            </a:prstGeom>
            <a:solidFill>
              <a:srgbClr val="E3BC95"/>
            </a:solidFill>
            <a:ln w="19050" algn="ctr">
              <a:solidFill>
                <a:srgbClr val="4E301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40" name="Rounded Rectangle 39"/>
            <p:cNvSpPr>
              <a:spLocks noChangeAspect="1"/>
            </p:cNvSpPr>
            <p:nvPr/>
          </p:nvSpPr>
          <p:spPr>
            <a:xfrm>
              <a:off x="4526280" y="1885950"/>
              <a:ext cx="243840" cy="182880"/>
            </a:xfrm>
            <a:prstGeom prst="roundRect">
              <a:avLst/>
            </a:prstGeom>
            <a:solidFill>
              <a:srgbClr val="E3BC95"/>
            </a:solidFill>
            <a:ln w="19050" algn="ctr">
              <a:solidFill>
                <a:srgbClr val="4E301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41" name="Rounded Rectangle 40"/>
            <p:cNvSpPr>
              <a:spLocks noChangeAspect="1"/>
            </p:cNvSpPr>
            <p:nvPr/>
          </p:nvSpPr>
          <p:spPr>
            <a:xfrm>
              <a:off x="4251960" y="1657350"/>
              <a:ext cx="243840" cy="182880"/>
            </a:xfrm>
            <a:prstGeom prst="roundRect">
              <a:avLst/>
            </a:prstGeom>
            <a:solidFill>
              <a:srgbClr val="E3BC95"/>
            </a:solidFill>
            <a:ln w="19050" algn="ctr">
              <a:solidFill>
                <a:srgbClr val="4E301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42" name="Rounded Rectangle 41"/>
            <p:cNvSpPr>
              <a:spLocks noChangeAspect="1"/>
            </p:cNvSpPr>
            <p:nvPr/>
          </p:nvSpPr>
          <p:spPr>
            <a:xfrm>
              <a:off x="3931920" y="1794510"/>
              <a:ext cx="243840" cy="182880"/>
            </a:xfrm>
            <a:prstGeom prst="roundRect">
              <a:avLst/>
            </a:prstGeom>
            <a:solidFill>
              <a:srgbClr val="E3BC95"/>
            </a:solidFill>
            <a:ln w="19050" algn="ctr">
              <a:solidFill>
                <a:srgbClr val="4E301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5189220" y="2343150"/>
            <a:ext cx="1417320" cy="960120"/>
            <a:chOff x="3703320" y="2388870"/>
            <a:chExt cx="1417320" cy="960120"/>
          </a:xfrm>
        </p:grpSpPr>
        <p:sp>
          <p:nvSpPr>
            <p:cNvPr id="19" name="Cloud 18"/>
            <p:cNvSpPr/>
            <p:nvPr/>
          </p:nvSpPr>
          <p:spPr>
            <a:xfrm>
              <a:off x="3703320" y="2388870"/>
              <a:ext cx="1417320" cy="960120"/>
            </a:xfrm>
            <a:prstGeom prst="cloud">
              <a:avLst/>
            </a:prstGeom>
            <a:gradFill flip="none" rotWithShape="1">
              <a:gsLst>
                <a:gs pos="52000">
                  <a:srgbClr val="EAEFFA"/>
                </a:gs>
                <a:gs pos="0">
                  <a:srgbClr val="EAEFFA"/>
                </a:gs>
                <a:gs pos="100000">
                  <a:srgbClr val="C2D0F0"/>
                </a:gs>
              </a:gsLst>
              <a:lin ang="5400000" scaled="1"/>
              <a:tileRect/>
            </a:gradFill>
            <a:ln w="19050"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Rounded Rectangle 19"/>
            <p:cNvSpPr>
              <a:spLocks noChangeAspect="1"/>
            </p:cNvSpPr>
            <p:nvPr/>
          </p:nvSpPr>
          <p:spPr>
            <a:xfrm>
              <a:off x="3919908" y="2915810"/>
              <a:ext cx="243840" cy="182880"/>
            </a:xfrm>
            <a:prstGeom prst="roundRect">
              <a:avLst/>
            </a:prstGeom>
            <a:solidFill>
              <a:srgbClr val="B1C4ED"/>
            </a:solidFill>
            <a:ln w="19050">
              <a:solidFill>
                <a:srgbClr val="264EA6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dk1"/>
                </a:solidFill>
                <a:latin typeface="+mn-lt"/>
              </a:endParaRPr>
            </a:p>
          </p:txBody>
        </p:sp>
        <p:sp>
          <p:nvSpPr>
            <p:cNvPr id="49" name="Rounded Rectangle 48"/>
            <p:cNvSpPr>
              <a:spLocks noChangeAspect="1"/>
            </p:cNvSpPr>
            <p:nvPr/>
          </p:nvSpPr>
          <p:spPr>
            <a:xfrm>
              <a:off x="4069080" y="2571750"/>
              <a:ext cx="243840" cy="182880"/>
            </a:xfrm>
            <a:prstGeom prst="roundRect">
              <a:avLst/>
            </a:prstGeom>
            <a:solidFill>
              <a:srgbClr val="B1C4ED"/>
            </a:solidFill>
            <a:ln w="19050">
              <a:solidFill>
                <a:srgbClr val="264EA6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dk1"/>
                </a:solidFill>
                <a:latin typeface="+mn-lt"/>
              </a:endParaRPr>
            </a:p>
          </p:txBody>
        </p:sp>
        <p:sp>
          <p:nvSpPr>
            <p:cNvPr id="50" name="Rounded Rectangle 49"/>
            <p:cNvSpPr>
              <a:spLocks noChangeAspect="1"/>
            </p:cNvSpPr>
            <p:nvPr/>
          </p:nvSpPr>
          <p:spPr>
            <a:xfrm>
              <a:off x="4297680" y="3074670"/>
              <a:ext cx="243840" cy="182880"/>
            </a:xfrm>
            <a:prstGeom prst="roundRect">
              <a:avLst/>
            </a:prstGeom>
            <a:solidFill>
              <a:srgbClr val="B1C4ED"/>
            </a:solidFill>
            <a:ln w="19050">
              <a:solidFill>
                <a:srgbClr val="264EA6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dk1"/>
                </a:solidFill>
                <a:latin typeface="+mn-lt"/>
              </a:endParaRPr>
            </a:p>
          </p:txBody>
        </p:sp>
        <p:sp>
          <p:nvSpPr>
            <p:cNvPr id="51" name="Rounded Rectangle 50"/>
            <p:cNvSpPr>
              <a:spLocks noChangeAspect="1"/>
            </p:cNvSpPr>
            <p:nvPr/>
          </p:nvSpPr>
          <p:spPr>
            <a:xfrm>
              <a:off x="4709160" y="2526030"/>
              <a:ext cx="243840" cy="182880"/>
            </a:xfrm>
            <a:prstGeom prst="roundRect">
              <a:avLst/>
            </a:prstGeom>
            <a:solidFill>
              <a:srgbClr val="B1C4ED"/>
            </a:solidFill>
            <a:ln w="19050">
              <a:solidFill>
                <a:srgbClr val="264EA6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dk1"/>
                </a:solidFill>
                <a:latin typeface="+mn-lt"/>
              </a:endParaRPr>
            </a:p>
          </p:txBody>
        </p:sp>
        <p:sp>
          <p:nvSpPr>
            <p:cNvPr id="52" name="Rounded Rectangle 51"/>
            <p:cNvSpPr>
              <a:spLocks noChangeAspect="1"/>
            </p:cNvSpPr>
            <p:nvPr/>
          </p:nvSpPr>
          <p:spPr>
            <a:xfrm>
              <a:off x="4419600" y="2754630"/>
              <a:ext cx="243840" cy="182880"/>
            </a:xfrm>
            <a:prstGeom prst="roundRect">
              <a:avLst/>
            </a:prstGeom>
            <a:solidFill>
              <a:srgbClr val="B1C4ED"/>
            </a:solidFill>
            <a:ln w="19050">
              <a:solidFill>
                <a:srgbClr val="264EA6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dk1"/>
                </a:solidFill>
                <a:latin typeface="+mn-lt"/>
              </a:endParaRPr>
            </a:p>
          </p:txBody>
        </p:sp>
      </p:grpSp>
      <p:cxnSp>
        <p:nvCxnSpPr>
          <p:cNvPr id="28" name="Straight Connector 27"/>
          <p:cNvCxnSpPr>
            <a:endCxn id="20" idx="2"/>
          </p:cNvCxnSpPr>
          <p:nvPr/>
        </p:nvCxnSpPr>
        <p:spPr>
          <a:xfrm flipH="1" flipV="1">
            <a:off x="5527728" y="3052970"/>
            <a:ext cx="4392" cy="524620"/>
          </a:xfrm>
          <a:prstGeom prst="line">
            <a:avLst/>
          </a:prstGeom>
          <a:ln w="19050" cap="rnd">
            <a:solidFill>
              <a:srgbClr val="264EA6"/>
            </a:solidFill>
            <a:prstDash val="sysDash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2685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4,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 &amp; Low-Latency Datacenter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RAMCloud Performance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/>
              <a:t>Using Infiniband networking (24 Gb/s, kernel bypass)</a:t>
            </a:r>
          </a:p>
          <a:p>
            <a:pPr lvl="1"/>
            <a:r>
              <a:rPr lang="en-US" dirty="0"/>
              <a:t>Other networking also supported, but slower</a:t>
            </a:r>
          </a:p>
          <a:p>
            <a:r>
              <a:rPr lang="en-US" dirty="0"/>
              <a:t>Reads:</a:t>
            </a:r>
          </a:p>
          <a:p>
            <a:pPr lvl="1"/>
            <a:r>
              <a:rPr lang="en-US" b="1" dirty="0">
                <a:solidFill>
                  <a:schemeClr val="accent4"/>
                </a:solidFill>
              </a:rPr>
              <a:t>100B objects: 4.7µs</a:t>
            </a:r>
          </a:p>
          <a:p>
            <a:pPr lvl="1"/>
            <a:r>
              <a:rPr lang="en-US" dirty="0"/>
              <a:t>10KB objects: 10µs</a:t>
            </a:r>
          </a:p>
          <a:p>
            <a:pPr lvl="1"/>
            <a:r>
              <a:rPr lang="en-US" dirty="0"/>
              <a:t>Single-server throughput (100B objects): 900 Kops/sec.</a:t>
            </a:r>
          </a:p>
          <a:p>
            <a:pPr lvl="1"/>
            <a:r>
              <a:rPr lang="en-US" dirty="0"/>
              <a:t>Small-object multi-reads: 2M objects/sec.</a:t>
            </a:r>
          </a:p>
          <a:p>
            <a:r>
              <a:rPr lang="en-US" dirty="0"/>
              <a:t>Durable writes:</a:t>
            </a:r>
          </a:p>
          <a:p>
            <a:pPr lvl="1"/>
            <a:r>
              <a:rPr lang="en-US" b="1" dirty="0">
                <a:solidFill>
                  <a:schemeClr val="accent4"/>
                </a:solidFill>
              </a:rPr>
              <a:t>100B objects: 13.5µs</a:t>
            </a:r>
          </a:p>
          <a:p>
            <a:pPr lvl="1"/>
            <a:r>
              <a:rPr lang="en-US" dirty="0"/>
              <a:t>10KB objects: 35µs</a:t>
            </a:r>
          </a:p>
          <a:p>
            <a:pPr lvl="1"/>
            <a:r>
              <a:rPr lang="en-US" dirty="0"/>
              <a:t>Small-object multi-writes: 400-500K objects/sec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897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4,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 &amp; Low-Latency Datacenter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Durability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320040" y="788670"/>
            <a:ext cx="8503920" cy="2606040"/>
          </a:xfrm>
        </p:spPr>
        <p:txBody>
          <a:bodyPr/>
          <a:lstStyle/>
          <a:p>
            <a:r>
              <a:rPr lang="en-US" dirty="0"/>
              <a:t>Objects (eventually) backed up on disk or flash</a:t>
            </a:r>
          </a:p>
          <a:p>
            <a:r>
              <a:rPr lang="en-US" dirty="0"/>
              <a:t>Logging approach:</a:t>
            </a:r>
          </a:p>
          <a:p>
            <a:pPr lvl="1"/>
            <a:r>
              <a:rPr lang="en-US" dirty="0"/>
              <a:t>Each master stores its objects in </a:t>
            </a:r>
            <a:r>
              <a:rPr lang="en-US" dirty="0" smtClean="0"/>
              <a:t>an append-only </a:t>
            </a:r>
            <a:r>
              <a:rPr lang="en-US" dirty="0"/>
              <a:t>log</a:t>
            </a:r>
          </a:p>
          <a:p>
            <a:pPr lvl="1"/>
            <a:r>
              <a:rPr lang="en-US" dirty="0"/>
              <a:t>Log divided into segments</a:t>
            </a:r>
          </a:p>
          <a:p>
            <a:pPr lvl="1"/>
            <a:r>
              <a:rPr lang="en-US" dirty="0"/>
              <a:t>Segments replicated on multiple backups</a:t>
            </a:r>
          </a:p>
          <a:p>
            <a:pPr lvl="1"/>
            <a:r>
              <a:rPr lang="en-US" dirty="0"/>
              <a:t>Segment replicas scattered across entire cluster</a:t>
            </a:r>
          </a:p>
          <a:p>
            <a:r>
              <a:rPr lang="en-US" dirty="0"/>
              <a:t>For efficiency, updates buffered on backups</a:t>
            </a:r>
          </a:p>
          <a:p>
            <a:pPr lvl="1"/>
            <a:r>
              <a:rPr lang="en-US" dirty="0"/>
              <a:t>Assume nonvolatile buffers (flushed during power failures)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3440430"/>
            <a:ext cx="2103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Segment 1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897880" y="3760470"/>
            <a:ext cx="228600" cy="274320"/>
          </a:xfrm>
          <a:prstGeom prst="rect">
            <a:avLst/>
          </a:prstGeom>
          <a:solidFill>
            <a:srgbClr val="A4F4A4"/>
          </a:solidFill>
          <a:ln w="1270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26480" y="3760470"/>
            <a:ext cx="91440" cy="2743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537960" y="3760470"/>
            <a:ext cx="182880" cy="274320"/>
          </a:xfrm>
          <a:prstGeom prst="rect">
            <a:avLst/>
          </a:prstGeom>
          <a:solidFill>
            <a:srgbClr val="FFE79B"/>
          </a:solidFill>
          <a:ln w="1270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>
            <a:stCxn id="20" idx="2"/>
            <a:endCxn id="37" idx="0"/>
          </p:cNvCxnSpPr>
          <p:nvPr/>
        </p:nvCxnSpPr>
        <p:spPr>
          <a:xfrm>
            <a:off x="2194560" y="4034790"/>
            <a:ext cx="0" cy="411480"/>
          </a:xfrm>
          <a:prstGeom prst="line">
            <a:avLst/>
          </a:prstGeom>
          <a:ln w="19050" cap="rnd">
            <a:solidFill>
              <a:srgbClr val="43A343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20" idx="2"/>
            <a:endCxn id="38" idx="0"/>
          </p:cNvCxnSpPr>
          <p:nvPr/>
        </p:nvCxnSpPr>
        <p:spPr>
          <a:xfrm>
            <a:off x="2194560" y="4034790"/>
            <a:ext cx="640080" cy="411480"/>
          </a:xfrm>
          <a:prstGeom prst="line">
            <a:avLst/>
          </a:prstGeom>
          <a:ln w="19050" cap="rnd">
            <a:solidFill>
              <a:srgbClr val="43A343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20" idx="2"/>
            <a:endCxn id="36" idx="0"/>
          </p:cNvCxnSpPr>
          <p:nvPr/>
        </p:nvCxnSpPr>
        <p:spPr>
          <a:xfrm flipH="1">
            <a:off x="1554480" y="4034790"/>
            <a:ext cx="640080" cy="411480"/>
          </a:xfrm>
          <a:prstGeom prst="line">
            <a:avLst/>
          </a:prstGeom>
          <a:ln w="19050" cap="rnd">
            <a:solidFill>
              <a:srgbClr val="43A343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1143000" y="3760470"/>
            <a:ext cx="2103120" cy="274320"/>
          </a:xfrm>
          <a:prstGeom prst="rect">
            <a:avLst/>
          </a:prstGeom>
          <a:solidFill>
            <a:srgbClr val="E3EAF9"/>
          </a:solidFill>
          <a:ln w="19050">
            <a:solidFill>
              <a:srgbClr val="4974C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35" name="Straight Connector 34"/>
          <p:cNvCxnSpPr>
            <a:stCxn id="12" idx="3"/>
          </p:cNvCxnSpPr>
          <p:nvPr/>
        </p:nvCxnSpPr>
        <p:spPr>
          <a:xfrm>
            <a:off x="6720840" y="3897630"/>
            <a:ext cx="411480" cy="0"/>
          </a:xfrm>
          <a:prstGeom prst="line">
            <a:avLst/>
          </a:prstGeom>
          <a:ln w="19050" cap="rnd">
            <a:solidFill>
              <a:srgbClr val="4974CB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1280160" y="4446270"/>
            <a:ext cx="548640" cy="274320"/>
          </a:xfrm>
          <a:prstGeom prst="roundRect">
            <a:avLst>
              <a:gd name="adj" fmla="val 14535"/>
            </a:avLst>
          </a:prstGeom>
          <a:solidFill>
            <a:srgbClr val="DFFFDF"/>
          </a:solidFill>
          <a:ln w="19050">
            <a:solidFill>
              <a:srgbClr val="43A34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dirty="0" smtClean="0">
                <a:solidFill>
                  <a:srgbClr val="357F35"/>
                </a:solidFill>
                <a:latin typeface="Arial" charset="0"/>
              </a:rPr>
              <a:t>B3</a:t>
            </a:r>
            <a:endParaRPr lang="en-US" dirty="0">
              <a:solidFill>
                <a:srgbClr val="357F35"/>
              </a:solidFill>
              <a:latin typeface="Arial" charset="0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1920240" y="4446270"/>
            <a:ext cx="548640" cy="274320"/>
          </a:xfrm>
          <a:prstGeom prst="roundRect">
            <a:avLst>
              <a:gd name="adj" fmla="val 14535"/>
            </a:avLst>
          </a:prstGeom>
          <a:solidFill>
            <a:srgbClr val="DFFFDF"/>
          </a:solidFill>
          <a:ln w="19050">
            <a:solidFill>
              <a:srgbClr val="43A34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dirty="0" smtClean="0">
                <a:solidFill>
                  <a:srgbClr val="357F35"/>
                </a:solidFill>
                <a:latin typeface="Arial" charset="0"/>
              </a:rPr>
              <a:t>B24</a:t>
            </a:r>
            <a:endParaRPr lang="en-US" dirty="0">
              <a:solidFill>
                <a:srgbClr val="357F35"/>
              </a:solidFill>
              <a:latin typeface="Arial" charset="0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2560320" y="4446270"/>
            <a:ext cx="548640" cy="274320"/>
          </a:xfrm>
          <a:prstGeom prst="roundRect">
            <a:avLst>
              <a:gd name="adj" fmla="val 14535"/>
            </a:avLst>
          </a:prstGeom>
          <a:solidFill>
            <a:srgbClr val="DFFFDF"/>
          </a:solidFill>
          <a:ln w="19050">
            <a:solidFill>
              <a:srgbClr val="43A34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dirty="0" smtClean="0">
                <a:solidFill>
                  <a:srgbClr val="357F35"/>
                </a:solidFill>
                <a:latin typeface="Arial" charset="0"/>
              </a:rPr>
              <a:t>B19</a:t>
            </a:r>
            <a:endParaRPr lang="en-US" dirty="0">
              <a:solidFill>
                <a:srgbClr val="357F35"/>
              </a:solidFill>
              <a:latin typeface="Arial" charset="0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3657600" y="4446270"/>
            <a:ext cx="548640" cy="274320"/>
          </a:xfrm>
          <a:prstGeom prst="roundRect">
            <a:avLst>
              <a:gd name="adj" fmla="val 14535"/>
            </a:avLst>
          </a:prstGeom>
          <a:solidFill>
            <a:srgbClr val="DFFFDF"/>
          </a:solidFill>
          <a:ln w="19050">
            <a:solidFill>
              <a:srgbClr val="43A34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dirty="0" smtClean="0">
                <a:solidFill>
                  <a:srgbClr val="357F35"/>
                </a:solidFill>
                <a:latin typeface="Arial" charset="0"/>
              </a:rPr>
              <a:t>B45</a:t>
            </a:r>
            <a:endParaRPr lang="en-US" dirty="0">
              <a:solidFill>
                <a:srgbClr val="357F35"/>
              </a:solidFill>
              <a:latin typeface="Arial" charset="0"/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4297680" y="4446270"/>
            <a:ext cx="548640" cy="274320"/>
          </a:xfrm>
          <a:prstGeom prst="roundRect">
            <a:avLst>
              <a:gd name="adj" fmla="val 14535"/>
            </a:avLst>
          </a:prstGeom>
          <a:solidFill>
            <a:srgbClr val="DFFFDF"/>
          </a:solidFill>
          <a:ln w="19050">
            <a:solidFill>
              <a:srgbClr val="43A34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dirty="0" smtClean="0">
                <a:solidFill>
                  <a:srgbClr val="357F35"/>
                </a:solidFill>
                <a:latin typeface="Arial" charset="0"/>
              </a:rPr>
              <a:t>B7</a:t>
            </a:r>
            <a:endParaRPr lang="en-US" dirty="0">
              <a:solidFill>
                <a:srgbClr val="357F35"/>
              </a:solidFill>
              <a:latin typeface="Arial" charset="0"/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4937760" y="4446270"/>
            <a:ext cx="548640" cy="274320"/>
          </a:xfrm>
          <a:prstGeom prst="roundRect">
            <a:avLst>
              <a:gd name="adj" fmla="val 14535"/>
            </a:avLst>
          </a:prstGeom>
          <a:solidFill>
            <a:srgbClr val="DFFFDF"/>
          </a:solidFill>
          <a:ln w="19050">
            <a:solidFill>
              <a:srgbClr val="43A34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dirty="0" smtClean="0">
                <a:solidFill>
                  <a:srgbClr val="357F35"/>
                </a:solidFill>
                <a:latin typeface="Arial" charset="0"/>
              </a:rPr>
              <a:t>B11</a:t>
            </a:r>
            <a:endParaRPr lang="en-US" dirty="0">
              <a:solidFill>
                <a:srgbClr val="357F35"/>
              </a:solidFill>
              <a:latin typeface="Arial" charset="0"/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>
            <a:off x="4579620" y="4034790"/>
            <a:ext cx="0" cy="411480"/>
          </a:xfrm>
          <a:prstGeom prst="line">
            <a:avLst/>
          </a:prstGeom>
          <a:ln w="19050" cap="rnd">
            <a:solidFill>
              <a:srgbClr val="43A343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4579620" y="4034790"/>
            <a:ext cx="632460" cy="411480"/>
          </a:xfrm>
          <a:prstGeom prst="line">
            <a:avLst/>
          </a:prstGeom>
          <a:ln w="19050" cap="rnd">
            <a:solidFill>
              <a:srgbClr val="43A343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3931920" y="4034790"/>
            <a:ext cx="647700" cy="411480"/>
          </a:xfrm>
          <a:prstGeom prst="line">
            <a:avLst/>
          </a:prstGeom>
          <a:ln w="19050" cap="rnd">
            <a:solidFill>
              <a:srgbClr val="43A343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3520440" y="3760470"/>
            <a:ext cx="2103120" cy="274320"/>
          </a:xfrm>
          <a:prstGeom prst="rect">
            <a:avLst/>
          </a:prstGeom>
          <a:solidFill>
            <a:srgbClr val="E3EAF9"/>
          </a:solidFill>
          <a:ln w="19050">
            <a:solidFill>
              <a:srgbClr val="4974C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63" name="Straight Connector 62"/>
          <p:cNvCxnSpPr>
            <a:stCxn id="66" idx="2"/>
          </p:cNvCxnSpPr>
          <p:nvPr/>
        </p:nvCxnSpPr>
        <p:spPr>
          <a:xfrm>
            <a:off x="6949440" y="4034790"/>
            <a:ext cx="0" cy="411480"/>
          </a:xfrm>
          <a:prstGeom prst="line">
            <a:avLst/>
          </a:prstGeom>
          <a:ln w="19050" cap="rnd">
            <a:solidFill>
              <a:srgbClr val="43A343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66" idx="2"/>
          </p:cNvCxnSpPr>
          <p:nvPr/>
        </p:nvCxnSpPr>
        <p:spPr>
          <a:xfrm>
            <a:off x="6949440" y="4034790"/>
            <a:ext cx="640080" cy="411480"/>
          </a:xfrm>
          <a:prstGeom prst="line">
            <a:avLst/>
          </a:prstGeom>
          <a:ln w="19050" cap="rnd">
            <a:solidFill>
              <a:srgbClr val="43A343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66" idx="2"/>
          </p:cNvCxnSpPr>
          <p:nvPr/>
        </p:nvCxnSpPr>
        <p:spPr>
          <a:xfrm flipH="1">
            <a:off x="6309360" y="4034790"/>
            <a:ext cx="640080" cy="411480"/>
          </a:xfrm>
          <a:prstGeom prst="line">
            <a:avLst/>
          </a:prstGeom>
          <a:ln w="19050" cap="rnd">
            <a:solidFill>
              <a:srgbClr val="43A343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7" name="Rounded Rectangle 66"/>
          <p:cNvSpPr/>
          <p:nvPr/>
        </p:nvSpPr>
        <p:spPr>
          <a:xfrm>
            <a:off x="6035040" y="4446270"/>
            <a:ext cx="548640" cy="274320"/>
          </a:xfrm>
          <a:prstGeom prst="roundRect">
            <a:avLst>
              <a:gd name="adj" fmla="val 14535"/>
            </a:avLst>
          </a:prstGeom>
          <a:solidFill>
            <a:srgbClr val="DFFFDF"/>
          </a:solidFill>
          <a:ln w="19050">
            <a:solidFill>
              <a:srgbClr val="43A34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dirty="0" smtClean="0">
                <a:solidFill>
                  <a:srgbClr val="357F35"/>
                </a:solidFill>
                <a:latin typeface="Arial" charset="0"/>
              </a:rPr>
              <a:t>B12</a:t>
            </a:r>
            <a:endParaRPr lang="en-US" dirty="0">
              <a:solidFill>
                <a:srgbClr val="357F35"/>
              </a:solidFill>
              <a:latin typeface="Arial" charset="0"/>
            </a:endParaRPr>
          </a:p>
        </p:txBody>
      </p:sp>
      <p:sp>
        <p:nvSpPr>
          <p:cNvPr id="68" name="Rounded Rectangle 67"/>
          <p:cNvSpPr/>
          <p:nvPr/>
        </p:nvSpPr>
        <p:spPr>
          <a:xfrm>
            <a:off x="6675120" y="4446270"/>
            <a:ext cx="548640" cy="274320"/>
          </a:xfrm>
          <a:prstGeom prst="roundRect">
            <a:avLst>
              <a:gd name="adj" fmla="val 14535"/>
            </a:avLst>
          </a:prstGeom>
          <a:solidFill>
            <a:srgbClr val="DFFFDF"/>
          </a:solidFill>
          <a:ln w="19050">
            <a:solidFill>
              <a:srgbClr val="43A34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dirty="0" smtClean="0">
                <a:solidFill>
                  <a:srgbClr val="357F35"/>
                </a:solidFill>
                <a:latin typeface="Arial" charset="0"/>
              </a:rPr>
              <a:t>B3</a:t>
            </a:r>
            <a:endParaRPr lang="en-US" dirty="0">
              <a:solidFill>
                <a:srgbClr val="357F35"/>
              </a:solidFill>
              <a:latin typeface="Arial" charset="0"/>
            </a:endParaRPr>
          </a:p>
        </p:txBody>
      </p:sp>
      <p:sp>
        <p:nvSpPr>
          <p:cNvPr id="69" name="Rounded Rectangle 68"/>
          <p:cNvSpPr/>
          <p:nvPr/>
        </p:nvSpPr>
        <p:spPr>
          <a:xfrm>
            <a:off x="7315200" y="4446270"/>
            <a:ext cx="548640" cy="274320"/>
          </a:xfrm>
          <a:prstGeom prst="roundRect">
            <a:avLst>
              <a:gd name="adj" fmla="val 14535"/>
            </a:avLst>
          </a:prstGeom>
          <a:solidFill>
            <a:srgbClr val="DFFFDF"/>
          </a:solidFill>
          <a:ln w="19050">
            <a:solidFill>
              <a:srgbClr val="43A34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dirty="0" smtClean="0">
                <a:solidFill>
                  <a:srgbClr val="357F35"/>
                </a:solidFill>
                <a:latin typeface="Arial" charset="0"/>
              </a:rPr>
              <a:t>B28</a:t>
            </a:r>
            <a:endParaRPr lang="en-US" dirty="0">
              <a:solidFill>
                <a:srgbClr val="357F35"/>
              </a:solidFill>
              <a:latin typeface="Arial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520440" y="3440430"/>
            <a:ext cx="2103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Segment </a:t>
            </a:r>
            <a:r>
              <a:rPr lang="en-US" sz="1600" dirty="0" smtClean="0">
                <a:solidFill>
                  <a:schemeClr val="tx2"/>
                </a:solidFill>
              </a:rPr>
              <a:t>2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6217920" y="3760470"/>
            <a:ext cx="320040" cy="274320"/>
          </a:xfrm>
          <a:prstGeom prst="rect">
            <a:avLst/>
          </a:prstGeom>
          <a:solidFill>
            <a:srgbClr val="EBDDF5"/>
          </a:solidFill>
          <a:ln w="1270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5897880" y="3440430"/>
            <a:ext cx="2103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Segment </a:t>
            </a:r>
            <a:r>
              <a:rPr lang="en-US" sz="1600" dirty="0" smtClean="0">
                <a:solidFill>
                  <a:schemeClr val="tx2"/>
                </a:solidFill>
              </a:rPr>
              <a:t>3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5897880" y="3760470"/>
            <a:ext cx="2103120" cy="274320"/>
          </a:xfrm>
          <a:prstGeom prst="rect">
            <a:avLst/>
          </a:prstGeom>
          <a:noFill/>
          <a:ln w="19050">
            <a:solidFill>
              <a:srgbClr val="4974C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263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4,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RAMCloud &amp; Low-Latency Datacenter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2162002-2512-45FD-82AF-2FE8F2E91859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1-2 Second Crash Recovery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320040" y="788670"/>
            <a:ext cx="4526280" cy="4023360"/>
          </a:xfrm>
        </p:spPr>
        <p:txBody>
          <a:bodyPr/>
          <a:lstStyle/>
          <a:p>
            <a:r>
              <a:rPr lang="en-US" sz="1600" dirty="0" smtClean="0"/>
              <a:t>Each master scatters segment replicas across entire cluster</a:t>
            </a:r>
          </a:p>
          <a:p>
            <a:r>
              <a:rPr lang="en-US" sz="1600" dirty="0" smtClean="0"/>
              <a:t>On crash:</a:t>
            </a:r>
          </a:p>
          <a:p>
            <a:pPr lvl="1"/>
            <a:r>
              <a:rPr lang="en-US" sz="1400" dirty="0" smtClean="0"/>
              <a:t>Coordinator partitions dead master’s tablets</a:t>
            </a:r>
          </a:p>
          <a:p>
            <a:pPr lvl="1"/>
            <a:r>
              <a:rPr lang="en-US" sz="1400" dirty="0" smtClean="0"/>
              <a:t>Partitions assigned to different recovery masters</a:t>
            </a:r>
          </a:p>
          <a:p>
            <a:pPr lvl="1"/>
            <a:r>
              <a:rPr lang="en-US" sz="1400" dirty="0" smtClean="0"/>
              <a:t>Backups read disks in parallel</a:t>
            </a:r>
          </a:p>
          <a:p>
            <a:pPr lvl="1"/>
            <a:r>
              <a:rPr lang="en-US" sz="1400" dirty="0" smtClean="0"/>
              <a:t>Shuffle log data from backups to recovery masters</a:t>
            </a:r>
          </a:p>
          <a:p>
            <a:pPr lvl="1"/>
            <a:r>
              <a:rPr lang="en-US" sz="1400" dirty="0" smtClean="0"/>
              <a:t>Recovery masters replay log entries, incorporate objects into their logs</a:t>
            </a:r>
          </a:p>
          <a:p>
            <a:r>
              <a:rPr lang="en-US" sz="1600" dirty="0" smtClean="0"/>
              <a:t>Fast recovery:</a:t>
            </a:r>
          </a:p>
          <a:p>
            <a:pPr lvl="1"/>
            <a:r>
              <a:rPr lang="en-US" sz="1400" dirty="0" smtClean="0"/>
              <a:t>300 MB/s per recovery master</a:t>
            </a:r>
          </a:p>
          <a:p>
            <a:pPr lvl="1"/>
            <a:r>
              <a:rPr lang="en-US" sz="1400" dirty="0" smtClean="0"/>
              <a:t>Recover 40 GB in 1.8 seconds</a:t>
            </a:r>
            <a:br>
              <a:rPr lang="en-US" sz="1400" dirty="0" smtClean="0"/>
            </a:br>
            <a:r>
              <a:rPr lang="en-US" sz="1400" dirty="0" smtClean="0"/>
              <a:t>(80 nodes, 160 SSDs)</a:t>
            </a:r>
          </a:p>
          <a:p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6080760" y="907316"/>
            <a:ext cx="17830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6C00"/>
                </a:solidFill>
              </a:rPr>
              <a:t>~1000 Backups</a:t>
            </a:r>
            <a:endParaRPr lang="en-US" sz="1600" b="1" dirty="0">
              <a:solidFill>
                <a:srgbClr val="006C00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4983480" y="2063472"/>
            <a:ext cx="10058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solidFill>
                  <a:srgbClr val="204B98"/>
                </a:solidFill>
              </a:rPr>
              <a:t>Crashed</a:t>
            </a:r>
            <a:br>
              <a:rPr lang="en-US" sz="1500" b="1" dirty="0" smtClean="0">
                <a:solidFill>
                  <a:srgbClr val="204B98"/>
                </a:solidFill>
              </a:rPr>
            </a:br>
            <a:r>
              <a:rPr lang="en-US" sz="1500" b="1" dirty="0" smtClean="0">
                <a:solidFill>
                  <a:srgbClr val="204B98"/>
                </a:solidFill>
              </a:rPr>
              <a:t>Master</a:t>
            </a:r>
            <a:endParaRPr lang="en-US" sz="1500" b="1" dirty="0">
              <a:solidFill>
                <a:srgbClr val="204B98"/>
              </a:solidFill>
            </a:endParaRPr>
          </a:p>
        </p:txBody>
      </p:sp>
      <p:grpSp>
        <p:nvGrpSpPr>
          <p:cNvPr id="142" name="Group 141"/>
          <p:cNvGrpSpPr/>
          <p:nvPr/>
        </p:nvGrpSpPr>
        <p:grpSpPr>
          <a:xfrm>
            <a:off x="6720840" y="1245870"/>
            <a:ext cx="502920" cy="274320"/>
            <a:chOff x="4892040" y="1200150"/>
            <a:chExt cx="502920" cy="274320"/>
          </a:xfrm>
        </p:grpSpPr>
        <p:sp>
          <p:nvSpPr>
            <p:cNvPr id="136" name="Rounded Rectangle 135"/>
            <p:cNvSpPr/>
            <p:nvPr/>
          </p:nvSpPr>
          <p:spPr>
            <a:xfrm>
              <a:off x="4892040" y="1200150"/>
              <a:ext cx="502920" cy="274320"/>
            </a:xfrm>
            <a:prstGeom prst="roundRect">
              <a:avLst/>
            </a:prstGeom>
            <a:solidFill>
              <a:srgbClr val="C9F7C9"/>
            </a:solidFill>
            <a:ln w="1905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grpSp>
          <p:nvGrpSpPr>
            <p:cNvPr id="137" name="Group 136"/>
            <p:cNvGrpSpPr>
              <a:grpSpLocks/>
            </p:cNvGrpSpPr>
            <p:nvPr/>
          </p:nvGrpSpPr>
          <p:grpSpPr bwMode="auto">
            <a:xfrm>
              <a:off x="5029200" y="1255554"/>
              <a:ext cx="228600" cy="163513"/>
              <a:chOff x="3744" y="1584"/>
              <a:chExt cx="336" cy="240"/>
            </a:xfrm>
          </p:grpSpPr>
          <p:sp>
            <p:nvSpPr>
              <p:cNvPr id="138" name="Oval 137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9" name="Oval 138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0" name="Oval 139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1" name="Oval 140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43" name="Group 142"/>
          <p:cNvGrpSpPr/>
          <p:nvPr/>
        </p:nvGrpSpPr>
        <p:grpSpPr>
          <a:xfrm>
            <a:off x="6720840" y="1611630"/>
            <a:ext cx="502920" cy="274320"/>
            <a:chOff x="4892040" y="1200150"/>
            <a:chExt cx="502920" cy="274320"/>
          </a:xfrm>
        </p:grpSpPr>
        <p:sp>
          <p:nvSpPr>
            <p:cNvPr id="144" name="Rounded Rectangle 143"/>
            <p:cNvSpPr/>
            <p:nvPr/>
          </p:nvSpPr>
          <p:spPr>
            <a:xfrm>
              <a:off x="4892040" y="1200150"/>
              <a:ext cx="502920" cy="274320"/>
            </a:xfrm>
            <a:prstGeom prst="roundRect">
              <a:avLst/>
            </a:prstGeom>
            <a:solidFill>
              <a:srgbClr val="C9F7C9"/>
            </a:solidFill>
            <a:ln w="1905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grpSp>
          <p:nvGrpSpPr>
            <p:cNvPr id="145" name="Group 144"/>
            <p:cNvGrpSpPr>
              <a:grpSpLocks/>
            </p:cNvGrpSpPr>
            <p:nvPr/>
          </p:nvGrpSpPr>
          <p:grpSpPr bwMode="auto">
            <a:xfrm>
              <a:off x="5029200" y="1255554"/>
              <a:ext cx="228600" cy="163513"/>
              <a:chOff x="3744" y="1584"/>
              <a:chExt cx="336" cy="240"/>
            </a:xfrm>
          </p:grpSpPr>
          <p:sp>
            <p:nvSpPr>
              <p:cNvPr id="146" name="Oval 145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7" name="Oval 146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" name="Oval 147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" name="Oval 148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50" name="Group 149"/>
          <p:cNvGrpSpPr/>
          <p:nvPr/>
        </p:nvGrpSpPr>
        <p:grpSpPr>
          <a:xfrm>
            <a:off x="6720840" y="1977390"/>
            <a:ext cx="502920" cy="274320"/>
            <a:chOff x="4892040" y="1200150"/>
            <a:chExt cx="502920" cy="274320"/>
          </a:xfrm>
        </p:grpSpPr>
        <p:sp>
          <p:nvSpPr>
            <p:cNvPr id="151" name="Rounded Rectangle 150"/>
            <p:cNvSpPr/>
            <p:nvPr/>
          </p:nvSpPr>
          <p:spPr>
            <a:xfrm>
              <a:off x="4892040" y="1200150"/>
              <a:ext cx="502920" cy="274320"/>
            </a:xfrm>
            <a:prstGeom prst="roundRect">
              <a:avLst/>
            </a:prstGeom>
            <a:solidFill>
              <a:srgbClr val="C9F7C9"/>
            </a:solidFill>
            <a:ln w="1905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grpSp>
          <p:nvGrpSpPr>
            <p:cNvPr id="152" name="Group 151"/>
            <p:cNvGrpSpPr>
              <a:grpSpLocks/>
            </p:cNvGrpSpPr>
            <p:nvPr/>
          </p:nvGrpSpPr>
          <p:grpSpPr bwMode="auto">
            <a:xfrm>
              <a:off x="5029200" y="1255554"/>
              <a:ext cx="228600" cy="163513"/>
              <a:chOff x="3744" y="1584"/>
              <a:chExt cx="336" cy="240"/>
            </a:xfrm>
          </p:grpSpPr>
          <p:sp>
            <p:nvSpPr>
              <p:cNvPr id="153" name="Oval 152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" name="Oval 153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" name="Oval 154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6" name="Oval 155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57" name="Group 156"/>
          <p:cNvGrpSpPr/>
          <p:nvPr/>
        </p:nvGrpSpPr>
        <p:grpSpPr>
          <a:xfrm>
            <a:off x="6720840" y="2343150"/>
            <a:ext cx="502920" cy="274320"/>
            <a:chOff x="4892040" y="1200150"/>
            <a:chExt cx="502920" cy="274320"/>
          </a:xfrm>
        </p:grpSpPr>
        <p:sp>
          <p:nvSpPr>
            <p:cNvPr id="158" name="Rounded Rectangle 157"/>
            <p:cNvSpPr/>
            <p:nvPr/>
          </p:nvSpPr>
          <p:spPr>
            <a:xfrm>
              <a:off x="4892040" y="1200150"/>
              <a:ext cx="502920" cy="274320"/>
            </a:xfrm>
            <a:prstGeom prst="roundRect">
              <a:avLst/>
            </a:prstGeom>
            <a:solidFill>
              <a:srgbClr val="C9F7C9"/>
            </a:solidFill>
            <a:ln w="1905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grpSp>
          <p:nvGrpSpPr>
            <p:cNvPr id="159" name="Group 158"/>
            <p:cNvGrpSpPr>
              <a:grpSpLocks/>
            </p:cNvGrpSpPr>
            <p:nvPr/>
          </p:nvGrpSpPr>
          <p:grpSpPr bwMode="auto">
            <a:xfrm>
              <a:off x="5029200" y="1255554"/>
              <a:ext cx="228600" cy="163513"/>
              <a:chOff x="3744" y="1584"/>
              <a:chExt cx="336" cy="240"/>
            </a:xfrm>
          </p:grpSpPr>
          <p:sp>
            <p:nvSpPr>
              <p:cNvPr id="160" name="Oval 159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1" name="Oval 160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2" name="Oval 161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" name="Oval 162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64" name="Group 163"/>
          <p:cNvGrpSpPr/>
          <p:nvPr/>
        </p:nvGrpSpPr>
        <p:grpSpPr>
          <a:xfrm>
            <a:off x="6720840" y="2708910"/>
            <a:ext cx="502920" cy="274320"/>
            <a:chOff x="4892040" y="1200150"/>
            <a:chExt cx="502920" cy="274320"/>
          </a:xfrm>
        </p:grpSpPr>
        <p:sp>
          <p:nvSpPr>
            <p:cNvPr id="165" name="Rounded Rectangle 164"/>
            <p:cNvSpPr/>
            <p:nvPr/>
          </p:nvSpPr>
          <p:spPr>
            <a:xfrm>
              <a:off x="4892040" y="1200150"/>
              <a:ext cx="502920" cy="274320"/>
            </a:xfrm>
            <a:prstGeom prst="roundRect">
              <a:avLst/>
            </a:prstGeom>
            <a:solidFill>
              <a:srgbClr val="C9F7C9"/>
            </a:solidFill>
            <a:ln w="1905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grpSp>
          <p:nvGrpSpPr>
            <p:cNvPr id="166" name="Group 165"/>
            <p:cNvGrpSpPr>
              <a:grpSpLocks/>
            </p:cNvGrpSpPr>
            <p:nvPr/>
          </p:nvGrpSpPr>
          <p:grpSpPr bwMode="auto">
            <a:xfrm>
              <a:off x="5029200" y="1255554"/>
              <a:ext cx="228600" cy="163513"/>
              <a:chOff x="3744" y="1584"/>
              <a:chExt cx="336" cy="240"/>
            </a:xfrm>
          </p:grpSpPr>
          <p:sp>
            <p:nvSpPr>
              <p:cNvPr id="167" name="Oval 166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8" name="Oval 167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9" name="Oval 168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0" name="Oval 169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71" name="Group 170"/>
          <p:cNvGrpSpPr/>
          <p:nvPr/>
        </p:nvGrpSpPr>
        <p:grpSpPr>
          <a:xfrm>
            <a:off x="6720840" y="3074670"/>
            <a:ext cx="502920" cy="274320"/>
            <a:chOff x="4892040" y="1200150"/>
            <a:chExt cx="502920" cy="274320"/>
          </a:xfrm>
        </p:grpSpPr>
        <p:sp>
          <p:nvSpPr>
            <p:cNvPr id="172" name="Rounded Rectangle 171"/>
            <p:cNvSpPr/>
            <p:nvPr/>
          </p:nvSpPr>
          <p:spPr>
            <a:xfrm>
              <a:off x="4892040" y="1200150"/>
              <a:ext cx="502920" cy="274320"/>
            </a:xfrm>
            <a:prstGeom prst="roundRect">
              <a:avLst/>
            </a:prstGeom>
            <a:solidFill>
              <a:srgbClr val="C9F7C9"/>
            </a:solidFill>
            <a:ln w="1905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grpSp>
          <p:nvGrpSpPr>
            <p:cNvPr id="173" name="Group 172"/>
            <p:cNvGrpSpPr>
              <a:grpSpLocks/>
            </p:cNvGrpSpPr>
            <p:nvPr/>
          </p:nvGrpSpPr>
          <p:grpSpPr bwMode="auto">
            <a:xfrm>
              <a:off x="5029200" y="1255554"/>
              <a:ext cx="228600" cy="163513"/>
              <a:chOff x="3744" y="1584"/>
              <a:chExt cx="336" cy="240"/>
            </a:xfrm>
          </p:grpSpPr>
          <p:sp>
            <p:nvSpPr>
              <p:cNvPr id="174" name="Oval 173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" name="Oval 174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6" name="Oval 175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7" name="Oval 176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78" name="Group 177"/>
          <p:cNvGrpSpPr/>
          <p:nvPr/>
        </p:nvGrpSpPr>
        <p:grpSpPr>
          <a:xfrm>
            <a:off x="6720840" y="3440430"/>
            <a:ext cx="502920" cy="274320"/>
            <a:chOff x="4892040" y="1200150"/>
            <a:chExt cx="502920" cy="274320"/>
          </a:xfrm>
        </p:grpSpPr>
        <p:sp>
          <p:nvSpPr>
            <p:cNvPr id="179" name="Rounded Rectangle 178"/>
            <p:cNvSpPr/>
            <p:nvPr/>
          </p:nvSpPr>
          <p:spPr>
            <a:xfrm>
              <a:off x="4892040" y="1200150"/>
              <a:ext cx="502920" cy="274320"/>
            </a:xfrm>
            <a:prstGeom prst="roundRect">
              <a:avLst/>
            </a:prstGeom>
            <a:solidFill>
              <a:srgbClr val="C9F7C9"/>
            </a:solidFill>
            <a:ln w="1905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grpSp>
          <p:nvGrpSpPr>
            <p:cNvPr id="180" name="Group 179"/>
            <p:cNvGrpSpPr>
              <a:grpSpLocks/>
            </p:cNvGrpSpPr>
            <p:nvPr/>
          </p:nvGrpSpPr>
          <p:grpSpPr bwMode="auto">
            <a:xfrm>
              <a:off x="5029200" y="1255554"/>
              <a:ext cx="228600" cy="163513"/>
              <a:chOff x="3744" y="1584"/>
              <a:chExt cx="336" cy="240"/>
            </a:xfrm>
          </p:grpSpPr>
          <p:sp>
            <p:nvSpPr>
              <p:cNvPr id="181" name="Oval 180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2" name="Oval 181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3" name="Oval 182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" name="Oval 183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85" name="Group 184"/>
          <p:cNvGrpSpPr/>
          <p:nvPr/>
        </p:nvGrpSpPr>
        <p:grpSpPr>
          <a:xfrm>
            <a:off x="6720840" y="3806190"/>
            <a:ext cx="502920" cy="274320"/>
            <a:chOff x="4892040" y="1200150"/>
            <a:chExt cx="502920" cy="274320"/>
          </a:xfrm>
        </p:grpSpPr>
        <p:sp>
          <p:nvSpPr>
            <p:cNvPr id="186" name="Rounded Rectangle 185"/>
            <p:cNvSpPr/>
            <p:nvPr/>
          </p:nvSpPr>
          <p:spPr>
            <a:xfrm>
              <a:off x="4892040" y="1200150"/>
              <a:ext cx="502920" cy="274320"/>
            </a:xfrm>
            <a:prstGeom prst="roundRect">
              <a:avLst/>
            </a:prstGeom>
            <a:solidFill>
              <a:srgbClr val="C9F7C9"/>
            </a:solidFill>
            <a:ln w="1905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grpSp>
          <p:nvGrpSpPr>
            <p:cNvPr id="187" name="Group 186"/>
            <p:cNvGrpSpPr>
              <a:grpSpLocks/>
            </p:cNvGrpSpPr>
            <p:nvPr/>
          </p:nvGrpSpPr>
          <p:grpSpPr bwMode="auto">
            <a:xfrm>
              <a:off x="5029200" y="1255554"/>
              <a:ext cx="228600" cy="163513"/>
              <a:chOff x="3744" y="1584"/>
              <a:chExt cx="336" cy="240"/>
            </a:xfrm>
          </p:grpSpPr>
          <p:sp>
            <p:nvSpPr>
              <p:cNvPr id="188" name="Oval 187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9" name="Oval 188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0" name="Oval 189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1" name="Oval 190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92" name="Group 191"/>
          <p:cNvGrpSpPr/>
          <p:nvPr/>
        </p:nvGrpSpPr>
        <p:grpSpPr>
          <a:xfrm>
            <a:off x="6720840" y="4171950"/>
            <a:ext cx="502920" cy="274320"/>
            <a:chOff x="4892040" y="1200150"/>
            <a:chExt cx="502920" cy="274320"/>
          </a:xfrm>
        </p:grpSpPr>
        <p:sp>
          <p:nvSpPr>
            <p:cNvPr id="193" name="Rounded Rectangle 192"/>
            <p:cNvSpPr/>
            <p:nvPr/>
          </p:nvSpPr>
          <p:spPr>
            <a:xfrm>
              <a:off x="4892040" y="1200150"/>
              <a:ext cx="502920" cy="274320"/>
            </a:xfrm>
            <a:prstGeom prst="roundRect">
              <a:avLst/>
            </a:prstGeom>
            <a:solidFill>
              <a:srgbClr val="C9F7C9"/>
            </a:solidFill>
            <a:ln w="1905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grpSp>
          <p:nvGrpSpPr>
            <p:cNvPr id="194" name="Group 193"/>
            <p:cNvGrpSpPr>
              <a:grpSpLocks/>
            </p:cNvGrpSpPr>
            <p:nvPr/>
          </p:nvGrpSpPr>
          <p:grpSpPr bwMode="auto">
            <a:xfrm>
              <a:off x="5029200" y="1255554"/>
              <a:ext cx="228600" cy="163513"/>
              <a:chOff x="3744" y="1584"/>
              <a:chExt cx="336" cy="240"/>
            </a:xfrm>
          </p:grpSpPr>
          <p:sp>
            <p:nvSpPr>
              <p:cNvPr id="195" name="Oval 194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6" name="Oval 195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7" name="Oval 196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8" name="Oval 197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cxnSp>
        <p:nvCxnSpPr>
          <p:cNvPr id="199" name="Straight Connector 198"/>
          <p:cNvCxnSpPr>
            <a:stCxn id="134" idx="3"/>
            <a:endCxn id="136" idx="1"/>
          </p:cNvCxnSpPr>
          <p:nvPr/>
        </p:nvCxnSpPr>
        <p:spPr>
          <a:xfrm flipV="1">
            <a:off x="5806440" y="1383030"/>
            <a:ext cx="914400" cy="1463040"/>
          </a:xfrm>
          <a:prstGeom prst="line">
            <a:avLst/>
          </a:prstGeom>
          <a:ln w="19050" cap="rnd"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2" name="Straight Connector 201"/>
          <p:cNvCxnSpPr>
            <a:stCxn id="134" idx="3"/>
            <a:endCxn id="144" idx="1"/>
          </p:cNvCxnSpPr>
          <p:nvPr/>
        </p:nvCxnSpPr>
        <p:spPr>
          <a:xfrm flipV="1">
            <a:off x="5806440" y="1748790"/>
            <a:ext cx="914400" cy="1097280"/>
          </a:xfrm>
          <a:prstGeom prst="line">
            <a:avLst/>
          </a:prstGeom>
          <a:ln w="19050" cap="rnd"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5" name="Straight Connector 204"/>
          <p:cNvCxnSpPr>
            <a:stCxn id="134" idx="3"/>
            <a:endCxn id="151" idx="1"/>
          </p:cNvCxnSpPr>
          <p:nvPr/>
        </p:nvCxnSpPr>
        <p:spPr>
          <a:xfrm flipV="1">
            <a:off x="5806440" y="2114550"/>
            <a:ext cx="914400" cy="731520"/>
          </a:xfrm>
          <a:prstGeom prst="line">
            <a:avLst/>
          </a:prstGeom>
          <a:ln w="19050" cap="rnd"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8" name="Straight Connector 207"/>
          <p:cNvCxnSpPr>
            <a:stCxn id="134" idx="3"/>
            <a:endCxn id="158" idx="1"/>
          </p:cNvCxnSpPr>
          <p:nvPr/>
        </p:nvCxnSpPr>
        <p:spPr>
          <a:xfrm flipV="1">
            <a:off x="5806440" y="2480310"/>
            <a:ext cx="914400" cy="365760"/>
          </a:xfrm>
          <a:prstGeom prst="line">
            <a:avLst/>
          </a:prstGeom>
          <a:ln w="19050" cap="rnd"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1" name="Straight Connector 210"/>
          <p:cNvCxnSpPr>
            <a:stCxn id="134" idx="3"/>
            <a:endCxn id="165" idx="1"/>
          </p:cNvCxnSpPr>
          <p:nvPr/>
        </p:nvCxnSpPr>
        <p:spPr>
          <a:xfrm>
            <a:off x="5806440" y="2846070"/>
            <a:ext cx="914400" cy="0"/>
          </a:xfrm>
          <a:prstGeom prst="line">
            <a:avLst/>
          </a:prstGeom>
          <a:ln w="19050" cap="rnd"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4" name="Straight Connector 213"/>
          <p:cNvCxnSpPr>
            <a:stCxn id="134" idx="3"/>
            <a:endCxn id="172" idx="1"/>
          </p:cNvCxnSpPr>
          <p:nvPr/>
        </p:nvCxnSpPr>
        <p:spPr>
          <a:xfrm>
            <a:off x="5806440" y="2846070"/>
            <a:ext cx="914400" cy="365760"/>
          </a:xfrm>
          <a:prstGeom prst="line">
            <a:avLst/>
          </a:prstGeom>
          <a:ln w="19050" cap="rnd"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7" name="Straight Connector 216"/>
          <p:cNvCxnSpPr>
            <a:stCxn id="134" idx="3"/>
            <a:endCxn id="179" idx="1"/>
          </p:cNvCxnSpPr>
          <p:nvPr/>
        </p:nvCxnSpPr>
        <p:spPr>
          <a:xfrm>
            <a:off x="5806440" y="2846070"/>
            <a:ext cx="914400" cy="731520"/>
          </a:xfrm>
          <a:prstGeom prst="line">
            <a:avLst/>
          </a:prstGeom>
          <a:ln w="19050" cap="rnd"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1" name="Straight Connector 220"/>
          <p:cNvCxnSpPr>
            <a:stCxn id="134" idx="3"/>
            <a:endCxn id="186" idx="1"/>
          </p:cNvCxnSpPr>
          <p:nvPr/>
        </p:nvCxnSpPr>
        <p:spPr>
          <a:xfrm>
            <a:off x="5806440" y="2846070"/>
            <a:ext cx="914400" cy="1097280"/>
          </a:xfrm>
          <a:prstGeom prst="line">
            <a:avLst/>
          </a:prstGeom>
          <a:ln w="19050" cap="rnd"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4" name="Straight Connector 223"/>
          <p:cNvCxnSpPr>
            <a:stCxn id="134" idx="3"/>
            <a:endCxn id="193" idx="1"/>
          </p:cNvCxnSpPr>
          <p:nvPr/>
        </p:nvCxnSpPr>
        <p:spPr>
          <a:xfrm>
            <a:off x="5806440" y="2846070"/>
            <a:ext cx="914400" cy="1463040"/>
          </a:xfrm>
          <a:prstGeom prst="line">
            <a:avLst/>
          </a:prstGeom>
          <a:ln w="19050" cap="rnd"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3" name="Straight Connector 232"/>
          <p:cNvCxnSpPr>
            <a:stCxn id="136" idx="3"/>
            <a:endCxn id="227" idx="1"/>
          </p:cNvCxnSpPr>
          <p:nvPr/>
        </p:nvCxnSpPr>
        <p:spPr>
          <a:xfrm>
            <a:off x="7223760" y="1383030"/>
            <a:ext cx="731520" cy="584808"/>
          </a:xfrm>
          <a:prstGeom prst="line">
            <a:avLst/>
          </a:prstGeom>
          <a:ln w="1905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6" name="Straight Connector 235"/>
          <p:cNvCxnSpPr>
            <a:stCxn id="136" idx="3"/>
            <a:endCxn id="228" idx="1"/>
          </p:cNvCxnSpPr>
          <p:nvPr/>
        </p:nvCxnSpPr>
        <p:spPr>
          <a:xfrm>
            <a:off x="7223760" y="1383030"/>
            <a:ext cx="731520" cy="1179168"/>
          </a:xfrm>
          <a:prstGeom prst="line">
            <a:avLst/>
          </a:prstGeom>
          <a:ln w="1905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9" name="Straight Connector 238"/>
          <p:cNvCxnSpPr>
            <a:stCxn id="136" idx="3"/>
            <a:endCxn id="229" idx="1"/>
          </p:cNvCxnSpPr>
          <p:nvPr/>
        </p:nvCxnSpPr>
        <p:spPr>
          <a:xfrm>
            <a:off x="7223760" y="1383030"/>
            <a:ext cx="731520" cy="1773528"/>
          </a:xfrm>
          <a:prstGeom prst="line">
            <a:avLst/>
          </a:prstGeom>
          <a:ln w="1905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2" name="Straight Connector 241"/>
          <p:cNvCxnSpPr>
            <a:stCxn id="136" idx="3"/>
            <a:endCxn id="230" idx="1"/>
          </p:cNvCxnSpPr>
          <p:nvPr/>
        </p:nvCxnSpPr>
        <p:spPr>
          <a:xfrm>
            <a:off x="7223760" y="1383030"/>
            <a:ext cx="731520" cy="2367888"/>
          </a:xfrm>
          <a:prstGeom prst="line">
            <a:avLst/>
          </a:prstGeom>
          <a:ln w="1905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5" name="Straight Connector 244"/>
          <p:cNvCxnSpPr>
            <a:stCxn id="144" idx="3"/>
            <a:endCxn id="227" idx="1"/>
          </p:cNvCxnSpPr>
          <p:nvPr/>
        </p:nvCxnSpPr>
        <p:spPr>
          <a:xfrm>
            <a:off x="7223760" y="1748790"/>
            <a:ext cx="731520" cy="219048"/>
          </a:xfrm>
          <a:prstGeom prst="line">
            <a:avLst/>
          </a:prstGeom>
          <a:ln w="1905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8" name="Straight Connector 247"/>
          <p:cNvCxnSpPr>
            <a:stCxn id="144" idx="3"/>
            <a:endCxn id="228" idx="1"/>
          </p:cNvCxnSpPr>
          <p:nvPr/>
        </p:nvCxnSpPr>
        <p:spPr>
          <a:xfrm>
            <a:off x="7223760" y="1748790"/>
            <a:ext cx="731520" cy="813408"/>
          </a:xfrm>
          <a:prstGeom prst="line">
            <a:avLst/>
          </a:prstGeom>
          <a:ln w="1905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1" name="Straight Connector 250"/>
          <p:cNvCxnSpPr>
            <a:stCxn id="144" idx="3"/>
            <a:endCxn id="229" idx="1"/>
          </p:cNvCxnSpPr>
          <p:nvPr/>
        </p:nvCxnSpPr>
        <p:spPr>
          <a:xfrm>
            <a:off x="7223760" y="1748790"/>
            <a:ext cx="731520" cy="1407768"/>
          </a:xfrm>
          <a:prstGeom prst="line">
            <a:avLst/>
          </a:prstGeom>
          <a:ln w="1905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4" name="Straight Connector 253"/>
          <p:cNvCxnSpPr>
            <a:stCxn id="144" idx="3"/>
            <a:endCxn id="230" idx="1"/>
          </p:cNvCxnSpPr>
          <p:nvPr/>
        </p:nvCxnSpPr>
        <p:spPr>
          <a:xfrm>
            <a:off x="7223760" y="1748790"/>
            <a:ext cx="731520" cy="2002128"/>
          </a:xfrm>
          <a:prstGeom prst="line">
            <a:avLst/>
          </a:prstGeom>
          <a:ln w="1905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7" name="Straight Connector 256"/>
          <p:cNvCxnSpPr>
            <a:stCxn id="151" idx="3"/>
            <a:endCxn id="227" idx="1"/>
          </p:cNvCxnSpPr>
          <p:nvPr/>
        </p:nvCxnSpPr>
        <p:spPr>
          <a:xfrm flipV="1">
            <a:off x="7223760" y="1967838"/>
            <a:ext cx="731520" cy="146712"/>
          </a:xfrm>
          <a:prstGeom prst="line">
            <a:avLst/>
          </a:prstGeom>
          <a:ln w="1905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0" name="Straight Connector 259"/>
          <p:cNvCxnSpPr>
            <a:stCxn id="151" idx="3"/>
            <a:endCxn id="228" idx="1"/>
          </p:cNvCxnSpPr>
          <p:nvPr/>
        </p:nvCxnSpPr>
        <p:spPr>
          <a:xfrm>
            <a:off x="7223760" y="2114550"/>
            <a:ext cx="731520" cy="447648"/>
          </a:xfrm>
          <a:prstGeom prst="line">
            <a:avLst/>
          </a:prstGeom>
          <a:ln w="1905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3" name="Straight Connector 262"/>
          <p:cNvCxnSpPr>
            <a:stCxn id="151" idx="3"/>
            <a:endCxn id="229" idx="1"/>
          </p:cNvCxnSpPr>
          <p:nvPr/>
        </p:nvCxnSpPr>
        <p:spPr>
          <a:xfrm>
            <a:off x="7223760" y="2114550"/>
            <a:ext cx="731520" cy="1042008"/>
          </a:xfrm>
          <a:prstGeom prst="line">
            <a:avLst/>
          </a:prstGeom>
          <a:ln w="1905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6" name="Straight Connector 265"/>
          <p:cNvCxnSpPr>
            <a:stCxn id="151" idx="3"/>
            <a:endCxn id="230" idx="1"/>
          </p:cNvCxnSpPr>
          <p:nvPr/>
        </p:nvCxnSpPr>
        <p:spPr>
          <a:xfrm>
            <a:off x="7223760" y="2114550"/>
            <a:ext cx="731520" cy="1636368"/>
          </a:xfrm>
          <a:prstGeom prst="line">
            <a:avLst/>
          </a:prstGeom>
          <a:ln w="1905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9" name="Straight Connector 268"/>
          <p:cNvCxnSpPr>
            <a:stCxn id="158" idx="3"/>
            <a:endCxn id="227" idx="1"/>
          </p:cNvCxnSpPr>
          <p:nvPr/>
        </p:nvCxnSpPr>
        <p:spPr>
          <a:xfrm flipV="1">
            <a:off x="7223760" y="1967838"/>
            <a:ext cx="731520" cy="512472"/>
          </a:xfrm>
          <a:prstGeom prst="line">
            <a:avLst/>
          </a:prstGeom>
          <a:ln w="1905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2" name="Straight Connector 271"/>
          <p:cNvCxnSpPr>
            <a:stCxn id="158" idx="3"/>
            <a:endCxn id="228" idx="1"/>
          </p:cNvCxnSpPr>
          <p:nvPr/>
        </p:nvCxnSpPr>
        <p:spPr>
          <a:xfrm>
            <a:off x="7223760" y="2480310"/>
            <a:ext cx="731520" cy="81888"/>
          </a:xfrm>
          <a:prstGeom prst="line">
            <a:avLst/>
          </a:prstGeom>
          <a:ln w="1905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6" name="Straight Connector 275"/>
          <p:cNvCxnSpPr>
            <a:stCxn id="158" idx="3"/>
            <a:endCxn id="229" idx="1"/>
          </p:cNvCxnSpPr>
          <p:nvPr/>
        </p:nvCxnSpPr>
        <p:spPr>
          <a:xfrm>
            <a:off x="7223760" y="2480310"/>
            <a:ext cx="731520" cy="676248"/>
          </a:xfrm>
          <a:prstGeom prst="line">
            <a:avLst/>
          </a:prstGeom>
          <a:ln w="1905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9" name="Straight Connector 278"/>
          <p:cNvCxnSpPr>
            <a:stCxn id="158" idx="3"/>
            <a:endCxn id="230" idx="1"/>
          </p:cNvCxnSpPr>
          <p:nvPr/>
        </p:nvCxnSpPr>
        <p:spPr>
          <a:xfrm>
            <a:off x="7223760" y="2480310"/>
            <a:ext cx="731520" cy="1270608"/>
          </a:xfrm>
          <a:prstGeom prst="line">
            <a:avLst/>
          </a:prstGeom>
          <a:ln w="1905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2" name="Straight Connector 281"/>
          <p:cNvCxnSpPr>
            <a:stCxn id="165" idx="3"/>
            <a:endCxn id="227" idx="1"/>
          </p:cNvCxnSpPr>
          <p:nvPr/>
        </p:nvCxnSpPr>
        <p:spPr>
          <a:xfrm flipV="1">
            <a:off x="7223760" y="1967838"/>
            <a:ext cx="731520" cy="878232"/>
          </a:xfrm>
          <a:prstGeom prst="line">
            <a:avLst/>
          </a:prstGeom>
          <a:ln w="1905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5" name="Straight Connector 284"/>
          <p:cNvCxnSpPr>
            <a:stCxn id="165" idx="3"/>
            <a:endCxn id="228" idx="1"/>
          </p:cNvCxnSpPr>
          <p:nvPr/>
        </p:nvCxnSpPr>
        <p:spPr>
          <a:xfrm flipV="1">
            <a:off x="7223760" y="2562198"/>
            <a:ext cx="731520" cy="283872"/>
          </a:xfrm>
          <a:prstGeom prst="line">
            <a:avLst/>
          </a:prstGeom>
          <a:ln w="1905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8" name="Straight Connector 287"/>
          <p:cNvCxnSpPr>
            <a:stCxn id="165" idx="3"/>
            <a:endCxn id="229" idx="1"/>
          </p:cNvCxnSpPr>
          <p:nvPr/>
        </p:nvCxnSpPr>
        <p:spPr>
          <a:xfrm>
            <a:off x="7223760" y="2846070"/>
            <a:ext cx="731520" cy="310488"/>
          </a:xfrm>
          <a:prstGeom prst="line">
            <a:avLst/>
          </a:prstGeom>
          <a:ln w="1905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1" name="Straight Connector 290"/>
          <p:cNvCxnSpPr>
            <a:stCxn id="165" idx="3"/>
            <a:endCxn id="230" idx="1"/>
          </p:cNvCxnSpPr>
          <p:nvPr/>
        </p:nvCxnSpPr>
        <p:spPr>
          <a:xfrm>
            <a:off x="7223760" y="2846070"/>
            <a:ext cx="731520" cy="904848"/>
          </a:xfrm>
          <a:prstGeom prst="line">
            <a:avLst/>
          </a:prstGeom>
          <a:ln w="1905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4" name="Straight Connector 293"/>
          <p:cNvCxnSpPr>
            <a:stCxn id="172" idx="3"/>
            <a:endCxn id="228" idx="1"/>
          </p:cNvCxnSpPr>
          <p:nvPr/>
        </p:nvCxnSpPr>
        <p:spPr>
          <a:xfrm flipV="1">
            <a:off x="7223760" y="2562198"/>
            <a:ext cx="731520" cy="649632"/>
          </a:xfrm>
          <a:prstGeom prst="line">
            <a:avLst/>
          </a:prstGeom>
          <a:ln w="1905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6" name="Straight Connector 295"/>
          <p:cNvCxnSpPr>
            <a:stCxn id="172" idx="3"/>
            <a:endCxn id="227" idx="1"/>
          </p:cNvCxnSpPr>
          <p:nvPr/>
        </p:nvCxnSpPr>
        <p:spPr>
          <a:xfrm flipV="1">
            <a:off x="7223760" y="1967838"/>
            <a:ext cx="731520" cy="1243992"/>
          </a:xfrm>
          <a:prstGeom prst="line">
            <a:avLst/>
          </a:prstGeom>
          <a:ln w="1905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0" name="Straight Connector 299"/>
          <p:cNvCxnSpPr>
            <a:stCxn id="172" idx="3"/>
            <a:endCxn id="229" idx="1"/>
          </p:cNvCxnSpPr>
          <p:nvPr/>
        </p:nvCxnSpPr>
        <p:spPr>
          <a:xfrm flipV="1">
            <a:off x="7223760" y="3156558"/>
            <a:ext cx="731520" cy="55272"/>
          </a:xfrm>
          <a:prstGeom prst="line">
            <a:avLst/>
          </a:prstGeom>
          <a:ln w="1905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3" name="Straight Connector 302"/>
          <p:cNvCxnSpPr>
            <a:stCxn id="172" idx="3"/>
            <a:endCxn id="230" idx="1"/>
          </p:cNvCxnSpPr>
          <p:nvPr/>
        </p:nvCxnSpPr>
        <p:spPr>
          <a:xfrm>
            <a:off x="7223760" y="3211830"/>
            <a:ext cx="731520" cy="539088"/>
          </a:xfrm>
          <a:prstGeom prst="line">
            <a:avLst/>
          </a:prstGeom>
          <a:ln w="1905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6" name="Straight Connector 305"/>
          <p:cNvCxnSpPr>
            <a:stCxn id="179" idx="3"/>
            <a:endCxn id="227" idx="1"/>
          </p:cNvCxnSpPr>
          <p:nvPr/>
        </p:nvCxnSpPr>
        <p:spPr>
          <a:xfrm flipV="1">
            <a:off x="7223760" y="1967838"/>
            <a:ext cx="731520" cy="1609752"/>
          </a:xfrm>
          <a:prstGeom prst="line">
            <a:avLst/>
          </a:prstGeom>
          <a:ln w="1905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9" name="Straight Connector 308"/>
          <p:cNvCxnSpPr>
            <a:stCxn id="179" idx="3"/>
            <a:endCxn id="228" idx="1"/>
          </p:cNvCxnSpPr>
          <p:nvPr/>
        </p:nvCxnSpPr>
        <p:spPr>
          <a:xfrm flipV="1">
            <a:off x="7223760" y="2562198"/>
            <a:ext cx="731520" cy="1015392"/>
          </a:xfrm>
          <a:prstGeom prst="line">
            <a:avLst/>
          </a:prstGeom>
          <a:ln w="1905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2" name="Straight Connector 311"/>
          <p:cNvCxnSpPr>
            <a:stCxn id="179" idx="3"/>
            <a:endCxn id="229" idx="1"/>
          </p:cNvCxnSpPr>
          <p:nvPr/>
        </p:nvCxnSpPr>
        <p:spPr>
          <a:xfrm flipV="1">
            <a:off x="7223760" y="3156558"/>
            <a:ext cx="731520" cy="421032"/>
          </a:xfrm>
          <a:prstGeom prst="line">
            <a:avLst/>
          </a:prstGeom>
          <a:ln w="1905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5" name="Straight Connector 314"/>
          <p:cNvCxnSpPr>
            <a:stCxn id="179" idx="3"/>
            <a:endCxn id="230" idx="1"/>
          </p:cNvCxnSpPr>
          <p:nvPr/>
        </p:nvCxnSpPr>
        <p:spPr>
          <a:xfrm>
            <a:off x="7223760" y="3577590"/>
            <a:ext cx="731520" cy="173328"/>
          </a:xfrm>
          <a:prstGeom prst="line">
            <a:avLst/>
          </a:prstGeom>
          <a:ln w="1905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8" name="Straight Connector 317"/>
          <p:cNvCxnSpPr>
            <a:stCxn id="186" idx="3"/>
            <a:endCxn id="227" idx="1"/>
          </p:cNvCxnSpPr>
          <p:nvPr/>
        </p:nvCxnSpPr>
        <p:spPr>
          <a:xfrm flipV="1">
            <a:off x="7223760" y="1967838"/>
            <a:ext cx="731520" cy="1975512"/>
          </a:xfrm>
          <a:prstGeom prst="line">
            <a:avLst/>
          </a:prstGeom>
          <a:ln w="1905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1" name="Straight Connector 320"/>
          <p:cNvCxnSpPr>
            <a:stCxn id="186" idx="3"/>
            <a:endCxn id="228" idx="1"/>
          </p:cNvCxnSpPr>
          <p:nvPr/>
        </p:nvCxnSpPr>
        <p:spPr>
          <a:xfrm flipV="1">
            <a:off x="7223760" y="2562198"/>
            <a:ext cx="731520" cy="1381152"/>
          </a:xfrm>
          <a:prstGeom prst="line">
            <a:avLst/>
          </a:prstGeom>
          <a:ln w="1905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4" name="Straight Connector 323"/>
          <p:cNvCxnSpPr>
            <a:stCxn id="186" idx="3"/>
            <a:endCxn id="229" idx="1"/>
          </p:cNvCxnSpPr>
          <p:nvPr/>
        </p:nvCxnSpPr>
        <p:spPr>
          <a:xfrm flipV="1">
            <a:off x="7223760" y="3156558"/>
            <a:ext cx="731520" cy="786792"/>
          </a:xfrm>
          <a:prstGeom prst="line">
            <a:avLst/>
          </a:prstGeom>
          <a:ln w="1905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7" name="Straight Connector 326"/>
          <p:cNvCxnSpPr>
            <a:stCxn id="186" idx="3"/>
            <a:endCxn id="230" idx="1"/>
          </p:cNvCxnSpPr>
          <p:nvPr/>
        </p:nvCxnSpPr>
        <p:spPr>
          <a:xfrm flipV="1">
            <a:off x="7223760" y="3750918"/>
            <a:ext cx="731520" cy="192432"/>
          </a:xfrm>
          <a:prstGeom prst="line">
            <a:avLst/>
          </a:prstGeom>
          <a:ln w="1905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0" name="Straight Connector 329"/>
          <p:cNvCxnSpPr>
            <a:stCxn id="193" idx="3"/>
            <a:endCxn id="227" idx="1"/>
          </p:cNvCxnSpPr>
          <p:nvPr/>
        </p:nvCxnSpPr>
        <p:spPr>
          <a:xfrm flipV="1">
            <a:off x="7223760" y="1967838"/>
            <a:ext cx="731520" cy="2341272"/>
          </a:xfrm>
          <a:prstGeom prst="line">
            <a:avLst/>
          </a:prstGeom>
          <a:ln w="1905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3" name="Straight Connector 332"/>
          <p:cNvCxnSpPr>
            <a:stCxn id="193" idx="3"/>
            <a:endCxn id="228" idx="1"/>
          </p:cNvCxnSpPr>
          <p:nvPr/>
        </p:nvCxnSpPr>
        <p:spPr>
          <a:xfrm flipV="1">
            <a:off x="7223760" y="2562198"/>
            <a:ext cx="731520" cy="1746912"/>
          </a:xfrm>
          <a:prstGeom prst="line">
            <a:avLst/>
          </a:prstGeom>
          <a:ln w="1905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6" name="Straight Connector 335"/>
          <p:cNvCxnSpPr>
            <a:stCxn id="193" idx="3"/>
            <a:endCxn id="229" idx="1"/>
          </p:cNvCxnSpPr>
          <p:nvPr/>
        </p:nvCxnSpPr>
        <p:spPr>
          <a:xfrm flipV="1">
            <a:off x="7223760" y="3156558"/>
            <a:ext cx="731520" cy="1152552"/>
          </a:xfrm>
          <a:prstGeom prst="line">
            <a:avLst/>
          </a:prstGeom>
          <a:ln w="1905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9" name="Straight Connector 338"/>
          <p:cNvCxnSpPr>
            <a:stCxn id="193" idx="3"/>
            <a:endCxn id="230" idx="1"/>
          </p:cNvCxnSpPr>
          <p:nvPr/>
        </p:nvCxnSpPr>
        <p:spPr>
          <a:xfrm flipV="1">
            <a:off x="7223760" y="3750918"/>
            <a:ext cx="731520" cy="558192"/>
          </a:xfrm>
          <a:prstGeom prst="line">
            <a:avLst/>
          </a:prstGeom>
          <a:ln w="1905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42" name="TextBox 341"/>
          <p:cNvSpPr txBox="1"/>
          <p:nvPr/>
        </p:nvSpPr>
        <p:spPr>
          <a:xfrm>
            <a:off x="7726680" y="3989070"/>
            <a:ext cx="105156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solidFill>
                  <a:srgbClr val="204B98"/>
                </a:solidFill>
              </a:rPr>
              <a:t>~100 Recovery</a:t>
            </a:r>
            <a:br>
              <a:rPr lang="en-US" sz="1500" b="1" dirty="0" smtClean="0">
                <a:solidFill>
                  <a:srgbClr val="204B98"/>
                </a:solidFill>
              </a:rPr>
            </a:br>
            <a:r>
              <a:rPr lang="en-US" sz="1500" b="1" dirty="0" smtClean="0">
                <a:solidFill>
                  <a:srgbClr val="204B98"/>
                </a:solidFill>
              </a:rPr>
              <a:t>Masters</a:t>
            </a:r>
            <a:endParaRPr lang="en-US" sz="1500" b="1" dirty="0">
              <a:solidFill>
                <a:srgbClr val="204B98"/>
              </a:solidFill>
            </a:endParaRPr>
          </a:p>
        </p:txBody>
      </p:sp>
      <p:sp>
        <p:nvSpPr>
          <p:cNvPr id="227" name="Rounded Rectangle 226"/>
          <p:cNvSpPr/>
          <p:nvPr/>
        </p:nvSpPr>
        <p:spPr>
          <a:xfrm>
            <a:off x="7955280" y="1739238"/>
            <a:ext cx="594360" cy="457200"/>
          </a:xfrm>
          <a:prstGeom prst="roundRect">
            <a:avLst/>
          </a:prstGeom>
          <a:solidFill>
            <a:srgbClr val="C9D8F3"/>
          </a:solidFill>
          <a:ln w="19050">
            <a:solidFill>
              <a:srgbClr val="4177D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28" name="Rounded Rectangle 227"/>
          <p:cNvSpPr/>
          <p:nvPr/>
        </p:nvSpPr>
        <p:spPr>
          <a:xfrm>
            <a:off x="7955280" y="2333598"/>
            <a:ext cx="594360" cy="457200"/>
          </a:xfrm>
          <a:prstGeom prst="roundRect">
            <a:avLst/>
          </a:prstGeom>
          <a:solidFill>
            <a:srgbClr val="C9D8F3"/>
          </a:solidFill>
          <a:ln w="19050">
            <a:solidFill>
              <a:srgbClr val="4177D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29" name="Rounded Rectangle 228"/>
          <p:cNvSpPr/>
          <p:nvPr/>
        </p:nvSpPr>
        <p:spPr>
          <a:xfrm>
            <a:off x="7955280" y="2927958"/>
            <a:ext cx="594360" cy="457200"/>
          </a:xfrm>
          <a:prstGeom prst="roundRect">
            <a:avLst/>
          </a:prstGeom>
          <a:solidFill>
            <a:srgbClr val="C9D8F3"/>
          </a:solidFill>
          <a:ln w="19050">
            <a:solidFill>
              <a:srgbClr val="4177D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30" name="Rounded Rectangle 229"/>
          <p:cNvSpPr/>
          <p:nvPr/>
        </p:nvSpPr>
        <p:spPr>
          <a:xfrm>
            <a:off x="7955280" y="3522318"/>
            <a:ext cx="594360" cy="457200"/>
          </a:xfrm>
          <a:prstGeom prst="roundRect">
            <a:avLst/>
          </a:prstGeom>
          <a:solidFill>
            <a:srgbClr val="C9D8F3"/>
          </a:solidFill>
          <a:ln w="19050">
            <a:solidFill>
              <a:srgbClr val="4177D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34" name="Rounded Rectangle 133"/>
          <p:cNvSpPr/>
          <p:nvPr/>
        </p:nvSpPr>
        <p:spPr>
          <a:xfrm>
            <a:off x="5166360" y="2617470"/>
            <a:ext cx="640080" cy="457200"/>
          </a:xfrm>
          <a:prstGeom prst="roundRect">
            <a:avLst/>
          </a:prstGeom>
          <a:solidFill>
            <a:srgbClr val="C9D8F3"/>
          </a:solidFill>
          <a:ln w="19050">
            <a:solidFill>
              <a:srgbClr val="4177D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3836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4,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 &amp; Low-Latency Datacenter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Log-Structured Memory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320040" y="788670"/>
            <a:ext cx="8503920" cy="457200"/>
          </a:xfrm>
        </p:spPr>
        <p:txBody>
          <a:bodyPr/>
          <a:lstStyle/>
          <a:p>
            <a:r>
              <a:rPr lang="en-US" dirty="0"/>
              <a:t>Don’t use </a:t>
            </a:r>
            <a:r>
              <a:rPr lang="en-US" dirty="0" err="1"/>
              <a:t>malloc</a:t>
            </a:r>
            <a:r>
              <a:rPr lang="en-US" dirty="0"/>
              <a:t> for memory management</a:t>
            </a:r>
          </a:p>
          <a:p>
            <a:pPr lvl="1"/>
            <a:r>
              <a:rPr lang="en-US" dirty="0"/>
              <a:t>Wastes 50% of </a:t>
            </a:r>
            <a:r>
              <a:rPr lang="en-US" dirty="0" smtClean="0"/>
              <a:t>memory if workload changes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>
              <a:spcBef>
                <a:spcPts val="1500"/>
              </a:spcBef>
            </a:pPr>
            <a:r>
              <a:rPr lang="en-US" dirty="0"/>
              <a:t>Instead, structure memory as a log</a:t>
            </a:r>
          </a:p>
          <a:p>
            <a:pPr lvl="1"/>
            <a:r>
              <a:rPr lang="en-US" dirty="0"/>
              <a:t>Allocate by appending</a:t>
            </a:r>
          </a:p>
          <a:p>
            <a:pPr lvl="1"/>
            <a:r>
              <a:rPr lang="en-US" dirty="0"/>
              <a:t>Log cleaning to reclaim free space</a:t>
            </a:r>
          </a:p>
          <a:p>
            <a:pPr>
              <a:spcBef>
                <a:spcPts val="600"/>
              </a:spcBef>
            </a:pPr>
            <a:r>
              <a:rPr lang="en-US" dirty="0"/>
              <a:t>Can run efficiently at 80-90% memory utilization</a:t>
            </a:r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457540"/>
            <a:ext cx="7376160" cy="205006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858000" y="996970"/>
            <a:ext cx="19040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4"/>
                </a:solidFill>
              </a:rPr>
              <a:t>Total memory to store</a:t>
            </a:r>
            <a:br>
              <a:rPr lang="en-US" sz="1400" dirty="0" smtClean="0">
                <a:solidFill>
                  <a:schemeClr val="accent4"/>
                </a:solidFill>
              </a:rPr>
            </a:br>
            <a:r>
              <a:rPr lang="en-US" sz="1400" dirty="0" smtClean="0">
                <a:solidFill>
                  <a:schemeClr val="accent4"/>
                </a:solidFill>
              </a:rPr>
              <a:t>10 GB live data</a:t>
            </a:r>
            <a:endParaRPr lang="en-US" sz="1400" dirty="0">
              <a:solidFill>
                <a:schemeClr val="accent4"/>
              </a:solidFill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5411337" y="1296538"/>
            <a:ext cx="1599064" cy="818866"/>
          </a:xfrm>
          <a:custGeom>
            <a:avLst/>
            <a:gdLst>
              <a:gd name="connsiteX0" fmla="*/ 1511084 w 1511084"/>
              <a:gd name="connsiteY0" fmla="*/ 0 h 805912"/>
              <a:gd name="connsiteX1" fmla="*/ 0 w 1511084"/>
              <a:gd name="connsiteY1" fmla="*/ 805912 h 805912"/>
              <a:gd name="connsiteX0" fmla="*/ 1511084 w 1511084"/>
              <a:gd name="connsiteY0" fmla="*/ 0 h 805912"/>
              <a:gd name="connsiteX1" fmla="*/ 0 w 1511084"/>
              <a:gd name="connsiteY1" fmla="*/ 805912 h 805912"/>
              <a:gd name="connsiteX0" fmla="*/ 1511084 w 1511084"/>
              <a:gd name="connsiteY0" fmla="*/ 17 h 805929"/>
              <a:gd name="connsiteX1" fmla="*/ 0 w 1511084"/>
              <a:gd name="connsiteY1" fmla="*/ 805929 h 805929"/>
              <a:gd name="connsiteX0" fmla="*/ 1511084 w 1511084"/>
              <a:gd name="connsiteY0" fmla="*/ 17 h 821428"/>
              <a:gd name="connsiteX1" fmla="*/ 0 w 1511084"/>
              <a:gd name="connsiteY1" fmla="*/ 821428 h 821428"/>
              <a:gd name="connsiteX0" fmla="*/ 1495585 w 1495585"/>
              <a:gd name="connsiteY0" fmla="*/ 17 h 821428"/>
              <a:gd name="connsiteX1" fmla="*/ 0 w 1495585"/>
              <a:gd name="connsiteY1" fmla="*/ 821428 h 821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95585" h="821428">
                <a:moveTo>
                  <a:pt x="1495585" y="17"/>
                </a:moveTo>
                <a:cubicBezTo>
                  <a:pt x="604432" y="-2566"/>
                  <a:pt x="23247" y="289319"/>
                  <a:pt x="0" y="821428"/>
                </a:cubicBezTo>
              </a:path>
            </a:pathLst>
          </a:custGeom>
          <a:noFill/>
          <a:ln w="19050">
            <a:solidFill>
              <a:schemeClr val="accent4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7077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Work Related to RAMCloud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Raft consensus algorithm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[USENIX 2014]</a:t>
            </a:r>
          </a:p>
          <a:p>
            <a:r>
              <a:rPr lang="en-US" dirty="0" err="1" smtClean="0"/>
              <a:t>Paxos</a:t>
            </a:r>
            <a:r>
              <a:rPr lang="en-US" dirty="0" smtClean="0"/>
              <a:t> theoretically interesting, but poor basis for implementation:</a:t>
            </a:r>
          </a:p>
          <a:p>
            <a:pPr lvl="1"/>
            <a:r>
              <a:rPr lang="en-US" dirty="0" smtClean="0"/>
              <a:t>Hard to understand</a:t>
            </a:r>
          </a:p>
          <a:p>
            <a:pPr lvl="1"/>
            <a:r>
              <a:rPr lang="en-US" dirty="0" smtClean="0"/>
              <a:t>Underspecified</a:t>
            </a:r>
          </a:p>
          <a:p>
            <a:pPr lvl="1"/>
            <a:r>
              <a:rPr lang="en-US" dirty="0" smtClean="0"/>
              <a:t>Poor performance</a:t>
            </a:r>
          </a:p>
          <a:p>
            <a:r>
              <a:rPr lang="en-US" dirty="0" smtClean="0"/>
              <a:t>Raft: new formulation of consensus</a:t>
            </a:r>
          </a:p>
          <a:p>
            <a:pPr lvl="1"/>
            <a:r>
              <a:rPr lang="en-US" dirty="0" smtClean="0">
                <a:solidFill>
                  <a:schemeClr val="accent4"/>
                </a:solidFill>
              </a:rPr>
              <a:t>Designed for understandability</a:t>
            </a:r>
          </a:p>
          <a:p>
            <a:pPr lvl="1"/>
            <a:r>
              <a:rPr lang="en-US" dirty="0" smtClean="0"/>
              <a:t>Complete</a:t>
            </a:r>
          </a:p>
          <a:p>
            <a:pPr lvl="1"/>
            <a:r>
              <a:rPr lang="en-US" dirty="0" smtClean="0"/>
              <a:t>Efficient</a:t>
            </a:r>
          </a:p>
          <a:p>
            <a:r>
              <a:rPr lang="en-US" dirty="0" smtClean="0"/>
              <a:t>User study shows: Raft easier to understand than </a:t>
            </a:r>
            <a:r>
              <a:rPr lang="en-US" dirty="0" err="1" smtClean="0"/>
              <a:t>Paxos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788670"/>
            <a:ext cx="4191000" cy="192024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RIFL: Reusable Infrastructure for </a:t>
            </a:r>
            <a:r>
              <a:rPr lang="en-US" dirty="0" err="1" smtClean="0">
                <a:solidFill>
                  <a:schemeClr val="tx2"/>
                </a:solidFill>
              </a:rPr>
              <a:t>Linearizability</a:t>
            </a:r>
            <a:r>
              <a:rPr lang="en-US" dirty="0" smtClean="0">
                <a:solidFill>
                  <a:schemeClr val="tx2"/>
                </a:solidFill>
              </a:rPr>
              <a:t> [SOSP 2015]</a:t>
            </a:r>
          </a:p>
          <a:p>
            <a:r>
              <a:rPr lang="en-US" dirty="0" smtClean="0"/>
              <a:t>New system layer: implements exactly-once semantics</a:t>
            </a:r>
          </a:p>
          <a:p>
            <a:r>
              <a:rPr lang="en-US" dirty="0" smtClean="0"/>
              <a:t>Used to implement transactions in RAMCloud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4,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 &amp; Low-Latency Datacenter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659D765-7126-4B95-ADF3-403BFECAA360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983480" y="3028950"/>
            <a:ext cx="1417320" cy="1097280"/>
          </a:xfrm>
          <a:prstGeom prst="roundRect">
            <a:avLst>
              <a:gd name="adj" fmla="val 8231"/>
            </a:avLst>
          </a:prstGeom>
          <a:solidFill>
            <a:srgbClr val="EFF3FB"/>
          </a:solidFill>
          <a:ln w="1905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2"/>
                </a:solidFill>
              </a:rPr>
              <a:t>Transactions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983480" y="2754630"/>
            <a:ext cx="1417320" cy="274320"/>
          </a:xfrm>
          <a:prstGeom prst="roundRect">
            <a:avLst>
              <a:gd name="adj" fmla="val 24540"/>
            </a:avLst>
          </a:prstGeom>
          <a:solidFill>
            <a:srgbClr val="DFFFDF"/>
          </a:solidFill>
          <a:ln w="19050">
            <a:solidFill>
              <a:srgbClr val="43A34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 dirty="0" err="1" smtClean="0">
                <a:solidFill>
                  <a:srgbClr val="357F35"/>
                </a:solidFill>
                <a:latin typeface="Arial" charset="0"/>
              </a:rPr>
              <a:t>Linearizability</a:t>
            </a:r>
            <a:endParaRPr lang="en-US" sz="1600" dirty="0">
              <a:solidFill>
                <a:srgbClr val="357F35"/>
              </a:solidFill>
              <a:latin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83480" y="4126230"/>
            <a:ext cx="1417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Traditional</a:t>
            </a:r>
            <a:br>
              <a:rPr lang="en-US" sz="1600" dirty="0" smtClean="0"/>
            </a:br>
            <a:r>
              <a:rPr lang="en-US" sz="1600" dirty="0" smtClean="0"/>
              <a:t>Approach</a:t>
            </a:r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6812280" y="4126230"/>
            <a:ext cx="1417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RIFL</a:t>
            </a:r>
            <a:br>
              <a:rPr lang="en-US" sz="1600" dirty="0" smtClean="0"/>
            </a:br>
            <a:r>
              <a:rPr lang="en-US" sz="1600" dirty="0" smtClean="0"/>
              <a:t>Approach</a:t>
            </a:r>
            <a:endParaRPr lang="en-US" sz="1600" dirty="0"/>
          </a:p>
        </p:txBody>
      </p:sp>
      <p:sp>
        <p:nvSpPr>
          <p:cNvPr id="18" name="Rounded Rectangle 17"/>
          <p:cNvSpPr/>
          <p:nvPr/>
        </p:nvSpPr>
        <p:spPr>
          <a:xfrm>
            <a:off x="6812280" y="3440430"/>
            <a:ext cx="1417320" cy="685800"/>
          </a:xfrm>
          <a:prstGeom prst="roundRect">
            <a:avLst>
              <a:gd name="adj" fmla="val 8231"/>
            </a:avLst>
          </a:prstGeom>
          <a:solidFill>
            <a:srgbClr val="DFFFDF"/>
          </a:solidFill>
          <a:ln w="19050">
            <a:solidFill>
              <a:srgbClr val="43A34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 dirty="0" err="1" smtClean="0">
                <a:solidFill>
                  <a:srgbClr val="357F35"/>
                </a:solidFill>
                <a:latin typeface="Arial" charset="0"/>
              </a:rPr>
              <a:t>Linearizability</a:t>
            </a:r>
            <a:endParaRPr lang="en-US" sz="1600" dirty="0">
              <a:solidFill>
                <a:srgbClr val="357F35"/>
              </a:solidFill>
              <a:latin typeface="Arial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6812280" y="2754630"/>
            <a:ext cx="1417320" cy="685800"/>
          </a:xfrm>
          <a:prstGeom prst="roundRect">
            <a:avLst>
              <a:gd name="adj" fmla="val 8231"/>
            </a:avLst>
          </a:prstGeom>
          <a:solidFill>
            <a:srgbClr val="EFF3FB"/>
          </a:solidFill>
          <a:ln w="1905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2"/>
                </a:solidFill>
              </a:rPr>
              <a:t>Transactions</a:t>
            </a:r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958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4,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RAMCloud &amp; Low-Latency Datacenter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2162002-2512-45FD-82AF-2FE8F2E91859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sz="2400" dirty="0" smtClean="0"/>
              <a:t>Most important driver for innovation in computer systems:</a:t>
            </a:r>
            <a:br>
              <a:rPr lang="en-US" sz="2400" dirty="0" smtClean="0"/>
            </a:br>
            <a:r>
              <a:rPr lang="en-US" sz="2400" dirty="0" smtClean="0">
                <a:solidFill>
                  <a:schemeClr val="accent4"/>
                </a:solidFill>
              </a:rPr>
              <a:t>Rise of the datacenter</a:t>
            </a:r>
          </a:p>
          <a:p>
            <a:r>
              <a:rPr lang="en-US" sz="2400" dirty="0" smtClean="0"/>
              <a:t>Phase 1: large scale</a:t>
            </a:r>
          </a:p>
          <a:p>
            <a:r>
              <a:rPr lang="en-US" sz="2400" dirty="0" smtClean="0"/>
              <a:t>Phase 2: low latency</a:t>
            </a:r>
          </a:p>
          <a:p>
            <a:r>
              <a:rPr lang="en-US" sz="2400" dirty="0" smtClean="0"/>
              <a:t>RAMCloud: new class of storage for low-latency datacenters</a:t>
            </a:r>
          </a:p>
          <a:p>
            <a:r>
              <a:rPr lang="en-US" sz="2400" dirty="0" smtClean="0"/>
              <a:t>Potential impact: </a:t>
            </a:r>
            <a:r>
              <a:rPr lang="en-US" sz="2400" dirty="0" smtClean="0">
                <a:solidFill>
                  <a:schemeClr val="tx2"/>
                </a:solidFill>
              </a:rPr>
              <a:t>enable new class of applications</a:t>
            </a:r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493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4,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 &amp; Low-Latency Datacenter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Threats to Latency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sz="2000" dirty="0"/>
              <a:t>Layering</a:t>
            </a:r>
          </a:p>
          <a:p>
            <a:pPr lvl="1"/>
            <a:r>
              <a:rPr lang="en-US" sz="1800" dirty="0"/>
              <a:t>Great for software structuring</a:t>
            </a:r>
          </a:p>
          <a:p>
            <a:pPr lvl="1"/>
            <a:r>
              <a:rPr lang="en-US" sz="1800" dirty="0"/>
              <a:t>Bad for latency</a:t>
            </a:r>
          </a:p>
          <a:p>
            <a:pPr lvl="1"/>
            <a:r>
              <a:rPr lang="en-US" sz="1800" dirty="0"/>
              <a:t>E.g. RAMCloud threading structure costs 200-300ns/RPC</a:t>
            </a:r>
          </a:p>
          <a:p>
            <a:pPr lvl="1"/>
            <a:r>
              <a:rPr lang="en-US" sz="1800" dirty="0"/>
              <a:t>Virtualization is potential problem</a:t>
            </a:r>
          </a:p>
          <a:p>
            <a:r>
              <a:rPr lang="en-US" sz="2000" dirty="0"/>
              <a:t>Buffering</a:t>
            </a:r>
          </a:p>
          <a:p>
            <a:pPr lvl="1"/>
            <a:r>
              <a:rPr lang="en-US" sz="1800" dirty="0"/>
              <a:t>Network buffers are the enemy of latency</a:t>
            </a:r>
          </a:p>
          <a:p>
            <a:pPr lvl="1"/>
            <a:r>
              <a:rPr lang="en-US" sz="1800" dirty="0"/>
              <a:t>TCP will fill them, no matter how large</a:t>
            </a:r>
          </a:p>
          <a:p>
            <a:pPr lvl="1"/>
            <a:r>
              <a:rPr lang="en-US" sz="1800" dirty="0"/>
              <a:t>Facebook measured 10’s of </a:t>
            </a:r>
            <a:r>
              <a:rPr lang="en-US" sz="1800" dirty="0" err="1"/>
              <a:t>ms</a:t>
            </a:r>
            <a:r>
              <a:rPr lang="en-US" sz="1800" dirty="0"/>
              <a:t> RPC delay because of buffering</a:t>
            </a:r>
          </a:p>
          <a:p>
            <a:pPr lvl="1"/>
            <a:r>
              <a:rPr lang="en-US" sz="1800" dirty="0"/>
              <a:t>Need new networking architectures with </a:t>
            </a:r>
            <a:r>
              <a:rPr lang="en-US" sz="1800" dirty="0">
                <a:solidFill>
                  <a:schemeClr val="accent4"/>
                </a:solidFill>
              </a:rPr>
              <a:t>no buffers</a:t>
            </a:r>
          </a:p>
          <a:p>
            <a:r>
              <a:rPr lang="en-US" sz="2000" dirty="0"/>
              <a:t>Substitute switching bandwidth for buffers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777856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4,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 &amp; Low-Latency Datacenter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/>
              <a:t>Datacenter revolution only half over:</a:t>
            </a:r>
          </a:p>
          <a:p>
            <a:pPr lvl="1"/>
            <a:r>
              <a:rPr lang="en-US" dirty="0"/>
              <a:t>Scale is here</a:t>
            </a:r>
          </a:p>
          <a:p>
            <a:pPr lvl="1"/>
            <a:r>
              <a:rPr lang="en-US" dirty="0"/>
              <a:t>Low latency is coming</a:t>
            </a:r>
          </a:p>
          <a:p>
            <a:r>
              <a:rPr lang="en-US" dirty="0"/>
              <a:t>Next steps:</a:t>
            </a:r>
          </a:p>
          <a:p>
            <a:pPr lvl="1"/>
            <a:r>
              <a:rPr lang="en-US" dirty="0"/>
              <a:t>New networking architectures</a:t>
            </a:r>
          </a:p>
          <a:p>
            <a:pPr lvl="1"/>
            <a:r>
              <a:rPr lang="en-US" dirty="0"/>
              <a:t>New storage systems</a:t>
            </a:r>
          </a:p>
          <a:p>
            <a:r>
              <a:rPr lang="en-US" dirty="0"/>
              <a:t>Ultimate result:</a:t>
            </a:r>
          </a:p>
          <a:p>
            <a:pPr lvl="1"/>
            <a:r>
              <a:rPr lang="en-US" dirty="0" smtClean="0"/>
              <a:t>Exciting new applications</a:t>
            </a:r>
          </a:p>
          <a:p>
            <a:r>
              <a:rPr lang="en-US" dirty="0" smtClean="0"/>
              <a:t>What could you do with: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1 million cores</a:t>
            </a:r>
            <a:r>
              <a:rPr lang="en-US" dirty="0" smtClean="0"/>
              <a:t>, accessing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1 PB data</a:t>
            </a:r>
            <a:r>
              <a:rPr lang="en-US" dirty="0" smtClean="0"/>
              <a:t>, with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5 µs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2"/>
                </a:solidFill>
              </a:rPr>
              <a:t>access time</a:t>
            </a:r>
            <a:r>
              <a:rPr lang="en-US" dirty="0" smtClean="0"/>
              <a:t>??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511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November 4,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RAMCloud &amp; Low-Latency Datacenter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2162002-2512-45FD-82AF-2FE8F2E91859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Many Datacenters?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apitalize IT like other infrastructure (power, water, highways, telecom)?</a:t>
            </a:r>
          </a:p>
          <a:p>
            <a:pPr lvl="1"/>
            <a:r>
              <a:rPr lang="en-US" dirty="0" smtClean="0"/>
              <a:t>$1-10K per person?</a:t>
            </a:r>
          </a:p>
          <a:p>
            <a:pPr lvl="1"/>
            <a:r>
              <a:rPr lang="en-US" dirty="0" smtClean="0"/>
              <a:t>0.5-5 datacenter servers/person?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Computing in 10 years:</a:t>
            </a:r>
          </a:p>
          <a:p>
            <a:pPr lvl="1"/>
            <a:r>
              <a:rPr lang="en-US" dirty="0" smtClean="0"/>
              <a:t>Most non-mobile computing (i.e. Intel processors) in datacenters</a:t>
            </a:r>
          </a:p>
          <a:p>
            <a:pPr lvl="1"/>
            <a:r>
              <a:rPr lang="en-US" dirty="0" smtClean="0"/>
              <a:t>Devices provide user interfaces</a:t>
            </a:r>
          </a:p>
        </p:txBody>
      </p:sp>
      <p:graphicFrame>
        <p:nvGraphicFramePr>
          <p:cNvPr id="12" name="Group 10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8960662"/>
              </p:ext>
            </p:extLst>
          </p:nvPr>
        </p:nvGraphicFramePr>
        <p:xfrm>
          <a:off x="2110740" y="1885950"/>
          <a:ext cx="4922520" cy="1005840"/>
        </p:xfrm>
        <a:graphic>
          <a:graphicData uri="http://schemas.openxmlformats.org/drawingml/2006/table">
            <a:tbl>
              <a:tblPr/>
              <a:tblGrid>
                <a:gridCol w="1584960"/>
                <a:gridCol w="1554480"/>
                <a:gridCol w="1783080"/>
              </a:tblGrid>
              <a:tr h="3200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974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U.S.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974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World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974CB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Servers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0.15-1.5B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3.5-35B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AF9"/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Datacenters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D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1500-15,000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D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35,000-350,000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D1F2"/>
                    </a:solidFill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948799" y="2891790"/>
            <a:ext cx="32464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(assumes 100,000 servers/datacenter)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748176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Evolution of Datacenters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Phase 1: manage scale</a:t>
            </a:r>
          </a:p>
          <a:p>
            <a:pPr lvl="1"/>
            <a:r>
              <a:rPr lang="en-US" dirty="0" smtClean="0"/>
              <a:t>10,000-100,000 servers within 50m radius</a:t>
            </a:r>
          </a:p>
          <a:p>
            <a:pPr lvl="1"/>
            <a:r>
              <a:rPr lang="en-US" dirty="0" smtClean="0"/>
              <a:t>1 PB DRAM</a:t>
            </a:r>
          </a:p>
          <a:p>
            <a:pPr lvl="1"/>
            <a:r>
              <a:rPr lang="en-US" dirty="0" smtClean="0"/>
              <a:t>100 PB disk storage</a:t>
            </a:r>
          </a:p>
          <a:p>
            <a:pPr lvl="1"/>
            <a:r>
              <a:rPr lang="en-US" dirty="0" smtClean="0"/>
              <a:t>Challenge: how can one application harness thousands of servers?</a:t>
            </a:r>
          </a:p>
          <a:p>
            <a:pPr lvl="2"/>
            <a:r>
              <a:rPr lang="en-US" dirty="0" smtClean="0"/>
              <a:t>Answer: MapReduce, etc.</a:t>
            </a:r>
          </a:p>
          <a:p>
            <a:r>
              <a:rPr lang="en-US" dirty="0" smtClean="0"/>
              <a:t>But, communication latency high:</a:t>
            </a:r>
          </a:p>
          <a:p>
            <a:pPr lvl="1"/>
            <a:r>
              <a:rPr lang="en-US" dirty="0" smtClean="0"/>
              <a:t>300-500µs round-trip times</a:t>
            </a:r>
          </a:p>
          <a:p>
            <a:pPr lvl="1"/>
            <a:r>
              <a:rPr lang="en-US" dirty="0" smtClean="0"/>
              <a:t>Must process data sequentially to hide latency</a:t>
            </a:r>
            <a:br>
              <a:rPr lang="en-US" dirty="0" smtClean="0"/>
            </a:br>
            <a:r>
              <a:rPr lang="en-US" dirty="0" smtClean="0"/>
              <a:t>(e.g. MapReduce)</a:t>
            </a:r>
          </a:p>
          <a:p>
            <a:pPr lvl="1"/>
            <a:r>
              <a:rPr lang="en-US" dirty="0" smtClean="0"/>
              <a:t>Interactive applications limited in functionality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4,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RAMCloud &amp; Low-Latency Datacenter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2162002-2512-45FD-82AF-2FE8F2E9185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732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Evolution of Datacenters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Phase 1: manage scale</a:t>
            </a:r>
          </a:p>
          <a:p>
            <a:pPr lvl="1"/>
            <a:r>
              <a:rPr lang="en-US" dirty="0" smtClean="0"/>
              <a:t>10,000-100,000 servers within 50m radius</a:t>
            </a:r>
          </a:p>
          <a:p>
            <a:pPr lvl="1"/>
            <a:r>
              <a:rPr lang="en-US" dirty="0" smtClean="0"/>
              <a:t>1 PB DRAM</a:t>
            </a:r>
          </a:p>
          <a:p>
            <a:pPr lvl="1"/>
            <a:r>
              <a:rPr lang="en-US" dirty="0" smtClean="0"/>
              <a:t>100 PB disk storage</a:t>
            </a:r>
          </a:p>
          <a:p>
            <a:pPr lvl="1"/>
            <a:r>
              <a:rPr lang="en-US" dirty="0" smtClean="0"/>
              <a:t>Challenge: how can one application harness thousands of servers?</a:t>
            </a:r>
          </a:p>
          <a:p>
            <a:pPr lvl="2"/>
            <a:r>
              <a:rPr lang="en-US" dirty="0" smtClean="0"/>
              <a:t>Answer: MapReduce, etc.</a:t>
            </a:r>
          </a:p>
          <a:p>
            <a:r>
              <a:rPr lang="en-US" dirty="0" smtClean="0"/>
              <a:t>But, communication latency high:</a:t>
            </a:r>
          </a:p>
          <a:p>
            <a:pPr lvl="1"/>
            <a:r>
              <a:rPr lang="en-US" dirty="0" smtClean="0"/>
              <a:t>300-500µs round-trip times</a:t>
            </a:r>
          </a:p>
          <a:p>
            <a:pPr lvl="1"/>
            <a:r>
              <a:rPr lang="en-US" dirty="0" smtClean="0"/>
              <a:t>Must process data sequentially to hide latency</a:t>
            </a:r>
            <a:br>
              <a:rPr lang="en-US" dirty="0" smtClean="0"/>
            </a:br>
            <a:r>
              <a:rPr lang="en-US" dirty="0" smtClean="0"/>
              <a:t>(e.g. MapReduce)</a:t>
            </a:r>
          </a:p>
          <a:p>
            <a:pPr lvl="1"/>
            <a:r>
              <a:rPr lang="en-US" dirty="0" smtClean="0"/>
              <a:t>Interactive applications limited in functionality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Phase 2: low latency</a:t>
            </a:r>
          </a:p>
          <a:p>
            <a:pPr lvl="1"/>
            <a:r>
              <a:rPr lang="en-US" dirty="0"/>
              <a:t>Speed-of-light limit: 1µs</a:t>
            </a:r>
          </a:p>
          <a:p>
            <a:pPr lvl="1"/>
            <a:r>
              <a:rPr lang="en-US" dirty="0"/>
              <a:t>Round-trip time achievable today: 5-10µs</a:t>
            </a:r>
          </a:p>
          <a:p>
            <a:pPr lvl="1"/>
            <a:r>
              <a:rPr lang="en-US" dirty="0"/>
              <a:t>Practical limit (5-10 years): </a:t>
            </a:r>
            <a:r>
              <a:rPr lang="en-US" dirty="0" smtClean="0"/>
              <a:t>2-3µs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Why does low latency matter?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How does low latency affect system architecture?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4,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RAMCloud &amp; Low-Latency Datacenter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2162002-2512-45FD-82AF-2FE8F2E9185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59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4,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 &amp; Low-Latency Datacenter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659D765-7126-4B95-ADF3-403BFECAA36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Does Latency Matter?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4"/>
          </p:nvPr>
        </p:nvSpPr>
        <p:spPr>
          <a:xfrm>
            <a:off x="320040" y="3669030"/>
            <a:ext cx="8503920" cy="960120"/>
          </a:xfrm>
        </p:spPr>
        <p:txBody>
          <a:bodyPr/>
          <a:lstStyle/>
          <a:p>
            <a:pPr eaLnBrk="1" hangingPunct="1"/>
            <a:r>
              <a:rPr lang="en-US" dirty="0"/>
              <a:t>Large-scale apps struggle with high latency</a:t>
            </a:r>
          </a:p>
          <a:p>
            <a:pPr lvl="1" eaLnBrk="1" hangingPunct="1"/>
            <a:r>
              <a:rPr lang="en-US" dirty="0"/>
              <a:t>Random access data rate has not scaled!</a:t>
            </a:r>
          </a:p>
          <a:p>
            <a:pPr lvl="1" eaLnBrk="1" hangingPunct="1"/>
            <a:r>
              <a:rPr lang="en-US" dirty="0"/>
              <a:t>Facebook: </a:t>
            </a:r>
            <a:r>
              <a:rPr lang="en-US" dirty="0" smtClean="0"/>
              <a:t>limited to 100-150 </a:t>
            </a:r>
            <a:r>
              <a:rPr lang="en-US" dirty="0"/>
              <a:t>internal requests per </a:t>
            </a:r>
            <a:r>
              <a:rPr lang="en-US" dirty="0" smtClean="0"/>
              <a:t>page</a:t>
            </a:r>
            <a:endParaRPr lang="en-US" dirty="0"/>
          </a:p>
        </p:txBody>
      </p:sp>
      <p:sp>
        <p:nvSpPr>
          <p:cNvPr id="92" name="AutoShape 2"/>
          <p:cNvSpPr>
            <a:spLocks noChangeArrowheads="1"/>
          </p:cNvSpPr>
          <p:nvPr/>
        </p:nvSpPr>
        <p:spPr bwMode="auto">
          <a:xfrm>
            <a:off x="4023360" y="1062991"/>
            <a:ext cx="4709160" cy="2023110"/>
          </a:xfrm>
          <a:prstGeom prst="roundRect">
            <a:avLst>
              <a:gd name="adj" fmla="val 4167"/>
            </a:avLst>
          </a:prstGeom>
          <a:solidFill>
            <a:srgbClr val="F8F8F8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" name="AutoShape 44"/>
          <p:cNvSpPr>
            <a:spLocks noChangeArrowheads="1"/>
          </p:cNvSpPr>
          <p:nvPr/>
        </p:nvSpPr>
        <p:spPr bwMode="auto">
          <a:xfrm>
            <a:off x="4572000" y="1337311"/>
            <a:ext cx="1188720" cy="1463040"/>
          </a:xfrm>
          <a:prstGeom prst="roundRect">
            <a:avLst>
              <a:gd name="adj" fmla="val 9134"/>
            </a:avLst>
          </a:prstGeom>
          <a:solidFill>
            <a:srgbClr val="DFFFDF"/>
          </a:solidFill>
          <a:ln w="19050">
            <a:solidFill>
              <a:srgbClr val="43A34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" name="AutoShape 44"/>
          <p:cNvSpPr>
            <a:spLocks noChangeArrowheads="1"/>
          </p:cNvSpPr>
          <p:nvPr/>
        </p:nvSpPr>
        <p:spPr bwMode="auto">
          <a:xfrm>
            <a:off x="4526280" y="1291591"/>
            <a:ext cx="1188720" cy="1463040"/>
          </a:xfrm>
          <a:prstGeom prst="roundRect">
            <a:avLst>
              <a:gd name="adj" fmla="val 9134"/>
            </a:avLst>
          </a:prstGeom>
          <a:solidFill>
            <a:srgbClr val="DFFFDF"/>
          </a:solidFill>
          <a:ln w="19050">
            <a:solidFill>
              <a:srgbClr val="43A34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" name="AutoShape 44"/>
          <p:cNvSpPr>
            <a:spLocks noChangeArrowheads="1"/>
          </p:cNvSpPr>
          <p:nvPr/>
        </p:nvSpPr>
        <p:spPr bwMode="auto">
          <a:xfrm>
            <a:off x="4480560" y="1245871"/>
            <a:ext cx="1188720" cy="1463040"/>
          </a:xfrm>
          <a:prstGeom prst="roundRect">
            <a:avLst>
              <a:gd name="adj" fmla="val 9134"/>
            </a:avLst>
          </a:prstGeom>
          <a:solidFill>
            <a:srgbClr val="DFFFDF"/>
          </a:solidFill>
          <a:ln w="19050">
            <a:solidFill>
              <a:srgbClr val="43A34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" name="AutoShape 9"/>
          <p:cNvSpPr>
            <a:spLocks noChangeArrowheads="1"/>
          </p:cNvSpPr>
          <p:nvPr/>
        </p:nvSpPr>
        <p:spPr bwMode="auto">
          <a:xfrm>
            <a:off x="868680" y="1062990"/>
            <a:ext cx="2377440" cy="2011680"/>
          </a:xfrm>
          <a:prstGeom prst="roundRect">
            <a:avLst>
              <a:gd name="adj" fmla="val 9134"/>
            </a:avLst>
          </a:prstGeom>
          <a:solidFill>
            <a:srgbClr val="E3EAF9"/>
          </a:solidFill>
          <a:ln w="19050">
            <a:solidFill>
              <a:srgbClr val="4974CB"/>
            </a:solidFill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>
              <a:solidFill>
                <a:schemeClr val="dk1"/>
              </a:solidFill>
              <a:latin typeface="+mn-lt"/>
            </a:endParaRPr>
          </a:p>
        </p:txBody>
      </p:sp>
      <p:sp>
        <p:nvSpPr>
          <p:cNvPr id="97" name="Rectangle 10"/>
          <p:cNvSpPr>
            <a:spLocks noChangeArrowheads="1"/>
          </p:cNvSpPr>
          <p:nvPr/>
        </p:nvSpPr>
        <p:spPr bwMode="auto">
          <a:xfrm>
            <a:off x="1188720" y="1474470"/>
            <a:ext cx="640080" cy="32004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 dirty="0"/>
              <a:t>UI</a:t>
            </a:r>
          </a:p>
        </p:txBody>
      </p:sp>
      <p:sp>
        <p:nvSpPr>
          <p:cNvPr id="98" name="Rectangle 11"/>
          <p:cNvSpPr>
            <a:spLocks noChangeArrowheads="1"/>
          </p:cNvSpPr>
          <p:nvPr/>
        </p:nvSpPr>
        <p:spPr bwMode="auto">
          <a:xfrm>
            <a:off x="1188720" y="1885950"/>
            <a:ext cx="640080" cy="54864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 dirty="0"/>
              <a:t>App.</a:t>
            </a:r>
            <a:br>
              <a:rPr lang="en-US" sz="1600" dirty="0"/>
            </a:br>
            <a:r>
              <a:rPr lang="en-US" sz="1600" dirty="0"/>
              <a:t>Logic</a:t>
            </a:r>
          </a:p>
        </p:txBody>
      </p:sp>
      <p:sp>
        <p:nvSpPr>
          <p:cNvPr id="99" name="Text Box 41"/>
          <p:cNvSpPr txBox="1">
            <a:spLocks noChangeArrowheads="1"/>
          </p:cNvSpPr>
          <p:nvPr/>
        </p:nvSpPr>
        <p:spPr bwMode="auto">
          <a:xfrm>
            <a:off x="2341121" y="1245870"/>
            <a:ext cx="767839" cy="332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1200" b="1" dirty="0"/>
              <a:t>Data</a:t>
            </a:r>
            <a:br>
              <a:rPr lang="en-US" sz="1200" b="1" dirty="0"/>
            </a:br>
            <a:r>
              <a:rPr lang="en-US" sz="1200" b="1" dirty="0"/>
              <a:t>Structures</a:t>
            </a:r>
          </a:p>
        </p:txBody>
      </p:sp>
      <p:sp>
        <p:nvSpPr>
          <p:cNvPr id="100" name="Text Box 42"/>
          <p:cNvSpPr txBox="1">
            <a:spLocks noChangeArrowheads="1"/>
          </p:cNvSpPr>
          <p:nvPr/>
        </p:nvSpPr>
        <p:spPr bwMode="auto">
          <a:xfrm>
            <a:off x="731520" y="678716"/>
            <a:ext cx="265176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dirty="0"/>
              <a:t>Traditional Application</a:t>
            </a:r>
          </a:p>
        </p:txBody>
      </p:sp>
      <p:sp>
        <p:nvSpPr>
          <p:cNvPr id="101" name="Text Box 75"/>
          <p:cNvSpPr txBox="1">
            <a:spLocks noChangeArrowheads="1"/>
          </p:cNvSpPr>
          <p:nvPr/>
        </p:nvSpPr>
        <p:spPr bwMode="auto">
          <a:xfrm rot="-5400000">
            <a:off x="3246755" y="1914942"/>
            <a:ext cx="201168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400" b="1" dirty="0"/>
              <a:t>Application Servers</a:t>
            </a:r>
          </a:p>
        </p:txBody>
      </p:sp>
      <p:sp>
        <p:nvSpPr>
          <p:cNvPr id="102" name="Text Box 76"/>
          <p:cNvSpPr txBox="1">
            <a:spLocks noChangeArrowheads="1"/>
          </p:cNvSpPr>
          <p:nvPr/>
        </p:nvSpPr>
        <p:spPr bwMode="auto">
          <a:xfrm rot="5400000">
            <a:off x="7558405" y="1914942"/>
            <a:ext cx="201168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400" b="1" dirty="0"/>
              <a:t>Storage Servers</a:t>
            </a:r>
          </a:p>
        </p:txBody>
      </p:sp>
      <p:sp>
        <p:nvSpPr>
          <p:cNvPr id="103" name="AutoShape 77"/>
          <p:cNvSpPr>
            <a:spLocks noChangeArrowheads="1"/>
          </p:cNvSpPr>
          <p:nvPr/>
        </p:nvSpPr>
        <p:spPr bwMode="auto">
          <a:xfrm>
            <a:off x="5852160" y="1771651"/>
            <a:ext cx="777240" cy="457200"/>
          </a:xfrm>
          <a:prstGeom prst="leftRightArrow">
            <a:avLst>
              <a:gd name="adj1" fmla="val 57139"/>
              <a:gd name="adj2" fmla="val 52679"/>
            </a:avLst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" name="Text Box 78"/>
          <p:cNvSpPr txBox="1">
            <a:spLocks noChangeArrowheads="1"/>
          </p:cNvSpPr>
          <p:nvPr/>
        </p:nvSpPr>
        <p:spPr bwMode="auto">
          <a:xfrm>
            <a:off x="5264150" y="678716"/>
            <a:ext cx="2508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dirty="0"/>
              <a:t>Web Application</a:t>
            </a:r>
          </a:p>
        </p:txBody>
      </p:sp>
      <p:sp>
        <p:nvSpPr>
          <p:cNvPr id="105" name="Text Box 79"/>
          <p:cNvSpPr txBox="1">
            <a:spLocks noChangeArrowheads="1"/>
          </p:cNvSpPr>
          <p:nvPr/>
        </p:nvSpPr>
        <p:spPr bwMode="auto">
          <a:xfrm>
            <a:off x="1087423" y="3120390"/>
            <a:ext cx="176683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b="1" dirty="0">
                <a:solidFill>
                  <a:schemeClr val="folHlink"/>
                </a:solidFill>
              </a:rPr>
              <a:t>&lt;&lt; 1</a:t>
            </a:r>
            <a:r>
              <a:rPr lang="en-US" b="1" dirty="0">
                <a:solidFill>
                  <a:schemeClr val="folHlink"/>
                </a:solidFill>
                <a:cs typeface="Arial" charset="0"/>
              </a:rPr>
              <a:t>µs latency</a:t>
            </a:r>
          </a:p>
        </p:txBody>
      </p:sp>
      <p:sp>
        <p:nvSpPr>
          <p:cNvPr id="106" name="Text Box 80"/>
          <p:cNvSpPr txBox="1">
            <a:spLocks noChangeArrowheads="1"/>
          </p:cNvSpPr>
          <p:nvPr/>
        </p:nvSpPr>
        <p:spPr bwMode="auto">
          <a:xfrm>
            <a:off x="5044440" y="3120390"/>
            <a:ext cx="2667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dirty="0">
                <a:solidFill>
                  <a:schemeClr val="folHlink"/>
                </a:solidFill>
              </a:rPr>
              <a:t>0.5-10ms</a:t>
            </a:r>
            <a:r>
              <a:rPr lang="en-US" b="1" dirty="0">
                <a:solidFill>
                  <a:schemeClr val="folHlink"/>
                </a:solidFill>
                <a:cs typeface="Arial" charset="0"/>
              </a:rPr>
              <a:t> latency</a:t>
            </a:r>
          </a:p>
        </p:txBody>
      </p:sp>
      <p:sp>
        <p:nvSpPr>
          <p:cNvPr id="107" name="Text Box 81"/>
          <p:cNvSpPr txBox="1">
            <a:spLocks noChangeArrowheads="1"/>
          </p:cNvSpPr>
          <p:nvPr/>
        </p:nvSpPr>
        <p:spPr bwMode="auto">
          <a:xfrm>
            <a:off x="1308637" y="2859227"/>
            <a:ext cx="1497526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1400" b="1" dirty="0">
                <a:solidFill>
                  <a:schemeClr val="tx2"/>
                </a:solidFill>
              </a:rPr>
              <a:t>Single machine</a:t>
            </a:r>
          </a:p>
        </p:txBody>
      </p:sp>
      <p:sp>
        <p:nvSpPr>
          <p:cNvPr id="108" name="Text Box 82"/>
          <p:cNvSpPr txBox="1">
            <a:spLocks noChangeArrowheads="1"/>
          </p:cNvSpPr>
          <p:nvPr/>
        </p:nvSpPr>
        <p:spPr bwMode="auto">
          <a:xfrm>
            <a:off x="5823141" y="2859227"/>
            <a:ext cx="1109599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1400" b="1" dirty="0"/>
              <a:t>Datacenter</a:t>
            </a:r>
          </a:p>
        </p:txBody>
      </p:sp>
      <p:grpSp>
        <p:nvGrpSpPr>
          <p:cNvPr id="109" name="Group 108"/>
          <p:cNvGrpSpPr/>
          <p:nvPr/>
        </p:nvGrpSpPr>
        <p:grpSpPr>
          <a:xfrm>
            <a:off x="2450720" y="1748790"/>
            <a:ext cx="548640" cy="411480"/>
            <a:chOff x="3611880" y="742950"/>
            <a:chExt cx="548640" cy="411480"/>
          </a:xfrm>
        </p:grpSpPr>
        <p:sp>
          <p:nvSpPr>
            <p:cNvPr id="110" name="Line 12"/>
            <p:cNvSpPr>
              <a:spLocks noChangeShapeType="1"/>
            </p:cNvSpPr>
            <p:nvPr/>
          </p:nvSpPr>
          <p:spPr bwMode="auto">
            <a:xfrm>
              <a:off x="3886200" y="742950"/>
              <a:ext cx="137160" cy="1371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Line 14"/>
            <p:cNvSpPr>
              <a:spLocks noChangeShapeType="1"/>
            </p:cNvSpPr>
            <p:nvPr/>
          </p:nvSpPr>
          <p:spPr bwMode="auto">
            <a:xfrm flipH="1">
              <a:off x="3749040" y="742950"/>
              <a:ext cx="137160" cy="1371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Line 15"/>
            <p:cNvSpPr>
              <a:spLocks noChangeShapeType="1"/>
            </p:cNvSpPr>
            <p:nvPr/>
          </p:nvSpPr>
          <p:spPr bwMode="auto">
            <a:xfrm>
              <a:off x="3749040" y="880110"/>
              <a:ext cx="0" cy="1371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" name="Line 15"/>
            <p:cNvSpPr>
              <a:spLocks noChangeShapeType="1"/>
            </p:cNvSpPr>
            <p:nvPr/>
          </p:nvSpPr>
          <p:spPr bwMode="auto">
            <a:xfrm>
              <a:off x="4023360" y="880110"/>
              <a:ext cx="0" cy="1371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Line 12"/>
            <p:cNvSpPr>
              <a:spLocks noChangeShapeType="1"/>
            </p:cNvSpPr>
            <p:nvPr/>
          </p:nvSpPr>
          <p:spPr bwMode="auto">
            <a:xfrm>
              <a:off x="4023360" y="880110"/>
              <a:ext cx="137160" cy="1371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Line 12"/>
            <p:cNvSpPr>
              <a:spLocks noChangeShapeType="1"/>
            </p:cNvSpPr>
            <p:nvPr/>
          </p:nvSpPr>
          <p:spPr bwMode="auto">
            <a:xfrm>
              <a:off x="3749040" y="880110"/>
              <a:ext cx="137160" cy="1371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" name="Line 14"/>
            <p:cNvSpPr>
              <a:spLocks noChangeShapeType="1"/>
            </p:cNvSpPr>
            <p:nvPr/>
          </p:nvSpPr>
          <p:spPr bwMode="auto">
            <a:xfrm flipH="1">
              <a:off x="3611880" y="880110"/>
              <a:ext cx="137160" cy="1371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Line 14"/>
            <p:cNvSpPr>
              <a:spLocks noChangeShapeType="1"/>
            </p:cNvSpPr>
            <p:nvPr/>
          </p:nvSpPr>
          <p:spPr bwMode="auto">
            <a:xfrm flipH="1">
              <a:off x="3749040" y="1017270"/>
              <a:ext cx="137160" cy="1371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" name="Line 15"/>
            <p:cNvSpPr>
              <a:spLocks noChangeShapeType="1"/>
            </p:cNvSpPr>
            <p:nvPr/>
          </p:nvSpPr>
          <p:spPr bwMode="auto">
            <a:xfrm>
              <a:off x="3886200" y="1017270"/>
              <a:ext cx="0" cy="1371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" name="Line 12"/>
            <p:cNvSpPr>
              <a:spLocks noChangeShapeType="1"/>
            </p:cNvSpPr>
            <p:nvPr/>
          </p:nvSpPr>
          <p:spPr bwMode="auto">
            <a:xfrm>
              <a:off x="4023360" y="1017270"/>
              <a:ext cx="137160" cy="1371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" name="Line 15"/>
            <p:cNvSpPr>
              <a:spLocks noChangeShapeType="1"/>
            </p:cNvSpPr>
            <p:nvPr/>
          </p:nvSpPr>
          <p:spPr bwMode="auto">
            <a:xfrm>
              <a:off x="4023360" y="1017270"/>
              <a:ext cx="0" cy="1371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2519300" y="2388869"/>
            <a:ext cx="411480" cy="274321"/>
            <a:chOff x="3429000" y="742950"/>
            <a:chExt cx="411480" cy="274321"/>
          </a:xfrm>
        </p:grpSpPr>
        <p:sp>
          <p:nvSpPr>
            <p:cNvPr id="122" name="Line 20"/>
            <p:cNvSpPr>
              <a:spLocks noChangeShapeType="1"/>
            </p:cNvSpPr>
            <p:nvPr/>
          </p:nvSpPr>
          <p:spPr bwMode="auto">
            <a:xfrm>
              <a:off x="3429000" y="742950"/>
              <a:ext cx="0" cy="1371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" name="Line 20"/>
            <p:cNvSpPr>
              <a:spLocks noChangeShapeType="1"/>
            </p:cNvSpPr>
            <p:nvPr/>
          </p:nvSpPr>
          <p:spPr bwMode="auto">
            <a:xfrm>
              <a:off x="3566160" y="742950"/>
              <a:ext cx="0" cy="1371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" name="Line 20"/>
            <p:cNvSpPr>
              <a:spLocks noChangeShapeType="1"/>
            </p:cNvSpPr>
            <p:nvPr/>
          </p:nvSpPr>
          <p:spPr bwMode="auto">
            <a:xfrm>
              <a:off x="3703320" y="742950"/>
              <a:ext cx="0" cy="1371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" name="Line 20"/>
            <p:cNvSpPr>
              <a:spLocks noChangeShapeType="1"/>
            </p:cNvSpPr>
            <p:nvPr/>
          </p:nvSpPr>
          <p:spPr bwMode="auto">
            <a:xfrm>
              <a:off x="3840480" y="742950"/>
              <a:ext cx="0" cy="1371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" name="Line 20"/>
            <p:cNvSpPr>
              <a:spLocks noChangeShapeType="1"/>
            </p:cNvSpPr>
            <p:nvPr/>
          </p:nvSpPr>
          <p:spPr bwMode="auto">
            <a:xfrm>
              <a:off x="3429000" y="880110"/>
              <a:ext cx="0" cy="1371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" name="Line 20"/>
            <p:cNvSpPr>
              <a:spLocks noChangeShapeType="1"/>
            </p:cNvSpPr>
            <p:nvPr/>
          </p:nvSpPr>
          <p:spPr bwMode="auto">
            <a:xfrm>
              <a:off x="3566160" y="880110"/>
              <a:ext cx="0" cy="1371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" name="Line 20"/>
            <p:cNvSpPr>
              <a:spLocks noChangeShapeType="1"/>
            </p:cNvSpPr>
            <p:nvPr/>
          </p:nvSpPr>
          <p:spPr bwMode="auto">
            <a:xfrm>
              <a:off x="3703320" y="880110"/>
              <a:ext cx="0" cy="1371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9" name="Line 20"/>
            <p:cNvSpPr>
              <a:spLocks noChangeShapeType="1"/>
            </p:cNvSpPr>
            <p:nvPr/>
          </p:nvSpPr>
          <p:spPr bwMode="auto">
            <a:xfrm>
              <a:off x="3840480" y="880110"/>
              <a:ext cx="0" cy="1371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" name="Line 20"/>
            <p:cNvSpPr>
              <a:spLocks noChangeShapeType="1"/>
            </p:cNvSpPr>
            <p:nvPr/>
          </p:nvSpPr>
          <p:spPr bwMode="auto">
            <a:xfrm rot="16200000">
              <a:off x="3771900" y="674370"/>
              <a:ext cx="0" cy="1371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" name="Line 20"/>
            <p:cNvSpPr>
              <a:spLocks noChangeShapeType="1"/>
            </p:cNvSpPr>
            <p:nvPr/>
          </p:nvSpPr>
          <p:spPr bwMode="auto">
            <a:xfrm rot="16200000">
              <a:off x="3634740" y="674371"/>
              <a:ext cx="0" cy="1371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2" name="Line 20"/>
            <p:cNvSpPr>
              <a:spLocks noChangeShapeType="1"/>
            </p:cNvSpPr>
            <p:nvPr/>
          </p:nvSpPr>
          <p:spPr bwMode="auto">
            <a:xfrm rot="16200000">
              <a:off x="3497580" y="674371"/>
              <a:ext cx="0" cy="1371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" name="Line 20"/>
            <p:cNvSpPr>
              <a:spLocks noChangeShapeType="1"/>
            </p:cNvSpPr>
            <p:nvPr/>
          </p:nvSpPr>
          <p:spPr bwMode="auto">
            <a:xfrm rot="16200000">
              <a:off x="3771900" y="811530"/>
              <a:ext cx="0" cy="1371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" name="Line 20"/>
            <p:cNvSpPr>
              <a:spLocks noChangeShapeType="1"/>
            </p:cNvSpPr>
            <p:nvPr/>
          </p:nvSpPr>
          <p:spPr bwMode="auto">
            <a:xfrm rot="16200000">
              <a:off x="3634740" y="811531"/>
              <a:ext cx="0" cy="1371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" name="Line 20"/>
            <p:cNvSpPr>
              <a:spLocks noChangeShapeType="1"/>
            </p:cNvSpPr>
            <p:nvPr/>
          </p:nvSpPr>
          <p:spPr bwMode="auto">
            <a:xfrm rot="16200000">
              <a:off x="3497580" y="811531"/>
              <a:ext cx="0" cy="1371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6" name="Line 20"/>
            <p:cNvSpPr>
              <a:spLocks noChangeShapeType="1"/>
            </p:cNvSpPr>
            <p:nvPr/>
          </p:nvSpPr>
          <p:spPr bwMode="auto">
            <a:xfrm rot="16200000">
              <a:off x="3771900" y="948690"/>
              <a:ext cx="0" cy="1371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" name="Line 20"/>
            <p:cNvSpPr>
              <a:spLocks noChangeShapeType="1"/>
            </p:cNvSpPr>
            <p:nvPr/>
          </p:nvSpPr>
          <p:spPr bwMode="auto">
            <a:xfrm rot="16200000">
              <a:off x="3634740" y="948691"/>
              <a:ext cx="0" cy="1371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" name="Line 20"/>
            <p:cNvSpPr>
              <a:spLocks noChangeShapeType="1"/>
            </p:cNvSpPr>
            <p:nvPr/>
          </p:nvSpPr>
          <p:spPr bwMode="auto">
            <a:xfrm rot="16200000">
              <a:off x="3497580" y="948691"/>
              <a:ext cx="0" cy="1371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9" name="Group 138"/>
          <p:cNvGrpSpPr/>
          <p:nvPr/>
        </p:nvGrpSpPr>
        <p:grpSpPr>
          <a:xfrm>
            <a:off x="6720840" y="1200151"/>
            <a:ext cx="1600200" cy="1600200"/>
            <a:chOff x="3154680" y="1520190"/>
            <a:chExt cx="1600200" cy="1600200"/>
          </a:xfrm>
        </p:grpSpPr>
        <p:sp>
          <p:nvSpPr>
            <p:cNvPr id="140" name="AutoShape 44"/>
            <p:cNvSpPr>
              <a:spLocks noChangeArrowheads="1"/>
            </p:cNvSpPr>
            <p:nvPr/>
          </p:nvSpPr>
          <p:spPr bwMode="auto">
            <a:xfrm>
              <a:off x="3291840" y="1657350"/>
              <a:ext cx="1463040" cy="1463040"/>
            </a:xfrm>
            <a:prstGeom prst="roundRect">
              <a:avLst>
                <a:gd name="adj" fmla="val 9134"/>
              </a:avLst>
            </a:prstGeom>
            <a:solidFill>
              <a:srgbClr val="DFFFDF"/>
            </a:solidFill>
            <a:ln w="19050">
              <a:solidFill>
                <a:srgbClr val="43A34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" name="AutoShape 44"/>
            <p:cNvSpPr>
              <a:spLocks noChangeArrowheads="1"/>
            </p:cNvSpPr>
            <p:nvPr/>
          </p:nvSpPr>
          <p:spPr bwMode="auto">
            <a:xfrm>
              <a:off x="3246120" y="1611630"/>
              <a:ext cx="1463040" cy="1463040"/>
            </a:xfrm>
            <a:prstGeom prst="roundRect">
              <a:avLst>
                <a:gd name="adj" fmla="val 9134"/>
              </a:avLst>
            </a:prstGeom>
            <a:solidFill>
              <a:srgbClr val="DFFFDF"/>
            </a:solidFill>
            <a:ln w="19050">
              <a:solidFill>
                <a:srgbClr val="43A34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2" name="AutoShape 44"/>
            <p:cNvSpPr>
              <a:spLocks noChangeArrowheads="1"/>
            </p:cNvSpPr>
            <p:nvPr/>
          </p:nvSpPr>
          <p:spPr bwMode="auto">
            <a:xfrm>
              <a:off x="3200400" y="1565910"/>
              <a:ext cx="1463040" cy="1463040"/>
            </a:xfrm>
            <a:prstGeom prst="roundRect">
              <a:avLst>
                <a:gd name="adj" fmla="val 9134"/>
              </a:avLst>
            </a:prstGeom>
            <a:solidFill>
              <a:srgbClr val="DFFFDF"/>
            </a:solidFill>
            <a:ln w="19050">
              <a:solidFill>
                <a:srgbClr val="43A34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" name="AutoShape 44"/>
            <p:cNvSpPr>
              <a:spLocks noChangeArrowheads="1"/>
            </p:cNvSpPr>
            <p:nvPr/>
          </p:nvSpPr>
          <p:spPr bwMode="auto">
            <a:xfrm>
              <a:off x="3154680" y="1520190"/>
              <a:ext cx="1463040" cy="1463040"/>
            </a:xfrm>
            <a:prstGeom prst="roundRect">
              <a:avLst>
                <a:gd name="adj" fmla="val 9134"/>
              </a:avLst>
            </a:prstGeom>
            <a:solidFill>
              <a:srgbClr val="DFFFDF"/>
            </a:solidFill>
            <a:ln w="19050">
              <a:solidFill>
                <a:srgbClr val="43A34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4" name="Group 143"/>
            <p:cNvGrpSpPr>
              <a:grpSpLocks noChangeAspect="1"/>
            </p:cNvGrpSpPr>
            <p:nvPr/>
          </p:nvGrpSpPr>
          <p:grpSpPr>
            <a:xfrm>
              <a:off x="3388994" y="1725929"/>
              <a:ext cx="994413" cy="342901"/>
              <a:chOff x="3383280" y="697230"/>
              <a:chExt cx="1325880" cy="457200"/>
            </a:xfrm>
          </p:grpSpPr>
          <p:sp>
            <p:nvSpPr>
              <p:cNvPr id="166" name="Rectangle 165"/>
              <p:cNvSpPr/>
              <p:nvPr/>
            </p:nvSpPr>
            <p:spPr>
              <a:xfrm>
                <a:off x="3383280" y="697230"/>
                <a:ext cx="1325880" cy="457200"/>
              </a:xfrm>
              <a:prstGeom prst="rect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7" name="Line 55"/>
              <p:cNvSpPr>
                <a:spLocks noChangeAspect="1" noChangeShapeType="1"/>
              </p:cNvSpPr>
              <p:nvPr/>
            </p:nvSpPr>
            <p:spPr bwMode="auto">
              <a:xfrm>
                <a:off x="3383280" y="1062990"/>
                <a:ext cx="132588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8" name="Line 55"/>
              <p:cNvSpPr>
                <a:spLocks noChangeAspect="1" noChangeShapeType="1"/>
              </p:cNvSpPr>
              <p:nvPr/>
            </p:nvSpPr>
            <p:spPr bwMode="auto">
              <a:xfrm>
                <a:off x="3383280" y="971550"/>
                <a:ext cx="132588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9" name="Line 55"/>
              <p:cNvSpPr>
                <a:spLocks noChangeAspect="1" noChangeShapeType="1"/>
              </p:cNvSpPr>
              <p:nvPr/>
            </p:nvSpPr>
            <p:spPr bwMode="auto">
              <a:xfrm>
                <a:off x="3383280" y="880110"/>
                <a:ext cx="132588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0" name="Line 55"/>
              <p:cNvSpPr>
                <a:spLocks noChangeAspect="1" noChangeShapeType="1"/>
              </p:cNvSpPr>
              <p:nvPr/>
            </p:nvSpPr>
            <p:spPr bwMode="auto">
              <a:xfrm>
                <a:off x="3383280" y="788670"/>
                <a:ext cx="132588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cxnSp>
            <p:nvCxnSpPr>
              <p:cNvPr id="171" name="Straight Connector 170"/>
              <p:cNvCxnSpPr/>
              <p:nvPr/>
            </p:nvCxnSpPr>
            <p:spPr>
              <a:xfrm>
                <a:off x="3886200" y="697230"/>
                <a:ext cx="0" cy="4572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72" name="Straight Connector 171"/>
              <p:cNvCxnSpPr/>
              <p:nvPr/>
            </p:nvCxnSpPr>
            <p:spPr>
              <a:xfrm>
                <a:off x="4023360" y="697230"/>
                <a:ext cx="0" cy="4572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73" name="Straight Connector 172"/>
              <p:cNvCxnSpPr/>
              <p:nvPr/>
            </p:nvCxnSpPr>
            <p:spPr>
              <a:xfrm>
                <a:off x="4343400" y="697230"/>
                <a:ext cx="0" cy="4572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145" name="Group 144"/>
            <p:cNvGrpSpPr>
              <a:grpSpLocks noChangeAspect="1"/>
            </p:cNvGrpSpPr>
            <p:nvPr/>
          </p:nvGrpSpPr>
          <p:grpSpPr>
            <a:xfrm>
              <a:off x="3383284" y="2274570"/>
              <a:ext cx="274322" cy="480060"/>
              <a:chOff x="3474720" y="1611630"/>
              <a:chExt cx="365760" cy="640080"/>
            </a:xfrm>
          </p:grpSpPr>
          <p:sp>
            <p:nvSpPr>
              <p:cNvPr id="158" name="Rectangle 157"/>
              <p:cNvSpPr/>
              <p:nvPr/>
            </p:nvSpPr>
            <p:spPr>
              <a:xfrm>
                <a:off x="3474720" y="1611630"/>
                <a:ext cx="365760" cy="640080"/>
              </a:xfrm>
              <a:prstGeom prst="rect">
                <a:avLst/>
              </a:prstGeom>
              <a:solidFill>
                <a:schemeClr val="bg1"/>
              </a:solidFill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9" name="Line 55"/>
              <p:cNvSpPr>
                <a:spLocks noChangeAspect="1" noChangeShapeType="1"/>
              </p:cNvSpPr>
              <p:nvPr/>
            </p:nvSpPr>
            <p:spPr bwMode="auto">
              <a:xfrm>
                <a:off x="3474720" y="1703070"/>
                <a:ext cx="36576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0" name="Line 55"/>
              <p:cNvSpPr>
                <a:spLocks noChangeAspect="1" noChangeShapeType="1"/>
              </p:cNvSpPr>
              <p:nvPr/>
            </p:nvSpPr>
            <p:spPr bwMode="auto">
              <a:xfrm>
                <a:off x="3474720" y="1794510"/>
                <a:ext cx="36576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1" name="Line 55"/>
              <p:cNvSpPr>
                <a:spLocks noChangeAspect="1" noChangeShapeType="1"/>
              </p:cNvSpPr>
              <p:nvPr/>
            </p:nvSpPr>
            <p:spPr bwMode="auto">
              <a:xfrm>
                <a:off x="3474720" y="1885950"/>
                <a:ext cx="36576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2" name="Line 55"/>
              <p:cNvSpPr>
                <a:spLocks noChangeAspect="1" noChangeShapeType="1"/>
              </p:cNvSpPr>
              <p:nvPr/>
            </p:nvSpPr>
            <p:spPr bwMode="auto">
              <a:xfrm>
                <a:off x="3474720" y="1977390"/>
                <a:ext cx="36576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" name="Line 55"/>
              <p:cNvSpPr>
                <a:spLocks noChangeAspect="1" noChangeShapeType="1"/>
              </p:cNvSpPr>
              <p:nvPr/>
            </p:nvSpPr>
            <p:spPr bwMode="auto">
              <a:xfrm>
                <a:off x="3474720" y="2160270"/>
                <a:ext cx="36576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" name="Line 55"/>
              <p:cNvSpPr>
                <a:spLocks noChangeAspect="1" noChangeShapeType="1"/>
              </p:cNvSpPr>
              <p:nvPr/>
            </p:nvSpPr>
            <p:spPr bwMode="auto">
              <a:xfrm>
                <a:off x="3474720" y="2068830"/>
                <a:ext cx="36576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cxnSp>
            <p:nvCxnSpPr>
              <p:cNvPr id="165" name="Straight Connector 164"/>
              <p:cNvCxnSpPr/>
              <p:nvPr/>
            </p:nvCxnSpPr>
            <p:spPr>
              <a:xfrm>
                <a:off x="3657600" y="1611630"/>
                <a:ext cx="0" cy="6400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146" name="Group 145"/>
            <p:cNvGrpSpPr>
              <a:grpSpLocks noChangeAspect="1"/>
            </p:cNvGrpSpPr>
            <p:nvPr/>
          </p:nvGrpSpPr>
          <p:grpSpPr>
            <a:xfrm>
              <a:off x="3849921" y="2343150"/>
              <a:ext cx="548641" cy="342901"/>
              <a:chOff x="7909560" y="742950"/>
              <a:chExt cx="731520" cy="457200"/>
            </a:xfrm>
          </p:grpSpPr>
          <p:sp>
            <p:nvSpPr>
              <p:cNvPr id="147" name="Rectangle 146"/>
              <p:cNvSpPr/>
              <p:nvPr/>
            </p:nvSpPr>
            <p:spPr>
              <a:xfrm>
                <a:off x="7909560" y="742950"/>
                <a:ext cx="731520" cy="457200"/>
              </a:xfrm>
              <a:prstGeom prst="rect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8" name="Line 55"/>
              <p:cNvSpPr>
                <a:spLocks noChangeAspect="1" noChangeShapeType="1"/>
              </p:cNvSpPr>
              <p:nvPr/>
            </p:nvSpPr>
            <p:spPr bwMode="auto">
              <a:xfrm>
                <a:off x="7909560" y="742950"/>
                <a:ext cx="7315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cxnSp>
            <p:nvCxnSpPr>
              <p:cNvPr id="149" name="Straight Connector 148"/>
              <p:cNvCxnSpPr>
                <a:endCxn id="154" idx="0"/>
              </p:cNvCxnSpPr>
              <p:nvPr/>
            </p:nvCxnSpPr>
            <p:spPr>
              <a:xfrm>
                <a:off x="7909560" y="742950"/>
                <a:ext cx="0" cy="4572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50" name="Line 55"/>
              <p:cNvSpPr>
                <a:spLocks noChangeAspect="1" noChangeShapeType="1"/>
              </p:cNvSpPr>
              <p:nvPr/>
            </p:nvSpPr>
            <p:spPr bwMode="auto">
              <a:xfrm>
                <a:off x="7909560" y="834390"/>
                <a:ext cx="7315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1" name="Line 55"/>
              <p:cNvSpPr>
                <a:spLocks noChangeAspect="1" noChangeShapeType="1"/>
              </p:cNvSpPr>
              <p:nvPr/>
            </p:nvSpPr>
            <p:spPr bwMode="auto">
              <a:xfrm>
                <a:off x="7909560" y="925830"/>
                <a:ext cx="7315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2" name="Line 55"/>
              <p:cNvSpPr>
                <a:spLocks noChangeAspect="1" noChangeShapeType="1"/>
              </p:cNvSpPr>
              <p:nvPr/>
            </p:nvSpPr>
            <p:spPr bwMode="auto">
              <a:xfrm>
                <a:off x="7909560" y="1017270"/>
                <a:ext cx="7315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" name="Line 55"/>
              <p:cNvSpPr>
                <a:spLocks noChangeAspect="1" noChangeShapeType="1"/>
              </p:cNvSpPr>
              <p:nvPr/>
            </p:nvSpPr>
            <p:spPr bwMode="auto">
              <a:xfrm>
                <a:off x="7909560" y="1108710"/>
                <a:ext cx="7315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" name="Line 55"/>
              <p:cNvSpPr>
                <a:spLocks noChangeAspect="1" noChangeShapeType="1"/>
              </p:cNvSpPr>
              <p:nvPr/>
            </p:nvSpPr>
            <p:spPr bwMode="auto">
              <a:xfrm>
                <a:off x="7909560" y="1200150"/>
                <a:ext cx="7315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cxnSp>
            <p:nvCxnSpPr>
              <p:cNvPr id="155" name="Straight Connector 154"/>
              <p:cNvCxnSpPr/>
              <p:nvPr/>
            </p:nvCxnSpPr>
            <p:spPr>
              <a:xfrm>
                <a:off x="8183880" y="742950"/>
                <a:ext cx="0" cy="4572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56" name="Straight Connector 155"/>
              <p:cNvCxnSpPr/>
              <p:nvPr/>
            </p:nvCxnSpPr>
            <p:spPr>
              <a:xfrm>
                <a:off x="8412480" y="742950"/>
                <a:ext cx="0" cy="4572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57" name="Straight Connector 156"/>
              <p:cNvCxnSpPr/>
              <p:nvPr/>
            </p:nvCxnSpPr>
            <p:spPr>
              <a:xfrm>
                <a:off x="8641080" y="742950"/>
                <a:ext cx="0" cy="4572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sp>
        <p:nvSpPr>
          <p:cNvPr id="174" name="AutoShape 44"/>
          <p:cNvSpPr>
            <a:spLocks noChangeArrowheads="1"/>
          </p:cNvSpPr>
          <p:nvPr/>
        </p:nvSpPr>
        <p:spPr bwMode="auto">
          <a:xfrm>
            <a:off x="4434840" y="1200151"/>
            <a:ext cx="1188720" cy="1463040"/>
          </a:xfrm>
          <a:prstGeom prst="roundRect">
            <a:avLst>
              <a:gd name="adj" fmla="val 9134"/>
            </a:avLst>
          </a:prstGeom>
          <a:solidFill>
            <a:srgbClr val="DFFFDF"/>
          </a:solidFill>
          <a:ln w="19050">
            <a:solidFill>
              <a:srgbClr val="43A34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5" name="Rectangle 10"/>
          <p:cNvSpPr>
            <a:spLocks noChangeArrowheads="1"/>
          </p:cNvSpPr>
          <p:nvPr/>
        </p:nvSpPr>
        <p:spPr bwMode="auto">
          <a:xfrm>
            <a:off x="4709160" y="1474471"/>
            <a:ext cx="640080" cy="32004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 dirty="0"/>
              <a:t>UI</a:t>
            </a:r>
          </a:p>
        </p:txBody>
      </p:sp>
      <p:sp>
        <p:nvSpPr>
          <p:cNvPr id="176" name="Rectangle 11"/>
          <p:cNvSpPr>
            <a:spLocks noChangeArrowheads="1"/>
          </p:cNvSpPr>
          <p:nvPr/>
        </p:nvSpPr>
        <p:spPr bwMode="auto">
          <a:xfrm>
            <a:off x="4709160" y="1885951"/>
            <a:ext cx="640080" cy="54864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 dirty="0"/>
              <a:t>App.</a:t>
            </a:r>
            <a:br>
              <a:rPr lang="en-US" sz="1600" dirty="0"/>
            </a:br>
            <a:r>
              <a:rPr lang="en-US" sz="1600" dirty="0"/>
              <a:t>Logic</a:t>
            </a:r>
          </a:p>
        </p:txBody>
      </p:sp>
    </p:spTree>
    <p:extLst>
      <p:ext uri="{BB962C8B-B14F-4D97-AF65-F5344CB8AC3E}">
        <p14:creationId xmlns:p14="http://schemas.microsoft.com/office/powerpoint/2010/main" val="28497519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4,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 &amp; Low-Latency Datacenter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659D765-7126-4B95-ADF3-403BFECAA36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Goal: Scale </a:t>
            </a:r>
            <a:r>
              <a:rPr lang="en-US" dirty="0" smtClean="0">
                <a:solidFill>
                  <a:schemeClr val="accent4"/>
                </a:solidFill>
              </a:rPr>
              <a:t>and Latency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4"/>
          </p:nvPr>
        </p:nvSpPr>
        <p:spPr>
          <a:xfrm>
            <a:off x="320040" y="3669030"/>
            <a:ext cx="8503920" cy="960120"/>
          </a:xfrm>
        </p:spPr>
        <p:txBody>
          <a:bodyPr/>
          <a:lstStyle/>
          <a:p>
            <a:pPr eaLnBrk="1" hangingPunct="1">
              <a:spcBef>
                <a:spcPct val="25000"/>
              </a:spcBef>
            </a:pPr>
            <a:r>
              <a:rPr lang="en-US" dirty="0"/>
              <a:t>Enable new class of applications:</a:t>
            </a:r>
          </a:p>
          <a:p>
            <a:pPr lvl="1" eaLnBrk="1" hangingPunct="1">
              <a:spcBef>
                <a:spcPct val="25000"/>
              </a:spcBef>
            </a:pPr>
            <a:r>
              <a:rPr lang="en-US" dirty="0"/>
              <a:t>Large-scale graph algorithms (machine learning?)</a:t>
            </a:r>
          </a:p>
          <a:p>
            <a:pPr lvl="1" eaLnBrk="1" hangingPunct="1">
              <a:spcBef>
                <a:spcPts val="200"/>
              </a:spcBef>
            </a:pPr>
            <a:r>
              <a:rPr lang="en-US" dirty="0">
                <a:solidFill>
                  <a:schemeClr val="tx2"/>
                </a:solidFill>
              </a:rPr>
              <a:t>Collaboration at scale</a:t>
            </a:r>
            <a:r>
              <a:rPr lang="en-US" dirty="0" smtClean="0">
                <a:solidFill>
                  <a:schemeClr val="tx2"/>
                </a:solidFill>
              </a:rPr>
              <a:t>?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92" name="AutoShape 2"/>
          <p:cNvSpPr>
            <a:spLocks noChangeArrowheads="1"/>
          </p:cNvSpPr>
          <p:nvPr/>
        </p:nvSpPr>
        <p:spPr bwMode="auto">
          <a:xfrm>
            <a:off x="4023360" y="1062991"/>
            <a:ext cx="4709160" cy="2023110"/>
          </a:xfrm>
          <a:prstGeom prst="roundRect">
            <a:avLst>
              <a:gd name="adj" fmla="val 4167"/>
            </a:avLst>
          </a:prstGeom>
          <a:solidFill>
            <a:srgbClr val="F8F8F8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" name="AutoShape 44"/>
          <p:cNvSpPr>
            <a:spLocks noChangeArrowheads="1"/>
          </p:cNvSpPr>
          <p:nvPr/>
        </p:nvSpPr>
        <p:spPr bwMode="auto">
          <a:xfrm>
            <a:off x="4572000" y="1337311"/>
            <a:ext cx="1188720" cy="1463040"/>
          </a:xfrm>
          <a:prstGeom prst="roundRect">
            <a:avLst>
              <a:gd name="adj" fmla="val 9134"/>
            </a:avLst>
          </a:prstGeom>
          <a:solidFill>
            <a:srgbClr val="DFFFDF"/>
          </a:solidFill>
          <a:ln w="19050">
            <a:solidFill>
              <a:srgbClr val="43A34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" name="AutoShape 44"/>
          <p:cNvSpPr>
            <a:spLocks noChangeArrowheads="1"/>
          </p:cNvSpPr>
          <p:nvPr/>
        </p:nvSpPr>
        <p:spPr bwMode="auto">
          <a:xfrm>
            <a:off x="4526280" y="1291591"/>
            <a:ext cx="1188720" cy="1463040"/>
          </a:xfrm>
          <a:prstGeom prst="roundRect">
            <a:avLst>
              <a:gd name="adj" fmla="val 9134"/>
            </a:avLst>
          </a:prstGeom>
          <a:solidFill>
            <a:srgbClr val="DFFFDF"/>
          </a:solidFill>
          <a:ln w="19050">
            <a:solidFill>
              <a:srgbClr val="43A34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" name="AutoShape 44"/>
          <p:cNvSpPr>
            <a:spLocks noChangeArrowheads="1"/>
          </p:cNvSpPr>
          <p:nvPr/>
        </p:nvSpPr>
        <p:spPr bwMode="auto">
          <a:xfrm>
            <a:off x="4480560" y="1245871"/>
            <a:ext cx="1188720" cy="1463040"/>
          </a:xfrm>
          <a:prstGeom prst="roundRect">
            <a:avLst>
              <a:gd name="adj" fmla="val 9134"/>
            </a:avLst>
          </a:prstGeom>
          <a:solidFill>
            <a:srgbClr val="DFFFDF"/>
          </a:solidFill>
          <a:ln w="19050">
            <a:solidFill>
              <a:srgbClr val="43A34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" name="AutoShape 9"/>
          <p:cNvSpPr>
            <a:spLocks noChangeArrowheads="1"/>
          </p:cNvSpPr>
          <p:nvPr/>
        </p:nvSpPr>
        <p:spPr bwMode="auto">
          <a:xfrm>
            <a:off x="868680" y="1062990"/>
            <a:ext cx="2377440" cy="2011680"/>
          </a:xfrm>
          <a:prstGeom prst="roundRect">
            <a:avLst>
              <a:gd name="adj" fmla="val 9134"/>
            </a:avLst>
          </a:prstGeom>
          <a:solidFill>
            <a:srgbClr val="E3EAF9"/>
          </a:solidFill>
          <a:ln w="19050">
            <a:solidFill>
              <a:srgbClr val="4974CB"/>
            </a:solidFill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>
              <a:solidFill>
                <a:schemeClr val="dk1"/>
              </a:solidFill>
              <a:latin typeface="+mn-lt"/>
            </a:endParaRPr>
          </a:p>
        </p:txBody>
      </p:sp>
      <p:sp>
        <p:nvSpPr>
          <p:cNvPr id="97" name="Rectangle 10"/>
          <p:cNvSpPr>
            <a:spLocks noChangeArrowheads="1"/>
          </p:cNvSpPr>
          <p:nvPr/>
        </p:nvSpPr>
        <p:spPr bwMode="auto">
          <a:xfrm>
            <a:off x="1188720" y="1474470"/>
            <a:ext cx="640080" cy="32004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 dirty="0"/>
              <a:t>UI</a:t>
            </a:r>
          </a:p>
        </p:txBody>
      </p:sp>
      <p:sp>
        <p:nvSpPr>
          <p:cNvPr id="98" name="Rectangle 11"/>
          <p:cNvSpPr>
            <a:spLocks noChangeArrowheads="1"/>
          </p:cNvSpPr>
          <p:nvPr/>
        </p:nvSpPr>
        <p:spPr bwMode="auto">
          <a:xfrm>
            <a:off x="1188720" y="1885950"/>
            <a:ext cx="640080" cy="54864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 dirty="0"/>
              <a:t>App.</a:t>
            </a:r>
            <a:br>
              <a:rPr lang="en-US" sz="1600" dirty="0"/>
            </a:br>
            <a:r>
              <a:rPr lang="en-US" sz="1600" dirty="0"/>
              <a:t>Logic</a:t>
            </a:r>
          </a:p>
        </p:txBody>
      </p:sp>
      <p:sp>
        <p:nvSpPr>
          <p:cNvPr id="99" name="Text Box 41"/>
          <p:cNvSpPr txBox="1">
            <a:spLocks noChangeArrowheads="1"/>
          </p:cNvSpPr>
          <p:nvPr/>
        </p:nvSpPr>
        <p:spPr bwMode="auto">
          <a:xfrm>
            <a:off x="2341121" y="1245870"/>
            <a:ext cx="767839" cy="332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1200" b="1" dirty="0"/>
              <a:t>Data</a:t>
            </a:r>
            <a:br>
              <a:rPr lang="en-US" sz="1200" b="1" dirty="0"/>
            </a:br>
            <a:r>
              <a:rPr lang="en-US" sz="1200" b="1" dirty="0"/>
              <a:t>Structures</a:t>
            </a:r>
          </a:p>
        </p:txBody>
      </p:sp>
      <p:sp>
        <p:nvSpPr>
          <p:cNvPr id="100" name="Text Box 42"/>
          <p:cNvSpPr txBox="1">
            <a:spLocks noChangeArrowheads="1"/>
          </p:cNvSpPr>
          <p:nvPr/>
        </p:nvSpPr>
        <p:spPr bwMode="auto">
          <a:xfrm>
            <a:off x="731520" y="678716"/>
            <a:ext cx="265176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dirty="0"/>
              <a:t>Traditional Application</a:t>
            </a:r>
          </a:p>
        </p:txBody>
      </p:sp>
      <p:sp>
        <p:nvSpPr>
          <p:cNvPr id="101" name="Text Box 75"/>
          <p:cNvSpPr txBox="1">
            <a:spLocks noChangeArrowheads="1"/>
          </p:cNvSpPr>
          <p:nvPr/>
        </p:nvSpPr>
        <p:spPr bwMode="auto">
          <a:xfrm rot="-5400000">
            <a:off x="3246755" y="1914942"/>
            <a:ext cx="201168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400" b="1" dirty="0"/>
              <a:t>Application Servers</a:t>
            </a:r>
          </a:p>
        </p:txBody>
      </p:sp>
      <p:sp>
        <p:nvSpPr>
          <p:cNvPr id="102" name="Text Box 76"/>
          <p:cNvSpPr txBox="1">
            <a:spLocks noChangeArrowheads="1"/>
          </p:cNvSpPr>
          <p:nvPr/>
        </p:nvSpPr>
        <p:spPr bwMode="auto">
          <a:xfrm rot="5400000">
            <a:off x="7558405" y="1914942"/>
            <a:ext cx="201168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400" b="1" dirty="0"/>
              <a:t>Storage Servers</a:t>
            </a:r>
          </a:p>
        </p:txBody>
      </p:sp>
      <p:sp>
        <p:nvSpPr>
          <p:cNvPr id="103" name="AutoShape 77"/>
          <p:cNvSpPr>
            <a:spLocks noChangeArrowheads="1"/>
          </p:cNvSpPr>
          <p:nvPr/>
        </p:nvSpPr>
        <p:spPr bwMode="auto">
          <a:xfrm>
            <a:off x="5852160" y="1771651"/>
            <a:ext cx="777240" cy="457200"/>
          </a:xfrm>
          <a:prstGeom prst="leftRightArrow">
            <a:avLst>
              <a:gd name="adj1" fmla="val 57139"/>
              <a:gd name="adj2" fmla="val 52679"/>
            </a:avLst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" name="Text Box 78"/>
          <p:cNvSpPr txBox="1">
            <a:spLocks noChangeArrowheads="1"/>
          </p:cNvSpPr>
          <p:nvPr/>
        </p:nvSpPr>
        <p:spPr bwMode="auto">
          <a:xfrm>
            <a:off x="5264150" y="678716"/>
            <a:ext cx="2508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dirty="0"/>
              <a:t>Web Application</a:t>
            </a:r>
          </a:p>
        </p:txBody>
      </p:sp>
      <p:sp>
        <p:nvSpPr>
          <p:cNvPr id="105" name="Text Box 79"/>
          <p:cNvSpPr txBox="1">
            <a:spLocks noChangeArrowheads="1"/>
          </p:cNvSpPr>
          <p:nvPr/>
        </p:nvSpPr>
        <p:spPr bwMode="auto">
          <a:xfrm>
            <a:off x="1087423" y="3120390"/>
            <a:ext cx="176683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b="1" dirty="0">
                <a:solidFill>
                  <a:schemeClr val="folHlink"/>
                </a:solidFill>
              </a:rPr>
              <a:t>&lt;&lt; 1</a:t>
            </a:r>
            <a:r>
              <a:rPr lang="en-US" b="1" dirty="0">
                <a:solidFill>
                  <a:schemeClr val="folHlink"/>
                </a:solidFill>
                <a:cs typeface="Arial" charset="0"/>
              </a:rPr>
              <a:t>µs latency</a:t>
            </a:r>
          </a:p>
        </p:txBody>
      </p:sp>
      <p:sp>
        <p:nvSpPr>
          <p:cNvPr id="106" name="Text Box 80"/>
          <p:cNvSpPr txBox="1">
            <a:spLocks noChangeArrowheads="1"/>
          </p:cNvSpPr>
          <p:nvPr/>
        </p:nvSpPr>
        <p:spPr bwMode="auto">
          <a:xfrm>
            <a:off x="5044440" y="3120390"/>
            <a:ext cx="2667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dirty="0">
                <a:solidFill>
                  <a:schemeClr val="folHlink"/>
                </a:solidFill>
              </a:rPr>
              <a:t>0.5-10ms</a:t>
            </a:r>
            <a:r>
              <a:rPr lang="en-US" b="1" dirty="0">
                <a:solidFill>
                  <a:schemeClr val="folHlink"/>
                </a:solidFill>
                <a:cs typeface="Arial" charset="0"/>
              </a:rPr>
              <a:t> latency</a:t>
            </a:r>
          </a:p>
        </p:txBody>
      </p:sp>
      <p:sp>
        <p:nvSpPr>
          <p:cNvPr id="107" name="Text Box 81"/>
          <p:cNvSpPr txBox="1">
            <a:spLocks noChangeArrowheads="1"/>
          </p:cNvSpPr>
          <p:nvPr/>
        </p:nvSpPr>
        <p:spPr bwMode="auto">
          <a:xfrm>
            <a:off x="1308637" y="2859227"/>
            <a:ext cx="1497526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1400" b="1" dirty="0">
                <a:solidFill>
                  <a:schemeClr val="tx2"/>
                </a:solidFill>
              </a:rPr>
              <a:t>Single machine</a:t>
            </a:r>
          </a:p>
        </p:txBody>
      </p:sp>
      <p:sp>
        <p:nvSpPr>
          <p:cNvPr id="108" name="Text Box 82"/>
          <p:cNvSpPr txBox="1">
            <a:spLocks noChangeArrowheads="1"/>
          </p:cNvSpPr>
          <p:nvPr/>
        </p:nvSpPr>
        <p:spPr bwMode="auto">
          <a:xfrm>
            <a:off x="5823141" y="2859227"/>
            <a:ext cx="1109599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1400" b="1" dirty="0"/>
              <a:t>Datacenter</a:t>
            </a:r>
          </a:p>
        </p:txBody>
      </p:sp>
      <p:grpSp>
        <p:nvGrpSpPr>
          <p:cNvPr id="109" name="Group 108"/>
          <p:cNvGrpSpPr/>
          <p:nvPr/>
        </p:nvGrpSpPr>
        <p:grpSpPr>
          <a:xfrm>
            <a:off x="2450720" y="1748790"/>
            <a:ext cx="548640" cy="411480"/>
            <a:chOff x="3611880" y="742950"/>
            <a:chExt cx="548640" cy="411480"/>
          </a:xfrm>
        </p:grpSpPr>
        <p:sp>
          <p:nvSpPr>
            <p:cNvPr id="110" name="Line 12"/>
            <p:cNvSpPr>
              <a:spLocks noChangeShapeType="1"/>
            </p:cNvSpPr>
            <p:nvPr/>
          </p:nvSpPr>
          <p:spPr bwMode="auto">
            <a:xfrm>
              <a:off x="3886200" y="742950"/>
              <a:ext cx="137160" cy="1371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Line 14"/>
            <p:cNvSpPr>
              <a:spLocks noChangeShapeType="1"/>
            </p:cNvSpPr>
            <p:nvPr/>
          </p:nvSpPr>
          <p:spPr bwMode="auto">
            <a:xfrm flipH="1">
              <a:off x="3749040" y="742950"/>
              <a:ext cx="137160" cy="1371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Line 15"/>
            <p:cNvSpPr>
              <a:spLocks noChangeShapeType="1"/>
            </p:cNvSpPr>
            <p:nvPr/>
          </p:nvSpPr>
          <p:spPr bwMode="auto">
            <a:xfrm>
              <a:off x="3749040" y="880110"/>
              <a:ext cx="0" cy="1371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" name="Line 15"/>
            <p:cNvSpPr>
              <a:spLocks noChangeShapeType="1"/>
            </p:cNvSpPr>
            <p:nvPr/>
          </p:nvSpPr>
          <p:spPr bwMode="auto">
            <a:xfrm>
              <a:off x="4023360" y="880110"/>
              <a:ext cx="0" cy="1371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Line 12"/>
            <p:cNvSpPr>
              <a:spLocks noChangeShapeType="1"/>
            </p:cNvSpPr>
            <p:nvPr/>
          </p:nvSpPr>
          <p:spPr bwMode="auto">
            <a:xfrm>
              <a:off x="4023360" y="880110"/>
              <a:ext cx="137160" cy="1371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Line 12"/>
            <p:cNvSpPr>
              <a:spLocks noChangeShapeType="1"/>
            </p:cNvSpPr>
            <p:nvPr/>
          </p:nvSpPr>
          <p:spPr bwMode="auto">
            <a:xfrm>
              <a:off x="3749040" y="880110"/>
              <a:ext cx="137160" cy="1371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" name="Line 14"/>
            <p:cNvSpPr>
              <a:spLocks noChangeShapeType="1"/>
            </p:cNvSpPr>
            <p:nvPr/>
          </p:nvSpPr>
          <p:spPr bwMode="auto">
            <a:xfrm flipH="1">
              <a:off x="3611880" y="880110"/>
              <a:ext cx="137160" cy="1371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Line 14"/>
            <p:cNvSpPr>
              <a:spLocks noChangeShapeType="1"/>
            </p:cNvSpPr>
            <p:nvPr/>
          </p:nvSpPr>
          <p:spPr bwMode="auto">
            <a:xfrm flipH="1">
              <a:off x="3749040" y="1017270"/>
              <a:ext cx="137160" cy="1371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" name="Line 15"/>
            <p:cNvSpPr>
              <a:spLocks noChangeShapeType="1"/>
            </p:cNvSpPr>
            <p:nvPr/>
          </p:nvSpPr>
          <p:spPr bwMode="auto">
            <a:xfrm>
              <a:off x="3886200" y="1017270"/>
              <a:ext cx="0" cy="1371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" name="Line 12"/>
            <p:cNvSpPr>
              <a:spLocks noChangeShapeType="1"/>
            </p:cNvSpPr>
            <p:nvPr/>
          </p:nvSpPr>
          <p:spPr bwMode="auto">
            <a:xfrm>
              <a:off x="4023360" y="1017270"/>
              <a:ext cx="137160" cy="1371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" name="Line 15"/>
            <p:cNvSpPr>
              <a:spLocks noChangeShapeType="1"/>
            </p:cNvSpPr>
            <p:nvPr/>
          </p:nvSpPr>
          <p:spPr bwMode="auto">
            <a:xfrm>
              <a:off x="4023360" y="1017270"/>
              <a:ext cx="0" cy="1371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2519300" y="2388869"/>
            <a:ext cx="411480" cy="274321"/>
            <a:chOff x="3429000" y="742950"/>
            <a:chExt cx="411480" cy="274321"/>
          </a:xfrm>
        </p:grpSpPr>
        <p:sp>
          <p:nvSpPr>
            <p:cNvPr id="122" name="Line 20"/>
            <p:cNvSpPr>
              <a:spLocks noChangeShapeType="1"/>
            </p:cNvSpPr>
            <p:nvPr/>
          </p:nvSpPr>
          <p:spPr bwMode="auto">
            <a:xfrm>
              <a:off x="3429000" y="742950"/>
              <a:ext cx="0" cy="1371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" name="Line 20"/>
            <p:cNvSpPr>
              <a:spLocks noChangeShapeType="1"/>
            </p:cNvSpPr>
            <p:nvPr/>
          </p:nvSpPr>
          <p:spPr bwMode="auto">
            <a:xfrm>
              <a:off x="3566160" y="742950"/>
              <a:ext cx="0" cy="1371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" name="Line 20"/>
            <p:cNvSpPr>
              <a:spLocks noChangeShapeType="1"/>
            </p:cNvSpPr>
            <p:nvPr/>
          </p:nvSpPr>
          <p:spPr bwMode="auto">
            <a:xfrm>
              <a:off x="3703320" y="742950"/>
              <a:ext cx="0" cy="1371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" name="Line 20"/>
            <p:cNvSpPr>
              <a:spLocks noChangeShapeType="1"/>
            </p:cNvSpPr>
            <p:nvPr/>
          </p:nvSpPr>
          <p:spPr bwMode="auto">
            <a:xfrm>
              <a:off x="3840480" y="742950"/>
              <a:ext cx="0" cy="1371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" name="Line 20"/>
            <p:cNvSpPr>
              <a:spLocks noChangeShapeType="1"/>
            </p:cNvSpPr>
            <p:nvPr/>
          </p:nvSpPr>
          <p:spPr bwMode="auto">
            <a:xfrm>
              <a:off x="3429000" y="880110"/>
              <a:ext cx="0" cy="1371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" name="Line 20"/>
            <p:cNvSpPr>
              <a:spLocks noChangeShapeType="1"/>
            </p:cNvSpPr>
            <p:nvPr/>
          </p:nvSpPr>
          <p:spPr bwMode="auto">
            <a:xfrm>
              <a:off x="3566160" y="880110"/>
              <a:ext cx="0" cy="1371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" name="Line 20"/>
            <p:cNvSpPr>
              <a:spLocks noChangeShapeType="1"/>
            </p:cNvSpPr>
            <p:nvPr/>
          </p:nvSpPr>
          <p:spPr bwMode="auto">
            <a:xfrm>
              <a:off x="3703320" y="880110"/>
              <a:ext cx="0" cy="1371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9" name="Line 20"/>
            <p:cNvSpPr>
              <a:spLocks noChangeShapeType="1"/>
            </p:cNvSpPr>
            <p:nvPr/>
          </p:nvSpPr>
          <p:spPr bwMode="auto">
            <a:xfrm>
              <a:off x="3840480" y="880110"/>
              <a:ext cx="0" cy="1371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" name="Line 20"/>
            <p:cNvSpPr>
              <a:spLocks noChangeShapeType="1"/>
            </p:cNvSpPr>
            <p:nvPr/>
          </p:nvSpPr>
          <p:spPr bwMode="auto">
            <a:xfrm rot="16200000">
              <a:off x="3771900" y="674370"/>
              <a:ext cx="0" cy="1371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" name="Line 20"/>
            <p:cNvSpPr>
              <a:spLocks noChangeShapeType="1"/>
            </p:cNvSpPr>
            <p:nvPr/>
          </p:nvSpPr>
          <p:spPr bwMode="auto">
            <a:xfrm rot="16200000">
              <a:off x="3634740" y="674371"/>
              <a:ext cx="0" cy="1371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2" name="Line 20"/>
            <p:cNvSpPr>
              <a:spLocks noChangeShapeType="1"/>
            </p:cNvSpPr>
            <p:nvPr/>
          </p:nvSpPr>
          <p:spPr bwMode="auto">
            <a:xfrm rot="16200000">
              <a:off x="3497580" y="674371"/>
              <a:ext cx="0" cy="1371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" name="Line 20"/>
            <p:cNvSpPr>
              <a:spLocks noChangeShapeType="1"/>
            </p:cNvSpPr>
            <p:nvPr/>
          </p:nvSpPr>
          <p:spPr bwMode="auto">
            <a:xfrm rot="16200000">
              <a:off x="3771900" y="811530"/>
              <a:ext cx="0" cy="1371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" name="Line 20"/>
            <p:cNvSpPr>
              <a:spLocks noChangeShapeType="1"/>
            </p:cNvSpPr>
            <p:nvPr/>
          </p:nvSpPr>
          <p:spPr bwMode="auto">
            <a:xfrm rot="16200000">
              <a:off x="3634740" y="811531"/>
              <a:ext cx="0" cy="1371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" name="Line 20"/>
            <p:cNvSpPr>
              <a:spLocks noChangeShapeType="1"/>
            </p:cNvSpPr>
            <p:nvPr/>
          </p:nvSpPr>
          <p:spPr bwMode="auto">
            <a:xfrm rot="16200000">
              <a:off x="3497580" y="811531"/>
              <a:ext cx="0" cy="1371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6" name="Line 20"/>
            <p:cNvSpPr>
              <a:spLocks noChangeShapeType="1"/>
            </p:cNvSpPr>
            <p:nvPr/>
          </p:nvSpPr>
          <p:spPr bwMode="auto">
            <a:xfrm rot="16200000">
              <a:off x="3771900" y="948690"/>
              <a:ext cx="0" cy="1371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" name="Line 20"/>
            <p:cNvSpPr>
              <a:spLocks noChangeShapeType="1"/>
            </p:cNvSpPr>
            <p:nvPr/>
          </p:nvSpPr>
          <p:spPr bwMode="auto">
            <a:xfrm rot="16200000">
              <a:off x="3634740" y="948691"/>
              <a:ext cx="0" cy="1371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" name="Line 20"/>
            <p:cNvSpPr>
              <a:spLocks noChangeShapeType="1"/>
            </p:cNvSpPr>
            <p:nvPr/>
          </p:nvSpPr>
          <p:spPr bwMode="auto">
            <a:xfrm rot="16200000">
              <a:off x="3497580" y="948691"/>
              <a:ext cx="0" cy="1371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9" name="Group 138"/>
          <p:cNvGrpSpPr/>
          <p:nvPr/>
        </p:nvGrpSpPr>
        <p:grpSpPr>
          <a:xfrm>
            <a:off x="6720840" y="1200151"/>
            <a:ext cx="1600200" cy="1600200"/>
            <a:chOff x="3154680" y="1520190"/>
            <a:chExt cx="1600200" cy="1600200"/>
          </a:xfrm>
        </p:grpSpPr>
        <p:sp>
          <p:nvSpPr>
            <p:cNvPr id="140" name="AutoShape 44"/>
            <p:cNvSpPr>
              <a:spLocks noChangeArrowheads="1"/>
            </p:cNvSpPr>
            <p:nvPr/>
          </p:nvSpPr>
          <p:spPr bwMode="auto">
            <a:xfrm>
              <a:off x="3291840" y="1657350"/>
              <a:ext cx="1463040" cy="1463040"/>
            </a:xfrm>
            <a:prstGeom prst="roundRect">
              <a:avLst>
                <a:gd name="adj" fmla="val 9134"/>
              </a:avLst>
            </a:prstGeom>
            <a:solidFill>
              <a:srgbClr val="DFFFDF"/>
            </a:solidFill>
            <a:ln w="19050">
              <a:solidFill>
                <a:srgbClr val="43A34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" name="AutoShape 44"/>
            <p:cNvSpPr>
              <a:spLocks noChangeArrowheads="1"/>
            </p:cNvSpPr>
            <p:nvPr/>
          </p:nvSpPr>
          <p:spPr bwMode="auto">
            <a:xfrm>
              <a:off x="3246120" y="1611630"/>
              <a:ext cx="1463040" cy="1463040"/>
            </a:xfrm>
            <a:prstGeom prst="roundRect">
              <a:avLst>
                <a:gd name="adj" fmla="val 9134"/>
              </a:avLst>
            </a:prstGeom>
            <a:solidFill>
              <a:srgbClr val="DFFFDF"/>
            </a:solidFill>
            <a:ln w="19050">
              <a:solidFill>
                <a:srgbClr val="43A34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2" name="AutoShape 44"/>
            <p:cNvSpPr>
              <a:spLocks noChangeArrowheads="1"/>
            </p:cNvSpPr>
            <p:nvPr/>
          </p:nvSpPr>
          <p:spPr bwMode="auto">
            <a:xfrm>
              <a:off x="3200400" y="1565910"/>
              <a:ext cx="1463040" cy="1463040"/>
            </a:xfrm>
            <a:prstGeom prst="roundRect">
              <a:avLst>
                <a:gd name="adj" fmla="val 9134"/>
              </a:avLst>
            </a:prstGeom>
            <a:solidFill>
              <a:srgbClr val="DFFFDF"/>
            </a:solidFill>
            <a:ln w="19050">
              <a:solidFill>
                <a:srgbClr val="43A34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" name="AutoShape 44"/>
            <p:cNvSpPr>
              <a:spLocks noChangeArrowheads="1"/>
            </p:cNvSpPr>
            <p:nvPr/>
          </p:nvSpPr>
          <p:spPr bwMode="auto">
            <a:xfrm>
              <a:off x="3154680" y="1520190"/>
              <a:ext cx="1463040" cy="1463040"/>
            </a:xfrm>
            <a:prstGeom prst="roundRect">
              <a:avLst>
                <a:gd name="adj" fmla="val 9134"/>
              </a:avLst>
            </a:prstGeom>
            <a:solidFill>
              <a:srgbClr val="DFFFDF"/>
            </a:solidFill>
            <a:ln w="19050">
              <a:solidFill>
                <a:srgbClr val="43A34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4" name="Group 143"/>
            <p:cNvGrpSpPr>
              <a:grpSpLocks noChangeAspect="1"/>
            </p:cNvGrpSpPr>
            <p:nvPr/>
          </p:nvGrpSpPr>
          <p:grpSpPr>
            <a:xfrm>
              <a:off x="3388994" y="1725929"/>
              <a:ext cx="994413" cy="342901"/>
              <a:chOff x="3383280" y="697230"/>
              <a:chExt cx="1325880" cy="457200"/>
            </a:xfrm>
          </p:grpSpPr>
          <p:sp>
            <p:nvSpPr>
              <p:cNvPr id="166" name="Rectangle 165"/>
              <p:cNvSpPr/>
              <p:nvPr/>
            </p:nvSpPr>
            <p:spPr>
              <a:xfrm>
                <a:off x="3383280" y="697230"/>
                <a:ext cx="1325880" cy="457200"/>
              </a:xfrm>
              <a:prstGeom prst="rect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7" name="Line 55"/>
              <p:cNvSpPr>
                <a:spLocks noChangeAspect="1" noChangeShapeType="1"/>
              </p:cNvSpPr>
              <p:nvPr/>
            </p:nvSpPr>
            <p:spPr bwMode="auto">
              <a:xfrm>
                <a:off x="3383280" y="1062990"/>
                <a:ext cx="132588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8" name="Line 55"/>
              <p:cNvSpPr>
                <a:spLocks noChangeAspect="1" noChangeShapeType="1"/>
              </p:cNvSpPr>
              <p:nvPr/>
            </p:nvSpPr>
            <p:spPr bwMode="auto">
              <a:xfrm>
                <a:off x="3383280" y="971550"/>
                <a:ext cx="132588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9" name="Line 55"/>
              <p:cNvSpPr>
                <a:spLocks noChangeAspect="1" noChangeShapeType="1"/>
              </p:cNvSpPr>
              <p:nvPr/>
            </p:nvSpPr>
            <p:spPr bwMode="auto">
              <a:xfrm>
                <a:off x="3383280" y="880110"/>
                <a:ext cx="132588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0" name="Line 55"/>
              <p:cNvSpPr>
                <a:spLocks noChangeAspect="1" noChangeShapeType="1"/>
              </p:cNvSpPr>
              <p:nvPr/>
            </p:nvSpPr>
            <p:spPr bwMode="auto">
              <a:xfrm>
                <a:off x="3383280" y="788670"/>
                <a:ext cx="132588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cxnSp>
            <p:nvCxnSpPr>
              <p:cNvPr id="171" name="Straight Connector 170"/>
              <p:cNvCxnSpPr/>
              <p:nvPr/>
            </p:nvCxnSpPr>
            <p:spPr>
              <a:xfrm>
                <a:off x="3886200" y="697230"/>
                <a:ext cx="0" cy="4572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72" name="Straight Connector 171"/>
              <p:cNvCxnSpPr/>
              <p:nvPr/>
            </p:nvCxnSpPr>
            <p:spPr>
              <a:xfrm>
                <a:off x="4023360" y="697230"/>
                <a:ext cx="0" cy="4572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73" name="Straight Connector 172"/>
              <p:cNvCxnSpPr/>
              <p:nvPr/>
            </p:nvCxnSpPr>
            <p:spPr>
              <a:xfrm>
                <a:off x="4343400" y="697230"/>
                <a:ext cx="0" cy="4572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145" name="Group 144"/>
            <p:cNvGrpSpPr>
              <a:grpSpLocks noChangeAspect="1"/>
            </p:cNvGrpSpPr>
            <p:nvPr/>
          </p:nvGrpSpPr>
          <p:grpSpPr>
            <a:xfrm>
              <a:off x="3383284" y="2274570"/>
              <a:ext cx="274322" cy="480060"/>
              <a:chOff x="3474720" y="1611630"/>
              <a:chExt cx="365760" cy="640080"/>
            </a:xfrm>
          </p:grpSpPr>
          <p:sp>
            <p:nvSpPr>
              <p:cNvPr id="158" name="Rectangle 157"/>
              <p:cNvSpPr/>
              <p:nvPr/>
            </p:nvSpPr>
            <p:spPr>
              <a:xfrm>
                <a:off x="3474720" y="1611630"/>
                <a:ext cx="365760" cy="640080"/>
              </a:xfrm>
              <a:prstGeom prst="rect">
                <a:avLst/>
              </a:prstGeom>
              <a:solidFill>
                <a:schemeClr val="bg1"/>
              </a:solidFill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9" name="Line 55"/>
              <p:cNvSpPr>
                <a:spLocks noChangeAspect="1" noChangeShapeType="1"/>
              </p:cNvSpPr>
              <p:nvPr/>
            </p:nvSpPr>
            <p:spPr bwMode="auto">
              <a:xfrm>
                <a:off x="3474720" y="1703070"/>
                <a:ext cx="36576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0" name="Line 55"/>
              <p:cNvSpPr>
                <a:spLocks noChangeAspect="1" noChangeShapeType="1"/>
              </p:cNvSpPr>
              <p:nvPr/>
            </p:nvSpPr>
            <p:spPr bwMode="auto">
              <a:xfrm>
                <a:off x="3474720" y="1794510"/>
                <a:ext cx="36576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1" name="Line 55"/>
              <p:cNvSpPr>
                <a:spLocks noChangeAspect="1" noChangeShapeType="1"/>
              </p:cNvSpPr>
              <p:nvPr/>
            </p:nvSpPr>
            <p:spPr bwMode="auto">
              <a:xfrm>
                <a:off x="3474720" y="1885950"/>
                <a:ext cx="36576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2" name="Line 55"/>
              <p:cNvSpPr>
                <a:spLocks noChangeAspect="1" noChangeShapeType="1"/>
              </p:cNvSpPr>
              <p:nvPr/>
            </p:nvSpPr>
            <p:spPr bwMode="auto">
              <a:xfrm>
                <a:off x="3474720" y="1977390"/>
                <a:ext cx="36576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" name="Line 55"/>
              <p:cNvSpPr>
                <a:spLocks noChangeAspect="1" noChangeShapeType="1"/>
              </p:cNvSpPr>
              <p:nvPr/>
            </p:nvSpPr>
            <p:spPr bwMode="auto">
              <a:xfrm>
                <a:off x="3474720" y="2160270"/>
                <a:ext cx="36576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" name="Line 55"/>
              <p:cNvSpPr>
                <a:spLocks noChangeAspect="1" noChangeShapeType="1"/>
              </p:cNvSpPr>
              <p:nvPr/>
            </p:nvSpPr>
            <p:spPr bwMode="auto">
              <a:xfrm>
                <a:off x="3474720" y="2068830"/>
                <a:ext cx="36576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cxnSp>
            <p:nvCxnSpPr>
              <p:cNvPr id="165" name="Straight Connector 164"/>
              <p:cNvCxnSpPr/>
              <p:nvPr/>
            </p:nvCxnSpPr>
            <p:spPr>
              <a:xfrm>
                <a:off x="3657600" y="1611630"/>
                <a:ext cx="0" cy="6400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146" name="Group 145"/>
            <p:cNvGrpSpPr>
              <a:grpSpLocks noChangeAspect="1"/>
            </p:cNvGrpSpPr>
            <p:nvPr/>
          </p:nvGrpSpPr>
          <p:grpSpPr>
            <a:xfrm>
              <a:off x="3849921" y="2343150"/>
              <a:ext cx="548641" cy="342901"/>
              <a:chOff x="7909560" y="742950"/>
              <a:chExt cx="731520" cy="457200"/>
            </a:xfrm>
          </p:grpSpPr>
          <p:sp>
            <p:nvSpPr>
              <p:cNvPr id="147" name="Rectangle 146"/>
              <p:cNvSpPr/>
              <p:nvPr/>
            </p:nvSpPr>
            <p:spPr>
              <a:xfrm>
                <a:off x="7909560" y="742950"/>
                <a:ext cx="731520" cy="457200"/>
              </a:xfrm>
              <a:prstGeom prst="rect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8" name="Line 55"/>
              <p:cNvSpPr>
                <a:spLocks noChangeAspect="1" noChangeShapeType="1"/>
              </p:cNvSpPr>
              <p:nvPr/>
            </p:nvSpPr>
            <p:spPr bwMode="auto">
              <a:xfrm>
                <a:off x="7909560" y="742950"/>
                <a:ext cx="7315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cxnSp>
            <p:nvCxnSpPr>
              <p:cNvPr id="149" name="Straight Connector 148"/>
              <p:cNvCxnSpPr>
                <a:endCxn id="154" idx="0"/>
              </p:cNvCxnSpPr>
              <p:nvPr/>
            </p:nvCxnSpPr>
            <p:spPr>
              <a:xfrm>
                <a:off x="7909560" y="742950"/>
                <a:ext cx="0" cy="4572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50" name="Line 55"/>
              <p:cNvSpPr>
                <a:spLocks noChangeAspect="1" noChangeShapeType="1"/>
              </p:cNvSpPr>
              <p:nvPr/>
            </p:nvSpPr>
            <p:spPr bwMode="auto">
              <a:xfrm>
                <a:off x="7909560" y="834390"/>
                <a:ext cx="7315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1" name="Line 55"/>
              <p:cNvSpPr>
                <a:spLocks noChangeAspect="1" noChangeShapeType="1"/>
              </p:cNvSpPr>
              <p:nvPr/>
            </p:nvSpPr>
            <p:spPr bwMode="auto">
              <a:xfrm>
                <a:off x="7909560" y="925830"/>
                <a:ext cx="7315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2" name="Line 55"/>
              <p:cNvSpPr>
                <a:spLocks noChangeAspect="1" noChangeShapeType="1"/>
              </p:cNvSpPr>
              <p:nvPr/>
            </p:nvSpPr>
            <p:spPr bwMode="auto">
              <a:xfrm>
                <a:off x="7909560" y="1017270"/>
                <a:ext cx="7315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" name="Line 55"/>
              <p:cNvSpPr>
                <a:spLocks noChangeAspect="1" noChangeShapeType="1"/>
              </p:cNvSpPr>
              <p:nvPr/>
            </p:nvSpPr>
            <p:spPr bwMode="auto">
              <a:xfrm>
                <a:off x="7909560" y="1108710"/>
                <a:ext cx="7315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" name="Line 55"/>
              <p:cNvSpPr>
                <a:spLocks noChangeAspect="1" noChangeShapeType="1"/>
              </p:cNvSpPr>
              <p:nvPr/>
            </p:nvSpPr>
            <p:spPr bwMode="auto">
              <a:xfrm>
                <a:off x="7909560" y="1200150"/>
                <a:ext cx="7315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cxnSp>
            <p:nvCxnSpPr>
              <p:cNvPr id="155" name="Straight Connector 154"/>
              <p:cNvCxnSpPr/>
              <p:nvPr/>
            </p:nvCxnSpPr>
            <p:spPr>
              <a:xfrm>
                <a:off x="8183880" y="742950"/>
                <a:ext cx="0" cy="4572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56" name="Straight Connector 155"/>
              <p:cNvCxnSpPr/>
              <p:nvPr/>
            </p:nvCxnSpPr>
            <p:spPr>
              <a:xfrm>
                <a:off x="8412480" y="742950"/>
                <a:ext cx="0" cy="4572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57" name="Straight Connector 156"/>
              <p:cNvCxnSpPr/>
              <p:nvPr/>
            </p:nvCxnSpPr>
            <p:spPr>
              <a:xfrm>
                <a:off x="8641080" y="742950"/>
                <a:ext cx="0" cy="4572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sp>
        <p:nvSpPr>
          <p:cNvPr id="174" name="AutoShape 44"/>
          <p:cNvSpPr>
            <a:spLocks noChangeArrowheads="1"/>
          </p:cNvSpPr>
          <p:nvPr/>
        </p:nvSpPr>
        <p:spPr bwMode="auto">
          <a:xfrm>
            <a:off x="4434840" y="1200151"/>
            <a:ext cx="1188720" cy="1463040"/>
          </a:xfrm>
          <a:prstGeom prst="roundRect">
            <a:avLst>
              <a:gd name="adj" fmla="val 9134"/>
            </a:avLst>
          </a:prstGeom>
          <a:solidFill>
            <a:srgbClr val="DFFFDF"/>
          </a:solidFill>
          <a:ln w="19050">
            <a:solidFill>
              <a:srgbClr val="43A34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5" name="Rectangle 10"/>
          <p:cNvSpPr>
            <a:spLocks noChangeArrowheads="1"/>
          </p:cNvSpPr>
          <p:nvPr/>
        </p:nvSpPr>
        <p:spPr bwMode="auto">
          <a:xfrm>
            <a:off x="4709160" y="1474471"/>
            <a:ext cx="640080" cy="32004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 dirty="0"/>
              <a:t>UI</a:t>
            </a:r>
          </a:p>
        </p:txBody>
      </p:sp>
      <p:sp>
        <p:nvSpPr>
          <p:cNvPr id="176" name="Rectangle 11"/>
          <p:cNvSpPr>
            <a:spLocks noChangeArrowheads="1"/>
          </p:cNvSpPr>
          <p:nvPr/>
        </p:nvSpPr>
        <p:spPr bwMode="auto">
          <a:xfrm>
            <a:off x="4709160" y="1885951"/>
            <a:ext cx="640080" cy="54864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 dirty="0"/>
              <a:t>App.</a:t>
            </a:r>
            <a:br>
              <a:rPr lang="en-US" sz="1600" dirty="0"/>
            </a:br>
            <a:r>
              <a:rPr lang="en-US" sz="1600" dirty="0"/>
              <a:t>Logic</a:t>
            </a:r>
          </a:p>
        </p:txBody>
      </p:sp>
      <p:sp>
        <p:nvSpPr>
          <p:cNvPr id="177" name="Text Box 83"/>
          <p:cNvSpPr txBox="1">
            <a:spLocks noChangeArrowheads="1"/>
          </p:cNvSpPr>
          <p:nvPr/>
        </p:nvSpPr>
        <p:spPr bwMode="auto">
          <a:xfrm>
            <a:off x="5463976" y="3392031"/>
            <a:ext cx="72295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dirty="0">
                <a:solidFill>
                  <a:schemeClr val="tx2"/>
                </a:solidFill>
              </a:rPr>
              <a:t>5-10µs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440680" y="3320742"/>
            <a:ext cx="1005840" cy="0"/>
          </a:xfrm>
          <a:prstGeom prst="line">
            <a:avLst/>
          </a:prstGeom>
          <a:ln w="34925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627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Large-Scale Collaboration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4,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 &amp; Low-Latency Datacenter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381000" y="1327465"/>
            <a:ext cx="4876800" cy="2575038"/>
            <a:chOff x="2832" y="2288"/>
            <a:chExt cx="1867" cy="1448"/>
          </a:xfrm>
          <a:solidFill>
            <a:srgbClr val="DDE6F9"/>
          </a:solidFill>
        </p:grpSpPr>
        <p:sp>
          <p:nvSpPr>
            <p:cNvPr id="7" name="Arc 14"/>
            <p:cNvSpPr>
              <a:spLocks/>
            </p:cNvSpPr>
            <p:nvPr/>
          </p:nvSpPr>
          <p:spPr bwMode="auto">
            <a:xfrm rot="4018326" flipV="1">
              <a:off x="3816" y="3151"/>
              <a:ext cx="412" cy="742"/>
            </a:xfrm>
            <a:custGeom>
              <a:avLst/>
              <a:gdLst>
                <a:gd name="T0" fmla="*/ 0 w 21600"/>
                <a:gd name="T1" fmla="*/ 0 h 43029"/>
                <a:gd name="T2" fmla="*/ 47 w 21600"/>
                <a:gd name="T3" fmla="*/ 742 h 43029"/>
                <a:gd name="T4" fmla="*/ 0 w 21600"/>
                <a:gd name="T5" fmla="*/ 372 h 4302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302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2480"/>
                    <a:pt x="13506" y="41662"/>
                    <a:pt x="2712" y="43029"/>
                  </a:cubicBezTo>
                </a:path>
                <a:path w="21600" h="4302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2480"/>
                    <a:pt x="13506" y="41662"/>
                    <a:pt x="2712" y="43029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grpFill/>
            <a:ln w="1905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Arc 15"/>
            <p:cNvSpPr>
              <a:spLocks/>
            </p:cNvSpPr>
            <p:nvPr/>
          </p:nvSpPr>
          <p:spPr bwMode="auto">
            <a:xfrm rot="2287649" flipV="1">
              <a:off x="4265" y="2887"/>
              <a:ext cx="372" cy="742"/>
            </a:xfrm>
            <a:custGeom>
              <a:avLst/>
              <a:gdLst>
                <a:gd name="T0" fmla="*/ 0 w 21600"/>
                <a:gd name="T1" fmla="*/ 0 h 43029"/>
                <a:gd name="T2" fmla="*/ 47 w 21600"/>
                <a:gd name="T3" fmla="*/ 742 h 43029"/>
                <a:gd name="T4" fmla="*/ 0 w 21600"/>
                <a:gd name="T5" fmla="*/ 372 h 4302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302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2480"/>
                    <a:pt x="13506" y="41662"/>
                    <a:pt x="2712" y="43029"/>
                  </a:cubicBezTo>
                </a:path>
                <a:path w="21600" h="4302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2480"/>
                    <a:pt x="13506" y="41662"/>
                    <a:pt x="2712" y="43029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grpFill/>
            <a:ln w="1905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Arc 16"/>
            <p:cNvSpPr>
              <a:spLocks/>
            </p:cNvSpPr>
            <p:nvPr/>
          </p:nvSpPr>
          <p:spPr bwMode="auto">
            <a:xfrm rot="2287649" flipV="1">
              <a:off x="3083" y="3262"/>
              <a:ext cx="690" cy="474"/>
            </a:xfrm>
            <a:custGeom>
              <a:avLst/>
              <a:gdLst>
                <a:gd name="T0" fmla="*/ 0 w 40079"/>
                <a:gd name="T1" fmla="*/ 180 h 23906"/>
                <a:gd name="T2" fmla="*/ 688 w 40079"/>
                <a:gd name="T3" fmla="*/ 412 h 23906"/>
                <a:gd name="T4" fmla="*/ 318 w 40079"/>
                <a:gd name="T5" fmla="*/ 372 h 2390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0079" h="23906" fill="none" extrusionOk="0">
                  <a:moveTo>
                    <a:pt x="-1" y="10415"/>
                  </a:moveTo>
                  <a:cubicBezTo>
                    <a:pt x="3913" y="3950"/>
                    <a:pt x="10921" y="-1"/>
                    <a:pt x="18479" y="0"/>
                  </a:cubicBezTo>
                  <a:cubicBezTo>
                    <a:pt x="30408" y="0"/>
                    <a:pt x="40079" y="9670"/>
                    <a:pt x="40079" y="21600"/>
                  </a:cubicBezTo>
                  <a:cubicBezTo>
                    <a:pt x="40079" y="22370"/>
                    <a:pt x="40037" y="23140"/>
                    <a:pt x="39955" y="23905"/>
                  </a:cubicBezTo>
                </a:path>
                <a:path w="40079" h="23906" stroke="0" extrusionOk="0">
                  <a:moveTo>
                    <a:pt x="-1" y="10415"/>
                  </a:moveTo>
                  <a:cubicBezTo>
                    <a:pt x="3913" y="3950"/>
                    <a:pt x="10921" y="-1"/>
                    <a:pt x="18479" y="0"/>
                  </a:cubicBezTo>
                  <a:cubicBezTo>
                    <a:pt x="30408" y="0"/>
                    <a:pt x="40079" y="9670"/>
                    <a:pt x="40079" y="21600"/>
                  </a:cubicBezTo>
                  <a:cubicBezTo>
                    <a:pt x="40079" y="22370"/>
                    <a:pt x="40037" y="23140"/>
                    <a:pt x="39955" y="23905"/>
                  </a:cubicBezTo>
                  <a:lnTo>
                    <a:pt x="18479" y="21600"/>
                  </a:lnTo>
                  <a:lnTo>
                    <a:pt x="-1" y="10415"/>
                  </a:lnTo>
                  <a:close/>
                </a:path>
              </a:pathLst>
            </a:custGeom>
            <a:grpFill/>
            <a:ln w="1905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Arc 17"/>
            <p:cNvSpPr>
              <a:spLocks/>
            </p:cNvSpPr>
            <p:nvPr/>
          </p:nvSpPr>
          <p:spPr bwMode="auto">
            <a:xfrm rot="8090512" flipV="1">
              <a:off x="2832" y="2964"/>
              <a:ext cx="552" cy="420"/>
            </a:xfrm>
            <a:custGeom>
              <a:avLst/>
              <a:gdLst>
                <a:gd name="T0" fmla="*/ 163 w 21600"/>
                <a:gd name="T1" fmla="*/ 0 h 34940"/>
                <a:gd name="T2" fmla="*/ 259 w 21600"/>
                <a:gd name="T3" fmla="*/ 602 h 34940"/>
                <a:gd name="T4" fmla="*/ 0 w 21600"/>
                <a:gd name="T5" fmla="*/ 335 h 3494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34940" fill="none" extrusionOk="0">
                  <a:moveTo>
                    <a:pt x="9466" y="0"/>
                  </a:moveTo>
                  <a:cubicBezTo>
                    <a:pt x="16890" y="3619"/>
                    <a:pt x="21600" y="11155"/>
                    <a:pt x="21600" y="19415"/>
                  </a:cubicBezTo>
                  <a:cubicBezTo>
                    <a:pt x="21600" y="25268"/>
                    <a:pt x="19224" y="30870"/>
                    <a:pt x="15017" y="34940"/>
                  </a:cubicBezTo>
                </a:path>
                <a:path w="21600" h="34940" stroke="0" extrusionOk="0">
                  <a:moveTo>
                    <a:pt x="9466" y="0"/>
                  </a:moveTo>
                  <a:cubicBezTo>
                    <a:pt x="16890" y="3619"/>
                    <a:pt x="21600" y="11155"/>
                    <a:pt x="21600" y="19415"/>
                  </a:cubicBezTo>
                  <a:cubicBezTo>
                    <a:pt x="21600" y="25268"/>
                    <a:pt x="19224" y="30870"/>
                    <a:pt x="15017" y="34940"/>
                  </a:cubicBezTo>
                  <a:lnTo>
                    <a:pt x="0" y="19415"/>
                  </a:lnTo>
                  <a:lnTo>
                    <a:pt x="9466" y="0"/>
                  </a:lnTo>
                  <a:close/>
                </a:path>
              </a:pathLst>
            </a:custGeom>
            <a:grpFill/>
            <a:ln w="1905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Arc 18"/>
            <p:cNvSpPr>
              <a:spLocks/>
            </p:cNvSpPr>
            <p:nvPr/>
          </p:nvSpPr>
          <p:spPr bwMode="auto">
            <a:xfrm rot="14418447" flipV="1">
              <a:off x="2771" y="2653"/>
              <a:ext cx="487" cy="365"/>
            </a:xfrm>
            <a:custGeom>
              <a:avLst/>
              <a:gdLst>
                <a:gd name="T0" fmla="*/ 460 w 41770"/>
                <a:gd name="T1" fmla="*/ 0 h 31319"/>
                <a:gd name="T2" fmla="*/ 0 w 41770"/>
                <a:gd name="T3" fmla="*/ 203 h 31319"/>
                <a:gd name="T4" fmla="*/ 235 w 41770"/>
                <a:gd name="T5" fmla="*/ 113 h 3131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1770" h="31319" fill="none" extrusionOk="0">
                  <a:moveTo>
                    <a:pt x="39459" y="0"/>
                  </a:moveTo>
                  <a:cubicBezTo>
                    <a:pt x="40978" y="3014"/>
                    <a:pt x="41770" y="6343"/>
                    <a:pt x="41770" y="9719"/>
                  </a:cubicBezTo>
                  <a:cubicBezTo>
                    <a:pt x="41770" y="21648"/>
                    <a:pt x="32099" y="31319"/>
                    <a:pt x="20170" y="31319"/>
                  </a:cubicBezTo>
                  <a:cubicBezTo>
                    <a:pt x="11222" y="31319"/>
                    <a:pt x="3201" y="25802"/>
                    <a:pt x="0" y="17447"/>
                  </a:cubicBezTo>
                </a:path>
                <a:path w="41770" h="31319" stroke="0" extrusionOk="0">
                  <a:moveTo>
                    <a:pt x="39459" y="0"/>
                  </a:moveTo>
                  <a:cubicBezTo>
                    <a:pt x="40978" y="3014"/>
                    <a:pt x="41770" y="6343"/>
                    <a:pt x="41770" y="9719"/>
                  </a:cubicBezTo>
                  <a:cubicBezTo>
                    <a:pt x="41770" y="21648"/>
                    <a:pt x="32099" y="31319"/>
                    <a:pt x="20170" y="31319"/>
                  </a:cubicBezTo>
                  <a:cubicBezTo>
                    <a:pt x="11222" y="31319"/>
                    <a:pt x="3201" y="25802"/>
                    <a:pt x="0" y="17447"/>
                  </a:cubicBezTo>
                  <a:lnTo>
                    <a:pt x="20170" y="9719"/>
                  </a:lnTo>
                  <a:lnTo>
                    <a:pt x="39459" y="0"/>
                  </a:lnTo>
                  <a:close/>
                </a:path>
              </a:pathLst>
            </a:custGeom>
            <a:grpFill/>
            <a:ln w="1905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Arc 20"/>
            <p:cNvSpPr>
              <a:spLocks/>
            </p:cNvSpPr>
            <p:nvPr/>
          </p:nvSpPr>
          <p:spPr bwMode="auto">
            <a:xfrm rot="17353271" flipV="1">
              <a:off x="4134" y="2417"/>
              <a:ext cx="480" cy="650"/>
            </a:xfrm>
            <a:custGeom>
              <a:avLst/>
              <a:gdLst>
                <a:gd name="T0" fmla="*/ 0 w 31979"/>
                <a:gd name="T1" fmla="*/ 46 h 37656"/>
                <a:gd name="T2" fmla="*/ 373 w 31979"/>
                <a:gd name="T3" fmla="*/ 650 h 37656"/>
                <a:gd name="T4" fmla="*/ 156 w 31979"/>
                <a:gd name="T5" fmla="*/ 373 h 3765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1979" h="37656" fill="none" extrusionOk="0">
                  <a:moveTo>
                    <a:pt x="0" y="2657"/>
                  </a:moveTo>
                  <a:cubicBezTo>
                    <a:pt x="3181" y="913"/>
                    <a:pt x="6751" y="-1"/>
                    <a:pt x="10379" y="0"/>
                  </a:cubicBezTo>
                  <a:cubicBezTo>
                    <a:pt x="22308" y="0"/>
                    <a:pt x="31979" y="9670"/>
                    <a:pt x="31979" y="21600"/>
                  </a:cubicBezTo>
                  <a:cubicBezTo>
                    <a:pt x="31979" y="27723"/>
                    <a:pt x="29379" y="33560"/>
                    <a:pt x="24827" y="37656"/>
                  </a:cubicBezTo>
                </a:path>
                <a:path w="31979" h="37656" stroke="0" extrusionOk="0">
                  <a:moveTo>
                    <a:pt x="0" y="2657"/>
                  </a:moveTo>
                  <a:cubicBezTo>
                    <a:pt x="3181" y="913"/>
                    <a:pt x="6751" y="-1"/>
                    <a:pt x="10379" y="0"/>
                  </a:cubicBezTo>
                  <a:cubicBezTo>
                    <a:pt x="22308" y="0"/>
                    <a:pt x="31979" y="9670"/>
                    <a:pt x="31979" y="21600"/>
                  </a:cubicBezTo>
                  <a:cubicBezTo>
                    <a:pt x="31979" y="27723"/>
                    <a:pt x="29379" y="33560"/>
                    <a:pt x="24827" y="37656"/>
                  </a:cubicBezTo>
                  <a:lnTo>
                    <a:pt x="10379" y="21600"/>
                  </a:lnTo>
                  <a:lnTo>
                    <a:pt x="0" y="2657"/>
                  </a:lnTo>
                  <a:close/>
                </a:path>
              </a:pathLst>
            </a:custGeom>
            <a:grpFill/>
            <a:ln w="1905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Arc 21"/>
            <p:cNvSpPr>
              <a:spLocks/>
            </p:cNvSpPr>
            <p:nvPr/>
          </p:nvSpPr>
          <p:spPr bwMode="auto">
            <a:xfrm rot="15034569" flipV="1">
              <a:off x="3130" y="2102"/>
              <a:ext cx="369" cy="742"/>
            </a:xfrm>
            <a:custGeom>
              <a:avLst/>
              <a:gdLst>
                <a:gd name="T0" fmla="*/ 0 w 21600"/>
                <a:gd name="T1" fmla="*/ 0 h 43029"/>
                <a:gd name="T2" fmla="*/ 34 w 21600"/>
                <a:gd name="T3" fmla="*/ 742 h 43029"/>
                <a:gd name="T4" fmla="*/ 0 w 21600"/>
                <a:gd name="T5" fmla="*/ 372 h 4302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302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2480"/>
                    <a:pt x="13506" y="41662"/>
                    <a:pt x="2712" y="43029"/>
                  </a:cubicBezTo>
                </a:path>
                <a:path w="21600" h="4302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2480"/>
                    <a:pt x="13506" y="41662"/>
                    <a:pt x="2712" y="43029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grpFill/>
            <a:ln w="1905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Freeform 22"/>
            <p:cNvSpPr>
              <a:spLocks/>
            </p:cNvSpPr>
            <p:nvPr/>
          </p:nvSpPr>
          <p:spPr bwMode="auto">
            <a:xfrm>
              <a:off x="3024" y="2423"/>
              <a:ext cx="1536" cy="1129"/>
            </a:xfrm>
            <a:custGeom>
              <a:avLst/>
              <a:gdLst>
                <a:gd name="T0" fmla="*/ 123 w 1536"/>
                <a:gd name="T1" fmla="*/ 947 h 1129"/>
                <a:gd name="T2" fmla="*/ 156 w 1536"/>
                <a:gd name="T3" fmla="*/ 966 h 1129"/>
                <a:gd name="T4" fmla="*/ 624 w 1536"/>
                <a:gd name="T5" fmla="*/ 1129 h 1129"/>
                <a:gd name="T6" fmla="*/ 1392 w 1536"/>
                <a:gd name="T7" fmla="*/ 793 h 1129"/>
                <a:gd name="T8" fmla="*/ 1536 w 1536"/>
                <a:gd name="T9" fmla="*/ 409 h 1129"/>
                <a:gd name="T10" fmla="*/ 1104 w 1536"/>
                <a:gd name="T11" fmla="*/ 121 h 1129"/>
                <a:gd name="T12" fmla="*/ 503 w 1536"/>
                <a:gd name="T13" fmla="*/ 0 h 1129"/>
                <a:gd name="T14" fmla="*/ 48 w 1536"/>
                <a:gd name="T15" fmla="*/ 217 h 1129"/>
                <a:gd name="T16" fmla="*/ 0 w 1536"/>
                <a:gd name="T17" fmla="*/ 505 h 1129"/>
                <a:gd name="T18" fmla="*/ 123 w 1536"/>
                <a:gd name="T19" fmla="*/ 947 h 112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536" h="1129">
                  <a:moveTo>
                    <a:pt x="123" y="947"/>
                  </a:moveTo>
                  <a:cubicBezTo>
                    <a:pt x="135" y="951"/>
                    <a:pt x="156" y="966"/>
                    <a:pt x="156" y="966"/>
                  </a:cubicBezTo>
                  <a:lnTo>
                    <a:pt x="624" y="1129"/>
                  </a:lnTo>
                  <a:lnTo>
                    <a:pt x="1392" y="793"/>
                  </a:lnTo>
                  <a:lnTo>
                    <a:pt x="1536" y="409"/>
                  </a:lnTo>
                  <a:lnTo>
                    <a:pt x="1104" y="121"/>
                  </a:lnTo>
                  <a:lnTo>
                    <a:pt x="503" y="0"/>
                  </a:lnTo>
                  <a:lnTo>
                    <a:pt x="48" y="217"/>
                  </a:lnTo>
                  <a:lnTo>
                    <a:pt x="0" y="505"/>
                  </a:lnTo>
                  <a:lnTo>
                    <a:pt x="123" y="94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Arc 19"/>
            <p:cNvSpPr>
              <a:spLocks/>
            </p:cNvSpPr>
            <p:nvPr/>
          </p:nvSpPr>
          <p:spPr bwMode="auto">
            <a:xfrm rot="14681552" flipV="1">
              <a:off x="3750" y="2255"/>
              <a:ext cx="402" cy="480"/>
            </a:xfrm>
            <a:custGeom>
              <a:avLst/>
              <a:gdLst>
                <a:gd name="T0" fmla="*/ 0 w 21600"/>
                <a:gd name="T1" fmla="*/ 0 h 27829"/>
                <a:gd name="T2" fmla="*/ 356 w 21600"/>
                <a:gd name="T3" fmla="*/ 480 h 27829"/>
                <a:gd name="T4" fmla="*/ 0 w 21600"/>
                <a:gd name="T5" fmla="*/ 373 h 2782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782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3710"/>
                    <a:pt x="21290" y="25808"/>
                    <a:pt x="20682" y="27829"/>
                  </a:cubicBezTo>
                </a:path>
                <a:path w="21600" h="2782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3710"/>
                    <a:pt x="21290" y="25808"/>
                    <a:pt x="20682" y="27829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grpFill/>
            <a:ln w="1905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1355098" y="1574375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097280" y="1753663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308116" y="1722504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585348" y="1375381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953244" y="1329758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499926" y="1616115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710568" y="1931592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872854" y="1955860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996133" y="2073315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851499" y="2120879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643769" y="2082051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06864" y="1929651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1005840" y="1890823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158240" y="2043223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1234925" y="1886940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1428094" y="1445271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778518" y="1312286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1575641" y="1499631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1174742" y="1599613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2014398" y="1944212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1720276" y="1457890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1460127" y="1768515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1663975" y="1640382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1814434" y="1604466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1612528" y="1781134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1385383" y="1920915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2129911" y="1343348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1333936" y="2055842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1893060" y="1461774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2282311" y="1408385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2220186" y="1532635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2068757" y="1486041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2428886" y="1520015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2162914" y="1661738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1987801" y="1631064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2359967" y="1666591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1540695" y="1930622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1791136" y="1750072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1865880" y="1894706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1495072" y="2077198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1972658" y="1768515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2117292" y="1802489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523402" y="2136411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2288135" y="1792783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458364" y="2275221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489426" y="2434416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617560" y="2562549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762194" y="2602347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636002" y="2359672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676772" y="2231539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780637" y="2463536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2244453" y="3892408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800051" y="2337346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1224247" y="3058576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2018281" y="3741949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2391030" y="3870082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1027195" y="2750864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1891118" y="3795337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2089142" y="3876877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1862968" y="2060695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2027017" y="2096612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1486336" y="2208242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2163885" y="1953919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1659120" y="2083993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952451" y="2489746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2015368" y="2236392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2523045" y="1707361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1335878" y="2180091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866059" y="2764454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1188330" y="2213096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1023312" y="2368409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2307549" y="1940328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2821050" y="1574375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1039813" y="2221831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2678356" y="1653001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921388" y="2243188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1000986" y="2619820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2180387" y="2110201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2449272" y="1837435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1029136" y="3148850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2982186" y="1508367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/>
          <p:cNvSpPr/>
          <p:nvPr/>
        </p:nvSpPr>
        <p:spPr>
          <a:xfrm>
            <a:off x="1871704" y="2197565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/>
          <p:cNvSpPr/>
          <p:nvPr/>
        </p:nvSpPr>
        <p:spPr>
          <a:xfrm>
            <a:off x="716571" y="2789693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1715421" y="2216007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/>
          <p:cNvSpPr/>
          <p:nvPr/>
        </p:nvSpPr>
        <p:spPr>
          <a:xfrm>
            <a:off x="2753101" y="1791812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896150" y="3050810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2604583" y="1841317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/>
          <p:cNvSpPr/>
          <p:nvPr/>
        </p:nvSpPr>
        <p:spPr>
          <a:xfrm>
            <a:off x="1080583" y="3013924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/>
          <p:cNvSpPr/>
          <p:nvPr/>
        </p:nvSpPr>
        <p:spPr>
          <a:xfrm>
            <a:off x="700069" y="2942093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1570787" y="2345111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/>
          <p:cNvSpPr/>
          <p:nvPr/>
        </p:nvSpPr>
        <p:spPr>
          <a:xfrm>
            <a:off x="1245603" y="2346082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/>
          <p:cNvSpPr/>
          <p:nvPr/>
        </p:nvSpPr>
        <p:spPr>
          <a:xfrm>
            <a:off x="1031077" y="2894527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/>
          <p:cNvSpPr/>
          <p:nvPr/>
        </p:nvSpPr>
        <p:spPr>
          <a:xfrm>
            <a:off x="1411592" y="2337345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1757161" y="3725448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747633" y="3082844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1443626" y="3417735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1176683" y="2626614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1666886" y="3606051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1150474" y="2483921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1525163" y="3545868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853440" y="3211948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/>
          <p:cNvSpPr/>
          <p:nvPr/>
        </p:nvSpPr>
        <p:spPr>
          <a:xfrm>
            <a:off x="1333936" y="3284749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/>
          <p:cNvSpPr/>
          <p:nvPr/>
        </p:nvSpPr>
        <p:spPr>
          <a:xfrm>
            <a:off x="1206775" y="2918795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/>
          <p:cNvSpPr/>
          <p:nvPr/>
        </p:nvSpPr>
        <p:spPr>
          <a:xfrm>
            <a:off x="858293" y="2913941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/>
          <p:cNvSpPr/>
          <p:nvPr/>
        </p:nvSpPr>
        <p:spPr>
          <a:xfrm>
            <a:off x="1163093" y="2776102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/>
          <p:cNvSpPr/>
          <p:nvPr/>
        </p:nvSpPr>
        <p:spPr>
          <a:xfrm>
            <a:off x="1165034" y="3308046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ectangle 121"/>
          <p:cNvSpPr/>
          <p:nvPr/>
        </p:nvSpPr>
        <p:spPr>
          <a:xfrm>
            <a:off x="994191" y="3288633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2167768" y="2254835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2355113" y="2081080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2332787" y="2221831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2502660" y="1966538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/>
          <p:cNvSpPr/>
          <p:nvPr/>
        </p:nvSpPr>
        <p:spPr>
          <a:xfrm>
            <a:off x="2024104" y="2349965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1867821" y="2368407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/>
          <p:cNvSpPr/>
          <p:nvPr/>
        </p:nvSpPr>
        <p:spPr>
          <a:xfrm>
            <a:off x="1729011" y="2381027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/>
          <p:cNvSpPr/>
          <p:nvPr/>
        </p:nvSpPr>
        <p:spPr>
          <a:xfrm>
            <a:off x="1656209" y="2768336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/>
          <p:cNvSpPr/>
          <p:nvPr/>
        </p:nvSpPr>
        <p:spPr>
          <a:xfrm>
            <a:off x="2064873" y="2489745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ectangle 135"/>
          <p:cNvSpPr/>
          <p:nvPr/>
        </p:nvSpPr>
        <p:spPr>
          <a:xfrm>
            <a:off x="1943537" y="2671266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/>
        </p:nvSpPr>
        <p:spPr>
          <a:xfrm>
            <a:off x="2200772" y="2386851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/>
          <p:cNvSpPr/>
          <p:nvPr/>
        </p:nvSpPr>
        <p:spPr>
          <a:xfrm>
            <a:off x="1914415" y="2502365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/>
          <p:cNvSpPr/>
          <p:nvPr/>
        </p:nvSpPr>
        <p:spPr>
          <a:xfrm>
            <a:off x="1472746" y="2520807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/>
          <p:cNvSpPr/>
          <p:nvPr/>
        </p:nvSpPr>
        <p:spPr>
          <a:xfrm>
            <a:off x="1310639" y="2481009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/>
          <p:cNvSpPr/>
          <p:nvPr/>
        </p:nvSpPr>
        <p:spPr>
          <a:xfrm>
            <a:off x="1697949" y="3031396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/>
        </p:nvSpPr>
        <p:spPr>
          <a:xfrm>
            <a:off x="2083317" y="2630496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/>
          <p:cNvSpPr/>
          <p:nvPr/>
        </p:nvSpPr>
        <p:spPr>
          <a:xfrm>
            <a:off x="1903737" y="2835314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/>
          <p:cNvSpPr/>
          <p:nvPr/>
        </p:nvSpPr>
        <p:spPr>
          <a:xfrm>
            <a:off x="1997896" y="2964418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/>
          <p:cNvSpPr/>
          <p:nvPr/>
        </p:nvSpPr>
        <p:spPr>
          <a:xfrm>
            <a:off x="1577581" y="2899381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/>
          <p:cNvSpPr/>
          <p:nvPr/>
        </p:nvSpPr>
        <p:spPr>
          <a:xfrm>
            <a:off x="1770751" y="2550898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/>
          <p:cNvSpPr/>
          <p:nvPr/>
        </p:nvSpPr>
        <p:spPr>
          <a:xfrm>
            <a:off x="1620293" y="2499453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1768810" y="2892586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/>
        </p:nvSpPr>
        <p:spPr>
          <a:xfrm>
            <a:off x="2125057" y="3143997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/>
        </p:nvSpPr>
        <p:spPr>
          <a:xfrm>
            <a:off x="2073610" y="2795515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50"/>
          <p:cNvSpPr/>
          <p:nvPr/>
        </p:nvSpPr>
        <p:spPr>
          <a:xfrm>
            <a:off x="2167769" y="2977037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Rectangle 151"/>
          <p:cNvSpPr/>
          <p:nvPr/>
        </p:nvSpPr>
        <p:spPr>
          <a:xfrm>
            <a:off x="1799872" y="2690681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Rectangle 152"/>
          <p:cNvSpPr/>
          <p:nvPr/>
        </p:nvSpPr>
        <p:spPr>
          <a:xfrm>
            <a:off x="1463039" y="2773189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Rectangle 153"/>
          <p:cNvSpPr/>
          <p:nvPr/>
        </p:nvSpPr>
        <p:spPr>
          <a:xfrm>
            <a:off x="1341702" y="2628556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Rectangle 154"/>
          <p:cNvSpPr/>
          <p:nvPr/>
        </p:nvSpPr>
        <p:spPr>
          <a:xfrm>
            <a:off x="1787254" y="3178942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Rectangle 155"/>
          <p:cNvSpPr/>
          <p:nvPr/>
        </p:nvSpPr>
        <p:spPr>
          <a:xfrm>
            <a:off x="2254161" y="2679031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Rectangle 156"/>
          <p:cNvSpPr/>
          <p:nvPr/>
        </p:nvSpPr>
        <p:spPr>
          <a:xfrm>
            <a:off x="1993042" y="3110994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ectangle 157"/>
          <p:cNvSpPr/>
          <p:nvPr/>
        </p:nvSpPr>
        <p:spPr>
          <a:xfrm>
            <a:off x="2215333" y="2838227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ectangle 158"/>
          <p:cNvSpPr/>
          <p:nvPr/>
        </p:nvSpPr>
        <p:spPr>
          <a:xfrm>
            <a:off x="1841612" y="3035279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ectangle 159"/>
          <p:cNvSpPr/>
          <p:nvPr/>
        </p:nvSpPr>
        <p:spPr>
          <a:xfrm>
            <a:off x="1533900" y="2646027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/>
          <p:cNvSpPr/>
          <p:nvPr/>
        </p:nvSpPr>
        <p:spPr>
          <a:xfrm>
            <a:off x="1313551" y="2775131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Rectangle 161"/>
          <p:cNvSpPr/>
          <p:nvPr/>
        </p:nvSpPr>
        <p:spPr>
          <a:xfrm>
            <a:off x="1939653" y="3243980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Rectangle 162"/>
          <p:cNvSpPr/>
          <p:nvPr/>
        </p:nvSpPr>
        <p:spPr>
          <a:xfrm>
            <a:off x="2441506" y="3524512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Rectangle 163"/>
          <p:cNvSpPr/>
          <p:nvPr/>
        </p:nvSpPr>
        <p:spPr>
          <a:xfrm>
            <a:off x="2081376" y="3275042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/>
          <p:cNvSpPr/>
          <p:nvPr/>
        </p:nvSpPr>
        <p:spPr>
          <a:xfrm>
            <a:off x="2239601" y="3281837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Rectangle 165"/>
          <p:cNvSpPr/>
          <p:nvPr/>
        </p:nvSpPr>
        <p:spPr>
          <a:xfrm>
            <a:off x="1737748" y="3315812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Rectangle 166"/>
          <p:cNvSpPr/>
          <p:nvPr/>
        </p:nvSpPr>
        <p:spPr>
          <a:xfrm>
            <a:off x="1668828" y="3468211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Rectangle 167"/>
          <p:cNvSpPr/>
          <p:nvPr/>
        </p:nvSpPr>
        <p:spPr>
          <a:xfrm>
            <a:off x="1396061" y="2927531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Rectangle 168"/>
          <p:cNvSpPr/>
          <p:nvPr/>
        </p:nvSpPr>
        <p:spPr>
          <a:xfrm>
            <a:off x="1958097" y="3483743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Rectangle 169"/>
          <p:cNvSpPr/>
          <p:nvPr/>
        </p:nvSpPr>
        <p:spPr>
          <a:xfrm>
            <a:off x="2244453" y="3449767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Rectangle 170"/>
          <p:cNvSpPr/>
          <p:nvPr/>
        </p:nvSpPr>
        <p:spPr>
          <a:xfrm>
            <a:off x="2099819" y="3409969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ectangle 171"/>
          <p:cNvSpPr/>
          <p:nvPr/>
        </p:nvSpPr>
        <p:spPr>
          <a:xfrm>
            <a:off x="2397824" y="3370172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Rectangle 172"/>
          <p:cNvSpPr/>
          <p:nvPr/>
        </p:nvSpPr>
        <p:spPr>
          <a:xfrm>
            <a:off x="1878498" y="3357552"/>
            <a:ext cx="91440" cy="914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74" name="Rectangle 173"/>
          <p:cNvSpPr/>
          <p:nvPr/>
        </p:nvSpPr>
        <p:spPr>
          <a:xfrm>
            <a:off x="1570787" y="3341049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Rectangle 174"/>
          <p:cNvSpPr/>
          <p:nvPr/>
        </p:nvSpPr>
        <p:spPr>
          <a:xfrm>
            <a:off x="1379559" y="3079931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Rectangle 175"/>
          <p:cNvSpPr/>
          <p:nvPr/>
        </p:nvSpPr>
        <p:spPr>
          <a:xfrm>
            <a:off x="1947419" y="3612845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Rectangle 176"/>
          <p:cNvSpPr/>
          <p:nvPr/>
        </p:nvSpPr>
        <p:spPr>
          <a:xfrm>
            <a:off x="2472568" y="3666234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Rectangle 177"/>
          <p:cNvSpPr/>
          <p:nvPr/>
        </p:nvSpPr>
        <p:spPr>
          <a:xfrm>
            <a:off x="2683210" y="3696325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Rectangle 178"/>
          <p:cNvSpPr/>
          <p:nvPr/>
        </p:nvSpPr>
        <p:spPr>
          <a:xfrm>
            <a:off x="2602642" y="3551693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Rectangle 179"/>
          <p:cNvSpPr/>
          <p:nvPr/>
        </p:nvSpPr>
        <p:spPr>
          <a:xfrm>
            <a:off x="1809579" y="3574019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Rectangle 180"/>
          <p:cNvSpPr/>
          <p:nvPr/>
        </p:nvSpPr>
        <p:spPr>
          <a:xfrm>
            <a:off x="1519340" y="3039161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Rectangle 181"/>
          <p:cNvSpPr/>
          <p:nvPr/>
        </p:nvSpPr>
        <p:spPr>
          <a:xfrm>
            <a:off x="1199979" y="3185737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Rectangle 182"/>
          <p:cNvSpPr/>
          <p:nvPr/>
        </p:nvSpPr>
        <p:spPr>
          <a:xfrm>
            <a:off x="2163885" y="3736124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Rectangle 183"/>
          <p:cNvSpPr/>
          <p:nvPr/>
        </p:nvSpPr>
        <p:spPr>
          <a:xfrm>
            <a:off x="2310462" y="3748744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Rectangle 184"/>
          <p:cNvSpPr/>
          <p:nvPr/>
        </p:nvSpPr>
        <p:spPr>
          <a:xfrm>
            <a:off x="2095936" y="3569164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Rectangle 185"/>
          <p:cNvSpPr/>
          <p:nvPr/>
        </p:nvSpPr>
        <p:spPr>
          <a:xfrm>
            <a:off x="2289107" y="3587608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Rectangle 186"/>
          <p:cNvSpPr/>
          <p:nvPr/>
        </p:nvSpPr>
        <p:spPr>
          <a:xfrm>
            <a:off x="1624175" y="3178943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Rectangle 187"/>
          <p:cNvSpPr/>
          <p:nvPr/>
        </p:nvSpPr>
        <p:spPr>
          <a:xfrm>
            <a:off x="1473717" y="3203210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Rectangle 188"/>
          <p:cNvSpPr/>
          <p:nvPr/>
        </p:nvSpPr>
        <p:spPr>
          <a:xfrm>
            <a:off x="2557989" y="3815722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Rectangle 189"/>
          <p:cNvSpPr/>
          <p:nvPr/>
        </p:nvSpPr>
        <p:spPr>
          <a:xfrm>
            <a:off x="2874438" y="1720951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Rectangle 190"/>
          <p:cNvSpPr/>
          <p:nvPr/>
        </p:nvSpPr>
        <p:spPr>
          <a:xfrm>
            <a:off x="3018102" y="1654943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Rectangle 191"/>
          <p:cNvSpPr/>
          <p:nvPr/>
        </p:nvSpPr>
        <p:spPr>
          <a:xfrm>
            <a:off x="3755834" y="1594759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Rectangle 192"/>
          <p:cNvSpPr/>
          <p:nvPr/>
        </p:nvSpPr>
        <p:spPr>
          <a:xfrm>
            <a:off x="2745334" y="1958771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Rectangle 193"/>
          <p:cNvSpPr/>
          <p:nvPr/>
        </p:nvSpPr>
        <p:spPr>
          <a:xfrm>
            <a:off x="2495865" y="2116996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Rectangle 194"/>
          <p:cNvSpPr/>
          <p:nvPr/>
        </p:nvSpPr>
        <p:spPr>
          <a:xfrm>
            <a:off x="2380351" y="2374231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Rectangle 195"/>
          <p:cNvSpPr/>
          <p:nvPr/>
        </p:nvSpPr>
        <p:spPr>
          <a:xfrm>
            <a:off x="2655060" y="2118938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Rectangle 196"/>
          <p:cNvSpPr/>
          <p:nvPr/>
        </p:nvSpPr>
        <p:spPr>
          <a:xfrm>
            <a:off x="2259984" y="2527602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Rectangle 197"/>
          <p:cNvSpPr/>
          <p:nvPr/>
        </p:nvSpPr>
        <p:spPr>
          <a:xfrm>
            <a:off x="3143323" y="1454008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Rectangle 198"/>
          <p:cNvSpPr/>
          <p:nvPr/>
        </p:nvSpPr>
        <p:spPr>
          <a:xfrm>
            <a:off x="3292810" y="1516132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Rectangle 199"/>
          <p:cNvSpPr/>
          <p:nvPr/>
        </p:nvSpPr>
        <p:spPr>
          <a:xfrm>
            <a:off x="2888999" y="1881116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Rectangle 200"/>
          <p:cNvSpPr/>
          <p:nvPr/>
        </p:nvSpPr>
        <p:spPr>
          <a:xfrm>
            <a:off x="2816195" y="2105348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Rectangle 201"/>
          <p:cNvSpPr/>
          <p:nvPr/>
        </p:nvSpPr>
        <p:spPr>
          <a:xfrm>
            <a:off x="2525956" y="2269396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Rectangle 202"/>
          <p:cNvSpPr/>
          <p:nvPr/>
        </p:nvSpPr>
        <p:spPr>
          <a:xfrm>
            <a:off x="2439564" y="2520807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Rectangle 203"/>
          <p:cNvSpPr/>
          <p:nvPr/>
        </p:nvSpPr>
        <p:spPr>
          <a:xfrm>
            <a:off x="2714273" y="2277163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Rectangle 204"/>
          <p:cNvSpPr/>
          <p:nvPr/>
        </p:nvSpPr>
        <p:spPr>
          <a:xfrm>
            <a:off x="2412385" y="2680002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Rectangle 205"/>
          <p:cNvSpPr/>
          <p:nvPr/>
        </p:nvSpPr>
        <p:spPr>
          <a:xfrm>
            <a:off x="3604405" y="1501573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Rectangle 206"/>
          <p:cNvSpPr/>
          <p:nvPr/>
        </p:nvSpPr>
        <p:spPr>
          <a:xfrm>
            <a:off x="3445210" y="1458861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Rectangle 207"/>
          <p:cNvSpPr/>
          <p:nvPr/>
        </p:nvSpPr>
        <p:spPr>
          <a:xfrm>
            <a:off x="2913267" y="2388793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Rectangle 208"/>
          <p:cNvSpPr/>
          <p:nvPr/>
        </p:nvSpPr>
        <p:spPr>
          <a:xfrm>
            <a:off x="2881233" y="2246099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Rectangle 209"/>
          <p:cNvSpPr/>
          <p:nvPr/>
        </p:nvSpPr>
        <p:spPr>
          <a:xfrm>
            <a:off x="2602642" y="2404323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Rectangle 210"/>
          <p:cNvSpPr/>
          <p:nvPr/>
        </p:nvSpPr>
        <p:spPr>
          <a:xfrm>
            <a:off x="2580316" y="2562547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Rectangle 211"/>
          <p:cNvSpPr/>
          <p:nvPr/>
        </p:nvSpPr>
        <p:spPr>
          <a:xfrm>
            <a:off x="2750188" y="2417914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Rectangle 212"/>
          <p:cNvSpPr/>
          <p:nvPr/>
        </p:nvSpPr>
        <p:spPr>
          <a:xfrm>
            <a:off x="2366762" y="2826578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Rectangle 213"/>
          <p:cNvSpPr/>
          <p:nvPr/>
        </p:nvSpPr>
        <p:spPr>
          <a:xfrm>
            <a:off x="3156912" y="2818813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Rectangle 214"/>
          <p:cNvSpPr/>
          <p:nvPr/>
        </p:nvSpPr>
        <p:spPr>
          <a:xfrm>
            <a:off x="3288927" y="3148851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Rectangle 215"/>
          <p:cNvSpPr/>
          <p:nvPr/>
        </p:nvSpPr>
        <p:spPr>
          <a:xfrm>
            <a:off x="2966655" y="2547017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Rectangle 216"/>
          <p:cNvSpPr/>
          <p:nvPr/>
        </p:nvSpPr>
        <p:spPr>
          <a:xfrm>
            <a:off x="2975391" y="2812018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Rectangle 217"/>
          <p:cNvSpPr/>
          <p:nvPr/>
        </p:nvSpPr>
        <p:spPr>
          <a:xfrm>
            <a:off x="2603612" y="2702328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Rectangle 218"/>
          <p:cNvSpPr/>
          <p:nvPr/>
        </p:nvSpPr>
        <p:spPr>
          <a:xfrm>
            <a:off x="2528868" y="2843079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Rectangle 219"/>
          <p:cNvSpPr/>
          <p:nvPr/>
        </p:nvSpPr>
        <p:spPr>
          <a:xfrm>
            <a:off x="2751160" y="2570314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Rectangle 220"/>
          <p:cNvSpPr/>
          <p:nvPr/>
        </p:nvSpPr>
        <p:spPr>
          <a:xfrm>
            <a:off x="2332787" y="2978979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Rectangle 221"/>
          <p:cNvSpPr/>
          <p:nvPr/>
        </p:nvSpPr>
        <p:spPr>
          <a:xfrm>
            <a:off x="3087993" y="2668355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Rectangle 222"/>
          <p:cNvSpPr/>
          <p:nvPr/>
        </p:nvSpPr>
        <p:spPr>
          <a:xfrm>
            <a:off x="3196711" y="2986744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Rectangle 223"/>
          <p:cNvSpPr/>
          <p:nvPr/>
        </p:nvSpPr>
        <p:spPr>
          <a:xfrm>
            <a:off x="3031692" y="2978979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Rectangle 224"/>
          <p:cNvSpPr/>
          <p:nvPr/>
        </p:nvSpPr>
        <p:spPr>
          <a:xfrm>
            <a:off x="2888999" y="2679031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Rectangle 225"/>
          <p:cNvSpPr/>
          <p:nvPr/>
        </p:nvSpPr>
        <p:spPr>
          <a:xfrm>
            <a:off x="2476451" y="2982861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Rectangle 226"/>
          <p:cNvSpPr/>
          <p:nvPr/>
        </p:nvSpPr>
        <p:spPr>
          <a:xfrm>
            <a:off x="2588081" y="3123612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Rectangle 227"/>
          <p:cNvSpPr/>
          <p:nvPr/>
        </p:nvSpPr>
        <p:spPr>
          <a:xfrm>
            <a:off x="2728834" y="2810077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Rectangle 228"/>
          <p:cNvSpPr/>
          <p:nvPr/>
        </p:nvSpPr>
        <p:spPr>
          <a:xfrm>
            <a:off x="2298812" y="3119730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Rectangle 229"/>
          <p:cNvSpPr/>
          <p:nvPr/>
        </p:nvSpPr>
        <p:spPr>
          <a:xfrm>
            <a:off x="3112260" y="3164382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Rectangle 230"/>
          <p:cNvSpPr/>
          <p:nvPr/>
        </p:nvSpPr>
        <p:spPr>
          <a:xfrm>
            <a:off x="3640321" y="3284749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Rectangle 231"/>
          <p:cNvSpPr/>
          <p:nvPr/>
        </p:nvSpPr>
        <p:spPr>
          <a:xfrm>
            <a:off x="2956948" y="3125555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Rectangle 232"/>
          <p:cNvSpPr/>
          <p:nvPr/>
        </p:nvSpPr>
        <p:spPr>
          <a:xfrm>
            <a:off x="3000629" y="3303192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Rectangle 233"/>
          <p:cNvSpPr/>
          <p:nvPr/>
        </p:nvSpPr>
        <p:spPr>
          <a:xfrm>
            <a:off x="2669620" y="2978007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Rectangle 234"/>
          <p:cNvSpPr/>
          <p:nvPr/>
        </p:nvSpPr>
        <p:spPr>
          <a:xfrm>
            <a:off x="2658943" y="3252715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Rectangle 235"/>
          <p:cNvSpPr/>
          <p:nvPr/>
        </p:nvSpPr>
        <p:spPr>
          <a:xfrm>
            <a:off x="2863761" y="2945004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Rectangle 236"/>
          <p:cNvSpPr/>
          <p:nvPr/>
        </p:nvSpPr>
        <p:spPr>
          <a:xfrm>
            <a:off x="2445389" y="3219712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Rectangle 237"/>
          <p:cNvSpPr/>
          <p:nvPr/>
        </p:nvSpPr>
        <p:spPr>
          <a:xfrm>
            <a:off x="3491804" y="3357552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Rectangle 238"/>
          <p:cNvSpPr/>
          <p:nvPr/>
        </p:nvSpPr>
        <p:spPr>
          <a:xfrm>
            <a:off x="3332609" y="3442974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Rectangle 239"/>
          <p:cNvSpPr/>
          <p:nvPr/>
        </p:nvSpPr>
        <p:spPr>
          <a:xfrm>
            <a:off x="3161766" y="3342021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Rectangle 240"/>
          <p:cNvSpPr/>
          <p:nvPr/>
        </p:nvSpPr>
        <p:spPr>
          <a:xfrm>
            <a:off x="2803576" y="3088667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Rectangle 241"/>
          <p:cNvSpPr/>
          <p:nvPr/>
        </p:nvSpPr>
        <p:spPr>
          <a:xfrm>
            <a:off x="2880262" y="3415793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Rectangle 242"/>
          <p:cNvSpPr/>
          <p:nvPr/>
        </p:nvSpPr>
        <p:spPr>
          <a:xfrm>
            <a:off x="2729804" y="3410939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Rectangle 243"/>
          <p:cNvSpPr/>
          <p:nvPr/>
        </p:nvSpPr>
        <p:spPr>
          <a:xfrm>
            <a:off x="3016161" y="3470154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Rectangle 244"/>
          <p:cNvSpPr/>
          <p:nvPr/>
        </p:nvSpPr>
        <p:spPr>
          <a:xfrm>
            <a:off x="2557019" y="3383760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Rectangle 245"/>
          <p:cNvSpPr/>
          <p:nvPr/>
        </p:nvSpPr>
        <p:spPr>
          <a:xfrm>
            <a:off x="3719919" y="3620612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Rectangle 246"/>
          <p:cNvSpPr/>
          <p:nvPr/>
        </p:nvSpPr>
        <p:spPr>
          <a:xfrm>
            <a:off x="3782044" y="3356581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Rectangle 247"/>
          <p:cNvSpPr/>
          <p:nvPr/>
        </p:nvSpPr>
        <p:spPr>
          <a:xfrm>
            <a:off x="2830757" y="3249804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Rectangle 248"/>
          <p:cNvSpPr/>
          <p:nvPr/>
        </p:nvSpPr>
        <p:spPr>
          <a:xfrm>
            <a:off x="3171472" y="3508981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Rectangle 249"/>
          <p:cNvSpPr/>
          <p:nvPr/>
        </p:nvSpPr>
        <p:spPr>
          <a:xfrm>
            <a:off x="3556841" y="3702150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Rectangle 250"/>
          <p:cNvSpPr/>
          <p:nvPr/>
        </p:nvSpPr>
        <p:spPr>
          <a:xfrm>
            <a:off x="3237480" y="3802132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Rectangle 251"/>
          <p:cNvSpPr/>
          <p:nvPr/>
        </p:nvSpPr>
        <p:spPr>
          <a:xfrm>
            <a:off x="3139439" y="3674971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Rectangle 252"/>
          <p:cNvSpPr/>
          <p:nvPr/>
        </p:nvSpPr>
        <p:spPr>
          <a:xfrm>
            <a:off x="2808430" y="3559457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Rectangle 253"/>
          <p:cNvSpPr/>
          <p:nvPr/>
        </p:nvSpPr>
        <p:spPr>
          <a:xfrm>
            <a:off x="3616054" y="3487626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Rectangle 254"/>
          <p:cNvSpPr/>
          <p:nvPr/>
        </p:nvSpPr>
        <p:spPr>
          <a:xfrm>
            <a:off x="3864553" y="3508981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Rectangle 255"/>
          <p:cNvSpPr/>
          <p:nvPr/>
        </p:nvSpPr>
        <p:spPr>
          <a:xfrm>
            <a:off x="3454918" y="3571106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Rectangle 256"/>
          <p:cNvSpPr/>
          <p:nvPr/>
        </p:nvSpPr>
        <p:spPr>
          <a:xfrm>
            <a:off x="3300575" y="3626436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Rectangle 257"/>
          <p:cNvSpPr/>
          <p:nvPr/>
        </p:nvSpPr>
        <p:spPr>
          <a:xfrm>
            <a:off x="3406382" y="3755538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Rectangle 258"/>
          <p:cNvSpPr/>
          <p:nvPr/>
        </p:nvSpPr>
        <p:spPr>
          <a:xfrm>
            <a:off x="3052076" y="3814751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Rectangle 259"/>
          <p:cNvSpPr/>
          <p:nvPr/>
        </p:nvSpPr>
        <p:spPr>
          <a:xfrm>
            <a:off x="2959860" y="3646821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Rectangle 260"/>
          <p:cNvSpPr/>
          <p:nvPr/>
        </p:nvSpPr>
        <p:spPr>
          <a:xfrm>
            <a:off x="2896765" y="3781748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Rectangle 261"/>
          <p:cNvSpPr/>
          <p:nvPr/>
        </p:nvSpPr>
        <p:spPr>
          <a:xfrm>
            <a:off x="3048194" y="1807343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Rectangle 262"/>
          <p:cNvSpPr/>
          <p:nvPr/>
        </p:nvSpPr>
        <p:spPr>
          <a:xfrm>
            <a:off x="3456858" y="1616114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Rectangle 263"/>
          <p:cNvSpPr/>
          <p:nvPr/>
        </p:nvSpPr>
        <p:spPr>
          <a:xfrm>
            <a:off x="2942388" y="2016043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Rectangle 264"/>
          <p:cNvSpPr/>
          <p:nvPr/>
        </p:nvSpPr>
        <p:spPr>
          <a:xfrm>
            <a:off x="3009364" y="2152913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Rectangle 265"/>
          <p:cNvSpPr/>
          <p:nvPr/>
        </p:nvSpPr>
        <p:spPr>
          <a:xfrm>
            <a:off x="3523837" y="1811227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Rectangle 266"/>
          <p:cNvSpPr/>
          <p:nvPr/>
        </p:nvSpPr>
        <p:spPr>
          <a:xfrm>
            <a:off x="3172443" y="1628733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Rectangle 267"/>
          <p:cNvSpPr/>
          <p:nvPr/>
        </p:nvSpPr>
        <p:spPr>
          <a:xfrm>
            <a:off x="3206418" y="1779193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Rectangle 268"/>
          <p:cNvSpPr/>
          <p:nvPr/>
        </p:nvSpPr>
        <p:spPr>
          <a:xfrm>
            <a:off x="3364642" y="1739394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Rectangle 269"/>
          <p:cNvSpPr/>
          <p:nvPr/>
        </p:nvSpPr>
        <p:spPr>
          <a:xfrm>
            <a:off x="3088963" y="1964596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Rectangle 270"/>
          <p:cNvSpPr/>
          <p:nvPr/>
        </p:nvSpPr>
        <p:spPr>
          <a:xfrm>
            <a:off x="3120995" y="2410148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Rectangle 271"/>
          <p:cNvSpPr/>
          <p:nvPr/>
        </p:nvSpPr>
        <p:spPr>
          <a:xfrm>
            <a:off x="3786896" y="1736482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Rectangle 272"/>
          <p:cNvSpPr/>
          <p:nvPr/>
        </p:nvSpPr>
        <p:spPr>
          <a:xfrm>
            <a:off x="3610229" y="1676297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Rectangle 273"/>
          <p:cNvSpPr/>
          <p:nvPr/>
        </p:nvSpPr>
        <p:spPr>
          <a:xfrm>
            <a:off x="3382114" y="1896647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Rectangle 274"/>
          <p:cNvSpPr/>
          <p:nvPr/>
        </p:nvSpPr>
        <p:spPr>
          <a:xfrm>
            <a:off x="4081989" y="1670474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Rectangle 275"/>
          <p:cNvSpPr/>
          <p:nvPr/>
        </p:nvSpPr>
        <p:spPr>
          <a:xfrm>
            <a:off x="3154000" y="2250952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Rectangle 276"/>
          <p:cNvSpPr/>
          <p:nvPr/>
        </p:nvSpPr>
        <p:spPr>
          <a:xfrm>
            <a:off x="3209328" y="2533427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Rectangle 277"/>
          <p:cNvSpPr/>
          <p:nvPr/>
        </p:nvSpPr>
        <p:spPr>
          <a:xfrm>
            <a:off x="3566548" y="1964597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Rectangle 278"/>
          <p:cNvSpPr/>
          <p:nvPr/>
        </p:nvSpPr>
        <p:spPr>
          <a:xfrm>
            <a:off x="3943179" y="1782105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0" name="Rectangle 279"/>
          <p:cNvSpPr/>
          <p:nvPr/>
        </p:nvSpPr>
        <p:spPr>
          <a:xfrm>
            <a:off x="3243305" y="1955860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Rectangle 280"/>
          <p:cNvSpPr/>
          <p:nvPr/>
        </p:nvSpPr>
        <p:spPr>
          <a:xfrm>
            <a:off x="3698563" y="1857819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Rectangle 281"/>
          <p:cNvSpPr/>
          <p:nvPr/>
        </p:nvSpPr>
        <p:spPr>
          <a:xfrm>
            <a:off x="3207389" y="2106318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3" name="Rectangle 282"/>
          <p:cNvSpPr/>
          <p:nvPr/>
        </p:nvSpPr>
        <p:spPr>
          <a:xfrm>
            <a:off x="3286014" y="2685827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Rectangle 283"/>
          <p:cNvSpPr/>
          <p:nvPr/>
        </p:nvSpPr>
        <p:spPr>
          <a:xfrm>
            <a:off x="3544221" y="2245130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Rectangle 284"/>
          <p:cNvSpPr/>
          <p:nvPr/>
        </p:nvSpPr>
        <p:spPr>
          <a:xfrm>
            <a:off x="3583049" y="2103406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6" name="Rectangle 285"/>
          <p:cNvSpPr/>
          <p:nvPr/>
        </p:nvSpPr>
        <p:spPr>
          <a:xfrm>
            <a:off x="3407353" y="2050018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Rectangle 286"/>
          <p:cNvSpPr/>
          <p:nvPr/>
        </p:nvSpPr>
        <p:spPr>
          <a:xfrm>
            <a:off x="3961623" y="3029454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8" name="Rectangle 287"/>
          <p:cNvSpPr/>
          <p:nvPr/>
        </p:nvSpPr>
        <p:spPr>
          <a:xfrm>
            <a:off x="3371437" y="2200476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9" name="Rectangle 288"/>
          <p:cNvSpPr/>
          <p:nvPr/>
        </p:nvSpPr>
        <p:spPr>
          <a:xfrm>
            <a:off x="3310282" y="2855699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0" name="Rectangle 289"/>
          <p:cNvSpPr/>
          <p:nvPr/>
        </p:nvSpPr>
        <p:spPr>
          <a:xfrm>
            <a:off x="4797396" y="3044016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Rectangle 290"/>
          <p:cNvSpPr/>
          <p:nvPr/>
        </p:nvSpPr>
        <p:spPr>
          <a:xfrm>
            <a:off x="3793691" y="3001304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Rectangle 291"/>
          <p:cNvSpPr/>
          <p:nvPr/>
        </p:nvSpPr>
        <p:spPr>
          <a:xfrm>
            <a:off x="3385027" y="2499452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3" name="Rectangle 292"/>
          <p:cNvSpPr/>
          <p:nvPr/>
        </p:nvSpPr>
        <p:spPr>
          <a:xfrm>
            <a:off x="3508305" y="2378115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Rectangle 293"/>
          <p:cNvSpPr/>
          <p:nvPr/>
        </p:nvSpPr>
        <p:spPr>
          <a:xfrm>
            <a:off x="3302518" y="2335404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5" name="Rectangle 294"/>
          <p:cNvSpPr/>
          <p:nvPr/>
        </p:nvSpPr>
        <p:spPr>
          <a:xfrm>
            <a:off x="3526748" y="3043044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Rectangle 295"/>
          <p:cNvSpPr/>
          <p:nvPr/>
        </p:nvSpPr>
        <p:spPr>
          <a:xfrm>
            <a:off x="4559575" y="3085756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Rectangle 296"/>
          <p:cNvSpPr/>
          <p:nvPr/>
        </p:nvSpPr>
        <p:spPr>
          <a:xfrm>
            <a:off x="4400380" y="3101286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Rectangle 297"/>
          <p:cNvSpPr/>
          <p:nvPr/>
        </p:nvSpPr>
        <p:spPr>
          <a:xfrm>
            <a:off x="3461712" y="2675149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9" name="Rectangle 298"/>
          <p:cNvSpPr/>
          <p:nvPr/>
        </p:nvSpPr>
        <p:spPr>
          <a:xfrm>
            <a:off x="3550046" y="2530514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0" name="Rectangle 299"/>
          <p:cNvSpPr/>
          <p:nvPr/>
        </p:nvSpPr>
        <p:spPr>
          <a:xfrm>
            <a:off x="3472390" y="2831432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Rectangle 300"/>
          <p:cNvSpPr/>
          <p:nvPr/>
        </p:nvSpPr>
        <p:spPr>
          <a:xfrm>
            <a:off x="3352992" y="3020719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2" name="Rectangle 301"/>
          <p:cNvSpPr/>
          <p:nvPr/>
        </p:nvSpPr>
        <p:spPr>
          <a:xfrm>
            <a:off x="4671205" y="2521779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3" name="Rectangle 302"/>
          <p:cNvSpPr/>
          <p:nvPr/>
        </p:nvSpPr>
        <p:spPr>
          <a:xfrm>
            <a:off x="4174206" y="2939179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Rectangle 303"/>
          <p:cNvSpPr/>
          <p:nvPr/>
        </p:nvSpPr>
        <p:spPr>
          <a:xfrm>
            <a:off x="3637409" y="2909088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5" name="Rectangle 304"/>
          <p:cNvSpPr/>
          <p:nvPr/>
        </p:nvSpPr>
        <p:spPr>
          <a:xfrm>
            <a:off x="3609259" y="2682914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6" name="Rectangle 305"/>
          <p:cNvSpPr/>
          <p:nvPr/>
        </p:nvSpPr>
        <p:spPr>
          <a:xfrm>
            <a:off x="4108199" y="3100316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Rectangle 306"/>
          <p:cNvSpPr/>
          <p:nvPr/>
        </p:nvSpPr>
        <p:spPr>
          <a:xfrm>
            <a:off x="3691767" y="3143998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" name="Rectangle 307"/>
          <p:cNvSpPr/>
          <p:nvPr/>
        </p:nvSpPr>
        <p:spPr>
          <a:xfrm>
            <a:off x="4252833" y="3081874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" name="Rectangle 308"/>
          <p:cNvSpPr/>
          <p:nvPr/>
        </p:nvSpPr>
        <p:spPr>
          <a:xfrm>
            <a:off x="3872318" y="2841139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" name="Rectangle 309"/>
          <p:cNvSpPr/>
          <p:nvPr/>
        </p:nvSpPr>
        <p:spPr>
          <a:xfrm>
            <a:off x="4191679" y="3224565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1" name="Rectangle 310"/>
          <p:cNvSpPr/>
          <p:nvPr/>
        </p:nvSpPr>
        <p:spPr>
          <a:xfrm>
            <a:off x="3732537" y="2771248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Rectangle 311"/>
          <p:cNvSpPr/>
          <p:nvPr/>
        </p:nvSpPr>
        <p:spPr>
          <a:xfrm>
            <a:off x="4313016" y="3392496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Rectangle 312"/>
          <p:cNvSpPr/>
          <p:nvPr/>
        </p:nvSpPr>
        <p:spPr>
          <a:xfrm>
            <a:off x="3884936" y="3174090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4" name="Rectangle 313"/>
          <p:cNvSpPr/>
          <p:nvPr/>
        </p:nvSpPr>
        <p:spPr>
          <a:xfrm>
            <a:off x="4929411" y="2908118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Rectangle 314"/>
          <p:cNvSpPr/>
          <p:nvPr/>
        </p:nvSpPr>
        <p:spPr>
          <a:xfrm>
            <a:off x="4030543" y="2888703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6" name="Rectangle 315"/>
          <p:cNvSpPr/>
          <p:nvPr/>
        </p:nvSpPr>
        <p:spPr>
          <a:xfrm>
            <a:off x="4338254" y="3243009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" name="Rectangle 316"/>
          <p:cNvSpPr/>
          <p:nvPr/>
        </p:nvSpPr>
        <p:spPr>
          <a:xfrm>
            <a:off x="4694502" y="3174088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Rectangle 317"/>
          <p:cNvSpPr/>
          <p:nvPr/>
        </p:nvSpPr>
        <p:spPr>
          <a:xfrm>
            <a:off x="4174206" y="3364346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Rectangle 318"/>
          <p:cNvSpPr/>
          <p:nvPr/>
        </p:nvSpPr>
        <p:spPr>
          <a:xfrm>
            <a:off x="3489862" y="3192532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Rectangle 319"/>
          <p:cNvSpPr/>
          <p:nvPr/>
        </p:nvSpPr>
        <p:spPr>
          <a:xfrm>
            <a:off x="4959503" y="3060518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Rectangle 320"/>
          <p:cNvSpPr/>
          <p:nvPr/>
        </p:nvSpPr>
        <p:spPr>
          <a:xfrm>
            <a:off x="4514922" y="3250775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Rectangle 321"/>
          <p:cNvSpPr/>
          <p:nvPr/>
        </p:nvSpPr>
        <p:spPr>
          <a:xfrm>
            <a:off x="4473182" y="3407058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" name="Rectangle 322"/>
          <p:cNvSpPr/>
          <p:nvPr/>
        </p:nvSpPr>
        <p:spPr>
          <a:xfrm>
            <a:off x="4777012" y="3314841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Rectangle 323"/>
          <p:cNvSpPr/>
          <p:nvPr/>
        </p:nvSpPr>
        <p:spPr>
          <a:xfrm>
            <a:off x="4029572" y="3266306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Rectangle 324"/>
          <p:cNvSpPr/>
          <p:nvPr/>
        </p:nvSpPr>
        <p:spPr>
          <a:xfrm>
            <a:off x="3327754" y="3298339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Rectangle 325"/>
          <p:cNvSpPr/>
          <p:nvPr/>
        </p:nvSpPr>
        <p:spPr>
          <a:xfrm>
            <a:off x="4634318" y="3375996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Rectangle 326"/>
          <p:cNvSpPr/>
          <p:nvPr/>
        </p:nvSpPr>
        <p:spPr>
          <a:xfrm>
            <a:off x="4876993" y="3199327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Rectangle 327"/>
          <p:cNvSpPr/>
          <p:nvPr/>
        </p:nvSpPr>
        <p:spPr>
          <a:xfrm>
            <a:off x="4100432" y="1811226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Rectangle 328"/>
          <p:cNvSpPr/>
          <p:nvPr/>
        </p:nvSpPr>
        <p:spPr>
          <a:xfrm>
            <a:off x="3874259" y="1917033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" name="Rectangle 329"/>
          <p:cNvSpPr/>
          <p:nvPr/>
        </p:nvSpPr>
        <p:spPr>
          <a:xfrm>
            <a:off x="3722830" y="2016044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1" name="Rectangle 330"/>
          <p:cNvSpPr/>
          <p:nvPr/>
        </p:nvSpPr>
        <p:spPr>
          <a:xfrm>
            <a:off x="3683031" y="2378115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" name="Rectangle 331"/>
          <p:cNvSpPr/>
          <p:nvPr/>
        </p:nvSpPr>
        <p:spPr>
          <a:xfrm>
            <a:off x="4235359" y="1701537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" name="Rectangle 332"/>
          <p:cNvSpPr/>
          <p:nvPr/>
        </p:nvSpPr>
        <p:spPr>
          <a:xfrm>
            <a:off x="4556662" y="1830640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4" name="Rectangle 333"/>
          <p:cNvSpPr/>
          <p:nvPr/>
        </p:nvSpPr>
        <p:spPr>
          <a:xfrm>
            <a:off x="3857758" y="2133498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5" name="Rectangle 334"/>
          <p:cNvSpPr/>
          <p:nvPr/>
        </p:nvSpPr>
        <p:spPr>
          <a:xfrm>
            <a:off x="3713123" y="2216007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" name="Rectangle 335"/>
          <p:cNvSpPr/>
          <p:nvPr/>
        </p:nvSpPr>
        <p:spPr>
          <a:xfrm>
            <a:off x="4399408" y="1772398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7" name="Rectangle 336"/>
          <p:cNvSpPr/>
          <p:nvPr/>
        </p:nvSpPr>
        <p:spPr>
          <a:xfrm>
            <a:off x="4610051" y="1965567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8" name="Rectangle 337"/>
          <p:cNvSpPr/>
          <p:nvPr/>
        </p:nvSpPr>
        <p:spPr>
          <a:xfrm>
            <a:off x="4004333" y="2041281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9" name="Rectangle 338"/>
          <p:cNvSpPr/>
          <p:nvPr/>
        </p:nvSpPr>
        <p:spPr>
          <a:xfrm>
            <a:off x="3725742" y="2543134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0" name="Rectangle 339"/>
          <p:cNvSpPr/>
          <p:nvPr/>
        </p:nvSpPr>
        <p:spPr>
          <a:xfrm>
            <a:off x="4755655" y="1971391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1" name="Rectangle 340"/>
          <p:cNvSpPr/>
          <p:nvPr/>
        </p:nvSpPr>
        <p:spPr>
          <a:xfrm>
            <a:off x="4145084" y="1960714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" name="Rectangle 341"/>
          <p:cNvSpPr/>
          <p:nvPr/>
        </p:nvSpPr>
        <p:spPr>
          <a:xfrm>
            <a:off x="4343108" y="2950828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3" name="Rectangle 342"/>
          <p:cNvSpPr/>
          <p:nvPr/>
        </p:nvSpPr>
        <p:spPr>
          <a:xfrm>
            <a:off x="3854845" y="2648939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4" name="Rectangle 343"/>
          <p:cNvSpPr/>
          <p:nvPr/>
        </p:nvSpPr>
        <p:spPr>
          <a:xfrm>
            <a:off x="4867286" y="2094671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5" name="Rectangle 344"/>
          <p:cNvSpPr/>
          <p:nvPr/>
        </p:nvSpPr>
        <p:spPr>
          <a:xfrm>
            <a:off x="4705179" y="2916854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6" name="Rectangle 345"/>
          <p:cNvSpPr/>
          <p:nvPr/>
        </p:nvSpPr>
        <p:spPr>
          <a:xfrm>
            <a:off x="4512981" y="2940150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7" name="Rectangle 346"/>
          <p:cNvSpPr/>
          <p:nvPr/>
        </p:nvSpPr>
        <p:spPr>
          <a:xfrm>
            <a:off x="4007245" y="2708152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" name="Rectangle 347"/>
          <p:cNvSpPr/>
          <p:nvPr/>
        </p:nvSpPr>
        <p:spPr>
          <a:xfrm>
            <a:off x="3900082" y="2254156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9" name="Rectangle 348"/>
          <p:cNvSpPr/>
          <p:nvPr/>
        </p:nvSpPr>
        <p:spPr>
          <a:xfrm>
            <a:off x="4273801" y="1864906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" name="Rectangle 349"/>
          <p:cNvSpPr/>
          <p:nvPr/>
        </p:nvSpPr>
        <p:spPr>
          <a:xfrm>
            <a:off x="4419406" y="1934796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" name="Rectangle 350"/>
          <p:cNvSpPr/>
          <p:nvPr/>
        </p:nvSpPr>
        <p:spPr>
          <a:xfrm>
            <a:off x="4314956" y="2060697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2" name="Rectangle 351"/>
          <p:cNvSpPr/>
          <p:nvPr/>
        </p:nvSpPr>
        <p:spPr>
          <a:xfrm>
            <a:off x="4058306" y="2226007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3" name="Rectangle 352"/>
          <p:cNvSpPr/>
          <p:nvPr/>
        </p:nvSpPr>
        <p:spPr>
          <a:xfrm>
            <a:off x="3843781" y="2395879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4" name="Rectangle 353"/>
          <p:cNvSpPr/>
          <p:nvPr/>
        </p:nvSpPr>
        <p:spPr>
          <a:xfrm>
            <a:off x="4169936" y="2110492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5" name="Rectangle 354"/>
          <p:cNvSpPr/>
          <p:nvPr/>
        </p:nvSpPr>
        <p:spPr>
          <a:xfrm>
            <a:off x="4315927" y="2218920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6" name="Rectangle 355"/>
          <p:cNvSpPr/>
          <p:nvPr/>
        </p:nvSpPr>
        <p:spPr>
          <a:xfrm>
            <a:off x="4100047" y="2430824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7" name="Rectangle 356"/>
          <p:cNvSpPr/>
          <p:nvPr/>
        </p:nvSpPr>
        <p:spPr>
          <a:xfrm>
            <a:off x="3961235" y="2507509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" name="Rectangle 357"/>
          <p:cNvSpPr/>
          <p:nvPr/>
        </p:nvSpPr>
        <p:spPr>
          <a:xfrm>
            <a:off x="4200027" y="2297838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" name="Rectangle 358"/>
          <p:cNvSpPr/>
          <p:nvPr/>
        </p:nvSpPr>
        <p:spPr>
          <a:xfrm>
            <a:off x="4613933" y="2120879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" name="Rectangle 359"/>
          <p:cNvSpPr/>
          <p:nvPr/>
        </p:nvSpPr>
        <p:spPr>
          <a:xfrm>
            <a:off x="4141786" y="2618170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1" name="Rectangle 360"/>
          <p:cNvSpPr/>
          <p:nvPr/>
        </p:nvSpPr>
        <p:spPr>
          <a:xfrm>
            <a:off x="4177701" y="2770569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2" name="Rectangle 361"/>
          <p:cNvSpPr/>
          <p:nvPr/>
        </p:nvSpPr>
        <p:spPr>
          <a:xfrm>
            <a:off x="4463088" y="2100786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3" name="Rectangle 362"/>
          <p:cNvSpPr/>
          <p:nvPr/>
        </p:nvSpPr>
        <p:spPr>
          <a:xfrm>
            <a:off x="4970180" y="2226686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4" name="Rectangle 363"/>
          <p:cNvSpPr/>
          <p:nvPr/>
        </p:nvSpPr>
        <p:spPr>
          <a:xfrm>
            <a:off x="4317483" y="2636612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5" name="Rectangle 364"/>
          <p:cNvSpPr/>
          <p:nvPr/>
        </p:nvSpPr>
        <p:spPr>
          <a:xfrm>
            <a:off x="4341750" y="2812309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6" name="Rectangle 365"/>
          <p:cNvSpPr/>
          <p:nvPr/>
        </p:nvSpPr>
        <p:spPr>
          <a:xfrm>
            <a:off x="4388343" y="2375494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7" name="Rectangle 366"/>
          <p:cNvSpPr/>
          <p:nvPr/>
        </p:nvSpPr>
        <p:spPr>
          <a:xfrm>
            <a:off x="4907084" y="2722714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8" name="Rectangle 367"/>
          <p:cNvSpPr/>
          <p:nvPr/>
        </p:nvSpPr>
        <p:spPr>
          <a:xfrm>
            <a:off x="4266036" y="2462858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9" name="Rectangle 368"/>
          <p:cNvSpPr/>
          <p:nvPr/>
        </p:nvSpPr>
        <p:spPr>
          <a:xfrm>
            <a:off x="4977559" y="2557014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Rectangle 369"/>
          <p:cNvSpPr/>
          <p:nvPr/>
        </p:nvSpPr>
        <p:spPr>
          <a:xfrm>
            <a:off x="5024153" y="2382288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1" name="Rectangle 370"/>
          <p:cNvSpPr/>
          <p:nvPr/>
        </p:nvSpPr>
        <p:spPr>
          <a:xfrm>
            <a:off x="4640141" y="2350936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2" name="Rectangle 371"/>
          <p:cNvSpPr/>
          <p:nvPr/>
        </p:nvSpPr>
        <p:spPr>
          <a:xfrm>
            <a:off x="4861075" y="2358992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3" name="Rectangle 372"/>
          <p:cNvSpPr/>
          <p:nvPr/>
        </p:nvSpPr>
        <p:spPr>
          <a:xfrm>
            <a:off x="4524242" y="2464798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4" name="Rectangle 373"/>
          <p:cNvSpPr/>
          <p:nvPr/>
        </p:nvSpPr>
        <p:spPr>
          <a:xfrm>
            <a:off x="4757210" y="2214358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5" name="Rectangle 374"/>
          <p:cNvSpPr/>
          <p:nvPr/>
        </p:nvSpPr>
        <p:spPr>
          <a:xfrm>
            <a:off x="4501331" y="2247070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6" name="Rectangle 375"/>
          <p:cNvSpPr/>
          <p:nvPr/>
        </p:nvSpPr>
        <p:spPr>
          <a:xfrm>
            <a:off x="4786332" y="2633700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7" name="Rectangle 376"/>
          <p:cNvSpPr/>
          <p:nvPr/>
        </p:nvSpPr>
        <p:spPr>
          <a:xfrm>
            <a:off x="4828071" y="2506538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8" name="Rectangle 377"/>
          <p:cNvSpPr/>
          <p:nvPr/>
        </p:nvSpPr>
        <p:spPr>
          <a:xfrm>
            <a:off x="4758181" y="2786101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9" name="Rectangle 378"/>
          <p:cNvSpPr/>
          <p:nvPr/>
        </p:nvSpPr>
        <p:spPr>
          <a:xfrm>
            <a:off x="4637231" y="2674179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0" name="Rectangle 379"/>
          <p:cNvSpPr/>
          <p:nvPr/>
        </p:nvSpPr>
        <p:spPr>
          <a:xfrm>
            <a:off x="4521717" y="2779985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2" name="Rectangle 381"/>
          <p:cNvSpPr/>
          <p:nvPr/>
        </p:nvSpPr>
        <p:spPr>
          <a:xfrm>
            <a:off x="4477065" y="2613025"/>
            <a:ext cx="91440" cy="9144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9050">
            <a:solidFill>
              <a:schemeClr val="accent1">
                <a:lumMod val="90000"/>
                <a:lumOff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4" name="TextBox 383"/>
          <p:cNvSpPr txBox="1"/>
          <p:nvPr/>
        </p:nvSpPr>
        <p:spPr>
          <a:xfrm>
            <a:off x="573198" y="4263390"/>
            <a:ext cx="1967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Data for one user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85" name="Freeform 384"/>
          <p:cNvSpPr/>
          <p:nvPr/>
        </p:nvSpPr>
        <p:spPr>
          <a:xfrm>
            <a:off x="1362322" y="3474052"/>
            <a:ext cx="488197" cy="880778"/>
          </a:xfrm>
          <a:custGeom>
            <a:avLst/>
            <a:gdLst>
              <a:gd name="connsiteX0" fmla="*/ 0 w 464949"/>
              <a:gd name="connsiteY0" fmla="*/ 1022888 h 1022888"/>
              <a:gd name="connsiteX1" fmla="*/ 464949 w 464949"/>
              <a:gd name="connsiteY1" fmla="*/ 0 h 1022888"/>
              <a:gd name="connsiteX0" fmla="*/ 0 w 464949"/>
              <a:gd name="connsiteY0" fmla="*/ 1022888 h 1022888"/>
              <a:gd name="connsiteX1" fmla="*/ 464949 w 464949"/>
              <a:gd name="connsiteY1" fmla="*/ 0 h 1022888"/>
              <a:gd name="connsiteX0" fmla="*/ 0 w 464949"/>
              <a:gd name="connsiteY0" fmla="*/ 1022888 h 1022888"/>
              <a:gd name="connsiteX1" fmla="*/ 464949 w 464949"/>
              <a:gd name="connsiteY1" fmla="*/ 0 h 1022888"/>
              <a:gd name="connsiteX0" fmla="*/ 0 w 464949"/>
              <a:gd name="connsiteY0" fmla="*/ 1022888 h 1022888"/>
              <a:gd name="connsiteX1" fmla="*/ 464949 w 464949"/>
              <a:gd name="connsiteY1" fmla="*/ 0 h 1022888"/>
              <a:gd name="connsiteX0" fmla="*/ 0 w 464949"/>
              <a:gd name="connsiteY0" fmla="*/ 991892 h 991892"/>
              <a:gd name="connsiteX1" fmla="*/ 464949 w 464949"/>
              <a:gd name="connsiteY1" fmla="*/ 0 h 991892"/>
              <a:gd name="connsiteX0" fmla="*/ 0 w 472698"/>
              <a:gd name="connsiteY0" fmla="*/ 1015140 h 1015140"/>
              <a:gd name="connsiteX1" fmla="*/ 472698 w 472698"/>
              <a:gd name="connsiteY1" fmla="*/ 0 h 1015140"/>
              <a:gd name="connsiteX0" fmla="*/ 0 w 503695"/>
              <a:gd name="connsiteY0" fmla="*/ 1030639 h 1030639"/>
              <a:gd name="connsiteX1" fmla="*/ 503695 w 503695"/>
              <a:gd name="connsiteY1" fmla="*/ 0 h 1030639"/>
              <a:gd name="connsiteX0" fmla="*/ 0 w 488197"/>
              <a:gd name="connsiteY0" fmla="*/ 1022890 h 1022890"/>
              <a:gd name="connsiteX1" fmla="*/ 488197 w 488197"/>
              <a:gd name="connsiteY1" fmla="*/ 0 h 1022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88197" h="1022890">
                <a:moveTo>
                  <a:pt x="0" y="1022890"/>
                </a:moveTo>
                <a:cubicBezTo>
                  <a:pt x="7749" y="674178"/>
                  <a:pt x="100739" y="193730"/>
                  <a:pt x="488197" y="0"/>
                </a:cubicBezTo>
              </a:path>
            </a:pathLst>
          </a:custGeom>
          <a:noFill/>
          <a:ln>
            <a:solidFill>
              <a:schemeClr val="accent6">
                <a:lumMod val="75000"/>
              </a:schemeClr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6" name="TextBox 385"/>
          <p:cNvSpPr txBox="1"/>
          <p:nvPr/>
        </p:nvSpPr>
        <p:spPr>
          <a:xfrm>
            <a:off x="5574307" y="1150858"/>
            <a:ext cx="2762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smtClean="0">
                <a:solidFill>
                  <a:schemeClr val="accent4"/>
                </a:solidFill>
              </a:rPr>
              <a:t>Gmail: email for one user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387" name="TextBox 386"/>
          <p:cNvSpPr txBox="1"/>
          <p:nvPr/>
        </p:nvSpPr>
        <p:spPr>
          <a:xfrm>
            <a:off x="5574307" y="2522458"/>
            <a:ext cx="2800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smtClean="0">
                <a:solidFill>
                  <a:schemeClr val="accent4"/>
                </a:solidFill>
              </a:rPr>
              <a:t>Facebook: 50-500 friends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388" name="TextBox 387"/>
          <p:cNvSpPr txBox="1"/>
          <p:nvPr/>
        </p:nvSpPr>
        <p:spPr>
          <a:xfrm>
            <a:off x="5556835" y="3845659"/>
            <a:ext cx="23006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smtClean="0">
                <a:solidFill>
                  <a:schemeClr val="accent4"/>
                </a:solidFill>
              </a:rPr>
              <a:t>Morning commute:</a:t>
            </a:r>
            <a:br>
              <a:rPr lang="en-US" dirty="0" smtClean="0">
                <a:solidFill>
                  <a:schemeClr val="accent4"/>
                </a:solidFill>
              </a:rPr>
            </a:br>
            <a:r>
              <a:rPr lang="en-US" dirty="0" smtClean="0">
                <a:solidFill>
                  <a:schemeClr val="accent4"/>
                </a:solidFill>
              </a:rPr>
              <a:t>10,000-100,000 cars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389" name="Down Arrow 388"/>
          <p:cNvSpPr/>
          <p:nvPr/>
        </p:nvSpPr>
        <p:spPr>
          <a:xfrm>
            <a:off x="6492240" y="1703070"/>
            <a:ext cx="640080" cy="640080"/>
          </a:xfrm>
          <a:prstGeom prst="downArrow">
            <a:avLst/>
          </a:prstGeom>
          <a:gradFill flip="none" rotWithShape="1">
            <a:gsLst>
              <a:gs pos="0">
                <a:srgbClr val="DAE5F8"/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5400000" scaled="1"/>
            <a:tileRect/>
          </a:gradFill>
          <a:ln w="19050">
            <a:solidFill>
              <a:schemeClr val="tx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0" name="Oval 389"/>
          <p:cNvSpPr/>
          <p:nvPr/>
        </p:nvSpPr>
        <p:spPr>
          <a:xfrm>
            <a:off x="3713901" y="1667465"/>
            <a:ext cx="228600" cy="228600"/>
          </a:xfrm>
          <a:prstGeom prst="ellipse">
            <a:avLst/>
          </a:prstGeom>
          <a:solidFill>
            <a:srgbClr val="EE002D">
              <a:alpha val="16863"/>
            </a:srgbClr>
          </a:solidFill>
          <a:ln w="12700">
            <a:solidFill>
              <a:schemeClr val="accent4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391" name="Freeform 390"/>
          <p:cNvSpPr/>
          <p:nvPr/>
        </p:nvSpPr>
        <p:spPr>
          <a:xfrm>
            <a:off x="3931920" y="1327917"/>
            <a:ext cx="1678467" cy="334305"/>
          </a:xfrm>
          <a:custGeom>
            <a:avLst/>
            <a:gdLst>
              <a:gd name="connsiteX0" fmla="*/ 1100379 w 1100379"/>
              <a:gd name="connsiteY0" fmla="*/ 0 h 247973"/>
              <a:gd name="connsiteX1" fmla="*/ 0 w 1100379"/>
              <a:gd name="connsiteY1" fmla="*/ 247973 h 247973"/>
              <a:gd name="connsiteX0" fmla="*/ 1100379 w 1100379"/>
              <a:gd name="connsiteY0" fmla="*/ 0 h 247973"/>
              <a:gd name="connsiteX1" fmla="*/ 0 w 1100379"/>
              <a:gd name="connsiteY1" fmla="*/ 247973 h 247973"/>
              <a:gd name="connsiteX0" fmla="*/ 1100379 w 1100379"/>
              <a:gd name="connsiteY0" fmla="*/ 0 h 247973"/>
              <a:gd name="connsiteX1" fmla="*/ 0 w 1100379"/>
              <a:gd name="connsiteY1" fmla="*/ 247973 h 247973"/>
              <a:gd name="connsiteX0" fmla="*/ 1139125 w 1139125"/>
              <a:gd name="connsiteY0" fmla="*/ 0 h 240224"/>
              <a:gd name="connsiteX1" fmla="*/ 0 w 1139125"/>
              <a:gd name="connsiteY1" fmla="*/ 240224 h 240224"/>
              <a:gd name="connsiteX0" fmla="*/ 1131376 w 1131376"/>
              <a:gd name="connsiteY0" fmla="*/ 0 h 247973"/>
              <a:gd name="connsiteX1" fmla="*/ 0 w 1131376"/>
              <a:gd name="connsiteY1" fmla="*/ 247973 h 247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31376" h="247973">
                <a:moveTo>
                  <a:pt x="1131376" y="0"/>
                </a:moveTo>
                <a:cubicBezTo>
                  <a:pt x="585707" y="10332"/>
                  <a:pt x="187271" y="90407"/>
                  <a:pt x="0" y="247973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392" name="Oval 391"/>
          <p:cNvSpPr/>
          <p:nvPr/>
        </p:nvSpPr>
        <p:spPr>
          <a:xfrm>
            <a:off x="3868726" y="1863617"/>
            <a:ext cx="990601" cy="914400"/>
          </a:xfrm>
          <a:prstGeom prst="ellipse">
            <a:avLst/>
          </a:prstGeom>
          <a:solidFill>
            <a:srgbClr val="EE002D">
              <a:alpha val="16863"/>
            </a:srgbClr>
          </a:solidFill>
          <a:ln w="12700">
            <a:solidFill>
              <a:schemeClr val="accent4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3" name="Freeform 392"/>
          <p:cNvSpPr/>
          <p:nvPr/>
        </p:nvSpPr>
        <p:spPr>
          <a:xfrm>
            <a:off x="4846320" y="2527704"/>
            <a:ext cx="725321" cy="163077"/>
          </a:xfrm>
          <a:custGeom>
            <a:avLst/>
            <a:gdLst>
              <a:gd name="connsiteX0" fmla="*/ 495946 w 495946"/>
              <a:gd name="connsiteY0" fmla="*/ 61993 h 61993"/>
              <a:gd name="connsiteX1" fmla="*/ 0 w 495946"/>
              <a:gd name="connsiteY1" fmla="*/ 0 h 61993"/>
              <a:gd name="connsiteX0" fmla="*/ 495946 w 495946"/>
              <a:gd name="connsiteY0" fmla="*/ 61993 h 61993"/>
              <a:gd name="connsiteX1" fmla="*/ 0 w 495946"/>
              <a:gd name="connsiteY1" fmla="*/ 0 h 61993"/>
              <a:gd name="connsiteX0" fmla="*/ 495946 w 495946"/>
              <a:gd name="connsiteY0" fmla="*/ 61993 h 61993"/>
              <a:gd name="connsiteX1" fmla="*/ 0 w 495946"/>
              <a:gd name="connsiteY1" fmla="*/ 0 h 61993"/>
              <a:gd name="connsiteX0" fmla="*/ 495946 w 495946"/>
              <a:gd name="connsiteY0" fmla="*/ 61993 h 62549"/>
              <a:gd name="connsiteX1" fmla="*/ 0 w 495946"/>
              <a:gd name="connsiteY1" fmla="*/ 0 h 62549"/>
              <a:gd name="connsiteX0" fmla="*/ 495946 w 495946"/>
              <a:gd name="connsiteY0" fmla="*/ 61993 h 62109"/>
              <a:gd name="connsiteX1" fmla="*/ 0 w 495946"/>
              <a:gd name="connsiteY1" fmla="*/ 0 h 62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95946" h="62109">
                <a:moveTo>
                  <a:pt x="495946" y="61993"/>
                </a:moveTo>
                <a:cubicBezTo>
                  <a:pt x="258974" y="63384"/>
                  <a:pt x="188380" y="52852"/>
                  <a:pt x="0" y="0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394" name="Oval 393"/>
          <p:cNvSpPr/>
          <p:nvPr/>
        </p:nvSpPr>
        <p:spPr>
          <a:xfrm rot="2102727">
            <a:off x="1468297" y="2203388"/>
            <a:ext cx="2323352" cy="1388833"/>
          </a:xfrm>
          <a:prstGeom prst="ellipse">
            <a:avLst/>
          </a:prstGeom>
          <a:solidFill>
            <a:srgbClr val="EE002D">
              <a:alpha val="16863"/>
            </a:srgbClr>
          </a:solidFill>
          <a:ln w="12700">
            <a:solidFill>
              <a:schemeClr val="accent4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5" name="Freeform 394"/>
          <p:cNvSpPr/>
          <p:nvPr/>
        </p:nvSpPr>
        <p:spPr>
          <a:xfrm>
            <a:off x="3500643" y="3715643"/>
            <a:ext cx="2045777" cy="441701"/>
          </a:xfrm>
          <a:custGeom>
            <a:avLst/>
            <a:gdLst>
              <a:gd name="connsiteX0" fmla="*/ 2045777 w 2045777"/>
              <a:gd name="connsiteY0" fmla="*/ 441701 h 441701"/>
              <a:gd name="connsiteX1" fmla="*/ 0 w 2045777"/>
              <a:gd name="connsiteY1" fmla="*/ 0 h 441701"/>
              <a:gd name="connsiteX0" fmla="*/ 2045777 w 2045777"/>
              <a:gd name="connsiteY0" fmla="*/ 441701 h 441701"/>
              <a:gd name="connsiteX1" fmla="*/ 0 w 2045777"/>
              <a:gd name="connsiteY1" fmla="*/ 0 h 441701"/>
              <a:gd name="connsiteX0" fmla="*/ 2045777 w 2045777"/>
              <a:gd name="connsiteY0" fmla="*/ 441701 h 441701"/>
              <a:gd name="connsiteX1" fmla="*/ 0 w 2045777"/>
              <a:gd name="connsiteY1" fmla="*/ 0 h 441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45777" h="441701">
                <a:moveTo>
                  <a:pt x="2045777" y="441701"/>
                </a:moveTo>
                <a:cubicBezTo>
                  <a:pt x="1146875" y="426203"/>
                  <a:pt x="457201" y="371959"/>
                  <a:pt x="0" y="0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396" name="Down Arrow 395"/>
          <p:cNvSpPr/>
          <p:nvPr/>
        </p:nvSpPr>
        <p:spPr>
          <a:xfrm>
            <a:off x="6492240" y="3074670"/>
            <a:ext cx="640080" cy="640080"/>
          </a:xfrm>
          <a:prstGeom prst="downArrow">
            <a:avLst/>
          </a:prstGeom>
          <a:gradFill flip="none" rotWithShape="1">
            <a:gsLst>
              <a:gs pos="0">
                <a:srgbClr val="DAE5F8"/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5400000" scaled="1"/>
            <a:tileRect/>
          </a:gradFill>
          <a:ln w="19050">
            <a:solidFill>
              <a:schemeClr val="tx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7" name="TextBox 396"/>
          <p:cNvSpPr txBox="1"/>
          <p:nvPr/>
        </p:nvSpPr>
        <p:spPr>
          <a:xfrm>
            <a:off x="2947196" y="651510"/>
            <a:ext cx="3249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“Region of Consciousness”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375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6" grpId="0"/>
      <p:bldP spid="387" grpId="0"/>
      <p:bldP spid="388" grpId="0"/>
      <p:bldP spid="389" grpId="0" animBg="1"/>
      <p:bldP spid="390" grpId="0" animBg="1"/>
      <p:bldP spid="391" grpId="0" animBg="1"/>
      <p:bldP spid="392" grpId="0" animBg="1"/>
      <p:bldP spid="393" grpId="0" animBg="1"/>
      <p:bldP spid="394" grpId="0" animBg="1"/>
      <p:bldP spid="395" grpId="0" animBg="1"/>
      <p:bldP spid="39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to Low Latency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182880" y="2068830"/>
            <a:ext cx="3200400" cy="150876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accent4"/>
                </a:solidFill>
              </a:rPr>
              <a:t>Network delay (per switch):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Eliminate buffering</a:t>
            </a:r>
          </a:p>
          <a:p>
            <a:pPr marL="274320" lvl="1" indent="0">
              <a:buNone/>
            </a:pP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5760720" y="697230"/>
            <a:ext cx="3200400" cy="4343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accent4"/>
                </a:solidFill>
              </a:rPr>
              <a:t>Kernel overhead (per transit):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K</a:t>
            </a:r>
            <a:r>
              <a:rPr lang="en-US" dirty="0" smtClean="0"/>
              <a:t>ernel bypass (access NIC directly from app)</a:t>
            </a:r>
          </a:p>
          <a:p>
            <a:pPr marL="0" indent="0">
              <a:buNone/>
            </a:pPr>
            <a:endParaRPr lang="en-US" dirty="0" smtClean="0">
              <a:solidFill>
                <a:schemeClr val="accent4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accent4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US" dirty="0">
              <a:solidFill>
                <a:schemeClr val="accent4"/>
              </a:solidFill>
            </a:endParaRPr>
          </a:p>
          <a:p>
            <a:pPr marL="0" indent="0">
              <a:spcBef>
                <a:spcPts val="1800"/>
              </a:spcBef>
              <a:buNone/>
            </a:pPr>
            <a:r>
              <a:rPr lang="en-US" dirty="0" smtClean="0">
                <a:solidFill>
                  <a:schemeClr val="accent4"/>
                </a:solidFill>
              </a:rPr>
              <a:t>NIC overhead </a:t>
            </a:r>
            <a:r>
              <a:rPr lang="en-US" dirty="0">
                <a:solidFill>
                  <a:schemeClr val="accent4"/>
                </a:solidFill>
              </a:rPr>
              <a:t>(per transit):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Radical new NIC-CPU integration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4,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RAMCloud &amp; Low-Latency Datacenter</a:t>
            </a:r>
            <a:endParaRPr lang="en-US" dirty="0"/>
          </a:p>
        </p:txBody>
      </p:sp>
      <p:sp>
        <p:nvSpPr>
          <p:cNvPr id="92" name="Freeform 37"/>
          <p:cNvSpPr>
            <a:spLocks/>
          </p:cNvSpPr>
          <p:nvPr/>
        </p:nvSpPr>
        <p:spPr bwMode="auto">
          <a:xfrm flipH="1" flipV="1">
            <a:off x="4709160" y="3089394"/>
            <a:ext cx="274320" cy="213876"/>
          </a:xfrm>
          <a:custGeom>
            <a:avLst/>
            <a:gdLst>
              <a:gd name="T0" fmla="*/ 1 w 112"/>
              <a:gd name="T1" fmla="*/ 215 h 215"/>
              <a:gd name="T2" fmla="*/ 112 w 112"/>
              <a:gd name="T3" fmla="*/ 0 h 21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12" h="215">
                <a:moveTo>
                  <a:pt x="1" y="215"/>
                </a:moveTo>
                <a:cubicBezTo>
                  <a:pt x="0" y="81"/>
                  <a:pt x="0" y="0"/>
                  <a:pt x="112" y="0"/>
                </a:cubicBezTo>
              </a:path>
            </a:pathLst>
          </a:custGeom>
          <a:noFill/>
          <a:ln w="12700">
            <a:solidFill>
              <a:schemeClr val="accent6"/>
            </a:solidFill>
            <a:round/>
            <a:headEnd/>
            <a:tailEnd type="triangle" w="sm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" name="Freeform 37"/>
          <p:cNvSpPr>
            <a:spLocks/>
          </p:cNvSpPr>
          <p:nvPr/>
        </p:nvSpPr>
        <p:spPr bwMode="auto">
          <a:xfrm flipH="1" flipV="1">
            <a:off x="5074920" y="2815074"/>
            <a:ext cx="274320" cy="213876"/>
          </a:xfrm>
          <a:custGeom>
            <a:avLst/>
            <a:gdLst>
              <a:gd name="T0" fmla="*/ 1 w 112"/>
              <a:gd name="T1" fmla="*/ 215 h 215"/>
              <a:gd name="T2" fmla="*/ 112 w 112"/>
              <a:gd name="T3" fmla="*/ 0 h 21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12" h="215">
                <a:moveTo>
                  <a:pt x="1" y="215"/>
                </a:moveTo>
                <a:cubicBezTo>
                  <a:pt x="0" y="81"/>
                  <a:pt x="0" y="0"/>
                  <a:pt x="112" y="0"/>
                </a:cubicBezTo>
              </a:path>
            </a:pathLst>
          </a:custGeom>
          <a:noFill/>
          <a:ln w="12700">
            <a:solidFill>
              <a:schemeClr val="accent6"/>
            </a:solidFill>
            <a:round/>
            <a:headEnd/>
            <a:tailEnd type="triangle" w="sm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" name="Freeform 37"/>
          <p:cNvSpPr>
            <a:spLocks/>
          </p:cNvSpPr>
          <p:nvPr/>
        </p:nvSpPr>
        <p:spPr bwMode="auto">
          <a:xfrm flipV="1">
            <a:off x="4617720" y="2540754"/>
            <a:ext cx="274320" cy="213876"/>
          </a:xfrm>
          <a:custGeom>
            <a:avLst/>
            <a:gdLst>
              <a:gd name="T0" fmla="*/ 1 w 112"/>
              <a:gd name="T1" fmla="*/ 215 h 215"/>
              <a:gd name="T2" fmla="*/ 112 w 112"/>
              <a:gd name="T3" fmla="*/ 0 h 21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12" h="215">
                <a:moveTo>
                  <a:pt x="1" y="215"/>
                </a:moveTo>
                <a:cubicBezTo>
                  <a:pt x="0" y="81"/>
                  <a:pt x="0" y="0"/>
                  <a:pt x="112" y="0"/>
                </a:cubicBezTo>
              </a:path>
            </a:pathLst>
          </a:custGeom>
          <a:noFill/>
          <a:ln w="12700">
            <a:solidFill>
              <a:schemeClr val="accent6"/>
            </a:solidFill>
            <a:round/>
            <a:headEnd/>
            <a:tailEnd type="triangle" w="sm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" name="Freeform 37"/>
          <p:cNvSpPr>
            <a:spLocks/>
          </p:cNvSpPr>
          <p:nvPr/>
        </p:nvSpPr>
        <p:spPr bwMode="auto">
          <a:xfrm flipV="1">
            <a:off x="4251960" y="2266434"/>
            <a:ext cx="274320" cy="213876"/>
          </a:xfrm>
          <a:custGeom>
            <a:avLst/>
            <a:gdLst>
              <a:gd name="T0" fmla="*/ 1 w 112"/>
              <a:gd name="T1" fmla="*/ 215 h 215"/>
              <a:gd name="T2" fmla="*/ 112 w 112"/>
              <a:gd name="T3" fmla="*/ 0 h 21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12" h="215">
                <a:moveTo>
                  <a:pt x="1" y="215"/>
                </a:moveTo>
                <a:cubicBezTo>
                  <a:pt x="0" y="81"/>
                  <a:pt x="0" y="0"/>
                  <a:pt x="112" y="0"/>
                </a:cubicBezTo>
              </a:path>
            </a:pathLst>
          </a:custGeom>
          <a:noFill/>
          <a:ln w="12700">
            <a:solidFill>
              <a:schemeClr val="accent6"/>
            </a:solidFill>
            <a:round/>
            <a:headEnd/>
            <a:tailEnd type="triangle" w="sm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4160520" y="788670"/>
            <a:ext cx="1234440" cy="274320"/>
          </a:xfrm>
          <a:prstGeom prst="rect">
            <a:avLst/>
          </a:prstGeom>
          <a:solidFill>
            <a:schemeClr val="accent3"/>
          </a:solidFill>
          <a:ln w="19050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500" dirty="0" smtClean="0">
                <a:solidFill>
                  <a:schemeClr val="tx2"/>
                </a:solidFill>
              </a:rPr>
              <a:t>Application</a:t>
            </a:r>
            <a:endParaRPr lang="en-US" sz="1500" dirty="0">
              <a:solidFill>
                <a:schemeClr val="tx2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160520" y="1200150"/>
            <a:ext cx="1234440" cy="274320"/>
          </a:xfrm>
          <a:prstGeom prst="rect">
            <a:avLst/>
          </a:prstGeom>
          <a:solidFill>
            <a:schemeClr val="accent3"/>
          </a:solidFill>
          <a:ln w="19050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500" dirty="0" smtClean="0">
                <a:solidFill>
                  <a:schemeClr val="tx2"/>
                </a:solidFill>
              </a:rPr>
              <a:t>Kernel</a:t>
            </a:r>
            <a:endParaRPr lang="en-US" sz="1500" dirty="0">
              <a:solidFill>
                <a:schemeClr val="tx2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160520" y="1611630"/>
            <a:ext cx="1234440" cy="274320"/>
          </a:xfrm>
          <a:prstGeom prst="rect">
            <a:avLst/>
          </a:prstGeom>
          <a:solidFill>
            <a:srgbClr val="CCFFCC"/>
          </a:solidFill>
          <a:ln w="19050">
            <a:solidFill>
              <a:srgbClr val="2B892B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500" dirty="0">
                <a:solidFill>
                  <a:srgbClr val="2B892B"/>
                </a:solidFill>
                <a:latin typeface="Arial" charset="0"/>
              </a:rPr>
              <a:t>NIC</a:t>
            </a:r>
          </a:p>
        </p:txBody>
      </p:sp>
      <p:cxnSp>
        <p:nvCxnSpPr>
          <p:cNvPr id="46" name="Straight Connector 45"/>
          <p:cNvCxnSpPr/>
          <p:nvPr/>
        </p:nvCxnSpPr>
        <p:spPr bwMode="auto">
          <a:xfrm>
            <a:off x="4343400" y="1017270"/>
            <a:ext cx="0" cy="27432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4"/>
            </a:solidFill>
            <a:prstDash val="solid"/>
            <a:round/>
            <a:headEnd type="oval" w="med" len="med"/>
            <a:tailEnd type="triangle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Straight Connector 48"/>
          <p:cNvCxnSpPr/>
          <p:nvPr/>
        </p:nvCxnSpPr>
        <p:spPr bwMode="auto">
          <a:xfrm>
            <a:off x="4343400" y="1428750"/>
            <a:ext cx="0" cy="27432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4"/>
            </a:solidFill>
            <a:prstDash val="solid"/>
            <a:round/>
            <a:headEnd type="oval" w="med" len="med"/>
            <a:tailEnd type="triangle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Straight Connector 49"/>
          <p:cNvCxnSpPr/>
          <p:nvPr/>
        </p:nvCxnSpPr>
        <p:spPr bwMode="auto">
          <a:xfrm flipV="1">
            <a:off x="5212080" y="971550"/>
            <a:ext cx="0" cy="27432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4"/>
            </a:solidFill>
            <a:prstDash val="solid"/>
            <a:round/>
            <a:headEnd type="oval" w="med" len="med"/>
            <a:tailEnd type="triangle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Straight Connector 50"/>
          <p:cNvCxnSpPr/>
          <p:nvPr/>
        </p:nvCxnSpPr>
        <p:spPr bwMode="auto">
          <a:xfrm flipV="1">
            <a:off x="5212080" y="1383030"/>
            <a:ext cx="0" cy="27432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4"/>
            </a:solidFill>
            <a:prstDash val="solid"/>
            <a:round/>
            <a:headEnd type="oval" w="med" len="med"/>
            <a:tailEnd type="triangle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" name="Rounded Rectangle 51"/>
          <p:cNvSpPr/>
          <p:nvPr/>
        </p:nvSpPr>
        <p:spPr bwMode="auto">
          <a:xfrm>
            <a:off x="4023360" y="697230"/>
            <a:ext cx="1508760" cy="1280160"/>
          </a:xfrm>
          <a:prstGeom prst="roundRect">
            <a:avLst>
              <a:gd name="adj" fmla="val 8894"/>
            </a:avLst>
          </a:prstGeom>
          <a:noFill/>
          <a:ln w="19050" cap="flat" cmpd="sng" algn="ctr">
            <a:solidFill>
              <a:schemeClr val="tx1">
                <a:lumMod val="65000"/>
                <a:lumOff val="3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 rot="16200000">
            <a:off x="3065919" y="1060311"/>
            <a:ext cx="12801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Application</a:t>
            </a:r>
            <a:br>
              <a:rPr lang="en-US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Machine</a:t>
            </a:r>
            <a:endParaRPr lang="en-US" sz="15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4160520" y="4446270"/>
            <a:ext cx="1234440" cy="274320"/>
          </a:xfrm>
          <a:prstGeom prst="rect">
            <a:avLst/>
          </a:prstGeom>
          <a:solidFill>
            <a:schemeClr val="accent3"/>
          </a:solidFill>
          <a:ln w="19050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500" dirty="0" smtClean="0">
                <a:solidFill>
                  <a:schemeClr val="tx2"/>
                </a:solidFill>
              </a:rPr>
              <a:t>Service</a:t>
            </a:r>
            <a:endParaRPr lang="en-US" sz="1500" dirty="0">
              <a:solidFill>
                <a:schemeClr val="tx2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4160520" y="4034790"/>
            <a:ext cx="1234440" cy="274320"/>
          </a:xfrm>
          <a:prstGeom prst="rect">
            <a:avLst/>
          </a:prstGeom>
          <a:solidFill>
            <a:schemeClr val="accent3"/>
          </a:solidFill>
          <a:ln w="19050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500" dirty="0" smtClean="0">
                <a:solidFill>
                  <a:schemeClr val="tx2"/>
                </a:solidFill>
              </a:rPr>
              <a:t>Kernel</a:t>
            </a:r>
            <a:endParaRPr lang="en-US" sz="1500" dirty="0">
              <a:solidFill>
                <a:schemeClr val="tx2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4160520" y="3623310"/>
            <a:ext cx="1234440" cy="274320"/>
          </a:xfrm>
          <a:prstGeom prst="rect">
            <a:avLst/>
          </a:prstGeom>
          <a:solidFill>
            <a:srgbClr val="CCFFCC"/>
          </a:solidFill>
          <a:ln w="19050">
            <a:solidFill>
              <a:srgbClr val="2B892B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500" dirty="0">
                <a:solidFill>
                  <a:srgbClr val="2B892B"/>
                </a:solidFill>
                <a:latin typeface="Arial" charset="0"/>
              </a:rPr>
              <a:t>NIC</a:t>
            </a:r>
          </a:p>
        </p:txBody>
      </p:sp>
      <p:cxnSp>
        <p:nvCxnSpPr>
          <p:cNvPr id="57" name="Straight Connector 56"/>
          <p:cNvCxnSpPr/>
          <p:nvPr/>
        </p:nvCxnSpPr>
        <p:spPr bwMode="auto">
          <a:xfrm>
            <a:off x="4389120" y="3851910"/>
            <a:ext cx="0" cy="27432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4"/>
            </a:solidFill>
            <a:prstDash val="solid"/>
            <a:round/>
            <a:headEnd type="oval" w="med" len="med"/>
            <a:tailEnd type="triangle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Straight Connector 57"/>
          <p:cNvCxnSpPr/>
          <p:nvPr/>
        </p:nvCxnSpPr>
        <p:spPr bwMode="auto">
          <a:xfrm flipV="1">
            <a:off x="5257800" y="3806190"/>
            <a:ext cx="0" cy="27432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4"/>
            </a:solidFill>
            <a:prstDash val="solid"/>
            <a:round/>
            <a:headEnd type="oval" w="med" len="med"/>
            <a:tailEnd type="triangle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Straight Connector 58"/>
          <p:cNvCxnSpPr/>
          <p:nvPr/>
        </p:nvCxnSpPr>
        <p:spPr bwMode="auto">
          <a:xfrm>
            <a:off x="4389120" y="4263390"/>
            <a:ext cx="0" cy="27432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4"/>
            </a:solidFill>
            <a:prstDash val="solid"/>
            <a:round/>
            <a:headEnd type="oval" w="med" len="med"/>
            <a:tailEnd type="triangle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Straight Connector 59"/>
          <p:cNvCxnSpPr/>
          <p:nvPr/>
        </p:nvCxnSpPr>
        <p:spPr bwMode="auto">
          <a:xfrm flipV="1">
            <a:off x="5257800" y="4217670"/>
            <a:ext cx="0" cy="27432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4"/>
            </a:solidFill>
            <a:prstDash val="solid"/>
            <a:round/>
            <a:headEnd type="oval" w="med" len="med"/>
            <a:tailEnd type="triangle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" name="Rounded Rectangle 60"/>
          <p:cNvSpPr/>
          <p:nvPr/>
        </p:nvSpPr>
        <p:spPr bwMode="auto">
          <a:xfrm>
            <a:off x="4023360" y="3531870"/>
            <a:ext cx="1508760" cy="1280160"/>
          </a:xfrm>
          <a:prstGeom prst="roundRect">
            <a:avLst>
              <a:gd name="adj" fmla="val 8894"/>
            </a:avLst>
          </a:prstGeom>
          <a:noFill/>
          <a:ln w="19050" cap="flat" cmpd="sng" algn="ctr">
            <a:solidFill>
              <a:schemeClr val="tx1">
                <a:lumMod val="65000"/>
                <a:lumOff val="3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 rot="16200000">
            <a:off x="3065920" y="3894951"/>
            <a:ext cx="12801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Server</a:t>
            </a:r>
            <a:br>
              <a:rPr lang="en-US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Machine</a:t>
            </a:r>
            <a:endParaRPr lang="en-US" sz="15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1" name="Rounded Rectangle 80"/>
          <p:cNvSpPr/>
          <p:nvPr/>
        </p:nvSpPr>
        <p:spPr bwMode="auto">
          <a:xfrm>
            <a:off x="4023360" y="2068830"/>
            <a:ext cx="1508760" cy="1371600"/>
          </a:xfrm>
          <a:prstGeom prst="roundRect">
            <a:avLst>
              <a:gd name="adj" fmla="val 8894"/>
            </a:avLst>
          </a:prstGeom>
          <a:noFill/>
          <a:ln w="19050" cap="flat" cmpd="sng" algn="ctr">
            <a:solidFill>
              <a:schemeClr val="accent6"/>
            </a:solidFill>
            <a:prstDash val="sys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4160520" y="2114550"/>
            <a:ext cx="548640" cy="182880"/>
          </a:xfrm>
          <a:prstGeom prst="rect">
            <a:avLst/>
          </a:prstGeom>
          <a:solidFill>
            <a:schemeClr val="accent5"/>
          </a:solidFill>
          <a:ln w="12700">
            <a:solidFill>
              <a:schemeClr val="accent6"/>
            </a:solidFill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Arial" charset="0"/>
              </a:rPr>
              <a:t>Switch</a:t>
            </a:r>
          </a:p>
        </p:txBody>
      </p:sp>
      <p:sp>
        <p:nvSpPr>
          <p:cNvPr id="85" name="Rectangle 84"/>
          <p:cNvSpPr/>
          <p:nvPr/>
        </p:nvSpPr>
        <p:spPr bwMode="auto">
          <a:xfrm>
            <a:off x="4526280" y="2388870"/>
            <a:ext cx="548640" cy="182880"/>
          </a:xfrm>
          <a:prstGeom prst="rect">
            <a:avLst/>
          </a:prstGeom>
          <a:solidFill>
            <a:schemeClr val="accent5"/>
          </a:solidFill>
          <a:ln w="12700">
            <a:solidFill>
              <a:schemeClr val="accent6"/>
            </a:solidFill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Arial" charset="0"/>
              </a:rPr>
              <a:t>Switch</a:t>
            </a:r>
          </a:p>
        </p:txBody>
      </p:sp>
      <p:sp>
        <p:nvSpPr>
          <p:cNvPr id="86" name="Rectangle 85"/>
          <p:cNvSpPr/>
          <p:nvPr/>
        </p:nvSpPr>
        <p:spPr bwMode="auto">
          <a:xfrm>
            <a:off x="4892040" y="2663190"/>
            <a:ext cx="548640" cy="182880"/>
          </a:xfrm>
          <a:prstGeom prst="rect">
            <a:avLst/>
          </a:prstGeom>
          <a:solidFill>
            <a:schemeClr val="accent5"/>
          </a:solidFill>
          <a:ln w="12700">
            <a:solidFill>
              <a:schemeClr val="accent6"/>
            </a:solidFill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Arial" charset="0"/>
              </a:rPr>
              <a:t>Switch</a:t>
            </a:r>
          </a:p>
        </p:txBody>
      </p:sp>
      <p:sp>
        <p:nvSpPr>
          <p:cNvPr id="87" name="Rectangle 86"/>
          <p:cNvSpPr/>
          <p:nvPr/>
        </p:nvSpPr>
        <p:spPr bwMode="auto">
          <a:xfrm>
            <a:off x="4526280" y="2937510"/>
            <a:ext cx="548640" cy="182880"/>
          </a:xfrm>
          <a:prstGeom prst="rect">
            <a:avLst/>
          </a:prstGeom>
          <a:solidFill>
            <a:schemeClr val="accent5"/>
          </a:solidFill>
          <a:ln w="12700">
            <a:solidFill>
              <a:schemeClr val="accent6"/>
            </a:solidFill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Arial" charset="0"/>
              </a:rPr>
              <a:t>Switch</a:t>
            </a:r>
          </a:p>
        </p:txBody>
      </p:sp>
      <p:sp>
        <p:nvSpPr>
          <p:cNvPr id="88" name="Rectangle 87"/>
          <p:cNvSpPr/>
          <p:nvPr/>
        </p:nvSpPr>
        <p:spPr bwMode="auto">
          <a:xfrm>
            <a:off x="4160520" y="3211830"/>
            <a:ext cx="548640" cy="182880"/>
          </a:xfrm>
          <a:prstGeom prst="rect">
            <a:avLst/>
          </a:prstGeom>
          <a:solidFill>
            <a:schemeClr val="accent5"/>
          </a:solidFill>
          <a:ln w="12700">
            <a:solidFill>
              <a:schemeClr val="accent6"/>
            </a:solidFill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Arial" charset="0"/>
              </a:rPr>
              <a:t>Switch</a:t>
            </a:r>
          </a:p>
        </p:txBody>
      </p:sp>
      <p:sp>
        <p:nvSpPr>
          <p:cNvPr id="93" name="TextBox 92"/>
          <p:cNvSpPr txBox="1"/>
          <p:nvPr/>
        </p:nvSpPr>
        <p:spPr>
          <a:xfrm rot="16200000">
            <a:off x="3020200" y="2477631"/>
            <a:ext cx="1371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solidFill>
                  <a:schemeClr val="accent6">
                    <a:lumMod val="75000"/>
                  </a:schemeClr>
                </a:solidFill>
              </a:rPr>
              <a:t>Datacenter</a:t>
            </a:r>
            <a:br>
              <a:rPr lang="en-US" sz="15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1500" b="1" dirty="0" smtClean="0">
                <a:solidFill>
                  <a:schemeClr val="accent6">
                    <a:lumMod val="75000"/>
                  </a:schemeClr>
                </a:solidFill>
              </a:rPr>
              <a:t>Network</a:t>
            </a:r>
            <a:endParaRPr lang="en-US" sz="15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94" name="Straight Connector 93"/>
          <p:cNvCxnSpPr/>
          <p:nvPr/>
        </p:nvCxnSpPr>
        <p:spPr bwMode="auto">
          <a:xfrm>
            <a:off x="4343400" y="1885950"/>
            <a:ext cx="0" cy="2286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4"/>
            </a:solidFill>
            <a:prstDash val="solid"/>
            <a:round/>
            <a:headEnd type="oval" w="med" len="med"/>
            <a:tailEnd type="triangle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Straight Connector 94"/>
          <p:cNvCxnSpPr/>
          <p:nvPr/>
        </p:nvCxnSpPr>
        <p:spPr bwMode="auto">
          <a:xfrm flipV="1">
            <a:off x="4526280" y="1885950"/>
            <a:ext cx="0" cy="2286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4"/>
            </a:solidFill>
            <a:prstDash val="solid"/>
            <a:round/>
            <a:headEnd type="oval" w="med" len="med"/>
            <a:tailEnd type="triangle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Straight Connector 95"/>
          <p:cNvCxnSpPr/>
          <p:nvPr/>
        </p:nvCxnSpPr>
        <p:spPr bwMode="auto">
          <a:xfrm>
            <a:off x="4343400" y="3394710"/>
            <a:ext cx="0" cy="2286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4"/>
            </a:solidFill>
            <a:prstDash val="solid"/>
            <a:round/>
            <a:headEnd type="oval" w="med" len="med"/>
            <a:tailEnd type="triangle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Straight Connector 96"/>
          <p:cNvCxnSpPr/>
          <p:nvPr/>
        </p:nvCxnSpPr>
        <p:spPr bwMode="auto">
          <a:xfrm flipV="1">
            <a:off x="4526280" y="3394710"/>
            <a:ext cx="0" cy="2286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4"/>
            </a:solidFill>
            <a:prstDash val="solid"/>
            <a:round/>
            <a:headEnd type="oval" w="med" len="med"/>
            <a:tailEnd type="triangle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Rounded Rectangle 15"/>
          <p:cNvSpPr/>
          <p:nvPr/>
        </p:nvSpPr>
        <p:spPr>
          <a:xfrm>
            <a:off x="274320" y="2676838"/>
            <a:ext cx="868680" cy="320040"/>
          </a:xfrm>
          <a:prstGeom prst="roundRect">
            <a:avLst/>
          </a:prstGeom>
          <a:solidFill>
            <a:srgbClr val="EFF3FB"/>
          </a:solidFill>
          <a:ln w="1905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Arial" charset="0"/>
              </a:rPr>
              <a:t>10-30µs</a:t>
            </a:r>
            <a:endParaRPr lang="en-US" sz="1600" dirty="0"/>
          </a:p>
        </p:txBody>
      </p:sp>
      <p:sp>
        <p:nvSpPr>
          <p:cNvPr id="64" name="Rounded Rectangle 63"/>
          <p:cNvSpPr/>
          <p:nvPr/>
        </p:nvSpPr>
        <p:spPr>
          <a:xfrm>
            <a:off x="1554480" y="2676838"/>
            <a:ext cx="731520" cy="320040"/>
          </a:xfrm>
          <a:prstGeom prst="roundRect">
            <a:avLst/>
          </a:prstGeom>
          <a:solidFill>
            <a:srgbClr val="EFF3FB"/>
          </a:solidFill>
          <a:ln w="1905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r>
              <a:rPr lang="en-US" sz="1600" b="1" dirty="0" smtClean="0">
                <a:solidFill>
                  <a:schemeClr val="tx1"/>
                </a:solidFill>
                <a:latin typeface="Arial" charset="0"/>
              </a:rPr>
              <a:t>0.5µs</a:t>
            </a:r>
            <a:endParaRPr lang="en-US" sz="1600" dirty="0"/>
          </a:p>
        </p:txBody>
      </p:sp>
      <p:sp>
        <p:nvSpPr>
          <p:cNvPr id="65" name="Rounded Rectangle 64"/>
          <p:cNvSpPr/>
          <p:nvPr/>
        </p:nvSpPr>
        <p:spPr>
          <a:xfrm>
            <a:off x="2697480" y="2676838"/>
            <a:ext cx="594360" cy="320040"/>
          </a:xfrm>
          <a:prstGeom prst="roundRect">
            <a:avLst/>
          </a:prstGeom>
          <a:solidFill>
            <a:srgbClr val="EFF3FB"/>
          </a:solidFill>
          <a:ln w="1905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r>
              <a:rPr lang="en-US" sz="1600" b="1" dirty="0" smtClean="0">
                <a:solidFill>
                  <a:schemeClr val="tx1"/>
                </a:solidFill>
                <a:latin typeface="Arial" charset="0"/>
              </a:rPr>
              <a:t>30ns</a:t>
            </a:r>
            <a:endParaRPr lang="en-US" sz="1600" dirty="0"/>
          </a:p>
        </p:txBody>
      </p:sp>
      <p:sp>
        <p:nvSpPr>
          <p:cNvPr id="20" name="Right Arrow 19"/>
          <p:cNvSpPr/>
          <p:nvPr/>
        </p:nvSpPr>
        <p:spPr>
          <a:xfrm>
            <a:off x="1234440" y="2722558"/>
            <a:ext cx="228600" cy="228600"/>
          </a:xfrm>
          <a:prstGeom prst="rightArrow">
            <a:avLst>
              <a:gd name="adj1" fmla="val 50000"/>
              <a:gd name="adj2" fmla="val 61940"/>
            </a:avLst>
          </a:prstGeom>
          <a:gradFill>
            <a:gsLst>
              <a:gs pos="0">
                <a:srgbClr val="CCFFCC"/>
              </a:gs>
              <a:gs pos="100000">
                <a:srgbClr val="77CF77"/>
              </a:gs>
            </a:gsLst>
            <a:lin ang="0" scaled="1"/>
          </a:gradFill>
          <a:ln w="15875">
            <a:solidFill>
              <a:srgbClr val="2B892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500">
              <a:solidFill>
                <a:srgbClr val="2B892B"/>
              </a:solidFill>
              <a:latin typeface="Arial" charset="0"/>
            </a:endParaRPr>
          </a:p>
        </p:txBody>
      </p:sp>
      <p:sp>
        <p:nvSpPr>
          <p:cNvPr id="67" name="Right Arrow 66"/>
          <p:cNvSpPr/>
          <p:nvPr/>
        </p:nvSpPr>
        <p:spPr>
          <a:xfrm>
            <a:off x="2377440" y="2722558"/>
            <a:ext cx="228600" cy="228600"/>
          </a:xfrm>
          <a:prstGeom prst="rightArrow">
            <a:avLst>
              <a:gd name="adj1" fmla="val 50000"/>
              <a:gd name="adj2" fmla="val 61940"/>
            </a:avLst>
          </a:prstGeom>
          <a:gradFill>
            <a:gsLst>
              <a:gs pos="0">
                <a:srgbClr val="CCFFCC"/>
              </a:gs>
              <a:gs pos="100000">
                <a:srgbClr val="77CF77"/>
              </a:gs>
            </a:gsLst>
            <a:lin ang="0" scaled="1"/>
          </a:gradFill>
          <a:ln w="15875">
            <a:solidFill>
              <a:srgbClr val="2B892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500">
              <a:solidFill>
                <a:srgbClr val="2B892B"/>
              </a:solidFill>
              <a:latin typeface="Arial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74320" y="2402518"/>
            <a:ext cx="86868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2010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1554480" y="2402518"/>
            <a:ext cx="73152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Today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697480" y="2402518"/>
            <a:ext cx="59436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Limit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70" name="Rounded Rectangle 69"/>
          <p:cNvSpPr/>
          <p:nvPr/>
        </p:nvSpPr>
        <p:spPr>
          <a:xfrm>
            <a:off x="5852160" y="4002718"/>
            <a:ext cx="868680" cy="320040"/>
          </a:xfrm>
          <a:prstGeom prst="roundRect">
            <a:avLst/>
          </a:prstGeom>
          <a:solidFill>
            <a:srgbClr val="EFF3FB"/>
          </a:solidFill>
          <a:ln w="1905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r>
              <a:rPr lang="en-US" sz="1600" b="1" dirty="0" smtClean="0">
                <a:solidFill>
                  <a:schemeClr val="tx1"/>
                </a:solidFill>
                <a:latin typeface="Arial" charset="0"/>
              </a:rPr>
              <a:t>2-32µs</a:t>
            </a:r>
            <a:endParaRPr lang="en-US" sz="1600" dirty="0"/>
          </a:p>
        </p:txBody>
      </p:sp>
      <p:sp>
        <p:nvSpPr>
          <p:cNvPr id="71" name="Rounded Rectangle 70"/>
          <p:cNvSpPr/>
          <p:nvPr/>
        </p:nvSpPr>
        <p:spPr>
          <a:xfrm>
            <a:off x="7132320" y="4002718"/>
            <a:ext cx="731520" cy="320040"/>
          </a:xfrm>
          <a:prstGeom prst="roundRect">
            <a:avLst/>
          </a:prstGeom>
          <a:solidFill>
            <a:srgbClr val="EFF3FB"/>
          </a:solidFill>
          <a:ln w="1905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r>
              <a:rPr lang="en-US" sz="1600" b="1" dirty="0" smtClean="0">
                <a:solidFill>
                  <a:schemeClr val="tx1"/>
                </a:solidFill>
                <a:latin typeface="Arial" charset="0"/>
              </a:rPr>
              <a:t>0.75µs</a:t>
            </a:r>
            <a:endParaRPr lang="en-US" sz="1600" dirty="0"/>
          </a:p>
        </p:txBody>
      </p:sp>
      <p:sp>
        <p:nvSpPr>
          <p:cNvPr id="72" name="Rounded Rectangle 71"/>
          <p:cNvSpPr/>
          <p:nvPr/>
        </p:nvSpPr>
        <p:spPr>
          <a:xfrm>
            <a:off x="8275320" y="4002718"/>
            <a:ext cx="594360" cy="320040"/>
          </a:xfrm>
          <a:prstGeom prst="roundRect">
            <a:avLst/>
          </a:prstGeom>
          <a:solidFill>
            <a:srgbClr val="EFF3FB"/>
          </a:solidFill>
          <a:ln w="1905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r>
              <a:rPr lang="en-US" sz="1600" b="1" dirty="0" smtClean="0">
                <a:solidFill>
                  <a:schemeClr val="tx1"/>
                </a:solidFill>
                <a:latin typeface="Arial" charset="0"/>
              </a:rPr>
              <a:t>50ns</a:t>
            </a:r>
            <a:endParaRPr lang="en-US" sz="1600" dirty="0"/>
          </a:p>
        </p:txBody>
      </p:sp>
      <p:sp>
        <p:nvSpPr>
          <p:cNvPr id="73" name="Right Arrow 72"/>
          <p:cNvSpPr/>
          <p:nvPr/>
        </p:nvSpPr>
        <p:spPr>
          <a:xfrm>
            <a:off x="6812280" y="4048438"/>
            <a:ext cx="228600" cy="228600"/>
          </a:xfrm>
          <a:prstGeom prst="rightArrow">
            <a:avLst>
              <a:gd name="adj1" fmla="val 50000"/>
              <a:gd name="adj2" fmla="val 61940"/>
            </a:avLst>
          </a:prstGeom>
          <a:gradFill>
            <a:gsLst>
              <a:gs pos="0">
                <a:srgbClr val="CCFFCC"/>
              </a:gs>
              <a:gs pos="100000">
                <a:srgbClr val="77CF77"/>
              </a:gs>
            </a:gsLst>
            <a:lin ang="0" scaled="1"/>
          </a:gradFill>
          <a:ln w="15875">
            <a:solidFill>
              <a:srgbClr val="2B892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500">
              <a:solidFill>
                <a:srgbClr val="2B892B"/>
              </a:solidFill>
              <a:latin typeface="Arial" charset="0"/>
            </a:endParaRPr>
          </a:p>
        </p:txBody>
      </p:sp>
      <p:sp>
        <p:nvSpPr>
          <p:cNvPr id="74" name="Right Arrow 73"/>
          <p:cNvSpPr/>
          <p:nvPr/>
        </p:nvSpPr>
        <p:spPr>
          <a:xfrm>
            <a:off x="7955280" y="4048438"/>
            <a:ext cx="228600" cy="228600"/>
          </a:xfrm>
          <a:prstGeom prst="rightArrow">
            <a:avLst>
              <a:gd name="adj1" fmla="val 50000"/>
              <a:gd name="adj2" fmla="val 61940"/>
            </a:avLst>
          </a:prstGeom>
          <a:gradFill>
            <a:gsLst>
              <a:gs pos="0">
                <a:srgbClr val="CCFFCC"/>
              </a:gs>
              <a:gs pos="100000">
                <a:srgbClr val="77CF77"/>
              </a:gs>
            </a:gsLst>
            <a:lin ang="0" scaled="1"/>
          </a:gradFill>
          <a:ln w="15875">
            <a:solidFill>
              <a:srgbClr val="2B892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500">
              <a:solidFill>
                <a:srgbClr val="2B892B"/>
              </a:solidFill>
              <a:latin typeface="Arial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5852160" y="3728398"/>
            <a:ext cx="86868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2010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7132320" y="3728398"/>
            <a:ext cx="6858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Today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8275320" y="3728398"/>
            <a:ext cx="59436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Limit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78" name="Rounded Rectangle 77"/>
          <p:cNvSpPr/>
          <p:nvPr/>
        </p:nvSpPr>
        <p:spPr>
          <a:xfrm>
            <a:off x="6263640" y="1312062"/>
            <a:ext cx="868680" cy="320040"/>
          </a:xfrm>
          <a:prstGeom prst="roundRect">
            <a:avLst/>
          </a:prstGeom>
          <a:solidFill>
            <a:srgbClr val="EFF3FB"/>
          </a:solidFill>
          <a:ln w="1905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r>
              <a:rPr lang="en-US" sz="1600" b="1" dirty="0" smtClean="0">
                <a:solidFill>
                  <a:schemeClr val="tx1"/>
                </a:solidFill>
                <a:latin typeface="Arial" charset="0"/>
              </a:rPr>
              <a:t>10-15µs</a:t>
            </a:r>
            <a:endParaRPr lang="en-US" sz="1600" dirty="0"/>
          </a:p>
        </p:txBody>
      </p:sp>
      <p:sp>
        <p:nvSpPr>
          <p:cNvPr id="79" name="Rounded Rectangle 78"/>
          <p:cNvSpPr/>
          <p:nvPr/>
        </p:nvSpPr>
        <p:spPr>
          <a:xfrm>
            <a:off x="7543800" y="1312062"/>
            <a:ext cx="731520" cy="320040"/>
          </a:xfrm>
          <a:prstGeom prst="roundRect">
            <a:avLst/>
          </a:prstGeom>
          <a:solidFill>
            <a:srgbClr val="EFF3FB"/>
          </a:solidFill>
          <a:ln w="1905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r>
              <a:rPr lang="en-US" sz="1600" b="1" dirty="0" smtClean="0">
                <a:solidFill>
                  <a:schemeClr val="tx1"/>
                </a:solidFill>
                <a:latin typeface="Arial" charset="0"/>
              </a:rPr>
              <a:t>0.0µs</a:t>
            </a:r>
            <a:endParaRPr lang="en-US" sz="1600" dirty="0"/>
          </a:p>
        </p:txBody>
      </p:sp>
      <p:sp>
        <p:nvSpPr>
          <p:cNvPr id="82" name="Right Arrow 81"/>
          <p:cNvSpPr/>
          <p:nvPr/>
        </p:nvSpPr>
        <p:spPr>
          <a:xfrm>
            <a:off x="7223760" y="1357782"/>
            <a:ext cx="228600" cy="228600"/>
          </a:xfrm>
          <a:prstGeom prst="rightArrow">
            <a:avLst>
              <a:gd name="adj1" fmla="val 50000"/>
              <a:gd name="adj2" fmla="val 61940"/>
            </a:avLst>
          </a:prstGeom>
          <a:gradFill>
            <a:gsLst>
              <a:gs pos="0">
                <a:srgbClr val="CCFFCC"/>
              </a:gs>
              <a:gs pos="100000">
                <a:srgbClr val="77CF77"/>
              </a:gs>
            </a:gsLst>
            <a:lin ang="0" scaled="1"/>
          </a:gradFill>
          <a:ln w="15875">
            <a:solidFill>
              <a:srgbClr val="2B892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500">
              <a:solidFill>
                <a:srgbClr val="2B892B"/>
              </a:solidFill>
              <a:latin typeface="Arial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6263640" y="1037742"/>
            <a:ext cx="86868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2010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7543800" y="1037742"/>
            <a:ext cx="6858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Today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659D765-7126-4B95-ADF3-403BFECAA36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650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64" grpId="0" animBg="1"/>
      <p:bldP spid="65" grpId="0" animBg="1"/>
      <p:bldP spid="20" grpId="0" animBg="1"/>
      <p:bldP spid="67" grpId="0" animBg="1"/>
      <p:bldP spid="21" grpId="0"/>
      <p:bldP spid="68" grpId="0"/>
      <p:bldP spid="69" grpId="0"/>
      <p:bldP spid="70" grpId="0" animBg="1"/>
      <p:bldP spid="71" grpId="0" animBg="1"/>
      <p:bldP spid="72" grpId="0" animBg="1"/>
      <p:bldP spid="73" grpId="0" animBg="1"/>
      <p:bldP spid="74" grpId="0" animBg="1"/>
      <p:bldP spid="75" grpId="0"/>
      <p:bldP spid="76" grpId="0"/>
      <p:bldP spid="77" grpId="0"/>
      <p:bldP spid="78" grpId="0" animBg="1"/>
      <p:bldP spid="79" grpId="0" animBg="1"/>
      <p:bldP spid="82" grpId="0" animBg="1"/>
      <p:bldP spid="98" grpId="0"/>
      <p:bldP spid="99" grpId="0"/>
    </p:bldLst>
  </p:timing>
</p:sld>
</file>

<file path=ppt/theme/theme1.xml><?xml version="1.0" encoding="utf-8"?>
<a:theme xmlns:a="http://schemas.openxmlformats.org/drawingml/2006/main" name="Default Design">
  <a:themeElements>
    <a:clrScheme name="JO Colors">
      <a:dk1>
        <a:srgbClr val="000000"/>
      </a:dk1>
      <a:lt1>
        <a:srgbClr val="FFFFFF"/>
      </a:lt1>
      <a:dk2>
        <a:srgbClr val="1F4899"/>
      </a:dk2>
      <a:lt2>
        <a:srgbClr val="7F7F7F"/>
      </a:lt2>
      <a:accent1>
        <a:srgbClr val="0B590B"/>
      </a:accent1>
      <a:accent2>
        <a:srgbClr val="E1FFE1"/>
      </a:accent2>
      <a:accent3>
        <a:srgbClr val="DEE7F8"/>
      </a:accent3>
      <a:accent4>
        <a:srgbClr val="A5001E"/>
      </a:accent4>
      <a:accent5>
        <a:srgbClr val="FFFFB9"/>
      </a:accent5>
      <a:accent6>
        <a:srgbClr val="844F1A"/>
      </a:accent6>
      <a:hlink>
        <a:srgbClr val="005239"/>
      </a:hlink>
      <a:folHlink>
        <a:srgbClr val="A5001E"/>
      </a:folHlink>
    </a:clrScheme>
    <a:fontScheme name="Default Design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FF3FB"/>
        </a:solidFill>
        <a:ln w="19050">
          <a:solidFill>
            <a:srgbClr val="4974CB"/>
          </a:solidFill>
        </a:ln>
      </a:spPr>
      <a:bodyPr rtlCol="0" anchor="ctr"/>
      <a:lstStyle>
        <a:defPPr>
          <a:defRPr sz="1600"/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>
        <a:ln w="19050" cap="rnd"/>
        <a:effectLst/>
      </a:spPr>
      <a:bodyPr/>
      <a:lstStyle/>
      <a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EA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7F3FF"/>
        </a:accent5>
        <a:accent6>
          <a:srgbClr val="2D2D8A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EAFF"/>
        </a:accent1>
        <a:accent2>
          <a:srgbClr val="0050A0"/>
        </a:accent2>
        <a:accent3>
          <a:srgbClr val="FFFFFF"/>
        </a:accent3>
        <a:accent4>
          <a:srgbClr val="000000"/>
        </a:accent4>
        <a:accent5>
          <a:srgbClr val="E7F3FF"/>
        </a:accent5>
        <a:accent6>
          <a:srgbClr val="004891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13990</TotalTime>
  <Words>1310</Words>
  <Application>Microsoft Office PowerPoint</Application>
  <PresentationFormat>On-screen Show (16:9)</PresentationFormat>
  <Paragraphs>420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Default Design</vt:lpstr>
      <vt:lpstr>RAMCloud and the Low-Latency Datacenter</vt:lpstr>
      <vt:lpstr>Introduction</vt:lpstr>
      <vt:lpstr>How Many Datacenters?</vt:lpstr>
      <vt:lpstr>Evolution of Datacenters</vt:lpstr>
      <vt:lpstr>Evolution of Datacenters</vt:lpstr>
      <vt:lpstr>Why Does Latency Matter?</vt:lpstr>
      <vt:lpstr>Goal: Scale and Latency</vt:lpstr>
      <vt:lpstr>Large-Scale Collaboration</vt:lpstr>
      <vt:lpstr>Getting to Low Latency</vt:lpstr>
      <vt:lpstr>Achievable Round-Trip Latency</vt:lpstr>
      <vt:lpstr>RAMCloud</vt:lpstr>
      <vt:lpstr>RAMCloud Architecture</vt:lpstr>
      <vt:lpstr>Example Configurations</vt:lpstr>
      <vt:lpstr>Data Model: Key-Value Store</vt:lpstr>
      <vt:lpstr>RAMCloud Performance</vt:lpstr>
      <vt:lpstr>Data Durability</vt:lpstr>
      <vt:lpstr>1-2 Second Crash Recovery</vt:lpstr>
      <vt:lpstr>Log-Structured Memory</vt:lpstr>
      <vt:lpstr>Other Work Related to RAMCloud</vt:lpstr>
      <vt:lpstr>Threats to Latency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 Ousterhout</dc:creator>
  <cp:lastModifiedBy>John Ousterhout</cp:lastModifiedBy>
  <cp:revision>627</cp:revision>
  <cp:lastPrinted>2011-01-25T21:54:55Z</cp:lastPrinted>
  <dcterms:created xsi:type="dcterms:W3CDTF">2008-10-19T02:20:00Z</dcterms:created>
  <dcterms:modified xsi:type="dcterms:W3CDTF">2015-10-26T03:47:51Z</dcterms:modified>
</cp:coreProperties>
</file>