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21" r:id="rId2"/>
    <p:sldId id="494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5" r:id="rId12"/>
    <p:sldId id="496" r:id="rId13"/>
    <p:sldId id="498" r:id="rId14"/>
    <p:sldId id="49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00"/>
    <a:srgbClr val="6A3F14"/>
    <a:srgbClr val="DDDDDD"/>
    <a:srgbClr val="F5E0CB"/>
    <a:srgbClr val="FFC9D3"/>
    <a:srgbClr val="FFEDB3"/>
    <a:srgbClr val="FFFFC9"/>
    <a:srgbClr val="DBFADB"/>
    <a:srgbClr val="E6D5F3"/>
    <a:srgbClr val="D8B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24,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We Have Learned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smtClean="0"/>
              <a:t>RAMCloud (So Far)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(with </a:t>
            </a:r>
            <a:r>
              <a:rPr lang="en-US" sz="1600" dirty="0" smtClean="0">
                <a:solidFill>
                  <a:srgbClr val="777777"/>
                </a:solidFill>
              </a:rPr>
              <a:t>Asaf Cidon, Ankita Kejriwal, Diego Ongaro, Mendel Rosenblum,</a:t>
            </a:r>
            <a:br>
              <a:rPr lang="en-US" sz="1600" dirty="0" smtClean="0">
                <a:solidFill>
                  <a:srgbClr val="777777"/>
                </a:solidFill>
              </a:rPr>
            </a:br>
            <a:r>
              <a:rPr lang="en-US" sz="1600" dirty="0" smtClean="0">
                <a:solidFill>
                  <a:srgbClr val="777777"/>
                </a:solidFill>
              </a:rPr>
              <a:t>Stephen </a:t>
            </a:r>
            <a:r>
              <a:rPr lang="en-US" sz="1600" dirty="0">
                <a:solidFill>
                  <a:srgbClr val="777777"/>
                </a:solidFill>
              </a:rPr>
              <a:t>Rumble, </a:t>
            </a:r>
            <a:r>
              <a:rPr lang="en-US" sz="1600" dirty="0" smtClean="0">
                <a:solidFill>
                  <a:srgbClr val="777777"/>
                </a:solidFill>
              </a:rPr>
              <a:t>Ryan Stutsman, and Stephen Yang)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Datacenter evolution, phase #1: scale</a:t>
            </a:r>
          </a:p>
          <a:p>
            <a:r>
              <a:rPr lang="en-US" dirty="0" smtClean="0"/>
              <a:t>Datacenter evolution, phase #2: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Typical round-trip in 2010:	300µs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Feasible today:	5-10µs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Ultimate limit:	&lt; 2µs</a:t>
            </a:r>
          </a:p>
          <a:p>
            <a:pPr>
              <a:tabLst>
                <a:tab pos="4572000" algn="l"/>
              </a:tabLst>
            </a:pPr>
            <a:r>
              <a:rPr lang="en-US" dirty="0" smtClean="0"/>
              <a:t>No fundamental technological obstacles,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 smtClean="0">
                <a:solidFill>
                  <a:schemeClr val="accent4"/>
                </a:solidFill>
              </a:rPr>
              <a:t>need new architectures</a:t>
            </a:r>
            <a:r>
              <a:rPr lang="en-US" dirty="0" smtClean="0"/>
              <a:t>: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Must bypass OS kernel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integration of NIC into CPU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datacenter network architectures (no buffers!)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network/RPC protocols: user-level, scale, latency</a:t>
            </a:r>
            <a:br>
              <a:rPr lang="en-US" dirty="0" smtClean="0"/>
            </a:br>
            <a:r>
              <a:rPr lang="en-US" dirty="0" smtClean="0"/>
              <a:t>(1M clients/server?)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Low-Latency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obvious way to build software: lots of layers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low latency, must </a:t>
            </a:r>
            <a:r>
              <a:rPr lang="en-US" dirty="0" err="1" smtClean="0"/>
              <a:t>rearchitect</a:t>
            </a:r>
            <a:r>
              <a:rPr lang="en-US" dirty="0" smtClean="0"/>
              <a:t> with fewer layers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Conflicts With Latency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3676652" y="2038350"/>
            <a:ext cx="1200148" cy="1314450"/>
            <a:chOff x="6934200" y="1600200"/>
            <a:chExt cx="1600200" cy="1752600"/>
          </a:xfrm>
        </p:grpSpPr>
        <p:sp>
          <p:nvSpPr>
            <p:cNvPr id="8" name="Rectangle 7"/>
            <p:cNvSpPr/>
            <p:nvPr/>
          </p:nvSpPr>
          <p:spPr>
            <a:xfrm>
              <a:off x="6934200" y="3200400"/>
              <a:ext cx="1600200" cy="152400"/>
            </a:xfrm>
            <a:prstGeom prst="rect">
              <a:avLst/>
            </a:prstGeom>
            <a:solidFill>
              <a:srgbClr val="E6D5F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34200" y="2971800"/>
              <a:ext cx="1600200" cy="152400"/>
            </a:xfrm>
            <a:prstGeom prst="rect">
              <a:avLst/>
            </a:prstGeom>
            <a:solidFill>
              <a:srgbClr val="D9E3F7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34200" y="2743200"/>
              <a:ext cx="1600200" cy="152400"/>
            </a:xfrm>
            <a:prstGeom prst="rect">
              <a:avLst/>
            </a:prstGeom>
            <a:solidFill>
              <a:srgbClr val="DBFADB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4200" y="2514600"/>
              <a:ext cx="1600200" cy="152400"/>
            </a:xfrm>
            <a:prstGeom prst="rect">
              <a:avLst/>
            </a:prstGeom>
            <a:solidFill>
              <a:srgbClr val="FFFFC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2286000"/>
              <a:ext cx="1600200" cy="152400"/>
            </a:xfrm>
            <a:prstGeom prst="rect">
              <a:avLst/>
            </a:prstGeom>
            <a:solidFill>
              <a:srgbClr val="FFEDB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34200" y="2057400"/>
              <a:ext cx="1600200" cy="152400"/>
            </a:xfrm>
            <a:prstGeom prst="rect">
              <a:avLst/>
            </a:prstGeom>
            <a:solidFill>
              <a:srgbClr val="F5E0CB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34200" y="1828800"/>
              <a:ext cx="1600200" cy="152400"/>
            </a:xfrm>
            <a:prstGeom prst="rect">
              <a:avLst/>
            </a:prstGeom>
            <a:solidFill>
              <a:srgbClr val="DDDDDD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34200" y="1600200"/>
              <a:ext cx="1600200" cy="152400"/>
            </a:xfrm>
            <a:prstGeom prst="rect">
              <a:avLst/>
            </a:prstGeom>
            <a:solidFill>
              <a:srgbClr val="D9E3F7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57600" y="17188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3190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141468" y="1981200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Developed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bottom-up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321206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07800"/>
                </a:solidFill>
              </a:rPr>
              <a:t>Layers typically “thin”</a:t>
            </a:r>
            <a:endParaRPr lang="en-US" dirty="0">
              <a:solidFill>
                <a:srgbClr val="0078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914041" y="2771917"/>
            <a:ext cx="1681566" cy="459479"/>
          </a:xfrm>
          <a:custGeom>
            <a:avLst/>
            <a:gdLst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681566"/>
              <a:gd name="connsiteY0" fmla="*/ 468878 h 470981"/>
              <a:gd name="connsiteX1" fmla="*/ 1681566 w 1681566"/>
              <a:gd name="connsiteY1" fmla="*/ 11679 h 470981"/>
              <a:gd name="connsiteX0" fmla="*/ 0 w 1681566"/>
              <a:gd name="connsiteY0" fmla="*/ 480210 h 480210"/>
              <a:gd name="connsiteX1" fmla="*/ 1681566 w 1681566"/>
              <a:gd name="connsiteY1" fmla="*/ 23011 h 480210"/>
              <a:gd name="connsiteX0" fmla="*/ 0 w 1681566"/>
              <a:gd name="connsiteY0" fmla="*/ 459479 h 459479"/>
              <a:gd name="connsiteX1" fmla="*/ 1681566 w 1681566"/>
              <a:gd name="connsiteY1" fmla="*/ 2280 h 45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1566" h="459479">
                <a:moveTo>
                  <a:pt x="0" y="459479"/>
                </a:moveTo>
                <a:cubicBezTo>
                  <a:pt x="250556" y="152742"/>
                  <a:pt x="454617" y="-22259"/>
                  <a:pt x="1681566" y="2280"/>
                </a:cubicBezTo>
              </a:path>
            </a:pathLst>
          </a:custGeom>
          <a:ln w="25400" cap="rnd">
            <a:solidFill>
              <a:srgbClr val="007800"/>
            </a:solidFill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505200" y="2057400"/>
            <a:ext cx="0" cy="1219200"/>
          </a:xfrm>
          <a:prstGeom prst="straightConnector1">
            <a:avLst/>
          </a:prstGeom>
          <a:ln w="25400" cap="rnd">
            <a:solidFill>
              <a:schemeClr val="tx2"/>
            </a:solidFill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Left Brace 24"/>
          <p:cNvSpPr/>
          <p:nvPr/>
        </p:nvSpPr>
        <p:spPr>
          <a:xfrm flipH="1">
            <a:off x="5105400" y="2057400"/>
            <a:ext cx="152400" cy="1295400"/>
          </a:xfrm>
          <a:prstGeom prst="leftBrace">
            <a:avLst>
              <a:gd name="adj1" fmla="val 35452"/>
              <a:gd name="adj2" fmla="val 50000"/>
            </a:avLst>
          </a:prstGeom>
          <a:ln w="19050" cap="rnd">
            <a:solidFill>
              <a:srgbClr val="6A3F1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486400" y="2277070"/>
            <a:ext cx="180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Problems: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/>
              <a:t>Complex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High latency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73098" y="43096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3673098" y="4648200"/>
            <a:ext cx="1200148" cy="381000"/>
          </a:xfrm>
          <a:prstGeom prst="rect">
            <a:avLst/>
          </a:prstGeom>
          <a:solidFill>
            <a:srgbClr val="D9E3F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673098" y="5105400"/>
            <a:ext cx="1200148" cy="457200"/>
          </a:xfrm>
          <a:prstGeom prst="rect">
            <a:avLst/>
          </a:prstGeom>
          <a:solidFill>
            <a:srgbClr val="DBFAD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673098" y="55288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9554" y="4724400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Harder to design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(top-down and bottom-up)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16259" y="4724400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800"/>
                </a:solidFill>
              </a:rPr>
              <a:t>But, better</a:t>
            </a:r>
            <a:br>
              <a:rPr lang="en-US" dirty="0" smtClean="0">
                <a:solidFill>
                  <a:srgbClr val="007800"/>
                </a:solidFill>
              </a:rPr>
            </a:br>
            <a:r>
              <a:rPr lang="en-US" dirty="0" smtClean="0">
                <a:solidFill>
                  <a:srgbClr val="007800"/>
                </a:solidFill>
              </a:rPr>
              <a:t>architecturally (simpler)</a:t>
            </a:r>
            <a:endParaRPr lang="en-US" dirty="0">
              <a:solidFill>
                <a:srgbClr val="007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</a:t>
            </a:r>
            <a:r>
              <a:rPr lang="en-US" dirty="0" smtClean="0"/>
              <a:t>drivers </a:t>
            </a:r>
            <a:r>
              <a:rPr lang="en-US" dirty="0" smtClean="0"/>
              <a:t>for software and hardware systems over last 30 years:</a:t>
            </a:r>
          </a:p>
          <a:p>
            <a:pPr lvl="1"/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Locality (caching, de-dup, rack organization, etc. etc.)</a:t>
            </a:r>
          </a:p>
          <a:p>
            <a:r>
              <a:rPr lang="en-US" dirty="0" smtClean="0"/>
              <a:t>Large-scale Web applications have huge datasets but less locality</a:t>
            </a:r>
          </a:p>
          <a:p>
            <a:pPr lvl="1"/>
            <a:r>
              <a:rPr lang="en-US" dirty="0" smtClean="0"/>
              <a:t>Long tail</a:t>
            </a:r>
          </a:p>
          <a:p>
            <a:pPr lvl="1"/>
            <a:r>
              <a:rPr lang="en-US" dirty="0" smtClean="0"/>
              <a:t>Highly interconnected</a:t>
            </a:r>
            <a:br>
              <a:rPr lang="en-US" dirty="0" smtClean="0"/>
            </a:br>
            <a:r>
              <a:rPr lang="en-US" dirty="0" smtClean="0"/>
              <a:t>(social graphs)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Count On Locality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38600" y="3654700"/>
            <a:ext cx="4560427" cy="2669900"/>
            <a:chOff x="2678573" y="3429000"/>
            <a:chExt cx="4560427" cy="2669900"/>
          </a:xfrm>
        </p:grpSpPr>
        <p:sp>
          <p:nvSpPr>
            <p:cNvPr id="8" name="Freeform 7"/>
            <p:cNvSpPr/>
            <p:nvPr/>
          </p:nvSpPr>
          <p:spPr>
            <a:xfrm>
              <a:off x="3102620" y="3581400"/>
              <a:ext cx="2915367" cy="2129568"/>
            </a:xfrm>
            <a:custGeom>
              <a:avLst/>
              <a:gdLst>
                <a:gd name="connsiteX0" fmla="*/ 0 w 4858719"/>
                <a:gd name="connsiteY0" fmla="*/ 0 h 3549111"/>
                <a:gd name="connsiteX1" fmla="*/ 0 w 4858719"/>
                <a:gd name="connsiteY1" fmla="*/ 3549111 h 3549111"/>
                <a:gd name="connsiteX2" fmla="*/ 4858719 w 4858719"/>
                <a:gd name="connsiteY2" fmla="*/ 3549111 h 354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8719" h="3549111">
                  <a:moveTo>
                    <a:pt x="0" y="0"/>
                  </a:moveTo>
                  <a:lnTo>
                    <a:pt x="0" y="3549111"/>
                  </a:lnTo>
                  <a:lnTo>
                    <a:pt x="4858719" y="3549111"/>
                  </a:lnTo>
                </a:path>
              </a:pathLst>
            </a:cu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214213" y="3613948"/>
              <a:ext cx="2729378" cy="1976128"/>
            </a:xfrm>
            <a:custGeom>
              <a:avLst/>
              <a:gdLst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48752" h="3293389">
                  <a:moveTo>
                    <a:pt x="0" y="0"/>
                  </a:moveTo>
                  <a:cubicBezTo>
                    <a:pt x="222143" y="3089328"/>
                    <a:pt x="2893016" y="3241729"/>
                    <a:pt x="4548752" y="3293389"/>
                  </a:cubicBezTo>
                </a:path>
              </a:pathLst>
            </a:custGeom>
            <a:noFill/>
            <a:ln w="50800">
              <a:solidFill>
                <a:schemeClr val="accent1">
                  <a:lumMod val="90000"/>
                  <a:lumOff val="10000"/>
                </a:schemeClr>
              </a:solidFill>
              <a:prstDash val="solid"/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187412" y="4322673"/>
              <a:ext cx="1351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Frequency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6796" y="5729568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Items</a:t>
              </a:r>
              <a:endParaRPr lang="en-US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048000" y="3429000"/>
              <a:ext cx="533400" cy="1295400"/>
            </a:xfrm>
            <a:prstGeom prst="ellipse">
              <a:avLst/>
            </a:pr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5334000"/>
              <a:ext cx="2209800" cy="457200"/>
            </a:xfrm>
            <a:prstGeom prst="ellipse">
              <a:avLst/>
            </a:pr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3429000"/>
              <a:ext cx="14029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accent4"/>
                  </a:solidFill>
                </a:rPr>
                <a:t>Traditional</a:t>
              </a:r>
              <a:br>
                <a:rPr lang="en-US" dirty="0" smtClean="0">
                  <a:solidFill>
                    <a:schemeClr val="accent4"/>
                  </a:solidFill>
                </a:rPr>
              </a:br>
              <a:r>
                <a:rPr lang="en-US" dirty="0" smtClean="0">
                  <a:solidFill>
                    <a:schemeClr val="accent4"/>
                  </a:solidFill>
                </a:rPr>
                <a:t>applications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93173" y="4967568"/>
              <a:ext cx="1937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accent4"/>
                  </a:solidFill>
                </a:rPr>
                <a:t>Web applications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44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Large-scale systems create many problems:</a:t>
            </a:r>
          </a:p>
          <a:p>
            <a:pPr lvl="1"/>
            <a:r>
              <a:rPr lang="en-US" dirty="0" smtClean="0"/>
              <a:t>Manual management doesn’t work</a:t>
            </a:r>
          </a:p>
          <a:p>
            <a:pPr lvl="1"/>
            <a:r>
              <a:rPr lang="en-US" dirty="0" smtClean="0"/>
              <a:t>Reliability is much harder to achieve</a:t>
            </a:r>
          </a:p>
          <a:p>
            <a:pPr lvl="1"/>
            <a:r>
              <a:rPr lang="en-US" dirty="0" smtClean="0"/>
              <a:t>“Rare” corner cases happen frequently</a:t>
            </a:r>
          </a:p>
          <a:p>
            <a:r>
              <a:rPr lang="en-US" dirty="0" smtClean="0"/>
              <a:t>However, scale can be friend as well as enemy:</a:t>
            </a:r>
          </a:p>
          <a:p>
            <a:pPr lvl="1"/>
            <a:r>
              <a:rPr lang="en-US" dirty="0" smtClean="0"/>
              <a:t>RAMCloud fast crash recovery</a:t>
            </a:r>
          </a:p>
          <a:p>
            <a:pPr lvl="2"/>
            <a:r>
              <a:rPr lang="en-US" dirty="0" smtClean="0"/>
              <a:t>Use 1000’s of servers to recover failed masters quickly</a:t>
            </a:r>
          </a:p>
          <a:p>
            <a:pPr lvl="2"/>
            <a:r>
              <a:rPr lang="en-US" dirty="0" smtClean="0"/>
              <a:t>Since crash recovery is fast, “promote” all errors to server crashes</a:t>
            </a:r>
          </a:p>
          <a:p>
            <a:pPr lvl="1"/>
            <a:r>
              <a:rPr lang="en-US" dirty="0" smtClean="0"/>
              <a:t>Windows error reporting (Microsoft)</a:t>
            </a:r>
          </a:p>
          <a:p>
            <a:pPr lvl="2"/>
            <a:r>
              <a:rPr lang="en-US" dirty="0" smtClean="0"/>
              <a:t>Automated bug reporting</a:t>
            </a:r>
          </a:p>
          <a:p>
            <a:pPr lvl="2"/>
            <a:r>
              <a:rPr lang="en-US" dirty="0" smtClean="0"/>
              <a:t>Statistics identify most important bugs</a:t>
            </a:r>
          </a:p>
          <a:p>
            <a:pPr lvl="2"/>
            <a:r>
              <a:rPr lang="en-US" dirty="0" smtClean="0"/>
              <a:t>Correlations identify buggy device </a:t>
            </a:r>
            <a:r>
              <a:rPr lang="en-US" dirty="0" smtClean="0"/>
              <a:t>drivers</a:t>
            </a:r>
          </a:p>
          <a:p>
            <a:pPr lvl="2"/>
            <a:r>
              <a:rPr lang="en-US" smtClean="0"/>
              <a:t>Automatic installation of fixes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Scale Your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uild big =&gt; learn big</a:t>
            </a:r>
          </a:p>
          <a:p>
            <a:r>
              <a:rPr lang="en-US" dirty="0" smtClean="0"/>
              <a:t>My pet peeve: too much “summer project research”</a:t>
            </a:r>
          </a:p>
          <a:p>
            <a:pPr lvl="1"/>
            <a:r>
              <a:rPr lang="en-US" dirty="0" smtClean="0"/>
              <a:t>2-3 month projects</a:t>
            </a:r>
          </a:p>
          <a:p>
            <a:pPr lvl="1"/>
            <a:r>
              <a:rPr lang="en-US" dirty="0" smtClean="0"/>
              <a:t>Driven by conference paper deadlines, not technical goals</a:t>
            </a:r>
          </a:p>
          <a:p>
            <a:pPr lvl="1"/>
            <a:r>
              <a:rPr lang="en-US" dirty="0" smtClean="0"/>
              <a:t>Superficial, not much deep learning</a:t>
            </a:r>
          </a:p>
          <a:p>
            <a:r>
              <a:rPr lang="en-US" dirty="0" smtClean="0"/>
              <a:t>Trying to build a large system that really works is hard, but intellectually rewarding:</a:t>
            </a:r>
          </a:p>
          <a:p>
            <a:pPr lvl="1"/>
            <a:r>
              <a:rPr lang="en-US" dirty="0" smtClean="0"/>
              <a:t>Exposes interesting side issues</a:t>
            </a:r>
          </a:p>
          <a:p>
            <a:pPr lvl="1"/>
            <a:r>
              <a:rPr lang="en-US" dirty="0" smtClean="0"/>
              <a:t>Important problems identify themselves (recurrences)</a:t>
            </a:r>
          </a:p>
          <a:p>
            <a:pPr lvl="1"/>
            <a:r>
              <a:rPr lang="en-US" dirty="0" smtClean="0"/>
              <a:t>Deeper evaluation (real use cases)</a:t>
            </a:r>
          </a:p>
          <a:p>
            <a:pPr lvl="1"/>
            <a:r>
              <a:rPr lang="en-US" dirty="0" smtClean="0"/>
              <a:t>Shared goal creates teamwork, intellectual exchange</a:t>
            </a:r>
          </a:p>
          <a:p>
            <a:pPr lvl="1"/>
            <a:r>
              <a:rPr lang="en-US" dirty="0" smtClean="0"/>
              <a:t>Overall, deep learning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collection of broad conclusions we have reached during the RAMCloud project: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Randomization plays a fundamental role in large-scale systems</a:t>
            </a:r>
          </a:p>
          <a:p>
            <a:pPr lvl="1"/>
            <a:r>
              <a:rPr lang="en-US" dirty="0" smtClean="0"/>
              <a:t>Need new paradigms for distributed, concurrent, fault-tolerant software</a:t>
            </a:r>
          </a:p>
          <a:p>
            <a:pPr lvl="1"/>
            <a:r>
              <a:rPr lang="en-US" dirty="0" smtClean="0"/>
              <a:t>Exciting opportunities in low-latency datacenter networking</a:t>
            </a:r>
          </a:p>
          <a:p>
            <a:pPr lvl="1"/>
            <a:r>
              <a:rPr lang="en-US" dirty="0" smtClean="0"/>
              <a:t>Layering conflicts with latency</a:t>
            </a:r>
          </a:p>
          <a:p>
            <a:pPr lvl="1"/>
            <a:r>
              <a:rPr lang="en-US" dirty="0" smtClean="0"/>
              <a:t>Don’t count on locality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can be your friend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key-value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 smtClean="0">
                <a:solidFill>
                  <a:schemeClr val="accent4"/>
                </a:solidFill>
              </a:rPr>
              <a:t>andomization plays a fundamental role in large-scale systems</a:t>
            </a:r>
          </a:p>
          <a:p>
            <a:r>
              <a:rPr lang="en-US" dirty="0" smtClean="0"/>
              <a:t>Enables decentralized decision-making</a:t>
            </a:r>
          </a:p>
          <a:p>
            <a:r>
              <a:rPr lang="en-US" dirty="0" smtClean="0"/>
              <a:t>Example: load balancing of segment replicas. Goals:</a:t>
            </a:r>
          </a:p>
          <a:p>
            <a:pPr lvl="1"/>
            <a:r>
              <a:rPr lang="en-US" dirty="0" smtClean="0"/>
              <a:t>Each master decides where to replicate its own segments: no central authority</a:t>
            </a:r>
          </a:p>
          <a:p>
            <a:pPr lvl="1"/>
            <a:r>
              <a:rPr lang="en-US" dirty="0" smtClean="0"/>
              <a:t>Distribute each master’s replicas uniformly across cluster</a:t>
            </a:r>
          </a:p>
          <a:p>
            <a:pPr lvl="1"/>
            <a:r>
              <a:rPr lang="en-US" dirty="0" smtClean="0"/>
              <a:t>Uniform usage of secondary storage on backups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48768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2971800" y="48768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267200" y="48768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676400" y="50292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676400" y="5181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50292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4267200" y="50292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4267200" y="5181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4267200" y="5334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5029200" y="60960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1676400" y="60960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58674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25146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3352800" y="60960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41910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67056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25" name="Rectangle 24"/>
          <p:cNvSpPr/>
          <p:nvPr/>
        </p:nvSpPr>
        <p:spPr>
          <a:xfrm>
            <a:off x="5029200" y="5943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75438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58674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41910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67056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33528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2514600" y="57912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75438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3352800" y="57912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1676400" y="5943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4907796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0679" y="5879068"/>
            <a:ext cx="106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backup for each replica at random?</a:t>
            </a:r>
          </a:p>
          <a:p>
            <a:pPr lvl="1"/>
            <a:r>
              <a:rPr lang="en-US" dirty="0" smtClean="0"/>
              <a:t>Uneven distribution: worst-case = 3-5x average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Mitzenmacher’s</a:t>
            </a:r>
            <a:r>
              <a:rPr lang="en-US" dirty="0" smtClean="0"/>
              <a:t> approach:</a:t>
            </a:r>
          </a:p>
          <a:p>
            <a:pPr lvl="1"/>
            <a:r>
              <a:rPr lang="en-US" dirty="0" smtClean="0"/>
              <a:t>Probe several randomly selected backups</a:t>
            </a:r>
          </a:p>
          <a:p>
            <a:pPr lvl="1"/>
            <a:r>
              <a:rPr lang="en-US" dirty="0" smtClean="0"/>
              <a:t>Choose most attractive</a:t>
            </a:r>
          </a:p>
          <a:p>
            <a:pPr lvl="1"/>
            <a:r>
              <a:rPr lang="en-US" dirty="0" smtClean="0"/>
              <a:t>Result: distribution is nearly uniform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000" dirty="0" smtClean="0"/>
              <a:t>Select 3 backups for segment at random?</a:t>
            </a:r>
          </a:p>
          <a:p>
            <a:r>
              <a:rPr lang="en-US" sz="2000" dirty="0" smtClean="0"/>
              <a:t>Problem:</a:t>
            </a:r>
          </a:p>
          <a:p>
            <a:pPr lvl="1"/>
            <a:r>
              <a:rPr lang="en-US" sz="1800" dirty="0" smtClean="0"/>
              <a:t>In large-scale system, any 3 machine failures results in data loss</a:t>
            </a:r>
          </a:p>
          <a:p>
            <a:pPr lvl="1"/>
            <a:r>
              <a:rPr lang="en-US" sz="1800" dirty="0" smtClean="0"/>
              <a:t>After power outage, ~1% of servers don’t restart</a:t>
            </a:r>
          </a:p>
          <a:p>
            <a:pPr lvl="1"/>
            <a:r>
              <a:rPr lang="en-US" sz="1800" dirty="0" smtClean="0"/>
              <a:t>Every power outage loses data!</a:t>
            </a:r>
          </a:p>
          <a:p>
            <a:r>
              <a:rPr lang="en-US" sz="2000" dirty="0" smtClean="0"/>
              <a:t>Solution: </a:t>
            </a:r>
            <a:r>
              <a:rPr lang="en-US" sz="2000" dirty="0" err="1" smtClean="0">
                <a:solidFill>
                  <a:schemeClr val="tx2"/>
                </a:solidFill>
              </a:rPr>
              <a:t>derandomize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backup selection</a:t>
            </a:r>
          </a:p>
          <a:p>
            <a:pPr lvl="1"/>
            <a:r>
              <a:rPr lang="en-US" sz="1800" dirty="0" smtClean="0"/>
              <a:t>Pick first backup at random (for</a:t>
            </a:r>
            <a:br>
              <a:rPr lang="en-US" sz="1800" dirty="0" smtClean="0"/>
            </a:br>
            <a:r>
              <a:rPr lang="en-US" sz="1800" dirty="0" smtClean="0"/>
              <a:t>load balancing)</a:t>
            </a:r>
          </a:p>
          <a:p>
            <a:pPr lvl="1"/>
            <a:r>
              <a:rPr lang="en-US" sz="1800" dirty="0" smtClean="0"/>
              <a:t>Other backups deterministic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4"/>
                </a:solidFill>
              </a:rPr>
              <a:t>replication groups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Result: data safe for hundreds</a:t>
            </a:r>
            <a:br>
              <a:rPr lang="en-US" sz="1800" dirty="0" smtClean="0"/>
            </a:br>
            <a:r>
              <a:rPr lang="en-US" sz="1800" dirty="0" smtClean="0"/>
              <a:t>of years</a:t>
            </a:r>
          </a:p>
          <a:p>
            <a:pPr lvl="1"/>
            <a:r>
              <a:rPr lang="en-US" sz="1800" dirty="0" smtClean="0"/>
              <a:t>(but, lose more data in each</a:t>
            </a:r>
            <a:br>
              <a:rPr lang="en-US" sz="1800" dirty="0" smtClean="0"/>
            </a:br>
            <a:r>
              <a:rPr lang="en-US" sz="1800" dirty="0" smtClean="0"/>
              <a:t>loss)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Randomization is Bad!</a:t>
            </a:r>
            <a:endParaRPr lang="en-US" dirty="0"/>
          </a:p>
        </p:txBody>
      </p:sp>
      <p:pic>
        <p:nvPicPr>
          <p:cNvPr id="1026" name="Picture 2" descr="C:\Users\ouster\Desktop\copyse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02252"/>
            <a:ext cx="4189413" cy="231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382000" cy="2133600"/>
          </a:xfrm>
        </p:spPr>
        <p:txBody>
          <a:bodyPr/>
          <a:lstStyle/>
          <a:p>
            <a:r>
              <a:rPr lang="en-US" dirty="0" smtClean="0"/>
              <a:t>RAMCloud often requires code that is distributed, concurrent, and fault tolerant:</a:t>
            </a:r>
          </a:p>
          <a:p>
            <a:pPr lvl="1"/>
            <a:r>
              <a:rPr lang="en-US" dirty="0" smtClean="0"/>
              <a:t>Replicate segment to 3 backups</a:t>
            </a:r>
          </a:p>
          <a:p>
            <a:pPr lvl="1"/>
            <a:r>
              <a:rPr lang="en-US" dirty="0" smtClean="0"/>
              <a:t>Coordinate 100 masters working together to recover failed server</a:t>
            </a:r>
          </a:p>
          <a:p>
            <a:pPr lvl="1"/>
            <a:r>
              <a:rPr lang="en-US" dirty="0" smtClean="0"/>
              <a:t>Concurrently read segments from ~1000 backups, replay log entries, re-replicate to other backups</a:t>
            </a:r>
          </a:p>
          <a:p>
            <a:r>
              <a:rPr lang="en-US" dirty="0" smtClean="0"/>
              <a:t>Traditional imperative programming doesn’t work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No common patterns, each system built from scratch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DCFT Code is Hard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5181600" y="4038600"/>
            <a:ext cx="1600200" cy="1722119"/>
            <a:chOff x="5181600" y="4038600"/>
            <a:chExt cx="1600200" cy="1722119"/>
          </a:xfrm>
        </p:grpSpPr>
        <p:grpSp>
          <p:nvGrpSpPr>
            <p:cNvPr id="61" name="Group 60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89" name="Freeform 88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124200" y="4038600"/>
            <a:ext cx="1600200" cy="1722119"/>
            <a:chOff x="5181600" y="4038600"/>
            <a:chExt cx="1600200" cy="1722119"/>
          </a:xfrm>
        </p:grpSpPr>
        <p:grpSp>
          <p:nvGrpSpPr>
            <p:cNvPr id="95" name="Group 9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Freeform 9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7" name="Freeform 9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066800" y="4038600"/>
            <a:ext cx="1600200" cy="1722119"/>
            <a:chOff x="5181600" y="4038600"/>
            <a:chExt cx="1600200" cy="1722119"/>
          </a:xfrm>
        </p:grpSpPr>
        <p:grpSp>
          <p:nvGrpSpPr>
            <p:cNvPr id="125" name="Group 12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Freeform 12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cxnSp>
        <p:nvCxnSpPr>
          <p:cNvPr id="155" name="Straight Connector 154"/>
          <p:cNvCxnSpPr/>
          <p:nvPr/>
        </p:nvCxnSpPr>
        <p:spPr>
          <a:xfrm flipV="1">
            <a:off x="1828800" y="4215539"/>
            <a:ext cx="1394847" cy="585061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28800" y="4215539"/>
            <a:ext cx="3471620" cy="585062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0" y="4215539"/>
            <a:ext cx="1394847" cy="585061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2438401" y="4267200"/>
            <a:ext cx="1467172" cy="521776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2438400" y="4267201"/>
            <a:ext cx="3505200" cy="514026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4442847" y="4267200"/>
            <a:ext cx="1500753" cy="508862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6" name="TextBox 165"/>
          <p:cNvSpPr txBox="1"/>
          <p:nvPr/>
        </p:nvSpPr>
        <p:spPr>
          <a:xfrm>
            <a:off x="6858000" y="44196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Must “go back”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after failures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Emerging pattern in RAMCloud subsystems: </a:t>
            </a:r>
            <a:r>
              <a:rPr lang="en-US" dirty="0" smtClean="0">
                <a:solidFill>
                  <a:schemeClr val="accent4"/>
                </a:solidFill>
              </a:rPr>
              <a:t>rules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spcBef>
                <a:spcPts val="2400"/>
              </a:spcBef>
              <a:buNone/>
            </a:pP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Rule = predicate + action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Actions short, </a:t>
            </a:r>
            <a:r>
              <a:rPr lang="en-US" dirty="0" err="1" smtClean="0"/>
              <a:t>nonblocking</a:t>
            </a:r>
            <a:r>
              <a:rPr lang="en-US" dirty="0" smtClean="0"/>
              <a:t>, predictable: no faults within an action</a:t>
            </a:r>
          </a:p>
          <a:p>
            <a:pPr lvl="1"/>
            <a:r>
              <a:rPr lang="en-US" dirty="0" smtClean="0"/>
              <a:t>Rule execution order unpredictable: reflects faults, etc.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Rules organized into higher-level structures:</a:t>
            </a:r>
            <a:br>
              <a:rPr lang="en-US" dirty="0" smtClean="0"/>
            </a:br>
            <a:r>
              <a:rPr lang="en-US" dirty="0" smtClean="0"/>
              <a:t>tasks, pools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These ideas are still evolving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DCFT Code: Need Pattern(s)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0800" y="1752600"/>
            <a:ext cx="5334000" cy="5334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no server assigned for replica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select backup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590800" y="2362200"/>
            <a:ext cx="5334000" cy="8382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header committed,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unreplicated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data,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no RPC outstanding</a:t>
            </a:r>
          </a:p>
          <a:p>
            <a:pPr algn="l"/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start replication RPC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590800" y="3276600"/>
            <a:ext cx="5334000" cy="5334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...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1730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Predicate on state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Action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1371600" y="3017004"/>
            <a:ext cx="1295400" cy="0"/>
          </a:xfrm>
          <a:prstGeom prst="line">
            <a:avLst/>
          </a:prstGeom>
          <a:ln w="254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371600" y="2545596"/>
            <a:ext cx="1295400" cy="0"/>
          </a:xfrm>
          <a:prstGeom prst="line">
            <a:avLst/>
          </a:prstGeom>
          <a:ln w="254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0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10764</TotalTime>
  <Words>970</Words>
  <Application>Microsoft Office PowerPoint</Application>
  <PresentationFormat>On-screen Show (4:3)</PresentationFormat>
  <Paragraphs>239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What We Have Learned From RAMCloud (So Far)</vt:lpstr>
      <vt:lpstr>Introduction</vt:lpstr>
      <vt:lpstr>RAMCloud Overview</vt:lpstr>
      <vt:lpstr>RAMCloud Architecture</vt:lpstr>
      <vt:lpstr>Randomization</vt:lpstr>
      <vt:lpstr>Randomization, cont’d</vt:lpstr>
      <vt:lpstr>Sometimes Randomization is Bad!</vt:lpstr>
      <vt:lpstr>DCFT Code is Hard</vt:lpstr>
      <vt:lpstr>DCFT Code: Need Pattern(s)</vt:lpstr>
      <vt:lpstr>Low-Latency Networking</vt:lpstr>
      <vt:lpstr>Layering Conflicts With Latency</vt:lpstr>
      <vt:lpstr>Don’t Count On Locality</vt:lpstr>
      <vt:lpstr>Make Scale Your Friend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442</cp:revision>
  <cp:lastPrinted>2011-01-25T21:54:55Z</cp:lastPrinted>
  <dcterms:created xsi:type="dcterms:W3CDTF">2008-10-19T02:20:00Z</dcterms:created>
  <dcterms:modified xsi:type="dcterms:W3CDTF">2013-01-24T18:41:12Z</dcterms:modified>
</cp:coreProperties>
</file>