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02"/>
  </p:notesMasterIdLst>
  <p:sldIdLst>
    <p:sldId id="321" r:id="rId2"/>
    <p:sldId id="511" r:id="rId3"/>
    <p:sldId id="512" r:id="rId4"/>
    <p:sldId id="514" r:id="rId5"/>
    <p:sldId id="634" r:id="rId6"/>
    <p:sldId id="515" r:id="rId7"/>
    <p:sldId id="510" r:id="rId8"/>
    <p:sldId id="635" r:id="rId9"/>
    <p:sldId id="439" r:id="rId10"/>
    <p:sldId id="483" r:id="rId11"/>
    <p:sldId id="463" r:id="rId12"/>
    <p:sldId id="498" r:id="rId13"/>
    <p:sldId id="516" r:id="rId14"/>
    <p:sldId id="525" r:id="rId15"/>
    <p:sldId id="529" r:id="rId16"/>
    <p:sldId id="484" r:id="rId17"/>
    <p:sldId id="526" r:id="rId18"/>
    <p:sldId id="561" r:id="rId19"/>
    <p:sldId id="517" r:id="rId20"/>
    <p:sldId id="530" r:id="rId21"/>
    <p:sldId id="533" r:id="rId22"/>
    <p:sldId id="534" r:id="rId23"/>
    <p:sldId id="535" r:id="rId24"/>
    <p:sldId id="536" r:id="rId25"/>
    <p:sldId id="538" r:id="rId26"/>
    <p:sldId id="539" r:id="rId27"/>
    <p:sldId id="537" r:id="rId28"/>
    <p:sldId id="540" r:id="rId29"/>
    <p:sldId id="631" r:id="rId30"/>
    <p:sldId id="629" r:id="rId31"/>
    <p:sldId id="541" r:id="rId32"/>
    <p:sldId id="553" r:id="rId33"/>
    <p:sldId id="542" r:id="rId34"/>
    <p:sldId id="543" r:id="rId35"/>
    <p:sldId id="544" r:id="rId36"/>
    <p:sldId id="545" r:id="rId37"/>
    <p:sldId id="546" r:id="rId38"/>
    <p:sldId id="547" r:id="rId39"/>
    <p:sldId id="548" r:id="rId40"/>
    <p:sldId id="518" r:id="rId41"/>
    <p:sldId id="554" r:id="rId42"/>
    <p:sldId id="562" r:id="rId43"/>
    <p:sldId id="560" r:id="rId44"/>
    <p:sldId id="564" r:id="rId45"/>
    <p:sldId id="565" r:id="rId46"/>
    <p:sldId id="569" r:id="rId47"/>
    <p:sldId id="571" r:id="rId48"/>
    <p:sldId id="572" r:id="rId49"/>
    <p:sldId id="573" r:id="rId50"/>
    <p:sldId id="574" r:id="rId51"/>
    <p:sldId id="576" r:id="rId52"/>
    <p:sldId id="577" r:id="rId53"/>
    <p:sldId id="578" r:id="rId54"/>
    <p:sldId id="579" r:id="rId55"/>
    <p:sldId id="519" r:id="rId56"/>
    <p:sldId id="581" r:id="rId57"/>
    <p:sldId id="582" r:id="rId58"/>
    <p:sldId id="583" r:id="rId59"/>
    <p:sldId id="589" r:id="rId60"/>
    <p:sldId id="584" r:id="rId61"/>
    <p:sldId id="585" r:id="rId62"/>
    <p:sldId id="587" r:id="rId63"/>
    <p:sldId id="588" r:id="rId64"/>
    <p:sldId id="591" r:id="rId65"/>
    <p:sldId id="590" r:id="rId66"/>
    <p:sldId id="593" r:id="rId67"/>
    <p:sldId id="594" r:id="rId68"/>
    <p:sldId id="596" r:id="rId69"/>
    <p:sldId id="595" r:id="rId70"/>
    <p:sldId id="597" r:id="rId71"/>
    <p:sldId id="598" r:id="rId72"/>
    <p:sldId id="599" r:id="rId73"/>
    <p:sldId id="600" r:id="rId74"/>
    <p:sldId id="601" r:id="rId75"/>
    <p:sldId id="602" r:id="rId76"/>
    <p:sldId id="603" r:id="rId77"/>
    <p:sldId id="604" r:id="rId78"/>
    <p:sldId id="605" r:id="rId79"/>
    <p:sldId id="608" r:id="rId80"/>
    <p:sldId id="607" r:id="rId81"/>
    <p:sldId id="520" r:id="rId82"/>
    <p:sldId id="636" r:id="rId83"/>
    <p:sldId id="611" r:id="rId84"/>
    <p:sldId id="612" r:id="rId85"/>
    <p:sldId id="610" r:id="rId86"/>
    <p:sldId id="613" r:id="rId87"/>
    <p:sldId id="614" r:id="rId88"/>
    <p:sldId id="615" r:id="rId89"/>
    <p:sldId id="616" r:id="rId90"/>
    <p:sldId id="521" r:id="rId91"/>
    <p:sldId id="617" r:id="rId92"/>
    <p:sldId id="618" r:id="rId93"/>
    <p:sldId id="621" r:id="rId94"/>
    <p:sldId id="619" r:id="rId95"/>
    <p:sldId id="620" r:id="rId96"/>
    <p:sldId id="624" r:id="rId97"/>
    <p:sldId id="625" r:id="rId98"/>
    <p:sldId id="627" r:id="rId99"/>
    <p:sldId id="550" r:id="rId100"/>
    <p:sldId id="527" r:id="rId101"/>
  </p:sldIdLst>
  <p:sldSz cx="9144000" cy="6858000" type="screen4x3"/>
  <p:notesSz cx="6858000" cy="9144000"/>
  <p:defaultTextStyle>
    <a:defPPr>
      <a:defRPr lang="en-US"/>
    </a:defPPr>
    <a:lvl1pPr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D7DF"/>
    <a:srgbClr val="FFCDD7"/>
    <a:srgbClr val="EAEAEA"/>
    <a:srgbClr val="43A343"/>
    <a:srgbClr val="FEEC9D"/>
    <a:srgbClr val="744516"/>
    <a:srgbClr val="4974CB"/>
    <a:srgbClr val="4D4D4D"/>
    <a:srgbClr val="935A21"/>
    <a:srgbClr val="D09E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E8034E78-7F5D-4C2E-B375-FC64B27BC917}" styleName="Dark Style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47" autoAdjust="0"/>
    <p:restoredTop sz="77975" autoAdjust="0"/>
  </p:normalViewPr>
  <p:slideViewPr>
    <p:cSldViewPr>
      <p:cViewPr varScale="1">
        <p:scale>
          <a:sx n="53" d="100"/>
          <a:sy n="53" d="100"/>
        </p:scale>
        <p:origin x="-179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10" d="100"/>
        <a:sy n="110" d="100"/>
      </p:scale>
      <p:origin x="0" y="1890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87" Type="http://schemas.openxmlformats.org/officeDocument/2006/relationships/slide" Target="slides/slide86.xml"/><Relationship Id="rId102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103" Type="http://schemas.openxmlformats.org/officeDocument/2006/relationships/presProps" Target="pres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6" Type="http://schemas.openxmlformats.org/officeDocument/2006/relationships/tableStyles" Target="tableStyles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174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126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1127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27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fld id="{FF33C5A0-49AD-4456-B170-B4454905C7F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303960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8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9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0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9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0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5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6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F33C5A0-49AD-4456-B170-B4454905C7F9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561150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Slightly extended key-value store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F33C5A0-49AD-4456-B170-B4454905C7F9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544175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Software that runs on commodity servers</a:t>
            </a:r>
          </a:p>
          <a:p>
            <a:endParaRPr lang="en-US" dirty="0" smtClean="0"/>
          </a:p>
          <a:p>
            <a:r>
              <a:rPr lang="en-US" dirty="0" smtClean="0"/>
              <a:t>Only</a:t>
            </a:r>
            <a:r>
              <a:rPr lang="en-US" baseline="0" dirty="0" smtClean="0"/>
              <a:t> non-commodity part is the network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F33C5A0-49AD-4456-B170-B4454905C7F9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59035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F33C5A0-49AD-4456-B170-B4454905C7F9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930533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Very expensive compared to disk.</a:t>
            </a:r>
          </a:p>
          <a:p>
            <a:endParaRPr lang="en-US" dirty="0" smtClean="0"/>
          </a:p>
          <a:p>
            <a:r>
              <a:rPr lang="en-US" dirty="0" smtClean="0"/>
              <a:t>Doesn’t have to be cheapest: just “cheap enough”</a:t>
            </a:r>
          </a:p>
          <a:p>
            <a:endParaRPr lang="en-US" dirty="0" smtClean="0"/>
          </a:p>
          <a:p>
            <a:r>
              <a:rPr lang="en-US" dirty="0" smtClean="0"/>
              <a:t>Compare</a:t>
            </a:r>
            <a:r>
              <a:rPr lang="en-US" baseline="0" dirty="0" smtClean="0"/>
              <a:t> with tape in 70’s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F33C5A0-49AD-4456-B170-B4454905C7F9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815394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Storage systems must accommodate workload changes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F33C5A0-49AD-4456-B170-B4454905C7F9}" type="slidenum">
              <a:rPr lang="en-US" smtClean="0"/>
              <a:pPr>
                <a:defRPr/>
              </a:pPr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894762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Allocators</a:t>
            </a:r>
            <a:r>
              <a:rPr lang="en-US" baseline="0" dirty="0" smtClean="0"/>
              <a:t> divide into two groups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F33C5A0-49AD-4456-B170-B4454905C7F9}" type="slidenum">
              <a:rPr lang="en-US" smtClean="0"/>
              <a:pPr>
                <a:defRPr/>
              </a:pPr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501973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Compare</a:t>
            </a:r>
            <a:r>
              <a:rPr lang="en-US" baseline="0" dirty="0" smtClean="0"/>
              <a:t> GC time to RAMCloud crash recovery time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F33C5A0-49AD-4456-B170-B4454905C7F9}" type="slidenum">
              <a:rPr lang="en-US" smtClean="0"/>
              <a:pPr>
                <a:defRPr/>
              </a:pPr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117709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Writes are the big challenge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F33C5A0-49AD-4456-B170-B4454905C7F9}" type="slidenum">
              <a:rPr lang="en-US" smtClean="0"/>
              <a:pPr>
                <a:defRPr/>
              </a:pPr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212501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Segment structure</a:t>
            </a:r>
          </a:p>
          <a:p>
            <a:r>
              <a:rPr lang="en-US" dirty="0" smtClean="0"/>
              <a:t>8 MB =&gt; &lt; 10% overhead for seeks</a:t>
            </a:r>
          </a:p>
          <a:p>
            <a:endParaRPr lang="en-US" dirty="0" smtClean="0"/>
          </a:p>
          <a:p>
            <a:r>
              <a:rPr lang="en-US" dirty="0" smtClean="0"/>
              <a:t>Backups </a:t>
            </a:r>
            <a:r>
              <a:rPr lang="en-US" smtClean="0"/>
              <a:t>&amp; replication</a:t>
            </a:r>
          </a:p>
          <a:p>
            <a:endParaRPr lang="en-US" dirty="0" smtClean="0"/>
          </a:p>
          <a:p>
            <a:r>
              <a:rPr lang="en-US" dirty="0" smtClean="0"/>
              <a:t>Hash</a:t>
            </a:r>
            <a:r>
              <a:rPr lang="en-US" baseline="0" dirty="0" smtClean="0"/>
              <a:t> table for fast random access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F33C5A0-49AD-4456-B170-B4454905C7F9}" type="slidenum">
              <a:rPr lang="en-US" smtClean="0"/>
              <a:pPr>
                <a:defRPr/>
              </a:pPr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14387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No need for random access to disk log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F33C5A0-49AD-4456-B170-B4454905C7F9}" type="slidenum">
              <a:rPr lang="en-US" smtClean="0"/>
              <a:pPr>
                <a:defRPr/>
              </a:pPr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704458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Make it easy to achieve performance potential of DRAM-based storage</a:t>
            </a:r>
          </a:p>
          <a:p>
            <a:endParaRPr lang="en-US" dirty="0" smtClean="0"/>
          </a:p>
          <a:p>
            <a:r>
              <a:rPr lang="en-US" dirty="0" smtClean="0"/>
              <a:t>Take idea to the extreme</a:t>
            </a:r>
          </a:p>
          <a:p>
            <a:endParaRPr lang="en-US" dirty="0" smtClean="0"/>
          </a:p>
          <a:p>
            <a:r>
              <a:rPr lang="en-US" dirty="0" smtClean="0"/>
              <a:t>Favor latency over bandwidth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F33C5A0-49AD-4456-B170-B4454905C7F9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128653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Segment</a:t>
            </a:r>
            <a:r>
              <a:rPr lang="en-US" baseline="0" dirty="0" smtClean="0"/>
              <a:t> selection mechanism: cost-benefit from LFS</a:t>
            </a:r>
          </a:p>
          <a:p>
            <a:endParaRPr lang="en-US" baseline="0" dirty="0" smtClean="0"/>
          </a:p>
          <a:p>
            <a:r>
              <a:rPr lang="en-US" baseline="0" dirty="0" smtClean="0"/>
              <a:t>Cleaner requires free space!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F33C5A0-49AD-4456-B170-B4454905C7F9}" type="slidenum">
              <a:rPr lang="en-US" smtClean="0"/>
              <a:pPr>
                <a:defRPr/>
              </a:pPr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770013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F33C5A0-49AD-4456-B170-B4454905C7F9}" type="slidenum">
              <a:rPr lang="en-US" smtClean="0"/>
              <a:pPr>
                <a:defRPr/>
              </a:pPr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3466009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Fundamental</a:t>
            </a:r>
            <a:r>
              <a:rPr lang="en-US" baseline="0" dirty="0" smtClean="0"/>
              <a:t> tradeoff for any copying collector</a:t>
            </a:r>
          </a:p>
          <a:p>
            <a:endParaRPr lang="en-US" baseline="0" dirty="0" smtClean="0"/>
          </a:p>
          <a:p>
            <a:r>
              <a:rPr lang="en-US" baseline="0" dirty="0" smtClean="0"/>
              <a:t>Try to clean at lower U than </a:t>
            </a:r>
            <a:r>
              <a:rPr lang="en-US" baseline="0" dirty="0" err="1" smtClean="0"/>
              <a:t>avg</a:t>
            </a:r>
            <a:endParaRPr lang="en-US" baseline="0" dirty="0" smtClean="0"/>
          </a:p>
          <a:p>
            <a:endParaRPr lang="en-US" baseline="0" dirty="0" smtClean="0"/>
          </a:p>
          <a:p>
            <a:r>
              <a:rPr lang="en-US" baseline="0" dirty="0" smtClean="0"/>
              <a:t>Cleaning cost limits </a:t>
            </a:r>
            <a:r>
              <a:rPr lang="en-US" baseline="0" smtClean="0"/>
              <a:t>write thruput</a:t>
            </a:r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F33C5A0-49AD-4456-B170-B4454905C7F9}" type="slidenum">
              <a:rPr lang="en-US" smtClean="0"/>
              <a:pPr>
                <a:defRPr/>
              </a:pPr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8216129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Explain</a:t>
            </a:r>
            <a:r>
              <a:rPr lang="en-US" baseline="0" dirty="0" smtClean="0"/>
              <a:t> experimental </a:t>
            </a:r>
            <a:r>
              <a:rPr lang="en-US" baseline="0" smtClean="0"/>
              <a:t>setup:</a:t>
            </a:r>
            <a:endParaRPr lang="en-US" baseline="0" dirty="0" smtClean="0"/>
          </a:p>
          <a:p>
            <a:r>
              <a:rPr lang="en-US" baseline="0" dirty="0" smtClean="0"/>
              <a:t>pathological workload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F33C5A0-49AD-4456-B170-B4454905C7F9}" type="slidenum">
              <a:rPr lang="en-US" smtClean="0"/>
              <a:pPr>
                <a:defRPr/>
              </a:pPr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518060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Not much difference for small</a:t>
            </a:r>
            <a:r>
              <a:rPr lang="en-US" baseline="0" dirty="0" smtClean="0"/>
              <a:t> objects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F33C5A0-49AD-4456-B170-B4454905C7F9}" type="slidenum">
              <a:rPr lang="en-US" smtClean="0"/>
              <a:pPr>
                <a:defRPr/>
              </a:pPr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4991213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This  is </a:t>
            </a:r>
            <a:r>
              <a:rPr lang="en-US" i="1" dirty="0" smtClean="0"/>
              <a:t>unloaded</a:t>
            </a:r>
            <a:r>
              <a:rPr lang="en-US" dirty="0" smtClean="0"/>
              <a:t>: no buffering</a:t>
            </a:r>
          </a:p>
          <a:p>
            <a:endParaRPr lang="en-US" dirty="0" smtClean="0"/>
          </a:p>
          <a:p>
            <a:r>
              <a:rPr lang="en-US" dirty="0" smtClean="0"/>
              <a:t>What has to change? Everything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F33C5A0-49AD-4456-B170-B4454905C7F9}" type="slidenum">
              <a:rPr lang="en-US" smtClean="0"/>
              <a:pPr>
                <a:defRPr/>
              </a:pPr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8764330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Most</a:t>
            </a:r>
            <a:r>
              <a:rPr lang="en-US" baseline="0" dirty="0" smtClean="0"/>
              <a:t> of the improvement (compared to current systems) must come outside RAMCloud.</a:t>
            </a:r>
          </a:p>
          <a:p>
            <a:endParaRPr lang="en-US" baseline="0" dirty="0" smtClean="0"/>
          </a:p>
          <a:p>
            <a:r>
              <a:rPr lang="en-US" baseline="0" dirty="0" smtClean="0"/>
              <a:t>But, low latency places some tough demands on RAMCloud itself.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F33C5A0-49AD-4456-B170-B4454905C7F9}" type="slidenum">
              <a:rPr lang="en-US" smtClean="0"/>
              <a:pPr>
                <a:defRPr/>
              </a:pPr>
              <a:t>44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8119573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F33C5A0-49AD-4456-B170-B4454905C7F9}" type="slidenum">
              <a:rPr lang="en-US" smtClean="0"/>
              <a:pPr>
                <a:defRPr/>
              </a:pPr>
              <a:t>45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8119573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Dispatch</a:t>
            </a:r>
            <a:r>
              <a:rPr lang="en-US" baseline="0" dirty="0" smtClean="0"/>
              <a:t> thread prefers polling workers to sleeping ones.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F33C5A0-49AD-4456-B170-B4454905C7F9}" type="slidenum">
              <a:rPr lang="en-US" smtClean="0"/>
              <a:pPr>
                <a:defRPr/>
              </a:pPr>
              <a:t>49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6853229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Discuss how other systems such as MICA use the simpler threading model, but it doesn’t work for a more complex system like RAMCloud.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F33C5A0-49AD-4456-B170-B4454905C7F9}" type="slidenum">
              <a:rPr lang="en-US" smtClean="0"/>
              <a:pPr>
                <a:defRPr/>
              </a:pPr>
              <a:t>50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942970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F33C5A0-49AD-4456-B170-B4454905C7F9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4990355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Flow: client-server(dispatch-worker)-client</a:t>
            </a:r>
          </a:p>
          <a:p>
            <a:r>
              <a:rPr lang="en-US" dirty="0" smtClean="0"/>
              <a:t>9 cache misses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F33C5A0-49AD-4456-B170-B4454905C7F9}" type="slidenum">
              <a:rPr lang="en-US" smtClean="0"/>
              <a:pPr>
                <a:defRPr/>
              </a:pPr>
              <a:t>52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1032305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End-to-end</a:t>
            </a:r>
            <a:r>
              <a:rPr lang="en-US" baseline="0" dirty="0" smtClean="0"/>
              <a:t> server time: 10 µs</a:t>
            </a:r>
          </a:p>
          <a:p>
            <a:endParaRPr lang="en-US" baseline="0" dirty="0" smtClean="0"/>
          </a:p>
          <a:p>
            <a:r>
              <a:rPr lang="en-US" baseline="0" dirty="0" smtClean="0"/>
              <a:t>Most spent in replication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F33C5A0-49AD-4456-B170-B4454905C7F9}" type="slidenum">
              <a:rPr lang="en-US" smtClean="0"/>
              <a:pPr>
                <a:defRPr/>
              </a:pPr>
              <a:t>53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0133903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Single-read</a:t>
            </a:r>
            <a:r>
              <a:rPr lang="en-US" baseline="0" dirty="0" smtClean="0"/>
              <a:t> </a:t>
            </a:r>
            <a:r>
              <a:rPr lang="en-US" baseline="0" dirty="0" err="1" smtClean="0"/>
              <a:t>perf</a:t>
            </a:r>
            <a:r>
              <a:rPr lang="en-US" baseline="0" dirty="0" smtClean="0"/>
              <a:t>. limited by dispatch thread</a:t>
            </a:r>
          </a:p>
          <a:p>
            <a:endParaRPr lang="en-US" dirty="0" smtClean="0"/>
          </a:p>
          <a:p>
            <a:r>
              <a:rPr lang="en-US" dirty="0" smtClean="0"/>
              <a:t>Multi-read performance</a:t>
            </a:r>
            <a:r>
              <a:rPr lang="en-US" baseline="0" dirty="0" smtClean="0"/>
              <a:t> limited by # cores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F33C5A0-49AD-4456-B170-B4454905C7F9}" type="slidenum">
              <a:rPr lang="en-US" smtClean="0"/>
              <a:pPr>
                <a:defRPr/>
              </a:pPr>
              <a:t>54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4516821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Crash recovery: most complex and difficult part of the RAMCloud implementation</a:t>
            </a:r>
          </a:p>
          <a:p>
            <a:endParaRPr lang="en-US" dirty="0" smtClean="0"/>
          </a:p>
          <a:p>
            <a:r>
              <a:rPr lang="en-US" dirty="0" smtClean="0"/>
              <a:t>Spent</a:t>
            </a:r>
            <a:r>
              <a:rPr lang="en-US" baseline="0" dirty="0" smtClean="0"/>
              <a:t> more time there than </a:t>
            </a:r>
            <a:r>
              <a:rPr lang="en-US" dirty="0" smtClean="0"/>
              <a:t>low latency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F33C5A0-49AD-4456-B170-B4454905C7F9}" type="slidenum">
              <a:rPr lang="en-US" smtClean="0"/>
              <a:pPr>
                <a:defRPr/>
              </a:pPr>
              <a:t>56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0192216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F33C5A0-49AD-4456-B170-B4454905C7F9}" type="slidenum">
              <a:rPr lang="en-US" smtClean="0"/>
              <a:pPr>
                <a:defRPr/>
              </a:pPr>
              <a:t>57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0192216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400" dirty="0" smtClean="0"/>
              <a:t>Failure promotion makes handled</a:t>
            </a:r>
            <a:r>
              <a:rPr lang="en-US" sz="2400" baseline="0" dirty="0" smtClean="0"/>
              <a:t> conditions more common, so more likely to get debugged</a:t>
            </a:r>
          </a:p>
          <a:p>
            <a:endParaRPr lang="en-US" sz="2400" dirty="0" smtClean="0"/>
          </a:p>
          <a:p>
            <a:r>
              <a:rPr lang="en-US" sz="2400" dirty="0" smtClean="0"/>
              <a:t>Example of masking</a:t>
            </a:r>
            <a:r>
              <a:rPr lang="en-US" sz="2400" baseline="0" dirty="0" smtClean="0"/>
              <a:t> + promotion together: server-server RPCs: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2400" baseline="0" dirty="0" smtClean="0"/>
              <a:t>Communication errors are masked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2400" baseline="0" dirty="0" smtClean="0"/>
              <a:t>Only failure mode is “server not up”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2400" baseline="0" dirty="0" smtClean="0"/>
              <a:t>Server can’t re-enter cluster once it is thought to have crashed: don’t want to implement rejoin code</a:t>
            </a:r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F33C5A0-49AD-4456-B170-B4454905C7F9}" type="slidenum">
              <a:rPr lang="en-US" smtClean="0"/>
              <a:pPr>
                <a:defRPr/>
              </a:pPr>
              <a:t>58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9368871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r>
              <a:rPr lang="en-US" dirty="0" smtClean="0"/>
              <a:t>Remind: only one</a:t>
            </a:r>
            <a:r>
              <a:rPr lang="en-US" baseline="0" dirty="0" smtClean="0"/>
              <a:t> copy of data in DRAM, so unavailable until recovery complete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baseline="0" dirty="0" smtClean="0"/>
          </a:p>
          <a:p>
            <a:pPr marL="0" indent="0">
              <a:buFont typeface="Arial" panose="020B0604020202020204" pitchFamily="34" charset="0"/>
              <a:buNone/>
            </a:pPr>
            <a:r>
              <a:rPr lang="en-US" baseline="0" dirty="0" smtClean="0"/>
              <a:t>Speed drove the design of the mechanism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baseline="0" dirty="0" smtClean="0"/>
          </a:p>
          <a:p>
            <a:pPr marL="0" indent="0">
              <a:buFont typeface="Arial" panose="020B0604020202020204" pitchFamily="34" charset="0"/>
              <a:buNone/>
            </a:pPr>
            <a:r>
              <a:rPr lang="en-US" baseline="0" dirty="0" smtClean="0"/>
              <a:t>Recovery masters: just other masters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F33C5A0-49AD-4456-B170-B4454905C7F9}" type="slidenum">
              <a:rPr lang="en-US" smtClean="0"/>
              <a:pPr>
                <a:defRPr/>
              </a:pPr>
              <a:t>60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6964173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Pure randomization not bad, but high variance.</a:t>
            </a:r>
          </a:p>
          <a:p>
            <a:r>
              <a:rPr lang="en-US" dirty="0" smtClean="0"/>
              <a:t>800</a:t>
            </a:r>
            <a:r>
              <a:rPr lang="en-US" baseline="0" dirty="0" smtClean="0"/>
              <a:t>0 replicas across 1000 devices? max will have 15-20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Ask: who has heard of POTC?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F33C5A0-49AD-4456-B170-B4454905C7F9}" type="slidenum">
              <a:rPr lang="en-US" smtClean="0"/>
              <a:pPr>
                <a:defRPr/>
              </a:pPr>
              <a:t>61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5373440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120 recoveries</a:t>
            </a:r>
            <a:r>
              <a:rPr lang="en-US" baseline="0" dirty="0" smtClean="0"/>
              <a:t> in each graph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F33C5A0-49AD-4456-B170-B4454905C7F9}" type="slidenum">
              <a:rPr lang="en-US" smtClean="0"/>
              <a:pPr>
                <a:defRPr/>
              </a:pPr>
              <a:t>62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4773137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30-sec. TCP timeout won’t fly.</a:t>
            </a:r>
          </a:p>
          <a:p>
            <a:endParaRPr lang="en-US" dirty="0" smtClean="0"/>
          </a:p>
          <a:p>
            <a:r>
              <a:rPr lang="en-US" dirty="0" smtClean="0"/>
              <a:t>Don’t want one server handling all the ping load.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F33C5A0-49AD-4456-B170-B4454905C7F9}" type="slidenum">
              <a:rPr lang="en-US" smtClean="0"/>
              <a:pPr>
                <a:defRPr/>
              </a:pPr>
              <a:t>63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586995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Mention</a:t>
            </a:r>
            <a:r>
              <a:rPr lang="en-US" baseline="0" dirty="0" smtClean="0"/>
              <a:t> papers for more detail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F33C5A0-49AD-4456-B170-B4454905C7F9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3637683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Master leaves tablet usage stats in log, where coordinator can find them.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F33C5A0-49AD-4456-B170-B4454905C7F9}" type="slidenum">
              <a:rPr lang="en-US" smtClean="0"/>
              <a:pPr>
                <a:defRPr/>
              </a:pPr>
              <a:t>64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061987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smtClean="0"/>
              <a:t>Remind: log allocation totally distributed (only master knew locations of segments)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What if all replicas of head segment lost?</a:t>
            </a:r>
          </a:p>
          <a:p>
            <a:endParaRPr lang="en-US" dirty="0" smtClean="0"/>
          </a:p>
          <a:p>
            <a:r>
              <a:rPr lang="en-US" dirty="0" smtClean="0"/>
              <a:t>Log completeness must be </a:t>
            </a:r>
            <a:r>
              <a:rPr lang="en-US" baseline="0" dirty="0" smtClean="0"/>
              <a:t>unambiguous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F33C5A0-49AD-4456-B170-B4454905C7F9}" type="slidenum">
              <a:rPr lang="en-US" smtClean="0"/>
              <a:pPr>
                <a:defRPr/>
              </a:pPr>
              <a:t>65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4103985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Uses flash drives</a:t>
            </a:r>
          </a:p>
          <a:p>
            <a:endParaRPr lang="en-US" dirty="0" smtClean="0"/>
          </a:p>
          <a:p>
            <a:r>
              <a:rPr lang="en-US" dirty="0" smtClean="0"/>
              <a:t>What limits recovery speed?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F33C5A0-49AD-4456-B170-B4454905C7F9}" type="slidenum">
              <a:rPr lang="en-US" smtClean="0"/>
              <a:pPr>
                <a:defRPr/>
              </a:pPr>
              <a:t>69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6746995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Secondary failures are where recovery tends</a:t>
            </a:r>
            <a:r>
              <a:rPr lang="en-US" baseline="0" dirty="0" smtClean="0"/>
              <a:t> to get </a:t>
            </a:r>
            <a:r>
              <a:rPr lang="en-US" dirty="0" smtClean="0"/>
              <a:t>really </a:t>
            </a:r>
            <a:r>
              <a:rPr lang="en-US" dirty="0" smtClean="0"/>
              <a:t>complicated.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Need </a:t>
            </a:r>
            <a:r>
              <a:rPr lang="en-US" dirty="0" smtClean="0"/>
              <a:t>to handle</a:t>
            </a:r>
            <a:r>
              <a:rPr lang="en-US" baseline="0" dirty="0" smtClean="0"/>
              <a:t> all these twists with </a:t>
            </a:r>
            <a:r>
              <a:rPr lang="en-US" baseline="0" dirty="0" smtClean="0"/>
              <a:t>a single mechanism.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F33C5A0-49AD-4456-B170-B4454905C7F9}" type="slidenum">
              <a:rPr lang="en-US" smtClean="0"/>
              <a:pPr>
                <a:defRPr/>
              </a:pPr>
              <a:t>70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6339856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r>
              <a:rPr lang="en-US" dirty="0" smtClean="0"/>
              <a:t>Don’t</a:t>
            </a:r>
            <a:r>
              <a:rPr lang="en-US" baseline="0" dirty="0" smtClean="0"/>
              <a:t> expect determinism.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baseline="0" dirty="0" smtClean="0"/>
          </a:p>
          <a:p>
            <a:pPr marL="0" indent="0">
              <a:buFont typeface="Arial" panose="020B0604020202020204" pitchFamily="34" charset="0"/>
              <a:buNone/>
            </a:pPr>
            <a:r>
              <a:rPr lang="en-US" baseline="0" dirty="0" smtClean="0"/>
              <a:t>Don’t have any preconceptions about order.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baseline="0" dirty="0" smtClean="0"/>
          </a:p>
          <a:p>
            <a:pPr marL="0" indent="0">
              <a:buFont typeface="Arial" panose="020B0604020202020204" pitchFamily="34" charset="0"/>
              <a:buNone/>
            </a:pPr>
            <a:r>
              <a:rPr lang="en-US" baseline="0" dirty="0" smtClean="0"/>
              <a:t>Not the most efficient way to handle cold start, but the simplest.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F33C5A0-49AD-4456-B170-B4454905C7F9}" type="slidenum">
              <a:rPr lang="en-US" smtClean="0"/>
              <a:pPr>
                <a:defRPr/>
              </a:pPr>
              <a:t>71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5161504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Only place in RAMCloud where safety depends</a:t>
            </a:r>
            <a:r>
              <a:rPr lang="en-US" baseline="0" dirty="0" smtClean="0"/>
              <a:t> on probabilities.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F33C5A0-49AD-4456-B170-B4454905C7F9}" type="slidenum">
              <a:rPr lang="en-US" smtClean="0"/>
              <a:pPr>
                <a:defRPr/>
              </a:pPr>
              <a:t>72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8744037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F33C5A0-49AD-4456-B170-B4454905C7F9}" type="slidenum">
              <a:rPr lang="en-US" smtClean="0"/>
              <a:pPr>
                <a:defRPr/>
              </a:pPr>
              <a:t>78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5933906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Requires</a:t>
            </a:r>
            <a:r>
              <a:rPr lang="en-US" baseline="0" dirty="0" smtClean="0"/>
              <a:t> rough alignment of clock speeds (bounded drift rate)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F33C5A0-49AD-4456-B170-B4454905C7F9}" type="slidenum">
              <a:rPr lang="en-US" smtClean="0"/>
              <a:pPr>
                <a:defRPr/>
              </a:pPr>
              <a:t>79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5933906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Go over various timings</a:t>
            </a:r>
            <a:r>
              <a:rPr lang="en-US" baseline="0" dirty="0" smtClean="0"/>
              <a:t> of coordinator crashes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F33C5A0-49AD-4456-B170-B4454905C7F9}" type="slidenum">
              <a:rPr lang="en-US" smtClean="0"/>
              <a:pPr>
                <a:defRPr/>
              </a:pPr>
              <a:t>80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79814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2.5 GB/server isn’t cost-effective.</a:t>
            </a:r>
          </a:p>
          <a:p>
            <a:endParaRPr lang="en-US" dirty="0" smtClean="0"/>
          </a:p>
          <a:p>
            <a:r>
              <a:rPr lang="en-US" dirty="0" smtClean="0"/>
              <a:t>For small clusters, replication in DRAM makes sense.</a:t>
            </a:r>
          </a:p>
          <a:p>
            <a:endParaRPr lang="en-US" dirty="0" smtClean="0"/>
          </a:p>
          <a:p>
            <a:r>
              <a:rPr lang="en-US" dirty="0" smtClean="0"/>
              <a:t>It’s natural</a:t>
            </a:r>
            <a:r>
              <a:rPr lang="en-US" baseline="0" dirty="0" smtClean="0"/>
              <a:t> to start small, but RAMCloud isn’t cost-effective when small.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F33C5A0-49AD-4456-B170-B4454905C7F9}" type="slidenum">
              <a:rPr lang="en-US" smtClean="0"/>
              <a:pPr>
                <a:defRPr/>
              </a:pPr>
              <a:t>87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408196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Explain boundary point</a:t>
            </a:r>
          </a:p>
          <a:p>
            <a:endParaRPr lang="en-US" dirty="0" smtClean="0"/>
          </a:p>
          <a:p>
            <a:r>
              <a:rPr lang="en-US" dirty="0" smtClean="0"/>
              <a:t>All of the lines are moving up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F33C5A0-49AD-4456-B170-B4454905C7F9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9622937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Small odds of success</a:t>
            </a:r>
            <a:r>
              <a:rPr lang="en-US" baseline="0" dirty="0" smtClean="0"/>
              <a:t> with any one group</a:t>
            </a:r>
            <a:r>
              <a:rPr lang="en-US" baseline="0" dirty="0" smtClean="0"/>
              <a:t>.</a:t>
            </a:r>
          </a:p>
          <a:p>
            <a:endParaRPr lang="en-US" baseline="0" dirty="0" smtClean="0"/>
          </a:p>
          <a:p>
            <a:r>
              <a:rPr lang="en-US" baseline="0" dirty="0" smtClean="0"/>
              <a:t>Single-replica-in-memory may not be the right answer.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F33C5A0-49AD-4456-B170-B4454905C7F9}" type="slidenum">
              <a:rPr lang="en-US" smtClean="0"/>
              <a:pPr>
                <a:defRPr/>
              </a:pPr>
              <a:t>89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6542986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Can</a:t>
            </a:r>
            <a:r>
              <a:rPr lang="en-US" baseline="0" dirty="0" smtClean="0"/>
              <a:t> learn a lot from a big system: observe recurring problems.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F33C5A0-49AD-4456-B170-B4454905C7F9}" type="slidenum">
              <a:rPr lang="en-US" smtClean="0"/>
              <a:pPr>
                <a:defRPr/>
              </a:pPr>
              <a:t>90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676145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F33C5A0-49AD-4456-B170-B4454905C7F9}" type="slidenum">
              <a:rPr lang="en-US" smtClean="0"/>
              <a:pPr>
                <a:defRPr/>
              </a:pPr>
              <a:t>95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5329200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Baby steps!</a:t>
            </a:r>
          </a:p>
          <a:p>
            <a:endParaRPr lang="en-US" dirty="0" smtClean="0"/>
          </a:p>
          <a:p>
            <a:r>
              <a:rPr lang="en-US" dirty="0" smtClean="0"/>
              <a:t>Typical action: initiate RPC</a:t>
            </a:r>
          </a:p>
          <a:p>
            <a:endParaRPr lang="en-US" dirty="0" smtClean="0"/>
          </a:p>
          <a:p>
            <a:r>
              <a:rPr lang="en-US" dirty="0" smtClean="0"/>
              <a:t>25 rules in replica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mgr</a:t>
            </a:r>
            <a:endParaRPr lang="en-US" baseline="0" dirty="0" smtClean="0"/>
          </a:p>
          <a:p>
            <a:r>
              <a:rPr lang="en-US" baseline="0" dirty="0" smtClean="0"/>
              <a:t>2 rules for multi-read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F33C5A0-49AD-4456-B170-B4454905C7F9}" type="slidenum">
              <a:rPr lang="en-US" smtClean="0"/>
              <a:pPr>
                <a:defRPr/>
              </a:pPr>
              <a:t>96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7652071"/>
      </p:ext>
    </p:extLst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People with large stacks will have trouble converting to low latency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F33C5A0-49AD-4456-B170-B4454905C7F9}" type="slidenum">
              <a:rPr lang="en-US" smtClean="0"/>
              <a:pPr>
                <a:defRPr/>
              </a:pPr>
              <a:t>97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646372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Web</a:t>
            </a:r>
            <a:r>
              <a:rPr lang="en-US" baseline="0" dirty="0" smtClean="0"/>
              <a:t> apps stateless</a:t>
            </a:r>
          </a:p>
          <a:p>
            <a:r>
              <a:rPr lang="en-US" baseline="0" dirty="0" smtClean="0"/>
              <a:t>Uneven scaling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F33C5A0-49AD-4456-B170-B4454905C7F9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836759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Stages of computation</a:t>
            </a:r>
          </a:p>
          <a:p>
            <a:endParaRPr lang="en-US" dirty="0" smtClean="0"/>
          </a:p>
          <a:p>
            <a:r>
              <a:rPr lang="en-US" dirty="0" smtClean="0"/>
              <a:t>Large</a:t>
            </a:r>
            <a:r>
              <a:rPr lang="en-US" baseline="0" dirty="0" smtClean="0"/>
              <a:t> datasets processed sequentially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F33C5A0-49AD-4456-B170-B4454905C7F9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156905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F33C5A0-49AD-4456-B170-B4454905C7F9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879833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Large-scale</a:t>
            </a:r>
            <a:r>
              <a:rPr lang="en-US" baseline="0" dirty="0" smtClean="0"/>
              <a:t> storage with on dataset for each user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F33C5A0-49AD-4456-B170-B4454905C7F9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927116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2"/>
          <p:cNvSpPr>
            <a:spLocks noChangeArrowheads="1"/>
          </p:cNvSpPr>
          <p:nvPr userDrawn="1"/>
        </p:nvSpPr>
        <p:spPr bwMode="auto">
          <a:xfrm>
            <a:off x="457200" y="457200"/>
            <a:ext cx="8272463" cy="598646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5" name="Picture 9" descr="stanford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4025" y="5257800"/>
            <a:ext cx="614363" cy="933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371600"/>
            <a:ext cx="7772400" cy="1698625"/>
          </a:xfrm>
        </p:spPr>
        <p:txBody>
          <a:bodyPr/>
          <a:lstStyle>
            <a:lvl1pPr>
              <a:defRPr sz="36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noProof="0" dirty="0" smtClean="0"/>
              <a:t>Click to edit Master title style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10000"/>
            <a:ext cx="6400800" cy="1219200"/>
          </a:xfrm>
        </p:spPr>
        <p:txBody>
          <a:bodyPr/>
          <a:lstStyle>
            <a:lvl1pPr marL="0" indent="0" algn="ctr">
              <a:spcBef>
                <a:spcPct val="0"/>
              </a:spcBef>
              <a:buFont typeface="Arial" charset="0"/>
              <a:buNone/>
              <a:defRPr/>
            </a:lvl1pPr>
          </a:lstStyle>
          <a:p>
            <a:pPr lvl="0"/>
            <a:r>
              <a:rPr lang="en-US" noProof="0" smtClean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9703315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March 1, 2015</a:t>
            </a: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The RAMCloud Storage System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 </a:t>
            </a:r>
            <a:fld id="{EBF7A2FB-5E63-4F6B-AD89-DAD0D43D40D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67694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March 1, 2015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The RAMCloud Storage System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 </a:t>
            </a:r>
            <a:fld id="{3D21A300-A8DA-4985-B9D1-8777291959A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259185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304800"/>
            <a:ext cx="2057400" cy="58213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04800"/>
            <a:ext cx="6019800" cy="58213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March 1, 2015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The RAMCloud Storage System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 </a:t>
            </a:r>
            <a:fld id="{569EA510-711E-4808-BDFF-EEB70A6ECC8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40224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1200"/>
              </a:spcBef>
              <a:buClr>
                <a:schemeClr val="tx2"/>
              </a:buClr>
              <a:defRPr/>
            </a:lvl1pPr>
            <a:lvl2pPr>
              <a:spcBef>
                <a:spcPts val="600"/>
              </a:spcBef>
              <a:buClr>
                <a:schemeClr val="tx2"/>
              </a:buClr>
              <a:defRPr/>
            </a:lvl2pPr>
            <a:lvl3pPr>
              <a:spcBef>
                <a:spcPts val="400"/>
              </a:spcBef>
              <a:buClr>
                <a:schemeClr val="tx2"/>
              </a:buClr>
              <a:defRPr/>
            </a:lvl3pPr>
            <a:lvl4pPr>
              <a:spcBef>
                <a:spcPts val="300"/>
              </a:spcBef>
              <a:buClr>
                <a:schemeClr val="tx2"/>
              </a:buClr>
              <a:defRPr/>
            </a:lvl4pPr>
            <a:lvl5pPr>
              <a:spcBef>
                <a:spcPts val="300"/>
              </a:spcBef>
              <a:buClr>
                <a:schemeClr val="tx2"/>
              </a:buClr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March 1, 2015</a:t>
            </a:r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The RAMCloud Storage System</a:t>
            </a:r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E2162002-2512-45FD-82AF-2FE8F2E91859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68582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March 1, 2015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The RAMCloud Storage System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E2162002-2512-45FD-82AF-2FE8F2E91859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6301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March 1, 2015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The RAMCloud Storage System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 </a:t>
            </a:r>
            <a:fld id="{ECBA6D86-DBBA-4E58-B0C7-18EC3549159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68977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19200"/>
            <a:ext cx="4038600" cy="4906963"/>
          </a:xfrm>
        </p:spPr>
        <p:txBody>
          <a:bodyPr/>
          <a:lstStyle>
            <a:lvl1pPr>
              <a:buClr>
                <a:schemeClr val="tx2"/>
              </a:buClr>
              <a:defRPr sz="2200"/>
            </a:lvl1pPr>
            <a:lvl2pPr>
              <a:buClr>
                <a:schemeClr val="tx2"/>
              </a:buClr>
              <a:defRPr sz="2000"/>
            </a:lvl2pPr>
            <a:lvl3pPr>
              <a:buClr>
                <a:schemeClr val="tx2"/>
              </a:buClr>
              <a:defRPr sz="1800"/>
            </a:lvl3pPr>
            <a:lvl4pPr>
              <a:buClr>
                <a:schemeClr val="tx2"/>
              </a:buClr>
              <a:defRPr sz="1600"/>
            </a:lvl4pPr>
            <a:lvl5pPr>
              <a:buClr>
                <a:schemeClr val="tx2"/>
              </a:buCl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19200"/>
            <a:ext cx="4038600" cy="4906963"/>
          </a:xfrm>
        </p:spPr>
        <p:txBody>
          <a:bodyPr/>
          <a:lstStyle>
            <a:lvl1pPr>
              <a:buClr>
                <a:schemeClr val="tx2"/>
              </a:buClr>
              <a:defRPr sz="2200"/>
            </a:lvl1pPr>
            <a:lvl2pPr>
              <a:buClr>
                <a:schemeClr val="tx2"/>
              </a:buClr>
              <a:defRPr sz="2000"/>
            </a:lvl2pPr>
            <a:lvl3pPr>
              <a:buClr>
                <a:schemeClr val="tx2"/>
              </a:buClr>
              <a:defRPr sz="1800"/>
            </a:lvl3pPr>
            <a:lvl4pPr>
              <a:buClr>
                <a:schemeClr val="tx2"/>
              </a:buClr>
              <a:defRPr sz="1600"/>
            </a:lvl4pPr>
            <a:lvl5pPr>
              <a:buClr>
                <a:schemeClr val="tx2"/>
              </a:buCl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March 1, 2015</a:t>
            </a: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The RAMCloud Storage System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 </a:t>
            </a:r>
            <a:fld id="{1659D765-7126-4B95-ADF3-403BFECAA36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21204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March 1, 2015</a:t>
            </a: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The RAMCloud Storage System</a:t>
            </a: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 </a:t>
            </a:r>
            <a:fld id="{9F191DFC-BCA0-443D-B994-97C841DC045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83732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March 1, 2015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The RAMCloud Storage System</a:t>
            </a: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 </a:t>
            </a:r>
            <a:fld id="{FB45DFE7-D7AD-4ECD-A9C8-CA1FF5BAF73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31831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March 1, 2015</a:t>
            </a: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The RAMCloud Storage System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 </a:t>
            </a:r>
            <a:fld id="{E4FA54A8-AC05-4E51-97BF-0AE6FFDEEBE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66989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March 1, 2015</a:t>
            </a: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The RAMCloud Storage System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 </a:t>
            </a:r>
            <a:fld id="{8E048402-9490-480C-B493-607B1E845AB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00905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304800"/>
            <a:ext cx="822960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219200"/>
            <a:ext cx="8229600" cy="4906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324600"/>
            <a:ext cx="2133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000" smtClean="0">
                <a:solidFill>
                  <a:schemeClr val="bg2"/>
                </a:solidFill>
              </a:defRPr>
            </a:lvl1pPr>
          </a:lstStyle>
          <a:p>
            <a:pPr>
              <a:defRPr/>
            </a:pPr>
            <a:r>
              <a:rPr lang="en-US" smtClean="0"/>
              <a:t>March 1, 2015</a:t>
            </a: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895600" y="6324600"/>
            <a:ext cx="34290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 smtClean="0">
                <a:solidFill>
                  <a:schemeClr val="bg2"/>
                </a:solidFill>
              </a:defRPr>
            </a:lvl1pPr>
          </a:lstStyle>
          <a:p>
            <a:pPr>
              <a:defRPr/>
            </a:pPr>
            <a:r>
              <a:rPr lang="en-US" smtClean="0"/>
              <a:t>The RAMCloud Storage System</a:t>
            </a: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324600"/>
            <a:ext cx="2133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 smtClean="0">
                <a:solidFill>
                  <a:schemeClr val="bg2"/>
                </a:solidFill>
              </a:defRPr>
            </a:lvl1pPr>
          </a:lstStyle>
          <a:p>
            <a:pPr>
              <a:defRPr/>
            </a:pPr>
            <a:r>
              <a:rPr lang="en-US"/>
              <a:t>Slide </a:t>
            </a:r>
            <a:fld id="{E2162002-2512-45FD-82AF-2FE8F2E9185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031" name="Line 9"/>
          <p:cNvSpPr>
            <a:spLocks noChangeShapeType="1"/>
          </p:cNvSpPr>
          <p:nvPr userDrawn="1"/>
        </p:nvSpPr>
        <p:spPr bwMode="auto">
          <a:xfrm>
            <a:off x="457200" y="906756"/>
            <a:ext cx="8229600" cy="0"/>
          </a:xfrm>
          <a:prstGeom prst="line">
            <a:avLst/>
          </a:prstGeom>
          <a:noFill/>
          <a:ln w="50800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61" r:id="rId2"/>
    <p:sldLayoutId id="2147483672" r:id="rId3"/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  <p:sldLayoutId id="2147483670" r:id="rId12"/>
  </p:sldLayoutIdLst>
  <p:hf hd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50A0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50A0"/>
          </a:solidFill>
          <a:latin typeface="Verdana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50A0"/>
          </a:solidFill>
          <a:latin typeface="Verdana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50A0"/>
          </a:solidFill>
          <a:latin typeface="Verdana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50A0"/>
          </a:solidFill>
          <a:latin typeface="Verdana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200" b="1">
          <a:solidFill>
            <a:srgbClr val="0050A0"/>
          </a:solidFill>
          <a:latin typeface="Verdana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200" b="1">
          <a:solidFill>
            <a:srgbClr val="0050A0"/>
          </a:solidFill>
          <a:latin typeface="Verdana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200" b="1">
          <a:solidFill>
            <a:srgbClr val="0050A0"/>
          </a:solidFill>
          <a:latin typeface="Verdana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200" b="1">
          <a:solidFill>
            <a:srgbClr val="0050A0"/>
          </a:solidFill>
          <a:latin typeface="Verdana" pitchFamily="34" charset="0"/>
        </a:defRPr>
      </a:lvl9pPr>
    </p:titleStyle>
    <p:bodyStyle>
      <a:lvl1pPr marL="342900" indent="-342900" algn="l" rtl="0" eaLnBrk="0" fontAlgn="base" hangingPunct="0">
        <a:spcBef>
          <a:spcPct val="50000"/>
        </a:spcBef>
        <a:spcAft>
          <a:spcPct val="0"/>
        </a:spcAft>
        <a:buClr>
          <a:schemeClr val="tx2"/>
        </a:buClr>
        <a:buSzPct val="90000"/>
        <a:buFont typeface="Arial" charset="0"/>
        <a:buChar char="●"/>
        <a:defRPr sz="2400" b="1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90000"/>
        <a:buFont typeface="Arial" charset="0"/>
        <a:buChar char="●"/>
        <a:defRPr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90000"/>
        <a:buFont typeface="Arial" charset="0"/>
        <a:buChar char="●"/>
        <a:defRPr sz="16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SzPct val="90000"/>
        <a:buFont typeface="Arial" charset="0"/>
        <a:buChar char="●"/>
        <a:defRPr sz="16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SzPct val="90000"/>
        <a:buFont typeface="Arial" charset="0"/>
        <a:buChar char="●"/>
        <a:defRPr sz="16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SzPct val="90000"/>
        <a:buFont typeface="Arial" charset="0"/>
        <a:buChar char="●"/>
        <a:defRPr sz="16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SzPct val="90000"/>
        <a:buFont typeface="Arial" charset="0"/>
        <a:buChar char="●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0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5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3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1.png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5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2.xml"/></Relationships>
</file>

<file path=ppt/slides/_rels/slide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9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1.xml"/></Relationships>
</file>

<file path=ppt/slides/_rels/slide9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9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2.xml"/></Relationships>
</file>

<file path=ppt/slides/_rels/slide9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2.xml"/></Relationships>
</file>

<file path=ppt/slides/_rels/slide9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2.xml"/></Relationships>
</file>

<file path=ppt/slides/_rels/slide9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81000" y="1371600"/>
            <a:ext cx="8382000" cy="1698625"/>
          </a:xfrm>
        </p:spPr>
        <p:txBody>
          <a:bodyPr/>
          <a:lstStyle/>
          <a:p>
            <a:pPr eaLnBrk="1" hangingPunct="1"/>
            <a:r>
              <a:rPr lang="en-US" dirty="0" smtClean="0"/>
              <a:t>The RAMCloud Storage System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952500" y="3505200"/>
            <a:ext cx="7239000" cy="1524000"/>
          </a:xfrm>
        </p:spPr>
        <p:txBody>
          <a:bodyPr/>
          <a:lstStyle/>
          <a:p>
            <a:pPr eaLnBrk="1" hangingPunct="1"/>
            <a:r>
              <a:rPr lang="en-US" sz="2200" dirty="0" smtClean="0"/>
              <a:t>John Ousterhout</a:t>
            </a:r>
            <a:endParaRPr lang="en-US" sz="2200" dirty="0" smtClean="0">
              <a:cs typeface="Arial" charset="0"/>
            </a:endParaRPr>
          </a:p>
          <a:p>
            <a:pPr eaLnBrk="1" hangingPunct="1"/>
            <a:endParaRPr lang="en-US" sz="2200" dirty="0" smtClean="0"/>
          </a:p>
          <a:p>
            <a:pPr eaLnBrk="1" hangingPunct="1"/>
            <a:r>
              <a:rPr lang="en-US" sz="2200" dirty="0" smtClean="0"/>
              <a:t>Platform Lab</a:t>
            </a:r>
          </a:p>
          <a:p>
            <a:pPr eaLnBrk="1" hangingPunct="1"/>
            <a:r>
              <a:rPr lang="en-US" sz="2200" dirty="0" smtClean="0"/>
              <a:t>Stanford University</a:t>
            </a:r>
          </a:p>
          <a:p>
            <a:pPr eaLnBrk="1" hangingPunct="1"/>
            <a:endParaRPr lang="en-US" sz="1600" dirty="0"/>
          </a:p>
          <a:p>
            <a:pPr eaLnBrk="1" hangingPunct="1"/>
            <a:endParaRPr lang="en-US" sz="1600" dirty="0" smtClean="0"/>
          </a:p>
        </p:txBody>
      </p:sp>
      <p:sp>
        <p:nvSpPr>
          <p:cNvPr id="2" name="TextBox 1"/>
          <p:cNvSpPr txBox="1"/>
          <p:nvPr/>
        </p:nvSpPr>
        <p:spPr>
          <a:xfrm>
            <a:off x="609600" y="5410200"/>
            <a:ext cx="25146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000" dirty="0"/>
              <a:t>Slides available for download at </a:t>
            </a:r>
            <a:r>
              <a:rPr lang="en-US" sz="2000" dirty="0">
                <a:solidFill>
                  <a:schemeClr val="accent4"/>
                </a:solidFill>
              </a:rPr>
              <a:t>http://goo.gl/13zote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Date Placeholder 3"/>
          <p:cNvSpPr>
            <a:spLocks noGrp="1"/>
          </p:cNvSpPr>
          <p:nvPr>
            <p:ph type="dt" sz="quarter" idx="10"/>
          </p:nvPr>
        </p:nvSpPr>
        <p:spPr>
          <a:xfrm>
            <a:off x="457200" y="6324600"/>
            <a:ext cx="2133600" cy="396875"/>
          </a:xfrm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mtClean="0">
                <a:solidFill>
                  <a:schemeClr val="bg2"/>
                </a:solidFill>
              </a:rPr>
              <a:t>March 1, 2015</a:t>
            </a:r>
            <a:endParaRPr lang="en-US">
              <a:solidFill>
                <a:schemeClr val="bg2"/>
              </a:solidFill>
            </a:endParaRPr>
          </a:p>
        </p:txBody>
      </p:sp>
      <p:sp>
        <p:nvSpPr>
          <p:cNvPr id="11267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895600" y="6324600"/>
            <a:ext cx="3429000" cy="396875"/>
          </a:xfrm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mtClean="0">
                <a:solidFill>
                  <a:schemeClr val="bg2"/>
                </a:solidFill>
              </a:rPr>
              <a:t>The RAMCloud Storage System</a:t>
            </a:r>
            <a:endParaRPr lang="en-US">
              <a:solidFill>
                <a:schemeClr val="bg2"/>
              </a:solidFill>
            </a:endParaRPr>
          </a:p>
        </p:txBody>
      </p:sp>
      <p:sp>
        <p:nvSpPr>
          <p:cNvPr id="1126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24600"/>
            <a:ext cx="2133600" cy="396875"/>
          </a:xfrm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>
                <a:solidFill>
                  <a:schemeClr val="bg2"/>
                </a:solidFill>
              </a:rPr>
              <a:t>Slide </a:t>
            </a:r>
            <a:fld id="{48E2D48F-F8A7-4CDB-A532-E1DA8A6AD556}" type="slidenum">
              <a:rPr lang="en-US">
                <a:solidFill>
                  <a:schemeClr val="bg2"/>
                </a:solidFill>
              </a:rPr>
              <a:pPr eaLnBrk="1" hangingPunct="1"/>
              <a:t>10</a:t>
            </a:fld>
            <a:endParaRPr lang="en-US">
              <a:solidFill>
                <a:schemeClr val="bg2"/>
              </a:solidFill>
            </a:endParaRPr>
          </a:p>
        </p:txBody>
      </p:sp>
      <p:sp>
        <p:nvSpPr>
          <p:cNvPr id="11269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04800"/>
            <a:ext cx="8229600" cy="609600"/>
          </a:xfrm>
        </p:spPr>
        <p:txBody>
          <a:bodyPr/>
          <a:lstStyle/>
          <a:p>
            <a:pPr eaLnBrk="1" hangingPunct="1"/>
            <a:r>
              <a:rPr lang="en-US" smtClean="0"/>
              <a:t>MapReduce</a:t>
            </a:r>
          </a:p>
        </p:txBody>
      </p:sp>
      <p:sp>
        <p:nvSpPr>
          <p:cNvPr id="11354" name="Oval 4"/>
          <p:cNvSpPr>
            <a:spLocks noChangeArrowheads="1"/>
          </p:cNvSpPr>
          <p:nvPr/>
        </p:nvSpPr>
        <p:spPr bwMode="auto">
          <a:xfrm>
            <a:off x="2286000" y="1409700"/>
            <a:ext cx="304800" cy="304800"/>
          </a:xfrm>
          <a:prstGeom prst="ellipse">
            <a:avLst/>
          </a:prstGeom>
          <a:solidFill>
            <a:srgbClr val="CCFFCC"/>
          </a:solidFill>
          <a:ln w="12700">
            <a:solidFill>
              <a:srgbClr val="37AF37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355" name="Rectangle 5"/>
          <p:cNvSpPr>
            <a:spLocks noChangeArrowheads="1"/>
          </p:cNvSpPr>
          <p:nvPr/>
        </p:nvSpPr>
        <p:spPr bwMode="auto">
          <a:xfrm>
            <a:off x="1219200" y="1409700"/>
            <a:ext cx="533400" cy="304800"/>
          </a:xfrm>
          <a:prstGeom prst="rect">
            <a:avLst/>
          </a:prstGeom>
          <a:solidFill>
            <a:schemeClr val="accent3"/>
          </a:solidFill>
          <a:ln w="12700">
            <a:solidFill>
              <a:srgbClr val="4974CB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356" name="Line 6"/>
          <p:cNvSpPr>
            <a:spLocks noChangeShapeType="1"/>
          </p:cNvSpPr>
          <p:nvPr/>
        </p:nvSpPr>
        <p:spPr bwMode="auto">
          <a:xfrm>
            <a:off x="1752600" y="1562100"/>
            <a:ext cx="5334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357" name="Line 7"/>
          <p:cNvSpPr>
            <a:spLocks noChangeShapeType="1"/>
          </p:cNvSpPr>
          <p:nvPr/>
        </p:nvSpPr>
        <p:spPr bwMode="auto">
          <a:xfrm flipV="1">
            <a:off x="2590800" y="1219200"/>
            <a:ext cx="609600" cy="3429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358" name="Line 8"/>
          <p:cNvSpPr>
            <a:spLocks noChangeShapeType="1"/>
          </p:cNvSpPr>
          <p:nvPr/>
        </p:nvSpPr>
        <p:spPr bwMode="auto">
          <a:xfrm flipV="1">
            <a:off x="2590800" y="1447800"/>
            <a:ext cx="609600" cy="1143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359" name="Line 9"/>
          <p:cNvSpPr>
            <a:spLocks noChangeShapeType="1"/>
          </p:cNvSpPr>
          <p:nvPr/>
        </p:nvSpPr>
        <p:spPr bwMode="auto">
          <a:xfrm>
            <a:off x="2590800" y="1562100"/>
            <a:ext cx="609600" cy="3429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271" name="Oval 11"/>
          <p:cNvSpPr>
            <a:spLocks noChangeArrowheads="1"/>
          </p:cNvSpPr>
          <p:nvPr/>
        </p:nvSpPr>
        <p:spPr bwMode="auto">
          <a:xfrm>
            <a:off x="4419600" y="1409700"/>
            <a:ext cx="304800" cy="304800"/>
          </a:xfrm>
          <a:prstGeom prst="ellipse">
            <a:avLst/>
          </a:prstGeom>
          <a:solidFill>
            <a:srgbClr val="CCFFCC"/>
          </a:solidFill>
          <a:ln w="12700">
            <a:solidFill>
              <a:srgbClr val="37AF37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272" name="Line 12"/>
          <p:cNvSpPr>
            <a:spLocks noChangeShapeType="1"/>
          </p:cNvSpPr>
          <p:nvPr/>
        </p:nvSpPr>
        <p:spPr bwMode="auto">
          <a:xfrm>
            <a:off x="3429000" y="1219200"/>
            <a:ext cx="990600" cy="3429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273" name="Line 13"/>
          <p:cNvSpPr>
            <a:spLocks noChangeShapeType="1"/>
          </p:cNvSpPr>
          <p:nvPr/>
        </p:nvSpPr>
        <p:spPr bwMode="auto">
          <a:xfrm flipV="1">
            <a:off x="3429000" y="1562100"/>
            <a:ext cx="990600" cy="7239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275" name="Line 15"/>
          <p:cNvSpPr>
            <a:spLocks noChangeShapeType="1"/>
          </p:cNvSpPr>
          <p:nvPr/>
        </p:nvSpPr>
        <p:spPr bwMode="auto">
          <a:xfrm flipV="1">
            <a:off x="3429000" y="1562100"/>
            <a:ext cx="990600" cy="28575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276" name="Rectangle 16"/>
          <p:cNvSpPr>
            <a:spLocks noChangeArrowheads="1"/>
          </p:cNvSpPr>
          <p:nvPr/>
        </p:nvSpPr>
        <p:spPr bwMode="auto">
          <a:xfrm>
            <a:off x="5257800" y="1409700"/>
            <a:ext cx="533400" cy="304800"/>
          </a:xfrm>
          <a:prstGeom prst="rect">
            <a:avLst/>
          </a:prstGeom>
          <a:solidFill>
            <a:schemeClr val="accent3"/>
          </a:solidFill>
          <a:ln w="12700">
            <a:solidFill>
              <a:srgbClr val="4974CB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277" name="Line 17"/>
          <p:cNvSpPr>
            <a:spLocks noChangeShapeType="1"/>
          </p:cNvSpPr>
          <p:nvPr/>
        </p:nvSpPr>
        <p:spPr bwMode="auto">
          <a:xfrm>
            <a:off x="4724400" y="1562100"/>
            <a:ext cx="5334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278" name="Oval 18"/>
          <p:cNvSpPr>
            <a:spLocks noChangeArrowheads="1"/>
          </p:cNvSpPr>
          <p:nvPr/>
        </p:nvSpPr>
        <p:spPr bwMode="auto">
          <a:xfrm>
            <a:off x="4419600" y="2476500"/>
            <a:ext cx="304800" cy="304800"/>
          </a:xfrm>
          <a:prstGeom prst="ellipse">
            <a:avLst/>
          </a:prstGeom>
          <a:solidFill>
            <a:srgbClr val="CCFFCC"/>
          </a:solidFill>
          <a:ln w="12700">
            <a:solidFill>
              <a:srgbClr val="37AF37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279" name="Rectangle 19"/>
          <p:cNvSpPr>
            <a:spLocks noChangeArrowheads="1"/>
          </p:cNvSpPr>
          <p:nvPr/>
        </p:nvSpPr>
        <p:spPr bwMode="auto">
          <a:xfrm>
            <a:off x="5257800" y="2476500"/>
            <a:ext cx="533400" cy="304800"/>
          </a:xfrm>
          <a:prstGeom prst="rect">
            <a:avLst/>
          </a:prstGeom>
          <a:solidFill>
            <a:schemeClr val="accent3"/>
          </a:solidFill>
          <a:ln w="12700">
            <a:solidFill>
              <a:srgbClr val="4974CB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280" name="Line 20"/>
          <p:cNvSpPr>
            <a:spLocks noChangeShapeType="1"/>
          </p:cNvSpPr>
          <p:nvPr/>
        </p:nvSpPr>
        <p:spPr bwMode="auto">
          <a:xfrm>
            <a:off x="4724400" y="2628900"/>
            <a:ext cx="5334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281" name="Line 21"/>
          <p:cNvSpPr>
            <a:spLocks noChangeShapeType="1"/>
          </p:cNvSpPr>
          <p:nvPr/>
        </p:nvSpPr>
        <p:spPr bwMode="auto">
          <a:xfrm>
            <a:off x="3429000" y="1447800"/>
            <a:ext cx="990600" cy="11811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282" name="Line 22"/>
          <p:cNvSpPr>
            <a:spLocks noChangeShapeType="1"/>
          </p:cNvSpPr>
          <p:nvPr/>
        </p:nvSpPr>
        <p:spPr bwMode="auto">
          <a:xfrm>
            <a:off x="3429000" y="2514600"/>
            <a:ext cx="990600" cy="1143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284" name="Line 24"/>
          <p:cNvSpPr>
            <a:spLocks noChangeShapeType="1"/>
          </p:cNvSpPr>
          <p:nvPr/>
        </p:nvSpPr>
        <p:spPr bwMode="auto">
          <a:xfrm flipV="1">
            <a:off x="3429000" y="2628900"/>
            <a:ext cx="990600" cy="20193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292" name="Oval 32"/>
          <p:cNvSpPr>
            <a:spLocks noChangeArrowheads="1"/>
          </p:cNvSpPr>
          <p:nvPr/>
        </p:nvSpPr>
        <p:spPr bwMode="auto">
          <a:xfrm>
            <a:off x="4419600" y="4610100"/>
            <a:ext cx="304800" cy="304800"/>
          </a:xfrm>
          <a:prstGeom prst="ellipse">
            <a:avLst/>
          </a:prstGeom>
          <a:solidFill>
            <a:srgbClr val="CCFFCC"/>
          </a:solidFill>
          <a:ln w="12700">
            <a:solidFill>
              <a:srgbClr val="37AF37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293" name="Rectangle 33"/>
          <p:cNvSpPr>
            <a:spLocks noChangeArrowheads="1"/>
          </p:cNvSpPr>
          <p:nvPr/>
        </p:nvSpPr>
        <p:spPr bwMode="auto">
          <a:xfrm>
            <a:off x="5257800" y="4610100"/>
            <a:ext cx="533400" cy="304800"/>
          </a:xfrm>
          <a:prstGeom prst="rect">
            <a:avLst/>
          </a:prstGeom>
          <a:solidFill>
            <a:schemeClr val="accent3"/>
          </a:solidFill>
          <a:ln w="12700">
            <a:solidFill>
              <a:srgbClr val="4974CB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294" name="Line 34"/>
          <p:cNvSpPr>
            <a:spLocks noChangeShapeType="1"/>
          </p:cNvSpPr>
          <p:nvPr/>
        </p:nvSpPr>
        <p:spPr bwMode="auto">
          <a:xfrm>
            <a:off x="4724400" y="4762500"/>
            <a:ext cx="5334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295" name="Line 35"/>
          <p:cNvSpPr>
            <a:spLocks noChangeShapeType="1"/>
          </p:cNvSpPr>
          <p:nvPr/>
        </p:nvSpPr>
        <p:spPr bwMode="auto">
          <a:xfrm>
            <a:off x="3429000" y="1905000"/>
            <a:ext cx="990600" cy="28575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296" name="Line 36"/>
          <p:cNvSpPr>
            <a:spLocks noChangeShapeType="1"/>
          </p:cNvSpPr>
          <p:nvPr/>
        </p:nvSpPr>
        <p:spPr bwMode="auto">
          <a:xfrm>
            <a:off x="3429000" y="2971800"/>
            <a:ext cx="990600" cy="17907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298" name="Line 38"/>
          <p:cNvSpPr>
            <a:spLocks noChangeShapeType="1"/>
          </p:cNvSpPr>
          <p:nvPr/>
        </p:nvSpPr>
        <p:spPr bwMode="auto">
          <a:xfrm flipV="1">
            <a:off x="3429000" y="4762500"/>
            <a:ext cx="990600" cy="3429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350" name="Rectangle 40"/>
          <p:cNvSpPr>
            <a:spLocks noChangeArrowheads="1"/>
          </p:cNvSpPr>
          <p:nvPr/>
        </p:nvSpPr>
        <p:spPr bwMode="auto">
          <a:xfrm>
            <a:off x="3200400" y="1143000"/>
            <a:ext cx="228600" cy="152400"/>
          </a:xfrm>
          <a:prstGeom prst="rect">
            <a:avLst/>
          </a:prstGeom>
          <a:solidFill>
            <a:schemeClr val="accent3"/>
          </a:solidFill>
          <a:ln w="9525">
            <a:solidFill>
              <a:srgbClr val="4974CB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351" name="Rectangle 41"/>
          <p:cNvSpPr>
            <a:spLocks noChangeArrowheads="1"/>
          </p:cNvSpPr>
          <p:nvPr/>
        </p:nvSpPr>
        <p:spPr bwMode="auto">
          <a:xfrm>
            <a:off x="3200400" y="1371600"/>
            <a:ext cx="228600" cy="152400"/>
          </a:xfrm>
          <a:prstGeom prst="rect">
            <a:avLst/>
          </a:prstGeom>
          <a:solidFill>
            <a:schemeClr val="accent3"/>
          </a:solidFill>
          <a:ln w="9525">
            <a:solidFill>
              <a:srgbClr val="4974CB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353" name="Rectangle 43"/>
          <p:cNvSpPr>
            <a:spLocks noChangeArrowheads="1"/>
          </p:cNvSpPr>
          <p:nvPr/>
        </p:nvSpPr>
        <p:spPr bwMode="auto">
          <a:xfrm>
            <a:off x="3200400" y="1828800"/>
            <a:ext cx="228600" cy="152400"/>
          </a:xfrm>
          <a:prstGeom prst="rect">
            <a:avLst/>
          </a:prstGeom>
          <a:solidFill>
            <a:schemeClr val="accent3"/>
          </a:solidFill>
          <a:ln w="9525">
            <a:solidFill>
              <a:srgbClr val="4974CB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346" name="Rectangle 45"/>
          <p:cNvSpPr>
            <a:spLocks noChangeArrowheads="1"/>
          </p:cNvSpPr>
          <p:nvPr/>
        </p:nvSpPr>
        <p:spPr bwMode="auto">
          <a:xfrm>
            <a:off x="3200400" y="2209800"/>
            <a:ext cx="228600" cy="152400"/>
          </a:xfrm>
          <a:prstGeom prst="rect">
            <a:avLst/>
          </a:prstGeom>
          <a:solidFill>
            <a:schemeClr val="accent3"/>
          </a:solidFill>
          <a:ln w="9525">
            <a:solidFill>
              <a:srgbClr val="4974CB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347" name="Rectangle 46"/>
          <p:cNvSpPr>
            <a:spLocks noChangeArrowheads="1"/>
          </p:cNvSpPr>
          <p:nvPr/>
        </p:nvSpPr>
        <p:spPr bwMode="auto">
          <a:xfrm>
            <a:off x="3200400" y="2438400"/>
            <a:ext cx="228600" cy="152400"/>
          </a:xfrm>
          <a:prstGeom prst="rect">
            <a:avLst/>
          </a:prstGeom>
          <a:solidFill>
            <a:schemeClr val="accent3"/>
          </a:solidFill>
          <a:ln w="9525">
            <a:solidFill>
              <a:srgbClr val="4974CB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349" name="Rectangle 48"/>
          <p:cNvSpPr>
            <a:spLocks noChangeArrowheads="1"/>
          </p:cNvSpPr>
          <p:nvPr/>
        </p:nvSpPr>
        <p:spPr bwMode="auto">
          <a:xfrm>
            <a:off x="3200400" y="2895600"/>
            <a:ext cx="228600" cy="152400"/>
          </a:xfrm>
          <a:prstGeom prst="rect">
            <a:avLst/>
          </a:prstGeom>
          <a:solidFill>
            <a:schemeClr val="accent3"/>
          </a:solidFill>
          <a:ln w="9525">
            <a:solidFill>
              <a:srgbClr val="4974CB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338" name="Rectangle 55"/>
          <p:cNvSpPr>
            <a:spLocks noChangeArrowheads="1"/>
          </p:cNvSpPr>
          <p:nvPr/>
        </p:nvSpPr>
        <p:spPr bwMode="auto">
          <a:xfrm>
            <a:off x="3200400" y="4343400"/>
            <a:ext cx="228600" cy="152400"/>
          </a:xfrm>
          <a:prstGeom prst="rect">
            <a:avLst/>
          </a:prstGeom>
          <a:solidFill>
            <a:schemeClr val="accent3"/>
          </a:solidFill>
          <a:ln w="9525">
            <a:solidFill>
              <a:srgbClr val="4974CB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339" name="Rectangle 56"/>
          <p:cNvSpPr>
            <a:spLocks noChangeArrowheads="1"/>
          </p:cNvSpPr>
          <p:nvPr/>
        </p:nvSpPr>
        <p:spPr bwMode="auto">
          <a:xfrm>
            <a:off x="3200400" y="4572000"/>
            <a:ext cx="228600" cy="152400"/>
          </a:xfrm>
          <a:prstGeom prst="rect">
            <a:avLst/>
          </a:prstGeom>
          <a:solidFill>
            <a:schemeClr val="accent3"/>
          </a:solidFill>
          <a:ln w="9525">
            <a:solidFill>
              <a:srgbClr val="4974CB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341" name="Rectangle 58"/>
          <p:cNvSpPr>
            <a:spLocks noChangeArrowheads="1"/>
          </p:cNvSpPr>
          <p:nvPr/>
        </p:nvSpPr>
        <p:spPr bwMode="auto">
          <a:xfrm>
            <a:off x="3200400" y="5029200"/>
            <a:ext cx="228600" cy="152400"/>
          </a:xfrm>
          <a:prstGeom prst="rect">
            <a:avLst/>
          </a:prstGeom>
          <a:solidFill>
            <a:schemeClr val="accent3"/>
          </a:solidFill>
          <a:ln w="9525">
            <a:solidFill>
              <a:srgbClr val="4974CB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331" name="Oval 60"/>
          <p:cNvSpPr>
            <a:spLocks noChangeArrowheads="1"/>
          </p:cNvSpPr>
          <p:nvPr/>
        </p:nvSpPr>
        <p:spPr bwMode="auto">
          <a:xfrm>
            <a:off x="2286000" y="2476500"/>
            <a:ext cx="304800" cy="304800"/>
          </a:xfrm>
          <a:prstGeom prst="ellipse">
            <a:avLst/>
          </a:prstGeom>
          <a:solidFill>
            <a:srgbClr val="CCFFCC"/>
          </a:solidFill>
          <a:ln w="12700">
            <a:solidFill>
              <a:srgbClr val="37AF37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332" name="Rectangle 61"/>
          <p:cNvSpPr>
            <a:spLocks noChangeArrowheads="1"/>
          </p:cNvSpPr>
          <p:nvPr/>
        </p:nvSpPr>
        <p:spPr bwMode="auto">
          <a:xfrm>
            <a:off x="1219200" y="2476500"/>
            <a:ext cx="533400" cy="304800"/>
          </a:xfrm>
          <a:prstGeom prst="rect">
            <a:avLst/>
          </a:prstGeom>
          <a:solidFill>
            <a:schemeClr val="accent3"/>
          </a:solidFill>
          <a:ln w="12700">
            <a:solidFill>
              <a:srgbClr val="4974CB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333" name="Line 62"/>
          <p:cNvSpPr>
            <a:spLocks noChangeShapeType="1"/>
          </p:cNvSpPr>
          <p:nvPr/>
        </p:nvSpPr>
        <p:spPr bwMode="auto">
          <a:xfrm>
            <a:off x="1752600" y="2628900"/>
            <a:ext cx="5334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334" name="Line 63"/>
          <p:cNvSpPr>
            <a:spLocks noChangeShapeType="1"/>
          </p:cNvSpPr>
          <p:nvPr/>
        </p:nvSpPr>
        <p:spPr bwMode="auto">
          <a:xfrm flipV="1">
            <a:off x="2590800" y="2286000"/>
            <a:ext cx="609600" cy="3429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335" name="Line 64"/>
          <p:cNvSpPr>
            <a:spLocks noChangeShapeType="1"/>
          </p:cNvSpPr>
          <p:nvPr/>
        </p:nvSpPr>
        <p:spPr bwMode="auto">
          <a:xfrm flipV="1">
            <a:off x="2590800" y="2514600"/>
            <a:ext cx="609600" cy="1143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336" name="Line 65"/>
          <p:cNvSpPr>
            <a:spLocks noChangeShapeType="1"/>
          </p:cNvSpPr>
          <p:nvPr/>
        </p:nvSpPr>
        <p:spPr bwMode="auto">
          <a:xfrm>
            <a:off x="2590800" y="2628900"/>
            <a:ext cx="609600" cy="3429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317" name="Oval 76"/>
          <p:cNvSpPr>
            <a:spLocks noChangeArrowheads="1"/>
          </p:cNvSpPr>
          <p:nvPr/>
        </p:nvSpPr>
        <p:spPr bwMode="auto">
          <a:xfrm>
            <a:off x="2286000" y="4610100"/>
            <a:ext cx="304800" cy="304800"/>
          </a:xfrm>
          <a:prstGeom prst="ellipse">
            <a:avLst/>
          </a:prstGeom>
          <a:solidFill>
            <a:srgbClr val="CCFFCC"/>
          </a:solidFill>
          <a:ln w="12700">
            <a:solidFill>
              <a:srgbClr val="37AF37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318" name="Rectangle 77"/>
          <p:cNvSpPr>
            <a:spLocks noChangeArrowheads="1"/>
          </p:cNvSpPr>
          <p:nvPr/>
        </p:nvSpPr>
        <p:spPr bwMode="auto">
          <a:xfrm>
            <a:off x="1219200" y="4610100"/>
            <a:ext cx="533400" cy="304800"/>
          </a:xfrm>
          <a:prstGeom prst="rect">
            <a:avLst/>
          </a:prstGeom>
          <a:solidFill>
            <a:schemeClr val="accent3"/>
          </a:solidFill>
          <a:ln w="12700">
            <a:solidFill>
              <a:srgbClr val="4974CB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319" name="Line 78"/>
          <p:cNvSpPr>
            <a:spLocks noChangeShapeType="1"/>
          </p:cNvSpPr>
          <p:nvPr/>
        </p:nvSpPr>
        <p:spPr bwMode="auto">
          <a:xfrm>
            <a:off x="1752600" y="4762500"/>
            <a:ext cx="5334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320" name="Line 79"/>
          <p:cNvSpPr>
            <a:spLocks noChangeShapeType="1"/>
          </p:cNvSpPr>
          <p:nvPr/>
        </p:nvSpPr>
        <p:spPr bwMode="auto">
          <a:xfrm flipV="1">
            <a:off x="2590800" y="4419600"/>
            <a:ext cx="609600" cy="3429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321" name="Line 80"/>
          <p:cNvSpPr>
            <a:spLocks noChangeShapeType="1"/>
          </p:cNvSpPr>
          <p:nvPr/>
        </p:nvSpPr>
        <p:spPr bwMode="auto">
          <a:xfrm flipV="1">
            <a:off x="2590800" y="4648200"/>
            <a:ext cx="609600" cy="1143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322" name="Line 81"/>
          <p:cNvSpPr>
            <a:spLocks noChangeShapeType="1"/>
          </p:cNvSpPr>
          <p:nvPr/>
        </p:nvSpPr>
        <p:spPr bwMode="auto">
          <a:xfrm>
            <a:off x="2590800" y="4762500"/>
            <a:ext cx="609600" cy="3429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306" name="Oval 83"/>
          <p:cNvSpPr>
            <a:spLocks noChangeArrowheads="1"/>
          </p:cNvSpPr>
          <p:nvPr/>
        </p:nvSpPr>
        <p:spPr bwMode="auto">
          <a:xfrm>
            <a:off x="6781800" y="3009900"/>
            <a:ext cx="304800" cy="304800"/>
          </a:xfrm>
          <a:prstGeom prst="ellipse">
            <a:avLst/>
          </a:prstGeom>
          <a:solidFill>
            <a:srgbClr val="CCFFCC"/>
          </a:solidFill>
          <a:ln w="12700">
            <a:solidFill>
              <a:srgbClr val="37AF37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307" name="Line 84"/>
          <p:cNvSpPr>
            <a:spLocks noChangeShapeType="1"/>
          </p:cNvSpPr>
          <p:nvPr/>
        </p:nvSpPr>
        <p:spPr bwMode="auto">
          <a:xfrm>
            <a:off x="5791200" y="1562100"/>
            <a:ext cx="990600" cy="16002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308" name="Line 85"/>
          <p:cNvSpPr>
            <a:spLocks noChangeShapeType="1"/>
          </p:cNvSpPr>
          <p:nvPr/>
        </p:nvSpPr>
        <p:spPr bwMode="auto">
          <a:xfrm>
            <a:off x="5791200" y="2628900"/>
            <a:ext cx="990600" cy="5334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310" name="Line 87"/>
          <p:cNvSpPr>
            <a:spLocks noChangeShapeType="1"/>
          </p:cNvSpPr>
          <p:nvPr/>
        </p:nvSpPr>
        <p:spPr bwMode="auto">
          <a:xfrm flipV="1">
            <a:off x="5791200" y="3162300"/>
            <a:ext cx="990600" cy="16002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311" name="Line 88"/>
          <p:cNvSpPr>
            <a:spLocks noChangeShapeType="1"/>
          </p:cNvSpPr>
          <p:nvPr/>
        </p:nvSpPr>
        <p:spPr bwMode="auto">
          <a:xfrm>
            <a:off x="7086600" y="3162300"/>
            <a:ext cx="5334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312" name="Rectangle 89"/>
          <p:cNvSpPr>
            <a:spLocks noGrp="1" noChangeArrowheads="1"/>
          </p:cNvSpPr>
          <p:nvPr>
            <p:ph type="body" idx="1"/>
          </p:nvPr>
        </p:nvSpPr>
        <p:spPr>
          <a:xfrm>
            <a:off x="457200" y="5181600"/>
            <a:ext cx="8229600" cy="1143000"/>
          </a:xfrm>
        </p:spPr>
        <p:txBody>
          <a:bodyPr/>
          <a:lstStyle/>
          <a:p>
            <a:pPr eaLnBrk="1" hangingPunct="1">
              <a:buClr>
                <a:srgbClr val="009900"/>
              </a:buClr>
              <a:buFont typeface="Wingdings" pitchFamily="2" charset="2"/>
              <a:buChar char="ü"/>
            </a:pPr>
            <a:r>
              <a:rPr lang="en-US" sz="2200" dirty="0" smtClean="0"/>
              <a:t>Sequential data access </a:t>
            </a:r>
            <a:r>
              <a:rPr lang="en-US" sz="2200" dirty="0" smtClean="0">
                <a:cs typeface="Arial" charset="0"/>
              </a:rPr>
              <a:t>→ high data access rate</a:t>
            </a:r>
          </a:p>
          <a:p>
            <a:pPr eaLnBrk="1" hangingPunct="1">
              <a:spcBef>
                <a:spcPct val="20000"/>
              </a:spcBef>
              <a:buClr>
                <a:srgbClr val="EC0000"/>
              </a:buClr>
              <a:buFont typeface="Wingdings" pitchFamily="2" charset="2"/>
              <a:buChar char="û"/>
            </a:pPr>
            <a:r>
              <a:rPr lang="en-US" sz="2200" dirty="0" smtClean="0">
                <a:cs typeface="Arial" charset="0"/>
              </a:rPr>
              <a:t>Not all applications fit this model</a:t>
            </a:r>
          </a:p>
          <a:p>
            <a:pPr eaLnBrk="1" hangingPunct="1">
              <a:spcBef>
                <a:spcPct val="20000"/>
              </a:spcBef>
              <a:buClr>
                <a:srgbClr val="EC0000"/>
              </a:buClr>
              <a:buFont typeface="Wingdings" pitchFamily="2" charset="2"/>
              <a:buChar char="û"/>
            </a:pPr>
            <a:r>
              <a:rPr lang="en-US" sz="2200" dirty="0" smtClean="0">
                <a:cs typeface="Arial" charset="0"/>
              </a:rPr>
              <a:t>Offline</a:t>
            </a:r>
          </a:p>
        </p:txBody>
      </p:sp>
      <p:sp>
        <p:nvSpPr>
          <p:cNvPr id="11313" name="Oval 90"/>
          <p:cNvSpPr>
            <a:spLocks noChangeArrowheads="1"/>
          </p:cNvSpPr>
          <p:nvPr/>
        </p:nvSpPr>
        <p:spPr bwMode="auto">
          <a:xfrm>
            <a:off x="7048500" y="1295400"/>
            <a:ext cx="304800" cy="304800"/>
          </a:xfrm>
          <a:prstGeom prst="ellipse">
            <a:avLst/>
          </a:prstGeom>
          <a:solidFill>
            <a:srgbClr val="CCFFCC"/>
          </a:solidFill>
          <a:ln w="12700">
            <a:solidFill>
              <a:srgbClr val="37AF37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314" name="Rectangle 91"/>
          <p:cNvSpPr>
            <a:spLocks noChangeArrowheads="1"/>
          </p:cNvSpPr>
          <p:nvPr/>
        </p:nvSpPr>
        <p:spPr bwMode="auto">
          <a:xfrm>
            <a:off x="6934200" y="1828800"/>
            <a:ext cx="533400" cy="304800"/>
          </a:xfrm>
          <a:prstGeom prst="rect">
            <a:avLst/>
          </a:prstGeom>
          <a:solidFill>
            <a:schemeClr val="accent3"/>
          </a:solidFill>
          <a:ln w="12700">
            <a:solidFill>
              <a:srgbClr val="4974CB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315" name="Text Box 92"/>
          <p:cNvSpPr txBox="1">
            <a:spLocks noChangeArrowheads="1"/>
          </p:cNvSpPr>
          <p:nvPr/>
        </p:nvSpPr>
        <p:spPr bwMode="auto">
          <a:xfrm>
            <a:off x="7696200" y="1311275"/>
            <a:ext cx="129540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/>
              <a:t>Computation</a:t>
            </a:r>
          </a:p>
        </p:txBody>
      </p:sp>
      <p:sp>
        <p:nvSpPr>
          <p:cNvPr id="11316" name="Text Box 93"/>
          <p:cNvSpPr txBox="1">
            <a:spLocks noChangeArrowheads="1"/>
          </p:cNvSpPr>
          <p:nvPr/>
        </p:nvSpPr>
        <p:spPr bwMode="auto">
          <a:xfrm>
            <a:off x="7696200" y="1843088"/>
            <a:ext cx="482600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/>
              <a:t>Data</a:t>
            </a:r>
          </a:p>
        </p:txBody>
      </p:sp>
      <p:sp>
        <p:nvSpPr>
          <p:cNvPr id="2" name="TextBox 1"/>
          <p:cNvSpPr txBox="1"/>
          <p:nvPr/>
        </p:nvSpPr>
        <p:spPr>
          <a:xfrm rot="5400000">
            <a:off x="1314422" y="3408711"/>
            <a:ext cx="61344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...</a:t>
            </a:r>
            <a:endParaRPr lang="en-US" sz="3600" dirty="0"/>
          </a:p>
        </p:txBody>
      </p:sp>
      <p:sp>
        <p:nvSpPr>
          <p:cNvPr id="98" name="TextBox 97"/>
          <p:cNvSpPr txBox="1"/>
          <p:nvPr/>
        </p:nvSpPr>
        <p:spPr>
          <a:xfrm rot="5400000">
            <a:off x="3190101" y="1486555"/>
            <a:ext cx="3848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...</a:t>
            </a:r>
            <a:endParaRPr lang="en-US" dirty="0"/>
          </a:p>
        </p:txBody>
      </p:sp>
      <p:sp>
        <p:nvSpPr>
          <p:cNvPr id="99" name="TextBox 98"/>
          <p:cNvSpPr txBox="1"/>
          <p:nvPr/>
        </p:nvSpPr>
        <p:spPr>
          <a:xfrm rot="5400000">
            <a:off x="3184893" y="2557254"/>
            <a:ext cx="3848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...</a:t>
            </a:r>
            <a:endParaRPr lang="en-US" dirty="0"/>
          </a:p>
        </p:txBody>
      </p:sp>
      <p:sp>
        <p:nvSpPr>
          <p:cNvPr id="100" name="TextBox 99"/>
          <p:cNvSpPr txBox="1"/>
          <p:nvPr/>
        </p:nvSpPr>
        <p:spPr>
          <a:xfrm rot="5400000">
            <a:off x="3184893" y="4697313"/>
            <a:ext cx="3848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...</a:t>
            </a:r>
            <a:endParaRPr lang="en-US" dirty="0"/>
          </a:p>
        </p:txBody>
      </p:sp>
      <p:sp>
        <p:nvSpPr>
          <p:cNvPr id="103" name="TextBox 102"/>
          <p:cNvSpPr txBox="1"/>
          <p:nvPr/>
        </p:nvSpPr>
        <p:spPr>
          <a:xfrm rot="5400000">
            <a:off x="3134907" y="3412558"/>
            <a:ext cx="61344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...</a:t>
            </a:r>
            <a:endParaRPr lang="en-US" sz="3600" dirty="0"/>
          </a:p>
        </p:txBody>
      </p:sp>
      <p:sp>
        <p:nvSpPr>
          <p:cNvPr id="104" name="TextBox 103"/>
          <p:cNvSpPr txBox="1"/>
          <p:nvPr/>
        </p:nvSpPr>
        <p:spPr>
          <a:xfrm rot="5400000">
            <a:off x="4399311" y="3412559"/>
            <a:ext cx="61344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...</a:t>
            </a:r>
            <a:endParaRPr lang="en-US" sz="3600" dirty="0"/>
          </a:p>
        </p:txBody>
      </p:sp>
      <p:sp>
        <p:nvSpPr>
          <p:cNvPr id="105" name="TextBox 104"/>
          <p:cNvSpPr txBox="1"/>
          <p:nvPr/>
        </p:nvSpPr>
        <p:spPr>
          <a:xfrm rot="5400000">
            <a:off x="5343417" y="3412558"/>
            <a:ext cx="61344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...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29342495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March 1, 2015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The RAMCloud Storage System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E2162002-2512-45FD-82AF-2FE8F2E91859}" type="slidenum">
              <a:rPr lang="en-US" smtClean="0"/>
              <a:pPr>
                <a:defRPr/>
              </a:pPr>
              <a:t>100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Palette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990600" y="2438400"/>
            <a:ext cx="685800" cy="677333"/>
          </a:xfrm>
          <a:prstGeom prst="rect">
            <a:avLst/>
          </a:prstGeom>
          <a:solidFill>
            <a:srgbClr val="E3EAF9"/>
          </a:solidFill>
          <a:ln>
            <a:solidFill>
              <a:srgbClr val="4974CB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endParaRPr lang="en-US">
              <a:solidFill>
                <a:srgbClr val="3663BC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905000" y="2438400"/>
            <a:ext cx="685800" cy="677333"/>
          </a:xfrm>
          <a:prstGeom prst="rect">
            <a:avLst/>
          </a:prstGeom>
          <a:solidFill>
            <a:srgbClr val="DFFFDF"/>
          </a:solidFill>
          <a:ln w="25400" algn="ctr">
            <a:solidFill>
              <a:srgbClr val="43A343"/>
            </a:solidFill>
            <a:miter lim="800000"/>
            <a:headEnd/>
            <a:tailEnd/>
          </a:ln>
          <a:effectLst/>
          <a:extLst/>
        </p:spPr>
        <p:txBody>
          <a:bodyPr wrap="none" lIns="0" tIns="0" rIns="0" bIns="0" anchor="ctr"/>
          <a:lstStyle/>
          <a:p>
            <a:endParaRPr lang="en-US">
              <a:solidFill>
                <a:srgbClr val="398939"/>
              </a:solidFill>
              <a:latin typeface="Arial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819400" y="2438400"/>
            <a:ext cx="685800" cy="677333"/>
          </a:xfrm>
          <a:prstGeom prst="rect">
            <a:avLst/>
          </a:prstGeom>
          <a:solidFill>
            <a:srgbClr val="F5E7D9"/>
          </a:solidFill>
          <a:ln>
            <a:solidFill>
              <a:srgbClr val="814F1D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endParaRPr lang="en-US">
              <a:solidFill>
                <a:schemeClr val="dk1"/>
              </a:solidFill>
              <a:latin typeface="+mn-lt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733800" y="2438400"/>
            <a:ext cx="685800" cy="677333"/>
          </a:xfrm>
          <a:prstGeom prst="rect">
            <a:avLst/>
          </a:prstGeom>
          <a:solidFill>
            <a:srgbClr val="FFFFA5"/>
          </a:solidFill>
          <a:ln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endParaRPr lang="en-US">
              <a:solidFill>
                <a:schemeClr val="dk1"/>
              </a:solidFill>
              <a:latin typeface="+mn-lt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4648200" y="2438400"/>
            <a:ext cx="685800" cy="677333"/>
          </a:xfrm>
          <a:prstGeom prst="rect">
            <a:avLst/>
          </a:prstGeom>
          <a:solidFill>
            <a:srgbClr val="FFD7DF"/>
          </a:solidFill>
          <a:ln>
            <a:solidFill>
              <a:schemeClr val="accent4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endParaRPr lang="en-US">
              <a:solidFill>
                <a:srgbClr val="3663B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759189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Date Placeholder 3"/>
          <p:cNvSpPr>
            <a:spLocks noGrp="1"/>
          </p:cNvSpPr>
          <p:nvPr>
            <p:ph type="dt" sz="quarter" idx="10"/>
          </p:nvPr>
        </p:nvSpPr>
        <p:spPr>
          <a:xfrm>
            <a:off x="457200" y="6324600"/>
            <a:ext cx="2133600" cy="396875"/>
          </a:xfrm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mtClean="0">
                <a:solidFill>
                  <a:schemeClr val="bg2"/>
                </a:solidFill>
              </a:rPr>
              <a:t>March 1, 2015</a:t>
            </a:r>
            <a:endParaRPr lang="en-US">
              <a:solidFill>
                <a:schemeClr val="bg2"/>
              </a:solidFill>
            </a:endParaRPr>
          </a:p>
        </p:txBody>
      </p:sp>
      <p:sp>
        <p:nvSpPr>
          <p:cNvPr id="12291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895600" y="6324600"/>
            <a:ext cx="3429000" cy="396875"/>
          </a:xfrm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mtClean="0">
                <a:solidFill>
                  <a:schemeClr val="bg2"/>
                </a:solidFill>
              </a:rPr>
              <a:t>The RAMCloud Storage System</a:t>
            </a:r>
            <a:endParaRPr lang="en-US">
              <a:solidFill>
                <a:schemeClr val="bg2"/>
              </a:solidFill>
            </a:endParaRPr>
          </a:p>
        </p:txBody>
      </p:sp>
      <p:sp>
        <p:nvSpPr>
          <p:cNvPr id="1229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24600"/>
            <a:ext cx="2133600" cy="396875"/>
          </a:xfrm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dirty="0">
                <a:solidFill>
                  <a:schemeClr val="bg2"/>
                </a:solidFill>
              </a:rPr>
              <a:t>Slide </a:t>
            </a:r>
            <a:fld id="{A0D462B0-4615-4364-B09C-054EB717BF2D}" type="slidenum">
              <a:rPr lang="en-US">
                <a:solidFill>
                  <a:schemeClr val="bg2"/>
                </a:solidFill>
              </a:rPr>
              <a:pPr eaLnBrk="1" hangingPunct="1"/>
              <a:t>11</a:t>
            </a:fld>
            <a:endParaRPr lang="en-US" dirty="0">
              <a:solidFill>
                <a:schemeClr val="bg2"/>
              </a:solidFill>
            </a:endParaRPr>
          </a:p>
        </p:txBody>
      </p:sp>
      <p:sp>
        <p:nvSpPr>
          <p:cNvPr id="12298" name="Rectangle 7"/>
          <p:cNvSpPr>
            <a:spLocks noGrp="1" noChangeArrowheads="1"/>
          </p:cNvSpPr>
          <p:nvPr>
            <p:ph type="title"/>
          </p:nvPr>
        </p:nvSpPr>
        <p:spPr>
          <a:xfrm>
            <a:off x="457200" y="304800"/>
            <a:ext cx="8229600" cy="609600"/>
          </a:xfrm>
        </p:spPr>
        <p:txBody>
          <a:bodyPr/>
          <a:lstStyle/>
          <a:p>
            <a:pPr eaLnBrk="1" hangingPunct="1"/>
            <a:r>
              <a:rPr lang="en-US" dirty="0" smtClean="0"/>
              <a:t>Goal: Scale </a:t>
            </a:r>
            <a:r>
              <a:rPr lang="en-US" dirty="0" smtClean="0">
                <a:solidFill>
                  <a:schemeClr val="accent4"/>
                </a:solidFill>
              </a:rPr>
              <a:t>and</a:t>
            </a:r>
            <a:r>
              <a:rPr lang="en-US" dirty="0" smtClean="0"/>
              <a:t> </a:t>
            </a:r>
            <a:r>
              <a:rPr lang="en-US" dirty="0" smtClean="0">
                <a:solidFill>
                  <a:schemeClr val="accent4"/>
                </a:solidFill>
              </a:rPr>
              <a:t>Latency</a:t>
            </a:r>
          </a:p>
        </p:txBody>
      </p:sp>
      <p:sp>
        <p:nvSpPr>
          <p:cNvPr id="12299" name="Rectangle 8"/>
          <p:cNvSpPr>
            <a:spLocks noGrp="1" noChangeArrowheads="1"/>
          </p:cNvSpPr>
          <p:nvPr>
            <p:ph type="body" idx="1"/>
          </p:nvPr>
        </p:nvSpPr>
        <p:spPr>
          <a:xfrm>
            <a:off x="457200" y="4648200"/>
            <a:ext cx="8229600" cy="1997075"/>
          </a:xfrm>
        </p:spPr>
        <p:txBody>
          <a:bodyPr/>
          <a:lstStyle/>
          <a:p>
            <a:pPr eaLnBrk="1" hangingPunct="1">
              <a:spcBef>
                <a:spcPct val="25000"/>
              </a:spcBef>
            </a:pPr>
            <a:r>
              <a:rPr lang="en-US" dirty="0" smtClean="0"/>
              <a:t>Enable new class of applications:</a:t>
            </a:r>
          </a:p>
          <a:p>
            <a:pPr lvl="1" eaLnBrk="1" hangingPunct="1">
              <a:spcBef>
                <a:spcPct val="25000"/>
              </a:spcBef>
            </a:pPr>
            <a:r>
              <a:rPr lang="en-US" dirty="0" smtClean="0"/>
              <a:t>Large-scale graph algorithms (machine learning?)</a:t>
            </a:r>
          </a:p>
          <a:p>
            <a:pPr lvl="1" eaLnBrk="1" hangingPunct="1">
              <a:spcBef>
                <a:spcPts val="200"/>
              </a:spcBef>
            </a:pPr>
            <a:r>
              <a:rPr lang="en-US" dirty="0" smtClean="0">
                <a:solidFill>
                  <a:schemeClr val="tx2"/>
                </a:solidFill>
              </a:rPr>
              <a:t>Collaboration at scale?</a:t>
            </a:r>
          </a:p>
        </p:txBody>
      </p:sp>
      <p:sp>
        <p:nvSpPr>
          <p:cNvPr id="12333" name="Text Box 42"/>
          <p:cNvSpPr txBox="1">
            <a:spLocks noChangeArrowheads="1"/>
          </p:cNvSpPr>
          <p:nvPr/>
        </p:nvSpPr>
        <p:spPr bwMode="auto">
          <a:xfrm>
            <a:off x="685800" y="990600"/>
            <a:ext cx="26670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b="1"/>
              <a:t>Traditional Application</a:t>
            </a:r>
          </a:p>
        </p:txBody>
      </p:sp>
      <p:sp>
        <p:nvSpPr>
          <p:cNvPr id="12339" name="Text Box 78"/>
          <p:cNvSpPr txBox="1">
            <a:spLocks noChangeArrowheads="1"/>
          </p:cNvSpPr>
          <p:nvPr/>
        </p:nvSpPr>
        <p:spPr bwMode="auto">
          <a:xfrm>
            <a:off x="5264150" y="990600"/>
            <a:ext cx="25082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b="1"/>
              <a:t>Web Application</a:t>
            </a:r>
          </a:p>
        </p:txBody>
      </p:sp>
      <p:sp>
        <p:nvSpPr>
          <p:cNvPr id="12340" name="Text Box 79"/>
          <p:cNvSpPr txBox="1">
            <a:spLocks noChangeArrowheads="1"/>
          </p:cNvSpPr>
          <p:nvPr/>
        </p:nvSpPr>
        <p:spPr bwMode="auto">
          <a:xfrm>
            <a:off x="914400" y="3810000"/>
            <a:ext cx="227488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/>
            <a:r>
              <a:rPr lang="en-US" sz="2400" b="1" dirty="0">
                <a:solidFill>
                  <a:schemeClr val="accent4"/>
                </a:solidFill>
              </a:rPr>
              <a:t>&lt;&lt; 1</a:t>
            </a:r>
            <a:r>
              <a:rPr lang="en-US" sz="2400" b="1" dirty="0">
                <a:solidFill>
                  <a:schemeClr val="accent4"/>
                </a:solidFill>
                <a:cs typeface="Arial" charset="0"/>
              </a:rPr>
              <a:t>µs latency</a:t>
            </a:r>
          </a:p>
        </p:txBody>
      </p:sp>
      <p:sp>
        <p:nvSpPr>
          <p:cNvPr id="12341" name="Text Box 80"/>
          <p:cNvSpPr txBox="1">
            <a:spLocks noChangeArrowheads="1"/>
          </p:cNvSpPr>
          <p:nvPr/>
        </p:nvSpPr>
        <p:spPr bwMode="auto">
          <a:xfrm>
            <a:off x="5181600" y="3806825"/>
            <a:ext cx="2667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400" b="1">
                <a:solidFill>
                  <a:schemeClr val="accent4"/>
                </a:solidFill>
              </a:rPr>
              <a:t>0.5-10ms</a:t>
            </a:r>
            <a:r>
              <a:rPr lang="en-US" sz="2400" b="1">
                <a:solidFill>
                  <a:schemeClr val="accent4"/>
                </a:solidFill>
                <a:cs typeface="Arial" charset="0"/>
              </a:rPr>
              <a:t> latency</a:t>
            </a:r>
          </a:p>
        </p:txBody>
      </p:sp>
      <p:sp>
        <p:nvSpPr>
          <p:cNvPr id="12344" name="Text Box 83"/>
          <p:cNvSpPr txBox="1">
            <a:spLocks noChangeArrowheads="1"/>
          </p:cNvSpPr>
          <p:nvPr/>
        </p:nvSpPr>
        <p:spPr bwMode="auto">
          <a:xfrm>
            <a:off x="5300751" y="4191000"/>
            <a:ext cx="96661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400" b="1" dirty="0">
                <a:solidFill>
                  <a:schemeClr val="tx2"/>
                </a:solidFill>
              </a:rPr>
              <a:t>5-10µs</a:t>
            </a:r>
          </a:p>
        </p:txBody>
      </p:sp>
      <p:sp>
        <p:nvSpPr>
          <p:cNvPr id="12345" name="Line 84"/>
          <p:cNvSpPr>
            <a:spLocks noChangeShapeType="1"/>
          </p:cNvSpPr>
          <p:nvPr/>
        </p:nvSpPr>
        <p:spPr bwMode="auto">
          <a:xfrm>
            <a:off x="5257800" y="4038600"/>
            <a:ext cx="1371600" cy="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8" name="AutoShape 2"/>
          <p:cNvSpPr>
            <a:spLocks noChangeArrowheads="1"/>
          </p:cNvSpPr>
          <p:nvPr/>
        </p:nvSpPr>
        <p:spPr bwMode="auto">
          <a:xfrm>
            <a:off x="4191000" y="1371600"/>
            <a:ext cx="4572000" cy="2362200"/>
          </a:xfrm>
          <a:prstGeom prst="roundRect">
            <a:avLst>
              <a:gd name="adj" fmla="val 4167"/>
            </a:avLst>
          </a:prstGeom>
          <a:solidFill>
            <a:srgbClr val="F8F8F8"/>
          </a:solidFill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9" name="AutoShape 3"/>
          <p:cNvSpPr>
            <a:spLocks noChangeArrowheads="1"/>
          </p:cNvSpPr>
          <p:nvPr/>
        </p:nvSpPr>
        <p:spPr bwMode="auto">
          <a:xfrm>
            <a:off x="7239000" y="1733550"/>
            <a:ext cx="1143000" cy="1676400"/>
          </a:xfrm>
          <a:prstGeom prst="roundRect">
            <a:avLst>
              <a:gd name="adj" fmla="val 9134"/>
            </a:avLst>
          </a:prstGeom>
          <a:solidFill>
            <a:srgbClr val="DFFFDF"/>
          </a:solidFill>
          <a:ln w="25400">
            <a:solidFill>
              <a:srgbClr val="43A343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0" name="AutoShape 4"/>
          <p:cNvSpPr>
            <a:spLocks noChangeArrowheads="1"/>
          </p:cNvSpPr>
          <p:nvPr/>
        </p:nvSpPr>
        <p:spPr bwMode="auto">
          <a:xfrm>
            <a:off x="7162800" y="1657350"/>
            <a:ext cx="1143000" cy="1676400"/>
          </a:xfrm>
          <a:prstGeom prst="roundRect">
            <a:avLst>
              <a:gd name="adj" fmla="val 9134"/>
            </a:avLst>
          </a:prstGeom>
          <a:solidFill>
            <a:srgbClr val="DFFFDF"/>
          </a:solidFill>
          <a:ln w="25400">
            <a:solidFill>
              <a:srgbClr val="43A343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1" name="AutoShape 5"/>
          <p:cNvSpPr>
            <a:spLocks noChangeArrowheads="1"/>
          </p:cNvSpPr>
          <p:nvPr/>
        </p:nvSpPr>
        <p:spPr bwMode="auto">
          <a:xfrm>
            <a:off x="4724400" y="1733550"/>
            <a:ext cx="1219200" cy="1676400"/>
          </a:xfrm>
          <a:prstGeom prst="roundRect">
            <a:avLst>
              <a:gd name="adj" fmla="val 9134"/>
            </a:avLst>
          </a:prstGeom>
          <a:solidFill>
            <a:srgbClr val="DFFFDF"/>
          </a:solidFill>
          <a:ln w="25400">
            <a:solidFill>
              <a:srgbClr val="43A343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2" name="AutoShape 6"/>
          <p:cNvSpPr>
            <a:spLocks noChangeArrowheads="1"/>
          </p:cNvSpPr>
          <p:nvPr/>
        </p:nvSpPr>
        <p:spPr bwMode="auto">
          <a:xfrm>
            <a:off x="4648200" y="1657350"/>
            <a:ext cx="1219200" cy="1676400"/>
          </a:xfrm>
          <a:prstGeom prst="roundRect">
            <a:avLst>
              <a:gd name="adj" fmla="val 9134"/>
            </a:avLst>
          </a:prstGeom>
          <a:solidFill>
            <a:srgbClr val="DFFFDF"/>
          </a:solidFill>
          <a:ln w="25400">
            <a:solidFill>
              <a:srgbClr val="43A343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93" name="Group 43"/>
          <p:cNvGrpSpPr>
            <a:grpSpLocks/>
          </p:cNvGrpSpPr>
          <p:nvPr/>
        </p:nvGrpSpPr>
        <p:grpSpPr bwMode="auto">
          <a:xfrm>
            <a:off x="4572000" y="1562100"/>
            <a:ext cx="1219200" cy="1695450"/>
            <a:chOff x="2880" y="948"/>
            <a:chExt cx="768" cy="1068"/>
          </a:xfrm>
        </p:grpSpPr>
        <p:sp>
          <p:nvSpPr>
            <p:cNvPr id="94" name="AutoShape 44"/>
            <p:cNvSpPr>
              <a:spLocks noChangeArrowheads="1"/>
            </p:cNvSpPr>
            <p:nvPr/>
          </p:nvSpPr>
          <p:spPr bwMode="auto">
            <a:xfrm>
              <a:off x="2880" y="948"/>
              <a:ext cx="768" cy="1068"/>
            </a:xfrm>
            <a:prstGeom prst="roundRect">
              <a:avLst>
                <a:gd name="adj" fmla="val 9134"/>
              </a:avLst>
            </a:prstGeom>
            <a:solidFill>
              <a:srgbClr val="DFFFDF"/>
            </a:solidFill>
            <a:ln w="25400">
              <a:solidFill>
                <a:srgbClr val="43A343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5" name="Rectangle 45"/>
            <p:cNvSpPr>
              <a:spLocks noChangeArrowheads="1"/>
            </p:cNvSpPr>
            <p:nvPr/>
          </p:nvSpPr>
          <p:spPr bwMode="auto">
            <a:xfrm>
              <a:off x="3024" y="1152"/>
              <a:ext cx="480" cy="24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en-US"/>
                <a:t>UI</a:t>
              </a:r>
            </a:p>
          </p:txBody>
        </p:sp>
        <p:sp>
          <p:nvSpPr>
            <p:cNvPr id="96" name="Rectangle 46"/>
            <p:cNvSpPr>
              <a:spLocks noChangeArrowheads="1"/>
            </p:cNvSpPr>
            <p:nvPr/>
          </p:nvSpPr>
          <p:spPr bwMode="auto">
            <a:xfrm>
              <a:off x="3024" y="1440"/>
              <a:ext cx="480" cy="38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en-US" dirty="0" smtClean="0"/>
                <a:t>App.</a:t>
              </a:r>
              <a:r>
                <a:rPr lang="en-US" dirty="0"/>
                <a:t/>
              </a:r>
              <a:br>
                <a:rPr lang="en-US" dirty="0"/>
              </a:br>
              <a:r>
                <a:rPr lang="en-US" dirty="0"/>
                <a:t>Logic</a:t>
              </a:r>
            </a:p>
          </p:txBody>
        </p:sp>
      </p:grpSp>
      <p:grpSp>
        <p:nvGrpSpPr>
          <p:cNvPr id="97" name="Group 96"/>
          <p:cNvGrpSpPr/>
          <p:nvPr/>
        </p:nvGrpSpPr>
        <p:grpSpPr>
          <a:xfrm>
            <a:off x="7086600" y="1562100"/>
            <a:ext cx="1143000" cy="1695450"/>
            <a:chOff x="7086600" y="1562100"/>
            <a:chExt cx="1143000" cy="1695450"/>
          </a:xfrm>
        </p:grpSpPr>
        <p:sp>
          <p:nvSpPr>
            <p:cNvPr id="98" name="AutoShape 48"/>
            <p:cNvSpPr>
              <a:spLocks noChangeArrowheads="1"/>
            </p:cNvSpPr>
            <p:nvPr/>
          </p:nvSpPr>
          <p:spPr bwMode="auto">
            <a:xfrm>
              <a:off x="7086600" y="1562100"/>
              <a:ext cx="1143000" cy="1695450"/>
            </a:xfrm>
            <a:prstGeom prst="roundRect">
              <a:avLst>
                <a:gd name="adj" fmla="val 9134"/>
              </a:avLst>
            </a:prstGeom>
            <a:solidFill>
              <a:srgbClr val="DFFFDF"/>
            </a:solidFill>
            <a:ln w="25400">
              <a:solidFill>
                <a:srgbClr val="43A343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99" name="Group 49"/>
            <p:cNvGrpSpPr>
              <a:grpSpLocks noChangeAspect="1"/>
            </p:cNvGrpSpPr>
            <p:nvPr/>
          </p:nvGrpSpPr>
          <p:grpSpPr bwMode="auto">
            <a:xfrm>
              <a:off x="7239000" y="1660525"/>
              <a:ext cx="838200" cy="381000"/>
              <a:chOff x="4224" y="1008"/>
              <a:chExt cx="1056" cy="480"/>
            </a:xfrm>
          </p:grpSpPr>
          <p:sp>
            <p:nvSpPr>
              <p:cNvPr id="117" name="Rectangle 50"/>
              <p:cNvSpPr>
                <a:spLocks noChangeAspect="1" noChangeArrowheads="1"/>
              </p:cNvSpPr>
              <p:nvPr/>
            </p:nvSpPr>
            <p:spPr bwMode="auto">
              <a:xfrm>
                <a:off x="4224" y="1008"/>
                <a:ext cx="1056" cy="480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8" name="Line 51"/>
              <p:cNvSpPr>
                <a:spLocks noChangeAspect="1" noChangeShapeType="1"/>
              </p:cNvSpPr>
              <p:nvPr/>
            </p:nvSpPr>
            <p:spPr bwMode="auto">
              <a:xfrm>
                <a:off x="4608" y="1008"/>
                <a:ext cx="0" cy="48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9" name="Line 52"/>
              <p:cNvSpPr>
                <a:spLocks noChangeAspect="1" noChangeShapeType="1"/>
              </p:cNvSpPr>
              <p:nvPr/>
            </p:nvSpPr>
            <p:spPr bwMode="auto">
              <a:xfrm>
                <a:off x="4752" y="1008"/>
                <a:ext cx="0" cy="48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0" name="Line 53"/>
              <p:cNvSpPr>
                <a:spLocks noChangeAspect="1" noChangeShapeType="1"/>
              </p:cNvSpPr>
              <p:nvPr/>
            </p:nvSpPr>
            <p:spPr bwMode="auto">
              <a:xfrm>
                <a:off x="4992" y="1008"/>
                <a:ext cx="0" cy="48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1" name="Line 54"/>
              <p:cNvSpPr>
                <a:spLocks noChangeAspect="1" noChangeShapeType="1"/>
              </p:cNvSpPr>
              <p:nvPr/>
            </p:nvSpPr>
            <p:spPr bwMode="auto">
              <a:xfrm>
                <a:off x="4224" y="1104"/>
                <a:ext cx="1056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2" name="Line 55"/>
              <p:cNvSpPr>
                <a:spLocks noChangeAspect="1" noChangeShapeType="1"/>
              </p:cNvSpPr>
              <p:nvPr/>
            </p:nvSpPr>
            <p:spPr bwMode="auto">
              <a:xfrm>
                <a:off x="4224" y="1200"/>
                <a:ext cx="1056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3" name="Line 56"/>
              <p:cNvSpPr>
                <a:spLocks noChangeAspect="1" noChangeShapeType="1"/>
              </p:cNvSpPr>
              <p:nvPr/>
            </p:nvSpPr>
            <p:spPr bwMode="auto">
              <a:xfrm>
                <a:off x="4224" y="1296"/>
                <a:ext cx="1056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4" name="Line 57"/>
              <p:cNvSpPr>
                <a:spLocks noChangeAspect="1" noChangeShapeType="1"/>
              </p:cNvSpPr>
              <p:nvPr/>
            </p:nvSpPr>
            <p:spPr bwMode="auto">
              <a:xfrm>
                <a:off x="4224" y="1392"/>
                <a:ext cx="1056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00" name="Group 58"/>
            <p:cNvGrpSpPr>
              <a:grpSpLocks noChangeAspect="1"/>
            </p:cNvGrpSpPr>
            <p:nvPr/>
          </p:nvGrpSpPr>
          <p:grpSpPr bwMode="auto">
            <a:xfrm>
              <a:off x="7505700" y="2133600"/>
              <a:ext cx="304800" cy="533400"/>
              <a:chOff x="4224" y="1824"/>
              <a:chExt cx="384" cy="672"/>
            </a:xfrm>
          </p:grpSpPr>
          <p:sp>
            <p:nvSpPr>
              <p:cNvPr id="109" name="Rectangle 59"/>
              <p:cNvSpPr>
                <a:spLocks noChangeAspect="1" noChangeArrowheads="1"/>
              </p:cNvSpPr>
              <p:nvPr/>
            </p:nvSpPr>
            <p:spPr bwMode="auto">
              <a:xfrm>
                <a:off x="4224" y="1824"/>
                <a:ext cx="384" cy="672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0" name="Line 60"/>
              <p:cNvSpPr>
                <a:spLocks noChangeAspect="1" noChangeShapeType="1"/>
              </p:cNvSpPr>
              <p:nvPr/>
            </p:nvSpPr>
            <p:spPr bwMode="auto">
              <a:xfrm>
                <a:off x="4416" y="1824"/>
                <a:ext cx="0" cy="672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1" name="Line 61"/>
              <p:cNvSpPr>
                <a:spLocks noChangeAspect="1" noChangeShapeType="1"/>
              </p:cNvSpPr>
              <p:nvPr/>
            </p:nvSpPr>
            <p:spPr bwMode="auto">
              <a:xfrm>
                <a:off x="4224" y="1920"/>
                <a:ext cx="384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2" name="Line 62"/>
              <p:cNvSpPr>
                <a:spLocks noChangeAspect="1" noChangeShapeType="1"/>
              </p:cNvSpPr>
              <p:nvPr/>
            </p:nvSpPr>
            <p:spPr bwMode="auto">
              <a:xfrm>
                <a:off x="4224" y="2016"/>
                <a:ext cx="384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3" name="Line 63"/>
              <p:cNvSpPr>
                <a:spLocks noChangeAspect="1" noChangeShapeType="1"/>
              </p:cNvSpPr>
              <p:nvPr/>
            </p:nvSpPr>
            <p:spPr bwMode="auto">
              <a:xfrm>
                <a:off x="4224" y="2112"/>
                <a:ext cx="384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4" name="Line 64"/>
              <p:cNvSpPr>
                <a:spLocks noChangeAspect="1" noChangeShapeType="1"/>
              </p:cNvSpPr>
              <p:nvPr/>
            </p:nvSpPr>
            <p:spPr bwMode="auto">
              <a:xfrm>
                <a:off x="4224" y="2208"/>
                <a:ext cx="384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5" name="Line 65"/>
              <p:cNvSpPr>
                <a:spLocks noChangeAspect="1" noChangeShapeType="1"/>
              </p:cNvSpPr>
              <p:nvPr/>
            </p:nvSpPr>
            <p:spPr bwMode="auto">
              <a:xfrm>
                <a:off x="4224" y="2304"/>
                <a:ext cx="384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6" name="Line 66"/>
              <p:cNvSpPr>
                <a:spLocks noChangeAspect="1" noChangeShapeType="1"/>
              </p:cNvSpPr>
              <p:nvPr/>
            </p:nvSpPr>
            <p:spPr bwMode="auto">
              <a:xfrm>
                <a:off x="4224" y="2400"/>
                <a:ext cx="384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01" name="Group 67"/>
            <p:cNvGrpSpPr>
              <a:grpSpLocks noChangeAspect="1"/>
            </p:cNvGrpSpPr>
            <p:nvPr/>
          </p:nvGrpSpPr>
          <p:grpSpPr bwMode="auto">
            <a:xfrm>
              <a:off x="7372350" y="2763838"/>
              <a:ext cx="571500" cy="381000"/>
              <a:chOff x="4080" y="2592"/>
              <a:chExt cx="720" cy="480"/>
            </a:xfrm>
          </p:grpSpPr>
          <p:sp>
            <p:nvSpPr>
              <p:cNvPr id="102" name="Rectangle 68"/>
              <p:cNvSpPr>
                <a:spLocks noChangeAspect="1" noChangeArrowheads="1"/>
              </p:cNvSpPr>
              <p:nvPr/>
            </p:nvSpPr>
            <p:spPr bwMode="auto">
              <a:xfrm>
                <a:off x="4080" y="2592"/>
                <a:ext cx="720" cy="480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3" name="Line 69"/>
              <p:cNvSpPr>
                <a:spLocks noChangeAspect="1" noChangeShapeType="1"/>
              </p:cNvSpPr>
              <p:nvPr/>
            </p:nvSpPr>
            <p:spPr bwMode="auto">
              <a:xfrm>
                <a:off x="4320" y="2592"/>
                <a:ext cx="0" cy="48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4" name="Line 70"/>
              <p:cNvSpPr>
                <a:spLocks noChangeAspect="1" noChangeShapeType="1"/>
              </p:cNvSpPr>
              <p:nvPr/>
            </p:nvSpPr>
            <p:spPr bwMode="auto">
              <a:xfrm>
                <a:off x="4560" y="2592"/>
                <a:ext cx="0" cy="48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5" name="Line 71"/>
              <p:cNvSpPr>
                <a:spLocks noChangeAspect="1" noChangeShapeType="1"/>
              </p:cNvSpPr>
              <p:nvPr/>
            </p:nvSpPr>
            <p:spPr bwMode="auto">
              <a:xfrm>
                <a:off x="4080" y="2688"/>
                <a:ext cx="720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6" name="Line 72"/>
              <p:cNvSpPr>
                <a:spLocks noChangeAspect="1" noChangeShapeType="1"/>
              </p:cNvSpPr>
              <p:nvPr/>
            </p:nvSpPr>
            <p:spPr bwMode="auto">
              <a:xfrm>
                <a:off x="4080" y="2784"/>
                <a:ext cx="720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7" name="Line 73"/>
              <p:cNvSpPr>
                <a:spLocks noChangeAspect="1" noChangeShapeType="1"/>
              </p:cNvSpPr>
              <p:nvPr/>
            </p:nvSpPr>
            <p:spPr bwMode="auto">
              <a:xfrm>
                <a:off x="4080" y="2880"/>
                <a:ext cx="720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8" name="Line 74"/>
              <p:cNvSpPr>
                <a:spLocks noChangeAspect="1" noChangeShapeType="1"/>
              </p:cNvSpPr>
              <p:nvPr/>
            </p:nvSpPr>
            <p:spPr bwMode="auto">
              <a:xfrm>
                <a:off x="4080" y="2976"/>
                <a:ext cx="720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</p:grpSp>
      <p:sp>
        <p:nvSpPr>
          <p:cNvPr id="125" name="Text Box 75"/>
          <p:cNvSpPr txBox="1">
            <a:spLocks noChangeArrowheads="1"/>
          </p:cNvSpPr>
          <p:nvPr/>
        </p:nvSpPr>
        <p:spPr bwMode="auto">
          <a:xfrm rot="-5400000">
            <a:off x="3405187" y="2306638"/>
            <a:ext cx="206057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1600"/>
              <a:t>Application Servers</a:t>
            </a:r>
          </a:p>
        </p:txBody>
      </p:sp>
      <p:sp>
        <p:nvSpPr>
          <p:cNvPr id="126" name="Text Box 76"/>
          <p:cNvSpPr txBox="1">
            <a:spLocks noChangeArrowheads="1"/>
          </p:cNvSpPr>
          <p:nvPr/>
        </p:nvSpPr>
        <p:spPr bwMode="auto">
          <a:xfrm rot="5400000">
            <a:off x="7566025" y="2365375"/>
            <a:ext cx="19050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1600"/>
              <a:t>Storage Servers</a:t>
            </a:r>
          </a:p>
        </p:txBody>
      </p:sp>
      <p:sp>
        <p:nvSpPr>
          <p:cNvPr id="127" name="AutoShape 77"/>
          <p:cNvSpPr>
            <a:spLocks noChangeArrowheads="1"/>
          </p:cNvSpPr>
          <p:nvPr/>
        </p:nvSpPr>
        <p:spPr bwMode="auto">
          <a:xfrm>
            <a:off x="6019800" y="2266950"/>
            <a:ext cx="990600" cy="533400"/>
          </a:xfrm>
          <a:prstGeom prst="leftRightArrow">
            <a:avLst>
              <a:gd name="adj1" fmla="val 57139"/>
              <a:gd name="adj2" fmla="val 52679"/>
            </a:avLst>
          </a:prstGeom>
          <a:solidFill>
            <a:srgbClr val="DDDDDD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8" name="Text Box 82"/>
          <p:cNvSpPr txBox="1">
            <a:spLocks noChangeArrowheads="1"/>
          </p:cNvSpPr>
          <p:nvPr/>
        </p:nvSpPr>
        <p:spPr bwMode="auto">
          <a:xfrm>
            <a:off x="4191000" y="3505200"/>
            <a:ext cx="1109599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t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/>
            <a:r>
              <a:rPr lang="en-US" sz="1400" b="1" dirty="0"/>
              <a:t>Datacenter</a:t>
            </a:r>
          </a:p>
        </p:txBody>
      </p:sp>
      <p:sp>
        <p:nvSpPr>
          <p:cNvPr id="129" name="AutoShape 9"/>
          <p:cNvSpPr>
            <a:spLocks noChangeArrowheads="1"/>
          </p:cNvSpPr>
          <p:nvPr/>
        </p:nvSpPr>
        <p:spPr bwMode="auto">
          <a:xfrm>
            <a:off x="838200" y="1504950"/>
            <a:ext cx="2362200" cy="2076450"/>
          </a:xfrm>
          <a:prstGeom prst="roundRect">
            <a:avLst>
              <a:gd name="adj" fmla="val 9134"/>
            </a:avLst>
          </a:prstGeom>
          <a:solidFill>
            <a:srgbClr val="E3EAF9"/>
          </a:solidFill>
          <a:ln w="25400">
            <a:solidFill>
              <a:srgbClr val="4974CB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endParaRPr lang="en-US"/>
          </a:p>
        </p:txBody>
      </p:sp>
      <p:sp>
        <p:nvSpPr>
          <p:cNvPr id="130" name="Rectangle 10"/>
          <p:cNvSpPr>
            <a:spLocks noChangeArrowheads="1"/>
          </p:cNvSpPr>
          <p:nvPr/>
        </p:nvSpPr>
        <p:spPr bwMode="auto">
          <a:xfrm>
            <a:off x="1143000" y="1885950"/>
            <a:ext cx="762000" cy="3810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/>
              <a:t>UI</a:t>
            </a:r>
          </a:p>
        </p:txBody>
      </p:sp>
      <p:sp>
        <p:nvSpPr>
          <p:cNvPr id="131" name="Rectangle 11"/>
          <p:cNvSpPr>
            <a:spLocks noChangeArrowheads="1"/>
          </p:cNvSpPr>
          <p:nvPr/>
        </p:nvSpPr>
        <p:spPr bwMode="auto">
          <a:xfrm>
            <a:off x="1143000" y="2343150"/>
            <a:ext cx="762000" cy="6096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/>
              <a:t>App.</a:t>
            </a:r>
            <a:br>
              <a:rPr lang="en-US"/>
            </a:br>
            <a:r>
              <a:rPr lang="en-US"/>
              <a:t>Logic</a:t>
            </a:r>
          </a:p>
        </p:txBody>
      </p:sp>
      <p:sp>
        <p:nvSpPr>
          <p:cNvPr id="132" name="Line 12"/>
          <p:cNvSpPr>
            <a:spLocks noChangeShapeType="1"/>
          </p:cNvSpPr>
          <p:nvPr/>
        </p:nvSpPr>
        <p:spPr bwMode="auto">
          <a:xfrm>
            <a:off x="2590800" y="1809750"/>
            <a:ext cx="152400" cy="1524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oval" w="med" len="med"/>
            <a:tailEnd type="oval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3" name="Line 13"/>
          <p:cNvSpPr>
            <a:spLocks noChangeShapeType="1"/>
          </p:cNvSpPr>
          <p:nvPr/>
        </p:nvSpPr>
        <p:spPr bwMode="auto">
          <a:xfrm>
            <a:off x="2743200" y="1962150"/>
            <a:ext cx="152400" cy="1524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oval" w="med" len="med"/>
            <a:tailEnd type="oval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4" name="Line 14"/>
          <p:cNvSpPr>
            <a:spLocks noChangeShapeType="1"/>
          </p:cNvSpPr>
          <p:nvPr/>
        </p:nvSpPr>
        <p:spPr bwMode="auto">
          <a:xfrm flipH="1">
            <a:off x="2438400" y="1809750"/>
            <a:ext cx="152400" cy="1524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oval" w="med" len="med"/>
            <a:tailEnd type="oval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5" name="Line 15"/>
          <p:cNvSpPr>
            <a:spLocks noChangeShapeType="1"/>
          </p:cNvSpPr>
          <p:nvPr/>
        </p:nvSpPr>
        <p:spPr bwMode="auto">
          <a:xfrm>
            <a:off x="2743200" y="1962150"/>
            <a:ext cx="0" cy="1524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oval" w="med" len="med"/>
            <a:tailEnd type="oval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6" name="Line 16"/>
          <p:cNvSpPr>
            <a:spLocks noChangeShapeType="1"/>
          </p:cNvSpPr>
          <p:nvPr/>
        </p:nvSpPr>
        <p:spPr bwMode="auto">
          <a:xfrm>
            <a:off x="2438400" y="2114550"/>
            <a:ext cx="152400" cy="1524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oval" w="med" len="med"/>
            <a:tailEnd type="oval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7" name="Line 17"/>
          <p:cNvSpPr>
            <a:spLocks noChangeShapeType="1"/>
          </p:cNvSpPr>
          <p:nvPr/>
        </p:nvSpPr>
        <p:spPr bwMode="auto">
          <a:xfrm>
            <a:off x="2743200" y="2114550"/>
            <a:ext cx="152400" cy="1524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oval" w="med" len="med"/>
            <a:tailEnd type="oval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8" name="Line 18"/>
          <p:cNvSpPr>
            <a:spLocks noChangeShapeType="1"/>
          </p:cNvSpPr>
          <p:nvPr/>
        </p:nvSpPr>
        <p:spPr bwMode="auto">
          <a:xfrm>
            <a:off x="2362200" y="2647950"/>
            <a:ext cx="1524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oval" w="med" len="med"/>
            <a:tailEnd type="oval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9" name="Line 19"/>
          <p:cNvSpPr>
            <a:spLocks noChangeShapeType="1"/>
          </p:cNvSpPr>
          <p:nvPr/>
        </p:nvSpPr>
        <p:spPr bwMode="auto">
          <a:xfrm>
            <a:off x="2362200" y="2647950"/>
            <a:ext cx="0" cy="1524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oval" w="med" len="med"/>
            <a:tailEnd type="oval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0" name="Line 20"/>
          <p:cNvSpPr>
            <a:spLocks noChangeShapeType="1"/>
          </p:cNvSpPr>
          <p:nvPr/>
        </p:nvSpPr>
        <p:spPr bwMode="auto">
          <a:xfrm>
            <a:off x="2438400" y="1962150"/>
            <a:ext cx="0" cy="1524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oval" w="med" len="med"/>
            <a:tailEnd type="oval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1" name="Line 21"/>
          <p:cNvSpPr>
            <a:spLocks noChangeShapeType="1"/>
          </p:cNvSpPr>
          <p:nvPr/>
        </p:nvSpPr>
        <p:spPr bwMode="auto">
          <a:xfrm>
            <a:off x="2438400" y="2114550"/>
            <a:ext cx="0" cy="1524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oval" w="med" len="med"/>
            <a:tailEnd type="oval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2" name="Line 22"/>
          <p:cNvSpPr>
            <a:spLocks noChangeShapeType="1"/>
          </p:cNvSpPr>
          <p:nvPr/>
        </p:nvSpPr>
        <p:spPr bwMode="auto">
          <a:xfrm flipH="1">
            <a:off x="2286000" y="2114550"/>
            <a:ext cx="152400" cy="1524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oval" w="med" len="med"/>
            <a:tailEnd type="oval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3" name="Line 23"/>
          <p:cNvSpPr>
            <a:spLocks noChangeShapeType="1"/>
          </p:cNvSpPr>
          <p:nvPr/>
        </p:nvSpPr>
        <p:spPr bwMode="auto">
          <a:xfrm flipH="1">
            <a:off x="2438400" y="2266950"/>
            <a:ext cx="152400" cy="1524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oval" w="med" len="med"/>
            <a:tailEnd type="oval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4" name="Line 24"/>
          <p:cNvSpPr>
            <a:spLocks noChangeShapeType="1"/>
          </p:cNvSpPr>
          <p:nvPr/>
        </p:nvSpPr>
        <p:spPr bwMode="auto">
          <a:xfrm>
            <a:off x="2590800" y="2266950"/>
            <a:ext cx="0" cy="1524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oval" w="med" len="med"/>
            <a:tailEnd type="oval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5" name="Line 25"/>
          <p:cNvSpPr>
            <a:spLocks noChangeShapeType="1"/>
          </p:cNvSpPr>
          <p:nvPr/>
        </p:nvSpPr>
        <p:spPr bwMode="auto">
          <a:xfrm>
            <a:off x="2743200" y="2114550"/>
            <a:ext cx="0" cy="1524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oval" w="med" len="med"/>
            <a:tailEnd type="oval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6" name="Line 26"/>
          <p:cNvSpPr>
            <a:spLocks noChangeShapeType="1"/>
          </p:cNvSpPr>
          <p:nvPr/>
        </p:nvSpPr>
        <p:spPr bwMode="auto">
          <a:xfrm>
            <a:off x="2514600" y="2647950"/>
            <a:ext cx="0" cy="1524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oval" w="med" len="med"/>
            <a:tailEnd type="oval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7" name="Line 27"/>
          <p:cNvSpPr>
            <a:spLocks noChangeShapeType="1"/>
          </p:cNvSpPr>
          <p:nvPr/>
        </p:nvSpPr>
        <p:spPr bwMode="auto">
          <a:xfrm>
            <a:off x="2362200" y="2800350"/>
            <a:ext cx="1524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oval" w="med" len="med"/>
            <a:tailEnd type="oval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8" name="Line 28"/>
          <p:cNvSpPr>
            <a:spLocks noChangeShapeType="1"/>
          </p:cNvSpPr>
          <p:nvPr/>
        </p:nvSpPr>
        <p:spPr bwMode="auto">
          <a:xfrm>
            <a:off x="2667000" y="2647950"/>
            <a:ext cx="1524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oval" w="med" len="med"/>
            <a:tailEnd type="oval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9" name="Line 29"/>
          <p:cNvSpPr>
            <a:spLocks noChangeShapeType="1"/>
          </p:cNvSpPr>
          <p:nvPr/>
        </p:nvSpPr>
        <p:spPr bwMode="auto">
          <a:xfrm>
            <a:off x="2667000" y="2647950"/>
            <a:ext cx="0" cy="1524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oval" w="med" len="med"/>
            <a:tailEnd type="oval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0" name="Line 30"/>
          <p:cNvSpPr>
            <a:spLocks noChangeShapeType="1"/>
          </p:cNvSpPr>
          <p:nvPr/>
        </p:nvSpPr>
        <p:spPr bwMode="auto">
          <a:xfrm>
            <a:off x="2819400" y="2647950"/>
            <a:ext cx="0" cy="1524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oval" w="med" len="med"/>
            <a:tailEnd type="oval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1" name="Line 31"/>
          <p:cNvSpPr>
            <a:spLocks noChangeShapeType="1"/>
          </p:cNvSpPr>
          <p:nvPr/>
        </p:nvSpPr>
        <p:spPr bwMode="auto">
          <a:xfrm>
            <a:off x="2667000" y="2800350"/>
            <a:ext cx="1524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oval" w="med" len="med"/>
            <a:tailEnd type="oval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2" name="Line 32"/>
          <p:cNvSpPr>
            <a:spLocks noChangeShapeType="1"/>
          </p:cNvSpPr>
          <p:nvPr/>
        </p:nvSpPr>
        <p:spPr bwMode="auto">
          <a:xfrm>
            <a:off x="2667000" y="2952750"/>
            <a:ext cx="1524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oval" w="med" len="med"/>
            <a:tailEnd type="oval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3" name="Line 33"/>
          <p:cNvSpPr>
            <a:spLocks noChangeShapeType="1"/>
          </p:cNvSpPr>
          <p:nvPr/>
        </p:nvSpPr>
        <p:spPr bwMode="auto">
          <a:xfrm>
            <a:off x="2667000" y="2800350"/>
            <a:ext cx="0" cy="1524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oval" w="med" len="med"/>
            <a:tailEnd type="oval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4" name="Line 34"/>
          <p:cNvSpPr>
            <a:spLocks noChangeShapeType="1"/>
          </p:cNvSpPr>
          <p:nvPr/>
        </p:nvSpPr>
        <p:spPr bwMode="auto">
          <a:xfrm>
            <a:off x="2819400" y="2800350"/>
            <a:ext cx="0" cy="1524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oval" w="med" len="med"/>
            <a:tailEnd type="oval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5" name="Line 35"/>
          <p:cNvSpPr>
            <a:spLocks noChangeShapeType="1"/>
          </p:cNvSpPr>
          <p:nvPr/>
        </p:nvSpPr>
        <p:spPr bwMode="auto">
          <a:xfrm>
            <a:off x="2514600" y="2952750"/>
            <a:ext cx="1524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oval" w="med" len="med"/>
            <a:tailEnd type="oval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6" name="Line 36"/>
          <p:cNvSpPr>
            <a:spLocks noChangeShapeType="1"/>
          </p:cNvSpPr>
          <p:nvPr/>
        </p:nvSpPr>
        <p:spPr bwMode="auto">
          <a:xfrm>
            <a:off x="2362200" y="2952750"/>
            <a:ext cx="1524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oval" w="med" len="med"/>
            <a:tailEnd type="oval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7" name="Line 37"/>
          <p:cNvSpPr>
            <a:spLocks noChangeShapeType="1"/>
          </p:cNvSpPr>
          <p:nvPr/>
        </p:nvSpPr>
        <p:spPr bwMode="auto">
          <a:xfrm>
            <a:off x="2514600" y="2800350"/>
            <a:ext cx="0" cy="1524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oval" w="med" len="med"/>
            <a:tailEnd type="oval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8" name="Line 38"/>
          <p:cNvSpPr>
            <a:spLocks noChangeShapeType="1"/>
          </p:cNvSpPr>
          <p:nvPr/>
        </p:nvSpPr>
        <p:spPr bwMode="auto">
          <a:xfrm>
            <a:off x="2362200" y="2800350"/>
            <a:ext cx="0" cy="1524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oval" w="med" len="med"/>
            <a:tailEnd type="oval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9" name="Line 39"/>
          <p:cNvSpPr>
            <a:spLocks noChangeShapeType="1"/>
          </p:cNvSpPr>
          <p:nvPr/>
        </p:nvSpPr>
        <p:spPr bwMode="auto">
          <a:xfrm>
            <a:off x="2514600" y="2647950"/>
            <a:ext cx="1524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oval" w="med" len="med"/>
            <a:tailEnd type="oval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0" name="Line 40"/>
          <p:cNvSpPr>
            <a:spLocks noChangeShapeType="1"/>
          </p:cNvSpPr>
          <p:nvPr/>
        </p:nvSpPr>
        <p:spPr bwMode="auto">
          <a:xfrm>
            <a:off x="2514600" y="2800350"/>
            <a:ext cx="1524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oval" w="med" len="med"/>
            <a:tailEnd type="oval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1" name="Text Box 41"/>
          <p:cNvSpPr txBox="1">
            <a:spLocks noChangeArrowheads="1"/>
          </p:cNvSpPr>
          <p:nvPr/>
        </p:nvSpPr>
        <p:spPr bwMode="auto">
          <a:xfrm>
            <a:off x="2114550" y="2976563"/>
            <a:ext cx="944563" cy="422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90000"/>
              </a:lnSpc>
            </a:pPr>
            <a:r>
              <a:rPr lang="en-US" sz="1200" b="1"/>
              <a:t>Data</a:t>
            </a:r>
            <a:br>
              <a:rPr lang="en-US" sz="1200" b="1"/>
            </a:br>
            <a:r>
              <a:rPr lang="en-US" sz="1200" b="1"/>
              <a:t>Structures</a:t>
            </a:r>
          </a:p>
        </p:txBody>
      </p:sp>
      <p:sp>
        <p:nvSpPr>
          <p:cNvPr id="162" name="Text Box 81"/>
          <p:cNvSpPr txBox="1">
            <a:spLocks noChangeArrowheads="1"/>
          </p:cNvSpPr>
          <p:nvPr/>
        </p:nvSpPr>
        <p:spPr bwMode="auto">
          <a:xfrm>
            <a:off x="838200" y="3352800"/>
            <a:ext cx="1497526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t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/>
            <a:r>
              <a:rPr lang="en-US" sz="1400" b="1" dirty="0">
                <a:solidFill>
                  <a:schemeClr val="tx2"/>
                </a:solidFill>
              </a:rPr>
              <a:t>Single machine</a:t>
            </a:r>
          </a:p>
        </p:txBody>
      </p:sp>
    </p:spTree>
    <p:extLst>
      <p:ext uri="{BB962C8B-B14F-4D97-AF65-F5344CB8AC3E}">
        <p14:creationId xmlns:p14="http://schemas.microsoft.com/office/powerpoint/2010/main" val="6585897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Large-Scale Collaboration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March 1, 2015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The RAMCloud Storage System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Slide </a:t>
            </a:r>
            <a:fld id="{E2162002-2512-45FD-82AF-2FE8F2E91859}" type="slidenum">
              <a:rPr lang="en-US" smtClean="0"/>
              <a:pPr>
                <a:defRPr/>
              </a:pPr>
              <a:t>12</a:t>
            </a:fld>
            <a:endParaRPr lang="en-US" dirty="0"/>
          </a:p>
        </p:txBody>
      </p:sp>
      <p:grpSp>
        <p:nvGrpSpPr>
          <p:cNvPr id="7" name="Group 23"/>
          <p:cNvGrpSpPr>
            <a:grpSpLocks/>
          </p:cNvGrpSpPr>
          <p:nvPr/>
        </p:nvGrpSpPr>
        <p:grpSpPr bwMode="auto">
          <a:xfrm>
            <a:off x="381000" y="1905000"/>
            <a:ext cx="4800600" cy="2971800"/>
            <a:chOff x="2832" y="2296"/>
            <a:chExt cx="1867" cy="1433"/>
          </a:xfrm>
          <a:solidFill>
            <a:srgbClr val="DDE6F9"/>
          </a:solidFill>
        </p:grpSpPr>
        <p:sp>
          <p:nvSpPr>
            <p:cNvPr id="8" name="Arc 14"/>
            <p:cNvSpPr>
              <a:spLocks/>
            </p:cNvSpPr>
            <p:nvPr/>
          </p:nvSpPr>
          <p:spPr bwMode="auto">
            <a:xfrm rot="4018326" flipV="1">
              <a:off x="3841" y="3169"/>
              <a:ext cx="372" cy="742"/>
            </a:xfrm>
            <a:custGeom>
              <a:avLst/>
              <a:gdLst>
                <a:gd name="T0" fmla="*/ 0 w 21600"/>
                <a:gd name="T1" fmla="*/ 0 h 43029"/>
                <a:gd name="T2" fmla="*/ 47 w 21600"/>
                <a:gd name="T3" fmla="*/ 742 h 43029"/>
                <a:gd name="T4" fmla="*/ 0 w 21600"/>
                <a:gd name="T5" fmla="*/ 372 h 43029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600" h="43029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cubicBezTo>
                    <a:pt x="21600" y="32480"/>
                    <a:pt x="13506" y="41662"/>
                    <a:pt x="2712" y="43029"/>
                  </a:cubicBezTo>
                </a:path>
                <a:path w="21600" h="43029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cubicBezTo>
                    <a:pt x="21600" y="32480"/>
                    <a:pt x="13506" y="41662"/>
                    <a:pt x="2712" y="43029"/>
                  </a:cubicBezTo>
                  <a:lnTo>
                    <a:pt x="0" y="21600"/>
                  </a:lnTo>
                  <a:lnTo>
                    <a:pt x="-1" y="0"/>
                  </a:lnTo>
                  <a:close/>
                </a:path>
              </a:pathLst>
            </a:custGeom>
            <a:grpFill/>
            <a:ln w="19050">
              <a:solidFill>
                <a:schemeClr val="tx2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" name="Arc 15"/>
            <p:cNvSpPr>
              <a:spLocks/>
            </p:cNvSpPr>
            <p:nvPr/>
          </p:nvSpPr>
          <p:spPr bwMode="auto">
            <a:xfrm rot="2287649" flipV="1">
              <a:off x="4265" y="2887"/>
              <a:ext cx="372" cy="742"/>
            </a:xfrm>
            <a:custGeom>
              <a:avLst/>
              <a:gdLst>
                <a:gd name="T0" fmla="*/ 0 w 21600"/>
                <a:gd name="T1" fmla="*/ 0 h 43029"/>
                <a:gd name="T2" fmla="*/ 47 w 21600"/>
                <a:gd name="T3" fmla="*/ 742 h 43029"/>
                <a:gd name="T4" fmla="*/ 0 w 21600"/>
                <a:gd name="T5" fmla="*/ 372 h 43029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600" h="43029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cubicBezTo>
                    <a:pt x="21600" y="32480"/>
                    <a:pt x="13506" y="41662"/>
                    <a:pt x="2712" y="43029"/>
                  </a:cubicBezTo>
                </a:path>
                <a:path w="21600" h="43029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cubicBezTo>
                    <a:pt x="21600" y="32480"/>
                    <a:pt x="13506" y="41662"/>
                    <a:pt x="2712" y="43029"/>
                  </a:cubicBezTo>
                  <a:lnTo>
                    <a:pt x="0" y="21600"/>
                  </a:lnTo>
                  <a:lnTo>
                    <a:pt x="-1" y="0"/>
                  </a:lnTo>
                  <a:close/>
                </a:path>
              </a:pathLst>
            </a:custGeom>
            <a:grpFill/>
            <a:ln w="19050">
              <a:solidFill>
                <a:schemeClr val="tx2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" name="Arc 16"/>
            <p:cNvSpPr>
              <a:spLocks/>
            </p:cNvSpPr>
            <p:nvPr/>
          </p:nvSpPr>
          <p:spPr bwMode="auto">
            <a:xfrm rot="2287649" flipV="1">
              <a:off x="3070" y="3317"/>
              <a:ext cx="690" cy="412"/>
            </a:xfrm>
            <a:custGeom>
              <a:avLst/>
              <a:gdLst>
                <a:gd name="T0" fmla="*/ 0 w 40079"/>
                <a:gd name="T1" fmla="*/ 180 h 23906"/>
                <a:gd name="T2" fmla="*/ 688 w 40079"/>
                <a:gd name="T3" fmla="*/ 412 h 23906"/>
                <a:gd name="T4" fmla="*/ 318 w 40079"/>
                <a:gd name="T5" fmla="*/ 372 h 23906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40079" h="23906" fill="none" extrusionOk="0">
                  <a:moveTo>
                    <a:pt x="-1" y="10415"/>
                  </a:moveTo>
                  <a:cubicBezTo>
                    <a:pt x="3913" y="3950"/>
                    <a:pt x="10921" y="-1"/>
                    <a:pt x="18479" y="0"/>
                  </a:cubicBezTo>
                  <a:cubicBezTo>
                    <a:pt x="30408" y="0"/>
                    <a:pt x="40079" y="9670"/>
                    <a:pt x="40079" y="21600"/>
                  </a:cubicBezTo>
                  <a:cubicBezTo>
                    <a:pt x="40079" y="22370"/>
                    <a:pt x="40037" y="23140"/>
                    <a:pt x="39955" y="23905"/>
                  </a:cubicBezTo>
                </a:path>
                <a:path w="40079" h="23906" stroke="0" extrusionOk="0">
                  <a:moveTo>
                    <a:pt x="-1" y="10415"/>
                  </a:moveTo>
                  <a:cubicBezTo>
                    <a:pt x="3913" y="3950"/>
                    <a:pt x="10921" y="-1"/>
                    <a:pt x="18479" y="0"/>
                  </a:cubicBezTo>
                  <a:cubicBezTo>
                    <a:pt x="30408" y="0"/>
                    <a:pt x="40079" y="9670"/>
                    <a:pt x="40079" y="21600"/>
                  </a:cubicBezTo>
                  <a:cubicBezTo>
                    <a:pt x="40079" y="22370"/>
                    <a:pt x="40037" y="23140"/>
                    <a:pt x="39955" y="23905"/>
                  </a:cubicBezTo>
                  <a:lnTo>
                    <a:pt x="18479" y="21600"/>
                  </a:lnTo>
                  <a:lnTo>
                    <a:pt x="-1" y="10415"/>
                  </a:lnTo>
                  <a:close/>
                </a:path>
              </a:pathLst>
            </a:custGeom>
            <a:grpFill/>
            <a:ln w="19050">
              <a:solidFill>
                <a:schemeClr val="tx2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" name="Arc 17"/>
            <p:cNvSpPr>
              <a:spLocks/>
            </p:cNvSpPr>
            <p:nvPr/>
          </p:nvSpPr>
          <p:spPr bwMode="auto">
            <a:xfrm rot="8767505" flipV="1">
              <a:off x="2916" y="2878"/>
              <a:ext cx="372" cy="602"/>
            </a:xfrm>
            <a:custGeom>
              <a:avLst/>
              <a:gdLst>
                <a:gd name="T0" fmla="*/ 163 w 21600"/>
                <a:gd name="T1" fmla="*/ 0 h 34940"/>
                <a:gd name="T2" fmla="*/ 259 w 21600"/>
                <a:gd name="T3" fmla="*/ 602 h 34940"/>
                <a:gd name="T4" fmla="*/ 0 w 21600"/>
                <a:gd name="T5" fmla="*/ 335 h 3494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600" h="34940" fill="none" extrusionOk="0">
                  <a:moveTo>
                    <a:pt x="9466" y="0"/>
                  </a:moveTo>
                  <a:cubicBezTo>
                    <a:pt x="16890" y="3619"/>
                    <a:pt x="21600" y="11155"/>
                    <a:pt x="21600" y="19415"/>
                  </a:cubicBezTo>
                  <a:cubicBezTo>
                    <a:pt x="21600" y="25268"/>
                    <a:pt x="19224" y="30870"/>
                    <a:pt x="15017" y="34940"/>
                  </a:cubicBezTo>
                </a:path>
                <a:path w="21600" h="34940" stroke="0" extrusionOk="0">
                  <a:moveTo>
                    <a:pt x="9466" y="0"/>
                  </a:moveTo>
                  <a:cubicBezTo>
                    <a:pt x="16890" y="3619"/>
                    <a:pt x="21600" y="11155"/>
                    <a:pt x="21600" y="19415"/>
                  </a:cubicBezTo>
                  <a:cubicBezTo>
                    <a:pt x="21600" y="25268"/>
                    <a:pt x="19224" y="30870"/>
                    <a:pt x="15017" y="34940"/>
                  </a:cubicBezTo>
                  <a:lnTo>
                    <a:pt x="0" y="19415"/>
                  </a:lnTo>
                  <a:lnTo>
                    <a:pt x="9466" y="0"/>
                  </a:lnTo>
                  <a:close/>
                </a:path>
              </a:pathLst>
            </a:custGeom>
            <a:grpFill/>
            <a:ln w="19050">
              <a:solidFill>
                <a:schemeClr val="tx2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" name="Arc 18"/>
            <p:cNvSpPr>
              <a:spLocks/>
            </p:cNvSpPr>
            <p:nvPr/>
          </p:nvSpPr>
          <p:spPr bwMode="auto">
            <a:xfrm rot="14418447" flipV="1">
              <a:off x="2771" y="2653"/>
              <a:ext cx="487" cy="365"/>
            </a:xfrm>
            <a:custGeom>
              <a:avLst/>
              <a:gdLst>
                <a:gd name="T0" fmla="*/ 460 w 41770"/>
                <a:gd name="T1" fmla="*/ 0 h 31319"/>
                <a:gd name="T2" fmla="*/ 0 w 41770"/>
                <a:gd name="T3" fmla="*/ 203 h 31319"/>
                <a:gd name="T4" fmla="*/ 235 w 41770"/>
                <a:gd name="T5" fmla="*/ 113 h 31319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41770" h="31319" fill="none" extrusionOk="0">
                  <a:moveTo>
                    <a:pt x="39459" y="0"/>
                  </a:moveTo>
                  <a:cubicBezTo>
                    <a:pt x="40978" y="3014"/>
                    <a:pt x="41770" y="6343"/>
                    <a:pt x="41770" y="9719"/>
                  </a:cubicBezTo>
                  <a:cubicBezTo>
                    <a:pt x="41770" y="21648"/>
                    <a:pt x="32099" y="31319"/>
                    <a:pt x="20170" y="31319"/>
                  </a:cubicBezTo>
                  <a:cubicBezTo>
                    <a:pt x="11222" y="31319"/>
                    <a:pt x="3201" y="25802"/>
                    <a:pt x="0" y="17447"/>
                  </a:cubicBezTo>
                </a:path>
                <a:path w="41770" h="31319" stroke="0" extrusionOk="0">
                  <a:moveTo>
                    <a:pt x="39459" y="0"/>
                  </a:moveTo>
                  <a:cubicBezTo>
                    <a:pt x="40978" y="3014"/>
                    <a:pt x="41770" y="6343"/>
                    <a:pt x="41770" y="9719"/>
                  </a:cubicBezTo>
                  <a:cubicBezTo>
                    <a:pt x="41770" y="21648"/>
                    <a:pt x="32099" y="31319"/>
                    <a:pt x="20170" y="31319"/>
                  </a:cubicBezTo>
                  <a:cubicBezTo>
                    <a:pt x="11222" y="31319"/>
                    <a:pt x="3201" y="25802"/>
                    <a:pt x="0" y="17447"/>
                  </a:cubicBezTo>
                  <a:lnTo>
                    <a:pt x="20170" y="9719"/>
                  </a:lnTo>
                  <a:lnTo>
                    <a:pt x="39459" y="0"/>
                  </a:lnTo>
                  <a:close/>
                </a:path>
              </a:pathLst>
            </a:custGeom>
            <a:grpFill/>
            <a:ln w="19050">
              <a:solidFill>
                <a:schemeClr val="tx2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" name="Arc 20"/>
            <p:cNvSpPr>
              <a:spLocks/>
            </p:cNvSpPr>
            <p:nvPr/>
          </p:nvSpPr>
          <p:spPr bwMode="auto">
            <a:xfrm rot="17353271" flipV="1">
              <a:off x="4134" y="2417"/>
              <a:ext cx="480" cy="650"/>
            </a:xfrm>
            <a:custGeom>
              <a:avLst/>
              <a:gdLst>
                <a:gd name="T0" fmla="*/ 0 w 31979"/>
                <a:gd name="T1" fmla="*/ 46 h 37656"/>
                <a:gd name="T2" fmla="*/ 373 w 31979"/>
                <a:gd name="T3" fmla="*/ 650 h 37656"/>
                <a:gd name="T4" fmla="*/ 156 w 31979"/>
                <a:gd name="T5" fmla="*/ 373 h 37656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31979" h="37656" fill="none" extrusionOk="0">
                  <a:moveTo>
                    <a:pt x="0" y="2657"/>
                  </a:moveTo>
                  <a:cubicBezTo>
                    <a:pt x="3181" y="913"/>
                    <a:pt x="6751" y="-1"/>
                    <a:pt x="10379" y="0"/>
                  </a:cubicBezTo>
                  <a:cubicBezTo>
                    <a:pt x="22308" y="0"/>
                    <a:pt x="31979" y="9670"/>
                    <a:pt x="31979" y="21600"/>
                  </a:cubicBezTo>
                  <a:cubicBezTo>
                    <a:pt x="31979" y="27723"/>
                    <a:pt x="29379" y="33560"/>
                    <a:pt x="24827" y="37656"/>
                  </a:cubicBezTo>
                </a:path>
                <a:path w="31979" h="37656" stroke="0" extrusionOk="0">
                  <a:moveTo>
                    <a:pt x="0" y="2657"/>
                  </a:moveTo>
                  <a:cubicBezTo>
                    <a:pt x="3181" y="913"/>
                    <a:pt x="6751" y="-1"/>
                    <a:pt x="10379" y="0"/>
                  </a:cubicBezTo>
                  <a:cubicBezTo>
                    <a:pt x="22308" y="0"/>
                    <a:pt x="31979" y="9670"/>
                    <a:pt x="31979" y="21600"/>
                  </a:cubicBezTo>
                  <a:cubicBezTo>
                    <a:pt x="31979" y="27723"/>
                    <a:pt x="29379" y="33560"/>
                    <a:pt x="24827" y="37656"/>
                  </a:cubicBezTo>
                  <a:lnTo>
                    <a:pt x="10379" y="21600"/>
                  </a:lnTo>
                  <a:lnTo>
                    <a:pt x="0" y="2657"/>
                  </a:lnTo>
                  <a:close/>
                </a:path>
              </a:pathLst>
            </a:custGeom>
            <a:grpFill/>
            <a:ln w="19050">
              <a:solidFill>
                <a:schemeClr val="tx2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" name="Arc 21"/>
            <p:cNvSpPr>
              <a:spLocks/>
            </p:cNvSpPr>
            <p:nvPr/>
          </p:nvSpPr>
          <p:spPr bwMode="auto">
            <a:xfrm rot="14744597" flipV="1">
              <a:off x="3184" y="2117"/>
              <a:ext cx="269" cy="742"/>
            </a:xfrm>
            <a:custGeom>
              <a:avLst/>
              <a:gdLst>
                <a:gd name="T0" fmla="*/ 0 w 21600"/>
                <a:gd name="T1" fmla="*/ 0 h 43029"/>
                <a:gd name="T2" fmla="*/ 34 w 21600"/>
                <a:gd name="T3" fmla="*/ 742 h 43029"/>
                <a:gd name="T4" fmla="*/ 0 w 21600"/>
                <a:gd name="T5" fmla="*/ 372 h 43029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600" h="43029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cubicBezTo>
                    <a:pt x="21600" y="32480"/>
                    <a:pt x="13506" y="41662"/>
                    <a:pt x="2712" y="43029"/>
                  </a:cubicBezTo>
                </a:path>
                <a:path w="21600" h="43029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cubicBezTo>
                    <a:pt x="21600" y="32480"/>
                    <a:pt x="13506" y="41662"/>
                    <a:pt x="2712" y="43029"/>
                  </a:cubicBezTo>
                  <a:lnTo>
                    <a:pt x="0" y="21600"/>
                  </a:lnTo>
                  <a:lnTo>
                    <a:pt x="-1" y="0"/>
                  </a:lnTo>
                  <a:close/>
                </a:path>
              </a:pathLst>
            </a:custGeom>
            <a:grpFill/>
            <a:ln w="19050">
              <a:solidFill>
                <a:schemeClr val="tx2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" name="Freeform 22"/>
            <p:cNvSpPr>
              <a:spLocks/>
            </p:cNvSpPr>
            <p:nvPr/>
          </p:nvSpPr>
          <p:spPr bwMode="auto">
            <a:xfrm>
              <a:off x="3024" y="2423"/>
              <a:ext cx="1536" cy="1129"/>
            </a:xfrm>
            <a:custGeom>
              <a:avLst/>
              <a:gdLst>
                <a:gd name="T0" fmla="*/ 123 w 1536"/>
                <a:gd name="T1" fmla="*/ 947 h 1129"/>
                <a:gd name="T2" fmla="*/ 156 w 1536"/>
                <a:gd name="T3" fmla="*/ 966 h 1129"/>
                <a:gd name="T4" fmla="*/ 624 w 1536"/>
                <a:gd name="T5" fmla="*/ 1129 h 1129"/>
                <a:gd name="T6" fmla="*/ 1392 w 1536"/>
                <a:gd name="T7" fmla="*/ 793 h 1129"/>
                <a:gd name="T8" fmla="*/ 1536 w 1536"/>
                <a:gd name="T9" fmla="*/ 409 h 1129"/>
                <a:gd name="T10" fmla="*/ 1104 w 1536"/>
                <a:gd name="T11" fmla="*/ 121 h 1129"/>
                <a:gd name="T12" fmla="*/ 503 w 1536"/>
                <a:gd name="T13" fmla="*/ 0 h 1129"/>
                <a:gd name="T14" fmla="*/ 48 w 1536"/>
                <a:gd name="T15" fmla="*/ 217 h 1129"/>
                <a:gd name="T16" fmla="*/ 0 w 1536"/>
                <a:gd name="T17" fmla="*/ 505 h 1129"/>
                <a:gd name="T18" fmla="*/ 123 w 1536"/>
                <a:gd name="T19" fmla="*/ 947 h 1129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1536" h="1129">
                  <a:moveTo>
                    <a:pt x="123" y="947"/>
                  </a:moveTo>
                  <a:cubicBezTo>
                    <a:pt x="135" y="951"/>
                    <a:pt x="156" y="966"/>
                    <a:pt x="156" y="966"/>
                  </a:cubicBezTo>
                  <a:lnTo>
                    <a:pt x="624" y="1129"/>
                  </a:lnTo>
                  <a:lnTo>
                    <a:pt x="1392" y="793"/>
                  </a:lnTo>
                  <a:lnTo>
                    <a:pt x="1536" y="409"/>
                  </a:lnTo>
                  <a:lnTo>
                    <a:pt x="1104" y="121"/>
                  </a:lnTo>
                  <a:lnTo>
                    <a:pt x="503" y="0"/>
                  </a:lnTo>
                  <a:lnTo>
                    <a:pt x="48" y="217"/>
                  </a:lnTo>
                  <a:lnTo>
                    <a:pt x="0" y="505"/>
                  </a:lnTo>
                  <a:lnTo>
                    <a:pt x="123" y="947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" name="Arc 19"/>
            <p:cNvSpPr>
              <a:spLocks/>
            </p:cNvSpPr>
            <p:nvPr/>
          </p:nvSpPr>
          <p:spPr bwMode="auto">
            <a:xfrm rot="14681552" flipV="1">
              <a:off x="3760" y="2242"/>
              <a:ext cx="372" cy="480"/>
            </a:xfrm>
            <a:custGeom>
              <a:avLst/>
              <a:gdLst>
                <a:gd name="T0" fmla="*/ 0 w 21600"/>
                <a:gd name="T1" fmla="*/ 0 h 27829"/>
                <a:gd name="T2" fmla="*/ 356 w 21600"/>
                <a:gd name="T3" fmla="*/ 480 h 27829"/>
                <a:gd name="T4" fmla="*/ 0 w 21600"/>
                <a:gd name="T5" fmla="*/ 373 h 27829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600" h="27829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cubicBezTo>
                    <a:pt x="21600" y="23710"/>
                    <a:pt x="21290" y="25808"/>
                    <a:pt x="20682" y="27829"/>
                  </a:cubicBezTo>
                </a:path>
                <a:path w="21600" h="27829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cubicBezTo>
                    <a:pt x="21600" y="23710"/>
                    <a:pt x="21290" y="25808"/>
                    <a:pt x="20682" y="27829"/>
                  </a:cubicBezTo>
                  <a:lnTo>
                    <a:pt x="0" y="21600"/>
                  </a:lnTo>
                  <a:lnTo>
                    <a:pt x="-1" y="0"/>
                  </a:lnTo>
                  <a:close/>
                </a:path>
              </a:pathLst>
            </a:custGeom>
            <a:grpFill/>
            <a:ln w="19050">
              <a:solidFill>
                <a:schemeClr val="tx2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7" name="Rectangle 16"/>
          <p:cNvSpPr/>
          <p:nvPr/>
        </p:nvSpPr>
        <p:spPr>
          <a:xfrm>
            <a:off x="754251" y="2564969"/>
            <a:ext cx="76200" cy="76200"/>
          </a:xfrm>
          <a:prstGeom prst="rect">
            <a:avLst/>
          </a:prstGeom>
          <a:solidFill>
            <a:schemeClr val="accent1">
              <a:lumMod val="10000"/>
              <a:lumOff val="90000"/>
            </a:schemeClr>
          </a:solidFill>
          <a:ln w="19050">
            <a:solidFill>
              <a:schemeClr val="accent1">
                <a:lumMod val="90000"/>
                <a:lumOff val="1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609600" y="2686373"/>
            <a:ext cx="76200" cy="76200"/>
          </a:xfrm>
          <a:prstGeom prst="rect">
            <a:avLst/>
          </a:prstGeom>
          <a:solidFill>
            <a:schemeClr val="accent1">
              <a:lumMod val="10000"/>
              <a:lumOff val="90000"/>
            </a:schemeClr>
          </a:solidFill>
          <a:ln w="19050">
            <a:solidFill>
              <a:schemeClr val="accent1">
                <a:lumMod val="90000"/>
                <a:lumOff val="1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733586" y="3339885"/>
            <a:ext cx="76200" cy="76200"/>
          </a:xfrm>
          <a:prstGeom prst="rect">
            <a:avLst/>
          </a:prstGeom>
          <a:solidFill>
            <a:schemeClr val="accent1">
              <a:lumMod val="10000"/>
              <a:lumOff val="90000"/>
            </a:schemeClr>
          </a:solidFill>
          <a:ln w="19050">
            <a:solidFill>
              <a:schemeClr val="accent1">
                <a:lumMod val="90000"/>
                <a:lumOff val="1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/>
          <p:cNvSpPr/>
          <p:nvPr/>
        </p:nvSpPr>
        <p:spPr>
          <a:xfrm>
            <a:off x="647054" y="3138407"/>
            <a:ext cx="76199" cy="76199"/>
          </a:xfrm>
          <a:prstGeom prst="rect">
            <a:avLst/>
          </a:prstGeom>
          <a:solidFill>
            <a:schemeClr val="accent1">
              <a:lumMod val="10000"/>
              <a:lumOff val="90000"/>
            </a:schemeClr>
          </a:solidFill>
          <a:ln w="19050">
            <a:solidFill>
              <a:schemeClr val="accent1">
                <a:lumMod val="90000"/>
                <a:lumOff val="1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712922" y="3776420"/>
            <a:ext cx="76200" cy="76200"/>
          </a:xfrm>
          <a:prstGeom prst="rect">
            <a:avLst/>
          </a:prstGeom>
          <a:solidFill>
            <a:schemeClr val="accent1">
              <a:lumMod val="10000"/>
              <a:lumOff val="90000"/>
            </a:schemeClr>
          </a:solidFill>
          <a:ln w="19050">
            <a:solidFill>
              <a:schemeClr val="accent1">
                <a:lumMod val="90000"/>
                <a:lumOff val="1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/>
          <p:cNvSpPr/>
          <p:nvPr/>
        </p:nvSpPr>
        <p:spPr>
          <a:xfrm>
            <a:off x="718088" y="3897824"/>
            <a:ext cx="76200" cy="76200"/>
          </a:xfrm>
          <a:prstGeom prst="rect">
            <a:avLst/>
          </a:prstGeom>
          <a:solidFill>
            <a:schemeClr val="accent1">
              <a:lumMod val="10000"/>
              <a:lumOff val="90000"/>
            </a:schemeClr>
          </a:solidFill>
          <a:ln w="19050">
            <a:solidFill>
              <a:schemeClr val="accent1">
                <a:lumMod val="90000"/>
                <a:lumOff val="1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/>
          <p:cNvSpPr/>
          <p:nvPr/>
        </p:nvSpPr>
        <p:spPr>
          <a:xfrm>
            <a:off x="885986" y="3546529"/>
            <a:ext cx="76200" cy="76200"/>
          </a:xfrm>
          <a:prstGeom prst="rect">
            <a:avLst/>
          </a:prstGeom>
          <a:solidFill>
            <a:schemeClr val="accent1">
              <a:lumMod val="10000"/>
              <a:lumOff val="90000"/>
            </a:schemeClr>
          </a:solidFill>
          <a:ln w="19050">
            <a:solidFill>
              <a:schemeClr val="accent1">
                <a:lumMod val="90000"/>
                <a:lumOff val="1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/>
          <p:cNvSpPr/>
          <p:nvPr/>
        </p:nvSpPr>
        <p:spPr>
          <a:xfrm>
            <a:off x="813661" y="4024393"/>
            <a:ext cx="76200" cy="76200"/>
          </a:xfrm>
          <a:prstGeom prst="rect">
            <a:avLst/>
          </a:prstGeom>
          <a:solidFill>
            <a:schemeClr val="accent1">
              <a:lumMod val="10000"/>
              <a:lumOff val="90000"/>
            </a:schemeClr>
          </a:solidFill>
          <a:ln w="19050">
            <a:solidFill>
              <a:schemeClr val="accent1">
                <a:lumMod val="90000"/>
                <a:lumOff val="1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/>
          <p:cNvSpPr/>
          <p:nvPr/>
        </p:nvSpPr>
        <p:spPr>
          <a:xfrm>
            <a:off x="731004" y="2740617"/>
            <a:ext cx="76200" cy="76200"/>
          </a:xfrm>
          <a:prstGeom prst="rect">
            <a:avLst/>
          </a:prstGeom>
          <a:solidFill>
            <a:schemeClr val="accent1">
              <a:lumMod val="10000"/>
              <a:lumOff val="90000"/>
            </a:schemeClr>
          </a:solidFill>
          <a:ln w="19050">
            <a:solidFill>
              <a:schemeClr val="accent1">
                <a:lumMod val="90000"/>
                <a:lumOff val="1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/>
          <p:cNvSpPr/>
          <p:nvPr/>
        </p:nvSpPr>
        <p:spPr>
          <a:xfrm>
            <a:off x="471407" y="2978257"/>
            <a:ext cx="76200" cy="76200"/>
          </a:xfrm>
          <a:prstGeom prst="rect">
            <a:avLst/>
          </a:prstGeom>
          <a:solidFill>
            <a:schemeClr val="accent1">
              <a:lumMod val="10000"/>
              <a:lumOff val="90000"/>
            </a:schemeClr>
          </a:solidFill>
          <a:ln w="19050">
            <a:solidFill>
              <a:schemeClr val="accent1">
                <a:lumMod val="90000"/>
                <a:lumOff val="1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/>
          <p:cNvSpPr/>
          <p:nvPr/>
        </p:nvSpPr>
        <p:spPr>
          <a:xfrm>
            <a:off x="506278" y="3122908"/>
            <a:ext cx="76200" cy="76200"/>
          </a:xfrm>
          <a:prstGeom prst="rect">
            <a:avLst/>
          </a:prstGeom>
          <a:solidFill>
            <a:schemeClr val="accent1">
              <a:lumMod val="10000"/>
              <a:lumOff val="90000"/>
            </a:schemeClr>
          </a:solidFill>
          <a:ln w="19050">
            <a:solidFill>
              <a:schemeClr val="accent1">
                <a:lumMod val="90000"/>
                <a:lumOff val="1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/>
          <p:cNvSpPr/>
          <p:nvPr/>
        </p:nvSpPr>
        <p:spPr>
          <a:xfrm>
            <a:off x="581186" y="3275309"/>
            <a:ext cx="76200" cy="76200"/>
          </a:xfrm>
          <a:prstGeom prst="rect">
            <a:avLst/>
          </a:prstGeom>
          <a:solidFill>
            <a:schemeClr val="accent1">
              <a:lumMod val="10000"/>
              <a:lumOff val="90000"/>
            </a:schemeClr>
          </a:solidFill>
          <a:ln w="19050">
            <a:solidFill>
              <a:schemeClr val="accent1">
                <a:lumMod val="90000"/>
                <a:lumOff val="1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>
            <a:off x="609599" y="2993757"/>
            <a:ext cx="76200" cy="76200"/>
          </a:xfrm>
          <a:prstGeom prst="rect">
            <a:avLst/>
          </a:prstGeom>
          <a:solidFill>
            <a:schemeClr val="accent1">
              <a:lumMod val="10000"/>
              <a:lumOff val="90000"/>
            </a:schemeClr>
          </a:solidFill>
          <a:ln w="19050">
            <a:solidFill>
              <a:schemeClr val="accent1">
                <a:lumMod val="90000"/>
                <a:lumOff val="1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>
            <a:off x="676759" y="3525864"/>
            <a:ext cx="76200" cy="76200"/>
          </a:xfrm>
          <a:prstGeom prst="rect">
            <a:avLst/>
          </a:prstGeom>
          <a:solidFill>
            <a:schemeClr val="accent1">
              <a:lumMod val="10000"/>
              <a:lumOff val="90000"/>
            </a:schemeClr>
          </a:solidFill>
          <a:ln w="19050">
            <a:solidFill>
              <a:schemeClr val="accent1">
                <a:lumMod val="90000"/>
                <a:lumOff val="1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30"/>
          <p:cNvSpPr/>
          <p:nvPr/>
        </p:nvSpPr>
        <p:spPr>
          <a:xfrm>
            <a:off x="865322" y="2943387"/>
            <a:ext cx="76200" cy="76200"/>
          </a:xfrm>
          <a:prstGeom prst="rect">
            <a:avLst/>
          </a:prstGeom>
          <a:solidFill>
            <a:schemeClr val="accent1">
              <a:lumMod val="10000"/>
              <a:lumOff val="90000"/>
            </a:schemeClr>
          </a:solidFill>
          <a:ln w="19050">
            <a:solidFill>
              <a:schemeClr val="accent1">
                <a:lumMod val="90000"/>
                <a:lumOff val="1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ectangle 31"/>
          <p:cNvSpPr/>
          <p:nvPr/>
        </p:nvSpPr>
        <p:spPr>
          <a:xfrm>
            <a:off x="764583" y="3210733"/>
            <a:ext cx="76200" cy="76200"/>
          </a:xfrm>
          <a:prstGeom prst="rect">
            <a:avLst/>
          </a:prstGeom>
          <a:solidFill>
            <a:schemeClr val="accent1">
              <a:lumMod val="10000"/>
              <a:lumOff val="90000"/>
            </a:schemeClr>
          </a:solidFill>
          <a:ln w="19050">
            <a:solidFill>
              <a:schemeClr val="accent1">
                <a:lumMod val="90000"/>
                <a:lumOff val="1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ectangle 32"/>
          <p:cNvSpPr/>
          <p:nvPr/>
        </p:nvSpPr>
        <p:spPr>
          <a:xfrm>
            <a:off x="777499" y="3657600"/>
            <a:ext cx="76200" cy="76200"/>
          </a:xfrm>
          <a:prstGeom prst="rect">
            <a:avLst/>
          </a:prstGeom>
          <a:solidFill>
            <a:schemeClr val="accent1">
              <a:lumMod val="10000"/>
              <a:lumOff val="90000"/>
            </a:schemeClr>
          </a:solidFill>
          <a:ln w="19050">
            <a:solidFill>
              <a:schemeClr val="accent1">
                <a:lumMod val="90000"/>
                <a:lumOff val="1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ectangle 33"/>
          <p:cNvSpPr/>
          <p:nvPr/>
        </p:nvSpPr>
        <p:spPr>
          <a:xfrm>
            <a:off x="906651" y="4143213"/>
            <a:ext cx="76200" cy="76200"/>
          </a:xfrm>
          <a:prstGeom prst="rect">
            <a:avLst/>
          </a:prstGeom>
          <a:solidFill>
            <a:schemeClr val="accent1">
              <a:lumMod val="10000"/>
              <a:lumOff val="90000"/>
            </a:schemeClr>
          </a:solidFill>
          <a:ln w="19050">
            <a:solidFill>
              <a:schemeClr val="accent1">
                <a:lumMod val="90000"/>
                <a:lumOff val="1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 34"/>
          <p:cNvSpPr/>
          <p:nvPr/>
        </p:nvSpPr>
        <p:spPr>
          <a:xfrm>
            <a:off x="1035804" y="4210373"/>
            <a:ext cx="76200" cy="76200"/>
          </a:xfrm>
          <a:prstGeom prst="rect">
            <a:avLst/>
          </a:prstGeom>
          <a:solidFill>
            <a:schemeClr val="accent1">
              <a:lumMod val="10000"/>
              <a:lumOff val="90000"/>
            </a:schemeClr>
          </a:solidFill>
          <a:ln w="19050">
            <a:solidFill>
              <a:schemeClr val="accent1">
                <a:lumMod val="90000"/>
                <a:lumOff val="1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ectangle 35"/>
          <p:cNvSpPr/>
          <p:nvPr/>
        </p:nvSpPr>
        <p:spPr>
          <a:xfrm>
            <a:off x="1203702" y="4231037"/>
            <a:ext cx="76200" cy="76200"/>
          </a:xfrm>
          <a:prstGeom prst="rect">
            <a:avLst/>
          </a:prstGeom>
          <a:solidFill>
            <a:schemeClr val="accent1">
              <a:lumMod val="10000"/>
              <a:lumOff val="90000"/>
            </a:schemeClr>
          </a:solidFill>
          <a:ln w="19050">
            <a:solidFill>
              <a:schemeClr val="accent1">
                <a:lumMod val="90000"/>
                <a:lumOff val="1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Rectangle 36"/>
          <p:cNvSpPr/>
          <p:nvPr/>
        </p:nvSpPr>
        <p:spPr>
          <a:xfrm>
            <a:off x="844658" y="3810000"/>
            <a:ext cx="76200" cy="76200"/>
          </a:xfrm>
          <a:prstGeom prst="rect">
            <a:avLst/>
          </a:prstGeom>
          <a:solidFill>
            <a:schemeClr val="accent1">
              <a:lumMod val="10000"/>
              <a:lumOff val="90000"/>
            </a:schemeClr>
          </a:solidFill>
          <a:ln w="19050">
            <a:solidFill>
              <a:schemeClr val="accent1">
                <a:lumMod val="90000"/>
                <a:lumOff val="1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Rectangle 37"/>
          <p:cNvSpPr/>
          <p:nvPr/>
        </p:nvSpPr>
        <p:spPr>
          <a:xfrm>
            <a:off x="1097796" y="3939152"/>
            <a:ext cx="76200" cy="76200"/>
          </a:xfrm>
          <a:prstGeom prst="rect">
            <a:avLst/>
          </a:prstGeom>
          <a:solidFill>
            <a:schemeClr val="accent1">
              <a:lumMod val="10000"/>
              <a:lumOff val="90000"/>
            </a:schemeClr>
          </a:solidFill>
          <a:ln w="19050">
            <a:solidFill>
              <a:schemeClr val="accent1">
                <a:lumMod val="90000"/>
                <a:lumOff val="1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Rectangle 38"/>
          <p:cNvSpPr/>
          <p:nvPr/>
        </p:nvSpPr>
        <p:spPr>
          <a:xfrm>
            <a:off x="1033220" y="3487119"/>
            <a:ext cx="76200" cy="76200"/>
          </a:xfrm>
          <a:prstGeom prst="rect">
            <a:avLst/>
          </a:prstGeom>
          <a:solidFill>
            <a:schemeClr val="accent1">
              <a:lumMod val="10000"/>
              <a:lumOff val="90000"/>
            </a:schemeClr>
          </a:solidFill>
          <a:ln w="19050">
            <a:solidFill>
              <a:schemeClr val="accent1">
                <a:lumMod val="90000"/>
                <a:lumOff val="1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Rectangle 39"/>
          <p:cNvSpPr/>
          <p:nvPr/>
        </p:nvSpPr>
        <p:spPr>
          <a:xfrm>
            <a:off x="530817" y="2823275"/>
            <a:ext cx="76200" cy="76200"/>
          </a:xfrm>
          <a:prstGeom prst="rect">
            <a:avLst/>
          </a:prstGeom>
          <a:solidFill>
            <a:schemeClr val="accent1">
              <a:lumMod val="10000"/>
              <a:lumOff val="90000"/>
            </a:schemeClr>
          </a:solidFill>
          <a:ln w="19050">
            <a:solidFill>
              <a:schemeClr val="accent1">
                <a:lumMod val="90000"/>
                <a:lumOff val="1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ectangle 40"/>
          <p:cNvSpPr/>
          <p:nvPr/>
        </p:nvSpPr>
        <p:spPr>
          <a:xfrm>
            <a:off x="910525" y="2781945"/>
            <a:ext cx="76200" cy="76200"/>
          </a:xfrm>
          <a:prstGeom prst="rect">
            <a:avLst/>
          </a:prstGeom>
          <a:solidFill>
            <a:schemeClr val="accent1">
              <a:lumMod val="10000"/>
              <a:lumOff val="90000"/>
            </a:schemeClr>
          </a:solidFill>
          <a:ln w="19050">
            <a:solidFill>
              <a:schemeClr val="accent1">
                <a:lumMod val="90000"/>
                <a:lumOff val="1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Rectangle 41"/>
          <p:cNvSpPr/>
          <p:nvPr/>
        </p:nvSpPr>
        <p:spPr>
          <a:xfrm>
            <a:off x="861448" y="3099661"/>
            <a:ext cx="76200" cy="76200"/>
          </a:xfrm>
          <a:prstGeom prst="rect">
            <a:avLst/>
          </a:prstGeom>
          <a:solidFill>
            <a:schemeClr val="accent1">
              <a:lumMod val="10000"/>
              <a:lumOff val="90000"/>
            </a:schemeClr>
          </a:solidFill>
          <a:ln w="19050">
            <a:solidFill>
              <a:schemeClr val="accent1">
                <a:lumMod val="90000"/>
                <a:lumOff val="1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Rectangle 42"/>
          <p:cNvSpPr/>
          <p:nvPr/>
        </p:nvSpPr>
        <p:spPr>
          <a:xfrm>
            <a:off x="1184329" y="2477146"/>
            <a:ext cx="76200" cy="76200"/>
          </a:xfrm>
          <a:prstGeom prst="rect">
            <a:avLst/>
          </a:prstGeom>
          <a:solidFill>
            <a:schemeClr val="accent1">
              <a:lumMod val="10000"/>
              <a:lumOff val="90000"/>
            </a:schemeClr>
          </a:solidFill>
          <a:ln w="19050">
            <a:solidFill>
              <a:schemeClr val="accent1">
                <a:lumMod val="90000"/>
                <a:lumOff val="1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Rectangle 43"/>
          <p:cNvSpPr/>
          <p:nvPr/>
        </p:nvSpPr>
        <p:spPr>
          <a:xfrm>
            <a:off x="1321231" y="2381573"/>
            <a:ext cx="76200" cy="76200"/>
          </a:xfrm>
          <a:prstGeom prst="rect">
            <a:avLst/>
          </a:prstGeom>
          <a:solidFill>
            <a:schemeClr val="accent1">
              <a:lumMod val="10000"/>
              <a:lumOff val="90000"/>
            </a:schemeClr>
          </a:solidFill>
          <a:ln w="19050">
            <a:solidFill>
              <a:schemeClr val="accent1">
                <a:lumMod val="90000"/>
                <a:lumOff val="1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Rectangle 44"/>
          <p:cNvSpPr/>
          <p:nvPr/>
        </p:nvSpPr>
        <p:spPr>
          <a:xfrm>
            <a:off x="1008681" y="3037667"/>
            <a:ext cx="76200" cy="76200"/>
          </a:xfrm>
          <a:prstGeom prst="rect">
            <a:avLst/>
          </a:prstGeom>
          <a:solidFill>
            <a:schemeClr val="accent1">
              <a:lumMod val="10000"/>
              <a:lumOff val="90000"/>
            </a:schemeClr>
          </a:solidFill>
          <a:ln w="19050">
            <a:solidFill>
              <a:schemeClr val="accent1">
                <a:lumMod val="90000"/>
                <a:lumOff val="1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Rectangle 45"/>
          <p:cNvSpPr/>
          <p:nvPr/>
        </p:nvSpPr>
        <p:spPr>
          <a:xfrm>
            <a:off x="936356" y="3957234"/>
            <a:ext cx="76200" cy="76200"/>
          </a:xfrm>
          <a:prstGeom prst="rect">
            <a:avLst/>
          </a:prstGeom>
          <a:solidFill>
            <a:schemeClr val="accent1">
              <a:lumMod val="10000"/>
              <a:lumOff val="90000"/>
            </a:schemeClr>
          </a:solidFill>
          <a:ln w="19050">
            <a:solidFill>
              <a:schemeClr val="accent1">
                <a:lumMod val="90000"/>
                <a:lumOff val="1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1034512" y="4063139"/>
            <a:ext cx="76200" cy="76200"/>
          </a:xfrm>
          <a:prstGeom prst="rect">
            <a:avLst/>
          </a:prstGeom>
          <a:solidFill>
            <a:schemeClr val="accent1">
              <a:lumMod val="10000"/>
              <a:lumOff val="90000"/>
            </a:schemeClr>
          </a:solidFill>
          <a:ln w="19050">
            <a:solidFill>
              <a:schemeClr val="accent1">
                <a:lumMod val="90000"/>
                <a:lumOff val="1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Rectangle 47"/>
          <p:cNvSpPr/>
          <p:nvPr/>
        </p:nvSpPr>
        <p:spPr>
          <a:xfrm>
            <a:off x="938939" y="3688596"/>
            <a:ext cx="76200" cy="76200"/>
          </a:xfrm>
          <a:prstGeom prst="rect">
            <a:avLst/>
          </a:prstGeom>
          <a:solidFill>
            <a:schemeClr val="accent1">
              <a:lumMod val="10000"/>
              <a:lumOff val="90000"/>
            </a:schemeClr>
          </a:solidFill>
          <a:ln w="19050">
            <a:solidFill>
              <a:schemeClr val="accent1">
                <a:lumMod val="90000"/>
                <a:lumOff val="1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Rectangle 48"/>
          <p:cNvSpPr/>
          <p:nvPr/>
        </p:nvSpPr>
        <p:spPr>
          <a:xfrm>
            <a:off x="1339312" y="4352441"/>
            <a:ext cx="76200" cy="76200"/>
          </a:xfrm>
          <a:prstGeom prst="rect">
            <a:avLst/>
          </a:prstGeom>
          <a:solidFill>
            <a:schemeClr val="accent1">
              <a:lumMod val="10000"/>
              <a:lumOff val="90000"/>
            </a:schemeClr>
          </a:solidFill>
          <a:ln w="19050">
            <a:solidFill>
              <a:schemeClr val="accent1">
                <a:lumMod val="90000"/>
                <a:lumOff val="1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Rectangle 49"/>
          <p:cNvSpPr/>
          <p:nvPr/>
        </p:nvSpPr>
        <p:spPr>
          <a:xfrm>
            <a:off x="1189495" y="4094135"/>
            <a:ext cx="76200" cy="76200"/>
          </a:xfrm>
          <a:prstGeom prst="rect">
            <a:avLst/>
          </a:prstGeom>
          <a:solidFill>
            <a:schemeClr val="accent1">
              <a:lumMod val="10000"/>
              <a:lumOff val="90000"/>
            </a:schemeClr>
          </a:solidFill>
          <a:ln w="19050">
            <a:solidFill>
              <a:schemeClr val="accent1">
                <a:lumMod val="90000"/>
                <a:lumOff val="1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Rectangle 50"/>
          <p:cNvSpPr/>
          <p:nvPr/>
        </p:nvSpPr>
        <p:spPr>
          <a:xfrm>
            <a:off x="1000932" y="3820332"/>
            <a:ext cx="76200" cy="76200"/>
          </a:xfrm>
          <a:prstGeom prst="rect">
            <a:avLst/>
          </a:prstGeom>
          <a:solidFill>
            <a:schemeClr val="accent1">
              <a:lumMod val="10000"/>
              <a:lumOff val="90000"/>
            </a:schemeClr>
          </a:solidFill>
          <a:ln w="19050">
            <a:solidFill>
              <a:schemeClr val="accent1">
                <a:lumMod val="90000"/>
                <a:lumOff val="1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Rectangle 51"/>
          <p:cNvSpPr/>
          <p:nvPr/>
        </p:nvSpPr>
        <p:spPr>
          <a:xfrm>
            <a:off x="1571787" y="4615912"/>
            <a:ext cx="76200" cy="76200"/>
          </a:xfrm>
          <a:prstGeom prst="rect">
            <a:avLst/>
          </a:prstGeom>
          <a:solidFill>
            <a:schemeClr val="accent1">
              <a:lumMod val="10000"/>
              <a:lumOff val="90000"/>
            </a:schemeClr>
          </a:solidFill>
          <a:ln w="19050">
            <a:solidFill>
              <a:schemeClr val="accent1">
                <a:lumMod val="90000"/>
                <a:lumOff val="1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Rectangle 52"/>
          <p:cNvSpPr/>
          <p:nvPr/>
        </p:nvSpPr>
        <p:spPr>
          <a:xfrm>
            <a:off x="670302" y="2869769"/>
            <a:ext cx="76200" cy="76200"/>
          </a:xfrm>
          <a:prstGeom prst="rect">
            <a:avLst/>
          </a:prstGeom>
          <a:solidFill>
            <a:schemeClr val="accent1">
              <a:lumMod val="10000"/>
              <a:lumOff val="90000"/>
            </a:schemeClr>
          </a:solidFill>
          <a:ln w="19050">
            <a:solidFill>
              <a:schemeClr val="accent1">
                <a:lumMod val="90000"/>
                <a:lumOff val="1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Rectangle 53"/>
          <p:cNvSpPr/>
          <p:nvPr/>
        </p:nvSpPr>
        <p:spPr>
          <a:xfrm>
            <a:off x="745210" y="3045417"/>
            <a:ext cx="76200" cy="76200"/>
          </a:xfrm>
          <a:prstGeom prst="rect">
            <a:avLst/>
          </a:prstGeom>
          <a:solidFill>
            <a:schemeClr val="accent1">
              <a:lumMod val="10000"/>
              <a:lumOff val="90000"/>
            </a:schemeClr>
          </a:solidFill>
          <a:ln w="19050">
            <a:solidFill>
              <a:schemeClr val="accent1">
                <a:lumMod val="90000"/>
                <a:lumOff val="1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Rectangle 54"/>
          <p:cNvSpPr/>
          <p:nvPr/>
        </p:nvSpPr>
        <p:spPr>
          <a:xfrm>
            <a:off x="1024180" y="2744492"/>
            <a:ext cx="76200" cy="76200"/>
          </a:xfrm>
          <a:prstGeom prst="rect">
            <a:avLst/>
          </a:prstGeom>
          <a:solidFill>
            <a:schemeClr val="accent1">
              <a:lumMod val="10000"/>
              <a:lumOff val="90000"/>
            </a:schemeClr>
          </a:solidFill>
          <a:ln w="19050">
            <a:solidFill>
              <a:schemeClr val="accent1">
                <a:lumMod val="90000"/>
                <a:lumOff val="1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Rectangle 55"/>
          <p:cNvSpPr/>
          <p:nvPr/>
        </p:nvSpPr>
        <p:spPr>
          <a:xfrm>
            <a:off x="1130085" y="2354451"/>
            <a:ext cx="76200" cy="76200"/>
          </a:xfrm>
          <a:prstGeom prst="rect">
            <a:avLst/>
          </a:prstGeom>
          <a:solidFill>
            <a:schemeClr val="accent1">
              <a:lumMod val="10000"/>
              <a:lumOff val="90000"/>
            </a:schemeClr>
          </a:solidFill>
          <a:ln w="19050">
            <a:solidFill>
              <a:schemeClr val="accent1">
                <a:lumMod val="90000"/>
                <a:lumOff val="1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/>
          <p:cNvSpPr/>
          <p:nvPr/>
        </p:nvSpPr>
        <p:spPr>
          <a:xfrm>
            <a:off x="1561454" y="2119393"/>
            <a:ext cx="76200" cy="76200"/>
          </a:xfrm>
          <a:prstGeom prst="rect">
            <a:avLst/>
          </a:prstGeom>
          <a:solidFill>
            <a:schemeClr val="accent1">
              <a:lumMod val="10000"/>
              <a:lumOff val="90000"/>
            </a:schemeClr>
          </a:solidFill>
          <a:ln w="19050">
            <a:solidFill>
              <a:schemeClr val="accent1">
                <a:lumMod val="90000"/>
                <a:lumOff val="1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Rectangle 57"/>
          <p:cNvSpPr/>
          <p:nvPr/>
        </p:nvSpPr>
        <p:spPr>
          <a:xfrm>
            <a:off x="1698356" y="2031570"/>
            <a:ext cx="76200" cy="76200"/>
          </a:xfrm>
          <a:prstGeom prst="rect">
            <a:avLst/>
          </a:prstGeom>
          <a:solidFill>
            <a:schemeClr val="accent1">
              <a:lumMod val="10000"/>
              <a:lumOff val="90000"/>
            </a:schemeClr>
          </a:solidFill>
          <a:ln w="19050">
            <a:solidFill>
              <a:schemeClr val="accent1">
                <a:lumMod val="90000"/>
                <a:lumOff val="1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Rectangle 58"/>
          <p:cNvSpPr/>
          <p:nvPr/>
        </p:nvSpPr>
        <p:spPr>
          <a:xfrm>
            <a:off x="1866254" y="1990240"/>
            <a:ext cx="76200" cy="76200"/>
          </a:xfrm>
          <a:prstGeom prst="rect">
            <a:avLst/>
          </a:prstGeom>
          <a:solidFill>
            <a:schemeClr val="accent1">
              <a:lumMod val="10000"/>
              <a:lumOff val="90000"/>
            </a:schemeClr>
          </a:solidFill>
          <a:ln w="19050">
            <a:solidFill>
              <a:schemeClr val="accent1">
                <a:lumMod val="90000"/>
                <a:lumOff val="1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Rectangle 59"/>
          <p:cNvSpPr/>
          <p:nvPr/>
        </p:nvSpPr>
        <p:spPr>
          <a:xfrm>
            <a:off x="1615698" y="2251129"/>
            <a:ext cx="76200" cy="76200"/>
          </a:xfrm>
          <a:prstGeom prst="rect">
            <a:avLst/>
          </a:prstGeom>
          <a:solidFill>
            <a:schemeClr val="accent1">
              <a:lumMod val="10000"/>
              <a:lumOff val="90000"/>
            </a:schemeClr>
          </a:solidFill>
          <a:ln w="19050">
            <a:solidFill>
              <a:schemeClr val="accent1">
                <a:lumMod val="90000"/>
                <a:lumOff val="1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Rectangle 60"/>
          <p:cNvSpPr/>
          <p:nvPr/>
        </p:nvSpPr>
        <p:spPr>
          <a:xfrm>
            <a:off x="2194302" y="1977325"/>
            <a:ext cx="76200" cy="76200"/>
          </a:xfrm>
          <a:prstGeom prst="rect">
            <a:avLst/>
          </a:prstGeom>
          <a:solidFill>
            <a:schemeClr val="accent1">
              <a:lumMod val="10000"/>
              <a:lumOff val="90000"/>
            </a:schemeClr>
          </a:solidFill>
          <a:ln w="19050">
            <a:solidFill>
              <a:schemeClr val="accent1">
                <a:lumMod val="90000"/>
                <a:lumOff val="1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Rectangle 61"/>
          <p:cNvSpPr/>
          <p:nvPr/>
        </p:nvSpPr>
        <p:spPr>
          <a:xfrm>
            <a:off x="1013847" y="2896892"/>
            <a:ext cx="76200" cy="76200"/>
          </a:xfrm>
          <a:prstGeom prst="rect">
            <a:avLst/>
          </a:prstGeom>
          <a:solidFill>
            <a:schemeClr val="accent1">
              <a:lumMod val="10000"/>
              <a:lumOff val="90000"/>
            </a:schemeClr>
          </a:solidFill>
          <a:ln w="19050">
            <a:solidFill>
              <a:schemeClr val="accent1">
                <a:lumMod val="90000"/>
                <a:lumOff val="1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Rectangle 62"/>
          <p:cNvSpPr/>
          <p:nvPr/>
        </p:nvSpPr>
        <p:spPr>
          <a:xfrm>
            <a:off x="856282" y="3374756"/>
            <a:ext cx="76200" cy="76200"/>
          </a:xfrm>
          <a:prstGeom prst="rect">
            <a:avLst/>
          </a:prstGeom>
          <a:solidFill>
            <a:schemeClr val="accent1">
              <a:lumMod val="10000"/>
              <a:lumOff val="90000"/>
            </a:schemeClr>
          </a:solidFill>
          <a:ln w="19050">
            <a:solidFill>
              <a:schemeClr val="accent1">
                <a:lumMod val="90000"/>
                <a:lumOff val="1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" name="Rectangle 63"/>
          <p:cNvSpPr/>
          <p:nvPr/>
        </p:nvSpPr>
        <p:spPr>
          <a:xfrm>
            <a:off x="1031929" y="3170695"/>
            <a:ext cx="76200" cy="76200"/>
          </a:xfrm>
          <a:prstGeom prst="rect">
            <a:avLst/>
          </a:prstGeom>
          <a:solidFill>
            <a:schemeClr val="accent1">
              <a:lumMod val="10000"/>
              <a:lumOff val="90000"/>
            </a:schemeClr>
          </a:solidFill>
          <a:ln w="19050">
            <a:solidFill>
              <a:schemeClr val="accent1">
                <a:lumMod val="90000"/>
                <a:lumOff val="1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" name="Rectangle 64"/>
          <p:cNvSpPr/>
          <p:nvPr/>
        </p:nvSpPr>
        <p:spPr>
          <a:xfrm>
            <a:off x="1137834" y="3609814"/>
            <a:ext cx="76200" cy="76200"/>
          </a:xfrm>
          <a:prstGeom prst="rect">
            <a:avLst/>
          </a:prstGeom>
          <a:solidFill>
            <a:schemeClr val="accent1">
              <a:lumMod val="10000"/>
              <a:lumOff val="90000"/>
            </a:schemeClr>
          </a:solidFill>
          <a:ln w="19050">
            <a:solidFill>
              <a:schemeClr val="accent1">
                <a:lumMod val="90000"/>
                <a:lumOff val="1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Rectangle 65"/>
          <p:cNvSpPr/>
          <p:nvPr/>
        </p:nvSpPr>
        <p:spPr>
          <a:xfrm>
            <a:off x="2010906" y="4699861"/>
            <a:ext cx="76200" cy="76200"/>
          </a:xfrm>
          <a:prstGeom prst="rect">
            <a:avLst/>
          </a:prstGeom>
          <a:solidFill>
            <a:schemeClr val="accent1">
              <a:lumMod val="10000"/>
              <a:lumOff val="90000"/>
            </a:schemeClr>
          </a:solidFill>
          <a:ln w="19050">
            <a:solidFill>
              <a:schemeClr val="accent1">
                <a:lumMod val="90000"/>
                <a:lumOff val="1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" name="Rectangle 66"/>
          <p:cNvSpPr/>
          <p:nvPr/>
        </p:nvSpPr>
        <p:spPr>
          <a:xfrm>
            <a:off x="1938580" y="4821265"/>
            <a:ext cx="76200" cy="76200"/>
          </a:xfrm>
          <a:prstGeom prst="rect">
            <a:avLst/>
          </a:prstGeom>
          <a:solidFill>
            <a:schemeClr val="accent1">
              <a:lumMod val="10000"/>
              <a:lumOff val="90000"/>
            </a:schemeClr>
          </a:solidFill>
          <a:ln w="19050">
            <a:solidFill>
              <a:schemeClr val="accent1">
                <a:lumMod val="90000"/>
                <a:lumOff val="1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" name="Rectangle 67"/>
          <p:cNvSpPr/>
          <p:nvPr/>
        </p:nvSpPr>
        <p:spPr>
          <a:xfrm>
            <a:off x="1440051" y="4485468"/>
            <a:ext cx="76200" cy="76200"/>
          </a:xfrm>
          <a:prstGeom prst="rect">
            <a:avLst/>
          </a:prstGeom>
          <a:solidFill>
            <a:schemeClr val="accent1">
              <a:lumMod val="10000"/>
              <a:lumOff val="90000"/>
            </a:schemeClr>
          </a:solidFill>
          <a:ln w="19050">
            <a:solidFill>
              <a:schemeClr val="accent1">
                <a:lumMod val="90000"/>
                <a:lumOff val="1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9" name="Rectangle 68"/>
          <p:cNvSpPr/>
          <p:nvPr/>
        </p:nvSpPr>
        <p:spPr>
          <a:xfrm>
            <a:off x="1793929" y="4777353"/>
            <a:ext cx="76200" cy="76200"/>
          </a:xfrm>
          <a:prstGeom prst="rect">
            <a:avLst/>
          </a:prstGeom>
          <a:solidFill>
            <a:schemeClr val="accent1">
              <a:lumMod val="10000"/>
              <a:lumOff val="90000"/>
            </a:schemeClr>
          </a:solidFill>
          <a:ln w="19050">
            <a:solidFill>
              <a:schemeClr val="accent1">
                <a:lumMod val="90000"/>
                <a:lumOff val="1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 69"/>
          <p:cNvSpPr/>
          <p:nvPr/>
        </p:nvSpPr>
        <p:spPr>
          <a:xfrm>
            <a:off x="938939" y="2632128"/>
            <a:ext cx="76200" cy="76200"/>
          </a:xfrm>
          <a:prstGeom prst="rect">
            <a:avLst/>
          </a:prstGeom>
          <a:solidFill>
            <a:schemeClr val="accent1">
              <a:lumMod val="10000"/>
              <a:lumOff val="90000"/>
            </a:schemeClr>
          </a:solidFill>
          <a:ln w="19050">
            <a:solidFill>
              <a:schemeClr val="accent1">
                <a:lumMod val="90000"/>
                <a:lumOff val="1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 70"/>
          <p:cNvSpPr/>
          <p:nvPr/>
        </p:nvSpPr>
        <p:spPr>
          <a:xfrm>
            <a:off x="1021597" y="2482312"/>
            <a:ext cx="76200" cy="76200"/>
          </a:xfrm>
          <a:prstGeom prst="rect">
            <a:avLst/>
          </a:prstGeom>
          <a:solidFill>
            <a:schemeClr val="accent1">
              <a:lumMod val="10000"/>
              <a:lumOff val="90000"/>
            </a:schemeClr>
          </a:solidFill>
          <a:ln w="19050">
            <a:solidFill>
              <a:schemeClr val="accent1">
                <a:lumMod val="90000"/>
                <a:lumOff val="1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2" name="Rectangle 71"/>
          <p:cNvSpPr/>
          <p:nvPr/>
        </p:nvSpPr>
        <p:spPr>
          <a:xfrm>
            <a:off x="1096506" y="2611464"/>
            <a:ext cx="76200" cy="76200"/>
          </a:xfrm>
          <a:prstGeom prst="rect">
            <a:avLst/>
          </a:prstGeom>
          <a:solidFill>
            <a:schemeClr val="accent1">
              <a:lumMod val="10000"/>
              <a:lumOff val="90000"/>
            </a:schemeClr>
          </a:solidFill>
          <a:ln w="19050">
            <a:solidFill>
              <a:schemeClr val="accent1">
                <a:lumMod val="90000"/>
                <a:lumOff val="1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Rectangle 72"/>
          <p:cNvSpPr/>
          <p:nvPr/>
        </p:nvSpPr>
        <p:spPr>
          <a:xfrm>
            <a:off x="1264404" y="2260170"/>
            <a:ext cx="76200" cy="76200"/>
          </a:xfrm>
          <a:prstGeom prst="rect">
            <a:avLst/>
          </a:prstGeom>
          <a:solidFill>
            <a:schemeClr val="accent1">
              <a:lumMod val="10000"/>
              <a:lumOff val="90000"/>
            </a:schemeClr>
          </a:solidFill>
          <a:ln w="19050">
            <a:solidFill>
              <a:schemeClr val="accent1">
                <a:lumMod val="90000"/>
                <a:lumOff val="1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4" name="Rectangle 73"/>
          <p:cNvSpPr/>
          <p:nvPr/>
        </p:nvSpPr>
        <p:spPr>
          <a:xfrm>
            <a:off x="1401305" y="2172346"/>
            <a:ext cx="76200" cy="76200"/>
          </a:xfrm>
          <a:prstGeom prst="rect">
            <a:avLst/>
          </a:prstGeom>
          <a:solidFill>
            <a:schemeClr val="accent1">
              <a:lumMod val="10000"/>
              <a:lumOff val="90000"/>
            </a:schemeClr>
          </a:solidFill>
          <a:ln w="19050">
            <a:solidFill>
              <a:schemeClr val="accent1">
                <a:lumMod val="90000"/>
                <a:lumOff val="1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Rectangle 74"/>
          <p:cNvSpPr/>
          <p:nvPr/>
        </p:nvSpPr>
        <p:spPr>
          <a:xfrm>
            <a:off x="1445217" y="2286000"/>
            <a:ext cx="76200" cy="76200"/>
          </a:xfrm>
          <a:prstGeom prst="rect">
            <a:avLst/>
          </a:prstGeom>
          <a:solidFill>
            <a:schemeClr val="accent1">
              <a:lumMod val="10000"/>
              <a:lumOff val="90000"/>
            </a:schemeClr>
          </a:solidFill>
          <a:ln w="19050">
            <a:solidFill>
              <a:schemeClr val="accent1">
                <a:lumMod val="90000"/>
                <a:lumOff val="1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6" name="Rectangle 75"/>
          <p:cNvSpPr/>
          <p:nvPr/>
        </p:nvSpPr>
        <p:spPr>
          <a:xfrm>
            <a:off x="2070316" y="1981200"/>
            <a:ext cx="76200" cy="76200"/>
          </a:xfrm>
          <a:prstGeom prst="rect">
            <a:avLst/>
          </a:prstGeom>
          <a:solidFill>
            <a:schemeClr val="accent1">
              <a:lumMod val="10000"/>
              <a:lumOff val="90000"/>
            </a:schemeClr>
          </a:solidFill>
          <a:ln w="19050">
            <a:solidFill>
              <a:schemeClr val="accent1">
                <a:lumMod val="90000"/>
                <a:lumOff val="1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7" name="Rectangle 76"/>
          <p:cNvSpPr/>
          <p:nvPr/>
        </p:nvSpPr>
        <p:spPr>
          <a:xfrm>
            <a:off x="1897251" y="2187843"/>
            <a:ext cx="76200" cy="76200"/>
          </a:xfrm>
          <a:prstGeom prst="rect">
            <a:avLst/>
          </a:prstGeom>
          <a:solidFill>
            <a:schemeClr val="accent1">
              <a:lumMod val="10000"/>
              <a:lumOff val="90000"/>
            </a:schemeClr>
          </a:solidFill>
          <a:ln w="19050">
            <a:solidFill>
              <a:schemeClr val="accent1">
                <a:lumMod val="90000"/>
                <a:lumOff val="1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8" name="Rectangle 77"/>
          <p:cNvSpPr/>
          <p:nvPr/>
        </p:nvSpPr>
        <p:spPr>
          <a:xfrm>
            <a:off x="2336370" y="2030278"/>
            <a:ext cx="76200" cy="76200"/>
          </a:xfrm>
          <a:prstGeom prst="rect">
            <a:avLst/>
          </a:prstGeom>
          <a:solidFill>
            <a:schemeClr val="accent1">
              <a:lumMod val="10000"/>
              <a:lumOff val="90000"/>
            </a:schemeClr>
          </a:solidFill>
          <a:ln w="19050">
            <a:solidFill>
              <a:schemeClr val="accent1">
                <a:lumMod val="90000"/>
                <a:lumOff val="1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9" name="Rectangle 78"/>
          <p:cNvSpPr/>
          <p:nvPr/>
        </p:nvSpPr>
        <p:spPr>
          <a:xfrm>
            <a:off x="1744851" y="2151682"/>
            <a:ext cx="76200" cy="76200"/>
          </a:xfrm>
          <a:prstGeom prst="rect">
            <a:avLst/>
          </a:prstGeom>
          <a:solidFill>
            <a:schemeClr val="accent1">
              <a:lumMod val="10000"/>
              <a:lumOff val="90000"/>
            </a:schemeClr>
          </a:solidFill>
          <a:ln w="19050">
            <a:solidFill>
              <a:schemeClr val="accent1">
                <a:lumMod val="90000"/>
                <a:lumOff val="1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0" name="Rectangle 79"/>
          <p:cNvSpPr/>
          <p:nvPr/>
        </p:nvSpPr>
        <p:spPr>
          <a:xfrm>
            <a:off x="897611" y="3233980"/>
            <a:ext cx="76200" cy="76200"/>
          </a:xfrm>
          <a:prstGeom prst="rect">
            <a:avLst/>
          </a:prstGeom>
          <a:solidFill>
            <a:schemeClr val="accent1">
              <a:lumMod val="10000"/>
              <a:lumOff val="90000"/>
            </a:schemeClr>
          </a:solidFill>
          <a:ln w="19050">
            <a:solidFill>
              <a:schemeClr val="accent1">
                <a:lumMod val="90000"/>
                <a:lumOff val="1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1" name="Rectangle 80"/>
          <p:cNvSpPr/>
          <p:nvPr/>
        </p:nvSpPr>
        <p:spPr>
          <a:xfrm>
            <a:off x="995766" y="3339884"/>
            <a:ext cx="76200" cy="76200"/>
          </a:xfrm>
          <a:prstGeom prst="rect">
            <a:avLst/>
          </a:prstGeom>
          <a:solidFill>
            <a:schemeClr val="accent1">
              <a:lumMod val="10000"/>
              <a:lumOff val="90000"/>
            </a:schemeClr>
          </a:solidFill>
          <a:ln w="19050">
            <a:solidFill>
              <a:schemeClr val="accent1">
                <a:lumMod val="90000"/>
                <a:lumOff val="1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2" name="Rectangle 81"/>
          <p:cNvSpPr/>
          <p:nvPr/>
        </p:nvSpPr>
        <p:spPr>
          <a:xfrm>
            <a:off x="1132667" y="3740258"/>
            <a:ext cx="76200" cy="76200"/>
          </a:xfrm>
          <a:prstGeom prst="rect">
            <a:avLst/>
          </a:prstGeom>
          <a:solidFill>
            <a:schemeClr val="accent1">
              <a:lumMod val="10000"/>
              <a:lumOff val="90000"/>
            </a:schemeClr>
          </a:solidFill>
          <a:ln w="19050">
            <a:solidFill>
              <a:schemeClr val="accent1">
                <a:lumMod val="90000"/>
                <a:lumOff val="1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3" name="Rectangle 82"/>
          <p:cNvSpPr/>
          <p:nvPr/>
        </p:nvSpPr>
        <p:spPr>
          <a:xfrm>
            <a:off x="2090980" y="4861302"/>
            <a:ext cx="76200" cy="76200"/>
          </a:xfrm>
          <a:prstGeom prst="rect">
            <a:avLst/>
          </a:prstGeom>
          <a:solidFill>
            <a:schemeClr val="accent1">
              <a:lumMod val="10000"/>
              <a:lumOff val="90000"/>
            </a:schemeClr>
          </a:solidFill>
          <a:ln w="19050">
            <a:solidFill>
              <a:schemeClr val="accent1">
                <a:lumMod val="90000"/>
                <a:lumOff val="1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4" name="Rectangle 83"/>
          <p:cNvSpPr/>
          <p:nvPr/>
        </p:nvSpPr>
        <p:spPr>
          <a:xfrm>
            <a:off x="1863672" y="4657241"/>
            <a:ext cx="76200" cy="76200"/>
          </a:xfrm>
          <a:prstGeom prst="rect">
            <a:avLst/>
          </a:prstGeom>
          <a:solidFill>
            <a:schemeClr val="accent1">
              <a:lumMod val="10000"/>
              <a:lumOff val="90000"/>
            </a:schemeClr>
          </a:solidFill>
          <a:ln w="19050">
            <a:solidFill>
              <a:schemeClr val="accent1">
                <a:lumMod val="90000"/>
                <a:lumOff val="1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5" name="Rectangle 84"/>
          <p:cNvSpPr/>
          <p:nvPr/>
        </p:nvSpPr>
        <p:spPr>
          <a:xfrm>
            <a:off x="1706105" y="4670156"/>
            <a:ext cx="76200" cy="76200"/>
          </a:xfrm>
          <a:prstGeom prst="rect">
            <a:avLst/>
          </a:prstGeom>
          <a:solidFill>
            <a:schemeClr val="accent1">
              <a:lumMod val="10000"/>
              <a:lumOff val="90000"/>
            </a:schemeClr>
          </a:solidFill>
          <a:ln w="19050">
            <a:solidFill>
              <a:schemeClr val="accent1">
                <a:lumMod val="90000"/>
                <a:lumOff val="1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6" name="Rectangle 85"/>
          <p:cNvSpPr/>
          <p:nvPr/>
        </p:nvSpPr>
        <p:spPr>
          <a:xfrm>
            <a:off x="2026404" y="2107768"/>
            <a:ext cx="76200" cy="76200"/>
          </a:xfrm>
          <a:prstGeom prst="rect">
            <a:avLst/>
          </a:prstGeom>
          <a:solidFill>
            <a:schemeClr val="accent1">
              <a:lumMod val="10000"/>
              <a:lumOff val="90000"/>
            </a:schemeClr>
          </a:solidFill>
          <a:ln w="19050">
            <a:solidFill>
              <a:schemeClr val="accent1">
                <a:lumMod val="90000"/>
                <a:lumOff val="1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7" name="Rectangle 86"/>
          <p:cNvSpPr/>
          <p:nvPr/>
        </p:nvSpPr>
        <p:spPr>
          <a:xfrm>
            <a:off x="2341535" y="2182678"/>
            <a:ext cx="76200" cy="76200"/>
          </a:xfrm>
          <a:prstGeom prst="rect">
            <a:avLst/>
          </a:prstGeom>
          <a:solidFill>
            <a:schemeClr val="accent1">
              <a:lumMod val="10000"/>
              <a:lumOff val="90000"/>
            </a:schemeClr>
          </a:solidFill>
          <a:ln w="19050">
            <a:solidFill>
              <a:schemeClr val="accent1">
                <a:lumMod val="90000"/>
                <a:lumOff val="1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8" name="Rectangle 87"/>
          <p:cNvSpPr/>
          <p:nvPr/>
        </p:nvSpPr>
        <p:spPr>
          <a:xfrm>
            <a:off x="2292458" y="2505559"/>
            <a:ext cx="76200" cy="76200"/>
          </a:xfrm>
          <a:prstGeom prst="rect">
            <a:avLst/>
          </a:prstGeom>
          <a:solidFill>
            <a:schemeClr val="accent1">
              <a:lumMod val="10000"/>
              <a:lumOff val="90000"/>
            </a:schemeClr>
          </a:solidFill>
          <a:ln w="19050">
            <a:solidFill>
              <a:schemeClr val="accent1">
                <a:lumMod val="90000"/>
                <a:lumOff val="1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9" name="Rectangle 88"/>
          <p:cNvSpPr/>
          <p:nvPr/>
        </p:nvSpPr>
        <p:spPr>
          <a:xfrm>
            <a:off x="2119393" y="2386738"/>
            <a:ext cx="76200" cy="76200"/>
          </a:xfrm>
          <a:prstGeom prst="rect">
            <a:avLst/>
          </a:prstGeom>
          <a:solidFill>
            <a:schemeClr val="accent1">
              <a:lumMod val="10000"/>
              <a:lumOff val="90000"/>
            </a:schemeClr>
          </a:solidFill>
          <a:ln w="19050">
            <a:solidFill>
              <a:schemeClr val="accent1">
                <a:lumMod val="90000"/>
                <a:lumOff val="1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0" name="Rectangle 89"/>
          <p:cNvSpPr/>
          <p:nvPr/>
        </p:nvSpPr>
        <p:spPr>
          <a:xfrm>
            <a:off x="2581759" y="2787111"/>
            <a:ext cx="76200" cy="76200"/>
          </a:xfrm>
          <a:prstGeom prst="rect">
            <a:avLst/>
          </a:prstGeom>
          <a:solidFill>
            <a:schemeClr val="accent1">
              <a:lumMod val="10000"/>
              <a:lumOff val="90000"/>
            </a:schemeClr>
          </a:solidFill>
          <a:ln w="19050">
            <a:solidFill>
              <a:schemeClr val="accent1">
                <a:lumMod val="90000"/>
                <a:lumOff val="1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1" name="Rectangle 90"/>
          <p:cNvSpPr/>
          <p:nvPr/>
        </p:nvSpPr>
        <p:spPr>
          <a:xfrm>
            <a:off x="3431583" y="2172345"/>
            <a:ext cx="76200" cy="76200"/>
          </a:xfrm>
          <a:prstGeom prst="rect">
            <a:avLst/>
          </a:prstGeom>
          <a:solidFill>
            <a:schemeClr val="accent1">
              <a:lumMod val="10000"/>
              <a:lumOff val="90000"/>
            </a:schemeClr>
          </a:solidFill>
          <a:ln w="19050">
            <a:solidFill>
              <a:schemeClr val="accent1">
                <a:lumMod val="90000"/>
                <a:lumOff val="1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2" name="Rectangle 91"/>
          <p:cNvSpPr/>
          <p:nvPr/>
        </p:nvSpPr>
        <p:spPr>
          <a:xfrm>
            <a:off x="1972160" y="2456481"/>
            <a:ext cx="76200" cy="76200"/>
          </a:xfrm>
          <a:prstGeom prst="rect">
            <a:avLst/>
          </a:prstGeom>
          <a:solidFill>
            <a:schemeClr val="accent1">
              <a:lumMod val="10000"/>
              <a:lumOff val="90000"/>
            </a:schemeClr>
          </a:solidFill>
          <a:ln w="19050">
            <a:solidFill>
              <a:schemeClr val="accent1">
                <a:lumMod val="90000"/>
                <a:lumOff val="1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3" name="Rectangle 92"/>
          <p:cNvSpPr/>
          <p:nvPr/>
        </p:nvSpPr>
        <p:spPr>
          <a:xfrm>
            <a:off x="1930830" y="2585633"/>
            <a:ext cx="76200" cy="76200"/>
          </a:xfrm>
          <a:prstGeom prst="rect">
            <a:avLst/>
          </a:prstGeom>
          <a:solidFill>
            <a:schemeClr val="accent1">
              <a:lumMod val="10000"/>
              <a:lumOff val="90000"/>
            </a:schemeClr>
          </a:solidFill>
          <a:ln w="19050">
            <a:solidFill>
              <a:schemeClr val="accent1">
                <a:lumMod val="90000"/>
                <a:lumOff val="1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4" name="Rectangle 93"/>
          <p:cNvSpPr/>
          <p:nvPr/>
        </p:nvSpPr>
        <p:spPr>
          <a:xfrm>
            <a:off x="2083230" y="2536555"/>
            <a:ext cx="76200" cy="76200"/>
          </a:xfrm>
          <a:prstGeom prst="rect">
            <a:avLst/>
          </a:prstGeom>
          <a:solidFill>
            <a:schemeClr val="accent1">
              <a:lumMod val="10000"/>
              <a:lumOff val="90000"/>
            </a:schemeClr>
          </a:solidFill>
          <a:ln w="19050">
            <a:solidFill>
              <a:schemeClr val="accent1">
                <a:lumMod val="90000"/>
                <a:lumOff val="1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5" name="Rectangle 94"/>
          <p:cNvSpPr/>
          <p:nvPr/>
        </p:nvSpPr>
        <p:spPr>
          <a:xfrm>
            <a:off x="1770681" y="2774196"/>
            <a:ext cx="76200" cy="76200"/>
          </a:xfrm>
          <a:prstGeom prst="rect">
            <a:avLst/>
          </a:prstGeom>
          <a:solidFill>
            <a:schemeClr val="accent1">
              <a:lumMod val="10000"/>
              <a:lumOff val="90000"/>
            </a:schemeClr>
          </a:solidFill>
          <a:ln w="19050">
            <a:solidFill>
              <a:schemeClr val="accent1">
                <a:lumMod val="90000"/>
                <a:lumOff val="1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6" name="Rectangle 95"/>
          <p:cNvSpPr/>
          <p:nvPr/>
        </p:nvSpPr>
        <p:spPr>
          <a:xfrm>
            <a:off x="2070315" y="3120325"/>
            <a:ext cx="76200" cy="76200"/>
          </a:xfrm>
          <a:prstGeom prst="rect">
            <a:avLst/>
          </a:prstGeom>
          <a:solidFill>
            <a:schemeClr val="accent1">
              <a:lumMod val="10000"/>
              <a:lumOff val="90000"/>
            </a:schemeClr>
          </a:solidFill>
          <a:ln w="19050">
            <a:solidFill>
              <a:schemeClr val="accent1">
                <a:lumMod val="90000"/>
                <a:lumOff val="1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7" name="Rectangle 96"/>
          <p:cNvSpPr/>
          <p:nvPr/>
        </p:nvSpPr>
        <p:spPr>
          <a:xfrm>
            <a:off x="1641528" y="3350217"/>
            <a:ext cx="76200" cy="76200"/>
          </a:xfrm>
          <a:prstGeom prst="rect">
            <a:avLst/>
          </a:prstGeom>
          <a:solidFill>
            <a:schemeClr val="accent1">
              <a:lumMod val="10000"/>
              <a:lumOff val="90000"/>
            </a:schemeClr>
          </a:solidFill>
          <a:ln w="19050">
            <a:solidFill>
              <a:schemeClr val="accent1">
                <a:lumMod val="90000"/>
                <a:lumOff val="1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8" name="Rectangle 97"/>
          <p:cNvSpPr/>
          <p:nvPr/>
        </p:nvSpPr>
        <p:spPr>
          <a:xfrm>
            <a:off x="1662193" y="3502616"/>
            <a:ext cx="76200" cy="76200"/>
          </a:xfrm>
          <a:prstGeom prst="rect">
            <a:avLst/>
          </a:prstGeom>
          <a:solidFill>
            <a:schemeClr val="accent1">
              <a:lumMod val="10000"/>
              <a:lumOff val="90000"/>
            </a:schemeClr>
          </a:solidFill>
          <a:ln w="19050">
            <a:solidFill>
              <a:schemeClr val="accent1">
                <a:lumMod val="90000"/>
                <a:lumOff val="1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9" name="Rectangle 98"/>
          <p:cNvSpPr/>
          <p:nvPr/>
        </p:nvSpPr>
        <p:spPr>
          <a:xfrm>
            <a:off x="2240796" y="2291165"/>
            <a:ext cx="76200" cy="76200"/>
          </a:xfrm>
          <a:prstGeom prst="rect">
            <a:avLst/>
          </a:prstGeom>
          <a:solidFill>
            <a:schemeClr val="accent1">
              <a:lumMod val="10000"/>
              <a:lumOff val="90000"/>
            </a:schemeClr>
          </a:solidFill>
          <a:ln w="19050">
            <a:solidFill>
              <a:schemeClr val="accent1">
                <a:lumMod val="90000"/>
                <a:lumOff val="1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0" name="Rectangle 99"/>
          <p:cNvSpPr/>
          <p:nvPr/>
        </p:nvSpPr>
        <p:spPr>
          <a:xfrm>
            <a:off x="2178804" y="2151681"/>
            <a:ext cx="76200" cy="76200"/>
          </a:xfrm>
          <a:prstGeom prst="rect">
            <a:avLst/>
          </a:prstGeom>
          <a:solidFill>
            <a:schemeClr val="accent1">
              <a:lumMod val="10000"/>
              <a:lumOff val="90000"/>
            </a:schemeClr>
          </a:solidFill>
          <a:ln w="19050">
            <a:solidFill>
              <a:schemeClr val="accent1">
                <a:lumMod val="90000"/>
                <a:lumOff val="1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Rectangle 100"/>
          <p:cNvSpPr/>
          <p:nvPr/>
        </p:nvSpPr>
        <p:spPr>
          <a:xfrm>
            <a:off x="2470688" y="2133600"/>
            <a:ext cx="76200" cy="76200"/>
          </a:xfrm>
          <a:prstGeom prst="rect">
            <a:avLst/>
          </a:prstGeom>
          <a:solidFill>
            <a:schemeClr val="accent1">
              <a:lumMod val="10000"/>
              <a:lumOff val="90000"/>
            </a:schemeClr>
          </a:solidFill>
          <a:ln w="19050">
            <a:solidFill>
              <a:schemeClr val="accent1">
                <a:lumMod val="90000"/>
                <a:lumOff val="1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Rectangle 101"/>
          <p:cNvSpPr/>
          <p:nvPr/>
        </p:nvSpPr>
        <p:spPr>
          <a:xfrm>
            <a:off x="1607950" y="2526224"/>
            <a:ext cx="76200" cy="76200"/>
          </a:xfrm>
          <a:prstGeom prst="rect">
            <a:avLst/>
          </a:prstGeom>
          <a:solidFill>
            <a:schemeClr val="accent1">
              <a:lumMod val="10000"/>
              <a:lumOff val="90000"/>
            </a:schemeClr>
          </a:solidFill>
          <a:ln w="19050">
            <a:solidFill>
              <a:schemeClr val="accent1">
                <a:lumMod val="90000"/>
                <a:lumOff val="1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3" name="Rectangle 102"/>
          <p:cNvSpPr/>
          <p:nvPr/>
        </p:nvSpPr>
        <p:spPr>
          <a:xfrm>
            <a:off x="1427136" y="2570135"/>
            <a:ext cx="76200" cy="76200"/>
          </a:xfrm>
          <a:prstGeom prst="rect">
            <a:avLst/>
          </a:prstGeom>
          <a:solidFill>
            <a:schemeClr val="accent1">
              <a:lumMod val="10000"/>
              <a:lumOff val="90000"/>
            </a:schemeClr>
          </a:solidFill>
          <a:ln w="19050">
            <a:solidFill>
              <a:schemeClr val="accent1">
                <a:lumMod val="90000"/>
                <a:lumOff val="1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4" name="Rectangle 103"/>
          <p:cNvSpPr/>
          <p:nvPr/>
        </p:nvSpPr>
        <p:spPr>
          <a:xfrm>
            <a:off x="1385807" y="2691539"/>
            <a:ext cx="76200" cy="76200"/>
          </a:xfrm>
          <a:prstGeom prst="rect">
            <a:avLst/>
          </a:prstGeom>
          <a:solidFill>
            <a:schemeClr val="accent1">
              <a:lumMod val="10000"/>
              <a:lumOff val="90000"/>
            </a:schemeClr>
          </a:solidFill>
          <a:ln w="19050">
            <a:solidFill>
              <a:schemeClr val="accent1">
                <a:lumMod val="90000"/>
                <a:lumOff val="1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Rectangle 104"/>
          <p:cNvSpPr/>
          <p:nvPr/>
        </p:nvSpPr>
        <p:spPr>
          <a:xfrm>
            <a:off x="1499461" y="3386379"/>
            <a:ext cx="76200" cy="76200"/>
          </a:xfrm>
          <a:prstGeom prst="rect">
            <a:avLst/>
          </a:prstGeom>
          <a:solidFill>
            <a:schemeClr val="accent1">
              <a:lumMod val="10000"/>
              <a:lumOff val="90000"/>
            </a:schemeClr>
          </a:solidFill>
          <a:ln w="19050">
            <a:solidFill>
              <a:schemeClr val="accent1">
                <a:lumMod val="90000"/>
                <a:lumOff val="1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6" name="Rectangle 105"/>
          <p:cNvSpPr/>
          <p:nvPr/>
        </p:nvSpPr>
        <p:spPr>
          <a:xfrm>
            <a:off x="2488770" y="2267918"/>
            <a:ext cx="76200" cy="76200"/>
          </a:xfrm>
          <a:prstGeom prst="rect">
            <a:avLst/>
          </a:prstGeom>
          <a:solidFill>
            <a:schemeClr val="accent1">
              <a:lumMod val="10000"/>
              <a:lumOff val="90000"/>
            </a:schemeClr>
          </a:solidFill>
          <a:ln w="19050">
            <a:solidFill>
              <a:schemeClr val="accent1">
                <a:lumMod val="90000"/>
                <a:lumOff val="1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7" name="Rectangle 106"/>
          <p:cNvSpPr/>
          <p:nvPr/>
        </p:nvSpPr>
        <p:spPr>
          <a:xfrm>
            <a:off x="2641170" y="2226589"/>
            <a:ext cx="76200" cy="76200"/>
          </a:xfrm>
          <a:prstGeom prst="rect">
            <a:avLst/>
          </a:prstGeom>
          <a:solidFill>
            <a:schemeClr val="accent1">
              <a:lumMod val="10000"/>
              <a:lumOff val="90000"/>
            </a:schemeClr>
          </a:solidFill>
          <a:ln w="19050">
            <a:solidFill>
              <a:schemeClr val="accent1">
                <a:lumMod val="90000"/>
                <a:lumOff val="1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8" name="Rectangle 107"/>
          <p:cNvSpPr/>
          <p:nvPr/>
        </p:nvSpPr>
        <p:spPr>
          <a:xfrm>
            <a:off x="2785821" y="2131017"/>
            <a:ext cx="76200" cy="76200"/>
          </a:xfrm>
          <a:prstGeom prst="rect">
            <a:avLst/>
          </a:prstGeom>
          <a:solidFill>
            <a:schemeClr val="accent1">
              <a:lumMod val="10000"/>
              <a:lumOff val="90000"/>
            </a:schemeClr>
          </a:solidFill>
          <a:ln w="19050">
            <a:solidFill>
              <a:schemeClr val="accent1">
                <a:lumMod val="90000"/>
                <a:lumOff val="1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9" name="Rectangle 108"/>
          <p:cNvSpPr/>
          <p:nvPr/>
        </p:nvSpPr>
        <p:spPr>
          <a:xfrm>
            <a:off x="2938221" y="2066441"/>
            <a:ext cx="76200" cy="76200"/>
          </a:xfrm>
          <a:prstGeom prst="rect">
            <a:avLst/>
          </a:prstGeom>
          <a:solidFill>
            <a:schemeClr val="accent1">
              <a:lumMod val="10000"/>
              <a:lumOff val="90000"/>
            </a:schemeClr>
          </a:solidFill>
          <a:ln w="19050">
            <a:solidFill>
              <a:schemeClr val="accent1">
                <a:lumMod val="90000"/>
                <a:lumOff val="1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0" name="Rectangle 109"/>
          <p:cNvSpPr/>
          <p:nvPr/>
        </p:nvSpPr>
        <p:spPr>
          <a:xfrm>
            <a:off x="3222356" y="2025111"/>
            <a:ext cx="76200" cy="76200"/>
          </a:xfrm>
          <a:prstGeom prst="rect">
            <a:avLst/>
          </a:prstGeom>
          <a:solidFill>
            <a:schemeClr val="accent1">
              <a:lumMod val="10000"/>
              <a:lumOff val="90000"/>
            </a:schemeClr>
          </a:solidFill>
          <a:ln w="19050">
            <a:solidFill>
              <a:schemeClr val="accent1">
                <a:lumMod val="90000"/>
                <a:lumOff val="1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1" name="Rectangle 110"/>
          <p:cNvSpPr/>
          <p:nvPr/>
        </p:nvSpPr>
        <p:spPr>
          <a:xfrm>
            <a:off x="3080289" y="2100020"/>
            <a:ext cx="76200" cy="76200"/>
          </a:xfrm>
          <a:prstGeom prst="rect">
            <a:avLst/>
          </a:prstGeom>
          <a:solidFill>
            <a:schemeClr val="accent1">
              <a:lumMod val="10000"/>
              <a:lumOff val="90000"/>
            </a:schemeClr>
          </a:solidFill>
          <a:ln w="19050">
            <a:solidFill>
              <a:schemeClr val="accent1">
                <a:lumMod val="90000"/>
                <a:lumOff val="1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2" name="Rectangle 111"/>
          <p:cNvSpPr/>
          <p:nvPr/>
        </p:nvSpPr>
        <p:spPr>
          <a:xfrm>
            <a:off x="3573651" y="2097437"/>
            <a:ext cx="76200" cy="76200"/>
          </a:xfrm>
          <a:prstGeom prst="rect">
            <a:avLst/>
          </a:prstGeom>
          <a:solidFill>
            <a:schemeClr val="accent1">
              <a:lumMod val="10000"/>
              <a:lumOff val="90000"/>
            </a:schemeClr>
          </a:solidFill>
          <a:ln w="19050">
            <a:solidFill>
              <a:schemeClr val="accent1">
                <a:lumMod val="90000"/>
                <a:lumOff val="1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3" name="Rectangle 112"/>
          <p:cNvSpPr/>
          <p:nvPr/>
        </p:nvSpPr>
        <p:spPr>
          <a:xfrm>
            <a:off x="3361841" y="2040610"/>
            <a:ext cx="76200" cy="76200"/>
          </a:xfrm>
          <a:prstGeom prst="rect">
            <a:avLst/>
          </a:prstGeom>
          <a:solidFill>
            <a:schemeClr val="accent1">
              <a:lumMod val="10000"/>
              <a:lumOff val="90000"/>
            </a:schemeClr>
          </a:solidFill>
          <a:ln w="19050">
            <a:solidFill>
              <a:schemeClr val="accent1">
                <a:lumMod val="90000"/>
                <a:lumOff val="1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4" name="Rectangle 113"/>
          <p:cNvSpPr/>
          <p:nvPr/>
        </p:nvSpPr>
        <p:spPr>
          <a:xfrm>
            <a:off x="1765516" y="2296333"/>
            <a:ext cx="76200" cy="76200"/>
          </a:xfrm>
          <a:prstGeom prst="rect">
            <a:avLst/>
          </a:prstGeom>
          <a:solidFill>
            <a:schemeClr val="accent1">
              <a:lumMod val="10000"/>
              <a:lumOff val="90000"/>
            </a:schemeClr>
          </a:solidFill>
          <a:ln w="19050">
            <a:solidFill>
              <a:schemeClr val="accent1">
                <a:lumMod val="90000"/>
                <a:lumOff val="1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5" name="Rectangle 114"/>
          <p:cNvSpPr/>
          <p:nvPr/>
        </p:nvSpPr>
        <p:spPr>
          <a:xfrm>
            <a:off x="2057400" y="2247255"/>
            <a:ext cx="76200" cy="76200"/>
          </a:xfrm>
          <a:prstGeom prst="rect">
            <a:avLst/>
          </a:prstGeom>
          <a:solidFill>
            <a:schemeClr val="accent1">
              <a:lumMod val="10000"/>
              <a:lumOff val="90000"/>
            </a:schemeClr>
          </a:solidFill>
          <a:ln w="19050">
            <a:solidFill>
              <a:schemeClr val="accent1">
                <a:lumMod val="90000"/>
                <a:lumOff val="1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6" name="Rectangle 115"/>
          <p:cNvSpPr/>
          <p:nvPr/>
        </p:nvSpPr>
        <p:spPr>
          <a:xfrm>
            <a:off x="2202051" y="2608882"/>
            <a:ext cx="76200" cy="76200"/>
          </a:xfrm>
          <a:prstGeom prst="rect">
            <a:avLst/>
          </a:prstGeom>
          <a:solidFill>
            <a:schemeClr val="accent1">
              <a:lumMod val="10000"/>
              <a:lumOff val="90000"/>
            </a:schemeClr>
          </a:solidFill>
          <a:ln w="19050">
            <a:solidFill>
              <a:schemeClr val="accent1">
                <a:lumMod val="90000"/>
                <a:lumOff val="1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7" name="Rectangle 116"/>
          <p:cNvSpPr/>
          <p:nvPr/>
        </p:nvSpPr>
        <p:spPr>
          <a:xfrm>
            <a:off x="2501685" y="2428069"/>
            <a:ext cx="76200" cy="76200"/>
          </a:xfrm>
          <a:prstGeom prst="rect">
            <a:avLst/>
          </a:prstGeom>
          <a:solidFill>
            <a:schemeClr val="accent1">
              <a:lumMod val="10000"/>
              <a:lumOff val="90000"/>
            </a:schemeClr>
          </a:solidFill>
          <a:ln w="19050">
            <a:solidFill>
              <a:schemeClr val="accent1">
                <a:lumMod val="90000"/>
                <a:lumOff val="1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8" name="Rectangle 117"/>
          <p:cNvSpPr/>
          <p:nvPr/>
        </p:nvSpPr>
        <p:spPr>
          <a:xfrm>
            <a:off x="2506851" y="2913682"/>
            <a:ext cx="76200" cy="76200"/>
          </a:xfrm>
          <a:prstGeom prst="rect">
            <a:avLst/>
          </a:prstGeom>
          <a:solidFill>
            <a:schemeClr val="accent1">
              <a:lumMod val="10000"/>
              <a:lumOff val="90000"/>
            </a:schemeClr>
          </a:solidFill>
          <a:ln w="19050">
            <a:solidFill>
              <a:schemeClr val="accent1">
                <a:lumMod val="90000"/>
                <a:lumOff val="1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9" name="Rectangle 118"/>
          <p:cNvSpPr/>
          <p:nvPr/>
        </p:nvSpPr>
        <p:spPr>
          <a:xfrm>
            <a:off x="2543014" y="3042835"/>
            <a:ext cx="76200" cy="76200"/>
          </a:xfrm>
          <a:prstGeom prst="rect">
            <a:avLst/>
          </a:prstGeom>
          <a:solidFill>
            <a:schemeClr val="accent1">
              <a:lumMod val="10000"/>
              <a:lumOff val="90000"/>
            </a:schemeClr>
          </a:solidFill>
          <a:ln w="19050">
            <a:solidFill>
              <a:schemeClr val="accent1">
                <a:lumMod val="90000"/>
                <a:lumOff val="1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0" name="Rectangle 119"/>
          <p:cNvSpPr/>
          <p:nvPr/>
        </p:nvSpPr>
        <p:spPr>
          <a:xfrm>
            <a:off x="2369949" y="2389323"/>
            <a:ext cx="76200" cy="76200"/>
          </a:xfrm>
          <a:prstGeom prst="rect">
            <a:avLst/>
          </a:prstGeom>
          <a:solidFill>
            <a:schemeClr val="accent1">
              <a:lumMod val="10000"/>
              <a:lumOff val="90000"/>
            </a:schemeClr>
          </a:solidFill>
          <a:ln w="19050">
            <a:solidFill>
              <a:schemeClr val="accent1">
                <a:lumMod val="90000"/>
                <a:lumOff val="1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1" name="Rectangle 120"/>
          <p:cNvSpPr/>
          <p:nvPr/>
        </p:nvSpPr>
        <p:spPr>
          <a:xfrm>
            <a:off x="1747434" y="2952428"/>
            <a:ext cx="76200" cy="76200"/>
          </a:xfrm>
          <a:prstGeom prst="rect">
            <a:avLst/>
          </a:prstGeom>
          <a:solidFill>
            <a:schemeClr val="accent1">
              <a:lumMod val="10000"/>
              <a:lumOff val="90000"/>
            </a:schemeClr>
          </a:solidFill>
          <a:ln w="19050">
            <a:solidFill>
              <a:schemeClr val="accent1">
                <a:lumMod val="90000"/>
                <a:lumOff val="1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2" name="Rectangle 121"/>
          <p:cNvSpPr/>
          <p:nvPr/>
        </p:nvSpPr>
        <p:spPr>
          <a:xfrm>
            <a:off x="2372532" y="2849106"/>
            <a:ext cx="76200" cy="76200"/>
          </a:xfrm>
          <a:prstGeom prst="rect">
            <a:avLst/>
          </a:prstGeom>
          <a:solidFill>
            <a:schemeClr val="accent1">
              <a:lumMod val="10000"/>
              <a:lumOff val="90000"/>
            </a:schemeClr>
          </a:solidFill>
          <a:ln w="19050">
            <a:solidFill>
              <a:schemeClr val="accent1">
                <a:lumMod val="90000"/>
                <a:lumOff val="1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3" name="Rectangle 122"/>
          <p:cNvSpPr/>
          <p:nvPr/>
        </p:nvSpPr>
        <p:spPr>
          <a:xfrm>
            <a:off x="2540431" y="2559804"/>
            <a:ext cx="76200" cy="76200"/>
          </a:xfrm>
          <a:prstGeom prst="rect">
            <a:avLst/>
          </a:prstGeom>
          <a:solidFill>
            <a:schemeClr val="accent1">
              <a:lumMod val="10000"/>
              <a:lumOff val="90000"/>
            </a:schemeClr>
          </a:solidFill>
          <a:ln w="19050">
            <a:solidFill>
              <a:schemeClr val="accent1">
                <a:lumMod val="90000"/>
                <a:lumOff val="1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4" name="Rectangle 123"/>
          <p:cNvSpPr/>
          <p:nvPr/>
        </p:nvSpPr>
        <p:spPr>
          <a:xfrm>
            <a:off x="1801678" y="3417377"/>
            <a:ext cx="76200" cy="76200"/>
          </a:xfrm>
          <a:prstGeom prst="rect">
            <a:avLst/>
          </a:prstGeom>
          <a:solidFill>
            <a:schemeClr val="accent1">
              <a:lumMod val="10000"/>
              <a:lumOff val="90000"/>
            </a:schemeClr>
          </a:solidFill>
          <a:ln w="19050">
            <a:solidFill>
              <a:schemeClr val="accent1">
                <a:lumMod val="90000"/>
                <a:lumOff val="1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5" name="Rectangle 124"/>
          <p:cNvSpPr/>
          <p:nvPr/>
        </p:nvSpPr>
        <p:spPr>
          <a:xfrm>
            <a:off x="2155556" y="4251703"/>
            <a:ext cx="76200" cy="76200"/>
          </a:xfrm>
          <a:prstGeom prst="rect">
            <a:avLst/>
          </a:prstGeom>
          <a:solidFill>
            <a:schemeClr val="accent1">
              <a:lumMod val="10000"/>
              <a:lumOff val="90000"/>
            </a:schemeClr>
          </a:solidFill>
          <a:ln w="19050">
            <a:solidFill>
              <a:schemeClr val="accent1">
                <a:lumMod val="90000"/>
                <a:lumOff val="1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6" name="Rectangle 125"/>
          <p:cNvSpPr/>
          <p:nvPr/>
        </p:nvSpPr>
        <p:spPr>
          <a:xfrm>
            <a:off x="1781014" y="3799668"/>
            <a:ext cx="76200" cy="76200"/>
          </a:xfrm>
          <a:prstGeom prst="rect">
            <a:avLst/>
          </a:prstGeom>
          <a:solidFill>
            <a:schemeClr val="accent1">
              <a:lumMod val="10000"/>
              <a:lumOff val="90000"/>
            </a:schemeClr>
          </a:solidFill>
          <a:ln w="19050">
            <a:solidFill>
              <a:schemeClr val="accent1">
                <a:lumMod val="90000"/>
                <a:lumOff val="1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7" name="Rectangle 126"/>
          <p:cNvSpPr/>
          <p:nvPr/>
        </p:nvSpPr>
        <p:spPr>
          <a:xfrm>
            <a:off x="1956661" y="3440625"/>
            <a:ext cx="76200" cy="76200"/>
          </a:xfrm>
          <a:prstGeom prst="rect">
            <a:avLst/>
          </a:prstGeom>
          <a:solidFill>
            <a:schemeClr val="accent1">
              <a:lumMod val="10000"/>
              <a:lumOff val="90000"/>
            </a:schemeClr>
          </a:solidFill>
          <a:ln w="19050">
            <a:solidFill>
              <a:schemeClr val="accent1">
                <a:lumMod val="90000"/>
                <a:lumOff val="1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8" name="Rectangle 127"/>
          <p:cNvSpPr/>
          <p:nvPr/>
        </p:nvSpPr>
        <p:spPr>
          <a:xfrm>
            <a:off x="1783597" y="3624021"/>
            <a:ext cx="76200" cy="76200"/>
          </a:xfrm>
          <a:prstGeom prst="rect">
            <a:avLst/>
          </a:prstGeom>
          <a:solidFill>
            <a:schemeClr val="accent1">
              <a:lumMod val="10000"/>
              <a:lumOff val="90000"/>
            </a:schemeClr>
          </a:solidFill>
          <a:ln w="19050">
            <a:solidFill>
              <a:schemeClr val="accent1">
                <a:lumMod val="90000"/>
                <a:lumOff val="1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9" name="Rectangle 128"/>
          <p:cNvSpPr/>
          <p:nvPr/>
        </p:nvSpPr>
        <p:spPr>
          <a:xfrm>
            <a:off x="1628613" y="2380282"/>
            <a:ext cx="76200" cy="76200"/>
          </a:xfrm>
          <a:prstGeom prst="rect">
            <a:avLst/>
          </a:prstGeom>
          <a:solidFill>
            <a:schemeClr val="accent1">
              <a:lumMod val="10000"/>
              <a:lumOff val="90000"/>
            </a:schemeClr>
          </a:solidFill>
          <a:ln w="19050">
            <a:solidFill>
              <a:schemeClr val="accent1">
                <a:lumMod val="90000"/>
                <a:lumOff val="1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0" name="Rectangle 129"/>
          <p:cNvSpPr/>
          <p:nvPr/>
        </p:nvSpPr>
        <p:spPr>
          <a:xfrm>
            <a:off x="1920498" y="2307956"/>
            <a:ext cx="76200" cy="76200"/>
          </a:xfrm>
          <a:prstGeom prst="rect">
            <a:avLst/>
          </a:prstGeom>
          <a:solidFill>
            <a:schemeClr val="accent1">
              <a:lumMod val="10000"/>
              <a:lumOff val="90000"/>
            </a:schemeClr>
          </a:solidFill>
          <a:ln w="19050">
            <a:solidFill>
              <a:schemeClr val="accent1">
                <a:lumMod val="90000"/>
                <a:lumOff val="1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1" name="Rectangle 130"/>
          <p:cNvSpPr/>
          <p:nvPr/>
        </p:nvSpPr>
        <p:spPr>
          <a:xfrm>
            <a:off x="2072898" y="2708329"/>
            <a:ext cx="76200" cy="76200"/>
          </a:xfrm>
          <a:prstGeom prst="rect">
            <a:avLst/>
          </a:prstGeom>
          <a:solidFill>
            <a:schemeClr val="accent1">
              <a:lumMod val="10000"/>
              <a:lumOff val="90000"/>
            </a:schemeClr>
          </a:solidFill>
          <a:ln w="19050">
            <a:solidFill>
              <a:schemeClr val="accent1">
                <a:lumMod val="90000"/>
                <a:lumOff val="1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2" name="Rectangle 131"/>
          <p:cNvSpPr/>
          <p:nvPr/>
        </p:nvSpPr>
        <p:spPr>
          <a:xfrm>
            <a:off x="2225298" y="2860729"/>
            <a:ext cx="76200" cy="76200"/>
          </a:xfrm>
          <a:prstGeom prst="rect">
            <a:avLst/>
          </a:prstGeom>
          <a:solidFill>
            <a:schemeClr val="accent1">
              <a:lumMod val="10000"/>
              <a:lumOff val="90000"/>
            </a:schemeClr>
          </a:solidFill>
          <a:ln w="19050">
            <a:solidFill>
              <a:schemeClr val="accent1">
                <a:lumMod val="90000"/>
                <a:lumOff val="1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3" name="Rectangle 132"/>
          <p:cNvSpPr/>
          <p:nvPr/>
        </p:nvSpPr>
        <p:spPr>
          <a:xfrm>
            <a:off x="2377698" y="3013129"/>
            <a:ext cx="76200" cy="76200"/>
          </a:xfrm>
          <a:prstGeom prst="rect">
            <a:avLst/>
          </a:prstGeom>
          <a:solidFill>
            <a:schemeClr val="accent1">
              <a:lumMod val="10000"/>
              <a:lumOff val="90000"/>
            </a:schemeClr>
          </a:solidFill>
          <a:ln w="19050">
            <a:solidFill>
              <a:schemeClr val="accent1">
                <a:lumMod val="90000"/>
                <a:lumOff val="1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4" name="Rectangle 133"/>
          <p:cNvSpPr/>
          <p:nvPr/>
        </p:nvSpPr>
        <p:spPr>
          <a:xfrm>
            <a:off x="2530098" y="3165529"/>
            <a:ext cx="76200" cy="76200"/>
          </a:xfrm>
          <a:prstGeom prst="rect">
            <a:avLst/>
          </a:prstGeom>
          <a:solidFill>
            <a:schemeClr val="accent1">
              <a:lumMod val="10000"/>
              <a:lumOff val="90000"/>
            </a:schemeClr>
          </a:solidFill>
          <a:ln w="19050">
            <a:solidFill>
              <a:schemeClr val="accent1">
                <a:lumMod val="90000"/>
                <a:lumOff val="1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5" name="Rectangle 134"/>
          <p:cNvSpPr/>
          <p:nvPr/>
        </p:nvSpPr>
        <p:spPr>
          <a:xfrm>
            <a:off x="2426776" y="3317929"/>
            <a:ext cx="76200" cy="76200"/>
          </a:xfrm>
          <a:prstGeom prst="rect">
            <a:avLst/>
          </a:prstGeom>
          <a:solidFill>
            <a:schemeClr val="accent1">
              <a:lumMod val="10000"/>
              <a:lumOff val="90000"/>
            </a:schemeClr>
          </a:solidFill>
          <a:ln w="19050">
            <a:solidFill>
              <a:schemeClr val="accent1">
                <a:lumMod val="90000"/>
                <a:lumOff val="1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6" name="Rectangle 135"/>
          <p:cNvSpPr/>
          <p:nvPr/>
        </p:nvSpPr>
        <p:spPr>
          <a:xfrm>
            <a:off x="2338952" y="3671807"/>
            <a:ext cx="76200" cy="76200"/>
          </a:xfrm>
          <a:prstGeom prst="rect">
            <a:avLst/>
          </a:prstGeom>
          <a:solidFill>
            <a:schemeClr val="accent1">
              <a:lumMod val="10000"/>
              <a:lumOff val="90000"/>
            </a:schemeClr>
          </a:solidFill>
          <a:ln w="19050">
            <a:solidFill>
              <a:schemeClr val="accent1">
                <a:lumMod val="90000"/>
                <a:lumOff val="1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7" name="Rectangle 136"/>
          <p:cNvSpPr/>
          <p:nvPr/>
        </p:nvSpPr>
        <p:spPr>
          <a:xfrm>
            <a:off x="2406111" y="3134533"/>
            <a:ext cx="76200" cy="76200"/>
          </a:xfrm>
          <a:prstGeom prst="rect">
            <a:avLst/>
          </a:prstGeom>
          <a:solidFill>
            <a:schemeClr val="accent1">
              <a:lumMod val="10000"/>
              <a:lumOff val="90000"/>
            </a:schemeClr>
          </a:solidFill>
          <a:ln w="19050">
            <a:solidFill>
              <a:schemeClr val="accent1">
                <a:lumMod val="90000"/>
                <a:lumOff val="1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8" name="Rectangle 137"/>
          <p:cNvSpPr/>
          <p:nvPr/>
        </p:nvSpPr>
        <p:spPr>
          <a:xfrm>
            <a:off x="2457772" y="2705746"/>
            <a:ext cx="76200" cy="76200"/>
          </a:xfrm>
          <a:prstGeom prst="rect">
            <a:avLst/>
          </a:prstGeom>
          <a:solidFill>
            <a:schemeClr val="accent1">
              <a:lumMod val="10000"/>
              <a:lumOff val="90000"/>
            </a:schemeClr>
          </a:solidFill>
          <a:ln w="19050">
            <a:solidFill>
              <a:schemeClr val="accent1">
                <a:lumMod val="90000"/>
                <a:lumOff val="1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9" name="Rectangle 138"/>
          <p:cNvSpPr/>
          <p:nvPr/>
        </p:nvSpPr>
        <p:spPr>
          <a:xfrm>
            <a:off x="2424193" y="2555929"/>
            <a:ext cx="76200" cy="76200"/>
          </a:xfrm>
          <a:prstGeom prst="rect">
            <a:avLst/>
          </a:prstGeom>
          <a:solidFill>
            <a:schemeClr val="accent1">
              <a:lumMod val="10000"/>
              <a:lumOff val="90000"/>
            </a:schemeClr>
          </a:solidFill>
          <a:ln w="19050">
            <a:solidFill>
              <a:schemeClr val="accent1">
                <a:lumMod val="90000"/>
                <a:lumOff val="1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0" name="Rectangle 139"/>
          <p:cNvSpPr/>
          <p:nvPr/>
        </p:nvSpPr>
        <p:spPr>
          <a:xfrm>
            <a:off x="2297624" y="2723827"/>
            <a:ext cx="76200" cy="76200"/>
          </a:xfrm>
          <a:prstGeom prst="rect">
            <a:avLst/>
          </a:prstGeom>
          <a:solidFill>
            <a:schemeClr val="accent1">
              <a:lumMod val="10000"/>
              <a:lumOff val="90000"/>
            </a:schemeClr>
          </a:solidFill>
          <a:ln w="19050">
            <a:solidFill>
              <a:schemeClr val="accent1">
                <a:lumMod val="90000"/>
                <a:lumOff val="1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1" name="Rectangle 140"/>
          <p:cNvSpPr/>
          <p:nvPr/>
        </p:nvSpPr>
        <p:spPr>
          <a:xfrm>
            <a:off x="1923081" y="3581400"/>
            <a:ext cx="76200" cy="76200"/>
          </a:xfrm>
          <a:prstGeom prst="rect">
            <a:avLst/>
          </a:prstGeom>
          <a:solidFill>
            <a:schemeClr val="accent1">
              <a:lumMod val="10000"/>
              <a:lumOff val="90000"/>
            </a:schemeClr>
          </a:solidFill>
          <a:ln w="19050">
            <a:solidFill>
              <a:schemeClr val="accent1">
                <a:lumMod val="90000"/>
                <a:lumOff val="1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2" name="Rectangle 141"/>
          <p:cNvSpPr/>
          <p:nvPr/>
        </p:nvSpPr>
        <p:spPr>
          <a:xfrm>
            <a:off x="2075481" y="3555570"/>
            <a:ext cx="76200" cy="76200"/>
          </a:xfrm>
          <a:prstGeom prst="rect">
            <a:avLst/>
          </a:prstGeom>
          <a:solidFill>
            <a:schemeClr val="accent1">
              <a:lumMod val="10000"/>
              <a:lumOff val="90000"/>
            </a:schemeClr>
          </a:solidFill>
          <a:ln w="19050">
            <a:solidFill>
              <a:schemeClr val="accent1">
                <a:lumMod val="90000"/>
                <a:lumOff val="1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3" name="Rectangle 142"/>
          <p:cNvSpPr/>
          <p:nvPr/>
        </p:nvSpPr>
        <p:spPr>
          <a:xfrm>
            <a:off x="2243380" y="3095786"/>
            <a:ext cx="76200" cy="76200"/>
          </a:xfrm>
          <a:prstGeom prst="rect">
            <a:avLst/>
          </a:prstGeom>
          <a:solidFill>
            <a:schemeClr val="accent1">
              <a:lumMod val="10000"/>
              <a:lumOff val="90000"/>
            </a:schemeClr>
          </a:solidFill>
          <a:ln w="19050">
            <a:solidFill>
              <a:schemeClr val="accent1">
                <a:lumMod val="90000"/>
                <a:lumOff val="1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4" name="Rectangle 143"/>
          <p:cNvSpPr/>
          <p:nvPr/>
        </p:nvSpPr>
        <p:spPr>
          <a:xfrm>
            <a:off x="1481380" y="2438400"/>
            <a:ext cx="76200" cy="76200"/>
          </a:xfrm>
          <a:prstGeom prst="rect">
            <a:avLst/>
          </a:prstGeom>
          <a:solidFill>
            <a:schemeClr val="accent1">
              <a:lumMod val="10000"/>
              <a:lumOff val="90000"/>
            </a:schemeClr>
          </a:solidFill>
          <a:ln w="19050">
            <a:solidFill>
              <a:schemeClr val="accent1">
                <a:lumMod val="90000"/>
                <a:lumOff val="1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5" name="Rectangle 144"/>
          <p:cNvSpPr/>
          <p:nvPr/>
        </p:nvSpPr>
        <p:spPr>
          <a:xfrm>
            <a:off x="1750017" y="2590800"/>
            <a:ext cx="76200" cy="76200"/>
          </a:xfrm>
          <a:prstGeom prst="rect">
            <a:avLst/>
          </a:prstGeom>
          <a:solidFill>
            <a:schemeClr val="accent1">
              <a:lumMod val="10000"/>
              <a:lumOff val="90000"/>
            </a:schemeClr>
          </a:solidFill>
          <a:ln w="19050">
            <a:solidFill>
              <a:schemeClr val="accent1">
                <a:lumMod val="90000"/>
                <a:lumOff val="1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6" name="Rectangle 145"/>
          <p:cNvSpPr/>
          <p:nvPr/>
        </p:nvSpPr>
        <p:spPr>
          <a:xfrm>
            <a:off x="1902417" y="2743200"/>
            <a:ext cx="76200" cy="76200"/>
          </a:xfrm>
          <a:prstGeom prst="rect">
            <a:avLst/>
          </a:prstGeom>
          <a:solidFill>
            <a:schemeClr val="accent1">
              <a:lumMod val="10000"/>
              <a:lumOff val="90000"/>
            </a:schemeClr>
          </a:solidFill>
          <a:ln w="19050">
            <a:solidFill>
              <a:schemeClr val="accent1">
                <a:lumMod val="90000"/>
                <a:lumOff val="1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7" name="Rectangle 146"/>
          <p:cNvSpPr/>
          <p:nvPr/>
        </p:nvSpPr>
        <p:spPr>
          <a:xfrm>
            <a:off x="1977326" y="2872352"/>
            <a:ext cx="76200" cy="76200"/>
          </a:xfrm>
          <a:prstGeom prst="rect">
            <a:avLst/>
          </a:prstGeom>
          <a:solidFill>
            <a:schemeClr val="accent1">
              <a:lumMod val="10000"/>
              <a:lumOff val="90000"/>
            </a:schemeClr>
          </a:solidFill>
          <a:ln w="19050">
            <a:solidFill>
              <a:schemeClr val="accent1">
                <a:lumMod val="90000"/>
                <a:lumOff val="1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8" name="Rectangle 147"/>
          <p:cNvSpPr/>
          <p:nvPr/>
        </p:nvSpPr>
        <p:spPr>
          <a:xfrm>
            <a:off x="1610532" y="3055749"/>
            <a:ext cx="76200" cy="76200"/>
          </a:xfrm>
          <a:prstGeom prst="rect">
            <a:avLst/>
          </a:prstGeom>
          <a:solidFill>
            <a:schemeClr val="accent1">
              <a:lumMod val="10000"/>
              <a:lumOff val="90000"/>
            </a:schemeClr>
          </a:solidFill>
          <a:ln w="19050">
            <a:solidFill>
              <a:schemeClr val="accent1">
                <a:lumMod val="90000"/>
                <a:lumOff val="1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9" name="Rectangle 148"/>
          <p:cNvSpPr/>
          <p:nvPr/>
        </p:nvSpPr>
        <p:spPr>
          <a:xfrm>
            <a:off x="2320871" y="3239146"/>
            <a:ext cx="76200" cy="76200"/>
          </a:xfrm>
          <a:prstGeom prst="rect">
            <a:avLst/>
          </a:prstGeom>
          <a:solidFill>
            <a:schemeClr val="accent1">
              <a:lumMod val="10000"/>
              <a:lumOff val="90000"/>
            </a:schemeClr>
          </a:solidFill>
          <a:ln w="19050">
            <a:solidFill>
              <a:schemeClr val="accent1">
                <a:lumMod val="90000"/>
                <a:lumOff val="1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0" name="Rectangle 149"/>
          <p:cNvSpPr/>
          <p:nvPr/>
        </p:nvSpPr>
        <p:spPr>
          <a:xfrm>
            <a:off x="2124559" y="2965342"/>
            <a:ext cx="76200" cy="76200"/>
          </a:xfrm>
          <a:prstGeom prst="rect">
            <a:avLst/>
          </a:prstGeom>
          <a:solidFill>
            <a:schemeClr val="accent1">
              <a:lumMod val="10000"/>
              <a:lumOff val="90000"/>
            </a:schemeClr>
          </a:solidFill>
          <a:ln w="19050">
            <a:solidFill>
              <a:schemeClr val="accent1">
                <a:lumMod val="90000"/>
                <a:lumOff val="1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1" name="Rectangle 150"/>
          <p:cNvSpPr/>
          <p:nvPr/>
        </p:nvSpPr>
        <p:spPr>
          <a:xfrm>
            <a:off x="2416444" y="3559444"/>
            <a:ext cx="76200" cy="76200"/>
          </a:xfrm>
          <a:prstGeom prst="rect">
            <a:avLst/>
          </a:prstGeom>
          <a:solidFill>
            <a:schemeClr val="accent1">
              <a:lumMod val="10000"/>
              <a:lumOff val="90000"/>
            </a:schemeClr>
          </a:solidFill>
          <a:ln w="19050">
            <a:solidFill>
              <a:schemeClr val="accent1">
                <a:lumMod val="90000"/>
                <a:lumOff val="1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2" name="Rectangle 151"/>
          <p:cNvSpPr/>
          <p:nvPr/>
        </p:nvSpPr>
        <p:spPr>
          <a:xfrm>
            <a:off x="2251129" y="3370881"/>
            <a:ext cx="76200" cy="76200"/>
          </a:xfrm>
          <a:prstGeom prst="rect">
            <a:avLst/>
          </a:prstGeom>
          <a:solidFill>
            <a:schemeClr val="accent1">
              <a:lumMod val="10000"/>
              <a:lumOff val="90000"/>
            </a:schemeClr>
          </a:solidFill>
          <a:ln w="19050">
            <a:solidFill>
              <a:schemeClr val="accent1">
                <a:lumMod val="90000"/>
                <a:lumOff val="1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3" name="Rectangle 152"/>
          <p:cNvSpPr/>
          <p:nvPr/>
        </p:nvSpPr>
        <p:spPr>
          <a:xfrm>
            <a:off x="1628614" y="3182318"/>
            <a:ext cx="76200" cy="76200"/>
          </a:xfrm>
          <a:prstGeom prst="rect">
            <a:avLst/>
          </a:prstGeom>
          <a:solidFill>
            <a:schemeClr val="accent1">
              <a:lumMod val="10000"/>
              <a:lumOff val="90000"/>
            </a:schemeClr>
          </a:solidFill>
          <a:ln w="19050">
            <a:solidFill>
              <a:schemeClr val="accent1">
                <a:lumMod val="90000"/>
                <a:lumOff val="1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4" name="Rectangle 153"/>
          <p:cNvSpPr/>
          <p:nvPr/>
        </p:nvSpPr>
        <p:spPr>
          <a:xfrm>
            <a:off x="1788763" y="3102244"/>
            <a:ext cx="76200" cy="76200"/>
          </a:xfrm>
          <a:prstGeom prst="rect">
            <a:avLst/>
          </a:prstGeom>
          <a:solidFill>
            <a:schemeClr val="accent1">
              <a:lumMod val="10000"/>
              <a:lumOff val="90000"/>
            </a:schemeClr>
          </a:solidFill>
          <a:ln w="19050">
            <a:solidFill>
              <a:schemeClr val="accent1">
                <a:lumMod val="90000"/>
                <a:lumOff val="1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5" name="Rectangle 154"/>
          <p:cNvSpPr/>
          <p:nvPr/>
        </p:nvSpPr>
        <p:spPr>
          <a:xfrm>
            <a:off x="1770682" y="3277891"/>
            <a:ext cx="76200" cy="76200"/>
          </a:xfrm>
          <a:prstGeom prst="rect">
            <a:avLst/>
          </a:prstGeom>
          <a:solidFill>
            <a:schemeClr val="accent1">
              <a:lumMod val="10000"/>
              <a:lumOff val="90000"/>
            </a:schemeClr>
          </a:solidFill>
          <a:ln w="19050">
            <a:solidFill>
              <a:schemeClr val="accent1">
                <a:lumMod val="90000"/>
                <a:lumOff val="1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6" name="Rectangle 155"/>
          <p:cNvSpPr/>
          <p:nvPr/>
        </p:nvSpPr>
        <p:spPr>
          <a:xfrm>
            <a:off x="2039319" y="3988230"/>
            <a:ext cx="76200" cy="76200"/>
          </a:xfrm>
          <a:prstGeom prst="rect">
            <a:avLst/>
          </a:prstGeom>
          <a:solidFill>
            <a:schemeClr val="accent1">
              <a:lumMod val="10000"/>
              <a:lumOff val="90000"/>
            </a:schemeClr>
          </a:solidFill>
          <a:ln w="19050">
            <a:solidFill>
              <a:schemeClr val="accent1">
                <a:lumMod val="90000"/>
                <a:lumOff val="1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7" name="Rectangle 156"/>
          <p:cNvSpPr/>
          <p:nvPr/>
        </p:nvSpPr>
        <p:spPr>
          <a:xfrm>
            <a:off x="2145224" y="3241728"/>
            <a:ext cx="76200" cy="76200"/>
          </a:xfrm>
          <a:prstGeom prst="rect">
            <a:avLst/>
          </a:prstGeom>
          <a:solidFill>
            <a:schemeClr val="accent1">
              <a:lumMod val="10000"/>
              <a:lumOff val="90000"/>
            </a:schemeClr>
          </a:solidFill>
          <a:ln w="19050">
            <a:solidFill>
              <a:schemeClr val="accent1">
                <a:lumMod val="90000"/>
                <a:lumOff val="1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8" name="Rectangle 157"/>
          <p:cNvSpPr/>
          <p:nvPr/>
        </p:nvSpPr>
        <p:spPr>
          <a:xfrm>
            <a:off x="2072898" y="3789335"/>
            <a:ext cx="76200" cy="76200"/>
          </a:xfrm>
          <a:prstGeom prst="rect">
            <a:avLst/>
          </a:prstGeom>
          <a:solidFill>
            <a:schemeClr val="accent1">
              <a:lumMod val="10000"/>
              <a:lumOff val="90000"/>
            </a:schemeClr>
          </a:solidFill>
          <a:ln w="19050">
            <a:solidFill>
              <a:schemeClr val="accent1">
                <a:lumMod val="90000"/>
                <a:lumOff val="1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9" name="Rectangle 158"/>
          <p:cNvSpPr/>
          <p:nvPr/>
        </p:nvSpPr>
        <p:spPr>
          <a:xfrm>
            <a:off x="1256655" y="2626962"/>
            <a:ext cx="76200" cy="76200"/>
          </a:xfrm>
          <a:prstGeom prst="rect">
            <a:avLst/>
          </a:prstGeom>
          <a:solidFill>
            <a:schemeClr val="accent1">
              <a:lumMod val="10000"/>
              <a:lumOff val="90000"/>
            </a:schemeClr>
          </a:solidFill>
          <a:ln w="19050">
            <a:solidFill>
              <a:schemeClr val="accent1">
                <a:lumMod val="90000"/>
                <a:lumOff val="1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0" name="Rectangle 159"/>
          <p:cNvSpPr/>
          <p:nvPr/>
        </p:nvSpPr>
        <p:spPr>
          <a:xfrm>
            <a:off x="1626031" y="2686373"/>
            <a:ext cx="76200" cy="76200"/>
          </a:xfrm>
          <a:prstGeom prst="rect">
            <a:avLst/>
          </a:prstGeom>
          <a:solidFill>
            <a:schemeClr val="accent1">
              <a:lumMod val="10000"/>
              <a:lumOff val="90000"/>
            </a:schemeClr>
          </a:solidFill>
          <a:ln w="19050">
            <a:solidFill>
              <a:schemeClr val="accent1">
                <a:lumMod val="90000"/>
                <a:lumOff val="1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1" name="Rectangle 160"/>
          <p:cNvSpPr/>
          <p:nvPr/>
        </p:nvSpPr>
        <p:spPr>
          <a:xfrm>
            <a:off x="1809427" y="2459064"/>
            <a:ext cx="76200" cy="76200"/>
          </a:xfrm>
          <a:prstGeom prst="rect">
            <a:avLst/>
          </a:prstGeom>
          <a:solidFill>
            <a:schemeClr val="accent1">
              <a:lumMod val="10000"/>
              <a:lumOff val="90000"/>
            </a:schemeClr>
          </a:solidFill>
          <a:ln w="19050">
            <a:solidFill>
              <a:schemeClr val="accent1">
                <a:lumMod val="90000"/>
                <a:lumOff val="1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2" name="Rectangle 161"/>
          <p:cNvSpPr/>
          <p:nvPr/>
        </p:nvSpPr>
        <p:spPr>
          <a:xfrm>
            <a:off x="1930831" y="2991173"/>
            <a:ext cx="76200" cy="76200"/>
          </a:xfrm>
          <a:prstGeom prst="rect">
            <a:avLst/>
          </a:prstGeom>
          <a:solidFill>
            <a:schemeClr val="accent1">
              <a:lumMod val="10000"/>
              <a:lumOff val="90000"/>
            </a:schemeClr>
          </a:solidFill>
          <a:ln w="19050">
            <a:solidFill>
              <a:schemeClr val="accent1">
                <a:lumMod val="90000"/>
                <a:lumOff val="1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3" name="Rectangle 162"/>
          <p:cNvSpPr/>
          <p:nvPr/>
        </p:nvSpPr>
        <p:spPr>
          <a:xfrm>
            <a:off x="1633780" y="2825858"/>
            <a:ext cx="76200" cy="76200"/>
          </a:xfrm>
          <a:prstGeom prst="rect">
            <a:avLst/>
          </a:prstGeom>
          <a:solidFill>
            <a:schemeClr val="accent1">
              <a:lumMod val="10000"/>
              <a:lumOff val="90000"/>
            </a:schemeClr>
          </a:solidFill>
          <a:ln w="19050">
            <a:solidFill>
              <a:schemeClr val="accent1">
                <a:lumMod val="90000"/>
                <a:lumOff val="1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4" name="Rectangle 163"/>
          <p:cNvSpPr/>
          <p:nvPr/>
        </p:nvSpPr>
        <p:spPr>
          <a:xfrm>
            <a:off x="1452966" y="3218481"/>
            <a:ext cx="76200" cy="76200"/>
          </a:xfrm>
          <a:prstGeom prst="rect">
            <a:avLst/>
          </a:prstGeom>
          <a:solidFill>
            <a:schemeClr val="accent1">
              <a:lumMod val="10000"/>
              <a:lumOff val="90000"/>
            </a:schemeClr>
          </a:solidFill>
          <a:ln w="19050">
            <a:solidFill>
              <a:schemeClr val="accent1">
                <a:lumMod val="90000"/>
                <a:lumOff val="1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5" name="Rectangle 164"/>
          <p:cNvSpPr/>
          <p:nvPr/>
        </p:nvSpPr>
        <p:spPr>
          <a:xfrm>
            <a:off x="2388031" y="3448373"/>
            <a:ext cx="76200" cy="76200"/>
          </a:xfrm>
          <a:prstGeom prst="rect">
            <a:avLst/>
          </a:prstGeom>
          <a:solidFill>
            <a:schemeClr val="accent1">
              <a:lumMod val="10000"/>
              <a:lumOff val="90000"/>
            </a:schemeClr>
          </a:solidFill>
          <a:ln w="19050">
            <a:solidFill>
              <a:schemeClr val="accent1">
                <a:lumMod val="90000"/>
                <a:lumOff val="1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6" name="Rectangle 165"/>
          <p:cNvSpPr/>
          <p:nvPr/>
        </p:nvSpPr>
        <p:spPr>
          <a:xfrm>
            <a:off x="2540431" y="3600773"/>
            <a:ext cx="76200" cy="76200"/>
          </a:xfrm>
          <a:prstGeom prst="rect">
            <a:avLst/>
          </a:prstGeom>
          <a:solidFill>
            <a:schemeClr val="accent1">
              <a:lumMod val="10000"/>
              <a:lumOff val="90000"/>
            </a:schemeClr>
          </a:solidFill>
          <a:ln w="19050">
            <a:solidFill>
              <a:schemeClr val="accent1">
                <a:lumMod val="90000"/>
                <a:lumOff val="1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7" name="Rectangle 166"/>
          <p:cNvSpPr/>
          <p:nvPr/>
        </p:nvSpPr>
        <p:spPr>
          <a:xfrm>
            <a:off x="1979909" y="4233620"/>
            <a:ext cx="76200" cy="76200"/>
          </a:xfrm>
          <a:prstGeom prst="rect">
            <a:avLst/>
          </a:prstGeom>
          <a:solidFill>
            <a:schemeClr val="accent1">
              <a:lumMod val="10000"/>
              <a:lumOff val="90000"/>
            </a:schemeClr>
          </a:solidFill>
          <a:ln w="19050">
            <a:solidFill>
              <a:schemeClr val="accent1">
                <a:lumMod val="90000"/>
                <a:lumOff val="1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8" name="Rectangle 167"/>
          <p:cNvSpPr/>
          <p:nvPr/>
        </p:nvSpPr>
        <p:spPr>
          <a:xfrm>
            <a:off x="1892085" y="4060556"/>
            <a:ext cx="76200" cy="76200"/>
          </a:xfrm>
          <a:prstGeom prst="rect">
            <a:avLst/>
          </a:prstGeom>
          <a:solidFill>
            <a:schemeClr val="accent1">
              <a:lumMod val="10000"/>
              <a:lumOff val="90000"/>
            </a:schemeClr>
          </a:solidFill>
          <a:ln w="19050">
            <a:solidFill>
              <a:schemeClr val="accent1">
                <a:lumMod val="90000"/>
                <a:lumOff val="1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9" name="Rectangle 168"/>
          <p:cNvSpPr/>
          <p:nvPr/>
        </p:nvSpPr>
        <p:spPr>
          <a:xfrm>
            <a:off x="1935997" y="3887491"/>
            <a:ext cx="76200" cy="76200"/>
          </a:xfrm>
          <a:prstGeom prst="rect">
            <a:avLst/>
          </a:prstGeom>
          <a:solidFill>
            <a:schemeClr val="accent1">
              <a:lumMod val="10000"/>
              <a:lumOff val="90000"/>
            </a:schemeClr>
          </a:solidFill>
          <a:ln w="19050">
            <a:solidFill>
              <a:schemeClr val="accent1">
                <a:lumMod val="90000"/>
                <a:lumOff val="1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0" name="Rectangle 169"/>
          <p:cNvSpPr/>
          <p:nvPr/>
        </p:nvSpPr>
        <p:spPr>
          <a:xfrm>
            <a:off x="1917916" y="3722176"/>
            <a:ext cx="76200" cy="76200"/>
          </a:xfrm>
          <a:prstGeom prst="rect">
            <a:avLst/>
          </a:prstGeom>
          <a:solidFill>
            <a:schemeClr val="accent1">
              <a:lumMod val="10000"/>
              <a:lumOff val="90000"/>
            </a:schemeClr>
          </a:solidFill>
          <a:ln w="19050">
            <a:solidFill>
              <a:schemeClr val="accent1">
                <a:lumMod val="90000"/>
                <a:lumOff val="1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1" name="Rectangle 170"/>
          <p:cNvSpPr/>
          <p:nvPr/>
        </p:nvSpPr>
        <p:spPr>
          <a:xfrm>
            <a:off x="2078065" y="4122550"/>
            <a:ext cx="76200" cy="76200"/>
          </a:xfrm>
          <a:prstGeom prst="rect">
            <a:avLst/>
          </a:prstGeom>
          <a:solidFill>
            <a:schemeClr val="accent1">
              <a:lumMod val="10000"/>
              <a:lumOff val="90000"/>
            </a:schemeClr>
          </a:solidFill>
          <a:ln w="19050">
            <a:solidFill>
              <a:schemeClr val="accent1">
                <a:lumMod val="90000"/>
                <a:lumOff val="1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2" name="Rectangle 171"/>
          <p:cNvSpPr/>
          <p:nvPr/>
        </p:nvSpPr>
        <p:spPr>
          <a:xfrm>
            <a:off x="2168471" y="3670515"/>
            <a:ext cx="76200" cy="76200"/>
          </a:xfrm>
          <a:prstGeom prst="rect">
            <a:avLst/>
          </a:prstGeom>
          <a:solidFill>
            <a:schemeClr val="accent1">
              <a:lumMod val="10000"/>
              <a:lumOff val="90000"/>
            </a:schemeClr>
          </a:solidFill>
          <a:ln w="19050">
            <a:solidFill>
              <a:schemeClr val="accent1">
                <a:lumMod val="90000"/>
                <a:lumOff val="1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3" name="Rectangle 172"/>
          <p:cNvSpPr/>
          <p:nvPr/>
        </p:nvSpPr>
        <p:spPr>
          <a:xfrm>
            <a:off x="2351868" y="4125132"/>
            <a:ext cx="76200" cy="76200"/>
          </a:xfrm>
          <a:prstGeom prst="rect">
            <a:avLst/>
          </a:prstGeom>
          <a:solidFill>
            <a:schemeClr val="accent1">
              <a:lumMod val="10000"/>
              <a:lumOff val="90000"/>
            </a:schemeClr>
          </a:solidFill>
          <a:ln w="19050">
            <a:solidFill>
              <a:schemeClr val="accent1">
                <a:lumMod val="90000"/>
                <a:lumOff val="1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4" name="Rectangle 173"/>
          <p:cNvSpPr/>
          <p:nvPr/>
        </p:nvSpPr>
        <p:spPr>
          <a:xfrm>
            <a:off x="1313482" y="2497811"/>
            <a:ext cx="76200" cy="76200"/>
          </a:xfrm>
          <a:prstGeom prst="rect">
            <a:avLst/>
          </a:prstGeom>
          <a:solidFill>
            <a:schemeClr val="accent1">
              <a:lumMod val="10000"/>
              <a:lumOff val="90000"/>
            </a:schemeClr>
          </a:solidFill>
          <a:ln w="19050">
            <a:solidFill>
              <a:schemeClr val="accent1">
                <a:lumMod val="90000"/>
                <a:lumOff val="1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5" name="Rectangle 174"/>
          <p:cNvSpPr/>
          <p:nvPr/>
        </p:nvSpPr>
        <p:spPr>
          <a:xfrm>
            <a:off x="1489129" y="2781946"/>
            <a:ext cx="76200" cy="76200"/>
          </a:xfrm>
          <a:prstGeom prst="rect">
            <a:avLst/>
          </a:prstGeom>
          <a:solidFill>
            <a:schemeClr val="accent1">
              <a:lumMod val="10000"/>
              <a:lumOff val="90000"/>
            </a:schemeClr>
          </a:solidFill>
          <a:ln w="19050">
            <a:solidFill>
              <a:schemeClr val="accent1">
                <a:lumMod val="90000"/>
                <a:lumOff val="1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6" name="Rectangle 175"/>
          <p:cNvSpPr/>
          <p:nvPr/>
        </p:nvSpPr>
        <p:spPr>
          <a:xfrm>
            <a:off x="1161082" y="2872353"/>
            <a:ext cx="76200" cy="76200"/>
          </a:xfrm>
          <a:prstGeom prst="rect">
            <a:avLst/>
          </a:prstGeom>
          <a:solidFill>
            <a:schemeClr val="accent1">
              <a:lumMod val="10000"/>
              <a:lumOff val="90000"/>
            </a:schemeClr>
          </a:solidFill>
          <a:ln w="19050">
            <a:solidFill>
              <a:schemeClr val="accent1">
                <a:lumMod val="90000"/>
                <a:lumOff val="1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7" name="Rectangle 176"/>
          <p:cNvSpPr/>
          <p:nvPr/>
        </p:nvSpPr>
        <p:spPr>
          <a:xfrm>
            <a:off x="1522709" y="2924014"/>
            <a:ext cx="76200" cy="76200"/>
          </a:xfrm>
          <a:prstGeom prst="rect">
            <a:avLst/>
          </a:prstGeom>
          <a:solidFill>
            <a:schemeClr val="accent1">
              <a:lumMod val="10000"/>
              <a:lumOff val="90000"/>
            </a:schemeClr>
          </a:solidFill>
          <a:ln w="19050">
            <a:solidFill>
              <a:schemeClr val="accent1">
                <a:lumMod val="90000"/>
                <a:lumOff val="1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8" name="Rectangle 177"/>
          <p:cNvSpPr/>
          <p:nvPr/>
        </p:nvSpPr>
        <p:spPr>
          <a:xfrm>
            <a:off x="1946329" y="3239146"/>
            <a:ext cx="76200" cy="76200"/>
          </a:xfrm>
          <a:prstGeom prst="rect">
            <a:avLst/>
          </a:prstGeom>
          <a:solidFill>
            <a:schemeClr val="accent1">
              <a:lumMod val="10000"/>
              <a:lumOff val="90000"/>
            </a:schemeClr>
          </a:solidFill>
          <a:ln w="19050">
            <a:solidFill>
              <a:schemeClr val="accent1">
                <a:lumMod val="90000"/>
                <a:lumOff val="1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9" name="Rectangle 178"/>
          <p:cNvSpPr/>
          <p:nvPr/>
        </p:nvSpPr>
        <p:spPr>
          <a:xfrm>
            <a:off x="2098729" y="3391546"/>
            <a:ext cx="76200" cy="76200"/>
          </a:xfrm>
          <a:prstGeom prst="rect">
            <a:avLst/>
          </a:prstGeom>
          <a:solidFill>
            <a:schemeClr val="accent1">
              <a:lumMod val="10000"/>
              <a:lumOff val="90000"/>
            </a:schemeClr>
          </a:solidFill>
          <a:ln w="19050">
            <a:solidFill>
              <a:schemeClr val="accent1">
                <a:lumMod val="90000"/>
                <a:lumOff val="1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0" name="Rectangle 179"/>
          <p:cNvSpPr/>
          <p:nvPr/>
        </p:nvSpPr>
        <p:spPr>
          <a:xfrm>
            <a:off x="2251129" y="3543946"/>
            <a:ext cx="76200" cy="76200"/>
          </a:xfrm>
          <a:prstGeom prst="rect">
            <a:avLst/>
          </a:prstGeom>
          <a:solidFill>
            <a:schemeClr val="accent1">
              <a:lumMod val="10000"/>
              <a:lumOff val="90000"/>
            </a:schemeClr>
          </a:solidFill>
          <a:ln w="19050">
            <a:solidFill>
              <a:schemeClr val="accent1">
                <a:lumMod val="90000"/>
                <a:lumOff val="1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1" name="Rectangle 180"/>
          <p:cNvSpPr/>
          <p:nvPr/>
        </p:nvSpPr>
        <p:spPr>
          <a:xfrm>
            <a:off x="1830092" y="4207790"/>
            <a:ext cx="76200" cy="76200"/>
          </a:xfrm>
          <a:prstGeom prst="rect">
            <a:avLst/>
          </a:prstGeom>
          <a:solidFill>
            <a:schemeClr val="accent1">
              <a:lumMod val="10000"/>
              <a:lumOff val="90000"/>
            </a:schemeClr>
          </a:solidFill>
          <a:ln w="19050">
            <a:solidFill>
              <a:schemeClr val="accent1">
                <a:lumMod val="90000"/>
                <a:lumOff val="1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2" name="Rectangle 181"/>
          <p:cNvSpPr/>
          <p:nvPr/>
        </p:nvSpPr>
        <p:spPr>
          <a:xfrm>
            <a:off x="2493936" y="4158712"/>
            <a:ext cx="76200" cy="76200"/>
          </a:xfrm>
          <a:prstGeom prst="rect">
            <a:avLst/>
          </a:prstGeom>
          <a:solidFill>
            <a:schemeClr val="accent1">
              <a:lumMod val="10000"/>
              <a:lumOff val="90000"/>
            </a:schemeClr>
          </a:solidFill>
          <a:ln w="19050">
            <a:solidFill>
              <a:schemeClr val="accent1">
                <a:lumMod val="90000"/>
                <a:lumOff val="1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3" name="Rectangle 182"/>
          <p:cNvSpPr/>
          <p:nvPr/>
        </p:nvSpPr>
        <p:spPr>
          <a:xfrm>
            <a:off x="1739685" y="4078638"/>
            <a:ext cx="76200" cy="76200"/>
          </a:xfrm>
          <a:prstGeom prst="rect">
            <a:avLst/>
          </a:prstGeom>
          <a:solidFill>
            <a:schemeClr val="accent1">
              <a:lumMod val="10000"/>
              <a:lumOff val="90000"/>
            </a:schemeClr>
          </a:solidFill>
          <a:ln w="19050">
            <a:solidFill>
              <a:schemeClr val="accent1">
                <a:lumMod val="90000"/>
                <a:lumOff val="1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4" name="Rectangle 183"/>
          <p:cNvSpPr/>
          <p:nvPr/>
        </p:nvSpPr>
        <p:spPr>
          <a:xfrm>
            <a:off x="2457773" y="3735091"/>
            <a:ext cx="76200" cy="76200"/>
          </a:xfrm>
          <a:prstGeom prst="rect">
            <a:avLst/>
          </a:prstGeom>
          <a:solidFill>
            <a:schemeClr val="accent1">
              <a:lumMod val="10000"/>
              <a:lumOff val="90000"/>
            </a:schemeClr>
          </a:solidFill>
          <a:ln w="19050">
            <a:solidFill>
              <a:schemeClr val="accent1">
                <a:lumMod val="90000"/>
                <a:lumOff val="1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5" name="Rectangle 184"/>
          <p:cNvSpPr/>
          <p:nvPr/>
        </p:nvSpPr>
        <p:spPr>
          <a:xfrm>
            <a:off x="2083231" y="4383437"/>
            <a:ext cx="76200" cy="76200"/>
          </a:xfrm>
          <a:prstGeom prst="rect">
            <a:avLst/>
          </a:prstGeom>
          <a:solidFill>
            <a:schemeClr val="accent1">
              <a:lumMod val="10000"/>
              <a:lumOff val="90000"/>
            </a:schemeClr>
          </a:solidFill>
          <a:ln w="19050">
            <a:solidFill>
              <a:schemeClr val="accent1">
                <a:lumMod val="90000"/>
                <a:lumOff val="1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6" name="Rectangle 185"/>
          <p:cNvSpPr/>
          <p:nvPr/>
        </p:nvSpPr>
        <p:spPr>
          <a:xfrm>
            <a:off x="2204634" y="4055390"/>
            <a:ext cx="76200" cy="76200"/>
          </a:xfrm>
          <a:prstGeom prst="rect">
            <a:avLst/>
          </a:prstGeom>
          <a:solidFill>
            <a:schemeClr val="accent1">
              <a:lumMod val="10000"/>
              <a:lumOff val="90000"/>
            </a:schemeClr>
          </a:solidFill>
          <a:ln w="19050">
            <a:solidFill>
              <a:schemeClr val="accent1">
                <a:lumMod val="90000"/>
                <a:lumOff val="1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7" name="Rectangle 186"/>
          <p:cNvSpPr/>
          <p:nvPr/>
        </p:nvSpPr>
        <p:spPr>
          <a:xfrm>
            <a:off x="2178803" y="3913322"/>
            <a:ext cx="76200" cy="76200"/>
          </a:xfrm>
          <a:prstGeom prst="rect">
            <a:avLst/>
          </a:prstGeom>
          <a:solidFill>
            <a:schemeClr val="accent1">
              <a:lumMod val="10000"/>
              <a:lumOff val="90000"/>
            </a:schemeClr>
          </a:solidFill>
          <a:ln w="19050">
            <a:solidFill>
              <a:schemeClr val="accent1">
                <a:lumMod val="90000"/>
                <a:lumOff val="1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8" name="Rectangle 187"/>
          <p:cNvSpPr/>
          <p:nvPr/>
        </p:nvSpPr>
        <p:spPr>
          <a:xfrm>
            <a:off x="1248906" y="2763864"/>
            <a:ext cx="76200" cy="76200"/>
          </a:xfrm>
          <a:prstGeom prst="rect">
            <a:avLst/>
          </a:prstGeom>
          <a:solidFill>
            <a:schemeClr val="accent1">
              <a:lumMod val="10000"/>
              <a:lumOff val="90000"/>
            </a:schemeClr>
          </a:solidFill>
          <a:ln w="19050">
            <a:solidFill>
              <a:schemeClr val="accent1">
                <a:lumMod val="90000"/>
                <a:lumOff val="1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9" name="Rectangle 188"/>
          <p:cNvSpPr/>
          <p:nvPr/>
        </p:nvSpPr>
        <p:spPr>
          <a:xfrm>
            <a:off x="1323815" y="2893016"/>
            <a:ext cx="76200" cy="76200"/>
          </a:xfrm>
          <a:prstGeom prst="rect">
            <a:avLst/>
          </a:prstGeom>
          <a:solidFill>
            <a:schemeClr val="accent1">
              <a:lumMod val="10000"/>
              <a:lumOff val="90000"/>
            </a:schemeClr>
          </a:solidFill>
          <a:ln w="19050">
            <a:solidFill>
              <a:schemeClr val="accent1">
                <a:lumMod val="90000"/>
                <a:lumOff val="1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0" name="Rectangle 189"/>
          <p:cNvSpPr/>
          <p:nvPr/>
        </p:nvSpPr>
        <p:spPr>
          <a:xfrm>
            <a:off x="1290235" y="3014420"/>
            <a:ext cx="76200" cy="76200"/>
          </a:xfrm>
          <a:prstGeom prst="rect">
            <a:avLst/>
          </a:prstGeom>
          <a:solidFill>
            <a:schemeClr val="accent1">
              <a:lumMod val="10000"/>
              <a:lumOff val="90000"/>
            </a:schemeClr>
          </a:solidFill>
          <a:ln w="19050">
            <a:solidFill>
              <a:schemeClr val="accent1">
                <a:lumMod val="90000"/>
                <a:lumOff val="1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1" name="Rectangle 190"/>
          <p:cNvSpPr/>
          <p:nvPr/>
        </p:nvSpPr>
        <p:spPr>
          <a:xfrm>
            <a:off x="1194662" y="3166820"/>
            <a:ext cx="76200" cy="76200"/>
          </a:xfrm>
          <a:prstGeom prst="rect">
            <a:avLst/>
          </a:prstGeom>
          <a:solidFill>
            <a:schemeClr val="accent1">
              <a:lumMod val="10000"/>
              <a:lumOff val="90000"/>
            </a:schemeClr>
          </a:solidFill>
          <a:ln w="19050">
            <a:solidFill>
              <a:schemeClr val="accent1">
                <a:lumMod val="90000"/>
                <a:lumOff val="1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2" name="Rectangle 191"/>
          <p:cNvSpPr/>
          <p:nvPr/>
        </p:nvSpPr>
        <p:spPr>
          <a:xfrm>
            <a:off x="1347061" y="3357966"/>
            <a:ext cx="76200" cy="76200"/>
          </a:xfrm>
          <a:prstGeom prst="rect">
            <a:avLst/>
          </a:prstGeom>
          <a:solidFill>
            <a:schemeClr val="accent1">
              <a:lumMod val="10000"/>
              <a:lumOff val="90000"/>
            </a:schemeClr>
          </a:solidFill>
          <a:ln w="19050">
            <a:solidFill>
              <a:schemeClr val="accent1">
                <a:lumMod val="90000"/>
                <a:lumOff val="1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3" name="Rectangle 192"/>
          <p:cNvSpPr/>
          <p:nvPr/>
        </p:nvSpPr>
        <p:spPr>
          <a:xfrm>
            <a:off x="1212743" y="3487118"/>
            <a:ext cx="76200" cy="76200"/>
          </a:xfrm>
          <a:prstGeom prst="rect">
            <a:avLst/>
          </a:prstGeom>
          <a:solidFill>
            <a:schemeClr val="accent1">
              <a:lumMod val="10000"/>
              <a:lumOff val="90000"/>
            </a:schemeClr>
          </a:solidFill>
          <a:ln w="19050">
            <a:solidFill>
              <a:schemeClr val="accent1">
                <a:lumMod val="90000"/>
                <a:lumOff val="1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4" name="Rectangle 193"/>
          <p:cNvSpPr/>
          <p:nvPr/>
        </p:nvSpPr>
        <p:spPr>
          <a:xfrm>
            <a:off x="1310899" y="3616271"/>
            <a:ext cx="76200" cy="76200"/>
          </a:xfrm>
          <a:prstGeom prst="rect">
            <a:avLst/>
          </a:prstGeom>
          <a:solidFill>
            <a:schemeClr val="accent1">
              <a:lumMod val="10000"/>
              <a:lumOff val="90000"/>
            </a:schemeClr>
          </a:solidFill>
          <a:ln w="19050">
            <a:solidFill>
              <a:schemeClr val="accent1">
                <a:lumMod val="90000"/>
                <a:lumOff val="1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5" name="Rectangle 194"/>
          <p:cNvSpPr/>
          <p:nvPr/>
        </p:nvSpPr>
        <p:spPr>
          <a:xfrm>
            <a:off x="2315706" y="3830664"/>
            <a:ext cx="76200" cy="76200"/>
          </a:xfrm>
          <a:prstGeom prst="rect">
            <a:avLst/>
          </a:prstGeom>
          <a:solidFill>
            <a:schemeClr val="accent1">
              <a:lumMod val="10000"/>
              <a:lumOff val="90000"/>
            </a:schemeClr>
          </a:solidFill>
          <a:ln w="19050">
            <a:solidFill>
              <a:schemeClr val="accent1">
                <a:lumMod val="90000"/>
                <a:lumOff val="1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6" name="Rectangle 195"/>
          <p:cNvSpPr/>
          <p:nvPr/>
        </p:nvSpPr>
        <p:spPr>
          <a:xfrm>
            <a:off x="2468106" y="3983064"/>
            <a:ext cx="76200" cy="76200"/>
          </a:xfrm>
          <a:prstGeom prst="rect">
            <a:avLst/>
          </a:prstGeom>
          <a:solidFill>
            <a:schemeClr val="accent1">
              <a:lumMod val="10000"/>
              <a:lumOff val="90000"/>
            </a:schemeClr>
          </a:solidFill>
          <a:ln w="19050">
            <a:solidFill>
              <a:schemeClr val="accent1">
                <a:lumMod val="90000"/>
                <a:lumOff val="1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7" name="Rectangle 196"/>
          <p:cNvSpPr/>
          <p:nvPr/>
        </p:nvSpPr>
        <p:spPr>
          <a:xfrm>
            <a:off x="2620506" y="4135464"/>
            <a:ext cx="76200" cy="76200"/>
          </a:xfrm>
          <a:prstGeom prst="rect">
            <a:avLst/>
          </a:prstGeom>
          <a:solidFill>
            <a:schemeClr val="accent1">
              <a:lumMod val="10000"/>
              <a:lumOff val="90000"/>
            </a:schemeClr>
          </a:solidFill>
          <a:ln w="19050">
            <a:solidFill>
              <a:schemeClr val="accent1">
                <a:lumMod val="90000"/>
                <a:lumOff val="1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8" name="Rectangle 197"/>
          <p:cNvSpPr/>
          <p:nvPr/>
        </p:nvSpPr>
        <p:spPr>
          <a:xfrm>
            <a:off x="2323456" y="3962400"/>
            <a:ext cx="76200" cy="76200"/>
          </a:xfrm>
          <a:prstGeom prst="rect">
            <a:avLst/>
          </a:prstGeom>
          <a:solidFill>
            <a:schemeClr val="accent1">
              <a:lumMod val="10000"/>
              <a:lumOff val="90000"/>
            </a:schemeClr>
          </a:solidFill>
          <a:ln w="19050">
            <a:solidFill>
              <a:schemeClr val="accent1">
                <a:lumMod val="90000"/>
                <a:lumOff val="1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9" name="Rectangle 198"/>
          <p:cNvSpPr/>
          <p:nvPr/>
        </p:nvSpPr>
        <p:spPr>
          <a:xfrm>
            <a:off x="2522350" y="4579749"/>
            <a:ext cx="76200" cy="76200"/>
          </a:xfrm>
          <a:prstGeom prst="rect">
            <a:avLst/>
          </a:prstGeom>
          <a:solidFill>
            <a:schemeClr val="accent1">
              <a:lumMod val="10000"/>
              <a:lumOff val="90000"/>
            </a:schemeClr>
          </a:solidFill>
          <a:ln w="19050">
            <a:solidFill>
              <a:schemeClr val="accent1">
                <a:lumMod val="90000"/>
                <a:lumOff val="1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0" name="Rectangle 199"/>
          <p:cNvSpPr/>
          <p:nvPr/>
        </p:nvSpPr>
        <p:spPr>
          <a:xfrm>
            <a:off x="2388031" y="4422183"/>
            <a:ext cx="76200" cy="76200"/>
          </a:xfrm>
          <a:prstGeom prst="rect">
            <a:avLst/>
          </a:prstGeom>
          <a:solidFill>
            <a:schemeClr val="accent1">
              <a:lumMod val="10000"/>
              <a:lumOff val="90000"/>
            </a:schemeClr>
          </a:solidFill>
          <a:ln w="19050">
            <a:solidFill>
              <a:schemeClr val="accent1">
                <a:lumMod val="90000"/>
                <a:lumOff val="1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1" name="Rectangle 200"/>
          <p:cNvSpPr/>
          <p:nvPr/>
        </p:nvSpPr>
        <p:spPr>
          <a:xfrm>
            <a:off x="2393197" y="4690820"/>
            <a:ext cx="76200" cy="76200"/>
          </a:xfrm>
          <a:prstGeom prst="rect">
            <a:avLst/>
          </a:prstGeom>
          <a:solidFill>
            <a:schemeClr val="accent1">
              <a:lumMod val="10000"/>
              <a:lumOff val="90000"/>
            </a:schemeClr>
          </a:solidFill>
          <a:ln w="19050">
            <a:solidFill>
              <a:schemeClr val="accent1">
                <a:lumMod val="90000"/>
                <a:lumOff val="1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2" name="Rectangle 201"/>
          <p:cNvSpPr/>
          <p:nvPr/>
        </p:nvSpPr>
        <p:spPr>
          <a:xfrm>
            <a:off x="1166247" y="3049292"/>
            <a:ext cx="76200" cy="76200"/>
          </a:xfrm>
          <a:prstGeom prst="rect">
            <a:avLst/>
          </a:prstGeom>
          <a:solidFill>
            <a:schemeClr val="accent1">
              <a:lumMod val="10000"/>
              <a:lumOff val="90000"/>
            </a:schemeClr>
          </a:solidFill>
          <a:ln w="19050">
            <a:solidFill>
              <a:schemeClr val="accent1">
                <a:lumMod val="90000"/>
                <a:lumOff val="1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3" name="Rectangle 202"/>
          <p:cNvSpPr/>
          <p:nvPr/>
        </p:nvSpPr>
        <p:spPr>
          <a:xfrm>
            <a:off x="1318647" y="3201692"/>
            <a:ext cx="76200" cy="76200"/>
          </a:xfrm>
          <a:prstGeom prst="rect">
            <a:avLst/>
          </a:prstGeom>
          <a:solidFill>
            <a:schemeClr val="accent1">
              <a:lumMod val="10000"/>
              <a:lumOff val="90000"/>
            </a:schemeClr>
          </a:solidFill>
          <a:ln w="19050">
            <a:solidFill>
              <a:schemeClr val="accent1">
                <a:lumMod val="90000"/>
                <a:lumOff val="1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4" name="Rectangle 203"/>
          <p:cNvSpPr/>
          <p:nvPr/>
        </p:nvSpPr>
        <p:spPr>
          <a:xfrm>
            <a:off x="1432302" y="3044126"/>
            <a:ext cx="76200" cy="76200"/>
          </a:xfrm>
          <a:prstGeom prst="rect">
            <a:avLst/>
          </a:prstGeom>
          <a:solidFill>
            <a:schemeClr val="accent1">
              <a:lumMod val="10000"/>
              <a:lumOff val="90000"/>
            </a:schemeClr>
          </a:solidFill>
          <a:ln w="19050">
            <a:solidFill>
              <a:schemeClr val="accent1">
                <a:lumMod val="90000"/>
                <a:lumOff val="1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5" name="Rectangle 204"/>
          <p:cNvSpPr/>
          <p:nvPr/>
        </p:nvSpPr>
        <p:spPr>
          <a:xfrm>
            <a:off x="1476213" y="3552987"/>
            <a:ext cx="76200" cy="76200"/>
          </a:xfrm>
          <a:prstGeom prst="rect">
            <a:avLst/>
          </a:prstGeom>
          <a:solidFill>
            <a:schemeClr val="accent1">
              <a:lumMod val="10000"/>
              <a:lumOff val="90000"/>
            </a:schemeClr>
          </a:solidFill>
          <a:ln w="19050">
            <a:solidFill>
              <a:schemeClr val="accent1">
                <a:lumMod val="90000"/>
                <a:lumOff val="1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6" name="Rectangle 205"/>
          <p:cNvSpPr/>
          <p:nvPr/>
        </p:nvSpPr>
        <p:spPr>
          <a:xfrm>
            <a:off x="1605365" y="3643394"/>
            <a:ext cx="76200" cy="76200"/>
          </a:xfrm>
          <a:prstGeom prst="rect">
            <a:avLst/>
          </a:prstGeom>
          <a:solidFill>
            <a:schemeClr val="accent1">
              <a:lumMod val="10000"/>
              <a:lumOff val="90000"/>
            </a:schemeClr>
          </a:solidFill>
          <a:ln w="19050">
            <a:solidFill>
              <a:schemeClr val="accent1">
                <a:lumMod val="90000"/>
                <a:lumOff val="1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7" name="Rectangle 206"/>
          <p:cNvSpPr/>
          <p:nvPr/>
        </p:nvSpPr>
        <p:spPr>
          <a:xfrm>
            <a:off x="1618281" y="3912031"/>
            <a:ext cx="76200" cy="76200"/>
          </a:xfrm>
          <a:prstGeom prst="rect">
            <a:avLst/>
          </a:prstGeom>
          <a:solidFill>
            <a:schemeClr val="accent1">
              <a:lumMod val="10000"/>
              <a:lumOff val="90000"/>
            </a:schemeClr>
          </a:solidFill>
          <a:ln w="19050">
            <a:solidFill>
              <a:schemeClr val="accent1">
                <a:lumMod val="90000"/>
                <a:lumOff val="1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8" name="Rectangle 207"/>
          <p:cNvSpPr/>
          <p:nvPr/>
        </p:nvSpPr>
        <p:spPr>
          <a:xfrm>
            <a:off x="1313481" y="4033434"/>
            <a:ext cx="76200" cy="76200"/>
          </a:xfrm>
          <a:prstGeom prst="rect">
            <a:avLst/>
          </a:prstGeom>
          <a:solidFill>
            <a:schemeClr val="accent1">
              <a:lumMod val="10000"/>
              <a:lumOff val="90000"/>
            </a:schemeClr>
          </a:solidFill>
          <a:ln w="19050">
            <a:solidFill>
              <a:schemeClr val="accent1">
                <a:lumMod val="90000"/>
                <a:lumOff val="1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9" name="Rectangle 208"/>
          <p:cNvSpPr/>
          <p:nvPr/>
        </p:nvSpPr>
        <p:spPr>
          <a:xfrm>
            <a:off x="1690606" y="4441556"/>
            <a:ext cx="76200" cy="762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1905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endParaRPr lang="en-US"/>
          </a:p>
        </p:txBody>
      </p:sp>
      <p:sp>
        <p:nvSpPr>
          <p:cNvPr id="210" name="Rectangle 209"/>
          <p:cNvSpPr/>
          <p:nvPr/>
        </p:nvSpPr>
        <p:spPr>
          <a:xfrm>
            <a:off x="2385447" y="4268492"/>
            <a:ext cx="76200" cy="76200"/>
          </a:xfrm>
          <a:prstGeom prst="rect">
            <a:avLst/>
          </a:prstGeom>
          <a:solidFill>
            <a:schemeClr val="accent1">
              <a:lumMod val="10000"/>
              <a:lumOff val="90000"/>
            </a:schemeClr>
          </a:solidFill>
          <a:ln w="19050">
            <a:solidFill>
              <a:schemeClr val="accent1">
                <a:lumMod val="90000"/>
                <a:lumOff val="1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1" name="Rectangle 210"/>
          <p:cNvSpPr/>
          <p:nvPr/>
        </p:nvSpPr>
        <p:spPr>
          <a:xfrm>
            <a:off x="2537847" y="4420892"/>
            <a:ext cx="76200" cy="76200"/>
          </a:xfrm>
          <a:prstGeom prst="rect">
            <a:avLst/>
          </a:prstGeom>
          <a:solidFill>
            <a:schemeClr val="accent1">
              <a:lumMod val="10000"/>
              <a:lumOff val="90000"/>
            </a:schemeClr>
          </a:solidFill>
          <a:ln w="19050">
            <a:solidFill>
              <a:schemeClr val="accent1">
                <a:lumMod val="90000"/>
                <a:lumOff val="1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2" name="Rectangle 211"/>
          <p:cNvSpPr/>
          <p:nvPr/>
        </p:nvSpPr>
        <p:spPr>
          <a:xfrm>
            <a:off x="2674748" y="4643035"/>
            <a:ext cx="76200" cy="76200"/>
          </a:xfrm>
          <a:prstGeom prst="rect">
            <a:avLst/>
          </a:prstGeom>
          <a:solidFill>
            <a:schemeClr val="accent1">
              <a:lumMod val="10000"/>
              <a:lumOff val="90000"/>
            </a:schemeClr>
          </a:solidFill>
          <a:ln w="19050">
            <a:solidFill>
              <a:schemeClr val="accent1">
                <a:lumMod val="90000"/>
                <a:lumOff val="1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3" name="Rectangle 212"/>
          <p:cNvSpPr/>
          <p:nvPr/>
        </p:nvSpPr>
        <p:spPr>
          <a:xfrm>
            <a:off x="2555928" y="4741190"/>
            <a:ext cx="76200" cy="76200"/>
          </a:xfrm>
          <a:prstGeom prst="rect">
            <a:avLst/>
          </a:prstGeom>
          <a:solidFill>
            <a:schemeClr val="accent1">
              <a:lumMod val="10000"/>
              <a:lumOff val="90000"/>
            </a:schemeClr>
          </a:solidFill>
          <a:ln w="19050">
            <a:solidFill>
              <a:schemeClr val="accent1">
                <a:lumMod val="90000"/>
                <a:lumOff val="1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4" name="Rectangle 213"/>
          <p:cNvSpPr/>
          <p:nvPr/>
        </p:nvSpPr>
        <p:spPr>
          <a:xfrm>
            <a:off x="2390614" y="4823848"/>
            <a:ext cx="76200" cy="76200"/>
          </a:xfrm>
          <a:prstGeom prst="rect">
            <a:avLst/>
          </a:prstGeom>
          <a:solidFill>
            <a:schemeClr val="accent1">
              <a:lumMod val="10000"/>
              <a:lumOff val="90000"/>
            </a:schemeClr>
          </a:solidFill>
          <a:ln w="19050">
            <a:solidFill>
              <a:schemeClr val="accent1">
                <a:lumMod val="90000"/>
                <a:lumOff val="1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5" name="Rectangle 214"/>
          <p:cNvSpPr/>
          <p:nvPr/>
        </p:nvSpPr>
        <p:spPr>
          <a:xfrm>
            <a:off x="1184329" y="3323095"/>
            <a:ext cx="76200" cy="76200"/>
          </a:xfrm>
          <a:prstGeom prst="rect">
            <a:avLst/>
          </a:prstGeom>
          <a:solidFill>
            <a:schemeClr val="accent1">
              <a:lumMod val="10000"/>
              <a:lumOff val="90000"/>
            </a:schemeClr>
          </a:solidFill>
          <a:ln w="19050">
            <a:solidFill>
              <a:schemeClr val="accent1">
                <a:lumMod val="90000"/>
                <a:lumOff val="1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6" name="Rectangle 215"/>
          <p:cNvSpPr/>
          <p:nvPr/>
        </p:nvSpPr>
        <p:spPr>
          <a:xfrm>
            <a:off x="1336729" y="3475495"/>
            <a:ext cx="76200" cy="76200"/>
          </a:xfrm>
          <a:prstGeom prst="rect">
            <a:avLst/>
          </a:prstGeom>
          <a:solidFill>
            <a:schemeClr val="accent1">
              <a:lumMod val="10000"/>
              <a:lumOff val="90000"/>
            </a:schemeClr>
          </a:solidFill>
          <a:ln w="19050">
            <a:solidFill>
              <a:schemeClr val="accent1">
                <a:lumMod val="90000"/>
                <a:lumOff val="1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7" name="Rectangle 216"/>
          <p:cNvSpPr/>
          <p:nvPr/>
        </p:nvSpPr>
        <p:spPr>
          <a:xfrm>
            <a:off x="1442634" y="3736383"/>
            <a:ext cx="76200" cy="76200"/>
          </a:xfrm>
          <a:prstGeom prst="rect">
            <a:avLst/>
          </a:prstGeom>
          <a:solidFill>
            <a:schemeClr val="accent1">
              <a:lumMod val="10000"/>
              <a:lumOff val="90000"/>
            </a:schemeClr>
          </a:solidFill>
          <a:ln w="19050">
            <a:solidFill>
              <a:schemeClr val="accent1">
                <a:lumMod val="90000"/>
                <a:lumOff val="1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8" name="Rectangle 217"/>
          <p:cNvSpPr/>
          <p:nvPr/>
        </p:nvSpPr>
        <p:spPr>
          <a:xfrm>
            <a:off x="1641529" y="3780295"/>
            <a:ext cx="76200" cy="76200"/>
          </a:xfrm>
          <a:prstGeom prst="rect">
            <a:avLst/>
          </a:prstGeom>
          <a:solidFill>
            <a:schemeClr val="accent1">
              <a:lumMod val="10000"/>
              <a:lumOff val="90000"/>
            </a:schemeClr>
          </a:solidFill>
          <a:ln w="19050">
            <a:solidFill>
              <a:schemeClr val="accent1">
                <a:lumMod val="90000"/>
                <a:lumOff val="1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9" name="Rectangle 218"/>
          <p:cNvSpPr/>
          <p:nvPr/>
        </p:nvSpPr>
        <p:spPr>
          <a:xfrm>
            <a:off x="1793929" y="3932695"/>
            <a:ext cx="76200" cy="76200"/>
          </a:xfrm>
          <a:prstGeom prst="rect">
            <a:avLst/>
          </a:prstGeom>
          <a:solidFill>
            <a:schemeClr val="accent1">
              <a:lumMod val="10000"/>
              <a:lumOff val="90000"/>
            </a:schemeClr>
          </a:solidFill>
          <a:ln w="19050">
            <a:solidFill>
              <a:schemeClr val="accent1">
                <a:lumMod val="90000"/>
                <a:lumOff val="1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0" name="Rectangle 219"/>
          <p:cNvSpPr/>
          <p:nvPr/>
        </p:nvSpPr>
        <p:spPr>
          <a:xfrm>
            <a:off x="1713854" y="4302071"/>
            <a:ext cx="76200" cy="76200"/>
          </a:xfrm>
          <a:prstGeom prst="rect">
            <a:avLst/>
          </a:prstGeom>
          <a:solidFill>
            <a:schemeClr val="accent1">
              <a:lumMod val="10000"/>
              <a:lumOff val="90000"/>
            </a:schemeClr>
          </a:solidFill>
          <a:ln w="19050">
            <a:solidFill>
              <a:schemeClr val="accent1">
                <a:lumMod val="90000"/>
                <a:lumOff val="1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1" name="Rectangle 220"/>
          <p:cNvSpPr/>
          <p:nvPr/>
        </p:nvSpPr>
        <p:spPr>
          <a:xfrm>
            <a:off x="1347061" y="4167753"/>
            <a:ext cx="76200" cy="76200"/>
          </a:xfrm>
          <a:prstGeom prst="rect">
            <a:avLst/>
          </a:prstGeom>
          <a:solidFill>
            <a:schemeClr val="accent1">
              <a:lumMod val="10000"/>
              <a:lumOff val="90000"/>
            </a:schemeClr>
          </a:solidFill>
          <a:ln w="19050">
            <a:solidFill>
              <a:schemeClr val="accent1">
                <a:lumMod val="90000"/>
                <a:lumOff val="1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2" name="Rectangle 221"/>
          <p:cNvSpPr/>
          <p:nvPr/>
        </p:nvSpPr>
        <p:spPr>
          <a:xfrm>
            <a:off x="2251129" y="4389895"/>
            <a:ext cx="76200" cy="76200"/>
          </a:xfrm>
          <a:prstGeom prst="rect">
            <a:avLst/>
          </a:prstGeom>
          <a:solidFill>
            <a:schemeClr val="accent1">
              <a:lumMod val="10000"/>
              <a:lumOff val="90000"/>
            </a:schemeClr>
          </a:solidFill>
          <a:ln w="19050">
            <a:solidFill>
              <a:schemeClr val="accent1">
                <a:lumMod val="90000"/>
                <a:lumOff val="1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3" name="Rectangle 222"/>
          <p:cNvSpPr/>
          <p:nvPr/>
        </p:nvSpPr>
        <p:spPr>
          <a:xfrm>
            <a:off x="2318288" y="4550044"/>
            <a:ext cx="76200" cy="76200"/>
          </a:xfrm>
          <a:prstGeom prst="rect">
            <a:avLst/>
          </a:prstGeom>
          <a:solidFill>
            <a:schemeClr val="accent1">
              <a:lumMod val="10000"/>
              <a:lumOff val="90000"/>
            </a:schemeClr>
          </a:solidFill>
          <a:ln w="19050">
            <a:solidFill>
              <a:schemeClr val="accent1">
                <a:lumMod val="90000"/>
                <a:lumOff val="1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4" name="Rectangle 223"/>
          <p:cNvSpPr/>
          <p:nvPr/>
        </p:nvSpPr>
        <p:spPr>
          <a:xfrm>
            <a:off x="1290234" y="3762214"/>
            <a:ext cx="76200" cy="76200"/>
          </a:xfrm>
          <a:prstGeom prst="rect">
            <a:avLst/>
          </a:prstGeom>
          <a:solidFill>
            <a:schemeClr val="accent1">
              <a:lumMod val="10000"/>
              <a:lumOff val="90000"/>
            </a:schemeClr>
          </a:solidFill>
          <a:ln w="19050">
            <a:solidFill>
              <a:schemeClr val="accent1">
                <a:lumMod val="90000"/>
                <a:lumOff val="1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5" name="Rectangle 224"/>
          <p:cNvSpPr/>
          <p:nvPr/>
        </p:nvSpPr>
        <p:spPr>
          <a:xfrm>
            <a:off x="1442634" y="3914614"/>
            <a:ext cx="76200" cy="76200"/>
          </a:xfrm>
          <a:prstGeom prst="rect">
            <a:avLst/>
          </a:prstGeom>
          <a:solidFill>
            <a:schemeClr val="accent1">
              <a:lumMod val="10000"/>
              <a:lumOff val="90000"/>
            </a:schemeClr>
          </a:solidFill>
          <a:ln w="19050">
            <a:solidFill>
              <a:schemeClr val="accent1">
                <a:lumMod val="90000"/>
                <a:lumOff val="1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6" name="Rectangle 225"/>
          <p:cNvSpPr/>
          <p:nvPr/>
        </p:nvSpPr>
        <p:spPr>
          <a:xfrm>
            <a:off x="1595034" y="4067014"/>
            <a:ext cx="76200" cy="76200"/>
          </a:xfrm>
          <a:prstGeom prst="rect">
            <a:avLst/>
          </a:prstGeom>
          <a:solidFill>
            <a:schemeClr val="accent1">
              <a:lumMod val="10000"/>
              <a:lumOff val="90000"/>
            </a:schemeClr>
          </a:solidFill>
          <a:ln w="19050">
            <a:solidFill>
              <a:schemeClr val="accent1">
                <a:lumMod val="90000"/>
                <a:lumOff val="1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7" name="Rectangle 226"/>
          <p:cNvSpPr/>
          <p:nvPr/>
        </p:nvSpPr>
        <p:spPr>
          <a:xfrm>
            <a:off x="1623447" y="4188417"/>
            <a:ext cx="76200" cy="76200"/>
          </a:xfrm>
          <a:prstGeom prst="rect">
            <a:avLst/>
          </a:prstGeom>
          <a:solidFill>
            <a:schemeClr val="accent1">
              <a:lumMod val="10000"/>
              <a:lumOff val="90000"/>
            </a:schemeClr>
          </a:solidFill>
          <a:ln w="19050">
            <a:solidFill>
              <a:schemeClr val="accent1">
                <a:lumMod val="90000"/>
                <a:lumOff val="1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8" name="Rectangle 227"/>
          <p:cNvSpPr/>
          <p:nvPr/>
        </p:nvSpPr>
        <p:spPr>
          <a:xfrm>
            <a:off x="1899834" y="4371814"/>
            <a:ext cx="76200" cy="76200"/>
          </a:xfrm>
          <a:prstGeom prst="rect">
            <a:avLst/>
          </a:prstGeom>
          <a:solidFill>
            <a:schemeClr val="accent1">
              <a:lumMod val="10000"/>
              <a:lumOff val="90000"/>
            </a:schemeClr>
          </a:solidFill>
          <a:ln w="19050">
            <a:solidFill>
              <a:schemeClr val="accent1">
                <a:lumMod val="90000"/>
                <a:lumOff val="1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9" name="Rectangle 228"/>
          <p:cNvSpPr/>
          <p:nvPr/>
        </p:nvSpPr>
        <p:spPr>
          <a:xfrm>
            <a:off x="1990241" y="4508715"/>
            <a:ext cx="76200" cy="76200"/>
          </a:xfrm>
          <a:prstGeom prst="rect">
            <a:avLst/>
          </a:prstGeom>
          <a:solidFill>
            <a:schemeClr val="accent1">
              <a:lumMod val="10000"/>
              <a:lumOff val="90000"/>
            </a:schemeClr>
          </a:solidFill>
          <a:ln w="19050">
            <a:solidFill>
              <a:schemeClr val="accent1">
                <a:lumMod val="90000"/>
                <a:lumOff val="1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0" name="Rectangle 229"/>
          <p:cNvSpPr/>
          <p:nvPr/>
        </p:nvSpPr>
        <p:spPr>
          <a:xfrm>
            <a:off x="2204634" y="4676614"/>
            <a:ext cx="76200" cy="76200"/>
          </a:xfrm>
          <a:prstGeom prst="rect">
            <a:avLst/>
          </a:prstGeom>
          <a:solidFill>
            <a:schemeClr val="accent1">
              <a:lumMod val="10000"/>
              <a:lumOff val="90000"/>
            </a:schemeClr>
          </a:solidFill>
          <a:ln w="19050">
            <a:solidFill>
              <a:schemeClr val="accent1">
                <a:lumMod val="90000"/>
                <a:lumOff val="1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1" name="Rectangle 230"/>
          <p:cNvSpPr/>
          <p:nvPr/>
        </p:nvSpPr>
        <p:spPr>
          <a:xfrm>
            <a:off x="1285067" y="3892658"/>
            <a:ext cx="76200" cy="76200"/>
          </a:xfrm>
          <a:prstGeom prst="rect">
            <a:avLst/>
          </a:prstGeom>
          <a:solidFill>
            <a:schemeClr val="accent1">
              <a:lumMod val="10000"/>
              <a:lumOff val="90000"/>
            </a:schemeClr>
          </a:solidFill>
          <a:ln w="19050">
            <a:solidFill>
              <a:schemeClr val="accent1">
                <a:lumMod val="90000"/>
                <a:lumOff val="1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2" name="Rectangle 231"/>
          <p:cNvSpPr/>
          <p:nvPr/>
        </p:nvSpPr>
        <p:spPr>
          <a:xfrm>
            <a:off x="1452965" y="4076054"/>
            <a:ext cx="76200" cy="76200"/>
          </a:xfrm>
          <a:prstGeom prst="rect">
            <a:avLst/>
          </a:prstGeom>
          <a:solidFill>
            <a:schemeClr val="accent1">
              <a:lumMod val="10000"/>
              <a:lumOff val="90000"/>
            </a:schemeClr>
          </a:solidFill>
          <a:ln w="19050">
            <a:solidFill>
              <a:schemeClr val="accent1">
                <a:lumMod val="90000"/>
                <a:lumOff val="1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3" name="Rectangle 232"/>
          <p:cNvSpPr/>
          <p:nvPr/>
        </p:nvSpPr>
        <p:spPr>
          <a:xfrm>
            <a:off x="1489128" y="4251703"/>
            <a:ext cx="76200" cy="76200"/>
          </a:xfrm>
          <a:prstGeom prst="rect">
            <a:avLst/>
          </a:prstGeom>
          <a:solidFill>
            <a:schemeClr val="accent1">
              <a:lumMod val="10000"/>
              <a:lumOff val="90000"/>
            </a:schemeClr>
          </a:solidFill>
          <a:ln w="19050">
            <a:solidFill>
              <a:schemeClr val="accent1">
                <a:lumMod val="90000"/>
                <a:lumOff val="1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4" name="Rectangle 233"/>
          <p:cNvSpPr/>
          <p:nvPr/>
        </p:nvSpPr>
        <p:spPr>
          <a:xfrm>
            <a:off x="1556288" y="4373106"/>
            <a:ext cx="76200" cy="76200"/>
          </a:xfrm>
          <a:prstGeom prst="rect">
            <a:avLst/>
          </a:prstGeom>
          <a:solidFill>
            <a:schemeClr val="accent1">
              <a:lumMod val="10000"/>
              <a:lumOff val="90000"/>
            </a:schemeClr>
          </a:solidFill>
          <a:ln w="19050">
            <a:solidFill>
              <a:schemeClr val="accent1">
                <a:lumMod val="90000"/>
                <a:lumOff val="1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endParaRPr lang="en-US"/>
          </a:p>
        </p:txBody>
      </p:sp>
      <p:sp>
        <p:nvSpPr>
          <p:cNvPr id="235" name="Rectangle 234"/>
          <p:cNvSpPr/>
          <p:nvPr/>
        </p:nvSpPr>
        <p:spPr>
          <a:xfrm>
            <a:off x="1832673" y="4510008"/>
            <a:ext cx="76200" cy="76200"/>
          </a:xfrm>
          <a:prstGeom prst="rect">
            <a:avLst/>
          </a:prstGeom>
          <a:solidFill>
            <a:schemeClr val="accent1">
              <a:lumMod val="10000"/>
              <a:lumOff val="90000"/>
            </a:schemeClr>
          </a:solidFill>
          <a:ln w="19050">
            <a:solidFill>
              <a:schemeClr val="accent1">
                <a:lumMod val="90000"/>
                <a:lumOff val="1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6" name="Rectangle 235"/>
          <p:cNvSpPr/>
          <p:nvPr/>
        </p:nvSpPr>
        <p:spPr>
          <a:xfrm>
            <a:off x="2140057" y="4546170"/>
            <a:ext cx="76200" cy="76200"/>
          </a:xfrm>
          <a:prstGeom prst="rect">
            <a:avLst/>
          </a:prstGeom>
          <a:solidFill>
            <a:schemeClr val="accent1">
              <a:lumMod val="10000"/>
              <a:lumOff val="90000"/>
            </a:schemeClr>
          </a:solidFill>
          <a:ln w="19050">
            <a:solidFill>
              <a:schemeClr val="accent1">
                <a:lumMod val="90000"/>
                <a:lumOff val="1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7" name="Rectangle 236"/>
          <p:cNvSpPr/>
          <p:nvPr/>
        </p:nvSpPr>
        <p:spPr>
          <a:xfrm>
            <a:off x="2199467" y="4807058"/>
            <a:ext cx="76200" cy="76200"/>
          </a:xfrm>
          <a:prstGeom prst="rect">
            <a:avLst/>
          </a:prstGeom>
          <a:solidFill>
            <a:schemeClr val="accent1">
              <a:lumMod val="10000"/>
              <a:lumOff val="90000"/>
            </a:schemeClr>
          </a:solidFill>
          <a:ln w="19050">
            <a:solidFill>
              <a:schemeClr val="accent1">
                <a:lumMod val="90000"/>
                <a:lumOff val="1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8" name="Rectangle 237"/>
          <p:cNvSpPr/>
          <p:nvPr/>
        </p:nvSpPr>
        <p:spPr>
          <a:xfrm>
            <a:off x="3710552" y="2203342"/>
            <a:ext cx="76200" cy="76200"/>
          </a:xfrm>
          <a:prstGeom prst="rect">
            <a:avLst/>
          </a:prstGeom>
          <a:solidFill>
            <a:schemeClr val="accent1">
              <a:lumMod val="10000"/>
              <a:lumOff val="90000"/>
            </a:schemeClr>
          </a:solidFill>
          <a:ln w="19050">
            <a:solidFill>
              <a:schemeClr val="accent1">
                <a:lumMod val="90000"/>
                <a:lumOff val="1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9" name="Rectangle 238"/>
          <p:cNvSpPr/>
          <p:nvPr/>
        </p:nvSpPr>
        <p:spPr>
          <a:xfrm>
            <a:off x="3808709" y="2324746"/>
            <a:ext cx="76200" cy="76200"/>
          </a:xfrm>
          <a:prstGeom prst="rect">
            <a:avLst/>
          </a:prstGeom>
          <a:solidFill>
            <a:schemeClr val="accent1">
              <a:lumMod val="10000"/>
              <a:lumOff val="90000"/>
            </a:schemeClr>
          </a:solidFill>
          <a:ln w="19050">
            <a:solidFill>
              <a:schemeClr val="accent1">
                <a:lumMod val="90000"/>
                <a:lumOff val="1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0" name="Rectangle 239"/>
          <p:cNvSpPr/>
          <p:nvPr/>
        </p:nvSpPr>
        <p:spPr>
          <a:xfrm>
            <a:off x="3992105" y="2306664"/>
            <a:ext cx="76200" cy="76200"/>
          </a:xfrm>
          <a:prstGeom prst="rect">
            <a:avLst/>
          </a:prstGeom>
          <a:solidFill>
            <a:schemeClr val="accent1">
              <a:lumMod val="10000"/>
              <a:lumOff val="90000"/>
            </a:schemeClr>
          </a:solidFill>
          <a:ln w="19050">
            <a:solidFill>
              <a:schemeClr val="accent1">
                <a:lumMod val="90000"/>
                <a:lumOff val="1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1" name="Rectangle 240"/>
          <p:cNvSpPr/>
          <p:nvPr/>
        </p:nvSpPr>
        <p:spPr>
          <a:xfrm>
            <a:off x="3106118" y="2552054"/>
            <a:ext cx="76200" cy="76200"/>
          </a:xfrm>
          <a:prstGeom prst="rect">
            <a:avLst/>
          </a:prstGeom>
          <a:solidFill>
            <a:schemeClr val="accent1">
              <a:lumMod val="10000"/>
              <a:lumOff val="90000"/>
            </a:schemeClr>
          </a:solidFill>
          <a:ln w="19050">
            <a:solidFill>
              <a:schemeClr val="accent1">
                <a:lumMod val="90000"/>
                <a:lumOff val="1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2" name="Rectangle 241"/>
          <p:cNvSpPr/>
          <p:nvPr/>
        </p:nvSpPr>
        <p:spPr>
          <a:xfrm>
            <a:off x="3204275" y="2719952"/>
            <a:ext cx="76200" cy="76200"/>
          </a:xfrm>
          <a:prstGeom prst="rect">
            <a:avLst/>
          </a:prstGeom>
          <a:solidFill>
            <a:schemeClr val="accent1">
              <a:lumMod val="10000"/>
              <a:lumOff val="90000"/>
            </a:schemeClr>
          </a:solidFill>
          <a:ln w="19050">
            <a:solidFill>
              <a:schemeClr val="accent1">
                <a:lumMod val="90000"/>
                <a:lumOff val="1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3" name="Rectangle 242"/>
          <p:cNvSpPr/>
          <p:nvPr/>
        </p:nvSpPr>
        <p:spPr>
          <a:xfrm>
            <a:off x="2899475" y="3135824"/>
            <a:ext cx="76200" cy="76200"/>
          </a:xfrm>
          <a:prstGeom prst="rect">
            <a:avLst/>
          </a:prstGeom>
          <a:solidFill>
            <a:schemeClr val="accent1">
              <a:lumMod val="10000"/>
              <a:lumOff val="90000"/>
            </a:schemeClr>
          </a:solidFill>
          <a:ln w="19050">
            <a:solidFill>
              <a:schemeClr val="accent1">
                <a:lumMod val="90000"/>
                <a:lumOff val="1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4" name="Rectangle 243"/>
          <p:cNvSpPr/>
          <p:nvPr/>
        </p:nvSpPr>
        <p:spPr>
          <a:xfrm>
            <a:off x="3199109" y="2986007"/>
            <a:ext cx="76200" cy="76200"/>
          </a:xfrm>
          <a:prstGeom prst="rect">
            <a:avLst/>
          </a:prstGeom>
          <a:solidFill>
            <a:schemeClr val="accent1">
              <a:lumMod val="10000"/>
              <a:lumOff val="90000"/>
            </a:schemeClr>
          </a:solidFill>
          <a:ln w="19050">
            <a:solidFill>
              <a:schemeClr val="accent1">
                <a:lumMod val="90000"/>
                <a:lumOff val="1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5" name="Rectangle 244"/>
          <p:cNvSpPr/>
          <p:nvPr/>
        </p:nvSpPr>
        <p:spPr>
          <a:xfrm>
            <a:off x="3382505" y="2712203"/>
            <a:ext cx="76200" cy="76200"/>
          </a:xfrm>
          <a:prstGeom prst="rect">
            <a:avLst/>
          </a:prstGeom>
          <a:solidFill>
            <a:schemeClr val="accent1">
              <a:lumMod val="10000"/>
              <a:lumOff val="90000"/>
            </a:schemeClr>
          </a:solidFill>
          <a:ln w="19050">
            <a:solidFill>
              <a:schemeClr val="accent1">
                <a:lumMod val="90000"/>
                <a:lumOff val="1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6" name="Rectangle 245"/>
          <p:cNvSpPr/>
          <p:nvPr/>
        </p:nvSpPr>
        <p:spPr>
          <a:xfrm>
            <a:off x="3591732" y="2278250"/>
            <a:ext cx="76200" cy="76200"/>
          </a:xfrm>
          <a:prstGeom prst="rect">
            <a:avLst/>
          </a:prstGeom>
          <a:solidFill>
            <a:schemeClr val="accent1">
              <a:lumMod val="10000"/>
              <a:lumOff val="90000"/>
            </a:schemeClr>
          </a:solidFill>
          <a:ln w="19050">
            <a:solidFill>
              <a:schemeClr val="accent1">
                <a:lumMod val="90000"/>
                <a:lumOff val="1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7" name="Rectangle 246"/>
          <p:cNvSpPr/>
          <p:nvPr/>
        </p:nvSpPr>
        <p:spPr>
          <a:xfrm>
            <a:off x="3689888" y="2368657"/>
            <a:ext cx="76200" cy="76200"/>
          </a:xfrm>
          <a:prstGeom prst="rect">
            <a:avLst/>
          </a:prstGeom>
          <a:solidFill>
            <a:schemeClr val="accent1">
              <a:lumMod val="10000"/>
              <a:lumOff val="90000"/>
            </a:schemeClr>
          </a:solidFill>
          <a:ln w="19050">
            <a:solidFill>
              <a:schemeClr val="accent1">
                <a:lumMod val="90000"/>
                <a:lumOff val="1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8" name="Rectangle 247"/>
          <p:cNvSpPr/>
          <p:nvPr/>
        </p:nvSpPr>
        <p:spPr>
          <a:xfrm>
            <a:off x="2803902" y="2590799"/>
            <a:ext cx="76200" cy="76200"/>
          </a:xfrm>
          <a:prstGeom prst="rect">
            <a:avLst/>
          </a:prstGeom>
          <a:solidFill>
            <a:schemeClr val="accent1">
              <a:lumMod val="10000"/>
              <a:lumOff val="90000"/>
            </a:schemeClr>
          </a:solidFill>
          <a:ln w="19050">
            <a:solidFill>
              <a:schemeClr val="accent1">
                <a:lumMod val="90000"/>
                <a:lumOff val="1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9" name="Rectangle 248"/>
          <p:cNvSpPr/>
          <p:nvPr/>
        </p:nvSpPr>
        <p:spPr>
          <a:xfrm>
            <a:off x="3467745" y="2533972"/>
            <a:ext cx="76200" cy="76200"/>
          </a:xfrm>
          <a:prstGeom prst="rect">
            <a:avLst/>
          </a:prstGeom>
          <a:solidFill>
            <a:schemeClr val="accent1">
              <a:lumMod val="10000"/>
              <a:lumOff val="90000"/>
            </a:schemeClr>
          </a:solidFill>
          <a:ln w="19050">
            <a:solidFill>
              <a:schemeClr val="accent1">
                <a:lumMod val="90000"/>
                <a:lumOff val="1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0" name="Rectangle 249"/>
          <p:cNvSpPr/>
          <p:nvPr/>
        </p:nvSpPr>
        <p:spPr>
          <a:xfrm>
            <a:off x="3651142" y="2492644"/>
            <a:ext cx="76200" cy="76200"/>
          </a:xfrm>
          <a:prstGeom prst="rect">
            <a:avLst/>
          </a:prstGeom>
          <a:solidFill>
            <a:schemeClr val="accent1">
              <a:lumMod val="10000"/>
              <a:lumOff val="90000"/>
            </a:schemeClr>
          </a:solidFill>
          <a:ln w="19050">
            <a:solidFill>
              <a:schemeClr val="accent1">
                <a:lumMod val="90000"/>
                <a:lumOff val="1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1" name="Rectangle 250"/>
          <p:cNvSpPr/>
          <p:nvPr/>
        </p:nvSpPr>
        <p:spPr>
          <a:xfrm>
            <a:off x="3113868" y="3109993"/>
            <a:ext cx="76200" cy="76200"/>
          </a:xfrm>
          <a:prstGeom prst="rect">
            <a:avLst/>
          </a:prstGeom>
          <a:solidFill>
            <a:schemeClr val="accent1">
              <a:lumMod val="10000"/>
              <a:lumOff val="90000"/>
            </a:schemeClr>
          </a:solidFill>
          <a:ln w="19050">
            <a:solidFill>
              <a:schemeClr val="accent1">
                <a:lumMod val="90000"/>
                <a:lumOff val="1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2" name="Rectangle 251"/>
          <p:cNvSpPr/>
          <p:nvPr/>
        </p:nvSpPr>
        <p:spPr>
          <a:xfrm>
            <a:off x="3305014" y="2843938"/>
            <a:ext cx="76200" cy="76200"/>
          </a:xfrm>
          <a:prstGeom prst="rect">
            <a:avLst/>
          </a:prstGeom>
          <a:solidFill>
            <a:schemeClr val="accent1">
              <a:lumMod val="10000"/>
              <a:lumOff val="90000"/>
            </a:schemeClr>
          </a:solidFill>
          <a:ln w="19050">
            <a:solidFill>
              <a:schemeClr val="accent1">
                <a:lumMod val="90000"/>
                <a:lumOff val="1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3" name="Rectangle 252"/>
          <p:cNvSpPr/>
          <p:nvPr/>
        </p:nvSpPr>
        <p:spPr>
          <a:xfrm>
            <a:off x="3542654" y="2670873"/>
            <a:ext cx="76200" cy="76200"/>
          </a:xfrm>
          <a:prstGeom prst="rect">
            <a:avLst/>
          </a:prstGeom>
          <a:solidFill>
            <a:schemeClr val="accent1">
              <a:lumMod val="10000"/>
              <a:lumOff val="90000"/>
            </a:schemeClr>
          </a:solidFill>
          <a:ln w="19050">
            <a:solidFill>
              <a:schemeClr val="accent1">
                <a:lumMod val="90000"/>
                <a:lumOff val="1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4" name="Rectangle 253"/>
          <p:cNvSpPr/>
          <p:nvPr/>
        </p:nvSpPr>
        <p:spPr>
          <a:xfrm>
            <a:off x="3609813" y="3644684"/>
            <a:ext cx="76200" cy="76200"/>
          </a:xfrm>
          <a:prstGeom prst="rect">
            <a:avLst/>
          </a:prstGeom>
          <a:solidFill>
            <a:schemeClr val="accent1">
              <a:lumMod val="10000"/>
              <a:lumOff val="90000"/>
            </a:schemeClr>
          </a:solidFill>
          <a:ln w="19050">
            <a:solidFill>
              <a:schemeClr val="accent1">
                <a:lumMod val="90000"/>
                <a:lumOff val="1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5" name="Rectangle 254"/>
          <p:cNvSpPr/>
          <p:nvPr/>
        </p:nvSpPr>
        <p:spPr>
          <a:xfrm>
            <a:off x="3217191" y="2159430"/>
            <a:ext cx="76200" cy="76200"/>
          </a:xfrm>
          <a:prstGeom prst="rect">
            <a:avLst/>
          </a:prstGeom>
          <a:solidFill>
            <a:schemeClr val="accent1">
              <a:lumMod val="10000"/>
              <a:lumOff val="90000"/>
            </a:schemeClr>
          </a:solidFill>
          <a:ln w="19050">
            <a:solidFill>
              <a:schemeClr val="accent1">
                <a:lumMod val="90000"/>
                <a:lumOff val="1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6" name="Rectangle 255"/>
          <p:cNvSpPr/>
          <p:nvPr/>
        </p:nvSpPr>
        <p:spPr>
          <a:xfrm>
            <a:off x="3090621" y="2265335"/>
            <a:ext cx="76200" cy="76200"/>
          </a:xfrm>
          <a:prstGeom prst="rect">
            <a:avLst/>
          </a:prstGeom>
          <a:solidFill>
            <a:schemeClr val="accent1">
              <a:lumMod val="10000"/>
              <a:lumOff val="90000"/>
            </a:schemeClr>
          </a:solidFill>
          <a:ln w="19050">
            <a:solidFill>
              <a:schemeClr val="accent1">
                <a:lumMod val="90000"/>
                <a:lumOff val="1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7" name="Rectangle 256"/>
          <p:cNvSpPr/>
          <p:nvPr/>
        </p:nvSpPr>
        <p:spPr>
          <a:xfrm>
            <a:off x="3235272" y="2286000"/>
            <a:ext cx="76200" cy="76200"/>
          </a:xfrm>
          <a:prstGeom prst="rect">
            <a:avLst/>
          </a:prstGeom>
          <a:solidFill>
            <a:schemeClr val="accent1">
              <a:lumMod val="10000"/>
              <a:lumOff val="90000"/>
            </a:schemeClr>
          </a:solidFill>
          <a:ln w="19050">
            <a:solidFill>
              <a:schemeClr val="accent1">
                <a:lumMod val="90000"/>
                <a:lumOff val="1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8" name="Rectangle 257"/>
          <p:cNvSpPr/>
          <p:nvPr/>
        </p:nvSpPr>
        <p:spPr>
          <a:xfrm>
            <a:off x="3379923" y="2314414"/>
            <a:ext cx="76200" cy="76200"/>
          </a:xfrm>
          <a:prstGeom prst="rect">
            <a:avLst/>
          </a:prstGeom>
          <a:solidFill>
            <a:schemeClr val="accent1">
              <a:lumMod val="10000"/>
              <a:lumOff val="90000"/>
            </a:schemeClr>
          </a:solidFill>
          <a:ln w="19050">
            <a:solidFill>
              <a:schemeClr val="accent1">
                <a:lumMod val="90000"/>
                <a:lumOff val="1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9" name="Rectangle 258"/>
          <p:cNvSpPr/>
          <p:nvPr/>
        </p:nvSpPr>
        <p:spPr>
          <a:xfrm>
            <a:off x="2819401" y="2838773"/>
            <a:ext cx="76200" cy="76200"/>
          </a:xfrm>
          <a:prstGeom prst="rect">
            <a:avLst/>
          </a:prstGeom>
          <a:solidFill>
            <a:schemeClr val="accent1">
              <a:lumMod val="10000"/>
              <a:lumOff val="90000"/>
            </a:schemeClr>
          </a:solidFill>
          <a:ln w="19050">
            <a:solidFill>
              <a:schemeClr val="accent1">
                <a:lumMod val="90000"/>
                <a:lumOff val="1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0" name="Rectangle 259"/>
          <p:cNvSpPr/>
          <p:nvPr/>
        </p:nvSpPr>
        <p:spPr>
          <a:xfrm>
            <a:off x="2979550" y="2836190"/>
            <a:ext cx="76200" cy="76200"/>
          </a:xfrm>
          <a:prstGeom prst="rect">
            <a:avLst/>
          </a:prstGeom>
          <a:solidFill>
            <a:schemeClr val="accent1">
              <a:lumMod val="10000"/>
              <a:lumOff val="90000"/>
            </a:schemeClr>
          </a:solidFill>
          <a:ln w="19050">
            <a:solidFill>
              <a:schemeClr val="accent1">
                <a:lumMod val="90000"/>
                <a:lumOff val="1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1" name="Rectangle 260"/>
          <p:cNvSpPr/>
          <p:nvPr/>
        </p:nvSpPr>
        <p:spPr>
          <a:xfrm>
            <a:off x="3147448" y="2849105"/>
            <a:ext cx="76200" cy="76200"/>
          </a:xfrm>
          <a:prstGeom prst="rect">
            <a:avLst/>
          </a:prstGeom>
          <a:solidFill>
            <a:schemeClr val="accent1">
              <a:lumMod val="10000"/>
              <a:lumOff val="90000"/>
            </a:schemeClr>
          </a:solidFill>
          <a:ln w="19050">
            <a:solidFill>
              <a:schemeClr val="accent1">
                <a:lumMod val="90000"/>
                <a:lumOff val="1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2" name="Rectangle 261"/>
          <p:cNvSpPr/>
          <p:nvPr/>
        </p:nvSpPr>
        <p:spPr>
          <a:xfrm>
            <a:off x="2850398" y="3288223"/>
            <a:ext cx="76200" cy="76200"/>
          </a:xfrm>
          <a:prstGeom prst="rect">
            <a:avLst/>
          </a:prstGeom>
          <a:solidFill>
            <a:schemeClr val="accent1">
              <a:lumMod val="10000"/>
              <a:lumOff val="90000"/>
            </a:schemeClr>
          </a:solidFill>
          <a:ln w="19050">
            <a:solidFill>
              <a:schemeClr val="accent1">
                <a:lumMod val="90000"/>
                <a:lumOff val="1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3" name="Rectangle 262"/>
          <p:cNvSpPr/>
          <p:nvPr/>
        </p:nvSpPr>
        <p:spPr>
          <a:xfrm>
            <a:off x="2995049" y="3386379"/>
            <a:ext cx="76200" cy="76200"/>
          </a:xfrm>
          <a:prstGeom prst="rect">
            <a:avLst/>
          </a:prstGeom>
          <a:solidFill>
            <a:schemeClr val="accent1">
              <a:lumMod val="10000"/>
              <a:lumOff val="90000"/>
            </a:schemeClr>
          </a:solidFill>
          <a:ln w="19050">
            <a:solidFill>
              <a:schemeClr val="accent1">
                <a:lumMod val="90000"/>
                <a:lumOff val="1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4" name="Rectangle 263"/>
          <p:cNvSpPr/>
          <p:nvPr/>
        </p:nvSpPr>
        <p:spPr>
          <a:xfrm>
            <a:off x="3341177" y="3058332"/>
            <a:ext cx="76200" cy="76200"/>
          </a:xfrm>
          <a:prstGeom prst="rect">
            <a:avLst/>
          </a:prstGeom>
          <a:solidFill>
            <a:schemeClr val="accent1">
              <a:lumMod val="10000"/>
              <a:lumOff val="90000"/>
            </a:schemeClr>
          </a:solidFill>
          <a:ln w="19050">
            <a:solidFill>
              <a:schemeClr val="accent1">
                <a:lumMod val="90000"/>
                <a:lumOff val="1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5" name="Rectangle 264"/>
          <p:cNvSpPr/>
          <p:nvPr/>
        </p:nvSpPr>
        <p:spPr>
          <a:xfrm>
            <a:off x="3454832" y="3853912"/>
            <a:ext cx="76200" cy="76200"/>
          </a:xfrm>
          <a:prstGeom prst="rect">
            <a:avLst/>
          </a:prstGeom>
          <a:solidFill>
            <a:schemeClr val="accent1">
              <a:lumMod val="10000"/>
              <a:lumOff val="90000"/>
            </a:schemeClr>
          </a:solidFill>
          <a:ln w="19050">
            <a:solidFill>
              <a:schemeClr val="accent1">
                <a:lumMod val="90000"/>
                <a:lumOff val="1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6" name="Rectangle 265"/>
          <p:cNvSpPr/>
          <p:nvPr/>
        </p:nvSpPr>
        <p:spPr>
          <a:xfrm>
            <a:off x="3134533" y="3797084"/>
            <a:ext cx="76200" cy="76200"/>
          </a:xfrm>
          <a:prstGeom prst="rect">
            <a:avLst/>
          </a:prstGeom>
          <a:solidFill>
            <a:schemeClr val="accent1">
              <a:lumMod val="10000"/>
              <a:lumOff val="90000"/>
            </a:schemeClr>
          </a:solidFill>
          <a:ln w="19050">
            <a:solidFill>
              <a:schemeClr val="accent1">
                <a:lumMod val="90000"/>
                <a:lumOff val="1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7" name="Rectangle 266"/>
          <p:cNvSpPr/>
          <p:nvPr/>
        </p:nvSpPr>
        <p:spPr>
          <a:xfrm>
            <a:off x="2790987" y="2267918"/>
            <a:ext cx="76200" cy="76200"/>
          </a:xfrm>
          <a:prstGeom prst="rect">
            <a:avLst/>
          </a:prstGeom>
          <a:solidFill>
            <a:schemeClr val="accent1">
              <a:lumMod val="10000"/>
              <a:lumOff val="90000"/>
            </a:schemeClr>
          </a:solidFill>
          <a:ln w="19050">
            <a:solidFill>
              <a:schemeClr val="accent1">
                <a:lumMod val="90000"/>
                <a:lumOff val="1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8" name="Rectangle 267"/>
          <p:cNvSpPr/>
          <p:nvPr/>
        </p:nvSpPr>
        <p:spPr>
          <a:xfrm>
            <a:off x="2935638" y="2218840"/>
            <a:ext cx="76200" cy="76200"/>
          </a:xfrm>
          <a:prstGeom prst="rect">
            <a:avLst/>
          </a:prstGeom>
          <a:solidFill>
            <a:schemeClr val="accent1">
              <a:lumMod val="10000"/>
              <a:lumOff val="90000"/>
            </a:schemeClr>
          </a:solidFill>
          <a:ln w="19050">
            <a:solidFill>
              <a:schemeClr val="accent1">
                <a:lumMod val="90000"/>
                <a:lumOff val="1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9" name="Rectangle 268"/>
          <p:cNvSpPr/>
          <p:nvPr/>
        </p:nvSpPr>
        <p:spPr>
          <a:xfrm>
            <a:off x="2855564" y="2394488"/>
            <a:ext cx="76200" cy="76200"/>
          </a:xfrm>
          <a:prstGeom prst="rect">
            <a:avLst/>
          </a:prstGeom>
          <a:solidFill>
            <a:schemeClr val="accent1">
              <a:lumMod val="10000"/>
              <a:lumOff val="90000"/>
            </a:schemeClr>
          </a:solidFill>
          <a:ln w="19050">
            <a:solidFill>
              <a:schemeClr val="accent1">
                <a:lumMod val="90000"/>
                <a:lumOff val="1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0" name="Rectangle 269"/>
          <p:cNvSpPr/>
          <p:nvPr/>
        </p:nvSpPr>
        <p:spPr>
          <a:xfrm>
            <a:off x="3519408" y="2415152"/>
            <a:ext cx="76200" cy="76200"/>
          </a:xfrm>
          <a:prstGeom prst="rect">
            <a:avLst/>
          </a:prstGeom>
          <a:solidFill>
            <a:schemeClr val="accent1">
              <a:lumMod val="10000"/>
              <a:lumOff val="90000"/>
            </a:schemeClr>
          </a:solidFill>
          <a:ln w="19050">
            <a:solidFill>
              <a:schemeClr val="accent1">
                <a:lumMod val="90000"/>
                <a:lumOff val="1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1" name="Rectangle 270"/>
          <p:cNvSpPr/>
          <p:nvPr/>
        </p:nvSpPr>
        <p:spPr>
          <a:xfrm>
            <a:off x="3323096" y="2459065"/>
            <a:ext cx="76200" cy="76200"/>
          </a:xfrm>
          <a:prstGeom prst="rect">
            <a:avLst/>
          </a:prstGeom>
          <a:solidFill>
            <a:schemeClr val="accent1">
              <a:lumMod val="10000"/>
              <a:lumOff val="90000"/>
            </a:schemeClr>
          </a:solidFill>
          <a:ln w="19050">
            <a:solidFill>
              <a:schemeClr val="accent1">
                <a:lumMod val="90000"/>
                <a:lumOff val="1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2" name="Rectangle 271"/>
          <p:cNvSpPr/>
          <p:nvPr/>
        </p:nvSpPr>
        <p:spPr>
          <a:xfrm>
            <a:off x="3281767" y="2595966"/>
            <a:ext cx="76200" cy="76200"/>
          </a:xfrm>
          <a:prstGeom prst="rect">
            <a:avLst/>
          </a:prstGeom>
          <a:solidFill>
            <a:schemeClr val="accent1">
              <a:lumMod val="10000"/>
              <a:lumOff val="90000"/>
            </a:schemeClr>
          </a:solidFill>
          <a:ln w="19050">
            <a:solidFill>
              <a:schemeClr val="accent1">
                <a:lumMod val="90000"/>
                <a:lumOff val="1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3" name="Rectangle 272"/>
          <p:cNvSpPr/>
          <p:nvPr/>
        </p:nvSpPr>
        <p:spPr>
          <a:xfrm>
            <a:off x="3046709" y="2980841"/>
            <a:ext cx="76200" cy="76200"/>
          </a:xfrm>
          <a:prstGeom prst="rect">
            <a:avLst/>
          </a:prstGeom>
          <a:solidFill>
            <a:schemeClr val="accent1">
              <a:lumMod val="10000"/>
              <a:lumOff val="90000"/>
            </a:schemeClr>
          </a:solidFill>
          <a:ln w="19050">
            <a:solidFill>
              <a:schemeClr val="accent1">
                <a:lumMod val="90000"/>
                <a:lumOff val="1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4" name="Rectangle 273"/>
          <p:cNvSpPr/>
          <p:nvPr/>
        </p:nvSpPr>
        <p:spPr>
          <a:xfrm>
            <a:off x="3524573" y="3109993"/>
            <a:ext cx="76200" cy="76200"/>
          </a:xfrm>
          <a:prstGeom prst="rect">
            <a:avLst/>
          </a:prstGeom>
          <a:solidFill>
            <a:schemeClr val="accent1">
              <a:lumMod val="10000"/>
              <a:lumOff val="90000"/>
            </a:schemeClr>
          </a:solidFill>
          <a:ln w="19050">
            <a:solidFill>
              <a:schemeClr val="accent1">
                <a:lumMod val="90000"/>
                <a:lumOff val="1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5" name="Rectangle 274"/>
          <p:cNvSpPr/>
          <p:nvPr/>
        </p:nvSpPr>
        <p:spPr>
          <a:xfrm>
            <a:off x="3707970" y="3487119"/>
            <a:ext cx="76200" cy="76200"/>
          </a:xfrm>
          <a:prstGeom prst="rect">
            <a:avLst/>
          </a:prstGeom>
          <a:solidFill>
            <a:schemeClr val="accent1">
              <a:lumMod val="10000"/>
              <a:lumOff val="90000"/>
            </a:schemeClr>
          </a:solidFill>
          <a:ln w="19050">
            <a:solidFill>
              <a:schemeClr val="accent1">
                <a:lumMod val="90000"/>
                <a:lumOff val="1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6" name="Rectangle 275"/>
          <p:cNvSpPr/>
          <p:nvPr/>
        </p:nvSpPr>
        <p:spPr>
          <a:xfrm>
            <a:off x="3558154" y="3779003"/>
            <a:ext cx="76200" cy="76200"/>
          </a:xfrm>
          <a:prstGeom prst="rect">
            <a:avLst/>
          </a:prstGeom>
          <a:solidFill>
            <a:schemeClr val="accent1">
              <a:lumMod val="10000"/>
              <a:lumOff val="90000"/>
            </a:schemeClr>
          </a:solidFill>
          <a:ln w="19050">
            <a:solidFill>
              <a:schemeClr val="accent1">
                <a:lumMod val="90000"/>
                <a:lumOff val="1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7" name="Rectangle 276"/>
          <p:cNvSpPr/>
          <p:nvPr/>
        </p:nvSpPr>
        <p:spPr>
          <a:xfrm>
            <a:off x="3462581" y="3481953"/>
            <a:ext cx="76200" cy="76200"/>
          </a:xfrm>
          <a:prstGeom prst="rect">
            <a:avLst/>
          </a:prstGeom>
          <a:solidFill>
            <a:schemeClr val="accent1">
              <a:lumMod val="10000"/>
              <a:lumOff val="90000"/>
            </a:schemeClr>
          </a:solidFill>
          <a:ln w="19050">
            <a:solidFill>
              <a:schemeClr val="accent1">
                <a:lumMod val="90000"/>
                <a:lumOff val="1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8" name="Rectangle 277"/>
          <p:cNvSpPr/>
          <p:nvPr/>
        </p:nvSpPr>
        <p:spPr>
          <a:xfrm>
            <a:off x="3506492" y="4169044"/>
            <a:ext cx="76200" cy="76200"/>
          </a:xfrm>
          <a:prstGeom prst="rect">
            <a:avLst/>
          </a:prstGeom>
          <a:solidFill>
            <a:schemeClr val="accent1">
              <a:lumMod val="10000"/>
              <a:lumOff val="90000"/>
            </a:schemeClr>
          </a:solidFill>
          <a:ln w="19050">
            <a:solidFill>
              <a:schemeClr val="accent1">
                <a:lumMod val="90000"/>
                <a:lumOff val="1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9" name="Rectangle 278"/>
          <p:cNvSpPr/>
          <p:nvPr/>
        </p:nvSpPr>
        <p:spPr>
          <a:xfrm>
            <a:off x="2646336" y="2355741"/>
            <a:ext cx="76200" cy="76200"/>
          </a:xfrm>
          <a:prstGeom prst="rect">
            <a:avLst/>
          </a:prstGeom>
          <a:solidFill>
            <a:schemeClr val="accent1">
              <a:lumMod val="10000"/>
              <a:lumOff val="90000"/>
            </a:schemeClr>
          </a:solidFill>
          <a:ln w="19050">
            <a:solidFill>
              <a:schemeClr val="accent1">
                <a:lumMod val="90000"/>
                <a:lumOff val="1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0" name="Rectangle 279"/>
          <p:cNvSpPr/>
          <p:nvPr/>
        </p:nvSpPr>
        <p:spPr>
          <a:xfrm>
            <a:off x="2721245" y="2469395"/>
            <a:ext cx="76200" cy="76200"/>
          </a:xfrm>
          <a:prstGeom prst="rect">
            <a:avLst/>
          </a:prstGeom>
          <a:solidFill>
            <a:schemeClr val="accent1">
              <a:lumMod val="10000"/>
              <a:lumOff val="90000"/>
            </a:schemeClr>
          </a:solidFill>
          <a:ln w="19050">
            <a:solidFill>
              <a:schemeClr val="accent1">
                <a:lumMod val="90000"/>
                <a:lumOff val="1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1" name="Rectangle 280"/>
          <p:cNvSpPr/>
          <p:nvPr/>
        </p:nvSpPr>
        <p:spPr>
          <a:xfrm>
            <a:off x="3013130" y="2389321"/>
            <a:ext cx="76200" cy="76200"/>
          </a:xfrm>
          <a:prstGeom prst="rect">
            <a:avLst/>
          </a:prstGeom>
          <a:solidFill>
            <a:schemeClr val="accent1">
              <a:lumMod val="10000"/>
              <a:lumOff val="90000"/>
            </a:schemeClr>
          </a:solidFill>
          <a:ln w="19050">
            <a:solidFill>
              <a:schemeClr val="accent1">
                <a:lumMod val="90000"/>
                <a:lumOff val="1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2" name="Rectangle 281"/>
          <p:cNvSpPr/>
          <p:nvPr/>
        </p:nvSpPr>
        <p:spPr>
          <a:xfrm>
            <a:off x="3165529" y="2409985"/>
            <a:ext cx="76200" cy="76200"/>
          </a:xfrm>
          <a:prstGeom prst="rect">
            <a:avLst/>
          </a:prstGeom>
          <a:solidFill>
            <a:schemeClr val="accent1">
              <a:lumMod val="10000"/>
              <a:lumOff val="90000"/>
            </a:schemeClr>
          </a:solidFill>
          <a:ln w="19050">
            <a:solidFill>
              <a:schemeClr val="accent1">
                <a:lumMod val="90000"/>
                <a:lumOff val="1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3" name="Rectangle 282"/>
          <p:cNvSpPr/>
          <p:nvPr/>
        </p:nvSpPr>
        <p:spPr>
          <a:xfrm>
            <a:off x="3054458" y="2663124"/>
            <a:ext cx="76200" cy="76200"/>
          </a:xfrm>
          <a:prstGeom prst="rect">
            <a:avLst/>
          </a:prstGeom>
          <a:solidFill>
            <a:schemeClr val="accent1">
              <a:lumMod val="10000"/>
              <a:lumOff val="90000"/>
            </a:schemeClr>
          </a:solidFill>
          <a:ln w="19050">
            <a:solidFill>
              <a:schemeClr val="accent1">
                <a:lumMod val="90000"/>
                <a:lumOff val="1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4" name="Rectangle 283"/>
          <p:cNvSpPr/>
          <p:nvPr/>
        </p:nvSpPr>
        <p:spPr>
          <a:xfrm>
            <a:off x="2873645" y="2978256"/>
            <a:ext cx="76200" cy="76200"/>
          </a:xfrm>
          <a:prstGeom prst="rect">
            <a:avLst/>
          </a:prstGeom>
          <a:solidFill>
            <a:schemeClr val="accent1">
              <a:lumMod val="10000"/>
              <a:lumOff val="90000"/>
            </a:schemeClr>
          </a:solidFill>
          <a:ln w="19050">
            <a:solidFill>
              <a:schemeClr val="accent1">
                <a:lumMod val="90000"/>
                <a:lumOff val="1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5" name="Rectangle 284"/>
          <p:cNvSpPr/>
          <p:nvPr/>
        </p:nvSpPr>
        <p:spPr>
          <a:xfrm>
            <a:off x="3398004" y="3208148"/>
            <a:ext cx="76200" cy="76200"/>
          </a:xfrm>
          <a:prstGeom prst="rect">
            <a:avLst/>
          </a:prstGeom>
          <a:solidFill>
            <a:schemeClr val="accent1">
              <a:lumMod val="10000"/>
              <a:lumOff val="90000"/>
            </a:schemeClr>
          </a:solidFill>
          <a:ln w="19050">
            <a:solidFill>
              <a:schemeClr val="accent1">
                <a:lumMod val="90000"/>
                <a:lumOff val="1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6" name="Rectangle 285"/>
          <p:cNvSpPr/>
          <p:nvPr/>
        </p:nvSpPr>
        <p:spPr>
          <a:xfrm>
            <a:off x="3658892" y="3321802"/>
            <a:ext cx="76200" cy="76200"/>
          </a:xfrm>
          <a:prstGeom prst="rect">
            <a:avLst/>
          </a:prstGeom>
          <a:solidFill>
            <a:schemeClr val="accent1">
              <a:lumMod val="10000"/>
              <a:lumOff val="90000"/>
            </a:schemeClr>
          </a:solidFill>
          <a:ln w="19050">
            <a:solidFill>
              <a:schemeClr val="accent1">
                <a:lumMod val="90000"/>
                <a:lumOff val="1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7" name="Rectangle 286"/>
          <p:cNvSpPr/>
          <p:nvPr/>
        </p:nvSpPr>
        <p:spPr>
          <a:xfrm>
            <a:off x="3160363" y="3264975"/>
            <a:ext cx="76200" cy="76200"/>
          </a:xfrm>
          <a:prstGeom prst="rect">
            <a:avLst/>
          </a:prstGeom>
          <a:solidFill>
            <a:schemeClr val="accent1">
              <a:lumMod val="10000"/>
              <a:lumOff val="90000"/>
            </a:schemeClr>
          </a:solidFill>
          <a:ln w="19050">
            <a:solidFill>
              <a:schemeClr val="accent1">
                <a:lumMod val="90000"/>
                <a:lumOff val="1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8" name="Rectangle 287"/>
          <p:cNvSpPr/>
          <p:nvPr/>
        </p:nvSpPr>
        <p:spPr>
          <a:xfrm>
            <a:off x="3398004" y="3673098"/>
            <a:ext cx="76200" cy="76200"/>
          </a:xfrm>
          <a:prstGeom prst="rect">
            <a:avLst/>
          </a:prstGeom>
          <a:solidFill>
            <a:schemeClr val="accent1">
              <a:lumMod val="10000"/>
              <a:lumOff val="90000"/>
            </a:schemeClr>
          </a:solidFill>
          <a:ln w="19050">
            <a:solidFill>
              <a:schemeClr val="accent1">
                <a:lumMod val="90000"/>
                <a:lumOff val="1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9" name="Rectangle 288"/>
          <p:cNvSpPr/>
          <p:nvPr/>
        </p:nvSpPr>
        <p:spPr>
          <a:xfrm>
            <a:off x="3356675" y="3949484"/>
            <a:ext cx="76200" cy="76200"/>
          </a:xfrm>
          <a:prstGeom prst="rect">
            <a:avLst/>
          </a:prstGeom>
          <a:solidFill>
            <a:schemeClr val="accent1">
              <a:lumMod val="10000"/>
              <a:lumOff val="90000"/>
            </a:schemeClr>
          </a:solidFill>
          <a:ln w="19050">
            <a:solidFill>
              <a:schemeClr val="accent1">
                <a:lumMod val="90000"/>
                <a:lumOff val="1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0" name="Rectangle 289"/>
          <p:cNvSpPr/>
          <p:nvPr/>
        </p:nvSpPr>
        <p:spPr>
          <a:xfrm>
            <a:off x="3377339" y="4086385"/>
            <a:ext cx="76200" cy="76200"/>
          </a:xfrm>
          <a:prstGeom prst="rect">
            <a:avLst/>
          </a:prstGeom>
          <a:solidFill>
            <a:schemeClr val="accent1">
              <a:lumMod val="10000"/>
              <a:lumOff val="90000"/>
            </a:schemeClr>
          </a:solidFill>
          <a:ln w="19050">
            <a:solidFill>
              <a:schemeClr val="accent1">
                <a:lumMod val="90000"/>
                <a:lumOff val="1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1" name="Rectangle 290"/>
          <p:cNvSpPr/>
          <p:nvPr/>
        </p:nvSpPr>
        <p:spPr>
          <a:xfrm>
            <a:off x="2654085" y="2580469"/>
            <a:ext cx="76200" cy="76200"/>
          </a:xfrm>
          <a:prstGeom prst="rect">
            <a:avLst/>
          </a:prstGeom>
          <a:solidFill>
            <a:schemeClr val="accent1">
              <a:lumMod val="10000"/>
              <a:lumOff val="90000"/>
            </a:schemeClr>
          </a:solidFill>
          <a:ln w="19050">
            <a:solidFill>
              <a:schemeClr val="accent1">
                <a:lumMod val="90000"/>
                <a:lumOff val="1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2" name="Rectangle 291"/>
          <p:cNvSpPr/>
          <p:nvPr/>
        </p:nvSpPr>
        <p:spPr>
          <a:xfrm>
            <a:off x="2728993" y="2709621"/>
            <a:ext cx="76200" cy="76200"/>
          </a:xfrm>
          <a:prstGeom prst="rect">
            <a:avLst/>
          </a:prstGeom>
          <a:solidFill>
            <a:schemeClr val="accent1">
              <a:lumMod val="10000"/>
              <a:lumOff val="90000"/>
            </a:schemeClr>
          </a:solidFill>
          <a:ln w="19050">
            <a:solidFill>
              <a:schemeClr val="accent1">
                <a:lumMod val="90000"/>
                <a:lumOff val="1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3" name="Rectangle 292"/>
          <p:cNvSpPr/>
          <p:nvPr/>
        </p:nvSpPr>
        <p:spPr>
          <a:xfrm>
            <a:off x="2943387" y="2536557"/>
            <a:ext cx="76200" cy="76200"/>
          </a:xfrm>
          <a:prstGeom prst="rect">
            <a:avLst/>
          </a:prstGeom>
          <a:solidFill>
            <a:schemeClr val="accent1">
              <a:lumMod val="10000"/>
              <a:lumOff val="90000"/>
            </a:schemeClr>
          </a:solidFill>
          <a:ln w="19050">
            <a:solidFill>
              <a:schemeClr val="accent1">
                <a:lumMod val="90000"/>
                <a:lumOff val="1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4" name="Rectangle 293"/>
          <p:cNvSpPr/>
          <p:nvPr/>
        </p:nvSpPr>
        <p:spPr>
          <a:xfrm>
            <a:off x="2909807" y="2696706"/>
            <a:ext cx="76200" cy="76200"/>
          </a:xfrm>
          <a:prstGeom prst="rect">
            <a:avLst/>
          </a:prstGeom>
          <a:solidFill>
            <a:schemeClr val="accent1">
              <a:lumMod val="10000"/>
              <a:lumOff val="90000"/>
            </a:schemeClr>
          </a:solidFill>
          <a:ln w="19050">
            <a:solidFill>
              <a:schemeClr val="accent1">
                <a:lumMod val="90000"/>
                <a:lumOff val="1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5" name="Rectangle 294"/>
          <p:cNvSpPr/>
          <p:nvPr/>
        </p:nvSpPr>
        <p:spPr>
          <a:xfrm>
            <a:off x="3263685" y="3190069"/>
            <a:ext cx="76200" cy="76200"/>
          </a:xfrm>
          <a:prstGeom prst="rect">
            <a:avLst/>
          </a:prstGeom>
          <a:solidFill>
            <a:schemeClr val="accent1">
              <a:lumMod val="10000"/>
              <a:lumOff val="90000"/>
            </a:schemeClr>
          </a:solidFill>
          <a:ln w="19050">
            <a:solidFill>
              <a:schemeClr val="accent1">
                <a:lumMod val="90000"/>
                <a:lumOff val="1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6" name="Rectangle 295"/>
          <p:cNvSpPr/>
          <p:nvPr/>
        </p:nvSpPr>
        <p:spPr>
          <a:xfrm>
            <a:off x="3416085" y="3342469"/>
            <a:ext cx="76200" cy="76200"/>
          </a:xfrm>
          <a:prstGeom prst="rect">
            <a:avLst/>
          </a:prstGeom>
          <a:solidFill>
            <a:schemeClr val="accent1">
              <a:lumMod val="10000"/>
              <a:lumOff val="90000"/>
            </a:schemeClr>
          </a:solidFill>
          <a:ln w="19050">
            <a:solidFill>
              <a:schemeClr val="accent1">
                <a:lumMod val="90000"/>
                <a:lumOff val="1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7" name="Rectangle 296"/>
          <p:cNvSpPr/>
          <p:nvPr/>
        </p:nvSpPr>
        <p:spPr>
          <a:xfrm>
            <a:off x="3227522" y="3680849"/>
            <a:ext cx="76200" cy="76200"/>
          </a:xfrm>
          <a:prstGeom prst="rect">
            <a:avLst/>
          </a:prstGeom>
          <a:solidFill>
            <a:schemeClr val="accent1">
              <a:lumMod val="10000"/>
              <a:lumOff val="90000"/>
            </a:schemeClr>
          </a:solidFill>
          <a:ln w="19050">
            <a:solidFill>
              <a:schemeClr val="accent1">
                <a:lumMod val="90000"/>
                <a:lumOff val="1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8" name="Rectangle 297"/>
          <p:cNvSpPr/>
          <p:nvPr/>
        </p:nvSpPr>
        <p:spPr>
          <a:xfrm>
            <a:off x="3178444" y="3538781"/>
            <a:ext cx="76200" cy="76200"/>
          </a:xfrm>
          <a:prstGeom prst="rect">
            <a:avLst/>
          </a:prstGeom>
          <a:solidFill>
            <a:schemeClr val="accent1">
              <a:lumMod val="10000"/>
              <a:lumOff val="90000"/>
            </a:schemeClr>
          </a:solidFill>
          <a:ln w="19050">
            <a:solidFill>
              <a:schemeClr val="accent1">
                <a:lumMod val="90000"/>
                <a:lumOff val="1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9" name="Rectangle 298"/>
          <p:cNvSpPr/>
          <p:nvPr/>
        </p:nvSpPr>
        <p:spPr>
          <a:xfrm>
            <a:off x="3222357" y="3954652"/>
            <a:ext cx="76200" cy="76200"/>
          </a:xfrm>
          <a:prstGeom prst="rect">
            <a:avLst/>
          </a:prstGeom>
          <a:solidFill>
            <a:schemeClr val="accent1">
              <a:lumMod val="10000"/>
              <a:lumOff val="90000"/>
            </a:schemeClr>
          </a:solidFill>
          <a:ln w="19050">
            <a:solidFill>
              <a:schemeClr val="accent1">
                <a:lumMod val="90000"/>
                <a:lumOff val="1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0" name="Rectangle 299"/>
          <p:cNvSpPr/>
          <p:nvPr/>
        </p:nvSpPr>
        <p:spPr>
          <a:xfrm>
            <a:off x="3545237" y="4393770"/>
            <a:ext cx="76200" cy="76200"/>
          </a:xfrm>
          <a:prstGeom prst="rect">
            <a:avLst/>
          </a:prstGeom>
          <a:solidFill>
            <a:schemeClr val="accent1">
              <a:lumMod val="10000"/>
              <a:lumOff val="90000"/>
            </a:schemeClr>
          </a:solidFill>
          <a:ln w="19050">
            <a:solidFill>
              <a:schemeClr val="accent1">
                <a:lumMod val="90000"/>
                <a:lumOff val="1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1" name="Rectangle 300"/>
          <p:cNvSpPr/>
          <p:nvPr/>
        </p:nvSpPr>
        <p:spPr>
          <a:xfrm>
            <a:off x="3294682" y="4197459"/>
            <a:ext cx="76200" cy="76200"/>
          </a:xfrm>
          <a:prstGeom prst="rect">
            <a:avLst/>
          </a:prstGeom>
          <a:solidFill>
            <a:schemeClr val="accent1">
              <a:lumMod val="10000"/>
              <a:lumOff val="90000"/>
            </a:schemeClr>
          </a:solidFill>
          <a:ln w="19050">
            <a:solidFill>
              <a:schemeClr val="accent1">
                <a:lumMod val="90000"/>
                <a:lumOff val="1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2" name="Rectangle 301"/>
          <p:cNvSpPr/>
          <p:nvPr/>
        </p:nvSpPr>
        <p:spPr>
          <a:xfrm>
            <a:off x="3144865" y="4419601"/>
            <a:ext cx="76200" cy="76200"/>
          </a:xfrm>
          <a:prstGeom prst="rect">
            <a:avLst/>
          </a:prstGeom>
          <a:solidFill>
            <a:schemeClr val="accent1">
              <a:lumMod val="10000"/>
              <a:lumOff val="90000"/>
            </a:schemeClr>
          </a:solidFill>
          <a:ln w="19050">
            <a:solidFill>
              <a:schemeClr val="accent1">
                <a:lumMod val="90000"/>
                <a:lumOff val="1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3" name="Rectangle 302"/>
          <p:cNvSpPr/>
          <p:nvPr/>
        </p:nvSpPr>
        <p:spPr>
          <a:xfrm>
            <a:off x="2672166" y="2908514"/>
            <a:ext cx="76200" cy="76200"/>
          </a:xfrm>
          <a:prstGeom prst="rect">
            <a:avLst/>
          </a:prstGeom>
          <a:solidFill>
            <a:schemeClr val="accent1">
              <a:lumMod val="10000"/>
              <a:lumOff val="90000"/>
            </a:schemeClr>
          </a:solidFill>
          <a:ln w="19050">
            <a:solidFill>
              <a:schemeClr val="accent1">
                <a:lumMod val="90000"/>
                <a:lumOff val="1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4" name="Rectangle 303"/>
          <p:cNvSpPr/>
          <p:nvPr/>
        </p:nvSpPr>
        <p:spPr>
          <a:xfrm>
            <a:off x="2747074" y="3045416"/>
            <a:ext cx="76200" cy="76200"/>
          </a:xfrm>
          <a:prstGeom prst="rect">
            <a:avLst/>
          </a:prstGeom>
          <a:solidFill>
            <a:schemeClr val="accent1">
              <a:lumMod val="10000"/>
              <a:lumOff val="90000"/>
            </a:schemeClr>
          </a:solidFill>
          <a:ln w="19050">
            <a:solidFill>
              <a:schemeClr val="accent1">
                <a:lumMod val="90000"/>
                <a:lumOff val="1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5" name="Rectangle 304"/>
          <p:cNvSpPr/>
          <p:nvPr/>
        </p:nvSpPr>
        <p:spPr>
          <a:xfrm>
            <a:off x="3038959" y="3244311"/>
            <a:ext cx="76200" cy="76200"/>
          </a:xfrm>
          <a:prstGeom prst="rect">
            <a:avLst/>
          </a:prstGeom>
          <a:solidFill>
            <a:schemeClr val="accent1">
              <a:lumMod val="10000"/>
              <a:lumOff val="90000"/>
            </a:schemeClr>
          </a:solidFill>
          <a:ln w="19050">
            <a:solidFill>
              <a:schemeClr val="accent1">
                <a:lumMod val="90000"/>
                <a:lumOff val="1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6" name="Rectangle 305"/>
          <p:cNvSpPr/>
          <p:nvPr/>
        </p:nvSpPr>
        <p:spPr>
          <a:xfrm>
            <a:off x="3191359" y="3396711"/>
            <a:ext cx="76200" cy="76200"/>
          </a:xfrm>
          <a:prstGeom prst="rect">
            <a:avLst/>
          </a:prstGeom>
          <a:solidFill>
            <a:schemeClr val="accent1">
              <a:lumMod val="10000"/>
              <a:lumOff val="90000"/>
            </a:schemeClr>
          </a:solidFill>
          <a:ln w="19050">
            <a:solidFill>
              <a:schemeClr val="accent1">
                <a:lumMod val="90000"/>
                <a:lumOff val="1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7" name="Rectangle 306"/>
          <p:cNvSpPr/>
          <p:nvPr/>
        </p:nvSpPr>
        <p:spPr>
          <a:xfrm>
            <a:off x="3343759" y="3549111"/>
            <a:ext cx="76200" cy="76200"/>
          </a:xfrm>
          <a:prstGeom prst="rect">
            <a:avLst/>
          </a:prstGeom>
          <a:solidFill>
            <a:schemeClr val="accent1">
              <a:lumMod val="10000"/>
              <a:lumOff val="90000"/>
            </a:schemeClr>
          </a:solidFill>
          <a:ln w="19050">
            <a:solidFill>
              <a:schemeClr val="accent1">
                <a:lumMod val="90000"/>
                <a:lumOff val="1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8" name="Rectangle 307"/>
          <p:cNvSpPr/>
          <p:nvPr/>
        </p:nvSpPr>
        <p:spPr>
          <a:xfrm>
            <a:off x="2914972" y="3616270"/>
            <a:ext cx="76200" cy="76200"/>
          </a:xfrm>
          <a:prstGeom prst="rect">
            <a:avLst/>
          </a:prstGeom>
          <a:solidFill>
            <a:schemeClr val="accent1">
              <a:lumMod val="10000"/>
              <a:lumOff val="90000"/>
            </a:schemeClr>
          </a:solidFill>
          <a:ln w="19050">
            <a:solidFill>
              <a:schemeClr val="accent1">
                <a:lumMod val="90000"/>
                <a:lumOff val="1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9" name="Rectangle 308"/>
          <p:cNvSpPr/>
          <p:nvPr/>
        </p:nvSpPr>
        <p:spPr>
          <a:xfrm>
            <a:off x="3044125" y="3667931"/>
            <a:ext cx="76200" cy="76200"/>
          </a:xfrm>
          <a:prstGeom prst="rect">
            <a:avLst/>
          </a:prstGeom>
          <a:solidFill>
            <a:schemeClr val="accent1">
              <a:lumMod val="10000"/>
              <a:lumOff val="90000"/>
            </a:schemeClr>
          </a:solidFill>
          <a:ln w="19050">
            <a:solidFill>
              <a:schemeClr val="accent1">
                <a:lumMod val="90000"/>
                <a:lumOff val="1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0" name="Rectangle 309"/>
          <p:cNvSpPr/>
          <p:nvPr/>
        </p:nvSpPr>
        <p:spPr>
          <a:xfrm>
            <a:off x="3289514" y="4417017"/>
            <a:ext cx="76200" cy="76200"/>
          </a:xfrm>
          <a:prstGeom prst="rect">
            <a:avLst/>
          </a:prstGeom>
          <a:solidFill>
            <a:schemeClr val="accent1">
              <a:lumMod val="10000"/>
              <a:lumOff val="90000"/>
            </a:schemeClr>
          </a:solidFill>
          <a:ln w="19050">
            <a:solidFill>
              <a:schemeClr val="accent1">
                <a:lumMod val="90000"/>
                <a:lumOff val="1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1" name="Rectangle 310"/>
          <p:cNvSpPr/>
          <p:nvPr/>
        </p:nvSpPr>
        <p:spPr>
          <a:xfrm>
            <a:off x="3162945" y="4267199"/>
            <a:ext cx="76200" cy="76200"/>
          </a:xfrm>
          <a:prstGeom prst="rect">
            <a:avLst/>
          </a:prstGeom>
          <a:solidFill>
            <a:schemeClr val="accent1">
              <a:lumMod val="10000"/>
              <a:lumOff val="90000"/>
            </a:schemeClr>
          </a:solidFill>
          <a:ln w="19050">
            <a:solidFill>
              <a:schemeClr val="accent1">
                <a:lumMod val="90000"/>
                <a:lumOff val="1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2" name="Rectangle 311"/>
          <p:cNvSpPr/>
          <p:nvPr/>
        </p:nvSpPr>
        <p:spPr>
          <a:xfrm>
            <a:off x="2695414" y="3195235"/>
            <a:ext cx="76200" cy="76200"/>
          </a:xfrm>
          <a:prstGeom prst="rect">
            <a:avLst/>
          </a:prstGeom>
          <a:solidFill>
            <a:schemeClr val="accent1">
              <a:lumMod val="10000"/>
              <a:lumOff val="90000"/>
            </a:schemeClr>
          </a:solidFill>
          <a:ln w="19050">
            <a:solidFill>
              <a:schemeClr val="accent1">
                <a:lumMod val="90000"/>
                <a:lumOff val="1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3" name="Rectangle 312"/>
          <p:cNvSpPr/>
          <p:nvPr/>
        </p:nvSpPr>
        <p:spPr>
          <a:xfrm>
            <a:off x="2708329" y="3339885"/>
            <a:ext cx="76200" cy="76200"/>
          </a:xfrm>
          <a:prstGeom prst="rect">
            <a:avLst/>
          </a:prstGeom>
          <a:solidFill>
            <a:schemeClr val="accent1">
              <a:lumMod val="10000"/>
              <a:lumOff val="90000"/>
            </a:schemeClr>
          </a:solidFill>
          <a:ln w="19050">
            <a:solidFill>
              <a:schemeClr val="accent1">
                <a:lumMod val="90000"/>
                <a:lumOff val="1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4" name="Rectangle 313"/>
          <p:cNvSpPr/>
          <p:nvPr/>
        </p:nvSpPr>
        <p:spPr>
          <a:xfrm>
            <a:off x="3000214" y="3500035"/>
            <a:ext cx="76200" cy="76200"/>
          </a:xfrm>
          <a:prstGeom prst="rect">
            <a:avLst/>
          </a:prstGeom>
          <a:solidFill>
            <a:schemeClr val="accent1">
              <a:lumMod val="10000"/>
              <a:lumOff val="90000"/>
            </a:schemeClr>
          </a:solidFill>
          <a:ln w="19050">
            <a:solidFill>
              <a:schemeClr val="accent1">
                <a:lumMod val="90000"/>
                <a:lumOff val="1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5" name="Rectangle 314"/>
          <p:cNvSpPr/>
          <p:nvPr/>
        </p:nvSpPr>
        <p:spPr>
          <a:xfrm>
            <a:off x="2827149" y="3939153"/>
            <a:ext cx="76200" cy="76200"/>
          </a:xfrm>
          <a:prstGeom prst="rect">
            <a:avLst/>
          </a:prstGeom>
          <a:solidFill>
            <a:schemeClr val="accent1">
              <a:lumMod val="10000"/>
              <a:lumOff val="90000"/>
            </a:schemeClr>
          </a:solidFill>
          <a:ln w="19050">
            <a:solidFill>
              <a:schemeClr val="accent1">
                <a:lumMod val="90000"/>
                <a:lumOff val="1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6" name="Rectangle 315"/>
          <p:cNvSpPr/>
          <p:nvPr/>
        </p:nvSpPr>
        <p:spPr>
          <a:xfrm>
            <a:off x="3305014" y="3804835"/>
            <a:ext cx="76200" cy="76200"/>
          </a:xfrm>
          <a:prstGeom prst="rect">
            <a:avLst/>
          </a:prstGeom>
          <a:solidFill>
            <a:schemeClr val="accent1">
              <a:lumMod val="10000"/>
              <a:lumOff val="90000"/>
            </a:schemeClr>
          </a:solidFill>
          <a:ln w="19050">
            <a:solidFill>
              <a:schemeClr val="accent1">
                <a:lumMod val="90000"/>
                <a:lumOff val="1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7" name="Rectangle 316"/>
          <p:cNvSpPr/>
          <p:nvPr/>
        </p:nvSpPr>
        <p:spPr>
          <a:xfrm>
            <a:off x="3418669" y="4305947"/>
            <a:ext cx="76200" cy="76200"/>
          </a:xfrm>
          <a:prstGeom prst="rect">
            <a:avLst/>
          </a:prstGeom>
          <a:solidFill>
            <a:schemeClr val="accent1">
              <a:lumMod val="10000"/>
              <a:lumOff val="90000"/>
            </a:schemeClr>
          </a:solidFill>
          <a:ln w="19050">
            <a:solidFill>
              <a:schemeClr val="accent1">
                <a:lumMod val="90000"/>
                <a:lumOff val="1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8" name="Rectangle 317"/>
          <p:cNvSpPr/>
          <p:nvPr/>
        </p:nvSpPr>
        <p:spPr>
          <a:xfrm>
            <a:off x="3439332" y="4512591"/>
            <a:ext cx="76200" cy="76200"/>
          </a:xfrm>
          <a:prstGeom prst="rect">
            <a:avLst/>
          </a:prstGeom>
          <a:solidFill>
            <a:schemeClr val="accent1">
              <a:lumMod val="10000"/>
              <a:lumOff val="90000"/>
            </a:schemeClr>
          </a:solidFill>
          <a:ln w="19050">
            <a:solidFill>
              <a:schemeClr val="accent1">
                <a:lumMod val="90000"/>
                <a:lumOff val="1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9" name="Rectangle 318"/>
          <p:cNvSpPr/>
          <p:nvPr/>
        </p:nvSpPr>
        <p:spPr>
          <a:xfrm>
            <a:off x="3676973" y="4440266"/>
            <a:ext cx="76200" cy="76200"/>
          </a:xfrm>
          <a:prstGeom prst="rect">
            <a:avLst/>
          </a:prstGeom>
          <a:solidFill>
            <a:schemeClr val="accent1">
              <a:lumMod val="10000"/>
              <a:lumOff val="90000"/>
            </a:schemeClr>
          </a:solidFill>
          <a:ln w="19050">
            <a:solidFill>
              <a:schemeClr val="accent1">
                <a:lumMod val="90000"/>
                <a:lumOff val="1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0" name="Rectangle 319"/>
          <p:cNvSpPr/>
          <p:nvPr/>
        </p:nvSpPr>
        <p:spPr>
          <a:xfrm>
            <a:off x="3914614" y="4414435"/>
            <a:ext cx="76200" cy="76200"/>
          </a:xfrm>
          <a:prstGeom prst="rect">
            <a:avLst/>
          </a:prstGeom>
          <a:solidFill>
            <a:schemeClr val="accent1">
              <a:lumMod val="10000"/>
              <a:lumOff val="90000"/>
            </a:schemeClr>
          </a:solidFill>
          <a:ln w="19050">
            <a:solidFill>
              <a:schemeClr val="accent1">
                <a:lumMod val="90000"/>
                <a:lumOff val="1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1" name="Rectangle 320"/>
          <p:cNvSpPr/>
          <p:nvPr/>
        </p:nvSpPr>
        <p:spPr>
          <a:xfrm>
            <a:off x="2935638" y="3815167"/>
            <a:ext cx="76200" cy="76200"/>
          </a:xfrm>
          <a:prstGeom prst="rect">
            <a:avLst/>
          </a:prstGeom>
          <a:solidFill>
            <a:schemeClr val="accent1">
              <a:lumMod val="10000"/>
              <a:lumOff val="90000"/>
            </a:schemeClr>
          </a:solidFill>
          <a:ln w="19050">
            <a:solidFill>
              <a:schemeClr val="accent1">
                <a:lumMod val="90000"/>
                <a:lumOff val="1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2" name="Rectangle 321"/>
          <p:cNvSpPr/>
          <p:nvPr/>
        </p:nvSpPr>
        <p:spPr>
          <a:xfrm>
            <a:off x="2948553" y="4052807"/>
            <a:ext cx="76200" cy="76200"/>
          </a:xfrm>
          <a:prstGeom prst="rect">
            <a:avLst/>
          </a:prstGeom>
          <a:solidFill>
            <a:schemeClr val="accent1">
              <a:lumMod val="10000"/>
              <a:lumOff val="90000"/>
            </a:schemeClr>
          </a:solidFill>
          <a:ln w="19050">
            <a:solidFill>
              <a:schemeClr val="accent1">
                <a:lumMod val="90000"/>
                <a:lumOff val="1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3" name="Rectangle 322"/>
          <p:cNvSpPr/>
          <p:nvPr/>
        </p:nvSpPr>
        <p:spPr>
          <a:xfrm>
            <a:off x="2563678" y="3377339"/>
            <a:ext cx="76200" cy="76200"/>
          </a:xfrm>
          <a:prstGeom prst="rect">
            <a:avLst/>
          </a:prstGeom>
          <a:solidFill>
            <a:schemeClr val="accent1">
              <a:lumMod val="10000"/>
              <a:lumOff val="90000"/>
            </a:schemeClr>
          </a:solidFill>
          <a:ln w="19050">
            <a:solidFill>
              <a:schemeClr val="accent1">
                <a:lumMod val="90000"/>
                <a:lumOff val="1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4" name="Rectangle 323"/>
          <p:cNvSpPr/>
          <p:nvPr/>
        </p:nvSpPr>
        <p:spPr>
          <a:xfrm>
            <a:off x="2731576" y="3622729"/>
            <a:ext cx="76200" cy="76200"/>
          </a:xfrm>
          <a:prstGeom prst="rect">
            <a:avLst/>
          </a:prstGeom>
          <a:solidFill>
            <a:schemeClr val="accent1">
              <a:lumMod val="10000"/>
              <a:lumOff val="90000"/>
            </a:schemeClr>
          </a:solidFill>
          <a:ln w="19050">
            <a:solidFill>
              <a:schemeClr val="accent1">
                <a:lumMod val="90000"/>
                <a:lumOff val="1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5" name="Rectangle 324"/>
          <p:cNvSpPr/>
          <p:nvPr/>
        </p:nvSpPr>
        <p:spPr>
          <a:xfrm>
            <a:off x="2659250" y="3720885"/>
            <a:ext cx="76200" cy="76200"/>
          </a:xfrm>
          <a:prstGeom prst="rect">
            <a:avLst/>
          </a:prstGeom>
          <a:solidFill>
            <a:schemeClr val="accent1">
              <a:lumMod val="10000"/>
              <a:lumOff val="90000"/>
            </a:schemeClr>
          </a:solidFill>
          <a:ln w="19050">
            <a:solidFill>
              <a:schemeClr val="accent1">
                <a:lumMod val="90000"/>
                <a:lumOff val="1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6" name="Rectangle 325"/>
          <p:cNvSpPr/>
          <p:nvPr/>
        </p:nvSpPr>
        <p:spPr>
          <a:xfrm>
            <a:off x="3067373" y="3958526"/>
            <a:ext cx="76200" cy="76200"/>
          </a:xfrm>
          <a:prstGeom prst="rect">
            <a:avLst/>
          </a:prstGeom>
          <a:solidFill>
            <a:schemeClr val="accent1">
              <a:lumMod val="10000"/>
              <a:lumOff val="90000"/>
            </a:schemeClr>
          </a:solidFill>
          <a:ln w="19050">
            <a:solidFill>
              <a:schemeClr val="accent1">
                <a:lumMod val="90000"/>
                <a:lumOff val="1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7" name="Rectangle 326"/>
          <p:cNvSpPr/>
          <p:nvPr/>
        </p:nvSpPr>
        <p:spPr>
          <a:xfrm>
            <a:off x="3188776" y="4079929"/>
            <a:ext cx="76200" cy="76200"/>
          </a:xfrm>
          <a:prstGeom prst="rect">
            <a:avLst/>
          </a:prstGeom>
          <a:solidFill>
            <a:schemeClr val="accent1">
              <a:lumMod val="10000"/>
              <a:lumOff val="90000"/>
            </a:schemeClr>
          </a:solidFill>
          <a:ln w="19050">
            <a:solidFill>
              <a:schemeClr val="accent1">
                <a:lumMod val="90000"/>
                <a:lumOff val="1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8" name="Rectangle 327"/>
          <p:cNvSpPr/>
          <p:nvPr/>
        </p:nvSpPr>
        <p:spPr>
          <a:xfrm>
            <a:off x="3077705" y="4162587"/>
            <a:ext cx="76200" cy="76200"/>
          </a:xfrm>
          <a:prstGeom prst="rect">
            <a:avLst/>
          </a:prstGeom>
          <a:solidFill>
            <a:schemeClr val="accent1">
              <a:lumMod val="10000"/>
              <a:lumOff val="90000"/>
            </a:schemeClr>
          </a:solidFill>
          <a:ln w="19050">
            <a:solidFill>
              <a:schemeClr val="accent1">
                <a:lumMod val="90000"/>
                <a:lumOff val="1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9" name="Rectangle 328"/>
          <p:cNvSpPr/>
          <p:nvPr/>
        </p:nvSpPr>
        <p:spPr>
          <a:xfrm>
            <a:off x="2648918" y="3485828"/>
            <a:ext cx="76200" cy="76200"/>
          </a:xfrm>
          <a:prstGeom prst="rect">
            <a:avLst/>
          </a:prstGeom>
          <a:solidFill>
            <a:schemeClr val="accent1">
              <a:lumMod val="10000"/>
              <a:lumOff val="90000"/>
            </a:schemeClr>
          </a:solidFill>
          <a:ln w="19050">
            <a:solidFill>
              <a:schemeClr val="accent1">
                <a:lumMod val="90000"/>
                <a:lumOff val="1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0" name="Rectangle 329"/>
          <p:cNvSpPr/>
          <p:nvPr/>
        </p:nvSpPr>
        <p:spPr>
          <a:xfrm>
            <a:off x="2809067" y="3746715"/>
            <a:ext cx="76200" cy="76200"/>
          </a:xfrm>
          <a:prstGeom prst="rect">
            <a:avLst/>
          </a:prstGeom>
          <a:solidFill>
            <a:schemeClr val="accent1">
              <a:lumMod val="10000"/>
              <a:lumOff val="90000"/>
            </a:schemeClr>
          </a:solidFill>
          <a:ln w="19050">
            <a:solidFill>
              <a:schemeClr val="accent1">
                <a:lumMod val="90000"/>
                <a:lumOff val="1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1" name="Rectangle 330"/>
          <p:cNvSpPr/>
          <p:nvPr/>
        </p:nvSpPr>
        <p:spPr>
          <a:xfrm>
            <a:off x="2798735" y="3496160"/>
            <a:ext cx="76200" cy="76200"/>
          </a:xfrm>
          <a:prstGeom prst="rect">
            <a:avLst/>
          </a:prstGeom>
          <a:solidFill>
            <a:schemeClr val="accent1">
              <a:lumMod val="10000"/>
              <a:lumOff val="90000"/>
            </a:schemeClr>
          </a:solidFill>
          <a:ln w="19050">
            <a:solidFill>
              <a:schemeClr val="accent1">
                <a:lumMod val="90000"/>
                <a:lumOff val="1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2" name="Rectangle 331"/>
          <p:cNvSpPr/>
          <p:nvPr/>
        </p:nvSpPr>
        <p:spPr>
          <a:xfrm>
            <a:off x="3005379" y="4454471"/>
            <a:ext cx="76200" cy="76200"/>
          </a:xfrm>
          <a:prstGeom prst="rect">
            <a:avLst/>
          </a:prstGeom>
          <a:solidFill>
            <a:schemeClr val="accent1">
              <a:lumMod val="10000"/>
              <a:lumOff val="90000"/>
            </a:schemeClr>
          </a:solidFill>
          <a:ln w="19050">
            <a:solidFill>
              <a:schemeClr val="accent1">
                <a:lumMod val="90000"/>
                <a:lumOff val="1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3" name="Rectangle 332"/>
          <p:cNvSpPr/>
          <p:nvPr/>
        </p:nvSpPr>
        <p:spPr>
          <a:xfrm>
            <a:off x="3382505" y="4769604"/>
            <a:ext cx="76200" cy="76200"/>
          </a:xfrm>
          <a:prstGeom prst="rect">
            <a:avLst/>
          </a:prstGeom>
          <a:solidFill>
            <a:schemeClr val="accent1">
              <a:lumMod val="10000"/>
              <a:lumOff val="90000"/>
            </a:schemeClr>
          </a:solidFill>
          <a:ln w="19050">
            <a:solidFill>
              <a:schemeClr val="accent1">
                <a:lumMod val="90000"/>
                <a:lumOff val="1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4" name="Rectangle 333"/>
          <p:cNvSpPr/>
          <p:nvPr/>
        </p:nvSpPr>
        <p:spPr>
          <a:xfrm>
            <a:off x="3798376" y="4488051"/>
            <a:ext cx="76200" cy="76200"/>
          </a:xfrm>
          <a:prstGeom prst="rect">
            <a:avLst/>
          </a:prstGeom>
          <a:solidFill>
            <a:schemeClr val="accent1">
              <a:lumMod val="10000"/>
              <a:lumOff val="90000"/>
            </a:schemeClr>
          </a:solidFill>
          <a:ln w="19050">
            <a:solidFill>
              <a:schemeClr val="accent1">
                <a:lumMod val="90000"/>
                <a:lumOff val="1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5" name="Rectangle 334"/>
          <p:cNvSpPr/>
          <p:nvPr/>
        </p:nvSpPr>
        <p:spPr>
          <a:xfrm>
            <a:off x="2532682" y="3840996"/>
            <a:ext cx="76200" cy="76200"/>
          </a:xfrm>
          <a:prstGeom prst="rect">
            <a:avLst/>
          </a:prstGeom>
          <a:solidFill>
            <a:schemeClr val="accent1">
              <a:lumMod val="10000"/>
              <a:lumOff val="90000"/>
            </a:schemeClr>
          </a:solidFill>
          <a:ln w="19050">
            <a:solidFill>
              <a:schemeClr val="accent1">
                <a:lumMod val="90000"/>
                <a:lumOff val="1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6" name="Rectangle 335"/>
          <p:cNvSpPr/>
          <p:nvPr/>
        </p:nvSpPr>
        <p:spPr>
          <a:xfrm>
            <a:off x="2623088" y="3977898"/>
            <a:ext cx="76200" cy="76200"/>
          </a:xfrm>
          <a:prstGeom prst="rect">
            <a:avLst/>
          </a:prstGeom>
          <a:solidFill>
            <a:schemeClr val="accent1">
              <a:lumMod val="10000"/>
              <a:lumOff val="90000"/>
            </a:schemeClr>
          </a:solidFill>
          <a:ln w="19050">
            <a:solidFill>
              <a:schemeClr val="accent1">
                <a:lumMod val="90000"/>
                <a:lumOff val="1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7" name="Rectangle 336"/>
          <p:cNvSpPr/>
          <p:nvPr/>
        </p:nvSpPr>
        <p:spPr>
          <a:xfrm>
            <a:off x="2914973" y="4192291"/>
            <a:ext cx="76200" cy="76200"/>
          </a:xfrm>
          <a:prstGeom prst="rect">
            <a:avLst/>
          </a:prstGeom>
          <a:solidFill>
            <a:schemeClr val="accent1">
              <a:lumMod val="10000"/>
              <a:lumOff val="90000"/>
            </a:schemeClr>
          </a:solidFill>
          <a:ln w="19050">
            <a:solidFill>
              <a:schemeClr val="accent1">
                <a:lumMod val="90000"/>
                <a:lumOff val="1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8" name="Rectangle 337"/>
          <p:cNvSpPr/>
          <p:nvPr/>
        </p:nvSpPr>
        <p:spPr>
          <a:xfrm>
            <a:off x="2850397" y="4484176"/>
            <a:ext cx="76200" cy="76200"/>
          </a:xfrm>
          <a:prstGeom prst="rect">
            <a:avLst/>
          </a:prstGeom>
          <a:solidFill>
            <a:schemeClr val="accent1">
              <a:lumMod val="10000"/>
              <a:lumOff val="90000"/>
            </a:schemeClr>
          </a:solidFill>
          <a:ln w="19050">
            <a:solidFill>
              <a:schemeClr val="accent1">
                <a:lumMod val="90000"/>
                <a:lumOff val="1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9" name="Rectangle 338"/>
          <p:cNvSpPr/>
          <p:nvPr/>
        </p:nvSpPr>
        <p:spPr>
          <a:xfrm>
            <a:off x="3142282" y="4559085"/>
            <a:ext cx="76200" cy="76200"/>
          </a:xfrm>
          <a:prstGeom prst="rect">
            <a:avLst/>
          </a:prstGeom>
          <a:solidFill>
            <a:schemeClr val="accent1">
              <a:lumMod val="10000"/>
              <a:lumOff val="90000"/>
            </a:schemeClr>
          </a:solidFill>
          <a:ln w="19050">
            <a:solidFill>
              <a:schemeClr val="accent1">
                <a:lumMod val="90000"/>
                <a:lumOff val="1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0" name="Rectangle 339"/>
          <p:cNvSpPr/>
          <p:nvPr/>
        </p:nvSpPr>
        <p:spPr>
          <a:xfrm>
            <a:off x="3255936" y="4703735"/>
            <a:ext cx="76200" cy="76200"/>
          </a:xfrm>
          <a:prstGeom prst="rect">
            <a:avLst/>
          </a:prstGeom>
          <a:solidFill>
            <a:schemeClr val="accent1">
              <a:lumMod val="10000"/>
              <a:lumOff val="90000"/>
            </a:schemeClr>
          </a:solidFill>
          <a:ln w="19050">
            <a:solidFill>
              <a:schemeClr val="accent1">
                <a:lumMod val="90000"/>
                <a:lumOff val="1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1" name="Rectangle 340"/>
          <p:cNvSpPr/>
          <p:nvPr/>
        </p:nvSpPr>
        <p:spPr>
          <a:xfrm>
            <a:off x="2703163" y="3848746"/>
            <a:ext cx="76200" cy="76200"/>
          </a:xfrm>
          <a:prstGeom prst="rect">
            <a:avLst/>
          </a:prstGeom>
          <a:solidFill>
            <a:schemeClr val="accent1">
              <a:lumMod val="10000"/>
              <a:lumOff val="90000"/>
            </a:schemeClr>
          </a:solidFill>
          <a:ln w="19050">
            <a:solidFill>
              <a:schemeClr val="accent1">
                <a:lumMod val="90000"/>
                <a:lumOff val="1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2" name="Rectangle 341"/>
          <p:cNvSpPr/>
          <p:nvPr/>
        </p:nvSpPr>
        <p:spPr>
          <a:xfrm>
            <a:off x="3576234" y="4714068"/>
            <a:ext cx="76200" cy="76200"/>
          </a:xfrm>
          <a:prstGeom prst="rect">
            <a:avLst/>
          </a:prstGeom>
          <a:solidFill>
            <a:schemeClr val="accent1">
              <a:lumMod val="10000"/>
              <a:lumOff val="90000"/>
            </a:schemeClr>
          </a:solidFill>
          <a:ln w="19050">
            <a:solidFill>
              <a:schemeClr val="accent1">
                <a:lumMod val="90000"/>
                <a:lumOff val="1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3" name="Rectangle 342"/>
          <p:cNvSpPr/>
          <p:nvPr/>
        </p:nvSpPr>
        <p:spPr>
          <a:xfrm>
            <a:off x="3720885" y="4610746"/>
            <a:ext cx="76200" cy="76200"/>
          </a:xfrm>
          <a:prstGeom prst="rect">
            <a:avLst/>
          </a:prstGeom>
          <a:solidFill>
            <a:schemeClr val="accent1">
              <a:lumMod val="10000"/>
              <a:lumOff val="90000"/>
            </a:schemeClr>
          </a:solidFill>
          <a:ln w="19050">
            <a:solidFill>
              <a:schemeClr val="accent1">
                <a:lumMod val="90000"/>
                <a:lumOff val="1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4" name="Rectangle 343"/>
          <p:cNvSpPr/>
          <p:nvPr/>
        </p:nvSpPr>
        <p:spPr>
          <a:xfrm>
            <a:off x="3578818" y="4561668"/>
            <a:ext cx="76200" cy="76200"/>
          </a:xfrm>
          <a:prstGeom prst="rect">
            <a:avLst/>
          </a:prstGeom>
          <a:solidFill>
            <a:schemeClr val="accent1">
              <a:lumMod val="10000"/>
              <a:lumOff val="90000"/>
            </a:schemeClr>
          </a:solidFill>
          <a:ln w="19050">
            <a:solidFill>
              <a:schemeClr val="accent1">
                <a:lumMod val="90000"/>
                <a:lumOff val="1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5" name="Rectangle 344"/>
          <p:cNvSpPr/>
          <p:nvPr/>
        </p:nvSpPr>
        <p:spPr>
          <a:xfrm>
            <a:off x="2586926" y="4311111"/>
            <a:ext cx="76200" cy="76200"/>
          </a:xfrm>
          <a:prstGeom prst="rect">
            <a:avLst/>
          </a:prstGeom>
          <a:solidFill>
            <a:schemeClr val="accent1">
              <a:lumMod val="10000"/>
              <a:lumOff val="90000"/>
            </a:schemeClr>
          </a:solidFill>
          <a:ln w="19050">
            <a:solidFill>
              <a:schemeClr val="accent1">
                <a:lumMod val="90000"/>
                <a:lumOff val="1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6" name="Rectangle 345"/>
          <p:cNvSpPr/>
          <p:nvPr/>
        </p:nvSpPr>
        <p:spPr>
          <a:xfrm>
            <a:off x="2739326" y="4362772"/>
            <a:ext cx="76200" cy="76200"/>
          </a:xfrm>
          <a:prstGeom prst="rect">
            <a:avLst/>
          </a:prstGeom>
          <a:solidFill>
            <a:schemeClr val="accent1">
              <a:lumMod val="10000"/>
              <a:lumOff val="90000"/>
            </a:schemeClr>
          </a:solidFill>
          <a:ln w="19050">
            <a:solidFill>
              <a:schemeClr val="accent1">
                <a:lumMod val="90000"/>
                <a:lumOff val="1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7" name="Rectangle 346"/>
          <p:cNvSpPr/>
          <p:nvPr/>
        </p:nvSpPr>
        <p:spPr>
          <a:xfrm>
            <a:off x="2992466" y="4801891"/>
            <a:ext cx="76200" cy="76200"/>
          </a:xfrm>
          <a:prstGeom prst="rect">
            <a:avLst/>
          </a:prstGeom>
          <a:solidFill>
            <a:schemeClr val="accent1">
              <a:lumMod val="10000"/>
              <a:lumOff val="90000"/>
            </a:schemeClr>
          </a:solidFill>
          <a:ln w="19050">
            <a:solidFill>
              <a:schemeClr val="accent1">
                <a:lumMod val="90000"/>
                <a:lumOff val="1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8" name="Rectangle 347"/>
          <p:cNvSpPr/>
          <p:nvPr/>
        </p:nvSpPr>
        <p:spPr>
          <a:xfrm>
            <a:off x="2912390" y="4605580"/>
            <a:ext cx="76200" cy="76200"/>
          </a:xfrm>
          <a:prstGeom prst="rect">
            <a:avLst/>
          </a:prstGeom>
          <a:solidFill>
            <a:schemeClr val="accent1">
              <a:lumMod val="10000"/>
              <a:lumOff val="90000"/>
            </a:schemeClr>
          </a:solidFill>
          <a:ln w="19050">
            <a:solidFill>
              <a:schemeClr val="accent1">
                <a:lumMod val="90000"/>
                <a:lumOff val="1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9" name="Rectangle 348"/>
          <p:cNvSpPr/>
          <p:nvPr/>
        </p:nvSpPr>
        <p:spPr>
          <a:xfrm>
            <a:off x="3049293" y="4680488"/>
            <a:ext cx="76200" cy="76200"/>
          </a:xfrm>
          <a:prstGeom prst="rect">
            <a:avLst/>
          </a:prstGeom>
          <a:solidFill>
            <a:schemeClr val="accent1">
              <a:lumMod val="10000"/>
              <a:lumOff val="90000"/>
            </a:schemeClr>
          </a:solidFill>
          <a:ln w="19050">
            <a:solidFill>
              <a:schemeClr val="accent1">
                <a:lumMod val="90000"/>
                <a:lumOff val="1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0" name="Rectangle 349"/>
          <p:cNvSpPr/>
          <p:nvPr/>
        </p:nvSpPr>
        <p:spPr>
          <a:xfrm>
            <a:off x="3023462" y="4313695"/>
            <a:ext cx="76200" cy="76200"/>
          </a:xfrm>
          <a:prstGeom prst="rect">
            <a:avLst/>
          </a:prstGeom>
          <a:solidFill>
            <a:schemeClr val="accent1">
              <a:lumMod val="10000"/>
              <a:lumOff val="90000"/>
            </a:schemeClr>
          </a:solidFill>
          <a:ln w="19050">
            <a:solidFill>
              <a:schemeClr val="accent1">
                <a:lumMod val="90000"/>
                <a:lumOff val="1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1" name="Rectangle 350"/>
          <p:cNvSpPr/>
          <p:nvPr/>
        </p:nvSpPr>
        <p:spPr>
          <a:xfrm>
            <a:off x="3447082" y="4652074"/>
            <a:ext cx="76200" cy="76200"/>
          </a:xfrm>
          <a:prstGeom prst="rect">
            <a:avLst/>
          </a:prstGeom>
          <a:solidFill>
            <a:schemeClr val="accent1">
              <a:lumMod val="10000"/>
              <a:lumOff val="90000"/>
            </a:schemeClr>
          </a:solidFill>
          <a:ln w="19050">
            <a:solidFill>
              <a:schemeClr val="accent1">
                <a:lumMod val="90000"/>
                <a:lumOff val="1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2" name="Rectangle 351"/>
          <p:cNvSpPr/>
          <p:nvPr/>
        </p:nvSpPr>
        <p:spPr>
          <a:xfrm>
            <a:off x="3289516" y="4571999"/>
            <a:ext cx="76200" cy="76200"/>
          </a:xfrm>
          <a:prstGeom prst="rect">
            <a:avLst/>
          </a:prstGeom>
          <a:solidFill>
            <a:schemeClr val="accent1">
              <a:lumMod val="10000"/>
              <a:lumOff val="90000"/>
            </a:schemeClr>
          </a:solidFill>
          <a:ln w="19050">
            <a:solidFill>
              <a:schemeClr val="accent1">
                <a:lumMod val="90000"/>
                <a:lumOff val="1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3" name="Rectangle 352"/>
          <p:cNvSpPr/>
          <p:nvPr/>
        </p:nvSpPr>
        <p:spPr>
          <a:xfrm>
            <a:off x="2690247" y="4495801"/>
            <a:ext cx="76200" cy="76200"/>
          </a:xfrm>
          <a:prstGeom prst="rect">
            <a:avLst/>
          </a:prstGeom>
          <a:solidFill>
            <a:schemeClr val="accent1">
              <a:lumMod val="10000"/>
              <a:lumOff val="90000"/>
            </a:schemeClr>
          </a:solidFill>
          <a:ln w="19050">
            <a:solidFill>
              <a:schemeClr val="accent1">
                <a:lumMod val="90000"/>
                <a:lumOff val="1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4" name="Rectangle 353"/>
          <p:cNvSpPr/>
          <p:nvPr/>
        </p:nvSpPr>
        <p:spPr>
          <a:xfrm>
            <a:off x="2842647" y="4725692"/>
            <a:ext cx="76200" cy="76200"/>
          </a:xfrm>
          <a:prstGeom prst="rect">
            <a:avLst/>
          </a:prstGeom>
          <a:solidFill>
            <a:schemeClr val="accent1">
              <a:lumMod val="10000"/>
              <a:lumOff val="90000"/>
            </a:schemeClr>
          </a:solidFill>
          <a:ln w="19050">
            <a:solidFill>
              <a:schemeClr val="accent1">
                <a:lumMod val="90000"/>
                <a:lumOff val="1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5" name="Rectangle 354"/>
          <p:cNvSpPr/>
          <p:nvPr/>
        </p:nvSpPr>
        <p:spPr>
          <a:xfrm>
            <a:off x="2754824" y="4219414"/>
            <a:ext cx="76200" cy="76200"/>
          </a:xfrm>
          <a:prstGeom prst="rect">
            <a:avLst/>
          </a:prstGeom>
          <a:solidFill>
            <a:schemeClr val="accent1">
              <a:lumMod val="10000"/>
              <a:lumOff val="90000"/>
            </a:schemeClr>
          </a:solidFill>
          <a:ln w="19050">
            <a:solidFill>
              <a:schemeClr val="accent1">
                <a:lumMod val="90000"/>
                <a:lumOff val="1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6" name="Rectangle 355"/>
          <p:cNvSpPr/>
          <p:nvPr/>
        </p:nvSpPr>
        <p:spPr>
          <a:xfrm>
            <a:off x="3162945" y="4821265"/>
            <a:ext cx="76200" cy="76200"/>
          </a:xfrm>
          <a:prstGeom prst="rect">
            <a:avLst/>
          </a:prstGeom>
          <a:solidFill>
            <a:schemeClr val="accent1">
              <a:lumMod val="10000"/>
              <a:lumOff val="90000"/>
            </a:schemeClr>
          </a:solidFill>
          <a:ln w="19050">
            <a:solidFill>
              <a:schemeClr val="accent1">
                <a:lumMod val="90000"/>
                <a:lumOff val="1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7" name="Rectangle 356"/>
          <p:cNvSpPr/>
          <p:nvPr/>
        </p:nvSpPr>
        <p:spPr>
          <a:xfrm>
            <a:off x="2896891" y="4330485"/>
            <a:ext cx="76200" cy="76200"/>
          </a:xfrm>
          <a:prstGeom prst="rect">
            <a:avLst/>
          </a:prstGeom>
          <a:solidFill>
            <a:schemeClr val="accent1">
              <a:lumMod val="10000"/>
              <a:lumOff val="90000"/>
            </a:schemeClr>
          </a:solidFill>
          <a:ln w="19050">
            <a:solidFill>
              <a:schemeClr val="accent1">
                <a:lumMod val="90000"/>
                <a:lumOff val="1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8" name="Rectangle 357"/>
          <p:cNvSpPr/>
          <p:nvPr/>
        </p:nvSpPr>
        <p:spPr>
          <a:xfrm>
            <a:off x="2747075" y="4064431"/>
            <a:ext cx="76200" cy="76200"/>
          </a:xfrm>
          <a:prstGeom prst="rect">
            <a:avLst/>
          </a:prstGeom>
          <a:solidFill>
            <a:schemeClr val="accent1">
              <a:lumMod val="10000"/>
              <a:lumOff val="90000"/>
            </a:schemeClr>
          </a:solidFill>
          <a:ln w="19050">
            <a:solidFill>
              <a:schemeClr val="accent1">
                <a:lumMod val="90000"/>
                <a:lumOff val="1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9" name="Rectangle 358"/>
          <p:cNvSpPr/>
          <p:nvPr/>
        </p:nvSpPr>
        <p:spPr>
          <a:xfrm>
            <a:off x="3457415" y="2841356"/>
            <a:ext cx="76200" cy="76200"/>
          </a:xfrm>
          <a:prstGeom prst="rect">
            <a:avLst/>
          </a:prstGeom>
          <a:solidFill>
            <a:schemeClr val="accent1">
              <a:lumMod val="10000"/>
              <a:lumOff val="90000"/>
            </a:schemeClr>
          </a:solidFill>
          <a:ln w="19050">
            <a:solidFill>
              <a:schemeClr val="accent1">
                <a:lumMod val="90000"/>
                <a:lumOff val="1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0" name="Rectangle 359"/>
          <p:cNvSpPr/>
          <p:nvPr/>
        </p:nvSpPr>
        <p:spPr>
          <a:xfrm>
            <a:off x="3454832" y="2962760"/>
            <a:ext cx="76200" cy="76200"/>
          </a:xfrm>
          <a:prstGeom prst="rect">
            <a:avLst/>
          </a:prstGeom>
          <a:solidFill>
            <a:schemeClr val="accent1">
              <a:lumMod val="10000"/>
              <a:lumOff val="90000"/>
            </a:schemeClr>
          </a:solidFill>
          <a:ln w="19050">
            <a:solidFill>
              <a:schemeClr val="accent1">
                <a:lumMod val="90000"/>
                <a:lumOff val="1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1" name="Rectangle 360"/>
          <p:cNvSpPr/>
          <p:nvPr/>
        </p:nvSpPr>
        <p:spPr>
          <a:xfrm>
            <a:off x="3609814" y="2815525"/>
            <a:ext cx="76200" cy="76200"/>
          </a:xfrm>
          <a:prstGeom prst="rect">
            <a:avLst/>
          </a:prstGeom>
          <a:solidFill>
            <a:schemeClr val="accent1">
              <a:lumMod val="10000"/>
              <a:lumOff val="90000"/>
            </a:schemeClr>
          </a:solidFill>
          <a:ln w="19050">
            <a:solidFill>
              <a:schemeClr val="accent1">
                <a:lumMod val="90000"/>
                <a:lumOff val="1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2" name="Rectangle 361"/>
          <p:cNvSpPr/>
          <p:nvPr/>
        </p:nvSpPr>
        <p:spPr>
          <a:xfrm>
            <a:off x="3602065" y="2978257"/>
            <a:ext cx="76200" cy="76200"/>
          </a:xfrm>
          <a:prstGeom prst="rect">
            <a:avLst/>
          </a:prstGeom>
          <a:solidFill>
            <a:schemeClr val="accent1">
              <a:lumMod val="10000"/>
              <a:lumOff val="90000"/>
            </a:schemeClr>
          </a:solidFill>
          <a:ln w="19050">
            <a:solidFill>
              <a:schemeClr val="accent1">
                <a:lumMod val="90000"/>
                <a:lumOff val="1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3" name="Rectangle 362"/>
          <p:cNvSpPr/>
          <p:nvPr/>
        </p:nvSpPr>
        <p:spPr>
          <a:xfrm>
            <a:off x="3687306" y="2683789"/>
            <a:ext cx="76200" cy="76200"/>
          </a:xfrm>
          <a:prstGeom prst="rect">
            <a:avLst/>
          </a:prstGeom>
          <a:solidFill>
            <a:schemeClr val="accent1">
              <a:lumMod val="10000"/>
              <a:lumOff val="90000"/>
            </a:schemeClr>
          </a:solidFill>
          <a:ln w="19050">
            <a:solidFill>
              <a:schemeClr val="accent1">
                <a:lumMod val="90000"/>
                <a:lumOff val="1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4" name="Rectangle 363"/>
          <p:cNvSpPr/>
          <p:nvPr/>
        </p:nvSpPr>
        <p:spPr>
          <a:xfrm>
            <a:off x="4051516" y="2435817"/>
            <a:ext cx="76200" cy="76200"/>
          </a:xfrm>
          <a:prstGeom prst="rect">
            <a:avLst/>
          </a:prstGeom>
          <a:solidFill>
            <a:schemeClr val="accent1">
              <a:lumMod val="10000"/>
              <a:lumOff val="90000"/>
            </a:schemeClr>
          </a:solidFill>
          <a:ln w="19050">
            <a:solidFill>
              <a:schemeClr val="accent1">
                <a:lumMod val="90000"/>
                <a:lumOff val="1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5" name="Rectangle 364"/>
          <p:cNvSpPr/>
          <p:nvPr/>
        </p:nvSpPr>
        <p:spPr>
          <a:xfrm>
            <a:off x="4165170" y="2324745"/>
            <a:ext cx="76200" cy="76200"/>
          </a:xfrm>
          <a:prstGeom prst="rect">
            <a:avLst/>
          </a:prstGeom>
          <a:solidFill>
            <a:schemeClr val="accent1">
              <a:lumMod val="10000"/>
              <a:lumOff val="90000"/>
            </a:schemeClr>
          </a:solidFill>
          <a:ln w="19050">
            <a:solidFill>
              <a:schemeClr val="accent1">
                <a:lumMod val="90000"/>
                <a:lumOff val="1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6" name="Rectangle 365"/>
          <p:cNvSpPr/>
          <p:nvPr/>
        </p:nvSpPr>
        <p:spPr>
          <a:xfrm>
            <a:off x="3821624" y="2624379"/>
            <a:ext cx="76200" cy="76200"/>
          </a:xfrm>
          <a:prstGeom prst="rect">
            <a:avLst/>
          </a:prstGeom>
          <a:solidFill>
            <a:schemeClr val="accent1">
              <a:lumMod val="10000"/>
              <a:lumOff val="90000"/>
            </a:schemeClr>
          </a:solidFill>
          <a:ln w="19050">
            <a:solidFill>
              <a:schemeClr val="accent1">
                <a:lumMod val="90000"/>
                <a:lumOff val="1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7" name="Rectangle 366"/>
          <p:cNvSpPr/>
          <p:nvPr/>
        </p:nvSpPr>
        <p:spPr>
          <a:xfrm>
            <a:off x="4632702" y="2513308"/>
            <a:ext cx="76200" cy="76200"/>
          </a:xfrm>
          <a:prstGeom prst="rect">
            <a:avLst/>
          </a:prstGeom>
          <a:solidFill>
            <a:schemeClr val="accent1">
              <a:lumMod val="10000"/>
              <a:lumOff val="90000"/>
            </a:schemeClr>
          </a:solidFill>
          <a:ln w="19050">
            <a:solidFill>
              <a:schemeClr val="accent1">
                <a:lumMod val="90000"/>
                <a:lumOff val="1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8" name="Rectangle 367"/>
          <p:cNvSpPr/>
          <p:nvPr/>
        </p:nvSpPr>
        <p:spPr>
          <a:xfrm>
            <a:off x="4730858" y="2619213"/>
            <a:ext cx="76200" cy="76200"/>
          </a:xfrm>
          <a:prstGeom prst="rect">
            <a:avLst/>
          </a:prstGeom>
          <a:solidFill>
            <a:schemeClr val="accent1">
              <a:lumMod val="10000"/>
              <a:lumOff val="90000"/>
            </a:schemeClr>
          </a:solidFill>
          <a:ln w="19050">
            <a:solidFill>
              <a:schemeClr val="accent1">
                <a:lumMod val="90000"/>
                <a:lumOff val="1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9" name="Rectangle 368"/>
          <p:cNvSpPr/>
          <p:nvPr/>
        </p:nvSpPr>
        <p:spPr>
          <a:xfrm>
            <a:off x="3899115" y="3104826"/>
            <a:ext cx="76200" cy="76200"/>
          </a:xfrm>
          <a:prstGeom prst="rect">
            <a:avLst/>
          </a:prstGeom>
          <a:solidFill>
            <a:schemeClr val="accent1">
              <a:lumMod val="10000"/>
              <a:lumOff val="90000"/>
            </a:schemeClr>
          </a:solidFill>
          <a:ln w="19050">
            <a:solidFill>
              <a:schemeClr val="accent1">
                <a:lumMod val="90000"/>
                <a:lumOff val="1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0" name="Rectangle 369"/>
          <p:cNvSpPr/>
          <p:nvPr/>
        </p:nvSpPr>
        <p:spPr>
          <a:xfrm>
            <a:off x="4919421" y="2908515"/>
            <a:ext cx="76200" cy="76200"/>
          </a:xfrm>
          <a:prstGeom prst="rect">
            <a:avLst/>
          </a:prstGeom>
          <a:solidFill>
            <a:schemeClr val="accent1">
              <a:lumMod val="10000"/>
              <a:lumOff val="90000"/>
            </a:schemeClr>
          </a:solidFill>
          <a:ln w="19050">
            <a:solidFill>
              <a:schemeClr val="accent1">
                <a:lumMod val="90000"/>
                <a:lumOff val="1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1" name="Rectangle 370"/>
          <p:cNvSpPr/>
          <p:nvPr/>
        </p:nvSpPr>
        <p:spPr>
          <a:xfrm>
            <a:off x="4699861" y="2805193"/>
            <a:ext cx="76200" cy="76200"/>
          </a:xfrm>
          <a:prstGeom prst="rect">
            <a:avLst/>
          </a:prstGeom>
          <a:solidFill>
            <a:schemeClr val="accent1">
              <a:lumMod val="10000"/>
              <a:lumOff val="90000"/>
            </a:schemeClr>
          </a:solidFill>
          <a:ln w="19050">
            <a:solidFill>
              <a:schemeClr val="accent1">
                <a:lumMod val="90000"/>
                <a:lumOff val="1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2" name="Rectangle 371"/>
          <p:cNvSpPr/>
          <p:nvPr/>
        </p:nvSpPr>
        <p:spPr>
          <a:xfrm>
            <a:off x="3945611" y="2523641"/>
            <a:ext cx="76200" cy="76200"/>
          </a:xfrm>
          <a:prstGeom prst="rect">
            <a:avLst/>
          </a:prstGeom>
          <a:solidFill>
            <a:schemeClr val="accent1">
              <a:lumMod val="10000"/>
              <a:lumOff val="90000"/>
            </a:schemeClr>
          </a:solidFill>
          <a:ln w="19050">
            <a:solidFill>
              <a:schemeClr val="accent1">
                <a:lumMod val="90000"/>
                <a:lumOff val="1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3" name="Rectangle 372"/>
          <p:cNvSpPr/>
          <p:nvPr/>
        </p:nvSpPr>
        <p:spPr>
          <a:xfrm>
            <a:off x="4113509" y="2629546"/>
            <a:ext cx="76200" cy="76200"/>
          </a:xfrm>
          <a:prstGeom prst="rect">
            <a:avLst/>
          </a:prstGeom>
          <a:solidFill>
            <a:schemeClr val="accent1">
              <a:lumMod val="10000"/>
              <a:lumOff val="90000"/>
            </a:schemeClr>
          </a:solidFill>
          <a:ln w="19050">
            <a:solidFill>
              <a:schemeClr val="accent1">
                <a:lumMod val="90000"/>
                <a:lumOff val="1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4" name="Rectangle 373"/>
          <p:cNvSpPr/>
          <p:nvPr/>
        </p:nvSpPr>
        <p:spPr>
          <a:xfrm>
            <a:off x="4343400" y="2362200"/>
            <a:ext cx="76200" cy="76200"/>
          </a:xfrm>
          <a:prstGeom prst="rect">
            <a:avLst/>
          </a:prstGeom>
          <a:solidFill>
            <a:schemeClr val="accent1">
              <a:lumMod val="10000"/>
              <a:lumOff val="90000"/>
            </a:schemeClr>
          </a:solidFill>
          <a:ln w="19050">
            <a:solidFill>
              <a:schemeClr val="accent1">
                <a:lumMod val="90000"/>
                <a:lumOff val="1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5" name="Rectangle 374"/>
          <p:cNvSpPr/>
          <p:nvPr/>
        </p:nvSpPr>
        <p:spPr>
          <a:xfrm>
            <a:off x="4503550" y="2570136"/>
            <a:ext cx="76200" cy="76200"/>
          </a:xfrm>
          <a:prstGeom prst="rect">
            <a:avLst/>
          </a:prstGeom>
          <a:solidFill>
            <a:schemeClr val="accent1">
              <a:lumMod val="10000"/>
              <a:lumOff val="90000"/>
            </a:schemeClr>
          </a:solidFill>
          <a:ln w="19050">
            <a:solidFill>
              <a:schemeClr val="accent1">
                <a:lumMod val="90000"/>
                <a:lumOff val="1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6" name="Rectangle 375"/>
          <p:cNvSpPr/>
          <p:nvPr/>
        </p:nvSpPr>
        <p:spPr>
          <a:xfrm>
            <a:off x="4834180" y="2753533"/>
            <a:ext cx="76200" cy="76200"/>
          </a:xfrm>
          <a:prstGeom prst="rect">
            <a:avLst/>
          </a:prstGeom>
          <a:solidFill>
            <a:schemeClr val="accent1">
              <a:lumMod val="10000"/>
              <a:lumOff val="90000"/>
            </a:schemeClr>
          </a:solidFill>
          <a:ln w="19050">
            <a:solidFill>
              <a:schemeClr val="accent1">
                <a:lumMod val="90000"/>
                <a:lumOff val="1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7" name="Rectangle 376"/>
          <p:cNvSpPr/>
          <p:nvPr/>
        </p:nvSpPr>
        <p:spPr>
          <a:xfrm>
            <a:off x="3948193" y="3223647"/>
            <a:ext cx="76200" cy="76200"/>
          </a:xfrm>
          <a:prstGeom prst="rect">
            <a:avLst/>
          </a:prstGeom>
          <a:solidFill>
            <a:schemeClr val="accent1">
              <a:lumMod val="10000"/>
              <a:lumOff val="90000"/>
            </a:schemeClr>
          </a:solidFill>
          <a:ln w="19050">
            <a:solidFill>
              <a:schemeClr val="accent1">
                <a:lumMod val="90000"/>
                <a:lumOff val="1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8" name="Rectangle 377"/>
          <p:cNvSpPr/>
          <p:nvPr/>
        </p:nvSpPr>
        <p:spPr>
          <a:xfrm>
            <a:off x="3821624" y="3414794"/>
            <a:ext cx="76200" cy="76200"/>
          </a:xfrm>
          <a:prstGeom prst="rect">
            <a:avLst/>
          </a:prstGeom>
          <a:solidFill>
            <a:schemeClr val="accent1">
              <a:lumMod val="10000"/>
              <a:lumOff val="90000"/>
            </a:schemeClr>
          </a:solidFill>
          <a:ln w="19050">
            <a:solidFill>
              <a:schemeClr val="accent1">
                <a:lumMod val="90000"/>
                <a:lumOff val="1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9" name="Rectangle 378"/>
          <p:cNvSpPr/>
          <p:nvPr/>
        </p:nvSpPr>
        <p:spPr>
          <a:xfrm>
            <a:off x="4764438" y="2947262"/>
            <a:ext cx="76200" cy="76200"/>
          </a:xfrm>
          <a:prstGeom prst="rect">
            <a:avLst/>
          </a:prstGeom>
          <a:solidFill>
            <a:schemeClr val="accent1">
              <a:lumMod val="10000"/>
              <a:lumOff val="90000"/>
            </a:schemeClr>
          </a:solidFill>
          <a:ln w="19050">
            <a:solidFill>
              <a:schemeClr val="accent1">
                <a:lumMod val="90000"/>
                <a:lumOff val="1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0" name="Rectangle 379"/>
          <p:cNvSpPr/>
          <p:nvPr/>
        </p:nvSpPr>
        <p:spPr>
          <a:xfrm>
            <a:off x="3819041" y="2466813"/>
            <a:ext cx="76200" cy="76200"/>
          </a:xfrm>
          <a:prstGeom prst="rect">
            <a:avLst/>
          </a:prstGeom>
          <a:solidFill>
            <a:schemeClr val="accent1">
              <a:lumMod val="10000"/>
              <a:lumOff val="90000"/>
            </a:schemeClr>
          </a:solidFill>
          <a:ln w="19050">
            <a:solidFill>
              <a:schemeClr val="accent1">
                <a:lumMod val="90000"/>
                <a:lumOff val="1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1" name="Rectangle 380"/>
          <p:cNvSpPr/>
          <p:nvPr/>
        </p:nvSpPr>
        <p:spPr>
          <a:xfrm>
            <a:off x="3994688" y="2673457"/>
            <a:ext cx="76200" cy="76200"/>
          </a:xfrm>
          <a:prstGeom prst="rect">
            <a:avLst/>
          </a:prstGeom>
          <a:solidFill>
            <a:schemeClr val="accent1">
              <a:lumMod val="10000"/>
              <a:lumOff val="90000"/>
            </a:schemeClr>
          </a:solidFill>
          <a:ln w="19050">
            <a:solidFill>
              <a:schemeClr val="accent1">
                <a:lumMod val="90000"/>
                <a:lumOff val="1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2" name="Rectangle 381"/>
          <p:cNvSpPr/>
          <p:nvPr/>
        </p:nvSpPr>
        <p:spPr>
          <a:xfrm>
            <a:off x="4193583" y="2477145"/>
            <a:ext cx="76200" cy="76200"/>
          </a:xfrm>
          <a:prstGeom prst="rect">
            <a:avLst/>
          </a:prstGeom>
          <a:solidFill>
            <a:schemeClr val="accent1">
              <a:lumMod val="10000"/>
              <a:lumOff val="90000"/>
            </a:schemeClr>
          </a:solidFill>
          <a:ln w="19050">
            <a:solidFill>
              <a:schemeClr val="accent1">
                <a:lumMod val="90000"/>
                <a:lumOff val="1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3" name="Rectangle 382"/>
          <p:cNvSpPr/>
          <p:nvPr/>
        </p:nvSpPr>
        <p:spPr>
          <a:xfrm>
            <a:off x="4353732" y="2528807"/>
            <a:ext cx="76200" cy="76200"/>
          </a:xfrm>
          <a:prstGeom prst="rect">
            <a:avLst/>
          </a:prstGeom>
          <a:solidFill>
            <a:schemeClr val="accent1">
              <a:lumMod val="10000"/>
              <a:lumOff val="90000"/>
            </a:schemeClr>
          </a:solidFill>
          <a:ln w="19050">
            <a:solidFill>
              <a:schemeClr val="accent1">
                <a:lumMod val="90000"/>
                <a:lumOff val="1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4" name="Rectangle 383"/>
          <p:cNvSpPr/>
          <p:nvPr/>
        </p:nvSpPr>
        <p:spPr>
          <a:xfrm>
            <a:off x="4606871" y="2688956"/>
            <a:ext cx="76200" cy="76200"/>
          </a:xfrm>
          <a:prstGeom prst="rect">
            <a:avLst/>
          </a:prstGeom>
          <a:solidFill>
            <a:schemeClr val="accent1">
              <a:lumMod val="10000"/>
              <a:lumOff val="90000"/>
            </a:schemeClr>
          </a:solidFill>
          <a:ln w="19050">
            <a:solidFill>
              <a:schemeClr val="accent1">
                <a:lumMod val="90000"/>
                <a:lumOff val="1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5" name="Rectangle 384"/>
          <p:cNvSpPr/>
          <p:nvPr/>
        </p:nvSpPr>
        <p:spPr>
          <a:xfrm>
            <a:off x="3999854" y="2802610"/>
            <a:ext cx="76200" cy="76200"/>
          </a:xfrm>
          <a:prstGeom prst="rect">
            <a:avLst/>
          </a:prstGeom>
          <a:solidFill>
            <a:schemeClr val="accent1">
              <a:lumMod val="10000"/>
              <a:lumOff val="90000"/>
            </a:schemeClr>
          </a:solidFill>
          <a:ln w="19050">
            <a:solidFill>
              <a:schemeClr val="accent1">
                <a:lumMod val="90000"/>
                <a:lumOff val="1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6" name="Rectangle 385"/>
          <p:cNvSpPr/>
          <p:nvPr/>
        </p:nvSpPr>
        <p:spPr>
          <a:xfrm>
            <a:off x="4113508" y="3497450"/>
            <a:ext cx="76200" cy="76200"/>
          </a:xfrm>
          <a:prstGeom prst="rect">
            <a:avLst/>
          </a:prstGeom>
          <a:solidFill>
            <a:schemeClr val="accent1">
              <a:lumMod val="10000"/>
              <a:lumOff val="90000"/>
            </a:schemeClr>
          </a:solidFill>
          <a:ln w="19050">
            <a:solidFill>
              <a:schemeClr val="accent1">
                <a:lumMod val="90000"/>
                <a:lumOff val="1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7" name="Rectangle 386"/>
          <p:cNvSpPr/>
          <p:nvPr/>
        </p:nvSpPr>
        <p:spPr>
          <a:xfrm>
            <a:off x="4025685" y="3634352"/>
            <a:ext cx="76200" cy="76200"/>
          </a:xfrm>
          <a:prstGeom prst="rect">
            <a:avLst/>
          </a:prstGeom>
          <a:solidFill>
            <a:schemeClr val="accent1">
              <a:lumMod val="10000"/>
              <a:lumOff val="90000"/>
            </a:schemeClr>
          </a:solidFill>
          <a:ln w="19050">
            <a:solidFill>
              <a:schemeClr val="accent1">
                <a:lumMod val="90000"/>
                <a:lumOff val="1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8" name="Rectangle 387"/>
          <p:cNvSpPr/>
          <p:nvPr/>
        </p:nvSpPr>
        <p:spPr>
          <a:xfrm>
            <a:off x="4426057" y="2670874"/>
            <a:ext cx="76200" cy="76200"/>
          </a:xfrm>
          <a:prstGeom prst="rect">
            <a:avLst/>
          </a:prstGeom>
          <a:solidFill>
            <a:schemeClr val="accent1">
              <a:lumMod val="10000"/>
              <a:lumOff val="90000"/>
            </a:schemeClr>
          </a:solidFill>
          <a:ln w="19050">
            <a:solidFill>
              <a:schemeClr val="accent1">
                <a:lumMod val="90000"/>
                <a:lumOff val="1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9" name="Rectangle 388"/>
          <p:cNvSpPr/>
          <p:nvPr/>
        </p:nvSpPr>
        <p:spPr>
          <a:xfrm>
            <a:off x="3839706" y="2836189"/>
            <a:ext cx="76200" cy="76200"/>
          </a:xfrm>
          <a:prstGeom prst="rect">
            <a:avLst/>
          </a:prstGeom>
          <a:solidFill>
            <a:schemeClr val="accent1">
              <a:lumMod val="10000"/>
              <a:lumOff val="90000"/>
            </a:schemeClr>
          </a:solidFill>
          <a:ln w="19050">
            <a:solidFill>
              <a:schemeClr val="accent1">
                <a:lumMod val="90000"/>
                <a:lumOff val="1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0" name="Rectangle 389"/>
          <p:cNvSpPr/>
          <p:nvPr/>
        </p:nvSpPr>
        <p:spPr>
          <a:xfrm>
            <a:off x="3992106" y="2988589"/>
            <a:ext cx="76200" cy="76200"/>
          </a:xfrm>
          <a:prstGeom prst="rect">
            <a:avLst/>
          </a:prstGeom>
          <a:solidFill>
            <a:schemeClr val="accent1">
              <a:lumMod val="10000"/>
              <a:lumOff val="90000"/>
            </a:schemeClr>
          </a:solidFill>
          <a:ln w="19050">
            <a:solidFill>
              <a:schemeClr val="accent1">
                <a:lumMod val="90000"/>
                <a:lumOff val="1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1" name="Rectangle 390"/>
          <p:cNvSpPr/>
          <p:nvPr/>
        </p:nvSpPr>
        <p:spPr>
          <a:xfrm>
            <a:off x="3741550" y="3001504"/>
            <a:ext cx="76200" cy="76200"/>
          </a:xfrm>
          <a:prstGeom prst="rect">
            <a:avLst/>
          </a:prstGeom>
          <a:solidFill>
            <a:schemeClr val="accent1">
              <a:lumMod val="10000"/>
              <a:lumOff val="90000"/>
            </a:schemeClr>
          </a:solidFill>
          <a:ln w="19050">
            <a:solidFill>
              <a:schemeClr val="accent1">
                <a:lumMod val="90000"/>
                <a:lumOff val="1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2" name="Rectangle 391"/>
          <p:cNvSpPr/>
          <p:nvPr/>
        </p:nvSpPr>
        <p:spPr>
          <a:xfrm>
            <a:off x="3862953" y="2960176"/>
            <a:ext cx="76200" cy="76200"/>
          </a:xfrm>
          <a:prstGeom prst="rect">
            <a:avLst/>
          </a:prstGeom>
          <a:solidFill>
            <a:schemeClr val="accent1">
              <a:lumMod val="10000"/>
              <a:lumOff val="90000"/>
            </a:schemeClr>
          </a:solidFill>
          <a:ln w="19050">
            <a:solidFill>
              <a:schemeClr val="accent1">
                <a:lumMod val="90000"/>
                <a:lumOff val="1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3" name="Rectangle 392"/>
          <p:cNvSpPr/>
          <p:nvPr/>
        </p:nvSpPr>
        <p:spPr>
          <a:xfrm>
            <a:off x="4511300" y="4088969"/>
            <a:ext cx="76200" cy="76200"/>
          </a:xfrm>
          <a:prstGeom prst="rect">
            <a:avLst/>
          </a:prstGeom>
          <a:solidFill>
            <a:schemeClr val="accent1">
              <a:lumMod val="10000"/>
              <a:lumOff val="90000"/>
            </a:schemeClr>
          </a:solidFill>
          <a:ln w="19050">
            <a:solidFill>
              <a:schemeClr val="accent1">
                <a:lumMod val="90000"/>
                <a:lumOff val="1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4" name="Rectangle 393"/>
          <p:cNvSpPr/>
          <p:nvPr/>
        </p:nvSpPr>
        <p:spPr>
          <a:xfrm>
            <a:off x="4160004" y="2769029"/>
            <a:ext cx="76200" cy="76200"/>
          </a:xfrm>
          <a:prstGeom prst="rect">
            <a:avLst/>
          </a:prstGeom>
          <a:solidFill>
            <a:schemeClr val="accent1">
              <a:lumMod val="10000"/>
              <a:lumOff val="90000"/>
            </a:schemeClr>
          </a:solidFill>
          <a:ln w="19050">
            <a:solidFill>
              <a:schemeClr val="accent1">
                <a:lumMod val="90000"/>
                <a:lumOff val="1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5" name="Rectangle 394"/>
          <p:cNvSpPr/>
          <p:nvPr/>
        </p:nvSpPr>
        <p:spPr>
          <a:xfrm>
            <a:off x="4141923" y="3797084"/>
            <a:ext cx="76200" cy="76200"/>
          </a:xfrm>
          <a:prstGeom prst="rect">
            <a:avLst/>
          </a:prstGeom>
          <a:solidFill>
            <a:schemeClr val="accent1">
              <a:lumMod val="10000"/>
              <a:lumOff val="90000"/>
            </a:schemeClr>
          </a:solidFill>
          <a:ln w="19050">
            <a:solidFill>
              <a:schemeClr val="accent1">
                <a:lumMod val="90000"/>
                <a:lumOff val="1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6" name="Rectangle 395"/>
          <p:cNvSpPr/>
          <p:nvPr/>
        </p:nvSpPr>
        <p:spPr>
          <a:xfrm>
            <a:off x="4906506" y="3902989"/>
            <a:ext cx="76200" cy="76200"/>
          </a:xfrm>
          <a:prstGeom prst="rect">
            <a:avLst/>
          </a:prstGeom>
          <a:solidFill>
            <a:schemeClr val="accent1">
              <a:lumMod val="10000"/>
              <a:lumOff val="90000"/>
            </a:schemeClr>
          </a:solidFill>
          <a:ln w="19050">
            <a:solidFill>
              <a:schemeClr val="accent1">
                <a:lumMod val="90000"/>
                <a:lumOff val="1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7" name="Rectangle 396"/>
          <p:cNvSpPr/>
          <p:nvPr/>
        </p:nvSpPr>
        <p:spPr>
          <a:xfrm>
            <a:off x="4268493" y="2629545"/>
            <a:ext cx="76200" cy="76200"/>
          </a:xfrm>
          <a:prstGeom prst="rect">
            <a:avLst/>
          </a:prstGeom>
          <a:solidFill>
            <a:schemeClr val="accent1">
              <a:lumMod val="10000"/>
              <a:lumOff val="90000"/>
            </a:schemeClr>
          </a:solidFill>
          <a:ln w="19050">
            <a:solidFill>
              <a:schemeClr val="accent1">
                <a:lumMod val="90000"/>
                <a:lumOff val="1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8" name="Rectangle 397"/>
          <p:cNvSpPr/>
          <p:nvPr/>
        </p:nvSpPr>
        <p:spPr>
          <a:xfrm>
            <a:off x="4994330" y="3037667"/>
            <a:ext cx="76200" cy="76200"/>
          </a:xfrm>
          <a:prstGeom prst="rect">
            <a:avLst/>
          </a:prstGeom>
          <a:solidFill>
            <a:schemeClr val="accent1">
              <a:lumMod val="10000"/>
              <a:lumOff val="90000"/>
            </a:schemeClr>
          </a:solidFill>
          <a:ln w="19050">
            <a:solidFill>
              <a:schemeClr val="accent1">
                <a:lumMod val="90000"/>
                <a:lumOff val="1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9" name="Rectangle 398"/>
          <p:cNvSpPr/>
          <p:nvPr/>
        </p:nvSpPr>
        <p:spPr>
          <a:xfrm>
            <a:off x="3754465" y="3130657"/>
            <a:ext cx="76200" cy="76200"/>
          </a:xfrm>
          <a:prstGeom prst="rect">
            <a:avLst/>
          </a:prstGeom>
          <a:solidFill>
            <a:schemeClr val="accent1">
              <a:lumMod val="10000"/>
              <a:lumOff val="90000"/>
            </a:schemeClr>
          </a:solidFill>
          <a:ln w="19050">
            <a:solidFill>
              <a:schemeClr val="accent1">
                <a:lumMod val="90000"/>
                <a:lumOff val="1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0" name="Rectangle 399"/>
          <p:cNvSpPr/>
          <p:nvPr/>
        </p:nvSpPr>
        <p:spPr>
          <a:xfrm>
            <a:off x="3806126" y="3275308"/>
            <a:ext cx="76200" cy="76200"/>
          </a:xfrm>
          <a:prstGeom prst="rect">
            <a:avLst/>
          </a:prstGeom>
          <a:solidFill>
            <a:schemeClr val="accent1">
              <a:lumMod val="10000"/>
              <a:lumOff val="90000"/>
            </a:schemeClr>
          </a:solidFill>
          <a:ln w="19050">
            <a:solidFill>
              <a:schemeClr val="accent1">
                <a:lumMod val="90000"/>
                <a:lumOff val="1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1" name="Rectangle 400"/>
          <p:cNvSpPr/>
          <p:nvPr/>
        </p:nvSpPr>
        <p:spPr>
          <a:xfrm>
            <a:off x="3958526" y="3489701"/>
            <a:ext cx="76200" cy="76200"/>
          </a:xfrm>
          <a:prstGeom prst="rect">
            <a:avLst/>
          </a:prstGeom>
          <a:solidFill>
            <a:schemeClr val="accent1">
              <a:lumMod val="10000"/>
              <a:lumOff val="90000"/>
            </a:schemeClr>
          </a:solidFill>
          <a:ln w="19050">
            <a:solidFill>
              <a:schemeClr val="accent1">
                <a:lumMod val="90000"/>
                <a:lumOff val="1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2" name="Rectangle 401"/>
          <p:cNvSpPr/>
          <p:nvPr/>
        </p:nvSpPr>
        <p:spPr>
          <a:xfrm>
            <a:off x="4025685" y="3355382"/>
            <a:ext cx="76200" cy="76200"/>
          </a:xfrm>
          <a:prstGeom prst="rect">
            <a:avLst/>
          </a:prstGeom>
          <a:solidFill>
            <a:schemeClr val="accent1">
              <a:lumMod val="10000"/>
              <a:lumOff val="90000"/>
            </a:schemeClr>
          </a:solidFill>
          <a:ln w="19050">
            <a:solidFill>
              <a:schemeClr val="accent1">
                <a:lumMod val="90000"/>
                <a:lumOff val="1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3" name="Rectangle 402"/>
          <p:cNvSpPr/>
          <p:nvPr/>
        </p:nvSpPr>
        <p:spPr>
          <a:xfrm>
            <a:off x="4348566" y="3995979"/>
            <a:ext cx="76200" cy="76200"/>
          </a:xfrm>
          <a:prstGeom prst="rect">
            <a:avLst/>
          </a:prstGeom>
          <a:solidFill>
            <a:schemeClr val="accent1">
              <a:lumMod val="10000"/>
              <a:lumOff val="90000"/>
            </a:schemeClr>
          </a:solidFill>
          <a:ln w="19050">
            <a:solidFill>
              <a:schemeClr val="accent1">
                <a:lumMod val="90000"/>
                <a:lumOff val="1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4" name="Rectangle 403"/>
          <p:cNvSpPr/>
          <p:nvPr/>
        </p:nvSpPr>
        <p:spPr>
          <a:xfrm>
            <a:off x="4283990" y="3861661"/>
            <a:ext cx="76200" cy="76200"/>
          </a:xfrm>
          <a:prstGeom prst="rect">
            <a:avLst/>
          </a:prstGeom>
          <a:solidFill>
            <a:schemeClr val="accent1">
              <a:lumMod val="10000"/>
              <a:lumOff val="90000"/>
            </a:schemeClr>
          </a:solidFill>
          <a:ln w="19050">
            <a:solidFill>
              <a:schemeClr val="accent1">
                <a:lumMod val="90000"/>
                <a:lumOff val="1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5" name="Rectangle 404"/>
          <p:cNvSpPr/>
          <p:nvPr/>
        </p:nvSpPr>
        <p:spPr>
          <a:xfrm>
            <a:off x="4668865" y="4045057"/>
            <a:ext cx="76200" cy="76200"/>
          </a:xfrm>
          <a:prstGeom prst="rect">
            <a:avLst/>
          </a:prstGeom>
          <a:solidFill>
            <a:schemeClr val="accent1">
              <a:lumMod val="10000"/>
              <a:lumOff val="90000"/>
            </a:schemeClr>
          </a:solidFill>
          <a:ln w="19050">
            <a:solidFill>
              <a:schemeClr val="accent1">
                <a:lumMod val="90000"/>
                <a:lumOff val="1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6" name="Rectangle 405"/>
          <p:cNvSpPr/>
          <p:nvPr/>
        </p:nvSpPr>
        <p:spPr>
          <a:xfrm>
            <a:off x="3666641" y="3895240"/>
            <a:ext cx="76200" cy="76200"/>
          </a:xfrm>
          <a:prstGeom prst="rect">
            <a:avLst/>
          </a:prstGeom>
          <a:solidFill>
            <a:schemeClr val="accent1">
              <a:lumMod val="10000"/>
              <a:lumOff val="90000"/>
            </a:schemeClr>
          </a:solidFill>
          <a:ln w="19050">
            <a:solidFill>
              <a:schemeClr val="accent1">
                <a:lumMod val="90000"/>
                <a:lumOff val="1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7" name="Rectangle 406"/>
          <p:cNvSpPr/>
          <p:nvPr/>
        </p:nvSpPr>
        <p:spPr>
          <a:xfrm>
            <a:off x="3860370" y="3639519"/>
            <a:ext cx="76200" cy="76200"/>
          </a:xfrm>
          <a:prstGeom prst="rect">
            <a:avLst/>
          </a:prstGeom>
          <a:solidFill>
            <a:schemeClr val="accent1">
              <a:lumMod val="10000"/>
              <a:lumOff val="90000"/>
            </a:schemeClr>
          </a:solidFill>
          <a:ln w="19050">
            <a:solidFill>
              <a:schemeClr val="accent1">
                <a:lumMod val="90000"/>
                <a:lumOff val="1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8" name="Rectangle 407"/>
          <p:cNvSpPr/>
          <p:nvPr/>
        </p:nvSpPr>
        <p:spPr>
          <a:xfrm>
            <a:off x="4012770" y="3791919"/>
            <a:ext cx="76200" cy="76200"/>
          </a:xfrm>
          <a:prstGeom prst="rect">
            <a:avLst/>
          </a:prstGeom>
          <a:solidFill>
            <a:schemeClr val="accent1">
              <a:lumMod val="10000"/>
              <a:lumOff val="90000"/>
            </a:schemeClr>
          </a:solidFill>
          <a:ln w="19050">
            <a:solidFill>
              <a:schemeClr val="accent1">
                <a:lumMod val="90000"/>
                <a:lumOff val="1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9" name="Rectangle 408"/>
          <p:cNvSpPr/>
          <p:nvPr/>
        </p:nvSpPr>
        <p:spPr>
          <a:xfrm>
            <a:off x="4165170" y="3944319"/>
            <a:ext cx="76200" cy="76200"/>
          </a:xfrm>
          <a:prstGeom prst="rect">
            <a:avLst/>
          </a:prstGeom>
          <a:solidFill>
            <a:schemeClr val="accent1">
              <a:lumMod val="10000"/>
              <a:lumOff val="90000"/>
            </a:schemeClr>
          </a:solidFill>
          <a:ln w="19050">
            <a:solidFill>
              <a:schemeClr val="accent1">
                <a:lumMod val="90000"/>
                <a:lumOff val="1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0" name="Rectangle 409"/>
          <p:cNvSpPr/>
          <p:nvPr/>
        </p:nvSpPr>
        <p:spPr>
          <a:xfrm>
            <a:off x="4627536" y="4251702"/>
            <a:ext cx="76200" cy="76200"/>
          </a:xfrm>
          <a:prstGeom prst="rect">
            <a:avLst/>
          </a:prstGeom>
          <a:solidFill>
            <a:schemeClr val="accent1">
              <a:lumMod val="10000"/>
              <a:lumOff val="90000"/>
            </a:schemeClr>
          </a:solidFill>
          <a:ln w="19050">
            <a:solidFill>
              <a:schemeClr val="accent1">
                <a:lumMod val="90000"/>
                <a:lumOff val="1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1" name="Rectangle 410"/>
          <p:cNvSpPr/>
          <p:nvPr/>
        </p:nvSpPr>
        <p:spPr>
          <a:xfrm>
            <a:off x="4485469" y="4225872"/>
            <a:ext cx="76200" cy="76200"/>
          </a:xfrm>
          <a:prstGeom prst="rect">
            <a:avLst/>
          </a:prstGeom>
          <a:solidFill>
            <a:schemeClr val="accent1">
              <a:lumMod val="10000"/>
              <a:lumOff val="90000"/>
            </a:schemeClr>
          </a:solidFill>
          <a:ln w="19050">
            <a:solidFill>
              <a:schemeClr val="accent1">
                <a:lumMod val="90000"/>
                <a:lumOff val="1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2" name="Rectangle 411"/>
          <p:cNvSpPr/>
          <p:nvPr/>
        </p:nvSpPr>
        <p:spPr>
          <a:xfrm>
            <a:off x="4436390" y="4324027"/>
            <a:ext cx="76200" cy="76200"/>
          </a:xfrm>
          <a:prstGeom prst="rect">
            <a:avLst/>
          </a:prstGeom>
          <a:solidFill>
            <a:schemeClr val="accent1">
              <a:lumMod val="10000"/>
              <a:lumOff val="90000"/>
            </a:schemeClr>
          </a:solidFill>
          <a:ln w="19050">
            <a:solidFill>
              <a:schemeClr val="accent1">
                <a:lumMod val="90000"/>
                <a:lumOff val="1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3" name="Rectangle 412"/>
          <p:cNvSpPr/>
          <p:nvPr/>
        </p:nvSpPr>
        <p:spPr>
          <a:xfrm>
            <a:off x="3899115" y="4096719"/>
            <a:ext cx="76200" cy="76200"/>
          </a:xfrm>
          <a:prstGeom prst="rect">
            <a:avLst/>
          </a:prstGeom>
          <a:solidFill>
            <a:schemeClr val="accent1">
              <a:lumMod val="10000"/>
              <a:lumOff val="90000"/>
            </a:schemeClr>
          </a:solidFill>
          <a:ln w="19050">
            <a:solidFill>
              <a:schemeClr val="accent1">
                <a:lumMod val="90000"/>
                <a:lumOff val="1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4" name="Rectangle 413"/>
          <p:cNvSpPr/>
          <p:nvPr/>
        </p:nvSpPr>
        <p:spPr>
          <a:xfrm>
            <a:off x="4756688" y="4156129"/>
            <a:ext cx="76200" cy="76200"/>
          </a:xfrm>
          <a:prstGeom prst="rect">
            <a:avLst/>
          </a:prstGeom>
          <a:solidFill>
            <a:schemeClr val="accent1">
              <a:lumMod val="10000"/>
              <a:lumOff val="90000"/>
            </a:schemeClr>
          </a:solidFill>
          <a:ln w="19050">
            <a:solidFill>
              <a:schemeClr val="accent1">
                <a:lumMod val="90000"/>
                <a:lumOff val="1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5" name="Rectangle 414"/>
          <p:cNvSpPr/>
          <p:nvPr/>
        </p:nvSpPr>
        <p:spPr>
          <a:xfrm>
            <a:off x="3762213" y="3797084"/>
            <a:ext cx="76200" cy="76200"/>
          </a:xfrm>
          <a:prstGeom prst="rect">
            <a:avLst/>
          </a:prstGeom>
          <a:solidFill>
            <a:schemeClr val="accent1">
              <a:lumMod val="10000"/>
              <a:lumOff val="90000"/>
            </a:schemeClr>
          </a:solidFill>
          <a:ln w="19050">
            <a:solidFill>
              <a:schemeClr val="accent1">
                <a:lumMod val="90000"/>
                <a:lumOff val="1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6" name="Rectangle 415"/>
          <p:cNvSpPr/>
          <p:nvPr/>
        </p:nvSpPr>
        <p:spPr>
          <a:xfrm>
            <a:off x="3744132" y="4034725"/>
            <a:ext cx="76200" cy="76200"/>
          </a:xfrm>
          <a:prstGeom prst="rect">
            <a:avLst/>
          </a:prstGeom>
          <a:solidFill>
            <a:schemeClr val="accent1">
              <a:lumMod val="10000"/>
              <a:lumOff val="90000"/>
            </a:schemeClr>
          </a:solidFill>
          <a:ln w="19050">
            <a:solidFill>
              <a:schemeClr val="accent1">
                <a:lumMod val="90000"/>
                <a:lumOff val="1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7" name="Rectangle 416"/>
          <p:cNvSpPr/>
          <p:nvPr/>
        </p:nvSpPr>
        <p:spPr>
          <a:xfrm>
            <a:off x="4067013" y="4101884"/>
            <a:ext cx="76200" cy="76200"/>
          </a:xfrm>
          <a:prstGeom prst="rect">
            <a:avLst/>
          </a:prstGeom>
          <a:solidFill>
            <a:schemeClr val="accent1">
              <a:lumMod val="10000"/>
              <a:lumOff val="90000"/>
            </a:schemeClr>
          </a:solidFill>
          <a:ln w="19050">
            <a:solidFill>
              <a:schemeClr val="accent1">
                <a:lumMod val="90000"/>
                <a:lumOff val="1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8" name="Rectangle 417"/>
          <p:cNvSpPr/>
          <p:nvPr/>
        </p:nvSpPr>
        <p:spPr>
          <a:xfrm>
            <a:off x="3893948" y="3859077"/>
            <a:ext cx="76200" cy="76200"/>
          </a:xfrm>
          <a:prstGeom prst="rect">
            <a:avLst/>
          </a:prstGeom>
          <a:solidFill>
            <a:schemeClr val="accent1">
              <a:lumMod val="10000"/>
              <a:lumOff val="90000"/>
            </a:schemeClr>
          </a:solidFill>
          <a:ln w="19050">
            <a:solidFill>
              <a:schemeClr val="accent1">
                <a:lumMod val="90000"/>
                <a:lumOff val="1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9" name="Rectangle 418"/>
          <p:cNvSpPr/>
          <p:nvPr/>
        </p:nvSpPr>
        <p:spPr>
          <a:xfrm>
            <a:off x="4224579" y="4243951"/>
            <a:ext cx="76200" cy="76200"/>
          </a:xfrm>
          <a:prstGeom prst="rect">
            <a:avLst/>
          </a:prstGeom>
          <a:solidFill>
            <a:schemeClr val="accent1">
              <a:lumMod val="10000"/>
              <a:lumOff val="90000"/>
            </a:schemeClr>
          </a:solidFill>
          <a:ln w="19050">
            <a:solidFill>
              <a:schemeClr val="accent1">
                <a:lumMod val="90000"/>
                <a:lumOff val="1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0" name="Rectangle 419"/>
          <p:cNvSpPr/>
          <p:nvPr/>
        </p:nvSpPr>
        <p:spPr>
          <a:xfrm>
            <a:off x="4291738" y="4365356"/>
            <a:ext cx="76200" cy="76200"/>
          </a:xfrm>
          <a:prstGeom prst="rect">
            <a:avLst/>
          </a:prstGeom>
          <a:solidFill>
            <a:schemeClr val="accent1">
              <a:lumMod val="10000"/>
              <a:lumOff val="90000"/>
            </a:schemeClr>
          </a:solidFill>
          <a:ln w="19050">
            <a:solidFill>
              <a:schemeClr val="accent1">
                <a:lumMod val="90000"/>
                <a:lumOff val="1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1" name="Rectangle 420"/>
          <p:cNvSpPr/>
          <p:nvPr/>
        </p:nvSpPr>
        <p:spPr>
          <a:xfrm>
            <a:off x="4203915" y="4083802"/>
            <a:ext cx="76200" cy="76200"/>
          </a:xfrm>
          <a:prstGeom prst="rect">
            <a:avLst/>
          </a:prstGeom>
          <a:solidFill>
            <a:schemeClr val="accent1">
              <a:lumMod val="10000"/>
              <a:lumOff val="90000"/>
            </a:schemeClr>
          </a:solidFill>
          <a:ln w="19050">
            <a:solidFill>
              <a:schemeClr val="accent1">
                <a:lumMod val="90000"/>
                <a:lumOff val="1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2" name="Rectangle 421"/>
          <p:cNvSpPr/>
          <p:nvPr/>
        </p:nvSpPr>
        <p:spPr>
          <a:xfrm>
            <a:off x="4867759" y="4034725"/>
            <a:ext cx="76200" cy="76200"/>
          </a:xfrm>
          <a:prstGeom prst="rect">
            <a:avLst/>
          </a:prstGeom>
          <a:solidFill>
            <a:schemeClr val="accent1">
              <a:lumMod val="10000"/>
              <a:lumOff val="90000"/>
            </a:schemeClr>
          </a:solidFill>
          <a:ln w="19050">
            <a:solidFill>
              <a:schemeClr val="accent1">
                <a:lumMod val="90000"/>
                <a:lumOff val="1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3" name="Rectangle 422"/>
          <p:cNvSpPr/>
          <p:nvPr/>
        </p:nvSpPr>
        <p:spPr>
          <a:xfrm>
            <a:off x="3607232" y="4006312"/>
            <a:ext cx="76200" cy="76200"/>
          </a:xfrm>
          <a:prstGeom prst="rect">
            <a:avLst/>
          </a:prstGeom>
          <a:solidFill>
            <a:schemeClr val="accent1">
              <a:lumMod val="10000"/>
              <a:lumOff val="90000"/>
            </a:schemeClr>
          </a:solidFill>
          <a:ln w="19050">
            <a:solidFill>
              <a:schemeClr val="accent1">
                <a:lumMod val="90000"/>
                <a:lumOff val="1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4" name="Rectangle 423"/>
          <p:cNvSpPr/>
          <p:nvPr/>
        </p:nvSpPr>
        <p:spPr>
          <a:xfrm>
            <a:off x="3759632" y="4158712"/>
            <a:ext cx="76200" cy="76200"/>
          </a:xfrm>
          <a:prstGeom prst="rect">
            <a:avLst/>
          </a:prstGeom>
          <a:solidFill>
            <a:schemeClr val="accent1">
              <a:lumMod val="10000"/>
              <a:lumOff val="90000"/>
            </a:schemeClr>
          </a:solidFill>
          <a:ln w="19050">
            <a:solidFill>
              <a:schemeClr val="accent1">
                <a:lumMod val="90000"/>
                <a:lumOff val="1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5" name="Rectangle 424"/>
          <p:cNvSpPr/>
          <p:nvPr/>
        </p:nvSpPr>
        <p:spPr>
          <a:xfrm>
            <a:off x="3648561" y="4280116"/>
            <a:ext cx="76200" cy="76200"/>
          </a:xfrm>
          <a:prstGeom prst="rect">
            <a:avLst/>
          </a:prstGeom>
          <a:solidFill>
            <a:schemeClr val="accent1">
              <a:lumMod val="10000"/>
              <a:lumOff val="90000"/>
            </a:schemeClr>
          </a:solidFill>
          <a:ln w="19050">
            <a:solidFill>
              <a:schemeClr val="accent1">
                <a:lumMod val="90000"/>
                <a:lumOff val="1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6" name="Rectangle 425"/>
          <p:cNvSpPr/>
          <p:nvPr/>
        </p:nvSpPr>
        <p:spPr>
          <a:xfrm>
            <a:off x="3475497" y="3998563"/>
            <a:ext cx="76200" cy="76200"/>
          </a:xfrm>
          <a:prstGeom prst="rect">
            <a:avLst/>
          </a:prstGeom>
          <a:solidFill>
            <a:schemeClr val="accent1">
              <a:lumMod val="10000"/>
              <a:lumOff val="90000"/>
            </a:schemeClr>
          </a:solidFill>
          <a:ln w="19050">
            <a:solidFill>
              <a:schemeClr val="accent1">
                <a:lumMod val="90000"/>
                <a:lumOff val="1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7" name="Rectangle 426"/>
          <p:cNvSpPr/>
          <p:nvPr/>
        </p:nvSpPr>
        <p:spPr>
          <a:xfrm>
            <a:off x="3914615" y="4236203"/>
            <a:ext cx="76200" cy="76200"/>
          </a:xfrm>
          <a:prstGeom prst="rect">
            <a:avLst/>
          </a:prstGeom>
          <a:solidFill>
            <a:schemeClr val="accent1">
              <a:lumMod val="10000"/>
              <a:lumOff val="90000"/>
            </a:schemeClr>
          </a:solidFill>
          <a:ln w="19050">
            <a:solidFill>
              <a:schemeClr val="accent1">
                <a:lumMod val="90000"/>
                <a:lumOff val="1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8" name="Rectangle 427"/>
          <p:cNvSpPr/>
          <p:nvPr/>
        </p:nvSpPr>
        <p:spPr>
          <a:xfrm>
            <a:off x="4098011" y="4295614"/>
            <a:ext cx="76200" cy="76200"/>
          </a:xfrm>
          <a:prstGeom prst="rect">
            <a:avLst/>
          </a:prstGeom>
          <a:solidFill>
            <a:schemeClr val="accent1">
              <a:lumMod val="10000"/>
              <a:lumOff val="90000"/>
            </a:schemeClr>
          </a:solidFill>
          <a:ln w="19050">
            <a:solidFill>
              <a:schemeClr val="accent1">
                <a:lumMod val="90000"/>
                <a:lumOff val="1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9" name="Rectangle 428"/>
          <p:cNvSpPr/>
          <p:nvPr/>
        </p:nvSpPr>
        <p:spPr>
          <a:xfrm>
            <a:off x="3979191" y="3975315"/>
            <a:ext cx="76200" cy="76200"/>
          </a:xfrm>
          <a:prstGeom prst="rect">
            <a:avLst/>
          </a:prstGeom>
          <a:solidFill>
            <a:schemeClr val="accent1">
              <a:lumMod val="10000"/>
              <a:lumOff val="90000"/>
            </a:schemeClr>
          </a:solidFill>
          <a:ln w="19050">
            <a:solidFill>
              <a:schemeClr val="accent1">
                <a:lumMod val="90000"/>
                <a:lumOff val="1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0" name="Rectangle 429"/>
          <p:cNvSpPr/>
          <p:nvPr/>
        </p:nvSpPr>
        <p:spPr>
          <a:xfrm>
            <a:off x="4348567" y="4143214"/>
            <a:ext cx="76200" cy="76200"/>
          </a:xfrm>
          <a:prstGeom prst="rect">
            <a:avLst/>
          </a:prstGeom>
          <a:solidFill>
            <a:schemeClr val="accent1">
              <a:lumMod val="10000"/>
              <a:lumOff val="90000"/>
            </a:schemeClr>
          </a:solidFill>
          <a:ln w="19050">
            <a:solidFill>
              <a:schemeClr val="accent1">
                <a:lumMod val="90000"/>
                <a:lumOff val="1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1" name="Rectangle 430"/>
          <p:cNvSpPr/>
          <p:nvPr/>
        </p:nvSpPr>
        <p:spPr>
          <a:xfrm>
            <a:off x="4312404" y="2921429"/>
            <a:ext cx="76200" cy="76200"/>
          </a:xfrm>
          <a:prstGeom prst="rect">
            <a:avLst/>
          </a:prstGeom>
          <a:solidFill>
            <a:schemeClr val="accent1">
              <a:lumMod val="10000"/>
              <a:lumOff val="90000"/>
            </a:schemeClr>
          </a:solidFill>
          <a:ln w="19050">
            <a:solidFill>
              <a:schemeClr val="accent1">
                <a:lumMod val="90000"/>
                <a:lumOff val="1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2" name="Rectangle 431"/>
          <p:cNvSpPr/>
          <p:nvPr/>
        </p:nvSpPr>
        <p:spPr>
          <a:xfrm>
            <a:off x="4596540" y="3011836"/>
            <a:ext cx="76200" cy="76200"/>
          </a:xfrm>
          <a:prstGeom prst="rect">
            <a:avLst/>
          </a:prstGeom>
          <a:solidFill>
            <a:schemeClr val="accent1">
              <a:lumMod val="10000"/>
              <a:lumOff val="90000"/>
            </a:schemeClr>
          </a:solidFill>
          <a:ln w="19050">
            <a:solidFill>
              <a:schemeClr val="accent1">
                <a:lumMod val="90000"/>
                <a:lumOff val="1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3" name="Rectangle 432"/>
          <p:cNvSpPr/>
          <p:nvPr/>
        </p:nvSpPr>
        <p:spPr>
          <a:xfrm>
            <a:off x="4454471" y="3125490"/>
            <a:ext cx="76200" cy="76200"/>
          </a:xfrm>
          <a:prstGeom prst="rect">
            <a:avLst/>
          </a:prstGeom>
          <a:solidFill>
            <a:schemeClr val="accent1">
              <a:lumMod val="10000"/>
              <a:lumOff val="90000"/>
            </a:schemeClr>
          </a:solidFill>
          <a:ln w="19050">
            <a:solidFill>
              <a:schemeClr val="accent1">
                <a:lumMod val="90000"/>
                <a:lumOff val="1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4" name="Rectangle 433"/>
          <p:cNvSpPr/>
          <p:nvPr/>
        </p:nvSpPr>
        <p:spPr>
          <a:xfrm>
            <a:off x="4769604" y="3378629"/>
            <a:ext cx="76200" cy="76200"/>
          </a:xfrm>
          <a:prstGeom prst="rect">
            <a:avLst/>
          </a:prstGeom>
          <a:solidFill>
            <a:schemeClr val="accent1">
              <a:lumMod val="10000"/>
              <a:lumOff val="90000"/>
            </a:schemeClr>
          </a:solidFill>
          <a:ln w="19050">
            <a:solidFill>
              <a:schemeClr val="accent1">
                <a:lumMod val="90000"/>
                <a:lumOff val="1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5" name="Rectangle 434"/>
          <p:cNvSpPr/>
          <p:nvPr/>
        </p:nvSpPr>
        <p:spPr>
          <a:xfrm>
            <a:off x="4922004" y="3531029"/>
            <a:ext cx="76200" cy="76200"/>
          </a:xfrm>
          <a:prstGeom prst="rect">
            <a:avLst/>
          </a:prstGeom>
          <a:solidFill>
            <a:schemeClr val="accent1">
              <a:lumMod val="10000"/>
              <a:lumOff val="90000"/>
            </a:schemeClr>
          </a:solidFill>
          <a:ln w="19050">
            <a:solidFill>
              <a:schemeClr val="accent1">
                <a:lumMod val="90000"/>
                <a:lumOff val="1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6" name="Rectangle 435"/>
          <p:cNvSpPr/>
          <p:nvPr/>
        </p:nvSpPr>
        <p:spPr>
          <a:xfrm>
            <a:off x="4764438" y="3249476"/>
            <a:ext cx="76200" cy="76200"/>
          </a:xfrm>
          <a:prstGeom prst="rect">
            <a:avLst/>
          </a:prstGeom>
          <a:solidFill>
            <a:schemeClr val="accent1">
              <a:lumMod val="10000"/>
              <a:lumOff val="90000"/>
            </a:schemeClr>
          </a:solidFill>
          <a:ln w="19050">
            <a:solidFill>
              <a:schemeClr val="accent1">
                <a:lumMod val="90000"/>
                <a:lumOff val="1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7" name="Rectangle 436"/>
          <p:cNvSpPr/>
          <p:nvPr/>
        </p:nvSpPr>
        <p:spPr>
          <a:xfrm>
            <a:off x="4575875" y="3556859"/>
            <a:ext cx="76200" cy="76200"/>
          </a:xfrm>
          <a:prstGeom prst="rect">
            <a:avLst/>
          </a:prstGeom>
          <a:solidFill>
            <a:schemeClr val="accent1">
              <a:lumMod val="10000"/>
              <a:lumOff val="90000"/>
            </a:schemeClr>
          </a:solidFill>
          <a:ln w="19050">
            <a:solidFill>
              <a:schemeClr val="accent1">
                <a:lumMod val="90000"/>
                <a:lumOff val="1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8" name="Rectangle 437"/>
          <p:cNvSpPr/>
          <p:nvPr/>
        </p:nvSpPr>
        <p:spPr>
          <a:xfrm>
            <a:off x="4705028" y="3523280"/>
            <a:ext cx="76200" cy="76200"/>
          </a:xfrm>
          <a:prstGeom prst="rect">
            <a:avLst/>
          </a:prstGeom>
          <a:solidFill>
            <a:schemeClr val="accent1">
              <a:lumMod val="10000"/>
              <a:lumOff val="90000"/>
            </a:schemeClr>
          </a:solidFill>
          <a:ln w="19050">
            <a:solidFill>
              <a:schemeClr val="accent1">
                <a:lumMod val="90000"/>
                <a:lumOff val="1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9" name="Rectangle 438"/>
          <p:cNvSpPr/>
          <p:nvPr/>
        </p:nvSpPr>
        <p:spPr>
          <a:xfrm>
            <a:off x="4152254" y="2955010"/>
            <a:ext cx="76200" cy="76200"/>
          </a:xfrm>
          <a:prstGeom prst="rect">
            <a:avLst/>
          </a:prstGeom>
          <a:solidFill>
            <a:schemeClr val="accent1">
              <a:lumMod val="10000"/>
              <a:lumOff val="90000"/>
            </a:schemeClr>
          </a:solidFill>
          <a:ln w="19050">
            <a:solidFill>
              <a:schemeClr val="accent1">
                <a:lumMod val="90000"/>
                <a:lumOff val="1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0" name="Rectangle 439"/>
          <p:cNvSpPr/>
          <p:nvPr/>
        </p:nvSpPr>
        <p:spPr>
          <a:xfrm>
            <a:off x="4304654" y="3107410"/>
            <a:ext cx="76200" cy="76200"/>
          </a:xfrm>
          <a:prstGeom prst="rect">
            <a:avLst/>
          </a:prstGeom>
          <a:solidFill>
            <a:schemeClr val="accent1">
              <a:lumMod val="10000"/>
              <a:lumOff val="90000"/>
            </a:schemeClr>
          </a:solidFill>
          <a:ln w="19050">
            <a:solidFill>
              <a:schemeClr val="accent1">
                <a:lumMod val="90000"/>
                <a:lumOff val="1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1" name="Rectangle 440"/>
          <p:cNvSpPr/>
          <p:nvPr/>
        </p:nvSpPr>
        <p:spPr>
          <a:xfrm>
            <a:off x="4457054" y="3259810"/>
            <a:ext cx="76200" cy="76200"/>
          </a:xfrm>
          <a:prstGeom prst="rect">
            <a:avLst/>
          </a:prstGeom>
          <a:solidFill>
            <a:schemeClr val="accent1">
              <a:lumMod val="10000"/>
              <a:lumOff val="90000"/>
            </a:schemeClr>
          </a:solidFill>
          <a:ln w="19050">
            <a:solidFill>
              <a:schemeClr val="accent1">
                <a:lumMod val="90000"/>
                <a:lumOff val="1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2" name="Rectangle 441"/>
          <p:cNvSpPr/>
          <p:nvPr/>
        </p:nvSpPr>
        <p:spPr>
          <a:xfrm>
            <a:off x="4609454" y="3412210"/>
            <a:ext cx="76200" cy="76200"/>
          </a:xfrm>
          <a:prstGeom prst="rect">
            <a:avLst/>
          </a:prstGeom>
          <a:solidFill>
            <a:schemeClr val="accent1">
              <a:lumMod val="10000"/>
              <a:lumOff val="90000"/>
            </a:schemeClr>
          </a:solidFill>
          <a:ln w="19050">
            <a:solidFill>
              <a:schemeClr val="accent1">
                <a:lumMod val="90000"/>
                <a:lumOff val="1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3" name="Rectangle 442"/>
          <p:cNvSpPr/>
          <p:nvPr/>
        </p:nvSpPr>
        <p:spPr>
          <a:xfrm>
            <a:off x="4343400" y="3533613"/>
            <a:ext cx="76200" cy="76200"/>
          </a:xfrm>
          <a:prstGeom prst="rect">
            <a:avLst/>
          </a:prstGeom>
          <a:solidFill>
            <a:schemeClr val="accent1">
              <a:lumMod val="10000"/>
              <a:lumOff val="90000"/>
            </a:schemeClr>
          </a:solidFill>
          <a:ln w="19050">
            <a:solidFill>
              <a:schemeClr val="accent1">
                <a:lumMod val="90000"/>
                <a:lumOff val="1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4" name="Rectangle 443"/>
          <p:cNvSpPr/>
          <p:nvPr/>
        </p:nvSpPr>
        <p:spPr>
          <a:xfrm>
            <a:off x="4914254" y="3717010"/>
            <a:ext cx="76200" cy="76200"/>
          </a:xfrm>
          <a:prstGeom prst="rect">
            <a:avLst/>
          </a:prstGeom>
          <a:solidFill>
            <a:schemeClr val="accent1">
              <a:lumMod val="10000"/>
              <a:lumOff val="90000"/>
            </a:schemeClr>
          </a:solidFill>
          <a:ln w="19050">
            <a:solidFill>
              <a:schemeClr val="accent1">
                <a:lumMod val="90000"/>
                <a:lumOff val="1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5" name="Rectangle 444"/>
          <p:cNvSpPr/>
          <p:nvPr/>
        </p:nvSpPr>
        <p:spPr>
          <a:xfrm>
            <a:off x="4756687" y="3892658"/>
            <a:ext cx="76200" cy="76200"/>
          </a:xfrm>
          <a:prstGeom prst="rect">
            <a:avLst/>
          </a:prstGeom>
          <a:solidFill>
            <a:schemeClr val="accent1">
              <a:lumMod val="10000"/>
              <a:lumOff val="90000"/>
            </a:schemeClr>
          </a:solidFill>
          <a:ln w="19050">
            <a:solidFill>
              <a:schemeClr val="accent1">
                <a:lumMod val="90000"/>
                <a:lumOff val="1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6" name="Rectangle 445"/>
          <p:cNvSpPr/>
          <p:nvPr/>
        </p:nvSpPr>
        <p:spPr>
          <a:xfrm>
            <a:off x="4428640" y="3657600"/>
            <a:ext cx="76200" cy="76200"/>
          </a:xfrm>
          <a:prstGeom prst="rect">
            <a:avLst/>
          </a:prstGeom>
          <a:solidFill>
            <a:schemeClr val="accent1">
              <a:lumMod val="10000"/>
              <a:lumOff val="90000"/>
            </a:schemeClr>
          </a:solidFill>
          <a:ln w="19050">
            <a:solidFill>
              <a:schemeClr val="accent1">
                <a:lumMod val="90000"/>
                <a:lumOff val="1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7" name="Rectangle 446"/>
          <p:cNvSpPr/>
          <p:nvPr/>
        </p:nvSpPr>
        <p:spPr>
          <a:xfrm>
            <a:off x="4144506" y="3140989"/>
            <a:ext cx="76200" cy="76200"/>
          </a:xfrm>
          <a:prstGeom prst="rect">
            <a:avLst/>
          </a:prstGeom>
          <a:solidFill>
            <a:schemeClr val="accent1">
              <a:lumMod val="10000"/>
              <a:lumOff val="90000"/>
            </a:schemeClr>
          </a:solidFill>
          <a:ln w="19050">
            <a:solidFill>
              <a:schemeClr val="accent1">
                <a:lumMod val="90000"/>
                <a:lumOff val="1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8" name="Rectangle 447"/>
          <p:cNvSpPr/>
          <p:nvPr/>
        </p:nvSpPr>
        <p:spPr>
          <a:xfrm>
            <a:off x="4242662" y="3417375"/>
            <a:ext cx="76200" cy="76200"/>
          </a:xfrm>
          <a:prstGeom prst="rect">
            <a:avLst/>
          </a:prstGeom>
          <a:solidFill>
            <a:schemeClr val="accent1">
              <a:lumMod val="10000"/>
              <a:lumOff val="90000"/>
            </a:schemeClr>
          </a:solidFill>
          <a:ln w="19050">
            <a:solidFill>
              <a:schemeClr val="accent1">
                <a:lumMod val="90000"/>
                <a:lumOff val="1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9" name="Rectangle 448"/>
          <p:cNvSpPr/>
          <p:nvPr/>
        </p:nvSpPr>
        <p:spPr>
          <a:xfrm>
            <a:off x="4309822" y="3236562"/>
            <a:ext cx="76200" cy="76200"/>
          </a:xfrm>
          <a:prstGeom prst="rect">
            <a:avLst/>
          </a:prstGeom>
          <a:solidFill>
            <a:schemeClr val="accent1">
              <a:lumMod val="10000"/>
              <a:lumOff val="90000"/>
            </a:schemeClr>
          </a:solidFill>
          <a:ln w="19050">
            <a:solidFill>
              <a:schemeClr val="accent1">
                <a:lumMod val="90000"/>
                <a:lumOff val="1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0" name="Rectangle 449"/>
          <p:cNvSpPr/>
          <p:nvPr/>
        </p:nvSpPr>
        <p:spPr>
          <a:xfrm>
            <a:off x="4469970" y="3435456"/>
            <a:ext cx="76200" cy="76200"/>
          </a:xfrm>
          <a:prstGeom prst="rect">
            <a:avLst/>
          </a:prstGeom>
          <a:solidFill>
            <a:schemeClr val="accent1">
              <a:lumMod val="10000"/>
              <a:lumOff val="90000"/>
            </a:schemeClr>
          </a:solidFill>
          <a:ln w="19050">
            <a:solidFill>
              <a:schemeClr val="accent1">
                <a:lumMod val="90000"/>
                <a:lumOff val="1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1" name="Rectangle 450"/>
          <p:cNvSpPr/>
          <p:nvPr/>
        </p:nvSpPr>
        <p:spPr>
          <a:xfrm>
            <a:off x="4754106" y="3750589"/>
            <a:ext cx="76200" cy="76200"/>
          </a:xfrm>
          <a:prstGeom prst="rect">
            <a:avLst/>
          </a:prstGeom>
          <a:solidFill>
            <a:schemeClr val="accent1">
              <a:lumMod val="10000"/>
              <a:lumOff val="90000"/>
            </a:schemeClr>
          </a:solidFill>
          <a:ln w="19050">
            <a:solidFill>
              <a:schemeClr val="accent1">
                <a:lumMod val="90000"/>
                <a:lumOff val="1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2" name="Rectangle 451"/>
          <p:cNvSpPr/>
          <p:nvPr/>
        </p:nvSpPr>
        <p:spPr>
          <a:xfrm>
            <a:off x="4906506" y="3902989"/>
            <a:ext cx="76200" cy="76200"/>
          </a:xfrm>
          <a:prstGeom prst="rect">
            <a:avLst/>
          </a:prstGeom>
          <a:solidFill>
            <a:schemeClr val="accent1">
              <a:lumMod val="10000"/>
              <a:lumOff val="90000"/>
            </a:schemeClr>
          </a:solidFill>
          <a:ln w="19050">
            <a:solidFill>
              <a:schemeClr val="accent1">
                <a:lumMod val="90000"/>
                <a:lumOff val="1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3" name="Rectangle 452"/>
          <p:cNvSpPr/>
          <p:nvPr/>
        </p:nvSpPr>
        <p:spPr>
          <a:xfrm>
            <a:off x="4601706" y="3257227"/>
            <a:ext cx="76200" cy="76200"/>
          </a:xfrm>
          <a:prstGeom prst="rect">
            <a:avLst/>
          </a:prstGeom>
          <a:solidFill>
            <a:schemeClr val="accent1">
              <a:lumMod val="10000"/>
              <a:lumOff val="90000"/>
            </a:schemeClr>
          </a:solidFill>
          <a:ln w="19050">
            <a:solidFill>
              <a:schemeClr val="accent1">
                <a:lumMod val="90000"/>
                <a:lumOff val="1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4" name="Rectangle 453"/>
          <p:cNvSpPr/>
          <p:nvPr/>
        </p:nvSpPr>
        <p:spPr>
          <a:xfrm>
            <a:off x="4165171" y="3277890"/>
            <a:ext cx="76200" cy="76200"/>
          </a:xfrm>
          <a:prstGeom prst="rect">
            <a:avLst/>
          </a:prstGeom>
          <a:solidFill>
            <a:schemeClr val="accent1">
              <a:lumMod val="10000"/>
              <a:lumOff val="90000"/>
            </a:schemeClr>
          </a:solidFill>
          <a:ln w="19050">
            <a:solidFill>
              <a:schemeClr val="accent1">
                <a:lumMod val="90000"/>
                <a:lumOff val="1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5" name="Rectangle 454"/>
          <p:cNvSpPr/>
          <p:nvPr/>
        </p:nvSpPr>
        <p:spPr>
          <a:xfrm>
            <a:off x="4265908" y="3649850"/>
            <a:ext cx="76200" cy="76200"/>
          </a:xfrm>
          <a:prstGeom prst="rect">
            <a:avLst/>
          </a:prstGeom>
          <a:solidFill>
            <a:schemeClr val="accent1">
              <a:lumMod val="10000"/>
              <a:lumOff val="90000"/>
            </a:schemeClr>
          </a:solidFill>
          <a:ln w="19050">
            <a:solidFill>
              <a:schemeClr val="accent1">
                <a:lumMod val="90000"/>
                <a:lumOff val="1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6" name="Rectangle 455"/>
          <p:cNvSpPr/>
          <p:nvPr/>
        </p:nvSpPr>
        <p:spPr>
          <a:xfrm>
            <a:off x="4418308" y="3802250"/>
            <a:ext cx="76200" cy="76200"/>
          </a:xfrm>
          <a:prstGeom prst="rect">
            <a:avLst/>
          </a:prstGeom>
          <a:solidFill>
            <a:schemeClr val="accent1">
              <a:lumMod val="10000"/>
              <a:lumOff val="90000"/>
            </a:schemeClr>
          </a:solidFill>
          <a:ln w="19050">
            <a:solidFill>
              <a:schemeClr val="accent1">
                <a:lumMod val="90000"/>
                <a:lumOff val="1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7" name="Rectangle 456"/>
          <p:cNvSpPr/>
          <p:nvPr/>
        </p:nvSpPr>
        <p:spPr>
          <a:xfrm>
            <a:off x="4570708" y="3954650"/>
            <a:ext cx="76200" cy="76200"/>
          </a:xfrm>
          <a:prstGeom prst="rect">
            <a:avLst/>
          </a:prstGeom>
          <a:solidFill>
            <a:schemeClr val="accent1">
              <a:lumMod val="10000"/>
              <a:lumOff val="90000"/>
            </a:schemeClr>
          </a:solidFill>
          <a:ln w="19050">
            <a:solidFill>
              <a:schemeClr val="accent1">
                <a:lumMod val="90000"/>
                <a:lumOff val="1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8" name="Rectangle 457"/>
          <p:cNvSpPr/>
          <p:nvPr/>
        </p:nvSpPr>
        <p:spPr>
          <a:xfrm>
            <a:off x="4320154" y="2750948"/>
            <a:ext cx="76200" cy="76200"/>
          </a:xfrm>
          <a:prstGeom prst="rect">
            <a:avLst/>
          </a:prstGeom>
          <a:solidFill>
            <a:schemeClr val="accent1">
              <a:lumMod val="10000"/>
              <a:lumOff val="90000"/>
            </a:schemeClr>
          </a:solidFill>
          <a:ln w="19050">
            <a:solidFill>
              <a:schemeClr val="accent1">
                <a:lumMod val="90000"/>
                <a:lumOff val="1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9" name="Rectangle 458"/>
          <p:cNvSpPr/>
          <p:nvPr/>
        </p:nvSpPr>
        <p:spPr>
          <a:xfrm>
            <a:off x="4464805" y="2794861"/>
            <a:ext cx="76200" cy="76200"/>
          </a:xfrm>
          <a:prstGeom prst="rect">
            <a:avLst/>
          </a:prstGeom>
          <a:solidFill>
            <a:schemeClr val="accent1">
              <a:lumMod val="10000"/>
              <a:lumOff val="90000"/>
            </a:schemeClr>
          </a:solidFill>
          <a:ln w="19050">
            <a:solidFill>
              <a:schemeClr val="accent1">
                <a:lumMod val="90000"/>
                <a:lumOff val="1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0" name="Rectangle 459"/>
          <p:cNvSpPr/>
          <p:nvPr/>
        </p:nvSpPr>
        <p:spPr>
          <a:xfrm>
            <a:off x="4578459" y="2869769"/>
            <a:ext cx="76200" cy="76200"/>
          </a:xfrm>
          <a:prstGeom prst="rect">
            <a:avLst/>
          </a:prstGeom>
          <a:solidFill>
            <a:schemeClr val="accent1">
              <a:lumMod val="10000"/>
              <a:lumOff val="90000"/>
            </a:schemeClr>
          </a:solidFill>
          <a:ln w="19050">
            <a:solidFill>
              <a:schemeClr val="accent1">
                <a:lumMod val="90000"/>
                <a:lumOff val="1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1" name="Rectangle 460"/>
          <p:cNvSpPr/>
          <p:nvPr/>
        </p:nvSpPr>
        <p:spPr>
          <a:xfrm>
            <a:off x="4878093" y="3239145"/>
            <a:ext cx="76200" cy="76200"/>
          </a:xfrm>
          <a:prstGeom prst="rect">
            <a:avLst/>
          </a:prstGeom>
          <a:solidFill>
            <a:schemeClr val="accent1">
              <a:lumMod val="10000"/>
              <a:lumOff val="90000"/>
            </a:schemeClr>
          </a:solidFill>
          <a:ln w="19050">
            <a:solidFill>
              <a:schemeClr val="accent1">
                <a:lumMod val="90000"/>
                <a:lumOff val="1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2" name="Rectangle 461"/>
          <p:cNvSpPr/>
          <p:nvPr/>
        </p:nvSpPr>
        <p:spPr>
          <a:xfrm>
            <a:off x="4983999" y="3174569"/>
            <a:ext cx="76200" cy="76200"/>
          </a:xfrm>
          <a:prstGeom prst="rect">
            <a:avLst/>
          </a:prstGeom>
          <a:solidFill>
            <a:schemeClr val="accent1">
              <a:lumMod val="10000"/>
              <a:lumOff val="90000"/>
            </a:schemeClr>
          </a:solidFill>
          <a:ln w="19050">
            <a:solidFill>
              <a:schemeClr val="accent1">
                <a:lumMod val="90000"/>
                <a:lumOff val="1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3" name="Rectangle 462"/>
          <p:cNvSpPr/>
          <p:nvPr/>
        </p:nvSpPr>
        <p:spPr>
          <a:xfrm>
            <a:off x="4438974" y="2955010"/>
            <a:ext cx="76200" cy="76200"/>
          </a:xfrm>
          <a:prstGeom prst="rect">
            <a:avLst/>
          </a:prstGeom>
          <a:solidFill>
            <a:schemeClr val="accent1">
              <a:lumMod val="10000"/>
              <a:lumOff val="90000"/>
            </a:schemeClr>
          </a:solidFill>
          <a:ln w="19050">
            <a:solidFill>
              <a:schemeClr val="accent1">
                <a:lumMod val="90000"/>
                <a:lumOff val="1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4" name="Rectangle 463"/>
          <p:cNvSpPr/>
          <p:nvPr/>
        </p:nvSpPr>
        <p:spPr>
          <a:xfrm>
            <a:off x="4831598" y="3076412"/>
            <a:ext cx="76200" cy="76200"/>
          </a:xfrm>
          <a:prstGeom prst="rect">
            <a:avLst/>
          </a:prstGeom>
          <a:solidFill>
            <a:schemeClr val="accent1">
              <a:lumMod val="10000"/>
              <a:lumOff val="90000"/>
            </a:schemeClr>
          </a:solidFill>
          <a:ln w="19050">
            <a:solidFill>
              <a:schemeClr val="accent1">
                <a:lumMod val="90000"/>
                <a:lumOff val="1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5" name="Rectangle 464"/>
          <p:cNvSpPr/>
          <p:nvPr/>
        </p:nvSpPr>
        <p:spPr>
          <a:xfrm>
            <a:off x="4697280" y="3128073"/>
            <a:ext cx="76200" cy="76200"/>
          </a:xfrm>
          <a:prstGeom prst="rect">
            <a:avLst/>
          </a:prstGeom>
          <a:solidFill>
            <a:schemeClr val="accent1">
              <a:lumMod val="10000"/>
              <a:lumOff val="90000"/>
            </a:schemeClr>
          </a:solidFill>
          <a:ln w="19050">
            <a:solidFill>
              <a:schemeClr val="accent1">
                <a:lumMod val="90000"/>
                <a:lumOff val="1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1" name="Rectangle 470"/>
          <p:cNvSpPr/>
          <p:nvPr/>
        </p:nvSpPr>
        <p:spPr>
          <a:xfrm>
            <a:off x="4805766" y="3616271"/>
            <a:ext cx="76200" cy="76200"/>
          </a:xfrm>
          <a:prstGeom prst="rect">
            <a:avLst/>
          </a:prstGeom>
          <a:solidFill>
            <a:schemeClr val="accent1">
              <a:lumMod val="10000"/>
              <a:lumOff val="90000"/>
            </a:schemeClr>
          </a:solidFill>
          <a:ln w="19050">
            <a:solidFill>
              <a:schemeClr val="accent1">
                <a:lumMod val="90000"/>
                <a:lumOff val="1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2" name="Rectangle 471"/>
          <p:cNvSpPr/>
          <p:nvPr/>
        </p:nvSpPr>
        <p:spPr>
          <a:xfrm>
            <a:off x="4570708" y="3830664"/>
            <a:ext cx="76200" cy="76200"/>
          </a:xfrm>
          <a:prstGeom prst="rect">
            <a:avLst/>
          </a:prstGeom>
          <a:solidFill>
            <a:schemeClr val="accent1">
              <a:lumMod val="10000"/>
              <a:lumOff val="90000"/>
            </a:schemeClr>
          </a:solidFill>
          <a:ln w="19050">
            <a:solidFill>
              <a:schemeClr val="accent1">
                <a:lumMod val="90000"/>
                <a:lumOff val="1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3" name="Rectangle 472"/>
          <p:cNvSpPr/>
          <p:nvPr/>
        </p:nvSpPr>
        <p:spPr>
          <a:xfrm>
            <a:off x="4606871" y="3704094"/>
            <a:ext cx="76200" cy="76200"/>
          </a:xfrm>
          <a:prstGeom prst="rect">
            <a:avLst/>
          </a:prstGeom>
          <a:solidFill>
            <a:schemeClr val="accent1">
              <a:lumMod val="10000"/>
              <a:lumOff val="90000"/>
            </a:schemeClr>
          </a:solidFill>
          <a:ln w="19050">
            <a:solidFill>
              <a:schemeClr val="accent1">
                <a:lumMod val="90000"/>
                <a:lumOff val="1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4" name="TextBox 473"/>
          <p:cNvSpPr txBox="1"/>
          <p:nvPr/>
        </p:nvSpPr>
        <p:spPr>
          <a:xfrm>
            <a:off x="381000" y="5486400"/>
            <a:ext cx="19672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Data for one user</a:t>
            </a:r>
            <a:endParaRPr lang="en-US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475" name="Freeform 474"/>
          <p:cNvSpPr/>
          <p:nvPr/>
        </p:nvSpPr>
        <p:spPr>
          <a:xfrm>
            <a:off x="1170123" y="4517754"/>
            <a:ext cx="488197" cy="1022890"/>
          </a:xfrm>
          <a:custGeom>
            <a:avLst/>
            <a:gdLst>
              <a:gd name="connsiteX0" fmla="*/ 0 w 464949"/>
              <a:gd name="connsiteY0" fmla="*/ 1022888 h 1022888"/>
              <a:gd name="connsiteX1" fmla="*/ 464949 w 464949"/>
              <a:gd name="connsiteY1" fmla="*/ 0 h 1022888"/>
              <a:gd name="connsiteX0" fmla="*/ 0 w 464949"/>
              <a:gd name="connsiteY0" fmla="*/ 1022888 h 1022888"/>
              <a:gd name="connsiteX1" fmla="*/ 464949 w 464949"/>
              <a:gd name="connsiteY1" fmla="*/ 0 h 1022888"/>
              <a:gd name="connsiteX0" fmla="*/ 0 w 464949"/>
              <a:gd name="connsiteY0" fmla="*/ 1022888 h 1022888"/>
              <a:gd name="connsiteX1" fmla="*/ 464949 w 464949"/>
              <a:gd name="connsiteY1" fmla="*/ 0 h 1022888"/>
              <a:gd name="connsiteX0" fmla="*/ 0 w 464949"/>
              <a:gd name="connsiteY0" fmla="*/ 1022888 h 1022888"/>
              <a:gd name="connsiteX1" fmla="*/ 464949 w 464949"/>
              <a:gd name="connsiteY1" fmla="*/ 0 h 1022888"/>
              <a:gd name="connsiteX0" fmla="*/ 0 w 464949"/>
              <a:gd name="connsiteY0" fmla="*/ 991892 h 991892"/>
              <a:gd name="connsiteX1" fmla="*/ 464949 w 464949"/>
              <a:gd name="connsiteY1" fmla="*/ 0 h 991892"/>
              <a:gd name="connsiteX0" fmla="*/ 0 w 472698"/>
              <a:gd name="connsiteY0" fmla="*/ 1015140 h 1015140"/>
              <a:gd name="connsiteX1" fmla="*/ 472698 w 472698"/>
              <a:gd name="connsiteY1" fmla="*/ 0 h 1015140"/>
              <a:gd name="connsiteX0" fmla="*/ 0 w 503695"/>
              <a:gd name="connsiteY0" fmla="*/ 1030639 h 1030639"/>
              <a:gd name="connsiteX1" fmla="*/ 503695 w 503695"/>
              <a:gd name="connsiteY1" fmla="*/ 0 h 1030639"/>
              <a:gd name="connsiteX0" fmla="*/ 0 w 488197"/>
              <a:gd name="connsiteY0" fmla="*/ 1022890 h 1022890"/>
              <a:gd name="connsiteX1" fmla="*/ 488197 w 488197"/>
              <a:gd name="connsiteY1" fmla="*/ 0 h 10228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88197" h="1022890">
                <a:moveTo>
                  <a:pt x="0" y="1022890"/>
                </a:moveTo>
                <a:cubicBezTo>
                  <a:pt x="7749" y="674178"/>
                  <a:pt x="100739" y="193730"/>
                  <a:pt x="488197" y="0"/>
                </a:cubicBezTo>
              </a:path>
            </a:pathLst>
          </a:custGeom>
          <a:noFill/>
          <a:ln>
            <a:solidFill>
              <a:schemeClr val="accent6">
                <a:lumMod val="75000"/>
              </a:schemeClr>
            </a:solidFill>
            <a:tailEnd type="triangle" w="med" len="lg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9" name="TextBox 478"/>
          <p:cNvSpPr txBox="1"/>
          <p:nvPr/>
        </p:nvSpPr>
        <p:spPr>
          <a:xfrm>
            <a:off x="2492215" y="1066800"/>
            <a:ext cx="426110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“Region of Consciousness”</a:t>
            </a:r>
            <a:endParaRPr lang="en-US" sz="2400" b="1" dirty="0"/>
          </a:p>
        </p:txBody>
      </p:sp>
      <p:sp>
        <p:nvSpPr>
          <p:cNvPr id="480" name="TextBox 479"/>
          <p:cNvSpPr txBox="1"/>
          <p:nvPr/>
        </p:nvSpPr>
        <p:spPr>
          <a:xfrm>
            <a:off x="5574307" y="1828800"/>
            <a:ext cx="304602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000" dirty="0" smtClean="0">
                <a:solidFill>
                  <a:schemeClr val="accent4"/>
                </a:solidFill>
              </a:rPr>
              <a:t>Gmail: email for one user</a:t>
            </a:r>
            <a:endParaRPr lang="en-US" sz="2000" dirty="0">
              <a:solidFill>
                <a:schemeClr val="accent4"/>
              </a:solidFill>
            </a:endParaRPr>
          </a:p>
        </p:txBody>
      </p:sp>
      <p:sp>
        <p:nvSpPr>
          <p:cNvPr id="481" name="TextBox 480"/>
          <p:cNvSpPr txBox="1"/>
          <p:nvPr/>
        </p:nvSpPr>
        <p:spPr>
          <a:xfrm>
            <a:off x="5574307" y="3276600"/>
            <a:ext cx="309091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000" dirty="0" smtClean="0">
                <a:solidFill>
                  <a:schemeClr val="accent4"/>
                </a:solidFill>
              </a:rPr>
              <a:t>Facebook: 50-500 friends</a:t>
            </a:r>
            <a:endParaRPr lang="en-US" sz="2000" dirty="0">
              <a:solidFill>
                <a:schemeClr val="accent4"/>
              </a:solidFill>
            </a:endParaRPr>
          </a:p>
        </p:txBody>
      </p:sp>
      <p:sp>
        <p:nvSpPr>
          <p:cNvPr id="482" name="TextBox 481"/>
          <p:cNvSpPr txBox="1"/>
          <p:nvPr/>
        </p:nvSpPr>
        <p:spPr>
          <a:xfrm>
            <a:off x="5574307" y="4800600"/>
            <a:ext cx="253466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000" dirty="0" smtClean="0">
                <a:solidFill>
                  <a:schemeClr val="accent4"/>
                </a:solidFill>
              </a:rPr>
              <a:t>Morning commute:</a:t>
            </a:r>
            <a:br>
              <a:rPr lang="en-US" sz="2000" dirty="0" smtClean="0">
                <a:solidFill>
                  <a:schemeClr val="accent4"/>
                </a:solidFill>
              </a:rPr>
            </a:br>
            <a:r>
              <a:rPr lang="en-US" sz="2000" dirty="0" smtClean="0">
                <a:solidFill>
                  <a:schemeClr val="accent4"/>
                </a:solidFill>
              </a:rPr>
              <a:t>10,000-100,000 cars</a:t>
            </a:r>
            <a:endParaRPr lang="en-US" sz="2000" dirty="0">
              <a:solidFill>
                <a:schemeClr val="accent4"/>
              </a:solidFill>
            </a:endParaRPr>
          </a:p>
        </p:txBody>
      </p:sp>
      <p:sp>
        <p:nvSpPr>
          <p:cNvPr id="484" name="Down Arrow 483"/>
          <p:cNvSpPr/>
          <p:nvPr/>
        </p:nvSpPr>
        <p:spPr>
          <a:xfrm>
            <a:off x="6781800" y="2438400"/>
            <a:ext cx="609600" cy="609600"/>
          </a:xfrm>
          <a:prstGeom prst="downArrow">
            <a:avLst/>
          </a:prstGeom>
          <a:gradFill flip="none" rotWithShape="1">
            <a:gsLst>
              <a:gs pos="0">
                <a:srgbClr val="DAE5F8"/>
              </a:gs>
              <a:gs pos="100000">
                <a:schemeClr val="tx2">
                  <a:lumMod val="60000"/>
                  <a:lumOff val="40000"/>
                </a:schemeClr>
              </a:gs>
            </a:gsLst>
            <a:lin ang="5400000" scaled="1"/>
            <a:tileRect/>
          </a:gradFill>
          <a:ln w="19050">
            <a:solidFill>
              <a:schemeClr val="tx2">
                <a:lumMod val="75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5" name="Down Arrow 484"/>
          <p:cNvSpPr/>
          <p:nvPr/>
        </p:nvSpPr>
        <p:spPr>
          <a:xfrm>
            <a:off x="6781800" y="3962400"/>
            <a:ext cx="609600" cy="609600"/>
          </a:xfrm>
          <a:prstGeom prst="downArrow">
            <a:avLst/>
          </a:prstGeom>
          <a:gradFill flip="none" rotWithShape="1">
            <a:gsLst>
              <a:gs pos="0">
                <a:srgbClr val="DAE5F8"/>
              </a:gs>
              <a:gs pos="100000">
                <a:schemeClr val="tx2">
                  <a:lumMod val="60000"/>
                  <a:lumOff val="40000"/>
                </a:schemeClr>
              </a:gs>
            </a:gsLst>
            <a:lin ang="5400000" scaled="1"/>
            <a:tileRect/>
          </a:gradFill>
          <a:ln w="19050">
            <a:solidFill>
              <a:schemeClr val="tx2">
                <a:lumMod val="75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6" name="Oval 485"/>
          <p:cNvSpPr/>
          <p:nvPr/>
        </p:nvSpPr>
        <p:spPr>
          <a:xfrm>
            <a:off x="4267200" y="2286000"/>
            <a:ext cx="228600" cy="228600"/>
          </a:xfrm>
          <a:prstGeom prst="ellipse">
            <a:avLst/>
          </a:prstGeom>
          <a:solidFill>
            <a:srgbClr val="EE002D">
              <a:alpha val="16863"/>
            </a:srgbClr>
          </a:solidFill>
          <a:ln w="12700">
            <a:solidFill>
              <a:schemeClr val="accent4"/>
            </a:solidFill>
            <a:prstDash val="soli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endParaRPr lang="en-US"/>
          </a:p>
        </p:txBody>
      </p:sp>
      <p:sp>
        <p:nvSpPr>
          <p:cNvPr id="487" name="Freeform 486"/>
          <p:cNvSpPr/>
          <p:nvPr/>
        </p:nvSpPr>
        <p:spPr>
          <a:xfrm>
            <a:off x="4479011" y="2030278"/>
            <a:ext cx="1131376" cy="247973"/>
          </a:xfrm>
          <a:custGeom>
            <a:avLst/>
            <a:gdLst>
              <a:gd name="connsiteX0" fmla="*/ 1100379 w 1100379"/>
              <a:gd name="connsiteY0" fmla="*/ 0 h 247973"/>
              <a:gd name="connsiteX1" fmla="*/ 0 w 1100379"/>
              <a:gd name="connsiteY1" fmla="*/ 247973 h 247973"/>
              <a:gd name="connsiteX0" fmla="*/ 1100379 w 1100379"/>
              <a:gd name="connsiteY0" fmla="*/ 0 h 247973"/>
              <a:gd name="connsiteX1" fmla="*/ 0 w 1100379"/>
              <a:gd name="connsiteY1" fmla="*/ 247973 h 247973"/>
              <a:gd name="connsiteX0" fmla="*/ 1100379 w 1100379"/>
              <a:gd name="connsiteY0" fmla="*/ 0 h 247973"/>
              <a:gd name="connsiteX1" fmla="*/ 0 w 1100379"/>
              <a:gd name="connsiteY1" fmla="*/ 247973 h 247973"/>
              <a:gd name="connsiteX0" fmla="*/ 1139125 w 1139125"/>
              <a:gd name="connsiteY0" fmla="*/ 0 h 240224"/>
              <a:gd name="connsiteX1" fmla="*/ 0 w 1139125"/>
              <a:gd name="connsiteY1" fmla="*/ 240224 h 240224"/>
              <a:gd name="connsiteX0" fmla="*/ 1131376 w 1131376"/>
              <a:gd name="connsiteY0" fmla="*/ 0 h 247973"/>
              <a:gd name="connsiteX1" fmla="*/ 0 w 1131376"/>
              <a:gd name="connsiteY1" fmla="*/ 247973 h 2479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131376" h="247973">
                <a:moveTo>
                  <a:pt x="1131376" y="0"/>
                </a:moveTo>
                <a:cubicBezTo>
                  <a:pt x="585707" y="10332"/>
                  <a:pt x="187271" y="90407"/>
                  <a:pt x="0" y="247973"/>
                </a:cubicBezTo>
              </a:path>
            </a:pathLst>
          </a:custGeom>
          <a:noFill/>
          <a:ln w="25400">
            <a:solidFill>
              <a:schemeClr val="accent4"/>
            </a:solidFill>
            <a:tailEnd type="triangle" w="med" len="lg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endParaRPr lang="en-US"/>
          </a:p>
        </p:txBody>
      </p:sp>
      <p:sp>
        <p:nvSpPr>
          <p:cNvPr id="488" name="Oval 487"/>
          <p:cNvSpPr/>
          <p:nvPr/>
        </p:nvSpPr>
        <p:spPr>
          <a:xfrm>
            <a:off x="3886199" y="2860725"/>
            <a:ext cx="990601" cy="914400"/>
          </a:xfrm>
          <a:prstGeom prst="ellipse">
            <a:avLst/>
          </a:prstGeom>
          <a:solidFill>
            <a:srgbClr val="EE002D">
              <a:alpha val="16863"/>
            </a:srgbClr>
          </a:solidFill>
          <a:ln w="12700">
            <a:solidFill>
              <a:schemeClr val="accent4"/>
            </a:solidFill>
            <a:prstDash val="soli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9" name="Freeform 488"/>
          <p:cNvSpPr/>
          <p:nvPr/>
        </p:nvSpPr>
        <p:spPr>
          <a:xfrm>
            <a:off x="4912963" y="3370881"/>
            <a:ext cx="658678" cy="100928"/>
          </a:xfrm>
          <a:custGeom>
            <a:avLst/>
            <a:gdLst>
              <a:gd name="connsiteX0" fmla="*/ 495946 w 495946"/>
              <a:gd name="connsiteY0" fmla="*/ 61993 h 61993"/>
              <a:gd name="connsiteX1" fmla="*/ 0 w 495946"/>
              <a:gd name="connsiteY1" fmla="*/ 0 h 61993"/>
              <a:gd name="connsiteX0" fmla="*/ 495946 w 495946"/>
              <a:gd name="connsiteY0" fmla="*/ 61993 h 61993"/>
              <a:gd name="connsiteX1" fmla="*/ 0 w 495946"/>
              <a:gd name="connsiteY1" fmla="*/ 0 h 61993"/>
              <a:gd name="connsiteX0" fmla="*/ 495946 w 495946"/>
              <a:gd name="connsiteY0" fmla="*/ 61993 h 61993"/>
              <a:gd name="connsiteX1" fmla="*/ 0 w 495946"/>
              <a:gd name="connsiteY1" fmla="*/ 0 h 61993"/>
              <a:gd name="connsiteX0" fmla="*/ 495946 w 495946"/>
              <a:gd name="connsiteY0" fmla="*/ 61993 h 62549"/>
              <a:gd name="connsiteX1" fmla="*/ 0 w 495946"/>
              <a:gd name="connsiteY1" fmla="*/ 0 h 62549"/>
              <a:gd name="connsiteX0" fmla="*/ 495946 w 495946"/>
              <a:gd name="connsiteY0" fmla="*/ 61993 h 62109"/>
              <a:gd name="connsiteX1" fmla="*/ 0 w 495946"/>
              <a:gd name="connsiteY1" fmla="*/ 0 h 621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95946" h="62109">
                <a:moveTo>
                  <a:pt x="495946" y="61993"/>
                </a:moveTo>
                <a:cubicBezTo>
                  <a:pt x="258974" y="63384"/>
                  <a:pt x="188380" y="52852"/>
                  <a:pt x="0" y="0"/>
                </a:cubicBezTo>
              </a:path>
            </a:pathLst>
          </a:custGeom>
          <a:noFill/>
          <a:ln w="25400">
            <a:solidFill>
              <a:schemeClr val="accent4"/>
            </a:solidFill>
            <a:tailEnd type="triangle" w="med" len="lg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endParaRPr lang="en-US"/>
          </a:p>
        </p:txBody>
      </p:sp>
      <p:sp>
        <p:nvSpPr>
          <p:cNvPr id="490" name="Oval 489"/>
          <p:cNvSpPr/>
          <p:nvPr/>
        </p:nvSpPr>
        <p:spPr>
          <a:xfrm rot="2102727">
            <a:off x="1281163" y="3024986"/>
            <a:ext cx="2590800" cy="1541554"/>
          </a:xfrm>
          <a:prstGeom prst="ellipse">
            <a:avLst/>
          </a:prstGeom>
          <a:solidFill>
            <a:srgbClr val="EE002D">
              <a:alpha val="16863"/>
            </a:srgbClr>
          </a:solidFill>
          <a:ln w="12700">
            <a:solidFill>
              <a:schemeClr val="accent4"/>
            </a:solidFill>
            <a:prstDash val="soli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1" name="Freeform 490"/>
          <p:cNvSpPr/>
          <p:nvPr/>
        </p:nvSpPr>
        <p:spPr>
          <a:xfrm>
            <a:off x="3518115" y="4724400"/>
            <a:ext cx="2045777" cy="441701"/>
          </a:xfrm>
          <a:custGeom>
            <a:avLst/>
            <a:gdLst>
              <a:gd name="connsiteX0" fmla="*/ 2045777 w 2045777"/>
              <a:gd name="connsiteY0" fmla="*/ 441701 h 441701"/>
              <a:gd name="connsiteX1" fmla="*/ 0 w 2045777"/>
              <a:gd name="connsiteY1" fmla="*/ 0 h 441701"/>
              <a:gd name="connsiteX0" fmla="*/ 2045777 w 2045777"/>
              <a:gd name="connsiteY0" fmla="*/ 441701 h 441701"/>
              <a:gd name="connsiteX1" fmla="*/ 0 w 2045777"/>
              <a:gd name="connsiteY1" fmla="*/ 0 h 441701"/>
              <a:gd name="connsiteX0" fmla="*/ 2045777 w 2045777"/>
              <a:gd name="connsiteY0" fmla="*/ 441701 h 441701"/>
              <a:gd name="connsiteX1" fmla="*/ 0 w 2045777"/>
              <a:gd name="connsiteY1" fmla="*/ 0 h 4417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045777" h="441701">
                <a:moveTo>
                  <a:pt x="2045777" y="441701"/>
                </a:moveTo>
                <a:cubicBezTo>
                  <a:pt x="1146875" y="426203"/>
                  <a:pt x="457201" y="371959"/>
                  <a:pt x="0" y="0"/>
                </a:cubicBezTo>
              </a:path>
            </a:pathLst>
          </a:custGeom>
          <a:noFill/>
          <a:ln w="25400">
            <a:solidFill>
              <a:schemeClr val="accent4"/>
            </a:solidFill>
            <a:tailEnd type="triangle" w="med" len="lg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endParaRPr lang="en-US"/>
          </a:p>
        </p:txBody>
      </p:sp>
      <p:sp>
        <p:nvSpPr>
          <p:cNvPr id="483" name="TextBox 482"/>
          <p:cNvSpPr txBox="1"/>
          <p:nvPr/>
        </p:nvSpPr>
        <p:spPr>
          <a:xfrm>
            <a:off x="4220716" y="5791200"/>
            <a:ext cx="2747868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b="1" dirty="0" smtClean="0"/>
              <a:t>Internet of Things?</a:t>
            </a:r>
            <a:endParaRPr lang="en-US" sz="2200" b="1" dirty="0"/>
          </a:p>
        </p:txBody>
      </p:sp>
    </p:spTree>
    <p:extLst>
      <p:ext uri="{BB962C8B-B14F-4D97-AF65-F5344CB8AC3E}">
        <p14:creationId xmlns:p14="http://schemas.microsoft.com/office/powerpoint/2010/main" val="7706942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ctrTitle"/>
          </p:nvPr>
        </p:nvSpPr>
        <p:spPr>
          <a:xfrm>
            <a:off x="685800" y="2035175"/>
            <a:ext cx="7772400" cy="1698625"/>
          </a:xfrm>
        </p:spPr>
        <p:txBody>
          <a:bodyPr/>
          <a:lstStyle/>
          <a:p>
            <a:r>
              <a:rPr lang="en-US" dirty="0" smtClean="0"/>
              <a:t>Part II: Overall Architecture</a:t>
            </a:r>
            <a:endParaRPr lang="en-US" dirty="0"/>
          </a:p>
        </p:txBody>
      </p:sp>
      <p:sp>
        <p:nvSpPr>
          <p:cNvPr id="8" name="Subtitle 7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66883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Data Model: Key-Value Store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March 1, 2015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The RAMCloud Storage System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Slide </a:t>
            </a:r>
            <a:fld id="{E2162002-2512-45FD-82AF-2FE8F2E91859}" type="slidenum">
              <a:rPr lang="en-US" smtClean="0"/>
              <a:pPr>
                <a:defRPr/>
              </a:pPr>
              <a:t>14</a:t>
            </a:fld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6324600" y="990600"/>
            <a:ext cx="113646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Tables</a:t>
            </a:r>
            <a:endParaRPr lang="en-US" sz="2400" b="1" dirty="0"/>
          </a:p>
        </p:txBody>
      </p:sp>
      <p:grpSp>
        <p:nvGrpSpPr>
          <p:cNvPr id="23" name="Group 22"/>
          <p:cNvGrpSpPr/>
          <p:nvPr/>
        </p:nvGrpSpPr>
        <p:grpSpPr>
          <a:xfrm>
            <a:off x="5715000" y="1524000"/>
            <a:ext cx="2293749" cy="1211233"/>
            <a:chOff x="3050847" y="1557653"/>
            <a:chExt cx="2293749" cy="1211233"/>
          </a:xfrm>
        </p:grpSpPr>
        <p:sp>
          <p:nvSpPr>
            <p:cNvPr id="24" name="Cloud 23"/>
            <p:cNvSpPr/>
            <p:nvPr/>
          </p:nvSpPr>
          <p:spPr>
            <a:xfrm flipV="1">
              <a:off x="3050847" y="1557653"/>
              <a:ext cx="2293749" cy="1211233"/>
            </a:xfrm>
            <a:prstGeom prst="cloud">
              <a:avLst/>
            </a:prstGeom>
            <a:gradFill flip="none" rotWithShape="0">
              <a:gsLst>
                <a:gs pos="57000">
                  <a:srgbClr val="F3E2D1"/>
                </a:gs>
                <a:gs pos="0">
                  <a:srgbClr val="F7ECE1"/>
                </a:gs>
                <a:gs pos="100000">
                  <a:srgbClr val="E5C3A1"/>
                </a:gs>
              </a:gsLst>
              <a:lin ang="5400000" scaled="1"/>
              <a:tileRect/>
            </a:gradFill>
            <a:ln>
              <a:solidFill>
                <a:srgbClr val="814F1D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endParaRPr lang="en-US"/>
            </a:p>
          </p:txBody>
        </p:sp>
        <p:sp>
          <p:nvSpPr>
            <p:cNvPr id="25" name="Rounded Rectangle 24"/>
            <p:cNvSpPr>
              <a:spLocks noChangeAspect="1"/>
            </p:cNvSpPr>
            <p:nvPr/>
          </p:nvSpPr>
          <p:spPr>
            <a:xfrm>
              <a:off x="3659156" y="1825130"/>
              <a:ext cx="243840" cy="182880"/>
            </a:xfrm>
            <a:prstGeom prst="roundRect">
              <a:avLst/>
            </a:prstGeom>
            <a:solidFill>
              <a:srgbClr val="E3BC95"/>
            </a:solidFill>
            <a:ln w="25400" algn="ctr">
              <a:solidFill>
                <a:srgbClr val="4E3012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solidFill>
                  <a:schemeClr val="tx1"/>
                </a:solidFill>
                <a:latin typeface="Arial" charset="0"/>
              </a:endParaRPr>
            </a:p>
          </p:txBody>
        </p:sp>
        <p:sp>
          <p:nvSpPr>
            <p:cNvPr id="26" name="Rounded Rectangle 25"/>
            <p:cNvSpPr>
              <a:spLocks noChangeAspect="1"/>
            </p:cNvSpPr>
            <p:nvPr/>
          </p:nvSpPr>
          <p:spPr>
            <a:xfrm>
              <a:off x="4671713" y="2434730"/>
              <a:ext cx="243840" cy="182880"/>
            </a:xfrm>
            <a:prstGeom prst="roundRect">
              <a:avLst/>
            </a:prstGeom>
            <a:solidFill>
              <a:srgbClr val="E3BC95"/>
            </a:solidFill>
            <a:ln w="25400" algn="ctr">
              <a:solidFill>
                <a:srgbClr val="4E3012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solidFill>
                  <a:schemeClr val="tx1"/>
                </a:solidFill>
                <a:latin typeface="Arial" charset="0"/>
              </a:endParaRPr>
            </a:p>
          </p:txBody>
        </p:sp>
        <p:sp>
          <p:nvSpPr>
            <p:cNvPr id="27" name="Rounded Rectangle 26"/>
            <p:cNvSpPr>
              <a:spLocks noChangeAspect="1"/>
            </p:cNvSpPr>
            <p:nvPr/>
          </p:nvSpPr>
          <p:spPr>
            <a:xfrm>
              <a:off x="3911779" y="2358790"/>
              <a:ext cx="243840" cy="182880"/>
            </a:xfrm>
            <a:prstGeom prst="roundRect">
              <a:avLst/>
            </a:prstGeom>
            <a:solidFill>
              <a:srgbClr val="E3BC95"/>
            </a:solidFill>
            <a:ln w="25400" algn="ctr">
              <a:solidFill>
                <a:srgbClr val="4E3012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solidFill>
                  <a:schemeClr val="tx1"/>
                </a:solidFill>
                <a:latin typeface="Arial" charset="0"/>
              </a:endParaRPr>
            </a:p>
          </p:txBody>
        </p:sp>
        <p:sp>
          <p:nvSpPr>
            <p:cNvPr id="28" name="Rounded Rectangle 27"/>
            <p:cNvSpPr>
              <a:spLocks noChangeAspect="1"/>
            </p:cNvSpPr>
            <p:nvPr/>
          </p:nvSpPr>
          <p:spPr>
            <a:xfrm>
              <a:off x="4274956" y="2174361"/>
              <a:ext cx="243840" cy="182880"/>
            </a:xfrm>
            <a:prstGeom prst="roundRect">
              <a:avLst/>
            </a:prstGeom>
            <a:solidFill>
              <a:srgbClr val="E3BC95"/>
            </a:solidFill>
            <a:ln w="25400" algn="ctr">
              <a:solidFill>
                <a:srgbClr val="4E3012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solidFill>
                  <a:schemeClr val="tx1"/>
                </a:solidFill>
                <a:latin typeface="Arial" charset="0"/>
              </a:endParaRPr>
            </a:p>
          </p:txBody>
        </p:sp>
        <p:sp>
          <p:nvSpPr>
            <p:cNvPr id="29" name="Rounded Rectangle 28"/>
            <p:cNvSpPr>
              <a:spLocks noChangeAspect="1"/>
            </p:cNvSpPr>
            <p:nvPr/>
          </p:nvSpPr>
          <p:spPr>
            <a:xfrm>
              <a:off x="4573686" y="1856127"/>
              <a:ext cx="243840" cy="182880"/>
            </a:xfrm>
            <a:prstGeom prst="roundRect">
              <a:avLst/>
            </a:prstGeom>
            <a:solidFill>
              <a:srgbClr val="E3BC95"/>
            </a:solidFill>
            <a:ln w="25400" algn="ctr">
              <a:solidFill>
                <a:srgbClr val="4E3012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solidFill>
                  <a:schemeClr val="tx1"/>
                </a:solidFill>
                <a:latin typeface="Arial" charset="0"/>
              </a:endParaRPr>
            </a:p>
          </p:txBody>
        </p:sp>
        <p:sp>
          <p:nvSpPr>
            <p:cNvPr id="30" name="Rounded Rectangle 29"/>
            <p:cNvSpPr>
              <a:spLocks noChangeAspect="1"/>
            </p:cNvSpPr>
            <p:nvPr/>
          </p:nvSpPr>
          <p:spPr>
            <a:xfrm>
              <a:off x="4163628" y="1727021"/>
              <a:ext cx="243840" cy="182880"/>
            </a:xfrm>
            <a:prstGeom prst="roundRect">
              <a:avLst/>
            </a:prstGeom>
            <a:solidFill>
              <a:srgbClr val="E3BC95"/>
            </a:solidFill>
            <a:ln w="25400" algn="ctr">
              <a:solidFill>
                <a:srgbClr val="4E3012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solidFill>
                  <a:schemeClr val="tx1"/>
                </a:solidFill>
                <a:latin typeface="Arial" charset="0"/>
              </a:endParaRPr>
            </a:p>
          </p:txBody>
        </p:sp>
        <p:sp>
          <p:nvSpPr>
            <p:cNvPr id="31" name="Rounded Rectangle 30"/>
            <p:cNvSpPr>
              <a:spLocks noChangeAspect="1"/>
            </p:cNvSpPr>
            <p:nvPr/>
          </p:nvSpPr>
          <p:spPr>
            <a:xfrm>
              <a:off x="3373988" y="2136176"/>
              <a:ext cx="243840" cy="182880"/>
            </a:xfrm>
            <a:prstGeom prst="roundRect">
              <a:avLst/>
            </a:prstGeom>
            <a:solidFill>
              <a:srgbClr val="E3BC95"/>
            </a:solidFill>
            <a:ln w="25400" algn="ctr">
              <a:solidFill>
                <a:srgbClr val="4E3012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solidFill>
                  <a:schemeClr val="tx1"/>
                </a:solidFill>
                <a:latin typeface="Arial" charset="0"/>
              </a:endParaRPr>
            </a:p>
          </p:txBody>
        </p:sp>
      </p:grpSp>
      <p:grpSp>
        <p:nvGrpSpPr>
          <p:cNvPr id="32" name="Group 31"/>
          <p:cNvGrpSpPr/>
          <p:nvPr/>
        </p:nvGrpSpPr>
        <p:grpSpPr>
          <a:xfrm>
            <a:off x="5791200" y="3048000"/>
            <a:ext cx="2057400" cy="1524000"/>
            <a:chOff x="5820260" y="1376895"/>
            <a:chExt cx="2057400" cy="1524000"/>
          </a:xfrm>
        </p:grpSpPr>
        <p:sp>
          <p:nvSpPr>
            <p:cNvPr id="33" name="Cloud 32"/>
            <p:cNvSpPr/>
            <p:nvPr/>
          </p:nvSpPr>
          <p:spPr>
            <a:xfrm>
              <a:off x="5820260" y="1376895"/>
              <a:ext cx="2057400" cy="1524000"/>
            </a:xfrm>
            <a:prstGeom prst="cloud">
              <a:avLst/>
            </a:prstGeom>
            <a:gradFill flip="none" rotWithShape="1">
              <a:gsLst>
                <a:gs pos="52000">
                  <a:srgbClr val="EAEFFA"/>
                </a:gs>
                <a:gs pos="0">
                  <a:srgbClr val="EAEFFA"/>
                </a:gs>
                <a:gs pos="100000">
                  <a:srgbClr val="C2D0F0"/>
                </a:gs>
              </a:gsLst>
              <a:lin ang="5400000" scaled="1"/>
              <a:tileRect/>
            </a:gradFill>
            <a:ln>
              <a:solidFill>
                <a:srgbClr val="4974CB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endParaRPr lang="en-US"/>
            </a:p>
          </p:txBody>
        </p:sp>
        <p:sp>
          <p:nvSpPr>
            <p:cNvPr id="34" name="Rounded Rectangle 33"/>
            <p:cNvSpPr>
              <a:spLocks noChangeAspect="1"/>
            </p:cNvSpPr>
            <p:nvPr/>
          </p:nvSpPr>
          <p:spPr>
            <a:xfrm>
              <a:off x="6311168" y="1766675"/>
              <a:ext cx="243840" cy="182880"/>
            </a:xfrm>
            <a:prstGeom prst="roundRect">
              <a:avLst/>
            </a:prstGeom>
            <a:solidFill>
              <a:srgbClr val="B1C4ED"/>
            </a:solidFill>
            <a:ln>
              <a:solidFill>
                <a:srgbClr val="264EA6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>
                <a:solidFill>
                  <a:schemeClr val="dk1"/>
                </a:solidFill>
                <a:latin typeface="+mn-lt"/>
              </a:endParaRPr>
            </a:p>
          </p:txBody>
        </p:sp>
        <p:sp>
          <p:nvSpPr>
            <p:cNvPr id="35" name="Rounded Rectangle 34"/>
            <p:cNvSpPr>
              <a:spLocks noChangeAspect="1"/>
            </p:cNvSpPr>
            <p:nvPr/>
          </p:nvSpPr>
          <p:spPr>
            <a:xfrm>
              <a:off x="6256408" y="2408768"/>
              <a:ext cx="243840" cy="182880"/>
            </a:xfrm>
            <a:prstGeom prst="roundRect">
              <a:avLst/>
            </a:prstGeom>
            <a:solidFill>
              <a:srgbClr val="B1C4ED"/>
            </a:solidFill>
            <a:ln>
              <a:solidFill>
                <a:srgbClr val="264EA6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>
                <a:solidFill>
                  <a:schemeClr val="dk1"/>
                </a:solidFill>
                <a:latin typeface="+mn-lt"/>
              </a:endParaRPr>
            </a:p>
          </p:txBody>
        </p:sp>
        <p:sp>
          <p:nvSpPr>
            <p:cNvPr id="36" name="Rounded Rectangle 35"/>
            <p:cNvSpPr>
              <a:spLocks noChangeAspect="1"/>
            </p:cNvSpPr>
            <p:nvPr/>
          </p:nvSpPr>
          <p:spPr>
            <a:xfrm>
              <a:off x="6925159" y="1625117"/>
              <a:ext cx="243840" cy="182880"/>
            </a:xfrm>
            <a:prstGeom prst="roundRect">
              <a:avLst/>
            </a:prstGeom>
            <a:solidFill>
              <a:srgbClr val="B1C4ED"/>
            </a:solidFill>
            <a:ln>
              <a:solidFill>
                <a:srgbClr val="264EA6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>
                <a:solidFill>
                  <a:schemeClr val="dk1"/>
                </a:solidFill>
                <a:latin typeface="+mn-lt"/>
              </a:endParaRPr>
            </a:p>
          </p:txBody>
        </p:sp>
        <p:sp>
          <p:nvSpPr>
            <p:cNvPr id="37" name="Rounded Rectangle 36"/>
            <p:cNvSpPr>
              <a:spLocks noChangeAspect="1"/>
            </p:cNvSpPr>
            <p:nvPr/>
          </p:nvSpPr>
          <p:spPr>
            <a:xfrm>
              <a:off x="6109432" y="2070314"/>
              <a:ext cx="243840" cy="182880"/>
            </a:xfrm>
            <a:prstGeom prst="roundRect">
              <a:avLst/>
            </a:prstGeom>
            <a:solidFill>
              <a:srgbClr val="B1C4ED"/>
            </a:solidFill>
            <a:ln>
              <a:solidFill>
                <a:srgbClr val="264EA6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>
                <a:solidFill>
                  <a:schemeClr val="dk1"/>
                </a:solidFill>
                <a:latin typeface="+mn-lt"/>
              </a:endParaRPr>
            </a:p>
          </p:txBody>
        </p:sp>
        <p:sp>
          <p:nvSpPr>
            <p:cNvPr id="38" name="Rounded Rectangle 37"/>
            <p:cNvSpPr>
              <a:spLocks noChangeAspect="1"/>
            </p:cNvSpPr>
            <p:nvPr/>
          </p:nvSpPr>
          <p:spPr>
            <a:xfrm>
              <a:off x="6723940" y="1991837"/>
              <a:ext cx="243840" cy="182880"/>
            </a:xfrm>
            <a:prstGeom prst="roundRect">
              <a:avLst/>
            </a:prstGeom>
            <a:solidFill>
              <a:srgbClr val="B1C4ED"/>
            </a:solidFill>
            <a:ln>
              <a:solidFill>
                <a:srgbClr val="264EA6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>
                <a:solidFill>
                  <a:schemeClr val="dk1"/>
                </a:solidFill>
                <a:latin typeface="+mn-lt"/>
              </a:endParaRPr>
            </a:p>
          </p:txBody>
        </p:sp>
        <p:sp>
          <p:nvSpPr>
            <p:cNvPr id="39" name="Rounded Rectangle 38"/>
            <p:cNvSpPr>
              <a:spLocks noChangeAspect="1"/>
            </p:cNvSpPr>
            <p:nvPr/>
          </p:nvSpPr>
          <p:spPr>
            <a:xfrm>
              <a:off x="7386234" y="1758487"/>
              <a:ext cx="243840" cy="182880"/>
            </a:xfrm>
            <a:prstGeom prst="roundRect">
              <a:avLst/>
            </a:prstGeom>
            <a:solidFill>
              <a:srgbClr val="B1C4ED"/>
            </a:solidFill>
            <a:ln>
              <a:solidFill>
                <a:srgbClr val="264EA6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>
                <a:solidFill>
                  <a:schemeClr val="dk1"/>
                </a:solidFill>
                <a:latin typeface="+mn-lt"/>
              </a:endParaRPr>
            </a:p>
          </p:txBody>
        </p:sp>
        <p:sp>
          <p:nvSpPr>
            <p:cNvPr id="40" name="Rounded Rectangle 39"/>
            <p:cNvSpPr>
              <a:spLocks noChangeAspect="1"/>
            </p:cNvSpPr>
            <p:nvPr/>
          </p:nvSpPr>
          <p:spPr>
            <a:xfrm>
              <a:off x="6821837" y="2532079"/>
              <a:ext cx="243840" cy="182880"/>
            </a:xfrm>
            <a:prstGeom prst="roundRect">
              <a:avLst/>
            </a:prstGeom>
            <a:solidFill>
              <a:srgbClr val="B1C4ED"/>
            </a:solidFill>
            <a:ln>
              <a:solidFill>
                <a:srgbClr val="264EA6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>
                <a:solidFill>
                  <a:schemeClr val="dk1"/>
                </a:solidFill>
                <a:latin typeface="+mn-lt"/>
              </a:endParaRPr>
            </a:p>
          </p:txBody>
        </p:sp>
        <p:sp>
          <p:nvSpPr>
            <p:cNvPr id="41" name="Rounded Rectangle 40"/>
            <p:cNvSpPr>
              <a:spLocks noChangeAspect="1"/>
            </p:cNvSpPr>
            <p:nvPr/>
          </p:nvSpPr>
          <p:spPr>
            <a:xfrm>
              <a:off x="7127670" y="2244486"/>
              <a:ext cx="243840" cy="182880"/>
            </a:xfrm>
            <a:prstGeom prst="roundRect">
              <a:avLst/>
            </a:prstGeom>
            <a:solidFill>
              <a:srgbClr val="B1C4ED"/>
            </a:solidFill>
            <a:ln>
              <a:solidFill>
                <a:srgbClr val="264EA6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>
                <a:solidFill>
                  <a:schemeClr val="dk1"/>
                </a:solidFill>
                <a:latin typeface="+mn-lt"/>
              </a:endParaRPr>
            </a:p>
          </p:txBody>
        </p:sp>
      </p:grpSp>
      <p:cxnSp>
        <p:nvCxnSpPr>
          <p:cNvPr id="42" name="Straight Connector 41"/>
          <p:cNvCxnSpPr>
            <a:endCxn id="35" idx="2"/>
          </p:cNvCxnSpPr>
          <p:nvPr/>
        </p:nvCxnSpPr>
        <p:spPr>
          <a:xfrm flipH="1" flipV="1">
            <a:off x="6349268" y="4262753"/>
            <a:ext cx="356332" cy="995047"/>
          </a:xfrm>
          <a:prstGeom prst="line">
            <a:avLst/>
          </a:prstGeom>
          <a:ln w="25400" cap="rnd">
            <a:solidFill>
              <a:srgbClr val="4974CB"/>
            </a:solidFill>
            <a:prstDash val="sysDash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grpSp>
        <p:nvGrpSpPr>
          <p:cNvPr id="51" name="Group 50"/>
          <p:cNvGrpSpPr/>
          <p:nvPr/>
        </p:nvGrpSpPr>
        <p:grpSpPr>
          <a:xfrm>
            <a:off x="6324600" y="4876800"/>
            <a:ext cx="1524000" cy="1371600"/>
            <a:chOff x="6934200" y="1066800"/>
            <a:chExt cx="1524000" cy="1371600"/>
          </a:xfrm>
        </p:grpSpPr>
        <p:sp>
          <p:nvSpPr>
            <p:cNvPr id="10" name="Rounded Rectangle 9"/>
            <p:cNvSpPr/>
            <p:nvPr/>
          </p:nvSpPr>
          <p:spPr>
            <a:xfrm>
              <a:off x="6934200" y="1343799"/>
              <a:ext cx="1524000" cy="1094601"/>
            </a:xfrm>
            <a:prstGeom prst="roundRect">
              <a:avLst/>
            </a:prstGeom>
            <a:solidFill>
              <a:srgbClr val="EFF3FB"/>
            </a:solidFill>
            <a:ln>
              <a:solidFill>
                <a:srgbClr val="4974CB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endParaRPr lang="en-US" sz="1600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6934200" y="1351548"/>
              <a:ext cx="1524000" cy="275774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noAutofit/>
            </a:bodyPr>
            <a:lstStyle/>
            <a:p>
              <a:r>
                <a:rPr lang="en-US" sz="1600" dirty="0">
                  <a:solidFill>
                    <a:schemeClr val="tx2"/>
                  </a:solidFill>
                </a:rPr>
                <a:t>Key (</a:t>
              </a:r>
              <a:r>
                <a:rPr lang="en-US" sz="1600" dirty="0" smtClean="0">
                  <a:solidFill>
                    <a:schemeClr val="tx2"/>
                  </a:solidFill>
                </a:rPr>
                <a:t>≤ 64 KB)</a:t>
              </a:r>
              <a:endParaRPr lang="en-US" sz="1600" dirty="0">
                <a:solidFill>
                  <a:schemeClr val="tx2"/>
                </a:solidFill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6934200" y="1642820"/>
              <a:ext cx="1524000" cy="27980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noAutofit/>
            </a:bodyPr>
            <a:lstStyle/>
            <a:p>
              <a:r>
                <a:rPr lang="en-US" sz="1600" dirty="0" smtClean="0">
                  <a:solidFill>
                    <a:schemeClr val="tx2"/>
                  </a:solidFill>
                </a:rPr>
                <a:t>Version (64 b)</a:t>
              </a:r>
              <a:endParaRPr lang="en-US" sz="1600" dirty="0">
                <a:solidFill>
                  <a:schemeClr val="tx2"/>
                </a:solidFill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6934200" y="1905000"/>
              <a:ext cx="1524000" cy="533400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noAutofit/>
            </a:bodyPr>
            <a:lstStyle/>
            <a:p>
              <a:r>
                <a:rPr lang="en-US" sz="1600" dirty="0" smtClean="0">
                  <a:solidFill>
                    <a:schemeClr val="tx2"/>
                  </a:solidFill>
                </a:rPr>
                <a:t>Blob (≤ 1 MB)</a:t>
              </a:r>
              <a:endParaRPr lang="en-US" sz="1600" dirty="0">
                <a:solidFill>
                  <a:schemeClr val="tx2"/>
                </a:solidFill>
              </a:endParaRPr>
            </a:p>
          </p:txBody>
        </p:sp>
        <p:cxnSp>
          <p:nvCxnSpPr>
            <p:cNvPr id="14" name="Straight Connector 13"/>
            <p:cNvCxnSpPr/>
            <p:nvPr/>
          </p:nvCxnSpPr>
          <p:spPr>
            <a:xfrm>
              <a:off x="6934200" y="1631196"/>
              <a:ext cx="1524000" cy="0"/>
            </a:xfrm>
            <a:prstGeom prst="line">
              <a:avLst/>
            </a:prstGeom>
            <a:ln w="25400" cap="rnd">
              <a:solidFill>
                <a:srgbClr val="4974CB"/>
              </a:solidFill>
            </a:ln>
            <a:effectLst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>
              <a:off x="6934200" y="1905000"/>
              <a:ext cx="1524000" cy="0"/>
            </a:xfrm>
            <a:prstGeom prst="line">
              <a:avLst/>
            </a:prstGeom>
            <a:ln w="25400" cap="rnd">
              <a:solidFill>
                <a:srgbClr val="4974CB"/>
              </a:solidFill>
            </a:ln>
            <a:effectLst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16" name="TextBox 15"/>
            <p:cNvSpPr txBox="1"/>
            <p:nvPr/>
          </p:nvSpPr>
          <p:spPr>
            <a:xfrm>
              <a:off x="6934200" y="1066800"/>
              <a:ext cx="1524000" cy="276999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dirty="0" smtClean="0"/>
                <a:t>Object</a:t>
              </a:r>
              <a:endParaRPr lang="en-US" dirty="0"/>
            </a:p>
          </p:txBody>
        </p:sp>
      </p:grpSp>
      <p:sp>
        <p:nvSpPr>
          <p:cNvPr id="45" name="TextBox 44"/>
          <p:cNvSpPr txBox="1"/>
          <p:nvPr/>
        </p:nvSpPr>
        <p:spPr>
          <a:xfrm>
            <a:off x="533400" y="990600"/>
            <a:ext cx="5105400" cy="54864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spcAft>
                <a:spcPts val="300"/>
              </a:spcAft>
            </a:pPr>
            <a:r>
              <a:rPr lang="en-US" sz="1600" b="1" u="sng" dirty="0">
                <a:solidFill>
                  <a:schemeClr val="tx2"/>
                </a:solidFill>
                <a:latin typeface="+mn-lt"/>
                <a:cs typeface="Times New Roman" panose="02020603050405020304" pitchFamily="18" charset="0"/>
              </a:rPr>
              <a:t>TABLE </a:t>
            </a:r>
            <a:r>
              <a:rPr lang="en-US" sz="1600" b="1" u="sng" dirty="0" smtClean="0">
                <a:solidFill>
                  <a:schemeClr val="tx2"/>
                </a:solidFill>
                <a:latin typeface="+mn-lt"/>
                <a:cs typeface="Times New Roman" panose="02020603050405020304" pitchFamily="18" charset="0"/>
              </a:rPr>
              <a:t>OPERATIONS</a:t>
            </a:r>
          </a:p>
          <a:p>
            <a:pPr algn="l"/>
            <a:r>
              <a:rPr lang="en-US" sz="1400" b="1" dirty="0" err="1" smtClean="0">
                <a:latin typeface="+mn-lt"/>
                <a:cs typeface="Times New Roman" panose="02020603050405020304" pitchFamily="18" charset="0"/>
              </a:rPr>
              <a:t>createTable</a:t>
            </a:r>
            <a:r>
              <a:rPr lang="en-US" sz="1400" dirty="0" smtClean="0">
                <a:latin typeface="+mn-lt"/>
                <a:cs typeface="Times New Roman" panose="02020603050405020304" pitchFamily="18" charset="0"/>
              </a:rPr>
              <a:t>(</a:t>
            </a:r>
            <a:r>
              <a:rPr lang="en-US" sz="1400" i="1" dirty="0" smtClean="0">
                <a:latin typeface="+mn-lt"/>
                <a:cs typeface="Times New Roman" panose="02020603050405020304" pitchFamily="18" charset="0"/>
              </a:rPr>
              <a:t>name</a:t>
            </a:r>
            <a:r>
              <a:rPr lang="en-US" sz="1400" dirty="0">
                <a:latin typeface="+mn-lt"/>
                <a:cs typeface="Times New Roman" panose="02020603050405020304" pitchFamily="18" charset="0"/>
              </a:rPr>
              <a:t>) → </a:t>
            </a:r>
            <a:r>
              <a:rPr lang="en-US" sz="1400" i="1" dirty="0" smtClean="0">
                <a:latin typeface="+mn-lt"/>
                <a:cs typeface="Times New Roman" panose="02020603050405020304" pitchFamily="18" charset="0"/>
              </a:rPr>
              <a:t>id</a:t>
            </a:r>
          </a:p>
          <a:p>
            <a:pPr algn="l"/>
            <a:r>
              <a:rPr lang="en-US" sz="1400" b="1" dirty="0" err="1" smtClean="0">
                <a:latin typeface="+mn-lt"/>
                <a:cs typeface="Times New Roman" panose="02020603050405020304" pitchFamily="18" charset="0"/>
              </a:rPr>
              <a:t>getTableId</a:t>
            </a:r>
            <a:r>
              <a:rPr lang="en-US" sz="1400" dirty="0" smtClean="0">
                <a:latin typeface="+mn-lt"/>
                <a:cs typeface="Times New Roman" panose="02020603050405020304" pitchFamily="18" charset="0"/>
              </a:rPr>
              <a:t>(</a:t>
            </a:r>
            <a:r>
              <a:rPr lang="en-US" sz="1400" i="1" dirty="0" smtClean="0">
                <a:latin typeface="+mn-lt"/>
                <a:cs typeface="Times New Roman" panose="02020603050405020304" pitchFamily="18" charset="0"/>
              </a:rPr>
              <a:t>name</a:t>
            </a:r>
            <a:r>
              <a:rPr lang="en-US" sz="1400" dirty="0">
                <a:latin typeface="+mn-lt"/>
                <a:cs typeface="Times New Roman" panose="02020603050405020304" pitchFamily="18" charset="0"/>
              </a:rPr>
              <a:t>) → </a:t>
            </a:r>
            <a:r>
              <a:rPr lang="en-US" sz="1400" i="1" dirty="0" smtClean="0">
                <a:latin typeface="+mn-lt"/>
                <a:cs typeface="Times New Roman" panose="02020603050405020304" pitchFamily="18" charset="0"/>
              </a:rPr>
              <a:t>id</a:t>
            </a:r>
          </a:p>
          <a:p>
            <a:pPr algn="l"/>
            <a:r>
              <a:rPr lang="en-US" sz="1400" b="1" dirty="0" err="1" smtClean="0">
                <a:latin typeface="+mn-lt"/>
                <a:cs typeface="Times New Roman" panose="02020603050405020304" pitchFamily="18" charset="0"/>
              </a:rPr>
              <a:t>dropTable</a:t>
            </a:r>
            <a:r>
              <a:rPr lang="en-US" sz="1400" dirty="0" smtClean="0">
                <a:latin typeface="+mn-lt"/>
                <a:cs typeface="Times New Roman" panose="02020603050405020304" pitchFamily="18" charset="0"/>
              </a:rPr>
              <a:t>(</a:t>
            </a:r>
            <a:r>
              <a:rPr lang="en-US" sz="1400" i="1" dirty="0" smtClean="0">
                <a:latin typeface="+mn-lt"/>
                <a:cs typeface="Times New Roman" panose="02020603050405020304" pitchFamily="18" charset="0"/>
              </a:rPr>
              <a:t>name</a:t>
            </a:r>
            <a:r>
              <a:rPr lang="en-US" sz="1400" dirty="0">
                <a:latin typeface="+mn-lt"/>
                <a:cs typeface="Times New Roman" panose="02020603050405020304" pitchFamily="18" charset="0"/>
              </a:rPr>
              <a:t>)</a:t>
            </a:r>
          </a:p>
          <a:p>
            <a:pPr algn="l"/>
            <a:endParaRPr lang="en-US" sz="1400" b="1" dirty="0" smtClean="0">
              <a:latin typeface="+mn-lt"/>
              <a:cs typeface="Times New Roman" panose="02020603050405020304" pitchFamily="18" charset="0"/>
            </a:endParaRPr>
          </a:p>
          <a:p>
            <a:pPr algn="l">
              <a:spcAft>
                <a:spcPts val="300"/>
              </a:spcAft>
            </a:pPr>
            <a:r>
              <a:rPr lang="en-US" sz="1600" b="1" u="sng" dirty="0">
                <a:solidFill>
                  <a:schemeClr val="tx2"/>
                </a:solidFill>
                <a:latin typeface="+mn-lt"/>
                <a:cs typeface="Times New Roman" panose="02020603050405020304" pitchFamily="18" charset="0"/>
              </a:rPr>
              <a:t>BASIC OPERATIONS</a:t>
            </a:r>
          </a:p>
          <a:p>
            <a:pPr algn="l"/>
            <a:r>
              <a:rPr lang="en-US" sz="1400" b="1" dirty="0" smtClean="0">
                <a:latin typeface="+mn-lt"/>
                <a:cs typeface="Times New Roman" panose="02020603050405020304" pitchFamily="18" charset="0"/>
              </a:rPr>
              <a:t>read</a:t>
            </a:r>
            <a:r>
              <a:rPr lang="en-US" sz="1400" dirty="0" smtClean="0">
                <a:latin typeface="+mn-lt"/>
                <a:cs typeface="Times New Roman" panose="02020603050405020304" pitchFamily="18" charset="0"/>
              </a:rPr>
              <a:t>(</a:t>
            </a:r>
            <a:r>
              <a:rPr lang="en-US" sz="1400" i="1" dirty="0" err="1" smtClean="0">
                <a:latin typeface="+mn-lt"/>
                <a:cs typeface="Times New Roman" panose="02020603050405020304" pitchFamily="18" charset="0"/>
              </a:rPr>
              <a:t>tableId</a:t>
            </a:r>
            <a:r>
              <a:rPr lang="en-US" sz="1400" i="1" dirty="0" smtClean="0">
                <a:latin typeface="+mn-lt"/>
                <a:cs typeface="Times New Roman" panose="02020603050405020304" pitchFamily="18" charset="0"/>
              </a:rPr>
              <a:t>, key</a:t>
            </a:r>
            <a:r>
              <a:rPr lang="en-US" sz="1400" dirty="0" smtClean="0">
                <a:latin typeface="+mn-lt"/>
                <a:cs typeface="Times New Roman" panose="02020603050405020304" pitchFamily="18" charset="0"/>
              </a:rPr>
              <a:t>) → </a:t>
            </a:r>
            <a:r>
              <a:rPr lang="en-US" sz="1400" i="1" dirty="0" smtClean="0">
                <a:latin typeface="+mn-lt"/>
                <a:cs typeface="Times New Roman" panose="02020603050405020304" pitchFamily="18" charset="0"/>
              </a:rPr>
              <a:t>value, version</a:t>
            </a:r>
          </a:p>
          <a:p>
            <a:pPr algn="l"/>
            <a:r>
              <a:rPr lang="en-US" sz="1400" b="1" dirty="0" smtClean="0">
                <a:latin typeface="+mn-lt"/>
                <a:cs typeface="Times New Roman" panose="02020603050405020304" pitchFamily="18" charset="0"/>
              </a:rPr>
              <a:t>write</a:t>
            </a:r>
            <a:r>
              <a:rPr lang="en-US" sz="1400" dirty="0" smtClean="0">
                <a:latin typeface="+mn-lt"/>
                <a:cs typeface="Times New Roman" panose="02020603050405020304" pitchFamily="18" charset="0"/>
              </a:rPr>
              <a:t>(</a:t>
            </a:r>
            <a:r>
              <a:rPr lang="en-US" sz="1400" i="1" dirty="0" err="1" smtClean="0">
                <a:latin typeface="+mn-lt"/>
                <a:cs typeface="Times New Roman" panose="02020603050405020304" pitchFamily="18" charset="0"/>
              </a:rPr>
              <a:t>tableId</a:t>
            </a:r>
            <a:r>
              <a:rPr lang="en-US" sz="1400" i="1" dirty="0" smtClean="0">
                <a:latin typeface="+mn-lt"/>
                <a:cs typeface="Times New Roman" panose="02020603050405020304" pitchFamily="18" charset="0"/>
              </a:rPr>
              <a:t>, key, value</a:t>
            </a:r>
            <a:r>
              <a:rPr lang="en-US" sz="1400" dirty="0" smtClean="0">
                <a:latin typeface="+mn-lt"/>
                <a:cs typeface="Times New Roman" panose="02020603050405020304" pitchFamily="18" charset="0"/>
              </a:rPr>
              <a:t>)</a:t>
            </a:r>
            <a:r>
              <a:rPr lang="en-US" sz="1400" i="1" dirty="0" smtClean="0">
                <a:latin typeface="+mn-lt"/>
                <a:cs typeface="Times New Roman" panose="02020603050405020304" pitchFamily="18" charset="0"/>
              </a:rPr>
              <a:t> </a:t>
            </a:r>
            <a:r>
              <a:rPr lang="en-US" sz="1400" dirty="0">
                <a:latin typeface="+mn-lt"/>
                <a:cs typeface="Times New Roman" panose="02020603050405020304" pitchFamily="18" charset="0"/>
              </a:rPr>
              <a:t>→ </a:t>
            </a:r>
            <a:r>
              <a:rPr lang="en-US" sz="1400" i="1" dirty="0" smtClean="0">
                <a:latin typeface="+mn-lt"/>
                <a:cs typeface="Times New Roman" panose="02020603050405020304" pitchFamily="18" charset="0"/>
              </a:rPr>
              <a:t>version</a:t>
            </a:r>
          </a:p>
          <a:p>
            <a:pPr algn="l"/>
            <a:r>
              <a:rPr lang="en-US" sz="1400" b="1" dirty="0" smtClean="0">
                <a:latin typeface="+mn-lt"/>
                <a:cs typeface="Times New Roman" panose="02020603050405020304" pitchFamily="18" charset="0"/>
              </a:rPr>
              <a:t>delete</a:t>
            </a:r>
            <a:r>
              <a:rPr lang="en-US" sz="1400" dirty="0" smtClean="0">
                <a:latin typeface="+mn-lt"/>
                <a:cs typeface="Times New Roman" panose="02020603050405020304" pitchFamily="18" charset="0"/>
              </a:rPr>
              <a:t>(</a:t>
            </a:r>
            <a:r>
              <a:rPr lang="en-US" sz="1400" i="1" dirty="0" err="1" smtClean="0">
                <a:latin typeface="+mn-lt"/>
                <a:cs typeface="Times New Roman" panose="02020603050405020304" pitchFamily="18" charset="0"/>
              </a:rPr>
              <a:t>tableId</a:t>
            </a:r>
            <a:r>
              <a:rPr lang="en-US" sz="1400" i="1" dirty="0" smtClean="0">
                <a:latin typeface="+mn-lt"/>
                <a:cs typeface="Times New Roman" panose="02020603050405020304" pitchFamily="18" charset="0"/>
              </a:rPr>
              <a:t>, key</a:t>
            </a:r>
            <a:r>
              <a:rPr lang="en-US" sz="1400" dirty="0" smtClean="0">
                <a:latin typeface="+mn-lt"/>
                <a:cs typeface="Times New Roman" panose="02020603050405020304" pitchFamily="18" charset="0"/>
              </a:rPr>
              <a:t>)</a:t>
            </a:r>
          </a:p>
          <a:p>
            <a:pPr algn="l"/>
            <a:endParaRPr lang="en-US" sz="1400" dirty="0" smtClean="0">
              <a:latin typeface="+mn-lt"/>
              <a:cs typeface="Times New Roman" panose="02020603050405020304" pitchFamily="18" charset="0"/>
            </a:endParaRPr>
          </a:p>
          <a:p>
            <a:pPr algn="l">
              <a:spcAft>
                <a:spcPts val="300"/>
              </a:spcAft>
            </a:pPr>
            <a:r>
              <a:rPr lang="en-US" sz="1600" b="1" u="sng" dirty="0">
                <a:solidFill>
                  <a:schemeClr val="tx2"/>
                </a:solidFill>
                <a:latin typeface="+mn-lt"/>
                <a:cs typeface="Times New Roman" panose="02020603050405020304" pitchFamily="18" charset="0"/>
              </a:rPr>
              <a:t>BULK OPERATIONS</a:t>
            </a:r>
          </a:p>
          <a:p>
            <a:pPr algn="l"/>
            <a:r>
              <a:rPr lang="en-US" sz="1400" b="1" dirty="0" err="1">
                <a:latin typeface="+mn-lt"/>
                <a:cs typeface="Times New Roman" panose="02020603050405020304" pitchFamily="18" charset="0"/>
              </a:rPr>
              <a:t>multiRead</a:t>
            </a:r>
            <a:r>
              <a:rPr lang="en-US" sz="1400" dirty="0">
                <a:latin typeface="+mn-lt"/>
                <a:cs typeface="Times New Roman" panose="02020603050405020304" pitchFamily="18" charset="0"/>
              </a:rPr>
              <a:t>([</a:t>
            </a:r>
            <a:r>
              <a:rPr lang="en-US" sz="1400" i="1" dirty="0" err="1">
                <a:latin typeface="+mn-lt"/>
                <a:cs typeface="Times New Roman" panose="02020603050405020304" pitchFamily="18" charset="0"/>
              </a:rPr>
              <a:t>tableId</a:t>
            </a:r>
            <a:r>
              <a:rPr lang="en-US" sz="1400" i="1" dirty="0">
                <a:latin typeface="+mn-lt"/>
                <a:cs typeface="Times New Roman" panose="02020603050405020304" pitchFamily="18" charset="0"/>
              </a:rPr>
              <a:t>, key</a:t>
            </a:r>
            <a:r>
              <a:rPr lang="en-US" sz="1400" dirty="0">
                <a:latin typeface="+mn-lt"/>
                <a:cs typeface="Times New Roman" panose="02020603050405020304" pitchFamily="18" charset="0"/>
              </a:rPr>
              <a:t>]*) → [</a:t>
            </a:r>
            <a:r>
              <a:rPr lang="en-US" sz="1400" i="1" dirty="0">
                <a:latin typeface="+mn-lt"/>
                <a:cs typeface="Times New Roman" panose="02020603050405020304" pitchFamily="18" charset="0"/>
              </a:rPr>
              <a:t>value</a:t>
            </a:r>
            <a:r>
              <a:rPr lang="en-US" sz="1400" b="1" i="1" dirty="0">
                <a:latin typeface="+mn-lt"/>
                <a:cs typeface="Times New Roman" panose="02020603050405020304" pitchFamily="18" charset="0"/>
              </a:rPr>
              <a:t>, </a:t>
            </a:r>
            <a:r>
              <a:rPr lang="en-US" sz="1400" i="1" dirty="0">
                <a:latin typeface="+mn-lt"/>
                <a:cs typeface="Times New Roman" panose="02020603050405020304" pitchFamily="18" charset="0"/>
              </a:rPr>
              <a:t>version</a:t>
            </a:r>
            <a:r>
              <a:rPr lang="en-US" sz="1400" dirty="0">
                <a:latin typeface="+mn-lt"/>
                <a:cs typeface="Times New Roman" panose="02020603050405020304" pitchFamily="18" charset="0"/>
              </a:rPr>
              <a:t>]*</a:t>
            </a:r>
          </a:p>
          <a:p>
            <a:pPr algn="l"/>
            <a:r>
              <a:rPr lang="en-US" sz="1400" b="1" dirty="0" err="1">
                <a:latin typeface="+mn-lt"/>
                <a:cs typeface="Times New Roman" panose="02020603050405020304" pitchFamily="18" charset="0"/>
              </a:rPr>
              <a:t>multiWrite</a:t>
            </a:r>
            <a:r>
              <a:rPr lang="en-US" sz="1400" dirty="0">
                <a:latin typeface="+mn-lt"/>
                <a:cs typeface="Times New Roman" panose="02020603050405020304" pitchFamily="18" charset="0"/>
              </a:rPr>
              <a:t>([</a:t>
            </a:r>
            <a:r>
              <a:rPr lang="en-US" sz="1400" i="1" dirty="0" err="1">
                <a:latin typeface="+mn-lt"/>
                <a:cs typeface="Times New Roman" panose="02020603050405020304" pitchFamily="18" charset="0"/>
              </a:rPr>
              <a:t>tableId</a:t>
            </a:r>
            <a:r>
              <a:rPr lang="en-US" sz="1400" i="1" dirty="0">
                <a:latin typeface="+mn-lt"/>
                <a:cs typeface="Times New Roman" panose="02020603050405020304" pitchFamily="18" charset="0"/>
              </a:rPr>
              <a:t>, key, value</a:t>
            </a:r>
            <a:r>
              <a:rPr lang="en-US" sz="1400" dirty="0">
                <a:latin typeface="+mn-lt"/>
                <a:cs typeface="Times New Roman" panose="02020603050405020304" pitchFamily="18" charset="0"/>
              </a:rPr>
              <a:t>]*)</a:t>
            </a:r>
            <a:r>
              <a:rPr lang="en-US" sz="1400" i="1" dirty="0">
                <a:latin typeface="+mn-lt"/>
                <a:cs typeface="Times New Roman" panose="02020603050405020304" pitchFamily="18" charset="0"/>
              </a:rPr>
              <a:t> </a:t>
            </a:r>
            <a:r>
              <a:rPr lang="en-US" sz="1400" dirty="0">
                <a:latin typeface="+mn-lt"/>
                <a:cs typeface="Times New Roman" panose="02020603050405020304" pitchFamily="18" charset="0"/>
              </a:rPr>
              <a:t>→ [</a:t>
            </a:r>
            <a:r>
              <a:rPr lang="en-US" sz="1400" i="1" dirty="0">
                <a:latin typeface="+mn-lt"/>
                <a:cs typeface="Times New Roman" panose="02020603050405020304" pitchFamily="18" charset="0"/>
              </a:rPr>
              <a:t>version</a:t>
            </a:r>
            <a:r>
              <a:rPr lang="en-US" sz="1400" dirty="0">
                <a:latin typeface="+mn-lt"/>
                <a:cs typeface="Times New Roman" panose="02020603050405020304" pitchFamily="18" charset="0"/>
              </a:rPr>
              <a:t>]*</a:t>
            </a:r>
          </a:p>
          <a:p>
            <a:pPr algn="l"/>
            <a:r>
              <a:rPr lang="en-US" sz="1400" b="1" dirty="0" err="1">
                <a:latin typeface="+mn-lt"/>
                <a:cs typeface="Times New Roman" panose="02020603050405020304" pitchFamily="18" charset="0"/>
              </a:rPr>
              <a:t>multiDelete</a:t>
            </a:r>
            <a:r>
              <a:rPr lang="en-US" sz="1400" dirty="0">
                <a:latin typeface="+mn-lt"/>
                <a:cs typeface="Times New Roman" panose="02020603050405020304" pitchFamily="18" charset="0"/>
              </a:rPr>
              <a:t>([</a:t>
            </a:r>
            <a:r>
              <a:rPr lang="en-US" sz="1400" i="1" dirty="0" err="1">
                <a:latin typeface="+mn-lt"/>
                <a:cs typeface="Times New Roman" panose="02020603050405020304" pitchFamily="18" charset="0"/>
              </a:rPr>
              <a:t>tableId</a:t>
            </a:r>
            <a:r>
              <a:rPr lang="en-US" sz="1400" b="1" dirty="0">
                <a:latin typeface="+mn-lt"/>
                <a:cs typeface="Times New Roman" panose="02020603050405020304" pitchFamily="18" charset="0"/>
              </a:rPr>
              <a:t>,</a:t>
            </a:r>
            <a:r>
              <a:rPr lang="en-US" sz="1400" i="1" dirty="0">
                <a:latin typeface="+mn-lt"/>
                <a:cs typeface="Times New Roman" panose="02020603050405020304" pitchFamily="18" charset="0"/>
              </a:rPr>
              <a:t> key</a:t>
            </a:r>
            <a:r>
              <a:rPr lang="en-US" sz="1400" dirty="0">
                <a:latin typeface="+mn-lt"/>
                <a:cs typeface="Times New Roman" panose="02020603050405020304" pitchFamily="18" charset="0"/>
              </a:rPr>
              <a:t>]*)</a:t>
            </a:r>
          </a:p>
          <a:p>
            <a:pPr algn="l"/>
            <a:r>
              <a:rPr lang="en-US" sz="1400" b="1" dirty="0" err="1">
                <a:latin typeface="+mn-lt"/>
                <a:cs typeface="Times New Roman" panose="02020603050405020304" pitchFamily="18" charset="0"/>
              </a:rPr>
              <a:t>enumerateTable</a:t>
            </a:r>
            <a:r>
              <a:rPr lang="en-US" sz="1400" dirty="0">
                <a:latin typeface="+mn-lt"/>
                <a:cs typeface="Times New Roman" panose="02020603050405020304" pitchFamily="18" charset="0"/>
              </a:rPr>
              <a:t>(</a:t>
            </a:r>
            <a:r>
              <a:rPr lang="en-US" sz="1400" dirty="0" err="1">
                <a:latin typeface="+mn-lt"/>
                <a:cs typeface="Times New Roman" panose="02020603050405020304" pitchFamily="18" charset="0"/>
              </a:rPr>
              <a:t>tableId</a:t>
            </a:r>
            <a:r>
              <a:rPr lang="en-US" sz="1400" dirty="0">
                <a:latin typeface="+mn-lt"/>
                <a:cs typeface="Times New Roman" panose="02020603050405020304" pitchFamily="18" charset="0"/>
              </a:rPr>
              <a:t>) → [</a:t>
            </a:r>
            <a:r>
              <a:rPr lang="en-US" sz="1400" i="1" dirty="0">
                <a:latin typeface="+mn-lt"/>
                <a:cs typeface="Times New Roman" panose="02020603050405020304" pitchFamily="18" charset="0"/>
              </a:rPr>
              <a:t>key, value</a:t>
            </a:r>
            <a:r>
              <a:rPr lang="en-US" sz="1400" b="1" i="1" dirty="0">
                <a:latin typeface="+mn-lt"/>
                <a:cs typeface="Times New Roman" panose="02020603050405020304" pitchFamily="18" charset="0"/>
              </a:rPr>
              <a:t>, </a:t>
            </a:r>
            <a:r>
              <a:rPr lang="en-US" sz="1400" i="1" dirty="0">
                <a:latin typeface="+mn-lt"/>
                <a:cs typeface="Times New Roman" panose="02020603050405020304" pitchFamily="18" charset="0"/>
              </a:rPr>
              <a:t>version</a:t>
            </a:r>
            <a:r>
              <a:rPr lang="en-US" sz="1400" dirty="0" smtClean="0">
                <a:latin typeface="+mn-lt"/>
                <a:cs typeface="Times New Roman" panose="02020603050405020304" pitchFamily="18" charset="0"/>
              </a:rPr>
              <a:t>]*</a:t>
            </a:r>
          </a:p>
          <a:p>
            <a:pPr algn="l"/>
            <a:endParaRPr lang="en-US" sz="1400" dirty="0">
              <a:latin typeface="+mn-lt"/>
              <a:cs typeface="Times New Roman" panose="02020603050405020304" pitchFamily="18" charset="0"/>
            </a:endParaRPr>
          </a:p>
          <a:p>
            <a:pPr algn="l">
              <a:spcAft>
                <a:spcPts val="300"/>
              </a:spcAft>
            </a:pPr>
            <a:r>
              <a:rPr lang="en-US" sz="1600" b="1" u="sng" dirty="0">
                <a:solidFill>
                  <a:schemeClr val="tx2"/>
                </a:solidFill>
                <a:latin typeface="+mn-lt"/>
                <a:cs typeface="Times New Roman" panose="02020603050405020304" pitchFamily="18" charset="0"/>
              </a:rPr>
              <a:t>ATOMIC OPERATIONS</a:t>
            </a:r>
          </a:p>
          <a:p>
            <a:pPr algn="l"/>
            <a:r>
              <a:rPr lang="en-US" sz="1400" b="1" dirty="0">
                <a:latin typeface="+mn-lt"/>
                <a:cs typeface="Times New Roman" panose="02020603050405020304" pitchFamily="18" charset="0"/>
              </a:rPr>
              <a:t>increment</a:t>
            </a:r>
            <a:r>
              <a:rPr lang="en-US" sz="1400" dirty="0">
                <a:latin typeface="+mn-lt"/>
                <a:cs typeface="Times New Roman" panose="02020603050405020304" pitchFamily="18" charset="0"/>
              </a:rPr>
              <a:t>(</a:t>
            </a:r>
            <a:r>
              <a:rPr lang="en-US" sz="1400" i="1" dirty="0" err="1">
                <a:latin typeface="+mn-lt"/>
                <a:cs typeface="Times New Roman" panose="02020603050405020304" pitchFamily="18" charset="0"/>
              </a:rPr>
              <a:t>tableId</a:t>
            </a:r>
            <a:r>
              <a:rPr lang="en-US" sz="1400" i="1" dirty="0">
                <a:latin typeface="+mn-lt"/>
                <a:cs typeface="Times New Roman" panose="02020603050405020304" pitchFamily="18" charset="0"/>
              </a:rPr>
              <a:t>, key, amount</a:t>
            </a:r>
            <a:r>
              <a:rPr lang="en-US" sz="1400" dirty="0">
                <a:latin typeface="+mn-lt"/>
                <a:cs typeface="Times New Roman" panose="02020603050405020304" pitchFamily="18" charset="0"/>
              </a:rPr>
              <a:t>)</a:t>
            </a:r>
            <a:r>
              <a:rPr lang="en-US" sz="1400" i="1" dirty="0">
                <a:latin typeface="+mn-lt"/>
                <a:cs typeface="Times New Roman" panose="02020603050405020304" pitchFamily="18" charset="0"/>
              </a:rPr>
              <a:t> </a:t>
            </a:r>
            <a:r>
              <a:rPr lang="en-US" sz="1400" dirty="0">
                <a:latin typeface="+mn-lt"/>
                <a:cs typeface="Times New Roman" panose="02020603050405020304" pitchFamily="18" charset="0"/>
              </a:rPr>
              <a:t>→ </a:t>
            </a:r>
            <a:r>
              <a:rPr lang="en-US" sz="1400" i="1" dirty="0">
                <a:latin typeface="+mn-lt"/>
                <a:cs typeface="Times New Roman" panose="02020603050405020304" pitchFamily="18" charset="0"/>
              </a:rPr>
              <a:t>value, version</a:t>
            </a:r>
          </a:p>
          <a:p>
            <a:pPr algn="l"/>
            <a:r>
              <a:rPr lang="en-US" sz="1400" b="1" dirty="0" err="1" smtClean="0">
                <a:latin typeface="+mn-lt"/>
                <a:cs typeface="Times New Roman" panose="02020603050405020304" pitchFamily="18" charset="0"/>
              </a:rPr>
              <a:t>conditionalWrite</a:t>
            </a:r>
            <a:r>
              <a:rPr lang="en-US" sz="1400" dirty="0" smtClean="0">
                <a:latin typeface="+mn-lt"/>
                <a:cs typeface="Times New Roman" panose="02020603050405020304" pitchFamily="18" charset="0"/>
              </a:rPr>
              <a:t>(</a:t>
            </a:r>
            <a:r>
              <a:rPr lang="en-US" sz="1400" i="1" dirty="0" err="1" smtClean="0">
                <a:latin typeface="+mn-lt"/>
                <a:cs typeface="Times New Roman" panose="02020603050405020304" pitchFamily="18" charset="0"/>
              </a:rPr>
              <a:t>tableId</a:t>
            </a:r>
            <a:r>
              <a:rPr lang="en-US" sz="1400" i="1" dirty="0">
                <a:latin typeface="+mn-lt"/>
                <a:cs typeface="Times New Roman" panose="02020603050405020304" pitchFamily="18" charset="0"/>
              </a:rPr>
              <a:t>, key, value, version</a:t>
            </a:r>
            <a:r>
              <a:rPr lang="en-US" sz="1400" dirty="0">
                <a:latin typeface="+mn-lt"/>
                <a:cs typeface="Times New Roman" panose="02020603050405020304" pitchFamily="18" charset="0"/>
              </a:rPr>
              <a:t>)</a:t>
            </a:r>
            <a:r>
              <a:rPr lang="en-US" sz="1400" i="1" dirty="0">
                <a:latin typeface="+mn-lt"/>
                <a:cs typeface="Times New Roman" panose="02020603050405020304" pitchFamily="18" charset="0"/>
              </a:rPr>
              <a:t> </a:t>
            </a:r>
            <a:r>
              <a:rPr lang="en-US" sz="1400" dirty="0">
                <a:latin typeface="+mn-lt"/>
                <a:cs typeface="Times New Roman" panose="02020603050405020304" pitchFamily="18" charset="0"/>
              </a:rPr>
              <a:t>→ </a:t>
            </a:r>
            <a:r>
              <a:rPr lang="en-US" sz="1400" i="1" dirty="0">
                <a:latin typeface="+mn-lt"/>
                <a:cs typeface="Times New Roman" panose="02020603050405020304" pitchFamily="18" charset="0"/>
              </a:rPr>
              <a:t>version</a:t>
            </a:r>
          </a:p>
          <a:p>
            <a:pPr algn="l"/>
            <a:endParaRPr lang="en-US" sz="1400" i="1" dirty="0" smtClean="0">
              <a:latin typeface="+mn-lt"/>
              <a:cs typeface="Times New Roman" panose="02020603050405020304" pitchFamily="18" charset="0"/>
            </a:endParaRPr>
          </a:p>
          <a:p>
            <a:pPr algn="l">
              <a:spcAft>
                <a:spcPts val="300"/>
              </a:spcAft>
            </a:pPr>
            <a:r>
              <a:rPr lang="en-US" sz="1600" b="1" u="sng" dirty="0" smtClean="0">
                <a:solidFill>
                  <a:schemeClr val="tx2"/>
                </a:solidFill>
                <a:latin typeface="+mn-lt"/>
                <a:cs typeface="Times New Roman" panose="02020603050405020304" pitchFamily="18" charset="0"/>
              </a:rPr>
              <a:t>MANAGEMENT </a:t>
            </a:r>
            <a:r>
              <a:rPr lang="en-US" sz="1600" b="1" u="sng" dirty="0">
                <a:solidFill>
                  <a:schemeClr val="tx2"/>
                </a:solidFill>
                <a:latin typeface="+mn-lt"/>
                <a:cs typeface="Times New Roman" panose="02020603050405020304" pitchFamily="18" charset="0"/>
              </a:rPr>
              <a:t>OPERATIONS</a:t>
            </a:r>
          </a:p>
          <a:p>
            <a:pPr algn="l"/>
            <a:r>
              <a:rPr lang="en-US" sz="1400" b="1" dirty="0" err="1">
                <a:latin typeface="+mn-lt"/>
                <a:cs typeface="Times New Roman" panose="02020603050405020304" pitchFamily="18" charset="0"/>
              </a:rPr>
              <a:t>splitTablet</a:t>
            </a:r>
            <a:r>
              <a:rPr lang="en-US" sz="1400" dirty="0">
                <a:latin typeface="+mn-lt"/>
                <a:cs typeface="Times New Roman" panose="02020603050405020304" pitchFamily="18" charset="0"/>
              </a:rPr>
              <a:t>(</a:t>
            </a:r>
            <a:r>
              <a:rPr lang="en-US" sz="1400" i="1" dirty="0" err="1">
                <a:latin typeface="+mn-lt"/>
                <a:cs typeface="Times New Roman" panose="02020603050405020304" pitchFamily="18" charset="0"/>
              </a:rPr>
              <a:t>tableId</a:t>
            </a:r>
            <a:r>
              <a:rPr lang="en-US" sz="1400" i="1" dirty="0">
                <a:latin typeface="+mn-lt"/>
                <a:cs typeface="Times New Roman" panose="02020603050405020304" pitchFamily="18" charset="0"/>
              </a:rPr>
              <a:t>, </a:t>
            </a:r>
            <a:r>
              <a:rPr lang="en-US" sz="1400" i="1" dirty="0" err="1">
                <a:latin typeface="+mn-lt"/>
                <a:cs typeface="Times New Roman" panose="02020603050405020304" pitchFamily="18" charset="0"/>
              </a:rPr>
              <a:t>keyHash</a:t>
            </a:r>
            <a:r>
              <a:rPr lang="en-US" sz="1400" dirty="0">
                <a:latin typeface="+mn-lt"/>
                <a:cs typeface="Times New Roman" panose="02020603050405020304" pitchFamily="18" charset="0"/>
              </a:rPr>
              <a:t>)</a:t>
            </a:r>
            <a:endParaRPr lang="en-US" sz="1400" i="1" dirty="0">
              <a:latin typeface="+mn-lt"/>
              <a:cs typeface="Times New Roman" panose="02020603050405020304" pitchFamily="18" charset="0"/>
            </a:endParaRPr>
          </a:p>
          <a:p>
            <a:pPr algn="l"/>
            <a:r>
              <a:rPr lang="en-US" sz="1400" b="1" dirty="0" err="1" smtClean="0">
                <a:latin typeface="+mn-lt"/>
                <a:cs typeface="Times New Roman" panose="02020603050405020304" pitchFamily="18" charset="0"/>
              </a:rPr>
              <a:t>migrateTablet</a:t>
            </a:r>
            <a:r>
              <a:rPr lang="en-US" sz="1400" dirty="0" smtClean="0">
                <a:latin typeface="+mn-lt"/>
                <a:cs typeface="Times New Roman" panose="02020603050405020304" pitchFamily="18" charset="0"/>
              </a:rPr>
              <a:t>(</a:t>
            </a:r>
            <a:r>
              <a:rPr lang="en-US" sz="1400" i="1" dirty="0" err="1" smtClean="0">
                <a:latin typeface="+mn-lt"/>
                <a:cs typeface="Times New Roman" panose="02020603050405020304" pitchFamily="18" charset="0"/>
              </a:rPr>
              <a:t>tableId</a:t>
            </a:r>
            <a:r>
              <a:rPr lang="en-US" sz="1400" i="1" dirty="0">
                <a:latin typeface="+mn-lt"/>
                <a:cs typeface="Times New Roman" panose="02020603050405020304" pitchFamily="18" charset="0"/>
              </a:rPr>
              <a:t>, </a:t>
            </a:r>
            <a:r>
              <a:rPr lang="en-US" sz="1400" i="1" dirty="0" err="1">
                <a:latin typeface="+mn-lt"/>
                <a:cs typeface="Times New Roman" panose="02020603050405020304" pitchFamily="18" charset="0"/>
              </a:rPr>
              <a:t>keyHash</a:t>
            </a:r>
            <a:r>
              <a:rPr lang="en-US" sz="1400" i="1" dirty="0">
                <a:latin typeface="+mn-lt"/>
                <a:cs typeface="Times New Roman" panose="02020603050405020304" pitchFamily="18" charset="0"/>
              </a:rPr>
              <a:t>, </a:t>
            </a:r>
            <a:r>
              <a:rPr lang="en-US" sz="1400" i="1" dirty="0" err="1">
                <a:latin typeface="+mn-lt"/>
                <a:cs typeface="Times New Roman" panose="02020603050405020304" pitchFamily="18" charset="0"/>
              </a:rPr>
              <a:t>newMaster</a:t>
            </a:r>
            <a:r>
              <a:rPr lang="en-US" sz="1400" dirty="0">
                <a:latin typeface="+mn-lt"/>
                <a:cs typeface="Times New Roman" panose="02020603050405020304" pitchFamily="18" charset="0"/>
              </a:rPr>
              <a:t>)</a:t>
            </a:r>
            <a:endParaRPr lang="en-US" sz="1400" i="1" dirty="0">
              <a:latin typeface="+mn-lt"/>
              <a:cs typeface="Times New Roman" panose="02020603050405020304" pitchFamily="18" charset="0"/>
            </a:endParaRPr>
          </a:p>
          <a:p>
            <a:pPr algn="l"/>
            <a:endParaRPr lang="en-US" sz="1400" i="1" dirty="0">
              <a:latin typeface="+mn-lt"/>
              <a:cs typeface="Times New Roman" panose="02020603050405020304" pitchFamily="18" charset="0"/>
            </a:endParaRPr>
          </a:p>
          <a:p>
            <a:pPr algn="l"/>
            <a:endParaRPr lang="en-US" sz="1400" dirty="0">
              <a:latin typeface="+mn-lt"/>
              <a:cs typeface="Times New Roman" panose="02020603050405020304" pitchFamily="18" charset="0"/>
            </a:endParaRPr>
          </a:p>
          <a:p>
            <a:pPr algn="l"/>
            <a:endParaRPr lang="en-US" sz="1400" dirty="0" smtClean="0">
              <a:latin typeface="+mn-lt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359324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Goal: strong consistency (</a:t>
            </a:r>
            <a:r>
              <a:rPr lang="en-US" dirty="0" err="1" smtClean="0"/>
              <a:t>linearizability</a:t>
            </a:r>
            <a:r>
              <a:rPr lang="en-US" dirty="0" smtClean="0"/>
              <a:t>)</a:t>
            </a:r>
          </a:p>
          <a:p>
            <a:pPr lvl="1"/>
            <a:r>
              <a:rPr lang="en-US" dirty="0"/>
              <a:t>N</a:t>
            </a:r>
            <a:r>
              <a:rPr lang="en-US" dirty="0" smtClean="0"/>
              <a:t>ot yet fully implemented</a:t>
            </a:r>
          </a:p>
          <a:p>
            <a:r>
              <a:rPr lang="en-US" dirty="0" smtClean="0"/>
              <a:t>Secondary indexes and multi-object transactions:</a:t>
            </a:r>
          </a:p>
          <a:p>
            <a:pPr lvl="1"/>
            <a:r>
              <a:rPr lang="en-US" dirty="0" smtClean="0"/>
              <a:t>Useful for developers</a:t>
            </a:r>
          </a:p>
          <a:p>
            <a:pPr lvl="1"/>
            <a:r>
              <a:rPr lang="en-US" dirty="0" smtClean="0"/>
              <a:t>Not implemented in RAMCloud 1.0</a:t>
            </a:r>
          </a:p>
          <a:p>
            <a:pPr lvl="1"/>
            <a:r>
              <a:rPr lang="en-US" dirty="0" smtClean="0"/>
              <a:t>Currently under development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March 1, 2015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The RAMCloud Storage System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1659D765-7126-4B95-ADF3-403BFECAA360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RAMCloud Data Model, cont’d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45814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March 1, 2015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The RAMCloud Storage System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Slide </a:t>
            </a:r>
            <a:fld id="{E2162002-2512-45FD-82AF-2FE8F2E91859}" type="slidenum">
              <a:rPr lang="en-US" smtClean="0"/>
              <a:pPr>
                <a:defRPr/>
              </a:pPr>
              <a:t>16</a:t>
            </a:fld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RAMCloud Architecture</a:t>
            </a:r>
            <a:endParaRPr lang="en-US" dirty="0"/>
          </a:p>
        </p:txBody>
      </p:sp>
      <p:cxnSp>
        <p:nvCxnSpPr>
          <p:cNvPr id="101" name="Straight Connector 100"/>
          <p:cNvCxnSpPr>
            <a:endCxn id="117" idx="3"/>
          </p:cNvCxnSpPr>
          <p:nvPr/>
        </p:nvCxnSpPr>
        <p:spPr>
          <a:xfrm flipH="1">
            <a:off x="7345680" y="3474720"/>
            <a:ext cx="914400" cy="872065"/>
          </a:xfrm>
          <a:prstGeom prst="line">
            <a:avLst/>
          </a:prstGeom>
          <a:solidFill>
            <a:srgbClr val="D2D7F6"/>
          </a:solidFill>
          <a:ln>
            <a:solidFill>
              <a:srgbClr val="3447B8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cxnSp>
        <p:nvCxnSpPr>
          <p:cNvPr id="104" name="Straight Connector 103"/>
          <p:cNvCxnSpPr>
            <a:stCxn id="190" idx="1"/>
          </p:cNvCxnSpPr>
          <p:nvPr/>
        </p:nvCxnSpPr>
        <p:spPr>
          <a:xfrm flipH="1" flipV="1">
            <a:off x="4785360" y="3474720"/>
            <a:ext cx="1143000" cy="3385"/>
          </a:xfrm>
          <a:prstGeom prst="line">
            <a:avLst/>
          </a:prstGeom>
          <a:solidFill>
            <a:srgbClr val="D2D7F6"/>
          </a:solidFill>
          <a:ln>
            <a:solidFill>
              <a:srgbClr val="3447B8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cxnSp>
        <p:nvCxnSpPr>
          <p:cNvPr id="105" name="Straight Connector 104"/>
          <p:cNvCxnSpPr>
            <a:stCxn id="191" idx="1"/>
          </p:cNvCxnSpPr>
          <p:nvPr/>
        </p:nvCxnSpPr>
        <p:spPr>
          <a:xfrm flipH="1" flipV="1">
            <a:off x="4831080" y="3749040"/>
            <a:ext cx="1097280" cy="506305"/>
          </a:xfrm>
          <a:prstGeom prst="line">
            <a:avLst/>
          </a:prstGeom>
          <a:solidFill>
            <a:srgbClr val="D2D7F6"/>
          </a:solidFill>
          <a:ln>
            <a:solidFill>
              <a:srgbClr val="3447B8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cxnSp>
        <p:nvCxnSpPr>
          <p:cNvPr id="107" name="Straight Connector 106"/>
          <p:cNvCxnSpPr/>
          <p:nvPr/>
        </p:nvCxnSpPr>
        <p:spPr>
          <a:xfrm flipV="1">
            <a:off x="1630680" y="3752425"/>
            <a:ext cx="685800" cy="682415"/>
          </a:xfrm>
          <a:prstGeom prst="line">
            <a:avLst/>
          </a:prstGeom>
          <a:ln w="25400" cap="rnd">
            <a:solidFill>
              <a:srgbClr val="4974CB"/>
            </a:solidFill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08" name="Straight Connector 107"/>
          <p:cNvCxnSpPr>
            <a:endCxn id="161" idx="0"/>
          </p:cNvCxnSpPr>
          <p:nvPr/>
        </p:nvCxnSpPr>
        <p:spPr>
          <a:xfrm>
            <a:off x="2636520" y="3798145"/>
            <a:ext cx="0" cy="640080"/>
          </a:xfrm>
          <a:prstGeom prst="line">
            <a:avLst/>
          </a:prstGeom>
          <a:ln w="25400" cap="rnd">
            <a:solidFill>
              <a:srgbClr val="4974CB"/>
            </a:solidFill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09" name="Straight Connector 108"/>
          <p:cNvCxnSpPr>
            <a:endCxn id="171" idx="0"/>
          </p:cNvCxnSpPr>
          <p:nvPr/>
        </p:nvCxnSpPr>
        <p:spPr>
          <a:xfrm>
            <a:off x="3642360" y="3798145"/>
            <a:ext cx="0" cy="640080"/>
          </a:xfrm>
          <a:prstGeom prst="line">
            <a:avLst/>
          </a:prstGeom>
          <a:ln w="25400" cap="rnd">
            <a:solidFill>
              <a:srgbClr val="4974CB"/>
            </a:solidFill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10" name="Straight Connector 109"/>
          <p:cNvCxnSpPr/>
          <p:nvPr/>
        </p:nvCxnSpPr>
        <p:spPr>
          <a:xfrm flipH="1" flipV="1">
            <a:off x="4465320" y="3749040"/>
            <a:ext cx="685800" cy="682415"/>
          </a:xfrm>
          <a:prstGeom prst="line">
            <a:avLst/>
          </a:prstGeom>
          <a:ln w="25400" cap="rnd">
            <a:solidFill>
              <a:srgbClr val="4974CB"/>
            </a:solidFill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12" name="Straight Connector 111"/>
          <p:cNvCxnSpPr/>
          <p:nvPr/>
        </p:nvCxnSpPr>
        <p:spPr>
          <a:xfrm>
            <a:off x="1630680" y="2563705"/>
            <a:ext cx="685800" cy="682415"/>
          </a:xfrm>
          <a:prstGeom prst="line">
            <a:avLst/>
          </a:prstGeom>
          <a:ln w="25400" cap="rnd">
            <a:solidFill>
              <a:srgbClr val="43A343"/>
            </a:solidFill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13" name="Straight Connector 112"/>
          <p:cNvCxnSpPr>
            <a:stCxn id="135" idx="2"/>
          </p:cNvCxnSpPr>
          <p:nvPr/>
        </p:nvCxnSpPr>
        <p:spPr>
          <a:xfrm>
            <a:off x="2636520" y="2563705"/>
            <a:ext cx="0" cy="636695"/>
          </a:xfrm>
          <a:prstGeom prst="line">
            <a:avLst/>
          </a:prstGeom>
          <a:ln w="25400" cap="rnd">
            <a:solidFill>
              <a:srgbClr val="43A343"/>
            </a:solidFill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14" name="Straight Connector 113"/>
          <p:cNvCxnSpPr>
            <a:stCxn id="140" idx="2"/>
          </p:cNvCxnSpPr>
          <p:nvPr/>
        </p:nvCxnSpPr>
        <p:spPr>
          <a:xfrm>
            <a:off x="3642360" y="2563705"/>
            <a:ext cx="0" cy="590975"/>
          </a:xfrm>
          <a:prstGeom prst="line">
            <a:avLst/>
          </a:prstGeom>
          <a:ln w="25400" cap="rnd">
            <a:solidFill>
              <a:srgbClr val="43A343"/>
            </a:solidFill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16" name="Straight Connector 115"/>
          <p:cNvCxnSpPr/>
          <p:nvPr/>
        </p:nvCxnSpPr>
        <p:spPr>
          <a:xfrm flipH="1">
            <a:off x="4465320" y="2560320"/>
            <a:ext cx="685800" cy="682415"/>
          </a:xfrm>
          <a:prstGeom prst="line">
            <a:avLst/>
          </a:prstGeom>
          <a:ln w="25400" cap="rnd">
            <a:solidFill>
              <a:srgbClr val="43A343"/>
            </a:solidFill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17" name="Rounded Rectangle 116"/>
          <p:cNvSpPr/>
          <p:nvPr/>
        </p:nvSpPr>
        <p:spPr>
          <a:xfrm>
            <a:off x="6019800" y="4072465"/>
            <a:ext cx="1325880" cy="548640"/>
          </a:xfrm>
          <a:prstGeom prst="roundRect">
            <a:avLst/>
          </a:prstGeom>
          <a:solidFill>
            <a:srgbClr val="F0F2FC"/>
          </a:solidFill>
          <a:ln>
            <a:solidFill>
              <a:srgbClr val="5965AF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endParaRPr lang="en-US" sz="1600" dirty="0"/>
          </a:p>
        </p:txBody>
      </p:sp>
      <p:grpSp>
        <p:nvGrpSpPr>
          <p:cNvPr id="118" name="Group 117"/>
          <p:cNvGrpSpPr/>
          <p:nvPr/>
        </p:nvGrpSpPr>
        <p:grpSpPr>
          <a:xfrm>
            <a:off x="1264920" y="1832185"/>
            <a:ext cx="731520" cy="731520"/>
            <a:chOff x="1508760" y="1531620"/>
            <a:chExt cx="731520" cy="731520"/>
          </a:xfrm>
        </p:grpSpPr>
        <p:sp>
          <p:nvSpPr>
            <p:cNvPr id="120" name="Rounded Rectangle 119"/>
            <p:cNvSpPr/>
            <p:nvPr/>
          </p:nvSpPr>
          <p:spPr>
            <a:xfrm>
              <a:off x="1508760" y="1531620"/>
              <a:ext cx="731520" cy="731520"/>
            </a:xfrm>
            <a:prstGeom prst="roundRect">
              <a:avLst/>
            </a:prstGeom>
            <a:solidFill>
              <a:srgbClr val="EDFFED"/>
            </a:solidFill>
            <a:ln w="25400" algn="ctr">
              <a:solidFill>
                <a:srgbClr val="43A343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solidFill>
                  <a:schemeClr val="tx1"/>
                </a:solidFill>
                <a:latin typeface="Arial" charset="0"/>
              </a:endParaRPr>
            </a:p>
          </p:txBody>
        </p:sp>
        <p:sp>
          <p:nvSpPr>
            <p:cNvPr id="121" name="TextBox 120"/>
            <p:cNvSpPr txBox="1"/>
            <p:nvPr/>
          </p:nvSpPr>
          <p:spPr>
            <a:xfrm>
              <a:off x="1508760" y="1531620"/>
              <a:ext cx="731520" cy="365760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noAutofit/>
            </a:bodyPr>
            <a:lstStyle/>
            <a:p>
              <a:r>
                <a:rPr lang="en-US" sz="1600" dirty="0" smtClean="0"/>
                <a:t>Appl</a:t>
              </a:r>
              <a:r>
                <a:rPr lang="en-US" dirty="0" smtClean="0"/>
                <a:t>.</a:t>
              </a:r>
              <a:endParaRPr lang="en-US" dirty="0"/>
            </a:p>
          </p:txBody>
        </p:sp>
        <p:cxnSp>
          <p:nvCxnSpPr>
            <p:cNvPr id="123" name="Straight Connector 122"/>
            <p:cNvCxnSpPr>
              <a:stCxn id="120" idx="1"/>
            </p:cNvCxnSpPr>
            <p:nvPr/>
          </p:nvCxnSpPr>
          <p:spPr>
            <a:xfrm>
              <a:off x="1508760" y="1897380"/>
              <a:ext cx="731520" cy="0"/>
            </a:xfrm>
            <a:prstGeom prst="line">
              <a:avLst/>
            </a:prstGeom>
            <a:ln w="25400" cap="rnd">
              <a:solidFill>
                <a:srgbClr val="43A343"/>
              </a:solidFill>
            </a:ln>
            <a:effectLst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124" name="TextBox 123"/>
            <p:cNvSpPr txBox="1"/>
            <p:nvPr/>
          </p:nvSpPr>
          <p:spPr>
            <a:xfrm>
              <a:off x="1508760" y="1897380"/>
              <a:ext cx="731520" cy="365760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noAutofit/>
            </a:bodyPr>
            <a:lstStyle/>
            <a:p>
              <a:r>
                <a:rPr lang="en-US" sz="1600" dirty="0" smtClean="0"/>
                <a:t>Library</a:t>
              </a:r>
              <a:endParaRPr lang="en-US" sz="1600" dirty="0"/>
            </a:p>
          </p:txBody>
        </p:sp>
      </p:grpSp>
      <p:grpSp>
        <p:nvGrpSpPr>
          <p:cNvPr id="127" name="Group 126"/>
          <p:cNvGrpSpPr/>
          <p:nvPr/>
        </p:nvGrpSpPr>
        <p:grpSpPr>
          <a:xfrm>
            <a:off x="1356360" y="2883745"/>
            <a:ext cx="3886200" cy="1188720"/>
            <a:chOff x="1770907" y="3292298"/>
            <a:chExt cx="3886200" cy="1260874"/>
          </a:xfrm>
        </p:grpSpPr>
        <p:sp>
          <p:nvSpPr>
            <p:cNvPr id="128" name="Cloud 127"/>
            <p:cNvSpPr/>
            <p:nvPr/>
          </p:nvSpPr>
          <p:spPr>
            <a:xfrm rot="21480000" flipV="1">
              <a:off x="1770907" y="3292298"/>
              <a:ext cx="3886200" cy="1260874"/>
            </a:xfrm>
            <a:prstGeom prst="cloud">
              <a:avLst/>
            </a:prstGeom>
            <a:gradFill flip="none" rotWithShape="0">
              <a:gsLst>
                <a:gs pos="76000">
                  <a:srgbClr val="EAEAEA"/>
                </a:gs>
                <a:gs pos="0">
                  <a:srgbClr val="F8F8F8"/>
                </a:gs>
                <a:gs pos="100000">
                  <a:srgbClr val="C0C0C0"/>
                </a:gs>
              </a:gsLst>
              <a:lin ang="5400000" scaled="1"/>
              <a:tileRect/>
            </a:gradFill>
            <a:ln w="22225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9" name="TextBox 128"/>
            <p:cNvSpPr txBox="1"/>
            <p:nvPr/>
          </p:nvSpPr>
          <p:spPr>
            <a:xfrm>
              <a:off x="2331720" y="3589020"/>
              <a:ext cx="288036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 smtClean="0"/>
                <a:t>Datacenter</a:t>
              </a:r>
            </a:p>
            <a:p>
              <a:r>
                <a:rPr lang="en-US" sz="2000" dirty="0" smtClean="0"/>
                <a:t>Network</a:t>
              </a:r>
              <a:endParaRPr lang="en-US" sz="2000" dirty="0"/>
            </a:p>
          </p:txBody>
        </p:sp>
      </p:grpSp>
      <p:sp>
        <p:nvSpPr>
          <p:cNvPr id="132" name="TextBox 131"/>
          <p:cNvSpPr txBox="1"/>
          <p:nvPr/>
        </p:nvSpPr>
        <p:spPr>
          <a:xfrm>
            <a:off x="4098885" y="1783080"/>
            <a:ext cx="59503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rgbClr val="43A343"/>
                </a:solidFill>
              </a:rPr>
              <a:t>…</a:t>
            </a:r>
            <a:endParaRPr lang="en-US" sz="3200" b="1" dirty="0">
              <a:solidFill>
                <a:srgbClr val="43A343"/>
              </a:solidFill>
            </a:endParaRPr>
          </a:p>
        </p:txBody>
      </p:sp>
      <p:sp>
        <p:nvSpPr>
          <p:cNvPr id="133" name="TextBox 132"/>
          <p:cNvSpPr txBox="1"/>
          <p:nvPr/>
        </p:nvSpPr>
        <p:spPr>
          <a:xfrm>
            <a:off x="1173480" y="1371600"/>
            <a:ext cx="44348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1000 – 100,000 Application Servers</a:t>
            </a:r>
            <a:endParaRPr lang="en-US" sz="2000" b="1" dirty="0"/>
          </a:p>
        </p:txBody>
      </p:sp>
      <p:grpSp>
        <p:nvGrpSpPr>
          <p:cNvPr id="134" name="Group 133"/>
          <p:cNvGrpSpPr/>
          <p:nvPr/>
        </p:nvGrpSpPr>
        <p:grpSpPr>
          <a:xfrm>
            <a:off x="2270760" y="1832185"/>
            <a:ext cx="731520" cy="731520"/>
            <a:chOff x="1508760" y="1531620"/>
            <a:chExt cx="731520" cy="731520"/>
          </a:xfrm>
        </p:grpSpPr>
        <p:sp>
          <p:nvSpPr>
            <p:cNvPr id="135" name="Rounded Rectangle 134"/>
            <p:cNvSpPr/>
            <p:nvPr/>
          </p:nvSpPr>
          <p:spPr>
            <a:xfrm>
              <a:off x="1508760" y="1531620"/>
              <a:ext cx="731520" cy="731520"/>
            </a:xfrm>
            <a:prstGeom prst="roundRect">
              <a:avLst/>
            </a:prstGeom>
            <a:solidFill>
              <a:srgbClr val="EDFFED"/>
            </a:solidFill>
            <a:ln w="25400" algn="ctr">
              <a:solidFill>
                <a:srgbClr val="43A343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solidFill>
                  <a:schemeClr val="tx1"/>
                </a:solidFill>
                <a:latin typeface="Arial" charset="0"/>
              </a:endParaRPr>
            </a:p>
          </p:txBody>
        </p:sp>
        <p:sp>
          <p:nvSpPr>
            <p:cNvPr id="136" name="TextBox 135"/>
            <p:cNvSpPr txBox="1"/>
            <p:nvPr/>
          </p:nvSpPr>
          <p:spPr>
            <a:xfrm>
              <a:off x="1508760" y="1531620"/>
              <a:ext cx="731520" cy="365760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noAutofit/>
            </a:bodyPr>
            <a:lstStyle/>
            <a:p>
              <a:r>
                <a:rPr lang="en-US" sz="1600" dirty="0" smtClean="0"/>
                <a:t>Appl</a:t>
              </a:r>
              <a:r>
                <a:rPr lang="en-US" dirty="0" smtClean="0"/>
                <a:t>.</a:t>
              </a:r>
              <a:endParaRPr lang="en-US" dirty="0"/>
            </a:p>
          </p:txBody>
        </p:sp>
        <p:cxnSp>
          <p:nvCxnSpPr>
            <p:cNvPr id="137" name="Straight Connector 136"/>
            <p:cNvCxnSpPr>
              <a:stCxn id="135" idx="1"/>
              <a:endCxn id="135" idx="3"/>
            </p:cNvCxnSpPr>
            <p:nvPr/>
          </p:nvCxnSpPr>
          <p:spPr>
            <a:xfrm>
              <a:off x="1508760" y="1897380"/>
              <a:ext cx="731520" cy="0"/>
            </a:xfrm>
            <a:prstGeom prst="line">
              <a:avLst/>
            </a:prstGeom>
            <a:ln w="25400" cap="rnd">
              <a:solidFill>
                <a:srgbClr val="43A343"/>
              </a:solidFill>
            </a:ln>
            <a:effectLst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138" name="TextBox 137"/>
            <p:cNvSpPr txBox="1"/>
            <p:nvPr/>
          </p:nvSpPr>
          <p:spPr>
            <a:xfrm>
              <a:off x="1508760" y="1897380"/>
              <a:ext cx="731520" cy="365760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noAutofit/>
            </a:bodyPr>
            <a:lstStyle/>
            <a:p>
              <a:r>
                <a:rPr lang="en-US" sz="1600" dirty="0" smtClean="0"/>
                <a:t>Library</a:t>
              </a:r>
              <a:endParaRPr lang="en-US" sz="1600" dirty="0"/>
            </a:p>
          </p:txBody>
        </p:sp>
      </p:grpSp>
      <p:grpSp>
        <p:nvGrpSpPr>
          <p:cNvPr id="139" name="Group 138"/>
          <p:cNvGrpSpPr/>
          <p:nvPr/>
        </p:nvGrpSpPr>
        <p:grpSpPr>
          <a:xfrm>
            <a:off x="3276600" y="1832185"/>
            <a:ext cx="731520" cy="731520"/>
            <a:chOff x="1508760" y="1531620"/>
            <a:chExt cx="731520" cy="731520"/>
          </a:xfrm>
        </p:grpSpPr>
        <p:sp>
          <p:nvSpPr>
            <p:cNvPr id="140" name="Rounded Rectangle 139"/>
            <p:cNvSpPr/>
            <p:nvPr/>
          </p:nvSpPr>
          <p:spPr>
            <a:xfrm>
              <a:off x="1508760" y="1531620"/>
              <a:ext cx="731520" cy="731520"/>
            </a:xfrm>
            <a:prstGeom prst="roundRect">
              <a:avLst/>
            </a:prstGeom>
            <a:solidFill>
              <a:srgbClr val="EDFFED"/>
            </a:solidFill>
            <a:ln w="25400" algn="ctr">
              <a:solidFill>
                <a:srgbClr val="43A343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solidFill>
                  <a:schemeClr val="tx1"/>
                </a:solidFill>
                <a:latin typeface="Arial" charset="0"/>
              </a:endParaRPr>
            </a:p>
          </p:txBody>
        </p:sp>
        <p:sp>
          <p:nvSpPr>
            <p:cNvPr id="141" name="TextBox 140"/>
            <p:cNvSpPr txBox="1"/>
            <p:nvPr/>
          </p:nvSpPr>
          <p:spPr>
            <a:xfrm>
              <a:off x="1508760" y="1531620"/>
              <a:ext cx="731520" cy="365760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noAutofit/>
            </a:bodyPr>
            <a:lstStyle/>
            <a:p>
              <a:r>
                <a:rPr lang="en-US" sz="1600" dirty="0" smtClean="0"/>
                <a:t>Appl</a:t>
              </a:r>
              <a:r>
                <a:rPr lang="en-US" dirty="0" smtClean="0"/>
                <a:t>.</a:t>
              </a:r>
              <a:endParaRPr lang="en-US" dirty="0"/>
            </a:p>
          </p:txBody>
        </p:sp>
        <p:cxnSp>
          <p:nvCxnSpPr>
            <p:cNvPr id="142" name="Straight Connector 141"/>
            <p:cNvCxnSpPr>
              <a:stCxn id="140" idx="1"/>
              <a:endCxn id="140" idx="3"/>
            </p:cNvCxnSpPr>
            <p:nvPr/>
          </p:nvCxnSpPr>
          <p:spPr>
            <a:xfrm>
              <a:off x="1508760" y="1897380"/>
              <a:ext cx="731520" cy="0"/>
            </a:xfrm>
            <a:prstGeom prst="line">
              <a:avLst/>
            </a:prstGeom>
            <a:ln w="25400" cap="rnd">
              <a:solidFill>
                <a:srgbClr val="43A343"/>
              </a:solidFill>
            </a:ln>
            <a:effectLst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143" name="TextBox 142"/>
            <p:cNvSpPr txBox="1"/>
            <p:nvPr/>
          </p:nvSpPr>
          <p:spPr>
            <a:xfrm>
              <a:off x="1508760" y="1897380"/>
              <a:ext cx="731520" cy="365760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noAutofit/>
            </a:bodyPr>
            <a:lstStyle/>
            <a:p>
              <a:r>
                <a:rPr lang="en-US" sz="1600" dirty="0" smtClean="0"/>
                <a:t>Library</a:t>
              </a:r>
              <a:endParaRPr lang="en-US" sz="1600" dirty="0"/>
            </a:p>
          </p:txBody>
        </p:sp>
      </p:grpSp>
      <p:grpSp>
        <p:nvGrpSpPr>
          <p:cNvPr id="144" name="Group 143"/>
          <p:cNvGrpSpPr/>
          <p:nvPr/>
        </p:nvGrpSpPr>
        <p:grpSpPr>
          <a:xfrm>
            <a:off x="4785360" y="1832185"/>
            <a:ext cx="731520" cy="731520"/>
            <a:chOff x="1508760" y="1531620"/>
            <a:chExt cx="731520" cy="731520"/>
          </a:xfrm>
        </p:grpSpPr>
        <p:sp>
          <p:nvSpPr>
            <p:cNvPr id="145" name="Rounded Rectangle 144"/>
            <p:cNvSpPr/>
            <p:nvPr/>
          </p:nvSpPr>
          <p:spPr>
            <a:xfrm>
              <a:off x="1508760" y="1531620"/>
              <a:ext cx="731520" cy="731520"/>
            </a:xfrm>
            <a:prstGeom prst="roundRect">
              <a:avLst/>
            </a:prstGeom>
            <a:solidFill>
              <a:srgbClr val="EDFFED"/>
            </a:solidFill>
            <a:ln w="25400" algn="ctr">
              <a:solidFill>
                <a:srgbClr val="43A343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solidFill>
                  <a:schemeClr val="tx1"/>
                </a:solidFill>
                <a:latin typeface="Arial" charset="0"/>
              </a:endParaRPr>
            </a:p>
          </p:txBody>
        </p:sp>
        <p:sp>
          <p:nvSpPr>
            <p:cNvPr id="146" name="TextBox 145"/>
            <p:cNvSpPr txBox="1"/>
            <p:nvPr/>
          </p:nvSpPr>
          <p:spPr>
            <a:xfrm>
              <a:off x="1508760" y="1531620"/>
              <a:ext cx="731520" cy="365760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noAutofit/>
            </a:bodyPr>
            <a:lstStyle/>
            <a:p>
              <a:r>
                <a:rPr lang="en-US" sz="1600" dirty="0" smtClean="0"/>
                <a:t>Appl</a:t>
              </a:r>
              <a:r>
                <a:rPr lang="en-US" dirty="0" smtClean="0"/>
                <a:t>.</a:t>
              </a:r>
              <a:endParaRPr lang="en-US" dirty="0"/>
            </a:p>
          </p:txBody>
        </p:sp>
        <p:cxnSp>
          <p:nvCxnSpPr>
            <p:cNvPr id="147" name="Straight Connector 146"/>
            <p:cNvCxnSpPr>
              <a:stCxn id="145" idx="1"/>
              <a:endCxn id="145" idx="3"/>
            </p:cNvCxnSpPr>
            <p:nvPr/>
          </p:nvCxnSpPr>
          <p:spPr>
            <a:xfrm>
              <a:off x="1508760" y="1897380"/>
              <a:ext cx="731520" cy="0"/>
            </a:xfrm>
            <a:prstGeom prst="line">
              <a:avLst/>
            </a:prstGeom>
            <a:ln w="25400" cap="rnd">
              <a:solidFill>
                <a:srgbClr val="43A343"/>
              </a:solidFill>
            </a:ln>
            <a:effectLst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148" name="TextBox 147"/>
            <p:cNvSpPr txBox="1"/>
            <p:nvPr/>
          </p:nvSpPr>
          <p:spPr>
            <a:xfrm>
              <a:off x="1508760" y="1897380"/>
              <a:ext cx="731520" cy="365760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noAutofit/>
            </a:bodyPr>
            <a:lstStyle/>
            <a:p>
              <a:r>
                <a:rPr lang="en-US" sz="1600" dirty="0" smtClean="0"/>
                <a:t>Library</a:t>
              </a:r>
              <a:endParaRPr lang="en-US" sz="1600" dirty="0"/>
            </a:p>
          </p:txBody>
        </p:sp>
      </p:grpSp>
      <p:grpSp>
        <p:nvGrpSpPr>
          <p:cNvPr id="149" name="Group 148"/>
          <p:cNvGrpSpPr/>
          <p:nvPr/>
        </p:nvGrpSpPr>
        <p:grpSpPr>
          <a:xfrm>
            <a:off x="1264920" y="4438225"/>
            <a:ext cx="731520" cy="881650"/>
            <a:chOff x="1645920" y="4457700"/>
            <a:chExt cx="731520" cy="881650"/>
          </a:xfrm>
        </p:grpSpPr>
        <p:sp>
          <p:nvSpPr>
            <p:cNvPr id="150" name="Rounded Rectangle 149"/>
            <p:cNvSpPr/>
            <p:nvPr/>
          </p:nvSpPr>
          <p:spPr>
            <a:xfrm>
              <a:off x="1645920" y="4457700"/>
              <a:ext cx="731520" cy="731520"/>
            </a:xfrm>
            <a:prstGeom prst="roundRect">
              <a:avLst/>
            </a:prstGeom>
            <a:solidFill>
              <a:srgbClr val="E3EAF9"/>
            </a:solidFill>
            <a:ln>
              <a:solidFill>
                <a:srgbClr val="4974CB"/>
              </a:solidFill>
            </a:ln>
            <a:extLst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endParaRPr lang="en-US">
                <a:solidFill>
                  <a:schemeClr val="dk1"/>
                </a:solidFill>
                <a:latin typeface="+mn-lt"/>
              </a:endParaRPr>
            </a:p>
          </p:txBody>
        </p:sp>
        <p:sp>
          <p:nvSpPr>
            <p:cNvPr id="151" name="TextBox 150"/>
            <p:cNvSpPr txBox="1"/>
            <p:nvPr/>
          </p:nvSpPr>
          <p:spPr>
            <a:xfrm>
              <a:off x="1645920" y="4457700"/>
              <a:ext cx="731520" cy="365760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noAutofit/>
            </a:bodyPr>
            <a:lstStyle/>
            <a:p>
              <a:r>
                <a:rPr lang="en-US" sz="1600" dirty="0" smtClean="0"/>
                <a:t>Master</a:t>
              </a:r>
              <a:endParaRPr lang="en-US" dirty="0"/>
            </a:p>
          </p:txBody>
        </p:sp>
        <p:cxnSp>
          <p:nvCxnSpPr>
            <p:cNvPr id="152" name="Straight Connector 151"/>
            <p:cNvCxnSpPr>
              <a:stCxn id="150" idx="1"/>
              <a:endCxn id="150" idx="3"/>
            </p:cNvCxnSpPr>
            <p:nvPr/>
          </p:nvCxnSpPr>
          <p:spPr>
            <a:xfrm>
              <a:off x="1645920" y="4823460"/>
              <a:ext cx="731520" cy="0"/>
            </a:xfrm>
            <a:prstGeom prst="line">
              <a:avLst/>
            </a:prstGeom>
            <a:ln w="25400" cap="rnd">
              <a:solidFill>
                <a:srgbClr val="4974CB"/>
              </a:solidFill>
            </a:ln>
            <a:effectLst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153" name="TextBox 152"/>
            <p:cNvSpPr txBox="1"/>
            <p:nvPr/>
          </p:nvSpPr>
          <p:spPr>
            <a:xfrm>
              <a:off x="1645920" y="4823460"/>
              <a:ext cx="731520" cy="365760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noAutofit/>
            </a:bodyPr>
            <a:lstStyle/>
            <a:p>
              <a:r>
                <a:rPr lang="en-US" sz="1600" dirty="0" smtClean="0"/>
                <a:t>Backup</a:t>
              </a:r>
              <a:endParaRPr lang="en-US" sz="1600" dirty="0"/>
            </a:p>
          </p:txBody>
        </p:sp>
        <p:grpSp>
          <p:nvGrpSpPr>
            <p:cNvPr id="154" name="Group 54"/>
            <p:cNvGrpSpPr>
              <a:grpSpLocks/>
            </p:cNvGrpSpPr>
            <p:nvPr/>
          </p:nvGrpSpPr>
          <p:grpSpPr bwMode="auto">
            <a:xfrm>
              <a:off x="1874520" y="5121333"/>
              <a:ext cx="274320" cy="218017"/>
              <a:chOff x="3744" y="1584"/>
              <a:chExt cx="336" cy="240"/>
            </a:xfrm>
          </p:grpSpPr>
          <p:sp>
            <p:nvSpPr>
              <p:cNvPr id="155" name="Oval 55"/>
              <p:cNvSpPr>
                <a:spLocks noChangeArrowheads="1"/>
              </p:cNvSpPr>
              <p:nvPr/>
            </p:nvSpPr>
            <p:spPr bwMode="auto">
              <a:xfrm>
                <a:off x="3744" y="1728"/>
                <a:ext cx="336" cy="96"/>
              </a:xfrm>
              <a:prstGeom prst="ellipse">
                <a:avLst/>
              </a:prstGeom>
              <a:solidFill>
                <a:srgbClr val="C56D41"/>
              </a:solidFill>
              <a:ln w="12700" algn="ctr">
                <a:solidFill>
                  <a:srgbClr val="64351E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56" name="Oval 56"/>
              <p:cNvSpPr>
                <a:spLocks noChangeArrowheads="1"/>
              </p:cNvSpPr>
              <p:nvPr/>
            </p:nvSpPr>
            <p:spPr bwMode="auto">
              <a:xfrm>
                <a:off x="3744" y="1680"/>
                <a:ext cx="336" cy="96"/>
              </a:xfrm>
              <a:prstGeom prst="ellipse">
                <a:avLst/>
              </a:prstGeom>
              <a:solidFill>
                <a:srgbClr val="C56D41"/>
              </a:solidFill>
              <a:ln w="12700" algn="ctr">
                <a:solidFill>
                  <a:srgbClr val="64351E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57" name="Oval 57"/>
              <p:cNvSpPr>
                <a:spLocks noChangeArrowheads="1"/>
              </p:cNvSpPr>
              <p:nvPr/>
            </p:nvSpPr>
            <p:spPr bwMode="auto">
              <a:xfrm>
                <a:off x="3744" y="1632"/>
                <a:ext cx="336" cy="96"/>
              </a:xfrm>
              <a:prstGeom prst="ellipse">
                <a:avLst/>
              </a:prstGeom>
              <a:solidFill>
                <a:srgbClr val="C56D41"/>
              </a:solidFill>
              <a:ln w="12700" algn="ctr">
                <a:solidFill>
                  <a:srgbClr val="64351E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58" name="Oval 58"/>
              <p:cNvSpPr>
                <a:spLocks noChangeArrowheads="1"/>
              </p:cNvSpPr>
              <p:nvPr/>
            </p:nvSpPr>
            <p:spPr bwMode="auto">
              <a:xfrm>
                <a:off x="3744" y="1584"/>
                <a:ext cx="336" cy="96"/>
              </a:xfrm>
              <a:prstGeom prst="ellipse">
                <a:avLst/>
              </a:prstGeom>
              <a:solidFill>
                <a:srgbClr val="C56D41"/>
              </a:solidFill>
              <a:ln w="12700" algn="ctr">
                <a:solidFill>
                  <a:srgbClr val="64351E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grpSp>
        <p:nvGrpSpPr>
          <p:cNvPr id="159" name="Group 158"/>
          <p:cNvGrpSpPr/>
          <p:nvPr/>
        </p:nvGrpSpPr>
        <p:grpSpPr>
          <a:xfrm>
            <a:off x="2270760" y="4438225"/>
            <a:ext cx="731520" cy="881650"/>
            <a:chOff x="1645920" y="4457700"/>
            <a:chExt cx="731520" cy="881650"/>
          </a:xfrm>
        </p:grpSpPr>
        <p:sp>
          <p:nvSpPr>
            <p:cNvPr id="160" name="Rounded Rectangle 159"/>
            <p:cNvSpPr/>
            <p:nvPr/>
          </p:nvSpPr>
          <p:spPr>
            <a:xfrm>
              <a:off x="1645920" y="4457700"/>
              <a:ext cx="731520" cy="731520"/>
            </a:xfrm>
            <a:prstGeom prst="roundRect">
              <a:avLst/>
            </a:prstGeom>
            <a:solidFill>
              <a:srgbClr val="E3EAF9"/>
            </a:solidFill>
            <a:ln>
              <a:solidFill>
                <a:srgbClr val="4974CB"/>
              </a:solidFill>
            </a:ln>
            <a:extLst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endParaRPr lang="en-US">
                <a:solidFill>
                  <a:schemeClr val="dk1"/>
                </a:solidFill>
                <a:latin typeface="+mn-lt"/>
              </a:endParaRPr>
            </a:p>
          </p:txBody>
        </p:sp>
        <p:sp>
          <p:nvSpPr>
            <p:cNvPr id="161" name="TextBox 160"/>
            <p:cNvSpPr txBox="1"/>
            <p:nvPr/>
          </p:nvSpPr>
          <p:spPr>
            <a:xfrm>
              <a:off x="1645920" y="4457700"/>
              <a:ext cx="731520" cy="365760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noAutofit/>
            </a:bodyPr>
            <a:lstStyle/>
            <a:p>
              <a:r>
                <a:rPr lang="en-US" sz="1600" dirty="0" smtClean="0"/>
                <a:t>Master</a:t>
              </a:r>
              <a:endParaRPr lang="en-US" dirty="0"/>
            </a:p>
          </p:txBody>
        </p:sp>
        <p:cxnSp>
          <p:nvCxnSpPr>
            <p:cNvPr id="162" name="Straight Connector 161"/>
            <p:cNvCxnSpPr>
              <a:stCxn id="160" idx="1"/>
              <a:endCxn id="160" idx="3"/>
            </p:cNvCxnSpPr>
            <p:nvPr/>
          </p:nvCxnSpPr>
          <p:spPr>
            <a:xfrm>
              <a:off x="1645920" y="4823460"/>
              <a:ext cx="731520" cy="0"/>
            </a:xfrm>
            <a:prstGeom prst="line">
              <a:avLst/>
            </a:prstGeom>
            <a:ln w="25400" cap="rnd">
              <a:solidFill>
                <a:srgbClr val="4974CB"/>
              </a:solidFill>
            </a:ln>
            <a:effectLst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163" name="TextBox 162"/>
            <p:cNvSpPr txBox="1"/>
            <p:nvPr/>
          </p:nvSpPr>
          <p:spPr>
            <a:xfrm>
              <a:off x="1645920" y="4823460"/>
              <a:ext cx="731520" cy="365760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noAutofit/>
            </a:bodyPr>
            <a:lstStyle/>
            <a:p>
              <a:r>
                <a:rPr lang="en-US" sz="1600" dirty="0" smtClean="0"/>
                <a:t>Backup</a:t>
              </a:r>
              <a:endParaRPr lang="en-US" sz="1600" dirty="0"/>
            </a:p>
          </p:txBody>
        </p:sp>
        <p:grpSp>
          <p:nvGrpSpPr>
            <p:cNvPr id="164" name="Group 54"/>
            <p:cNvGrpSpPr>
              <a:grpSpLocks/>
            </p:cNvGrpSpPr>
            <p:nvPr/>
          </p:nvGrpSpPr>
          <p:grpSpPr bwMode="auto">
            <a:xfrm>
              <a:off x="1874520" y="5121333"/>
              <a:ext cx="274320" cy="218017"/>
              <a:chOff x="3744" y="1584"/>
              <a:chExt cx="336" cy="240"/>
            </a:xfrm>
          </p:grpSpPr>
          <p:sp>
            <p:nvSpPr>
              <p:cNvPr id="165" name="Oval 55"/>
              <p:cNvSpPr>
                <a:spLocks noChangeArrowheads="1"/>
              </p:cNvSpPr>
              <p:nvPr/>
            </p:nvSpPr>
            <p:spPr bwMode="auto">
              <a:xfrm>
                <a:off x="3744" y="1728"/>
                <a:ext cx="336" cy="96"/>
              </a:xfrm>
              <a:prstGeom prst="ellipse">
                <a:avLst/>
              </a:prstGeom>
              <a:solidFill>
                <a:srgbClr val="C56D41"/>
              </a:solidFill>
              <a:ln w="12700" algn="ctr">
                <a:solidFill>
                  <a:srgbClr val="64351E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66" name="Oval 56"/>
              <p:cNvSpPr>
                <a:spLocks noChangeArrowheads="1"/>
              </p:cNvSpPr>
              <p:nvPr/>
            </p:nvSpPr>
            <p:spPr bwMode="auto">
              <a:xfrm>
                <a:off x="3744" y="1680"/>
                <a:ext cx="336" cy="96"/>
              </a:xfrm>
              <a:prstGeom prst="ellipse">
                <a:avLst/>
              </a:prstGeom>
              <a:solidFill>
                <a:srgbClr val="C56D41"/>
              </a:solidFill>
              <a:ln w="12700" algn="ctr">
                <a:solidFill>
                  <a:srgbClr val="64351E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67" name="Oval 57"/>
              <p:cNvSpPr>
                <a:spLocks noChangeArrowheads="1"/>
              </p:cNvSpPr>
              <p:nvPr/>
            </p:nvSpPr>
            <p:spPr bwMode="auto">
              <a:xfrm>
                <a:off x="3744" y="1632"/>
                <a:ext cx="336" cy="96"/>
              </a:xfrm>
              <a:prstGeom prst="ellipse">
                <a:avLst/>
              </a:prstGeom>
              <a:solidFill>
                <a:srgbClr val="C56D41"/>
              </a:solidFill>
              <a:ln w="12700" algn="ctr">
                <a:solidFill>
                  <a:srgbClr val="64351E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68" name="Oval 58"/>
              <p:cNvSpPr>
                <a:spLocks noChangeArrowheads="1"/>
              </p:cNvSpPr>
              <p:nvPr/>
            </p:nvSpPr>
            <p:spPr bwMode="auto">
              <a:xfrm>
                <a:off x="3744" y="1584"/>
                <a:ext cx="336" cy="96"/>
              </a:xfrm>
              <a:prstGeom prst="ellipse">
                <a:avLst/>
              </a:prstGeom>
              <a:solidFill>
                <a:srgbClr val="C56D41"/>
              </a:solidFill>
              <a:ln w="12700" algn="ctr">
                <a:solidFill>
                  <a:srgbClr val="64351E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grpSp>
        <p:nvGrpSpPr>
          <p:cNvPr id="169" name="Group 168"/>
          <p:cNvGrpSpPr/>
          <p:nvPr/>
        </p:nvGrpSpPr>
        <p:grpSpPr>
          <a:xfrm>
            <a:off x="3276600" y="4438225"/>
            <a:ext cx="731520" cy="881650"/>
            <a:chOff x="1645920" y="4457700"/>
            <a:chExt cx="731520" cy="881650"/>
          </a:xfrm>
        </p:grpSpPr>
        <p:sp>
          <p:nvSpPr>
            <p:cNvPr id="170" name="Rounded Rectangle 169"/>
            <p:cNvSpPr/>
            <p:nvPr/>
          </p:nvSpPr>
          <p:spPr>
            <a:xfrm>
              <a:off x="1645920" y="4457700"/>
              <a:ext cx="731520" cy="731520"/>
            </a:xfrm>
            <a:prstGeom prst="roundRect">
              <a:avLst/>
            </a:prstGeom>
            <a:solidFill>
              <a:srgbClr val="E3EAF9"/>
            </a:solidFill>
            <a:ln>
              <a:solidFill>
                <a:srgbClr val="4974CB"/>
              </a:solidFill>
            </a:ln>
            <a:extLst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endParaRPr lang="en-US">
                <a:solidFill>
                  <a:schemeClr val="dk1"/>
                </a:solidFill>
                <a:latin typeface="+mn-lt"/>
              </a:endParaRPr>
            </a:p>
          </p:txBody>
        </p:sp>
        <p:sp>
          <p:nvSpPr>
            <p:cNvPr id="171" name="TextBox 170"/>
            <p:cNvSpPr txBox="1"/>
            <p:nvPr/>
          </p:nvSpPr>
          <p:spPr>
            <a:xfrm>
              <a:off x="1645920" y="4457700"/>
              <a:ext cx="731520" cy="365760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noAutofit/>
            </a:bodyPr>
            <a:lstStyle/>
            <a:p>
              <a:r>
                <a:rPr lang="en-US" sz="1600" dirty="0" smtClean="0"/>
                <a:t>Master</a:t>
              </a:r>
              <a:endParaRPr lang="en-US" dirty="0"/>
            </a:p>
          </p:txBody>
        </p:sp>
        <p:cxnSp>
          <p:nvCxnSpPr>
            <p:cNvPr id="172" name="Straight Connector 171"/>
            <p:cNvCxnSpPr>
              <a:stCxn id="170" idx="1"/>
              <a:endCxn id="170" idx="3"/>
            </p:cNvCxnSpPr>
            <p:nvPr/>
          </p:nvCxnSpPr>
          <p:spPr>
            <a:xfrm>
              <a:off x="1645920" y="4823460"/>
              <a:ext cx="731520" cy="0"/>
            </a:xfrm>
            <a:prstGeom prst="line">
              <a:avLst/>
            </a:prstGeom>
            <a:ln w="25400" cap="rnd">
              <a:solidFill>
                <a:srgbClr val="4974CB"/>
              </a:solidFill>
            </a:ln>
            <a:effectLst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173" name="TextBox 172"/>
            <p:cNvSpPr txBox="1"/>
            <p:nvPr/>
          </p:nvSpPr>
          <p:spPr>
            <a:xfrm>
              <a:off x="1645920" y="4823460"/>
              <a:ext cx="731520" cy="365760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noAutofit/>
            </a:bodyPr>
            <a:lstStyle/>
            <a:p>
              <a:r>
                <a:rPr lang="en-US" sz="1600" dirty="0" smtClean="0"/>
                <a:t>Backup</a:t>
              </a:r>
              <a:endParaRPr lang="en-US" sz="1600" dirty="0"/>
            </a:p>
          </p:txBody>
        </p:sp>
        <p:grpSp>
          <p:nvGrpSpPr>
            <p:cNvPr id="174" name="Group 54"/>
            <p:cNvGrpSpPr>
              <a:grpSpLocks/>
            </p:cNvGrpSpPr>
            <p:nvPr/>
          </p:nvGrpSpPr>
          <p:grpSpPr bwMode="auto">
            <a:xfrm>
              <a:off x="1874520" y="5121333"/>
              <a:ext cx="274320" cy="218017"/>
              <a:chOff x="3744" y="1584"/>
              <a:chExt cx="336" cy="240"/>
            </a:xfrm>
          </p:grpSpPr>
          <p:sp>
            <p:nvSpPr>
              <p:cNvPr id="175" name="Oval 55"/>
              <p:cNvSpPr>
                <a:spLocks noChangeArrowheads="1"/>
              </p:cNvSpPr>
              <p:nvPr/>
            </p:nvSpPr>
            <p:spPr bwMode="auto">
              <a:xfrm>
                <a:off x="3744" y="1728"/>
                <a:ext cx="336" cy="96"/>
              </a:xfrm>
              <a:prstGeom prst="ellipse">
                <a:avLst/>
              </a:prstGeom>
              <a:solidFill>
                <a:srgbClr val="C56D41"/>
              </a:solidFill>
              <a:ln w="12700" algn="ctr">
                <a:solidFill>
                  <a:srgbClr val="64351E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6" name="Oval 56"/>
              <p:cNvSpPr>
                <a:spLocks noChangeArrowheads="1"/>
              </p:cNvSpPr>
              <p:nvPr/>
            </p:nvSpPr>
            <p:spPr bwMode="auto">
              <a:xfrm>
                <a:off x="3744" y="1680"/>
                <a:ext cx="336" cy="96"/>
              </a:xfrm>
              <a:prstGeom prst="ellipse">
                <a:avLst/>
              </a:prstGeom>
              <a:solidFill>
                <a:srgbClr val="C56D41"/>
              </a:solidFill>
              <a:ln w="12700" algn="ctr">
                <a:solidFill>
                  <a:srgbClr val="64351E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7" name="Oval 57"/>
              <p:cNvSpPr>
                <a:spLocks noChangeArrowheads="1"/>
              </p:cNvSpPr>
              <p:nvPr/>
            </p:nvSpPr>
            <p:spPr bwMode="auto">
              <a:xfrm>
                <a:off x="3744" y="1632"/>
                <a:ext cx="336" cy="96"/>
              </a:xfrm>
              <a:prstGeom prst="ellipse">
                <a:avLst/>
              </a:prstGeom>
              <a:solidFill>
                <a:srgbClr val="C56D41"/>
              </a:solidFill>
              <a:ln w="12700" algn="ctr">
                <a:solidFill>
                  <a:srgbClr val="64351E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8" name="Oval 58"/>
              <p:cNvSpPr>
                <a:spLocks noChangeArrowheads="1"/>
              </p:cNvSpPr>
              <p:nvPr/>
            </p:nvSpPr>
            <p:spPr bwMode="auto">
              <a:xfrm>
                <a:off x="3744" y="1584"/>
                <a:ext cx="336" cy="96"/>
              </a:xfrm>
              <a:prstGeom prst="ellipse">
                <a:avLst/>
              </a:prstGeom>
              <a:solidFill>
                <a:srgbClr val="C56D41"/>
              </a:solidFill>
              <a:ln w="12700" algn="ctr">
                <a:solidFill>
                  <a:srgbClr val="64351E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grpSp>
        <p:nvGrpSpPr>
          <p:cNvPr id="179" name="Group 178"/>
          <p:cNvGrpSpPr/>
          <p:nvPr/>
        </p:nvGrpSpPr>
        <p:grpSpPr>
          <a:xfrm>
            <a:off x="4785360" y="4438225"/>
            <a:ext cx="731520" cy="881650"/>
            <a:chOff x="1645920" y="4457700"/>
            <a:chExt cx="731520" cy="881650"/>
          </a:xfrm>
        </p:grpSpPr>
        <p:sp>
          <p:nvSpPr>
            <p:cNvPr id="180" name="Rounded Rectangle 179"/>
            <p:cNvSpPr/>
            <p:nvPr/>
          </p:nvSpPr>
          <p:spPr>
            <a:xfrm>
              <a:off x="1645920" y="4457700"/>
              <a:ext cx="731520" cy="731520"/>
            </a:xfrm>
            <a:prstGeom prst="roundRect">
              <a:avLst/>
            </a:prstGeom>
            <a:solidFill>
              <a:srgbClr val="E3EAF9"/>
            </a:solidFill>
            <a:ln>
              <a:solidFill>
                <a:srgbClr val="4974CB"/>
              </a:solidFill>
            </a:ln>
            <a:extLst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endParaRPr lang="en-US">
                <a:solidFill>
                  <a:schemeClr val="dk1"/>
                </a:solidFill>
                <a:latin typeface="+mn-lt"/>
              </a:endParaRPr>
            </a:p>
          </p:txBody>
        </p:sp>
        <p:sp>
          <p:nvSpPr>
            <p:cNvPr id="181" name="TextBox 180"/>
            <p:cNvSpPr txBox="1"/>
            <p:nvPr/>
          </p:nvSpPr>
          <p:spPr>
            <a:xfrm>
              <a:off x="1645920" y="4457700"/>
              <a:ext cx="731520" cy="365760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noAutofit/>
            </a:bodyPr>
            <a:lstStyle/>
            <a:p>
              <a:r>
                <a:rPr lang="en-US" sz="1600" dirty="0" smtClean="0"/>
                <a:t>Master</a:t>
              </a:r>
              <a:endParaRPr lang="en-US" dirty="0"/>
            </a:p>
          </p:txBody>
        </p:sp>
        <p:cxnSp>
          <p:nvCxnSpPr>
            <p:cNvPr id="182" name="Straight Connector 181"/>
            <p:cNvCxnSpPr>
              <a:stCxn id="180" idx="1"/>
              <a:endCxn id="180" idx="3"/>
            </p:cNvCxnSpPr>
            <p:nvPr/>
          </p:nvCxnSpPr>
          <p:spPr>
            <a:xfrm>
              <a:off x="1645920" y="4823460"/>
              <a:ext cx="731520" cy="0"/>
            </a:xfrm>
            <a:prstGeom prst="line">
              <a:avLst/>
            </a:prstGeom>
            <a:ln w="25400" cap="rnd">
              <a:solidFill>
                <a:srgbClr val="4974CB"/>
              </a:solidFill>
            </a:ln>
            <a:effectLst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183" name="TextBox 182"/>
            <p:cNvSpPr txBox="1"/>
            <p:nvPr/>
          </p:nvSpPr>
          <p:spPr>
            <a:xfrm>
              <a:off x="1645920" y="4823460"/>
              <a:ext cx="731520" cy="365760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noAutofit/>
            </a:bodyPr>
            <a:lstStyle/>
            <a:p>
              <a:r>
                <a:rPr lang="en-US" sz="1600" dirty="0" smtClean="0"/>
                <a:t>Backup</a:t>
              </a:r>
              <a:endParaRPr lang="en-US" sz="1600" dirty="0"/>
            </a:p>
          </p:txBody>
        </p:sp>
        <p:grpSp>
          <p:nvGrpSpPr>
            <p:cNvPr id="184" name="Group 54"/>
            <p:cNvGrpSpPr>
              <a:grpSpLocks/>
            </p:cNvGrpSpPr>
            <p:nvPr/>
          </p:nvGrpSpPr>
          <p:grpSpPr bwMode="auto">
            <a:xfrm>
              <a:off x="1874520" y="5121333"/>
              <a:ext cx="274320" cy="218017"/>
              <a:chOff x="3744" y="1584"/>
              <a:chExt cx="336" cy="240"/>
            </a:xfrm>
          </p:grpSpPr>
          <p:sp>
            <p:nvSpPr>
              <p:cNvPr id="185" name="Oval 55"/>
              <p:cNvSpPr>
                <a:spLocks noChangeArrowheads="1"/>
              </p:cNvSpPr>
              <p:nvPr/>
            </p:nvSpPr>
            <p:spPr bwMode="auto">
              <a:xfrm>
                <a:off x="3744" y="1728"/>
                <a:ext cx="336" cy="96"/>
              </a:xfrm>
              <a:prstGeom prst="ellipse">
                <a:avLst/>
              </a:prstGeom>
              <a:solidFill>
                <a:srgbClr val="C56D41"/>
              </a:solidFill>
              <a:ln w="12700" algn="ctr">
                <a:solidFill>
                  <a:srgbClr val="64351E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6" name="Oval 56"/>
              <p:cNvSpPr>
                <a:spLocks noChangeArrowheads="1"/>
              </p:cNvSpPr>
              <p:nvPr/>
            </p:nvSpPr>
            <p:spPr bwMode="auto">
              <a:xfrm>
                <a:off x="3744" y="1680"/>
                <a:ext cx="336" cy="96"/>
              </a:xfrm>
              <a:prstGeom prst="ellipse">
                <a:avLst/>
              </a:prstGeom>
              <a:solidFill>
                <a:srgbClr val="C56D41"/>
              </a:solidFill>
              <a:ln w="12700" algn="ctr">
                <a:solidFill>
                  <a:srgbClr val="64351E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7" name="Oval 57"/>
              <p:cNvSpPr>
                <a:spLocks noChangeArrowheads="1"/>
              </p:cNvSpPr>
              <p:nvPr/>
            </p:nvSpPr>
            <p:spPr bwMode="auto">
              <a:xfrm>
                <a:off x="3744" y="1632"/>
                <a:ext cx="336" cy="96"/>
              </a:xfrm>
              <a:prstGeom prst="ellipse">
                <a:avLst/>
              </a:prstGeom>
              <a:solidFill>
                <a:srgbClr val="C56D41"/>
              </a:solidFill>
              <a:ln w="12700" algn="ctr">
                <a:solidFill>
                  <a:srgbClr val="64351E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8" name="Oval 58"/>
              <p:cNvSpPr>
                <a:spLocks noChangeArrowheads="1"/>
              </p:cNvSpPr>
              <p:nvPr/>
            </p:nvSpPr>
            <p:spPr bwMode="auto">
              <a:xfrm>
                <a:off x="3744" y="1584"/>
                <a:ext cx="336" cy="96"/>
              </a:xfrm>
              <a:prstGeom prst="ellipse">
                <a:avLst/>
              </a:prstGeom>
              <a:solidFill>
                <a:srgbClr val="C56D41"/>
              </a:solidFill>
              <a:ln w="12700" algn="ctr">
                <a:solidFill>
                  <a:srgbClr val="64351E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sp>
        <p:nvSpPr>
          <p:cNvPr id="189" name="TextBox 188"/>
          <p:cNvSpPr txBox="1"/>
          <p:nvPr/>
        </p:nvSpPr>
        <p:spPr>
          <a:xfrm>
            <a:off x="4099560" y="4392505"/>
            <a:ext cx="59503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rgbClr val="4974CB"/>
                </a:solidFill>
              </a:rPr>
              <a:t>…</a:t>
            </a:r>
            <a:endParaRPr lang="en-US" sz="3200" b="1" dirty="0">
              <a:solidFill>
                <a:srgbClr val="4974CB"/>
              </a:solidFill>
            </a:endParaRPr>
          </a:p>
        </p:txBody>
      </p:sp>
      <p:sp>
        <p:nvSpPr>
          <p:cNvPr id="190" name="Rounded Rectangle 189"/>
          <p:cNvSpPr/>
          <p:nvPr/>
        </p:nvSpPr>
        <p:spPr>
          <a:xfrm>
            <a:off x="5928360" y="3203785"/>
            <a:ext cx="1325880" cy="548640"/>
          </a:xfrm>
          <a:prstGeom prst="roundRect">
            <a:avLst/>
          </a:prstGeom>
          <a:solidFill>
            <a:srgbClr val="D2D7F6"/>
          </a:solidFill>
          <a:ln>
            <a:solidFill>
              <a:srgbClr val="3447B8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1600" dirty="0"/>
              <a:t>Coordinator</a:t>
            </a:r>
          </a:p>
        </p:txBody>
      </p:sp>
      <p:sp>
        <p:nvSpPr>
          <p:cNvPr id="191" name="Rounded Rectangle 190"/>
          <p:cNvSpPr/>
          <p:nvPr/>
        </p:nvSpPr>
        <p:spPr>
          <a:xfrm>
            <a:off x="5928360" y="3981025"/>
            <a:ext cx="1325880" cy="548640"/>
          </a:xfrm>
          <a:prstGeom prst="roundRect">
            <a:avLst/>
          </a:prstGeom>
          <a:solidFill>
            <a:srgbClr val="F0F2FC"/>
          </a:solidFill>
          <a:ln>
            <a:solidFill>
              <a:srgbClr val="5965AF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1600" dirty="0" smtClean="0"/>
              <a:t>Coordinator</a:t>
            </a:r>
            <a:br>
              <a:rPr lang="en-US" sz="1600" dirty="0" smtClean="0"/>
            </a:br>
            <a:r>
              <a:rPr lang="en-US" sz="1600" dirty="0" smtClean="0"/>
              <a:t>Standby</a:t>
            </a:r>
            <a:endParaRPr lang="en-US" sz="1600" dirty="0"/>
          </a:p>
        </p:txBody>
      </p:sp>
      <p:sp>
        <p:nvSpPr>
          <p:cNvPr id="192" name="TextBox 191"/>
          <p:cNvSpPr txBox="1"/>
          <p:nvPr/>
        </p:nvSpPr>
        <p:spPr>
          <a:xfrm>
            <a:off x="7574280" y="4069080"/>
            <a:ext cx="14630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600"/>
              </a:lnSpc>
            </a:pPr>
            <a:r>
              <a:rPr lang="en-US" sz="1600" b="1" dirty="0" smtClean="0">
                <a:solidFill>
                  <a:srgbClr val="744516"/>
                </a:solidFill>
              </a:rPr>
              <a:t>External</a:t>
            </a:r>
          </a:p>
          <a:p>
            <a:pPr>
              <a:lnSpc>
                <a:spcPts val="1600"/>
              </a:lnSpc>
            </a:pPr>
            <a:r>
              <a:rPr lang="en-US" sz="1600" b="1" dirty="0" smtClean="0">
                <a:solidFill>
                  <a:srgbClr val="744516"/>
                </a:solidFill>
              </a:rPr>
              <a:t>Storage</a:t>
            </a:r>
          </a:p>
          <a:p>
            <a:pPr>
              <a:lnSpc>
                <a:spcPts val="1600"/>
              </a:lnSpc>
            </a:pPr>
            <a:r>
              <a:rPr lang="en-US" sz="1600" b="1" dirty="0" smtClean="0">
                <a:solidFill>
                  <a:srgbClr val="744516"/>
                </a:solidFill>
              </a:rPr>
              <a:t>(</a:t>
            </a:r>
            <a:r>
              <a:rPr lang="en-US" sz="1600" b="1" dirty="0" err="1" smtClean="0">
                <a:solidFill>
                  <a:srgbClr val="744516"/>
                </a:solidFill>
              </a:rPr>
              <a:t>ZooKeeper</a:t>
            </a:r>
            <a:r>
              <a:rPr lang="en-US" sz="1600" b="1" dirty="0" smtClean="0">
                <a:solidFill>
                  <a:srgbClr val="744516"/>
                </a:solidFill>
              </a:rPr>
              <a:t>)</a:t>
            </a:r>
            <a:endParaRPr lang="en-US" sz="1600" b="1" dirty="0">
              <a:solidFill>
                <a:srgbClr val="744516"/>
              </a:solidFill>
            </a:endParaRPr>
          </a:p>
        </p:txBody>
      </p:sp>
      <p:sp>
        <p:nvSpPr>
          <p:cNvPr id="193" name="TextBox 192"/>
          <p:cNvSpPr txBox="1"/>
          <p:nvPr/>
        </p:nvSpPr>
        <p:spPr>
          <a:xfrm>
            <a:off x="1264920" y="5394960"/>
            <a:ext cx="42519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1000 – 10,000 Storage Servers</a:t>
            </a:r>
            <a:endParaRPr lang="en-US" sz="2000" b="1" dirty="0"/>
          </a:p>
        </p:txBody>
      </p:sp>
      <p:cxnSp>
        <p:nvCxnSpPr>
          <p:cNvPr id="194" name="Straight Connector 193"/>
          <p:cNvCxnSpPr>
            <a:endCxn id="190" idx="3"/>
          </p:cNvCxnSpPr>
          <p:nvPr/>
        </p:nvCxnSpPr>
        <p:spPr>
          <a:xfrm flipH="1">
            <a:off x="7254240" y="3478105"/>
            <a:ext cx="640080" cy="0"/>
          </a:xfrm>
          <a:prstGeom prst="line">
            <a:avLst/>
          </a:prstGeom>
          <a:solidFill>
            <a:srgbClr val="D2D7F6"/>
          </a:solidFill>
          <a:ln>
            <a:solidFill>
              <a:srgbClr val="3447B8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grpSp>
        <p:nvGrpSpPr>
          <p:cNvPr id="195" name="Group 194"/>
          <p:cNvGrpSpPr/>
          <p:nvPr/>
        </p:nvGrpSpPr>
        <p:grpSpPr>
          <a:xfrm>
            <a:off x="7802880" y="2971800"/>
            <a:ext cx="1005840" cy="1005840"/>
            <a:chOff x="6858000" y="1165860"/>
            <a:chExt cx="1005840" cy="1005840"/>
          </a:xfrm>
        </p:grpSpPr>
        <p:sp>
          <p:nvSpPr>
            <p:cNvPr id="196" name="Oval 195"/>
            <p:cNvSpPr/>
            <p:nvPr/>
          </p:nvSpPr>
          <p:spPr>
            <a:xfrm>
              <a:off x="6858000" y="1165860"/>
              <a:ext cx="1005840" cy="1005840"/>
            </a:xfrm>
            <a:prstGeom prst="ellipse">
              <a:avLst/>
            </a:prstGeom>
            <a:solidFill>
              <a:srgbClr val="FFFAD9"/>
            </a:solidFill>
            <a:ln>
              <a:solidFill>
                <a:srgbClr val="744516"/>
              </a:solidFill>
              <a:prstDash val="sysDot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97" name="Group 196"/>
            <p:cNvGrpSpPr/>
            <p:nvPr/>
          </p:nvGrpSpPr>
          <p:grpSpPr>
            <a:xfrm>
              <a:off x="7243215" y="1257625"/>
              <a:ext cx="228600" cy="182880"/>
              <a:chOff x="7223760" y="1165860"/>
              <a:chExt cx="228600" cy="182880"/>
            </a:xfrm>
          </p:grpSpPr>
          <p:sp>
            <p:nvSpPr>
              <p:cNvPr id="226" name="Rounded Rectangle 225"/>
              <p:cNvSpPr/>
              <p:nvPr/>
            </p:nvSpPr>
            <p:spPr>
              <a:xfrm>
                <a:off x="7223760" y="1165860"/>
                <a:ext cx="228600" cy="182880"/>
              </a:xfrm>
              <a:prstGeom prst="roundRect">
                <a:avLst/>
              </a:prstGeom>
              <a:solidFill>
                <a:srgbClr val="FFEC9D"/>
              </a:solidFill>
              <a:ln w="15875">
                <a:solidFill>
                  <a:srgbClr val="744516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endParaRPr lang="en-US" dirty="0">
                  <a:solidFill>
                    <a:schemeClr val="accent6">
                      <a:lumMod val="75000"/>
                    </a:schemeClr>
                  </a:solidFill>
                </a:endParaRPr>
              </a:p>
            </p:txBody>
          </p:sp>
          <p:grpSp>
            <p:nvGrpSpPr>
              <p:cNvPr id="227" name="Group 54"/>
              <p:cNvGrpSpPr>
                <a:grpSpLocks noChangeAspect="1"/>
              </p:cNvGrpSpPr>
              <p:nvPr/>
            </p:nvGrpSpPr>
            <p:grpSpPr bwMode="auto">
              <a:xfrm>
                <a:off x="7257970" y="1207139"/>
                <a:ext cx="160181" cy="100322"/>
                <a:chOff x="3744" y="1584"/>
                <a:chExt cx="336" cy="240"/>
              </a:xfrm>
            </p:grpSpPr>
            <p:sp>
              <p:nvSpPr>
                <p:cNvPr id="228" name="Oval 55"/>
                <p:cNvSpPr>
                  <a:spLocks noChangeArrowheads="1"/>
                </p:cNvSpPr>
                <p:nvPr/>
              </p:nvSpPr>
              <p:spPr bwMode="auto">
                <a:xfrm>
                  <a:off x="3744" y="1728"/>
                  <a:ext cx="336" cy="96"/>
                </a:xfrm>
                <a:prstGeom prst="ellipse">
                  <a:avLst/>
                </a:prstGeom>
                <a:solidFill>
                  <a:srgbClr val="C56D41"/>
                </a:solidFill>
                <a:ln w="9525" algn="ctr">
                  <a:solidFill>
                    <a:srgbClr val="64351E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29" name="Oval 56"/>
                <p:cNvSpPr>
                  <a:spLocks noChangeArrowheads="1"/>
                </p:cNvSpPr>
                <p:nvPr/>
              </p:nvSpPr>
              <p:spPr bwMode="auto">
                <a:xfrm>
                  <a:off x="3744" y="1680"/>
                  <a:ext cx="336" cy="96"/>
                </a:xfrm>
                <a:prstGeom prst="ellipse">
                  <a:avLst/>
                </a:prstGeom>
                <a:solidFill>
                  <a:srgbClr val="C56D41"/>
                </a:solidFill>
                <a:ln w="9525" algn="ctr">
                  <a:solidFill>
                    <a:srgbClr val="64351E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30" name="Oval 57"/>
                <p:cNvSpPr>
                  <a:spLocks noChangeArrowheads="1"/>
                </p:cNvSpPr>
                <p:nvPr/>
              </p:nvSpPr>
              <p:spPr bwMode="auto">
                <a:xfrm>
                  <a:off x="3744" y="1632"/>
                  <a:ext cx="336" cy="96"/>
                </a:xfrm>
                <a:prstGeom prst="ellipse">
                  <a:avLst/>
                </a:prstGeom>
                <a:solidFill>
                  <a:srgbClr val="C56D41"/>
                </a:solidFill>
                <a:ln w="9525" algn="ctr">
                  <a:solidFill>
                    <a:srgbClr val="64351E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31" name="Oval 58"/>
                <p:cNvSpPr>
                  <a:spLocks noChangeArrowheads="1"/>
                </p:cNvSpPr>
                <p:nvPr/>
              </p:nvSpPr>
              <p:spPr bwMode="auto">
                <a:xfrm>
                  <a:off x="3744" y="1584"/>
                  <a:ext cx="336" cy="96"/>
                </a:xfrm>
                <a:prstGeom prst="ellipse">
                  <a:avLst/>
                </a:prstGeom>
                <a:solidFill>
                  <a:srgbClr val="C56D41"/>
                </a:solidFill>
                <a:ln w="9525" algn="ctr">
                  <a:solidFill>
                    <a:srgbClr val="64351E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</p:grpSp>
        <p:grpSp>
          <p:nvGrpSpPr>
            <p:cNvPr id="198" name="Group 197"/>
            <p:cNvGrpSpPr/>
            <p:nvPr/>
          </p:nvGrpSpPr>
          <p:grpSpPr>
            <a:xfrm rot="-1080000">
              <a:off x="7527228" y="1483671"/>
              <a:ext cx="228600" cy="182880"/>
              <a:chOff x="7223760" y="1165860"/>
              <a:chExt cx="228600" cy="182880"/>
            </a:xfrm>
          </p:grpSpPr>
          <p:sp>
            <p:nvSpPr>
              <p:cNvPr id="220" name="Rounded Rectangle 219"/>
              <p:cNvSpPr/>
              <p:nvPr/>
            </p:nvSpPr>
            <p:spPr>
              <a:xfrm>
                <a:off x="7223760" y="1165860"/>
                <a:ext cx="228600" cy="182880"/>
              </a:xfrm>
              <a:prstGeom prst="roundRect">
                <a:avLst/>
              </a:prstGeom>
              <a:solidFill>
                <a:srgbClr val="FFEC9D"/>
              </a:solidFill>
              <a:ln w="15875">
                <a:solidFill>
                  <a:srgbClr val="744516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endParaRPr lang="en-US" dirty="0">
                  <a:solidFill>
                    <a:schemeClr val="accent6">
                      <a:lumMod val="75000"/>
                    </a:schemeClr>
                  </a:solidFill>
                </a:endParaRPr>
              </a:p>
            </p:txBody>
          </p:sp>
          <p:grpSp>
            <p:nvGrpSpPr>
              <p:cNvPr id="221" name="Group 54"/>
              <p:cNvGrpSpPr>
                <a:grpSpLocks noChangeAspect="1"/>
              </p:cNvGrpSpPr>
              <p:nvPr/>
            </p:nvGrpSpPr>
            <p:grpSpPr bwMode="auto">
              <a:xfrm>
                <a:off x="7257970" y="1207139"/>
                <a:ext cx="160181" cy="100322"/>
                <a:chOff x="3744" y="1584"/>
                <a:chExt cx="336" cy="240"/>
              </a:xfrm>
            </p:grpSpPr>
            <p:sp>
              <p:nvSpPr>
                <p:cNvPr id="222" name="Oval 55"/>
                <p:cNvSpPr>
                  <a:spLocks noChangeArrowheads="1"/>
                </p:cNvSpPr>
                <p:nvPr/>
              </p:nvSpPr>
              <p:spPr bwMode="auto">
                <a:xfrm>
                  <a:off x="3744" y="1728"/>
                  <a:ext cx="336" cy="96"/>
                </a:xfrm>
                <a:prstGeom prst="ellipse">
                  <a:avLst/>
                </a:prstGeom>
                <a:solidFill>
                  <a:srgbClr val="C56D41"/>
                </a:solidFill>
                <a:ln w="9525" algn="ctr">
                  <a:solidFill>
                    <a:srgbClr val="64351E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23" name="Oval 56"/>
                <p:cNvSpPr>
                  <a:spLocks noChangeArrowheads="1"/>
                </p:cNvSpPr>
                <p:nvPr/>
              </p:nvSpPr>
              <p:spPr bwMode="auto">
                <a:xfrm>
                  <a:off x="3744" y="1680"/>
                  <a:ext cx="336" cy="96"/>
                </a:xfrm>
                <a:prstGeom prst="ellipse">
                  <a:avLst/>
                </a:prstGeom>
                <a:solidFill>
                  <a:srgbClr val="C56D41"/>
                </a:solidFill>
                <a:ln w="9525" algn="ctr">
                  <a:solidFill>
                    <a:srgbClr val="64351E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24" name="Oval 57"/>
                <p:cNvSpPr>
                  <a:spLocks noChangeArrowheads="1"/>
                </p:cNvSpPr>
                <p:nvPr/>
              </p:nvSpPr>
              <p:spPr bwMode="auto">
                <a:xfrm>
                  <a:off x="3744" y="1632"/>
                  <a:ext cx="336" cy="96"/>
                </a:xfrm>
                <a:prstGeom prst="ellipse">
                  <a:avLst/>
                </a:prstGeom>
                <a:solidFill>
                  <a:srgbClr val="C56D41"/>
                </a:solidFill>
                <a:ln w="9525" algn="ctr">
                  <a:solidFill>
                    <a:srgbClr val="64351E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25" name="Oval 58"/>
                <p:cNvSpPr>
                  <a:spLocks noChangeArrowheads="1"/>
                </p:cNvSpPr>
                <p:nvPr/>
              </p:nvSpPr>
              <p:spPr bwMode="auto">
                <a:xfrm>
                  <a:off x="3744" y="1584"/>
                  <a:ext cx="336" cy="96"/>
                </a:xfrm>
                <a:prstGeom prst="ellipse">
                  <a:avLst/>
                </a:prstGeom>
                <a:solidFill>
                  <a:srgbClr val="C56D41"/>
                </a:solidFill>
                <a:ln w="9525" algn="ctr">
                  <a:solidFill>
                    <a:srgbClr val="64351E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</p:grpSp>
        <p:grpSp>
          <p:nvGrpSpPr>
            <p:cNvPr id="199" name="Group 198"/>
            <p:cNvGrpSpPr/>
            <p:nvPr/>
          </p:nvGrpSpPr>
          <p:grpSpPr>
            <a:xfrm rot="-2160000">
              <a:off x="7432073" y="1835880"/>
              <a:ext cx="228600" cy="182880"/>
              <a:chOff x="7223760" y="1165860"/>
              <a:chExt cx="228600" cy="182880"/>
            </a:xfrm>
          </p:grpSpPr>
          <p:sp>
            <p:nvSpPr>
              <p:cNvPr id="214" name="Rounded Rectangle 213"/>
              <p:cNvSpPr/>
              <p:nvPr/>
            </p:nvSpPr>
            <p:spPr>
              <a:xfrm>
                <a:off x="7223760" y="1165860"/>
                <a:ext cx="228600" cy="182880"/>
              </a:xfrm>
              <a:prstGeom prst="roundRect">
                <a:avLst/>
              </a:prstGeom>
              <a:solidFill>
                <a:srgbClr val="FFEC9D"/>
              </a:solidFill>
              <a:ln w="15875">
                <a:solidFill>
                  <a:srgbClr val="744516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endParaRPr lang="en-US" dirty="0">
                  <a:solidFill>
                    <a:schemeClr val="accent6">
                      <a:lumMod val="75000"/>
                    </a:schemeClr>
                  </a:solidFill>
                </a:endParaRPr>
              </a:p>
            </p:txBody>
          </p:sp>
          <p:grpSp>
            <p:nvGrpSpPr>
              <p:cNvPr id="215" name="Group 54"/>
              <p:cNvGrpSpPr>
                <a:grpSpLocks noChangeAspect="1"/>
              </p:cNvGrpSpPr>
              <p:nvPr/>
            </p:nvGrpSpPr>
            <p:grpSpPr bwMode="auto">
              <a:xfrm>
                <a:off x="7257970" y="1207139"/>
                <a:ext cx="160181" cy="100322"/>
                <a:chOff x="3744" y="1584"/>
                <a:chExt cx="336" cy="240"/>
              </a:xfrm>
            </p:grpSpPr>
            <p:sp>
              <p:nvSpPr>
                <p:cNvPr id="216" name="Oval 55"/>
                <p:cNvSpPr>
                  <a:spLocks noChangeArrowheads="1"/>
                </p:cNvSpPr>
                <p:nvPr/>
              </p:nvSpPr>
              <p:spPr bwMode="auto">
                <a:xfrm>
                  <a:off x="3744" y="1728"/>
                  <a:ext cx="336" cy="96"/>
                </a:xfrm>
                <a:prstGeom prst="ellipse">
                  <a:avLst/>
                </a:prstGeom>
                <a:solidFill>
                  <a:srgbClr val="C56D41"/>
                </a:solidFill>
                <a:ln w="9525" algn="ctr">
                  <a:solidFill>
                    <a:srgbClr val="64351E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17" name="Oval 56"/>
                <p:cNvSpPr>
                  <a:spLocks noChangeArrowheads="1"/>
                </p:cNvSpPr>
                <p:nvPr/>
              </p:nvSpPr>
              <p:spPr bwMode="auto">
                <a:xfrm>
                  <a:off x="3744" y="1680"/>
                  <a:ext cx="336" cy="96"/>
                </a:xfrm>
                <a:prstGeom prst="ellipse">
                  <a:avLst/>
                </a:prstGeom>
                <a:solidFill>
                  <a:srgbClr val="C56D41"/>
                </a:solidFill>
                <a:ln w="9525" algn="ctr">
                  <a:solidFill>
                    <a:srgbClr val="64351E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18" name="Oval 57"/>
                <p:cNvSpPr>
                  <a:spLocks noChangeArrowheads="1"/>
                </p:cNvSpPr>
                <p:nvPr/>
              </p:nvSpPr>
              <p:spPr bwMode="auto">
                <a:xfrm>
                  <a:off x="3744" y="1632"/>
                  <a:ext cx="336" cy="96"/>
                </a:xfrm>
                <a:prstGeom prst="ellipse">
                  <a:avLst/>
                </a:prstGeom>
                <a:solidFill>
                  <a:srgbClr val="C56D41"/>
                </a:solidFill>
                <a:ln w="9525" algn="ctr">
                  <a:solidFill>
                    <a:srgbClr val="64351E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19" name="Oval 58"/>
                <p:cNvSpPr>
                  <a:spLocks noChangeArrowheads="1"/>
                </p:cNvSpPr>
                <p:nvPr/>
              </p:nvSpPr>
              <p:spPr bwMode="auto">
                <a:xfrm>
                  <a:off x="3744" y="1584"/>
                  <a:ext cx="336" cy="96"/>
                </a:xfrm>
                <a:prstGeom prst="ellipse">
                  <a:avLst/>
                </a:prstGeom>
                <a:solidFill>
                  <a:srgbClr val="C56D41"/>
                </a:solidFill>
                <a:ln w="9525" algn="ctr">
                  <a:solidFill>
                    <a:srgbClr val="64351E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</p:grpSp>
        <p:grpSp>
          <p:nvGrpSpPr>
            <p:cNvPr id="200" name="Group 199"/>
            <p:cNvGrpSpPr/>
            <p:nvPr/>
          </p:nvGrpSpPr>
          <p:grpSpPr>
            <a:xfrm rot="1080000">
              <a:off x="6966012" y="1487804"/>
              <a:ext cx="228600" cy="182880"/>
              <a:chOff x="7223760" y="1165860"/>
              <a:chExt cx="228600" cy="182880"/>
            </a:xfrm>
          </p:grpSpPr>
          <p:sp>
            <p:nvSpPr>
              <p:cNvPr id="208" name="Rounded Rectangle 207"/>
              <p:cNvSpPr/>
              <p:nvPr/>
            </p:nvSpPr>
            <p:spPr>
              <a:xfrm>
                <a:off x="7223760" y="1165860"/>
                <a:ext cx="228600" cy="182880"/>
              </a:xfrm>
              <a:prstGeom prst="roundRect">
                <a:avLst/>
              </a:prstGeom>
              <a:solidFill>
                <a:srgbClr val="FFEC9D"/>
              </a:solidFill>
              <a:ln w="15875">
                <a:solidFill>
                  <a:srgbClr val="744516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endParaRPr lang="en-US" dirty="0">
                  <a:solidFill>
                    <a:schemeClr val="accent6">
                      <a:lumMod val="75000"/>
                    </a:schemeClr>
                  </a:solidFill>
                </a:endParaRPr>
              </a:p>
            </p:txBody>
          </p:sp>
          <p:grpSp>
            <p:nvGrpSpPr>
              <p:cNvPr id="209" name="Group 54"/>
              <p:cNvGrpSpPr>
                <a:grpSpLocks noChangeAspect="1"/>
              </p:cNvGrpSpPr>
              <p:nvPr/>
            </p:nvGrpSpPr>
            <p:grpSpPr bwMode="auto">
              <a:xfrm>
                <a:off x="7257970" y="1207139"/>
                <a:ext cx="160181" cy="100322"/>
                <a:chOff x="3744" y="1584"/>
                <a:chExt cx="336" cy="240"/>
              </a:xfrm>
            </p:grpSpPr>
            <p:sp>
              <p:nvSpPr>
                <p:cNvPr id="210" name="Oval 55"/>
                <p:cNvSpPr>
                  <a:spLocks noChangeArrowheads="1"/>
                </p:cNvSpPr>
                <p:nvPr/>
              </p:nvSpPr>
              <p:spPr bwMode="auto">
                <a:xfrm>
                  <a:off x="3744" y="1728"/>
                  <a:ext cx="336" cy="96"/>
                </a:xfrm>
                <a:prstGeom prst="ellipse">
                  <a:avLst/>
                </a:prstGeom>
                <a:solidFill>
                  <a:srgbClr val="C56D41"/>
                </a:solidFill>
                <a:ln w="9525" algn="ctr">
                  <a:solidFill>
                    <a:srgbClr val="64351E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11" name="Oval 56"/>
                <p:cNvSpPr>
                  <a:spLocks noChangeArrowheads="1"/>
                </p:cNvSpPr>
                <p:nvPr/>
              </p:nvSpPr>
              <p:spPr bwMode="auto">
                <a:xfrm>
                  <a:off x="3744" y="1680"/>
                  <a:ext cx="336" cy="96"/>
                </a:xfrm>
                <a:prstGeom prst="ellipse">
                  <a:avLst/>
                </a:prstGeom>
                <a:solidFill>
                  <a:srgbClr val="C56D41"/>
                </a:solidFill>
                <a:ln w="9525" algn="ctr">
                  <a:solidFill>
                    <a:srgbClr val="64351E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12" name="Oval 57"/>
                <p:cNvSpPr>
                  <a:spLocks noChangeArrowheads="1"/>
                </p:cNvSpPr>
                <p:nvPr/>
              </p:nvSpPr>
              <p:spPr bwMode="auto">
                <a:xfrm>
                  <a:off x="3744" y="1632"/>
                  <a:ext cx="336" cy="96"/>
                </a:xfrm>
                <a:prstGeom prst="ellipse">
                  <a:avLst/>
                </a:prstGeom>
                <a:solidFill>
                  <a:srgbClr val="C56D41"/>
                </a:solidFill>
                <a:ln w="9525" algn="ctr">
                  <a:solidFill>
                    <a:srgbClr val="64351E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13" name="Oval 58"/>
                <p:cNvSpPr>
                  <a:spLocks noChangeArrowheads="1"/>
                </p:cNvSpPr>
                <p:nvPr/>
              </p:nvSpPr>
              <p:spPr bwMode="auto">
                <a:xfrm>
                  <a:off x="3744" y="1584"/>
                  <a:ext cx="336" cy="96"/>
                </a:xfrm>
                <a:prstGeom prst="ellipse">
                  <a:avLst/>
                </a:prstGeom>
                <a:solidFill>
                  <a:srgbClr val="C56D41"/>
                </a:solidFill>
                <a:ln w="9525" algn="ctr">
                  <a:solidFill>
                    <a:srgbClr val="64351E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</p:grpSp>
        <p:grpSp>
          <p:nvGrpSpPr>
            <p:cNvPr id="201" name="Group 200"/>
            <p:cNvGrpSpPr/>
            <p:nvPr/>
          </p:nvGrpSpPr>
          <p:grpSpPr>
            <a:xfrm rot="2160000" flipH="1">
              <a:off x="7065988" y="1836206"/>
              <a:ext cx="228600" cy="182880"/>
              <a:chOff x="7223760" y="1165860"/>
              <a:chExt cx="228600" cy="182880"/>
            </a:xfrm>
          </p:grpSpPr>
          <p:sp>
            <p:nvSpPr>
              <p:cNvPr id="202" name="Rounded Rectangle 201"/>
              <p:cNvSpPr/>
              <p:nvPr/>
            </p:nvSpPr>
            <p:spPr>
              <a:xfrm>
                <a:off x="7223760" y="1165860"/>
                <a:ext cx="228600" cy="182880"/>
              </a:xfrm>
              <a:prstGeom prst="roundRect">
                <a:avLst/>
              </a:prstGeom>
              <a:solidFill>
                <a:srgbClr val="FFEC9D"/>
              </a:solidFill>
              <a:ln w="15875">
                <a:solidFill>
                  <a:srgbClr val="744516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endParaRPr lang="en-US" dirty="0">
                  <a:solidFill>
                    <a:schemeClr val="accent6">
                      <a:lumMod val="75000"/>
                    </a:schemeClr>
                  </a:solidFill>
                </a:endParaRPr>
              </a:p>
            </p:txBody>
          </p:sp>
          <p:grpSp>
            <p:nvGrpSpPr>
              <p:cNvPr id="203" name="Group 54"/>
              <p:cNvGrpSpPr>
                <a:grpSpLocks noChangeAspect="1"/>
              </p:cNvGrpSpPr>
              <p:nvPr/>
            </p:nvGrpSpPr>
            <p:grpSpPr bwMode="auto">
              <a:xfrm>
                <a:off x="7257970" y="1207139"/>
                <a:ext cx="160181" cy="100322"/>
                <a:chOff x="3744" y="1584"/>
                <a:chExt cx="336" cy="240"/>
              </a:xfrm>
            </p:grpSpPr>
            <p:sp>
              <p:nvSpPr>
                <p:cNvPr id="204" name="Oval 55"/>
                <p:cNvSpPr>
                  <a:spLocks noChangeArrowheads="1"/>
                </p:cNvSpPr>
                <p:nvPr/>
              </p:nvSpPr>
              <p:spPr bwMode="auto">
                <a:xfrm>
                  <a:off x="3744" y="1728"/>
                  <a:ext cx="336" cy="96"/>
                </a:xfrm>
                <a:prstGeom prst="ellipse">
                  <a:avLst/>
                </a:prstGeom>
                <a:solidFill>
                  <a:srgbClr val="C56D41"/>
                </a:solidFill>
                <a:ln w="9525" algn="ctr">
                  <a:solidFill>
                    <a:srgbClr val="64351E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05" name="Oval 56"/>
                <p:cNvSpPr>
                  <a:spLocks noChangeArrowheads="1"/>
                </p:cNvSpPr>
                <p:nvPr/>
              </p:nvSpPr>
              <p:spPr bwMode="auto">
                <a:xfrm>
                  <a:off x="3744" y="1680"/>
                  <a:ext cx="336" cy="96"/>
                </a:xfrm>
                <a:prstGeom prst="ellipse">
                  <a:avLst/>
                </a:prstGeom>
                <a:solidFill>
                  <a:srgbClr val="C56D41"/>
                </a:solidFill>
                <a:ln w="9525" algn="ctr">
                  <a:solidFill>
                    <a:srgbClr val="64351E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06" name="Oval 57"/>
                <p:cNvSpPr>
                  <a:spLocks noChangeArrowheads="1"/>
                </p:cNvSpPr>
                <p:nvPr/>
              </p:nvSpPr>
              <p:spPr bwMode="auto">
                <a:xfrm>
                  <a:off x="3744" y="1632"/>
                  <a:ext cx="336" cy="96"/>
                </a:xfrm>
                <a:prstGeom prst="ellipse">
                  <a:avLst/>
                </a:prstGeom>
                <a:solidFill>
                  <a:srgbClr val="C56D41"/>
                </a:solidFill>
                <a:ln w="9525" algn="ctr">
                  <a:solidFill>
                    <a:srgbClr val="64351E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07" name="Oval 58"/>
                <p:cNvSpPr>
                  <a:spLocks noChangeArrowheads="1"/>
                </p:cNvSpPr>
                <p:nvPr/>
              </p:nvSpPr>
              <p:spPr bwMode="auto">
                <a:xfrm>
                  <a:off x="3744" y="1584"/>
                  <a:ext cx="336" cy="96"/>
                </a:xfrm>
                <a:prstGeom prst="ellipse">
                  <a:avLst/>
                </a:prstGeom>
                <a:solidFill>
                  <a:srgbClr val="C56D41"/>
                </a:solidFill>
                <a:ln w="9525" algn="ctr">
                  <a:solidFill>
                    <a:srgbClr val="64351E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</p:grpSp>
      </p:grpSp>
      <p:cxnSp>
        <p:nvCxnSpPr>
          <p:cNvPr id="232" name="Straight Arrow Connector 231"/>
          <p:cNvCxnSpPr/>
          <p:nvPr/>
        </p:nvCxnSpPr>
        <p:spPr>
          <a:xfrm flipH="1">
            <a:off x="5196840" y="2468880"/>
            <a:ext cx="1066800" cy="762000"/>
          </a:xfrm>
          <a:prstGeom prst="straightConnector1">
            <a:avLst/>
          </a:prstGeom>
          <a:noFill/>
          <a:ln>
            <a:solidFill>
              <a:schemeClr val="accent4"/>
            </a:solidFill>
            <a:tailEnd type="triangle" w="med" len="lg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sp>
        <p:nvSpPr>
          <p:cNvPr id="233" name="Content Placeholder 18"/>
          <p:cNvSpPr>
            <a:spLocks noGrp="1"/>
          </p:cNvSpPr>
          <p:nvPr>
            <p:ph idx="1"/>
          </p:nvPr>
        </p:nvSpPr>
        <p:spPr>
          <a:xfrm>
            <a:off x="6294120" y="1864360"/>
            <a:ext cx="2651760" cy="1016000"/>
          </a:xfrm>
        </p:spPr>
        <p:txBody>
          <a:bodyPr/>
          <a:lstStyle/>
          <a:p>
            <a:pPr marL="0" indent="0">
              <a:buNone/>
            </a:pPr>
            <a:r>
              <a:rPr lang="en-US" sz="1600" b="0" dirty="0" smtClean="0">
                <a:solidFill>
                  <a:schemeClr val="accent4"/>
                </a:solidFill>
              </a:rPr>
              <a:t>High-speed networking:</a:t>
            </a:r>
          </a:p>
          <a:p>
            <a:pPr>
              <a:spcBef>
                <a:spcPts val="0"/>
              </a:spcBef>
              <a:buClr>
                <a:schemeClr val="accent4"/>
              </a:buClr>
            </a:pPr>
            <a:r>
              <a:rPr lang="en-US" sz="1600" b="0" dirty="0" smtClean="0">
                <a:solidFill>
                  <a:schemeClr val="accent4"/>
                </a:solidFill>
              </a:rPr>
              <a:t>5 µs round-trip</a:t>
            </a:r>
          </a:p>
          <a:p>
            <a:pPr>
              <a:spcBef>
                <a:spcPts val="0"/>
              </a:spcBef>
              <a:buClr>
                <a:schemeClr val="accent4"/>
              </a:buClr>
            </a:pPr>
            <a:r>
              <a:rPr lang="en-US" sz="1600" b="0" dirty="0" smtClean="0">
                <a:solidFill>
                  <a:schemeClr val="accent4"/>
                </a:solidFill>
              </a:rPr>
              <a:t>Full bisection bandwidth</a:t>
            </a:r>
            <a:endParaRPr lang="en-US" sz="1600" b="0" dirty="0">
              <a:solidFill>
                <a:schemeClr val="accent4"/>
              </a:solidFill>
            </a:endParaRPr>
          </a:p>
        </p:txBody>
      </p:sp>
      <p:sp>
        <p:nvSpPr>
          <p:cNvPr id="234" name="TextBox 233"/>
          <p:cNvSpPr txBox="1"/>
          <p:nvPr/>
        </p:nvSpPr>
        <p:spPr>
          <a:xfrm>
            <a:off x="76200" y="3667185"/>
            <a:ext cx="122180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Commodity</a:t>
            </a:r>
            <a:br>
              <a:rPr lang="en-US" sz="1600" dirty="0" smtClean="0"/>
            </a:br>
            <a:r>
              <a:rPr lang="en-US" sz="1600" dirty="0" smtClean="0"/>
              <a:t>Servers</a:t>
            </a:r>
            <a:endParaRPr lang="en-US" sz="1600" dirty="0"/>
          </a:p>
        </p:txBody>
      </p:sp>
      <p:sp>
        <p:nvSpPr>
          <p:cNvPr id="235" name="Freeform 234"/>
          <p:cNvSpPr/>
          <p:nvPr/>
        </p:nvSpPr>
        <p:spPr>
          <a:xfrm>
            <a:off x="716280" y="2194560"/>
            <a:ext cx="457199" cy="1554479"/>
          </a:xfrm>
          <a:custGeom>
            <a:avLst/>
            <a:gdLst>
              <a:gd name="connsiteX0" fmla="*/ 0 w 457200"/>
              <a:gd name="connsiteY0" fmla="*/ 1511085 h 1511085"/>
              <a:gd name="connsiteX1" fmla="*/ 457200 w 457200"/>
              <a:gd name="connsiteY1" fmla="*/ 0 h 1511085"/>
              <a:gd name="connsiteX0" fmla="*/ 0 w 457200"/>
              <a:gd name="connsiteY0" fmla="*/ 1511085 h 1511085"/>
              <a:gd name="connsiteX1" fmla="*/ 457200 w 457200"/>
              <a:gd name="connsiteY1" fmla="*/ 0 h 1511085"/>
              <a:gd name="connsiteX0" fmla="*/ 38 w 457238"/>
              <a:gd name="connsiteY0" fmla="*/ 1511085 h 1511085"/>
              <a:gd name="connsiteX1" fmla="*/ 457238 w 457238"/>
              <a:gd name="connsiteY1" fmla="*/ 0 h 1511085"/>
              <a:gd name="connsiteX0" fmla="*/ 344 w 457544"/>
              <a:gd name="connsiteY0" fmla="*/ 1511085 h 1511085"/>
              <a:gd name="connsiteX1" fmla="*/ 457544 w 457544"/>
              <a:gd name="connsiteY1" fmla="*/ 0 h 1511085"/>
              <a:gd name="connsiteX0" fmla="*/ 0 w 457200"/>
              <a:gd name="connsiteY0" fmla="*/ 1511085 h 1511085"/>
              <a:gd name="connsiteX1" fmla="*/ 457200 w 457200"/>
              <a:gd name="connsiteY1" fmla="*/ 0 h 1511085"/>
              <a:gd name="connsiteX0" fmla="*/ 0 w 457200"/>
              <a:gd name="connsiteY0" fmla="*/ 1511085 h 1511085"/>
              <a:gd name="connsiteX1" fmla="*/ 457200 w 457200"/>
              <a:gd name="connsiteY1" fmla="*/ 0 h 1511085"/>
              <a:gd name="connsiteX0" fmla="*/ 0 w 457200"/>
              <a:gd name="connsiteY0" fmla="*/ 1511085 h 1511085"/>
              <a:gd name="connsiteX1" fmla="*/ 457200 w 457200"/>
              <a:gd name="connsiteY1" fmla="*/ 0 h 1511085"/>
              <a:gd name="connsiteX0" fmla="*/ 0 w 457200"/>
              <a:gd name="connsiteY0" fmla="*/ 1511085 h 1511085"/>
              <a:gd name="connsiteX1" fmla="*/ 457200 w 457200"/>
              <a:gd name="connsiteY1" fmla="*/ 0 h 1511085"/>
              <a:gd name="connsiteX0" fmla="*/ 0 w 457200"/>
              <a:gd name="connsiteY0" fmla="*/ 1511085 h 1511085"/>
              <a:gd name="connsiteX1" fmla="*/ 457200 w 457200"/>
              <a:gd name="connsiteY1" fmla="*/ 0 h 1511085"/>
              <a:gd name="connsiteX0" fmla="*/ 0 w 457200"/>
              <a:gd name="connsiteY0" fmla="*/ 1511085 h 1511085"/>
              <a:gd name="connsiteX1" fmla="*/ 457200 w 457200"/>
              <a:gd name="connsiteY1" fmla="*/ 0 h 1511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57200" h="1511085">
                <a:moveTo>
                  <a:pt x="0" y="1511085"/>
                </a:moveTo>
                <a:cubicBezTo>
                  <a:pt x="10977" y="495945"/>
                  <a:pt x="29705" y="86334"/>
                  <a:pt x="457200" y="0"/>
                </a:cubicBezTo>
              </a:path>
            </a:pathLst>
          </a:custGeom>
          <a:noFill/>
          <a:ln>
            <a:tailEnd type="triangle" w="med" len="lg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6" name="Freeform 235"/>
          <p:cNvSpPr/>
          <p:nvPr/>
        </p:nvSpPr>
        <p:spPr>
          <a:xfrm flipV="1">
            <a:off x="716280" y="4206240"/>
            <a:ext cx="457200" cy="594360"/>
          </a:xfrm>
          <a:custGeom>
            <a:avLst/>
            <a:gdLst>
              <a:gd name="connsiteX0" fmla="*/ 0 w 457200"/>
              <a:gd name="connsiteY0" fmla="*/ 1511085 h 1511085"/>
              <a:gd name="connsiteX1" fmla="*/ 457200 w 457200"/>
              <a:gd name="connsiteY1" fmla="*/ 0 h 1511085"/>
              <a:gd name="connsiteX0" fmla="*/ 0 w 457200"/>
              <a:gd name="connsiteY0" fmla="*/ 1511085 h 1511085"/>
              <a:gd name="connsiteX1" fmla="*/ 457200 w 457200"/>
              <a:gd name="connsiteY1" fmla="*/ 0 h 1511085"/>
              <a:gd name="connsiteX0" fmla="*/ 38 w 457238"/>
              <a:gd name="connsiteY0" fmla="*/ 1511085 h 1511085"/>
              <a:gd name="connsiteX1" fmla="*/ 457238 w 457238"/>
              <a:gd name="connsiteY1" fmla="*/ 0 h 1511085"/>
              <a:gd name="connsiteX0" fmla="*/ 344 w 457544"/>
              <a:gd name="connsiteY0" fmla="*/ 1511085 h 1511085"/>
              <a:gd name="connsiteX1" fmla="*/ 457544 w 457544"/>
              <a:gd name="connsiteY1" fmla="*/ 0 h 1511085"/>
              <a:gd name="connsiteX0" fmla="*/ 0 w 457200"/>
              <a:gd name="connsiteY0" fmla="*/ 1511085 h 1511085"/>
              <a:gd name="connsiteX1" fmla="*/ 457200 w 457200"/>
              <a:gd name="connsiteY1" fmla="*/ 0 h 1511085"/>
              <a:gd name="connsiteX0" fmla="*/ 0 w 457200"/>
              <a:gd name="connsiteY0" fmla="*/ 1511085 h 1511085"/>
              <a:gd name="connsiteX1" fmla="*/ 457200 w 457200"/>
              <a:gd name="connsiteY1" fmla="*/ 0 h 1511085"/>
              <a:gd name="connsiteX0" fmla="*/ 0 w 457200"/>
              <a:gd name="connsiteY0" fmla="*/ 1511085 h 1511085"/>
              <a:gd name="connsiteX1" fmla="*/ 457200 w 457200"/>
              <a:gd name="connsiteY1" fmla="*/ 0 h 1511085"/>
              <a:gd name="connsiteX0" fmla="*/ 0 w 457200"/>
              <a:gd name="connsiteY0" fmla="*/ 1511085 h 1511085"/>
              <a:gd name="connsiteX1" fmla="*/ 457200 w 457200"/>
              <a:gd name="connsiteY1" fmla="*/ 0 h 1511085"/>
              <a:gd name="connsiteX0" fmla="*/ 0 w 457200"/>
              <a:gd name="connsiteY0" fmla="*/ 1511085 h 1511085"/>
              <a:gd name="connsiteX1" fmla="*/ 457200 w 457200"/>
              <a:gd name="connsiteY1" fmla="*/ 0 h 1511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57200" h="1511085">
                <a:moveTo>
                  <a:pt x="0" y="1511085"/>
                </a:moveTo>
                <a:cubicBezTo>
                  <a:pt x="10977" y="495945"/>
                  <a:pt x="152922" y="98929"/>
                  <a:pt x="457200" y="0"/>
                </a:cubicBezTo>
              </a:path>
            </a:pathLst>
          </a:custGeom>
          <a:noFill/>
          <a:ln>
            <a:tailEnd type="triangle" w="med" len="lg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7" name="TextBox 236"/>
          <p:cNvSpPr txBox="1"/>
          <p:nvPr/>
        </p:nvSpPr>
        <p:spPr>
          <a:xfrm>
            <a:off x="6248400" y="4937760"/>
            <a:ext cx="1176924" cy="50270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ts val="1600"/>
              </a:lnSpc>
            </a:pPr>
            <a:r>
              <a:rPr lang="en-US" sz="1600" dirty="0" smtClean="0"/>
              <a:t>64-256 GB</a:t>
            </a:r>
            <a:br>
              <a:rPr lang="en-US" sz="1600" dirty="0" smtClean="0"/>
            </a:br>
            <a:r>
              <a:rPr lang="en-US" sz="1600" dirty="0" smtClean="0"/>
              <a:t>per server</a:t>
            </a:r>
            <a:endParaRPr lang="en-US" sz="1600" dirty="0"/>
          </a:p>
        </p:txBody>
      </p:sp>
      <p:cxnSp>
        <p:nvCxnSpPr>
          <p:cNvPr id="238" name="Straight Arrow Connector 237"/>
          <p:cNvCxnSpPr/>
          <p:nvPr/>
        </p:nvCxnSpPr>
        <p:spPr>
          <a:xfrm flipH="1" flipV="1">
            <a:off x="5608320" y="4957798"/>
            <a:ext cx="685800" cy="208562"/>
          </a:xfrm>
          <a:prstGeom prst="straightConnector1">
            <a:avLst/>
          </a:prstGeom>
          <a:noFill/>
          <a:ln>
            <a:tailEnd type="triangle" w="med" len="lg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</p:spTree>
    <p:extLst>
      <p:ext uri="{BB962C8B-B14F-4D97-AF65-F5344CB8AC3E}">
        <p14:creationId xmlns:p14="http://schemas.microsoft.com/office/powerpoint/2010/main" val="14129843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457200" y="1219200"/>
            <a:ext cx="4114800" cy="4906963"/>
          </a:xfrm>
        </p:spPr>
        <p:txBody>
          <a:bodyPr/>
          <a:lstStyle/>
          <a:p>
            <a:r>
              <a:rPr lang="en-US" sz="2000" dirty="0" smtClean="0"/>
              <a:t>Tables divided into </a:t>
            </a:r>
            <a:r>
              <a:rPr lang="en-US" sz="2000" dirty="0" smtClean="0">
                <a:solidFill>
                  <a:schemeClr val="tx2"/>
                </a:solidFill>
              </a:rPr>
              <a:t>tablets</a:t>
            </a:r>
            <a:r>
              <a:rPr lang="en-US" sz="2000" dirty="0" smtClean="0"/>
              <a:t> by key hash</a:t>
            </a:r>
          </a:p>
          <a:p>
            <a:r>
              <a:rPr lang="en-US" sz="2000" dirty="0" smtClean="0"/>
              <a:t>Tablet: unit of allocation to servers</a:t>
            </a:r>
          </a:p>
          <a:p>
            <a:r>
              <a:rPr lang="en-US" sz="2000" dirty="0" smtClean="0"/>
              <a:t>Small tables: single tablet</a:t>
            </a:r>
          </a:p>
          <a:p>
            <a:r>
              <a:rPr lang="en-US" sz="2000" dirty="0" smtClean="0"/>
              <a:t>Large tables: multiple tablets on different servers</a:t>
            </a:r>
          </a:p>
          <a:p>
            <a:r>
              <a:rPr lang="en-US" sz="2000" dirty="0" smtClean="0"/>
              <a:t>Each server stores multiple tablets</a:t>
            </a:r>
          </a:p>
          <a:p>
            <a:r>
              <a:rPr lang="en-US" sz="2000" dirty="0" smtClean="0"/>
              <a:t>Currently no automatic reconfiguration</a:t>
            </a:r>
            <a:endParaRPr lang="en-US" sz="2000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March 1, 2015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The RAMCloud Storage System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1659D765-7126-4B95-ADF3-403BFECAA360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Hash Partitioning</a:t>
            </a:r>
            <a:endParaRPr lang="en-US" dirty="0"/>
          </a:p>
        </p:txBody>
      </p:sp>
      <p:grpSp>
        <p:nvGrpSpPr>
          <p:cNvPr id="30" name="Group 29"/>
          <p:cNvGrpSpPr/>
          <p:nvPr/>
        </p:nvGrpSpPr>
        <p:grpSpPr>
          <a:xfrm>
            <a:off x="5410200" y="4419600"/>
            <a:ext cx="873071" cy="1034415"/>
            <a:chOff x="1905000" y="3429000"/>
            <a:chExt cx="873071" cy="1034415"/>
          </a:xfrm>
        </p:grpSpPr>
        <p:sp>
          <p:nvSpPr>
            <p:cNvPr id="31" name="Rounded Rectangle 30"/>
            <p:cNvSpPr/>
            <p:nvPr/>
          </p:nvSpPr>
          <p:spPr>
            <a:xfrm>
              <a:off x="1905000" y="3429000"/>
              <a:ext cx="873071" cy="914400"/>
            </a:xfrm>
            <a:prstGeom prst="roundRect">
              <a:avLst/>
            </a:prstGeom>
            <a:solidFill>
              <a:srgbClr val="E3EAF9"/>
            </a:solidFill>
            <a:ln>
              <a:solidFill>
                <a:srgbClr val="4974CB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1905000" y="3519101"/>
              <a:ext cx="873070" cy="276999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dirty="0" smtClean="0"/>
                <a:t>Master</a:t>
              </a:r>
              <a:endParaRPr lang="en-US" dirty="0"/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1905000" y="3976301"/>
              <a:ext cx="873071" cy="276999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dirty="0" smtClean="0"/>
                <a:t>Backup</a:t>
              </a:r>
              <a:endParaRPr lang="en-US" dirty="0"/>
            </a:p>
          </p:txBody>
        </p:sp>
        <p:cxnSp>
          <p:nvCxnSpPr>
            <p:cNvPr id="34" name="Straight Connector 33"/>
            <p:cNvCxnSpPr>
              <a:stCxn id="31" idx="1"/>
              <a:endCxn id="31" idx="3"/>
            </p:cNvCxnSpPr>
            <p:nvPr/>
          </p:nvCxnSpPr>
          <p:spPr>
            <a:xfrm>
              <a:off x="1905000" y="3886200"/>
              <a:ext cx="873071" cy="0"/>
            </a:xfrm>
            <a:prstGeom prst="line">
              <a:avLst/>
            </a:prstGeom>
            <a:ln w="25400" cap="rnd">
              <a:solidFill>
                <a:srgbClr val="4974CB"/>
              </a:solidFill>
            </a:ln>
            <a:effectLst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grpSp>
          <p:nvGrpSpPr>
            <p:cNvPr id="35" name="Group 54"/>
            <p:cNvGrpSpPr>
              <a:grpSpLocks/>
            </p:cNvGrpSpPr>
            <p:nvPr/>
          </p:nvGrpSpPr>
          <p:grpSpPr bwMode="auto">
            <a:xfrm>
              <a:off x="2204375" y="4267200"/>
              <a:ext cx="274320" cy="196215"/>
              <a:chOff x="3744" y="1584"/>
              <a:chExt cx="336" cy="240"/>
            </a:xfrm>
          </p:grpSpPr>
          <p:sp>
            <p:nvSpPr>
              <p:cNvPr id="36" name="Oval 55"/>
              <p:cNvSpPr>
                <a:spLocks noChangeArrowheads="1"/>
              </p:cNvSpPr>
              <p:nvPr/>
            </p:nvSpPr>
            <p:spPr bwMode="auto">
              <a:xfrm>
                <a:off x="3744" y="1728"/>
                <a:ext cx="336" cy="96"/>
              </a:xfrm>
              <a:prstGeom prst="ellipse">
                <a:avLst/>
              </a:prstGeom>
              <a:solidFill>
                <a:srgbClr val="C56D41"/>
              </a:solidFill>
              <a:ln w="12700" algn="ctr">
                <a:solidFill>
                  <a:srgbClr val="64351E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7" name="Oval 56"/>
              <p:cNvSpPr>
                <a:spLocks noChangeArrowheads="1"/>
              </p:cNvSpPr>
              <p:nvPr/>
            </p:nvSpPr>
            <p:spPr bwMode="auto">
              <a:xfrm>
                <a:off x="3744" y="1680"/>
                <a:ext cx="336" cy="96"/>
              </a:xfrm>
              <a:prstGeom prst="ellipse">
                <a:avLst/>
              </a:prstGeom>
              <a:solidFill>
                <a:srgbClr val="C56D41"/>
              </a:solidFill>
              <a:ln w="12700" algn="ctr">
                <a:solidFill>
                  <a:srgbClr val="64351E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8" name="Oval 57"/>
              <p:cNvSpPr>
                <a:spLocks noChangeArrowheads="1"/>
              </p:cNvSpPr>
              <p:nvPr/>
            </p:nvSpPr>
            <p:spPr bwMode="auto">
              <a:xfrm>
                <a:off x="3744" y="1632"/>
                <a:ext cx="336" cy="96"/>
              </a:xfrm>
              <a:prstGeom prst="ellipse">
                <a:avLst/>
              </a:prstGeom>
              <a:solidFill>
                <a:srgbClr val="C56D41"/>
              </a:solidFill>
              <a:ln w="12700" algn="ctr">
                <a:solidFill>
                  <a:srgbClr val="64351E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9" name="Oval 58"/>
              <p:cNvSpPr>
                <a:spLocks noChangeArrowheads="1"/>
              </p:cNvSpPr>
              <p:nvPr/>
            </p:nvSpPr>
            <p:spPr bwMode="auto">
              <a:xfrm>
                <a:off x="3744" y="1584"/>
                <a:ext cx="336" cy="96"/>
              </a:xfrm>
              <a:prstGeom prst="ellipse">
                <a:avLst/>
              </a:prstGeom>
              <a:solidFill>
                <a:srgbClr val="C56D41"/>
              </a:solidFill>
              <a:ln w="12700" algn="ctr">
                <a:solidFill>
                  <a:srgbClr val="64351E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grpSp>
        <p:nvGrpSpPr>
          <p:cNvPr id="40" name="Group 39"/>
          <p:cNvGrpSpPr/>
          <p:nvPr/>
        </p:nvGrpSpPr>
        <p:grpSpPr>
          <a:xfrm>
            <a:off x="6594529" y="4419600"/>
            <a:ext cx="873071" cy="1034415"/>
            <a:chOff x="1905000" y="3429000"/>
            <a:chExt cx="873071" cy="1034415"/>
          </a:xfrm>
        </p:grpSpPr>
        <p:sp>
          <p:nvSpPr>
            <p:cNvPr id="41" name="Rounded Rectangle 40"/>
            <p:cNvSpPr/>
            <p:nvPr/>
          </p:nvSpPr>
          <p:spPr>
            <a:xfrm>
              <a:off x="1905000" y="3429000"/>
              <a:ext cx="873071" cy="914400"/>
            </a:xfrm>
            <a:prstGeom prst="roundRect">
              <a:avLst/>
            </a:prstGeom>
            <a:solidFill>
              <a:srgbClr val="E3EAF9"/>
            </a:solidFill>
            <a:ln>
              <a:solidFill>
                <a:srgbClr val="4974CB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TextBox 41"/>
            <p:cNvSpPr txBox="1"/>
            <p:nvPr/>
          </p:nvSpPr>
          <p:spPr>
            <a:xfrm>
              <a:off x="1905000" y="3519101"/>
              <a:ext cx="873070" cy="276999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dirty="0" smtClean="0"/>
                <a:t>Master</a:t>
              </a:r>
              <a:endParaRPr lang="en-US" dirty="0"/>
            </a:p>
          </p:txBody>
        </p:sp>
        <p:sp>
          <p:nvSpPr>
            <p:cNvPr id="43" name="TextBox 42"/>
            <p:cNvSpPr txBox="1"/>
            <p:nvPr/>
          </p:nvSpPr>
          <p:spPr>
            <a:xfrm>
              <a:off x="1905000" y="3976301"/>
              <a:ext cx="873071" cy="276999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dirty="0" smtClean="0"/>
                <a:t>Backup</a:t>
              </a:r>
              <a:endParaRPr lang="en-US" dirty="0"/>
            </a:p>
          </p:txBody>
        </p:sp>
        <p:cxnSp>
          <p:nvCxnSpPr>
            <p:cNvPr id="44" name="Straight Connector 43"/>
            <p:cNvCxnSpPr>
              <a:stCxn id="41" idx="1"/>
              <a:endCxn id="41" idx="3"/>
            </p:cNvCxnSpPr>
            <p:nvPr/>
          </p:nvCxnSpPr>
          <p:spPr>
            <a:xfrm>
              <a:off x="1905000" y="3886200"/>
              <a:ext cx="873071" cy="0"/>
            </a:xfrm>
            <a:prstGeom prst="line">
              <a:avLst/>
            </a:prstGeom>
            <a:ln w="25400" cap="rnd">
              <a:solidFill>
                <a:srgbClr val="4974CB"/>
              </a:solidFill>
            </a:ln>
            <a:effectLst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grpSp>
          <p:nvGrpSpPr>
            <p:cNvPr id="45" name="Group 54"/>
            <p:cNvGrpSpPr>
              <a:grpSpLocks/>
            </p:cNvGrpSpPr>
            <p:nvPr/>
          </p:nvGrpSpPr>
          <p:grpSpPr bwMode="auto">
            <a:xfrm>
              <a:off x="2204375" y="4267200"/>
              <a:ext cx="274320" cy="196215"/>
              <a:chOff x="3744" y="1584"/>
              <a:chExt cx="336" cy="240"/>
            </a:xfrm>
          </p:grpSpPr>
          <p:sp>
            <p:nvSpPr>
              <p:cNvPr id="46" name="Oval 55"/>
              <p:cNvSpPr>
                <a:spLocks noChangeArrowheads="1"/>
              </p:cNvSpPr>
              <p:nvPr/>
            </p:nvSpPr>
            <p:spPr bwMode="auto">
              <a:xfrm>
                <a:off x="3744" y="1728"/>
                <a:ext cx="336" cy="96"/>
              </a:xfrm>
              <a:prstGeom prst="ellipse">
                <a:avLst/>
              </a:prstGeom>
              <a:solidFill>
                <a:srgbClr val="C56D41"/>
              </a:solidFill>
              <a:ln w="12700" algn="ctr">
                <a:solidFill>
                  <a:srgbClr val="64351E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7" name="Oval 56"/>
              <p:cNvSpPr>
                <a:spLocks noChangeArrowheads="1"/>
              </p:cNvSpPr>
              <p:nvPr/>
            </p:nvSpPr>
            <p:spPr bwMode="auto">
              <a:xfrm>
                <a:off x="3744" y="1680"/>
                <a:ext cx="336" cy="96"/>
              </a:xfrm>
              <a:prstGeom prst="ellipse">
                <a:avLst/>
              </a:prstGeom>
              <a:solidFill>
                <a:srgbClr val="C56D41"/>
              </a:solidFill>
              <a:ln w="12700" algn="ctr">
                <a:solidFill>
                  <a:srgbClr val="64351E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8" name="Oval 57"/>
              <p:cNvSpPr>
                <a:spLocks noChangeArrowheads="1"/>
              </p:cNvSpPr>
              <p:nvPr/>
            </p:nvSpPr>
            <p:spPr bwMode="auto">
              <a:xfrm>
                <a:off x="3744" y="1632"/>
                <a:ext cx="336" cy="96"/>
              </a:xfrm>
              <a:prstGeom prst="ellipse">
                <a:avLst/>
              </a:prstGeom>
              <a:solidFill>
                <a:srgbClr val="C56D41"/>
              </a:solidFill>
              <a:ln w="12700" algn="ctr">
                <a:solidFill>
                  <a:srgbClr val="64351E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9" name="Oval 58"/>
              <p:cNvSpPr>
                <a:spLocks noChangeArrowheads="1"/>
              </p:cNvSpPr>
              <p:nvPr/>
            </p:nvSpPr>
            <p:spPr bwMode="auto">
              <a:xfrm>
                <a:off x="3744" y="1584"/>
                <a:ext cx="336" cy="96"/>
              </a:xfrm>
              <a:prstGeom prst="ellipse">
                <a:avLst/>
              </a:prstGeom>
              <a:solidFill>
                <a:srgbClr val="C56D41"/>
              </a:solidFill>
              <a:ln w="12700" algn="ctr">
                <a:solidFill>
                  <a:srgbClr val="64351E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grpSp>
        <p:nvGrpSpPr>
          <p:cNvPr id="50" name="Group 49"/>
          <p:cNvGrpSpPr/>
          <p:nvPr/>
        </p:nvGrpSpPr>
        <p:grpSpPr>
          <a:xfrm>
            <a:off x="7737529" y="4419600"/>
            <a:ext cx="873071" cy="1034415"/>
            <a:chOff x="1905000" y="3429000"/>
            <a:chExt cx="873071" cy="1034415"/>
          </a:xfrm>
        </p:grpSpPr>
        <p:sp>
          <p:nvSpPr>
            <p:cNvPr id="51" name="Rounded Rectangle 50"/>
            <p:cNvSpPr/>
            <p:nvPr/>
          </p:nvSpPr>
          <p:spPr>
            <a:xfrm>
              <a:off x="1905000" y="3429000"/>
              <a:ext cx="873071" cy="914400"/>
            </a:xfrm>
            <a:prstGeom prst="roundRect">
              <a:avLst/>
            </a:prstGeom>
            <a:solidFill>
              <a:srgbClr val="E3EAF9"/>
            </a:solidFill>
            <a:ln>
              <a:solidFill>
                <a:srgbClr val="4974CB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TextBox 51"/>
            <p:cNvSpPr txBox="1"/>
            <p:nvPr/>
          </p:nvSpPr>
          <p:spPr>
            <a:xfrm>
              <a:off x="1905000" y="3519101"/>
              <a:ext cx="873070" cy="276999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dirty="0" smtClean="0"/>
                <a:t>Master</a:t>
              </a:r>
              <a:endParaRPr lang="en-US" dirty="0"/>
            </a:p>
          </p:txBody>
        </p:sp>
        <p:sp>
          <p:nvSpPr>
            <p:cNvPr id="53" name="TextBox 52"/>
            <p:cNvSpPr txBox="1"/>
            <p:nvPr/>
          </p:nvSpPr>
          <p:spPr>
            <a:xfrm>
              <a:off x="1905000" y="3976301"/>
              <a:ext cx="873071" cy="276999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dirty="0" smtClean="0"/>
                <a:t>Backup</a:t>
              </a:r>
              <a:endParaRPr lang="en-US" dirty="0"/>
            </a:p>
          </p:txBody>
        </p:sp>
        <p:cxnSp>
          <p:nvCxnSpPr>
            <p:cNvPr id="54" name="Straight Connector 53"/>
            <p:cNvCxnSpPr>
              <a:stCxn id="51" idx="1"/>
              <a:endCxn id="51" idx="3"/>
            </p:cNvCxnSpPr>
            <p:nvPr/>
          </p:nvCxnSpPr>
          <p:spPr>
            <a:xfrm>
              <a:off x="1905000" y="3886200"/>
              <a:ext cx="873071" cy="0"/>
            </a:xfrm>
            <a:prstGeom prst="line">
              <a:avLst/>
            </a:prstGeom>
            <a:ln w="25400" cap="rnd">
              <a:solidFill>
                <a:srgbClr val="4974CB"/>
              </a:solidFill>
            </a:ln>
            <a:effectLst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grpSp>
          <p:nvGrpSpPr>
            <p:cNvPr id="55" name="Group 54"/>
            <p:cNvGrpSpPr>
              <a:grpSpLocks/>
            </p:cNvGrpSpPr>
            <p:nvPr/>
          </p:nvGrpSpPr>
          <p:grpSpPr bwMode="auto">
            <a:xfrm>
              <a:off x="2204375" y="4267200"/>
              <a:ext cx="274320" cy="196215"/>
              <a:chOff x="3744" y="1584"/>
              <a:chExt cx="336" cy="240"/>
            </a:xfrm>
          </p:grpSpPr>
          <p:sp>
            <p:nvSpPr>
              <p:cNvPr id="56" name="Oval 55"/>
              <p:cNvSpPr>
                <a:spLocks noChangeArrowheads="1"/>
              </p:cNvSpPr>
              <p:nvPr/>
            </p:nvSpPr>
            <p:spPr bwMode="auto">
              <a:xfrm>
                <a:off x="3744" y="1728"/>
                <a:ext cx="336" cy="96"/>
              </a:xfrm>
              <a:prstGeom prst="ellipse">
                <a:avLst/>
              </a:prstGeom>
              <a:solidFill>
                <a:srgbClr val="C56D41"/>
              </a:solidFill>
              <a:ln w="12700" algn="ctr">
                <a:solidFill>
                  <a:srgbClr val="64351E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7" name="Oval 56"/>
              <p:cNvSpPr>
                <a:spLocks noChangeArrowheads="1"/>
              </p:cNvSpPr>
              <p:nvPr/>
            </p:nvSpPr>
            <p:spPr bwMode="auto">
              <a:xfrm>
                <a:off x="3744" y="1680"/>
                <a:ext cx="336" cy="96"/>
              </a:xfrm>
              <a:prstGeom prst="ellipse">
                <a:avLst/>
              </a:prstGeom>
              <a:solidFill>
                <a:srgbClr val="C56D41"/>
              </a:solidFill>
              <a:ln w="12700" algn="ctr">
                <a:solidFill>
                  <a:srgbClr val="64351E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8" name="Oval 57"/>
              <p:cNvSpPr>
                <a:spLocks noChangeArrowheads="1"/>
              </p:cNvSpPr>
              <p:nvPr/>
            </p:nvSpPr>
            <p:spPr bwMode="auto">
              <a:xfrm>
                <a:off x="3744" y="1632"/>
                <a:ext cx="336" cy="96"/>
              </a:xfrm>
              <a:prstGeom prst="ellipse">
                <a:avLst/>
              </a:prstGeom>
              <a:solidFill>
                <a:srgbClr val="C56D41"/>
              </a:solidFill>
              <a:ln w="12700" algn="ctr">
                <a:solidFill>
                  <a:srgbClr val="64351E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9" name="Oval 58"/>
              <p:cNvSpPr>
                <a:spLocks noChangeArrowheads="1"/>
              </p:cNvSpPr>
              <p:nvPr/>
            </p:nvSpPr>
            <p:spPr bwMode="auto">
              <a:xfrm>
                <a:off x="3744" y="1584"/>
                <a:ext cx="336" cy="96"/>
              </a:xfrm>
              <a:prstGeom prst="ellipse">
                <a:avLst/>
              </a:prstGeom>
              <a:solidFill>
                <a:srgbClr val="C56D41"/>
              </a:solidFill>
              <a:ln w="12700" algn="ctr">
                <a:solidFill>
                  <a:srgbClr val="64351E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sp>
        <p:nvSpPr>
          <p:cNvPr id="60" name="Rectangle 59"/>
          <p:cNvSpPr/>
          <p:nvPr/>
        </p:nvSpPr>
        <p:spPr>
          <a:xfrm>
            <a:off x="5715000" y="1295400"/>
            <a:ext cx="2590800" cy="381000"/>
          </a:xfrm>
          <a:prstGeom prst="rect">
            <a:avLst/>
          </a:prstGeom>
          <a:solidFill>
            <a:srgbClr val="EDFFED"/>
          </a:solidFill>
          <a:ln w="25400" algn="ctr">
            <a:solidFill>
              <a:srgbClr val="43A343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dirty="0" smtClean="0">
                <a:solidFill>
                  <a:schemeClr val="tx1"/>
                </a:solidFill>
                <a:latin typeface="Arial" charset="0"/>
              </a:rPr>
              <a:t>Variable-Length Key</a:t>
            </a:r>
            <a:endParaRPr lang="en-US" dirty="0">
              <a:solidFill>
                <a:schemeClr val="tx1"/>
              </a:solidFill>
              <a:latin typeface="Arial" charset="0"/>
            </a:endParaRPr>
          </a:p>
        </p:txBody>
      </p:sp>
      <p:grpSp>
        <p:nvGrpSpPr>
          <p:cNvPr id="105" name="Group 104"/>
          <p:cNvGrpSpPr/>
          <p:nvPr/>
        </p:nvGrpSpPr>
        <p:grpSpPr>
          <a:xfrm>
            <a:off x="6438900" y="1981200"/>
            <a:ext cx="1143000" cy="877300"/>
            <a:chOff x="6438900" y="1981200"/>
            <a:chExt cx="1143000" cy="877300"/>
          </a:xfrm>
        </p:grpSpPr>
        <p:grpSp>
          <p:nvGrpSpPr>
            <p:cNvPr id="81" name="Group 23"/>
            <p:cNvGrpSpPr>
              <a:grpSpLocks/>
            </p:cNvGrpSpPr>
            <p:nvPr/>
          </p:nvGrpSpPr>
          <p:grpSpPr bwMode="auto">
            <a:xfrm>
              <a:off x="6438900" y="1981200"/>
              <a:ext cx="1143000" cy="877300"/>
              <a:chOff x="2832" y="2296"/>
              <a:chExt cx="1867" cy="1433"/>
            </a:xfrm>
          </p:grpSpPr>
          <p:sp>
            <p:nvSpPr>
              <p:cNvPr id="82" name="Arc 14"/>
              <p:cNvSpPr>
                <a:spLocks/>
              </p:cNvSpPr>
              <p:nvPr/>
            </p:nvSpPr>
            <p:spPr bwMode="auto">
              <a:xfrm rot="4018326" flipV="1">
                <a:off x="3841" y="3169"/>
                <a:ext cx="372" cy="742"/>
              </a:xfrm>
              <a:custGeom>
                <a:avLst/>
                <a:gdLst>
                  <a:gd name="T0" fmla="*/ 0 w 21600"/>
                  <a:gd name="T1" fmla="*/ 0 h 43029"/>
                  <a:gd name="T2" fmla="*/ 47 w 21600"/>
                  <a:gd name="T3" fmla="*/ 742 h 43029"/>
                  <a:gd name="T4" fmla="*/ 0 w 21600"/>
                  <a:gd name="T5" fmla="*/ 372 h 43029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1600" h="43029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cubicBezTo>
                      <a:pt x="21600" y="32480"/>
                      <a:pt x="13506" y="41662"/>
                      <a:pt x="2712" y="43029"/>
                    </a:cubicBezTo>
                  </a:path>
                  <a:path w="21600" h="43029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cubicBezTo>
                      <a:pt x="21600" y="32480"/>
                      <a:pt x="13506" y="41662"/>
                      <a:pt x="2712" y="43029"/>
                    </a:cubicBezTo>
                    <a:lnTo>
                      <a:pt x="0" y="21600"/>
                    </a:lnTo>
                    <a:lnTo>
                      <a:pt x="-1" y="0"/>
                    </a:lnTo>
                    <a:close/>
                  </a:path>
                </a:pathLst>
              </a:custGeom>
              <a:solidFill>
                <a:srgbClr val="F5E7D9"/>
              </a:solidFill>
              <a:ln>
                <a:solidFill>
                  <a:srgbClr val="814F1D"/>
                </a:solidFill>
              </a:ln>
              <a:extLst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83" name="Arc 15"/>
              <p:cNvSpPr>
                <a:spLocks/>
              </p:cNvSpPr>
              <p:nvPr/>
            </p:nvSpPr>
            <p:spPr bwMode="auto">
              <a:xfrm rot="2287649" flipV="1">
                <a:off x="4265" y="2887"/>
                <a:ext cx="372" cy="742"/>
              </a:xfrm>
              <a:custGeom>
                <a:avLst/>
                <a:gdLst>
                  <a:gd name="T0" fmla="*/ 0 w 21600"/>
                  <a:gd name="T1" fmla="*/ 0 h 43029"/>
                  <a:gd name="T2" fmla="*/ 47 w 21600"/>
                  <a:gd name="T3" fmla="*/ 742 h 43029"/>
                  <a:gd name="T4" fmla="*/ 0 w 21600"/>
                  <a:gd name="T5" fmla="*/ 372 h 43029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1600" h="43029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cubicBezTo>
                      <a:pt x="21600" y="32480"/>
                      <a:pt x="13506" y="41662"/>
                      <a:pt x="2712" y="43029"/>
                    </a:cubicBezTo>
                  </a:path>
                  <a:path w="21600" h="43029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cubicBezTo>
                      <a:pt x="21600" y="32480"/>
                      <a:pt x="13506" y="41662"/>
                      <a:pt x="2712" y="43029"/>
                    </a:cubicBezTo>
                    <a:lnTo>
                      <a:pt x="0" y="21600"/>
                    </a:lnTo>
                    <a:lnTo>
                      <a:pt x="-1" y="0"/>
                    </a:lnTo>
                    <a:close/>
                  </a:path>
                </a:pathLst>
              </a:custGeom>
              <a:solidFill>
                <a:srgbClr val="F5E7D9"/>
              </a:solidFill>
              <a:ln>
                <a:solidFill>
                  <a:srgbClr val="814F1D"/>
                </a:solidFill>
              </a:ln>
              <a:extLst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84" name="Arc 16"/>
              <p:cNvSpPr>
                <a:spLocks/>
              </p:cNvSpPr>
              <p:nvPr/>
            </p:nvSpPr>
            <p:spPr bwMode="auto">
              <a:xfrm rot="2287649" flipV="1">
                <a:off x="3070" y="3317"/>
                <a:ext cx="690" cy="412"/>
              </a:xfrm>
              <a:custGeom>
                <a:avLst/>
                <a:gdLst>
                  <a:gd name="T0" fmla="*/ 0 w 40079"/>
                  <a:gd name="T1" fmla="*/ 180 h 23906"/>
                  <a:gd name="T2" fmla="*/ 688 w 40079"/>
                  <a:gd name="T3" fmla="*/ 412 h 23906"/>
                  <a:gd name="T4" fmla="*/ 318 w 40079"/>
                  <a:gd name="T5" fmla="*/ 372 h 23906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40079" h="23906" fill="none" extrusionOk="0">
                    <a:moveTo>
                      <a:pt x="-1" y="10415"/>
                    </a:moveTo>
                    <a:cubicBezTo>
                      <a:pt x="3913" y="3950"/>
                      <a:pt x="10921" y="-1"/>
                      <a:pt x="18479" y="0"/>
                    </a:cubicBezTo>
                    <a:cubicBezTo>
                      <a:pt x="30408" y="0"/>
                      <a:pt x="40079" y="9670"/>
                      <a:pt x="40079" y="21600"/>
                    </a:cubicBezTo>
                    <a:cubicBezTo>
                      <a:pt x="40079" y="22370"/>
                      <a:pt x="40037" y="23140"/>
                      <a:pt x="39955" y="23905"/>
                    </a:cubicBezTo>
                  </a:path>
                  <a:path w="40079" h="23906" stroke="0" extrusionOk="0">
                    <a:moveTo>
                      <a:pt x="-1" y="10415"/>
                    </a:moveTo>
                    <a:cubicBezTo>
                      <a:pt x="3913" y="3950"/>
                      <a:pt x="10921" y="-1"/>
                      <a:pt x="18479" y="0"/>
                    </a:cubicBezTo>
                    <a:cubicBezTo>
                      <a:pt x="30408" y="0"/>
                      <a:pt x="40079" y="9670"/>
                      <a:pt x="40079" y="21600"/>
                    </a:cubicBezTo>
                    <a:cubicBezTo>
                      <a:pt x="40079" y="22370"/>
                      <a:pt x="40037" y="23140"/>
                      <a:pt x="39955" y="23905"/>
                    </a:cubicBezTo>
                    <a:lnTo>
                      <a:pt x="18479" y="21600"/>
                    </a:lnTo>
                    <a:lnTo>
                      <a:pt x="-1" y="10415"/>
                    </a:lnTo>
                    <a:close/>
                  </a:path>
                </a:pathLst>
              </a:custGeom>
              <a:solidFill>
                <a:srgbClr val="F5E7D9"/>
              </a:solidFill>
              <a:ln>
                <a:solidFill>
                  <a:srgbClr val="814F1D"/>
                </a:solidFill>
              </a:ln>
              <a:extLst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85" name="Arc 17"/>
              <p:cNvSpPr>
                <a:spLocks/>
              </p:cNvSpPr>
              <p:nvPr/>
            </p:nvSpPr>
            <p:spPr bwMode="auto">
              <a:xfrm rot="8767505" flipV="1">
                <a:off x="2916" y="2878"/>
                <a:ext cx="372" cy="602"/>
              </a:xfrm>
              <a:custGeom>
                <a:avLst/>
                <a:gdLst>
                  <a:gd name="T0" fmla="*/ 163 w 21600"/>
                  <a:gd name="T1" fmla="*/ 0 h 34940"/>
                  <a:gd name="T2" fmla="*/ 259 w 21600"/>
                  <a:gd name="T3" fmla="*/ 602 h 34940"/>
                  <a:gd name="T4" fmla="*/ 0 w 21600"/>
                  <a:gd name="T5" fmla="*/ 335 h 3494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1600" h="34940" fill="none" extrusionOk="0">
                    <a:moveTo>
                      <a:pt x="9466" y="0"/>
                    </a:moveTo>
                    <a:cubicBezTo>
                      <a:pt x="16890" y="3619"/>
                      <a:pt x="21600" y="11155"/>
                      <a:pt x="21600" y="19415"/>
                    </a:cubicBezTo>
                    <a:cubicBezTo>
                      <a:pt x="21600" y="25268"/>
                      <a:pt x="19224" y="30870"/>
                      <a:pt x="15017" y="34940"/>
                    </a:cubicBezTo>
                  </a:path>
                  <a:path w="21600" h="34940" stroke="0" extrusionOk="0">
                    <a:moveTo>
                      <a:pt x="9466" y="0"/>
                    </a:moveTo>
                    <a:cubicBezTo>
                      <a:pt x="16890" y="3619"/>
                      <a:pt x="21600" y="11155"/>
                      <a:pt x="21600" y="19415"/>
                    </a:cubicBezTo>
                    <a:cubicBezTo>
                      <a:pt x="21600" y="25268"/>
                      <a:pt x="19224" y="30870"/>
                      <a:pt x="15017" y="34940"/>
                    </a:cubicBezTo>
                    <a:lnTo>
                      <a:pt x="0" y="19415"/>
                    </a:lnTo>
                    <a:lnTo>
                      <a:pt x="9466" y="0"/>
                    </a:lnTo>
                    <a:close/>
                  </a:path>
                </a:pathLst>
              </a:custGeom>
              <a:solidFill>
                <a:srgbClr val="F5E7D9"/>
              </a:solidFill>
              <a:ln>
                <a:solidFill>
                  <a:srgbClr val="814F1D"/>
                </a:solidFill>
              </a:ln>
              <a:extLst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86" name="Arc 18"/>
              <p:cNvSpPr>
                <a:spLocks/>
              </p:cNvSpPr>
              <p:nvPr/>
            </p:nvSpPr>
            <p:spPr bwMode="auto">
              <a:xfrm rot="14418447" flipV="1">
                <a:off x="2771" y="2653"/>
                <a:ext cx="487" cy="365"/>
              </a:xfrm>
              <a:custGeom>
                <a:avLst/>
                <a:gdLst>
                  <a:gd name="T0" fmla="*/ 460 w 41770"/>
                  <a:gd name="T1" fmla="*/ 0 h 31319"/>
                  <a:gd name="T2" fmla="*/ 0 w 41770"/>
                  <a:gd name="T3" fmla="*/ 203 h 31319"/>
                  <a:gd name="T4" fmla="*/ 235 w 41770"/>
                  <a:gd name="T5" fmla="*/ 113 h 31319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41770" h="31319" fill="none" extrusionOk="0">
                    <a:moveTo>
                      <a:pt x="39459" y="0"/>
                    </a:moveTo>
                    <a:cubicBezTo>
                      <a:pt x="40978" y="3014"/>
                      <a:pt x="41770" y="6343"/>
                      <a:pt x="41770" y="9719"/>
                    </a:cubicBezTo>
                    <a:cubicBezTo>
                      <a:pt x="41770" y="21648"/>
                      <a:pt x="32099" y="31319"/>
                      <a:pt x="20170" y="31319"/>
                    </a:cubicBezTo>
                    <a:cubicBezTo>
                      <a:pt x="11222" y="31319"/>
                      <a:pt x="3201" y="25802"/>
                      <a:pt x="0" y="17447"/>
                    </a:cubicBezTo>
                  </a:path>
                  <a:path w="41770" h="31319" stroke="0" extrusionOk="0">
                    <a:moveTo>
                      <a:pt x="39459" y="0"/>
                    </a:moveTo>
                    <a:cubicBezTo>
                      <a:pt x="40978" y="3014"/>
                      <a:pt x="41770" y="6343"/>
                      <a:pt x="41770" y="9719"/>
                    </a:cubicBezTo>
                    <a:cubicBezTo>
                      <a:pt x="41770" y="21648"/>
                      <a:pt x="32099" y="31319"/>
                      <a:pt x="20170" y="31319"/>
                    </a:cubicBezTo>
                    <a:cubicBezTo>
                      <a:pt x="11222" y="31319"/>
                      <a:pt x="3201" y="25802"/>
                      <a:pt x="0" y="17447"/>
                    </a:cubicBezTo>
                    <a:lnTo>
                      <a:pt x="20170" y="9719"/>
                    </a:lnTo>
                    <a:lnTo>
                      <a:pt x="39459" y="0"/>
                    </a:lnTo>
                    <a:close/>
                  </a:path>
                </a:pathLst>
              </a:custGeom>
              <a:solidFill>
                <a:srgbClr val="F5E7D9"/>
              </a:solidFill>
              <a:ln>
                <a:solidFill>
                  <a:srgbClr val="814F1D"/>
                </a:solidFill>
              </a:ln>
              <a:extLst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87" name="Arc 19"/>
              <p:cNvSpPr>
                <a:spLocks/>
              </p:cNvSpPr>
              <p:nvPr/>
            </p:nvSpPr>
            <p:spPr bwMode="auto">
              <a:xfrm rot="14681552" flipV="1">
                <a:off x="3760" y="2242"/>
                <a:ext cx="372" cy="480"/>
              </a:xfrm>
              <a:custGeom>
                <a:avLst/>
                <a:gdLst>
                  <a:gd name="T0" fmla="*/ 0 w 21600"/>
                  <a:gd name="T1" fmla="*/ 0 h 27829"/>
                  <a:gd name="T2" fmla="*/ 356 w 21600"/>
                  <a:gd name="T3" fmla="*/ 480 h 27829"/>
                  <a:gd name="T4" fmla="*/ 0 w 21600"/>
                  <a:gd name="T5" fmla="*/ 373 h 27829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1600" h="27829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cubicBezTo>
                      <a:pt x="21600" y="23710"/>
                      <a:pt x="21290" y="25808"/>
                      <a:pt x="20682" y="27829"/>
                    </a:cubicBezTo>
                  </a:path>
                  <a:path w="21600" h="27829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cubicBezTo>
                      <a:pt x="21600" y="23710"/>
                      <a:pt x="21290" y="25808"/>
                      <a:pt x="20682" y="27829"/>
                    </a:cubicBezTo>
                    <a:lnTo>
                      <a:pt x="0" y="21600"/>
                    </a:lnTo>
                    <a:lnTo>
                      <a:pt x="-1" y="0"/>
                    </a:lnTo>
                    <a:close/>
                  </a:path>
                </a:pathLst>
              </a:custGeom>
              <a:solidFill>
                <a:srgbClr val="F5E7D9"/>
              </a:solidFill>
              <a:ln>
                <a:solidFill>
                  <a:srgbClr val="814F1D"/>
                </a:solidFill>
              </a:ln>
              <a:extLst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88" name="Arc 20"/>
              <p:cNvSpPr>
                <a:spLocks/>
              </p:cNvSpPr>
              <p:nvPr/>
            </p:nvSpPr>
            <p:spPr bwMode="auto">
              <a:xfrm rot="17353271" flipV="1">
                <a:off x="4134" y="2417"/>
                <a:ext cx="480" cy="650"/>
              </a:xfrm>
              <a:custGeom>
                <a:avLst/>
                <a:gdLst>
                  <a:gd name="T0" fmla="*/ 0 w 31979"/>
                  <a:gd name="T1" fmla="*/ 46 h 37656"/>
                  <a:gd name="T2" fmla="*/ 373 w 31979"/>
                  <a:gd name="T3" fmla="*/ 650 h 37656"/>
                  <a:gd name="T4" fmla="*/ 156 w 31979"/>
                  <a:gd name="T5" fmla="*/ 373 h 37656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1979" h="37656" fill="none" extrusionOk="0">
                    <a:moveTo>
                      <a:pt x="0" y="2657"/>
                    </a:moveTo>
                    <a:cubicBezTo>
                      <a:pt x="3181" y="913"/>
                      <a:pt x="6751" y="-1"/>
                      <a:pt x="10379" y="0"/>
                    </a:cubicBezTo>
                    <a:cubicBezTo>
                      <a:pt x="22308" y="0"/>
                      <a:pt x="31979" y="9670"/>
                      <a:pt x="31979" y="21600"/>
                    </a:cubicBezTo>
                    <a:cubicBezTo>
                      <a:pt x="31979" y="27723"/>
                      <a:pt x="29379" y="33560"/>
                      <a:pt x="24827" y="37656"/>
                    </a:cubicBezTo>
                  </a:path>
                  <a:path w="31979" h="37656" stroke="0" extrusionOk="0">
                    <a:moveTo>
                      <a:pt x="0" y="2657"/>
                    </a:moveTo>
                    <a:cubicBezTo>
                      <a:pt x="3181" y="913"/>
                      <a:pt x="6751" y="-1"/>
                      <a:pt x="10379" y="0"/>
                    </a:cubicBezTo>
                    <a:cubicBezTo>
                      <a:pt x="22308" y="0"/>
                      <a:pt x="31979" y="9670"/>
                      <a:pt x="31979" y="21600"/>
                    </a:cubicBezTo>
                    <a:cubicBezTo>
                      <a:pt x="31979" y="27723"/>
                      <a:pt x="29379" y="33560"/>
                      <a:pt x="24827" y="37656"/>
                    </a:cubicBezTo>
                    <a:lnTo>
                      <a:pt x="10379" y="21600"/>
                    </a:lnTo>
                    <a:lnTo>
                      <a:pt x="0" y="2657"/>
                    </a:lnTo>
                    <a:close/>
                  </a:path>
                </a:pathLst>
              </a:custGeom>
              <a:solidFill>
                <a:srgbClr val="F5E7D9"/>
              </a:solidFill>
              <a:ln>
                <a:solidFill>
                  <a:srgbClr val="814F1D"/>
                </a:solidFill>
              </a:ln>
              <a:extLst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89" name="Arc 21"/>
              <p:cNvSpPr>
                <a:spLocks/>
              </p:cNvSpPr>
              <p:nvPr/>
            </p:nvSpPr>
            <p:spPr bwMode="auto">
              <a:xfrm rot="14744597" flipV="1">
                <a:off x="3184" y="2117"/>
                <a:ext cx="269" cy="742"/>
              </a:xfrm>
              <a:custGeom>
                <a:avLst/>
                <a:gdLst>
                  <a:gd name="T0" fmla="*/ 0 w 21600"/>
                  <a:gd name="T1" fmla="*/ 0 h 43029"/>
                  <a:gd name="T2" fmla="*/ 34 w 21600"/>
                  <a:gd name="T3" fmla="*/ 742 h 43029"/>
                  <a:gd name="T4" fmla="*/ 0 w 21600"/>
                  <a:gd name="T5" fmla="*/ 372 h 43029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1600" h="43029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cubicBezTo>
                      <a:pt x="21600" y="32480"/>
                      <a:pt x="13506" y="41662"/>
                      <a:pt x="2712" y="43029"/>
                    </a:cubicBezTo>
                  </a:path>
                  <a:path w="21600" h="43029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cubicBezTo>
                      <a:pt x="21600" y="32480"/>
                      <a:pt x="13506" y="41662"/>
                      <a:pt x="2712" y="43029"/>
                    </a:cubicBezTo>
                    <a:lnTo>
                      <a:pt x="0" y="21600"/>
                    </a:lnTo>
                    <a:lnTo>
                      <a:pt x="-1" y="0"/>
                    </a:lnTo>
                    <a:close/>
                  </a:path>
                </a:pathLst>
              </a:custGeom>
              <a:solidFill>
                <a:srgbClr val="F5E7D9"/>
              </a:solidFill>
              <a:ln>
                <a:solidFill>
                  <a:srgbClr val="814F1D"/>
                </a:solidFill>
              </a:ln>
              <a:extLst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90" name="Freeform 22"/>
              <p:cNvSpPr>
                <a:spLocks/>
              </p:cNvSpPr>
              <p:nvPr/>
            </p:nvSpPr>
            <p:spPr bwMode="auto">
              <a:xfrm>
                <a:off x="3024" y="2423"/>
                <a:ext cx="1536" cy="1129"/>
              </a:xfrm>
              <a:custGeom>
                <a:avLst/>
                <a:gdLst>
                  <a:gd name="T0" fmla="*/ 123 w 1536"/>
                  <a:gd name="T1" fmla="*/ 947 h 1129"/>
                  <a:gd name="T2" fmla="*/ 156 w 1536"/>
                  <a:gd name="T3" fmla="*/ 966 h 1129"/>
                  <a:gd name="T4" fmla="*/ 624 w 1536"/>
                  <a:gd name="T5" fmla="*/ 1129 h 1129"/>
                  <a:gd name="T6" fmla="*/ 1392 w 1536"/>
                  <a:gd name="T7" fmla="*/ 793 h 1129"/>
                  <a:gd name="T8" fmla="*/ 1536 w 1536"/>
                  <a:gd name="T9" fmla="*/ 409 h 1129"/>
                  <a:gd name="T10" fmla="*/ 1104 w 1536"/>
                  <a:gd name="T11" fmla="*/ 121 h 1129"/>
                  <a:gd name="T12" fmla="*/ 503 w 1536"/>
                  <a:gd name="T13" fmla="*/ 0 h 1129"/>
                  <a:gd name="T14" fmla="*/ 48 w 1536"/>
                  <a:gd name="T15" fmla="*/ 217 h 1129"/>
                  <a:gd name="T16" fmla="*/ 0 w 1536"/>
                  <a:gd name="T17" fmla="*/ 505 h 1129"/>
                  <a:gd name="T18" fmla="*/ 123 w 1536"/>
                  <a:gd name="T19" fmla="*/ 947 h 1129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1536" h="1129">
                    <a:moveTo>
                      <a:pt x="123" y="947"/>
                    </a:moveTo>
                    <a:cubicBezTo>
                      <a:pt x="135" y="951"/>
                      <a:pt x="156" y="966"/>
                      <a:pt x="156" y="966"/>
                    </a:cubicBezTo>
                    <a:lnTo>
                      <a:pt x="624" y="1129"/>
                    </a:lnTo>
                    <a:lnTo>
                      <a:pt x="1392" y="793"/>
                    </a:lnTo>
                    <a:lnTo>
                      <a:pt x="1536" y="409"/>
                    </a:lnTo>
                    <a:lnTo>
                      <a:pt x="1104" y="121"/>
                    </a:lnTo>
                    <a:lnTo>
                      <a:pt x="503" y="0"/>
                    </a:lnTo>
                    <a:lnTo>
                      <a:pt x="48" y="217"/>
                    </a:lnTo>
                    <a:lnTo>
                      <a:pt x="0" y="505"/>
                    </a:lnTo>
                    <a:lnTo>
                      <a:pt x="123" y="947"/>
                    </a:lnTo>
                    <a:close/>
                  </a:path>
                </a:pathLst>
              </a:custGeom>
              <a:solidFill>
                <a:srgbClr val="F5E7D9"/>
              </a:solidFill>
              <a:ln>
                <a:noFill/>
              </a:ln>
              <a:extLst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endParaRPr lang="en-US"/>
              </a:p>
            </p:txBody>
          </p:sp>
        </p:grpSp>
        <p:sp>
          <p:nvSpPr>
            <p:cNvPr id="80" name="TextBox 79"/>
            <p:cNvSpPr txBox="1"/>
            <p:nvPr/>
          </p:nvSpPr>
          <p:spPr>
            <a:xfrm>
              <a:off x="6546096" y="2104249"/>
              <a:ext cx="970137" cy="584775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sz="1600" dirty="0" smtClean="0"/>
                <a:t>Hash</a:t>
              </a:r>
              <a:br>
                <a:rPr lang="en-US" sz="1600" dirty="0" smtClean="0"/>
              </a:br>
              <a:r>
                <a:rPr lang="en-US" sz="1600" dirty="0" smtClean="0"/>
                <a:t>Function</a:t>
              </a:r>
              <a:endParaRPr lang="en-US" sz="1600" dirty="0"/>
            </a:p>
          </p:txBody>
        </p:sp>
      </p:grpSp>
      <p:sp>
        <p:nvSpPr>
          <p:cNvPr id="92" name="Rectangle 91"/>
          <p:cNvSpPr/>
          <p:nvPr/>
        </p:nvSpPr>
        <p:spPr>
          <a:xfrm>
            <a:off x="6057900" y="3200400"/>
            <a:ext cx="1905000" cy="381000"/>
          </a:xfrm>
          <a:prstGeom prst="rect">
            <a:avLst/>
          </a:prstGeom>
          <a:solidFill>
            <a:srgbClr val="F5E7D9"/>
          </a:solidFill>
          <a:ln>
            <a:solidFill>
              <a:srgbClr val="814F1D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dirty="0"/>
              <a:t>64-bit Key Hash</a:t>
            </a:r>
          </a:p>
        </p:txBody>
      </p:sp>
      <p:cxnSp>
        <p:nvCxnSpPr>
          <p:cNvPr id="94" name="Straight Connector 93"/>
          <p:cNvCxnSpPr/>
          <p:nvPr/>
        </p:nvCxnSpPr>
        <p:spPr>
          <a:xfrm>
            <a:off x="7010400" y="1676400"/>
            <a:ext cx="0" cy="304800"/>
          </a:xfrm>
          <a:prstGeom prst="line">
            <a:avLst/>
          </a:prstGeom>
          <a:ln w="25400" cap="rnd">
            <a:tailEnd type="triangle" w="med" len="lg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95" name="Straight Connector 94"/>
          <p:cNvCxnSpPr/>
          <p:nvPr/>
        </p:nvCxnSpPr>
        <p:spPr>
          <a:xfrm>
            <a:off x="7010400" y="2895600"/>
            <a:ext cx="0" cy="304800"/>
          </a:xfrm>
          <a:prstGeom prst="line">
            <a:avLst/>
          </a:prstGeom>
          <a:ln w="25400" cap="rnd">
            <a:tailEnd type="triangle" w="med" len="lg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97" name="Straight Connector 96"/>
          <p:cNvCxnSpPr>
            <a:stCxn id="92" idx="2"/>
            <a:endCxn id="31" idx="0"/>
          </p:cNvCxnSpPr>
          <p:nvPr/>
        </p:nvCxnSpPr>
        <p:spPr>
          <a:xfrm flipH="1">
            <a:off x="5846736" y="3581400"/>
            <a:ext cx="1163664" cy="838200"/>
          </a:xfrm>
          <a:prstGeom prst="line">
            <a:avLst/>
          </a:prstGeom>
          <a:ln w="25400" cap="rnd">
            <a:tailEnd type="triangle" w="med" len="lg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99" name="Straight Connector 98"/>
          <p:cNvCxnSpPr>
            <a:stCxn id="92" idx="2"/>
            <a:endCxn id="41" idx="0"/>
          </p:cNvCxnSpPr>
          <p:nvPr/>
        </p:nvCxnSpPr>
        <p:spPr>
          <a:xfrm>
            <a:off x="7010400" y="3581400"/>
            <a:ext cx="20665" cy="838200"/>
          </a:xfrm>
          <a:prstGeom prst="line">
            <a:avLst/>
          </a:prstGeom>
          <a:ln w="25400" cap="rnd">
            <a:tailEnd type="triangle" w="med" len="lg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01" name="Straight Connector 100"/>
          <p:cNvCxnSpPr>
            <a:stCxn id="92" idx="2"/>
            <a:endCxn id="51" idx="0"/>
          </p:cNvCxnSpPr>
          <p:nvPr/>
        </p:nvCxnSpPr>
        <p:spPr>
          <a:xfrm>
            <a:off x="7010400" y="3581400"/>
            <a:ext cx="1163665" cy="838200"/>
          </a:xfrm>
          <a:prstGeom prst="line">
            <a:avLst/>
          </a:prstGeom>
          <a:ln w="25400" cap="rnd">
            <a:tailEnd type="triangle" w="med" len="lg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02" name="TextBox 101"/>
          <p:cNvSpPr txBox="1"/>
          <p:nvPr/>
        </p:nvSpPr>
        <p:spPr>
          <a:xfrm>
            <a:off x="5349498" y="5486400"/>
            <a:ext cx="100059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1200" b="1" dirty="0" smtClean="0"/>
              <a:t>0 –</a:t>
            </a:r>
          </a:p>
          <a:p>
            <a:pPr algn="l"/>
            <a:r>
              <a:rPr lang="en-US" sz="1200" b="1" dirty="0" smtClean="0"/>
              <a:t>0xf7777777</a:t>
            </a:r>
            <a:endParaRPr lang="en-US" sz="1200" b="1" dirty="0"/>
          </a:p>
        </p:txBody>
      </p:sp>
      <p:sp>
        <p:nvSpPr>
          <p:cNvPr id="103" name="TextBox 102"/>
          <p:cNvSpPr txBox="1"/>
          <p:nvPr/>
        </p:nvSpPr>
        <p:spPr>
          <a:xfrm>
            <a:off x="6453753" y="5486400"/>
            <a:ext cx="116249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1200" b="1" dirty="0" smtClean="0"/>
              <a:t>0x80000000 </a:t>
            </a:r>
            <a:r>
              <a:rPr lang="en-US" sz="1200" b="1" dirty="0"/>
              <a:t>–</a:t>
            </a:r>
          </a:p>
          <a:p>
            <a:pPr algn="l"/>
            <a:r>
              <a:rPr lang="en-US" sz="1200" b="1" dirty="0" smtClean="0"/>
              <a:t>0xb7777777</a:t>
            </a:r>
            <a:endParaRPr lang="en-US" sz="1200" b="1" dirty="0"/>
          </a:p>
        </p:txBody>
      </p:sp>
      <p:sp>
        <p:nvSpPr>
          <p:cNvPr id="104" name="TextBox 103"/>
          <p:cNvSpPr txBox="1"/>
          <p:nvPr/>
        </p:nvSpPr>
        <p:spPr>
          <a:xfrm>
            <a:off x="7596753" y="5486400"/>
            <a:ext cx="116249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1200" b="1" dirty="0" smtClean="0"/>
              <a:t>0xc0000000 </a:t>
            </a:r>
            <a:r>
              <a:rPr lang="en-US" sz="1200" b="1" dirty="0"/>
              <a:t>–</a:t>
            </a:r>
          </a:p>
          <a:p>
            <a:pPr algn="l"/>
            <a:r>
              <a:rPr lang="en-US" sz="1200" b="1" dirty="0" smtClean="0"/>
              <a:t>0xf7777777</a:t>
            </a:r>
            <a:endParaRPr lang="en-US" sz="1200" b="1" dirty="0"/>
          </a:p>
        </p:txBody>
      </p:sp>
      <p:sp>
        <p:nvSpPr>
          <p:cNvPr id="106" name="TextBox 105"/>
          <p:cNvSpPr txBox="1"/>
          <p:nvPr/>
        </p:nvSpPr>
        <p:spPr>
          <a:xfrm>
            <a:off x="6522670" y="6107668"/>
            <a:ext cx="9754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tx2"/>
                </a:solidFill>
              </a:rPr>
              <a:t>Tablets</a:t>
            </a:r>
            <a:endParaRPr lang="en-US" b="1" dirty="0">
              <a:solidFill>
                <a:schemeClr val="tx2"/>
              </a:solidFill>
            </a:endParaRPr>
          </a:p>
        </p:txBody>
      </p:sp>
      <p:sp>
        <p:nvSpPr>
          <p:cNvPr id="107" name="Left Brace 106"/>
          <p:cNvSpPr/>
          <p:nvPr/>
        </p:nvSpPr>
        <p:spPr>
          <a:xfrm rot="16200000">
            <a:off x="6934200" y="4343400"/>
            <a:ext cx="152400" cy="3352800"/>
          </a:xfrm>
          <a:prstGeom prst="leftBrace">
            <a:avLst>
              <a:gd name="adj1" fmla="val 42231"/>
              <a:gd name="adj2" fmla="val 50000"/>
            </a:avLst>
          </a:prstGeom>
          <a:ln w="25400" cap="rnd">
            <a:solidFill>
              <a:schemeClr val="tx2"/>
            </a:solidFill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78815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3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04800"/>
            <a:ext cx="8229600" cy="609600"/>
          </a:xfrm>
        </p:spPr>
        <p:txBody>
          <a:bodyPr/>
          <a:lstStyle/>
          <a:p>
            <a:pPr eaLnBrk="1" hangingPunct="1"/>
            <a:r>
              <a:rPr lang="en-US" dirty="0" smtClean="0"/>
              <a:t>Example Configurations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4800600"/>
            <a:ext cx="8229600" cy="1325563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For $100-200K today:</a:t>
            </a:r>
          </a:p>
          <a:p>
            <a:pPr lvl="1"/>
            <a:r>
              <a:rPr lang="en-US" dirty="0" smtClean="0"/>
              <a:t>One year of Amazon customer orders</a:t>
            </a:r>
          </a:p>
          <a:p>
            <a:pPr lvl="1"/>
            <a:r>
              <a:rPr lang="en-US" dirty="0" smtClean="0"/>
              <a:t>One year of United flight reservations</a:t>
            </a:r>
          </a:p>
        </p:txBody>
      </p:sp>
      <p:sp>
        <p:nvSpPr>
          <p:cNvPr id="7170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24600"/>
            <a:ext cx="2133600" cy="396875"/>
          </a:xfrm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mtClean="0">
                <a:solidFill>
                  <a:schemeClr val="bg2"/>
                </a:solidFill>
              </a:rPr>
              <a:t>March 1, 2015</a:t>
            </a:r>
            <a:endParaRPr lang="en-US" dirty="0">
              <a:solidFill>
                <a:schemeClr val="bg2"/>
              </a:solidFill>
            </a:endParaRPr>
          </a:p>
        </p:txBody>
      </p:sp>
      <p:sp>
        <p:nvSpPr>
          <p:cNvPr id="7171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895600" y="6324600"/>
            <a:ext cx="3429000" cy="396875"/>
          </a:xfrm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mtClean="0">
                <a:solidFill>
                  <a:schemeClr val="bg2"/>
                </a:solidFill>
              </a:rPr>
              <a:t>The RAMCloud Storage System</a:t>
            </a:r>
            <a:endParaRPr lang="en-US" dirty="0" smtClean="0">
              <a:solidFill>
                <a:schemeClr val="bg2"/>
              </a:solidFill>
            </a:endParaRPr>
          </a:p>
        </p:txBody>
      </p:sp>
      <p:sp>
        <p:nvSpPr>
          <p:cNvPr id="717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24600"/>
            <a:ext cx="2133600" cy="396875"/>
          </a:xfrm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>
                <a:solidFill>
                  <a:schemeClr val="bg2"/>
                </a:solidFill>
              </a:rPr>
              <a:t>Slide </a:t>
            </a:r>
            <a:fld id="{43B05091-8AFD-4993-AAF4-F061EA491B4A}" type="slidenum">
              <a:rPr lang="en-US">
                <a:solidFill>
                  <a:schemeClr val="bg2"/>
                </a:solidFill>
              </a:rPr>
              <a:pPr eaLnBrk="1" hangingPunct="1"/>
              <a:t>18</a:t>
            </a:fld>
            <a:endParaRPr lang="en-US">
              <a:solidFill>
                <a:schemeClr val="bg2"/>
              </a:solidFill>
            </a:endParaRPr>
          </a:p>
        </p:txBody>
      </p:sp>
      <p:graphicFrame>
        <p:nvGraphicFramePr>
          <p:cNvPr id="121963" name="Group 10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87152601"/>
              </p:ext>
            </p:extLst>
          </p:nvPr>
        </p:nvGraphicFramePr>
        <p:xfrm>
          <a:off x="1752600" y="1600200"/>
          <a:ext cx="5257800" cy="2743200"/>
        </p:xfrm>
        <a:graphic>
          <a:graphicData uri="http://schemas.openxmlformats.org/drawingml/2006/table">
            <a:tbl>
              <a:tblPr/>
              <a:tblGrid>
                <a:gridCol w="2565400"/>
                <a:gridCol w="1233488"/>
                <a:gridCol w="1458912"/>
              </a:tblGrid>
              <a:tr h="4572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90000"/>
                        <a:buFont typeface="Arial" charset="0"/>
                        <a:buNone/>
                        <a:tabLst/>
                      </a:pPr>
                      <a:endParaRPr kumimoji="0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974C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90000"/>
                        <a:buFont typeface="Arial" charset="0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2010</a:t>
                      </a:r>
                    </a:p>
                  </a:txBody>
                  <a:tcPr anchor="ctr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974C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90000"/>
                        <a:buFont typeface="Arial" charset="0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2015–2020</a:t>
                      </a:r>
                    </a:p>
                  </a:txBody>
                  <a:tcPr anchor="ctr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974CB"/>
                    </a:solidFill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90000"/>
                        <a:buFont typeface="Arial" charset="0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# servers</a:t>
                      </a:r>
                    </a:p>
                  </a:txBody>
                  <a:tcPr anchor="ctr" horzOverflow="overflow">
                    <a:lnL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3EAF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90000"/>
                        <a:buFont typeface="Arial" charset="0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2000</a:t>
                      </a:r>
                    </a:p>
                  </a:txBody>
                  <a:tcPr anchor="ctr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3EAF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90000"/>
                        <a:buFont typeface="Arial" charset="0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4000</a:t>
                      </a:r>
                    </a:p>
                  </a:txBody>
                  <a:tcPr anchor="ctr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3EAF9"/>
                    </a:solidFill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90000"/>
                        <a:buFont typeface="Arial" charset="0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GB/server</a:t>
                      </a:r>
                    </a:p>
                  </a:txBody>
                  <a:tcPr anchor="ctr" horzOverflow="overflow">
                    <a:lnL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D1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90000"/>
                        <a:buFont typeface="Arial" charset="0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24GB</a:t>
                      </a:r>
                    </a:p>
                  </a:txBody>
                  <a:tcPr anchor="ctr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D1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90000"/>
                        <a:buFont typeface="Arial" charset="0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256GB</a:t>
                      </a:r>
                    </a:p>
                  </a:txBody>
                  <a:tcPr anchor="ctr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D1F2"/>
                    </a:solidFill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90000"/>
                        <a:buFont typeface="Arial" charset="0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Total capacity</a:t>
                      </a:r>
                    </a:p>
                  </a:txBody>
                  <a:tcPr anchor="ctr" horzOverflow="overflow">
                    <a:lnL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3EAF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90000"/>
                        <a:buFont typeface="Arial" charset="0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48TB</a:t>
                      </a:r>
                    </a:p>
                  </a:txBody>
                  <a:tcPr anchor="ctr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3EAF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90000"/>
                        <a:buFont typeface="Arial" charset="0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1PB</a:t>
                      </a:r>
                    </a:p>
                  </a:txBody>
                  <a:tcPr anchor="ctr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3EAF9"/>
                    </a:solidFill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90000"/>
                        <a:buFont typeface="Arial" charset="0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Total server cost</a:t>
                      </a:r>
                    </a:p>
                  </a:txBody>
                  <a:tcPr anchor="ctr" horzOverflow="overflow">
                    <a:lnL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D1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90000"/>
                        <a:buFont typeface="Arial" charset="0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$3.1M</a:t>
                      </a:r>
                    </a:p>
                  </a:txBody>
                  <a:tcPr anchor="ctr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D1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90000"/>
                        <a:buFont typeface="Arial" charset="0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$6M</a:t>
                      </a:r>
                    </a:p>
                  </a:txBody>
                  <a:tcPr anchor="ctr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D1F2"/>
                    </a:solidFill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90000"/>
                        <a:buFont typeface="Arial" charset="0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$/GB</a:t>
                      </a:r>
                    </a:p>
                  </a:txBody>
                  <a:tcPr anchor="ctr" horzOverflow="overflow">
                    <a:lnL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3EAF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90000"/>
                        <a:buFont typeface="Arial" charset="0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$65</a:t>
                      </a:r>
                    </a:p>
                  </a:txBody>
                  <a:tcPr anchor="ctr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3EAF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90000"/>
                        <a:buFont typeface="Arial" charset="0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$6</a:t>
                      </a:r>
                    </a:p>
                  </a:txBody>
                  <a:tcPr anchor="ctr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3EAF9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853496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ctrTitle"/>
          </p:nvPr>
        </p:nvSpPr>
        <p:spPr>
          <a:xfrm>
            <a:off x="228600" y="2035175"/>
            <a:ext cx="8686800" cy="1698625"/>
          </a:xfrm>
        </p:spPr>
        <p:txBody>
          <a:bodyPr/>
          <a:lstStyle/>
          <a:p>
            <a:r>
              <a:rPr lang="en-US" dirty="0" smtClean="0"/>
              <a:t>Part III: Log-Structured Storage</a:t>
            </a:r>
            <a:endParaRPr lang="en-US" dirty="0"/>
          </a:p>
        </p:txBody>
      </p:sp>
      <p:sp>
        <p:nvSpPr>
          <p:cNvPr id="8" name="Subtitle 7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66883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DRAM in Storage Systems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March 1, 2015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The RAMCloud Storage System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Slide </a:t>
            </a:r>
            <a:fld id="{E2162002-2512-45FD-82AF-2FE8F2E91859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  <p:sp>
        <p:nvSpPr>
          <p:cNvPr id="7" name="Freeform 6"/>
          <p:cNvSpPr/>
          <p:nvPr/>
        </p:nvSpPr>
        <p:spPr>
          <a:xfrm>
            <a:off x="844658" y="1480088"/>
            <a:ext cx="7679410" cy="4200041"/>
          </a:xfrm>
          <a:custGeom>
            <a:avLst/>
            <a:gdLst>
              <a:gd name="connsiteX0" fmla="*/ 0 w 7679410"/>
              <a:gd name="connsiteY0" fmla="*/ 4200041 h 4200041"/>
              <a:gd name="connsiteX1" fmla="*/ 7679410 w 7679410"/>
              <a:gd name="connsiteY1" fmla="*/ 0 h 4200041"/>
              <a:gd name="connsiteX0" fmla="*/ 0 w 7679410"/>
              <a:gd name="connsiteY0" fmla="*/ 4200041 h 4200041"/>
              <a:gd name="connsiteX1" fmla="*/ 7679410 w 7679410"/>
              <a:gd name="connsiteY1" fmla="*/ 0 h 4200041"/>
              <a:gd name="connsiteX0" fmla="*/ 0 w 7679410"/>
              <a:gd name="connsiteY0" fmla="*/ 4200041 h 4200041"/>
              <a:gd name="connsiteX1" fmla="*/ 7679410 w 7679410"/>
              <a:gd name="connsiteY1" fmla="*/ 0 h 4200041"/>
              <a:gd name="connsiteX0" fmla="*/ 0 w 7679410"/>
              <a:gd name="connsiteY0" fmla="*/ 4200041 h 4200041"/>
              <a:gd name="connsiteX1" fmla="*/ 7679410 w 7679410"/>
              <a:gd name="connsiteY1" fmla="*/ 0 h 42000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7679410" h="4200041">
                <a:moveTo>
                  <a:pt x="0" y="4200041"/>
                </a:moveTo>
                <a:cubicBezTo>
                  <a:pt x="3667932" y="4125132"/>
                  <a:pt x="6762428" y="3949485"/>
                  <a:pt x="7679410" y="0"/>
                </a:cubicBezTo>
              </a:path>
            </a:pathLst>
          </a:custGeom>
          <a:ln w="88900" cap="rnd">
            <a:solidFill>
              <a:srgbClr val="193877"/>
            </a:solidFill>
            <a:tailEnd type="arrow" w="lg" len="lg"/>
          </a:ln>
          <a:effectLst>
            <a:outerShdw blurRad="101600" dist="88900" dir="5400000" rotWithShape="0">
              <a:srgbClr val="000000">
                <a:alpha val="38000"/>
              </a:srgbClr>
            </a:outerShdw>
          </a:effectLst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" name="Straight Connector 17"/>
          <p:cNvCxnSpPr/>
          <p:nvPr/>
        </p:nvCxnSpPr>
        <p:spPr>
          <a:xfrm>
            <a:off x="844658" y="5867400"/>
            <a:ext cx="7537342" cy="0"/>
          </a:xfrm>
          <a:prstGeom prst="line">
            <a:avLst/>
          </a:prstGeom>
          <a:ln w="25400" cap="rnd">
            <a:tailEnd type="triangle" w="sm" len="lg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7848600" y="5791200"/>
            <a:ext cx="0" cy="76200"/>
          </a:xfrm>
          <a:prstGeom prst="line">
            <a:avLst/>
          </a:prstGeom>
          <a:ln w="25400" cap="rnd"/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>
            <a:off x="6096000" y="5791200"/>
            <a:ext cx="0" cy="76200"/>
          </a:xfrm>
          <a:prstGeom prst="line">
            <a:avLst/>
          </a:prstGeom>
          <a:ln w="25400" cap="rnd"/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>
            <a:off x="4343400" y="5791200"/>
            <a:ext cx="0" cy="76200"/>
          </a:xfrm>
          <a:prstGeom prst="line">
            <a:avLst/>
          </a:prstGeom>
          <a:ln w="25400" cap="rnd"/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>
            <a:off x="2590800" y="5791200"/>
            <a:ext cx="0" cy="76200"/>
          </a:xfrm>
          <a:prstGeom prst="line">
            <a:avLst/>
          </a:prstGeom>
          <a:ln w="25400" cap="rnd"/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>
            <a:off x="838200" y="5791200"/>
            <a:ext cx="0" cy="76200"/>
          </a:xfrm>
          <a:prstGeom prst="line">
            <a:avLst/>
          </a:prstGeom>
          <a:ln w="25400" cap="rnd"/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8" name="TextBox 27"/>
          <p:cNvSpPr txBox="1"/>
          <p:nvPr/>
        </p:nvSpPr>
        <p:spPr>
          <a:xfrm>
            <a:off x="518579" y="5867400"/>
            <a:ext cx="63991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1970</a:t>
            </a:r>
            <a:endParaRPr lang="en-US" sz="1600" dirty="0"/>
          </a:p>
        </p:txBody>
      </p:sp>
      <p:sp>
        <p:nvSpPr>
          <p:cNvPr id="29" name="TextBox 28"/>
          <p:cNvSpPr txBox="1"/>
          <p:nvPr/>
        </p:nvSpPr>
        <p:spPr>
          <a:xfrm>
            <a:off x="2270840" y="5867400"/>
            <a:ext cx="63991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1980</a:t>
            </a:r>
            <a:endParaRPr lang="en-US" sz="1600" dirty="0"/>
          </a:p>
        </p:txBody>
      </p:sp>
      <p:sp>
        <p:nvSpPr>
          <p:cNvPr id="30" name="TextBox 29"/>
          <p:cNvSpPr txBox="1"/>
          <p:nvPr/>
        </p:nvSpPr>
        <p:spPr>
          <a:xfrm>
            <a:off x="4023441" y="5867400"/>
            <a:ext cx="63991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1990</a:t>
            </a:r>
            <a:endParaRPr lang="en-US" sz="1600" dirty="0"/>
          </a:p>
        </p:txBody>
      </p:sp>
      <p:sp>
        <p:nvSpPr>
          <p:cNvPr id="31" name="TextBox 30"/>
          <p:cNvSpPr txBox="1"/>
          <p:nvPr/>
        </p:nvSpPr>
        <p:spPr>
          <a:xfrm>
            <a:off x="5776040" y="5867400"/>
            <a:ext cx="63991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2000</a:t>
            </a:r>
            <a:endParaRPr lang="en-US" sz="1600" dirty="0"/>
          </a:p>
        </p:txBody>
      </p:sp>
      <p:sp>
        <p:nvSpPr>
          <p:cNvPr id="32" name="TextBox 31"/>
          <p:cNvSpPr txBox="1"/>
          <p:nvPr/>
        </p:nvSpPr>
        <p:spPr>
          <a:xfrm>
            <a:off x="7528640" y="5867400"/>
            <a:ext cx="63991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2010</a:t>
            </a:r>
            <a:endParaRPr lang="en-US" sz="1600" dirty="0"/>
          </a:p>
        </p:txBody>
      </p:sp>
      <p:sp>
        <p:nvSpPr>
          <p:cNvPr id="49" name="TextBox 48"/>
          <p:cNvSpPr txBox="1"/>
          <p:nvPr/>
        </p:nvSpPr>
        <p:spPr>
          <a:xfrm>
            <a:off x="465520" y="4349087"/>
            <a:ext cx="1385956" cy="646331"/>
          </a:xfrm>
          <a:prstGeom prst="rect">
            <a:avLst/>
          </a:prstGeom>
          <a:solidFill>
            <a:srgbClr val="E6EDFA"/>
          </a:solidFill>
          <a:ln w="25400">
            <a:solidFill>
              <a:srgbClr val="4974CB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>
            <a:defPPr>
              <a:defRPr lang="en-US"/>
            </a:defPPr>
            <a:lvl1pPr>
              <a:defRPr>
                <a:solidFill>
                  <a:srgbClr val="183774"/>
                </a:solidFill>
              </a:defRPr>
            </a:lvl1pPr>
          </a:lstStyle>
          <a:p>
            <a:r>
              <a:rPr lang="en-US" dirty="0"/>
              <a:t>UNIX buffer</a:t>
            </a:r>
            <a:br>
              <a:rPr lang="en-US" dirty="0"/>
            </a:br>
            <a:r>
              <a:rPr lang="en-US" dirty="0"/>
              <a:t>cache</a:t>
            </a:r>
          </a:p>
        </p:txBody>
      </p:sp>
      <p:sp>
        <p:nvSpPr>
          <p:cNvPr id="50" name="TextBox 49"/>
          <p:cNvSpPr txBox="1"/>
          <p:nvPr/>
        </p:nvSpPr>
        <p:spPr>
          <a:xfrm>
            <a:off x="1371600" y="3239869"/>
            <a:ext cx="1595309" cy="646331"/>
          </a:xfrm>
          <a:prstGeom prst="rect">
            <a:avLst/>
          </a:prstGeom>
          <a:solidFill>
            <a:srgbClr val="E6EDFA"/>
          </a:solidFill>
          <a:ln w="25400">
            <a:solidFill>
              <a:srgbClr val="4974CB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>
            <a:defPPr>
              <a:defRPr lang="en-US"/>
            </a:defPPr>
            <a:lvl1pPr>
              <a:defRPr>
                <a:solidFill>
                  <a:srgbClr val="183774"/>
                </a:solidFill>
              </a:defRPr>
            </a:lvl1pPr>
          </a:lstStyle>
          <a:p>
            <a:r>
              <a:rPr lang="en-US" dirty="0"/>
              <a:t>Main-memory</a:t>
            </a:r>
            <a:br>
              <a:rPr lang="en-US" dirty="0"/>
            </a:br>
            <a:r>
              <a:rPr lang="en-US" dirty="0"/>
              <a:t>databases</a:t>
            </a:r>
          </a:p>
        </p:txBody>
      </p:sp>
      <p:sp>
        <p:nvSpPr>
          <p:cNvPr id="51" name="TextBox 50"/>
          <p:cNvSpPr txBox="1"/>
          <p:nvPr/>
        </p:nvSpPr>
        <p:spPr>
          <a:xfrm>
            <a:off x="3388837" y="3958478"/>
            <a:ext cx="1133644" cy="646331"/>
          </a:xfrm>
          <a:prstGeom prst="rect">
            <a:avLst/>
          </a:prstGeom>
          <a:solidFill>
            <a:srgbClr val="E6EDFA"/>
          </a:solidFill>
          <a:ln w="25400">
            <a:solidFill>
              <a:srgbClr val="4974CB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>
            <a:defPPr>
              <a:defRPr lang="en-US"/>
            </a:defPPr>
            <a:lvl1pPr>
              <a:defRPr>
                <a:solidFill>
                  <a:srgbClr val="183774"/>
                </a:solidFill>
              </a:defRPr>
            </a:lvl1pPr>
          </a:lstStyle>
          <a:p>
            <a:r>
              <a:rPr lang="en-US" dirty="0"/>
              <a:t>Large file</a:t>
            </a:r>
            <a:br>
              <a:rPr lang="en-US" dirty="0"/>
            </a:br>
            <a:r>
              <a:rPr lang="en-US" dirty="0"/>
              <a:t>caches</a:t>
            </a:r>
          </a:p>
        </p:txBody>
      </p:sp>
      <p:sp>
        <p:nvSpPr>
          <p:cNvPr id="65" name="Oval 64"/>
          <p:cNvSpPr/>
          <p:nvPr/>
        </p:nvSpPr>
        <p:spPr>
          <a:xfrm>
            <a:off x="1429319" y="5515383"/>
            <a:ext cx="311657" cy="286618"/>
          </a:xfrm>
          <a:prstGeom prst="ellipse">
            <a:avLst/>
          </a:prstGeom>
          <a:solidFill>
            <a:srgbClr val="193877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Oval 65"/>
          <p:cNvSpPr/>
          <p:nvPr/>
        </p:nvSpPr>
        <p:spPr>
          <a:xfrm>
            <a:off x="3054058" y="5435308"/>
            <a:ext cx="311657" cy="286618"/>
          </a:xfrm>
          <a:prstGeom prst="ellipse">
            <a:avLst/>
          </a:prstGeom>
          <a:solidFill>
            <a:srgbClr val="193877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" name="Oval 66"/>
          <p:cNvSpPr/>
          <p:nvPr/>
        </p:nvSpPr>
        <p:spPr>
          <a:xfrm>
            <a:off x="3810892" y="5347485"/>
            <a:ext cx="311657" cy="286618"/>
          </a:xfrm>
          <a:prstGeom prst="ellipse">
            <a:avLst/>
          </a:prstGeom>
          <a:solidFill>
            <a:srgbClr val="193877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" name="Oval 67"/>
          <p:cNvSpPr/>
          <p:nvPr/>
        </p:nvSpPr>
        <p:spPr>
          <a:xfrm>
            <a:off x="6404275" y="4461500"/>
            <a:ext cx="311657" cy="286618"/>
          </a:xfrm>
          <a:prstGeom prst="ellipse">
            <a:avLst/>
          </a:prstGeom>
          <a:solidFill>
            <a:srgbClr val="193877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9" name="Oval 68"/>
          <p:cNvSpPr/>
          <p:nvPr/>
        </p:nvSpPr>
        <p:spPr>
          <a:xfrm>
            <a:off x="7064245" y="3908728"/>
            <a:ext cx="311657" cy="286618"/>
          </a:xfrm>
          <a:prstGeom prst="ellipse">
            <a:avLst/>
          </a:prstGeom>
          <a:solidFill>
            <a:srgbClr val="193877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Oval 69"/>
          <p:cNvSpPr/>
          <p:nvPr/>
        </p:nvSpPr>
        <p:spPr>
          <a:xfrm>
            <a:off x="7336756" y="3603927"/>
            <a:ext cx="311657" cy="286618"/>
          </a:xfrm>
          <a:prstGeom prst="ellipse">
            <a:avLst/>
          </a:prstGeom>
          <a:solidFill>
            <a:srgbClr val="193877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Oval 70"/>
          <p:cNvSpPr/>
          <p:nvPr/>
        </p:nvSpPr>
        <p:spPr>
          <a:xfrm>
            <a:off x="6737488" y="4205778"/>
            <a:ext cx="311657" cy="286618"/>
          </a:xfrm>
          <a:prstGeom prst="ellipse">
            <a:avLst/>
          </a:prstGeom>
          <a:solidFill>
            <a:srgbClr val="193877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2" name="TextBox 71"/>
          <p:cNvSpPr txBox="1"/>
          <p:nvPr/>
        </p:nvSpPr>
        <p:spPr>
          <a:xfrm>
            <a:off x="4122549" y="3040818"/>
            <a:ext cx="1915910" cy="646331"/>
          </a:xfrm>
          <a:prstGeom prst="rect">
            <a:avLst/>
          </a:prstGeom>
          <a:solidFill>
            <a:srgbClr val="E6EDFA"/>
          </a:solidFill>
          <a:ln w="25400">
            <a:solidFill>
              <a:srgbClr val="4974CB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>
            <a:defPPr>
              <a:defRPr lang="en-US"/>
            </a:defPPr>
            <a:lvl1pPr>
              <a:defRPr>
                <a:solidFill>
                  <a:srgbClr val="183774"/>
                </a:solidFill>
              </a:defRPr>
            </a:lvl1pPr>
          </a:lstStyle>
          <a:p>
            <a:r>
              <a:rPr lang="en-US" dirty="0"/>
              <a:t>Web indexes</a:t>
            </a:r>
            <a:br>
              <a:rPr lang="en-US" dirty="0"/>
            </a:br>
            <a:r>
              <a:rPr lang="en-US" dirty="0"/>
              <a:t>entirely in DRAM</a:t>
            </a:r>
          </a:p>
        </p:txBody>
      </p:sp>
      <p:sp>
        <p:nvSpPr>
          <p:cNvPr id="73" name="TextBox 72"/>
          <p:cNvSpPr txBox="1"/>
          <p:nvPr/>
        </p:nvSpPr>
        <p:spPr>
          <a:xfrm>
            <a:off x="5150971" y="2438400"/>
            <a:ext cx="1441420" cy="369332"/>
          </a:xfrm>
          <a:prstGeom prst="rect">
            <a:avLst/>
          </a:prstGeom>
          <a:solidFill>
            <a:srgbClr val="E6EDFA"/>
          </a:solidFill>
          <a:ln w="25400">
            <a:solidFill>
              <a:srgbClr val="4974CB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>
            <a:defPPr>
              <a:defRPr lang="en-US"/>
            </a:defPPr>
            <a:lvl1pPr>
              <a:defRPr>
                <a:solidFill>
                  <a:srgbClr val="183774"/>
                </a:solidFill>
              </a:defRPr>
            </a:lvl1pPr>
          </a:lstStyle>
          <a:p>
            <a:r>
              <a:rPr lang="en-US" dirty="0"/>
              <a:t>memcached</a:t>
            </a:r>
          </a:p>
        </p:txBody>
      </p:sp>
      <p:sp>
        <p:nvSpPr>
          <p:cNvPr id="74" name="TextBox 73"/>
          <p:cNvSpPr txBox="1"/>
          <p:nvPr/>
        </p:nvSpPr>
        <p:spPr>
          <a:xfrm>
            <a:off x="5591408" y="1233100"/>
            <a:ext cx="1937389" cy="923330"/>
          </a:xfrm>
          <a:prstGeom prst="rect">
            <a:avLst/>
          </a:prstGeom>
          <a:solidFill>
            <a:srgbClr val="E6EDFA"/>
          </a:solidFill>
          <a:ln w="25400">
            <a:solidFill>
              <a:srgbClr val="4974CB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>
            <a:defPPr>
              <a:defRPr lang="en-US"/>
            </a:defPPr>
            <a:lvl1pPr>
              <a:defRPr>
                <a:solidFill>
                  <a:srgbClr val="183774"/>
                </a:solidFill>
              </a:defRPr>
            </a:lvl1pPr>
          </a:lstStyle>
          <a:p>
            <a:r>
              <a:rPr lang="en-US" dirty="0"/>
              <a:t>Facebook:</a:t>
            </a:r>
            <a:br>
              <a:rPr lang="en-US" dirty="0"/>
            </a:br>
            <a:r>
              <a:rPr lang="en-US" dirty="0"/>
              <a:t>200 TB total data</a:t>
            </a:r>
            <a:br>
              <a:rPr lang="en-US" dirty="0"/>
            </a:br>
            <a:r>
              <a:rPr lang="en-US" dirty="0"/>
              <a:t>150 TB cache!</a:t>
            </a:r>
          </a:p>
        </p:txBody>
      </p:sp>
      <p:sp>
        <p:nvSpPr>
          <p:cNvPr id="75" name="TextBox 74"/>
          <p:cNvSpPr txBox="1"/>
          <p:nvPr/>
        </p:nvSpPr>
        <p:spPr>
          <a:xfrm>
            <a:off x="7094371" y="4888992"/>
            <a:ext cx="1595309" cy="646331"/>
          </a:xfrm>
          <a:prstGeom prst="rect">
            <a:avLst/>
          </a:prstGeom>
          <a:solidFill>
            <a:srgbClr val="E6EDFA"/>
          </a:solidFill>
          <a:ln w="25400">
            <a:solidFill>
              <a:srgbClr val="4974CB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>
            <a:defPPr>
              <a:defRPr lang="en-US"/>
            </a:defPPr>
            <a:lvl1pPr>
              <a:defRPr>
                <a:solidFill>
                  <a:srgbClr val="183774"/>
                </a:solidFill>
              </a:defRPr>
            </a:lvl1pPr>
          </a:lstStyle>
          <a:p>
            <a:r>
              <a:rPr lang="en-US" dirty="0"/>
              <a:t>Main-memory</a:t>
            </a:r>
            <a:br>
              <a:rPr lang="en-US" dirty="0"/>
            </a:br>
            <a:r>
              <a:rPr lang="en-US" dirty="0"/>
              <a:t>DBs, again</a:t>
            </a:r>
          </a:p>
        </p:txBody>
      </p:sp>
      <p:cxnSp>
        <p:nvCxnSpPr>
          <p:cNvPr id="77" name="Straight Connector 76"/>
          <p:cNvCxnSpPr>
            <a:stCxn id="65" idx="0"/>
          </p:cNvCxnSpPr>
          <p:nvPr/>
        </p:nvCxnSpPr>
        <p:spPr>
          <a:xfrm flipV="1">
            <a:off x="1585148" y="4995418"/>
            <a:ext cx="0" cy="519965"/>
          </a:xfrm>
          <a:prstGeom prst="line">
            <a:avLst/>
          </a:prstGeom>
          <a:ln w="31750" cap="rnd">
            <a:solidFill>
              <a:srgbClr val="4974CB"/>
            </a:solidFill>
            <a:prstDash val="sysDot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79" name="Straight Connector 78"/>
          <p:cNvCxnSpPr>
            <a:stCxn id="66" idx="1"/>
            <a:endCxn id="50" idx="2"/>
          </p:cNvCxnSpPr>
          <p:nvPr/>
        </p:nvCxnSpPr>
        <p:spPr>
          <a:xfrm flipH="1" flipV="1">
            <a:off x="2169255" y="3886200"/>
            <a:ext cx="930444" cy="1591082"/>
          </a:xfrm>
          <a:prstGeom prst="line">
            <a:avLst/>
          </a:prstGeom>
          <a:ln w="31750" cap="rnd">
            <a:solidFill>
              <a:srgbClr val="4974CB"/>
            </a:solidFill>
            <a:prstDash val="sysDot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80" name="Straight Connector 79"/>
          <p:cNvCxnSpPr>
            <a:stCxn id="67" idx="0"/>
            <a:endCxn id="51" idx="2"/>
          </p:cNvCxnSpPr>
          <p:nvPr/>
        </p:nvCxnSpPr>
        <p:spPr>
          <a:xfrm flipH="1" flipV="1">
            <a:off x="3955659" y="4604809"/>
            <a:ext cx="11062" cy="742676"/>
          </a:xfrm>
          <a:prstGeom prst="line">
            <a:avLst/>
          </a:prstGeom>
          <a:ln w="31750" cap="rnd">
            <a:solidFill>
              <a:srgbClr val="4974CB"/>
            </a:solidFill>
            <a:prstDash val="sysDot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81" name="Straight Connector 80"/>
          <p:cNvCxnSpPr>
            <a:endCxn id="72" idx="2"/>
          </p:cNvCxnSpPr>
          <p:nvPr/>
        </p:nvCxnSpPr>
        <p:spPr>
          <a:xfrm flipH="1" flipV="1">
            <a:off x="5080504" y="3687149"/>
            <a:ext cx="1343543" cy="838356"/>
          </a:xfrm>
          <a:prstGeom prst="line">
            <a:avLst/>
          </a:prstGeom>
          <a:ln w="31750" cap="rnd">
            <a:solidFill>
              <a:srgbClr val="4974CB"/>
            </a:solidFill>
            <a:prstDash val="sysDot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82" name="Straight Connector 81"/>
          <p:cNvCxnSpPr/>
          <p:nvPr/>
        </p:nvCxnSpPr>
        <p:spPr>
          <a:xfrm flipH="1" flipV="1">
            <a:off x="6324600" y="2807980"/>
            <a:ext cx="502403" cy="1407559"/>
          </a:xfrm>
          <a:prstGeom prst="line">
            <a:avLst/>
          </a:prstGeom>
          <a:ln w="31750" cap="rnd">
            <a:solidFill>
              <a:srgbClr val="4974CB"/>
            </a:solidFill>
            <a:prstDash val="sysDot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83" name="Straight Connector 82"/>
          <p:cNvCxnSpPr/>
          <p:nvPr/>
        </p:nvCxnSpPr>
        <p:spPr>
          <a:xfrm flipH="1" flipV="1">
            <a:off x="7336756" y="2156430"/>
            <a:ext cx="102430" cy="1454675"/>
          </a:xfrm>
          <a:prstGeom prst="line">
            <a:avLst/>
          </a:prstGeom>
          <a:ln w="31750" cap="rnd">
            <a:solidFill>
              <a:srgbClr val="4974CB"/>
            </a:solidFill>
            <a:prstDash val="sysDot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84" name="Straight Connector 83"/>
          <p:cNvCxnSpPr/>
          <p:nvPr/>
        </p:nvCxnSpPr>
        <p:spPr>
          <a:xfrm>
            <a:off x="7284203" y="4207790"/>
            <a:ext cx="244594" cy="681202"/>
          </a:xfrm>
          <a:prstGeom prst="line">
            <a:avLst/>
          </a:prstGeom>
          <a:ln w="31750" cap="rnd">
            <a:solidFill>
              <a:srgbClr val="4974CB"/>
            </a:solidFill>
            <a:prstDash val="sysDot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646901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High performance</a:t>
            </a:r>
          </a:p>
          <a:p>
            <a:pPr lvl="1"/>
            <a:r>
              <a:rPr lang="en-US" dirty="0" smtClean="0"/>
              <a:t>Read/write latency not impacted by secondary storage speed</a:t>
            </a:r>
          </a:p>
          <a:p>
            <a:r>
              <a:rPr lang="en-US" dirty="0" smtClean="0"/>
              <a:t>Efficient use of DRAM</a:t>
            </a:r>
          </a:p>
          <a:p>
            <a:pPr lvl="1"/>
            <a:r>
              <a:rPr lang="en-US" dirty="0" smtClean="0"/>
              <a:t>DRAM ≈ 50% of system cost</a:t>
            </a:r>
          </a:p>
          <a:p>
            <a:pPr lvl="1"/>
            <a:r>
              <a:rPr lang="en-US" dirty="0" smtClean="0"/>
              <a:t>Goal: 80-90% DRAM utilization</a:t>
            </a:r>
          </a:p>
          <a:p>
            <a:r>
              <a:rPr lang="en-US" dirty="0" smtClean="0"/>
              <a:t>Durability/availability ≥ replicated disk</a:t>
            </a:r>
          </a:p>
          <a:p>
            <a:r>
              <a:rPr lang="en-US" dirty="0" smtClean="0"/>
              <a:t>Scalable</a:t>
            </a:r>
          </a:p>
          <a:p>
            <a:pPr lvl="1"/>
            <a:r>
              <a:rPr lang="en-US" dirty="0" smtClean="0"/>
              <a:t>Increase capacity/performance by adding servers</a:t>
            </a:r>
          </a:p>
          <a:p>
            <a:pPr lvl="1"/>
            <a:r>
              <a:rPr lang="en-US" dirty="0" smtClean="0"/>
              <a:t>Minimize centralized functionality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March 1, 2015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The RAMCloud Storage System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E2162002-2512-45FD-82AF-2FE8F2E91859}" type="slidenum">
              <a:rPr lang="en-US" smtClean="0"/>
              <a:pPr>
                <a:defRPr/>
              </a:pPr>
              <a:t>20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Storage System Requirements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9761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2255051"/>
            <a:ext cx="8610600" cy="2393149"/>
          </a:xfrm>
          <a:prstGeom prst="rect">
            <a:avLst/>
          </a:prstGeom>
        </p:spPr>
      </p:pic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4770437"/>
            <a:ext cx="8229600" cy="1477963"/>
          </a:xfrm>
        </p:spPr>
        <p:txBody>
          <a:bodyPr/>
          <a:lstStyle/>
          <a:p>
            <a:r>
              <a:rPr lang="en-US" sz="2000" dirty="0" smtClean="0"/>
              <a:t>7 memory allocators, 8 synthetic workloads</a:t>
            </a:r>
          </a:p>
          <a:p>
            <a:pPr lvl="1">
              <a:spcBef>
                <a:spcPts val="300"/>
              </a:spcBef>
            </a:pPr>
            <a:r>
              <a:rPr lang="en-US" sz="1800" dirty="0" smtClean="0"/>
              <a:t>Total live data constant (10 GB)</a:t>
            </a:r>
          </a:p>
          <a:p>
            <a:pPr lvl="1">
              <a:spcBef>
                <a:spcPts val="300"/>
              </a:spcBef>
            </a:pPr>
            <a:r>
              <a:rPr lang="en-US" sz="1800" dirty="0" smtClean="0"/>
              <a:t>But </a:t>
            </a:r>
            <a:r>
              <a:rPr lang="en-US" sz="1800" dirty="0" smtClean="0">
                <a:solidFill>
                  <a:schemeClr val="accent4"/>
                </a:solidFill>
              </a:rPr>
              <a:t>workload changes </a:t>
            </a:r>
            <a:r>
              <a:rPr lang="en-US" sz="1800" dirty="0" smtClean="0"/>
              <a:t>(except W1)</a:t>
            </a:r>
          </a:p>
          <a:p>
            <a:r>
              <a:rPr lang="en-US" sz="2000" dirty="0" smtClean="0"/>
              <a:t>All allocators waste at least 50% of memory in some situations</a:t>
            </a:r>
            <a:endParaRPr lang="en-US" sz="2000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March 1, 2015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The RAMCloud Storage System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E2162002-2512-45FD-82AF-2FE8F2E91859}" type="slidenum">
              <a:rPr lang="en-US" smtClean="0"/>
              <a:pPr>
                <a:defRPr/>
              </a:pPr>
              <a:t>21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Existing Allocators Waste Memory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2638405" y="1143000"/>
            <a:ext cx="5250155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dirty="0" err="1" smtClean="0"/>
              <a:t>glibc</a:t>
            </a:r>
            <a:r>
              <a:rPr lang="en-US" dirty="0" smtClean="0"/>
              <a:t> </a:t>
            </a:r>
            <a:r>
              <a:rPr lang="en-US" dirty="0" err="1" smtClean="0"/>
              <a:t>malloc</a:t>
            </a:r>
            <a:r>
              <a:rPr lang="en-US" dirty="0" smtClean="0"/>
              <a:t>: </a:t>
            </a:r>
            <a:r>
              <a:rPr lang="en-US" dirty="0" smtClean="0">
                <a:solidFill>
                  <a:schemeClr val="accent4"/>
                </a:solidFill>
              </a:rPr>
              <a:t>13.7 GB memory to hold 10 GB data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under workload W2:</a:t>
            </a:r>
          </a:p>
          <a:p>
            <a:pPr marL="285750" indent="-285750" algn="l">
              <a:buClr>
                <a:schemeClr val="tx2"/>
              </a:buClr>
              <a:buSzPct val="120000"/>
              <a:buFont typeface="Arial" panose="020B0604020202020204" pitchFamily="34" charset="0"/>
              <a:buChar char="•"/>
            </a:pPr>
            <a:r>
              <a:rPr lang="en-US" dirty="0" smtClean="0"/>
              <a:t>Allocate many 100B objects</a:t>
            </a:r>
          </a:p>
          <a:p>
            <a:pPr marL="285750" indent="-285750" algn="l">
              <a:buClr>
                <a:schemeClr val="tx2"/>
              </a:buClr>
              <a:buSzPct val="120000"/>
              <a:buFont typeface="Arial" panose="020B0604020202020204" pitchFamily="34" charset="0"/>
              <a:buChar char="•"/>
            </a:pPr>
            <a:r>
              <a:rPr lang="en-US" dirty="0" smtClean="0"/>
              <a:t>Gradually overwrite with 130B objects</a:t>
            </a:r>
            <a:endParaRPr lang="en-US" dirty="0"/>
          </a:p>
        </p:txBody>
      </p:sp>
      <p:sp>
        <p:nvSpPr>
          <p:cNvPr id="10" name="Freeform 9"/>
          <p:cNvSpPr/>
          <p:nvPr/>
        </p:nvSpPr>
        <p:spPr>
          <a:xfrm>
            <a:off x="1537638" y="1712563"/>
            <a:ext cx="1104824" cy="1712562"/>
          </a:xfrm>
          <a:custGeom>
            <a:avLst/>
            <a:gdLst>
              <a:gd name="connsiteX0" fmla="*/ 193729 w 193729"/>
              <a:gd name="connsiteY0" fmla="*/ 0 h 1379349"/>
              <a:gd name="connsiteX1" fmla="*/ 0 w 193729"/>
              <a:gd name="connsiteY1" fmla="*/ 1379349 h 1379349"/>
              <a:gd name="connsiteX0" fmla="*/ 386039 w 386039"/>
              <a:gd name="connsiteY0" fmla="*/ 0 h 1379349"/>
              <a:gd name="connsiteX1" fmla="*/ 192310 w 386039"/>
              <a:gd name="connsiteY1" fmla="*/ 1379349 h 1379349"/>
              <a:gd name="connsiteX0" fmla="*/ 527858 w 527858"/>
              <a:gd name="connsiteY0" fmla="*/ 0 h 1394847"/>
              <a:gd name="connsiteX1" fmla="*/ 16414 w 527858"/>
              <a:gd name="connsiteY1" fmla="*/ 1394847 h 1394847"/>
              <a:gd name="connsiteX0" fmla="*/ 643834 w 643834"/>
              <a:gd name="connsiteY0" fmla="*/ 0 h 1394847"/>
              <a:gd name="connsiteX1" fmla="*/ 132390 w 643834"/>
              <a:gd name="connsiteY1" fmla="*/ 1394847 h 1394847"/>
              <a:gd name="connsiteX0" fmla="*/ 649289 w 649289"/>
              <a:gd name="connsiteY0" fmla="*/ 0 h 1394847"/>
              <a:gd name="connsiteX1" fmla="*/ 137845 w 649289"/>
              <a:gd name="connsiteY1" fmla="*/ 1394847 h 1394847"/>
              <a:gd name="connsiteX0" fmla="*/ 511444 w 511444"/>
              <a:gd name="connsiteY0" fmla="*/ 0 h 1394847"/>
              <a:gd name="connsiteX1" fmla="*/ 0 w 511444"/>
              <a:gd name="connsiteY1" fmla="*/ 1394847 h 1394847"/>
              <a:gd name="connsiteX0" fmla="*/ 511444 w 511444"/>
              <a:gd name="connsiteY0" fmla="*/ 0 h 1394847"/>
              <a:gd name="connsiteX1" fmla="*/ 0 w 511444"/>
              <a:gd name="connsiteY1" fmla="*/ 1394847 h 13948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511444" h="1394847">
                <a:moveTo>
                  <a:pt x="511444" y="0"/>
                </a:moveTo>
                <a:cubicBezTo>
                  <a:pt x="4537" y="20395"/>
                  <a:pt x="81364" y="532109"/>
                  <a:pt x="0" y="1394847"/>
                </a:cubicBezTo>
              </a:path>
            </a:pathLst>
          </a:custGeom>
          <a:noFill/>
          <a:ln>
            <a:solidFill>
              <a:schemeClr val="accent4"/>
            </a:solidFill>
            <a:prstDash val="sysDash"/>
            <a:tailEnd type="triangle" w="med" len="lg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64355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Picture 3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1143000"/>
            <a:ext cx="8610600" cy="2393149"/>
          </a:xfrm>
          <a:prstGeom prst="rect">
            <a:avLst/>
          </a:prstGeom>
        </p:spPr>
      </p:pic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March 1, 2015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The RAMCloud Storage System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E2162002-2512-45FD-82AF-2FE8F2E91859}" type="slidenum">
              <a:rPr lang="en-US" smtClean="0"/>
              <a:pPr>
                <a:defRPr/>
              </a:pPr>
              <a:t>22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Non-Copying Allocators</a:t>
            </a:r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1066800" y="5181600"/>
            <a:ext cx="6096000" cy="3048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1066800" y="5181600"/>
            <a:ext cx="381000" cy="304800"/>
          </a:xfrm>
          <a:prstGeom prst="rect">
            <a:avLst/>
          </a:prstGeom>
          <a:solidFill>
            <a:srgbClr val="C9D6F3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1676400" y="5181600"/>
            <a:ext cx="152400" cy="304800"/>
          </a:xfrm>
          <a:prstGeom prst="rect">
            <a:avLst/>
          </a:prstGeom>
          <a:solidFill>
            <a:srgbClr val="C9D6F3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1828800" y="5181600"/>
            <a:ext cx="533400" cy="304800"/>
          </a:xfrm>
          <a:prstGeom prst="rect">
            <a:avLst/>
          </a:prstGeom>
          <a:solidFill>
            <a:srgbClr val="C9D6F3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2667000" y="5181600"/>
            <a:ext cx="228600" cy="304800"/>
          </a:xfrm>
          <a:prstGeom prst="rect">
            <a:avLst/>
          </a:prstGeom>
          <a:solidFill>
            <a:srgbClr val="C9D6F3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3124200" y="5181600"/>
            <a:ext cx="609600" cy="304800"/>
          </a:xfrm>
          <a:prstGeom prst="rect">
            <a:avLst/>
          </a:prstGeom>
          <a:solidFill>
            <a:srgbClr val="C9D6F3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3733800" y="5181600"/>
            <a:ext cx="76200" cy="304800"/>
          </a:xfrm>
          <a:prstGeom prst="rect">
            <a:avLst/>
          </a:prstGeom>
          <a:solidFill>
            <a:srgbClr val="C9D6F3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3810000" y="5181600"/>
            <a:ext cx="76200" cy="304800"/>
          </a:xfrm>
          <a:prstGeom prst="rect">
            <a:avLst/>
          </a:prstGeom>
          <a:solidFill>
            <a:srgbClr val="C9D6F3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3962400" y="5181600"/>
            <a:ext cx="76200" cy="304800"/>
          </a:xfrm>
          <a:prstGeom prst="rect">
            <a:avLst/>
          </a:prstGeom>
          <a:solidFill>
            <a:srgbClr val="C9D6F3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/>
          <p:cNvSpPr/>
          <p:nvPr/>
        </p:nvSpPr>
        <p:spPr>
          <a:xfrm>
            <a:off x="4191000" y="5181600"/>
            <a:ext cx="304800" cy="304800"/>
          </a:xfrm>
          <a:prstGeom prst="rect">
            <a:avLst/>
          </a:prstGeom>
          <a:solidFill>
            <a:srgbClr val="C9D6F3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4800600" y="5181600"/>
            <a:ext cx="533400" cy="304800"/>
          </a:xfrm>
          <a:prstGeom prst="rect">
            <a:avLst/>
          </a:prstGeom>
          <a:solidFill>
            <a:srgbClr val="C9D6F3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/>
          <p:cNvSpPr/>
          <p:nvPr/>
        </p:nvSpPr>
        <p:spPr>
          <a:xfrm>
            <a:off x="5562600" y="5181600"/>
            <a:ext cx="381000" cy="304800"/>
          </a:xfrm>
          <a:prstGeom prst="rect">
            <a:avLst/>
          </a:prstGeom>
          <a:solidFill>
            <a:srgbClr val="C9D6F3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/>
          <p:cNvSpPr/>
          <p:nvPr/>
        </p:nvSpPr>
        <p:spPr>
          <a:xfrm>
            <a:off x="5943600" y="5181600"/>
            <a:ext cx="457200" cy="304800"/>
          </a:xfrm>
          <a:prstGeom prst="rect">
            <a:avLst/>
          </a:prstGeom>
          <a:solidFill>
            <a:srgbClr val="C9D6F3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/>
          <p:cNvSpPr/>
          <p:nvPr/>
        </p:nvSpPr>
        <p:spPr>
          <a:xfrm>
            <a:off x="7010400" y="5181600"/>
            <a:ext cx="152400" cy="304800"/>
          </a:xfrm>
          <a:prstGeom prst="rect">
            <a:avLst/>
          </a:prstGeom>
          <a:solidFill>
            <a:srgbClr val="C9D6F3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/>
          <p:cNvSpPr/>
          <p:nvPr/>
        </p:nvSpPr>
        <p:spPr>
          <a:xfrm>
            <a:off x="6781800" y="5181600"/>
            <a:ext cx="152400" cy="304800"/>
          </a:xfrm>
          <a:prstGeom prst="rect">
            <a:avLst/>
          </a:prstGeom>
          <a:solidFill>
            <a:srgbClr val="C9D6F3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7" name="Group 26"/>
          <p:cNvGrpSpPr/>
          <p:nvPr/>
        </p:nvGrpSpPr>
        <p:grpSpPr>
          <a:xfrm flipV="1">
            <a:off x="4788976" y="5525145"/>
            <a:ext cx="2177512" cy="507614"/>
            <a:chOff x="4788976" y="4636532"/>
            <a:chExt cx="2177512" cy="507614"/>
          </a:xfrm>
        </p:grpSpPr>
        <p:cxnSp>
          <p:nvCxnSpPr>
            <p:cNvPr id="28" name="Straight Connector 27"/>
            <p:cNvCxnSpPr/>
            <p:nvPr/>
          </p:nvCxnSpPr>
          <p:spPr>
            <a:xfrm>
              <a:off x="6625838" y="4636532"/>
              <a:ext cx="340650" cy="507614"/>
            </a:xfrm>
            <a:prstGeom prst="line">
              <a:avLst/>
            </a:prstGeom>
            <a:ln w="19050" cap="rnd">
              <a:solidFill>
                <a:schemeClr val="tx2"/>
              </a:solidFill>
              <a:tailEnd type="triangle" w="sm" len="lg"/>
            </a:ln>
            <a:effectLst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 flipH="1">
              <a:off x="6625525" y="4636532"/>
              <a:ext cx="313" cy="507614"/>
            </a:xfrm>
            <a:prstGeom prst="line">
              <a:avLst/>
            </a:prstGeom>
            <a:ln w="19050" cap="rnd">
              <a:solidFill>
                <a:schemeClr val="tx2"/>
              </a:solidFill>
              <a:tailEnd type="triangle" w="sm" len="lg"/>
            </a:ln>
            <a:effectLst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/>
          </p:nvCxnSpPr>
          <p:spPr>
            <a:xfrm flipH="1">
              <a:off x="5556142" y="4636532"/>
              <a:ext cx="1069696" cy="492115"/>
            </a:xfrm>
            <a:prstGeom prst="line">
              <a:avLst/>
            </a:prstGeom>
            <a:ln w="19050" cap="rnd">
              <a:solidFill>
                <a:schemeClr val="tx2"/>
              </a:solidFill>
              <a:tailEnd type="triangle" w="sm" len="lg"/>
            </a:ln>
            <a:effectLst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/>
          </p:nvCxnSpPr>
          <p:spPr>
            <a:xfrm flipH="1">
              <a:off x="4788976" y="4636532"/>
              <a:ext cx="1836862" cy="499865"/>
            </a:xfrm>
            <a:prstGeom prst="line">
              <a:avLst/>
            </a:prstGeom>
            <a:ln w="19050" cap="rnd">
              <a:solidFill>
                <a:schemeClr val="tx2"/>
              </a:solidFill>
              <a:tailEnd type="triangle" w="sm" len="lg"/>
            </a:ln>
            <a:effectLst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33" name="TextBox 32"/>
          <p:cNvSpPr txBox="1"/>
          <p:nvPr/>
        </p:nvSpPr>
        <p:spPr>
          <a:xfrm>
            <a:off x="5975660" y="5955268"/>
            <a:ext cx="13003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tx2"/>
                </a:solidFill>
              </a:rPr>
              <a:t>Free areas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457200" y="3810000"/>
            <a:ext cx="8229600" cy="2316163"/>
          </a:xfrm>
        </p:spPr>
        <p:txBody>
          <a:bodyPr/>
          <a:lstStyle/>
          <a:p>
            <a:r>
              <a:rPr lang="en-US" dirty="0"/>
              <a:t>Blocks cannot be moved once allocated</a:t>
            </a:r>
          </a:p>
          <a:p>
            <a:r>
              <a:rPr lang="en-US" dirty="0"/>
              <a:t>Result: fragmentation</a:t>
            </a:r>
          </a:p>
          <a:p>
            <a:endParaRPr lang="en-US" dirty="0"/>
          </a:p>
        </p:txBody>
      </p:sp>
      <p:sp>
        <p:nvSpPr>
          <p:cNvPr id="35" name="Rounded Rectangle 34"/>
          <p:cNvSpPr/>
          <p:nvPr/>
        </p:nvSpPr>
        <p:spPr>
          <a:xfrm>
            <a:off x="1219200" y="1143000"/>
            <a:ext cx="5105400" cy="2514599"/>
          </a:xfrm>
          <a:prstGeom prst="roundRect">
            <a:avLst>
              <a:gd name="adj" fmla="val 12901"/>
            </a:avLst>
          </a:prstGeom>
          <a:noFill/>
          <a:ln w="50800">
            <a:solidFill>
              <a:srgbClr val="EE002D"/>
            </a:solidFill>
            <a:prstDash val="dash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ounded Rectangle 35"/>
          <p:cNvSpPr/>
          <p:nvPr/>
        </p:nvSpPr>
        <p:spPr>
          <a:xfrm>
            <a:off x="7299702" y="1143001"/>
            <a:ext cx="1061634" cy="2514600"/>
          </a:xfrm>
          <a:prstGeom prst="roundRect">
            <a:avLst>
              <a:gd name="adj" fmla="val 12901"/>
            </a:avLst>
          </a:prstGeom>
          <a:noFill/>
          <a:ln w="50800">
            <a:solidFill>
              <a:srgbClr val="EE002D"/>
            </a:solidFill>
            <a:prstDash val="dash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44938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" name="Picture 6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1143000"/>
            <a:ext cx="8610600" cy="2393149"/>
          </a:xfrm>
          <a:prstGeom prst="rect">
            <a:avLst/>
          </a:prstGeom>
        </p:spPr>
      </p:pic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March 1, 2015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The RAMCloud Storage System</a:t>
            </a:r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Copying Garbage Collectors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457200" y="4648200"/>
            <a:ext cx="8229600" cy="1981200"/>
          </a:xfrm>
          <a:solidFill>
            <a:schemeClr val="bg1"/>
          </a:solidFill>
        </p:spPr>
        <p:txBody>
          <a:bodyPr/>
          <a:lstStyle/>
          <a:p>
            <a:r>
              <a:rPr lang="en-US" sz="2000" dirty="0" smtClean="0">
                <a:solidFill>
                  <a:schemeClr val="accent4"/>
                </a:solidFill>
              </a:rPr>
              <a:t>Must scan all memory to update pointers</a:t>
            </a:r>
            <a:endParaRPr lang="en-US" sz="2000" dirty="0">
              <a:solidFill>
                <a:schemeClr val="accent4"/>
              </a:solidFill>
            </a:endParaRPr>
          </a:p>
          <a:p>
            <a:pPr lvl="1"/>
            <a:r>
              <a:rPr lang="en-US" sz="1600" dirty="0" smtClean="0"/>
              <a:t>Expensive, scales poorly</a:t>
            </a:r>
            <a:endParaRPr lang="en-US" sz="1600" dirty="0"/>
          </a:p>
          <a:p>
            <a:pPr lvl="1"/>
            <a:r>
              <a:rPr lang="en-US" sz="1600" dirty="0" smtClean="0"/>
              <a:t>Wait for lots </a:t>
            </a:r>
            <a:r>
              <a:rPr lang="en-US" sz="1600" dirty="0"/>
              <a:t>of free </a:t>
            </a:r>
            <a:r>
              <a:rPr lang="en-US" sz="1600" dirty="0" smtClean="0"/>
              <a:t>space before running GC</a:t>
            </a:r>
            <a:endParaRPr lang="en-US" dirty="0"/>
          </a:p>
          <a:p>
            <a:pPr>
              <a:spcBef>
                <a:spcPts val="600"/>
              </a:spcBef>
            </a:pPr>
            <a:r>
              <a:rPr lang="en-US" sz="2000" dirty="0"/>
              <a:t>State of the art: 3-5x </a:t>
            </a:r>
            <a:r>
              <a:rPr lang="en-US" sz="2000" dirty="0" err="1"/>
              <a:t>overallocation</a:t>
            </a:r>
            <a:r>
              <a:rPr lang="en-US" sz="2000" dirty="0"/>
              <a:t> of memory</a:t>
            </a:r>
          </a:p>
          <a:p>
            <a:pPr>
              <a:spcBef>
                <a:spcPts val="600"/>
              </a:spcBef>
            </a:pPr>
            <a:r>
              <a:rPr lang="en-US" sz="2000" dirty="0"/>
              <a:t>Long pauses: 3+ seconds for full GC</a:t>
            </a:r>
          </a:p>
          <a:p>
            <a:endParaRPr lang="en-US" dirty="0"/>
          </a:p>
        </p:txBody>
      </p:sp>
      <p:sp>
        <p:nvSpPr>
          <p:cNvPr id="35" name="Rounded Rectangle 34"/>
          <p:cNvSpPr/>
          <p:nvPr/>
        </p:nvSpPr>
        <p:spPr>
          <a:xfrm>
            <a:off x="6331058" y="1193369"/>
            <a:ext cx="984142" cy="2311831"/>
          </a:xfrm>
          <a:prstGeom prst="roundRect">
            <a:avLst>
              <a:gd name="adj" fmla="val 12901"/>
            </a:avLst>
          </a:prstGeom>
          <a:noFill/>
          <a:ln w="50800">
            <a:solidFill>
              <a:srgbClr val="EE002D"/>
            </a:solidFill>
            <a:prstDash val="dash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ectangle 31"/>
          <p:cNvSpPr/>
          <p:nvPr/>
        </p:nvSpPr>
        <p:spPr>
          <a:xfrm>
            <a:off x="2438400" y="3763506"/>
            <a:ext cx="6096000" cy="3048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ectangle 33"/>
          <p:cNvSpPr/>
          <p:nvPr/>
        </p:nvSpPr>
        <p:spPr>
          <a:xfrm>
            <a:off x="2438400" y="3763506"/>
            <a:ext cx="381000" cy="304800"/>
          </a:xfrm>
          <a:prstGeom prst="rect">
            <a:avLst/>
          </a:prstGeom>
          <a:solidFill>
            <a:srgbClr val="C9D6F3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Rectangle 36"/>
          <p:cNvSpPr/>
          <p:nvPr/>
        </p:nvSpPr>
        <p:spPr>
          <a:xfrm>
            <a:off x="3048000" y="3763506"/>
            <a:ext cx="152400" cy="304800"/>
          </a:xfrm>
          <a:prstGeom prst="rect">
            <a:avLst/>
          </a:prstGeom>
          <a:solidFill>
            <a:srgbClr val="C9D6F3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Rectangle 37"/>
          <p:cNvSpPr/>
          <p:nvPr/>
        </p:nvSpPr>
        <p:spPr>
          <a:xfrm>
            <a:off x="3200400" y="3763506"/>
            <a:ext cx="533400" cy="304800"/>
          </a:xfrm>
          <a:prstGeom prst="rect">
            <a:avLst/>
          </a:prstGeom>
          <a:solidFill>
            <a:srgbClr val="C9D6F3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Rectangle 38"/>
          <p:cNvSpPr/>
          <p:nvPr/>
        </p:nvSpPr>
        <p:spPr>
          <a:xfrm>
            <a:off x="4038600" y="3763506"/>
            <a:ext cx="228600" cy="304800"/>
          </a:xfrm>
          <a:prstGeom prst="rect">
            <a:avLst/>
          </a:prstGeom>
          <a:solidFill>
            <a:srgbClr val="C9D6F3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Rectangle 39"/>
          <p:cNvSpPr/>
          <p:nvPr/>
        </p:nvSpPr>
        <p:spPr>
          <a:xfrm>
            <a:off x="4495800" y="3763506"/>
            <a:ext cx="609600" cy="304800"/>
          </a:xfrm>
          <a:prstGeom prst="rect">
            <a:avLst/>
          </a:prstGeom>
          <a:solidFill>
            <a:srgbClr val="C9D6F3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ectangle 40"/>
          <p:cNvSpPr/>
          <p:nvPr/>
        </p:nvSpPr>
        <p:spPr>
          <a:xfrm>
            <a:off x="5105400" y="3763506"/>
            <a:ext cx="76200" cy="304800"/>
          </a:xfrm>
          <a:prstGeom prst="rect">
            <a:avLst/>
          </a:prstGeom>
          <a:solidFill>
            <a:srgbClr val="C9D6F3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Rectangle 41"/>
          <p:cNvSpPr/>
          <p:nvPr/>
        </p:nvSpPr>
        <p:spPr>
          <a:xfrm>
            <a:off x="5181600" y="3763506"/>
            <a:ext cx="76200" cy="304800"/>
          </a:xfrm>
          <a:prstGeom prst="rect">
            <a:avLst/>
          </a:prstGeom>
          <a:solidFill>
            <a:srgbClr val="C9D6F3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Rectangle 42"/>
          <p:cNvSpPr/>
          <p:nvPr/>
        </p:nvSpPr>
        <p:spPr>
          <a:xfrm>
            <a:off x="5334000" y="3763506"/>
            <a:ext cx="76200" cy="304800"/>
          </a:xfrm>
          <a:prstGeom prst="rect">
            <a:avLst/>
          </a:prstGeom>
          <a:solidFill>
            <a:srgbClr val="C9D6F3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Rectangle 43"/>
          <p:cNvSpPr/>
          <p:nvPr/>
        </p:nvSpPr>
        <p:spPr>
          <a:xfrm>
            <a:off x="5562600" y="3763506"/>
            <a:ext cx="304800" cy="304800"/>
          </a:xfrm>
          <a:prstGeom prst="rect">
            <a:avLst/>
          </a:prstGeom>
          <a:solidFill>
            <a:srgbClr val="C9D6F3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Rectangle 44"/>
          <p:cNvSpPr/>
          <p:nvPr/>
        </p:nvSpPr>
        <p:spPr>
          <a:xfrm>
            <a:off x="6172200" y="3763506"/>
            <a:ext cx="533400" cy="304800"/>
          </a:xfrm>
          <a:prstGeom prst="rect">
            <a:avLst/>
          </a:prstGeom>
          <a:solidFill>
            <a:srgbClr val="C9D6F3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Rectangle 45"/>
          <p:cNvSpPr/>
          <p:nvPr/>
        </p:nvSpPr>
        <p:spPr>
          <a:xfrm>
            <a:off x="6934200" y="3763506"/>
            <a:ext cx="381000" cy="304800"/>
          </a:xfrm>
          <a:prstGeom prst="rect">
            <a:avLst/>
          </a:prstGeom>
          <a:solidFill>
            <a:srgbClr val="C9D6F3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7315200" y="3763506"/>
            <a:ext cx="457200" cy="304800"/>
          </a:xfrm>
          <a:prstGeom prst="rect">
            <a:avLst/>
          </a:prstGeom>
          <a:solidFill>
            <a:srgbClr val="C9D6F3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Rectangle 47"/>
          <p:cNvSpPr/>
          <p:nvPr/>
        </p:nvSpPr>
        <p:spPr>
          <a:xfrm>
            <a:off x="8382000" y="3763506"/>
            <a:ext cx="152400" cy="304800"/>
          </a:xfrm>
          <a:prstGeom prst="rect">
            <a:avLst/>
          </a:prstGeom>
          <a:solidFill>
            <a:srgbClr val="C9D6F3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Rectangle 48"/>
          <p:cNvSpPr/>
          <p:nvPr/>
        </p:nvSpPr>
        <p:spPr>
          <a:xfrm>
            <a:off x="8153400" y="3763506"/>
            <a:ext cx="152400" cy="304800"/>
          </a:xfrm>
          <a:prstGeom prst="rect">
            <a:avLst/>
          </a:prstGeom>
          <a:solidFill>
            <a:srgbClr val="C9D6F3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TextBox 49"/>
          <p:cNvSpPr txBox="1"/>
          <p:nvPr/>
        </p:nvSpPr>
        <p:spPr>
          <a:xfrm>
            <a:off x="457200" y="3733800"/>
            <a:ext cx="19543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dirty="0" smtClean="0">
                <a:solidFill>
                  <a:schemeClr val="tx2"/>
                </a:solidFill>
              </a:rPr>
              <a:t>Before collection: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51" name="Rectangle 50"/>
          <p:cNvSpPr/>
          <p:nvPr/>
        </p:nvSpPr>
        <p:spPr>
          <a:xfrm>
            <a:off x="2438400" y="4255532"/>
            <a:ext cx="6096000" cy="3048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Rectangle 51"/>
          <p:cNvSpPr/>
          <p:nvPr/>
        </p:nvSpPr>
        <p:spPr>
          <a:xfrm>
            <a:off x="2438400" y="4255532"/>
            <a:ext cx="381000" cy="304800"/>
          </a:xfrm>
          <a:prstGeom prst="rect">
            <a:avLst/>
          </a:prstGeom>
          <a:solidFill>
            <a:srgbClr val="C9D6F3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Rectangle 52"/>
          <p:cNvSpPr/>
          <p:nvPr/>
        </p:nvSpPr>
        <p:spPr>
          <a:xfrm>
            <a:off x="2819400" y="4255532"/>
            <a:ext cx="152400" cy="304800"/>
          </a:xfrm>
          <a:prstGeom prst="rect">
            <a:avLst/>
          </a:prstGeom>
          <a:solidFill>
            <a:srgbClr val="C9D6F3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Rectangle 53"/>
          <p:cNvSpPr/>
          <p:nvPr/>
        </p:nvSpPr>
        <p:spPr>
          <a:xfrm>
            <a:off x="2971800" y="4255532"/>
            <a:ext cx="533400" cy="304800"/>
          </a:xfrm>
          <a:prstGeom prst="rect">
            <a:avLst/>
          </a:prstGeom>
          <a:solidFill>
            <a:srgbClr val="C9D6F3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Rectangle 54"/>
          <p:cNvSpPr/>
          <p:nvPr/>
        </p:nvSpPr>
        <p:spPr>
          <a:xfrm>
            <a:off x="3505200" y="4255532"/>
            <a:ext cx="228600" cy="304800"/>
          </a:xfrm>
          <a:prstGeom prst="rect">
            <a:avLst/>
          </a:prstGeom>
          <a:solidFill>
            <a:srgbClr val="C9D6F3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Rectangle 55"/>
          <p:cNvSpPr/>
          <p:nvPr/>
        </p:nvSpPr>
        <p:spPr>
          <a:xfrm>
            <a:off x="3733800" y="4255532"/>
            <a:ext cx="609600" cy="304800"/>
          </a:xfrm>
          <a:prstGeom prst="rect">
            <a:avLst/>
          </a:prstGeom>
          <a:solidFill>
            <a:srgbClr val="C9D6F3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/>
          <p:cNvSpPr/>
          <p:nvPr/>
        </p:nvSpPr>
        <p:spPr>
          <a:xfrm>
            <a:off x="4343400" y="4255532"/>
            <a:ext cx="76200" cy="304800"/>
          </a:xfrm>
          <a:prstGeom prst="rect">
            <a:avLst/>
          </a:prstGeom>
          <a:solidFill>
            <a:srgbClr val="C9D6F3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Rectangle 57"/>
          <p:cNvSpPr/>
          <p:nvPr/>
        </p:nvSpPr>
        <p:spPr>
          <a:xfrm>
            <a:off x="4419600" y="4255532"/>
            <a:ext cx="76200" cy="304800"/>
          </a:xfrm>
          <a:prstGeom prst="rect">
            <a:avLst/>
          </a:prstGeom>
          <a:solidFill>
            <a:srgbClr val="C9D6F3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Rectangle 58"/>
          <p:cNvSpPr/>
          <p:nvPr/>
        </p:nvSpPr>
        <p:spPr>
          <a:xfrm>
            <a:off x="4495800" y="4255532"/>
            <a:ext cx="76200" cy="304800"/>
          </a:xfrm>
          <a:prstGeom prst="rect">
            <a:avLst/>
          </a:prstGeom>
          <a:solidFill>
            <a:srgbClr val="C9D6F3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Rectangle 59"/>
          <p:cNvSpPr/>
          <p:nvPr/>
        </p:nvSpPr>
        <p:spPr>
          <a:xfrm>
            <a:off x="4572000" y="4255532"/>
            <a:ext cx="304800" cy="304800"/>
          </a:xfrm>
          <a:prstGeom prst="rect">
            <a:avLst/>
          </a:prstGeom>
          <a:solidFill>
            <a:srgbClr val="C9D6F3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Rectangle 60"/>
          <p:cNvSpPr/>
          <p:nvPr/>
        </p:nvSpPr>
        <p:spPr>
          <a:xfrm>
            <a:off x="4876800" y="4255532"/>
            <a:ext cx="533400" cy="304800"/>
          </a:xfrm>
          <a:prstGeom prst="rect">
            <a:avLst/>
          </a:prstGeom>
          <a:solidFill>
            <a:srgbClr val="C9D6F3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Rectangle 61"/>
          <p:cNvSpPr/>
          <p:nvPr/>
        </p:nvSpPr>
        <p:spPr>
          <a:xfrm>
            <a:off x="5410200" y="4255532"/>
            <a:ext cx="381000" cy="304800"/>
          </a:xfrm>
          <a:prstGeom prst="rect">
            <a:avLst/>
          </a:prstGeom>
          <a:solidFill>
            <a:srgbClr val="C9D6F3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Rectangle 62"/>
          <p:cNvSpPr/>
          <p:nvPr/>
        </p:nvSpPr>
        <p:spPr>
          <a:xfrm>
            <a:off x="5791200" y="4255532"/>
            <a:ext cx="457200" cy="304800"/>
          </a:xfrm>
          <a:prstGeom prst="rect">
            <a:avLst/>
          </a:prstGeom>
          <a:solidFill>
            <a:srgbClr val="C9D6F3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" name="Rectangle 63"/>
          <p:cNvSpPr/>
          <p:nvPr/>
        </p:nvSpPr>
        <p:spPr>
          <a:xfrm>
            <a:off x="6400800" y="4255532"/>
            <a:ext cx="152400" cy="304800"/>
          </a:xfrm>
          <a:prstGeom prst="rect">
            <a:avLst/>
          </a:prstGeom>
          <a:solidFill>
            <a:srgbClr val="C9D6F3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" name="Rectangle 64"/>
          <p:cNvSpPr/>
          <p:nvPr/>
        </p:nvSpPr>
        <p:spPr>
          <a:xfrm>
            <a:off x="6248400" y="4255532"/>
            <a:ext cx="152400" cy="304800"/>
          </a:xfrm>
          <a:prstGeom prst="rect">
            <a:avLst/>
          </a:prstGeom>
          <a:solidFill>
            <a:srgbClr val="C9D6F3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TextBox 65"/>
          <p:cNvSpPr txBox="1"/>
          <p:nvPr/>
        </p:nvSpPr>
        <p:spPr>
          <a:xfrm>
            <a:off x="457200" y="4224536"/>
            <a:ext cx="17620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dirty="0" smtClean="0">
                <a:solidFill>
                  <a:schemeClr val="tx2"/>
                </a:solidFill>
              </a:rPr>
              <a:t>After collection: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E2162002-2512-45FD-82AF-2FE8F2E91859}" type="slidenum">
              <a:rPr lang="en-US" smtClean="0"/>
              <a:pPr>
                <a:defRPr/>
              </a:pPr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02987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Requirements:</a:t>
            </a:r>
          </a:p>
          <a:p>
            <a:pPr lvl="1"/>
            <a:r>
              <a:rPr lang="en-US" dirty="0" smtClean="0"/>
              <a:t>Must use copying approach</a:t>
            </a:r>
          </a:p>
          <a:p>
            <a:pPr lvl="1"/>
            <a:r>
              <a:rPr lang="en-US" dirty="0" smtClean="0"/>
              <a:t>Must collect free space incrementally</a:t>
            </a:r>
          </a:p>
          <a:p>
            <a:r>
              <a:rPr lang="en-US" dirty="0" smtClean="0">
                <a:solidFill>
                  <a:schemeClr val="tx2"/>
                </a:solidFill>
              </a:rPr>
              <a:t>Storage system advantage: pointers restricted</a:t>
            </a:r>
          </a:p>
          <a:p>
            <a:pPr lvl="1"/>
            <a:r>
              <a:rPr lang="en-US" dirty="0" smtClean="0"/>
              <a:t>Pointers stored in index structures</a:t>
            </a:r>
          </a:p>
          <a:p>
            <a:pPr lvl="1"/>
            <a:r>
              <a:rPr lang="en-US" dirty="0" smtClean="0"/>
              <a:t>Easy to locate pointers for a given memory block</a:t>
            </a:r>
          </a:p>
          <a:p>
            <a:pPr lvl="1"/>
            <a:r>
              <a:rPr lang="en-US" dirty="0" smtClean="0">
                <a:solidFill>
                  <a:schemeClr val="accent4"/>
                </a:solidFill>
              </a:rPr>
              <a:t>Enables incremental copying</a:t>
            </a:r>
          </a:p>
          <a:p>
            <a:r>
              <a:rPr lang="en-US" dirty="0" smtClean="0"/>
              <a:t>Solution: log-structured storage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March 1, 2015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The RAMCloud Storage System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1659D765-7126-4B95-ADF3-403BFECAA360}" type="slidenum">
              <a:rPr lang="en-US" smtClean="0"/>
              <a:pPr>
                <a:defRPr/>
              </a:pPr>
              <a:t>24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Allocator for RAMCloud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89870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6753"/>
    </mc:Choice>
    <mc:Fallback xmlns="">
      <p:transition spd="slow" advTm="96753"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All data must be replicated</a:t>
            </a:r>
          </a:p>
          <a:p>
            <a:r>
              <a:rPr lang="en-US" dirty="0" smtClean="0"/>
              <a:t>Replication in DRAM?</a:t>
            </a:r>
          </a:p>
          <a:p>
            <a:pPr lvl="1"/>
            <a:r>
              <a:rPr lang="en-US" dirty="0" smtClean="0"/>
              <a:t>Expensive</a:t>
            </a:r>
          </a:p>
          <a:p>
            <a:pPr lvl="1"/>
            <a:r>
              <a:rPr lang="en-US" dirty="0" smtClean="0"/>
              <a:t>Insufficient (power failures)</a:t>
            </a:r>
          </a:p>
          <a:p>
            <a:r>
              <a:rPr lang="en-US" dirty="0" smtClean="0"/>
              <a:t>RAMCloud: primary-backup approach:</a:t>
            </a:r>
          </a:p>
          <a:p>
            <a:pPr lvl="1"/>
            <a:r>
              <a:rPr lang="en-US" dirty="0" smtClean="0"/>
              <a:t>One copy in DRAM</a:t>
            </a:r>
          </a:p>
          <a:p>
            <a:pPr lvl="1"/>
            <a:r>
              <a:rPr lang="en-US" dirty="0" smtClean="0"/>
              <a:t>Multiple copies on secondary storage (disk/flash)</a:t>
            </a:r>
          </a:p>
          <a:p>
            <a:pPr lvl="1"/>
            <a:r>
              <a:rPr lang="en-US" dirty="0" smtClean="0"/>
              <a:t>Must </a:t>
            </a:r>
            <a:r>
              <a:rPr lang="en-US" dirty="0" smtClean="0">
                <a:solidFill>
                  <a:schemeClr val="tx2"/>
                </a:solidFill>
              </a:rPr>
              <a:t>recover quickly </a:t>
            </a:r>
            <a:r>
              <a:rPr lang="en-US" dirty="0" smtClean="0"/>
              <a:t>after crashes</a:t>
            </a:r>
          </a:p>
          <a:p>
            <a:r>
              <a:rPr lang="en-US" dirty="0" smtClean="0"/>
              <a:t>Challenge: secondary storage latency</a:t>
            </a:r>
          </a:p>
          <a:p>
            <a:pPr lvl="1"/>
            <a:r>
              <a:rPr lang="en-US" dirty="0" smtClean="0"/>
              <a:t>Must not affect RAMCloud access times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March 1, 2015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The RAMCloud Storage System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Slide </a:t>
            </a:r>
            <a:fld id="{E2162002-2512-45FD-82AF-2FE8F2E91859}" type="slidenum">
              <a:rPr lang="en-US" smtClean="0"/>
              <a:pPr>
                <a:defRPr/>
              </a:pPr>
              <a:t>25</a:t>
            </a:fld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Durability/Availability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88258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Store all data in append-only logs:</a:t>
            </a:r>
          </a:p>
          <a:p>
            <a:pPr lvl="1"/>
            <a:r>
              <a:rPr lang="en-US" dirty="0" smtClean="0"/>
              <a:t>One log per master</a:t>
            </a:r>
          </a:p>
          <a:p>
            <a:pPr lvl="1"/>
            <a:r>
              <a:rPr lang="en-US" dirty="0" smtClean="0"/>
              <a:t>Both DRAM and secondary storage</a:t>
            </a:r>
          </a:p>
          <a:p>
            <a:pPr lvl="1"/>
            <a:r>
              <a:rPr lang="en-US" dirty="0" smtClean="0"/>
              <a:t>Similar to log-structured file systems</a:t>
            </a:r>
          </a:p>
          <a:p>
            <a:r>
              <a:rPr lang="en-US" dirty="0" smtClean="0"/>
              <a:t>Benefits:</a:t>
            </a:r>
          </a:p>
          <a:p>
            <a:pPr lvl="1"/>
            <a:r>
              <a:rPr lang="en-US" dirty="0"/>
              <a:t>Fast </a:t>
            </a:r>
            <a:r>
              <a:rPr lang="en-US" dirty="0" smtClean="0"/>
              <a:t>allocation</a:t>
            </a:r>
          </a:p>
          <a:p>
            <a:pPr lvl="1"/>
            <a:r>
              <a:rPr lang="en-US" dirty="0" smtClean="0"/>
              <a:t>High throughput: batched updates to secondary storage</a:t>
            </a:r>
            <a:endParaRPr lang="en-US" dirty="0"/>
          </a:p>
          <a:p>
            <a:pPr lvl="1"/>
            <a:r>
              <a:rPr lang="en-US" dirty="0" smtClean="0"/>
              <a:t>80-90% memory utilization</a:t>
            </a:r>
          </a:p>
          <a:p>
            <a:pPr lvl="1"/>
            <a:r>
              <a:rPr lang="en-US" dirty="0" smtClean="0"/>
              <a:t>Insensitive </a:t>
            </a:r>
            <a:r>
              <a:rPr lang="en-US" dirty="0"/>
              <a:t>to workload </a:t>
            </a:r>
            <a:r>
              <a:rPr lang="en-US" dirty="0" smtClean="0"/>
              <a:t>changes</a:t>
            </a:r>
          </a:p>
          <a:p>
            <a:pPr lvl="1"/>
            <a:r>
              <a:rPr lang="en-US" dirty="0" smtClean="0"/>
              <a:t>Crash recovery: replay log</a:t>
            </a:r>
          </a:p>
          <a:p>
            <a:pPr lvl="1"/>
            <a:r>
              <a:rPr lang="en-US" dirty="0" smtClean="0"/>
              <a:t>Consistency: serializes operations</a:t>
            </a:r>
            <a:endParaRPr lang="en-US" dirty="0"/>
          </a:p>
          <a:p>
            <a:pPr lvl="1"/>
            <a:endParaRPr lang="en-US" dirty="0"/>
          </a:p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March 1, 2015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The RAMCloud Storage System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E2162002-2512-45FD-82AF-2FE8F2E91859}" type="slidenum">
              <a:rPr lang="en-US" smtClean="0"/>
              <a:pPr>
                <a:defRPr/>
              </a:pPr>
              <a:t>26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Log-Structured Storage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203954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/>
          <p:cNvSpPr/>
          <p:nvPr/>
        </p:nvSpPr>
        <p:spPr>
          <a:xfrm>
            <a:off x="2286000" y="3810000"/>
            <a:ext cx="1981200" cy="3048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/>
          <p:cNvSpPr/>
          <p:nvPr/>
        </p:nvSpPr>
        <p:spPr>
          <a:xfrm>
            <a:off x="4419600" y="3810000"/>
            <a:ext cx="1981200" cy="304800"/>
          </a:xfrm>
          <a:prstGeom prst="rect">
            <a:avLst/>
          </a:prstGeom>
          <a:solidFill>
            <a:srgbClr val="EAEAEA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/>
          <p:cNvSpPr/>
          <p:nvPr/>
        </p:nvSpPr>
        <p:spPr>
          <a:xfrm>
            <a:off x="6553200" y="3810000"/>
            <a:ext cx="1981200" cy="3048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March 1, 2015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The RAMCloud Storage System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E2162002-2512-45FD-82AF-2FE8F2E91859}" type="slidenum">
              <a:rPr lang="en-US" smtClean="0"/>
              <a:pPr>
                <a:defRPr/>
              </a:pPr>
              <a:t>27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Log-Structured Storage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2286000" y="3810000"/>
            <a:ext cx="381000" cy="304800"/>
          </a:xfrm>
          <a:prstGeom prst="rect">
            <a:avLst/>
          </a:prstGeom>
          <a:solidFill>
            <a:srgbClr val="CCD8F4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2667000" y="3810000"/>
            <a:ext cx="152400" cy="304800"/>
          </a:xfrm>
          <a:prstGeom prst="rect">
            <a:avLst/>
          </a:prstGeom>
          <a:solidFill>
            <a:srgbClr val="FFFF91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2819400" y="3810000"/>
            <a:ext cx="533400" cy="304800"/>
          </a:xfrm>
          <a:prstGeom prst="rect">
            <a:avLst/>
          </a:prstGeom>
          <a:solidFill>
            <a:srgbClr val="C2F4C2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3352800" y="3810000"/>
            <a:ext cx="228600" cy="304800"/>
          </a:xfrm>
          <a:prstGeom prst="rect">
            <a:avLst/>
          </a:prstGeom>
          <a:solidFill>
            <a:srgbClr val="E8B888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6553200" y="3810000"/>
            <a:ext cx="609600" cy="304800"/>
          </a:xfrm>
          <a:prstGeom prst="rect">
            <a:avLst/>
          </a:prstGeom>
          <a:solidFill>
            <a:srgbClr val="FFD85D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4953000" y="3810000"/>
            <a:ext cx="152400" cy="304800"/>
          </a:xfrm>
          <a:prstGeom prst="rect">
            <a:avLst/>
          </a:prstGeom>
          <a:solidFill>
            <a:srgbClr val="CBC0F2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4038600" y="3810000"/>
            <a:ext cx="76200" cy="304800"/>
          </a:xfrm>
          <a:prstGeom prst="rect">
            <a:avLst/>
          </a:prstGeom>
          <a:solidFill>
            <a:srgbClr val="CCD8F4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4114800" y="3810000"/>
            <a:ext cx="76200" cy="304800"/>
          </a:xfrm>
          <a:prstGeom prst="rect">
            <a:avLst/>
          </a:prstGeom>
          <a:solidFill>
            <a:srgbClr val="C4B8F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5105400" y="3810000"/>
            <a:ext cx="304800" cy="304800"/>
          </a:xfrm>
          <a:prstGeom prst="rect">
            <a:avLst/>
          </a:prstGeom>
          <a:solidFill>
            <a:srgbClr val="CCD8F4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4419600" y="3810000"/>
            <a:ext cx="533400" cy="304800"/>
          </a:xfrm>
          <a:prstGeom prst="rect">
            <a:avLst/>
          </a:prstGeom>
          <a:solidFill>
            <a:srgbClr val="C0C0C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5410200" y="3810000"/>
            <a:ext cx="381000" cy="304800"/>
          </a:xfrm>
          <a:prstGeom prst="rect">
            <a:avLst/>
          </a:prstGeom>
          <a:solidFill>
            <a:srgbClr val="C2F4C2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3581400" y="3810000"/>
            <a:ext cx="457200" cy="304800"/>
          </a:xfrm>
          <a:prstGeom prst="rect">
            <a:avLst/>
          </a:prstGeom>
          <a:solidFill>
            <a:srgbClr val="FFDDEE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/>
          <p:cNvSpPr/>
          <p:nvPr/>
        </p:nvSpPr>
        <p:spPr>
          <a:xfrm>
            <a:off x="5791200" y="3810000"/>
            <a:ext cx="152400" cy="304800"/>
          </a:xfrm>
          <a:prstGeom prst="rect">
            <a:avLst/>
          </a:prstGeom>
          <a:solidFill>
            <a:srgbClr val="CCD8F4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7162800" y="3810000"/>
            <a:ext cx="152400" cy="304800"/>
          </a:xfrm>
          <a:prstGeom prst="rect">
            <a:avLst/>
          </a:prstGeom>
          <a:solidFill>
            <a:srgbClr val="C2F4C2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endParaRPr lang="en-US"/>
          </a:p>
        </p:txBody>
      </p:sp>
      <p:sp>
        <p:nvSpPr>
          <p:cNvPr id="25" name="Rectangle 24"/>
          <p:cNvSpPr/>
          <p:nvPr/>
        </p:nvSpPr>
        <p:spPr>
          <a:xfrm>
            <a:off x="5943600" y="3810000"/>
            <a:ext cx="457200" cy="304800"/>
          </a:xfrm>
          <a:prstGeom prst="rect">
            <a:avLst/>
          </a:prstGeom>
          <a:solidFill>
            <a:srgbClr val="FFFF91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endParaRPr lang="en-US"/>
          </a:p>
        </p:txBody>
      </p:sp>
      <p:sp>
        <p:nvSpPr>
          <p:cNvPr id="26" name="Rectangle 25"/>
          <p:cNvSpPr/>
          <p:nvPr/>
        </p:nvSpPr>
        <p:spPr>
          <a:xfrm>
            <a:off x="7315200" y="3810000"/>
            <a:ext cx="381000" cy="304800"/>
          </a:xfrm>
          <a:prstGeom prst="rect">
            <a:avLst/>
          </a:prstGeom>
          <a:solidFill>
            <a:srgbClr val="FFFF91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endParaRPr lang="en-US"/>
          </a:p>
        </p:txBody>
      </p:sp>
      <p:grpSp>
        <p:nvGrpSpPr>
          <p:cNvPr id="41" name="Group 40"/>
          <p:cNvGrpSpPr/>
          <p:nvPr/>
        </p:nvGrpSpPr>
        <p:grpSpPr>
          <a:xfrm>
            <a:off x="2057400" y="1676400"/>
            <a:ext cx="762000" cy="1676400"/>
            <a:chOff x="1676400" y="1447800"/>
            <a:chExt cx="762000" cy="1676400"/>
          </a:xfrm>
        </p:grpSpPr>
        <p:sp>
          <p:nvSpPr>
            <p:cNvPr id="27" name="Rectangle 26"/>
            <p:cNvSpPr/>
            <p:nvPr/>
          </p:nvSpPr>
          <p:spPr>
            <a:xfrm>
              <a:off x="1676400" y="1447800"/>
              <a:ext cx="762000" cy="1676400"/>
            </a:xfrm>
            <a:prstGeom prst="rect">
              <a:avLst/>
            </a:prstGeom>
            <a:gradFill flip="none" rotWithShape="1">
              <a:gsLst>
                <a:gs pos="0">
                  <a:srgbClr val="DEE7F8"/>
                </a:gs>
                <a:gs pos="100000">
                  <a:schemeClr val="tx2">
                    <a:lumMod val="40000"/>
                    <a:lumOff val="60000"/>
                  </a:schemeClr>
                </a:gs>
              </a:gsLst>
              <a:lin ang="5400000" scaled="1"/>
              <a:tileRect/>
            </a:gradFill>
            <a:ln w="19050">
              <a:solidFill>
                <a:schemeClr val="tx2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9" name="Straight Connector 28"/>
            <p:cNvCxnSpPr/>
            <p:nvPr/>
          </p:nvCxnSpPr>
          <p:spPr>
            <a:xfrm>
              <a:off x="1676400" y="1600200"/>
              <a:ext cx="762000" cy="0"/>
            </a:xfrm>
            <a:prstGeom prst="line">
              <a:avLst/>
            </a:prstGeom>
            <a:ln w="19050" cap="rnd">
              <a:solidFill>
                <a:schemeClr val="tx2"/>
              </a:solidFill>
            </a:ln>
            <a:effectLst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/>
          </p:nvCxnSpPr>
          <p:spPr>
            <a:xfrm>
              <a:off x="1676400" y="1752600"/>
              <a:ext cx="762000" cy="0"/>
            </a:xfrm>
            <a:prstGeom prst="line">
              <a:avLst/>
            </a:prstGeom>
            <a:ln w="19050" cap="rnd">
              <a:solidFill>
                <a:schemeClr val="tx2"/>
              </a:solidFill>
            </a:ln>
            <a:effectLst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/>
          </p:nvCxnSpPr>
          <p:spPr>
            <a:xfrm>
              <a:off x="1676400" y="1905000"/>
              <a:ext cx="762000" cy="0"/>
            </a:xfrm>
            <a:prstGeom prst="line">
              <a:avLst/>
            </a:prstGeom>
            <a:ln w="19050" cap="rnd">
              <a:solidFill>
                <a:schemeClr val="tx2"/>
              </a:solidFill>
            </a:ln>
            <a:effectLst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/>
            <p:nvPr/>
          </p:nvCxnSpPr>
          <p:spPr>
            <a:xfrm>
              <a:off x="1676400" y="2057400"/>
              <a:ext cx="762000" cy="0"/>
            </a:xfrm>
            <a:prstGeom prst="line">
              <a:avLst/>
            </a:prstGeom>
            <a:ln w="19050" cap="rnd">
              <a:solidFill>
                <a:schemeClr val="tx2"/>
              </a:solidFill>
            </a:ln>
            <a:effectLst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>
              <a:off x="1676400" y="2209800"/>
              <a:ext cx="762000" cy="0"/>
            </a:xfrm>
            <a:prstGeom prst="line">
              <a:avLst/>
            </a:prstGeom>
            <a:ln w="19050" cap="rnd">
              <a:solidFill>
                <a:schemeClr val="tx2"/>
              </a:solidFill>
            </a:ln>
            <a:effectLst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>
              <a:off x="1676400" y="2362200"/>
              <a:ext cx="762000" cy="0"/>
            </a:xfrm>
            <a:prstGeom prst="line">
              <a:avLst/>
            </a:prstGeom>
            <a:ln w="19050" cap="rnd">
              <a:solidFill>
                <a:schemeClr val="tx2"/>
              </a:solidFill>
            </a:ln>
            <a:effectLst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/>
            <p:nvPr/>
          </p:nvCxnSpPr>
          <p:spPr>
            <a:xfrm>
              <a:off x="1676400" y="2514600"/>
              <a:ext cx="762000" cy="0"/>
            </a:xfrm>
            <a:prstGeom prst="line">
              <a:avLst/>
            </a:prstGeom>
            <a:ln w="19050" cap="rnd">
              <a:solidFill>
                <a:schemeClr val="tx2"/>
              </a:solidFill>
            </a:ln>
            <a:effectLst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36" name="Straight Connector 35"/>
            <p:cNvCxnSpPr/>
            <p:nvPr/>
          </p:nvCxnSpPr>
          <p:spPr>
            <a:xfrm>
              <a:off x="1676400" y="2667000"/>
              <a:ext cx="762000" cy="0"/>
            </a:xfrm>
            <a:prstGeom prst="line">
              <a:avLst/>
            </a:prstGeom>
            <a:ln w="19050" cap="rnd">
              <a:solidFill>
                <a:schemeClr val="tx2"/>
              </a:solidFill>
            </a:ln>
            <a:effectLst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37" name="Straight Connector 36"/>
            <p:cNvCxnSpPr/>
            <p:nvPr/>
          </p:nvCxnSpPr>
          <p:spPr>
            <a:xfrm>
              <a:off x="1676400" y="2819400"/>
              <a:ext cx="762000" cy="0"/>
            </a:xfrm>
            <a:prstGeom prst="line">
              <a:avLst/>
            </a:prstGeom>
            <a:ln w="19050" cap="rnd">
              <a:solidFill>
                <a:schemeClr val="tx2"/>
              </a:solidFill>
            </a:ln>
            <a:effectLst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38" name="Straight Connector 37"/>
            <p:cNvCxnSpPr/>
            <p:nvPr/>
          </p:nvCxnSpPr>
          <p:spPr>
            <a:xfrm>
              <a:off x="1676400" y="2971800"/>
              <a:ext cx="762000" cy="0"/>
            </a:xfrm>
            <a:prstGeom prst="line">
              <a:avLst/>
            </a:prstGeom>
            <a:ln w="19050" cap="rnd">
              <a:solidFill>
                <a:schemeClr val="tx2"/>
              </a:solidFill>
            </a:ln>
            <a:effectLst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39" name="TextBox 38"/>
          <p:cNvSpPr txBox="1"/>
          <p:nvPr/>
        </p:nvSpPr>
        <p:spPr>
          <a:xfrm>
            <a:off x="1757512" y="1307068"/>
            <a:ext cx="13986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tx2"/>
                </a:solidFill>
              </a:rPr>
              <a:t>Hash Table</a:t>
            </a:r>
            <a:endParaRPr lang="en-US" b="1" dirty="0">
              <a:solidFill>
                <a:schemeClr val="tx2"/>
              </a:solidFill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228600" y="2057400"/>
            <a:ext cx="130035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dirty="0" smtClean="0">
                <a:solidFill>
                  <a:schemeClr val="tx2"/>
                </a:solidFill>
              </a:rPr>
              <a:t>{table id,</a:t>
            </a:r>
            <a:br>
              <a:rPr lang="en-US" dirty="0" smtClean="0">
                <a:solidFill>
                  <a:schemeClr val="tx2"/>
                </a:solidFill>
              </a:rPr>
            </a:br>
            <a:r>
              <a:rPr lang="en-US" dirty="0" smtClean="0">
                <a:solidFill>
                  <a:schemeClr val="tx2"/>
                </a:solidFill>
              </a:rPr>
              <a:t>object key}</a:t>
            </a:r>
            <a:endParaRPr lang="en-US" dirty="0">
              <a:solidFill>
                <a:schemeClr val="tx2"/>
              </a:solidFill>
            </a:endParaRPr>
          </a:p>
        </p:txBody>
      </p:sp>
      <p:cxnSp>
        <p:nvCxnSpPr>
          <p:cNvPr id="43" name="Straight Connector 42"/>
          <p:cNvCxnSpPr/>
          <p:nvPr/>
        </p:nvCxnSpPr>
        <p:spPr>
          <a:xfrm>
            <a:off x="1447800" y="2362200"/>
            <a:ext cx="533400" cy="0"/>
          </a:xfrm>
          <a:prstGeom prst="line">
            <a:avLst/>
          </a:prstGeom>
          <a:ln w="25400" cap="rnd">
            <a:solidFill>
              <a:schemeClr val="tx2"/>
            </a:solidFill>
            <a:tailEnd type="triangle" w="med" len="lg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44" name="Freeform 43"/>
          <p:cNvSpPr/>
          <p:nvPr/>
        </p:nvSpPr>
        <p:spPr>
          <a:xfrm>
            <a:off x="2812942" y="1747434"/>
            <a:ext cx="3363133" cy="2053525"/>
          </a:xfrm>
          <a:custGeom>
            <a:avLst/>
            <a:gdLst>
              <a:gd name="connsiteX0" fmla="*/ 0 w 3363133"/>
              <a:gd name="connsiteY0" fmla="*/ 0 h 2053525"/>
              <a:gd name="connsiteX1" fmla="*/ 3363133 w 3363133"/>
              <a:gd name="connsiteY1" fmla="*/ 2053525 h 2053525"/>
              <a:gd name="connsiteX0" fmla="*/ 0 w 3363133"/>
              <a:gd name="connsiteY0" fmla="*/ 0 h 2053525"/>
              <a:gd name="connsiteX1" fmla="*/ 3363133 w 3363133"/>
              <a:gd name="connsiteY1" fmla="*/ 2053525 h 2053525"/>
              <a:gd name="connsiteX0" fmla="*/ 0 w 3363133"/>
              <a:gd name="connsiteY0" fmla="*/ 0 h 2053525"/>
              <a:gd name="connsiteX1" fmla="*/ 3363133 w 3363133"/>
              <a:gd name="connsiteY1" fmla="*/ 2053525 h 20535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3363133" h="2053525">
                <a:moveTo>
                  <a:pt x="0" y="0"/>
                </a:moveTo>
                <a:cubicBezTo>
                  <a:pt x="1446509" y="2583"/>
                  <a:pt x="3257228" y="1361268"/>
                  <a:pt x="3363133" y="2053525"/>
                </a:cubicBezTo>
              </a:path>
            </a:pathLst>
          </a:custGeom>
          <a:noFill/>
          <a:ln w="19050">
            <a:solidFill>
              <a:schemeClr val="tx2"/>
            </a:solidFill>
            <a:tailEnd type="triangle" w="sm" len="lg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Freeform 44"/>
          <p:cNvSpPr/>
          <p:nvPr/>
        </p:nvSpPr>
        <p:spPr>
          <a:xfrm>
            <a:off x="2819401" y="2057401"/>
            <a:ext cx="990599" cy="1752600"/>
          </a:xfrm>
          <a:custGeom>
            <a:avLst/>
            <a:gdLst>
              <a:gd name="connsiteX0" fmla="*/ 0 w 3363133"/>
              <a:gd name="connsiteY0" fmla="*/ 0 h 2053525"/>
              <a:gd name="connsiteX1" fmla="*/ 3363133 w 3363133"/>
              <a:gd name="connsiteY1" fmla="*/ 2053525 h 2053525"/>
              <a:gd name="connsiteX0" fmla="*/ 0 w 3363133"/>
              <a:gd name="connsiteY0" fmla="*/ 0 h 2053525"/>
              <a:gd name="connsiteX1" fmla="*/ 3363133 w 3363133"/>
              <a:gd name="connsiteY1" fmla="*/ 2053525 h 2053525"/>
              <a:gd name="connsiteX0" fmla="*/ 0 w 3363133"/>
              <a:gd name="connsiteY0" fmla="*/ 0 h 2053525"/>
              <a:gd name="connsiteX1" fmla="*/ 3363133 w 3363133"/>
              <a:gd name="connsiteY1" fmla="*/ 2053525 h 20535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3363133" h="2053525">
                <a:moveTo>
                  <a:pt x="0" y="0"/>
                </a:moveTo>
                <a:cubicBezTo>
                  <a:pt x="3808294" y="194205"/>
                  <a:pt x="3268131" y="1205582"/>
                  <a:pt x="3363133" y="2053525"/>
                </a:cubicBezTo>
              </a:path>
            </a:pathLst>
          </a:custGeom>
          <a:noFill/>
          <a:ln w="19050">
            <a:solidFill>
              <a:schemeClr val="tx2"/>
            </a:solidFill>
            <a:tailEnd type="triangle" w="sm" len="lg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Freeform 45"/>
          <p:cNvSpPr/>
          <p:nvPr/>
        </p:nvSpPr>
        <p:spPr>
          <a:xfrm>
            <a:off x="2819400" y="1905000"/>
            <a:ext cx="2209800" cy="1905000"/>
          </a:xfrm>
          <a:custGeom>
            <a:avLst/>
            <a:gdLst>
              <a:gd name="connsiteX0" fmla="*/ 0 w 3363133"/>
              <a:gd name="connsiteY0" fmla="*/ 0 h 2053525"/>
              <a:gd name="connsiteX1" fmla="*/ 3363133 w 3363133"/>
              <a:gd name="connsiteY1" fmla="*/ 2053525 h 2053525"/>
              <a:gd name="connsiteX0" fmla="*/ 0 w 3363133"/>
              <a:gd name="connsiteY0" fmla="*/ 0 h 2053525"/>
              <a:gd name="connsiteX1" fmla="*/ 3363133 w 3363133"/>
              <a:gd name="connsiteY1" fmla="*/ 2053525 h 2053525"/>
              <a:gd name="connsiteX0" fmla="*/ 0 w 3363133"/>
              <a:gd name="connsiteY0" fmla="*/ 0 h 2053525"/>
              <a:gd name="connsiteX1" fmla="*/ 3363133 w 3363133"/>
              <a:gd name="connsiteY1" fmla="*/ 2053525 h 20535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3363133" h="2053525">
                <a:moveTo>
                  <a:pt x="0" y="0"/>
                </a:moveTo>
                <a:cubicBezTo>
                  <a:pt x="1710722" y="24596"/>
                  <a:pt x="3315304" y="1227011"/>
                  <a:pt x="3363133" y="2053525"/>
                </a:cubicBezTo>
              </a:path>
            </a:pathLst>
          </a:custGeom>
          <a:noFill/>
          <a:ln w="19050">
            <a:solidFill>
              <a:schemeClr val="tx2"/>
            </a:solidFill>
            <a:tailEnd type="triangle" w="sm" len="lg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Freeform 46"/>
          <p:cNvSpPr/>
          <p:nvPr/>
        </p:nvSpPr>
        <p:spPr>
          <a:xfrm>
            <a:off x="2759730" y="2209800"/>
            <a:ext cx="249860" cy="1607949"/>
          </a:xfrm>
          <a:custGeom>
            <a:avLst/>
            <a:gdLst>
              <a:gd name="connsiteX0" fmla="*/ 0 w 3363133"/>
              <a:gd name="connsiteY0" fmla="*/ 0 h 2053525"/>
              <a:gd name="connsiteX1" fmla="*/ 3363133 w 3363133"/>
              <a:gd name="connsiteY1" fmla="*/ 2053525 h 2053525"/>
              <a:gd name="connsiteX0" fmla="*/ 0 w 199515"/>
              <a:gd name="connsiteY0" fmla="*/ 0 h 2053525"/>
              <a:gd name="connsiteX1" fmla="*/ 199515 w 199515"/>
              <a:gd name="connsiteY1" fmla="*/ 2053525 h 2053525"/>
              <a:gd name="connsiteX0" fmla="*/ 0 w 1350263"/>
              <a:gd name="connsiteY0" fmla="*/ 0 h 2053525"/>
              <a:gd name="connsiteX1" fmla="*/ 199515 w 1350263"/>
              <a:gd name="connsiteY1" fmla="*/ 2053525 h 2053525"/>
              <a:gd name="connsiteX0" fmla="*/ 0 w 1357281"/>
              <a:gd name="connsiteY0" fmla="*/ 0 h 2053525"/>
              <a:gd name="connsiteX1" fmla="*/ 199515 w 1357281"/>
              <a:gd name="connsiteY1" fmla="*/ 2053525 h 2053525"/>
              <a:gd name="connsiteX0" fmla="*/ 0 w 3079840"/>
              <a:gd name="connsiteY0" fmla="*/ 0 h 2053525"/>
              <a:gd name="connsiteX1" fmla="*/ 199515 w 3079840"/>
              <a:gd name="connsiteY1" fmla="*/ 2053525 h 2053525"/>
              <a:gd name="connsiteX0" fmla="*/ 0 w 2304586"/>
              <a:gd name="connsiteY0" fmla="*/ 0 h 2053525"/>
              <a:gd name="connsiteX1" fmla="*/ 199515 w 2304586"/>
              <a:gd name="connsiteY1" fmla="*/ 2053525 h 2053525"/>
              <a:gd name="connsiteX0" fmla="*/ 0 w 2304586"/>
              <a:gd name="connsiteY0" fmla="*/ 0 h 2053525"/>
              <a:gd name="connsiteX1" fmla="*/ 199515 w 2304586"/>
              <a:gd name="connsiteY1" fmla="*/ 2053525 h 2053525"/>
              <a:gd name="connsiteX0" fmla="*/ 658393 w 2756932"/>
              <a:gd name="connsiteY0" fmla="*/ 0 h 2063469"/>
              <a:gd name="connsiteX1" fmla="*/ 2869 w 2756932"/>
              <a:gd name="connsiteY1" fmla="*/ 2063469 h 20634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756932" h="2063469">
                <a:moveTo>
                  <a:pt x="658393" y="0"/>
                </a:moveTo>
                <a:cubicBezTo>
                  <a:pt x="5802853" y="410207"/>
                  <a:pt x="-149134" y="1518184"/>
                  <a:pt x="2869" y="2063469"/>
                </a:cubicBezTo>
              </a:path>
            </a:pathLst>
          </a:custGeom>
          <a:noFill/>
          <a:ln w="19050">
            <a:solidFill>
              <a:schemeClr val="tx2"/>
            </a:solidFill>
            <a:tailEnd type="triangle" w="sm" len="lg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Freeform 47"/>
          <p:cNvSpPr/>
          <p:nvPr/>
        </p:nvSpPr>
        <p:spPr>
          <a:xfrm>
            <a:off x="2819400" y="2362200"/>
            <a:ext cx="4038600" cy="1447800"/>
          </a:xfrm>
          <a:custGeom>
            <a:avLst/>
            <a:gdLst>
              <a:gd name="connsiteX0" fmla="*/ 0 w 3363133"/>
              <a:gd name="connsiteY0" fmla="*/ 0 h 2053525"/>
              <a:gd name="connsiteX1" fmla="*/ 3363133 w 3363133"/>
              <a:gd name="connsiteY1" fmla="*/ 2053525 h 2053525"/>
              <a:gd name="connsiteX0" fmla="*/ 0 w 3363133"/>
              <a:gd name="connsiteY0" fmla="*/ 0 h 2053525"/>
              <a:gd name="connsiteX1" fmla="*/ 3363133 w 3363133"/>
              <a:gd name="connsiteY1" fmla="*/ 2053525 h 2053525"/>
              <a:gd name="connsiteX0" fmla="*/ 0 w 3363133"/>
              <a:gd name="connsiteY0" fmla="*/ 0 h 2053525"/>
              <a:gd name="connsiteX1" fmla="*/ 3363133 w 3363133"/>
              <a:gd name="connsiteY1" fmla="*/ 2053525 h 20535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3363133" h="2053525">
                <a:moveTo>
                  <a:pt x="0" y="0"/>
                </a:moveTo>
                <a:cubicBezTo>
                  <a:pt x="1390709" y="25036"/>
                  <a:pt x="3360211" y="995316"/>
                  <a:pt x="3363133" y="2053525"/>
                </a:cubicBezTo>
              </a:path>
            </a:pathLst>
          </a:custGeom>
          <a:noFill/>
          <a:ln w="19050">
            <a:solidFill>
              <a:schemeClr val="tx2"/>
            </a:solidFill>
            <a:tailEnd type="triangle" w="sm" len="lg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Freeform 48"/>
          <p:cNvSpPr/>
          <p:nvPr/>
        </p:nvSpPr>
        <p:spPr>
          <a:xfrm>
            <a:off x="2819400" y="2514600"/>
            <a:ext cx="1828800" cy="1295400"/>
          </a:xfrm>
          <a:custGeom>
            <a:avLst/>
            <a:gdLst>
              <a:gd name="connsiteX0" fmla="*/ 0 w 3363133"/>
              <a:gd name="connsiteY0" fmla="*/ 0 h 2053525"/>
              <a:gd name="connsiteX1" fmla="*/ 3363133 w 3363133"/>
              <a:gd name="connsiteY1" fmla="*/ 2053525 h 2053525"/>
              <a:gd name="connsiteX0" fmla="*/ 0 w 3363133"/>
              <a:gd name="connsiteY0" fmla="*/ 0 h 2053525"/>
              <a:gd name="connsiteX1" fmla="*/ 3363133 w 3363133"/>
              <a:gd name="connsiteY1" fmla="*/ 2053525 h 2053525"/>
              <a:gd name="connsiteX0" fmla="*/ 0 w 3363133"/>
              <a:gd name="connsiteY0" fmla="*/ 0 h 2053525"/>
              <a:gd name="connsiteX1" fmla="*/ 3363133 w 3363133"/>
              <a:gd name="connsiteY1" fmla="*/ 2053525 h 20535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3363133" h="2053525">
                <a:moveTo>
                  <a:pt x="0" y="0"/>
                </a:moveTo>
                <a:cubicBezTo>
                  <a:pt x="2275339" y="242273"/>
                  <a:pt x="3168375" y="951351"/>
                  <a:pt x="3363133" y="2053525"/>
                </a:cubicBezTo>
              </a:path>
            </a:pathLst>
          </a:custGeom>
          <a:noFill/>
          <a:ln w="19050">
            <a:solidFill>
              <a:schemeClr val="tx2"/>
            </a:solidFill>
            <a:tailEnd type="triangle" w="sm" len="lg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Freeform 49"/>
          <p:cNvSpPr/>
          <p:nvPr/>
        </p:nvSpPr>
        <p:spPr>
          <a:xfrm>
            <a:off x="2819401" y="2667000"/>
            <a:ext cx="342254" cy="1143000"/>
          </a:xfrm>
          <a:custGeom>
            <a:avLst/>
            <a:gdLst>
              <a:gd name="connsiteX0" fmla="*/ 0 w 3363133"/>
              <a:gd name="connsiteY0" fmla="*/ 0 h 2053525"/>
              <a:gd name="connsiteX1" fmla="*/ 3363133 w 3363133"/>
              <a:gd name="connsiteY1" fmla="*/ 2053525 h 2053525"/>
              <a:gd name="connsiteX0" fmla="*/ 0 w 3992970"/>
              <a:gd name="connsiteY0" fmla="*/ 0 h 2053525"/>
              <a:gd name="connsiteX1" fmla="*/ 3363133 w 3992970"/>
              <a:gd name="connsiteY1" fmla="*/ 2053525 h 2053525"/>
              <a:gd name="connsiteX0" fmla="*/ 0 w 4285710"/>
              <a:gd name="connsiteY0" fmla="*/ 0 h 2053525"/>
              <a:gd name="connsiteX1" fmla="*/ 3363133 w 4285710"/>
              <a:gd name="connsiteY1" fmla="*/ 2053525 h 20535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85710" h="2053525">
                <a:moveTo>
                  <a:pt x="0" y="0"/>
                </a:moveTo>
                <a:cubicBezTo>
                  <a:pt x="7191786" y="364297"/>
                  <a:pt x="3097128" y="1243718"/>
                  <a:pt x="3363133" y="2053525"/>
                </a:cubicBezTo>
              </a:path>
            </a:pathLst>
          </a:custGeom>
          <a:noFill/>
          <a:ln w="19050">
            <a:solidFill>
              <a:schemeClr val="tx2"/>
            </a:solidFill>
            <a:tailEnd type="triangle" w="sm" len="lg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Freeform 50"/>
          <p:cNvSpPr/>
          <p:nvPr/>
        </p:nvSpPr>
        <p:spPr>
          <a:xfrm>
            <a:off x="2819400" y="2819400"/>
            <a:ext cx="4419600" cy="990600"/>
          </a:xfrm>
          <a:custGeom>
            <a:avLst/>
            <a:gdLst>
              <a:gd name="connsiteX0" fmla="*/ 0 w 3363133"/>
              <a:gd name="connsiteY0" fmla="*/ 0 h 2053525"/>
              <a:gd name="connsiteX1" fmla="*/ 3363133 w 3363133"/>
              <a:gd name="connsiteY1" fmla="*/ 2053525 h 2053525"/>
              <a:gd name="connsiteX0" fmla="*/ 0 w 3363133"/>
              <a:gd name="connsiteY0" fmla="*/ 0 h 2053525"/>
              <a:gd name="connsiteX1" fmla="*/ 3363133 w 3363133"/>
              <a:gd name="connsiteY1" fmla="*/ 2053525 h 2053525"/>
              <a:gd name="connsiteX0" fmla="*/ 0 w 3363133"/>
              <a:gd name="connsiteY0" fmla="*/ 0 h 2053525"/>
              <a:gd name="connsiteX1" fmla="*/ 3363133 w 3363133"/>
              <a:gd name="connsiteY1" fmla="*/ 2053525 h 2053525"/>
              <a:gd name="connsiteX0" fmla="*/ 0 w 3363133"/>
              <a:gd name="connsiteY0" fmla="*/ 0 h 2053525"/>
              <a:gd name="connsiteX1" fmla="*/ 3363133 w 3363133"/>
              <a:gd name="connsiteY1" fmla="*/ 2053525 h 2053525"/>
              <a:gd name="connsiteX0" fmla="*/ 0 w 3363133"/>
              <a:gd name="connsiteY0" fmla="*/ 0 h 2053525"/>
              <a:gd name="connsiteX1" fmla="*/ 3363133 w 3363133"/>
              <a:gd name="connsiteY1" fmla="*/ 2053525 h 20535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3363133" h="2053525">
                <a:moveTo>
                  <a:pt x="0" y="0"/>
                </a:moveTo>
                <a:cubicBezTo>
                  <a:pt x="3526282" y="33564"/>
                  <a:pt x="3310133" y="996749"/>
                  <a:pt x="3363133" y="2053525"/>
                </a:cubicBezTo>
              </a:path>
            </a:pathLst>
          </a:custGeom>
          <a:noFill/>
          <a:ln w="19050">
            <a:solidFill>
              <a:schemeClr val="tx2"/>
            </a:solidFill>
            <a:tailEnd type="triangle" w="sm" len="lg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Freeform 51"/>
          <p:cNvSpPr/>
          <p:nvPr/>
        </p:nvSpPr>
        <p:spPr>
          <a:xfrm>
            <a:off x="2819401" y="2971800"/>
            <a:ext cx="659968" cy="838200"/>
          </a:xfrm>
          <a:custGeom>
            <a:avLst/>
            <a:gdLst>
              <a:gd name="connsiteX0" fmla="*/ 0 w 3363133"/>
              <a:gd name="connsiteY0" fmla="*/ 0 h 2053525"/>
              <a:gd name="connsiteX1" fmla="*/ 3363133 w 3363133"/>
              <a:gd name="connsiteY1" fmla="*/ 2053525 h 2053525"/>
              <a:gd name="connsiteX0" fmla="*/ 0 w 3363133"/>
              <a:gd name="connsiteY0" fmla="*/ 0 h 2053525"/>
              <a:gd name="connsiteX1" fmla="*/ 3363133 w 3363133"/>
              <a:gd name="connsiteY1" fmla="*/ 2053525 h 2053525"/>
              <a:gd name="connsiteX0" fmla="*/ 0 w 3363133"/>
              <a:gd name="connsiteY0" fmla="*/ 0 h 2053525"/>
              <a:gd name="connsiteX1" fmla="*/ 3363133 w 3363133"/>
              <a:gd name="connsiteY1" fmla="*/ 2053525 h 2053525"/>
              <a:gd name="connsiteX0" fmla="*/ 0 w 3363133"/>
              <a:gd name="connsiteY0" fmla="*/ 0 h 2053525"/>
              <a:gd name="connsiteX1" fmla="*/ 3363133 w 3363133"/>
              <a:gd name="connsiteY1" fmla="*/ 2053525 h 2053525"/>
              <a:gd name="connsiteX0" fmla="*/ 0 w 3363133"/>
              <a:gd name="connsiteY0" fmla="*/ 0 h 2053525"/>
              <a:gd name="connsiteX1" fmla="*/ 3363133 w 3363133"/>
              <a:gd name="connsiteY1" fmla="*/ 2053525 h 20535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3363133" h="2053525">
                <a:moveTo>
                  <a:pt x="0" y="0"/>
                </a:moveTo>
                <a:cubicBezTo>
                  <a:pt x="2744616" y="147348"/>
                  <a:pt x="3276665" y="913380"/>
                  <a:pt x="3363133" y="2053525"/>
                </a:cubicBezTo>
              </a:path>
            </a:pathLst>
          </a:custGeom>
          <a:noFill/>
          <a:ln w="19050">
            <a:solidFill>
              <a:schemeClr val="tx2"/>
            </a:solidFill>
            <a:tailEnd type="triangle" w="sm" len="lg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Freeform 52"/>
          <p:cNvSpPr/>
          <p:nvPr/>
        </p:nvSpPr>
        <p:spPr>
          <a:xfrm>
            <a:off x="2819400" y="3124200"/>
            <a:ext cx="3048000" cy="685800"/>
          </a:xfrm>
          <a:custGeom>
            <a:avLst/>
            <a:gdLst>
              <a:gd name="connsiteX0" fmla="*/ 0 w 3363133"/>
              <a:gd name="connsiteY0" fmla="*/ 0 h 2053525"/>
              <a:gd name="connsiteX1" fmla="*/ 3363133 w 3363133"/>
              <a:gd name="connsiteY1" fmla="*/ 2053525 h 2053525"/>
              <a:gd name="connsiteX0" fmla="*/ 0 w 3363133"/>
              <a:gd name="connsiteY0" fmla="*/ 0 h 2053525"/>
              <a:gd name="connsiteX1" fmla="*/ 3363133 w 3363133"/>
              <a:gd name="connsiteY1" fmla="*/ 2053525 h 2053525"/>
              <a:gd name="connsiteX0" fmla="*/ 0 w 3363133"/>
              <a:gd name="connsiteY0" fmla="*/ 0 h 2053525"/>
              <a:gd name="connsiteX1" fmla="*/ 3363133 w 3363133"/>
              <a:gd name="connsiteY1" fmla="*/ 2053525 h 2053525"/>
              <a:gd name="connsiteX0" fmla="*/ 0 w 3363133"/>
              <a:gd name="connsiteY0" fmla="*/ 0 h 2053525"/>
              <a:gd name="connsiteX1" fmla="*/ 3363133 w 3363133"/>
              <a:gd name="connsiteY1" fmla="*/ 2053525 h 2053525"/>
              <a:gd name="connsiteX0" fmla="*/ 0 w 3363133"/>
              <a:gd name="connsiteY0" fmla="*/ 0 h 2053525"/>
              <a:gd name="connsiteX1" fmla="*/ 3363133 w 3363133"/>
              <a:gd name="connsiteY1" fmla="*/ 2053525 h 20535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3363133" h="2053525">
                <a:moveTo>
                  <a:pt x="0" y="0"/>
                </a:moveTo>
                <a:cubicBezTo>
                  <a:pt x="2744616" y="147348"/>
                  <a:pt x="3276665" y="913380"/>
                  <a:pt x="3363133" y="2053525"/>
                </a:cubicBezTo>
              </a:path>
            </a:pathLst>
          </a:custGeom>
          <a:noFill/>
          <a:ln w="19050">
            <a:solidFill>
              <a:schemeClr val="tx2"/>
            </a:solidFill>
            <a:tailEnd type="triangle" w="sm" len="lg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Freeform 53"/>
          <p:cNvSpPr/>
          <p:nvPr/>
        </p:nvSpPr>
        <p:spPr>
          <a:xfrm>
            <a:off x="2495226" y="3276401"/>
            <a:ext cx="521946" cy="520683"/>
          </a:xfrm>
          <a:custGeom>
            <a:avLst/>
            <a:gdLst>
              <a:gd name="connsiteX0" fmla="*/ 0 w 3363133"/>
              <a:gd name="connsiteY0" fmla="*/ 0 h 2053525"/>
              <a:gd name="connsiteX1" fmla="*/ 3363133 w 3363133"/>
              <a:gd name="connsiteY1" fmla="*/ 2053525 h 2053525"/>
              <a:gd name="connsiteX0" fmla="*/ 0 w 3363133"/>
              <a:gd name="connsiteY0" fmla="*/ 0 h 2053525"/>
              <a:gd name="connsiteX1" fmla="*/ 3363133 w 3363133"/>
              <a:gd name="connsiteY1" fmla="*/ 2053525 h 2053525"/>
              <a:gd name="connsiteX0" fmla="*/ 0 w 3363133"/>
              <a:gd name="connsiteY0" fmla="*/ 0 h 2053525"/>
              <a:gd name="connsiteX1" fmla="*/ 3363133 w 3363133"/>
              <a:gd name="connsiteY1" fmla="*/ 2053525 h 2053525"/>
              <a:gd name="connsiteX0" fmla="*/ 0 w 3363133"/>
              <a:gd name="connsiteY0" fmla="*/ 0 h 2053525"/>
              <a:gd name="connsiteX1" fmla="*/ 3363133 w 3363133"/>
              <a:gd name="connsiteY1" fmla="*/ 2053525 h 2053525"/>
              <a:gd name="connsiteX0" fmla="*/ 0 w 3363133"/>
              <a:gd name="connsiteY0" fmla="*/ 0 h 2053525"/>
              <a:gd name="connsiteX1" fmla="*/ 3363133 w 3363133"/>
              <a:gd name="connsiteY1" fmla="*/ 2053525 h 2053525"/>
              <a:gd name="connsiteX0" fmla="*/ 1222687 w 2177745"/>
              <a:gd name="connsiteY0" fmla="*/ 0 h 1275145"/>
              <a:gd name="connsiteX1" fmla="*/ 1369 w 2177745"/>
              <a:gd name="connsiteY1" fmla="*/ 1275145 h 1275145"/>
              <a:gd name="connsiteX0" fmla="*/ 1222817 w 2025721"/>
              <a:gd name="connsiteY0" fmla="*/ 0 h 1275145"/>
              <a:gd name="connsiteX1" fmla="*/ 1499 w 2025721"/>
              <a:gd name="connsiteY1" fmla="*/ 1275145 h 1275145"/>
              <a:gd name="connsiteX0" fmla="*/ 1221317 w 2081355"/>
              <a:gd name="connsiteY0" fmla="*/ 0 h 1275145"/>
              <a:gd name="connsiteX1" fmla="*/ -1 w 2081355"/>
              <a:gd name="connsiteY1" fmla="*/ 1275145 h 1275145"/>
              <a:gd name="connsiteX0" fmla="*/ 1221317 w 2361525"/>
              <a:gd name="connsiteY0" fmla="*/ 0 h 1275145"/>
              <a:gd name="connsiteX1" fmla="*/ -1 w 2361525"/>
              <a:gd name="connsiteY1" fmla="*/ 1275145 h 1275145"/>
              <a:gd name="connsiteX0" fmla="*/ 1221317 w 2350098"/>
              <a:gd name="connsiteY0" fmla="*/ 0 h 1275145"/>
              <a:gd name="connsiteX1" fmla="*/ 1191234 w 2350098"/>
              <a:gd name="connsiteY1" fmla="*/ 12656 h 1275145"/>
              <a:gd name="connsiteX2" fmla="*/ -1 w 2350098"/>
              <a:gd name="connsiteY2" fmla="*/ 1275145 h 1275145"/>
              <a:gd name="connsiteX0" fmla="*/ 1221317 w 3542343"/>
              <a:gd name="connsiteY0" fmla="*/ 0 h 1275145"/>
              <a:gd name="connsiteX1" fmla="*/ 2599057 w 3542343"/>
              <a:gd name="connsiteY1" fmla="*/ 753064 h 1275145"/>
              <a:gd name="connsiteX2" fmla="*/ -1 w 3542343"/>
              <a:gd name="connsiteY2" fmla="*/ 1275145 h 1275145"/>
              <a:gd name="connsiteX0" fmla="*/ 1221317 w 3542343"/>
              <a:gd name="connsiteY0" fmla="*/ 0 h 1275145"/>
              <a:gd name="connsiteX1" fmla="*/ 2599057 w 3542343"/>
              <a:gd name="connsiteY1" fmla="*/ 753064 h 1275145"/>
              <a:gd name="connsiteX2" fmla="*/ -1 w 3542343"/>
              <a:gd name="connsiteY2" fmla="*/ 1275145 h 1275145"/>
              <a:gd name="connsiteX0" fmla="*/ 1221317 w 3384971"/>
              <a:gd name="connsiteY0" fmla="*/ 0 h 1275145"/>
              <a:gd name="connsiteX1" fmla="*/ 2418570 w 3384971"/>
              <a:gd name="connsiteY1" fmla="*/ 449306 h 1275145"/>
              <a:gd name="connsiteX2" fmla="*/ -1 w 3384971"/>
              <a:gd name="connsiteY2" fmla="*/ 1275145 h 1275145"/>
              <a:gd name="connsiteX0" fmla="*/ 1221317 w 3384971"/>
              <a:gd name="connsiteY0" fmla="*/ 0 h 1275145"/>
              <a:gd name="connsiteX1" fmla="*/ 2418570 w 3384971"/>
              <a:gd name="connsiteY1" fmla="*/ 449306 h 1275145"/>
              <a:gd name="connsiteX2" fmla="*/ -1 w 3384971"/>
              <a:gd name="connsiteY2" fmla="*/ 1275145 h 1275145"/>
              <a:gd name="connsiteX0" fmla="*/ 1221317 w 3384971"/>
              <a:gd name="connsiteY0" fmla="*/ 0 h 1275145"/>
              <a:gd name="connsiteX1" fmla="*/ 2418570 w 3384971"/>
              <a:gd name="connsiteY1" fmla="*/ 449306 h 1275145"/>
              <a:gd name="connsiteX2" fmla="*/ -1 w 3384971"/>
              <a:gd name="connsiteY2" fmla="*/ 1275145 h 1275145"/>
              <a:gd name="connsiteX0" fmla="*/ 1221317 w 3322335"/>
              <a:gd name="connsiteY0" fmla="*/ 0 h 1275145"/>
              <a:gd name="connsiteX1" fmla="*/ 2346376 w 3322335"/>
              <a:gd name="connsiteY1" fmla="*/ 449306 h 1275145"/>
              <a:gd name="connsiteX2" fmla="*/ -1 w 3322335"/>
              <a:gd name="connsiteY2" fmla="*/ 1275145 h 1275145"/>
              <a:gd name="connsiteX0" fmla="*/ 1221317 w 2346385"/>
              <a:gd name="connsiteY0" fmla="*/ 0 h 1275145"/>
              <a:gd name="connsiteX1" fmla="*/ 2346376 w 2346385"/>
              <a:gd name="connsiteY1" fmla="*/ 449306 h 1275145"/>
              <a:gd name="connsiteX2" fmla="*/ -1 w 2346385"/>
              <a:gd name="connsiteY2" fmla="*/ 1275145 h 1275145"/>
              <a:gd name="connsiteX0" fmla="*/ 1221317 w 2346441"/>
              <a:gd name="connsiteY0" fmla="*/ 0 h 1275145"/>
              <a:gd name="connsiteX1" fmla="*/ 2346376 w 2346441"/>
              <a:gd name="connsiteY1" fmla="*/ 449306 h 1275145"/>
              <a:gd name="connsiteX2" fmla="*/ -1 w 2346441"/>
              <a:gd name="connsiteY2" fmla="*/ 1275145 h 1275145"/>
              <a:gd name="connsiteX0" fmla="*/ 1221317 w 2346441"/>
              <a:gd name="connsiteY0" fmla="*/ 0 h 1275145"/>
              <a:gd name="connsiteX1" fmla="*/ 2346376 w 2346441"/>
              <a:gd name="connsiteY1" fmla="*/ 449306 h 1275145"/>
              <a:gd name="connsiteX2" fmla="*/ -1 w 2346441"/>
              <a:gd name="connsiteY2" fmla="*/ 1275145 h 1275145"/>
              <a:gd name="connsiteX0" fmla="*/ 1221317 w 2346441"/>
              <a:gd name="connsiteY0" fmla="*/ 0 h 1275145"/>
              <a:gd name="connsiteX1" fmla="*/ 2346376 w 2346441"/>
              <a:gd name="connsiteY1" fmla="*/ 449306 h 1275145"/>
              <a:gd name="connsiteX2" fmla="*/ -1 w 2346441"/>
              <a:gd name="connsiteY2" fmla="*/ 1275145 h 1275145"/>
              <a:gd name="connsiteX0" fmla="*/ 1221317 w 2346576"/>
              <a:gd name="connsiteY0" fmla="*/ 0 h 1275145"/>
              <a:gd name="connsiteX1" fmla="*/ 2346376 w 2346576"/>
              <a:gd name="connsiteY1" fmla="*/ 449306 h 1275145"/>
              <a:gd name="connsiteX2" fmla="*/ -1 w 2346576"/>
              <a:gd name="connsiteY2" fmla="*/ 1275145 h 1275145"/>
              <a:gd name="connsiteX0" fmla="*/ 1221317 w 2346492"/>
              <a:gd name="connsiteY0" fmla="*/ 0 h 1275145"/>
              <a:gd name="connsiteX1" fmla="*/ 2346376 w 2346492"/>
              <a:gd name="connsiteY1" fmla="*/ 449306 h 1275145"/>
              <a:gd name="connsiteX2" fmla="*/ -1 w 2346492"/>
              <a:gd name="connsiteY2" fmla="*/ 1275145 h 1275145"/>
              <a:gd name="connsiteX0" fmla="*/ 1221317 w 2346492"/>
              <a:gd name="connsiteY0" fmla="*/ 0 h 1275145"/>
              <a:gd name="connsiteX1" fmla="*/ 2346376 w 2346492"/>
              <a:gd name="connsiteY1" fmla="*/ 449306 h 1275145"/>
              <a:gd name="connsiteX2" fmla="*/ -1 w 2346492"/>
              <a:gd name="connsiteY2" fmla="*/ 1275145 h 1275145"/>
              <a:gd name="connsiteX0" fmla="*/ 1221317 w 2406887"/>
              <a:gd name="connsiteY0" fmla="*/ 0 h 1275145"/>
              <a:gd name="connsiteX1" fmla="*/ 2346376 w 2406887"/>
              <a:gd name="connsiteY1" fmla="*/ 449306 h 1275145"/>
              <a:gd name="connsiteX2" fmla="*/ -1 w 2406887"/>
              <a:gd name="connsiteY2" fmla="*/ 1275145 h 1275145"/>
              <a:gd name="connsiteX0" fmla="*/ 1221317 w 2409654"/>
              <a:gd name="connsiteY0" fmla="*/ 0 h 1275145"/>
              <a:gd name="connsiteX1" fmla="*/ 2346376 w 2409654"/>
              <a:gd name="connsiteY1" fmla="*/ 449306 h 1275145"/>
              <a:gd name="connsiteX2" fmla="*/ -1 w 2409654"/>
              <a:gd name="connsiteY2" fmla="*/ 1275145 h 1275145"/>
              <a:gd name="connsiteX0" fmla="*/ 1221317 w 2391421"/>
              <a:gd name="connsiteY0" fmla="*/ 833 h 1275978"/>
              <a:gd name="connsiteX1" fmla="*/ 2346376 w 2391421"/>
              <a:gd name="connsiteY1" fmla="*/ 450139 h 1275978"/>
              <a:gd name="connsiteX2" fmla="*/ -1 w 2391421"/>
              <a:gd name="connsiteY2" fmla="*/ 1275978 h 1275978"/>
              <a:gd name="connsiteX0" fmla="*/ 1510100 w 2693802"/>
              <a:gd name="connsiteY0" fmla="*/ 620 h 1275765"/>
              <a:gd name="connsiteX1" fmla="*/ 2635159 w 2693802"/>
              <a:gd name="connsiteY1" fmla="*/ 449926 h 1275765"/>
              <a:gd name="connsiteX2" fmla="*/ 0 w 2693802"/>
              <a:gd name="connsiteY2" fmla="*/ 1275765 h 1275765"/>
              <a:gd name="connsiteX0" fmla="*/ 1510100 w 2432792"/>
              <a:gd name="connsiteY0" fmla="*/ 483 h 1275628"/>
              <a:gd name="connsiteX1" fmla="*/ 2346375 w 2432792"/>
              <a:gd name="connsiteY1" fmla="*/ 525729 h 1275628"/>
              <a:gd name="connsiteX2" fmla="*/ 0 w 2432792"/>
              <a:gd name="connsiteY2" fmla="*/ 1275628 h 1275628"/>
              <a:gd name="connsiteX0" fmla="*/ 1510100 w 2431390"/>
              <a:gd name="connsiteY0" fmla="*/ 488 h 1275633"/>
              <a:gd name="connsiteX1" fmla="*/ 2346375 w 2431390"/>
              <a:gd name="connsiteY1" fmla="*/ 525734 h 1275633"/>
              <a:gd name="connsiteX2" fmla="*/ 0 w 2431390"/>
              <a:gd name="connsiteY2" fmla="*/ 1275633 h 12756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431390" h="1275633">
                <a:moveTo>
                  <a:pt x="1510100" y="488"/>
                </a:moveTo>
                <a:cubicBezTo>
                  <a:pt x="2294226" y="-14278"/>
                  <a:pt x="2594637" y="309224"/>
                  <a:pt x="2346375" y="525734"/>
                </a:cubicBezTo>
                <a:cubicBezTo>
                  <a:pt x="1950302" y="871151"/>
                  <a:pt x="599396" y="515185"/>
                  <a:pt x="0" y="1275633"/>
                </a:cubicBezTo>
              </a:path>
            </a:pathLst>
          </a:custGeom>
          <a:noFill/>
          <a:ln w="19050">
            <a:solidFill>
              <a:schemeClr val="tx2"/>
            </a:solidFill>
            <a:tailEnd type="triangle" w="sm" len="lg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TextBox 54"/>
          <p:cNvSpPr txBox="1"/>
          <p:nvPr/>
        </p:nvSpPr>
        <p:spPr>
          <a:xfrm>
            <a:off x="457200" y="3788043"/>
            <a:ext cx="18261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b="1" dirty="0" smtClean="0">
                <a:solidFill>
                  <a:schemeClr val="tx2"/>
                </a:solidFill>
              </a:rPr>
              <a:t>Immutable Log</a:t>
            </a:r>
            <a:endParaRPr lang="en-US" b="1" dirty="0">
              <a:solidFill>
                <a:schemeClr val="tx2"/>
              </a:solidFill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381000" y="4382869"/>
            <a:ext cx="128753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tx2"/>
                </a:solidFill>
              </a:rPr>
              <a:t>8 MB</a:t>
            </a:r>
            <a:br>
              <a:rPr lang="en-US" b="1" dirty="0" smtClean="0">
                <a:solidFill>
                  <a:schemeClr val="tx2"/>
                </a:solidFill>
              </a:rPr>
            </a:br>
            <a:r>
              <a:rPr lang="en-US" b="1" dirty="0" smtClean="0">
                <a:solidFill>
                  <a:schemeClr val="tx2"/>
                </a:solidFill>
              </a:rPr>
              <a:t>Segments</a:t>
            </a:r>
            <a:endParaRPr lang="en-US" b="1" dirty="0">
              <a:solidFill>
                <a:schemeClr val="tx2"/>
              </a:solidFill>
            </a:endParaRPr>
          </a:p>
        </p:txBody>
      </p:sp>
      <p:grpSp>
        <p:nvGrpSpPr>
          <p:cNvPr id="65" name="Group 64"/>
          <p:cNvGrpSpPr/>
          <p:nvPr/>
        </p:nvGrpSpPr>
        <p:grpSpPr>
          <a:xfrm>
            <a:off x="1752600" y="5257800"/>
            <a:ext cx="685800" cy="457200"/>
            <a:chOff x="1981200" y="5257800"/>
            <a:chExt cx="685800" cy="457200"/>
          </a:xfrm>
        </p:grpSpPr>
        <p:sp>
          <p:nvSpPr>
            <p:cNvPr id="57" name="Rounded Rectangle 56"/>
            <p:cNvSpPr/>
            <p:nvPr/>
          </p:nvSpPr>
          <p:spPr>
            <a:xfrm>
              <a:off x="1981200" y="5257800"/>
              <a:ext cx="685800" cy="457200"/>
            </a:xfrm>
            <a:prstGeom prst="roundRect">
              <a:avLst/>
            </a:prstGeom>
            <a:gradFill>
              <a:gsLst>
                <a:gs pos="0">
                  <a:srgbClr val="E4F4E4"/>
                </a:gs>
                <a:gs pos="100000">
                  <a:srgbClr val="A9DBA9"/>
                </a:gs>
              </a:gsLst>
              <a:lin ang="5400000" scaled="0"/>
            </a:gradFill>
            <a:ln w="25400" algn="ctr">
              <a:solidFill>
                <a:srgbClr val="43A343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solidFill>
                  <a:schemeClr val="tx1"/>
                </a:solidFill>
                <a:latin typeface="Arial" charset="0"/>
              </a:endParaRPr>
            </a:p>
          </p:txBody>
        </p:sp>
        <p:grpSp>
          <p:nvGrpSpPr>
            <p:cNvPr id="63" name="Group 62"/>
            <p:cNvGrpSpPr>
              <a:grpSpLocks noChangeAspect="1"/>
            </p:cNvGrpSpPr>
            <p:nvPr/>
          </p:nvGrpSpPr>
          <p:grpSpPr>
            <a:xfrm>
              <a:off x="2209262" y="5525149"/>
              <a:ext cx="229677" cy="164282"/>
              <a:chOff x="6900650" y="1743812"/>
              <a:chExt cx="450700" cy="322376"/>
            </a:xfrm>
          </p:grpSpPr>
          <p:sp>
            <p:nvSpPr>
              <p:cNvPr id="59" name="Oval 55"/>
              <p:cNvSpPr>
                <a:spLocks noChangeArrowheads="1"/>
              </p:cNvSpPr>
              <p:nvPr/>
            </p:nvSpPr>
            <p:spPr bwMode="auto">
              <a:xfrm>
                <a:off x="6900650" y="1937238"/>
                <a:ext cx="450700" cy="128950"/>
              </a:xfrm>
              <a:prstGeom prst="ellipse">
                <a:avLst/>
              </a:prstGeom>
              <a:solidFill>
                <a:srgbClr val="C56D41"/>
              </a:solidFill>
              <a:ln w="12700" algn="ctr">
                <a:solidFill>
                  <a:srgbClr val="64351E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0" name="Oval 56"/>
              <p:cNvSpPr>
                <a:spLocks noChangeArrowheads="1"/>
              </p:cNvSpPr>
              <p:nvPr/>
            </p:nvSpPr>
            <p:spPr bwMode="auto">
              <a:xfrm>
                <a:off x="6900650" y="1872762"/>
                <a:ext cx="450700" cy="128950"/>
              </a:xfrm>
              <a:prstGeom prst="ellipse">
                <a:avLst/>
              </a:prstGeom>
              <a:solidFill>
                <a:srgbClr val="C56D41"/>
              </a:solidFill>
              <a:ln w="12700" algn="ctr">
                <a:solidFill>
                  <a:srgbClr val="64351E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1" name="Oval 57"/>
              <p:cNvSpPr>
                <a:spLocks noChangeArrowheads="1"/>
              </p:cNvSpPr>
              <p:nvPr/>
            </p:nvSpPr>
            <p:spPr bwMode="auto">
              <a:xfrm>
                <a:off x="6900650" y="1808287"/>
                <a:ext cx="450700" cy="128950"/>
              </a:xfrm>
              <a:prstGeom prst="ellipse">
                <a:avLst/>
              </a:prstGeom>
              <a:solidFill>
                <a:srgbClr val="C56D41"/>
              </a:solidFill>
              <a:ln w="12700" algn="ctr">
                <a:solidFill>
                  <a:srgbClr val="64351E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2" name="Oval 58"/>
              <p:cNvSpPr>
                <a:spLocks noChangeArrowheads="1"/>
              </p:cNvSpPr>
              <p:nvPr/>
            </p:nvSpPr>
            <p:spPr bwMode="auto">
              <a:xfrm>
                <a:off x="6900650" y="1743812"/>
                <a:ext cx="450700" cy="128950"/>
              </a:xfrm>
              <a:prstGeom prst="ellipse">
                <a:avLst/>
              </a:prstGeom>
              <a:solidFill>
                <a:srgbClr val="C56D41"/>
              </a:solidFill>
              <a:ln w="12700" algn="ctr">
                <a:solidFill>
                  <a:srgbClr val="64351E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64" name="TextBox 63"/>
            <p:cNvSpPr txBox="1"/>
            <p:nvPr/>
          </p:nvSpPr>
          <p:spPr>
            <a:xfrm>
              <a:off x="1981200" y="5257800"/>
              <a:ext cx="685800" cy="276999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dirty="0" smtClean="0"/>
                <a:t>B17</a:t>
              </a:r>
              <a:endParaRPr lang="en-US" dirty="0"/>
            </a:p>
          </p:txBody>
        </p:sp>
      </p:grpSp>
      <p:grpSp>
        <p:nvGrpSpPr>
          <p:cNvPr id="66" name="Group 65"/>
          <p:cNvGrpSpPr/>
          <p:nvPr/>
        </p:nvGrpSpPr>
        <p:grpSpPr>
          <a:xfrm>
            <a:off x="2514600" y="5257800"/>
            <a:ext cx="685800" cy="457200"/>
            <a:chOff x="1981200" y="5257800"/>
            <a:chExt cx="685800" cy="457200"/>
          </a:xfrm>
        </p:grpSpPr>
        <p:sp>
          <p:nvSpPr>
            <p:cNvPr id="67" name="Rounded Rectangle 66"/>
            <p:cNvSpPr/>
            <p:nvPr/>
          </p:nvSpPr>
          <p:spPr>
            <a:xfrm>
              <a:off x="1981200" y="5257800"/>
              <a:ext cx="685800" cy="457200"/>
            </a:xfrm>
            <a:prstGeom prst="roundRect">
              <a:avLst/>
            </a:prstGeom>
            <a:gradFill>
              <a:gsLst>
                <a:gs pos="0">
                  <a:srgbClr val="E4F4E4"/>
                </a:gs>
                <a:gs pos="100000">
                  <a:srgbClr val="A9DBA9"/>
                </a:gs>
              </a:gsLst>
              <a:lin ang="5400000" scaled="0"/>
            </a:gradFill>
            <a:ln w="25400" algn="ctr">
              <a:solidFill>
                <a:srgbClr val="43A343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solidFill>
                  <a:schemeClr val="tx1"/>
                </a:solidFill>
                <a:latin typeface="Arial" charset="0"/>
              </a:endParaRPr>
            </a:p>
          </p:txBody>
        </p:sp>
        <p:grpSp>
          <p:nvGrpSpPr>
            <p:cNvPr id="68" name="Group 67"/>
            <p:cNvGrpSpPr>
              <a:grpSpLocks noChangeAspect="1"/>
            </p:cNvGrpSpPr>
            <p:nvPr/>
          </p:nvGrpSpPr>
          <p:grpSpPr>
            <a:xfrm>
              <a:off x="2209262" y="5525149"/>
              <a:ext cx="229677" cy="164282"/>
              <a:chOff x="6900650" y="1743812"/>
              <a:chExt cx="450700" cy="322376"/>
            </a:xfrm>
          </p:grpSpPr>
          <p:sp>
            <p:nvSpPr>
              <p:cNvPr id="70" name="Oval 55"/>
              <p:cNvSpPr>
                <a:spLocks noChangeArrowheads="1"/>
              </p:cNvSpPr>
              <p:nvPr/>
            </p:nvSpPr>
            <p:spPr bwMode="auto">
              <a:xfrm>
                <a:off x="6900650" y="1937238"/>
                <a:ext cx="450700" cy="128950"/>
              </a:xfrm>
              <a:prstGeom prst="ellipse">
                <a:avLst/>
              </a:prstGeom>
              <a:solidFill>
                <a:srgbClr val="C56D41"/>
              </a:solidFill>
              <a:ln w="12700" algn="ctr">
                <a:solidFill>
                  <a:srgbClr val="64351E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1" name="Oval 56"/>
              <p:cNvSpPr>
                <a:spLocks noChangeArrowheads="1"/>
              </p:cNvSpPr>
              <p:nvPr/>
            </p:nvSpPr>
            <p:spPr bwMode="auto">
              <a:xfrm>
                <a:off x="6900650" y="1872762"/>
                <a:ext cx="450700" cy="128950"/>
              </a:xfrm>
              <a:prstGeom prst="ellipse">
                <a:avLst/>
              </a:prstGeom>
              <a:solidFill>
                <a:srgbClr val="C56D41"/>
              </a:solidFill>
              <a:ln w="12700" algn="ctr">
                <a:solidFill>
                  <a:srgbClr val="64351E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2" name="Oval 57"/>
              <p:cNvSpPr>
                <a:spLocks noChangeArrowheads="1"/>
              </p:cNvSpPr>
              <p:nvPr/>
            </p:nvSpPr>
            <p:spPr bwMode="auto">
              <a:xfrm>
                <a:off x="6900650" y="1808287"/>
                <a:ext cx="450700" cy="128950"/>
              </a:xfrm>
              <a:prstGeom prst="ellipse">
                <a:avLst/>
              </a:prstGeom>
              <a:solidFill>
                <a:srgbClr val="C56D41"/>
              </a:solidFill>
              <a:ln w="12700" algn="ctr">
                <a:solidFill>
                  <a:srgbClr val="64351E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3" name="Oval 58"/>
              <p:cNvSpPr>
                <a:spLocks noChangeArrowheads="1"/>
              </p:cNvSpPr>
              <p:nvPr/>
            </p:nvSpPr>
            <p:spPr bwMode="auto">
              <a:xfrm>
                <a:off x="6900650" y="1743812"/>
                <a:ext cx="450700" cy="128950"/>
              </a:xfrm>
              <a:prstGeom prst="ellipse">
                <a:avLst/>
              </a:prstGeom>
              <a:solidFill>
                <a:srgbClr val="C56D41"/>
              </a:solidFill>
              <a:ln w="12700" algn="ctr">
                <a:solidFill>
                  <a:srgbClr val="64351E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69" name="TextBox 68"/>
            <p:cNvSpPr txBox="1"/>
            <p:nvPr/>
          </p:nvSpPr>
          <p:spPr>
            <a:xfrm>
              <a:off x="1981200" y="5257800"/>
              <a:ext cx="685800" cy="276999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dirty="0" smtClean="0"/>
                <a:t>B86</a:t>
              </a:r>
              <a:endParaRPr lang="en-US" dirty="0"/>
            </a:p>
          </p:txBody>
        </p:sp>
      </p:grpSp>
      <p:grpSp>
        <p:nvGrpSpPr>
          <p:cNvPr id="75" name="Group 74"/>
          <p:cNvGrpSpPr/>
          <p:nvPr/>
        </p:nvGrpSpPr>
        <p:grpSpPr>
          <a:xfrm>
            <a:off x="3276600" y="5257800"/>
            <a:ext cx="685800" cy="457200"/>
            <a:chOff x="1981200" y="5257800"/>
            <a:chExt cx="685800" cy="457200"/>
          </a:xfrm>
        </p:grpSpPr>
        <p:sp>
          <p:nvSpPr>
            <p:cNvPr id="76" name="Rounded Rectangle 75"/>
            <p:cNvSpPr/>
            <p:nvPr/>
          </p:nvSpPr>
          <p:spPr>
            <a:xfrm>
              <a:off x="1981200" y="5257800"/>
              <a:ext cx="685800" cy="457200"/>
            </a:xfrm>
            <a:prstGeom prst="roundRect">
              <a:avLst/>
            </a:prstGeom>
            <a:gradFill>
              <a:gsLst>
                <a:gs pos="0">
                  <a:srgbClr val="E4F4E4"/>
                </a:gs>
                <a:gs pos="100000">
                  <a:srgbClr val="A9DBA9"/>
                </a:gs>
              </a:gsLst>
              <a:lin ang="5400000" scaled="0"/>
            </a:gradFill>
            <a:ln w="25400" algn="ctr">
              <a:solidFill>
                <a:srgbClr val="43A343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solidFill>
                  <a:schemeClr val="tx1"/>
                </a:solidFill>
                <a:latin typeface="Arial" charset="0"/>
              </a:endParaRPr>
            </a:p>
          </p:txBody>
        </p:sp>
        <p:grpSp>
          <p:nvGrpSpPr>
            <p:cNvPr id="77" name="Group 76"/>
            <p:cNvGrpSpPr>
              <a:grpSpLocks noChangeAspect="1"/>
            </p:cNvGrpSpPr>
            <p:nvPr/>
          </p:nvGrpSpPr>
          <p:grpSpPr>
            <a:xfrm>
              <a:off x="2209262" y="5525149"/>
              <a:ext cx="229677" cy="164282"/>
              <a:chOff x="6900650" y="1743812"/>
              <a:chExt cx="450700" cy="322376"/>
            </a:xfrm>
          </p:grpSpPr>
          <p:sp>
            <p:nvSpPr>
              <p:cNvPr id="79" name="Oval 55"/>
              <p:cNvSpPr>
                <a:spLocks noChangeArrowheads="1"/>
              </p:cNvSpPr>
              <p:nvPr/>
            </p:nvSpPr>
            <p:spPr bwMode="auto">
              <a:xfrm>
                <a:off x="6900650" y="1937238"/>
                <a:ext cx="450700" cy="128950"/>
              </a:xfrm>
              <a:prstGeom prst="ellipse">
                <a:avLst/>
              </a:prstGeom>
              <a:solidFill>
                <a:srgbClr val="C56D41"/>
              </a:solidFill>
              <a:ln w="12700" algn="ctr">
                <a:solidFill>
                  <a:srgbClr val="64351E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0" name="Oval 56"/>
              <p:cNvSpPr>
                <a:spLocks noChangeArrowheads="1"/>
              </p:cNvSpPr>
              <p:nvPr/>
            </p:nvSpPr>
            <p:spPr bwMode="auto">
              <a:xfrm>
                <a:off x="6900650" y="1872762"/>
                <a:ext cx="450700" cy="128950"/>
              </a:xfrm>
              <a:prstGeom prst="ellipse">
                <a:avLst/>
              </a:prstGeom>
              <a:solidFill>
                <a:srgbClr val="C56D41"/>
              </a:solidFill>
              <a:ln w="12700" algn="ctr">
                <a:solidFill>
                  <a:srgbClr val="64351E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1" name="Oval 57"/>
              <p:cNvSpPr>
                <a:spLocks noChangeArrowheads="1"/>
              </p:cNvSpPr>
              <p:nvPr/>
            </p:nvSpPr>
            <p:spPr bwMode="auto">
              <a:xfrm>
                <a:off x="6900650" y="1808287"/>
                <a:ext cx="450700" cy="128950"/>
              </a:xfrm>
              <a:prstGeom prst="ellipse">
                <a:avLst/>
              </a:prstGeom>
              <a:solidFill>
                <a:srgbClr val="C56D41"/>
              </a:solidFill>
              <a:ln w="12700" algn="ctr">
                <a:solidFill>
                  <a:srgbClr val="64351E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2" name="Oval 58"/>
              <p:cNvSpPr>
                <a:spLocks noChangeArrowheads="1"/>
              </p:cNvSpPr>
              <p:nvPr/>
            </p:nvSpPr>
            <p:spPr bwMode="auto">
              <a:xfrm>
                <a:off x="6900650" y="1743812"/>
                <a:ext cx="450700" cy="128950"/>
              </a:xfrm>
              <a:prstGeom prst="ellipse">
                <a:avLst/>
              </a:prstGeom>
              <a:solidFill>
                <a:srgbClr val="C56D41"/>
              </a:solidFill>
              <a:ln w="12700" algn="ctr">
                <a:solidFill>
                  <a:srgbClr val="64351E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78" name="TextBox 77"/>
            <p:cNvSpPr txBox="1"/>
            <p:nvPr/>
          </p:nvSpPr>
          <p:spPr>
            <a:xfrm>
              <a:off x="1981200" y="5257800"/>
              <a:ext cx="685800" cy="276999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dirty="0" smtClean="0"/>
                <a:t>B22</a:t>
              </a:r>
              <a:endParaRPr lang="en-US" dirty="0"/>
            </a:p>
          </p:txBody>
        </p:sp>
      </p:grpSp>
      <p:grpSp>
        <p:nvGrpSpPr>
          <p:cNvPr id="83" name="Group 82"/>
          <p:cNvGrpSpPr/>
          <p:nvPr/>
        </p:nvGrpSpPr>
        <p:grpSpPr>
          <a:xfrm>
            <a:off x="4267200" y="5257800"/>
            <a:ext cx="685800" cy="457200"/>
            <a:chOff x="1981200" y="5257800"/>
            <a:chExt cx="685800" cy="457200"/>
          </a:xfrm>
        </p:grpSpPr>
        <p:sp>
          <p:nvSpPr>
            <p:cNvPr id="84" name="Rounded Rectangle 83"/>
            <p:cNvSpPr/>
            <p:nvPr/>
          </p:nvSpPr>
          <p:spPr>
            <a:xfrm>
              <a:off x="1981200" y="5257800"/>
              <a:ext cx="685800" cy="457200"/>
            </a:xfrm>
            <a:prstGeom prst="roundRect">
              <a:avLst/>
            </a:prstGeom>
            <a:gradFill>
              <a:gsLst>
                <a:gs pos="0">
                  <a:srgbClr val="E4F4E4"/>
                </a:gs>
                <a:gs pos="100000">
                  <a:srgbClr val="A9DBA9"/>
                </a:gs>
              </a:gsLst>
              <a:lin ang="5400000" scaled="0"/>
            </a:gradFill>
            <a:ln w="25400" algn="ctr">
              <a:solidFill>
                <a:srgbClr val="43A343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solidFill>
                  <a:schemeClr val="tx1"/>
                </a:solidFill>
                <a:latin typeface="Arial" charset="0"/>
              </a:endParaRPr>
            </a:p>
          </p:txBody>
        </p:sp>
        <p:grpSp>
          <p:nvGrpSpPr>
            <p:cNvPr id="85" name="Group 84"/>
            <p:cNvGrpSpPr>
              <a:grpSpLocks noChangeAspect="1"/>
            </p:cNvGrpSpPr>
            <p:nvPr/>
          </p:nvGrpSpPr>
          <p:grpSpPr>
            <a:xfrm>
              <a:off x="2209262" y="5525149"/>
              <a:ext cx="229677" cy="164282"/>
              <a:chOff x="6900650" y="1743812"/>
              <a:chExt cx="450700" cy="322376"/>
            </a:xfrm>
          </p:grpSpPr>
          <p:sp>
            <p:nvSpPr>
              <p:cNvPr id="87" name="Oval 55"/>
              <p:cNvSpPr>
                <a:spLocks noChangeArrowheads="1"/>
              </p:cNvSpPr>
              <p:nvPr/>
            </p:nvSpPr>
            <p:spPr bwMode="auto">
              <a:xfrm>
                <a:off x="6900650" y="1937238"/>
                <a:ext cx="450700" cy="128950"/>
              </a:xfrm>
              <a:prstGeom prst="ellipse">
                <a:avLst/>
              </a:prstGeom>
              <a:solidFill>
                <a:srgbClr val="C56D41"/>
              </a:solidFill>
              <a:ln w="12700" algn="ctr">
                <a:solidFill>
                  <a:srgbClr val="64351E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8" name="Oval 56"/>
              <p:cNvSpPr>
                <a:spLocks noChangeArrowheads="1"/>
              </p:cNvSpPr>
              <p:nvPr/>
            </p:nvSpPr>
            <p:spPr bwMode="auto">
              <a:xfrm>
                <a:off x="6900650" y="1872762"/>
                <a:ext cx="450700" cy="128950"/>
              </a:xfrm>
              <a:prstGeom prst="ellipse">
                <a:avLst/>
              </a:prstGeom>
              <a:solidFill>
                <a:srgbClr val="C56D41"/>
              </a:solidFill>
              <a:ln w="12700" algn="ctr">
                <a:solidFill>
                  <a:srgbClr val="64351E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9" name="Oval 57"/>
              <p:cNvSpPr>
                <a:spLocks noChangeArrowheads="1"/>
              </p:cNvSpPr>
              <p:nvPr/>
            </p:nvSpPr>
            <p:spPr bwMode="auto">
              <a:xfrm>
                <a:off x="6900650" y="1808287"/>
                <a:ext cx="450700" cy="128950"/>
              </a:xfrm>
              <a:prstGeom prst="ellipse">
                <a:avLst/>
              </a:prstGeom>
              <a:solidFill>
                <a:srgbClr val="C56D41"/>
              </a:solidFill>
              <a:ln w="12700" algn="ctr">
                <a:solidFill>
                  <a:srgbClr val="64351E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0" name="Oval 58"/>
              <p:cNvSpPr>
                <a:spLocks noChangeArrowheads="1"/>
              </p:cNvSpPr>
              <p:nvPr/>
            </p:nvSpPr>
            <p:spPr bwMode="auto">
              <a:xfrm>
                <a:off x="6900650" y="1743812"/>
                <a:ext cx="450700" cy="128950"/>
              </a:xfrm>
              <a:prstGeom prst="ellipse">
                <a:avLst/>
              </a:prstGeom>
              <a:solidFill>
                <a:srgbClr val="C56D41"/>
              </a:solidFill>
              <a:ln w="12700" algn="ctr">
                <a:solidFill>
                  <a:srgbClr val="64351E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86" name="TextBox 85"/>
            <p:cNvSpPr txBox="1"/>
            <p:nvPr/>
          </p:nvSpPr>
          <p:spPr>
            <a:xfrm>
              <a:off x="1981200" y="5257800"/>
              <a:ext cx="685800" cy="276999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dirty="0" smtClean="0"/>
                <a:t>B3</a:t>
              </a:r>
              <a:endParaRPr lang="en-US" dirty="0"/>
            </a:p>
          </p:txBody>
        </p:sp>
      </p:grpSp>
      <p:grpSp>
        <p:nvGrpSpPr>
          <p:cNvPr id="91" name="Group 90"/>
          <p:cNvGrpSpPr/>
          <p:nvPr/>
        </p:nvGrpSpPr>
        <p:grpSpPr>
          <a:xfrm>
            <a:off x="5029200" y="5257800"/>
            <a:ext cx="685800" cy="457200"/>
            <a:chOff x="1981200" y="5257800"/>
            <a:chExt cx="685800" cy="457200"/>
          </a:xfrm>
        </p:grpSpPr>
        <p:sp>
          <p:nvSpPr>
            <p:cNvPr id="92" name="Rounded Rectangle 91"/>
            <p:cNvSpPr/>
            <p:nvPr/>
          </p:nvSpPr>
          <p:spPr>
            <a:xfrm>
              <a:off x="1981200" y="5257800"/>
              <a:ext cx="685800" cy="457200"/>
            </a:xfrm>
            <a:prstGeom prst="roundRect">
              <a:avLst/>
            </a:prstGeom>
            <a:gradFill>
              <a:gsLst>
                <a:gs pos="0">
                  <a:srgbClr val="E4F4E4"/>
                </a:gs>
                <a:gs pos="100000">
                  <a:srgbClr val="A9DBA9"/>
                </a:gs>
              </a:gsLst>
              <a:lin ang="5400000" scaled="0"/>
            </a:gradFill>
            <a:ln w="25400" algn="ctr">
              <a:solidFill>
                <a:srgbClr val="43A343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solidFill>
                  <a:schemeClr val="tx1"/>
                </a:solidFill>
                <a:latin typeface="Arial" charset="0"/>
              </a:endParaRPr>
            </a:p>
          </p:txBody>
        </p:sp>
        <p:grpSp>
          <p:nvGrpSpPr>
            <p:cNvPr id="93" name="Group 92"/>
            <p:cNvGrpSpPr>
              <a:grpSpLocks noChangeAspect="1"/>
            </p:cNvGrpSpPr>
            <p:nvPr/>
          </p:nvGrpSpPr>
          <p:grpSpPr>
            <a:xfrm>
              <a:off x="2209262" y="5525149"/>
              <a:ext cx="229677" cy="164282"/>
              <a:chOff x="6900650" y="1743812"/>
              <a:chExt cx="450700" cy="322376"/>
            </a:xfrm>
          </p:grpSpPr>
          <p:sp>
            <p:nvSpPr>
              <p:cNvPr id="95" name="Oval 55"/>
              <p:cNvSpPr>
                <a:spLocks noChangeArrowheads="1"/>
              </p:cNvSpPr>
              <p:nvPr/>
            </p:nvSpPr>
            <p:spPr bwMode="auto">
              <a:xfrm>
                <a:off x="6900650" y="1937238"/>
                <a:ext cx="450700" cy="128950"/>
              </a:xfrm>
              <a:prstGeom prst="ellipse">
                <a:avLst/>
              </a:prstGeom>
              <a:solidFill>
                <a:srgbClr val="C56D41"/>
              </a:solidFill>
              <a:ln w="12700" algn="ctr">
                <a:solidFill>
                  <a:srgbClr val="64351E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6" name="Oval 56"/>
              <p:cNvSpPr>
                <a:spLocks noChangeArrowheads="1"/>
              </p:cNvSpPr>
              <p:nvPr/>
            </p:nvSpPr>
            <p:spPr bwMode="auto">
              <a:xfrm>
                <a:off x="6900650" y="1872762"/>
                <a:ext cx="450700" cy="128950"/>
              </a:xfrm>
              <a:prstGeom prst="ellipse">
                <a:avLst/>
              </a:prstGeom>
              <a:solidFill>
                <a:srgbClr val="C56D41"/>
              </a:solidFill>
              <a:ln w="12700" algn="ctr">
                <a:solidFill>
                  <a:srgbClr val="64351E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7" name="Oval 57"/>
              <p:cNvSpPr>
                <a:spLocks noChangeArrowheads="1"/>
              </p:cNvSpPr>
              <p:nvPr/>
            </p:nvSpPr>
            <p:spPr bwMode="auto">
              <a:xfrm>
                <a:off x="6900650" y="1808287"/>
                <a:ext cx="450700" cy="128950"/>
              </a:xfrm>
              <a:prstGeom prst="ellipse">
                <a:avLst/>
              </a:prstGeom>
              <a:solidFill>
                <a:srgbClr val="C56D41"/>
              </a:solidFill>
              <a:ln w="12700" algn="ctr">
                <a:solidFill>
                  <a:srgbClr val="64351E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8" name="Oval 58"/>
              <p:cNvSpPr>
                <a:spLocks noChangeArrowheads="1"/>
              </p:cNvSpPr>
              <p:nvPr/>
            </p:nvSpPr>
            <p:spPr bwMode="auto">
              <a:xfrm>
                <a:off x="6900650" y="1743812"/>
                <a:ext cx="450700" cy="128950"/>
              </a:xfrm>
              <a:prstGeom prst="ellipse">
                <a:avLst/>
              </a:prstGeom>
              <a:solidFill>
                <a:srgbClr val="C56D41"/>
              </a:solidFill>
              <a:ln w="12700" algn="ctr">
                <a:solidFill>
                  <a:srgbClr val="64351E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94" name="TextBox 93"/>
            <p:cNvSpPr txBox="1"/>
            <p:nvPr/>
          </p:nvSpPr>
          <p:spPr>
            <a:xfrm>
              <a:off x="1981200" y="5257800"/>
              <a:ext cx="685800" cy="276999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dirty="0" smtClean="0"/>
                <a:t>B72</a:t>
              </a:r>
              <a:endParaRPr lang="en-US" dirty="0"/>
            </a:p>
          </p:txBody>
        </p:sp>
      </p:grpSp>
      <p:grpSp>
        <p:nvGrpSpPr>
          <p:cNvPr id="99" name="Group 98"/>
          <p:cNvGrpSpPr/>
          <p:nvPr/>
        </p:nvGrpSpPr>
        <p:grpSpPr>
          <a:xfrm>
            <a:off x="5791200" y="5257800"/>
            <a:ext cx="685800" cy="457200"/>
            <a:chOff x="1981200" y="5257800"/>
            <a:chExt cx="685800" cy="457200"/>
          </a:xfrm>
        </p:grpSpPr>
        <p:sp>
          <p:nvSpPr>
            <p:cNvPr id="100" name="Rounded Rectangle 99"/>
            <p:cNvSpPr/>
            <p:nvPr/>
          </p:nvSpPr>
          <p:spPr>
            <a:xfrm>
              <a:off x="1981200" y="5257800"/>
              <a:ext cx="685800" cy="457200"/>
            </a:xfrm>
            <a:prstGeom prst="roundRect">
              <a:avLst/>
            </a:prstGeom>
            <a:gradFill>
              <a:gsLst>
                <a:gs pos="0">
                  <a:srgbClr val="E4F4E4"/>
                </a:gs>
                <a:gs pos="100000">
                  <a:srgbClr val="A9DBA9"/>
                </a:gs>
              </a:gsLst>
              <a:lin ang="5400000" scaled="0"/>
            </a:gradFill>
            <a:ln w="25400" algn="ctr">
              <a:solidFill>
                <a:srgbClr val="43A343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solidFill>
                  <a:schemeClr val="tx1"/>
                </a:solidFill>
                <a:latin typeface="Arial" charset="0"/>
              </a:endParaRPr>
            </a:p>
          </p:txBody>
        </p:sp>
        <p:grpSp>
          <p:nvGrpSpPr>
            <p:cNvPr id="101" name="Group 100"/>
            <p:cNvGrpSpPr>
              <a:grpSpLocks noChangeAspect="1"/>
            </p:cNvGrpSpPr>
            <p:nvPr/>
          </p:nvGrpSpPr>
          <p:grpSpPr>
            <a:xfrm>
              <a:off x="2209262" y="5525149"/>
              <a:ext cx="229677" cy="164282"/>
              <a:chOff x="6900650" y="1743812"/>
              <a:chExt cx="450700" cy="322376"/>
            </a:xfrm>
          </p:grpSpPr>
          <p:sp>
            <p:nvSpPr>
              <p:cNvPr id="103" name="Oval 55"/>
              <p:cNvSpPr>
                <a:spLocks noChangeArrowheads="1"/>
              </p:cNvSpPr>
              <p:nvPr/>
            </p:nvSpPr>
            <p:spPr bwMode="auto">
              <a:xfrm>
                <a:off x="6900650" y="1937238"/>
                <a:ext cx="450700" cy="128950"/>
              </a:xfrm>
              <a:prstGeom prst="ellipse">
                <a:avLst/>
              </a:prstGeom>
              <a:solidFill>
                <a:srgbClr val="C56D41"/>
              </a:solidFill>
              <a:ln w="12700" algn="ctr">
                <a:solidFill>
                  <a:srgbClr val="64351E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4" name="Oval 56"/>
              <p:cNvSpPr>
                <a:spLocks noChangeArrowheads="1"/>
              </p:cNvSpPr>
              <p:nvPr/>
            </p:nvSpPr>
            <p:spPr bwMode="auto">
              <a:xfrm>
                <a:off x="6900650" y="1872762"/>
                <a:ext cx="450700" cy="128950"/>
              </a:xfrm>
              <a:prstGeom prst="ellipse">
                <a:avLst/>
              </a:prstGeom>
              <a:solidFill>
                <a:srgbClr val="C56D41"/>
              </a:solidFill>
              <a:ln w="12700" algn="ctr">
                <a:solidFill>
                  <a:srgbClr val="64351E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5" name="Oval 57"/>
              <p:cNvSpPr>
                <a:spLocks noChangeArrowheads="1"/>
              </p:cNvSpPr>
              <p:nvPr/>
            </p:nvSpPr>
            <p:spPr bwMode="auto">
              <a:xfrm>
                <a:off x="6900650" y="1808287"/>
                <a:ext cx="450700" cy="128950"/>
              </a:xfrm>
              <a:prstGeom prst="ellipse">
                <a:avLst/>
              </a:prstGeom>
              <a:solidFill>
                <a:srgbClr val="C56D41"/>
              </a:solidFill>
              <a:ln w="12700" algn="ctr">
                <a:solidFill>
                  <a:srgbClr val="64351E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6" name="Oval 58"/>
              <p:cNvSpPr>
                <a:spLocks noChangeArrowheads="1"/>
              </p:cNvSpPr>
              <p:nvPr/>
            </p:nvSpPr>
            <p:spPr bwMode="auto">
              <a:xfrm>
                <a:off x="6900650" y="1743812"/>
                <a:ext cx="450700" cy="128950"/>
              </a:xfrm>
              <a:prstGeom prst="ellipse">
                <a:avLst/>
              </a:prstGeom>
              <a:solidFill>
                <a:srgbClr val="C56D41"/>
              </a:solidFill>
              <a:ln w="12700" algn="ctr">
                <a:solidFill>
                  <a:srgbClr val="64351E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102" name="TextBox 101"/>
            <p:cNvSpPr txBox="1"/>
            <p:nvPr/>
          </p:nvSpPr>
          <p:spPr>
            <a:xfrm>
              <a:off x="1981200" y="5257800"/>
              <a:ext cx="685800" cy="276999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dirty="0" smtClean="0"/>
                <a:t>B66</a:t>
              </a:r>
              <a:endParaRPr lang="en-US" dirty="0"/>
            </a:p>
          </p:txBody>
        </p:sp>
      </p:grpSp>
      <p:grpSp>
        <p:nvGrpSpPr>
          <p:cNvPr id="107" name="Group 106"/>
          <p:cNvGrpSpPr/>
          <p:nvPr/>
        </p:nvGrpSpPr>
        <p:grpSpPr>
          <a:xfrm>
            <a:off x="6781800" y="5257800"/>
            <a:ext cx="685800" cy="457200"/>
            <a:chOff x="1981200" y="5257800"/>
            <a:chExt cx="685800" cy="457200"/>
          </a:xfrm>
        </p:grpSpPr>
        <p:sp>
          <p:nvSpPr>
            <p:cNvPr id="108" name="Rounded Rectangle 107"/>
            <p:cNvSpPr/>
            <p:nvPr/>
          </p:nvSpPr>
          <p:spPr>
            <a:xfrm>
              <a:off x="1981200" y="5257800"/>
              <a:ext cx="685800" cy="457200"/>
            </a:xfrm>
            <a:prstGeom prst="roundRect">
              <a:avLst/>
            </a:prstGeom>
            <a:gradFill>
              <a:gsLst>
                <a:gs pos="0">
                  <a:srgbClr val="E4F4E4"/>
                </a:gs>
                <a:gs pos="100000">
                  <a:srgbClr val="A9DBA9"/>
                </a:gs>
              </a:gsLst>
              <a:lin ang="5400000" scaled="0"/>
            </a:gradFill>
            <a:ln w="25400" algn="ctr">
              <a:solidFill>
                <a:srgbClr val="43A343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solidFill>
                  <a:schemeClr val="tx1"/>
                </a:solidFill>
                <a:latin typeface="Arial" charset="0"/>
              </a:endParaRPr>
            </a:p>
          </p:txBody>
        </p:sp>
        <p:grpSp>
          <p:nvGrpSpPr>
            <p:cNvPr id="109" name="Group 108"/>
            <p:cNvGrpSpPr>
              <a:grpSpLocks noChangeAspect="1"/>
            </p:cNvGrpSpPr>
            <p:nvPr/>
          </p:nvGrpSpPr>
          <p:grpSpPr>
            <a:xfrm>
              <a:off x="2209262" y="5525149"/>
              <a:ext cx="229677" cy="164282"/>
              <a:chOff x="6900650" y="1743812"/>
              <a:chExt cx="450700" cy="322376"/>
            </a:xfrm>
          </p:grpSpPr>
          <p:sp>
            <p:nvSpPr>
              <p:cNvPr id="111" name="Oval 55"/>
              <p:cNvSpPr>
                <a:spLocks noChangeArrowheads="1"/>
              </p:cNvSpPr>
              <p:nvPr/>
            </p:nvSpPr>
            <p:spPr bwMode="auto">
              <a:xfrm>
                <a:off x="6900650" y="1937238"/>
                <a:ext cx="450700" cy="128950"/>
              </a:xfrm>
              <a:prstGeom prst="ellipse">
                <a:avLst/>
              </a:prstGeom>
              <a:solidFill>
                <a:srgbClr val="C56D41"/>
              </a:solidFill>
              <a:ln w="12700" algn="ctr">
                <a:solidFill>
                  <a:srgbClr val="64351E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2" name="Oval 56"/>
              <p:cNvSpPr>
                <a:spLocks noChangeArrowheads="1"/>
              </p:cNvSpPr>
              <p:nvPr/>
            </p:nvSpPr>
            <p:spPr bwMode="auto">
              <a:xfrm>
                <a:off x="6900650" y="1872762"/>
                <a:ext cx="450700" cy="128950"/>
              </a:xfrm>
              <a:prstGeom prst="ellipse">
                <a:avLst/>
              </a:prstGeom>
              <a:solidFill>
                <a:srgbClr val="C56D41"/>
              </a:solidFill>
              <a:ln w="12700" algn="ctr">
                <a:solidFill>
                  <a:srgbClr val="64351E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3" name="Oval 57"/>
              <p:cNvSpPr>
                <a:spLocks noChangeArrowheads="1"/>
              </p:cNvSpPr>
              <p:nvPr/>
            </p:nvSpPr>
            <p:spPr bwMode="auto">
              <a:xfrm>
                <a:off x="6900650" y="1808287"/>
                <a:ext cx="450700" cy="128950"/>
              </a:xfrm>
              <a:prstGeom prst="ellipse">
                <a:avLst/>
              </a:prstGeom>
              <a:solidFill>
                <a:srgbClr val="C56D41"/>
              </a:solidFill>
              <a:ln w="12700" algn="ctr">
                <a:solidFill>
                  <a:srgbClr val="64351E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4" name="Oval 58"/>
              <p:cNvSpPr>
                <a:spLocks noChangeArrowheads="1"/>
              </p:cNvSpPr>
              <p:nvPr/>
            </p:nvSpPr>
            <p:spPr bwMode="auto">
              <a:xfrm>
                <a:off x="6900650" y="1743812"/>
                <a:ext cx="450700" cy="128950"/>
              </a:xfrm>
              <a:prstGeom prst="ellipse">
                <a:avLst/>
              </a:prstGeom>
              <a:solidFill>
                <a:srgbClr val="C56D41"/>
              </a:solidFill>
              <a:ln w="12700" algn="ctr">
                <a:solidFill>
                  <a:srgbClr val="64351E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110" name="TextBox 109"/>
            <p:cNvSpPr txBox="1"/>
            <p:nvPr/>
          </p:nvSpPr>
          <p:spPr>
            <a:xfrm>
              <a:off x="1981200" y="5257800"/>
              <a:ext cx="685800" cy="276999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dirty="0" smtClean="0"/>
                <a:t>B49</a:t>
              </a:r>
              <a:endParaRPr lang="en-US" dirty="0"/>
            </a:p>
          </p:txBody>
        </p:sp>
      </p:grpSp>
      <p:grpSp>
        <p:nvGrpSpPr>
          <p:cNvPr id="115" name="Group 114"/>
          <p:cNvGrpSpPr/>
          <p:nvPr/>
        </p:nvGrpSpPr>
        <p:grpSpPr>
          <a:xfrm>
            <a:off x="7543800" y="5257800"/>
            <a:ext cx="685800" cy="457200"/>
            <a:chOff x="1981200" y="5257800"/>
            <a:chExt cx="685800" cy="457200"/>
          </a:xfrm>
        </p:grpSpPr>
        <p:sp>
          <p:nvSpPr>
            <p:cNvPr id="116" name="Rounded Rectangle 115"/>
            <p:cNvSpPr/>
            <p:nvPr/>
          </p:nvSpPr>
          <p:spPr>
            <a:xfrm>
              <a:off x="1981200" y="5257800"/>
              <a:ext cx="685800" cy="457200"/>
            </a:xfrm>
            <a:prstGeom prst="roundRect">
              <a:avLst/>
            </a:prstGeom>
            <a:gradFill>
              <a:gsLst>
                <a:gs pos="0">
                  <a:srgbClr val="E4F4E4"/>
                </a:gs>
                <a:gs pos="100000">
                  <a:srgbClr val="A9DBA9"/>
                </a:gs>
              </a:gsLst>
              <a:lin ang="5400000" scaled="0"/>
            </a:gradFill>
            <a:ln w="25400" algn="ctr">
              <a:solidFill>
                <a:srgbClr val="43A343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solidFill>
                  <a:schemeClr val="tx1"/>
                </a:solidFill>
                <a:latin typeface="Arial" charset="0"/>
              </a:endParaRPr>
            </a:p>
          </p:txBody>
        </p:sp>
        <p:grpSp>
          <p:nvGrpSpPr>
            <p:cNvPr id="117" name="Group 116"/>
            <p:cNvGrpSpPr>
              <a:grpSpLocks noChangeAspect="1"/>
            </p:cNvGrpSpPr>
            <p:nvPr/>
          </p:nvGrpSpPr>
          <p:grpSpPr>
            <a:xfrm>
              <a:off x="2209262" y="5525149"/>
              <a:ext cx="229677" cy="164282"/>
              <a:chOff x="6900650" y="1743812"/>
              <a:chExt cx="450700" cy="322376"/>
            </a:xfrm>
          </p:grpSpPr>
          <p:sp>
            <p:nvSpPr>
              <p:cNvPr id="119" name="Oval 55"/>
              <p:cNvSpPr>
                <a:spLocks noChangeArrowheads="1"/>
              </p:cNvSpPr>
              <p:nvPr/>
            </p:nvSpPr>
            <p:spPr bwMode="auto">
              <a:xfrm>
                <a:off x="6900650" y="1937238"/>
                <a:ext cx="450700" cy="128950"/>
              </a:xfrm>
              <a:prstGeom prst="ellipse">
                <a:avLst/>
              </a:prstGeom>
              <a:solidFill>
                <a:srgbClr val="C56D41"/>
              </a:solidFill>
              <a:ln w="12700" algn="ctr">
                <a:solidFill>
                  <a:srgbClr val="64351E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0" name="Oval 56"/>
              <p:cNvSpPr>
                <a:spLocks noChangeArrowheads="1"/>
              </p:cNvSpPr>
              <p:nvPr/>
            </p:nvSpPr>
            <p:spPr bwMode="auto">
              <a:xfrm>
                <a:off x="6900650" y="1872762"/>
                <a:ext cx="450700" cy="128950"/>
              </a:xfrm>
              <a:prstGeom prst="ellipse">
                <a:avLst/>
              </a:prstGeom>
              <a:solidFill>
                <a:srgbClr val="C56D41"/>
              </a:solidFill>
              <a:ln w="12700" algn="ctr">
                <a:solidFill>
                  <a:srgbClr val="64351E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1" name="Oval 57"/>
              <p:cNvSpPr>
                <a:spLocks noChangeArrowheads="1"/>
              </p:cNvSpPr>
              <p:nvPr/>
            </p:nvSpPr>
            <p:spPr bwMode="auto">
              <a:xfrm>
                <a:off x="6900650" y="1808287"/>
                <a:ext cx="450700" cy="128950"/>
              </a:xfrm>
              <a:prstGeom prst="ellipse">
                <a:avLst/>
              </a:prstGeom>
              <a:solidFill>
                <a:srgbClr val="C56D41"/>
              </a:solidFill>
              <a:ln w="12700" algn="ctr">
                <a:solidFill>
                  <a:srgbClr val="64351E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2" name="Oval 58"/>
              <p:cNvSpPr>
                <a:spLocks noChangeArrowheads="1"/>
              </p:cNvSpPr>
              <p:nvPr/>
            </p:nvSpPr>
            <p:spPr bwMode="auto">
              <a:xfrm>
                <a:off x="6900650" y="1743812"/>
                <a:ext cx="450700" cy="128950"/>
              </a:xfrm>
              <a:prstGeom prst="ellipse">
                <a:avLst/>
              </a:prstGeom>
              <a:solidFill>
                <a:srgbClr val="C56D41"/>
              </a:solidFill>
              <a:ln w="12700" algn="ctr">
                <a:solidFill>
                  <a:srgbClr val="64351E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118" name="TextBox 117"/>
            <p:cNvSpPr txBox="1"/>
            <p:nvPr/>
          </p:nvSpPr>
          <p:spPr>
            <a:xfrm>
              <a:off x="1981200" y="5257800"/>
              <a:ext cx="685800" cy="276999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dirty="0" smtClean="0"/>
                <a:t>B3</a:t>
              </a:r>
              <a:endParaRPr lang="en-US" dirty="0"/>
            </a:p>
          </p:txBody>
        </p:sp>
      </p:grpSp>
      <p:grpSp>
        <p:nvGrpSpPr>
          <p:cNvPr id="123" name="Group 122"/>
          <p:cNvGrpSpPr/>
          <p:nvPr/>
        </p:nvGrpSpPr>
        <p:grpSpPr>
          <a:xfrm>
            <a:off x="8305800" y="5257800"/>
            <a:ext cx="685800" cy="457200"/>
            <a:chOff x="1981200" y="5257800"/>
            <a:chExt cx="685800" cy="457200"/>
          </a:xfrm>
        </p:grpSpPr>
        <p:sp>
          <p:nvSpPr>
            <p:cNvPr id="124" name="Rounded Rectangle 123"/>
            <p:cNvSpPr/>
            <p:nvPr/>
          </p:nvSpPr>
          <p:spPr>
            <a:xfrm>
              <a:off x="1981200" y="5257800"/>
              <a:ext cx="685800" cy="457200"/>
            </a:xfrm>
            <a:prstGeom prst="roundRect">
              <a:avLst/>
            </a:prstGeom>
            <a:gradFill>
              <a:gsLst>
                <a:gs pos="0">
                  <a:srgbClr val="E4F4E4"/>
                </a:gs>
                <a:gs pos="100000">
                  <a:srgbClr val="A9DBA9"/>
                </a:gs>
              </a:gsLst>
              <a:lin ang="5400000" scaled="0"/>
            </a:gradFill>
            <a:ln w="25400" algn="ctr">
              <a:solidFill>
                <a:srgbClr val="43A343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solidFill>
                  <a:schemeClr val="tx1"/>
                </a:solidFill>
                <a:latin typeface="Arial" charset="0"/>
              </a:endParaRPr>
            </a:p>
          </p:txBody>
        </p:sp>
        <p:grpSp>
          <p:nvGrpSpPr>
            <p:cNvPr id="125" name="Group 124"/>
            <p:cNvGrpSpPr>
              <a:grpSpLocks noChangeAspect="1"/>
            </p:cNvGrpSpPr>
            <p:nvPr/>
          </p:nvGrpSpPr>
          <p:grpSpPr>
            <a:xfrm>
              <a:off x="2209262" y="5525149"/>
              <a:ext cx="229677" cy="164282"/>
              <a:chOff x="6900650" y="1743812"/>
              <a:chExt cx="450700" cy="322376"/>
            </a:xfrm>
          </p:grpSpPr>
          <p:sp>
            <p:nvSpPr>
              <p:cNvPr id="127" name="Oval 55"/>
              <p:cNvSpPr>
                <a:spLocks noChangeArrowheads="1"/>
              </p:cNvSpPr>
              <p:nvPr/>
            </p:nvSpPr>
            <p:spPr bwMode="auto">
              <a:xfrm>
                <a:off x="6900650" y="1937238"/>
                <a:ext cx="450700" cy="128950"/>
              </a:xfrm>
              <a:prstGeom prst="ellipse">
                <a:avLst/>
              </a:prstGeom>
              <a:solidFill>
                <a:srgbClr val="C56D41"/>
              </a:solidFill>
              <a:ln w="12700" algn="ctr">
                <a:solidFill>
                  <a:srgbClr val="64351E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8" name="Oval 56"/>
              <p:cNvSpPr>
                <a:spLocks noChangeArrowheads="1"/>
              </p:cNvSpPr>
              <p:nvPr/>
            </p:nvSpPr>
            <p:spPr bwMode="auto">
              <a:xfrm>
                <a:off x="6900650" y="1872762"/>
                <a:ext cx="450700" cy="128950"/>
              </a:xfrm>
              <a:prstGeom prst="ellipse">
                <a:avLst/>
              </a:prstGeom>
              <a:solidFill>
                <a:srgbClr val="C56D41"/>
              </a:solidFill>
              <a:ln w="12700" algn="ctr">
                <a:solidFill>
                  <a:srgbClr val="64351E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9" name="Oval 57"/>
              <p:cNvSpPr>
                <a:spLocks noChangeArrowheads="1"/>
              </p:cNvSpPr>
              <p:nvPr/>
            </p:nvSpPr>
            <p:spPr bwMode="auto">
              <a:xfrm>
                <a:off x="6900650" y="1808287"/>
                <a:ext cx="450700" cy="128950"/>
              </a:xfrm>
              <a:prstGeom prst="ellipse">
                <a:avLst/>
              </a:prstGeom>
              <a:solidFill>
                <a:srgbClr val="C56D41"/>
              </a:solidFill>
              <a:ln w="12700" algn="ctr">
                <a:solidFill>
                  <a:srgbClr val="64351E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0" name="Oval 58"/>
              <p:cNvSpPr>
                <a:spLocks noChangeArrowheads="1"/>
              </p:cNvSpPr>
              <p:nvPr/>
            </p:nvSpPr>
            <p:spPr bwMode="auto">
              <a:xfrm>
                <a:off x="6900650" y="1743812"/>
                <a:ext cx="450700" cy="128950"/>
              </a:xfrm>
              <a:prstGeom prst="ellipse">
                <a:avLst/>
              </a:prstGeom>
              <a:solidFill>
                <a:srgbClr val="C56D41"/>
              </a:solidFill>
              <a:ln w="12700" algn="ctr">
                <a:solidFill>
                  <a:srgbClr val="64351E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126" name="TextBox 125"/>
            <p:cNvSpPr txBox="1"/>
            <p:nvPr/>
          </p:nvSpPr>
          <p:spPr>
            <a:xfrm>
              <a:off x="1981200" y="5257800"/>
              <a:ext cx="685800" cy="276999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dirty="0" smtClean="0"/>
                <a:t>B16</a:t>
              </a:r>
              <a:endParaRPr lang="en-US" dirty="0"/>
            </a:p>
          </p:txBody>
        </p:sp>
      </p:grpSp>
      <p:cxnSp>
        <p:nvCxnSpPr>
          <p:cNvPr id="132" name="Straight Connector 131"/>
          <p:cNvCxnSpPr>
            <a:endCxn id="57" idx="0"/>
          </p:cNvCxnSpPr>
          <p:nvPr/>
        </p:nvCxnSpPr>
        <p:spPr>
          <a:xfrm flipH="1">
            <a:off x="2095500" y="4191000"/>
            <a:ext cx="1104900" cy="1066800"/>
          </a:xfrm>
          <a:prstGeom prst="line">
            <a:avLst/>
          </a:prstGeom>
          <a:ln w="25400" cap="rnd">
            <a:solidFill>
              <a:srgbClr val="43A343"/>
            </a:solidFill>
            <a:tailEnd type="triangle" w="med" len="lg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34" name="Straight Connector 133"/>
          <p:cNvCxnSpPr>
            <a:endCxn id="69" idx="0"/>
          </p:cNvCxnSpPr>
          <p:nvPr/>
        </p:nvCxnSpPr>
        <p:spPr>
          <a:xfrm flipH="1">
            <a:off x="2857500" y="4191000"/>
            <a:ext cx="495300" cy="1066800"/>
          </a:xfrm>
          <a:prstGeom prst="line">
            <a:avLst/>
          </a:prstGeom>
          <a:ln w="25400" cap="rnd">
            <a:solidFill>
              <a:srgbClr val="43A343"/>
            </a:solidFill>
            <a:tailEnd type="triangle" w="med" len="lg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37" name="Straight Connector 136"/>
          <p:cNvCxnSpPr>
            <a:endCxn id="76" idx="0"/>
          </p:cNvCxnSpPr>
          <p:nvPr/>
        </p:nvCxnSpPr>
        <p:spPr>
          <a:xfrm>
            <a:off x="3505200" y="4191000"/>
            <a:ext cx="114300" cy="1066800"/>
          </a:xfrm>
          <a:prstGeom prst="line">
            <a:avLst/>
          </a:prstGeom>
          <a:ln w="25400" cap="rnd">
            <a:solidFill>
              <a:srgbClr val="43A343"/>
            </a:solidFill>
            <a:tailEnd type="triangle" w="med" len="lg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40" name="Straight Connector 139"/>
          <p:cNvCxnSpPr>
            <a:endCxn id="84" idx="0"/>
          </p:cNvCxnSpPr>
          <p:nvPr/>
        </p:nvCxnSpPr>
        <p:spPr>
          <a:xfrm flipH="1">
            <a:off x="4610100" y="4191000"/>
            <a:ext cx="647700" cy="1066800"/>
          </a:xfrm>
          <a:prstGeom prst="line">
            <a:avLst/>
          </a:prstGeom>
          <a:ln w="25400" cap="rnd">
            <a:solidFill>
              <a:srgbClr val="43A343"/>
            </a:solidFill>
            <a:tailEnd type="triangle" w="med" len="lg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44" name="Straight Connector 143"/>
          <p:cNvCxnSpPr>
            <a:endCxn id="92" idx="0"/>
          </p:cNvCxnSpPr>
          <p:nvPr/>
        </p:nvCxnSpPr>
        <p:spPr>
          <a:xfrm flipH="1">
            <a:off x="5372100" y="4191000"/>
            <a:ext cx="38100" cy="1066800"/>
          </a:xfrm>
          <a:prstGeom prst="line">
            <a:avLst/>
          </a:prstGeom>
          <a:ln w="25400" cap="rnd">
            <a:solidFill>
              <a:srgbClr val="43A343"/>
            </a:solidFill>
            <a:tailEnd type="triangle" w="med" len="lg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46" name="Straight Connector 145"/>
          <p:cNvCxnSpPr>
            <a:endCxn id="100" idx="0"/>
          </p:cNvCxnSpPr>
          <p:nvPr/>
        </p:nvCxnSpPr>
        <p:spPr>
          <a:xfrm>
            <a:off x="5562600" y="4191000"/>
            <a:ext cx="571500" cy="1066800"/>
          </a:xfrm>
          <a:prstGeom prst="line">
            <a:avLst/>
          </a:prstGeom>
          <a:ln w="25400" cap="rnd">
            <a:solidFill>
              <a:srgbClr val="43A343"/>
            </a:solidFill>
            <a:tailEnd type="triangle" w="med" len="lg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48" name="Straight Connector 147"/>
          <p:cNvCxnSpPr>
            <a:endCxn id="110" idx="0"/>
          </p:cNvCxnSpPr>
          <p:nvPr/>
        </p:nvCxnSpPr>
        <p:spPr>
          <a:xfrm flipH="1">
            <a:off x="7124700" y="4191000"/>
            <a:ext cx="190500" cy="1066800"/>
          </a:xfrm>
          <a:prstGeom prst="line">
            <a:avLst/>
          </a:prstGeom>
          <a:ln w="25400" cap="rnd">
            <a:solidFill>
              <a:srgbClr val="43A343"/>
            </a:solidFill>
            <a:tailEnd type="triangle" w="med" len="lg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50" name="Straight Connector 149"/>
          <p:cNvCxnSpPr>
            <a:endCxn id="118" idx="0"/>
          </p:cNvCxnSpPr>
          <p:nvPr/>
        </p:nvCxnSpPr>
        <p:spPr>
          <a:xfrm>
            <a:off x="7467600" y="4191000"/>
            <a:ext cx="419100" cy="1066800"/>
          </a:xfrm>
          <a:prstGeom prst="line">
            <a:avLst/>
          </a:prstGeom>
          <a:ln w="25400" cap="rnd">
            <a:solidFill>
              <a:srgbClr val="43A343"/>
            </a:solidFill>
            <a:tailEnd type="triangle" w="med" len="lg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52" name="Straight Connector 151"/>
          <p:cNvCxnSpPr>
            <a:endCxn id="126" idx="0"/>
          </p:cNvCxnSpPr>
          <p:nvPr/>
        </p:nvCxnSpPr>
        <p:spPr>
          <a:xfrm>
            <a:off x="7620000" y="4191000"/>
            <a:ext cx="1028700" cy="1066800"/>
          </a:xfrm>
          <a:prstGeom prst="line">
            <a:avLst/>
          </a:prstGeom>
          <a:ln w="25400" cap="rnd">
            <a:solidFill>
              <a:srgbClr val="43A343"/>
            </a:solidFill>
            <a:tailEnd type="triangle" w="med" len="lg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80" name="TextBox 179"/>
          <p:cNvSpPr txBox="1"/>
          <p:nvPr/>
        </p:nvSpPr>
        <p:spPr>
          <a:xfrm>
            <a:off x="7010400" y="1752600"/>
            <a:ext cx="1524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000" b="1" dirty="0" smtClean="0"/>
              <a:t>Log head</a:t>
            </a:r>
            <a:r>
              <a:rPr lang="en-US" sz="2000" dirty="0" smtClean="0"/>
              <a:t>:</a:t>
            </a:r>
            <a:br>
              <a:rPr lang="en-US" sz="2000" dirty="0" smtClean="0"/>
            </a:br>
            <a:r>
              <a:rPr lang="en-US" sz="2000" dirty="0" smtClean="0"/>
              <a:t>add next</a:t>
            </a:r>
            <a:br>
              <a:rPr lang="en-US" sz="2000" dirty="0" smtClean="0"/>
            </a:br>
            <a:r>
              <a:rPr lang="en-US" sz="2000" dirty="0" smtClean="0"/>
              <a:t>object here</a:t>
            </a:r>
            <a:endParaRPr lang="en-US" sz="2000" dirty="0"/>
          </a:p>
        </p:txBody>
      </p:sp>
      <p:cxnSp>
        <p:nvCxnSpPr>
          <p:cNvPr id="182" name="Straight Connector 181"/>
          <p:cNvCxnSpPr/>
          <p:nvPr/>
        </p:nvCxnSpPr>
        <p:spPr>
          <a:xfrm>
            <a:off x="7772400" y="2743200"/>
            <a:ext cx="0" cy="990600"/>
          </a:xfrm>
          <a:prstGeom prst="line">
            <a:avLst/>
          </a:prstGeom>
          <a:ln w="25400" cap="rnd">
            <a:tailEnd type="triangle" w="sm" len="lg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83" name="Freeform 182"/>
          <p:cNvSpPr/>
          <p:nvPr/>
        </p:nvSpPr>
        <p:spPr>
          <a:xfrm>
            <a:off x="1689315" y="4188416"/>
            <a:ext cx="1325105" cy="535983"/>
          </a:xfrm>
          <a:custGeom>
            <a:avLst/>
            <a:gdLst>
              <a:gd name="connsiteX0" fmla="*/ 0 w 1325105"/>
              <a:gd name="connsiteY0" fmla="*/ 348712 h 348712"/>
              <a:gd name="connsiteX1" fmla="*/ 1325105 w 1325105"/>
              <a:gd name="connsiteY1" fmla="*/ 0 h 348712"/>
              <a:gd name="connsiteX0" fmla="*/ 0 w 1325105"/>
              <a:gd name="connsiteY0" fmla="*/ 348712 h 348712"/>
              <a:gd name="connsiteX1" fmla="*/ 1325105 w 1325105"/>
              <a:gd name="connsiteY1" fmla="*/ 0 h 348712"/>
              <a:gd name="connsiteX0" fmla="*/ 0 w 1325105"/>
              <a:gd name="connsiteY0" fmla="*/ 348712 h 348712"/>
              <a:gd name="connsiteX1" fmla="*/ 1325105 w 1325105"/>
              <a:gd name="connsiteY1" fmla="*/ 0 h 3487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325105" h="348712">
                <a:moveTo>
                  <a:pt x="0" y="348712"/>
                </a:moveTo>
                <a:cubicBezTo>
                  <a:pt x="781373" y="344838"/>
                  <a:pt x="1206285" y="178230"/>
                  <a:pt x="1325105" y="0"/>
                </a:cubicBezTo>
              </a:path>
            </a:pathLst>
          </a:custGeom>
          <a:noFill/>
          <a:ln w="22225">
            <a:solidFill>
              <a:schemeClr val="tx2"/>
            </a:solidFill>
            <a:prstDash val="sysDot"/>
            <a:tailEnd type="triangle" w="sm" len="lg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endParaRPr lang="en-US"/>
          </a:p>
        </p:txBody>
      </p:sp>
      <p:sp>
        <p:nvSpPr>
          <p:cNvPr id="184" name="Freeform 183"/>
          <p:cNvSpPr/>
          <p:nvPr/>
        </p:nvSpPr>
        <p:spPr>
          <a:xfrm>
            <a:off x="1676400" y="4191000"/>
            <a:ext cx="3428999" cy="533400"/>
          </a:xfrm>
          <a:custGeom>
            <a:avLst/>
            <a:gdLst>
              <a:gd name="connsiteX0" fmla="*/ 0 w 1325105"/>
              <a:gd name="connsiteY0" fmla="*/ 348712 h 348712"/>
              <a:gd name="connsiteX1" fmla="*/ 1325105 w 1325105"/>
              <a:gd name="connsiteY1" fmla="*/ 0 h 348712"/>
              <a:gd name="connsiteX0" fmla="*/ 0 w 1325105"/>
              <a:gd name="connsiteY0" fmla="*/ 348712 h 348712"/>
              <a:gd name="connsiteX1" fmla="*/ 1325105 w 1325105"/>
              <a:gd name="connsiteY1" fmla="*/ 0 h 348712"/>
              <a:gd name="connsiteX0" fmla="*/ 0 w 1325105"/>
              <a:gd name="connsiteY0" fmla="*/ 348712 h 348712"/>
              <a:gd name="connsiteX1" fmla="*/ 1325105 w 1325105"/>
              <a:gd name="connsiteY1" fmla="*/ 0 h 348712"/>
              <a:gd name="connsiteX0" fmla="*/ 0 w 1325105"/>
              <a:gd name="connsiteY0" fmla="*/ 348712 h 348712"/>
              <a:gd name="connsiteX1" fmla="*/ 1325105 w 1325105"/>
              <a:gd name="connsiteY1" fmla="*/ 0 h 3487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325105" h="348712">
                <a:moveTo>
                  <a:pt x="0" y="348712"/>
                </a:moveTo>
                <a:cubicBezTo>
                  <a:pt x="681711" y="329339"/>
                  <a:pt x="1216687" y="410705"/>
                  <a:pt x="1325105" y="0"/>
                </a:cubicBezTo>
              </a:path>
            </a:pathLst>
          </a:custGeom>
          <a:noFill/>
          <a:ln w="22225">
            <a:solidFill>
              <a:schemeClr val="tx2"/>
            </a:solidFill>
            <a:prstDash val="sysDot"/>
            <a:tailEnd type="triangle" w="sm" len="lg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endParaRPr lang="en-US"/>
          </a:p>
        </p:txBody>
      </p:sp>
      <p:sp>
        <p:nvSpPr>
          <p:cNvPr id="185" name="Freeform 184"/>
          <p:cNvSpPr/>
          <p:nvPr/>
        </p:nvSpPr>
        <p:spPr>
          <a:xfrm>
            <a:off x="1676400" y="4191000"/>
            <a:ext cx="5410200" cy="533400"/>
          </a:xfrm>
          <a:custGeom>
            <a:avLst/>
            <a:gdLst>
              <a:gd name="connsiteX0" fmla="*/ 0 w 1325105"/>
              <a:gd name="connsiteY0" fmla="*/ 348712 h 348712"/>
              <a:gd name="connsiteX1" fmla="*/ 1325105 w 1325105"/>
              <a:gd name="connsiteY1" fmla="*/ 0 h 348712"/>
              <a:gd name="connsiteX0" fmla="*/ 0 w 1325105"/>
              <a:gd name="connsiteY0" fmla="*/ 348712 h 348712"/>
              <a:gd name="connsiteX1" fmla="*/ 1325105 w 1325105"/>
              <a:gd name="connsiteY1" fmla="*/ 0 h 348712"/>
              <a:gd name="connsiteX0" fmla="*/ 0 w 1325105"/>
              <a:gd name="connsiteY0" fmla="*/ 348712 h 348712"/>
              <a:gd name="connsiteX1" fmla="*/ 1325105 w 1325105"/>
              <a:gd name="connsiteY1" fmla="*/ 0 h 348712"/>
              <a:gd name="connsiteX0" fmla="*/ 0 w 1325105"/>
              <a:gd name="connsiteY0" fmla="*/ 348712 h 348712"/>
              <a:gd name="connsiteX1" fmla="*/ 1325105 w 1325105"/>
              <a:gd name="connsiteY1" fmla="*/ 0 h 3487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325105" h="348712">
                <a:moveTo>
                  <a:pt x="0" y="348712"/>
                </a:moveTo>
                <a:cubicBezTo>
                  <a:pt x="669100" y="306092"/>
                  <a:pt x="1256587" y="433953"/>
                  <a:pt x="1325105" y="0"/>
                </a:cubicBezTo>
              </a:path>
            </a:pathLst>
          </a:custGeom>
          <a:noFill/>
          <a:ln w="22225">
            <a:solidFill>
              <a:schemeClr val="tx2"/>
            </a:solidFill>
            <a:prstDash val="sysDot"/>
            <a:tailEnd type="triangle" w="sm" len="lg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endParaRPr lang="en-US"/>
          </a:p>
        </p:txBody>
      </p:sp>
      <p:sp>
        <p:nvSpPr>
          <p:cNvPr id="186" name="TextBox 185"/>
          <p:cNvSpPr txBox="1"/>
          <p:nvPr/>
        </p:nvSpPr>
        <p:spPr>
          <a:xfrm>
            <a:off x="1752600" y="5867400"/>
            <a:ext cx="7239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Each segment replicated on disks of 3 backup servers</a:t>
            </a:r>
            <a:endParaRPr lang="en-US" sz="2000" dirty="0"/>
          </a:p>
        </p:txBody>
      </p:sp>
      <p:sp>
        <p:nvSpPr>
          <p:cNvPr id="188" name="TextBox 187"/>
          <p:cNvSpPr txBox="1"/>
          <p:nvPr/>
        </p:nvSpPr>
        <p:spPr>
          <a:xfrm>
            <a:off x="3810000" y="1066800"/>
            <a:ext cx="2362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chemeClr val="tx2"/>
                </a:solidFill>
              </a:rPr>
              <a:t>Master Server</a:t>
            </a:r>
            <a:endParaRPr lang="en-US" sz="24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68199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8139"/>
    </mc:Choice>
    <mc:Fallback xmlns="">
      <p:transition spd="slow" advTm="6813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/>
      <p:bldP spid="40" grpId="0"/>
      <p:bldP spid="44" grpId="0" animBg="1"/>
      <p:bldP spid="45" grpId="0" animBg="1"/>
      <p:bldP spid="46" grpId="0" animBg="1"/>
      <p:bldP spid="47" grpId="0" animBg="1"/>
      <p:bldP spid="48" grpId="0" animBg="1"/>
      <p:bldP spid="49" grpId="0" animBg="1"/>
      <p:bldP spid="50" grpId="0" animBg="1"/>
      <p:bldP spid="51" grpId="0" animBg="1"/>
      <p:bldP spid="52" grpId="0" animBg="1"/>
      <p:bldP spid="53" grpId="0" animBg="1"/>
      <p:bldP spid="54" grpId="0" animBg="1"/>
      <p:bldP spid="186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7" name="Group 226"/>
          <p:cNvGrpSpPr/>
          <p:nvPr/>
        </p:nvGrpSpPr>
        <p:grpSpPr>
          <a:xfrm>
            <a:off x="5213918" y="3581400"/>
            <a:ext cx="2329882" cy="914400"/>
            <a:chOff x="4876800" y="1600200"/>
            <a:chExt cx="2329882" cy="914400"/>
          </a:xfrm>
        </p:grpSpPr>
        <p:sp>
          <p:nvSpPr>
            <p:cNvPr id="228" name="Rounded Rectangle 227"/>
            <p:cNvSpPr/>
            <p:nvPr/>
          </p:nvSpPr>
          <p:spPr>
            <a:xfrm>
              <a:off x="4876800" y="1600200"/>
              <a:ext cx="2329882" cy="914400"/>
            </a:xfrm>
            <a:prstGeom prst="roundRect">
              <a:avLst>
                <a:gd name="adj" fmla="val 8701"/>
              </a:avLst>
            </a:prstGeom>
            <a:solidFill>
              <a:srgbClr val="EDFFED"/>
            </a:solidFill>
            <a:ln w="25400" algn="ctr">
              <a:solidFill>
                <a:srgbClr val="43A343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solidFill>
                  <a:schemeClr val="tx1"/>
                </a:solidFill>
                <a:latin typeface="Arial" charset="0"/>
              </a:endParaRPr>
            </a:p>
          </p:txBody>
        </p:sp>
        <p:grpSp>
          <p:nvGrpSpPr>
            <p:cNvPr id="229" name="Group 228"/>
            <p:cNvGrpSpPr/>
            <p:nvPr/>
          </p:nvGrpSpPr>
          <p:grpSpPr>
            <a:xfrm>
              <a:off x="5486400" y="1943100"/>
              <a:ext cx="533400" cy="228600"/>
              <a:chOff x="5219009" y="1867308"/>
              <a:chExt cx="533400" cy="228600"/>
            </a:xfrm>
          </p:grpSpPr>
          <p:sp>
            <p:nvSpPr>
              <p:cNvPr id="239" name="Rectangle 238"/>
              <p:cNvSpPr/>
              <p:nvPr/>
            </p:nvSpPr>
            <p:spPr>
              <a:xfrm>
                <a:off x="5219009" y="1867308"/>
                <a:ext cx="533400" cy="228600"/>
              </a:xfrm>
              <a:prstGeom prst="rect">
                <a:avLst/>
              </a:prstGeom>
              <a:ln w="19050">
                <a:solidFill>
                  <a:srgbClr val="4974CB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240" name="Straight Connector 239"/>
              <p:cNvCxnSpPr/>
              <p:nvPr/>
            </p:nvCxnSpPr>
            <p:spPr>
              <a:xfrm>
                <a:off x="5219009" y="1867308"/>
                <a:ext cx="0" cy="228600"/>
              </a:xfrm>
              <a:prstGeom prst="line">
                <a:avLst/>
              </a:prstGeom>
              <a:ln w="19050" cap="rnd">
                <a:solidFill>
                  <a:srgbClr val="4974CB"/>
                </a:solidFill>
              </a:ln>
              <a:effectLst/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241" name="Rectangle 240"/>
              <p:cNvSpPr/>
              <p:nvPr/>
            </p:nvSpPr>
            <p:spPr>
              <a:xfrm>
                <a:off x="5219009" y="1867308"/>
                <a:ext cx="152400" cy="228600"/>
              </a:xfrm>
              <a:prstGeom prst="rect">
                <a:avLst/>
              </a:prstGeom>
              <a:solidFill>
                <a:srgbClr val="9AB3E6"/>
              </a:solidFill>
              <a:ln w="19050">
                <a:solidFill>
                  <a:srgbClr val="4974CB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42" name="Rectangle 241"/>
              <p:cNvSpPr/>
              <p:nvPr/>
            </p:nvSpPr>
            <p:spPr>
              <a:xfrm>
                <a:off x="5371409" y="1867308"/>
                <a:ext cx="76200" cy="228600"/>
              </a:xfrm>
              <a:prstGeom prst="rect">
                <a:avLst/>
              </a:prstGeom>
              <a:solidFill>
                <a:srgbClr val="5781D5"/>
              </a:solidFill>
              <a:ln w="19050">
                <a:solidFill>
                  <a:srgbClr val="4974CB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43" name="Rectangle 242"/>
              <p:cNvSpPr/>
              <p:nvPr/>
            </p:nvSpPr>
            <p:spPr>
              <a:xfrm>
                <a:off x="5447609" y="1867308"/>
                <a:ext cx="76200" cy="228600"/>
              </a:xfrm>
              <a:prstGeom prst="rect">
                <a:avLst/>
              </a:prstGeom>
              <a:solidFill>
                <a:srgbClr val="E1E8F7"/>
              </a:solidFill>
              <a:ln w="19050">
                <a:solidFill>
                  <a:srgbClr val="4974CB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44" name="Rectangle 243"/>
              <p:cNvSpPr/>
              <p:nvPr/>
            </p:nvSpPr>
            <p:spPr>
              <a:xfrm>
                <a:off x="5523809" y="1867308"/>
                <a:ext cx="152400" cy="228600"/>
              </a:xfrm>
              <a:prstGeom prst="rect">
                <a:avLst/>
              </a:prstGeom>
              <a:solidFill>
                <a:srgbClr val="FFBAC7"/>
              </a:solidFill>
              <a:ln w="19050">
                <a:solidFill>
                  <a:srgbClr val="4974CB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endParaRPr lang="en-US"/>
              </a:p>
            </p:txBody>
          </p:sp>
        </p:grpSp>
        <p:grpSp>
          <p:nvGrpSpPr>
            <p:cNvPr id="230" name="Group 54"/>
            <p:cNvGrpSpPr>
              <a:grpSpLocks/>
            </p:cNvGrpSpPr>
            <p:nvPr/>
          </p:nvGrpSpPr>
          <p:grpSpPr bwMode="auto">
            <a:xfrm>
              <a:off x="6563532" y="1896212"/>
              <a:ext cx="450700" cy="322376"/>
              <a:chOff x="3744" y="1584"/>
              <a:chExt cx="336" cy="240"/>
            </a:xfrm>
          </p:grpSpPr>
          <p:sp>
            <p:nvSpPr>
              <p:cNvPr id="235" name="Oval 55"/>
              <p:cNvSpPr>
                <a:spLocks noChangeArrowheads="1"/>
              </p:cNvSpPr>
              <p:nvPr/>
            </p:nvSpPr>
            <p:spPr bwMode="auto">
              <a:xfrm>
                <a:off x="3744" y="1728"/>
                <a:ext cx="336" cy="96"/>
              </a:xfrm>
              <a:prstGeom prst="ellipse">
                <a:avLst/>
              </a:prstGeom>
              <a:solidFill>
                <a:srgbClr val="C56D41"/>
              </a:solidFill>
              <a:ln w="12700" algn="ctr">
                <a:solidFill>
                  <a:srgbClr val="64351E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36" name="Oval 56"/>
              <p:cNvSpPr>
                <a:spLocks noChangeArrowheads="1"/>
              </p:cNvSpPr>
              <p:nvPr/>
            </p:nvSpPr>
            <p:spPr bwMode="auto">
              <a:xfrm>
                <a:off x="3744" y="1680"/>
                <a:ext cx="336" cy="96"/>
              </a:xfrm>
              <a:prstGeom prst="ellipse">
                <a:avLst/>
              </a:prstGeom>
              <a:solidFill>
                <a:srgbClr val="C56D41"/>
              </a:solidFill>
              <a:ln w="12700" algn="ctr">
                <a:solidFill>
                  <a:srgbClr val="64351E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37" name="Oval 57"/>
              <p:cNvSpPr>
                <a:spLocks noChangeArrowheads="1"/>
              </p:cNvSpPr>
              <p:nvPr/>
            </p:nvSpPr>
            <p:spPr bwMode="auto">
              <a:xfrm>
                <a:off x="3744" y="1632"/>
                <a:ext cx="336" cy="96"/>
              </a:xfrm>
              <a:prstGeom prst="ellipse">
                <a:avLst/>
              </a:prstGeom>
              <a:solidFill>
                <a:srgbClr val="C56D41"/>
              </a:solidFill>
              <a:ln w="12700" algn="ctr">
                <a:solidFill>
                  <a:srgbClr val="64351E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38" name="Oval 58"/>
              <p:cNvSpPr>
                <a:spLocks noChangeArrowheads="1"/>
              </p:cNvSpPr>
              <p:nvPr/>
            </p:nvSpPr>
            <p:spPr bwMode="auto">
              <a:xfrm>
                <a:off x="3744" y="1584"/>
                <a:ext cx="336" cy="96"/>
              </a:xfrm>
              <a:prstGeom prst="ellipse">
                <a:avLst/>
              </a:prstGeom>
              <a:solidFill>
                <a:srgbClr val="C56D41"/>
              </a:solidFill>
              <a:ln w="12700" algn="ctr">
                <a:solidFill>
                  <a:srgbClr val="64351E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231" name="TextBox 230"/>
            <p:cNvSpPr txBox="1"/>
            <p:nvPr/>
          </p:nvSpPr>
          <p:spPr>
            <a:xfrm>
              <a:off x="6592494" y="1676400"/>
              <a:ext cx="349455" cy="215444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en-US" sz="1400" dirty="0" smtClean="0"/>
                <a:t>Disk</a:t>
              </a:r>
              <a:endParaRPr lang="en-US" sz="1400" dirty="0"/>
            </a:p>
          </p:txBody>
        </p:sp>
        <p:sp>
          <p:nvSpPr>
            <p:cNvPr id="232" name="TextBox 231"/>
            <p:cNvSpPr txBox="1"/>
            <p:nvPr/>
          </p:nvSpPr>
          <p:spPr>
            <a:xfrm>
              <a:off x="5672248" y="2268379"/>
              <a:ext cx="738985" cy="246221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en-US" sz="1600" b="1" dirty="0"/>
                <a:t>B</a:t>
              </a:r>
              <a:r>
                <a:rPr lang="en-US" sz="1600" b="1" dirty="0" smtClean="0"/>
                <a:t>ackup</a:t>
              </a:r>
              <a:endParaRPr lang="en-US" sz="1600" b="1" dirty="0"/>
            </a:p>
          </p:txBody>
        </p:sp>
        <p:sp>
          <p:nvSpPr>
            <p:cNvPr id="233" name="TextBox 232"/>
            <p:cNvSpPr txBox="1"/>
            <p:nvPr/>
          </p:nvSpPr>
          <p:spPr>
            <a:xfrm>
              <a:off x="5029200" y="1676400"/>
              <a:ext cx="1439432" cy="215444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en-US" sz="1400" dirty="0" smtClean="0"/>
                <a:t>Buffered Segment</a:t>
              </a:r>
              <a:endParaRPr lang="en-US" sz="1400" dirty="0"/>
            </a:p>
          </p:txBody>
        </p:sp>
        <p:sp>
          <p:nvSpPr>
            <p:cNvPr id="234" name="Right Arrow 233"/>
            <p:cNvSpPr/>
            <p:nvPr/>
          </p:nvSpPr>
          <p:spPr>
            <a:xfrm>
              <a:off x="6114727" y="1960687"/>
              <a:ext cx="381000" cy="193426"/>
            </a:xfrm>
            <a:prstGeom prst="rightArrow">
              <a:avLst>
                <a:gd name="adj1" fmla="val 50000"/>
                <a:gd name="adj2" fmla="val 102081"/>
              </a:avLst>
            </a:prstGeom>
            <a:solidFill>
              <a:srgbClr val="4D4D4D"/>
            </a:solidFill>
            <a:ln w="12700"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09" name="Group 208"/>
          <p:cNvGrpSpPr/>
          <p:nvPr/>
        </p:nvGrpSpPr>
        <p:grpSpPr>
          <a:xfrm>
            <a:off x="5213918" y="2514600"/>
            <a:ext cx="2329882" cy="914400"/>
            <a:chOff x="4876800" y="1600200"/>
            <a:chExt cx="2329882" cy="914400"/>
          </a:xfrm>
        </p:grpSpPr>
        <p:sp>
          <p:nvSpPr>
            <p:cNvPr id="210" name="Rounded Rectangle 209"/>
            <p:cNvSpPr/>
            <p:nvPr/>
          </p:nvSpPr>
          <p:spPr>
            <a:xfrm>
              <a:off x="4876800" y="1600200"/>
              <a:ext cx="2329882" cy="914400"/>
            </a:xfrm>
            <a:prstGeom prst="roundRect">
              <a:avLst>
                <a:gd name="adj" fmla="val 8701"/>
              </a:avLst>
            </a:prstGeom>
            <a:solidFill>
              <a:srgbClr val="EDFFED"/>
            </a:solidFill>
            <a:ln w="25400" algn="ctr">
              <a:solidFill>
                <a:srgbClr val="43A343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solidFill>
                  <a:schemeClr val="tx1"/>
                </a:solidFill>
                <a:latin typeface="Arial" charset="0"/>
              </a:endParaRPr>
            </a:p>
          </p:txBody>
        </p:sp>
        <p:grpSp>
          <p:nvGrpSpPr>
            <p:cNvPr id="211" name="Group 210"/>
            <p:cNvGrpSpPr/>
            <p:nvPr/>
          </p:nvGrpSpPr>
          <p:grpSpPr>
            <a:xfrm>
              <a:off x="5486400" y="1943100"/>
              <a:ext cx="533400" cy="228600"/>
              <a:chOff x="5219009" y="1867308"/>
              <a:chExt cx="533400" cy="228600"/>
            </a:xfrm>
          </p:grpSpPr>
          <p:sp>
            <p:nvSpPr>
              <p:cNvPr id="221" name="Rectangle 220"/>
              <p:cNvSpPr/>
              <p:nvPr/>
            </p:nvSpPr>
            <p:spPr>
              <a:xfrm>
                <a:off x="5219009" y="1867308"/>
                <a:ext cx="533400" cy="228600"/>
              </a:xfrm>
              <a:prstGeom prst="rect">
                <a:avLst/>
              </a:prstGeom>
              <a:ln w="19050">
                <a:solidFill>
                  <a:srgbClr val="4974CB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222" name="Straight Connector 221"/>
              <p:cNvCxnSpPr/>
              <p:nvPr/>
            </p:nvCxnSpPr>
            <p:spPr>
              <a:xfrm>
                <a:off x="5219009" y="1867308"/>
                <a:ext cx="0" cy="228600"/>
              </a:xfrm>
              <a:prstGeom prst="line">
                <a:avLst/>
              </a:prstGeom>
              <a:ln w="19050" cap="rnd">
                <a:solidFill>
                  <a:srgbClr val="4974CB"/>
                </a:solidFill>
              </a:ln>
              <a:effectLst/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223" name="Rectangle 222"/>
              <p:cNvSpPr/>
              <p:nvPr/>
            </p:nvSpPr>
            <p:spPr>
              <a:xfrm>
                <a:off x="5219009" y="1867308"/>
                <a:ext cx="152400" cy="228600"/>
              </a:xfrm>
              <a:prstGeom prst="rect">
                <a:avLst/>
              </a:prstGeom>
              <a:solidFill>
                <a:srgbClr val="9AB3E6"/>
              </a:solidFill>
              <a:ln w="19050">
                <a:solidFill>
                  <a:srgbClr val="4974CB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24" name="Rectangle 223"/>
              <p:cNvSpPr/>
              <p:nvPr/>
            </p:nvSpPr>
            <p:spPr>
              <a:xfrm>
                <a:off x="5371409" y="1867308"/>
                <a:ext cx="76200" cy="228600"/>
              </a:xfrm>
              <a:prstGeom prst="rect">
                <a:avLst/>
              </a:prstGeom>
              <a:solidFill>
                <a:srgbClr val="5781D5"/>
              </a:solidFill>
              <a:ln w="19050">
                <a:solidFill>
                  <a:srgbClr val="4974CB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25" name="Rectangle 224"/>
              <p:cNvSpPr/>
              <p:nvPr/>
            </p:nvSpPr>
            <p:spPr>
              <a:xfrm>
                <a:off x="5447609" y="1867308"/>
                <a:ext cx="76200" cy="228600"/>
              </a:xfrm>
              <a:prstGeom prst="rect">
                <a:avLst/>
              </a:prstGeom>
              <a:solidFill>
                <a:srgbClr val="E1E8F7"/>
              </a:solidFill>
              <a:ln w="19050">
                <a:solidFill>
                  <a:srgbClr val="4974CB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26" name="Rectangle 225"/>
              <p:cNvSpPr/>
              <p:nvPr/>
            </p:nvSpPr>
            <p:spPr>
              <a:xfrm>
                <a:off x="5523809" y="1867308"/>
                <a:ext cx="152400" cy="228600"/>
              </a:xfrm>
              <a:prstGeom prst="rect">
                <a:avLst/>
              </a:prstGeom>
              <a:solidFill>
                <a:srgbClr val="FFBAC7"/>
              </a:solidFill>
              <a:ln w="19050">
                <a:solidFill>
                  <a:srgbClr val="4974CB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endParaRPr lang="en-US"/>
              </a:p>
            </p:txBody>
          </p:sp>
        </p:grpSp>
        <p:grpSp>
          <p:nvGrpSpPr>
            <p:cNvPr id="212" name="Group 54"/>
            <p:cNvGrpSpPr>
              <a:grpSpLocks/>
            </p:cNvGrpSpPr>
            <p:nvPr/>
          </p:nvGrpSpPr>
          <p:grpSpPr bwMode="auto">
            <a:xfrm>
              <a:off x="6563532" y="1896212"/>
              <a:ext cx="450700" cy="322376"/>
              <a:chOff x="3744" y="1584"/>
              <a:chExt cx="336" cy="240"/>
            </a:xfrm>
          </p:grpSpPr>
          <p:sp>
            <p:nvSpPr>
              <p:cNvPr id="217" name="Oval 55"/>
              <p:cNvSpPr>
                <a:spLocks noChangeArrowheads="1"/>
              </p:cNvSpPr>
              <p:nvPr/>
            </p:nvSpPr>
            <p:spPr bwMode="auto">
              <a:xfrm>
                <a:off x="3744" y="1728"/>
                <a:ext cx="336" cy="96"/>
              </a:xfrm>
              <a:prstGeom prst="ellipse">
                <a:avLst/>
              </a:prstGeom>
              <a:solidFill>
                <a:srgbClr val="C56D41"/>
              </a:solidFill>
              <a:ln w="12700" algn="ctr">
                <a:solidFill>
                  <a:srgbClr val="64351E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18" name="Oval 56"/>
              <p:cNvSpPr>
                <a:spLocks noChangeArrowheads="1"/>
              </p:cNvSpPr>
              <p:nvPr/>
            </p:nvSpPr>
            <p:spPr bwMode="auto">
              <a:xfrm>
                <a:off x="3744" y="1680"/>
                <a:ext cx="336" cy="96"/>
              </a:xfrm>
              <a:prstGeom prst="ellipse">
                <a:avLst/>
              </a:prstGeom>
              <a:solidFill>
                <a:srgbClr val="C56D41"/>
              </a:solidFill>
              <a:ln w="12700" algn="ctr">
                <a:solidFill>
                  <a:srgbClr val="64351E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19" name="Oval 57"/>
              <p:cNvSpPr>
                <a:spLocks noChangeArrowheads="1"/>
              </p:cNvSpPr>
              <p:nvPr/>
            </p:nvSpPr>
            <p:spPr bwMode="auto">
              <a:xfrm>
                <a:off x="3744" y="1632"/>
                <a:ext cx="336" cy="96"/>
              </a:xfrm>
              <a:prstGeom prst="ellipse">
                <a:avLst/>
              </a:prstGeom>
              <a:solidFill>
                <a:srgbClr val="C56D41"/>
              </a:solidFill>
              <a:ln w="12700" algn="ctr">
                <a:solidFill>
                  <a:srgbClr val="64351E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20" name="Oval 58"/>
              <p:cNvSpPr>
                <a:spLocks noChangeArrowheads="1"/>
              </p:cNvSpPr>
              <p:nvPr/>
            </p:nvSpPr>
            <p:spPr bwMode="auto">
              <a:xfrm>
                <a:off x="3744" y="1584"/>
                <a:ext cx="336" cy="96"/>
              </a:xfrm>
              <a:prstGeom prst="ellipse">
                <a:avLst/>
              </a:prstGeom>
              <a:solidFill>
                <a:srgbClr val="C56D41"/>
              </a:solidFill>
              <a:ln w="12700" algn="ctr">
                <a:solidFill>
                  <a:srgbClr val="64351E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213" name="TextBox 212"/>
            <p:cNvSpPr txBox="1"/>
            <p:nvPr/>
          </p:nvSpPr>
          <p:spPr>
            <a:xfrm>
              <a:off x="6592494" y="1676400"/>
              <a:ext cx="349455" cy="215444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en-US" sz="1400" dirty="0" smtClean="0"/>
                <a:t>Disk</a:t>
              </a:r>
              <a:endParaRPr lang="en-US" sz="1400" dirty="0"/>
            </a:p>
          </p:txBody>
        </p:sp>
        <p:sp>
          <p:nvSpPr>
            <p:cNvPr id="214" name="TextBox 213"/>
            <p:cNvSpPr txBox="1"/>
            <p:nvPr/>
          </p:nvSpPr>
          <p:spPr>
            <a:xfrm>
              <a:off x="5672248" y="2268379"/>
              <a:ext cx="738985" cy="246221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en-US" sz="1600" b="1" dirty="0"/>
                <a:t>B</a:t>
              </a:r>
              <a:r>
                <a:rPr lang="en-US" sz="1600" b="1" dirty="0" smtClean="0"/>
                <a:t>ackup</a:t>
              </a:r>
              <a:endParaRPr lang="en-US" sz="1600" b="1" dirty="0"/>
            </a:p>
          </p:txBody>
        </p:sp>
        <p:sp>
          <p:nvSpPr>
            <p:cNvPr id="215" name="TextBox 214"/>
            <p:cNvSpPr txBox="1"/>
            <p:nvPr/>
          </p:nvSpPr>
          <p:spPr>
            <a:xfrm>
              <a:off x="5029200" y="1676400"/>
              <a:ext cx="1439432" cy="215444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en-US" sz="1400" dirty="0" smtClean="0"/>
                <a:t>Buffered Segment</a:t>
              </a:r>
              <a:endParaRPr lang="en-US" sz="1400" dirty="0"/>
            </a:p>
          </p:txBody>
        </p:sp>
        <p:sp>
          <p:nvSpPr>
            <p:cNvPr id="216" name="Right Arrow 215"/>
            <p:cNvSpPr/>
            <p:nvPr/>
          </p:nvSpPr>
          <p:spPr>
            <a:xfrm>
              <a:off x="6114727" y="1960687"/>
              <a:ext cx="381000" cy="193426"/>
            </a:xfrm>
            <a:prstGeom prst="rightArrow">
              <a:avLst>
                <a:gd name="adj1" fmla="val 50000"/>
                <a:gd name="adj2" fmla="val 102081"/>
              </a:avLst>
            </a:prstGeom>
            <a:solidFill>
              <a:srgbClr val="4D4D4D"/>
            </a:solidFill>
            <a:ln w="12700"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6" name="Content Placeholder 15"/>
          <p:cNvSpPr>
            <a:spLocks noGrp="1"/>
          </p:cNvSpPr>
          <p:nvPr>
            <p:ph idx="1"/>
          </p:nvPr>
        </p:nvSpPr>
        <p:spPr>
          <a:xfrm>
            <a:off x="457200" y="4876800"/>
            <a:ext cx="8229600" cy="1249363"/>
          </a:xfrm>
        </p:spPr>
        <p:txBody>
          <a:bodyPr/>
          <a:lstStyle/>
          <a:p>
            <a:pPr>
              <a:spcBef>
                <a:spcPts val="600"/>
              </a:spcBef>
            </a:pPr>
            <a:r>
              <a:rPr lang="en-US" dirty="0" smtClean="0"/>
              <a:t>No disk I/O during write requests</a:t>
            </a:r>
          </a:p>
          <a:p>
            <a:pPr>
              <a:spcBef>
                <a:spcPts val="600"/>
              </a:spcBef>
            </a:pPr>
            <a:r>
              <a:rPr lang="en-US" dirty="0" smtClean="0"/>
              <a:t>Backups perform I/O in background</a:t>
            </a:r>
            <a:endParaRPr lang="en-US" dirty="0" smtClean="0">
              <a:solidFill>
                <a:schemeClr val="accent4"/>
              </a:solidFill>
            </a:endParaRPr>
          </a:p>
          <a:p>
            <a:pPr>
              <a:spcBef>
                <a:spcPts val="600"/>
              </a:spcBef>
            </a:pPr>
            <a:r>
              <a:rPr lang="en-US" dirty="0" smtClean="0"/>
              <a:t>Buffer memory must be non-volatile (NVDIMMs?)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March 1, 2015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The RAMCloud Storage System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E2162002-2512-45FD-82AF-2FE8F2E91859}" type="slidenum">
              <a:rPr lang="en-US" smtClean="0"/>
              <a:pPr>
                <a:defRPr/>
              </a:pPr>
              <a:t>28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Durable Writes</a:t>
            </a:r>
            <a:endParaRPr lang="en-US" dirty="0"/>
          </a:p>
        </p:txBody>
      </p:sp>
      <p:sp>
        <p:nvSpPr>
          <p:cNvPr id="7" name="Rounded Rectangle 6"/>
          <p:cNvSpPr/>
          <p:nvPr/>
        </p:nvSpPr>
        <p:spPr>
          <a:xfrm>
            <a:off x="1251518" y="1524000"/>
            <a:ext cx="2819400" cy="2971800"/>
          </a:xfrm>
          <a:prstGeom prst="roundRect">
            <a:avLst>
              <a:gd name="adj" fmla="val 5398"/>
            </a:avLst>
          </a:prstGeom>
          <a:solidFill>
            <a:srgbClr val="EFF3FB"/>
          </a:solidFill>
          <a:ln>
            <a:solidFill>
              <a:srgbClr val="4974CB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endParaRPr lang="en-US"/>
          </a:p>
        </p:txBody>
      </p:sp>
      <p:sp>
        <p:nvSpPr>
          <p:cNvPr id="50" name="TextBox 49"/>
          <p:cNvSpPr txBox="1"/>
          <p:nvPr/>
        </p:nvSpPr>
        <p:spPr>
          <a:xfrm>
            <a:off x="2330198" y="4249579"/>
            <a:ext cx="662041" cy="24622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600" b="1" dirty="0" smtClean="0"/>
              <a:t>Master</a:t>
            </a:r>
            <a:endParaRPr lang="en-US" sz="1600" b="1" dirty="0"/>
          </a:p>
        </p:txBody>
      </p:sp>
      <p:grpSp>
        <p:nvGrpSpPr>
          <p:cNvPr id="124" name="Group 123"/>
          <p:cNvGrpSpPr/>
          <p:nvPr/>
        </p:nvGrpSpPr>
        <p:grpSpPr>
          <a:xfrm>
            <a:off x="5213918" y="1447800"/>
            <a:ext cx="2329882" cy="914400"/>
            <a:chOff x="4876800" y="1600200"/>
            <a:chExt cx="2329882" cy="914400"/>
          </a:xfrm>
        </p:grpSpPr>
        <p:sp>
          <p:nvSpPr>
            <p:cNvPr id="28" name="Rounded Rectangle 27"/>
            <p:cNvSpPr/>
            <p:nvPr/>
          </p:nvSpPr>
          <p:spPr>
            <a:xfrm>
              <a:off x="4876800" y="1600200"/>
              <a:ext cx="2329882" cy="914400"/>
            </a:xfrm>
            <a:prstGeom prst="roundRect">
              <a:avLst>
                <a:gd name="adj" fmla="val 8701"/>
              </a:avLst>
            </a:prstGeom>
            <a:solidFill>
              <a:srgbClr val="EDFFED"/>
            </a:solidFill>
            <a:ln w="25400" algn="ctr">
              <a:solidFill>
                <a:srgbClr val="43A343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solidFill>
                  <a:schemeClr val="tx1"/>
                </a:solidFill>
                <a:latin typeface="Arial" charset="0"/>
              </a:endParaRPr>
            </a:p>
          </p:txBody>
        </p:sp>
        <p:grpSp>
          <p:nvGrpSpPr>
            <p:cNvPr id="52" name="Group 51"/>
            <p:cNvGrpSpPr/>
            <p:nvPr/>
          </p:nvGrpSpPr>
          <p:grpSpPr>
            <a:xfrm>
              <a:off x="5486400" y="1943100"/>
              <a:ext cx="533400" cy="228600"/>
              <a:chOff x="5219009" y="1867308"/>
              <a:chExt cx="533400" cy="228600"/>
            </a:xfrm>
          </p:grpSpPr>
          <p:sp>
            <p:nvSpPr>
              <p:cNvPr id="29" name="Rectangle 28"/>
              <p:cNvSpPr/>
              <p:nvPr/>
            </p:nvSpPr>
            <p:spPr>
              <a:xfrm>
                <a:off x="5219009" y="1867308"/>
                <a:ext cx="533400" cy="228600"/>
              </a:xfrm>
              <a:prstGeom prst="rect">
                <a:avLst/>
              </a:prstGeom>
              <a:ln w="19050">
                <a:solidFill>
                  <a:srgbClr val="4974CB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30" name="Straight Connector 29"/>
              <p:cNvCxnSpPr/>
              <p:nvPr/>
            </p:nvCxnSpPr>
            <p:spPr>
              <a:xfrm>
                <a:off x="5219009" y="1867308"/>
                <a:ext cx="0" cy="228600"/>
              </a:xfrm>
              <a:prstGeom prst="line">
                <a:avLst/>
              </a:prstGeom>
              <a:ln w="19050" cap="rnd">
                <a:solidFill>
                  <a:srgbClr val="4974CB"/>
                </a:solidFill>
              </a:ln>
              <a:effectLst/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31" name="Rectangle 30"/>
              <p:cNvSpPr/>
              <p:nvPr/>
            </p:nvSpPr>
            <p:spPr>
              <a:xfrm>
                <a:off x="5219009" y="1867308"/>
                <a:ext cx="152400" cy="228600"/>
              </a:xfrm>
              <a:prstGeom prst="rect">
                <a:avLst/>
              </a:prstGeom>
              <a:solidFill>
                <a:srgbClr val="9AB3E6"/>
              </a:solidFill>
              <a:ln w="19050">
                <a:solidFill>
                  <a:srgbClr val="4974CB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2" name="Rectangle 31"/>
              <p:cNvSpPr/>
              <p:nvPr/>
            </p:nvSpPr>
            <p:spPr>
              <a:xfrm>
                <a:off x="5371409" y="1867308"/>
                <a:ext cx="76200" cy="228600"/>
              </a:xfrm>
              <a:prstGeom prst="rect">
                <a:avLst/>
              </a:prstGeom>
              <a:solidFill>
                <a:srgbClr val="5781D5"/>
              </a:solidFill>
              <a:ln w="19050">
                <a:solidFill>
                  <a:srgbClr val="4974CB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3" name="Rectangle 32"/>
              <p:cNvSpPr/>
              <p:nvPr/>
            </p:nvSpPr>
            <p:spPr>
              <a:xfrm>
                <a:off x="5447609" y="1867308"/>
                <a:ext cx="76200" cy="228600"/>
              </a:xfrm>
              <a:prstGeom prst="rect">
                <a:avLst/>
              </a:prstGeom>
              <a:solidFill>
                <a:srgbClr val="E1E8F7"/>
              </a:solidFill>
              <a:ln w="19050">
                <a:solidFill>
                  <a:srgbClr val="4974CB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4" name="Rectangle 33"/>
              <p:cNvSpPr/>
              <p:nvPr/>
            </p:nvSpPr>
            <p:spPr>
              <a:xfrm>
                <a:off x="5523809" y="1867308"/>
                <a:ext cx="152400" cy="228600"/>
              </a:xfrm>
              <a:prstGeom prst="rect">
                <a:avLst/>
              </a:prstGeom>
              <a:solidFill>
                <a:srgbClr val="FFBAC7"/>
              </a:solidFill>
              <a:ln w="19050">
                <a:solidFill>
                  <a:srgbClr val="4974CB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endParaRPr lang="en-US"/>
              </a:p>
            </p:txBody>
          </p:sp>
        </p:grpSp>
        <p:grpSp>
          <p:nvGrpSpPr>
            <p:cNvPr id="43" name="Group 54"/>
            <p:cNvGrpSpPr>
              <a:grpSpLocks/>
            </p:cNvGrpSpPr>
            <p:nvPr/>
          </p:nvGrpSpPr>
          <p:grpSpPr bwMode="auto">
            <a:xfrm>
              <a:off x="6563532" y="1896212"/>
              <a:ext cx="450700" cy="322376"/>
              <a:chOff x="3744" y="1584"/>
              <a:chExt cx="336" cy="240"/>
            </a:xfrm>
          </p:grpSpPr>
          <p:sp>
            <p:nvSpPr>
              <p:cNvPr id="44" name="Oval 55"/>
              <p:cNvSpPr>
                <a:spLocks noChangeArrowheads="1"/>
              </p:cNvSpPr>
              <p:nvPr/>
            </p:nvSpPr>
            <p:spPr bwMode="auto">
              <a:xfrm>
                <a:off x="3744" y="1728"/>
                <a:ext cx="336" cy="96"/>
              </a:xfrm>
              <a:prstGeom prst="ellipse">
                <a:avLst/>
              </a:prstGeom>
              <a:solidFill>
                <a:srgbClr val="C56D41"/>
              </a:solidFill>
              <a:ln w="12700" algn="ctr">
                <a:solidFill>
                  <a:srgbClr val="64351E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5" name="Oval 56"/>
              <p:cNvSpPr>
                <a:spLocks noChangeArrowheads="1"/>
              </p:cNvSpPr>
              <p:nvPr/>
            </p:nvSpPr>
            <p:spPr bwMode="auto">
              <a:xfrm>
                <a:off x="3744" y="1680"/>
                <a:ext cx="336" cy="96"/>
              </a:xfrm>
              <a:prstGeom prst="ellipse">
                <a:avLst/>
              </a:prstGeom>
              <a:solidFill>
                <a:srgbClr val="C56D41"/>
              </a:solidFill>
              <a:ln w="12700" algn="ctr">
                <a:solidFill>
                  <a:srgbClr val="64351E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6" name="Oval 57"/>
              <p:cNvSpPr>
                <a:spLocks noChangeArrowheads="1"/>
              </p:cNvSpPr>
              <p:nvPr/>
            </p:nvSpPr>
            <p:spPr bwMode="auto">
              <a:xfrm>
                <a:off x="3744" y="1632"/>
                <a:ext cx="336" cy="96"/>
              </a:xfrm>
              <a:prstGeom prst="ellipse">
                <a:avLst/>
              </a:prstGeom>
              <a:solidFill>
                <a:srgbClr val="C56D41"/>
              </a:solidFill>
              <a:ln w="12700" algn="ctr">
                <a:solidFill>
                  <a:srgbClr val="64351E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7" name="Oval 58"/>
              <p:cNvSpPr>
                <a:spLocks noChangeArrowheads="1"/>
              </p:cNvSpPr>
              <p:nvPr/>
            </p:nvSpPr>
            <p:spPr bwMode="auto">
              <a:xfrm>
                <a:off x="3744" y="1584"/>
                <a:ext cx="336" cy="96"/>
              </a:xfrm>
              <a:prstGeom prst="ellipse">
                <a:avLst/>
              </a:prstGeom>
              <a:solidFill>
                <a:srgbClr val="C56D41"/>
              </a:solidFill>
              <a:ln w="12700" algn="ctr">
                <a:solidFill>
                  <a:srgbClr val="64351E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48" name="TextBox 47"/>
            <p:cNvSpPr txBox="1"/>
            <p:nvPr/>
          </p:nvSpPr>
          <p:spPr>
            <a:xfrm>
              <a:off x="6592494" y="1676400"/>
              <a:ext cx="349455" cy="215444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en-US" sz="1400" dirty="0" smtClean="0"/>
                <a:t>Disk</a:t>
              </a:r>
              <a:endParaRPr lang="en-US" sz="1400" dirty="0"/>
            </a:p>
          </p:txBody>
        </p:sp>
        <p:sp>
          <p:nvSpPr>
            <p:cNvPr id="49" name="TextBox 48"/>
            <p:cNvSpPr txBox="1"/>
            <p:nvPr/>
          </p:nvSpPr>
          <p:spPr>
            <a:xfrm>
              <a:off x="5672248" y="2268379"/>
              <a:ext cx="738985" cy="246221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en-US" sz="1600" b="1" dirty="0"/>
                <a:t>B</a:t>
              </a:r>
              <a:r>
                <a:rPr lang="en-US" sz="1600" b="1" dirty="0" smtClean="0"/>
                <a:t>ackup</a:t>
              </a:r>
              <a:endParaRPr lang="en-US" sz="1600" b="1" dirty="0"/>
            </a:p>
          </p:txBody>
        </p:sp>
        <p:sp>
          <p:nvSpPr>
            <p:cNvPr id="51" name="TextBox 50"/>
            <p:cNvSpPr txBox="1"/>
            <p:nvPr/>
          </p:nvSpPr>
          <p:spPr>
            <a:xfrm>
              <a:off x="5029200" y="1676400"/>
              <a:ext cx="1439432" cy="215444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en-US" sz="1400" dirty="0" smtClean="0"/>
                <a:t>Buffered Segment</a:t>
              </a:r>
              <a:endParaRPr lang="en-US" sz="1400" dirty="0"/>
            </a:p>
          </p:txBody>
        </p:sp>
        <p:sp>
          <p:nvSpPr>
            <p:cNvPr id="53" name="Right Arrow 52"/>
            <p:cNvSpPr/>
            <p:nvPr/>
          </p:nvSpPr>
          <p:spPr>
            <a:xfrm>
              <a:off x="6114727" y="1960687"/>
              <a:ext cx="381000" cy="193426"/>
            </a:xfrm>
            <a:prstGeom prst="rightArrow">
              <a:avLst>
                <a:gd name="adj1" fmla="val 50000"/>
                <a:gd name="adj2" fmla="val 102081"/>
              </a:avLst>
            </a:prstGeom>
            <a:solidFill>
              <a:srgbClr val="4D4D4D"/>
            </a:solidFill>
            <a:ln w="12700"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9" name="TextBox 108"/>
          <p:cNvSpPr txBox="1"/>
          <p:nvPr/>
        </p:nvSpPr>
        <p:spPr>
          <a:xfrm>
            <a:off x="2013518" y="3962400"/>
            <a:ext cx="1202252" cy="21544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400" dirty="0" smtClean="0"/>
              <a:t>In-Memory Log</a:t>
            </a:r>
            <a:endParaRPr lang="en-US" sz="1400" dirty="0"/>
          </a:p>
        </p:txBody>
      </p:sp>
      <p:sp>
        <p:nvSpPr>
          <p:cNvPr id="111" name="TextBox 110"/>
          <p:cNvSpPr txBox="1"/>
          <p:nvPr/>
        </p:nvSpPr>
        <p:spPr>
          <a:xfrm>
            <a:off x="1480118" y="1600200"/>
            <a:ext cx="533400" cy="43088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400" dirty="0" smtClean="0"/>
              <a:t>Hash</a:t>
            </a:r>
            <a:br>
              <a:rPr lang="en-US" sz="1400" dirty="0" smtClean="0"/>
            </a:br>
            <a:r>
              <a:rPr lang="en-US" sz="1400" dirty="0" smtClean="0"/>
              <a:t>Table</a:t>
            </a:r>
            <a:endParaRPr lang="en-US" sz="1400" dirty="0"/>
          </a:p>
        </p:txBody>
      </p:sp>
      <p:sp>
        <p:nvSpPr>
          <p:cNvPr id="110" name="Rectangle 109"/>
          <p:cNvSpPr/>
          <p:nvPr/>
        </p:nvSpPr>
        <p:spPr>
          <a:xfrm>
            <a:off x="1480118" y="2057400"/>
            <a:ext cx="533401" cy="1066800"/>
          </a:xfrm>
          <a:prstGeom prst="rect">
            <a:avLst/>
          </a:prstGeom>
          <a:solidFill>
            <a:srgbClr val="C7D5F1"/>
          </a:solidFill>
          <a:ln w="19050">
            <a:solidFill>
              <a:srgbClr val="4974CB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endParaRPr lang="en-US"/>
          </a:p>
        </p:txBody>
      </p:sp>
      <p:cxnSp>
        <p:nvCxnSpPr>
          <p:cNvPr id="113" name="Straight Connector 112"/>
          <p:cNvCxnSpPr/>
          <p:nvPr/>
        </p:nvCxnSpPr>
        <p:spPr>
          <a:xfrm>
            <a:off x="1480118" y="2209800"/>
            <a:ext cx="533400" cy="0"/>
          </a:xfrm>
          <a:prstGeom prst="line">
            <a:avLst/>
          </a:prstGeom>
          <a:ln w="19050" cap="rnd">
            <a:solidFill>
              <a:srgbClr val="4974CB"/>
            </a:solidFill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27" name="Straight Connector 126"/>
          <p:cNvCxnSpPr/>
          <p:nvPr/>
        </p:nvCxnSpPr>
        <p:spPr>
          <a:xfrm>
            <a:off x="1480118" y="2362200"/>
            <a:ext cx="533400" cy="0"/>
          </a:xfrm>
          <a:prstGeom prst="line">
            <a:avLst/>
          </a:prstGeom>
          <a:ln w="19050" cap="rnd">
            <a:solidFill>
              <a:srgbClr val="4974CB"/>
            </a:solidFill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28" name="Straight Connector 127"/>
          <p:cNvCxnSpPr/>
          <p:nvPr/>
        </p:nvCxnSpPr>
        <p:spPr>
          <a:xfrm>
            <a:off x="1480118" y="2514600"/>
            <a:ext cx="533400" cy="0"/>
          </a:xfrm>
          <a:prstGeom prst="line">
            <a:avLst/>
          </a:prstGeom>
          <a:ln w="19050" cap="rnd">
            <a:solidFill>
              <a:srgbClr val="4974CB"/>
            </a:solidFill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29" name="Straight Connector 128"/>
          <p:cNvCxnSpPr/>
          <p:nvPr/>
        </p:nvCxnSpPr>
        <p:spPr>
          <a:xfrm>
            <a:off x="1480118" y="2667000"/>
            <a:ext cx="533400" cy="0"/>
          </a:xfrm>
          <a:prstGeom prst="line">
            <a:avLst/>
          </a:prstGeom>
          <a:ln w="19050" cap="rnd">
            <a:solidFill>
              <a:srgbClr val="4974CB"/>
            </a:solidFill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30" name="Straight Connector 129"/>
          <p:cNvCxnSpPr/>
          <p:nvPr/>
        </p:nvCxnSpPr>
        <p:spPr>
          <a:xfrm>
            <a:off x="1480118" y="2819400"/>
            <a:ext cx="533400" cy="0"/>
          </a:xfrm>
          <a:prstGeom prst="line">
            <a:avLst/>
          </a:prstGeom>
          <a:ln w="19050" cap="rnd">
            <a:solidFill>
              <a:srgbClr val="4974CB"/>
            </a:solidFill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31" name="Straight Connector 130"/>
          <p:cNvCxnSpPr/>
          <p:nvPr/>
        </p:nvCxnSpPr>
        <p:spPr>
          <a:xfrm>
            <a:off x="1480118" y="2971800"/>
            <a:ext cx="533400" cy="0"/>
          </a:xfrm>
          <a:prstGeom prst="line">
            <a:avLst/>
          </a:prstGeom>
          <a:ln w="19050" cap="rnd">
            <a:solidFill>
              <a:srgbClr val="4974CB"/>
            </a:solidFill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grpSp>
        <p:nvGrpSpPr>
          <p:cNvPr id="8" name="Group 7"/>
          <p:cNvGrpSpPr/>
          <p:nvPr/>
        </p:nvGrpSpPr>
        <p:grpSpPr>
          <a:xfrm>
            <a:off x="3004118" y="1981200"/>
            <a:ext cx="549756" cy="547436"/>
            <a:chOff x="3581400" y="1958975"/>
            <a:chExt cx="1881188" cy="1873250"/>
          </a:xfrm>
          <a:effectLst/>
        </p:grpSpPr>
        <p:sp>
          <p:nvSpPr>
            <p:cNvPr id="9" name="Freeform 547"/>
            <p:cNvSpPr>
              <a:spLocks/>
            </p:cNvSpPr>
            <p:nvPr/>
          </p:nvSpPr>
          <p:spPr bwMode="auto">
            <a:xfrm>
              <a:off x="3581400" y="1958975"/>
              <a:ext cx="1881188" cy="1873250"/>
            </a:xfrm>
            <a:custGeom>
              <a:avLst/>
              <a:gdLst>
                <a:gd name="T0" fmla="*/ 495 w 1185"/>
                <a:gd name="T1" fmla="*/ 13 h 1180"/>
                <a:gd name="T2" fmla="*/ 687 w 1185"/>
                <a:gd name="T3" fmla="*/ 13 h 1180"/>
                <a:gd name="T4" fmla="*/ 687 w 1185"/>
                <a:gd name="T5" fmla="*/ 205 h 1180"/>
                <a:gd name="T6" fmla="*/ 789 w 1185"/>
                <a:gd name="T7" fmla="*/ 253 h 1180"/>
                <a:gd name="T8" fmla="*/ 926 w 1185"/>
                <a:gd name="T9" fmla="*/ 118 h 1180"/>
                <a:gd name="T10" fmla="*/ 1064 w 1185"/>
                <a:gd name="T11" fmla="*/ 255 h 1180"/>
                <a:gd name="T12" fmla="*/ 926 w 1185"/>
                <a:gd name="T13" fmla="*/ 390 h 1180"/>
                <a:gd name="T14" fmla="*/ 975 w 1185"/>
                <a:gd name="T15" fmla="*/ 493 h 1180"/>
                <a:gd name="T16" fmla="*/ 1167 w 1185"/>
                <a:gd name="T17" fmla="*/ 493 h 1180"/>
                <a:gd name="T18" fmla="*/ 1167 w 1185"/>
                <a:gd name="T19" fmla="*/ 685 h 1180"/>
                <a:gd name="T20" fmla="*/ 975 w 1185"/>
                <a:gd name="T21" fmla="*/ 685 h 1180"/>
                <a:gd name="T22" fmla="*/ 927 w 1185"/>
                <a:gd name="T23" fmla="*/ 790 h 1180"/>
                <a:gd name="T24" fmla="*/ 1064 w 1185"/>
                <a:gd name="T25" fmla="*/ 924 h 1180"/>
                <a:gd name="T26" fmla="*/ 927 w 1185"/>
                <a:gd name="T27" fmla="*/ 1060 h 1180"/>
                <a:gd name="T28" fmla="*/ 791 w 1185"/>
                <a:gd name="T29" fmla="*/ 927 h 1180"/>
                <a:gd name="T30" fmla="*/ 687 w 1185"/>
                <a:gd name="T31" fmla="*/ 973 h 1180"/>
                <a:gd name="T32" fmla="*/ 687 w 1185"/>
                <a:gd name="T33" fmla="*/ 1165 h 1180"/>
                <a:gd name="T34" fmla="*/ 495 w 1185"/>
                <a:gd name="T35" fmla="*/ 1165 h 1180"/>
                <a:gd name="T36" fmla="*/ 495 w 1185"/>
                <a:gd name="T37" fmla="*/ 973 h 1180"/>
                <a:gd name="T38" fmla="*/ 390 w 1185"/>
                <a:gd name="T39" fmla="*/ 925 h 1180"/>
                <a:gd name="T40" fmla="*/ 254 w 1185"/>
                <a:gd name="T41" fmla="*/ 1062 h 1180"/>
                <a:gd name="T42" fmla="*/ 119 w 1185"/>
                <a:gd name="T43" fmla="*/ 927 h 1180"/>
                <a:gd name="T44" fmla="*/ 257 w 1185"/>
                <a:gd name="T45" fmla="*/ 789 h 1180"/>
                <a:gd name="T46" fmla="*/ 207 w 1185"/>
                <a:gd name="T47" fmla="*/ 685 h 1180"/>
                <a:gd name="T48" fmla="*/ 15 w 1185"/>
                <a:gd name="T49" fmla="*/ 685 h 1180"/>
                <a:gd name="T50" fmla="*/ 15 w 1185"/>
                <a:gd name="T51" fmla="*/ 493 h 1180"/>
                <a:gd name="T52" fmla="*/ 207 w 1185"/>
                <a:gd name="T53" fmla="*/ 493 h 1180"/>
                <a:gd name="T54" fmla="*/ 255 w 1185"/>
                <a:gd name="T55" fmla="*/ 388 h 1180"/>
                <a:gd name="T56" fmla="*/ 119 w 1185"/>
                <a:gd name="T57" fmla="*/ 252 h 1180"/>
                <a:gd name="T58" fmla="*/ 255 w 1185"/>
                <a:gd name="T59" fmla="*/ 115 h 1180"/>
                <a:gd name="T60" fmla="*/ 393 w 1185"/>
                <a:gd name="T61" fmla="*/ 253 h 1180"/>
                <a:gd name="T62" fmla="*/ 495 w 1185"/>
                <a:gd name="T63" fmla="*/ 205 h 1180"/>
                <a:gd name="T64" fmla="*/ 495 w 1185"/>
                <a:gd name="T65" fmla="*/ 13 h 1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185" h="1180">
                  <a:moveTo>
                    <a:pt x="495" y="13"/>
                  </a:moveTo>
                  <a:cubicBezTo>
                    <a:pt x="591" y="0"/>
                    <a:pt x="687" y="13"/>
                    <a:pt x="687" y="13"/>
                  </a:cubicBezTo>
                  <a:cubicBezTo>
                    <a:pt x="687" y="13"/>
                    <a:pt x="687" y="109"/>
                    <a:pt x="687" y="205"/>
                  </a:cubicBezTo>
                  <a:cubicBezTo>
                    <a:pt x="738" y="211"/>
                    <a:pt x="789" y="253"/>
                    <a:pt x="789" y="253"/>
                  </a:cubicBezTo>
                  <a:cubicBezTo>
                    <a:pt x="789" y="253"/>
                    <a:pt x="857" y="185"/>
                    <a:pt x="926" y="118"/>
                  </a:cubicBezTo>
                  <a:cubicBezTo>
                    <a:pt x="1013" y="178"/>
                    <a:pt x="1064" y="255"/>
                    <a:pt x="1064" y="255"/>
                  </a:cubicBezTo>
                  <a:cubicBezTo>
                    <a:pt x="1064" y="255"/>
                    <a:pt x="995" y="322"/>
                    <a:pt x="926" y="390"/>
                  </a:cubicBezTo>
                  <a:cubicBezTo>
                    <a:pt x="963" y="430"/>
                    <a:pt x="975" y="493"/>
                    <a:pt x="975" y="493"/>
                  </a:cubicBezTo>
                  <a:cubicBezTo>
                    <a:pt x="975" y="493"/>
                    <a:pt x="1071" y="493"/>
                    <a:pt x="1167" y="493"/>
                  </a:cubicBezTo>
                  <a:cubicBezTo>
                    <a:pt x="1185" y="586"/>
                    <a:pt x="1167" y="685"/>
                    <a:pt x="1167" y="685"/>
                  </a:cubicBezTo>
                  <a:cubicBezTo>
                    <a:pt x="1167" y="685"/>
                    <a:pt x="1071" y="685"/>
                    <a:pt x="975" y="685"/>
                  </a:cubicBezTo>
                  <a:cubicBezTo>
                    <a:pt x="971" y="739"/>
                    <a:pt x="927" y="790"/>
                    <a:pt x="927" y="790"/>
                  </a:cubicBezTo>
                  <a:lnTo>
                    <a:pt x="1064" y="924"/>
                  </a:lnTo>
                  <a:cubicBezTo>
                    <a:pt x="1064" y="924"/>
                    <a:pt x="1005" y="1002"/>
                    <a:pt x="927" y="1060"/>
                  </a:cubicBezTo>
                  <a:cubicBezTo>
                    <a:pt x="859" y="993"/>
                    <a:pt x="791" y="927"/>
                    <a:pt x="791" y="927"/>
                  </a:cubicBezTo>
                  <a:cubicBezTo>
                    <a:pt x="791" y="927"/>
                    <a:pt x="744" y="966"/>
                    <a:pt x="687" y="973"/>
                  </a:cubicBezTo>
                  <a:cubicBezTo>
                    <a:pt x="687" y="1069"/>
                    <a:pt x="687" y="1165"/>
                    <a:pt x="687" y="1165"/>
                  </a:cubicBezTo>
                  <a:cubicBezTo>
                    <a:pt x="687" y="1165"/>
                    <a:pt x="591" y="1180"/>
                    <a:pt x="495" y="1165"/>
                  </a:cubicBezTo>
                  <a:cubicBezTo>
                    <a:pt x="495" y="1165"/>
                    <a:pt x="495" y="1069"/>
                    <a:pt x="495" y="973"/>
                  </a:cubicBezTo>
                  <a:cubicBezTo>
                    <a:pt x="441" y="967"/>
                    <a:pt x="390" y="925"/>
                    <a:pt x="390" y="925"/>
                  </a:cubicBezTo>
                  <a:cubicBezTo>
                    <a:pt x="390" y="925"/>
                    <a:pt x="322" y="993"/>
                    <a:pt x="254" y="1062"/>
                  </a:cubicBezTo>
                  <a:cubicBezTo>
                    <a:pt x="177" y="1003"/>
                    <a:pt x="119" y="927"/>
                    <a:pt x="119" y="927"/>
                  </a:cubicBezTo>
                  <a:lnTo>
                    <a:pt x="257" y="789"/>
                  </a:lnTo>
                  <a:cubicBezTo>
                    <a:pt x="257" y="789"/>
                    <a:pt x="215" y="741"/>
                    <a:pt x="207" y="685"/>
                  </a:cubicBezTo>
                  <a:cubicBezTo>
                    <a:pt x="111" y="685"/>
                    <a:pt x="15" y="685"/>
                    <a:pt x="15" y="685"/>
                  </a:cubicBezTo>
                  <a:cubicBezTo>
                    <a:pt x="0" y="589"/>
                    <a:pt x="15" y="493"/>
                    <a:pt x="15" y="493"/>
                  </a:cubicBezTo>
                  <a:cubicBezTo>
                    <a:pt x="15" y="493"/>
                    <a:pt x="111" y="493"/>
                    <a:pt x="207" y="493"/>
                  </a:cubicBezTo>
                  <a:cubicBezTo>
                    <a:pt x="212" y="441"/>
                    <a:pt x="255" y="388"/>
                    <a:pt x="255" y="388"/>
                  </a:cubicBezTo>
                  <a:cubicBezTo>
                    <a:pt x="255" y="388"/>
                    <a:pt x="187" y="320"/>
                    <a:pt x="119" y="252"/>
                  </a:cubicBezTo>
                  <a:cubicBezTo>
                    <a:pt x="179" y="172"/>
                    <a:pt x="255" y="115"/>
                    <a:pt x="255" y="115"/>
                  </a:cubicBezTo>
                  <a:lnTo>
                    <a:pt x="393" y="253"/>
                  </a:lnTo>
                  <a:cubicBezTo>
                    <a:pt x="393" y="253"/>
                    <a:pt x="441" y="210"/>
                    <a:pt x="495" y="205"/>
                  </a:cubicBezTo>
                  <a:cubicBezTo>
                    <a:pt x="495" y="109"/>
                    <a:pt x="495" y="109"/>
                    <a:pt x="495" y="13"/>
                  </a:cubicBezTo>
                  <a:close/>
                </a:path>
              </a:pathLst>
            </a:custGeom>
            <a:solidFill>
              <a:srgbClr val="94B0E8"/>
            </a:solidFill>
            <a:ln w="12700" cap="flat" cmpd="sng">
              <a:solidFill>
                <a:srgbClr val="1F4899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10" name="Oval 548"/>
            <p:cNvSpPr>
              <a:spLocks noChangeArrowheads="1"/>
            </p:cNvSpPr>
            <p:nvPr/>
          </p:nvSpPr>
          <p:spPr bwMode="auto">
            <a:xfrm>
              <a:off x="4367213" y="2741613"/>
              <a:ext cx="304800" cy="304800"/>
            </a:xfrm>
            <a:prstGeom prst="ellipse">
              <a:avLst/>
            </a:prstGeom>
            <a:solidFill>
              <a:srgbClr val="EFF3FB"/>
            </a:solidFill>
            <a:ln w="12700" algn="ctr">
              <a:solidFill>
                <a:srgbClr val="1F4899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36" name="Freeform 35"/>
          <p:cNvSpPr/>
          <p:nvPr/>
        </p:nvSpPr>
        <p:spPr>
          <a:xfrm>
            <a:off x="1925694" y="3048000"/>
            <a:ext cx="1274706" cy="612183"/>
          </a:xfrm>
          <a:custGeom>
            <a:avLst/>
            <a:gdLst>
              <a:gd name="connsiteX0" fmla="*/ 0 w 1239865"/>
              <a:gd name="connsiteY0" fmla="*/ 0 h 612183"/>
              <a:gd name="connsiteX1" fmla="*/ 1239865 w 1239865"/>
              <a:gd name="connsiteY1" fmla="*/ 612183 h 612183"/>
              <a:gd name="connsiteX0" fmla="*/ 0 w 1239865"/>
              <a:gd name="connsiteY0" fmla="*/ 0 h 612183"/>
              <a:gd name="connsiteX1" fmla="*/ 1239865 w 1239865"/>
              <a:gd name="connsiteY1" fmla="*/ 612183 h 612183"/>
              <a:gd name="connsiteX0" fmla="*/ 0 w 1239865"/>
              <a:gd name="connsiteY0" fmla="*/ 0 h 612183"/>
              <a:gd name="connsiteX1" fmla="*/ 1239865 w 1239865"/>
              <a:gd name="connsiteY1" fmla="*/ 612183 h 6121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239865" h="612183">
                <a:moveTo>
                  <a:pt x="0" y="0"/>
                </a:moveTo>
                <a:cubicBezTo>
                  <a:pt x="778790" y="2583"/>
                  <a:pt x="1232115" y="198895"/>
                  <a:pt x="1239865" y="612183"/>
                </a:cubicBezTo>
              </a:path>
            </a:pathLst>
          </a:custGeom>
          <a:ln w="12700">
            <a:solidFill>
              <a:srgbClr val="4974CB"/>
            </a:solidFill>
            <a:prstDash val="solid"/>
            <a:tailEnd type="triangle" w="sm" len="med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endParaRPr lang="en-US"/>
          </a:p>
        </p:txBody>
      </p:sp>
      <p:sp>
        <p:nvSpPr>
          <p:cNvPr id="116" name="Freeform 115"/>
          <p:cNvSpPr/>
          <p:nvPr/>
        </p:nvSpPr>
        <p:spPr>
          <a:xfrm>
            <a:off x="1937319" y="2133598"/>
            <a:ext cx="382065" cy="1524002"/>
          </a:xfrm>
          <a:custGeom>
            <a:avLst/>
            <a:gdLst>
              <a:gd name="connsiteX0" fmla="*/ 0 w 1239865"/>
              <a:gd name="connsiteY0" fmla="*/ 0 h 612183"/>
              <a:gd name="connsiteX1" fmla="*/ 1239865 w 1239865"/>
              <a:gd name="connsiteY1" fmla="*/ 612183 h 612183"/>
              <a:gd name="connsiteX0" fmla="*/ 0 w 1239865"/>
              <a:gd name="connsiteY0" fmla="*/ 0 h 612183"/>
              <a:gd name="connsiteX1" fmla="*/ 1239865 w 1239865"/>
              <a:gd name="connsiteY1" fmla="*/ 612183 h 612183"/>
              <a:gd name="connsiteX0" fmla="*/ 0 w 1239865"/>
              <a:gd name="connsiteY0" fmla="*/ 0 h 612183"/>
              <a:gd name="connsiteX1" fmla="*/ 1239865 w 1239865"/>
              <a:gd name="connsiteY1" fmla="*/ 612183 h 612183"/>
              <a:gd name="connsiteX0" fmla="*/ 0 w 1243331"/>
              <a:gd name="connsiteY0" fmla="*/ 1 h 612184"/>
              <a:gd name="connsiteX1" fmla="*/ 1239865 w 1243331"/>
              <a:gd name="connsiteY1" fmla="*/ 612184 h 6121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243331" h="612184">
                <a:moveTo>
                  <a:pt x="0" y="1"/>
                </a:moveTo>
                <a:cubicBezTo>
                  <a:pt x="1409232" y="-529"/>
                  <a:pt x="1232115" y="198896"/>
                  <a:pt x="1239865" y="612184"/>
                </a:cubicBezTo>
              </a:path>
            </a:pathLst>
          </a:custGeom>
          <a:ln w="12700">
            <a:solidFill>
              <a:srgbClr val="4974CB"/>
            </a:solidFill>
            <a:prstDash val="solid"/>
            <a:tailEnd type="triangle" w="sm" len="med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endParaRPr lang="en-US"/>
          </a:p>
        </p:txBody>
      </p:sp>
      <p:sp>
        <p:nvSpPr>
          <p:cNvPr id="117" name="Freeform 116"/>
          <p:cNvSpPr/>
          <p:nvPr/>
        </p:nvSpPr>
        <p:spPr>
          <a:xfrm>
            <a:off x="1937318" y="2438400"/>
            <a:ext cx="914400" cy="1219200"/>
          </a:xfrm>
          <a:custGeom>
            <a:avLst/>
            <a:gdLst>
              <a:gd name="connsiteX0" fmla="*/ 0 w 1239865"/>
              <a:gd name="connsiteY0" fmla="*/ 0 h 612183"/>
              <a:gd name="connsiteX1" fmla="*/ 1239865 w 1239865"/>
              <a:gd name="connsiteY1" fmla="*/ 612183 h 612183"/>
              <a:gd name="connsiteX0" fmla="*/ 0 w 1239865"/>
              <a:gd name="connsiteY0" fmla="*/ 0 h 612183"/>
              <a:gd name="connsiteX1" fmla="*/ 1239865 w 1239865"/>
              <a:gd name="connsiteY1" fmla="*/ 612183 h 612183"/>
              <a:gd name="connsiteX0" fmla="*/ 0 w 1239865"/>
              <a:gd name="connsiteY0" fmla="*/ 0 h 612183"/>
              <a:gd name="connsiteX1" fmla="*/ 1239865 w 1239865"/>
              <a:gd name="connsiteY1" fmla="*/ 612183 h 612183"/>
              <a:gd name="connsiteX0" fmla="*/ 0 w 1239865"/>
              <a:gd name="connsiteY0" fmla="*/ 0 h 612183"/>
              <a:gd name="connsiteX1" fmla="*/ 1239865 w 1239865"/>
              <a:gd name="connsiteY1" fmla="*/ 612183 h 6121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239865" h="612183">
                <a:moveTo>
                  <a:pt x="0" y="0"/>
                </a:moveTo>
                <a:cubicBezTo>
                  <a:pt x="1030966" y="2583"/>
                  <a:pt x="1232115" y="198895"/>
                  <a:pt x="1239865" y="612183"/>
                </a:cubicBezTo>
              </a:path>
            </a:pathLst>
          </a:custGeom>
          <a:ln w="12700">
            <a:solidFill>
              <a:srgbClr val="4974CB"/>
            </a:solidFill>
            <a:prstDash val="solid"/>
            <a:tailEnd type="triangle" w="sm" len="med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endParaRPr lang="en-US"/>
          </a:p>
        </p:txBody>
      </p:sp>
      <p:sp>
        <p:nvSpPr>
          <p:cNvPr id="118" name="Freeform 117"/>
          <p:cNvSpPr/>
          <p:nvPr/>
        </p:nvSpPr>
        <p:spPr>
          <a:xfrm>
            <a:off x="1937318" y="2743200"/>
            <a:ext cx="1371570" cy="916983"/>
          </a:xfrm>
          <a:custGeom>
            <a:avLst/>
            <a:gdLst>
              <a:gd name="connsiteX0" fmla="*/ 0 w 1239865"/>
              <a:gd name="connsiteY0" fmla="*/ 0 h 612183"/>
              <a:gd name="connsiteX1" fmla="*/ 1239865 w 1239865"/>
              <a:gd name="connsiteY1" fmla="*/ 612183 h 612183"/>
              <a:gd name="connsiteX0" fmla="*/ 0 w 1239865"/>
              <a:gd name="connsiteY0" fmla="*/ 0 h 612183"/>
              <a:gd name="connsiteX1" fmla="*/ 1239865 w 1239865"/>
              <a:gd name="connsiteY1" fmla="*/ 612183 h 612183"/>
              <a:gd name="connsiteX0" fmla="*/ 0 w 1239865"/>
              <a:gd name="connsiteY0" fmla="*/ 0 h 612183"/>
              <a:gd name="connsiteX1" fmla="*/ 1239865 w 1239865"/>
              <a:gd name="connsiteY1" fmla="*/ 612183 h 6121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239865" h="612183">
                <a:moveTo>
                  <a:pt x="0" y="0"/>
                </a:moveTo>
                <a:cubicBezTo>
                  <a:pt x="778790" y="2583"/>
                  <a:pt x="1232115" y="198895"/>
                  <a:pt x="1239865" y="612183"/>
                </a:cubicBezTo>
              </a:path>
            </a:pathLst>
          </a:custGeom>
          <a:ln w="12700">
            <a:solidFill>
              <a:srgbClr val="4974CB"/>
            </a:solidFill>
            <a:prstDash val="solid"/>
            <a:tailEnd type="triangle" w="sm" len="med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endParaRPr lang="en-US"/>
          </a:p>
        </p:txBody>
      </p:sp>
      <p:sp>
        <p:nvSpPr>
          <p:cNvPr id="119" name="Freeform 118"/>
          <p:cNvSpPr/>
          <p:nvPr/>
        </p:nvSpPr>
        <p:spPr>
          <a:xfrm>
            <a:off x="1937318" y="2286000"/>
            <a:ext cx="685800" cy="1371600"/>
          </a:xfrm>
          <a:custGeom>
            <a:avLst/>
            <a:gdLst>
              <a:gd name="connsiteX0" fmla="*/ 0 w 1239865"/>
              <a:gd name="connsiteY0" fmla="*/ 0 h 612183"/>
              <a:gd name="connsiteX1" fmla="*/ 1239865 w 1239865"/>
              <a:gd name="connsiteY1" fmla="*/ 612183 h 612183"/>
              <a:gd name="connsiteX0" fmla="*/ 0 w 1239865"/>
              <a:gd name="connsiteY0" fmla="*/ 0 h 612183"/>
              <a:gd name="connsiteX1" fmla="*/ 1239865 w 1239865"/>
              <a:gd name="connsiteY1" fmla="*/ 612183 h 612183"/>
              <a:gd name="connsiteX0" fmla="*/ 0 w 1239865"/>
              <a:gd name="connsiteY0" fmla="*/ 0 h 612183"/>
              <a:gd name="connsiteX1" fmla="*/ 1239865 w 1239865"/>
              <a:gd name="connsiteY1" fmla="*/ 612183 h 612183"/>
              <a:gd name="connsiteX0" fmla="*/ 0 w 1239865"/>
              <a:gd name="connsiteY0" fmla="*/ 0 h 612183"/>
              <a:gd name="connsiteX1" fmla="*/ 1239865 w 1239865"/>
              <a:gd name="connsiteY1" fmla="*/ 612183 h 6121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239865" h="612183">
                <a:moveTo>
                  <a:pt x="0" y="0"/>
                </a:moveTo>
                <a:cubicBezTo>
                  <a:pt x="1030966" y="2583"/>
                  <a:pt x="1232115" y="198895"/>
                  <a:pt x="1239865" y="612183"/>
                </a:cubicBezTo>
              </a:path>
            </a:pathLst>
          </a:custGeom>
          <a:ln w="12700">
            <a:solidFill>
              <a:srgbClr val="4974CB"/>
            </a:solidFill>
            <a:prstDash val="solid"/>
            <a:tailEnd type="triangle" w="sm" len="med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endParaRPr lang="en-US"/>
          </a:p>
        </p:txBody>
      </p:sp>
      <p:cxnSp>
        <p:nvCxnSpPr>
          <p:cNvPr id="38" name="Straight Connector 37"/>
          <p:cNvCxnSpPr/>
          <p:nvPr/>
        </p:nvCxnSpPr>
        <p:spPr>
          <a:xfrm>
            <a:off x="3278996" y="1371600"/>
            <a:ext cx="0" cy="533400"/>
          </a:xfrm>
          <a:prstGeom prst="line">
            <a:avLst/>
          </a:prstGeom>
          <a:ln w="31750" cap="rnd">
            <a:solidFill>
              <a:schemeClr val="accent4"/>
            </a:solidFill>
            <a:tailEnd type="triangle" w="med" len="lg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22" name="Straight Connector 121"/>
          <p:cNvCxnSpPr/>
          <p:nvPr/>
        </p:nvCxnSpPr>
        <p:spPr>
          <a:xfrm flipH="1">
            <a:off x="2089718" y="2362200"/>
            <a:ext cx="914400" cy="228600"/>
          </a:xfrm>
          <a:prstGeom prst="line">
            <a:avLst/>
          </a:prstGeom>
          <a:ln w="31750" cap="rnd">
            <a:solidFill>
              <a:schemeClr val="accent4"/>
            </a:solidFill>
            <a:tailEnd type="triangle" w="med" len="lg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26" name="Straight Connector 125"/>
          <p:cNvCxnSpPr/>
          <p:nvPr/>
        </p:nvCxnSpPr>
        <p:spPr>
          <a:xfrm>
            <a:off x="3308918" y="2590800"/>
            <a:ext cx="135610" cy="1053885"/>
          </a:xfrm>
          <a:prstGeom prst="line">
            <a:avLst/>
          </a:prstGeom>
          <a:ln w="31750" cap="rnd">
            <a:solidFill>
              <a:schemeClr val="accent4"/>
            </a:solidFill>
            <a:tailEnd type="triangle" w="med" len="lg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91" name="Freeform 90"/>
          <p:cNvSpPr/>
          <p:nvPr/>
        </p:nvSpPr>
        <p:spPr>
          <a:xfrm>
            <a:off x="3591762" y="1981202"/>
            <a:ext cx="2611464" cy="439154"/>
          </a:xfrm>
          <a:custGeom>
            <a:avLst/>
            <a:gdLst>
              <a:gd name="connsiteX0" fmla="*/ 0 w 2611464"/>
              <a:gd name="connsiteY0" fmla="*/ 252023 h 252023"/>
              <a:gd name="connsiteX1" fmla="*/ 2611464 w 2611464"/>
              <a:gd name="connsiteY1" fmla="*/ 4050 h 252023"/>
              <a:gd name="connsiteX0" fmla="*/ 0 w 2611464"/>
              <a:gd name="connsiteY0" fmla="*/ 250377 h 250377"/>
              <a:gd name="connsiteX1" fmla="*/ 2611464 w 2611464"/>
              <a:gd name="connsiteY1" fmla="*/ 2404 h 250377"/>
              <a:gd name="connsiteX0" fmla="*/ 0 w 2611464"/>
              <a:gd name="connsiteY0" fmla="*/ 247973 h 247973"/>
              <a:gd name="connsiteX1" fmla="*/ 2611464 w 2611464"/>
              <a:gd name="connsiteY1" fmla="*/ 0 h 247973"/>
              <a:gd name="connsiteX0" fmla="*/ 0 w 2611464"/>
              <a:gd name="connsiteY0" fmla="*/ 247973 h 332092"/>
              <a:gd name="connsiteX1" fmla="*/ 2611464 w 2611464"/>
              <a:gd name="connsiteY1" fmla="*/ 0 h 332092"/>
              <a:gd name="connsiteX0" fmla="*/ 0 w 2611464"/>
              <a:gd name="connsiteY0" fmla="*/ 247973 h 378934"/>
              <a:gd name="connsiteX1" fmla="*/ 2611464 w 2611464"/>
              <a:gd name="connsiteY1" fmla="*/ 0 h 378934"/>
              <a:gd name="connsiteX0" fmla="*/ 0 w 2611464"/>
              <a:gd name="connsiteY0" fmla="*/ 247973 h 405374"/>
              <a:gd name="connsiteX1" fmla="*/ 2611464 w 2611464"/>
              <a:gd name="connsiteY1" fmla="*/ 0 h 4053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611464" h="405374">
                <a:moveTo>
                  <a:pt x="0" y="247973"/>
                </a:moveTo>
                <a:cubicBezTo>
                  <a:pt x="1190786" y="418504"/>
                  <a:pt x="2071607" y="577113"/>
                  <a:pt x="2611464" y="0"/>
                </a:cubicBezTo>
              </a:path>
            </a:pathLst>
          </a:custGeom>
          <a:ln w="31750" cap="rnd">
            <a:solidFill>
              <a:schemeClr val="accent4"/>
            </a:solidFill>
            <a:tailEnd type="triangle" w="med" len="lg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0" name="Freeform 119"/>
          <p:cNvSpPr/>
          <p:nvPr/>
        </p:nvSpPr>
        <p:spPr>
          <a:xfrm>
            <a:off x="3576265" y="2389322"/>
            <a:ext cx="2626962" cy="1001565"/>
          </a:xfrm>
          <a:custGeom>
            <a:avLst/>
            <a:gdLst>
              <a:gd name="connsiteX0" fmla="*/ 0 w 2588217"/>
              <a:gd name="connsiteY0" fmla="*/ 0 h 1028867"/>
              <a:gd name="connsiteX1" fmla="*/ 1038387 w 2588217"/>
              <a:gd name="connsiteY1" fmla="*/ 511444 h 1028867"/>
              <a:gd name="connsiteX2" fmla="*/ 1968285 w 2588217"/>
              <a:gd name="connsiteY2" fmla="*/ 1015139 h 1028867"/>
              <a:gd name="connsiteX3" fmla="*/ 2588217 w 2588217"/>
              <a:gd name="connsiteY3" fmla="*/ 836908 h 1028867"/>
              <a:gd name="connsiteX0" fmla="*/ 0 w 2588217"/>
              <a:gd name="connsiteY0" fmla="*/ 0 h 1028867"/>
              <a:gd name="connsiteX1" fmla="*/ 1038387 w 2588217"/>
              <a:gd name="connsiteY1" fmla="*/ 511444 h 1028867"/>
              <a:gd name="connsiteX2" fmla="*/ 1968285 w 2588217"/>
              <a:gd name="connsiteY2" fmla="*/ 1015139 h 1028867"/>
              <a:gd name="connsiteX3" fmla="*/ 2588217 w 2588217"/>
              <a:gd name="connsiteY3" fmla="*/ 836908 h 1028867"/>
              <a:gd name="connsiteX0" fmla="*/ 0 w 2588217"/>
              <a:gd name="connsiteY0" fmla="*/ 0 h 1028867"/>
              <a:gd name="connsiteX1" fmla="*/ 1038387 w 2588217"/>
              <a:gd name="connsiteY1" fmla="*/ 511444 h 1028867"/>
              <a:gd name="connsiteX2" fmla="*/ 1968285 w 2588217"/>
              <a:gd name="connsiteY2" fmla="*/ 1015139 h 1028867"/>
              <a:gd name="connsiteX3" fmla="*/ 2588217 w 2588217"/>
              <a:gd name="connsiteY3" fmla="*/ 836908 h 1028867"/>
              <a:gd name="connsiteX0" fmla="*/ 0 w 2588217"/>
              <a:gd name="connsiteY0" fmla="*/ 0 h 1015139"/>
              <a:gd name="connsiteX1" fmla="*/ 1038387 w 2588217"/>
              <a:gd name="connsiteY1" fmla="*/ 511444 h 1015139"/>
              <a:gd name="connsiteX2" fmla="*/ 1968285 w 2588217"/>
              <a:gd name="connsiteY2" fmla="*/ 1015139 h 1015139"/>
              <a:gd name="connsiteX3" fmla="*/ 2588217 w 2588217"/>
              <a:gd name="connsiteY3" fmla="*/ 836908 h 1015139"/>
              <a:gd name="connsiteX0" fmla="*/ 0 w 2588217"/>
              <a:gd name="connsiteY0" fmla="*/ 0 h 1015139"/>
              <a:gd name="connsiteX1" fmla="*/ 1968285 w 2588217"/>
              <a:gd name="connsiteY1" fmla="*/ 1015139 h 1015139"/>
              <a:gd name="connsiteX2" fmla="*/ 2588217 w 2588217"/>
              <a:gd name="connsiteY2" fmla="*/ 836908 h 1015139"/>
              <a:gd name="connsiteX0" fmla="*/ 0 w 2588217"/>
              <a:gd name="connsiteY0" fmla="*/ 0 h 1072518"/>
              <a:gd name="connsiteX1" fmla="*/ 1968285 w 2588217"/>
              <a:gd name="connsiteY1" fmla="*/ 1015139 h 1072518"/>
              <a:gd name="connsiteX2" fmla="*/ 2588217 w 2588217"/>
              <a:gd name="connsiteY2" fmla="*/ 836908 h 1072518"/>
              <a:gd name="connsiteX0" fmla="*/ 0 w 2588217"/>
              <a:gd name="connsiteY0" fmla="*/ 0 h 1072518"/>
              <a:gd name="connsiteX1" fmla="*/ 1968285 w 2588217"/>
              <a:gd name="connsiteY1" fmla="*/ 1015139 h 1072518"/>
              <a:gd name="connsiteX2" fmla="*/ 2588217 w 2588217"/>
              <a:gd name="connsiteY2" fmla="*/ 836908 h 1072518"/>
              <a:gd name="connsiteX0" fmla="*/ 0 w 2588217"/>
              <a:gd name="connsiteY0" fmla="*/ 0 h 1092042"/>
              <a:gd name="connsiteX1" fmla="*/ 1968285 w 2588217"/>
              <a:gd name="connsiteY1" fmla="*/ 1015139 h 1092042"/>
              <a:gd name="connsiteX2" fmla="*/ 2588217 w 2588217"/>
              <a:gd name="connsiteY2" fmla="*/ 836908 h 1092042"/>
              <a:gd name="connsiteX0" fmla="*/ 0 w 2588217"/>
              <a:gd name="connsiteY0" fmla="*/ 0 h 1032184"/>
              <a:gd name="connsiteX1" fmla="*/ 1968285 w 2588217"/>
              <a:gd name="connsiteY1" fmla="*/ 1015139 h 1032184"/>
              <a:gd name="connsiteX2" fmla="*/ 2588217 w 2588217"/>
              <a:gd name="connsiteY2" fmla="*/ 836908 h 1032184"/>
              <a:gd name="connsiteX0" fmla="*/ 0 w 2588217"/>
              <a:gd name="connsiteY0" fmla="*/ 0 h 1018152"/>
              <a:gd name="connsiteX1" fmla="*/ 1968285 w 2588217"/>
              <a:gd name="connsiteY1" fmla="*/ 1015139 h 1018152"/>
              <a:gd name="connsiteX2" fmla="*/ 2588217 w 2588217"/>
              <a:gd name="connsiteY2" fmla="*/ 836908 h 1018152"/>
              <a:gd name="connsiteX0" fmla="*/ 0 w 2588217"/>
              <a:gd name="connsiteY0" fmla="*/ 0 h 1025159"/>
              <a:gd name="connsiteX1" fmla="*/ 1968285 w 2588217"/>
              <a:gd name="connsiteY1" fmla="*/ 1015139 h 1025159"/>
              <a:gd name="connsiteX2" fmla="*/ 2588217 w 2588217"/>
              <a:gd name="connsiteY2" fmla="*/ 836908 h 1025159"/>
              <a:gd name="connsiteX0" fmla="*/ 0 w 2588217"/>
              <a:gd name="connsiteY0" fmla="*/ 0 h 984335"/>
              <a:gd name="connsiteX1" fmla="*/ 1495587 w 2588217"/>
              <a:gd name="connsiteY1" fmla="*/ 951692 h 984335"/>
              <a:gd name="connsiteX2" fmla="*/ 2588217 w 2588217"/>
              <a:gd name="connsiteY2" fmla="*/ 836908 h 984335"/>
              <a:gd name="connsiteX0" fmla="*/ 0 w 2588217"/>
              <a:gd name="connsiteY0" fmla="*/ 0 h 976424"/>
              <a:gd name="connsiteX1" fmla="*/ 1425845 w 2588217"/>
              <a:gd name="connsiteY1" fmla="*/ 935831 h 976424"/>
              <a:gd name="connsiteX2" fmla="*/ 2588217 w 2588217"/>
              <a:gd name="connsiteY2" fmla="*/ 836908 h 976424"/>
              <a:gd name="connsiteX0" fmla="*/ 0 w 2588217"/>
              <a:gd name="connsiteY0" fmla="*/ 0 h 1000795"/>
              <a:gd name="connsiteX1" fmla="*/ 1425845 w 2588217"/>
              <a:gd name="connsiteY1" fmla="*/ 935831 h 1000795"/>
              <a:gd name="connsiteX2" fmla="*/ 2588217 w 2588217"/>
              <a:gd name="connsiteY2" fmla="*/ 836908 h 1000795"/>
              <a:gd name="connsiteX0" fmla="*/ 0 w 2588217"/>
              <a:gd name="connsiteY0" fmla="*/ 0 h 1000795"/>
              <a:gd name="connsiteX1" fmla="*/ 1425845 w 2588217"/>
              <a:gd name="connsiteY1" fmla="*/ 935831 h 1000795"/>
              <a:gd name="connsiteX2" fmla="*/ 2588217 w 2588217"/>
              <a:gd name="connsiteY2" fmla="*/ 836908 h 1000795"/>
              <a:gd name="connsiteX0" fmla="*/ 0 w 2588217"/>
              <a:gd name="connsiteY0" fmla="*/ 0 h 995469"/>
              <a:gd name="connsiteX1" fmla="*/ 1425845 w 2588217"/>
              <a:gd name="connsiteY1" fmla="*/ 935831 h 995469"/>
              <a:gd name="connsiteX2" fmla="*/ 2588217 w 2588217"/>
              <a:gd name="connsiteY2" fmla="*/ 836908 h 995469"/>
              <a:gd name="connsiteX0" fmla="*/ 0 w 2588217"/>
              <a:gd name="connsiteY0" fmla="*/ 0 h 836908"/>
              <a:gd name="connsiteX1" fmla="*/ 2588217 w 2588217"/>
              <a:gd name="connsiteY1" fmla="*/ 836908 h 836908"/>
              <a:gd name="connsiteX0" fmla="*/ 0 w 2588217"/>
              <a:gd name="connsiteY0" fmla="*/ 0 h 989394"/>
              <a:gd name="connsiteX1" fmla="*/ 2588217 w 2588217"/>
              <a:gd name="connsiteY1" fmla="*/ 836908 h 989394"/>
              <a:gd name="connsiteX0" fmla="*/ 0 w 2588217"/>
              <a:gd name="connsiteY0" fmla="*/ 0 h 1071654"/>
              <a:gd name="connsiteX1" fmla="*/ 2588217 w 2588217"/>
              <a:gd name="connsiteY1" fmla="*/ 836908 h 1071654"/>
              <a:gd name="connsiteX0" fmla="*/ 0 w 2611464"/>
              <a:gd name="connsiteY0" fmla="*/ 0 h 1046613"/>
              <a:gd name="connsiteX1" fmla="*/ 2611464 w 2611464"/>
              <a:gd name="connsiteY1" fmla="*/ 805185 h 1046613"/>
              <a:gd name="connsiteX0" fmla="*/ 0 w 2611464"/>
              <a:gd name="connsiteY0" fmla="*/ 0 h 1123655"/>
              <a:gd name="connsiteX1" fmla="*/ 2611464 w 2611464"/>
              <a:gd name="connsiteY1" fmla="*/ 805185 h 1123655"/>
              <a:gd name="connsiteX0" fmla="*/ 0 w 2611464"/>
              <a:gd name="connsiteY0" fmla="*/ 0 h 1068897"/>
              <a:gd name="connsiteX1" fmla="*/ 2611464 w 2611464"/>
              <a:gd name="connsiteY1" fmla="*/ 733807 h 1068897"/>
              <a:gd name="connsiteX0" fmla="*/ 0 w 2626962"/>
              <a:gd name="connsiteY0" fmla="*/ 0 h 1056925"/>
              <a:gd name="connsiteX1" fmla="*/ 2626962 w 2626962"/>
              <a:gd name="connsiteY1" fmla="*/ 717946 h 1056925"/>
              <a:gd name="connsiteX0" fmla="*/ 0 w 2657959"/>
              <a:gd name="connsiteY0" fmla="*/ 0 h 998207"/>
              <a:gd name="connsiteX1" fmla="*/ 2657959 w 2657959"/>
              <a:gd name="connsiteY1" fmla="*/ 638639 h 998207"/>
              <a:gd name="connsiteX0" fmla="*/ 0 w 2626962"/>
              <a:gd name="connsiteY0" fmla="*/ 0 h 1021459"/>
              <a:gd name="connsiteX1" fmla="*/ 2626962 w 2626962"/>
              <a:gd name="connsiteY1" fmla="*/ 670362 h 1021459"/>
              <a:gd name="connsiteX0" fmla="*/ 0 w 2626962"/>
              <a:gd name="connsiteY0" fmla="*/ 0 h 1025038"/>
              <a:gd name="connsiteX1" fmla="*/ 2626962 w 2626962"/>
              <a:gd name="connsiteY1" fmla="*/ 670362 h 10250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626962" h="1025038">
                <a:moveTo>
                  <a:pt x="0" y="0"/>
                </a:moveTo>
                <a:cubicBezTo>
                  <a:pt x="738753" y="921362"/>
                  <a:pt x="1415512" y="1398599"/>
                  <a:pt x="2626962" y="670362"/>
                </a:cubicBezTo>
              </a:path>
            </a:pathLst>
          </a:custGeom>
          <a:ln w="31750" cap="rnd">
            <a:solidFill>
              <a:schemeClr val="accent4"/>
            </a:solidFill>
            <a:tailEnd type="triangle" w="med" len="lg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endParaRPr lang="en-US"/>
          </a:p>
        </p:txBody>
      </p:sp>
      <p:sp>
        <p:nvSpPr>
          <p:cNvPr id="121" name="Freeform 120"/>
          <p:cNvSpPr/>
          <p:nvPr/>
        </p:nvSpPr>
        <p:spPr>
          <a:xfrm>
            <a:off x="3467775" y="2528809"/>
            <a:ext cx="2712203" cy="1864780"/>
          </a:xfrm>
          <a:custGeom>
            <a:avLst/>
            <a:gdLst>
              <a:gd name="connsiteX0" fmla="*/ 0 w 2588217"/>
              <a:gd name="connsiteY0" fmla="*/ 0 h 2159369"/>
              <a:gd name="connsiteX1" fmla="*/ 1464590 w 2588217"/>
              <a:gd name="connsiteY1" fmla="*/ 1999281 h 2159369"/>
              <a:gd name="connsiteX2" fmla="*/ 2588217 w 2588217"/>
              <a:gd name="connsiteY2" fmla="*/ 1890793 h 2159369"/>
              <a:gd name="connsiteX0" fmla="*/ 0 w 2588217"/>
              <a:gd name="connsiteY0" fmla="*/ 0 h 2159369"/>
              <a:gd name="connsiteX1" fmla="*/ 1464590 w 2588217"/>
              <a:gd name="connsiteY1" fmla="*/ 1999281 h 2159369"/>
              <a:gd name="connsiteX2" fmla="*/ 2588217 w 2588217"/>
              <a:gd name="connsiteY2" fmla="*/ 1890793 h 2159369"/>
              <a:gd name="connsiteX0" fmla="*/ 0 w 2588217"/>
              <a:gd name="connsiteY0" fmla="*/ 0 h 2101462"/>
              <a:gd name="connsiteX1" fmla="*/ 1464590 w 2588217"/>
              <a:gd name="connsiteY1" fmla="*/ 1999281 h 2101462"/>
              <a:gd name="connsiteX2" fmla="*/ 2588217 w 2588217"/>
              <a:gd name="connsiteY2" fmla="*/ 1890793 h 2101462"/>
              <a:gd name="connsiteX0" fmla="*/ 0 w 2588217"/>
              <a:gd name="connsiteY0" fmla="*/ 0 h 2134413"/>
              <a:gd name="connsiteX1" fmla="*/ 1464590 w 2588217"/>
              <a:gd name="connsiteY1" fmla="*/ 1976034 h 2134413"/>
              <a:gd name="connsiteX2" fmla="*/ 2588217 w 2588217"/>
              <a:gd name="connsiteY2" fmla="*/ 1867546 h 2134413"/>
              <a:gd name="connsiteX0" fmla="*/ 0 w 2588217"/>
              <a:gd name="connsiteY0" fmla="*/ 0 h 2100285"/>
              <a:gd name="connsiteX1" fmla="*/ 1464590 w 2588217"/>
              <a:gd name="connsiteY1" fmla="*/ 1976034 h 2100285"/>
              <a:gd name="connsiteX2" fmla="*/ 2588217 w 2588217"/>
              <a:gd name="connsiteY2" fmla="*/ 1867546 h 2100285"/>
              <a:gd name="connsiteX0" fmla="*/ 0 w 2588217"/>
              <a:gd name="connsiteY0" fmla="*/ 0 h 2086689"/>
              <a:gd name="connsiteX1" fmla="*/ 1464590 w 2588217"/>
              <a:gd name="connsiteY1" fmla="*/ 1976034 h 2086689"/>
              <a:gd name="connsiteX2" fmla="*/ 2588217 w 2588217"/>
              <a:gd name="connsiteY2" fmla="*/ 1867546 h 2086689"/>
              <a:gd name="connsiteX0" fmla="*/ 0 w 2588217"/>
              <a:gd name="connsiteY0" fmla="*/ 0 h 1867546"/>
              <a:gd name="connsiteX1" fmla="*/ 2588217 w 2588217"/>
              <a:gd name="connsiteY1" fmla="*/ 1867546 h 1867546"/>
              <a:gd name="connsiteX0" fmla="*/ 0 w 2588217"/>
              <a:gd name="connsiteY0" fmla="*/ 0 h 2013239"/>
              <a:gd name="connsiteX1" fmla="*/ 2588217 w 2588217"/>
              <a:gd name="connsiteY1" fmla="*/ 1867546 h 2013239"/>
              <a:gd name="connsiteX0" fmla="*/ 0 w 2588217"/>
              <a:gd name="connsiteY0" fmla="*/ 0 h 2047053"/>
              <a:gd name="connsiteX1" fmla="*/ 2588217 w 2588217"/>
              <a:gd name="connsiteY1" fmla="*/ 1867546 h 2047053"/>
              <a:gd name="connsiteX0" fmla="*/ 0 w 2588217"/>
              <a:gd name="connsiteY0" fmla="*/ 0 h 2098972"/>
              <a:gd name="connsiteX1" fmla="*/ 2588217 w 2588217"/>
              <a:gd name="connsiteY1" fmla="*/ 1867546 h 2098972"/>
              <a:gd name="connsiteX0" fmla="*/ 0 w 2588217"/>
              <a:gd name="connsiteY0" fmla="*/ 0 h 1960418"/>
              <a:gd name="connsiteX1" fmla="*/ 2588217 w 2588217"/>
              <a:gd name="connsiteY1" fmla="*/ 1712563 h 1960418"/>
              <a:gd name="connsiteX0" fmla="*/ 0 w 2634712"/>
              <a:gd name="connsiteY0" fmla="*/ 0 h 1953547"/>
              <a:gd name="connsiteX1" fmla="*/ 2634712 w 2634712"/>
              <a:gd name="connsiteY1" fmla="*/ 1704814 h 1953547"/>
              <a:gd name="connsiteX0" fmla="*/ 0 w 2712203"/>
              <a:gd name="connsiteY0" fmla="*/ 0 h 1864780"/>
              <a:gd name="connsiteX1" fmla="*/ 2712203 w 2712203"/>
              <a:gd name="connsiteY1" fmla="*/ 1604075 h 18647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712203" h="1864780">
                <a:moveTo>
                  <a:pt x="0" y="0"/>
                </a:moveTo>
                <a:cubicBezTo>
                  <a:pt x="452034" y="1126210"/>
                  <a:pt x="1407762" y="2430652"/>
                  <a:pt x="2712203" y="1604075"/>
                </a:cubicBezTo>
              </a:path>
            </a:pathLst>
          </a:custGeom>
          <a:ln w="31750" cap="rnd">
            <a:solidFill>
              <a:schemeClr val="accent4"/>
            </a:solidFill>
            <a:tailEnd type="triangle" w="med" len="lg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endParaRPr lang="en-US"/>
          </a:p>
        </p:txBody>
      </p:sp>
      <p:sp>
        <p:nvSpPr>
          <p:cNvPr id="123" name="TextBox 122"/>
          <p:cNvSpPr txBox="1"/>
          <p:nvPr/>
        </p:nvSpPr>
        <p:spPr>
          <a:xfrm>
            <a:off x="2439722" y="971490"/>
            <a:ext cx="170290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chemeClr val="accent4"/>
                </a:solidFill>
              </a:rPr>
              <a:t>Write request</a:t>
            </a:r>
            <a:endParaRPr lang="en-US" sz="2000" dirty="0">
              <a:solidFill>
                <a:schemeClr val="accent4"/>
              </a:solidFill>
            </a:endParaRPr>
          </a:p>
        </p:txBody>
      </p:sp>
      <p:grpSp>
        <p:nvGrpSpPr>
          <p:cNvPr id="12" name="Group 11"/>
          <p:cNvGrpSpPr/>
          <p:nvPr/>
        </p:nvGrpSpPr>
        <p:grpSpPr>
          <a:xfrm>
            <a:off x="1434882" y="3657600"/>
            <a:ext cx="2222718" cy="228600"/>
            <a:chOff x="5930682" y="6172200"/>
            <a:chExt cx="2222718" cy="228600"/>
          </a:xfrm>
        </p:grpSpPr>
        <p:sp>
          <p:nvSpPr>
            <p:cNvPr id="125" name="Rectangle 124"/>
            <p:cNvSpPr/>
            <p:nvPr/>
          </p:nvSpPr>
          <p:spPr>
            <a:xfrm>
              <a:off x="7620000" y="6172200"/>
              <a:ext cx="533400" cy="228600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4974CB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endParaRPr lang="en-US"/>
            </a:p>
          </p:txBody>
        </p:sp>
        <p:sp>
          <p:nvSpPr>
            <p:cNvPr id="103" name="Rectangle 102"/>
            <p:cNvSpPr/>
            <p:nvPr/>
          </p:nvSpPr>
          <p:spPr>
            <a:xfrm>
              <a:off x="7620000" y="6172200"/>
              <a:ext cx="152400" cy="228600"/>
            </a:xfrm>
            <a:prstGeom prst="rect">
              <a:avLst/>
            </a:prstGeom>
            <a:solidFill>
              <a:srgbClr val="9AB3E6"/>
            </a:solidFill>
            <a:ln w="19050">
              <a:solidFill>
                <a:srgbClr val="4974CB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endParaRPr lang="en-US"/>
            </a:p>
          </p:txBody>
        </p:sp>
        <p:sp>
          <p:nvSpPr>
            <p:cNvPr id="104" name="Rectangle 103"/>
            <p:cNvSpPr/>
            <p:nvPr/>
          </p:nvSpPr>
          <p:spPr>
            <a:xfrm>
              <a:off x="7772400" y="6172200"/>
              <a:ext cx="76200" cy="228600"/>
            </a:xfrm>
            <a:prstGeom prst="rect">
              <a:avLst/>
            </a:prstGeom>
            <a:solidFill>
              <a:srgbClr val="5781D5"/>
            </a:solidFill>
            <a:ln w="19050">
              <a:solidFill>
                <a:srgbClr val="4974CB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endParaRPr lang="en-US"/>
            </a:p>
          </p:txBody>
        </p:sp>
        <p:sp>
          <p:nvSpPr>
            <p:cNvPr id="105" name="Rectangle 104"/>
            <p:cNvSpPr/>
            <p:nvPr/>
          </p:nvSpPr>
          <p:spPr>
            <a:xfrm>
              <a:off x="7848600" y="6172200"/>
              <a:ext cx="76200" cy="228600"/>
            </a:xfrm>
            <a:prstGeom prst="rect">
              <a:avLst/>
            </a:prstGeom>
            <a:solidFill>
              <a:srgbClr val="E1E8F7"/>
            </a:solidFill>
            <a:ln w="19050">
              <a:solidFill>
                <a:srgbClr val="4974CB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endParaRPr lang="en-US"/>
            </a:p>
          </p:txBody>
        </p:sp>
        <p:sp>
          <p:nvSpPr>
            <p:cNvPr id="106" name="Rectangle 105"/>
            <p:cNvSpPr/>
            <p:nvPr/>
          </p:nvSpPr>
          <p:spPr>
            <a:xfrm>
              <a:off x="7924800" y="6172200"/>
              <a:ext cx="152400" cy="228600"/>
            </a:xfrm>
            <a:prstGeom prst="rect">
              <a:avLst/>
            </a:prstGeom>
            <a:solidFill>
              <a:srgbClr val="FFBAC7"/>
            </a:solidFill>
            <a:ln w="19050">
              <a:solidFill>
                <a:srgbClr val="4974CB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endParaRPr lang="en-US"/>
            </a:p>
          </p:txBody>
        </p:sp>
        <p:sp>
          <p:nvSpPr>
            <p:cNvPr id="112" name="Rectangle 111"/>
            <p:cNvSpPr/>
            <p:nvPr/>
          </p:nvSpPr>
          <p:spPr>
            <a:xfrm>
              <a:off x="5930682" y="6172200"/>
              <a:ext cx="533400" cy="228600"/>
            </a:xfrm>
            <a:prstGeom prst="rect">
              <a:avLst/>
            </a:prstGeom>
            <a:solidFill>
              <a:srgbClr val="C7D5F1"/>
            </a:solidFill>
            <a:ln w="19050">
              <a:solidFill>
                <a:srgbClr val="4974CB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endParaRPr lang="en-US"/>
            </a:p>
          </p:txBody>
        </p:sp>
        <p:sp>
          <p:nvSpPr>
            <p:cNvPr id="114" name="Rectangle 113"/>
            <p:cNvSpPr/>
            <p:nvPr/>
          </p:nvSpPr>
          <p:spPr>
            <a:xfrm>
              <a:off x="6492498" y="6172200"/>
              <a:ext cx="533400" cy="228600"/>
            </a:xfrm>
            <a:prstGeom prst="rect">
              <a:avLst/>
            </a:prstGeom>
            <a:solidFill>
              <a:srgbClr val="C7D5F1"/>
            </a:solidFill>
            <a:ln w="19050">
              <a:solidFill>
                <a:srgbClr val="4974CB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endParaRPr lang="en-US"/>
            </a:p>
          </p:txBody>
        </p:sp>
        <p:sp>
          <p:nvSpPr>
            <p:cNvPr id="115" name="Rectangle 114"/>
            <p:cNvSpPr/>
            <p:nvPr/>
          </p:nvSpPr>
          <p:spPr>
            <a:xfrm>
              <a:off x="7056894" y="6172200"/>
              <a:ext cx="533400" cy="228600"/>
            </a:xfrm>
            <a:prstGeom prst="rect">
              <a:avLst/>
            </a:prstGeom>
            <a:solidFill>
              <a:srgbClr val="C7D5F1"/>
            </a:solidFill>
            <a:ln w="19050">
              <a:solidFill>
                <a:srgbClr val="4974CB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endParaRPr lang="en-US"/>
            </a:p>
          </p:txBody>
        </p:sp>
      </p:grpSp>
      <p:cxnSp>
        <p:nvCxnSpPr>
          <p:cNvPr id="132" name="Straight Arrow Connector 131"/>
          <p:cNvCxnSpPr/>
          <p:nvPr/>
        </p:nvCxnSpPr>
        <p:spPr>
          <a:xfrm>
            <a:off x="3733800" y="3771900"/>
            <a:ext cx="228600" cy="0"/>
          </a:xfrm>
          <a:prstGeom prst="straightConnector1">
            <a:avLst/>
          </a:prstGeom>
          <a:ln w="19050" cap="rnd">
            <a:solidFill>
              <a:srgbClr val="4974CB"/>
            </a:solidFill>
            <a:tailEnd type="triangle" w="sm" len="lg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298277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4830763"/>
          </a:xfrm>
        </p:spPr>
        <p:txBody>
          <a:bodyPr/>
          <a:lstStyle/>
          <a:p>
            <a:pPr>
              <a:spcBef>
                <a:spcPts val="2400"/>
              </a:spcBef>
            </a:pPr>
            <a:r>
              <a:rPr lang="en-US" dirty="0" smtClean="0"/>
              <a:t>Log </a:t>
            </a:r>
            <a:r>
              <a:rPr lang="en-US" smtClean="0"/>
              <a:t>on disk/fla</a:t>
            </a:r>
            <a:endParaRPr lang="en-US" dirty="0" smtClean="0"/>
          </a:p>
          <a:p>
            <a:pPr>
              <a:spcBef>
                <a:spcPts val="2400"/>
              </a:spcBef>
            </a:pPr>
            <a:r>
              <a:rPr lang="en-US" dirty="0" smtClean="0"/>
              <a:t>Except during crash recovery</a:t>
            </a:r>
          </a:p>
          <a:p>
            <a:pPr>
              <a:spcBef>
                <a:spcPts val="2400"/>
              </a:spcBef>
            </a:pPr>
            <a:r>
              <a:rPr lang="en-US" dirty="0" smtClean="0"/>
              <a:t>During recovery, read entire log for a master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March 1, 2015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The RAMCloud Storage System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E2162002-2512-45FD-82AF-2FE8F2E91859}" type="slidenum">
              <a:rPr lang="en-US" smtClean="0"/>
              <a:pPr>
                <a:defRPr/>
              </a:pPr>
              <a:t>29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Logs on Secondary Storage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63160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DRAM in Storage Systems</a:t>
            </a:r>
            <a:endParaRPr lang="en-US" dirty="0"/>
          </a:p>
        </p:txBody>
      </p:sp>
      <p:sp>
        <p:nvSpPr>
          <p:cNvPr id="118" name="Content Placeholder 117"/>
          <p:cNvSpPr>
            <a:spLocks noGrp="1"/>
          </p:cNvSpPr>
          <p:nvPr>
            <p:ph sz="half" idx="1"/>
          </p:nvPr>
        </p:nvSpPr>
        <p:spPr>
          <a:xfrm>
            <a:off x="457200" y="1066800"/>
            <a:ext cx="4953000" cy="5059363"/>
          </a:xfrm>
        </p:spPr>
        <p:txBody>
          <a:bodyPr/>
          <a:lstStyle/>
          <a:p>
            <a:r>
              <a:rPr lang="en-US" dirty="0" smtClean="0"/>
              <a:t>DRAM usage specialized/limited</a:t>
            </a:r>
          </a:p>
          <a:p>
            <a:pPr>
              <a:spcBef>
                <a:spcPts val="600"/>
              </a:spcBef>
            </a:pPr>
            <a:r>
              <a:rPr lang="en-US" dirty="0" smtClean="0">
                <a:solidFill>
                  <a:schemeClr val="accent4"/>
                </a:solidFill>
              </a:rPr>
              <a:t>Clumsy</a:t>
            </a:r>
            <a:r>
              <a:rPr lang="en-US" dirty="0" smtClean="0"/>
              <a:t> (manual backing store management)</a:t>
            </a:r>
          </a:p>
          <a:p>
            <a:pPr>
              <a:spcBef>
                <a:spcPts val="600"/>
              </a:spcBef>
            </a:pPr>
            <a:r>
              <a:rPr lang="en-US" dirty="0" smtClean="0">
                <a:solidFill>
                  <a:schemeClr val="accent4"/>
                </a:solidFill>
              </a:rPr>
              <a:t>Lost performance </a:t>
            </a:r>
            <a:r>
              <a:rPr lang="en-US" dirty="0" smtClean="0"/>
              <a:t>(cache misses, backing store)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March 1, 2015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The RAMCloud Storage System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Slide </a:t>
            </a:r>
            <a:fld id="{E2162002-2512-45FD-82AF-2FE8F2E91859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  <p:sp>
        <p:nvSpPr>
          <p:cNvPr id="7" name="Freeform 6"/>
          <p:cNvSpPr/>
          <p:nvPr/>
        </p:nvSpPr>
        <p:spPr>
          <a:xfrm>
            <a:off x="844658" y="1480088"/>
            <a:ext cx="7679410" cy="4200041"/>
          </a:xfrm>
          <a:custGeom>
            <a:avLst/>
            <a:gdLst>
              <a:gd name="connsiteX0" fmla="*/ 0 w 7679410"/>
              <a:gd name="connsiteY0" fmla="*/ 4200041 h 4200041"/>
              <a:gd name="connsiteX1" fmla="*/ 7679410 w 7679410"/>
              <a:gd name="connsiteY1" fmla="*/ 0 h 4200041"/>
              <a:gd name="connsiteX0" fmla="*/ 0 w 7679410"/>
              <a:gd name="connsiteY0" fmla="*/ 4200041 h 4200041"/>
              <a:gd name="connsiteX1" fmla="*/ 7679410 w 7679410"/>
              <a:gd name="connsiteY1" fmla="*/ 0 h 4200041"/>
              <a:gd name="connsiteX0" fmla="*/ 0 w 7679410"/>
              <a:gd name="connsiteY0" fmla="*/ 4200041 h 4200041"/>
              <a:gd name="connsiteX1" fmla="*/ 7679410 w 7679410"/>
              <a:gd name="connsiteY1" fmla="*/ 0 h 4200041"/>
              <a:gd name="connsiteX0" fmla="*/ 0 w 7679410"/>
              <a:gd name="connsiteY0" fmla="*/ 4200041 h 4200041"/>
              <a:gd name="connsiteX1" fmla="*/ 7679410 w 7679410"/>
              <a:gd name="connsiteY1" fmla="*/ 0 h 42000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7679410" h="4200041">
                <a:moveTo>
                  <a:pt x="0" y="4200041"/>
                </a:moveTo>
                <a:cubicBezTo>
                  <a:pt x="3667932" y="4125132"/>
                  <a:pt x="6762428" y="3949485"/>
                  <a:pt x="7679410" y="0"/>
                </a:cubicBezTo>
              </a:path>
            </a:pathLst>
          </a:custGeom>
          <a:ln w="88900" cap="rnd">
            <a:solidFill>
              <a:srgbClr val="193877"/>
            </a:solidFill>
            <a:tailEnd type="arrow" w="lg" len="lg"/>
          </a:ln>
          <a:effectLst>
            <a:outerShdw blurRad="101600" dist="88900" dir="5400000" rotWithShape="0">
              <a:srgbClr val="000000">
                <a:alpha val="38000"/>
              </a:srgbClr>
            </a:outerShdw>
          </a:effectLst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" name="Straight Connector 17"/>
          <p:cNvCxnSpPr/>
          <p:nvPr/>
        </p:nvCxnSpPr>
        <p:spPr>
          <a:xfrm>
            <a:off x="844658" y="5867400"/>
            <a:ext cx="7537342" cy="0"/>
          </a:xfrm>
          <a:prstGeom prst="line">
            <a:avLst/>
          </a:prstGeom>
          <a:ln w="25400" cap="rnd">
            <a:tailEnd type="triangle" w="sm" len="lg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7848600" y="5791200"/>
            <a:ext cx="0" cy="76200"/>
          </a:xfrm>
          <a:prstGeom prst="line">
            <a:avLst/>
          </a:prstGeom>
          <a:ln w="25400" cap="rnd"/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>
            <a:off x="6096000" y="5791200"/>
            <a:ext cx="0" cy="76200"/>
          </a:xfrm>
          <a:prstGeom prst="line">
            <a:avLst/>
          </a:prstGeom>
          <a:ln w="25400" cap="rnd"/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>
            <a:off x="4343400" y="5791200"/>
            <a:ext cx="0" cy="76200"/>
          </a:xfrm>
          <a:prstGeom prst="line">
            <a:avLst/>
          </a:prstGeom>
          <a:ln w="25400" cap="rnd"/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>
            <a:off x="2590800" y="5791200"/>
            <a:ext cx="0" cy="76200"/>
          </a:xfrm>
          <a:prstGeom prst="line">
            <a:avLst/>
          </a:prstGeom>
          <a:ln w="25400" cap="rnd"/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>
            <a:off x="838200" y="5791200"/>
            <a:ext cx="0" cy="76200"/>
          </a:xfrm>
          <a:prstGeom prst="line">
            <a:avLst/>
          </a:prstGeom>
          <a:ln w="25400" cap="rnd"/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8" name="TextBox 27"/>
          <p:cNvSpPr txBox="1"/>
          <p:nvPr/>
        </p:nvSpPr>
        <p:spPr>
          <a:xfrm>
            <a:off x="518579" y="5867400"/>
            <a:ext cx="63991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1970</a:t>
            </a:r>
            <a:endParaRPr lang="en-US" sz="1600" dirty="0"/>
          </a:p>
        </p:txBody>
      </p:sp>
      <p:sp>
        <p:nvSpPr>
          <p:cNvPr id="29" name="TextBox 28"/>
          <p:cNvSpPr txBox="1"/>
          <p:nvPr/>
        </p:nvSpPr>
        <p:spPr>
          <a:xfrm>
            <a:off x="2270840" y="5867400"/>
            <a:ext cx="63991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1980</a:t>
            </a:r>
            <a:endParaRPr lang="en-US" sz="1600" dirty="0"/>
          </a:p>
        </p:txBody>
      </p:sp>
      <p:sp>
        <p:nvSpPr>
          <p:cNvPr id="30" name="TextBox 29"/>
          <p:cNvSpPr txBox="1"/>
          <p:nvPr/>
        </p:nvSpPr>
        <p:spPr>
          <a:xfrm>
            <a:off x="4023441" y="5867400"/>
            <a:ext cx="63991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1990</a:t>
            </a:r>
            <a:endParaRPr lang="en-US" sz="1600" dirty="0"/>
          </a:p>
        </p:txBody>
      </p:sp>
      <p:sp>
        <p:nvSpPr>
          <p:cNvPr id="31" name="TextBox 30"/>
          <p:cNvSpPr txBox="1"/>
          <p:nvPr/>
        </p:nvSpPr>
        <p:spPr>
          <a:xfrm>
            <a:off x="5776040" y="5867400"/>
            <a:ext cx="63991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2000</a:t>
            </a:r>
            <a:endParaRPr lang="en-US" sz="1600" dirty="0"/>
          </a:p>
        </p:txBody>
      </p:sp>
      <p:sp>
        <p:nvSpPr>
          <p:cNvPr id="32" name="TextBox 31"/>
          <p:cNvSpPr txBox="1"/>
          <p:nvPr/>
        </p:nvSpPr>
        <p:spPr>
          <a:xfrm>
            <a:off x="7528640" y="5867400"/>
            <a:ext cx="63991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2010</a:t>
            </a:r>
            <a:endParaRPr lang="en-US" sz="1600" dirty="0"/>
          </a:p>
        </p:txBody>
      </p:sp>
      <p:sp>
        <p:nvSpPr>
          <p:cNvPr id="49" name="TextBox 48"/>
          <p:cNvSpPr txBox="1"/>
          <p:nvPr/>
        </p:nvSpPr>
        <p:spPr>
          <a:xfrm>
            <a:off x="465520" y="4349087"/>
            <a:ext cx="1385956" cy="646331"/>
          </a:xfrm>
          <a:prstGeom prst="rect">
            <a:avLst/>
          </a:prstGeom>
          <a:solidFill>
            <a:srgbClr val="E6EDFA"/>
          </a:solidFill>
          <a:ln w="25400">
            <a:solidFill>
              <a:srgbClr val="4974CB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>
            <a:defPPr>
              <a:defRPr lang="en-US"/>
            </a:defPPr>
            <a:lvl1pPr>
              <a:defRPr>
                <a:solidFill>
                  <a:srgbClr val="183774"/>
                </a:solidFill>
              </a:defRPr>
            </a:lvl1pPr>
          </a:lstStyle>
          <a:p>
            <a:r>
              <a:rPr lang="en-US" dirty="0"/>
              <a:t>UNIX buffer</a:t>
            </a:r>
            <a:br>
              <a:rPr lang="en-US" dirty="0"/>
            </a:br>
            <a:r>
              <a:rPr lang="en-US" dirty="0"/>
              <a:t>cache</a:t>
            </a:r>
          </a:p>
        </p:txBody>
      </p:sp>
      <p:sp>
        <p:nvSpPr>
          <p:cNvPr id="50" name="TextBox 49"/>
          <p:cNvSpPr txBox="1"/>
          <p:nvPr/>
        </p:nvSpPr>
        <p:spPr>
          <a:xfrm>
            <a:off x="1371600" y="3239869"/>
            <a:ext cx="1595309" cy="646331"/>
          </a:xfrm>
          <a:prstGeom prst="rect">
            <a:avLst/>
          </a:prstGeom>
          <a:solidFill>
            <a:srgbClr val="E6EDFA"/>
          </a:solidFill>
          <a:ln w="25400">
            <a:solidFill>
              <a:srgbClr val="4974CB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>
            <a:defPPr>
              <a:defRPr lang="en-US"/>
            </a:defPPr>
            <a:lvl1pPr>
              <a:defRPr>
                <a:solidFill>
                  <a:srgbClr val="183774"/>
                </a:solidFill>
              </a:defRPr>
            </a:lvl1pPr>
          </a:lstStyle>
          <a:p>
            <a:r>
              <a:rPr lang="en-US" dirty="0"/>
              <a:t>Main-memory</a:t>
            </a:r>
            <a:br>
              <a:rPr lang="en-US" dirty="0"/>
            </a:br>
            <a:r>
              <a:rPr lang="en-US" dirty="0"/>
              <a:t>databases</a:t>
            </a:r>
          </a:p>
        </p:txBody>
      </p:sp>
      <p:sp>
        <p:nvSpPr>
          <p:cNvPr id="51" name="TextBox 50"/>
          <p:cNvSpPr txBox="1"/>
          <p:nvPr/>
        </p:nvSpPr>
        <p:spPr>
          <a:xfrm>
            <a:off x="3388837" y="3958478"/>
            <a:ext cx="1133644" cy="646331"/>
          </a:xfrm>
          <a:prstGeom prst="rect">
            <a:avLst/>
          </a:prstGeom>
          <a:solidFill>
            <a:srgbClr val="E6EDFA"/>
          </a:solidFill>
          <a:ln w="25400">
            <a:solidFill>
              <a:srgbClr val="4974CB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>
            <a:defPPr>
              <a:defRPr lang="en-US"/>
            </a:defPPr>
            <a:lvl1pPr>
              <a:defRPr>
                <a:solidFill>
                  <a:srgbClr val="183774"/>
                </a:solidFill>
              </a:defRPr>
            </a:lvl1pPr>
          </a:lstStyle>
          <a:p>
            <a:r>
              <a:rPr lang="en-US" dirty="0"/>
              <a:t>Large file</a:t>
            </a:r>
            <a:br>
              <a:rPr lang="en-US" dirty="0"/>
            </a:br>
            <a:r>
              <a:rPr lang="en-US" dirty="0"/>
              <a:t>caches</a:t>
            </a:r>
          </a:p>
        </p:txBody>
      </p:sp>
      <p:sp>
        <p:nvSpPr>
          <p:cNvPr id="65" name="Oval 64"/>
          <p:cNvSpPr/>
          <p:nvPr/>
        </p:nvSpPr>
        <p:spPr>
          <a:xfrm>
            <a:off x="1429319" y="5515383"/>
            <a:ext cx="311657" cy="286618"/>
          </a:xfrm>
          <a:prstGeom prst="ellipse">
            <a:avLst/>
          </a:prstGeom>
          <a:solidFill>
            <a:srgbClr val="193877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Oval 65"/>
          <p:cNvSpPr/>
          <p:nvPr/>
        </p:nvSpPr>
        <p:spPr>
          <a:xfrm>
            <a:off x="3054058" y="5435308"/>
            <a:ext cx="311657" cy="286618"/>
          </a:xfrm>
          <a:prstGeom prst="ellipse">
            <a:avLst/>
          </a:prstGeom>
          <a:solidFill>
            <a:srgbClr val="193877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" name="Oval 66"/>
          <p:cNvSpPr/>
          <p:nvPr/>
        </p:nvSpPr>
        <p:spPr>
          <a:xfrm>
            <a:off x="3810892" y="5347485"/>
            <a:ext cx="311657" cy="286618"/>
          </a:xfrm>
          <a:prstGeom prst="ellipse">
            <a:avLst/>
          </a:prstGeom>
          <a:solidFill>
            <a:srgbClr val="193877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" name="Oval 67"/>
          <p:cNvSpPr/>
          <p:nvPr/>
        </p:nvSpPr>
        <p:spPr>
          <a:xfrm>
            <a:off x="6404275" y="4461500"/>
            <a:ext cx="311657" cy="286618"/>
          </a:xfrm>
          <a:prstGeom prst="ellipse">
            <a:avLst/>
          </a:prstGeom>
          <a:solidFill>
            <a:srgbClr val="193877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9" name="Oval 68"/>
          <p:cNvSpPr/>
          <p:nvPr/>
        </p:nvSpPr>
        <p:spPr>
          <a:xfrm>
            <a:off x="7064245" y="3908728"/>
            <a:ext cx="311657" cy="286618"/>
          </a:xfrm>
          <a:prstGeom prst="ellipse">
            <a:avLst/>
          </a:prstGeom>
          <a:solidFill>
            <a:srgbClr val="193877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Oval 69"/>
          <p:cNvSpPr/>
          <p:nvPr/>
        </p:nvSpPr>
        <p:spPr>
          <a:xfrm>
            <a:off x="7336756" y="3603927"/>
            <a:ext cx="311657" cy="286618"/>
          </a:xfrm>
          <a:prstGeom prst="ellipse">
            <a:avLst/>
          </a:prstGeom>
          <a:solidFill>
            <a:srgbClr val="193877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Oval 70"/>
          <p:cNvSpPr/>
          <p:nvPr/>
        </p:nvSpPr>
        <p:spPr>
          <a:xfrm>
            <a:off x="6737488" y="4205778"/>
            <a:ext cx="311657" cy="286618"/>
          </a:xfrm>
          <a:prstGeom prst="ellipse">
            <a:avLst/>
          </a:prstGeom>
          <a:solidFill>
            <a:srgbClr val="193877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2" name="TextBox 71"/>
          <p:cNvSpPr txBox="1"/>
          <p:nvPr/>
        </p:nvSpPr>
        <p:spPr>
          <a:xfrm>
            <a:off x="4122549" y="3040818"/>
            <a:ext cx="1915910" cy="646331"/>
          </a:xfrm>
          <a:prstGeom prst="rect">
            <a:avLst/>
          </a:prstGeom>
          <a:solidFill>
            <a:srgbClr val="E6EDFA"/>
          </a:solidFill>
          <a:ln w="25400">
            <a:solidFill>
              <a:srgbClr val="4974CB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>
            <a:defPPr>
              <a:defRPr lang="en-US"/>
            </a:defPPr>
            <a:lvl1pPr>
              <a:defRPr>
                <a:solidFill>
                  <a:srgbClr val="183774"/>
                </a:solidFill>
              </a:defRPr>
            </a:lvl1pPr>
          </a:lstStyle>
          <a:p>
            <a:r>
              <a:rPr lang="en-US" dirty="0"/>
              <a:t>Web indexes</a:t>
            </a:r>
            <a:br>
              <a:rPr lang="en-US" dirty="0"/>
            </a:br>
            <a:r>
              <a:rPr lang="en-US" dirty="0"/>
              <a:t>entirely in DRAM</a:t>
            </a:r>
          </a:p>
        </p:txBody>
      </p:sp>
      <p:sp>
        <p:nvSpPr>
          <p:cNvPr id="73" name="TextBox 72"/>
          <p:cNvSpPr txBox="1"/>
          <p:nvPr/>
        </p:nvSpPr>
        <p:spPr>
          <a:xfrm>
            <a:off x="5150971" y="2438400"/>
            <a:ext cx="1441420" cy="369332"/>
          </a:xfrm>
          <a:prstGeom prst="rect">
            <a:avLst/>
          </a:prstGeom>
          <a:solidFill>
            <a:srgbClr val="E6EDFA"/>
          </a:solidFill>
          <a:ln w="25400">
            <a:solidFill>
              <a:srgbClr val="4974CB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>
            <a:defPPr>
              <a:defRPr lang="en-US"/>
            </a:defPPr>
            <a:lvl1pPr>
              <a:defRPr>
                <a:solidFill>
                  <a:srgbClr val="183774"/>
                </a:solidFill>
              </a:defRPr>
            </a:lvl1pPr>
          </a:lstStyle>
          <a:p>
            <a:r>
              <a:rPr lang="en-US" dirty="0"/>
              <a:t>memcached</a:t>
            </a:r>
          </a:p>
        </p:txBody>
      </p:sp>
      <p:sp>
        <p:nvSpPr>
          <p:cNvPr id="74" name="TextBox 73"/>
          <p:cNvSpPr txBox="1"/>
          <p:nvPr/>
        </p:nvSpPr>
        <p:spPr>
          <a:xfrm>
            <a:off x="5591408" y="1233100"/>
            <a:ext cx="1937389" cy="923330"/>
          </a:xfrm>
          <a:prstGeom prst="rect">
            <a:avLst/>
          </a:prstGeom>
          <a:solidFill>
            <a:srgbClr val="E6EDFA"/>
          </a:solidFill>
          <a:ln w="25400">
            <a:solidFill>
              <a:srgbClr val="4974CB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>
            <a:defPPr>
              <a:defRPr lang="en-US"/>
            </a:defPPr>
            <a:lvl1pPr>
              <a:defRPr>
                <a:solidFill>
                  <a:srgbClr val="183774"/>
                </a:solidFill>
              </a:defRPr>
            </a:lvl1pPr>
          </a:lstStyle>
          <a:p>
            <a:r>
              <a:rPr lang="en-US" dirty="0"/>
              <a:t>Facebook:</a:t>
            </a:r>
            <a:br>
              <a:rPr lang="en-US" dirty="0"/>
            </a:br>
            <a:r>
              <a:rPr lang="en-US" dirty="0"/>
              <a:t>200 TB total data</a:t>
            </a:r>
            <a:br>
              <a:rPr lang="en-US" dirty="0"/>
            </a:br>
            <a:r>
              <a:rPr lang="en-US" dirty="0"/>
              <a:t>150 TB cache!</a:t>
            </a:r>
          </a:p>
        </p:txBody>
      </p:sp>
      <p:sp>
        <p:nvSpPr>
          <p:cNvPr id="75" name="TextBox 74"/>
          <p:cNvSpPr txBox="1"/>
          <p:nvPr/>
        </p:nvSpPr>
        <p:spPr>
          <a:xfrm>
            <a:off x="7094371" y="4888992"/>
            <a:ext cx="1595309" cy="646331"/>
          </a:xfrm>
          <a:prstGeom prst="rect">
            <a:avLst/>
          </a:prstGeom>
          <a:solidFill>
            <a:srgbClr val="E6EDFA"/>
          </a:solidFill>
          <a:ln w="25400">
            <a:solidFill>
              <a:srgbClr val="4974CB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>
            <a:defPPr>
              <a:defRPr lang="en-US"/>
            </a:defPPr>
            <a:lvl1pPr>
              <a:defRPr>
                <a:solidFill>
                  <a:srgbClr val="183774"/>
                </a:solidFill>
              </a:defRPr>
            </a:lvl1pPr>
          </a:lstStyle>
          <a:p>
            <a:r>
              <a:rPr lang="en-US" dirty="0"/>
              <a:t>Main-memory</a:t>
            </a:r>
            <a:br>
              <a:rPr lang="en-US" dirty="0"/>
            </a:br>
            <a:r>
              <a:rPr lang="en-US" dirty="0"/>
              <a:t>DBs, again</a:t>
            </a:r>
          </a:p>
        </p:txBody>
      </p:sp>
      <p:cxnSp>
        <p:nvCxnSpPr>
          <p:cNvPr id="77" name="Straight Connector 76"/>
          <p:cNvCxnSpPr>
            <a:stCxn id="65" idx="0"/>
          </p:cNvCxnSpPr>
          <p:nvPr/>
        </p:nvCxnSpPr>
        <p:spPr>
          <a:xfrm flipV="1">
            <a:off x="1585148" y="4995418"/>
            <a:ext cx="0" cy="519965"/>
          </a:xfrm>
          <a:prstGeom prst="line">
            <a:avLst/>
          </a:prstGeom>
          <a:ln w="31750" cap="rnd">
            <a:solidFill>
              <a:srgbClr val="4974CB"/>
            </a:solidFill>
            <a:prstDash val="sysDot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79" name="Straight Connector 78"/>
          <p:cNvCxnSpPr>
            <a:stCxn id="66" idx="1"/>
            <a:endCxn id="50" idx="2"/>
          </p:cNvCxnSpPr>
          <p:nvPr/>
        </p:nvCxnSpPr>
        <p:spPr>
          <a:xfrm flipH="1" flipV="1">
            <a:off x="2169255" y="3886200"/>
            <a:ext cx="930444" cy="1591082"/>
          </a:xfrm>
          <a:prstGeom prst="line">
            <a:avLst/>
          </a:prstGeom>
          <a:ln w="31750" cap="rnd">
            <a:solidFill>
              <a:srgbClr val="4974CB"/>
            </a:solidFill>
            <a:prstDash val="sysDot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80" name="Straight Connector 79"/>
          <p:cNvCxnSpPr>
            <a:stCxn id="67" idx="0"/>
            <a:endCxn id="51" idx="2"/>
          </p:cNvCxnSpPr>
          <p:nvPr/>
        </p:nvCxnSpPr>
        <p:spPr>
          <a:xfrm flipH="1" flipV="1">
            <a:off x="3955659" y="4604809"/>
            <a:ext cx="11062" cy="742676"/>
          </a:xfrm>
          <a:prstGeom prst="line">
            <a:avLst/>
          </a:prstGeom>
          <a:ln w="31750" cap="rnd">
            <a:solidFill>
              <a:srgbClr val="4974CB"/>
            </a:solidFill>
            <a:prstDash val="sysDot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81" name="Straight Connector 80"/>
          <p:cNvCxnSpPr>
            <a:endCxn id="72" idx="2"/>
          </p:cNvCxnSpPr>
          <p:nvPr/>
        </p:nvCxnSpPr>
        <p:spPr>
          <a:xfrm flipH="1" flipV="1">
            <a:off x="5080504" y="3687149"/>
            <a:ext cx="1343543" cy="838356"/>
          </a:xfrm>
          <a:prstGeom prst="line">
            <a:avLst/>
          </a:prstGeom>
          <a:ln w="31750" cap="rnd">
            <a:solidFill>
              <a:srgbClr val="4974CB"/>
            </a:solidFill>
            <a:prstDash val="sysDot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82" name="Straight Connector 81"/>
          <p:cNvCxnSpPr/>
          <p:nvPr/>
        </p:nvCxnSpPr>
        <p:spPr>
          <a:xfrm flipH="1" flipV="1">
            <a:off x="6324600" y="2807980"/>
            <a:ext cx="502403" cy="1407559"/>
          </a:xfrm>
          <a:prstGeom prst="line">
            <a:avLst/>
          </a:prstGeom>
          <a:ln w="31750" cap="rnd">
            <a:solidFill>
              <a:srgbClr val="4974CB"/>
            </a:solidFill>
            <a:prstDash val="sysDot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83" name="Straight Connector 82"/>
          <p:cNvCxnSpPr/>
          <p:nvPr/>
        </p:nvCxnSpPr>
        <p:spPr>
          <a:xfrm flipH="1" flipV="1">
            <a:off x="7336756" y="2156430"/>
            <a:ext cx="102430" cy="1454675"/>
          </a:xfrm>
          <a:prstGeom prst="line">
            <a:avLst/>
          </a:prstGeom>
          <a:ln w="31750" cap="rnd">
            <a:solidFill>
              <a:srgbClr val="4974CB"/>
            </a:solidFill>
            <a:prstDash val="sysDot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84" name="Straight Connector 83"/>
          <p:cNvCxnSpPr/>
          <p:nvPr/>
        </p:nvCxnSpPr>
        <p:spPr>
          <a:xfrm>
            <a:off x="7284203" y="4207790"/>
            <a:ext cx="244594" cy="681202"/>
          </a:xfrm>
          <a:prstGeom prst="line">
            <a:avLst/>
          </a:prstGeom>
          <a:ln w="31750" cap="rnd">
            <a:solidFill>
              <a:srgbClr val="4974CB"/>
            </a:solidFill>
            <a:prstDash val="sysDot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083811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Log Entry Types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March 1, 2015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The RAMCloud Storage System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1659D765-7126-4B95-ADF3-403BFECAA360}" type="slidenum">
              <a:rPr lang="en-US" smtClean="0"/>
              <a:pPr>
                <a:defRPr/>
              </a:pPr>
              <a:t>30</a:t>
            </a:fld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457200" y="1371600"/>
            <a:ext cx="1143000" cy="381000"/>
          </a:xfrm>
          <a:prstGeom prst="rect">
            <a:avLst/>
          </a:prstGeom>
          <a:solidFill>
            <a:srgbClr val="E3EAF9"/>
          </a:solidFill>
          <a:ln>
            <a:solidFill>
              <a:srgbClr val="4974CB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r>
              <a:rPr lang="en-US" sz="2200" dirty="0">
                <a:solidFill>
                  <a:srgbClr val="3663BC"/>
                </a:solidFill>
              </a:rPr>
              <a:t>Table </a:t>
            </a:r>
            <a:r>
              <a:rPr lang="en-US" sz="2200" dirty="0" smtClean="0">
                <a:solidFill>
                  <a:srgbClr val="3663BC"/>
                </a:solidFill>
              </a:rPr>
              <a:t>Id</a:t>
            </a:r>
            <a:endParaRPr lang="en-US" sz="2200" dirty="0">
              <a:solidFill>
                <a:srgbClr val="3663BC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1600200" y="1371600"/>
            <a:ext cx="685800" cy="381000"/>
          </a:xfrm>
          <a:prstGeom prst="rect">
            <a:avLst/>
          </a:prstGeom>
          <a:solidFill>
            <a:srgbClr val="E3EAF9"/>
          </a:solidFill>
          <a:ln>
            <a:solidFill>
              <a:srgbClr val="4974CB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r>
              <a:rPr lang="en-US" sz="2200" dirty="0">
                <a:solidFill>
                  <a:srgbClr val="3663BC"/>
                </a:solidFill>
              </a:rPr>
              <a:t>Key</a:t>
            </a:r>
          </a:p>
        </p:txBody>
      </p:sp>
      <p:sp>
        <p:nvSpPr>
          <p:cNvPr id="16" name="Rectangle 15"/>
          <p:cNvSpPr/>
          <p:nvPr/>
        </p:nvSpPr>
        <p:spPr>
          <a:xfrm>
            <a:off x="4953000" y="1371600"/>
            <a:ext cx="2438400" cy="381000"/>
          </a:xfrm>
          <a:prstGeom prst="rect">
            <a:avLst/>
          </a:prstGeom>
          <a:solidFill>
            <a:srgbClr val="E3EAF9"/>
          </a:solidFill>
          <a:ln>
            <a:solidFill>
              <a:srgbClr val="4974CB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r>
              <a:rPr lang="en-US" sz="2200" dirty="0">
                <a:solidFill>
                  <a:srgbClr val="3663BC"/>
                </a:solidFill>
              </a:rPr>
              <a:t>Value</a:t>
            </a:r>
          </a:p>
        </p:txBody>
      </p:sp>
      <p:sp>
        <p:nvSpPr>
          <p:cNvPr id="17" name="Rectangle 16"/>
          <p:cNvSpPr/>
          <p:nvPr/>
        </p:nvSpPr>
        <p:spPr>
          <a:xfrm>
            <a:off x="2286000" y="1371600"/>
            <a:ext cx="1143000" cy="381000"/>
          </a:xfrm>
          <a:prstGeom prst="rect">
            <a:avLst/>
          </a:prstGeom>
          <a:solidFill>
            <a:srgbClr val="E3EAF9"/>
          </a:solidFill>
          <a:ln>
            <a:solidFill>
              <a:srgbClr val="4974CB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r>
              <a:rPr lang="en-US" sz="2200" dirty="0">
                <a:solidFill>
                  <a:srgbClr val="3663BC"/>
                </a:solidFill>
              </a:rPr>
              <a:t>Version</a:t>
            </a:r>
          </a:p>
        </p:txBody>
      </p:sp>
      <p:sp>
        <p:nvSpPr>
          <p:cNvPr id="18" name="Rectangle 17"/>
          <p:cNvSpPr/>
          <p:nvPr/>
        </p:nvSpPr>
        <p:spPr>
          <a:xfrm>
            <a:off x="3429000" y="1371600"/>
            <a:ext cx="1524000" cy="381000"/>
          </a:xfrm>
          <a:prstGeom prst="rect">
            <a:avLst/>
          </a:prstGeom>
          <a:solidFill>
            <a:srgbClr val="E3EAF9"/>
          </a:solidFill>
          <a:ln>
            <a:solidFill>
              <a:srgbClr val="4974CB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r>
              <a:rPr lang="en-US" sz="2200" dirty="0">
                <a:solidFill>
                  <a:srgbClr val="3663BC"/>
                </a:solidFill>
              </a:rPr>
              <a:t>Timestamp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476151" y="990600"/>
            <a:ext cx="895449" cy="304801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algn="l"/>
            <a:r>
              <a:rPr lang="en-US" sz="2200" b="1" dirty="0" smtClean="0"/>
              <a:t>Object</a:t>
            </a:r>
            <a:endParaRPr lang="en-US" sz="2200" b="1" dirty="0"/>
          </a:p>
        </p:txBody>
      </p:sp>
      <p:sp>
        <p:nvSpPr>
          <p:cNvPr id="25" name="Rectangle 24"/>
          <p:cNvSpPr/>
          <p:nvPr/>
        </p:nvSpPr>
        <p:spPr>
          <a:xfrm>
            <a:off x="3429000" y="2286000"/>
            <a:ext cx="1676400" cy="381000"/>
          </a:xfrm>
          <a:prstGeom prst="rect">
            <a:avLst/>
          </a:prstGeom>
          <a:solidFill>
            <a:srgbClr val="E3EAF9"/>
          </a:solidFill>
          <a:ln>
            <a:solidFill>
              <a:srgbClr val="4974CB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r>
              <a:rPr lang="en-US" sz="2200" dirty="0" smtClean="0">
                <a:solidFill>
                  <a:srgbClr val="3663BC"/>
                </a:solidFill>
              </a:rPr>
              <a:t>Segment Id</a:t>
            </a:r>
            <a:endParaRPr lang="en-US" sz="2200" dirty="0">
              <a:solidFill>
                <a:srgbClr val="3663BC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476151" y="1905000"/>
            <a:ext cx="3867249" cy="304801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algn="l"/>
            <a:r>
              <a:rPr lang="en-US" sz="2200" b="1" dirty="0" smtClean="0"/>
              <a:t>Tombstone </a:t>
            </a:r>
            <a:r>
              <a:rPr lang="en-US" sz="2200" dirty="0" smtClean="0"/>
              <a:t>(identifies dead object)</a:t>
            </a:r>
            <a:endParaRPr lang="en-US" sz="2200" dirty="0"/>
          </a:p>
        </p:txBody>
      </p:sp>
      <p:sp>
        <p:nvSpPr>
          <p:cNvPr id="27" name="Rectangle 26"/>
          <p:cNvSpPr/>
          <p:nvPr/>
        </p:nvSpPr>
        <p:spPr>
          <a:xfrm>
            <a:off x="457200" y="3200400"/>
            <a:ext cx="1371600" cy="381000"/>
          </a:xfrm>
          <a:prstGeom prst="rect">
            <a:avLst/>
          </a:prstGeom>
          <a:solidFill>
            <a:srgbClr val="E3EAF9"/>
          </a:solidFill>
          <a:ln>
            <a:solidFill>
              <a:srgbClr val="4974CB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r>
              <a:rPr lang="en-US" sz="2200" dirty="0" smtClean="0">
                <a:solidFill>
                  <a:srgbClr val="3663BC"/>
                </a:solidFill>
              </a:rPr>
              <a:t>Master Id</a:t>
            </a:r>
            <a:endParaRPr lang="en-US" sz="2200" dirty="0">
              <a:solidFill>
                <a:srgbClr val="3663BC"/>
              </a:solidFill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1828800" y="3200400"/>
            <a:ext cx="1600200" cy="381000"/>
          </a:xfrm>
          <a:prstGeom prst="rect">
            <a:avLst/>
          </a:prstGeom>
          <a:solidFill>
            <a:srgbClr val="E3EAF9"/>
          </a:solidFill>
          <a:ln>
            <a:solidFill>
              <a:srgbClr val="4974CB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r>
              <a:rPr lang="en-US" sz="2200" dirty="0" smtClean="0">
                <a:solidFill>
                  <a:srgbClr val="3663BC"/>
                </a:solidFill>
              </a:rPr>
              <a:t>Segment Id</a:t>
            </a:r>
            <a:endParaRPr lang="en-US" sz="2200" dirty="0">
              <a:solidFill>
                <a:srgbClr val="3663BC"/>
              </a:solidFill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476151" y="2819400"/>
            <a:ext cx="2571849" cy="30480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algn="l"/>
            <a:r>
              <a:rPr lang="en-US" sz="2200" b="1" dirty="0" smtClean="0"/>
              <a:t>Segment Header</a:t>
            </a:r>
            <a:endParaRPr lang="en-US" sz="2200" b="1" dirty="0"/>
          </a:p>
        </p:txBody>
      </p:sp>
      <p:sp>
        <p:nvSpPr>
          <p:cNvPr id="33" name="Rectangle 32"/>
          <p:cNvSpPr/>
          <p:nvPr/>
        </p:nvSpPr>
        <p:spPr>
          <a:xfrm>
            <a:off x="457200" y="2286000"/>
            <a:ext cx="1143000" cy="381000"/>
          </a:xfrm>
          <a:prstGeom prst="rect">
            <a:avLst/>
          </a:prstGeom>
          <a:solidFill>
            <a:srgbClr val="E3EAF9"/>
          </a:solidFill>
          <a:ln>
            <a:solidFill>
              <a:srgbClr val="4974CB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r>
              <a:rPr lang="en-US" sz="2200" dirty="0">
                <a:solidFill>
                  <a:srgbClr val="3663BC"/>
                </a:solidFill>
              </a:rPr>
              <a:t>Table </a:t>
            </a:r>
            <a:r>
              <a:rPr lang="en-US" sz="2200" dirty="0" smtClean="0">
                <a:solidFill>
                  <a:srgbClr val="3663BC"/>
                </a:solidFill>
              </a:rPr>
              <a:t>Id</a:t>
            </a:r>
            <a:endParaRPr lang="en-US" sz="2200" dirty="0">
              <a:solidFill>
                <a:srgbClr val="3663BC"/>
              </a:solidFill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1600200" y="2286000"/>
            <a:ext cx="685800" cy="381000"/>
          </a:xfrm>
          <a:prstGeom prst="rect">
            <a:avLst/>
          </a:prstGeom>
          <a:solidFill>
            <a:srgbClr val="E3EAF9"/>
          </a:solidFill>
          <a:ln>
            <a:solidFill>
              <a:srgbClr val="4974CB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r>
              <a:rPr lang="en-US" sz="2200" dirty="0">
                <a:solidFill>
                  <a:srgbClr val="3663BC"/>
                </a:solidFill>
              </a:rPr>
              <a:t>Key</a:t>
            </a:r>
          </a:p>
        </p:txBody>
      </p:sp>
      <p:sp>
        <p:nvSpPr>
          <p:cNvPr id="35" name="Rectangle 34"/>
          <p:cNvSpPr/>
          <p:nvPr/>
        </p:nvSpPr>
        <p:spPr>
          <a:xfrm>
            <a:off x="2286000" y="2286000"/>
            <a:ext cx="1143000" cy="381000"/>
          </a:xfrm>
          <a:prstGeom prst="rect">
            <a:avLst/>
          </a:prstGeom>
          <a:solidFill>
            <a:srgbClr val="E3EAF9"/>
          </a:solidFill>
          <a:ln>
            <a:solidFill>
              <a:srgbClr val="4974CB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r>
              <a:rPr lang="en-US" sz="2200" dirty="0">
                <a:solidFill>
                  <a:srgbClr val="3663BC"/>
                </a:solidFill>
              </a:rPr>
              <a:t>Version</a:t>
            </a:r>
          </a:p>
        </p:txBody>
      </p:sp>
      <p:sp>
        <p:nvSpPr>
          <p:cNvPr id="37" name="Rectangle 36"/>
          <p:cNvSpPr/>
          <p:nvPr/>
        </p:nvSpPr>
        <p:spPr>
          <a:xfrm>
            <a:off x="2057400" y="4114800"/>
            <a:ext cx="1600200" cy="381000"/>
          </a:xfrm>
          <a:prstGeom prst="rect">
            <a:avLst/>
          </a:prstGeom>
          <a:solidFill>
            <a:srgbClr val="E3EAF9"/>
          </a:solidFill>
          <a:ln>
            <a:solidFill>
              <a:srgbClr val="4974CB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r>
              <a:rPr lang="en-US" sz="2200" dirty="0" smtClean="0">
                <a:solidFill>
                  <a:srgbClr val="3663BC"/>
                </a:solidFill>
              </a:rPr>
              <a:t>Segment Id</a:t>
            </a:r>
            <a:endParaRPr lang="en-US" sz="2200" dirty="0">
              <a:solidFill>
                <a:srgbClr val="3663BC"/>
              </a:solidFill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476151" y="3733800"/>
            <a:ext cx="5238849" cy="304799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algn="l"/>
            <a:r>
              <a:rPr lang="en-US" sz="2200" b="1" dirty="0" smtClean="0"/>
              <a:t>Log Digest </a:t>
            </a:r>
            <a:r>
              <a:rPr lang="en-US" sz="2200" dirty="0" smtClean="0"/>
              <a:t>(identifies all segments in log)</a:t>
            </a:r>
            <a:endParaRPr lang="en-US" sz="2200" dirty="0"/>
          </a:p>
        </p:txBody>
      </p:sp>
      <p:sp>
        <p:nvSpPr>
          <p:cNvPr id="39" name="Rectangle 38"/>
          <p:cNvSpPr/>
          <p:nvPr/>
        </p:nvSpPr>
        <p:spPr>
          <a:xfrm>
            <a:off x="457200" y="4114800"/>
            <a:ext cx="1600200" cy="381000"/>
          </a:xfrm>
          <a:prstGeom prst="rect">
            <a:avLst/>
          </a:prstGeom>
          <a:solidFill>
            <a:srgbClr val="E3EAF9"/>
          </a:solidFill>
          <a:ln>
            <a:solidFill>
              <a:srgbClr val="4974CB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r>
              <a:rPr lang="en-US" sz="2200" dirty="0" smtClean="0">
                <a:solidFill>
                  <a:srgbClr val="3663BC"/>
                </a:solidFill>
              </a:rPr>
              <a:t>Segment Id</a:t>
            </a:r>
            <a:endParaRPr lang="en-US" sz="2200" dirty="0">
              <a:solidFill>
                <a:srgbClr val="3663BC"/>
              </a:solidFill>
            </a:endParaRPr>
          </a:p>
        </p:txBody>
      </p:sp>
      <p:sp>
        <p:nvSpPr>
          <p:cNvPr id="40" name="Rectangle 39"/>
          <p:cNvSpPr/>
          <p:nvPr/>
        </p:nvSpPr>
        <p:spPr>
          <a:xfrm>
            <a:off x="4114800" y="4114800"/>
            <a:ext cx="1600200" cy="381000"/>
          </a:xfrm>
          <a:prstGeom prst="rect">
            <a:avLst/>
          </a:prstGeom>
          <a:solidFill>
            <a:srgbClr val="E3EAF9"/>
          </a:solidFill>
          <a:ln>
            <a:solidFill>
              <a:srgbClr val="4974CB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r>
              <a:rPr lang="en-US" sz="2200" dirty="0" smtClean="0">
                <a:solidFill>
                  <a:srgbClr val="3663BC"/>
                </a:solidFill>
              </a:rPr>
              <a:t>Segment Id</a:t>
            </a:r>
            <a:endParaRPr lang="en-US" sz="2200" dirty="0">
              <a:solidFill>
                <a:srgbClr val="3663BC"/>
              </a:solidFill>
            </a:endParaRPr>
          </a:p>
        </p:txBody>
      </p:sp>
      <p:sp>
        <p:nvSpPr>
          <p:cNvPr id="41" name="Rectangle 40"/>
          <p:cNvSpPr/>
          <p:nvPr/>
        </p:nvSpPr>
        <p:spPr>
          <a:xfrm>
            <a:off x="3657600" y="4114800"/>
            <a:ext cx="457200" cy="381000"/>
          </a:xfrm>
          <a:prstGeom prst="rect">
            <a:avLst/>
          </a:prstGeom>
          <a:solidFill>
            <a:srgbClr val="E3EAF9"/>
          </a:solidFill>
          <a:ln>
            <a:solidFill>
              <a:srgbClr val="4974CB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r>
              <a:rPr lang="en-US" sz="2200" dirty="0" smtClean="0">
                <a:solidFill>
                  <a:srgbClr val="3663BC"/>
                </a:solidFill>
              </a:rPr>
              <a:t>...</a:t>
            </a:r>
            <a:endParaRPr lang="en-US" sz="2200" dirty="0">
              <a:solidFill>
                <a:srgbClr val="3663BC"/>
              </a:solidFill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476151" y="4648200"/>
            <a:ext cx="2343249" cy="304799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algn="l"/>
            <a:r>
              <a:rPr lang="en-US" sz="2200" b="1" dirty="0" smtClean="0"/>
              <a:t>Tablet Statistics </a:t>
            </a:r>
            <a:endParaRPr lang="en-US" sz="2200" dirty="0"/>
          </a:p>
        </p:txBody>
      </p:sp>
      <p:sp>
        <p:nvSpPr>
          <p:cNvPr id="47" name="Rectangle 46"/>
          <p:cNvSpPr/>
          <p:nvPr/>
        </p:nvSpPr>
        <p:spPr>
          <a:xfrm>
            <a:off x="457200" y="5029200"/>
            <a:ext cx="6858000" cy="381000"/>
          </a:xfrm>
          <a:prstGeom prst="rect">
            <a:avLst/>
          </a:prstGeom>
          <a:solidFill>
            <a:srgbClr val="E3EAF9"/>
          </a:solidFill>
          <a:ln>
            <a:solidFill>
              <a:srgbClr val="4974CB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r>
              <a:rPr lang="en-US" sz="2200" dirty="0" smtClean="0">
                <a:solidFill>
                  <a:srgbClr val="3663BC"/>
                </a:solidFill>
              </a:rPr>
              <a:t>For each tablet: # log entries, log bytes (compressed)</a:t>
            </a:r>
            <a:endParaRPr lang="en-US" sz="2200" dirty="0">
              <a:solidFill>
                <a:srgbClr val="3663BC"/>
              </a:solidFill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476151" y="5562600"/>
            <a:ext cx="2267049" cy="30480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algn="l"/>
            <a:r>
              <a:rPr lang="en-US" sz="2200" b="1" dirty="0" smtClean="0"/>
              <a:t>Safe Version</a:t>
            </a:r>
            <a:endParaRPr lang="en-US" sz="2200" dirty="0"/>
          </a:p>
        </p:txBody>
      </p:sp>
      <p:sp>
        <p:nvSpPr>
          <p:cNvPr id="49" name="Rectangle 48"/>
          <p:cNvSpPr/>
          <p:nvPr/>
        </p:nvSpPr>
        <p:spPr>
          <a:xfrm>
            <a:off x="457200" y="5943600"/>
            <a:ext cx="5334000" cy="381000"/>
          </a:xfrm>
          <a:prstGeom prst="rect">
            <a:avLst/>
          </a:prstGeom>
          <a:solidFill>
            <a:srgbClr val="E3EAF9"/>
          </a:solidFill>
          <a:ln>
            <a:solidFill>
              <a:srgbClr val="4974CB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r>
              <a:rPr lang="en-US" sz="2200" dirty="0" smtClean="0">
                <a:solidFill>
                  <a:srgbClr val="3663BC"/>
                </a:solidFill>
              </a:rPr>
              <a:t>Version # larger than any used on master</a:t>
            </a:r>
            <a:endParaRPr lang="en-US" sz="2200" dirty="0">
              <a:solidFill>
                <a:srgbClr val="3663B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267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Rounded Rectangle 51"/>
          <p:cNvSpPr/>
          <p:nvPr/>
        </p:nvSpPr>
        <p:spPr>
          <a:xfrm>
            <a:off x="3124200" y="1752600"/>
            <a:ext cx="1447800" cy="381000"/>
          </a:xfrm>
          <a:prstGeom prst="roundRect">
            <a:avLst/>
          </a:prstGeom>
          <a:solidFill>
            <a:srgbClr val="FFE1E7"/>
          </a:solidFill>
          <a:ln w="38100">
            <a:solidFill>
              <a:schemeClr val="accent4"/>
            </a:solidFill>
            <a:prstDash val="sysDot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endParaRPr lang="en-US"/>
          </a:p>
        </p:txBody>
      </p:sp>
      <p:sp>
        <p:nvSpPr>
          <p:cNvPr id="51" name="Rounded Rectangle 50"/>
          <p:cNvSpPr/>
          <p:nvPr/>
        </p:nvSpPr>
        <p:spPr>
          <a:xfrm>
            <a:off x="228600" y="1752600"/>
            <a:ext cx="1447800" cy="381000"/>
          </a:xfrm>
          <a:prstGeom prst="roundRect">
            <a:avLst/>
          </a:prstGeom>
          <a:solidFill>
            <a:srgbClr val="FFE1E7"/>
          </a:solidFill>
          <a:ln w="38100">
            <a:solidFill>
              <a:schemeClr val="accent4"/>
            </a:solidFill>
            <a:prstDash val="sysDot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endParaRPr lang="en-US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4983163"/>
          </a:xfrm>
        </p:spPr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en-US" dirty="0" smtClean="0"/>
              <a:t>Pick segments with lots of free space:</a:t>
            </a:r>
          </a:p>
          <a:p>
            <a:pPr marL="457200" indent="-457200">
              <a:buFont typeface="+mj-lt"/>
              <a:buAutoNum type="arabicPeriod"/>
            </a:pPr>
            <a:endParaRPr lang="en-US" dirty="0"/>
          </a:p>
          <a:p>
            <a:pPr marL="457200" indent="-457200">
              <a:buFont typeface="+mj-lt"/>
              <a:buAutoNum type="arabicPeriod"/>
            </a:pPr>
            <a:endParaRPr lang="en-US" dirty="0" smtClean="0"/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Copy live objects (survivors):</a:t>
            </a:r>
          </a:p>
          <a:p>
            <a:pPr marL="457200" indent="-457200">
              <a:buFont typeface="+mj-lt"/>
              <a:buAutoNum type="arabicPeriod"/>
            </a:pPr>
            <a:endParaRPr lang="en-US" dirty="0"/>
          </a:p>
          <a:p>
            <a:pPr marL="457200" indent="-457200">
              <a:buFont typeface="+mj-lt"/>
              <a:buAutoNum type="arabicPeriod"/>
            </a:pPr>
            <a:endParaRPr lang="en-US" dirty="0" smtClean="0"/>
          </a:p>
          <a:p>
            <a:pPr marL="457200" indent="-457200">
              <a:spcBef>
                <a:spcPts val="2400"/>
              </a:spcBef>
              <a:buFont typeface="+mj-lt"/>
              <a:buAutoNum type="arabicPeriod"/>
            </a:pPr>
            <a:r>
              <a:rPr lang="en-US" dirty="0" smtClean="0"/>
              <a:t>Free cleaned segments (and backup replicas)</a:t>
            </a:r>
          </a:p>
          <a:p>
            <a:pPr marL="457200" indent="-457200">
              <a:spcBef>
                <a:spcPts val="2400"/>
              </a:spcBef>
              <a:buFont typeface="+mj-lt"/>
              <a:buAutoNum type="arabicPeriod"/>
            </a:pPr>
            <a:endParaRPr lang="en-US" dirty="0"/>
          </a:p>
          <a:p>
            <a:pPr marL="0" indent="0">
              <a:spcBef>
                <a:spcPts val="2400"/>
              </a:spcBef>
              <a:buNone/>
            </a:pPr>
            <a:r>
              <a:rPr lang="en-US" dirty="0" smtClean="0">
                <a:solidFill>
                  <a:schemeClr val="accent4"/>
                </a:solidFill>
              </a:rPr>
              <a:t>Cleaning is incremental</a:t>
            </a:r>
            <a:endParaRPr lang="en-US" dirty="0">
              <a:solidFill>
                <a:schemeClr val="accent4"/>
              </a:solidFill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March 1, 2015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The RAMCloud Storage System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E2162002-2512-45FD-82AF-2FE8F2E91859}" type="slidenum">
              <a:rPr lang="en-US" smtClean="0"/>
              <a:pPr>
                <a:defRPr/>
              </a:pPr>
              <a:t>31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Log Cleaning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304800" y="1828800"/>
            <a:ext cx="1295400" cy="228600"/>
          </a:xfrm>
          <a:prstGeom prst="rect">
            <a:avLst/>
          </a:prstGeom>
          <a:ln w="127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752600" y="1828800"/>
            <a:ext cx="1295400" cy="228600"/>
          </a:xfrm>
          <a:prstGeom prst="rect">
            <a:avLst/>
          </a:prstGeom>
          <a:ln w="127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3200400" y="1828800"/>
            <a:ext cx="1295400" cy="228600"/>
          </a:xfrm>
          <a:prstGeom prst="rect">
            <a:avLst/>
          </a:prstGeom>
          <a:ln w="127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4648200" y="1828800"/>
            <a:ext cx="1295400" cy="228600"/>
          </a:xfrm>
          <a:prstGeom prst="rect">
            <a:avLst/>
          </a:prstGeom>
          <a:ln w="127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6096000" y="1828800"/>
            <a:ext cx="1295400" cy="228600"/>
          </a:xfrm>
          <a:prstGeom prst="rect">
            <a:avLst/>
          </a:prstGeom>
          <a:ln w="127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543800" y="1828800"/>
            <a:ext cx="1295400" cy="228600"/>
          </a:xfrm>
          <a:prstGeom prst="rect">
            <a:avLst/>
          </a:prstGeom>
          <a:ln w="127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304800" y="1828800"/>
            <a:ext cx="152400" cy="228600"/>
          </a:xfrm>
          <a:prstGeom prst="rect">
            <a:avLst/>
          </a:prstGeom>
          <a:solidFill>
            <a:srgbClr val="CCD8F4"/>
          </a:solidFill>
          <a:ln w="127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609600" y="1828800"/>
            <a:ext cx="228600" cy="228600"/>
          </a:xfrm>
          <a:prstGeom prst="rect">
            <a:avLst/>
          </a:prstGeom>
          <a:solidFill>
            <a:srgbClr val="CAF8CA"/>
          </a:solidFill>
          <a:ln w="127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838200" y="1828800"/>
            <a:ext cx="76200" cy="2286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127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3581400" y="1828800"/>
            <a:ext cx="228600" cy="228600"/>
          </a:xfrm>
          <a:prstGeom prst="rect">
            <a:avLst/>
          </a:prstGeom>
          <a:solidFill>
            <a:srgbClr val="F7D65F"/>
          </a:solidFill>
          <a:ln w="127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4876800" y="1828800"/>
            <a:ext cx="228600" cy="228600"/>
          </a:xfrm>
          <a:prstGeom prst="rect">
            <a:avLst/>
          </a:prstGeom>
          <a:solidFill>
            <a:srgbClr val="FFD3E9"/>
          </a:solidFill>
          <a:ln w="127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2209800" y="1828800"/>
            <a:ext cx="304800" cy="228600"/>
          </a:xfrm>
          <a:prstGeom prst="rect">
            <a:avLst/>
          </a:prstGeom>
          <a:solidFill>
            <a:srgbClr val="C0C0C0"/>
          </a:solidFill>
          <a:ln w="127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1752600" y="1828800"/>
            <a:ext cx="152400" cy="228600"/>
          </a:xfrm>
          <a:prstGeom prst="rect">
            <a:avLst/>
          </a:prstGeom>
          <a:solidFill>
            <a:srgbClr val="8DA9E7"/>
          </a:solidFill>
          <a:ln w="127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/>
          <p:cNvSpPr/>
          <p:nvPr/>
        </p:nvSpPr>
        <p:spPr>
          <a:xfrm>
            <a:off x="1905000" y="1828800"/>
            <a:ext cx="76200" cy="228600"/>
          </a:xfrm>
          <a:prstGeom prst="rect">
            <a:avLst/>
          </a:prstGeom>
          <a:solidFill>
            <a:srgbClr val="C4B8F0"/>
          </a:solidFill>
          <a:ln w="127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1981200" y="1828800"/>
            <a:ext cx="76200" cy="228600"/>
          </a:xfrm>
          <a:prstGeom prst="rect">
            <a:avLst/>
          </a:prstGeom>
          <a:solidFill>
            <a:srgbClr val="DC944C"/>
          </a:solidFill>
          <a:ln w="127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endParaRPr lang="en-US"/>
          </a:p>
        </p:txBody>
      </p:sp>
      <p:sp>
        <p:nvSpPr>
          <p:cNvPr id="22" name="Rectangle 21"/>
          <p:cNvSpPr/>
          <p:nvPr/>
        </p:nvSpPr>
        <p:spPr>
          <a:xfrm>
            <a:off x="2514600" y="1828800"/>
            <a:ext cx="152400" cy="228600"/>
          </a:xfrm>
          <a:prstGeom prst="rect">
            <a:avLst/>
          </a:prstGeom>
          <a:solidFill>
            <a:srgbClr val="CAF8CA"/>
          </a:solidFill>
          <a:ln w="127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/>
          <p:cNvSpPr/>
          <p:nvPr/>
        </p:nvSpPr>
        <p:spPr>
          <a:xfrm>
            <a:off x="2743200" y="1828800"/>
            <a:ext cx="304800" cy="228600"/>
          </a:xfrm>
          <a:prstGeom prst="rect">
            <a:avLst/>
          </a:prstGeom>
          <a:solidFill>
            <a:srgbClr val="E3EAF9"/>
          </a:solidFill>
          <a:ln w="127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/>
          <p:cNvSpPr/>
          <p:nvPr/>
        </p:nvSpPr>
        <p:spPr>
          <a:xfrm>
            <a:off x="5257800" y="1828800"/>
            <a:ext cx="228600" cy="228600"/>
          </a:xfrm>
          <a:prstGeom prst="rect">
            <a:avLst/>
          </a:prstGeom>
          <a:solidFill>
            <a:srgbClr val="FFFF91"/>
          </a:solidFill>
          <a:ln w="127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endParaRPr lang="en-US"/>
          </a:p>
        </p:txBody>
      </p:sp>
      <p:sp>
        <p:nvSpPr>
          <p:cNvPr id="25" name="Rectangle 24"/>
          <p:cNvSpPr/>
          <p:nvPr/>
        </p:nvSpPr>
        <p:spPr>
          <a:xfrm>
            <a:off x="4038600" y="1828800"/>
            <a:ext cx="76200" cy="228600"/>
          </a:xfrm>
          <a:prstGeom prst="rect">
            <a:avLst/>
          </a:prstGeom>
          <a:solidFill>
            <a:srgbClr val="FFD3E9"/>
          </a:solidFill>
          <a:ln w="127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endParaRPr lang="en-US"/>
          </a:p>
        </p:txBody>
      </p:sp>
      <p:sp>
        <p:nvSpPr>
          <p:cNvPr id="26" name="Rectangle 25"/>
          <p:cNvSpPr/>
          <p:nvPr/>
        </p:nvSpPr>
        <p:spPr>
          <a:xfrm>
            <a:off x="4724400" y="1828800"/>
            <a:ext cx="152400" cy="228600"/>
          </a:xfrm>
          <a:prstGeom prst="rect">
            <a:avLst/>
          </a:prstGeom>
          <a:solidFill>
            <a:srgbClr val="76D476"/>
          </a:solidFill>
          <a:ln w="127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/>
          <p:cNvSpPr/>
          <p:nvPr/>
        </p:nvSpPr>
        <p:spPr>
          <a:xfrm>
            <a:off x="4648200" y="1828800"/>
            <a:ext cx="76200" cy="228600"/>
          </a:xfrm>
          <a:prstGeom prst="rect">
            <a:avLst/>
          </a:prstGeom>
          <a:solidFill>
            <a:srgbClr val="CAF8CA"/>
          </a:solidFill>
          <a:ln w="127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/>
          <p:cNvSpPr/>
          <p:nvPr/>
        </p:nvSpPr>
        <p:spPr>
          <a:xfrm>
            <a:off x="5486400" y="1828800"/>
            <a:ext cx="381000" cy="228600"/>
          </a:xfrm>
          <a:prstGeom prst="rect">
            <a:avLst/>
          </a:prstGeom>
          <a:solidFill>
            <a:srgbClr val="8DA9E7"/>
          </a:solidFill>
          <a:ln w="127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>
            <a:off x="304800" y="3657600"/>
            <a:ext cx="1295400" cy="228600"/>
          </a:xfrm>
          <a:prstGeom prst="rect">
            <a:avLst/>
          </a:prstGeom>
          <a:ln w="127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>
            <a:off x="1752600" y="3657600"/>
            <a:ext cx="1295400" cy="228600"/>
          </a:xfrm>
          <a:prstGeom prst="rect">
            <a:avLst/>
          </a:prstGeom>
          <a:ln w="127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30"/>
          <p:cNvSpPr/>
          <p:nvPr/>
        </p:nvSpPr>
        <p:spPr>
          <a:xfrm>
            <a:off x="3200400" y="3657600"/>
            <a:ext cx="1295400" cy="228600"/>
          </a:xfrm>
          <a:prstGeom prst="rect">
            <a:avLst/>
          </a:prstGeom>
          <a:ln w="127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ectangle 31"/>
          <p:cNvSpPr/>
          <p:nvPr/>
        </p:nvSpPr>
        <p:spPr>
          <a:xfrm>
            <a:off x="4648200" y="3657600"/>
            <a:ext cx="1295400" cy="228600"/>
          </a:xfrm>
          <a:prstGeom prst="rect">
            <a:avLst/>
          </a:prstGeom>
          <a:ln w="127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ectangle 32"/>
          <p:cNvSpPr/>
          <p:nvPr/>
        </p:nvSpPr>
        <p:spPr>
          <a:xfrm>
            <a:off x="6096000" y="3657600"/>
            <a:ext cx="1295400" cy="228600"/>
          </a:xfrm>
          <a:prstGeom prst="rect">
            <a:avLst/>
          </a:prstGeom>
          <a:ln w="127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ectangle 33"/>
          <p:cNvSpPr/>
          <p:nvPr/>
        </p:nvSpPr>
        <p:spPr>
          <a:xfrm>
            <a:off x="7543800" y="3657600"/>
            <a:ext cx="1295400" cy="228600"/>
          </a:xfrm>
          <a:prstGeom prst="rect">
            <a:avLst/>
          </a:prstGeom>
          <a:ln w="127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 34"/>
          <p:cNvSpPr/>
          <p:nvPr/>
        </p:nvSpPr>
        <p:spPr>
          <a:xfrm>
            <a:off x="304800" y="3657600"/>
            <a:ext cx="152400" cy="228600"/>
          </a:xfrm>
          <a:prstGeom prst="rect">
            <a:avLst/>
          </a:prstGeom>
          <a:solidFill>
            <a:srgbClr val="CCD8F4"/>
          </a:solidFill>
          <a:ln w="127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ectangle 35"/>
          <p:cNvSpPr/>
          <p:nvPr/>
        </p:nvSpPr>
        <p:spPr>
          <a:xfrm>
            <a:off x="609600" y="3657600"/>
            <a:ext cx="228600" cy="228600"/>
          </a:xfrm>
          <a:prstGeom prst="rect">
            <a:avLst/>
          </a:prstGeom>
          <a:solidFill>
            <a:srgbClr val="CAF8CA"/>
          </a:solidFill>
          <a:ln w="127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Rectangle 36"/>
          <p:cNvSpPr/>
          <p:nvPr/>
        </p:nvSpPr>
        <p:spPr>
          <a:xfrm>
            <a:off x="838200" y="3657600"/>
            <a:ext cx="76200" cy="2286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127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Rectangle 37"/>
          <p:cNvSpPr/>
          <p:nvPr/>
        </p:nvSpPr>
        <p:spPr>
          <a:xfrm>
            <a:off x="3581400" y="3657600"/>
            <a:ext cx="228600" cy="228600"/>
          </a:xfrm>
          <a:prstGeom prst="rect">
            <a:avLst/>
          </a:prstGeom>
          <a:solidFill>
            <a:srgbClr val="F7D65F"/>
          </a:solidFill>
          <a:ln w="127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Rectangle 38"/>
          <p:cNvSpPr/>
          <p:nvPr/>
        </p:nvSpPr>
        <p:spPr>
          <a:xfrm>
            <a:off x="4876800" y="3657600"/>
            <a:ext cx="228600" cy="228600"/>
          </a:xfrm>
          <a:prstGeom prst="rect">
            <a:avLst/>
          </a:prstGeom>
          <a:solidFill>
            <a:srgbClr val="FFD3E9"/>
          </a:solidFill>
          <a:ln w="127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endParaRPr lang="en-US"/>
          </a:p>
        </p:txBody>
      </p:sp>
      <p:sp>
        <p:nvSpPr>
          <p:cNvPr id="40" name="Rectangle 39"/>
          <p:cNvSpPr/>
          <p:nvPr/>
        </p:nvSpPr>
        <p:spPr>
          <a:xfrm>
            <a:off x="2209800" y="3657600"/>
            <a:ext cx="304800" cy="228600"/>
          </a:xfrm>
          <a:prstGeom prst="rect">
            <a:avLst/>
          </a:prstGeom>
          <a:solidFill>
            <a:srgbClr val="C0C0C0"/>
          </a:solidFill>
          <a:ln w="127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ectangle 40"/>
          <p:cNvSpPr/>
          <p:nvPr/>
        </p:nvSpPr>
        <p:spPr>
          <a:xfrm>
            <a:off x="1752600" y="3657600"/>
            <a:ext cx="152400" cy="228600"/>
          </a:xfrm>
          <a:prstGeom prst="rect">
            <a:avLst/>
          </a:prstGeom>
          <a:solidFill>
            <a:srgbClr val="8DA9E7"/>
          </a:solidFill>
          <a:ln w="127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Rectangle 41"/>
          <p:cNvSpPr/>
          <p:nvPr/>
        </p:nvSpPr>
        <p:spPr>
          <a:xfrm>
            <a:off x="1905000" y="3657600"/>
            <a:ext cx="76200" cy="228600"/>
          </a:xfrm>
          <a:prstGeom prst="rect">
            <a:avLst/>
          </a:prstGeom>
          <a:solidFill>
            <a:srgbClr val="C4B8F0"/>
          </a:solidFill>
          <a:ln w="127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Rectangle 42"/>
          <p:cNvSpPr/>
          <p:nvPr/>
        </p:nvSpPr>
        <p:spPr>
          <a:xfrm>
            <a:off x="1981200" y="3657600"/>
            <a:ext cx="76200" cy="228600"/>
          </a:xfrm>
          <a:prstGeom prst="rect">
            <a:avLst/>
          </a:prstGeom>
          <a:solidFill>
            <a:srgbClr val="DC944C"/>
          </a:solidFill>
          <a:ln w="127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endParaRPr lang="en-US"/>
          </a:p>
        </p:txBody>
      </p:sp>
      <p:sp>
        <p:nvSpPr>
          <p:cNvPr id="44" name="Rectangle 43"/>
          <p:cNvSpPr/>
          <p:nvPr/>
        </p:nvSpPr>
        <p:spPr>
          <a:xfrm>
            <a:off x="2514600" y="3657600"/>
            <a:ext cx="152400" cy="228600"/>
          </a:xfrm>
          <a:prstGeom prst="rect">
            <a:avLst/>
          </a:prstGeom>
          <a:solidFill>
            <a:srgbClr val="CAF8CA"/>
          </a:solidFill>
          <a:ln w="127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Rectangle 44"/>
          <p:cNvSpPr/>
          <p:nvPr/>
        </p:nvSpPr>
        <p:spPr>
          <a:xfrm>
            <a:off x="2743200" y="3657600"/>
            <a:ext cx="304800" cy="228600"/>
          </a:xfrm>
          <a:prstGeom prst="rect">
            <a:avLst/>
          </a:prstGeom>
          <a:solidFill>
            <a:srgbClr val="E3EAF9"/>
          </a:solidFill>
          <a:ln w="127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Rectangle 45"/>
          <p:cNvSpPr/>
          <p:nvPr/>
        </p:nvSpPr>
        <p:spPr>
          <a:xfrm>
            <a:off x="5257800" y="3657600"/>
            <a:ext cx="228600" cy="228600"/>
          </a:xfrm>
          <a:prstGeom prst="rect">
            <a:avLst/>
          </a:prstGeom>
          <a:solidFill>
            <a:srgbClr val="FFFF91"/>
          </a:solidFill>
          <a:ln w="127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4038600" y="3657600"/>
            <a:ext cx="76200" cy="228600"/>
          </a:xfrm>
          <a:prstGeom prst="rect">
            <a:avLst/>
          </a:prstGeom>
          <a:solidFill>
            <a:srgbClr val="FFD3E9"/>
          </a:solidFill>
          <a:ln w="127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endParaRPr lang="en-US"/>
          </a:p>
        </p:txBody>
      </p:sp>
      <p:sp>
        <p:nvSpPr>
          <p:cNvPr id="48" name="Rectangle 47"/>
          <p:cNvSpPr/>
          <p:nvPr/>
        </p:nvSpPr>
        <p:spPr>
          <a:xfrm>
            <a:off x="4724400" y="3657600"/>
            <a:ext cx="152400" cy="228600"/>
          </a:xfrm>
          <a:prstGeom prst="rect">
            <a:avLst/>
          </a:prstGeom>
          <a:solidFill>
            <a:srgbClr val="76D476"/>
          </a:solidFill>
          <a:ln w="127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Rectangle 48"/>
          <p:cNvSpPr/>
          <p:nvPr/>
        </p:nvSpPr>
        <p:spPr>
          <a:xfrm>
            <a:off x="4648200" y="3657600"/>
            <a:ext cx="76200" cy="228600"/>
          </a:xfrm>
          <a:prstGeom prst="rect">
            <a:avLst/>
          </a:prstGeom>
          <a:solidFill>
            <a:srgbClr val="CAF8CA"/>
          </a:solidFill>
          <a:ln w="127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Rectangle 49"/>
          <p:cNvSpPr/>
          <p:nvPr/>
        </p:nvSpPr>
        <p:spPr>
          <a:xfrm>
            <a:off x="5486400" y="3657600"/>
            <a:ext cx="381000" cy="228600"/>
          </a:xfrm>
          <a:prstGeom prst="rect">
            <a:avLst/>
          </a:prstGeom>
          <a:solidFill>
            <a:srgbClr val="8DA9E7"/>
          </a:solidFill>
          <a:ln w="127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Rectangle 52"/>
          <p:cNvSpPr/>
          <p:nvPr/>
        </p:nvSpPr>
        <p:spPr>
          <a:xfrm>
            <a:off x="6096000" y="3657600"/>
            <a:ext cx="152400" cy="228600"/>
          </a:xfrm>
          <a:prstGeom prst="rect">
            <a:avLst/>
          </a:prstGeom>
          <a:solidFill>
            <a:srgbClr val="CCD8F4"/>
          </a:solidFill>
          <a:ln w="127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Rectangle 55"/>
          <p:cNvSpPr/>
          <p:nvPr/>
        </p:nvSpPr>
        <p:spPr>
          <a:xfrm>
            <a:off x="6248400" y="3657600"/>
            <a:ext cx="228600" cy="228600"/>
          </a:xfrm>
          <a:prstGeom prst="rect">
            <a:avLst/>
          </a:prstGeom>
          <a:solidFill>
            <a:srgbClr val="CAF8CA"/>
          </a:solidFill>
          <a:ln w="127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/>
          <p:cNvSpPr/>
          <p:nvPr/>
        </p:nvSpPr>
        <p:spPr>
          <a:xfrm>
            <a:off x="6477000" y="3657600"/>
            <a:ext cx="76200" cy="2286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127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Rectangle 57"/>
          <p:cNvSpPr/>
          <p:nvPr/>
        </p:nvSpPr>
        <p:spPr>
          <a:xfrm>
            <a:off x="6553200" y="3657600"/>
            <a:ext cx="228600" cy="228600"/>
          </a:xfrm>
          <a:prstGeom prst="rect">
            <a:avLst/>
          </a:prstGeom>
          <a:solidFill>
            <a:srgbClr val="F7D65F"/>
          </a:solidFill>
          <a:ln w="127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Rectangle 58"/>
          <p:cNvSpPr/>
          <p:nvPr/>
        </p:nvSpPr>
        <p:spPr>
          <a:xfrm>
            <a:off x="6781800" y="3657600"/>
            <a:ext cx="76200" cy="228600"/>
          </a:xfrm>
          <a:prstGeom prst="rect">
            <a:avLst/>
          </a:prstGeom>
          <a:solidFill>
            <a:srgbClr val="FFD3E9"/>
          </a:solidFill>
          <a:ln w="127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endParaRPr lang="en-US"/>
          </a:p>
        </p:txBody>
      </p:sp>
      <p:sp>
        <p:nvSpPr>
          <p:cNvPr id="65" name="Freeform 64"/>
          <p:cNvSpPr/>
          <p:nvPr/>
        </p:nvSpPr>
        <p:spPr>
          <a:xfrm>
            <a:off x="991892" y="3254633"/>
            <a:ext cx="5485108" cy="329350"/>
          </a:xfrm>
          <a:custGeom>
            <a:avLst/>
            <a:gdLst>
              <a:gd name="connsiteX0" fmla="*/ 0 w 5718874"/>
              <a:gd name="connsiteY0" fmla="*/ 0 h 7749"/>
              <a:gd name="connsiteX1" fmla="*/ 5718874 w 5718874"/>
              <a:gd name="connsiteY1" fmla="*/ 7749 h 7749"/>
              <a:gd name="connsiteX0" fmla="*/ 0 w 10000"/>
              <a:gd name="connsiteY0" fmla="*/ 290018 h 300018"/>
              <a:gd name="connsiteX1" fmla="*/ 10000 w 10000"/>
              <a:gd name="connsiteY1" fmla="*/ 300018 h 300018"/>
              <a:gd name="connsiteX0" fmla="*/ 0 w 10000"/>
              <a:gd name="connsiteY0" fmla="*/ 245575 h 255575"/>
              <a:gd name="connsiteX1" fmla="*/ 10000 w 10000"/>
              <a:gd name="connsiteY1" fmla="*/ 255575 h 255575"/>
              <a:gd name="connsiteX0" fmla="*/ 0 w 10000"/>
              <a:gd name="connsiteY0" fmla="*/ 415023 h 425023"/>
              <a:gd name="connsiteX1" fmla="*/ 10000 w 10000"/>
              <a:gd name="connsiteY1" fmla="*/ 425023 h 4250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0000" h="425023">
                <a:moveTo>
                  <a:pt x="0" y="415023"/>
                </a:moveTo>
                <a:cubicBezTo>
                  <a:pt x="1991" y="-141654"/>
                  <a:pt x="7995" y="-138322"/>
                  <a:pt x="10000" y="425023"/>
                </a:cubicBezTo>
              </a:path>
            </a:pathLst>
          </a:custGeom>
          <a:noFill/>
          <a:ln w="22225">
            <a:solidFill>
              <a:schemeClr val="accent4"/>
            </a:solidFill>
            <a:prstDash val="sysDash"/>
            <a:tailEnd type="triangle" w="med" len="lg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endParaRPr lang="en-US"/>
          </a:p>
        </p:txBody>
      </p:sp>
      <p:sp>
        <p:nvSpPr>
          <p:cNvPr id="68" name="Freeform 67"/>
          <p:cNvSpPr/>
          <p:nvPr/>
        </p:nvSpPr>
        <p:spPr>
          <a:xfrm>
            <a:off x="3886200" y="3429000"/>
            <a:ext cx="2590800" cy="152400"/>
          </a:xfrm>
          <a:custGeom>
            <a:avLst/>
            <a:gdLst>
              <a:gd name="connsiteX0" fmla="*/ 0 w 5718874"/>
              <a:gd name="connsiteY0" fmla="*/ 0 h 7749"/>
              <a:gd name="connsiteX1" fmla="*/ 5718874 w 5718874"/>
              <a:gd name="connsiteY1" fmla="*/ 7749 h 7749"/>
              <a:gd name="connsiteX0" fmla="*/ 0 w 10000"/>
              <a:gd name="connsiteY0" fmla="*/ 290018 h 300018"/>
              <a:gd name="connsiteX1" fmla="*/ 10000 w 10000"/>
              <a:gd name="connsiteY1" fmla="*/ 300018 h 300018"/>
              <a:gd name="connsiteX0" fmla="*/ 0 w 10000"/>
              <a:gd name="connsiteY0" fmla="*/ 245575 h 255575"/>
              <a:gd name="connsiteX1" fmla="*/ 10000 w 10000"/>
              <a:gd name="connsiteY1" fmla="*/ 255575 h 255575"/>
              <a:gd name="connsiteX0" fmla="*/ 0 w 10000"/>
              <a:gd name="connsiteY0" fmla="*/ 415023 h 425023"/>
              <a:gd name="connsiteX1" fmla="*/ 10000 w 10000"/>
              <a:gd name="connsiteY1" fmla="*/ 425023 h 4250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0000" h="425023">
                <a:moveTo>
                  <a:pt x="0" y="415023"/>
                </a:moveTo>
                <a:cubicBezTo>
                  <a:pt x="1991" y="-141654"/>
                  <a:pt x="7995" y="-138322"/>
                  <a:pt x="10000" y="425023"/>
                </a:cubicBezTo>
              </a:path>
            </a:pathLst>
          </a:custGeom>
          <a:noFill/>
          <a:ln w="22225">
            <a:solidFill>
              <a:schemeClr val="accent4"/>
            </a:solidFill>
            <a:prstDash val="sysDash"/>
            <a:tailEnd type="triangle" w="med" len="lg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endParaRPr lang="en-US"/>
          </a:p>
        </p:txBody>
      </p:sp>
      <p:sp>
        <p:nvSpPr>
          <p:cNvPr id="69" name="Rectangle 68"/>
          <p:cNvSpPr/>
          <p:nvPr/>
        </p:nvSpPr>
        <p:spPr>
          <a:xfrm>
            <a:off x="304800" y="5029200"/>
            <a:ext cx="1295400" cy="228600"/>
          </a:xfrm>
          <a:prstGeom prst="rect">
            <a:avLst/>
          </a:prstGeom>
          <a:ln w="127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 69"/>
          <p:cNvSpPr/>
          <p:nvPr/>
        </p:nvSpPr>
        <p:spPr>
          <a:xfrm>
            <a:off x="1752600" y="5029200"/>
            <a:ext cx="1295400" cy="228600"/>
          </a:xfrm>
          <a:prstGeom prst="rect">
            <a:avLst/>
          </a:prstGeom>
          <a:ln w="127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 70"/>
          <p:cNvSpPr/>
          <p:nvPr/>
        </p:nvSpPr>
        <p:spPr>
          <a:xfrm>
            <a:off x="3200400" y="5029200"/>
            <a:ext cx="1295400" cy="228600"/>
          </a:xfrm>
          <a:prstGeom prst="rect">
            <a:avLst/>
          </a:prstGeom>
          <a:ln w="127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2" name="Rectangle 71"/>
          <p:cNvSpPr/>
          <p:nvPr/>
        </p:nvSpPr>
        <p:spPr>
          <a:xfrm>
            <a:off x="4648200" y="5029200"/>
            <a:ext cx="1295400" cy="228600"/>
          </a:xfrm>
          <a:prstGeom prst="rect">
            <a:avLst/>
          </a:prstGeom>
          <a:ln w="127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Rectangle 72"/>
          <p:cNvSpPr/>
          <p:nvPr/>
        </p:nvSpPr>
        <p:spPr>
          <a:xfrm>
            <a:off x="6096000" y="5029200"/>
            <a:ext cx="1295400" cy="228600"/>
          </a:xfrm>
          <a:prstGeom prst="rect">
            <a:avLst/>
          </a:prstGeom>
          <a:ln w="127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4" name="Rectangle 73"/>
          <p:cNvSpPr/>
          <p:nvPr/>
        </p:nvSpPr>
        <p:spPr>
          <a:xfrm>
            <a:off x="7543800" y="5029200"/>
            <a:ext cx="1295400" cy="228600"/>
          </a:xfrm>
          <a:prstGeom prst="rect">
            <a:avLst/>
          </a:prstGeom>
          <a:ln w="127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9" name="Rectangle 78"/>
          <p:cNvSpPr/>
          <p:nvPr/>
        </p:nvSpPr>
        <p:spPr>
          <a:xfrm>
            <a:off x="4876800" y="5029200"/>
            <a:ext cx="228600" cy="228600"/>
          </a:xfrm>
          <a:prstGeom prst="rect">
            <a:avLst/>
          </a:prstGeom>
          <a:solidFill>
            <a:srgbClr val="FFD3E9"/>
          </a:solidFill>
          <a:ln w="127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endParaRPr lang="en-US"/>
          </a:p>
        </p:txBody>
      </p:sp>
      <p:sp>
        <p:nvSpPr>
          <p:cNvPr id="80" name="Rectangle 79"/>
          <p:cNvSpPr/>
          <p:nvPr/>
        </p:nvSpPr>
        <p:spPr>
          <a:xfrm>
            <a:off x="2209800" y="5029200"/>
            <a:ext cx="304800" cy="228600"/>
          </a:xfrm>
          <a:prstGeom prst="rect">
            <a:avLst/>
          </a:prstGeom>
          <a:solidFill>
            <a:srgbClr val="C0C0C0"/>
          </a:solidFill>
          <a:ln w="127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1" name="Rectangle 80"/>
          <p:cNvSpPr/>
          <p:nvPr/>
        </p:nvSpPr>
        <p:spPr>
          <a:xfrm>
            <a:off x="1752600" y="5029200"/>
            <a:ext cx="152400" cy="228600"/>
          </a:xfrm>
          <a:prstGeom prst="rect">
            <a:avLst/>
          </a:prstGeom>
          <a:solidFill>
            <a:srgbClr val="8DA9E7"/>
          </a:solidFill>
          <a:ln w="127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2" name="Rectangle 81"/>
          <p:cNvSpPr/>
          <p:nvPr/>
        </p:nvSpPr>
        <p:spPr>
          <a:xfrm>
            <a:off x="1905000" y="5029200"/>
            <a:ext cx="76200" cy="228600"/>
          </a:xfrm>
          <a:prstGeom prst="rect">
            <a:avLst/>
          </a:prstGeom>
          <a:solidFill>
            <a:srgbClr val="C4B8F0"/>
          </a:solidFill>
          <a:ln w="127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3" name="Rectangle 82"/>
          <p:cNvSpPr/>
          <p:nvPr/>
        </p:nvSpPr>
        <p:spPr>
          <a:xfrm>
            <a:off x="1981200" y="5029200"/>
            <a:ext cx="76200" cy="228600"/>
          </a:xfrm>
          <a:prstGeom prst="rect">
            <a:avLst/>
          </a:prstGeom>
          <a:solidFill>
            <a:srgbClr val="DC944C"/>
          </a:solidFill>
          <a:ln w="127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endParaRPr lang="en-US"/>
          </a:p>
        </p:txBody>
      </p:sp>
      <p:sp>
        <p:nvSpPr>
          <p:cNvPr id="84" name="Rectangle 83"/>
          <p:cNvSpPr/>
          <p:nvPr/>
        </p:nvSpPr>
        <p:spPr>
          <a:xfrm>
            <a:off x="2514600" y="5029200"/>
            <a:ext cx="152400" cy="228600"/>
          </a:xfrm>
          <a:prstGeom prst="rect">
            <a:avLst/>
          </a:prstGeom>
          <a:solidFill>
            <a:srgbClr val="CAF8CA"/>
          </a:solidFill>
          <a:ln w="127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5" name="Rectangle 84"/>
          <p:cNvSpPr/>
          <p:nvPr/>
        </p:nvSpPr>
        <p:spPr>
          <a:xfrm>
            <a:off x="2743200" y="5029200"/>
            <a:ext cx="304800" cy="228600"/>
          </a:xfrm>
          <a:prstGeom prst="rect">
            <a:avLst/>
          </a:prstGeom>
          <a:solidFill>
            <a:srgbClr val="E3EAF9"/>
          </a:solidFill>
          <a:ln w="127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6" name="Rectangle 85"/>
          <p:cNvSpPr/>
          <p:nvPr/>
        </p:nvSpPr>
        <p:spPr>
          <a:xfrm>
            <a:off x="5257800" y="5029200"/>
            <a:ext cx="228600" cy="228600"/>
          </a:xfrm>
          <a:prstGeom prst="rect">
            <a:avLst/>
          </a:prstGeom>
          <a:solidFill>
            <a:srgbClr val="FFFF91"/>
          </a:solidFill>
          <a:ln w="127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endParaRPr lang="en-US"/>
          </a:p>
        </p:txBody>
      </p:sp>
      <p:sp>
        <p:nvSpPr>
          <p:cNvPr id="88" name="Rectangle 87"/>
          <p:cNvSpPr/>
          <p:nvPr/>
        </p:nvSpPr>
        <p:spPr>
          <a:xfrm>
            <a:off x="4724400" y="5029200"/>
            <a:ext cx="152400" cy="228600"/>
          </a:xfrm>
          <a:prstGeom prst="rect">
            <a:avLst/>
          </a:prstGeom>
          <a:solidFill>
            <a:srgbClr val="76D476"/>
          </a:solidFill>
          <a:ln w="127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9" name="Rectangle 88"/>
          <p:cNvSpPr/>
          <p:nvPr/>
        </p:nvSpPr>
        <p:spPr>
          <a:xfrm>
            <a:off x="4648200" y="5029200"/>
            <a:ext cx="76200" cy="228600"/>
          </a:xfrm>
          <a:prstGeom prst="rect">
            <a:avLst/>
          </a:prstGeom>
          <a:solidFill>
            <a:srgbClr val="CAF8CA"/>
          </a:solidFill>
          <a:ln w="127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0" name="Rectangle 89"/>
          <p:cNvSpPr/>
          <p:nvPr/>
        </p:nvSpPr>
        <p:spPr>
          <a:xfrm>
            <a:off x="5486400" y="5029200"/>
            <a:ext cx="381000" cy="228600"/>
          </a:xfrm>
          <a:prstGeom prst="rect">
            <a:avLst/>
          </a:prstGeom>
          <a:solidFill>
            <a:srgbClr val="8DA9E7"/>
          </a:solidFill>
          <a:ln w="127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1" name="Rectangle 90"/>
          <p:cNvSpPr/>
          <p:nvPr/>
        </p:nvSpPr>
        <p:spPr>
          <a:xfrm>
            <a:off x="6096000" y="5029200"/>
            <a:ext cx="152400" cy="228600"/>
          </a:xfrm>
          <a:prstGeom prst="rect">
            <a:avLst/>
          </a:prstGeom>
          <a:solidFill>
            <a:srgbClr val="CCD8F4"/>
          </a:solidFill>
          <a:ln w="127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2" name="Rectangle 91"/>
          <p:cNvSpPr/>
          <p:nvPr/>
        </p:nvSpPr>
        <p:spPr>
          <a:xfrm>
            <a:off x="6248400" y="5029200"/>
            <a:ext cx="228600" cy="228600"/>
          </a:xfrm>
          <a:prstGeom prst="rect">
            <a:avLst/>
          </a:prstGeom>
          <a:solidFill>
            <a:srgbClr val="CAF8CA"/>
          </a:solidFill>
          <a:ln w="127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3" name="Rectangle 92"/>
          <p:cNvSpPr/>
          <p:nvPr/>
        </p:nvSpPr>
        <p:spPr>
          <a:xfrm>
            <a:off x="6477000" y="5029200"/>
            <a:ext cx="76200" cy="2286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127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4" name="Rectangle 93"/>
          <p:cNvSpPr/>
          <p:nvPr/>
        </p:nvSpPr>
        <p:spPr>
          <a:xfrm>
            <a:off x="6553200" y="5029200"/>
            <a:ext cx="228600" cy="228600"/>
          </a:xfrm>
          <a:prstGeom prst="rect">
            <a:avLst/>
          </a:prstGeom>
          <a:solidFill>
            <a:srgbClr val="F7D65F"/>
          </a:solidFill>
          <a:ln w="127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5" name="Rectangle 94"/>
          <p:cNvSpPr/>
          <p:nvPr/>
        </p:nvSpPr>
        <p:spPr>
          <a:xfrm>
            <a:off x="6781800" y="5029200"/>
            <a:ext cx="76200" cy="228600"/>
          </a:xfrm>
          <a:prstGeom prst="rect">
            <a:avLst/>
          </a:prstGeom>
          <a:solidFill>
            <a:srgbClr val="FFD3E9"/>
          </a:solidFill>
          <a:ln w="127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endParaRPr lang="en-US"/>
          </a:p>
        </p:txBody>
      </p:sp>
      <p:sp>
        <p:nvSpPr>
          <p:cNvPr id="97" name="TextBox 96"/>
          <p:cNvSpPr txBox="1"/>
          <p:nvPr/>
        </p:nvSpPr>
        <p:spPr>
          <a:xfrm>
            <a:off x="3577679" y="2161401"/>
            <a:ext cx="384721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dirty="0" smtClean="0"/>
              <a:t>Log</a:t>
            </a:r>
            <a:endParaRPr lang="en-US" dirty="0"/>
          </a:p>
        </p:txBody>
      </p:sp>
      <p:cxnSp>
        <p:nvCxnSpPr>
          <p:cNvPr id="99" name="Straight Connector 98"/>
          <p:cNvCxnSpPr/>
          <p:nvPr/>
        </p:nvCxnSpPr>
        <p:spPr>
          <a:xfrm>
            <a:off x="4038600" y="2313801"/>
            <a:ext cx="685800" cy="0"/>
          </a:xfrm>
          <a:prstGeom prst="line">
            <a:avLst/>
          </a:prstGeom>
          <a:ln w="19050" cap="rnd">
            <a:tailEnd type="triangle" w="med" len="lg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00" name="TextBox 99"/>
          <p:cNvSpPr txBox="1"/>
          <p:nvPr/>
        </p:nvSpPr>
        <p:spPr>
          <a:xfrm>
            <a:off x="3581400" y="3990201"/>
            <a:ext cx="384721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dirty="0" smtClean="0"/>
              <a:t>Log</a:t>
            </a:r>
            <a:endParaRPr lang="en-US" dirty="0"/>
          </a:p>
        </p:txBody>
      </p:sp>
      <p:cxnSp>
        <p:nvCxnSpPr>
          <p:cNvPr id="101" name="Straight Connector 100"/>
          <p:cNvCxnSpPr/>
          <p:nvPr/>
        </p:nvCxnSpPr>
        <p:spPr>
          <a:xfrm>
            <a:off x="4042321" y="4142601"/>
            <a:ext cx="685800" cy="0"/>
          </a:xfrm>
          <a:prstGeom prst="line">
            <a:avLst/>
          </a:prstGeom>
          <a:ln w="19050" cap="rnd">
            <a:tailEnd type="triangle" w="med" len="lg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02" name="TextBox 101"/>
          <p:cNvSpPr txBox="1"/>
          <p:nvPr/>
        </p:nvSpPr>
        <p:spPr>
          <a:xfrm>
            <a:off x="3581400" y="5361801"/>
            <a:ext cx="384721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dirty="0" smtClean="0"/>
              <a:t>Log</a:t>
            </a:r>
            <a:endParaRPr lang="en-US" dirty="0"/>
          </a:p>
        </p:txBody>
      </p:sp>
      <p:cxnSp>
        <p:nvCxnSpPr>
          <p:cNvPr id="103" name="Straight Connector 102"/>
          <p:cNvCxnSpPr/>
          <p:nvPr/>
        </p:nvCxnSpPr>
        <p:spPr>
          <a:xfrm>
            <a:off x="4042321" y="5514201"/>
            <a:ext cx="685800" cy="0"/>
          </a:xfrm>
          <a:prstGeom prst="line">
            <a:avLst/>
          </a:prstGeom>
          <a:ln w="19050" cap="rnd">
            <a:tailEnd type="triangle" w="med" len="lg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230868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4983163"/>
          </a:xfrm>
        </p:spPr>
        <p:txBody>
          <a:bodyPr/>
          <a:lstStyle/>
          <a:p>
            <a:r>
              <a:rPr lang="en-US" dirty="0" smtClean="0"/>
              <a:t>How to prevent reincarnation during crash recovery?</a:t>
            </a:r>
          </a:p>
          <a:p>
            <a:r>
              <a:rPr lang="en-US" dirty="0" smtClean="0">
                <a:solidFill>
                  <a:schemeClr val="tx2"/>
                </a:solidFill>
              </a:rPr>
              <a:t>Tombstones</a:t>
            </a:r>
            <a:r>
              <a:rPr lang="en-US" dirty="0" smtClean="0"/>
              <a:t>:</a:t>
            </a:r>
          </a:p>
          <a:p>
            <a:pPr lvl="1"/>
            <a:r>
              <a:rPr lang="en-US" dirty="0" smtClean="0"/>
              <a:t>Written into log when object deleted or overwritten:</a:t>
            </a:r>
          </a:p>
          <a:p>
            <a:pPr lvl="2"/>
            <a:r>
              <a:rPr lang="en-US" dirty="0" smtClean="0"/>
              <a:t>Table id</a:t>
            </a:r>
          </a:p>
          <a:p>
            <a:pPr lvl="2"/>
            <a:r>
              <a:rPr lang="en-US" dirty="0" smtClean="0"/>
              <a:t>Object key</a:t>
            </a:r>
          </a:p>
          <a:p>
            <a:pPr lvl="2"/>
            <a:r>
              <a:rPr lang="en-US" dirty="0" smtClean="0"/>
              <a:t>Version of dead object</a:t>
            </a:r>
          </a:p>
          <a:p>
            <a:pPr lvl="2"/>
            <a:r>
              <a:rPr lang="en-US" dirty="0" smtClean="0"/>
              <a:t>Id of segment where object stored</a:t>
            </a:r>
          </a:p>
          <a:p>
            <a:r>
              <a:rPr lang="en-US" dirty="0" smtClean="0"/>
              <a:t>When can tombstone be cleaned?</a:t>
            </a:r>
          </a:p>
          <a:p>
            <a:pPr lvl="1"/>
            <a:r>
              <a:rPr lang="en-US" dirty="0" smtClean="0"/>
              <a:t>After segment containing object has been cleaned</a:t>
            </a:r>
            <a:br>
              <a:rPr lang="en-US" dirty="0" smtClean="0"/>
            </a:br>
            <a:r>
              <a:rPr lang="en-US" dirty="0" smtClean="0"/>
              <a:t>(and replicas deleted on backups)</a:t>
            </a:r>
          </a:p>
          <a:p>
            <a:r>
              <a:rPr lang="en-US" dirty="0" smtClean="0"/>
              <a:t>Note: tombstones are a mixed blessing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March 1, 2015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The RAMCloud Storage System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E2162002-2512-45FD-82AF-2FE8F2E91859}" type="slidenum">
              <a:rPr lang="en-US" smtClean="0"/>
              <a:pPr>
                <a:defRPr/>
              </a:pPr>
              <a:t>32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Tombstones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1915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150"/>
    </mc:Choice>
    <mc:Fallback xmlns="">
      <p:transition spd="slow" advTm="1150"/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/>
          <p:cNvGrpSpPr/>
          <p:nvPr/>
        </p:nvGrpSpPr>
        <p:grpSpPr>
          <a:xfrm>
            <a:off x="4800600" y="4624953"/>
            <a:ext cx="2895600" cy="762000"/>
            <a:chOff x="5105400" y="4648200"/>
            <a:chExt cx="2819400" cy="76200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37" name="Rectangle 36"/>
            <p:cNvSpPr/>
            <p:nvPr/>
          </p:nvSpPr>
          <p:spPr>
            <a:xfrm>
              <a:off x="5105400" y="4648200"/>
              <a:ext cx="2819400" cy="762000"/>
            </a:xfrm>
            <a:prstGeom prst="rect">
              <a:avLst/>
            </a:prstGeom>
            <a:solidFill>
              <a:srgbClr val="F8F8F8"/>
            </a:solidFill>
            <a:ln w="1905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40" name="Straight Connector 39"/>
            <p:cNvCxnSpPr/>
            <p:nvPr/>
          </p:nvCxnSpPr>
          <p:spPr>
            <a:xfrm>
              <a:off x="6515745" y="4648200"/>
              <a:ext cx="0" cy="762000"/>
            </a:xfrm>
            <a:prstGeom prst="line">
              <a:avLst/>
            </a:prstGeom>
            <a:ln w="19050" cap="rnd"/>
            <a:effectLst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42" name="Straight Connector 41"/>
            <p:cNvCxnSpPr/>
            <p:nvPr/>
          </p:nvCxnSpPr>
          <p:spPr>
            <a:xfrm>
              <a:off x="5105400" y="5029200"/>
              <a:ext cx="2819400" cy="0"/>
            </a:xfrm>
            <a:prstGeom prst="line">
              <a:avLst/>
            </a:prstGeom>
            <a:ln w="19050" cap="rnd"/>
            <a:effectLst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45" name="Content Placeholder 44"/>
          <p:cNvSpPr>
            <a:spLocks noGrp="1"/>
          </p:cNvSpPr>
          <p:nvPr>
            <p:ph idx="1"/>
          </p:nvPr>
        </p:nvSpPr>
        <p:spPr>
          <a:xfrm>
            <a:off x="457200" y="5684837"/>
            <a:ext cx="8229600" cy="487363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>
                <a:solidFill>
                  <a:schemeClr val="accent4"/>
                </a:solidFill>
              </a:rPr>
              <a:t>Need different policies for cleaning disk and memory</a:t>
            </a:r>
            <a:endParaRPr lang="en-US" dirty="0">
              <a:solidFill>
                <a:schemeClr val="accent4"/>
              </a:solidFill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March 1, 2015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The RAMCloud Storage System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E2162002-2512-45FD-82AF-2FE8F2E91859}" type="slidenum">
              <a:rPr lang="en-US" smtClean="0"/>
              <a:pPr>
                <a:defRPr/>
              </a:pPr>
              <a:t>33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Cleaning Cost</a:t>
            </a:r>
            <a:endParaRPr lang="en-US" dirty="0"/>
          </a:p>
        </p:txBody>
      </p:sp>
      <p:graphicFrame>
        <p:nvGraphicFramePr>
          <p:cNvPr id="9" name="Group 10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09053406"/>
              </p:ext>
            </p:extLst>
          </p:nvPr>
        </p:nvGraphicFramePr>
        <p:xfrm>
          <a:off x="5105400" y="2133600"/>
          <a:ext cx="685800" cy="1371600"/>
        </p:xfrm>
        <a:graphic>
          <a:graphicData uri="http://schemas.openxmlformats.org/drawingml/2006/table">
            <a:tbl>
              <a:tblPr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tblPr>
              <a:tblGrid>
                <a:gridCol w="685800"/>
              </a:tblGrid>
              <a:tr h="4572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90000"/>
                        <a:buFont typeface="Arial" charset="0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0.5</a:t>
                      </a:r>
                    </a:p>
                  </a:txBody>
                  <a:tcPr anchor="ctr" horzOverflow="overflow">
                    <a:lnL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3EAF9"/>
                    </a:solidFill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90000"/>
                        <a:buFont typeface="Arial" charset="0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0.5</a:t>
                      </a:r>
                    </a:p>
                  </a:txBody>
                  <a:tcPr anchor="ctr" horzOverflow="overflow">
                    <a:lnL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3EAF9"/>
                    </a:solidFill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90000"/>
                        <a:buFont typeface="Arial" charset="0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4"/>
                          </a:solidFill>
                          <a:effectLst/>
                          <a:latin typeface="Arial" charset="0"/>
                        </a:rPr>
                        <a:t>1.0</a:t>
                      </a:r>
                    </a:p>
                  </a:txBody>
                  <a:tcPr anchor="ctr" horzOverflow="overflow">
                    <a:lnL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3EAF9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3" name="Group 10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92379960"/>
              </p:ext>
            </p:extLst>
          </p:nvPr>
        </p:nvGraphicFramePr>
        <p:xfrm>
          <a:off x="6781800" y="2133600"/>
          <a:ext cx="685800" cy="1371600"/>
        </p:xfrm>
        <a:graphic>
          <a:graphicData uri="http://schemas.openxmlformats.org/drawingml/2006/table">
            <a:tbl>
              <a:tblPr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tblPr>
              <a:tblGrid>
                <a:gridCol w="685800"/>
              </a:tblGrid>
              <a:tr h="4572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90000"/>
                        <a:buFont typeface="Arial" charset="0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0.99</a:t>
                      </a:r>
                    </a:p>
                  </a:txBody>
                  <a:tcPr anchor="ctr" horzOverflow="overflow">
                    <a:lnL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3EAF9"/>
                    </a:solidFill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90000"/>
                        <a:buFont typeface="Arial" charset="0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0.01</a:t>
                      </a:r>
                    </a:p>
                  </a:txBody>
                  <a:tcPr anchor="ctr" horzOverflow="overflow">
                    <a:lnL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3EAF9"/>
                    </a:solidFill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90000"/>
                        <a:buFont typeface="Arial" charset="0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4"/>
                          </a:solidFill>
                          <a:effectLst/>
                          <a:latin typeface="Arial" charset="0"/>
                        </a:rPr>
                        <a:t>99.0</a:t>
                      </a:r>
                    </a:p>
                  </a:txBody>
                  <a:tcPr anchor="ctr" horzOverflow="overflow">
                    <a:lnL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3EAF9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4" name="Group 10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91115647"/>
              </p:ext>
            </p:extLst>
          </p:nvPr>
        </p:nvGraphicFramePr>
        <p:xfrm>
          <a:off x="5943600" y="2133600"/>
          <a:ext cx="685800" cy="1371600"/>
        </p:xfrm>
        <a:graphic>
          <a:graphicData uri="http://schemas.openxmlformats.org/drawingml/2006/table">
            <a:tbl>
              <a:tblPr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tblPr>
              <a:tblGrid>
                <a:gridCol w="685800"/>
              </a:tblGrid>
              <a:tr h="4572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90000"/>
                        <a:buFont typeface="Arial" charset="0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0.9</a:t>
                      </a:r>
                    </a:p>
                  </a:txBody>
                  <a:tcPr anchor="ctr" horzOverflow="overflow">
                    <a:lnL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3EAF9"/>
                    </a:solidFill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90000"/>
                        <a:buFont typeface="Arial" charset="0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0.1</a:t>
                      </a:r>
                    </a:p>
                  </a:txBody>
                  <a:tcPr anchor="ctr" horzOverflow="overflow">
                    <a:lnL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3EAF9"/>
                    </a:solidFill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90000"/>
                        <a:buFont typeface="Arial" charset="0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4"/>
                          </a:solidFill>
                          <a:effectLst/>
                          <a:latin typeface="Arial" charset="0"/>
                        </a:rPr>
                        <a:t>9.0</a:t>
                      </a:r>
                    </a:p>
                  </a:txBody>
                  <a:tcPr anchor="ctr" horzOverflow="overflow">
                    <a:lnL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3EAF9"/>
                    </a:solidFill>
                  </a:tcPr>
                </a:tc>
              </a:tr>
            </a:tbl>
          </a:graphicData>
        </a:graphic>
      </p:graphicFrame>
      <p:sp>
        <p:nvSpPr>
          <p:cNvPr id="15" name="TextBox 14"/>
          <p:cNvSpPr txBox="1"/>
          <p:nvPr/>
        </p:nvSpPr>
        <p:spPr>
          <a:xfrm>
            <a:off x="4724400" y="1143000"/>
            <a:ext cx="3124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chemeClr val="tx2"/>
                </a:solidFill>
              </a:rPr>
              <a:t>U: fraction of live bytes</a:t>
            </a:r>
            <a:br>
              <a:rPr lang="en-US" sz="2000" b="1" dirty="0" smtClean="0">
                <a:solidFill>
                  <a:schemeClr val="tx2"/>
                </a:solidFill>
              </a:rPr>
            </a:br>
            <a:r>
              <a:rPr lang="en-US" sz="2000" b="1" dirty="0" smtClean="0">
                <a:solidFill>
                  <a:schemeClr val="tx2"/>
                </a:solidFill>
              </a:rPr>
              <a:t>in cleaned segments</a:t>
            </a:r>
            <a:endParaRPr lang="en-US" sz="2000" b="1" dirty="0">
              <a:solidFill>
                <a:schemeClr val="tx2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181600" y="1790055"/>
            <a:ext cx="533400" cy="3048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r>
              <a:rPr lang="en-US" sz="2000" b="1" dirty="0" smtClean="0">
                <a:solidFill>
                  <a:schemeClr val="tx2"/>
                </a:solidFill>
              </a:rPr>
              <a:t>0.5</a:t>
            </a:r>
            <a:endParaRPr lang="en-US" sz="2000" b="1" dirty="0">
              <a:solidFill>
                <a:schemeClr val="tx2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858000" y="1790055"/>
            <a:ext cx="533400" cy="3048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r>
              <a:rPr lang="en-US" sz="2000" b="1" dirty="0" smtClean="0">
                <a:solidFill>
                  <a:schemeClr val="tx2"/>
                </a:solidFill>
              </a:rPr>
              <a:t>0.99</a:t>
            </a:r>
            <a:endParaRPr lang="en-US" sz="2000" b="1" dirty="0">
              <a:solidFill>
                <a:schemeClr val="tx2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6019800" y="1790055"/>
            <a:ext cx="533400" cy="3048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r>
              <a:rPr lang="en-US" sz="2000" b="1" dirty="0" smtClean="0">
                <a:solidFill>
                  <a:schemeClr val="tx2"/>
                </a:solidFill>
              </a:rPr>
              <a:t>0.9</a:t>
            </a:r>
            <a:endParaRPr lang="en-US" sz="2000" b="1" dirty="0">
              <a:solidFill>
                <a:schemeClr val="tx2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676400" y="2209800"/>
            <a:ext cx="3352800" cy="3048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r>
              <a:rPr lang="en-US" sz="2000" b="1" dirty="0" smtClean="0"/>
              <a:t>Bytes copied by cleaner (U)</a:t>
            </a:r>
            <a:endParaRPr lang="en-US" sz="2000" b="1" dirty="0"/>
          </a:p>
        </p:txBody>
      </p:sp>
      <p:sp>
        <p:nvSpPr>
          <p:cNvPr id="22" name="TextBox 21"/>
          <p:cNvSpPr txBox="1"/>
          <p:nvPr/>
        </p:nvSpPr>
        <p:spPr>
          <a:xfrm>
            <a:off x="762000" y="3124200"/>
            <a:ext cx="4267200" cy="3048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r>
              <a:rPr lang="en-US" sz="2000" b="1" dirty="0" smtClean="0"/>
              <a:t>Bytes copied/byte freed (U/(1-U))</a:t>
            </a:r>
            <a:endParaRPr lang="en-US" sz="2000" b="1" dirty="0"/>
          </a:p>
        </p:txBody>
      </p:sp>
      <p:sp>
        <p:nvSpPr>
          <p:cNvPr id="23" name="TextBox 22"/>
          <p:cNvSpPr txBox="1"/>
          <p:nvPr/>
        </p:nvSpPr>
        <p:spPr>
          <a:xfrm>
            <a:off x="1676400" y="2667000"/>
            <a:ext cx="3352800" cy="3048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r>
              <a:rPr lang="en-US" sz="2000" b="1" dirty="0" smtClean="0"/>
              <a:t>Bytes freed (1-U)</a:t>
            </a:r>
            <a:endParaRPr lang="en-US" sz="2000" b="1" dirty="0"/>
          </a:p>
        </p:txBody>
      </p:sp>
      <p:sp>
        <p:nvSpPr>
          <p:cNvPr id="19" name="TextBox 18"/>
          <p:cNvSpPr txBox="1"/>
          <p:nvPr/>
        </p:nvSpPr>
        <p:spPr>
          <a:xfrm>
            <a:off x="3612396" y="5029200"/>
            <a:ext cx="1066800" cy="3048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r>
              <a:rPr lang="en-US" sz="2000" b="1" dirty="0" smtClean="0">
                <a:solidFill>
                  <a:schemeClr val="tx2"/>
                </a:solidFill>
              </a:rPr>
              <a:t>Disk</a:t>
            </a:r>
            <a:endParaRPr lang="en-US" sz="2000" b="1" dirty="0">
              <a:solidFill>
                <a:schemeClr val="tx2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3612396" y="4648200"/>
            <a:ext cx="1066800" cy="3048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r>
              <a:rPr lang="en-US" sz="2000" b="1" dirty="0" smtClean="0">
                <a:solidFill>
                  <a:schemeClr val="tx2"/>
                </a:solidFill>
              </a:rPr>
              <a:t>Memory</a:t>
            </a:r>
            <a:endParaRPr lang="en-US" sz="2000" b="1" dirty="0">
              <a:solidFill>
                <a:schemeClr val="tx2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4916555" y="4267200"/>
            <a:ext cx="1219200" cy="3048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l"/>
            <a:r>
              <a:rPr lang="en-US" sz="2000" b="1" dirty="0" smtClean="0">
                <a:solidFill>
                  <a:schemeClr val="tx2"/>
                </a:solidFill>
              </a:rPr>
              <a:t>Capacity</a:t>
            </a:r>
            <a:endParaRPr lang="en-US" sz="2000" b="1" dirty="0">
              <a:solidFill>
                <a:schemeClr val="tx2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6356404" y="4267200"/>
            <a:ext cx="1447800" cy="3048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l"/>
            <a:r>
              <a:rPr lang="en-US" sz="2000" b="1" dirty="0" smtClean="0">
                <a:solidFill>
                  <a:schemeClr val="tx2"/>
                </a:solidFill>
              </a:rPr>
              <a:t>Bandwidth</a:t>
            </a:r>
            <a:endParaRPr lang="en-US" sz="2000" b="1" dirty="0">
              <a:solidFill>
                <a:schemeClr val="tx2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4916555" y="5029200"/>
            <a:ext cx="1219200" cy="3048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l"/>
            <a:r>
              <a:rPr lang="en-US" sz="2000" b="1" dirty="0" smtClean="0">
                <a:solidFill>
                  <a:schemeClr val="accent2">
                    <a:lumMod val="25000"/>
                  </a:schemeClr>
                </a:solidFill>
              </a:rPr>
              <a:t>cheap</a:t>
            </a:r>
            <a:endParaRPr lang="en-US" sz="2000" b="1" dirty="0">
              <a:solidFill>
                <a:schemeClr val="accent2">
                  <a:lumMod val="25000"/>
                </a:schemeClr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4916555" y="4648200"/>
            <a:ext cx="1524000" cy="3048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l"/>
            <a:r>
              <a:rPr lang="en-US" sz="2000" b="1" dirty="0" smtClean="0">
                <a:solidFill>
                  <a:schemeClr val="accent4"/>
                </a:solidFill>
              </a:rPr>
              <a:t>expensive</a:t>
            </a:r>
            <a:endParaRPr lang="en-US" sz="2000" b="1" dirty="0">
              <a:solidFill>
                <a:schemeClr val="accent4"/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6356404" y="5029200"/>
            <a:ext cx="1524000" cy="3048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l"/>
            <a:r>
              <a:rPr lang="en-US" sz="2000" b="1" dirty="0" smtClean="0">
                <a:solidFill>
                  <a:schemeClr val="accent4"/>
                </a:solidFill>
              </a:rPr>
              <a:t>expensive</a:t>
            </a:r>
            <a:endParaRPr lang="en-US" sz="2000" b="1" dirty="0">
              <a:solidFill>
                <a:schemeClr val="accent4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6356404" y="4648200"/>
            <a:ext cx="1219200" cy="3048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l"/>
            <a:r>
              <a:rPr lang="en-US" sz="2000" b="1" dirty="0" smtClean="0">
                <a:solidFill>
                  <a:schemeClr val="accent2">
                    <a:lumMod val="25000"/>
                  </a:schemeClr>
                </a:solidFill>
              </a:rPr>
              <a:t>cheap</a:t>
            </a:r>
            <a:endParaRPr lang="en-US" sz="2000" b="1" dirty="0">
              <a:solidFill>
                <a:schemeClr val="accent2">
                  <a:lumMod val="25000"/>
                </a:schemeClr>
              </a:solidFill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838200" y="4800600"/>
            <a:ext cx="2819400" cy="3048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l"/>
            <a:r>
              <a:rPr lang="en-US" sz="2000" b="1" dirty="0" smtClean="0"/>
              <a:t>Conflicting Needs:</a:t>
            </a:r>
            <a:endParaRPr lang="en-US" sz="2000" b="1" dirty="0"/>
          </a:p>
        </p:txBody>
      </p:sp>
      <p:cxnSp>
        <p:nvCxnSpPr>
          <p:cNvPr id="36" name="Straight Connector 35"/>
          <p:cNvCxnSpPr/>
          <p:nvPr/>
        </p:nvCxnSpPr>
        <p:spPr>
          <a:xfrm>
            <a:off x="533400" y="3962400"/>
            <a:ext cx="8077200" cy="0"/>
          </a:xfrm>
          <a:prstGeom prst="line">
            <a:avLst/>
          </a:prstGeom>
          <a:ln w="19050" cap="rnd">
            <a:prstDash val="sysDot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321612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Rectangle 45"/>
          <p:cNvSpPr/>
          <p:nvPr/>
        </p:nvSpPr>
        <p:spPr>
          <a:xfrm>
            <a:off x="1295400" y="1066800"/>
            <a:ext cx="1143000" cy="228600"/>
          </a:xfrm>
          <a:prstGeom prst="rect">
            <a:avLst/>
          </a:prstGeom>
          <a:solidFill>
            <a:schemeClr val="bg1"/>
          </a:solidFill>
          <a:ln w="190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2514600" y="1066800"/>
            <a:ext cx="1143000" cy="228600"/>
          </a:xfrm>
          <a:prstGeom prst="rect">
            <a:avLst/>
          </a:prstGeom>
          <a:solidFill>
            <a:schemeClr val="bg1"/>
          </a:solidFill>
          <a:ln w="190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endParaRPr lang="en-US"/>
          </a:p>
        </p:txBody>
      </p:sp>
      <p:sp>
        <p:nvSpPr>
          <p:cNvPr id="48" name="Rectangle 47"/>
          <p:cNvSpPr/>
          <p:nvPr/>
        </p:nvSpPr>
        <p:spPr>
          <a:xfrm>
            <a:off x="3733800" y="1066800"/>
            <a:ext cx="1143000" cy="228600"/>
          </a:xfrm>
          <a:prstGeom prst="rect">
            <a:avLst/>
          </a:prstGeom>
          <a:solidFill>
            <a:schemeClr val="bg1"/>
          </a:solidFill>
          <a:ln w="190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endParaRPr lang="en-US"/>
          </a:p>
        </p:txBody>
      </p:sp>
      <p:sp>
        <p:nvSpPr>
          <p:cNvPr id="49" name="Rectangle 48"/>
          <p:cNvSpPr/>
          <p:nvPr/>
        </p:nvSpPr>
        <p:spPr>
          <a:xfrm>
            <a:off x="4953000" y="1066800"/>
            <a:ext cx="1143000" cy="228600"/>
          </a:xfrm>
          <a:prstGeom prst="rect">
            <a:avLst/>
          </a:prstGeom>
          <a:solidFill>
            <a:schemeClr val="bg1"/>
          </a:solidFill>
          <a:ln w="190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Two-Level Cleaning</a:t>
            </a:r>
            <a:endParaRPr lang="en-US" dirty="0"/>
          </a:p>
        </p:txBody>
      </p:sp>
      <p:sp>
        <p:nvSpPr>
          <p:cNvPr id="133" name="Content Placeholder 132"/>
          <p:cNvSpPr>
            <a:spLocks noGrp="1"/>
          </p:cNvSpPr>
          <p:nvPr>
            <p:ph sz="half" idx="1"/>
          </p:nvPr>
        </p:nvSpPr>
        <p:spPr>
          <a:xfrm>
            <a:off x="3733800" y="4312404"/>
            <a:ext cx="5181600" cy="1143000"/>
          </a:xfrm>
        </p:spPr>
        <p:txBody>
          <a:bodyPr/>
          <a:lstStyle/>
          <a:p>
            <a:pPr marL="0" indent="0">
              <a:buNone/>
            </a:pPr>
            <a:r>
              <a:rPr lang="en-US" sz="2000" dirty="0" smtClean="0"/>
              <a:t>Combined Cleaning:</a:t>
            </a:r>
          </a:p>
          <a:p>
            <a:pPr marL="287338" lvl="1" indent="-287338"/>
            <a:r>
              <a:rPr lang="en-US" sz="1800" dirty="0" smtClean="0"/>
              <a:t>Clean multiple segments</a:t>
            </a:r>
          </a:p>
          <a:p>
            <a:pPr marL="287338" lvl="1" indent="-287338"/>
            <a:r>
              <a:rPr lang="en-US" sz="1800" dirty="0" smtClean="0"/>
              <a:t>Free old segments (disk &amp; memory)</a:t>
            </a:r>
            <a:endParaRPr lang="en-US" sz="1800" dirty="0"/>
          </a:p>
        </p:txBody>
      </p:sp>
      <p:sp>
        <p:nvSpPr>
          <p:cNvPr id="134" name="Content Placeholder 133"/>
          <p:cNvSpPr>
            <a:spLocks noGrp="1"/>
          </p:cNvSpPr>
          <p:nvPr>
            <p:ph sz="half" idx="2"/>
          </p:nvPr>
        </p:nvSpPr>
        <p:spPr>
          <a:xfrm>
            <a:off x="3733800" y="2026404"/>
            <a:ext cx="5029200" cy="1143000"/>
          </a:xfrm>
        </p:spPr>
        <p:txBody>
          <a:bodyPr/>
          <a:lstStyle/>
          <a:p>
            <a:pPr marL="0" indent="0">
              <a:buNone/>
            </a:pPr>
            <a:r>
              <a:rPr lang="en-US" sz="2000" dirty="0" smtClean="0"/>
              <a:t>Compaction:</a:t>
            </a:r>
          </a:p>
          <a:p>
            <a:pPr marL="231775" lvl="1" indent="-231775"/>
            <a:r>
              <a:rPr lang="en-US" sz="1800" dirty="0" smtClean="0"/>
              <a:t>Clean single segment in memory</a:t>
            </a:r>
          </a:p>
          <a:p>
            <a:pPr marL="231775" lvl="1" indent="-231775"/>
            <a:r>
              <a:rPr lang="en-US" sz="1800" dirty="0" smtClean="0"/>
              <a:t>No change to replicas on backups</a:t>
            </a:r>
            <a:endParaRPr lang="en-US" sz="1800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March 1, 2015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The RAMCloud Storage System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E2162002-2512-45FD-82AF-2FE8F2E91859}" type="slidenum">
              <a:rPr lang="en-US" smtClean="0"/>
              <a:pPr>
                <a:defRPr/>
              </a:pPr>
              <a:t>34</a:t>
            </a:fld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1295400" y="1066800"/>
            <a:ext cx="228600" cy="228600"/>
          </a:xfrm>
          <a:prstGeom prst="rect">
            <a:avLst/>
          </a:prstGeom>
          <a:solidFill>
            <a:srgbClr val="FFFF91"/>
          </a:solidFill>
          <a:ln w="190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2514600" y="1066800"/>
            <a:ext cx="457200" cy="228600"/>
          </a:xfrm>
          <a:prstGeom prst="rect">
            <a:avLst/>
          </a:prstGeom>
          <a:solidFill>
            <a:srgbClr val="E8B888"/>
          </a:solidFill>
          <a:ln w="190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1752600" y="1066800"/>
            <a:ext cx="228600" cy="228600"/>
          </a:xfrm>
          <a:prstGeom prst="rect">
            <a:avLst/>
          </a:prstGeom>
          <a:solidFill>
            <a:srgbClr val="C2F4C2"/>
          </a:solidFill>
          <a:ln w="190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3048000" y="1066800"/>
            <a:ext cx="152400" cy="228600"/>
          </a:xfrm>
          <a:prstGeom prst="rect">
            <a:avLst/>
          </a:prstGeom>
          <a:solidFill>
            <a:srgbClr val="FFD85D"/>
          </a:solidFill>
          <a:ln w="190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2209800" y="1066800"/>
            <a:ext cx="76200" cy="228600"/>
          </a:xfrm>
          <a:prstGeom prst="rect">
            <a:avLst/>
          </a:prstGeom>
          <a:solidFill>
            <a:srgbClr val="CCD8F4"/>
          </a:solidFill>
          <a:ln w="190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3810000" y="1066800"/>
            <a:ext cx="304800" cy="228600"/>
          </a:xfrm>
          <a:prstGeom prst="rect">
            <a:avLst/>
          </a:prstGeom>
          <a:solidFill>
            <a:srgbClr val="FFDDEE"/>
          </a:solidFill>
          <a:ln w="190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endParaRPr lang="en-US"/>
          </a:p>
        </p:txBody>
      </p:sp>
      <p:sp>
        <p:nvSpPr>
          <p:cNvPr id="39" name="Rectangle 38"/>
          <p:cNvSpPr/>
          <p:nvPr/>
        </p:nvSpPr>
        <p:spPr>
          <a:xfrm>
            <a:off x="3276600" y="1066800"/>
            <a:ext cx="152400" cy="228600"/>
          </a:xfrm>
          <a:prstGeom prst="rect">
            <a:avLst/>
          </a:prstGeom>
          <a:solidFill>
            <a:srgbClr val="CCD8F4"/>
          </a:solidFill>
          <a:ln w="190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endParaRPr lang="en-US"/>
          </a:p>
        </p:txBody>
      </p:sp>
      <p:sp>
        <p:nvSpPr>
          <p:cNvPr id="40" name="Rectangle 39"/>
          <p:cNvSpPr/>
          <p:nvPr/>
        </p:nvSpPr>
        <p:spPr>
          <a:xfrm>
            <a:off x="3429000" y="1066800"/>
            <a:ext cx="228600" cy="228600"/>
          </a:xfrm>
          <a:prstGeom prst="rect">
            <a:avLst/>
          </a:prstGeom>
          <a:solidFill>
            <a:srgbClr val="CBC0F2"/>
          </a:solidFill>
          <a:ln w="190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endParaRPr lang="en-US"/>
          </a:p>
        </p:txBody>
      </p:sp>
      <p:sp>
        <p:nvSpPr>
          <p:cNvPr id="41" name="Rectangle 40"/>
          <p:cNvSpPr/>
          <p:nvPr/>
        </p:nvSpPr>
        <p:spPr>
          <a:xfrm>
            <a:off x="4267200" y="1066800"/>
            <a:ext cx="152400" cy="228600"/>
          </a:xfrm>
          <a:prstGeom prst="rect">
            <a:avLst/>
          </a:prstGeom>
          <a:solidFill>
            <a:srgbClr val="CCD8F4"/>
          </a:solidFill>
          <a:ln w="190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endParaRPr lang="en-US"/>
          </a:p>
        </p:txBody>
      </p:sp>
      <p:sp>
        <p:nvSpPr>
          <p:cNvPr id="63" name="TextBox 62"/>
          <p:cNvSpPr txBox="1"/>
          <p:nvPr/>
        </p:nvSpPr>
        <p:spPr>
          <a:xfrm>
            <a:off x="220161" y="1497558"/>
            <a:ext cx="961802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r"/>
            <a:r>
              <a:rPr lang="en-US" b="1" dirty="0" smtClean="0">
                <a:solidFill>
                  <a:schemeClr val="tx2"/>
                </a:solidFill>
              </a:rPr>
              <a:t>Backups</a:t>
            </a:r>
            <a:endParaRPr lang="en-US" b="1" dirty="0">
              <a:solidFill>
                <a:schemeClr val="tx2"/>
              </a:solidFill>
            </a:endParaRPr>
          </a:p>
        </p:txBody>
      </p:sp>
      <p:sp>
        <p:nvSpPr>
          <p:cNvPr id="64" name="TextBox 63"/>
          <p:cNvSpPr txBox="1"/>
          <p:nvPr/>
        </p:nvSpPr>
        <p:spPr>
          <a:xfrm>
            <a:off x="489466" y="1044843"/>
            <a:ext cx="692497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r"/>
            <a:r>
              <a:rPr lang="en-US" b="1" dirty="0" smtClean="0">
                <a:solidFill>
                  <a:schemeClr val="tx2"/>
                </a:solidFill>
              </a:rPr>
              <a:t>DRAM</a:t>
            </a:r>
            <a:endParaRPr lang="en-US" b="1" dirty="0">
              <a:solidFill>
                <a:schemeClr val="tx2"/>
              </a:solidFill>
            </a:endParaRPr>
          </a:p>
        </p:txBody>
      </p:sp>
      <p:sp>
        <p:nvSpPr>
          <p:cNvPr id="65" name="Rectangle 64"/>
          <p:cNvSpPr/>
          <p:nvPr/>
        </p:nvSpPr>
        <p:spPr>
          <a:xfrm>
            <a:off x="1295400" y="1524000"/>
            <a:ext cx="1143000" cy="228600"/>
          </a:xfrm>
          <a:prstGeom prst="rect">
            <a:avLst/>
          </a:prstGeom>
          <a:solidFill>
            <a:schemeClr val="bg1"/>
          </a:solidFill>
          <a:ln w="190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endParaRPr lang="en-US"/>
          </a:p>
        </p:txBody>
      </p:sp>
      <p:sp>
        <p:nvSpPr>
          <p:cNvPr id="66" name="Rectangle 65"/>
          <p:cNvSpPr/>
          <p:nvPr/>
        </p:nvSpPr>
        <p:spPr>
          <a:xfrm>
            <a:off x="2514600" y="1524000"/>
            <a:ext cx="1143000" cy="228600"/>
          </a:xfrm>
          <a:prstGeom prst="rect">
            <a:avLst/>
          </a:prstGeom>
          <a:solidFill>
            <a:schemeClr val="bg1"/>
          </a:solidFill>
          <a:ln w="190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endParaRPr lang="en-US"/>
          </a:p>
        </p:txBody>
      </p:sp>
      <p:sp>
        <p:nvSpPr>
          <p:cNvPr id="67" name="Rectangle 66"/>
          <p:cNvSpPr/>
          <p:nvPr/>
        </p:nvSpPr>
        <p:spPr>
          <a:xfrm>
            <a:off x="3733800" y="1524000"/>
            <a:ext cx="1143000" cy="228600"/>
          </a:xfrm>
          <a:prstGeom prst="rect">
            <a:avLst/>
          </a:prstGeom>
          <a:solidFill>
            <a:schemeClr val="bg1"/>
          </a:solidFill>
          <a:ln w="190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endParaRPr lang="en-US"/>
          </a:p>
        </p:txBody>
      </p:sp>
      <p:sp>
        <p:nvSpPr>
          <p:cNvPr id="68" name="Rectangle 67"/>
          <p:cNvSpPr/>
          <p:nvPr/>
        </p:nvSpPr>
        <p:spPr>
          <a:xfrm>
            <a:off x="4953000" y="1524000"/>
            <a:ext cx="1143000" cy="228600"/>
          </a:xfrm>
          <a:prstGeom prst="rect">
            <a:avLst/>
          </a:prstGeom>
          <a:solidFill>
            <a:schemeClr val="bg1"/>
          </a:solidFill>
          <a:ln w="190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endParaRPr lang="en-US"/>
          </a:p>
        </p:txBody>
      </p:sp>
      <p:sp>
        <p:nvSpPr>
          <p:cNvPr id="69" name="Rectangle 68"/>
          <p:cNvSpPr/>
          <p:nvPr/>
        </p:nvSpPr>
        <p:spPr>
          <a:xfrm>
            <a:off x="1295400" y="1524000"/>
            <a:ext cx="228600" cy="228600"/>
          </a:xfrm>
          <a:prstGeom prst="rect">
            <a:avLst/>
          </a:prstGeom>
          <a:solidFill>
            <a:srgbClr val="FFFF91"/>
          </a:solidFill>
          <a:ln w="190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endParaRPr lang="en-US"/>
          </a:p>
        </p:txBody>
      </p:sp>
      <p:sp>
        <p:nvSpPr>
          <p:cNvPr id="70" name="Rectangle 69"/>
          <p:cNvSpPr/>
          <p:nvPr/>
        </p:nvSpPr>
        <p:spPr>
          <a:xfrm>
            <a:off x="2514600" y="1524000"/>
            <a:ext cx="457200" cy="228600"/>
          </a:xfrm>
          <a:prstGeom prst="rect">
            <a:avLst/>
          </a:prstGeom>
          <a:solidFill>
            <a:srgbClr val="E8B888"/>
          </a:solidFill>
          <a:ln w="190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endParaRPr lang="en-US"/>
          </a:p>
        </p:txBody>
      </p:sp>
      <p:sp>
        <p:nvSpPr>
          <p:cNvPr id="71" name="Rectangle 70"/>
          <p:cNvSpPr/>
          <p:nvPr/>
        </p:nvSpPr>
        <p:spPr>
          <a:xfrm>
            <a:off x="1752600" y="1524000"/>
            <a:ext cx="228600" cy="228600"/>
          </a:xfrm>
          <a:prstGeom prst="rect">
            <a:avLst/>
          </a:prstGeom>
          <a:solidFill>
            <a:srgbClr val="C2F4C2"/>
          </a:solidFill>
          <a:ln w="190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endParaRPr lang="en-US"/>
          </a:p>
        </p:txBody>
      </p:sp>
      <p:sp>
        <p:nvSpPr>
          <p:cNvPr id="72" name="Rectangle 71"/>
          <p:cNvSpPr/>
          <p:nvPr/>
        </p:nvSpPr>
        <p:spPr>
          <a:xfrm>
            <a:off x="3048000" y="1524000"/>
            <a:ext cx="152400" cy="228600"/>
          </a:xfrm>
          <a:prstGeom prst="rect">
            <a:avLst/>
          </a:prstGeom>
          <a:solidFill>
            <a:srgbClr val="FFD85D"/>
          </a:solidFill>
          <a:ln w="190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endParaRPr lang="en-US"/>
          </a:p>
        </p:txBody>
      </p:sp>
      <p:sp>
        <p:nvSpPr>
          <p:cNvPr id="73" name="Rectangle 72"/>
          <p:cNvSpPr/>
          <p:nvPr/>
        </p:nvSpPr>
        <p:spPr>
          <a:xfrm>
            <a:off x="2209800" y="1524000"/>
            <a:ext cx="76200" cy="228600"/>
          </a:xfrm>
          <a:prstGeom prst="rect">
            <a:avLst/>
          </a:prstGeom>
          <a:solidFill>
            <a:srgbClr val="CCD8F4"/>
          </a:solidFill>
          <a:ln w="190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endParaRPr lang="en-US"/>
          </a:p>
        </p:txBody>
      </p:sp>
      <p:sp>
        <p:nvSpPr>
          <p:cNvPr id="74" name="Rectangle 73"/>
          <p:cNvSpPr/>
          <p:nvPr/>
        </p:nvSpPr>
        <p:spPr>
          <a:xfrm>
            <a:off x="3810000" y="1524000"/>
            <a:ext cx="304800" cy="228600"/>
          </a:xfrm>
          <a:prstGeom prst="rect">
            <a:avLst/>
          </a:prstGeom>
          <a:solidFill>
            <a:srgbClr val="FFDDEE"/>
          </a:solidFill>
          <a:ln w="190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endParaRPr lang="en-US"/>
          </a:p>
        </p:txBody>
      </p:sp>
      <p:sp>
        <p:nvSpPr>
          <p:cNvPr id="75" name="Rectangle 74"/>
          <p:cNvSpPr/>
          <p:nvPr/>
        </p:nvSpPr>
        <p:spPr>
          <a:xfrm>
            <a:off x="3276600" y="1524000"/>
            <a:ext cx="152400" cy="228600"/>
          </a:xfrm>
          <a:prstGeom prst="rect">
            <a:avLst/>
          </a:prstGeom>
          <a:solidFill>
            <a:srgbClr val="CCD8F4"/>
          </a:solidFill>
          <a:ln w="190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endParaRPr lang="en-US"/>
          </a:p>
        </p:txBody>
      </p:sp>
      <p:sp>
        <p:nvSpPr>
          <p:cNvPr id="76" name="Rectangle 75"/>
          <p:cNvSpPr/>
          <p:nvPr/>
        </p:nvSpPr>
        <p:spPr>
          <a:xfrm>
            <a:off x="3429000" y="1524000"/>
            <a:ext cx="228600" cy="228600"/>
          </a:xfrm>
          <a:prstGeom prst="rect">
            <a:avLst/>
          </a:prstGeom>
          <a:solidFill>
            <a:srgbClr val="CBC0F2"/>
          </a:solidFill>
          <a:ln w="190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endParaRPr lang="en-US"/>
          </a:p>
        </p:txBody>
      </p:sp>
      <p:sp>
        <p:nvSpPr>
          <p:cNvPr id="77" name="Rectangle 76"/>
          <p:cNvSpPr/>
          <p:nvPr/>
        </p:nvSpPr>
        <p:spPr>
          <a:xfrm>
            <a:off x="4267200" y="1524000"/>
            <a:ext cx="152400" cy="228600"/>
          </a:xfrm>
          <a:prstGeom prst="rect">
            <a:avLst/>
          </a:prstGeom>
          <a:solidFill>
            <a:srgbClr val="CCD8F4"/>
          </a:solidFill>
          <a:ln w="190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endParaRPr lang="en-US"/>
          </a:p>
        </p:txBody>
      </p:sp>
      <p:sp>
        <p:nvSpPr>
          <p:cNvPr id="78" name="Rectangle 77"/>
          <p:cNvSpPr/>
          <p:nvPr/>
        </p:nvSpPr>
        <p:spPr>
          <a:xfrm>
            <a:off x="1295400" y="3352800"/>
            <a:ext cx="533400" cy="228600"/>
          </a:xfrm>
          <a:prstGeom prst="rect">
            <a:avLst/>
          </a:prstGeom>
          <a:solidFill>
            <a:srgbClr val="EAEAEA"/>
          </a:solidFill>
          <a:ln w="190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9" name="Rectangle 78"/>
          <p:cNvSpPr/>
          <p:nvPr/>
        </p:nvSpPr>
        <p:spPr>
          <a:xfrm>
            <a:off x="2514600" y="3352800"/>
            <a:ext cx="1143000" cy="228600"/>
          </a:xfrm>
          <a:prstGeom prst="rect">
            <a:avLst/>
          </a:prstGeom>
          <a:solidFill>
            <a:schemeClr val="bg1"/>
          </a:solidFill>
          <a:ln w="190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endParaRPr lang="en-US"/>
          </a:p>
        </p:txBody>
      </p:sp>
      <p:sp>
        <p:nvSpPr>
          <p:cNvPr id="81" name="Rectangle 80"/>
          <p:cNvSpPr/>
          <p:nvPr/>
        </p:nvSpPr>
        <p:spPr>
          <a:xfrm>
            <a:off x="4953000" y="3352800"/>
            <a:ext cx="1143000" cy="228600"/>
          </a:xfrm>
          <a:prstGeom prst="rect">
            <a:avLst/>
          </a:prstGeom>
          <a:solidFill>
            <a:schemeClr val="bg1"/>
          </a:solidFill>
          <a:ln w="190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endParaRPr lang="en-US"/>
          </a:p>
        </p:txBody>
      </p:sp>
      <p:sp>
        <p:nvSpPr>
          <p:cNvPr id="82" name="Rectangle 81"/>
          <p:cNvSpPr/>
          <p:nvPr/>
        </p:nvSpPr>
        <p:spPr>
          <a:xfrm>
            <a:off x="1295400" y="3352800"/>
            <a:ext cx="228600" cy="228600"/>
          </a:xfrm>
          <a:prstGeom prst="rect">
            <a:avLst/>
          </a:prstGeom>
          <a:solidFill>
            <a:srgbClr val="FFFF91"/>
          </a:solidFill>
          <a:ln w="190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endParaRPr lang="en-US"/>
          </a:p>
        </p:txBody>
      </p:sp>
      <p:sp>
        <p:nvSpPr>
          <p:cNvPr id="83" name="Rectangle 82"/>
          <p:cNvSpPr/>
          <p:nvPr/>
        </p:nvSpPr>
        <p:spPr>
          <a:xfrm>
            <a:off x="2514600" y="3352800"/>
            <a:ext cx="457200" cy="228600"/>
          </a:xfrm>
          <a:prstGeom prst="rect">
            <a:avLst/>
          </a:prstGeom>
          <a:solidFill>
            <a:srgbClr val="E8B888"/>
          </a:solidFill>
          <a:ln w="190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endParaRPr lang="en-US"/>
          </a:p>
        </p:txBody>
      </p:sp>
      <p:sp>
        <p:nvSpPr>
          <p:cNvPr id="84" name="Rectangle 83"/>
          <p:cNvSpPr/>
          <p:nvPr/>
        </p:nvSpPr>
        <p:spPr>
          <a:xfrm>
            <a:off x="1524000" y="3352800"/>
            <a:ext cx="228600" cy="228600"/>
          </a:xfrm>
          <a:prstGeom prst="rect">
            <a:avLst/>
          </a:prstGeom>
          <a:solidFill>
            <a:srgbClr val="C2F4C2"/>
          </a:solidFill>
          <a:ln w="190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endParaRPr lang="en-US"/>
          </a:p>
        </p:txBody>
      </p:sp>
      <p:sp>
        <p:nvSpPr>
          <p:cNvPr id="85" name="Rectangle 84"/>
          <p:cNvSpPr/>
          <p:nvPr/>
        </p:nvSpPr>
        <p:spPr>
          <a:xfrm>
            <a:off x="3048000" y="3352800"/>
            <a:ext cx="152400" cy="228600"/>
          </a:xfrm>
          <a:prstGeom prst="rect">
            <a:avLst/>
          </a:prstGeom>
          <a:solidFill>
            <a:srgbClr val="FFD85D"/>
          </a:solidFill>
          <a:ln w="190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endParaRPr lang="en-US"/>
          </a:p>
        </p:txBody>
      </p:sp>
      <p:sp>
        <p:nvSpPr>
          <p:cNvPr id="86" name="Rectangle 85"/>
          <p:cNvSpPr/>
          <p:nvPr/>
        </p:nvSpPr>
        <p:spPr>
          <a:xfrm>
            <a:off x="1752600" y="3352800"/>
            <a:ext cx="76200" cy="228600"/>
          </a:xfrm>
          <a:prstGeom prst="rect">
            <a:avLst/>
          </a:prstGeom>
          <a:solidFill>
            <a:srgbClr val="CCD8F4"/>
          </a:solidFill>
          <a:ln w="190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endParaRPr lang="en-US"/>
          </a:p>
        </p:txBody>
      </p:sp>
      <p:sp>
        <p:nvSpPr>
          <p:cNvPr id="88" name="Rectangle 87"/>
          <p:cNvSpPr/>
          <p:nvPr/>
        </p:nvSpPr>
        <p:spPr>
          <a:xfrm>
            <a:off x="3276600" y="3352800"/>
            <a:ext cx="152400" cy="228600"/>
          </a:xfrm>
          <a:prstGeom prst="rect">
            <a:avLst/>
          </a:prstGeom>
          <a:solidFill>
            <a:srgbClr val="CCD8F4"/>
          </a:solidFill>
          <a:ln w="190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endParaRPr lang="en-US"/>
          </a:p>
        </p:txBody>
      </p:sp>
      <p:sp>
        <p:nvSpPr>
          <p:cNvPr id="89" name="Rectangle 88"/>
          <p:cNvSpPr/>
          <p:nvPr/>
        </p:nvSpPr>
        <p:spPr>
          <a:xfrm>
            <a:off x="3429000" y="3352800"/>
            <a:ext cx="228600" cy="228600"/>
          </a:xfrm>
          <a:prstGeom prst="rect">
            <a:avLst/>
          </a:prstGeom>
          <a:solidFill>
            <a:srgbClr val="CBC0F2"/>
          </a:solidFill>
          <a:ln w="190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endParaRPr lang="en-US"/>
          </a:p>
        </p:txBody>
      </p:sp>
      <p:sp>
        <p:nvSpPr>
          <p:cNvPr id="91" name="Rectangle 90"/>
          <p:cNvSpPr/>
          <p:nvPr/>
        </p:nvSpPr>
        <p:spPr>
          <a:xfrm>
            <a:off x="1295400" y="3810000"/>
            <a:ext cx="1143000" cy="228600"/>
          </a:xfrm>
          <a:prstGeom prst="rect">
            <a:avLst/>
          </a:prstGeom>
          <a:solidFill>
            <a:schemeClr val="bg1"/>
          </a:solidFill>
          <a:ln w="190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endParaRPr lang="en-US"/>
          </a:p>
        </p:txBody>
      </p:sp>
      <p:sp>
        <p:nvSpPr>
          <p:cNvPr id="92" name="Rectangle 91"/>
          <p:cNvSpPr/>
          <p:nvPr/>
        </p:nvSpPr>
        <p:spPr>
          <a:xfrm>
            <a:off x="2514600" y="3810000"/>
            <a:ext cx="1143000" cy="228600"/>
          </a:xfrm>
          <a:prstGeom prst="rect">
            <a:avLst/>
          </a:prstGeom>
          <a:solidFill>
            <a:srgbClr val="EAEAEA"/>
          </a:solidFill>
          <a:ln w="190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3" name="Rectangle 92"/>
          <p:cNvSpPr/>
          <p:nvPr/>
        </p:nvSpPr>
        <p:spPr>
          <a:xfrm>
            <a:off x="3733800" y="3810000"/>
            <a:ext cx="1143000" cy="228600"/>
          </a:xfrm>
          <a:prstGeom prst="rect">
            <a:avLst/>
          </a:prstGeom>
          <a:solidFill>
            <a:schemeClr val="bg1"/>
          </a:solidFill>
          <a:ln w="190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endParaRPr lang="en-US"/>
          </a:p>
        </p:txBody>
      </p:sp>
      <p:sp>
        <p:nvSpPr>
          <p:cNvPr id="94" name="Rectangle 93"/>
          <p:cNvSpPr/>
          <p:nvPr/>
        </p:nvSpPr>
        <p:spPr>
          <a:xfrm>
            <a:off x="4953000" y="3810000"/>
            <a:ext cx="1143000" cy="228600"/>
          </a:xfrm>
          <a:prstGeom prst="rect">
            <a:avLst/>
          </a:prstGeom>
          <a:solidFill>
            <a:schemeClr val="bg1"/>
          </a:solidFill>
          <a:ln w="190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endParaRPr lang="en-US"/>
          </a:p>
        </p:txBody>
      </p:sp>
      <p:sp>
        <p:nvSpPr>
          <p:cNvPr id="95" name="Rectangle 94"/>
          <p:cNvSpPr/>
          <p:nvPr/>
        </p:nvSpPr>
        <p:spPr>
          <a:xfrm>
            <a:off x="1295400" y="3810000"/>
            <a:ext cx="228600" cy="228600"/>
          </a:xfrm>
          <a:prstGeom prst="rect">
            <a:avLst/>
          </a:prstGeom>
          <a:solidFill>
            <a:srgbClr val="FFFF91"/>
          </a:solidFill>
          <a:ln w="190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endParaRPr lang="en-US"/>
          </a:p>
        </p:txBody>
      </p:sp>
      <p:sp>
        <p:nvSpPr>
          <p:cNvPr id="96" name="Rectangle 95"/>
          <p:cNvSpPr/>
          <p:nvPr/>
        </p:nvSpPr>
        <p:spPr>
          <a:xfrm>
            <a:off x="2514600" y="3810000"/>
            <a:ext cx="457200" cy="228600"/>
          </a:xfrm>
          <a:prstGeom prst="rect">
            <a:avLst/>
          </a:prstGeom>
          <a:solidFill>
            <a:srgbClr val="E8B888"/>
          </a:solidFill>
          <a:ln w="190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endParaRPr lang="en-US"/>
          </a:p>
        </p:txBody>
      </p:sp>
      <p:sp>
        <p:nvSpPr>
          <p:cNvPr id="97" name="Rectangle 96"/>
          <p:cNvSpPr/>
          <p:nvPr/>
        </p:nvSpPr>
        <p:spPr>
          <a:xfrm>
            <a:off x="1752600" y="3810000"/>
            <a:ext cx="228600" cy="228600"/>
          </a:xfrm>
          <a:prstGeom prst="rect">
            <a:avLst/>
          </a:prstGeom>
          <a:solidFill>
            <a:srgbClr val="C2F4C2"/>
          </a:solidFill>
          <a:ln w="190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endParaRPr lang="en-US"/>
          </a:p>
        </p:txBody>
      </p:sp>
      <p:sp>
        <p:nvSpPr>
          <p:cNvPr id="98" name="Rectangle 97"/>
          <p:cNvSpPr/>
          <p:nvPr/>
        </p:nvSpPr>
        <p:spPr>
          <a:xfrm>
            <a:off x="3048000" y="3810000"/>
            <a:ext cx="152400" cy="228600"/>
          </a:xfrm>
          <a:prstGeom prst="rect">
            <a:avLst/>
          </a:prstGeom>
          <a:solidFill>
            <a:srgbClr val="FFD85D"/>
          </a:solidFill>
          <a:ln w="190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endParaRPr lang="en-US"/>
          </a:p>
        </p:txBody>
      </p:sp>
      <p:sp>
        <p:nvSpPr>
          <p:cNvPr id="99" name="Rectangle 98"/>
          <p:cNvSpPr/>
          <p:nvPr/>
        </p:nvSpPr>
        <p:spPr>
          <a:xfrm>
            <a:off x="2209800" y="3810000"/>
            <a:ext cx="76200" cy="228600"/>
          </a:xfrm>
          <a:prstGeom prst="rect">
            <a:avLst/>
          </a:prstGeom>
          <a:solidFill>
            <a:srgbClr val="CCD8F4"/>
          </a:solidFill>
          <a:ln w="190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endParaRPr lang="en-US"/>
          </a:p>
        </p:txBody>
      </p:sp>
      <p:sp>
        <p:nvSpPr>
          <p:cNvPr id="100" name="Rectangle 99"/>
          <p:cNvSpPr/>
          <p:nvPr/>
        </p:nvSpPr>
        <p:spPr>
          <a:xfrm>
            <a:off x="3810000" y="3810000"/>
            <a:ext cx="304800" cy="228600"/>
          </a:xfrm>
          <a:prstGeom prst="rect">
            <a:avLst/>
          </a:prstGeom>
          <a:solidFill>
            <a:srgbClr val="FFDDEE"/>
          </a:solidFill>
          <a:ln w="190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endParaRPr lang="en-US"/>
          </a:p>
        </p:txBody>
      </p:sp>
      <p:sp>
        <p:nvSpPr>
          <p:cNvPr id="101" name="Rectangle 100"/>
          <p:cNvSpPr/>
          <p:nvPr/>
        </p:nvSpPr>
        <p:spPr>
          <a:xfrm>
            <a:off x="3276600" y="3810000"/>
            <a:ext cx="152400" cy="228600"/>
          </a:xfrm>
          <a:prstGeom prst="rect">
            <a:avLst/>
          </a:prstGeom>
          <a:solidFill>
            <a:srgbClr val="CCD8F4"/>
          </a:solidFill>
          <a:ln w="190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endParaRPr lang="en-US"/>
          </a:p>
        </p:txBody>
      </p:sp>
      <p:sp>
        <p:nvSpPr>
          <p:cNvPr id="102" name="Rectangle 101"/>
          <p:cNvSpPr/>
          <p:nvPr/>
        </p:nvSpPr>
        <p:spPr>
          <a:xfrm>
            <a:off x="3429000" y="3810000"/>
            <a:ext cx="228600" cy="228600"/>
          </a:xfrm>
          <a:prstGeom prst="rect">
            <a:avLst/>
          </a:prstGeom>
          <a:solidFill>
            <a:srgbClr val="CBC0F2"/>
          </a:solidFill>
          <a:ln w="190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endParaRPr lang="en-US"/>
          </a:p>
        </p:txBody>
      </p:sp>
      <p:sp>
        <p:nvSpPr>
          <p:cNvPr id="103" name="Rectangle 102"/>
          <p:cNvSpPr/>
          <p:nvPr/>
        </p:nvSpPr>
        <p:spPr>
          <a:xfrm>
            <a:off x="4267200" y="3810000"/>
            <a:ext cx="152400" cy="228600"/>
          </a:xfrm>
          <a:prstGeom prst="rect">
            <a:avLst/>
          </a:prstGeom>
          <a:solidFill>
            <a:srgbClr val="CCD8F4"/>
          </a:solidFill>
          <a:ln w="190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endParaRPr lang="en-US"/>
          </a:p>
        </p:txBody>
      </p:sp>
      <p:sp>
        <p:nvSpPr>
          <p:cNvPr id="106" name="Rectangle 105"/>
          <p:cNvSpPr/>
          <p:nvPr/>
        </p:nvSpPr>
        <p:spPr>
          <a:xfrm>
            <a:off x="2514600" y="5638800"/>
            <a:ext cx="1143000" cy="228600"/>
          </a:xfrm>
          <a:prstGeom prst="rect">
            <a:avLst/>
          </a:prstGeom>
          <a:solidFill>
            <a:schemeClr val="bg1"/>
          </a:solidFill>
          <a:ln w="190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endParaRPr lang="en-US"/>
          </a:p>
        </p:txBody>
      </p:sp>
      <p:sp>
        <p:nvSpPr>
          <p:cNvPr id="108" name="Rectangle 107"/>
          <p:cNvSpPr/>
          <p:nvPr/>
        </p:nvSpPr>
        <p:spPr>
          <a:xfrm>
            <a:off x="4953000" y="5638800"/>
            <a:ext cx="1143000" cy="228600"/>
          </a:xfrm>
          <a:prstGeom prst="rect">
            <a:avLst/>
          </a:prstGeom>
          <a:solidFill>
            <a:srgbClr val="EAEAEA"/>
          </a:solidFill>
          <a:ln w="190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9" name="Rectangle 108"/>
          <p:cNvSpPr/>
          <p:nvPr/>
        </p:nvSpPr>
        <p:spPr>
          <a:xfrm>
            <a:off x="4953000" y="5638800"/>
            <a:ext cx="228600" cy="228600"/>
          </a:xfrm>
          <a:prstGeom prst="rect">
            <a:avLst/>
          </a:prstGeom>
          <a:solidFill>
            <a:srgbClr val="FFFF91"/>
          </a:solidFill>
          <a:ln w="190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endParaRPr lang="en-US"/>
          </a:p>
        </p:txBody>
      </p:sp>
      <p:sp>
        <p:nvSpPr>
          <p:cNvPr id="110" name="Rectangle 109"/>
          <p:cNvSpPr/>
          <p:nvPr/>
        </p:nvSpPr>
        <p:spPr>
          <a:xfrm>
            <a:off x="2514600" y="5638800"/>
            <a:ext cx="457200" cy="228600"/>
          </a:xfrm>
          <a:prstGeom prst="rect">
            <a:avLst/>
          </a:prstGeom>
          <a:solidFill>
            <a:srgbClr val="E8B888"/>
          </a:solidFill>
          <a:ln w="190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endParaRPr lang="en-US"/>
          </a:p>
        </p:txBody>
      </p:sp>
      <p:sp>
        <p:nvSpPr>
          <p:cNvPr id="111" name="Rectangle 110"/>
          <p:cNvSpPr/>
          <p:nvPr/>
        </p:nvSpPr>
        <p:spPr>
          <a:xfrm>
            <a:off x="5181600" y="5638800"/>
            <a:ext cx="228600" cy="228600"/>
          </a:xfrm>
          <a:prstGeom prst="rect">
            <a:avLst/>
          </a:prstGeom>
          <a:solidFill>
            <a:srgbClr val="C2F4C2"/>
          </a:solidFill>
          <a:ln w="190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endParaRPr lang="en-US"/>
          </a:p>
        </p:txBody>
      </p:sp>
      <p:sp>
        <p:nvSpPr>
          <p:cNvPr id="112" name="Rectangle 111"/>
          <p:cNvSpPr/>
          <p:nvPr/>
        </p:nvSpPr>
        <p:spPr>
          <a:xfrm>
            <a:off x="3048000" y="5638800"/>
            <a:ext cx="152400" cy="228600"/>
          </a:xfrm>
          <a:prstGeom prst="rect">
            <a:avLst/>
          </a:prstGeom>
          <a:solidFill>
            <a:srgbClr val="FFD85D"/>
          </a:solidFill>
          <a:ln w="190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endParaRPr lang="en-US"/>
          </a:p>
        </p:txBody>
      </p:sp>
      <p:sp>
        <p:nvSpPr>
          <p:cNvPr id="113" name="Rectangle 112"/>
          <p:cNvSpPr/>
          <p:nvPr/>
        </p:nvSpPr>
        <p:spPr>
          <a:xfrm>
            <a:off x="5410200" y="5638800"/>
            <a:ext cx="76200" cy="228600"/>
          </a:xfrm>
          <a:prstGeom prst="rect">
            <a:avLst/>
          </a:prstGeom>
          <a:solidFill>
            <a:srgbClr val="CCD8F4"/>
          </a:solidFill>
          <a:ln w="190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endParaRPr lang="en-US"/>
          </a:p>
        </p:txBody>
      </p:sp>
      <p:sp>
        <p:nvSpPr>
          <p:cNvPr id="114" name="Rectangle 113"/>
          <p:cNvSpPr/>
          <p:nvPr/>
        </p:nvSpPr>
        <p:spPr>
          <a:xfrm>
            <a:off x="5486400" y="5638800"/>
            <a:ext cx="304800" cy="228600"/>
          </a:xfrm>
          <a:prstGeom prst="rect">
            <a:avLst/>
          </a:prstGeom>
          <a:solidFill>
            <a:srgbClr val="FFDDEE"/>
          </a:solidFill>
          <a:ln w="190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endParaRPr lang="en-US"/>
          </a:p>
        </p:txBody>
      </p:sp>
      <p:sp>
        <p:nvSpPr>
          <p:cNvPr id="115" name="Rectangle 114"/>
          <p:cNvSpPr/>
          <p:nvPr/>
        </p:nvSpPr>
        <p:spPr>
          <a:xfrm>
            <a:off x="3276600" y="5638800"/>
            <a:ext cx="152400" cy="228600"/>
          </a:xfrm>
          <a:prstGeom prst="rect">
            <a:avLst/>
          </a:prstGeom>
          <a:solidFill>
            <a:srgbClr val="CCD8F4"/>
          </a:solidFill>
          <a:ln w="190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endParaRPr lang="en-US"/>
          </a:p>
        </p:txBody>
      </p:sp>
      <p:sp>
        <p:nvSpPr>
          <p:cNvPr id="116" name="Rectangle 115"/>
          <p:cNvSpPr/>
          <p:nvPr/>
        </p:nvSpPr>
        <p:spPr>
          <a:xfrm>
            <a:off x="3429000" y="5638800"/>
            <a:ext cx="228600" cy="228600"/>
          </a:xfrm>
          <a:prstGeom prst="rect">
            <a:avLst/>
          </a:prstGeom>
          <a:solidFill>
            <a:srgbClr val="CBC0F2"/>
          </a:solidFill>
          <a:ln w="190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endParaRPr lang="en-US"/>
          </a:p>
        </p:txBody>
      </p:sp>
      <p:sp>
        <p:nvSpPr>
          <p:cNvPr id="117" name="Rectangle 116"/>
          <p:cNvSpPr/>
          <p:nvPr/>
        </p:nvSpPr>
        <p:spPr>
          <a:xfrm>
            <a:off x="5791200" y="5638800"/>
            <a:ext cx="152400" cy="228600"/>
          </a:xfrm>
          <a:prstGeom prst="rect">
            <a:avLst/>
          </a:prstGeom>
          <a:solidFill>
            <a:srgbClr val="CCD8F4"/>
          </a:solidFill>
          <a:ln w="190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endParaRPr lang="en-US"/>
          </a:p>
        </p:txBody>
      </p:sp>
      <p:sp>
        <p:nvSpPr>
          <p:cNvPr id="119" name="Rectangle 118"/>
          <p:cNvSpPr/>
          <p:nvPr/>
        </p:nvSpPr>
        <p:spPr>
          <a:xfrm>
            <a:off x="2514600" y="6096000"/>
            <a:ext cx="1143000" cy="228600"/>
          </a:xfrm>
          <a:prstGeom prst="rect">
            <a:avLst/>
          </a:prstGeom>
          <a:solidFill>
            <a:schemeClr val="bg1"/>
          </a:solidFill>
          <a:ln w="190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endParaRPr lang="en-US"/>
          </a:p>
        </p:txBody>
      </p:sp>
      <p:sp>
        <p:nvSpPr>
          <p:cNvPr id="121" name="Rectangle 120"/>
          <p:cNvSpPr/>
          <p:nvPr/>
        </p:nvSpPr>
        <p:spPr>
          <a:xfrm>
            <a:off x="4953000" y="6096000"/>
            <a:ext cx="1143000" cy="228600"/>
          </a:xfrm>
          <a:prstGeom prst="rect">
            <a:avLst/>
          </a:prstGeom>
          <a:solidFill>
            <a:srgbClr val="EAEAEA"/>
          </a:solidFill>
          <a:ln w="190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3" name="Rectangle 122"/>
          <p:cNvSpPr/>
          <p:nvPr/>
        </p:nvSpPr>
        <p:spPr>
          <a:xfrm>
            <a:off x="2514600" y="6096000"/>
            <a:ext cx="457200" cy="228600"/>
          </a:xfrm>
          <a:prstGeom prst="rect">
            <a:avLst/>
          </a:prstGeom>
          <a:solidFill>
            <a:srgbClr val="E8B888"/>
          </a:solidFill>
          <a:ln w="190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endParaRPr lang="en-US"/>
          </a:p>
        </p:txBody>
      </p:sp>
      <p:sp>
        <p:nvSpPr>
          <p:cNvPr id="125" name="Rectangle 124"/>
          <p:cNvSpPr/>
          <p:nvPr/>
        </p:nvSpPr>
        <p:spPr>
          <a:xfrm>
            <a:off x="3048000" y="6096000"/>
            <a:ext cx="152400" cy="228600"/>
          </a:xfrm>
          <a:prstGeom prst="rect">
            <a:avLst/>
          </a:prstGeom>
          <a:solidFill>
            <a:srgbClr val="FFD85D"/>
          </a:solidFill>
          <a:ln w="190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endParaRPr lang="en-US"/>
          </a:p>
        </p:txBody>
      </p:sp>
      <p:sp>
        <p:nvSpPr>
          <p:cNvPr id="128" name="Rectangle 127"/>
          <p:cNvSpPr/>
          <p:nvPr/>
        </p:nvSpPr>
        <p:spPr>
          <a:xfrm>
            <a:off x="3276600" y="6096000"/>
            <a:ext cx="152400" cy="228600"/>
          </a:xfrm>
          <a:prstGeom prst="rect">
            <a:avLst/>
          </a:prstGeom>
          <a:solidFill>
            <a:srgbClr val="CCD8F4"/>
          </a:solidFill>
          <a:ln w="190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endParaRPr lang="en-US"/>
          </a:p>
        </p:txBody>
      </p:sp>
      <p:sp>
        <p:nvSpPr>
          <p:cNvPr id="129" name="Rectangle 128"/>
          <p:cNvSpPr/>
          <p:nvPr/>
        </p:nvSpPr>
        <p:spPr>
          <a:xfrm>
            <a:off x="3429000" y="6096000"/>
            <a:ext cx="228600" cy="228600"/>
          </a:xfrm>
          <a:prstGeom prst="rect">
            <a:avLst/>
          </a:prstGeom>
          <a:solidFill>
            <a:srgbClr val="CBC0F2"/>
          </a:solidFill>
          <a:ln w="190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endParaRPr lang="en-US"/>
          </a:p>
        </p:txBody>
      </p:sp>
      <p:sp>
        <p:nvSpPr>
          <p:cNvPr id="131" name="Down Arrow 130"/>
          <p:cNvSpPr/>
          <p:nvPr/>
        </p:nvSpPr>
        <p:spPr>
          <a:xfrm>
            <a:off x="2362200" y="2286000"/>
            <a:ext cx="609600" cy="533400"/>
          </a:xfrm>
          <a:prstGeom prst="downArrow">
            <a:avLst/>
          </a:prstGeom>
          <a:gradFill flip="none" rotWithShape="1">
            <a:gsLst>
              <a:gs pos="0">
                <a:srgbClr val="DEE7F8"/>
              </a:gs>
              <a:gs pos="100000">
                <a:schemeClr val="tx2">
                  <a:lumMod val="40000"/>
                  <a:lumOff val="60000"/>
                </a:schemeClr>
              </a:gs>
            </a:gsLst>
            <a:lin ang="5400000" scaled="1"/>
            <a:tileRect/>
          </a:gradFill>
          <a:ln w="19050">
            <a:solidFill>
              <a:schemeClr val="tx2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endParaRPr lang="en-US"/>
          </a:p>
        </p:txBody>
      </p:sp>
      <p:sp>
        <p:nvSpPr>
          <p:cNvPr id="132" name="Down Arrow 131"/>
          <p:cNvSpPr/>
          <p:nvPr/>
        </p:nvSpPr>
        <p:spPr>
          <a:xfrm>
            <a:off x="2362200" y="4572000"/>
            <a:ext cx="609600" cy="533400"/>
          </a:xfrm>
          <a:prstGeom prst="downArrow">
            <a:avLst/>
          </a:prstGeom>
          <a:gradFill flip="none" rotWithShape="1">
            <a:gsLst>
              <a:gs pos="0">
                <a:srgbClr val="DEE7F8"/>
              </a:gs>
              <a:gs pos="100000">
                <a:schemeClr val="tx2">
                  <a:lumMod val="40000"/>
                  <a:lumOff val="60000"/>
                </a:schemeClr>
              </a:gs>
            </a:gsLst>
            <a:lin ang="5400000" scaled="1"/>
            <a:tileRect/>
          </a:gradFill>
          <a:ln w="19050">
            <a:solidFill>
              <a:schemeClr val="tx2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endParaRPr lang="en-US"/>
          </a:p>
        </p:txBody>
      </p:sp>
      <p:sp>
        <p:nvSpPr>
          <p:cNvPr id="136" name="Rectangle 135"/>
          <p:cNvSpPr/>
          <p:nvPr/>
        </p:nvSpPr>
        <p:spPr>
          <a:xfrm>
            <a:off x="4953000" y="6096000"/>
            <a:ext cx="228600" cy="228600"/>
          </a:xfrm>
          <a:prstGeom prst="rect">
            <a:avLst/>
          </a:prstGeom>
          <a:solidFill>
            <a:srgbClr val="FFFF91"/>
          </a:solidFill>
          <a:ln w="190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endParaRPr lang="en-US"/>
          </a:p>
        </p:txBody>
      </p:sp>
      <p:sp>
        <p:nvSpPr>
          <p:cNvPr id="137" name="Rectangle 136"/>
          <p:cNvSpPr/>
          <p:nvPr/>
        </p:nvSpPr>
        <p:spPr>
          <a:xfrm>
            <a:off x="5181600" y="6096000"/>
            <a:ext cx="228600" cy="228600"/>
          </a:xfrm>
          <a:prstGeom prst="rect">
            <a:avLst/>
          </a:prstGeom>
          <a:solidFill>
            <a:srgbClr val="C2F4C2"/>
          </a:solidFill>
          <a:ln w="190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endParaRPr lang="en-US"/>
          </a:p>
        </p:txBody>
      </p:sp>
      <p:sp>
        <p:nvSpPr>
          <p:cNvPr id="138" name="Rectangle 137"/>
          <p:cNvSpPr/>
          <p:nvPr/>
        </p:nvSpPr>
        <p:spPr>
          <a:xfrm>
            <a:off x="5410200" y="6096000"/>
            <a:ext cx="76200" cy="228600"/>
          </a:xfrm>
          <a:prstGeom prst="rect">
            <a:avLst/>
          </a:prstGeom>
          <a:solidFill>
            <a:srgbClr val="CCD8F4"/>
          </a:solidFill>
          <a:ln w="190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endParaRPr lang="en-US"/>
          </a:p>
        </p:txBody>
      </p:sp>
      <p:sp>
        <p:nvSpPr>
          <p:cNvPr id="139" name="Rectangle 138"/>
          <p:cNvSpPr/>
          <p:nvPr/>
        </p:nvSpPr>
        <p:spPr>
          <a:xfrm>
            <a:off x="5486400" y="6096000"/>
            <a:ext cx="304800" cy="228600"/>
          </a:xfrm>
          <a:prstGeom prst="rect">
            <a:avLst/>
          </a:prstGeom>
          <a:solidFill>
            <a:srgbClr val="FFDDEE"/>
          </a:solidFill>
          <a:ln w="190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endParaRPr lang="en-US"/>
          </a:p>
        </p:txBody>
      </p:sp>
      <p:sp>
        <p:nvSpPr>
          <p:cNvPr id="140" name="Rectangle 139"/>
          <p:cNvSpPr/>
          <p:nvPr/>
        </p:nvSpPr>
        <p:spPr>
          <a:xfrm>
            <a:off x="5791200" y="6096000"/>
            <a:ext cx="152400" cy="228600"/>
          </a:xfrm>
          <a:prstGeom prst="rect">
            <a:avLst/>
          </a:prstGeom>
          <a:solidFill>
            <a:srgbClr val="CCD8F4"/>
          </a:solidFill>
          <a:ln w="190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endParaRPr lang="en-US"/>
          </a:p>
        </p:txBody>
      </p:sp>
      <p:sp>
        <p:nvSpPr>
          <p:cNvPr id="145" name="Rectangle 144"/>
          <p:cNvSpPr/>
          <p:nvPr/>
        </p:nvSpPr>
        <p:spPr>
          <a:xfrm>
            <a:off x="5943600" y="5638800"/>
            <a:ext cx="152400" cy="228600"/>
          </a:xfrm>
          <a:prstGeom prst="rect">
            <a:avLst/>
          </a:prstGeom>
          <a:solidFill>
            <a:srgbClr val="C0C0C0"/>
          </a:solidFill>
          <a:ln w="190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endParaRPr lang="en-US"/>
          </a:p>
        </p:txBody>
      </p:sp>
      <p:sp>
        <p:nvSpPr>
          <p:cNvPr id="147" name="Rectangle 146"/>
          <p:cNvSpPr/>
          <p:nvPr/>
        </p:nvSpPr>
        <p:spPr>
          <a:xfrm>
            <a:off x="4724400" y="1066800"/>
            <a:ext cx="152400" cy="228600"/>
          </a:xfrm>
          <a:prstGeom prst="rect">
            <a:avLst/>
          </a:prstGeom>
          <a:solidFill>
            <a:srgbClr val="C0C0C0"/>
          </a:solidFill>
          <a:ln w="190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endParaRPr lang="en-US"/>
          </a:p>
        </p:txBody>
      </p:sp>
      <p:sp>
        <p:nvSpPr>
          <p:cNvPr id="148" name="Rectangle 147"/>
          <p:cNvSpPr/>
          <p:nvPr/>
        </p:nvSpPr>
        <p:spPr>
          <a:xfrm>
            <a:off x="5943600" y="6096000"/>
            <a:ext cx="152400" cy="228600"/>
          </a:xfrm>
          <a:prstGeom prst="rect">
            <a:avLst/>
          </a:prstGeom>
          <a:solidFill>
            <a:srgbClr val="C0C0C0"/>
          </a:solidFill>
          <a:ln w="190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endParaRPr lang="en-US"/>
          </a:p>
        </p:txBody>
      </p:sp>
      <p:sp>
        <p:nvSpPr>
          <p:cNvPr id="150" name="TextBox 149"/>
          <p:cNvSpPr txBox="1"/>
          <p:nvPr/>
        </p:nvSpPr>
        <p:spPr>
          <a:xfrm>
            <a:off x="220161" y="3783558"/>
            <a:ext cx="961802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r"/>
            <a:r>
              <a:rPr lang="en-US" b="1" dirty="0" smtClean="0">
                <a:solidFill>
                  <a:schemeClr val="tx2"/>
                </a:solidFill>
              </a:rPr>
              <a:t>Backups</a:t>
            </a:r>
            <a:endParaRPr lang="en-US" b="1" dirty="0">
              <a:solidFill>
                <a:schemeClr val="tx2"/>
              </a:solidFill>
            </a:endParaRPr>
          </a:p>
        </p:txBody>
      </p:sp>
      <p:sp>
        <p:nvSpPr>
          <p:cNvPr id="151" name="TextBox 150"/>
          <p:cNvSpPr txBox="1"/>
          <p:nvPr/>
        </p:nvSpPr>
        <p:spPr>
          <a:xfrm>
            <a:off x="489466" y="3330843"/>
            <a:ext cx="692497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r"/>
            <a:r>
              <a:rPr lang="en-US" b="1" dirty="0" smtClean="0">
                <a:solidFill>
                  <a:schemeClr val="tx2"/>
                </a:solidFill>
              </a:rPr>
              <a:t>DRAM</a:t>
            </a:r>
            <a:endParaRPr lang="en-US" b="1" dirty="0">
              <a:solidFill>
                <a:schemeClr val="tx2"/>
              </a:solidFill>
            </a:endParaRPr>
          </a:p>
        </p:txBody>
      </p:sp>
      <p:sp>
        <p:nvSpPr>
          <p:cNvPr id="153" name="TextBox 152"/>
          <p:cNvSpPr txBox="1"/>
          <p:nvPr/>
        </p:nvSpPr>
        <p:spPr>
          <a:xfrm>
            <a:off x="220161" y="6069558"/>
            <a:ext cx="961802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r"/>
            <a:r>
              <a:rPr lang="en-US" b="1" dirty="0" smtClean="0">
                <a:solidFill>
                  <a:schemeClr val="tx2"/>
                </a:solidFill>
              </a:rPr>
              <a:t>Backups</a:t>
            </a:r>
            <a:endParaRPr lang="en-US" b="1" dirty="0">
              <a:solidFill>
                <a:schemeClr val="tx2"/>
              </a:solidFill>
            </a:endParaRPr>
          </a:p>
        </p:txBody>
      </p:sp>
      <p:sp>
        <p:nvSpPr>
          <p:cNvPr id="154" name="TextBox 153"/>
          <p:cNvSpPr txBox="1"/>
          <p:nvPr/>
        </p:nvSpPr>
        <p:spPr>
          <a:xfrm>
            <a:off x="489466" y="5616843"/>
            <a:ext cx="692497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r"/>
            <a:r>
              <a:rPr lang="en-US" b="1" dirty="0" smtClean="0">
                <a:solidFill>
                  <a:schemeClr val="tx2"/>
                </a:solidFill>
              </a:rPr>
              <a:t>DRAM</a:t>
            </a:r>
            <a:endParaRPr lang="en-US" b="1" dirty="0">
              <a:solidFill>
                <a:schemeClr val="tx2"/>
              </a:solidFill>
            </a:endParaRPr>
          </a:p>
        </p:txBody>
      </p:sp>
      <p:sp>
        <p:nvSpPr>
          <p:cNvPr id="156" name="Rectangle 155"/>
          <p:cNvSpPr/>
          <p:nvPr/>
        </p:nvSpPr>
        <p:spPr>
          <a:xfrm>
            <a:off x="4724400" y="1524000"/>
            <a:ext cx="152400" cy="228600"/>
          </a:xfrm>
          <a:prstGeom prst="rect">
            <a:avLst/>
          </a:prstGeom>
          <a:solidFill>
            <a:srgbClr val="C0C0C0"/>
          </a:solidFill>
          <a:ln w="190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endParaRPr lang="en-US"/>
          </a:p>
        </p:txBody>
      </p:sp>
      <p:sp>
        <p:nvSpPr>
          <p:cNvPr id="157" name="Rectangle 156"/>
          <p:cNvSpPr/>
          <p:nvPr/>
        </p:nvSpPr>
        <p:spPr>
          <a:xfrm>
            <a:off x="4724400" y="3810000"/>
            <a:ext cx="152400" cy="228600"/>
          </a:xfrm>
          <a:prstGeom prst="rect">
            <a:avLst/>
          </a:prstGeom>
          <a:solidFill>
            <a:srgbClr val="C0C0C0"/>
          </a:solidFill>
          <a:ln w="190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endParaRPr lang="en-US"/>
          </a:p>
        </p:txBody>
      </p:sp>
      <p:sp>
        <p:nvSpPr>
          <p:cNvPr id="158" name="Rectangle 157"/>
          <p:cNvSpPr/>
          <p:nvPr/>
        </p:nvSpPr>
        <p:spPr>
          <a:xfrm>
            <a:off x="6172200" y="1066800"/>
            <a:ext cx="1143000" cy="228600"/>
          </a:xfrm>
          <a:prstGeom prst="rect">
            <a:avLst/>
          </a:prstGeom>
          <a:solidFill>
            <a:schemeClr val="bg1"/>
          </a:solidFill>
          <a:ln w="190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endParaRPr lang="en-US"/>
          </a:p>
        </p:txBody>
      </p:sp>
      <p:sp>
        <p:nvSpPr>
          <p:cNvPr id="159" name="Rectangle 158"/>
          <p:cNvSpPr/>
          <p:nvPr/>
        </p:nvSpPr>
        <p:spPr>
          <a:xfrm>
            <a:off x="6172200" y="1524000"/>
            <a:ext cx="1143000" cy="228600"/>
          </a:xfrm>
          <a:prstGeom prst="rect">
            <a:avLst/>
          </a:prstGeom>
          <a:solidFill>
            <a:schemeClr val="bg1"/>
          </a:solidFill>
          <a:ln w="190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endParaRPr lang="en-US"/>
          </a:p>
        </p:txBody>
      </p:sp>
      <p:sp>
        <p:nvSpPr>
          <p:cNvPr id="160" name="Rectangle 159"/>
          <p:cNvSpPr/>
          <p:nvPr/>
        </p:nvSpPr>
        <p:spPr>
          <a:xfrm>
            <a:off x="6172200" y="3352800"/>
            <a:ext cx="1143000" cy="228600"/>
          </a:xfrm>
          <a:prstGeom prst="rect">
            <a:avLst/>
          </a:prstGeom>
          <a:solidFill>
            <a:schemeClr val="bg1"/>
          </a:solidFill>
          <a:ln w="190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endParaRPr lang="en-US"/>
          </a:p>
        </p:txBody>
      </p:sp>
      <p:sp>
        <p:nvSpPr>
          <p:cNvPr id="161" name="Rectangle 160"/>
          <p:cNvSpPr/>
          <p:nvPr/>
        </p:nvSpPr>
        <p:spPr>
          <a:xfrm>
            <a:off x="6172200" y="3810000"/>
            <a:ext cx="1143000" cy="228600"/>
          </a:xfrm>
          <a:prstGeom prst="rect">
            <a:avLst/>
          </a:prstGeom>
          <a:solidFill>
            <a:schemeClr val="bg1"/>
          </a:solidFill>
          <a:ln w="190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endParaRPr lang="en-US"/>
          </a:p>
        </p:txBody>
      </p:sp>
      <p:sp>
        <p:nvSpPr>
          <p:cNvPr id="162" name="Rectangle 161"/>
          <p:cNvSpPr/>
          <p:nvPr/>
        </p:nvSpPr>
        <p:spPr>
          <a:xfrm>
            <a:off x="6172200" y="5638800"/>
            <a:ext cx="1143000" cy="228600"/>
          </a:xfrm>
          <a:prstGeom prst="rect">
            <a:avLst/>
          </a:prstGeom>
          <a:solidFill>
            <a:schemeClr val="bg1"/>
          </a:solidFill>
          <a:ln w="190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endParaRPr lang="en-US"/>
          </a:p>
        </p:txBody>
      </p:sp>
      <p:sp>
        <p:nvSpPr>
          <p:cNvPr id="163" name="Rectangle 162"/>
          <p:cNvSpPr/>
          <p:nvPr/>
        </p:nvSpPr>
        <p:spPr>
          <a:xfrm>
            <a:off x="6172200" y="6096000"/>
            <a:ext cx="1143000" cy="228600"/>
          </a:xfrm>
          <a:prstGeom prst="rect">
            <a:avLst/>
          </a:prstGeom>
          <a:solidFill>
            <a:schemeClr val="bg1"/>
          </a:solidFill>
          <a:ln w="190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endParaRPr lang="en-US"/>
          </a:p>
        </p:txBody>
      </p:sp>
      <p:sp>
        <p:nvSpPr>
          <p:cNvPr id="104" name="Rectangle 103"/>
          <p:cNvSpPr/>
          <p:nvPr/>
        </p:nvSpPr>
        <p:spPr>
          <a:xfrm>
            <a:off x="3733800" y="3352800"/>
            <a:ext cx="1143000" cy="228600"/>
          </a:xfrm>
          <a:prstGeom prst="rect">
            <a:avLst/>
          </a:prstGeom>
          <a:solidFill>
            <a:schemeClr val="bg1"/>
          </a:solidFill>
          <a:ln w="190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endParaRPr lang="en-US"/>
          </a:p>
        </p:txBody>
      </p:sp>
      <p:sp>
        <p:nvSpPr>
          <p:cNvPr id="105" name="Rectangle 104"/>
          <p:cNvSpPr/>
          <p:nvPr/>
        </p:nvSpPr>
        <p:spPr>
          <a:xfrm>
            <a:off x="3810000" y="3352800"/>
            <a:ext cx="304800" cy="228600"/>
          </a:xfrm>
          <a:prstGeom prst="rect">
            <a:avLst/>
          </a:prstGeom>
          <a:solidFill>
            <a:srgbClr val="FFDDEE"/>
          </a:solidFill>
          <a:ln w="190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endParaRPr lang="en-US"/>
          </a:p>
        </p:txBody>
      </p:sp>
      <p:sp>
        <p:nvSpPr>
          <p:cNvPr id="107" name="Rectangle 106"/>
          <p:cNvSpPr/>
          <p:nvPr/>
        </p:nvSpPr>
        <p:spPr>
          <a:xfrm>
            <a:off x="4267200" y="3352800"/>
            <a:ext cx="152400" cy="228600"/>
          </a:xfrm>
          <a:prstGeom prst="rect">
            <a:avLst/>
          </a:prstGeom>
          <a:solidFill>
            <a:srgbClr val="CCD8F4"/>
          </a:solidFill>
          <a:ln w="190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endParaRPr lang="en-US"/>
          </a:p>
        </p:txBody>
      </p:sp>
      <p:sp>
        <p:nvSpPr>
          <p:cNvPr id="118" name="Rectangle 117"/>
          <p:cNvSpPr/>
          <p:nvPr/>
        </p:nvSpPr>
        <p:spPr>
          <a:xfrm>
            <a:off x="4724400" y="3352800"/>
            <a:ext cx="152400" cy="228600"/>
          </a:xfrm>
          <a:prstGeom prst="rect">
            <a:avLst/>
          </a:prstGeom>
          <a:solidFill>
            <a:srgbClr val="C0C0C0"/>
          </a:solidFill>
          <a:ln w="190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67243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8819"/>
    </mc:Choice>
    <mc:Fallback xmlns="">
      <p:transition spd="slow" advTm="98819"/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Best of both worlds:</a:t>
            </a:r>
          </a:p>
          <a:p>
            <a:pPr lvl="1"/>
            <a:r>
              <a:rPr lang="en-US" dirty="0" smtClean="0"/>
              <a:t>Optimize utilization </a:t>
            </a:r>
            <a:r>
              <a:rPr lang="en-US" smtClean="0"/>
              <a:t>of memory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(can afford high bandwidth cost for compaction)</a:t>
            </a:r>
          </a:p>
          <a:p>
            <a:pPr lvl="1"/>
            <a:r>
              <a:rPr lang="en-US" dirty="0" smtClean="0"/>
              <a:t>Optimize disk bandwidth</a:t>
            </a: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>(can afford extra disk space to reduce cleaning cost)</a:t>
            </a:r>
          </a:p>
          <a:p>
            <a:r>
              <a:rPr lang="en-US" dirty="0" smtClean="0"/>
              <a:t>But:</a:t>
            </a:r>
          </a:p>
          <a:p>
            <a:pPr lvl="1"/>
            <a:r>
              <a:rPr lang="en-US" dirty="0" smtClean="0"/>
              <a:t>Segments in DRAM no longer fixed-size</a:t>
            </a:r>
            <a:br>
              <a:rPr lang="en-US" dirty="0" smtClean="0"/>
            </a:br>
            <a:r>
              <a:rPr lang="en-US" dirty="0" smtClean="0"/>
              <a:t>(implement with 128 KB </a:t>
            </a:r>
            <a:r>
              <a:rPr lang="en-US" dirty="0" err="1" smtClean="0">
                <a:solidFill>
                  <a:schemeClr val="tx2"/>
                </a:solidFill>
              </a:rPr>
              <a:t>seglets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/>
              <a:t>Compaction cannot clean tombstones</a:t>
            </a: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>(must eventually perform combined cleaning)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March 1, 2015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The RAMCloud Storage System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E2162002-2512-45FD-82AF-2FE8F2E91859}" type="slidenum">
              <a:rPr lang="en-US" smtClean="0"/>
              <a:pPr>
                <a:defRPr/>
              </a:pPr>
              <a:t>35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Two-Level Cleaning, cont’d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80589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5228"/>
    </mc:Choice>
    <mc:Fallback xmlns="">
      <p:transition spd="slow" advTm="55228"/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Rounded Rectangle 82"/>
          <p:cNvSpPr/>
          <p:nvPr/>
        </p:nvSpPr>
        <p:spPr>
          <a:xfrm>
            <a:off x="4267200" y="5029200"/>
            <a:ext cx="4724400" cy="533400"/>
          </a:xfrm>
          <a:prstGeom prst="roundRect">
            <a:avLst/>
          </a:prstGeom>
          <a:solidFill>
            <a:srgbClr val="F8F8F8"/>
          </a:solidFill>
          <a:ln w="19050"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endParaRPr lang="en-US"/>
          </a:p>
        </p:txBody>
      </p:sp>
      <p:sp>
        <p:nvSpPr>
          <p:cNvPr id="81" name="Rounded Rectangle 80"/>
          <p:cNvSpPr/>
          <p:nvPr/>
        </p:nvSpPr>
        <p:spPr>
          <a:xfrm>
            <a:off x="4267200" y="2819400"/>
            <a:ext cx="2743200" cy="1219200"/>
          </a:xfrm>
          <a:prstGeom prst="roundRect">
            <a:avLst>
              <a:gd name="adj" fmla="val 11582"/>
            </a:avLst>
          </a:prstGeom>
          <a:solidFill>
            <a:srgbClr val="F8F8F8"/>
          </a:solidFill>
          <a:ln w="19050"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endParaRPr lang="en-US"/>
          </a:p>
        </p:txBody>
      </p:sp>
      <p:sp>
        <p:nvSpPr>
          <p:cNvPr id="2" name="Rounded Rectangle 1"/>
          <p:cNvSpPr/>
          <p:nvPr/>
        </p:nvSpPr>
        <p:spPr>
          <a:xfrm>
            <a:off x="4267200" y="1295400"/>
            <a:ext cx="2743200" cy="533400"/>
          </a:xfrm>
          <a:prstGeom prst="roundRect">
            <a:avLst/>
          </a:prstGeom>
          <a:solidFill>
            <a:srgbClr val="F8F8F8"/>
          </a:solidFill>
          <a:ln w="19050"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Rectangle 42"/>
          <p:cNvSpPr/>
          <p:nvPr/>
        </p:nvSpPr>
        <p:spPr>
          <a:xfrm>
            <a:off x="5486400" y="1447800"/>
            <a:ext cx="609600" cy="228600"/>
          </a:xfrm>
          <a:prstGeom prst="rect">
            <a:avLst/>
          </a:prstGeom>
          <a:solidFill>
            <a:srgbClr val="EAEAEA"/>
          </a:solidFill>
          <a:ln w="127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Parallel Cleaning</a:t>
            </a:r>
            <a:endParaRPr lang="en-US" dirty="0"/>
          </a:p>
        </p:txBody>
      </p:sp>
      <p:sp>
        <p:nvSpPr>
          <p:cNvPr id="120" name="Content Placeholder 119"/>
          <p:cNvSpPr>
            <a:spLocks noGrp="1"/>
          </p:cNvSpPr>
          <p:nvPr>
            <p:ph sz="half" idx="1"/>
          </p:nvPr>
        </p:nvSpPr>
        <p:spPr>
          <a:xfrm>
            <a:off x="457200" y="1828800"/>
            <a:ext cx="3733800" cy="4648200"/>
          </a:xfrm>
        </p:spPr>
        <p:txBody>
          <a:bodyPr/>
          <a:lstStyle/>
          <a:p>
            <a:pPr>
              <a:spcBef>
                <a:spcPts val="600"/>
              </a:spcBef>
            </a:pPr>
            <a:r>
              <a:rPr lang="en-US" sz="2000" dirty="0" smtClean="0"/>
              <a:t>Survivor data written to “side log”</a:t>
            </a:r>
            <a:endParaRPr lang="en-US" sz="2000" dirty="0"/>
          </a:p>
          <a:p>
            <a:pPr lvl="1"/>
            <a:r>
              <a:rPr lang="en-US" sz="1800" dirty="0" smtClean="0"/>
              <a:t>No competition for log head</a:t>
            </a:r>
          </a:p>
          <a:p>
            <a:pPr lvl="1"/>
            <a:r>
              <a:rPr lang="en-US" sz="1800" dirty="0" smtClean="0"/>
              <a:t>Different backups for replicas</a:t>
            </a:r>
          </a:p>
          <a:p>
            <a:pPr lvl="1"/>
            <a:endParaRPr lang="en-US" sz="1800" dirty="0" smtClean="0"/>
          </a:p>
          <a:p>
            <a:pPr>
              <a:spcBef>
                <a:spcPts val="600"/>
              </a:spcBef>
            </a:pPr>
            <a:r>
              <a:rPr lang="en-US" sz="2000" dirty="0" smtClean="0"/>
              <a:t>Synchronization points:</a:t>
            </a:r>
          </a:p>
          <a:p>
            <a:pPr lvl="1"/>
            <a:r>
              <a:rPr lang="en-US" sz="1800" dirty="0" smtClean="0"/>
              <a:t>Updates to hash table</a:t>
            </a:r>
            <a:endParaRPr lang="en-US" sz="1800" dirty="0"/>
          </a:p>
          <a:p>
            <a:pPr lvl="1"/>
            <a:r>
              <a:rPr lang="en-US" sz="1800" dirty="0" smtClean="0"/>
              <a:t>Adding survivor segments to log</a:t>
            </a:r>
          </a:p>
          <a:p>
            <a:pPr lvl="1"/>
            <a:r>
              <a:rPr lang="en-US" sz="1800" dirty="0" smtClean="0"/>
              <a:t>Freeing cleaned segments</a:t>
            </a:r>
            <a:br>
              <a:rPr lang="en-US" sz="1800" dirty="0" smtClean="0"/>
            </a:br>
            <a:endParaRPr lang="en-US" sz="1800" dirty="0" smtClean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March 1, 2015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The RAMCloud Storage System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E2162002-2512-45FD-82AF-2FE8F2E91859}" type="slidenum">
              <a:rPr lang="en-US" smtClean="0"/>
              <a:pPr>
                <a:defRPr/>
              </a:pPr>
              <a:t>36</a:t>
            </a:fld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4800600" y="1447800"/>
            <a:ext cx="609600" cy="228600"/>
          </a:xfrm>
          <a:prstGeom prst="rect">
            <a:avLst/>
          </a:prstGeom>
          <a:solidFill>
            <a:srgbClr val="EAEAEA"/>
          </a:solidFill>
          <a:ln w="127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5029200" y="1447800"/>
            <a:ext cx="228600" cy="228600"/>
          </a:xfrm>
          <a:prstGeom prst="rect">
            <a:avLst/>
          </a:prstGeom>
          <a:solidFill>
            <a:srgbClr val="FFDDEE"/>
          </a:solidFill>
          <a:ln w="190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endParaRPr lang="en-US"/>
          </a:p>
        </p:txBody>
      </p:sp>
      <p:sp>
        <p:nvSpPr>
          <p:cNvPr id="20" name="Rectangle 19"/>
          <p:cNvSpPr/>
          <p:nvPr/>
        </p:nvSpPr>
        <p:spPr>
          <a:xfrm>
            <a:off x="5257800" y="1447800"/>
            <a:ext cx="152400" cy="228600"/>
          </a:xfrm>
          <a:prstGeom prst="rect">
            <a:avLst/>
          </a:prstGeom>
          <a:solidFill>
            <a:srgbClr val="CCD8F4"/>
          </a:solidFill>
          <a:ln w="190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endParaRPr lang="en-US"/>
          </a:p>
        </p:txBody>
      </p:sp>
      <p:sp>
        <p:nvSpPr>
          <p:cNvPr id="32" name="Rectangle 31"/>
          <p:cNvSpPr/>
          <p:nvPr/>
        </p:nvSpPr>
        <p:spPr>
          <a:xfrm>
            <a:off x="4800600" y="1447800"/>
            <a:ext cx="228600" cy="228600"/>
          </a:xfrm>
          <a:prstGeom prst="rect">
            <a:avLst/>
          </a:prstGeom>
          <a:solidFill>
            <a:srgbClr val="CBC0F2"/>
          </a:solidFill>
          <a:ln w="190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endParaRPr lang="en-US"/>
          </a:p>
        </p:txBody>
      </p:sp>
      <p:sp>
        <p:nvSpPr>
          <p:cNvPr id="42" name="Rectangle 41"/>
          <p:cNvSpPr/>
          <p:nvPr/>
        </p:nvSpPr>
        <p:spPr>
          <a:xfrm>
            <a:off x="5486400" y="1447800"/>
            <a:ext cx="152400" cy="228600"/>
          </a:xfrm>
          <a:prstGeom prst="rect">
            <a:avLst/>
          </a:prstGeom>
          <a:solidFill>
            <a:srgbClr val="FFFF91"/>
          </a:solidFill>
          <a:ln w="190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endParaRPr lang="en-US"/>
          </a:p>
        </p:txBody>
      </p:sp>
      <p:sp>
        <p:nvSpPr>
          <p:cNvPr id="49" name="TextBox 48"/>
          <p:cNvSpPr txBox="1"/>
          <p:nvPr/>
        </p:nvSpPr>
        <p:spPr>
          <a:xfrm>
            <a:off x="4343400" y="1295400"/>
            <a:ext cx="3770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...</a:t>
            </a:r>
            <a:endParaRPr lang="en-US" dirty="0"/>
          </a:p>
        </p:txBody>
      </p:sp>
      <p:sp>
        <p:nvSpPr>
          <p:cNvPr id="50" name="Rectangle 49"/>
          <p:cNvSpPr/>
          <p:nvPr/>
        </p:nvSpPr>
        <p:spPr>
          <a:xfrm>
            <a:off x="5486400" y="3657600"/>
            <a:ext cx="609600" cy="228600"/>
          </a:xfrm>
          <a:prstGeom prst="rect">
            <a:avLst/>
          </a:prstGeom>
          <a:solidFill>
            <a:srgbClr val="EAEAEA"/>
          </a:solidFill>
          <a:ln w="127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Rectangle 50"/>
          <p:cNvSpPr/>
          <p:nvPr/>
        </p:nvSpPr>
        <p:spPr>
          <a:xfrm>
            <a:off x="5486400" y="2971800"/>
            <a:ext cx="609600" cy="228600"/>
          </a:xfrm>
          <a:prstGeom prst="rect">
            <a:avLst/>
          </a:prstGeom>
          <a:solidFill>
            <a:srgbClr val="EAEAEA"/>
          </a:solidFill>
          <a:ln w="127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Rectangle 51"/>
          <p:cNvSpPr/>
          <p:nvPr/>
        </p:nvSpPr>
        <p:spPr>
          <a:xfrm>
            <a:off x="6172200" y="2971800"/>
            <a:ext cx="609600" cy="228600"/>
          </a:xfrm>
          <a:prstGeom prst="rect">
            <a:avLst/>
          </a:prstGeom>
          <a:solidFill>
            <a:srgbClr val="EAEAEA"/>
          </a:solidFill>
          <a:ln w="127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Rectangle 52"/>
          <p:cNvSpPr/>
          <p:nvPr/>
        </p:nvSpPr>
        <p:spPr>
          <a:xfrm>
            <a:off x="6172200" y="3657600"/>
            <a:ext cx="609600" cy="228600"/>
          </a:xfrm>
          <a:prstGeom prst="rect">
            <a:avLst/>
          </a:prstGeom>
          <a:solidFill>
            <a:srgbClr val="EAEAEA"/>
          </a:solidFill>
          <a:ln w="127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Rectangle 54"/>
          <p:cNvSpPr/>
          <p:nvPr/>
        </p:nvSpPr>
        <p:spPr>
          <a:xfrm>
            <a:off x="4800600" y="3657600"/>
            <a:ext cx="609600" cy="228600"/>
          </a:xfrm>
          <a:prstGeom prst="rect">
            <a:avLst/>
          </a:prstGeom>
          <a:solidFill>
            <a:srgbClr val="EAEAEA"/>
          </a:solidFill>
          <a:ln w="127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Rectangle 57"/>
          <p:cNvSpPr/>
          <p:nvPr/>
        </p:nvSpPr>
        <p:spPr>
          <a:xfrm>
            <a:off x="6172200" y="3657600"/>
            <a:ext cx="152400" cy="228600"/>
          </a:xfrm>
          <a:prstGeom prst="rect">
            <a:avLst/>
          </a:prstGeom>
          <a:solidFill>
            <a:srgbClr val="FFD85D"/>
          </a:solidFill>
          <a:ln w="190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endParaRPr lang="en-US"/>
          </a:p>
        </p:txBody>
      </p:sp>
      <p:sp>
        <p:nvSpPr>
          <p:cNvPr id="59" name="Rectangle 58"/>
          <p:cNvSpPr/>
          <p:nvPr/>
        </p:nvSpPr>
        <p:spPr>
          <a:xfrm>
            <a:off x="5029200" y="3657600"/>
            <a:ext cx="228600" cy="228600"/>
          </a:xfrm>
          <a:prstGeom prst="rect">
            <a:avLst/>
          </a:prstGeom>
          <a:solidFill>
            <a:srgbClr val="FFDDEE"/>
          </a:solidFill>
          <a:ln w="190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endParaRPr lang="en-US"/>
          </a:p>
        </p:txBody>
      </p:sp>
      <p:sp>
        <p:nvSpPr>
          <p:cNvPr id="61" name="Rectangle 60"/>
          <p:cNvSpPr/>
          <p:nvPr/>
        </p:nvSpPr>
        <p:spPr>
          <a:xfrm>
            <a:off x="5486400" y="2971800"/>
            <a:ext cx="76200" cy="228600"/>
          </a:xfrm>
          <a:prstGeom prst="rect">
            <a:avLst/>
          </a:prstGeom>
          <a:solidFill>
            <a:srgbClr val="5F5F5F"/>
          </a:solidFill>
          <a:ln w="127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Rectangle 61"/>
          <p:cNvSpPr/>
          <p:nvPr/>
        </p:nvSpPr>
        <p:spPr>
          <a:xfrm>
            <a:off x="6705600" y="2971800"/>
            <a:ext cx="76200" cy="228600"/>
          </a:xfrm>
          <a:prstGeom prst="rect">
            <a:avLst/>
          </a:prstGeom>
          <a:solidFill>
            <a:srgbClr val="1C1C1C"/>
          </a:solidFill>
          <a:ln w="127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Rectangle 62"/>
          <p:cNvSpPr/>
          <p:nvPr/>
        </p:nvSpPr>
        <p:spPr>
          <a:xfrm>
            <a:off x="5257800" y="3657600"/>
            <a:ext cx="152400" cy="228600"/>
          </a:xfrm>
          <a:prstGeom prst="rect">
            <a:avLst/>
          </a:prstGeom>
          <a:solidFill>
            <a:srgbClr val="CCD8F4"/>
          </a:solidFill>
          <a:ln w="190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endParaRPr lang="en-US"/>
          </a:p>
        </p:txBody>
      </p:sp>
      <p:sp>
        <p:nvSpPr>
          <p:cNvPr id="64" name="Rectangle 63"/>
          <p:cNvSpPr/>
          <p:nvPr/>
        </p:nvSpPr>
        <p:spPr>
          <a:xfrm>
            <a:off x="6172200" y="2971800"/>
            <a:ext cx="304800" cy="228600"/>
          </a:xfrm>
          <a:prstGeom prst="rect">
            <a:avLst/>
          </a:prstGeom>
          <a:solidFill>
            <a:srgbClr val="5F5F5F"/>
          </a:solidFill>
          <a:ln w="127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endParaRPr lang="en-US"/>
          </a:p>
        </p:txBody>
      </p:sp>
      <p:sp>
        <p:nvSpPr>
          <p:cNvPr id="65" name="Rectangle 64"/>
          <p:cNvSpPr/>
          <p:nvPr/>
        </p:nvSpPr>
        <p:spPr>
          <a:xfrm>
            <a:off x="5562600" y="2971800"/>
            <a:ext cx="228600" cy="228600"/>
          </a:xfrm>
          <a:prstGeom prst="rect">
            <a:avLst/>
          </a:prstGeom>
          <a:solidFill>
            <a:srgbClr val="969696"/>
          </a:solidFill>
          <a:ln w="127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Rectangle 65"/>
          <p:cNvSpPr/>
          <p:nvPr/>
        </p:nvSpPr>
        <p:spPr>
          <a:xfrm>
            <a:off x="4800600" y="3657600"/>
            <a:ext cx="228600" cy="228600"/>
          </a:xfrm>
          <a:prstGeom prst="rect">
            <a:avLst/>
          </a:prstGeom>
          <a:solidFill>
            <a:srgbClr val="CBC0F2"/>
          </a:solidFill>
          <a:ln w="190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endParaRPr lang="en-US"/>
          </a:p>
        </p:txBody>
      </p:sp>
      <p:sp>
        <p:nvSpPr>
          <p:cNvPr id="67" name="Rectangle 66"/>
          <p:cNvSpPr/>
          <p:nvPr/>
        </p:nvSpPr>
        <p:spPr>
          <a:xfrm>
            <a:off x="5791200" y="2971800"/>
            <a:ext cx="228600" cy="228600"/>
          </a:xfrm>
          <a:prstGeom prst="rect">
            <a:avLst/>
          </a:prstGeom>
          <a:solidFill>
            <a:srgbClr val="C0C0C0"/>
          </a:solidFill>
          <a:ln w="190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endParaRPr lang="en-US"/>
          </a:p>
        </p:txBody>
      </p:sp>
      <p:sp>
        <p:nvSpPr>
          <p:cNvPr id="68" name="Rectangle 67"/>
          <p:cNvSpPr/>
          <p:nvPr/>
        </p:nvSpPr>
        <p:spPr>
          <a:xfrm>
            <a:off x="6553200" y="3657600"/>
            <a:ext cx="152400" cy="228600"/>
          </a:xfrm>
          <a:prstGeom prst="rect">
            <a:avLst/>
          </a:prstGeom>
          <a:solidFill>
            <a:srgbClr val="C2F4C2"/>
          </a:solidFill>
          <a:ln w="190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endParaRPr lang="en-US"/>
          </a:p>
        </p:txBody>
      </p:sp>
      <p:sp>
        <p:nvSpPr>
          <p:cNvPr id="69" name="Rectangle 68"/>
          <p:cNvSpPr/>
          <p:nvPr/>
        </p:nvSpPr>
        <p:spPr>
          <a:xfrm>
            <a:off x="6477000" y="2971800"/>
            <a:ext cx="228600" cy="228600"/>
          </a:xfrm>
          <a:prstGeom prst="rect">
            <a:avLst/>
          </a:prstGeom>
          <a:solidFill>
            <a:srgbClr val="C0C0C0"/>
          </a:solidFill>
          <a:ln w="190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endParaRPr lang="en-US"/>
          </a:p>
        </p:txBody>
      </p:sp>
      <p:sp>
        <p:nvSpPr>
          <p:cNvPr id="70" name="Rectangle 69"/>
          <p:cNvSpPr/>
          <p:nvPr/>
        </p:nvSpPr>
        <p:spPr>
          <a:xfrm>
            <a:off x="5638800" y="3657600"/>
            <a:ext cx="228600" cy="228600"/>
          </a:xfrm>
          <a:prstGeom prst="rect">
            <a:avLst/>
          </a:prstGeom>
          <a:solidFill>
            <a:srgbClr val="C2F4C2"/>
          </a:solidFill>
          <a:ln w="190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endParaRPr lang="en-US"/>
          </a:p>
        </p:txBody>
      </p:sp>
      <p:sp>
        <p:nvSpPr>
          <p:cNvPr id="71" name="Rectangle 70"/>
          <p:cNvSpPr/>
          <p:nvPr/>
        </p:nvSpPr>
        <p:spPr>
          <a:xfrm>
            <a:off x="6324600" y="3657600"/>
            <a:ext cx="152400" cy="228600"/>
          </a:xfrm>
          <a:prstGeom prst="rect">
            <a:avLst/>
          </a:prstGeom>
          <a:solidFill>
            <a:srgbClr val="E8B888"/>
          </a:solidFill>
          <a:ln w="190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endParaRPr lang="en-US"/>
          </a:p>
        </p:txBody>
      </p:sp>
      <p:sp>
        <p:nvSpPr>
          <p:cNvPr id="72" name="Rectangle 71"/>
          <p:cNvSpPr/>
          <p:nvPr/>
        </p:nvSpPr>
        <p:spPr>
          <a:xfrm>
            <a:off x="5867400" y="3657600"/>
            <a:ext cx="228600" cy="228600"/>
          </a:xfrm>
          <a:prstGeom prst="rect">
            <a:avLst/>
          </a:prstGeom>
          <a:solidFill>
            <a:srgbClr val="CCD8F4"/>
          </a:solidFill>
          <a:ln w="190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endParaRPr lang="en-US"/>
          </a:p>
        </p:txBody>
      </p:sp>
      <p:sp>
        <p:nvSpPr>
          <p:cNvPr id="73" name="Rectangle 72"/>
          <p:cNvSpPr/>
          <p:nvPr/>
        </p:nvSpPr>
        <p:spPr>
          <a:xfrm>
            <a:off x="6477000" y="3657600"/>
            <a:ext cx="76200" cy="228600"/>
          </a:xfrm>
          <a:prstGeom prst="rect">
            <a:avLst/>
          </a:prstGeom>
          <a:solidFill>
            <a:srgbClr val="FFFF91"/>
          </a:solidFill>
          <a:ln w="190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endParaRPr lang="en-US"/>
          </a:p>
        </p:txBody>
      </p:sp>
      <p:sp>
        <p:nvSpPr>
          <p:cNvPr id="74" name="Rectangle 73"/>
          <p:cNvSpPr/>
          <p:nvPr/>
        </p:nvSpPr>
        <p:spPr>
          <a:xfrm>
            <a:off x="5486400" y="3657600"/>
            <a:ext cx="152400" cy="228600"/>
          </a:xfrm>
          <a:prstGeom prst="rect">
            <a:avLst/>
          </a:prstGeom>
          <a:solidFill>
            <a:srgbClr val="FFFF91"/>
          </a:solidFill>
          <a:ln w="190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endParaRPr lang="en-US"/>
          </a:p>
        </p:txBody>
      </p:sp>
      <p:sp>
        <p:nvSpPr>
          <p:cNvPr id="75" name="Rectangle 74"/>
          <p:cNvSpPr/>
          <p:nvPr/>
        </p:nvSpPr>
        <p:spPr>
          <a:xfrm>
            <a:off x="6019800" y="2971800"/>
            <a:ext cx="76200" cy="228600"/>
          </a:xfrm>
          <a:prstGeom prst="rect">
            <a:avLst/>
          </a:prstGeom>
          <a:solidFill>
            <a:srgbClr val="969696"/>
          </a:solidFill>
          <a:ln w="127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6" name="TextBox 75"/>
          <p:cNvSpPr txBox="1"/>
          <p:nvPr/>
        </p:nvSpPr>
        <p:spPr>
          <a:xfrm>
            <a:off x="4343400" y="3505200"/>
            <a:ext cx="3770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...</a:t>
            </a:r>
            <a:endParaRPr lang="en-US" dirty="0"/>
          </a:p>
        </p:txBody>
      </p:sp>
      <p:sp>
        <p:nvSpPr>
          <p:cNvPr id="77" name="Rectangle 76"/>
          <p:cNvSpPr/>
          <p:nvPr/>
        </p:nvSpPr>
        <p:spPr>
          <a:xfrm>
            <a:off x="5486400" y="5181600"/>
            <a:ext cx="609600" cy="228600"/>
          </a:xfrm>
          <a:prstGeom prst="rect">
            <a:avLst/>
          </a:prstGeom>
          <a:solidFill>
            <a:srgbClr val="EAEAEA"/>
          </a:solidFill>
          <a:ln w="127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8" name="Rectangle 77"/>
          <p:cNvSpPr/>
          <p:nvPr/>
        </p:nvSpPr>
        <p:spPr>
          <a:xfrm>
            <a:off x="6858000" y="5181600"/>
            <a:ext cx="609600" cy="228600"/>
          </a:xfrm>
          <a:prstGeom prst="rect">
            <a:avLst/>
          </a:prstGeom>
          <a:solidFill>
            <a:srgbClr val="EAEAEA"/>
          </a:solidFill>
          <a:ln w="127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9" name="Rectangle 78"/>
          <p:cNvSpPr/>
          <p:nvPr/>
        </p:nvSpPr>
        <p:spPr>
          <a:xfrm>
            <a:off x="7543800" y="5181600"/>
            <a:ext cx="609600" cy="228600"/>
          </a:xfrm>
          <a:prstGeom prst="rect">
            <a:avLst/>
          </a:prstGeom>
          <a:solidFill>
            <a:srgbClr val="EAEAEA"/>
          </a:solidFill>
          <a:ln w="127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0" name="Rectangle 79"/>
          <p:cNvSpPr/>
          <p:nvPr/>
        </p:nvSpPr>
        <p:spPr>
          <a:xfrm>
            <a:off x="6172200" y="5181600"/>
            <a:ext cx="609600" cy="228600"/>
          </a:xfrm>
          <a:prstGeom prst="rect">
            <a:avLst/>
          </a:prstGeom>
          <a:solidFill>
            <a:srgbClr val="EAEAEA"/>
          </a:solidFill>
          <a:ln w="127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2" name="Rectangle 81"/>
          <p:cNvSpPr/>
          <p:nvPr/>
        </p:nvSpPr>
        <p:spPr>
          <a:xfrm>
            <a:off x="4800600" y="5181600"/>
            <a:ext cx="609600" cy="228600"/>
          </a:xfrm>
          <a:prstGeom prst="rect">
            <a:avLst/>
          </a:prstGeom>
          <a:solidFill>
            <a:srgbClr val="EAEAEA"/>
          </a:solidFill>
          <a:ln w="127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5" name="Rectangle 84"/>
          <p:cNvSpPr/>
          <p:nvPr/>
        </p:nvSpPr>
        <p:spPr>
          <a:xfrm>
            <a:off x="6172200" y="5181600"/>
            <a:ext cx="152400" cy="228600"/>
          </a:xfrm>
          <a:prstGeom prst="rect">
            <a:avLst/>
          </a:prstGeom>
          <a:solidFill>
            <a:srgbClr val="FFD85D"/>
          </a:solidFill>
          <a:ln w="190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endParaRPr lang="en-US"/>
          </a:p>
        </p:txBody>
      </p:sp>
      <p:sp>
        <p:nvSpPr>
          <p:cNvPr id="86" name="Rectangle 85"/>
          <p:cNvSpPr/>
          <p:nvPr/>
        </p:nvSpPr>
        <p:spPr>
          <a:xfrm>
            <a:off x="5029200" y="5181600"/>
            <a:ext cx="228600" cy="228600"/>
          </a:xfrm>
          <a:prstGeom prst="rect">
            <a:avLst/>
          </a:prstGeom>
          <a:solidFill>
            <a:srgbClr val="FFDDEE"/>
          </a:solidFill>
          <a:ln w="190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endParaRPr lang="en-US"/>
          </a:p>
        </p:txBody>
      </p:sp>
      <p:sp>
        <p:nvSpPr>
          <p:cNvPr id="87" name="Rectangle 86"/>
          <p:cNvSpPr/>
          <p:nvPr/>
        </p:nvSpPr>
        <p:spPr>
          <a:xfrm>
            <a:off x="6705600" y="5181600"/>
            <a:ext cx="76200" cy="228600"/>
          </a:xfrm>
          <a:prstGeom prst="rect">
            <a:avLst/>
          </a:prstGeom>
          <a:solidFill>
            <a:srgbClr val="CBC0F2"/>
          </a:solidFill>
          <a:ln w="190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endParaRPr lang="en-US"/>
          </a:p>
        </p:txBody>
      </p:sp>
      <p:sp>
        <p:nvSpPr>
          <p:cNvPr id="88" name="Rectangle 87"/>
          <p:cNvSpPr/>
          <p:nvPr/>
        </p:nvSpPr>
        <p:spPr>
          <a:xfrm>
            <a:off x="6858000" y="5181600"/>
            <a:ext cx="76200" cy="228600"/>
          </a:xfrm>
          <a:prstGeom prst="rect">
            <a:avLst/>
          </a:prstGeom>
          <a:solidFill>
            <a:srgbClr val="5F5F5F"/>
          </a:solidFill>
          <a:ln w="127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endParaRPr lang="en-US"/>
          </a:p>
        </p:txBody>
      </p:sp>
      <p:sp>
        <p:nvSpPr>
          <p:cNvPr id="89" name="Rectangle 88"/>
          <p:cNvSpPr/>
          <p:nvPr/>
        </p:nvSpPr>
        <p:spPr>
          <a:xfrm>
            <a:off x="8077200" y="5181600"/>
            <a:ext cx="76200" cy="228600"/>
          </a:xfrm>
          <a:prstGeom prst="rect">
            <a:avLst/>
          </a:prstGeom>
          <a:solidFill>
            <a:srgbClr val="1C1C1C"/>
          </a:solidFill>
          <a:ln w="127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endParaRPr lang="en-US"/>
          </a:p>
        </p:txBody>
      </p:sp>
      <p:sp>
        <p:nvSpPr>
          <p:cNvPr id="90" name="Rectangle 89"/>
          <p:cNvSpPr/>
          <p:nvPr/>
        </p:nvSpPr>
        <p:spPr>
          <a:xfrm>
            <a:off x="5257800" y="5181600"/>
            <a:ext cx="152400" cy="228600"/>
          </a:xfrm>
          <a:prstGeom prst="rect">
            <a:avLst/>
          </a:prstGeom>
          <a:solidFill>
            <a:srgbClr val="CCD8F4"/>
          </a:solidFill>
          <a:ln w="190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endParaRPr lang="en-US"/>
          </a:p>
        </p:txBody>
      </p:sp>
      <p:sp>
        <p:nvSpPr>
          <p:cNvPr id="91" name="Rectangle 90"/>
          <p:cNvSpPr/>
          <p:nvPr/>
        </p:nvSpPr>
        <p:spPr>
          <a:xfrm>
            <a:off x="7543800" y="5181600"/>
            <a:ext cx="304800" cy="228600"/>
          </a:xfrm>
          <a:prstGeom prst="rect">
            <a:avLst/>
          </a:prstGeom>
          <a:solidFill>
            <a:srgbClr val="5F5F5F"/>
          </a:solidFill>
          <a:ln w="127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endParaRPr lang="en-US"/>
          </a:p>
        </p:txBody>
      </p:sp>
      <p:sp>
        <p:nvSpPr>
          <p:cNvPr id="92" name="Rectangle 91"/>
          <p:cNvSpPr/>
          <p:nvPr/>
        </p:nvSpPr>
        <p:spPr>
          <a:xfrm>
            <a:off x="6934200" y="5181600"/>
            <a:ext cx="228600" cy="228600"/>
          </a:xfrm>
          <a:prstGeom prst="rect">
            <a:avLst/>
          </a:prstGeom>
          <a:solidFill>
            <a:srgbClr val="969696"/>
          </a:solidFill>
          <a:ln w="127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endParaRPr lang="en-US"/>
          </a:p>
        </p:txBody>
      </p:sp>
      <p:sp>
        <p:nvSpPr>
          <p:cNvPr id="93" name="Rectangle 92"/>
          <p:cNvSpPr/>
          <p:nvPr/>
        </p:nvSpPr>
        <p:spPr>
          <a:xfrm>
            <a:off x="4800600" y="5181600"/>
            <a:ext cx="228600" cy="228600"/>
          </a:xfrm>
          <a:prstGeom prst="rect">
            <a:avLst/>
          </a:prstGeom>
          <a:solidFill>
            <a:srgbClr val="CBC0F2"/>
          </a:solidFill>
          <a:ln w="190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endParaRPr lang="en-US"/>
          </a:p>
        </p:txBody>
      </p:sp>
      <p:sp>
        <p:nvSpPr>
          <p:cNvPr id="94" name="Rectangle 93"/>
          <p:cNvSpPr/>
          <p:nvPr/>
        </p:nvSpPr>
        <p:spPr>
          <a:xfrm>
            <a:off x="7162800" y="5181600"/>
            <a:ext cx="228600" cy="228600"/>
          </a:xfrm>
          <a:prstGeom prst="rect">
            <a:avLst/>
          </a:prstGeom>
          <a:solidFill>
            <a:srgbClr val="C0C0C0"/>
          </a:solidFill>
          <a:ln w="190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endParaRPr lang="en-US"/>
          </a:p>
        </p:txBody>
      </p:sp>
      <p:sp>
        <p:nvSpPr>
          <p:cNvPr id="95" name="Rectangle 94"/>
          <p:cNvSpPr/>
          <p:nvPr/>
        </p:nvSpPr>
        <p:spPr>
          <a:xfrm>
            <a:off x="6553200" y="5181600"/>
            <a:ext cx="152400" cy="228600"/>
          </a:xfrm>
          <a:prstGeom prst="rect">
            <a:avLst/>
          </a:prstGeom>
          <a:solidFill>
            <a:srgbClr val="C2F4C2"/>
          </a:solidFill>
          <a:ln w="190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endParaRPr lang="en-US"/>
          </a:p>
        </p:txBody>
      </p:sp>
      <p:sp>
        <p:nvSpPr>
          <p:cNvPr id="96" name="Rectangle 95"/>
          <p:cNvSpPr/>
          <p:nvPr/>
        </p:nvSpPr>
        <p:spPr>
          <a:xfrm>
            <a:off x="7848600" y="5181600"/>
            <a:ext cx="228600" cy="228600"/>
          </a:xfrm>
          <a:prstGeom prst="rect">
            <a:avLst/>
          </a:prstGeom>
          <a:solidFill>
            <a:srgbClr val="C0C0C0"/>
          </a:solidFill>
          <a:ln w="190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endParaRPr lang="en-US"/>
          </a:p>
        </p:txBody>
      </p:sp>
      <p:sp>
        <p:nvSpPr>
          <p:cNvPr id="97" name="Rectangle 96"/>
          <p:cNvSpPr/>
          <p:nvPr/>
        </p:nvSpPr>
        <p:spPr>
          <a:xfrm>
            <a:off x="5638800" y="5181600"/>
            <a:ext cx="228600" cy="228600"/>
          </a:xfrm>
          <a:prstGeom prst="rect">
            <a:avLst/>
          </a:prstGeom>
          <a:solidFill>
            <a:srgbClr val="C2F4C2"/>
          </a:solidFill>
          <a:ln w="190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endParaRPr lang="en-US"/>
          </a:p>
        </p:txBody>
      </p:sp>
      <p:sp>
        <p:nvSpPr>
          <p:cNvPr id="98" name="Rectangle 97"/>
          <p:cNvSpPr/>
          <p:nvPr/>
        </p:nvSpPr>
        <p:spPr>
          <a:xfrm>
            <a:off x="6324600" y="5181600"/>
            <a:ext cx="152400" cy="228600"/>
          </a:xfrm>
          <a:prstGeom prst="rect">
            <a:avLst/>
          </a:prstGeom>
          <a:solidFill>
            <a:srgbClr val="E8B888"/>
          </a:solidFill>
          <a:ln w="190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endParaRPr lang="en-US"/>
          </a:p>
        </p:txBody>
      </p:sp>
      <p:sp>
        <p:nvSpPr>
          <p:cNvPr id="99" name="Rectangle 98"/>
          <p:cNvSpPr/>
          <p:nvPr/>
        </p:nvSpPr>
        <p:spPr>
          <a:xfrm>
            <a:off x="5867400" y="5181600"/>
            <a:ext cx="228600" cy="228600"/>
          </a:xfrm>
          <a:prstGeom prst="rect">
            <a:avLst/>
          </a:prstGeom>
          <a:solidFill>
            <a:srgbClr val="CCD8F4"/>
          </a:solidFill>
          <a:ln w="190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endParaRPr lang="en-US"/>
          </a:p>
        </p:txBody>
      </p:sp>
      <p:sp>
        <p:nvSpPr>
          <p:cNvPr id="100" name="Rectangle 99"/>
          <p:cNvSpPr/>
          <p:nvPr/>
        </p:nvSpPr>
        <p:spPr>
          <a:xfrm>
            <a:off x="6477000" y="5181600"/>
            <a:ext cx="76200" cy="228600"/>
          </a:xfrm>
          <a:prstGeom prst="rect">
            <a:avLst/>
          </a:prstGeom>
          <a:solidFill>
            <a:srgbClr val="FFFF91"/>
          </a:solidFill>
          <a:ln w="190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endParaRPr lang="en-US"/>
          </a:p>
        </p:txBody>
      </p:sp>
      <p:sp>
        <p:nvSpPr>
          <p:cNvPr id="101" name="Rectangle 100"/>
          <p:cNvSpPr/>
          <p:nvPr/>
        </p:nvSpPr>
        <p:spPr>
          <a:xfrm>
            <a:off x="5486400" y="5181600"/>
            <a:ext cx="152400" cy="228600"/>
          </a:xfrm>
          <a:prstGeom prst="rect">
            <a:avLst/>
          </a:prstGeom>
          <a:solidFill>
            <a:srgbClr val="FFFF91"/>
          </a:solidFill>
          <a:ln w="190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endParaRPr lang="en-US"/>
          </a:p>
        </p:txBody>
      </p:sp>
      <p:sp>
        <p:nvSpPr>
          <p:cNvPr id="102" name="Rectangle 101"/>
          <p:cNvSpPr/>
          <p:nvPr/>
        </p:nvSpPr>
        <p:spPr>
          <a:xfrm>
            <a:off x="7391400" y="5181600"/>
            <a:ext cx="76200" cy="228600"/>
          </a:xfrm>
          <a:prstGeom prst="rect">
            <a:avLst/>
          </a:prstGeom>
          <a:solidFill>
            <a:srgbClr val="969696"/>
          </a:solidFill>
          <a:ln w="127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endParaRPr lang="en-US"/>
          </a:p>
        </p:txBody>
      </p:sp>
      <p:sp>
        <p:nvSpPr>
          <p:cNvPr id="104" name="TextBox 103"/>
          <p:cNvSpPr txBox="1"/>
          <p:nvPr/>
        </p:nvSpPr>
        <p:spPr>
          <a:xfrm>
            <a:off x="7355334" y="1828800"/>
            <a:ext cx="1051570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/>
            <a:r>
              <a:rPr lang="en-US" b="1" dirty="0" smtClean="0">
                <a:solidFill>
                  <a:schemeClr val="tx2"/>
                </a:solidFill>
              </a:rPr>
              <a:t>Log Head</a:t>
            </a:r>
            <a:endParaRPr lang="en-US" b="1" dirty="0">
              <a:solidFill>
                <a:schemeClr val="tx2"/>
              </a:solidFill>
            </a:endParaRPr>
          </a:p>
        </p:txBody>
      </p:sp>
      <p:sp>
        <p:nvSpPr>
          <p:cNvPr id="107" name="Down Arrow 106"/>
          <p:cNvSpPr/>
          <p:nvPr/>
        </p:nvSpPr>
        <p:spPr>
          <a:xfrm>
            <a:off x="5334000" y="2057400"/>
            <a:ext cx="609600" cy="533400"/>
          </a:xfrm>
          <a:prstGeom prst="downArrow">
            <a:avLst/>
          </a:prstGeom>
          <a:gradFill flip="none" rotWithShape="1">
            <a:gsLst>
              <a:gs pos="0">
                <a:srgbClr val="DEE7F8"/>
              </a:gs>
              <a:gs pos="100000">
                <a:schemeClr val="tx2">
                  <a:lumMod val="40000"/>
                  <a:lumOff val="60000"/>
                </a:schemeClr>
              </a:gs>
            </a:gsLst>
            <a:lin ang="5400000" scaled="1"/>
            <a:tileRect/>
          </a:gradFill>
          <a:ln w="19050">
            <a:solidFill>
              <a:schemeClr val="tx2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endParaRPr lang="en-US"/>
          </a:p>
        </p:txBody>
      </p:sp>
      <p:sp>
        <p:nvSpPr>
          <p:cNvPr id="108" name="Down Arrow 107"/>
          <p:cNvSpPr/>
          <p:nvPr/>
        </p:nvSpPr>
        <p:spPr>
          <a:xfrm>
            <a:off x="5334000" y="4267200"/>
            <a:ext cx="609600" cy="533400"/>
          </a:xfrm>
          <a:prstGeom prst="downArrow">
            <a:avLst/>
          </a:prstGeom>
          <a:gradFill flip="none" rotWithShape="1">
            <a:gsLst>
              <a:gs pos="0">
                <a:srgbClr val="DEE7F8"/>
              </a:gs>
              <a:gs pos="100000">
                <a:schemeClr val="tx2">
                  <a:lumMod val="40000"/>
                  <a:lumOff val="60000"/>
                </a:schemeClr>
              </a:gs>
            </a:gsLst>
            <a:lin ang="5400000" scaled="1"/>
            <a:tileRect/>
          </a:gradFill>
          <a:ln w="19050">
            <a:solidFill>
              <a:schemeClr val="tx2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endParaRPr lang="en-US"/>
          </a:p>
        </p:txBody>
      </p:sp>
      <p:sp>
        <p:nvSpPr>
          <p:cNvPr id="109" name="Freeform 108"/>
          <p:cNvSpPr/>
          <p:nvPr/>
        </p:nvSpPr>
        <p:spPr>
          <a:xfrm>
            <a:off x="5699502" y="1731935"/>
            <a:ext cx="1615697" cy="309269"/>
          </a:xfrm>
          <a:custGeom>
            <a:avLst/>
            <a:gdLst>
              <a:gd name="connsiteX0" fmla="*/ 1379349 w 1379349"/>
              <a:gd name="connsiteY0" fmla="*/ 232474 h 232474"/>
              <a:gd name="connsiteX1" fmla="*/ 0 w 1379349"/>
              <a:gd name="connsiteY1" fmla="*/ 0 h 232474"/>
              <a:gd name="connsiteX0" fmla="*/ 1379349 w 1379349"/>
              <a:gd name="connsiteY0" fmla="*/ 232474 h 232474"/>
              <a:gd name="connsiteX1" fmla="*/ 0 w 1379349"/>
              <a:gd name="connsiteY1" fmla="*/ 0 h 232474"/>
              <a:gd name="connsiteX0" fmla="*/ 1379349 w 1379349"/>
              <a:gd name="connsiteY0" fmla="*/ 232474 h 235993"/>
              <a:gd name="connsiteX1" fmla="*/ 0 w 1379349"/>
              <a:gd name="connsiteY1" fmla="*/ 0 h 235993"/>
              <a:gd name="connsiteX0" fmla="*/ 1379349 w 1379349"/>
              <a:gd name="connsiteY0" fmla="*/ 232474 h 232474"/>
              <a:gd name="connsiteX1" fmla="*/ 0 w 1379349"/>
              <a:gd name="connsiteY1" fmla="*/ 0 h 232474"/>
              <a:gd name="connsiteX0" fmla="*/ 1379349 w 1379349"/>
              <a:gd name="connsiteY0" fmla="*/ 232474 h 232474"/>
              <a:gd name="connsiteX1" fmla="*/ 0 w 1379349"/>
              <a:gd name="connsiteY1" fmla="*/ 0 h 232474"/>
              <a:gd name="connsiteX0" fmla="*/ 1332854 w 1332854"/>
              <a:gd name="connsiteY0" fmla="*/ 240223 h 240223"/>
              <a:gd name="connsiteX1" fmla="*/ 0 w 1332854"/>
              <a:gd name="connsiteY1" fmla="*/ 0 h 240223"/>
              <a:gd name="connsiteX0" fmla="*/ 1332854 w 1332854"/>
              <a:gd name="connsiteY0" fmla="*/ 240223 h 250711"/>
              <a:gd name="connsiteX1" fmla="*/ 0 w 1332854"/>
              <a:gd name="connsiteY1" fmla="*/ 0 h 250711"/>
              <a:gd name="connsiteX0" fmla="*/ 1332854 w 1332854"/>
              <a:gd name="connsiteY0" fmla="*/ 240223 h 250711"/>
              <a:gd name="connsiteX1" fmla="*/ 0 w 1332854"/>
              <a:gd name="connsiteY1" fmla="*/ 0 h 250711"/>
              <a:gd name="connsiteX0" fmla="*/ 1332854 w 1332854"/>
              <a:gd name="connsiteY0" fmla="*/ 240223 h 309269"/>
              <a:gd name="connsiteX1" fmla="*/ 0 w 1332854"/>
              <a:gd name="connsiteY1" fmla="*/ 0 h 3092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332854" h="309269">
                <a:moveTo>
                  <a:pt x="1332854" y="240223"/>
                </a:moveTo>
                <a:cubicBezTo>
                  <a:pt x="809721" y="232474"/>
                  <a:pt x="222848" y="511444"/>
                  <a:pt x="0" y="0"/>
                </a:cubicBezTo>
              </a:path>
            </a:pathLst>
          </a:custGeom>
          <a:noFill/>
          <a:ln w="22225">
            <a:solidFill>
              <a:schemeClr val="tx2"/>
            </a:solidFill>
            <a:tailEnd type="triangle" w="med" len="lg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endParaRPr lang="en-US"/>
          </a:p>
        </p:txBody>
      </p:sp>
      <p:sp>
        <p:nvSpPr>
          <p:cNvPr id="110" name="TextBox 109"/>
          <p:cNvSpPr txBox="1"/>
          <p:nvPr/>
        </p:nvSpPr>
        <p:spPr>
          <a:xfrm>
            <a:off x="7370831" y="3990201"/>
            <a:ext cx="1051570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/>
            <a:r>
              <a:rPr lang="en-US" b="1" dirty="0" smtClean="0">
                <a:solidFill>
                  <a:schemeClr val="tx2"/>
                </a:solidFill>
              </a:rPr>
              <a:t>Log Head</a:t>
            </a:r>
            <a:endParaRPr lang="en-US" b="1" dirty="0">
              <a:solidFill>
                <a:schemeClr val="tx2"/>
              </a:solidFill>
            </a:endParaRPr>
          </a:p>
        </p:txBody>
      </p:sp>
      <p:sp>
        <p:nvSpPr>
          <p:cNvPr id="111" name="Freeform 110"/>
          <p:cNvSpPr/>
          <p:nvPr/>
        </p:nvSpPr>
        <p:spPr>
          <a:xfrm>
            <a:off x="6705600" y="3893336"/>
            <a:ext cx="609600" cy="240223"/>
          </a:xfrm>
          <a:custGeom>
            <a:avLst/>
            <a:gdLst>
              <a:gd name="connsiteX0" fmla="*/ 1379349 w 1379349"/>
              <a:gd name="connsiteY0" fmla="*/ 232474 h 232474"/>
              <a:gd name="connsiteX1" fmla="*/ 0 w 1379349"/>
              <a:gd name="connsiteY1" fmla="*/ 0 h 232474"/>
              <a:gd name="connsiteX0" fmla="*/ 1379349 w 1379349"/>
              <a:gd name="connsiteY0" fmla="*/ 232474 h 232474"/>
              <a:gd name="connsiteX1" fmla="*/ 0 w 1379349"/>
              <a:gd name="connsiteY1" fmla="*/ 0 h 232474"/>
              <a:gd name="connsiteX0" fmla="*/ 1379349 w 1379349"/>
              <a:gd name="connsiteY0" fmla="*/ 232474 h 235993"/>
              <a:gd name="connsiteX1" fmla="*/ 0 w 1379349"/>
              <a:gd name="connsiteY1" fmla="*/ 0 h 235993"/>
              <a:gd name="connsiteX0" fmla="*/ 1379349 w 1379349"/>
              <a:gd name="connsiteY0" fmla="*/ 232474 h 232474"/>
              <a:gd name="connsiteX1" fmla="*/ 0 w 1379349"/>
              <a:gd name="connsiteY1" fmla="*/ 0 h 232474"/>
              <a:gd name="connsiteX0" fmla="*/ 1379349 w 1379349"/>
              <a:gd name="connsiteY0" fmla="*/ 232474 h 232474"/>
              <a:gd name="connsiteX1" fmla="*/ 0 w 1379349"/>
              <a:gd name="connsiteY1" fmla="*/ 0 h 232474"/>
              <a:gd name="connsiteX0" fmla="*/ 1332854 w 1332854"/>
              <a:gd name="connsiteY0" fmla="*/ 240223 h 240223"/>
              <a:gd name="connsiteX1" fmla="*/ 0 w 1332854"/>
              <a:gd name="connsiteY1" fmla="*/ 0 h 240223"/>
              <a:gd name="connsiteX0" fmla="*/ 1332854 w 1332854"/>
              <a:gd name="connsiteY0" fmla="*/ 240223 h 240223"/>
              <a:gd name="connsiteX1" fmla="*/ 0 w 1332854"/>
              <a:gd name="connsiteY1" fmla="*/ 0 h 2402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332854" h="240223">
                <a:moveTo>
                  <a:pt x="1332854" y="240223"/>
                </a:moveTo>
                <a:cubicBezTo>
                  <a:pt x="803329" y="232474"/>
                  <a:pt x="397677" y="224725"/>
                  <a:pt x="0" y="0"/>
                </a:cubicBezTo>
              </a:path>
            </a:pathLst>
          </a:custGeom>
          <a:noFill/>
          <a:ln w="22225">
            <a:solidFill>
              <a:schemeClr val="tx2"/>
            </a:solidFill>
            <a:tailEnd type="triangle" w="med" len="lg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endParaRPr lang="en-US"/>
          </a:p>
        </p:txBody>
      </p:sp>
      <p:sp>
        <p:nvSpPr>
          <p:cNvPr id="112" name="TextBox 111"/>
          <p:cNvSpPr txBox="1"/>
          <p:nvPr/>
        </p:nvSpPr>
        <p:spPr>
          <a:xfrm>
            <a:off x="7355334" y="2812941"/>
            <a:ext cx="1102866" cy="55399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/>
            <a:r>
              <a:rPr lang="en-US" b="1" dirty="0" smtClean="0">
                <a:solidFill>
                  <a:schemeClr val="tx2"/>
                </a:solidFill>
              </a:rPr>
              <a:t>Survivor</a:t>
            </a:r>
          </a:p>
          <a:p>
            <a:pPr algn="l"/>
            <a:r>
              <a:rPr lang="en-US" b="1" dirty="0" smtClean="0">
                <a:solidFill>
                  <a:schemeClr val="tx2"/>
                </a:solidFill>
              </a:rPr>
              <a:t>Segments</a:t>
            </a:r>
            <a:endParaRPr lang="en-US" b="1" dirty="0">
              <a:solidFill>
                <a:schemeClr val="tx2"/>
              </a:solidFill>
            </a:endParaRPr>
          </a:p>
        </p:txBody>
      </p:sp>
      <p:cxnSp>
        <p:nvCxnSpPr>
          <p:cNvPr id="114" name="Straight Connector 113"/>
          <p:cNvCxnSpPr/>
          <p:nvPr/>
        </p:nvCxnSpPr>
        <p:spPr>
          <a:xfrm flipH="1">
            <a:off x="6858000" y="3086100"/>
            <a:ext cx="457200" cy="0"/>
          </a:xfrm>
          <a:prstGeom prst="line">
            <a:avLst/>
          </a:prstGeom>
          <a:noFill/>
          <a:ln w="22225">
            <a:solidFill>
              <a:schemeClr val="tx2"/>
            </a:solidFill>
            <a:tailEnd type="triangle" w="med" len="lg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sp>
        <p:nvSpPr>
          <p:cNvPr id="115" name="Left Brace 114"/>
          <p:cNvSpPr/>
          <p:nvPr/>
        </p:nvSpPr>
        <p:spPr>
          <a:xfrm rot="16200000">
            <a:off x="6096000" y="2667000"/>
            <a:ext cx="76200" cy="1295400"/>
          </a:xfrm>
          <a:prstGeom prst="leftBrace">
            <a:avLst>
              <a:gd name="adj1" fmla="val 33757"/>
              <a:gd name="adj2" fmla="val 50000"/>
            </a:avLst>
          </a:prstGeom>
          <a:ln w="22225" cap="rnd">
            <a:solidFill>
              <a:schemeClr val="accent4"/>
            </a:solidFill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6" name="Freeform 115"/>
          <p:cNvSpPr/>
          <p:nvPr/>
        </p:nvSpPr>
        <p:spPr>
          <a:xfrm>
            <a:off x="6133455" y="3416084"/>
            <a:ext cx="800745" cy="241515"/>
          </a:xfrm>
          <a:custGeom>
            <a:avLst/>
            <a:gdLst>
              <a:gd name="connsiteX0" fmla="*/ 0 w 1348353"/>
              <a:gd name="connsiteY0" fmla="*/ 0 h 178230"/>
              <a:gd name="connsiteX1" fmla="*/ 1348353 w 1348353"/>
              <a:gd name="connsiteY1" fmla="*/ 178230 h 178230"/>
              <a:gd name="connsiteX0" fmla="*/ 0 w 1348353"/>
              <a:gd name="connsiteY0" fmla="*/ 0 h 178230"/>
              <a:gd name="connsiteX1" fmla="*/ 1348353 w 1348353"/>
              <a:gd name="connsiteY1" fmla="*/ 178230 h 178230"/>
              <a:gd name="connsiteX0" fmla="*/ 0 w 1348353"/>
              <a:gd name="connsiteY0" fmla="*/ 0 h 178230"/>
              <a:gd name="connsiteX1" fmla="*/ 1348353 w 1348353"/>
              <a:gd name="connsiteY1" fmla="*/ 178230 h 178230"/>
              <a:gd name="connsiteX0" fmla="*/ 0 w 1348353"/>
              <a:gd name="connsiteY0" fmla="*/ 0 h 178230"/>
              <a:gd name="connsiteX1" fmla="*/ 1348353 w 1348353"/>
              <a:gd name="connsiteY1" fmla="*/ 178230 h 1782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348353" h="178230">
                <a:moveTo>
                  <a:pt x="0" y="0"/>
                </a:moveTo>
                <a:cubicBezTo>
                  <a:pt x="11625" y="142713"/>
                  <a:pt x="1061634" y="-63284"/>
                  <a:pt x="1348353" y="178230"/>
                </a:cubicBezTo>
              </a:path>
            </a:pathLst>
          </a:custGeom>
          <a:noFill/>
          <a:ln w="22225">
            <a:solidFill>
              <a:schemeClr val="accent4"/>
            </a:solidFill>
            <a:tailEnd type="triangle" w="med" len="lg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endParaRPr lang="en-US"/>
          </a:p>
        </p:txBody>
      </p:sp>
      <p:sp>
        <p:nvSpPr>
          <p:cNvPr id="117" name="TextBox 116"/>
          <p:cNvSpPr txBox="1"/>
          <p:nvPr/>
        </p:nvSpPr>
        <p:spPr>
          <a:xfrm>
            <a:off x="5943600" y="5666601"/>
            <a:ext cx="1051570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/>
            <a:r>
              <a:rPr lang="en-US" b="1" dirty="0" smtClean="0">
                <a:solidFill>
                  <a:schemeClr val="tx2"/>
                </a:solidFill>
              </a:rPr>
              <a:t>Log Head</a:t>
            </a:r>
            <a:endParaRPr lang="en-US" b="1" dirty="0">
              <a:solidFill>
                <a:schemeClr val="tx2"/>
              </a:solidFill>
            </a:endParaRPr>
          </a:p>
        </p:txBody>
      </p:sp>
      <p:sp>
        <p:nvSpPr>
          <p:cNvPr id="118" name="Freeform 117"/>
          <p:cNvSpPr/>
          <p:nvPr/>
        </p:nvSpPr>
        <p:spPr>
          <a:xfrm>
            <a:off x="7102098" y="5482527"/>
            <a:ext cx="1131377" cy="325464"/>
          </a:xfrm>
          <a:custGeom>
            <a:avLst/>
            <a:gdLst>
              <a:gd name="connsiteX0" fmla="*/ 0 w 1061634"/>
              <a:gd name="connsiteY0" fmla="*/ 287113 h 287113"/>
              <a:gd name="connsiteX1" fmla="*/ 1061634 w 1061634"/>
              <a:gd name="connsiteY1" fmla="*/ 394 h 287113"/>
              <a:gd name="connsiteX0" fmla="*/ 0 w 1061634"/>
              <a:gd name="connsiteY0" fmla="*/ 286934 h 286934"/>
              <a:gd name="connsiteX1" fmla="*/ 1061634 w 1061634"/>
              <a:gd name="connsiteY1" fmla="*/ 215 h 286934"/>
              <a:gd name="connsiteX0" fmla="*/ 0 w 1061634"/>
              <a:gd name="connsiteY0" fmla="*/ 286719 h 286719"/>
              <a:gd name="connsiteX1" fmla="*/ 1061634 w 1061634"/>
              <a:gd name="connsiteY1" fmla="*/ 0 h 286719"/>
              <a:gd name="connsiteX0" fmla="*/ 0 w 1131377"/>
              <a:gd name="connsiteY0" fmla="*/ 325464 h 325464"/>
              <a:gd name="connsiteX1" fmla="*/ 1131377 w 1131377"/>
              <a:gd name="connsiteY1" fmla="*/ 0 h 3254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131377" h="325464">
                <a:moveTo>
                  <a:pt x="0" y="325464"/>
                </a:moveTo>
                <a:cubicBezTo>
                  <a:pt x="597975" y="309319"/>
                  <a:pt x="1033221" y="184688"/>
                  <a:pt x="1131377" y="0"/>
                </a:cubicBezTo>
              </a:path>
            </a:pathLst>
          </a:custGeom>
          <a:noFill/>
          <a:ln w="22225">
            <a:solidFill>
              <a:schemeClr val="tx2"/>
            </a:solidFill>
            <a:tailEnd type="triangle" w="med" len="lg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endParaRPr lang="en-US"/>
          </a:p>
        </p:txBody>
      </p:sp>
      <p:sp>
        <p:nvSpPr>
          <p:cNvPr id="119" name="Rectangle 118"/>
          <p:cNvSpPr/>
          <p:nvPr/>
        </p:nvSpPr>
        <p:spPr>
          <a:xfrm>
            <a:off x="8229600" y="5181600"/>
            <a:ext cx="609600" cy="228600"/>
          </a:xfrm>
          <a:prstGeom prst="rect">
            <a:avLst/>
          </a:prstGeom>
          <a:solidFill>
            <a:srgbClr val="EAEAEA"/>
          </a:solidFill>
          <a:ln w="127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4" name="TextBox 83"/>
          <p:cNvSpPr txBox="1"/>
          <p:nvPr/>
        </p:nvSpPr>
        <p:spPr>
          <a:xfrm>
            <a:off x="4343400" y="5040868"/>
            <a:ext cx="3770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...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14588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57648"/>
    </mc:Choice>
    <mc:Fallback xmlns="">
      <p:transition spd="slow" advTm="157648"/>
    </mc:Fallback>
  </mc:AlternateContent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March 1, 2015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The RAMCloud Storage System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Slide </a:t>
            </a:r>
            <a:fld id="{E2162002-2512-45FD-82AF-2FE8F2E91859}" type="slidenum">
              <a:rPr lang="en-US" smtClean="0"/>
              <a:pPr>
                <a:defRPr/>
              </a:pPr>
              <a:t>37</a:t>
            </a:fld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Throughput vs. Memory Utilization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6019800" y="1066800"/>
            <a:ext cx="2863604" cy="487825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>
              <a:tabLst>
                <a:tab pos="1255713" algn="l"/>
              </a:tabLst>
            </a:pPr>
            <a:r>
              <a:rPr lang="en-US" b="1" dirty="0" smtClean="0"/>
              <a:t>Memory	Performance</a:t>
            </a:r>
          </a:p>
          <a:p>
            <a:pPr algn="l">
              <a:tabLst>
                <a:tab pos="1255713" algn="l"/>
              </a:tabLst>
            </a:pPr>
            <a:r>
              <a:rPr lang="en-US" b="1" dirty="0" smtClean="0"/>
              <a:t>Utilization</a:t>
            </a:r>
            <a:r>
              <a:rPr lang="en-US" b="1" dirty="0"/>
              <a:t>	</a:t>
            </a:r>
            <a:r>
              <a:rPr lang="en-US" b="1" dirty="0" smtClean="0"/>
              <a:t>Degradation</a:t>
            </a:r>
          </a:p>
          <a:p>
            <a:pPr algn="l">
              <a:spcBef>
                <a:spcPts val="600"/>
              </a:spcBef>
              <a:tabLst>
                <a:tab pos="231775" algn="l"/>
                <a:tab pos="1487488" algn="l"/>
              </a:tabLst>
            </a:pPr>
            <a:r>
              <a:rPr lang="en-US" dirty="0" smtClean="0">
                <a:solidFill>
                  <a:schemeClr val="tx2"/>
                </a:solidFill>
              </a:rPr>
              <a:t>	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80%</a:t>
            </a:r>
            <a:r>
              <a:rPr lang="en-US" dirty="0" smtClean="0">
                <a:solidFill>
                  <a:schemeClr val="tx2"/>
                </a:solidFill>
              </a:rPr>
              <a:t>	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17-27%</a:t>
            </a:r>
          </a:p>
          <a:p>
            <a:pPr algn="l">
              <a:tabLst>
                <a:tab pos="231775" algn="l"/>
                <a:tab pos="1487488" algn="l"/>
              </a:tabLst>
            </a:pPr>
            <a:r>
              <a:rPr lang="en-US" dirty="0" smtClean="0">
                <a:solidFill>
                  <a:schemeClr val="tx2"/>
                </a:solidFill>
              </a:rPr>
              <a:t>	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90%</a:t>
            </a:r>
            <a:r>
              <a:rPr lang="en-US" dirty="0" smtClean="0">
                <a:solidFill>
                  <a:schemeClr val="tx2"/>
                </a:solidFill>
              </a:rPr>
              <a:t>	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26-49%</a:t>
            </a:r>
          </a:p>
          <a:p>
            <a:pPr algn="l">
              <a:tabLst>
                <a:tab pos="231775" algn="l"/>
                <a:tab pos="1487488" algn="l"/>
              </a:tabLst>
            </a:pPr>
            <a:endParaRPr lang="en-US" dirty="0">
              <a:solidFill>
                <a:schemeClr val="tx2"/>
              </a:solidFill>
            </a:endParaRPr>
          </a:p>
          <a:p>
            <a:pPr algn="l">
              <a:tabLst>
                <a:tab pos="231775" algn="l"/>
                <a:tab pos="1487488" algn="l"/>
              </a:tabLst>
            </a:pPr>
            <a:endParaRPr lang="en-US" dirty="0" smtClean="0">
              <a:solidFill>
                <a:schemeClr val="tx2"/>
              </a:solidFill>
            </a:endParaRPr>
          </a:p>
          <a:p>
            <a:pPr algn="l">
              <a:tabLst>
                <a:tab pos="231775" algn="l"/>
                <a:tab pos="1487488" algn="l"/>
              </a:tabLst>
            </a:pPr>
            <a:endParaRPr lang="en-US" dirty="0">
              <a:solidFill>
                <a:schemeClr val="tx2"/>
              </a:solidFill>
            </a:endParaRPr>
          </a:p>
          <a:p>
            <a:pPr algn="l">
              <a:tabLst>
                <a:tab pos="231775" algn="l"/>
                <a:tab pos="1487488" algn="l"/>
              </a:tabLst>
            </a:pPr>
            <a:endParaRPr lang="en-US" dirty="0" smtClean="0">
              <a:solidFill>
                <a:schemeClr val="tx2"/>
              </a:solidFill>
            </a:endParaRPr>
          </a:p>
          <a:p>
            <a:pPr algn="l">
              <a:tabLst>
                <a:tab pos="231775" algn="l"/>
                <a:tab pos="1487488" algn="l"/>
              </a:tabLst>
            </a:pPr>
            <a:r>
              <a:rPr lang="en-US" dirty="0" smtClean="0">
                <a:solidFill>
                  <a:schemeClr val="tx2"/>
                </a:solidFill>
              </a:rPr>
              <a:t>	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80%</a:t>
            </a:r>
            <a:r>
              <a:rPr lang="en-US" dirty="0" smtClean="0">
                <a:solidFill>
                  <a:schemeClr val="tx2"/>
                </a:solidFill>
              </a:rPr>
              <a:t>	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14-15%</a:t>
            </a:r>
          </a:p>
          <a:p>
            <a:pPr algn="l">
              <a:tabLst>
                <a:tab pos="231775" algn="l"/>
                <a:tab pos="1487488" algn="l"/>
              </a:tabLst>
            </a:pPr>
            <a:r>
              <a:rPr lang="en-US" dirty="0" smtClean="0">
                <a:solidFill>
                  <a:schemeClr val="tx2"/>
                </a:solidFill>
              </a:rPr>
              <a:t>	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90%</a:t>
            </a:r>
            <a:r>
              <a:rPr lang="en-US" dirty="0" smtClean="0">
                <a:solidFill>
                  <a:schemeClr val="tx2"/>
                </a:solidFill>
              </a:rPr>
              <a:t>	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30-42%</a:t>
            </a:r>
          </a:p>
          <a:p>
            <a:pPr algn="l">
              <a:tabLst>
                <a:tab pos="231775" algn="l"/>
                <a:tab pos="1487488" algn="l"/>
              </a:tabLst>
            </a:pPr>
            <a:endParaRPr lang="en-US" dirty="0">
              <a:solidFill>
                <a:schemeClr val="tx2"/>
              </a:solidFill>
            </a:endParaRPr>
          </a:p>
          <a:p>
            <a:pPr algn="l">
              <a:tabLst>
                <a:tab pos="231775" algn="l"/>
                <a:tab pos="1487488" algn="l"/>
              </a:tabLst>
            </a:pPr>
            <a:endParaRPr lang="en-US" dirty="0" smtClean="0">
              <a:solidFill>
                <a:schemeClr val="tx2"/>
              </a:solidFill>
            </a:endParaRPr>
          </a:p>
          <a:p>
            <a:pPr algn="l">
              <a:tabLst>
                <a:tab pos="231775" algn="l"/>
                <a:tab pos="1487488" algn="l"/>
              </a:tabLst>
            </a:pPr>
            <a:endParaRPr lang="en-US" dirty="0">
              <a:solidFill>
                <a:schemeClr val="tx2"/>
              </a:solidFill>
            </a:endParaRPr>
          </a:p>
          <a:p>
            <a:pPr algn="l">
              <a:tabLst>
                <a:tab pos="231775" algn="l"/>
                <a:tab pos="1487488" algn="l"/>
              </a:tabLst>
            </a:pPr>
            <a:endParaRPr lang="en-US" dirty="0" smtClean="0">
              <a:solidFill>
                <a:schemeClr val="tx2"/>
              </a:solidFill>
            </a:endParaRPr>
          </a:p>
          <a:p>
            <a:pPr algn="l">
              <a:tabLst>
                <a:tab pos="231775" algn="l"/>
                <a:tab pos="1487488" algn="l"/>
              </a:tabLst>
            </a:pPr>
            <a:endParaRPr lang="en-US" dirty="0">
              <a:solidFill>
                <a:schemeClr val="tx2"/>
              </a:solidFill>
            </a:endParaRPr>
          </a:p>
          <a:p>
            <a:pPr algn="l">
              <a:tabLst>
                <a:tab pos="231775" algn="l"/>
                <a:tab pos="1487488" algn="l"/>
              </a:tabLst>
            </a:pPr>
            <a:r>
              <a:rPr lang="en-US" dirty="0" smtClean="0">
                <a:solidFill>
                  <a:schemeClr val="tx2"/>
                </a:solidFill>
              </a:rPr>
              <a:t>	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80%</a:t>
            </a:r>
            <a:r>
              <a:rPr lang="en-US" dirty="0" smtClean="0">
                <a:solidFill>
                  <a:schemeClr val="tx2"/>
                </a:solidFill>
              </a:rPr>
              <a:t>	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3-4%</a:t>
            </a:r>
          </a:p>
          <a:p>
            <a:pPr algn="l">
              <a:tabLst>
                <a:tab pos="231775" algn="l"/>
                <a:tab pos="1487488" algn="l"/>
              </a:tabLst>
            </a:pPr>
            <a:r>
              <a:rPr lang="en-US" dirty="0" smtClean="0">
                <a:solidFill>
                  <a:schemeClr val="tx2"/>
                </a:solidFill>
              </a:rPr>
              <a:t>	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90%</a:t>
            </a:r>
            <a:r>
              <a:rPr lang="en-US" dirty="0" smtClean="0">
                <a:solidFill>
                  <a:schemeClr val="tx2"/>
                </a:solidFill>
              </a:rPr>
              <a:t>	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3-6%</a:t>
            </a:r>
            <a:endParaRPr lang="en-US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8800" y="1069275"/>
            <a:ext cx="4251635" cy="5661175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304800" y="2971800"/>
            <a:ext cx="1351652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dirty="0" smtClean="0"/>
              <a:t>1 master,</a:t>
            </a:r>
          </a:p>
          <a:p>
            <a:pPr algn="l"/>
            <a:r>
              <a:rPr lang="en-US" dirty="0" smtClean="0"/>
              <a:t>3 backups,</a:t>
            </a:r>
          </a:p>
          <a:p>
            <a:pPr algn="l"/>
            <a:r>
              <a:rPr lang="en-US" dirty="0" smtClean="0"/>
              <a:t>1 client,</a:t>
            </a:r>
          </a:p>
          <a:p>
            <a:pPr algn="l"/>
            <a:r>
              <a:rPr lang="en-US" dirty="0" smtClean="0"/>
              <a:t>concurrent</a:t>
            </a:r>
            <a:br>
              <a:rPr lang="en-US" dirty="0" smtClean="0"/>
            </a:br>
            <a:r>
              <a:rPr lang="en-US" dirty="0" smtClean="0"/>
              <a:t>multi-writes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1744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36002"/>
    </mc:Choice>
    <mc:Fallback xmlns="">
      <p:transition spd="slow" advTm="136002"/>
    </mc:Fallback>
  </mc:AlternateContent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March 1, 2015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The RAMCloud Storage System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Slide </a:t>
            </a:r>
            <a:fld id="{E2162002-2512-45FD-82AF-2FE8F2E91859}" type="slidenum">
              <a:rPr lang="en-US" smtClean="0"/>
              <a:pPr>
                <a:defRPr/>
              </a:pPr>
              <a:t>38</a:t>
            </a:fld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1-Level vs. 2-Level Cleaning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8800" y="1069275"/>
            <a:ext cx="4251635" cy="566117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6549" y="1084881"/>
            <a:ext cx="4236735" cy="5622153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7362284" y="3468469"/>
            <a:ext cx="117211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One-level</a:t>
            </a:r>
            <a:b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</a:b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Cleaning</a:t>
            </a:r>
            <a:endParaRPr lang="en-US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6" name="Freeform 15"/>
          <p:cNvSpPr/>
          <p:nvPr/>
        </p:nvSpPr>
        <p:spPr>
          <a:xfrm>
            <a:off x="5455403" y="1914041"/>
            <a:ext cx="1906292" cy="1642820"/>
          </a:xfrm>
          <a:custGeom>
            <a:avLst/>
            <a:gdLst>
              <a:gd name="connsiteX0" fmla="*/ 1906292 w 1906292"/>
              <a:gd name="connsiteY0" fmla="*/ 1619573 h 1619573"/>
              <a:gd name="connsiteX1" fmla="*/ 0 w 1906292"/>
              <a:gd name="connsiteY1" fmla="*/ 0 h 1619573"/>
              <a:gd name="connsiteX0" fmla="*/ 1906292 w 1906292"/>
              <a:gd name="connsiteY0" fmla="*/ 1619573 h 1619573"/>
              <a:gd name="connsiteX1" fmla="*/ 0 w 1906292"/>
              <a:gd name="connsiteY1" fmla="*/ 0 h 1619573"/>
              <a:gd name="connsiteX0" fmla="*/ 1906292 w 1906292"/>
              <a:gd name="connsiteY0" fmla="*/ 1619573 h 1619573"/>
              <a:gd name="connsiteX1" fmla="*/ 0 w 1906292"/>
              <a:gd name="connsiteY1" fmla="*/ 0 h 1619573"/>
              <a:gd name="connsiteX0" fmla="*/ 1906292 w 1906292"/>
              <a:gd name="connsiteY0" fmla="*/ 1642820 h 1642820"/>
              <a:gd name="connsiteX1" fmla="*/ 0 w 1906292"/>
              <a:gd name="connsiteY1" fmla="*/ 0 h 1642820"/>
              <a:gd name="connsiteX0" fmla="*/ 1906292 w 1906292"/>
              <a:gd name="connsiteY0" fmla="*/ 1642820 h 1642820"/>
              <a:gd name="connsiteX1" fmla="*/ 0 w 1906292"/>
              <a:gd name="connsiteY1" fmla="*/ 0 h 1642820"/>
              <a:gd name="connsiteX0" fmla="*/ 1906292 w 1906292"/>
              <a:gd name="connsiteY0" fmla="*/ 1642820 h 1642820"/>
              <a:gd name="connsiteX1" fmla="*/ 0 w 1906292"/>
              <a:gd name="connsiteY1" fmla="*/ 0 h 16428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906292" h="1642820">
                <a:moveTo>
                  <a:pt x="1906292" y="1642820"/>
                </a:moveTo>
                <a:cubicBezTo>
                  <a:pt x="1177871" y="1250196"/>
                  <a:pt x="1123627" y="167898"/>
                  <a:pt x="0" y="0"/>
                </a:cubicBezTo>
              </a:path>
            </a:pathLst>
          </a:custGeom>
          <a:noFill/>
          <a:ln>
            <a:solidFill>
              <a:schemeClr val="accent6">
                <a:lumMod val="75000"/>
              </a:schemeClr>
            </a:solidFill>
            <a:tailEnd type="triangle" w="med" len="lg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Freeform 16"/>
          <p:cNvSpPr/>
          <p:nvPr/>
        </p:nvSpPr>
        <p:spPr>
          <a:xfrm>
            <a:off x="5469610" y="2314414"/>
            <a:ext cx="1921790" cy="1394847"/>
          </a:xfrm>
          <a:custGeom>
            <a:avLst/>
            <a:gdLst>
              <a:gd name="connsiteX0" fmla="*/ 1906292 w 1906292"/>
              <a:gd name="connsiteY0" fmla="*/ 1619573 h 1619573"/>
              <a:gd name="connsiteX1" fmla="*/ 0 w 1906292"/>
              <a:gd name="connsiteY1" fmla="*/ 0 h 1619573"/>
              <a:gd name="connsiteX0" fmla="*/ 1906292 w 1906292"/>
              <a:gd name="connsiteY0" fmla="*/ 1619573 h 1619573"/>
              <a:gd name="connsiteX1" fmla="*/ 0 w 1906292"/>
              <a:gd name="connsiteY1" fmla="*/ 0 h 1619573"/>
              <a:gd name="connsiteX0" fmla="*/ 1906292 w 1906292"/>
              <a:gd name="connsiteY0" fmla="*/ 1619573 h 1619573"/>
              <a:gd name="connsiteX1" fmla="*/ 0 w 1906292"/>
              <a:gd name="connsiteY1" fmla="*/ 0 h 1619573"/>
              <a:gd name="connsiteX0" fmla="*/ 1906292 w 1906292"/>
              <a:gd name="connsiteY0" fmla="*/ 1642820 h 1642820"/>
              <a:gd name="connsiteX1" fmla="*/ 0 w 1906292"/>
              <a:gd name="connsiteY1" fmla="*/ 0 h 1642820"/>
              <a:gd name="connsiteX0" fmla="*/ 1921790 w 1921790"/>
              <a:gd name="connsiteY0" fmla="*/ 1394847 h 1394847"/>
              <a:gd name="connsiteX1" fmla="*/ 0 w 1921790"/>
              <a:gd name="connsiteY1" fmla="*/ 0 h 1394847"/>
              <a:gd name="connsiteX0" fmla="*/ 1921790 w 1921790"/>
              <a:gd name="connsiteY0" fmla="*/ 1394847 h 1394847"/>
              <a:gd name="connsiteX1" fmla="*/ 0 w 1921790"/>
              <a:gd name="connsiteY1" fmla="*/ 0 h 13948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921790" h="1394847">
                <a:moveTo>
                  <a:pt x="1921790" y="1394847"/>
                </a:moveTo>
                <a:cubicBezTo>
                  <a:pt x="821410" y="870487"/>
                  <a:pt x="1123627" y="167898"/>
                  <a:pt x="0" y="0"/>
                </a:cubicBezTo>
              </a:path>
            </a:pathLst>
          </a:custGeom>
          <a:noFill/>
          <a:ln>
            <a:solidFill>
              <a:schemeClr val="accent6">
                <a:lumMod val="75000"/>
              </a:schemeClr>
            </a:solidFill>
            <a:tailEnd type="triangle" w="med" len="lg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Freeform 17"/>
          <p:cNvSpPr/>
          <p:nvPr/>
        </p:nvSpPr>
        <p:spPr>
          <a:xfrm>
            <a:off x="5323667" y="3768519"/>
            <a:ext cx="2084522" cy="372112"/>
          </a:xfrm>
          <a:custGeom>
            <a:avLst/>
            <a:gdLst>
              <a:gd name="connsiteX0" fmla="*/ 1906292 w 1906292"/>
              <a:gd name="connsiteY0" fmla="*/ 1619573 h 1619573"/>
              <a:gd name="connsiteX1" fmla="*/ 0 w 1906292"/>
              <a:gd name="connsiteY1" fmla="*/ 0 h 1619573"/>
              <a:gd name="connsiteX0" fmla="*/ 1906292 w 1906292"/>
              <a:gd name="connsiteY0" fmla="*/ 1619573 h 1619573"/>
              <a:gd name="connsiteX1" fmla="*/ 0 w 1906292"/>
              <a:gd name="connsiteY1" fmla="*/ 0 h 1619573"/>
              <a:gd name="connsiteX0" fmla="*/ 1906292 w 1906292"/>
              <a:gd name="connsiteY0" fmla="*/ 1619573 h 1619573"/>
              <a:gd name="connsiteX1" fmla="*/ 0 w 1906292"/>
              <a:gd name="connsiteY1" fmla="*/ 0 h 1619573"/>
              <a:gd name="connsiteX0" fmla="*/ 1906292 w 1906292"/>
              <a:gd name="connsiteY0" fmla="*/ 1642820 h 1642820"/>
              <a:gd name="connsiteX1" fmla="*/ 0 w 1906292"/>
              <a:gd name="connsiteY1" fmla="*/ 0 h 1642820"/>
              <a:gd name="connsiteX0" fmla="*/ 1921790 w 1921790"/>
              <a:gd name="connsiteY0" fmla="*/ 1394847 h 1394847"/>
              <a:gd name="connsiteX1" fmla="*/ 0 w 1921790"/>
              <a:gd name="connsiteY1" fmla="*/ 0 h 1394847"/>
              <a:gd name="connsiteX0" fmla="*/ 1921790 w 1921790"/>
              <a:gd name="connsiteY0" fmla="*/ 1394847 h 1394847"/>
              <a:gd name="connsiteX1" fmla="*/ 0 w 1921790"/>
              <a:gd name="connsiteY1" fmla="*/ 0 h 1394847"/>
              <a:gd name="connsiteX0" fmla="*/ 1929539 w 1929539"/>
              <a:gd name="connsiteY0" fmla="*/ 144948 h 550340"/>
              <a:gd name="connsiteX1" fmla="*/ 0 w 1929539"/>
              <a:gd name="connsiteY1" fmla="*/ 532406 h 550340"/>
              <a:gd name="connsiteX0" fmla="*/ 1929539 w 1929539"/>
              <a:gd name="connsiteY0" fmla="*/ 19825 h 433469"/>
              <a:gd name="connsiteX1" fmla="*/ 0 w 1929539"/>
              <a:gd name="connsiteY1" fmla="*/ 407283 h 433469"/>
              <a:gd name="connsiteX0" fmla="*/ 2084522 w 2084522"/>
              <a:gd name="connsiteY0" fmla="*/ 23003 h 332260"/>
              <a:gd name="connsiteX1" fmla="*/ 0 w 2084522"/>
              <a:gd name="connsiteY1" fmla="*/ 301973 h 332260"/>
              <a:gd name="connsiteX0" fmla="*/ 2084522 w 2084522"/>
              <a:gd name="connsiteY0" fmla="*/ 56134 h 335104"/>
              <a:gd name="connsiteX1" fmla="*/ 0 w 2084522"/>
              <a:gd name="connsiteY1" fmla="*/ 335104 h 335104"/>
              <a:gd name="connsiteX0" fmla="*/ 2084522 w 2084522"/>
              <a:gd name="connsiteY0" fmla="*/ 47577 h 326547"/>
              <a:gd name="connsiteX1" fmla="*/ 0 w 2084522"/>
              <a:gd name="connsiteY1" fmla="*/ 326547 h 326547"/>
              <a:gd name="connsiteX0" fmla="*/ 2084522 w 2084522"/>
              <a:gd name="connsiteY0" fmla="*/ 93142 h 372112"/>
              <a:gd name="connsiteX1" fmla="*/ 0 w 2084522"/>
              <a:gd name="connsiteY1" fmla="*/ 372112 h 3721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084522" h="372112">
                <a:moveTo>
                  <a:pt x="2084522" y="93142"/>
                </a:moveTo>
                <a:cubicBezTo>
                  <a:pt x="1022889" y="-159997"/>
                  <a:pt x="542441" y="160301"/>
                  <a:pt x="0" y="372112"/>
                </a:cubicBezTo>
              </a:path>
            </a:pathLst>
          </a:custGeom>
          <a:noFill/>
          <a:ln>
            <a:solidFill>
              <a:schemeClr val="accent6">
                <a:lumMod val="75000"/>
              </a:schemeClr>
            </a:solidFill>
            <a:tailEnd type="triangle" w="med" len="lg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Freeform 18"/>
          <p:cNvSpPr/>
          <p:nvPr/>
        </p:nvSpPr>
        <p:spPr>
          <a:xfrm>
            <a:off x="5287504" y="4014061"/>
            <a:ext cx="2131017" cy="1906292"/>
          </a:xfrm>
          <a:custGeom>
            <a:avLst/>
            <a:gdLst>
              <a:gd name="connsiteX0" fmla="*/ 1906292 w 1906292"/>
              <a:gd name="connsiteY0" fmla="*/ 1619573 h 1619573"/>
              <a:gd name="connsiteX1" fmla="*/ 0 w 1906292"/>
              <a:gd name="connsiteY1" fmla="*/ 0 h 1619573"/>
              <a:gd name="connsiteX0" fmla="*/ 1906292 w 1906292"/>
              <a:gd name="connsiteY0" fmla="*/ 1619573 h 1619573"/>
              <a:gd name="connsiteX1" fmla="*/ 0 w 1906292"/>
              <a:gd name="connsiteY1" fmla="*/ 0 h 1619573"/>
              <a:gd name="connsiteX0" fmla="*/ 1906292 w 1906292"/>
              <a:gd name="connsiteY0" fmla="*/ 1619573 h 1619573"/>
              <a:gd name="connsiteX1" fmla="*/ 0 w 1906292"/>
              <a:gd name="connsiteY1" fmla="*/ 0 h 1619573"/>
              <a:gd name="connsiteX0" fmla="*/ 1906292 w 1906292"/>
              <a:gd name="connsiteY0" fmla="*/ 1642820 h 1642820"/>
              <a:gd name="connsiteX1" fmla="*/ 0 w 1906292"/>
              <a:gd name="connsiteY1" fmla="*/ 0 h 1642820"/>
              <a:gd name="connsiteX0" fmla="*/ 1921790 w 1921790"/>
              <a:gd name="connsiteY0" fmla="*/ 1394847 h 1394847"/>
              <a:gd name="connsiteX1" fmla="*/ 0 w 1921790"/>
              <a:gd name="connsiteY1" fmla="*/ 0 h 1394847"/>
              <a:gd name="connsiteX0" fmla="*/ 1921790 w 1921790"/>
              <a:gd name="connsiteY0" fmla="*/ 1394847 h 1394847"/>
              <a:gd name="connsiteX1" fmla="*/ 0 w 1921790"/>
              <a:gd name="connsiteY1" fmla="*/ 0 h 1394847"/>
              <a:gd name="connsiteX0" fmla="*/ 1929539 w 1929539"/>
              <a:gd name="connsiteY0" fmla="*/ 144948 h 550340"/>
              <a:gd name="connsiteX1" fmla="*/ 0 w 1929539"/>
              <a:gd name="connsiteY1" fmla="*/ 532406 h 550340"/>
              <a:gd name="connsiteX0" fmla="*/ 1929539 w 1929539"/>
              <a:gd name="connsiteY0" fmla="*/ 19825 h 433469"/>
              <a:gd name="connsiteX1" fmla="*/ 0 w 1929539"/>
              <a:gd name="connsiteY1" fmla="*/ 407283 h 433469"/>
              <a:gd name="connsiteX0" fmla="*/ 2084522 w 2084522"/>
              <a:gd name="connsiteY0" fmla="*/ 23003 h 332260"/>
              <a:gd name="connsiteX1" fmla="*/ 0 w 2084522"/>
              <a:gd name="connsiteY1" fmla="*/ 301973 h 332260"/>
              <a:gd name="connsiteX0" fmla="*/ 2084522 w 2084522"/>
              <a:gd name="connsiteY0" fmla="*/ 56134 h 335104"/>
              <a:gd name="connsiteX1" fmla="*/ 0 w 2084522"/>
              <a:gd name="connsiteY1" fmla="*/ 335104 h 335104"/>
              <a:gd name="connsiteX0" fmla="*/ 2084522 w 2084522"/>
              <a:gd name="connsiteY0" fmla="*/ 47577 h 326547"/>
              <a:gd name="connsiteX1" fmla="*/ 0 w 2084522"/>
              <a:gd name="connsiteY1" fmla="*/ 326547 h 326547"/>
              <a:gd name="connsiteX0" fmla="*/ 2084522 w 2084522"/>
              <a:gd name="connsiteY0" fmla="*/ 93142 h 372112"/>
              <a:gd name="connsiteX1" fmla="*/ 0 w 2084522"/>
              <a:gd name="connsiteY1" fmla="*/ 372112 h 372112"/>
              <a:gd name="connsiteX0" fmla="*/ 2131017 w 2131017"/>
              <a:gd name="connsiteY0" fmla="*/ 22652 h 1928944"/>
              <a:gd name="connsiteX1" fmla="*/ 0 w 2131017"/>
              <a:gd name="connsiteY1" fmla="*/ 1928944 h 1928944"/>
              <a:gd name="connsiteX0" fmla="*/ 2131017 w 2131017"/>
              <a:gd name="connsiteY0" fmla="*/ 27890 h 1934182"/>
              <a:gd name="connsiteX1" fmla="*/ 0 w 2131017"/>
              <a:gd name="connsiteY1" fmla="*/ 1934182 h 1934182"/>
              <a:gd name="connsiteX0" fmla="*/ 2131017 w 2131017"/>
              <a:gd name="connsiteY0" fmla="*/ 0 h 1906292"/>
              <a:gd name="connsiteX1" fmla="*/ 0 w 2131017"/>
              <a:gd name="connsiteY1" fmla="*/ 1906292 h 19062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131017" h="1906292">
                <a:moveTo>
                  <a:pt x="2131017" y="0"/>
                </a:moveTo>
                <a:cubicBezTo>
                  <a:pt x="999641" y="165315"/>
                  <a:pt x="193729" y="1283776"/>
                  <a:pt x="0" y="1906292"/>
                </a:cubicBezTo>
              </a:path>
            </a:pathLst>
          </a:custGeom>
          <a:noFill/>
          <a:ln>
            <a:solidFill>
              <a:schemeClr val="accent6">
                <a:lumMod val="75000"/>
              </a:schemeClr>
            </a:solidFill>
            <a:tailEnd type="triangle" w="med" len="lg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02003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36002"/>
    </mc:Choice>
    <mc:Fallback xmlns="">
      <p:transition spd="slow" advTm="136002"/>
    </mc:Fallback>
  </mc:AlternateContent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March 1, 2015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The RAMCloud Storage System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E2162002-2512-45FD-82AF-2FE8F2E91859}" type="slidenum">
              <a:rPr lang="en-US" smtClean="0"/>
              <a:pPr>
                <a:defRPr/>
              </a:pPr>
              <a:t>39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Cleaner’s Impact on Latency</a:t>
            </a:r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498621"/>
            <a:ext cx="5698772" cy="4749778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6248400" y="2057400"/>
            <a:ext cx="2819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dirty="0" smtClean="0">
                <a:solidFill>
                  <a:schemeClr val="tx2"/>
                </a:solidFill>
              </a:rPr>
              <a:t>Median:</a:t>
            </a:r>
          </a:p>
          <a:p>
            <a:pPr marL="169863" indent="-169863" algn="l">
              <a:buClr>
                <a:schemeClr val="tx2"/>
              </a:buClr>
              <a:buSzPct val="120000"/>
              <a:buFont typeface="Arial" panose="020B0604020202020204" pitchFamily="34" charset="0"/>
              <a:buChar char="•"/>
              <a:tabLst>
                <a:tab pos="1712913" algn="l"/>
              </a:tabLst>
            </a:pPr>
            <a:r>
              <a:rPr lang="en-US" dirty="0" smtClean="0">
                <a:solidFill>
                  <a:srgbClr val="43A343"/>
                </a:solidFill>
              </a:rPr>
              <a:t>With cleaning: 	16.70 µs</a:t>
            </a:r>
          </a:p>
          <a:p>
            <a:pPr marL="169863" indent="-169863" algn="l">
              <a:buClr>
                <a:schemeClr val="tx2"/>
              </a:buClr>
              <a:buSzPct val="120000"/>
              <a:buFont typeface="Arial" panose="020B0604020202020204" pitchFamily="34" charset="0"/>
              <a:buChar char="•"/>
              <a:tabLst>
                <a:tab pos="1712913" algn="l"/>
              </a:tabLst>
            </a:pPr>
            <a:r>
              <a:rPr lang="en-US" dirty="0" smtClean="0">
                <a:solidFill>
                  <a:srgbClr val="43A343"/>
                </a:solidFill>
              </a:rPr>
              <a:t>No cleaner:	16.35 µs</a:t>
            </a:r>
            <a:endParaRPr lang="en-US" dirty="0">
              <a:solidFill>
                <a:srgbClr val="43A343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248400" y="3505200"/>
            <a:ext cx="2667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dirty="0" smtClean="0">
                <a:solidFill>
                  <a:schemeClr val="tx2"/>
                </a:solidFill>
              </a:rPr>
              <a:t>99.9th %</a:t>
            </a:r>
            <a:r>
              <a:rPr lang="en-US" dirty="0" err="1" smtClean="0">
                <a:solidFill>
                  <a:schemeClr val="tx2"/>
                </a:solidFill>
              </a:rPr>
              <a:t>ile</a:t>
            </a:r>
            <a:r>
              <a:rPr lang="en-US" dirty="0" smtClean="0">
                <a:solidFill>
                  <a:schemeClr val="tx2"/>
                </a:solidFill>
              </a:rPr>
              <a:t>:</a:t>
            </a:r>
          </a:p>
          <a:p>
            <a:pPr marL="169863" indent="-169863" algn="l">
              <a:buClr>
                <a:schemeClr val="tx2"/>
              </a:buClr>
              <a:buSzPct val="120000"/>
              <a:buFont typeface="Arial" panose="020B0604020202020204" pitchFamily="34" charset="0"/>
              <a:buChar char="•"/>
              <a:tabLst>
                <a:tab pos="1712913" algn="l"/>
              </a:tabLst>
            </a:pPr>
            <a:r>
              <a:rPr lang="en-US" dirty="0" smtClean="0">
                <a:solidFill>
                  <a:srgbClr val="43A343"/>
                </a:solidFill>
              </a:rPr>
              <a:t>With cleaning: 	900 µs</a:t>
            </a:r>
          </a:p>
          <a:p>
            <a:pPr marL="169863" indent="-169863" algn="l">
              <a:buClr>
                <a:schemeClr val="tx2"/>
              </a:buClr>
              <a:buSzPct val="120000"/>
              <a:buFont typeface="Arial" panose="020B0604020202020204" pitchFamily="34" charset="0"/>
              <a:buChar char="•"/>
              <a:tabLst>
                <a:tab pos="1712913" algn="l"/>
              </a:tabLst>
            </a:pPr>
            <a:r>
              <a:rPr lang="en-US" dirty="0" smtClean="0">
                <a:solidFill>
                  <a:srgbClr val="43A343"/>
                </a:solidFill>
              </a:rPr>
              <a:t>No cleaner:	115 µs</a:t>
            </a:r>
            <a:endParaRPr lang="en-US" dirty="0">
              <a:solidFill>
                <a:srgbClr val="43A343"/>
              </a:solidFill>
            </a:endParaRPr>
          </a:p>
        </p:txBody>
      </p:sp>
      <p:sp>
        <p:nvSpPr>
          <p:cNvPr id="14" name="Freeform 13"/>
          <p:cNvSpPr/>
          <p:nvPr/>
        </p:nvSpPr>
        <p:spPr>
          <a:xfrm>
            <a:off x="2169763" y="1734519"/>
            <a:ext cx="4045057" cy="906650"/>
          </a:xfrm>
          <a:custGeom>
            <a:avLst/>
            <a:gdLst>
              <a:gd name="connsiteX0" fmla="*/ 4122549 w 4122549"/>
              <a:gd name="connsiteY0" fmla="*/ 968644 h 968644"/>
              <a:gd name="connsiteX1" fmla="*/ 0 w 4122549"/>
              <a:gd name="connsiteY1" fmla="*/ 0 h 968644"/>
              <a:gd name="connsiteX0" fmla="*/ 4122549 w 4122549"/>
              <a:gd name="connsiteY0" fmla="*/ 968644 h 968644"/>
              <a:gd name="connsiteX1" fmla="*/ 0 w 4122549"/>
              <a:gd name="connsiteY1" fmla="*/ 0 h 968644"/>
              <a:gd name="connsiteX0" fmla="*/ 4122549 w 4122549"/>
              <a:gd name="connsiteY0" fmla="*/ 968644 h 968644"/>
              <a:gd name="connsiteX1" fmla="*/ 0 w 4122549"/>
              <a:gd name="connsiteY1" fmla="*/ 0 h 968644"/>
              <a:gd name="connsiteX0" fmla="*/ 4145796 w 4145796"/>
              <a:gd name="connsiteY0" fmla="*/ 1007389 h 1007389"/>
              <a:gd name="connsiteX1" fmla="*/ 0 w 4145796"/>
              <a:gd name="connsiteY1" fmla="*/ 0 h 1007389"/>
              <a:gd name="connsiteX0" fmla="*/ 4045057 w 4045057"/>
              <a:gd name="connsiteY0" fmla="*/ 906650 h 906650"/>
              <a:gd name="connsiteX1" fmla="*/ 0 w 4045057"/>
              <a:gd name="connsiteY1" fmla="*/ 0 h 9066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045057" h="906650">
                <a:moveTo>
                  <a:pt x="4045057" y="906650"/>
                </a:moveTo>
                <a:cubicBezTo>
                  <a:pt x="2422901" y="870488"/>
                  <a:pt x="2366074" y="36162"/>
                  <a:pt x="0" y="0"/>
                </a:cubicBezTo>
              </a:path>
            </a:pathLst>
          </a:custGeom>
          <a:noFill/>
          <a:ln w="22225">
            <a:solidFill>
              <a:srgbClr val="43A343"/>
            </a:solidFill>
            <a:tailEnd type="triangle" w="med" len="lg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Freeform 14"/>
          <p:cNvSpPr/>
          <p:nvPr/>
        </p:nvSpPr>
        <p:spPr>
          <a:xfrm>
            <a:off x="4556503" y="2887621"/>
            <a:ext cx="1658318" cy="1063155"/>
          </a:xfrm>
          <a:custGeom>
            <a:avLst/>
            <a:gdLst>
              <a:gd name="connsiteX0" fmla="*/ 1673817 w 1673817"/>
              <a:gd name="connsiteY0" fmla="*/ 1100379 h 1100379"/>
              <a:gd name="connsiteX1" fmla="*/ 0 w 1673817"/>
              <a:gd name="connsiteY1" fmla="*/ 0 h 1100379"/>
              <a:gd name="connsiteX0" fmla="*/ 1673817 w 1673817"/>
              <a:gd name="connsiteY0" fmla="*/ 1154172 h 1154172"/>
              <a:gd name="connsiteX1" fmla="*/ 0 w 1673817"/>
              <a:gd name="connsiteY1" fmla="*/ 53793 h 1154172"/>
              <a:gd name="connsiteX0" fmla="*/ 1673817 w 1673817"/>
              <a:gd name="connsiteY0" fmla="*/ 1145657 h 1145657"/>
              <a:gd name="connsiteX1" fmla="*/ 0 w 1673817"/>
              <a:gd name="connsiteY1" fmla="*/ 45278 h 1145657"/>
              <a:gd name="connsiteX0" fmla="*/ 1658318 w 1658318"/>
              <a:gd name="connsiteY0" fmla="*/ 1063155 h 1063155"/>
              <a:gd name="connsiteX1" fmla="*/ 0 w 1658318"/>
              <a:gd name="connsiteY1" fmla="*/ 48016 h 10631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658318" h="1063155">
                <a:moveTo>
                  <a:pt x="1658318" y="1063155"/>
                </a:moveTo>
                <a:cubicBezTo>
                  <a:pt x="937647" y="944335"/>
                  <a:pt x="774916" y="-251618"/>
                  <a:pt x="0" y="48016"/>
                </a:cubicBezTo>
              </a:path>
            </a:pathLst>
          </a:custGeom>
          <a:noFill/>
          <a:ln w="22225">
            <a:solidFill>
              <a:srgbClr val="43A343"/>
            </a:solidFill>
            <a:tailEnd type="triangle" w="med" len="lg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endParaRPr lang="en-US"/>
          </a:p>
        </p:txBody>
      </p:sp>
      <p:sp>
        <p:nvSpPr>
          <p:cNvPr id="16" name="Freeform 15"/>
          <p:cNvSpPr/>
          <p:nvPr/>
        </p:nvSpPr>
        <p:spPr>
          <a:xfrm>
            <a:off x="3301137" y="2966634"/>
            <a:ext cx="2905933" cy="1247613"/>
          </a:xfrm>
          <a:custGeom>
            <a:avLst/>
            <a:gdLst>
              <a:gd name="connsiteX0" fmla="*/ 2944678 w 2944678"/>
              <a:gd name="connsiteY0" fmla="*/ 1294108 h 1294108"/>
              <a:gd name="connsiteX1" fmla="*/ 0 w 2944678"/>
              <a:gd name="connsiteY1" fmla="*/ 0 h 1294108"/>
              <a:gd name="connsiteX0" fmla="*/ 2944678 w 2944678"/>
              <a:gd name="connsiteY0" fmla="*/ 1294108 h 1294108"/>
              <a:gd name="connsiteX1" fmla="*/ 0 w 2944678"/>
              <a:gd name="connsiteY1" fmla="*/ 0 h 1294108"/>
              <a:gd name="connsiteX0" fmla="*/ 2944678 w 2944678"/>
              <a:gd name="connsiteY0" fmla="*/ 1294108 h 1294108"/>
              <a:gd name="connsiteX1" fmla="*/ 0 w 2944678"/>
              <a:gd name="connsiteY1" fmla="*/ 0 h 1294108"/>
              <a:gd name="connsiteX0" fmla="*/ 2975675 w 2975675"/>
              <a:gd name="connsiteY0" fmla="*/ 1332854 h 1332854"/>
              <a:gd name="connsiteX1" fmla="*/ 0 w 2975675"/>
              <a:gd name="connsiteY1" fmla="*/ 0 h 1332854"/>
              <a:gd name="connsiteX0" fmla="*/ 2905933 w 2905933"/>
              <a:gd name="connsiteY0" fmla="*/ 1247613 h 1247613"/>
              <a:gd name="connsiteX1" fmla="*/ 0 w 2905933"/>
              <a:gd name="connsiteY1" fmla="*/ 0 h 12476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905933" h="1247613">
                <a:moveTo>
                  <a:pt x="2905933" y="1247613"/>
                </a:moveTo>
                <a:cubicBezTo>
                  <a:pt x="1870129" y="1219200"/>
                  <a:pt x="1128793" y="98155"/>
                  <a:pt x="0" y="0"/>
                </a:cubicBezTo>
              </a:path>
            </a:pathLst>
          </a:custGeom>
          <a:noFill/>
          <a:ln w="22225">
            <a:solidFill>
              <a:srgbClr val="43A343"/>
            </a:solidFill>
            <a:tailEnd type="triangle" w="med" len="lg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533400" y="1066800"/>
            <a:ext cx="7848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1 client, sequential 100B overwrites, no locality, 90% utilization</a:t>
            </a:r>
            <a:endParaRPr 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19417198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6728"/>
    </mc:Choice>
    <mc:Fallback xmlns="">
      <p:transition spd="slow" advTm="46728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>
                <a:solidFill>
                  <a:schemeClr val="tx2"/>
                </a:solidFill>
              </a:rPr>
              <a:t>General-purpose DRAM-based storage for large-scale applications:</a:t>
            </a:r>
          </a:p>
          <a:p>
            <a:r>
              <a:rPr lang="en-US" dirty="0" smtClean="0"/>
              <a:t>All data is stored in DRAM at all times</a:t>
            </a:r>
          </a:p>
          <a:p>
            <a:r>
              <a:rPr lang="en-US" dirty="0" smtClean="0"/>
              <a:t>As durable and available as disk</a:t>
            </a:r>
          </a:p>
          <a:p>
            <a:r>
              <a:rPr lang="en-US" dirty="0" smtClean="0"/>
              <a:t>Simple key-value data model</a:t>
            </a:r>
          </a:p>
          <a:p>
            <a:r>
              <a:rPr lang="en-US" dirty="0" smtClean="0">
                <a:solidFill>
                  <a:schemeClr val="accent4"/>
                </a:solidFill>
              </a:rPr>
              <a:t>Large scale</a:t>
            </a:r>
            <a:r>
              <a:rPr lang="en-US" dirty="0" smtClean="0"/>
              <a:t>: 1000+ servers, 100+ TB</a:t>
            </a:r>
          </a:p>
          <a:p>
            <a:r>
              <a:rPr lang="en-US" dirty="0" smtClean="0">
                <a:solidFill>
                  <a:schemeClr val="accent4"/>
                </a:solidFill>
              </a:rPr>
              <a:t>Low latency</a:t>
            </a:r>
            <a:r>
              <a:rPr lang="en-US" dirty="0" smtClean="0"/>
              <a:t>: 5-10 µs remote access time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dirty="0" smtClean="0"/>
              <a:t>Potential impact:</a:t>
            </a:r>
            <a:r>
              <a:rPr lang="en-US" dirty="0" smtClean="0">
                <a:solidFill>
                  <a:schemeClr val="tx2"/>
                </a:solidFill>
              </a:rPr>
              <a:t> enable new class of applications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March 1, 2015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The RAMCloud Storage System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Slide </a:t>
            </a:r>
            <a:fld id="{E2162002-2512-45FD-82AF-2FE8F2E91859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RAMCloud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43172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ctrTitle"/>
          </p:nvPr>
        </p:nvSpPr>
        <p:spPr>
          <a:xfrm>
            <a:off x="685800" y="2035175"/>
            <a:ext cx="7772400" cy="1698625"/>
          </a:xfrm>
        </p:spPr>
        <p:txBody>
          <a:bodyPr/>
          <a:lstStyle/>
          <a:p>
            <a:r>
              <a:rPr lang="en-US" dirty="0" smtClean="0"/>
              <a:t>Part IV: Low-Latency RPCs</a:t>
            </a:r>
            <a:endParaRPr lang="en-US" dirty="0"/>
          </a:p>
        </p:txBody>
      </p:sp>
      <p:sp>
        <p:nvSpPr>
          <p:cNvPr id="8" name="Subtitle 7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66883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609600"/>
          </a:xfrm>
        </p:spPr>
        <p:txBody>
          <a:bodyPr/>
          <a:lstStyle/>
          <a:p>
            <a:r>
              <a:rPr lang="en-US" dirty="0" smtClean="0"/>
              <a:t>Datacenter Latency in 2009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5913437"/>
            <a:ext cx="8229600" cy="563563"/>
          </a:xfrm>
        </p:spPr>
        <p:txBody>
          <a:bodyPr/>
          <a:lstStyle/>
          <a:p>
            <a:pPr marL="0" indent="0">
              <a:buNone/>
              <a:tabLst>
                <a:tab pos="3946525" algn="l"/>
              </a:tabLst>
            </a:pPr>
            <a:r>
              <a:rPr lang="en-US" dirty="0"/>
              <a:t>Typical in 2009: </a:t>
            </a:r>
            <a:r>
              <a:rPr lang="en-US" dirty="0">
                <a:solidFill>
                  <a:schemeClr val="accent4"/>
                </a:solidFill>
              </a:rPr>
              <a:t>200-400 </a:t>
            </a:r>
            <a:r>
              <a:rPr lang="en-US" dirty="0" smtClean="0">
                <a:solidFill>
                  <a:schemeClr val="accent4"/>
                </a:solidFill>
              </a:rPr>
              <a:t>µs      </a:t>
            </a:r>
            <a:r>
              <a:rPr lang="en-US" dirty="0" smtClean="0"/>
              <a:t>RAMCloud goal: </a:t>
            </a:r>
            <a:r>
              <a:rPr lang="en-US" dirty="0" smtClean="0">
                <a:solidFill>
                  <a:schemeClr val="accent4"/>
                </a:solidFill>
              </a:rPr>
              <a:t>5-10 µs</a:t>
            </a:r>
            <a:endParaRPr lang="en-US" dirty="0">
              <a:solidFill>
                <a:schemeClr val="accent4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24600"/>
            <a:ext cx="2133600" cy="396875"/>
          </a:xfrm>
        </p:spPr>
        <p:txBody>
          <a:bodyPr/>
          <a:lstStyle/>
          <a:p>
            <a:pPr>
              <a:defRPr/>
            </a:pPr>
            <a:r>
              <a:rPr lang="en-US" smtClean="0"/>
              <a:t>March 1, 2015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895600" y="6324600"/>
            <a:ext cx="3429000" cy="396875"/>
          </a:xfrm>
        </p:spPr>
        <p:txBody>
          <a:bodyPr/>
          <a:lstStyle/>
          <a:p>
            <a:pPr>
              <a:defRPr/>
            </a:pPr>
            <a:r>
              <a:rPr lang="en-US" smtClean="0"/>
              <a:t>The RAMCloud Storage System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24600"/>
            <a:ext cx="2133600" cy="396875"/>
          </a:xfrm>
        </p:spPr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AD3C556F-FB51-4F06-A4A0-7F54CE122B3D}" type="slidenum">
              <a:rPr lang="en-US" smtClean="0"/>
              <a:pPr>
                <a:defRPr/>
              </a:pPr>
              <a:t>41</a:t>
            </a:fld>
            <a:endParaRPr lang="en-US"/>
          </a:p>
        </p:txBody>
      </p:sp>
      <p:sp>
        <p:nvSpPr>
          <p:cNvPr id="8" name="Rectangle 7"/>
          <p:cNvSpPr/>
          <p:nvPr/>
        </p:nvSpPr>
        <p:spPr bwMode="auto">
          <a:xfrm>
            <a:off x="609600" y="1352490"/>
            <a:ext cx="762000" cy="1447800"/>
          </a:xfrm>
          <a:prstGeom prst="rect">
            <a:avLst/>
          </a:prstGeom>
          <a:solidFill>
            <a:schemeClr val="accent3"/>
          </a:solidFill>
          <a:ln w="19050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vert270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Arial" charset="0"/>
              </a:rPr>
              <a:t>Application</a:t>
            </a:r>
            <a:b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Arial" charset="0"/>
              </a:rPr>
            </a:b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Arial" charset="0"/>
              </a:rPr>
              <a:t>Process</a:t>
            </a:r>
          </a:p>
        </p:txBody>
      </p:sp>
      <p:sp>
        <p:nvSpPr>
          <p:cNvPr id="13" name="Rectangle 12"/>
          <p:cNvSpPr/>
          <p:nvPr/>
        </p:nvSpPr>
        <p:spPr bwMode="auto">
          <a:xfrm>
            <a:off x="1752600" y="1352490"/>
            <a:ext cx="401053" cy="1447800"/>
          </a:xfrm>
          <a:prstGeom prst="rect">
            <a:avLst/>
          </a:prstGeom>
          <a:solidFill>
            <a:schemeClr val="accent3"/>
          </a:solidFill>
          <a:ln w="19050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vert270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Arial" charset="0"/>
              </a:rPr>
              <a:t>Kernel</a:t>
            </a:r>
          </a:p>
        </p:txBody>
      </p:sp>
      <p:sp>
        <p:nvSpPr>
          <p:cNvPr id="15" name="Rectangle 14"/>
          <p:cNvSpPr/>
          <p:nvPr/>
        </p:nvSpPr>
        <p:spPr bwMode="auto">
          <a:xfrm>
            <a:off x="7772400" y="1352490"/>
            <a:ext cx="762000" cy="1447800"/>
          </a:xfrm>
          <a:prstGeom prst="rect">
            <a:avLst/>
          </a:prstGeom>
          <a:solidFill>
            <a:schemeClr val="accent3"/>
          </a:solidFill>
          <a:ln w="19050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vert270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Arial" charset="0"/>
              </a:rPr>
              <a:t>Server</a:t>
            </a:r>
            <a:b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Arial" charset="0"/>
              </a:rPr>
            </a:b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Arial" charset="0"/>
              </a:rPr>
              <a:t>Process</a:t>
            </a:r>
          </a:p>
        </p:txBody>
      </p:sp>
      <p:sp>
        <p:nvSpPr>
          <p:cNvPr id="16" name="Rectangle 15"/>
          <p:cNvSpPr/>
          <p:nvPr/>
        </p:nvSpPr>
        <p:spPr bwMode="auto">
          <a:xfrm>
            <a:off x="2514600" y="1657290"/>
            <a:ext cx="381000" cy="838200"/>
          </a:xfrm>
          <a:prstGeom prst="rect">
            <a:avLst/>
          </a:prstGeom>
          <a:solidFill>
            <a:srgbClr val="C3FFC3"/>
          </a:solidFill>
          <a:ln w="19050" cap="flat" cmpd="sng" algn="ctr">
            <a:solidFill>
              <a:srgbClr val="0B590B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vert270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accent1"/>
                </a:solidFill>
                <a:effectLst/>
                <a:latin typeface="Arial" charset="0"/>
              </a:rPr>
              <a:t>NIC</a:t>
            </a:r>
          </a:p>
        </p:txBody>
      </p:sp>
      <p:sp>
        <p:nvSpPr>
          <p:cNvPr id="27" name="Rectangle 26"/>
          <p:cNvSpPr/>
          <p:nvPr/>
        </p:nvSpPr>
        <p:spPr bwMode="auto">
          <a:xfrm>
            <a:off x="7010400" y="1352490"/>
            <a:ext cx="401053" cy="1447800"/>
          </a:xfrm>
          <a:prstGeom prst="rect">
            <a:avLst/>
          </a:prstGeom>
          <a:solidFill>
            <a:schemeClr val="accent3"/>
          </a:solidFill>
          <a:ln w="19050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vert270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Arial" charset="0"/>
              </a:rPr>
              <a:t>Kernel</a:t>
            </a:r>
          </a:p>
        </p:txBody>
      </p:sp>
      <p:sp>
        <p:nvSpPr>
          <p:cNvPr id="29" name="Rectangle 28"/>
          <p:cNvSpPr/>
          <p:nvPr/>
        </p:nvSpPr>
        <p:spPr bwMode="auto">
          <a:xfrm>
            <a:off x="6248400" y="1657290"/>
            <a:ext cx="401052" cy="838200"/>
          </a:xfrm>
          <a:prstGeom prst="rect">
            <a:avLst/>
          </a:prstGeom>
          <a:solidFill>
            <a:srgbClr val="C3FFC3"/>
          </a:solidFill>
          <a:ln w="19050" cap="flat" cmpd="sng" algn="ctr">
            <a:solidFill>
              <a:srgbClr val="0B590B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vert270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accent1"/>
                </a:solidFill>
                <a:effectLst/>
                <a:latin typeface="Arial" charset="0"/>
              </a:rPr>
              <a:t>NIC</a:t>
            </a:r>
          </a:p>
        </p:txBody>
      </p:sp>
      <p:sp>
        <p:nvSpPr>
          <p:cNvPr id="41" name="Rounded Rectangle 40"/>
          <p:cNvSpPr/>
          <p:nvPr/>
        </p:nvSpPr>
        <p:spPr bwMode="auto">
          <a:xfrm>
            <a:off x="457199" y="1123890"/>
            <a:ext cx="2590801" cy="1905000"/>
          </a:xfrm>
          <a:prstGeom prst="roundRect">
            <a:avLst>
              <a:gd name="adj" fmla="val 8894"/>
            </a:avLst>
          </a:prstGeom>
          <a:noFill/>
          <a:ln w="19050" cap="flat" cmpd="sng" algn="ctr">
            <a:solidFill>
              <a:schemeClr val="tx1">
                <a:lumMod val="65000"/>
                <a:lumOff val="3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42" name="Rounded Rectangle 41"/>
          <p:cNvSpPr/>
          <p:nvPr/>
        </p:nvSpPr>
        <p:spPr bwMode="auto">
          <a:xfrm>
            <a:off x="6037446" y="1123890"/>
            <a:ext cx="2590800" cy="1905000"/>
          </a:xfrm>
          <a:prstGeom prst="roundRect">
            <a:avLst>
              <a:gd name="adj" fmla="val 8894"/>
            </a:avLst>
          </a:prstGeom>
          <a:noFill/>
          <a:ln w="19050" cap="flat" cmpd="sng" algn="ctr">
            <a:solidFill>
              <a:schemeClr val="tx1">
                <a:lumMod val="65000"/>
                <a:lumOff val="3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381000" y="3105090"/>
            <a:ext cx="2743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Application Machine</a:t>
            </a:r>
            <a:endParaRPr lang="en-US" sz="20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5867400" y="3105090"/>
            <a:ext cx="2895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Server Machine</a:t>
            </a:r>
            <a:endParaRPr lang="en-US" sz="20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grpSp>
        <p:nvGrpSpPr>
          <p:cNvPr id="78" name="Group 77"/>
          <p:cNvGrpSpPr/>
          <p:nvPr/>
        </p:nvGrpSpPr>
        <p:grpSpPr>
          <a:xfrm>
            <a:off x="3352800" y="1276290"/>
            <a:ext cx="2438400" cy="1524000"/>
            <a:chOff x="3352800" y="1143000"/>
            <a:chExt cx="2438400" cy="1524000"/>
          </a:xfrm>
        </p:grpSpPr>
        <p:sp>
          <p:nvSpPr>
            <p:cNvPr id="45" name="Rectangle 44"/>
            <p:cNvSpPr/>
            <p:nvPr/>
          </p:nvSpPr>
          <p:spPr bwMode="auto">
            <a:xfrm>
              <a:off x="3505200" y="2209800"/>
              <a:ext cx="609600" cy="304800"/>
            </a:xfrm>
            <a:prstGeom prst="rect">
              <a:avLst/>
            </a:prstGeom>
            <a:solidFill>
              <a:schemeClr val="accent5"/>
            </a:solidFill>
            <a:ln w="12700">
              <a:solidFill>
                <a:schemeClr val="accent6"/>
              </a:solidFill>
              <a:headEnd type="none" w="med" len="med"/>
              <a:tailEnd type="none" w="med" len="med"/>
            </a:ln>
            <a:extLst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vert="horz" wrap="square" lIns="0" tIns="0" rIns="0" bIns="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400" b="0" i="0" u="none" strike="noStrike" cap="none" normalizeH="0" baseline="0" dirty="0" smtClean="0">
                  <a:ln>
                    <a:noFill/>
                  </a:ln>
                  <a:solidFill>
                    <a:schemeClr val="accent6"/>
                  </a:solidFill>
                  <a:effectLst/>
                  <a:latin typeface="Arial" charset="0"/>
                </a:rPr>
                <a:t>Switch</a:t>
              </a:r>
            </a:p>
          </p:txBody>
        </p:sp>
        <p:sp>
          <p:nvSpPr>
            <p:cNvPr id="50" name="Freeform 37"/>
            <p:cNvSpPr>
              <a:spLocks/>
            </p:cNvSpPr>
            <p:nvPr/>
          </p:nvSpPr>
          <p:spPr bwMode="auto">
            <a:xfrm>
              <a:off x="3657600" y="1905000"/>
              <a:ext cx="228599" cy="304800"/>
            </a:xfrm>
            <a:custGeom>
              <a:avLst/>
              <a:gdLst>
                <a:gd name="T0" fmla="*/ 1 w 112"/>
                <a:gd name="T1" fmla="*/ 215 h 215"/>
                <a:gd name="T2" fmla="*/ 112 w 112"/>
                <a:gd name="T3" fmla="*/ 0 h 215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112" h="215">
                  <a:moveTo>
                    <a:pt x="1" y="215"/>
                  </a:moveTo>
                  <a:cubicBezTo>
                    <a:pt x="0" y="81"/>
                    <a:pt x="0" y="0"/>
                    <a:pt x="112" y="0"/>
                  </a:cubicBezTo>
                </a:path>
              </a:pathLst>
            </a:custGeom>
            <a:noFill/>
            <a:ln w="12700">
              <a:solidFill>
                <a:schemeClr val="accent6"/>
              </a:solidFill>
              <a:round/>
              <a:headEnd/>
              <a:tailEnd type="triangle" w="sm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5" name="Rectangle 54"/>
            <p:cNvSpPr/>
            <p:nvPr/>
          </p:nvSpPr>
          <p:spPr bwMode="auto">
            <a:xfrm>
              <a:off x="3886200" y="1752600"/>
              <a:ext cx="609600" cy="304800"/>
            </a:xfrm>
            <a:prstGeom prst="rect">
              <a:avLst/>
            </a:prstGeom>
            <a:solidFill>
              <a:schemeClr val="accent5"/>
            </a:solidFill>
            <a:ln w="12700">
              <a:solidFill>
                <a:schemeClr val="accent6"/>
              </a:solidFill>
              <a:headEnd type="none" w="med" len="med"/>
              <a:tailEnd type="none" w="med" len="med"/>
            </a:ln>
            <a:extLst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vert="horz" wrap="square" lIns="0" tIns="0" rIns="0" bIns="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400" b="0" i="0" u="none" strike="noStrike" cap="none" normalizeH="0" baseline="0" dirty="0" smtClean="0">
                  <a:ln>
                    <a:noFill/>
                  </a:ln>
                  <a:solidFill>
                    <a:schemeClr val="accent6"/>
                  </a:solidFill>
                  <a:effectLst/>
                  <a:latin typeface="Arial" charset="0"/>
                </a:rPr>
                <a:t>Switch</a:t>
              </a:r>
            </a:p>
          </p:txBody>
        </p:sp>
        <p:sp>
          <p:nvSpPr>
            <p:cNvPr id="56" name="Rectangle 55"/>
            <p:cNvSpPr/>
            <p:nvPr/>
          </p:nvSpPr>
          <p:spPr bwMode="auto">
            <a:xfrm>
              <a:off x="4267200" y="1295400"/>
              <a:ext cx="609600" cy="304800"/>
            </a:xfrm>
            <a:prstGeom prst="rect">
              <a:avLst/>
            </a:prstGeom>
            <a:solidFill>
              <a:schemeClr val="accent5"/>
            </a:solidFill>
            <a:ln w="12700">
              <a:solidFill>
                <a:schemeClr val="accent6"/>
              </a:solidFill>
              <a:headEnd type="none" w="med" len="med"/>
              <a:tailEnd type="none" w="med" len="med"/>
            </a:ln>
            <a:extLst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vert="horz" wrap="square" lIns="0" tIns="0" rIns="0" bIns="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400" b="0" i="0" u="none" strike="noStrike" cap="none" normalizeH="0" baseline="0" dirty="0" smtClean="0">
                  <a:ln>
                    <a:noFill/>
                  </a:ln>
                  <a:solidFill>
                    <a:schemeClr val="accent6"/>
                  </a:solidFill>
                  <a:effectLst/>
                  <a:latin typeface="Arial" charset="0"/>
                </a:rPr>
                <a:t>Switch</a:t>
              </a:r>
            </a:p>
          </p:txBody>
        </p:sp>
        <p:sp>
          <p:nvSpPr>
            <p:cNvPr id="57" name="Rectangle 56"/>
            <p:cNvSpPr/>
            <p:nvPr/>
          </p:nvSpPr>
          <p:spPr bwMode="auto">
            <a:xfrm>
              <a:off x="4648200" y="1752600"/>
              <a:ext cx="609600" cy="304800"/>
            </a:xfrm>
            <a:prstGeom prst="rect">
              <a:avLst/>
            </a:prstGeom>
            <a:solidFill>
              <a:schemeClr val="accent5"/>
            </a:solidFill>
            <a:ln w="12700">
              <a:solidFill>
                <a:schemeClr val="accent6"/>
              </a:solidFill>
              <a:headEnd type="none" w="med" len="med"/>
              <a:tailEnd type="none" w="med" len="med"/>
            </a:ln>
            <a:extLst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vert="horz" wrap="square" lIns="0" tIns="0" rIns="0" bIns="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400" b="0" i="0" u="none" strike="noStrike" cap="none" normalizeH="0" baseline="0" dirty="0" smtClean="0">
                  <a:ln>
                    <a:noFill/>
                  </a:ln>
                  <a:solidFill>
                    <a:schemeClr val="accent6"/>
                  </a:solidFill>
                  <a:effectLst/>
                  <a:latin typeface="Arial" charset="0"/>
                </a:rPr>
                <a:t>Switch</a:t>
              </a:r>
            </a:p>
          </p:txBody>
        </p:sp>
        <p:sp>
          <p:nvSpPr>
            <p:cNvPr id="58" name="Rectangle 57"/>
            <p:cNvSpPr/>
            <p:nvPr/>
          </p:nvSpPr>
          <p:spPr bwMode="auto">
            <a:xfrm>
              <a:off x="5029200" y="2209800"/>
              <a:ext cx="609600" cy="304800"/>
            </a:xfrm>
            <a:prstGeom prst="rect">
              <a:avLst/>
            </a:prstGeom>
            <a:solidFill>
              <a:schemeClr val="accent5"/>
            </a:solidFill>
            <a:ln w="12700">
              <a:solidFill>
                <a:schemeClr val="accent6"/>
              </a:solidFill>
              <a:headEnd type="none" w="med" len="med"/>
              <a:tailEnd type="none" w="med" len="med"/>
            </a:ln>
            <a:extLst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vert="horz" wrap="square" lIns="0" tIns="0" rIns="0" bIns="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400" b="0" i="0" u="none" strike="noStrike" cap="none" normalizeH="0" baseline="0" dirty="0" smtClean="0">
                  <a:ln>
                    <a:noFill/>
                  </a:ln>
                  <a:solidFill>
                    <a:schemeClr val="accent6"/>
                  </a:solidFill>
                  <a:effectLst/>
                  <a:latin typeface="Arial" charset="0"/>
                </a:rPr>
                <a:t>Switch</a:t>
              </a:r>
            </a:p>
          </p:txBody>
        </p:sp>
        <p:sp>
          <p:nvSpPr>
            <p:cNvPr id="59" name="Freeform 37"/>
            <p:cNvSpPr>
              <a:spLocks/>
            </p:cNvSpPr>
            <p:nvPr/>
          </p:nvSpPr>
          <p:spPr bwMode="auto">
            <a:xfrm>
              <a:off x="4038601" y="1447800"/>
              <a:ext cx="228599" cy="304800"/>
            </a:xfrm>
            <a:custGeom>
              <a:avLst/>
              <a:gdLst>
                <a:gd name="T0" fmla="*/ 1 w 112"/>
                <a:gd name="T1" fmla="*/ 215 h 215"/>
                <a:gd name="T2" fmla="*/ 112 w 112"/>
                <a:gd name="T3" fmla="*/ 0 h 215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112" h="215">
                  <a:moveTo>
                    <a:pt x="1" y="215"/>
                  </a:moveTo>
                  <a:cubicBezTo>
                    <a:pt x="0" y="81"/>
                    <a:pt x="0" y="0"/>
                    <a:pt x="112" y="0"/>
                  </a:cubicBezTo>
                </a:path>
              </a:pathLst>
            </a:custGeom>
            <a:noFill/>
            <a:ln w="12700">
              <a:solidFill>
                <a:schemeClr val="accent6"/>
              </a:solidFill>
              <a:round/>
              <a:headEnd/>
              <a:tailEnd type="triangle" w="sm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0" name="Freeform 37"/>
            <p:cNvSpPr>
              <a:spLocks/>
            </p:cNvSpPr>
            <p:nvPr/>
          </p:nvSpPr>
          <p:spPr bwMode="auto">
            <a:xfrm flipH="1">
              <a:off x="4876800" y="1447800"/>
              <a:ext cx="228599" cy="304800"/>
            </a:xfrm>
            <a:custGeom>
              <a:avLst/>
              <a:gdLst>
                <a:gd name="T0" fmla="*/ 1 w 112"/>
                <a:gd name="T1" fmla="*/ 215 h 215"/>
                <a:gd name="T2" fmla="*/ 112 w 112"/>
                <a:gd name="T3" fmla="*/ 0 h 215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112" h="215">
                  <a:moveTo>
                    <a:pt x="1" y="215"/>
                  </a:moveTo>
                  <a:cubicBezTo>
                    <a:pt x="0" y="81"/>
                    <a:pt x="0" y="0"/>
                    <a:pt x="112" y="0"/>
                  </a:cubicBezTo>
                </a:path>
              </a:pathLst>
            </a:custGeom>
            <a:noFill/>
            <a:ln w="12700">
              <a:solidFill>
                <a:schemeClr val="accent6"/>
              </a:solidFill>
              <a:round/>
              <a:headEnd type="triangle" w="sm" len="med"/>
              <a:tailEnd type="none" w="sm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1" name="Freeform 37"/>
            <p:cNvSpPr>
              <a:spLocks/>
            </p:cNvSpPr>
            <p:nvPr/>
          </p:nvSpPr>
          <p:spPr bwMode="auto">
            <a:xfrm flipH="1">
              <a:off x="5257800" y="1905000"/>
              <a:ext cx="228599" cy="304800"/>
            </a:xfrm>
            <a:custGeom>
              <a:avLst/>
              <a:gdLst>
                <a:gd name="T0" fmla="*/ 1 w 112"/>
                <a:gd name="T1" fmla="*/ 215 h 215"/>
                <a:gd name="T2" fmla="*/ 112 w 112"/>
                <a:gd name="T3" fmla="*/ 0 h 215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112" h="215">
                  <a:moveTo>
                    <a:pt x="1" y="215"/>
                  </a:moveTo>
                  <a:cubicBezTo>
                    <a:pt x="0" y="81"/>
                    <a:pt x="0" y="0"/>
                    <a:pt x="112" y="0"/>
                  </a:cubicBezTo>
                </a:path>
              </a:pathLst>
            </a:custGeom>
            <a:noFill/>
            <a:ln w="12700">
              <a:solidFill>
                <a:schemeClr val="accent6"/>
              </a:solidFill>
              <a:round/>
              <a:headEnd type="triangle" w="sm" len="med"/>
              <a:tailEnd type="none" w="sm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7" name="Rounded Rectangle 76"/>
            <p:cNvSpPr/>
            <p:nvPr/>
          </p:nvSpPr>
          <p:spPr bwMode="auto">
            <a:xfrm>
              <a:off x="3352800" y="1143000"/>
              <a:ext cx="2438400" cy="1524000"/>
            </a:xfrm>
            <a:prstGeom prst="roundRect">
              <a:avLst>
                <a:gd name="adj" fmla="val 8894"/>
              </a:avLst>
            </a:prstGeom>
            <a:noFill/>
            <a:ln w="19050" cap="flat" cmpd="sng" algn="ctr">
              <a:solidFill>
                <a:schemeClr val="accent6"/>
              </a:solidFill>
              <a:prstDash val="sysDash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</p:grpSp>
      <p:cxnSp>
        <p:nvCxnSpPr>
          <p:cNvPr id="96" name="Straight Connector 95"/>
          <p:cNvCxnSpPr/>
          <p:nvPr/>
        </p:nvCxnSpPr>
        <p:spPr bwMode="auto">
          <a:xfrm>
            <a:off x="1314650" y="1809690"/>
            <a:ext cx="502920" cy="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accent4"/>
            </a:solidFill>
            <a:prstDash val="solid"/>
            <a:round/>
            <a:headEnd type="oval" w="med" len="med"/>
            <a:tailEnd type="triangle" w="med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02" name="Straight Connector 101"/>
          <p:cNvCxnSpPr/>
          <p:nvPr/>
        </p:nvCxnSpPr>
        <p:spPr bwMode="auto">
          <a:xfrm>
            <a:off x="2095900" y="1809690"/>
            <a:ext cx="502920" cy="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accent4"/>
            </a:solidFill>
            <a:prstDash val="solid"/>
            <a:round/>
            <a:headEnd type="oval" w="med" len="med"/>
            <a:tailEnd type="triangle" w="med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03" name="Straight Connector 102"/>
          <p:cNvCxnSpPr/>
          <p:nvPr/>
        </p:nvCxnSpPr>
        <p:spPr bwMode="auto">
          <a:xfrm>
            <a:off x="2829025" y="1809690"/>
            <a:ext cx="609600" cy="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accent4"/>
            </a:solidFill>
            <a:prstDash val="solid"/>
            <a:round/>
            <a:headEnd type="oval" w="med" len="med"/>
            <a:tailEnd type="triangle" w="med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06" name="Straight Connector 105"/>
          <p:cNvCxnSpPr/>
          <p:nvPr/>
        </p:nvCxnSpPr>
        <p:spPr bwMode="auto">
          <a:xfrm>
            <a:off x="6582075" y="1809690"/>
            <a:ext cx="502920" cy="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accent4"/>
            </a:solidFill>
            <a:prstDash val="solid"/>
            <a:round/>
            <a:headEnd type="oval" w="med" len="med"/>
            <a:tailEnd type="triangle" w="med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07" name="Straight Connector 106"/>
          <p:cNvCxnSpPr/>
          <p:nvPr/>
        </p:nvCxnSpPr>
        <p:spPr bwMode="auto">
          <a:xfrm flipH="1">
            <a:off x="1285775" y="2343090"/>
            <a:ext cx="502920" cy="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accent4"/>
            </a:solidFill>
            <a:prstDash val="solid"/>
            <a:round/>
            <a:headEnd type="oval" w="med" len="med"/>
            <a:tailEnd type="triangle" w="med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08" name="Straight Connector 107"/>
          <p:cNvCxnSpPr/>
          <p:nvPr/>
        </p:nvCxnSpPr>
        <p:spPr bwMode="auto">
          <a:xfrm>
            <a:off x="7353700" y="1809690"/>
            <a:ext cx="502920" cy="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accent4"/>
            </a:solidFill>
            <a:prstDash val="solid"/>
            <a:round/>
            <a:headEnd type="oval" w="med" len="med"/>
            <a:tailEnd type="triangle" w="med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09" name="Straight Connector 108"/>
          <p:cNvCxnSpPr/>
          <p:nvPr/>
        </p:nvCxnSpPr>
        <p:spPr bwMode="auto">
          <a:xfrm flipH="1">
            <a:off x="2067025" y="2343090"/>
            <a:ext cx="502920" cy="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accent4"/>
            </a:solidFill>
            <a:prstDash val="solid"/>
            <a:round/>
            <a:headEnd type="oval" w="med" len="med"/>
            <a:tailEnd type="triangle" w="med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10" name="Straight Connector 109"/>
          <p:cNvCxnSpPr/>
          <p:nvPr/>
        </p:nvCxnSpPr>
        <p:spPr bwMode="auto">
          <a:xfrm flipH="1">
            <a:off x="2819400" y="2343090"/>
            <a:ext cx="609600" cy="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accent4"/>
            </a:solidFill>
            <a:prstDash val="solid"/>
            <a:round/>
            <a:headEnd type="oval" w="med" len="med"/>
            <a:tailEnd type="triangle" w="med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12" name="Straight Connector 111"/>
          <p:cNvCxnSpPr/>
          <p:nvPr/>
        </p:nvCxnSpPr>
        <p:spPr bwMode="auto">
          <a:xfrm flipH="1">
            <a:off x="5695750" y="2343090"/>
            <a:ext cx="609600" cy="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accent4"/>
            </a:solidFill>
            <a:prstDash val="solid"/>
            <a:round/>
            <a:headEnd type="oval" w="med" len="med"/>
            <a:tailEnd type="triangle" w="med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13" name="Straight Connector 112"/>
          <p:cNvCxnSpPr/>
          <p:nvPr/>
        </p:nvCxnSpPr>
        <p:spPr bwMode="auto">
          <a:xfrm>
            <a:off x="5715000" y="1809690"/>
            <a:ext cx="609600" cy="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accent4"/>
            </a:solidFill>
            <a:prstDash val="solid"/>
            <a:round/>
            <a:headEnd type="oval" w="med" len="med"/>
            <a:tailEnd type="triangle" w="med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14" name="Straight Connector 113"/>
          <p:cNvCxnSpPr/>
          <p:nvPr/>
        </p:nvCxnSpPr>
        <p:spPr bwMode="auto">
          <a:xfrm flipH="1">
            <a:off x="6553200" y="2343090"/>
            <a:ext cx="502920" cy="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accent4"/>
            </a:solidFill>
            <a:prstDash val="solid"/>
            <a:round/>
            <a:headEnd type="oval" w="med" len="med"/>
            <a:tailEnd type="triangle" w="med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15" name="Straight Connector 114"/>
          <p:cNvCxnSpPr/>
          <p:nvPr/>
        </p:nvCxnSpPr>
        <p:spPr bwMode="auto">
          <a:xfrm flipH="1">
            <a:off x="7324825" y="2343090"/>
            <a:ext cx="502920" cy="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accent4"/>
            </a:solidFill>
            <a:prstDash val="solid"/>
            <a:round/>
            <a:headEnd type="oval" w="med" len="med"/>
            <a:tailEnd type="triangle" w="med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aphicFrame>
        <p:nvGraphicFramePr>
          <p:cNvPr id="116" name="Group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75875106"/>
              </p:ext>
            </p:extLst>
          </p:nvPr>
        </p:nvGraphicFramePr>
        <p:xfrm>
          <a:off x="2001253" y="3581400"/>
          <a:ext cx="5085347" cy="2262720"/>
        </p:xfrm>
        <a:graphic>
          <a:graphicData uri="http://schemas.openxmlformats.org/drawingml/2006/table">
            <a:tbl>
              <a:tblPr/>
              <a:tblGrid>
                <a:gridCol w="2341379"/>
                <a:gridCol w="1296168"/>
                <a:gridCol w="1447800"/>
              </a:tblGrid>
              <a:tr h="40341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90000"/>
                        <a:buFont typeface="Arial" charset="0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Component</a:t>
                      </a:r>
                    </a:p>
                  </a:txBody>
                  <a:tcPr marT="45734" marB="45734" anchor="ctr" horzOverflow="overflow">
                    <a:lnL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90000"/>
                        <a:buFont typeface="Arial" charset="0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Delay</a:t>
                      </a:r>
                    </a:p>
                  </a:txBody>
                  <a:tcPr marT="45734" marB="45734" anchor="ctr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90000"/>
                        <a:buFont typeface="Arial" charset="0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Round-trip</a:t>
                      </a:r>
                    </a:p>
                  </a:txBody>
                  <a:tcPr marT="45734" marB="45734" anchor="ctr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50000"/>
                      </a:schemeClr>
                    </a:solidFill>
                  </a:tcPr>
                </a:tc>
              </a:tr>
              <a:tr h="40341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90000"/>
                        <a:buFont typeface="Arial" charset="0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Network switch</a:t>
                      </a:r>
                    </a:p>
                  </a:txBody>
                  <a:tcPr marT="45734" marB="45734" anchor="ctr" horzOverflow="overflow">
                    <a:lnL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D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90000"/>
                        <a:buFont typeface="Arial" charset="0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10-30 </a:t>
                      </a: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µs</a:t>
                      </a:r>
                    </a:p>
                  </a:txBody>
                  <a:tcPr marT="45734" marB="45734" anchor="ctr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D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90000"/>
                        <a:buFont typeface="Arial" charset="0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100-300 </a:t>
                      </a: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µs</a:t>
                      </a:r>
                    </a:p>
                  </a:txBody>
                  <a:tcPr marT="45734" marB="45734" anchor="ctr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DFA"/>
                    </a:solidFill>
                  </a:tcPr>
                </a:tc>
              </a:tr>
              <a:tr h="41237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90000"/>
                        <a:buFont typeface="Arial" charset="0"/>
                        <a:buNone/>
                        <a:tabLst/>
                        <a:defRPr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OS protocol stack</a:t>
                      </a:r>
                    </a:p>
                  </a:txBody>
                  <a:tcPr marT="45734" marB="45734" anchor="ctr" horzOverflow="overflow">
                    <a:lnL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7CB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90000"/>
                        <a:buFont typeface="Arial" charset="0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15 </a:t>
                      </a: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µs</a:t>
                      </a:r>
                    </a:p>
                  </a:txBody>
                  <a:tcPr marT="45734" marB="45734" anchor="ctr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7CB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90000"/>
                        <a:buFont typeface="Arial" charset="0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60 </a:t>
                      </a: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µs</a:t>
                      </a:r>
                    </a:p>
                  </a:txBody>
                  <a:tcPr marT="45734" marB="45734" anchor="ctr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7CBF0"/>
                    </a:solidFill>
                  </a:tcPr>
                </a:tc>
              </a:tr>
              <a:tr h="40341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90000"/>
                        <a:buFont typeface="Arial" charset="0"/>
                        <a:buNone/>
                        <a:tabLst/>
                        <a:defRPr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Network interface</a:t>
                      </a:r>
                      <a:b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</a:b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controller (NIC)</a:t>
                      </a:r>
                    </a:p>
                  </a:txBody>
                  <a:tcPr marT="45734" marB="45734" anchor="ctr" horzOverflow="overflow">
                    <a:lnL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D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90000"/>
                        <a:buFont typeface="Arial" charset="0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2.5-32 </a:t>
                      </a: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µs</a:t>
                      </a:r>
                    </a:p>
                  </a:txBody>
                  <a:tcPr marT="45734" marB="45734" anchor="ctr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D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90000"/>
                        <a:buFont typeface="Arial" charset="0"/>
                        <a:buNone/>
                        <a:tabLst/>
                        <a:defRPr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2-128 </a:t>
                      </a: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µs</a:t>
                      </a:r>
                    </a:p>
                  </a:txBody>
                  <a:tcPr marT="45734" marB="45734" anchor="ctr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DFA"/>
                    </a:solidFill>
                  </a:tcPr>
                </a:tc>
              </a:tr>
              <a:tr h="40341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90000"/>
                        <a:buFont typeface="Arial" charset="0"/>
                        <a:buNone/>
                        <a:tabLst/>
                      </a:pPr>
                      <a:r>
                        <a:rPr kumimoji="0" lang="en-US" sz="18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Propagation delay</a:t>
                      </a:r>
                    </a:p>
                  </a:txBody>
                  <a:tcPr marT="45734" marB="45734" anchor="ctr" horzOverflow="overflow">
                    <a:lnL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7CB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90000"/>
                        <a:buFont typeface="Arial" charset="0"/>
                        <a:buNone/>
                        <a:tabLst/>
                        <a:defRPr/>
                      </a:pPr>
                      <a:r>
                        <a:rPr kumimoji="0" lang="en-US" sz="18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0.5 µs</a:t>
                      </a:r>
                    </a:p>
                  </a:txBody>
                  <a:tcPr marT="45734" marB="45734" anchor="ctr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7CB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90000"/>
                        <a:buFont typeface="Arial" charset="0"/>
                        <a:buNone/>
                        <a:tabLst/>
                        <a:defRPr/>
                      </a:pPr>
                      <a:r>
                        <a:rPr kumimoji="0" lang="en-US" sz="18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1.0 µs</a:t>
                      </a:r>
                    </a:p>
                  </a:txBody>
                  <a:tcPr marT="45734" marB="45734" anchor="ctr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7CBF0"/>
                    </a:solidFill>
                  </a:tcPr>
                </a:tc>
              </a:tr>
            </a:tbl>
          </a:graphicData>
        </a:graphic>
      </p:graphicFrame>
      <p:sp>
        <p:nvSpPr>
          <p:cNvPr id="117" name="TextBox 116"/>
          <p:cNvSpPr txBox="1"/>
          <p:nvPr/>
        </p:nvSpPr>
        <p:spPr>
          <a:xfrm>
            <a:off x="3276600" y="2876490"/>
            <a:ext cx="2590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chemeClr val="accent6">
                    <a:lumMod val="75000"/>
                  </a:schemeClr>
                </a:solidFill>
              </a:rPr>
              <a:t>Datacenter Network</a:t>
            </a:r>
            <a:endParaRPr lang="en-US" sz="2000" b="1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33267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Network switches (10-30 µs per switch in 2009):</a:t>
            </a:r>
          </a:p>
          <a:p>
            <a:pPr lvl="1"/>
            <a:r>
              <a:rPr lang="en-US" dirty="0" smtClean="0"/>
              <a:t>10Gbit switches: 500 ns per switch</a:t>
            </a:r>
          </a:p>
          <a:p>
            <a:pPr lvl="1"/>
            <a:r>
              <a:rPr lang="en-US" dirty="0" smtClean="0">
                <a:solidFill>
                  <a:schemeClr val="accent4"/>
                </a:solidFill>
              </a:rPr>
              <a:t>Radical redesign: 30 ns per switch</a:t>
            </a:r>
          </a:p>
          <a:p>
            <a:pPr lvl="1"/>
            <a:r>
              <a:rPr lang="en-US" dirty="0" smtClean="0"/>
              <a:t>Must eliminate buffering</a:t>
            </a:r>
          </a:p>
          <a:p>
            <a:r>
              <a:rPr lang="en-US" dirty="0" smtClean="0"/>
              <a:t>Software (60 µs total in 2009):</a:t>
            </a:r>
          </a:p>
          <a:p>
            <a:pPr lvl="1"/>
            <a:r>
              <a:rPr lang="en-US" dirty="0" smtClean="0"/>
              <a:t>Kernel bypass: 2 µs</a:t>
            </a:r>
          </a:p>
          <a:p>
            <a:pPr lvl="2"/>
            <a:r>
              <a:rPr lang="en-US" dirty="0"/>
              <a:t>D</a:t>
            </a:r>
            <a:r>
              <a:rPr lang="en-US" dirty="0" smtClean="0"/>
              <a:t>irect NIC access from applications</a:t>
            </a:r>
          </a:p>
          <a:p>
            <a:pPr lvl="2"/>
            <a:r>
              <a:rPr lang="en-US" dirty="0" smtClean="0"/>
              <a:t>Polling instead of interrupts</a:t>
            </a:r>
          </a:p>
          <a:p>
            <a:pPr lvl="1"/>
            <a:r>
              <a:rPr lang="en-US" dirty="0" smtClean="0">
                <a:solidFill>
                  <a:schemeClr val="accent4"/>
                </a:solidFill>
              </a:rPr>
              <a:t>New protocols, threading architectures: 1µs</a:t>
            </a:r>
          </a:p>
          <a:p>
            <a:r>
              <a:rPr lang="en-US" dirty="0" smtClean="0"/>
              <a:t>NIC (2-32 µs per transit in 2009):</a:t>
            </a:r>
          </a:p>
          <a:p>
            <a:pPr lvl="1"/>
            <a:r>
              <a:rPr lang="en-US" dirty="0" smtClean="0"/>
              <a:t>Optimize current architectures: 0.75 µs per transit</a:t>
            </a:r>
          </a:p>
          <a:p>
            <a:pPr lvl="1"/>
            <a:r>
              <a:rPr lang="en-US" dirty="0" smtClean="0">
                <a:solidFill>
                  <a:schemeClr val="accent4"/>
                </a:solidFill>
              </a:rPr>
              <a:t>Radical NIC CPU integration: 50 ns per transit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March 1, 2015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The RAMCloud Storage System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Slide </a:t>
            </a:r>
            <a:fld id="{E2162002-2512-45FD-82AF-2FE8F2E91859}" type="slidenum">
              <a:rPr lang="en-US" smtClean="0"/>
              <a:pPr>
                <a:defRPr/>
              </a:pPr>
              <a:t>42</a:t>
            </a:fld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to Improve Latency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1794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4800600"/>
            <a:ext cx="8229600" cy="1325563"/>
          </a:xfrm>
        </p:spPr>
        <p:txBody>
          <a:bodyPr/>
          <a:lstStyle/>
          <a:p>
            <a:r>
              <a:rPr lang="en-US" dirty="0" smtClean="0"/>
              <a:t>Biggest remaining hurdles:</a:t>
            </a:r>
          </a:p>
          <a:p>
            <a:pPr lvl="1"/>
            <a:r>
              <a:rPr lang="en-US" dirty="0" smtClean="0"/>
              <a:t>Software</a:t>
            </a:r>
          </a:p>
          <a:p>
            <a:pPr lvl="1"/>
            <a:r>
              <a:rPr lang="en-US" dirty="0" smtClean="0"/>
              <a:t>Speed of light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March 1, 2015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The RAMCloud Storage System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E2162002-2512-45FD-82AF-2FE8F2E91859}" type="slidenum">
              <a:rPr lang="en-US" smtClean="0"/>
              <a:pPr>
                <a:defRPr/>
              </a:pPr>
              <a:t>43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Round-Trip Delay, Revisited</a:t>
            </a:r>
            <a:endParaRPr lang="en-US" dirty="0"/>
          </a:p>
        </p:txBody>
      </p:sp>
      <p:graphicFrame>
        <p:nvGraphicFramePr>
          <p:cNvPr id="7" name="Group 10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35816751"/>
              </p:ext>
            </p:extLst>
          </p:nvPr>
        </p:nvGraphicFramePr>
        <p:xfrm>
          <a:off x="990600" y="1371600"/>
          <a:ext cx="6781800" cy="3200400"/>
        </p:xfrm>
        <a:graphic>
          <a:graphicData uri="http://schemas.openxmlformats.org/drawingml/2006/table">
            <a:tbl>
              <a:tblPr/>
              <a:tblGrid>
                <a:gridCol w="2510971"/>
                <a:gridCol w="1586510"/>
                <a:gridCol w="1160319"/>
                <a:gridCol w="1524000"/>
              </a:tblGrid>
              <a:tr h="4572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90000"/>
                        <a:buFont typeface="Arial" charset="0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Component</a:t>
                      </a:r>
                    </a:p>
                  </a:txBody>
                  <a:tcPr anchor="ctr" horzOverflow="overflow">
                    <a:lnL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974C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90000"/>
                        <a:buFont typeface="Arial" charset="0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2009</a:t>
                      </a:r>
                    </a:p>
                  </a:txBody>
                  <a:tcPr anchor="ctr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974C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90000"/>
                        <a:buFont typeface="Arial" charset="0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2015</a:t>
                      </a:r>
                    </a:p>
                  </a:txBody>
                  <a:tcPr anchor="ctr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974C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90000"/>
                        <a:buFont typeface="Arial" charset="0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Limit</a:t>
                      </a:r>
                    </a:p>
                  </a:txBody>
                  <a:tcPr anchor="ctr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974CB"/>
                    </a:solidFill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90000"/>
                        <a:buFont typeface="Arial" charset="0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Switching fabric</a:t>
                      </a:r>
                    </a:p>
                  </a:txBody>
                  <a:tcPr anchor="ctr" horzOverflow="overflow">
                    <a:lnL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3EAF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90000"/>
                        <a:buFont typeface="Arial" charset="0"/>
                        <a:buNone/>
                        <a:tabLst/>
                        <a:defRPr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100-300 </a:t>
                      </a: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µs</a:t>
                      </a:r>
                      <a:endParaRPr kumimoji="0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3EAF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90000"/>
                        <a:buFont typeface="Arial" charset="0"/>
                        <a:buNone/>
                        <a:tabLst/>
                        <a:defRPr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 </a:t>
                      </a: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µs</a:t>
                      </a:r>
                      <a:endParaRPr kumimoji="0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3EAF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90000"/>
                        <a:buFont typeface="Arial" charset="0"/>
                        <a:buNone/>
                        <a:tabLst/>
                        <a:defRPr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0.2 </a:t>
                      </a: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µ</a:t>
                      </a: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s</a:t>
                      </a:r>
                    </a:p>
                  </a:txBody>
                  <a:tcPr anchor="ctr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3EAF9"/>
                    </a:solidFill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90000"/>
                        <a:buFont typeface="Arial" charset="0"/>
                        <a:buNone/>
                        <a:tabLst/>
                        <a:defRPr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Operating system</a:t>
                      </a:r>
                    </a:p>
                  </a:txBody>
                  <a:tcPr anchor="ctr" horzOverflow="overflow">
                    <a:lnL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D1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90000"/>
                        <a:buFont typeface="Arial" charset="0"/>
                        <a:buNone/>
                        <a:tabLst/>
                        <a:defRPr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60 µs </a:t>
                      </a:r>
                    </a:p>
                  </a:txBody>
                  <a:tcPr anchor="ctr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D1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90000"/>
                        <a:buFont typeface="Arial" charset="0"/>
                        <a:buNone/>
                        <a:tabLst/>
                        <a:defRPr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0 µs </a:t>
                      </a:r>
                    </a:p>
                  </a:txBody>
                  <a:tcPr anchor="ctr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D1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90000"/>
                        <a:buFont typeface="Arial" charset="0"/>
                        <a:buNone/>
                        <a:tabLst/>
                        <a:defRPr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0 µs</a:t>
                      </a:r>
                      <a:endParaRPr kumimoji="0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D1F2"/>
                    </a:solidFill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90000"/>
                        <a:buFont typeface="Arial" charset="0"/>
                        <a:buNone/>
                        <a:tabLst/>
                        <a:defRPr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Application/server</a:t>
                      </a:r>
                    </a:p>
                  </a:txBody>
                  <a:tcPr anchor="ctr" horzOverflow="overflow">
                    <a:lnL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D1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90000"/>
                        <a:buFont typeface="Arial" charset="0"/>
                        <a:buNone/>
                        <a:tabLst/>
                        <a:defRPr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 </a:t>
                      </a: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µs</a:t>
                      </a:r>
                    </a:p>
                  </a:txBody>
                  <a:tcPr anchor="ctr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D1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90000"/>
                        <a:buFont typeface="Arial" charset="0"/>
                        <a:buNone/>
                        <a:tabLst/>
                        <a:defRPr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2 µs</a:t>
                      </a:r>
                      <a:endParaRPr kumimoji="0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D1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90000"/>
                        <a:buFont typeface="Arial" charset="0"/>
                        <a:buNone/>
                        <a:tabLst/>
                        <a:defRPr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 µs</a:t>
                      </a:r>
                      <a:endParaRPr kumimoji="0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D1F2"/>
                    </a:solidFill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90000"/>
                        <a:buFont typeface="Arial" charset="0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NIC</a:t>
                      </a:r>
                    </a:p>
                  </a:txBody>
                  <a:tcPr anchor="ctr" horzOverflow="overflow">
                    <a:lnL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3EAF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90000"/>
                        <a:buFont typeface="Arial" charset="0"/>
                        <a:buNone/>
                        <a:tabLst/>
                        <a:defRPr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8-128 </a:t>
                      </a: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µs</a:t>
                      </a:r>
                    </a:p>
                  </a:txBody>
                  <a:tcPr anchor="ctr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3EAF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90000"/>
                        <a:buFont typeface="Arial" charset="0"/>
                        <a:buNone/>
                        <a:tabLst/>
                        <a:defRPr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3 µs</a:t>
                      </a:r>
                      <a:endParaRPr kumimoji="0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3EAF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90000"/>
                        <a:buFont typeface="Arial" charset="0"/>
                        <a:buNone/>
                        <a:tabLst/>
                        <a:defRPr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0.2 µs</a:t>
                      </a:r>
                    </a:p>
                  </a:txBody>
                  <a:tcPr anchor="ctr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3EAF9"/>
                    </a:solidFill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90000"/>
                        <a:buFont typeface="Arial" charset="0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Propagation delay</a:t>
                      </a:r>
                    </a:p>
                  </a:txBody>
                  <a:tcPr anchor="ctr" horzOverflow="overflow">
                    <a:lnL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D1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90000"/>
                        <a:buFont typeface="Arial" charset="0"/>
                        <a:buNone/>
                        <a:tabLst/>
                        <a:defRPr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 </a:t>
                      </a: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µ</a:t>
                      </a: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s</a:t>
                      </a:r>
                    </a:p>
                  </a:txBody>
                  <a:tcPr anchor="ctr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D1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90000"/>
                        <a:buFont typeface="Arial" charset="0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 </a:t>
                      </a: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µ</a:t>
                      </a: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s</a:t>
                      </a:r>
                    </a:p>
                  </a:txBody>
                  <a:tcPr anchor="ctr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D1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90000"/>
                        <a:buFont typeface="Arial" charset="0"/>
                        <a:buNone/>
                        <a:tabLst/>
                        <a:defRPr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 </a:t>
                      </a: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µ</a:t>
                      </a: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s</a:t>
                      </a:r>
                    </a:p>
                  </a:txBody>
                  <a:tcPr anchor="ctr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D1F2"/>
                    </a:solidFill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90000"/>
                        <a:buFont typeface="Arial" charset="0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4"/>
                          </a:solidFill>
                          <a:effectLst/>
                          <a:latin typeface="Arial" charset="0"/>
                        </a:rPr>
                        <a:t>Total</a:t>
                      </a:r>
                    </a:p>
                  </a:txBody>
                  <a:tcPr anchor="ctr" horzOverflow="overflow">
                    <a:lnL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D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90000"/>
                        <a:buFont typeface="Arial" charset="0"/>
                        <a:buNone/>
                        <a:tabLst/>
                        <a:defRPr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4"/>
                          </a:solidFill>
                          <a:effectLst/>
                          <a:latin typeface="Arial" charset="0"/>
                        </a:rPr>
                        <a:t>200-400 </a:t>
                      </a: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4"/>
                          </a:solidFill>
                          <a:effectLst/>
                          <a:latin typeface="Arial" charset="0"/>
                          <a:cs typeface="Arial" charset="0"/>
                        </a:rPr>
                        <a:t>µ</a:t>
                      </a: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4"/>
                          </a:solidFill>
                          <a:effectLst/>
                          <a:latin typeface="Arial" charset="0"/>
                        </a:rPr>
                        <a:t>s</a:t>
                      </a:r>
                    </a:p>
                  </a:txBody>
                  <a:tcPr anchor="ctr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D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90000"/>
                        <a:buFont typeface="Arial" charset="0"/>
                        <a:buNone/>
                        <a:tabLst/>
                        <a:defRPr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4"/>
                          </a:solidFill>
                          <a:effectLst/>
                          <a:latin typeface="Arial" charset="0"/>
                        </a:rPr>
                        <a:t>11 </a:t>
                      </a: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4"/>
                          </a:solidFill>
                          <a:effectLst/>
                          <a:latin typeface="Arial" charset="0"/>
                          <a:cs typeface="Arial" charset="0"/>
                        </a:rPr>
                        <a:t>µ</a:t>
                      </a: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4"/>
                          </a:solidFill>
                          <a:effectLst/>
                          <a:latin typeface="Arial" charset="0"/>
                        </a:rPr>
                        <a:t>s</a:t>
                      </a:r>
                    </a:p>
                  </a:txBody>
                  <a:tcPr anchor="ctr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D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90000"/>
                        <a:buFont typeface="Arial" charset="0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4"/>
                          </a:solidFill>
                          <a:effectLst/>
                          <a:latin typeface="Arial" charset="0"/>
                        </a:rPr>
                        <a:t>2.4 </a:t>
                      </a: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4"/>
                          </a:solidFill>
                          <a:effectLst/>
                          <a:latin typeface="Arial" charset="0"/>
                          <a:cs typeface="Arial" charset="0"/>
                        </a:rPr>
                        <a:t>µs</a:t>
                      </a:r>
                      <a:endParaRPr kumimoji="0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4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DFA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399681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Can’t afford many L3 cache misses (&lt; 10?)</a:t>
            </a:r>
          </a:p>
          <a:p>
            <a:r>
              <a:rPr lang="en-US" dirty="0" smtClean="0"/>
              <a:t>Can’t afford much synchronization</a:t>
            </a:r>
          </a:p>
          <a:p>
            <a:pPr lvl="1"/>
            <a:r>
              <a:rPr lang="en-US" dirty="0" smtClean="0"/>
              <a:t>Acquire-release spin lock (no cache misses): 16 ns</a:t>
            </a:r>
          </a:p>
          <a:p>
            <a:r>
              <a:rPr lang="en-US" dirty="0" smtClean="0"/>
              <a:t>Can’t afford kernel calls</a:t>
            </a:r>
          </a:p>
          <a:p>
            <a:r>
              <a:rPr lang="en-US" dirty="0" smtClean="0"/>
              <a:t>Can’t afford batching</a:t>
            </a:r>
          </a:p>
          <a:p>
            <a:pPr lvl="1"/>
            <a:r>
              <a:rPr lang="en-US" dirty="0" smtClean="0"/>
              <a:t>Trade-off between bandwidth and latency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March 1, 2015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The RAMCloud Storage System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Slide </a:t>
            </a:r>
            <a:fld id="{E2162002-2512-45FD-82AF-2FE8F2E91859}" type="slidenum">
              <a:rPr lang="en-US" smtClean="0"/>
              <a:pPr>
                <a:defRPr/>
              </a:pPr>
              <a:t>44</a:t>
            </a:fld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RAMCloud Goal</a:t>
            </a:r>
            <a:r>
              <a:rPr lang="en-US" dirty="0"/>
              <a:t>: </a:t>
            </a:r>
            <a:r>
              <a:rPr lang="en-US" dirty="0" smtClean="0"/>
              <a:t>1 µs Service Time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67699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Kernel bypass:</a:t>
            </a:r>
          </a:p>
          <a:p>
            <a:pPr lvl="1"/>
            <a:r>
              <a:rPr lang="en-US" dirty="0"/>
              <a:t>Map virtual NIC into application address space</a:t>
            </a:r>
          </a:p>
          <a:p>
            <a:pPr lvl="1"/>
            <a:r>
              <a:rPr lang="en-US" dirty="0"/>
              <a:t>Originally developed for Infiniband (</a:t>
            </a:r>
            <a:r>
              <a:rPr lang="en-US" dirty="0" err="1"/>
              <a:t>Mellanox</a:t>
            </a:r>
            <a:r>
              <a:rPr lang="en-US" dirty="0"/>
              <a:t>)</a:t>
            </a:r>
          </a:p>
          <a:p>
            <a:pPr lvl="1"/>
            <a:r>
              <a:rPr lang="en-US" dirty="0" smtClean="0"/>
              <a:t>Now </a:t>
            </a:r>
            <a:r>
              <a:rPr lang="en-US" dirty="0"/>
              <a:t>becoming available for 10 GigE (Intel, </a:t>
            </a:r>
            <a:r>
              <a:rPr lang="en-US" dirty="0" err="1"/>
              <a:t>SolarFlare</a:t>
            </a:r>
            <a:r>
              <a:rPr lang="en-US" dirty="0"/>
              <a:t>, etc.)</a:t>
            </a:r>
          </a:p>
          <a:p>
            <a:pPr lvl="2"/>
            <a:r>
              <a:rPr lang="en-US" dirty="0"/>
              <a:t>Driven by </a:t>
            </a:r>
            <a:r>
              <a:rPr lang="en-US" dirty="0" smtClean="0"/>
              <a:t>network virtualization for </a:t>
            </a:r>
            <a:r>
              <a:rPr lang="en-US" dirty="0"/>
              <a:t>faster virtual machines</a:t>
            </a:r>
          </a:p>
          <a:p>
            <a:pPr lvl="2"/>
            <a:r>
              <a:rPr lang="en-US" dirty="0" smtClean="0"/>
              <a:t>Newer </a:t>
            </a:r>
            <a:r>
              <a:rPr lang="en-US" dirty="0" err="1" smtClean="0"/>
              <a:t>Mellanox</a:t>
            </a:r>
            <a:r>
              <a:rPr lang="en-US" dirty="0" smtClean="0"/>
              <a:t> NICs also support 10 GigE</a:t>
            </a:r>
          </a:p>
          <a:p>
            <a:pPr lvl="2"/>
            <a:r>
              <a:rPr lang="en-US" dirty="0" smtClean="0"/>
              <a:t>Latency </a:t>
            </a:r>
            <a:r>
              <a:rPr lang="en-US" dirty="0"/>
              <a:t>unimpressive for many NICs (RPC round-trip 2x </a:t>
            </a:r>
            <a:r>
              <a:rPr lang="en-US" dirty="0" err="1"/>
              <a:t>Mellanox</a:t>
            </a:r>
            <a:r>
              <a:rPr lang="en-US" dirty="0"/>
              <a:t>)</a:t>
            </a:r>
          </a:p>
          <a:p>
            <a:r>
              <a:rPr lang="en-US" dirty="0" smtClean="0"/>
              <a:t>Polling:</a:t>
            </a:r>
          </a:p>
          <a:p>
            <a:pPr lvl="1"/>
            <a:r>
              <a:rPr lang="en-US" dirty="0" smtClean="0"/>
              <a:t>Client spins while waiting for RPC response</a:t>
            </a:r>
          </a:p>
          <a:p>
            <a:pPr lvl="2"/>
            <a:r>
              <a:rPr lang="en-US" dirty="0" smtClean="0"/>
              <a:t>Response time &lt; context switch time</a:t>
            </a:r>
          </a:p>
          <a:p>
            <a:pPr lvl="2"/>
            <a:r>
              <a:rPr lang="en-US" dirty="0" smtClean="0"/>
              <a:t>Condition variable wakeup takes 2 µs</a:t>
            </a:r>
          </a:p>
          <a:p>
            <a:pPr lvl="1"/>
            <a:r>
              <a:rPr lang="en-US" dirty="0" smtClean="0"/>
              <a:t>Server spins while waiting for incoming request</a:t>
            </a:r>
          </a:p>
          <a:p>
            <a:pPr lvl="2"/>
            <a:r>
              <a:rPr lang="en-US" dirty="0" smtClean="0"/>
              <a:t>Burns 1 core even when idle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March 1, 2015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The RAMCloud Storage System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E2162002-2512-45FD-82AF-2FE8F2E91859}" type="slidenum">
              <a:rPr lang="en-US" smtClean="0"/>
              <a:pPr>
                <a:defRPr/>
              </a:pPr>
              <a:t>45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Low Latency in RAMCloud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92395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143000"/>
            <a:ext cx="6858000" cy="4983163"/>
          </a:xfrm>
        </p:spPr>
        <p:txBody>
          <a:bodyPr/>
          <a:lstStyle/>
          <a:p>
            <a:r>
              <a:rPr lang="en-US" dirty="0" smtClean="0"/>
              <a:t>Encapsulate different approaches to networking</a:t>
            </a:r>
          </a:p>
          <a:p>
            <a:pPr lvl="1"/>
            <a:r>
              <a:rPr lang="en-US" dirty="0" smtClean="0"/>
              <a:t>Service naming</a:t>
            </a:r>
          </a:p>
          <a:p>
            <a:pPr lvl="1"/>
            <a:r>
              <a:rPr lang="en-US" dirty="0" smtClean="0"/>
              <a:t>Reliable delivery of request &amp; response</a:t>
            </a:r>
            <a:br>
              <a:rPr lang="en-US" dirty="0" smtClean="0"/>
            </a:br>
            <a:r>
              <a:rPr lang="en-US" dirty="0" smtClean="0"/>
              <a:t>messages</a:t>
            </a:r>
          </a:p>
          <a:p>
            <a:r>
              <a:rPr lang="en-US" dirty="0" smtClean="0"/>
              <a:t>Client APIs:</a:t>
            </a:r>
          </a:p>
          <a:p>
            <a:pPr marL="457200" lvl="1" indent="0">
              <a:buNone/>
            </a:pPr>
            <a:r>
              <a:rPr lang="en-U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session = transport-&gt;</a:t>
            </a:r>
            <a:r>
              <a:rPr lang="en-US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getSession</a:t>
            </a:r>
            <a:r>
              <a:rPr lang="en-U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br>
              <a:rPr lang="en-U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serviceLocator</a:t>
            </a:r>
            <a:r>
              <a:rPr lang="en-U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);</a:t>
            </a:r>
          </a:p>
          <a:p>
            <a:pPr marL="457200" lvl="1" indent="0">
              <a:buNone/>
            </a:pPr>
            <a:r>
              <a:rPr lang="en-U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session-&gt;</a:t>
            </a:r>
            <a:r>
              <a:rPr lang="en-US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sendRequest</a:t>
            </a:r>
            <a:r>
              <a:rPr lang="en-U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(request,</a:t>
            </a:r>
            <a:br>
              <a:rPr lang="en-U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 response);</a:t>
            </a:r>
          </a:p>
          <a:p>
            <a:pPr marL="457200" lvl="1" indent="0">
              <a:buNone/>
            </a:pPr>
            <a:r>
              <a:rPr lang="en-U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response-&gt;</a:t>
            </a:r>
            <a:r>
              <a:rPr lang="en-US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isReady</a:t>
            </a:r>
            <a:r>
              <a:rPr lang="en-U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();</a:t>
            </a:r>
          </a:p>
          <a:p>
            <a:r>
              <a:rPr lang="en-US" dirty="0" smtClean="0"/>
              <a:t>Server API (callout):</a:t>
            </a:r>
          </a:p>
          <a:p>
            <a:pPr marL="457200" lvl="1" indent="0">
              <a:buNone/>
            </a:pPr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handleRpc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(request) </a:t>
            </a:r>
            <a:r>
              <a:rPr lang="en-US" b="1" dirty="0">
                <a:cs typeface="Courier New" panose="02070309020205020404" pitchFamily="49" charset="0"/>
              </a:rPr>
              <a:t>→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 response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March 1, 2015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The RAMCloud Storage System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E2162002-2512-45FD-82AF-2FE8F2E91859}" type="slidenum">
              <a:rPr lang="en-US" smtClean="0"/>
              <a:pPr>
                <a:defRPr/>
              </a:pPr>
              <a:t>46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Transports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7315200" y="2286000"/>
            <a:ext cx="1219200" cy="381000"/>
          </a:xfrm>
          <a:prstGeom prst="rect">
            <a:avLst/>
          </a:prstGeom>
          <a:solidFill>
            <a:srgbClr val="E3EAF9"/>
          </a:solidFill>
          <a:ln>
            <a:solidFill>
              <a:srgbClr val="3663BC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dirty="0" smtClean="0">
                <a:solidFill>
                  <a:srgbClr val="3663BC"/>
                </a:solidFill>
              </a:rPr>
              <a:t>Transport</a:t>
            </a:r>
            <a:endParaRPr lang="en-US" dirty="0">
              <a:solidFill>
                <a:srgbClr val="3663BC"/>
              </a:solidFill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7353300" y="3200400"/>
            <a:ext cx="1143000" cy="877300"/>
            <a:chOff x="6438900" y="1981200"/>
            <a:chExt cx="1143000" cy="877300"/>
          </a:xfrm>
        </p:grpSpPr>
        <p:grpSp>
          <p:nvGrpSpPr>
            <p:cNvPr id="10" name="Group 23"/>
            <p:cNvGrpSpPr>
              <a:grpSpLocks/>
            </p:cNvGrpSpPr>
            <p:nvPr/>
          </p:nvGrpSpPr>
          <p:grpSpPr bwMode="auto">
            <a:xfrm>
              <a:off x="6438900" y="1981200"/>
              <a:ext cx="1143000" cy="877300"/>
              <a:chOff x="2832" y="2296"/>
              <a:chExt cx="1867" cy="1433"/>
            </a:xfrm>
          </p:grpSpPr>
          <p:sp>
            <p:nvSpPr>
              <p:cNvPr id="12" name="Arc 14"/>
              <p:cNvSpPr>
                <a:spLocks/>
              </p:cNvSpPr>
              <p:nvPr/>
            </p:nvSpPr>
            <p:spPr bwMode="auto">
              <a:xfrm rot="4018326" flipV="1">
                <a:off x="3841" y="3169"/>
                <a:ext cx="372" cy="742"/>
              </a:xfrm>
              <a:custGeom>
                <a:avLst/>
                <a:gdLst>
                  <a:gd name="T0" fmla="*/ 0 w 21600"/>
                  <a:gd name="T1" fmla="*/ 0 h 43029"/>
                  <a:gd name="T2" fmla="*/ 47 w 21600"/>
                  <a:gd name="T3" fmla="*/ 742 h 43029"/>
                  <a:gd name="T4" fmla="*/ 0 w 21600"/>
                  <a:gd name="T5" fmla="*/ 372 h 43029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1600" h="43029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cubicBezTo>
                      <a:pt x="21600" y="32480"/>
                      <a:pt x="13506" y="41662"/>
                      <a:pt x="2712" y="43029"/>
                    </a:cubicBezTo>
                  </a:path>
                  <a:path w="21600" h="43029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cubicBezTo>
                      <a:pt x="21600" y="32480"/>
                      <a:pt x="13506" y="41662"/>
                      <a:pt x="2712" y="43029"/>
                    </a:cubicBezTo>
                    <a:lnTo>
                      <a:pt x="0" y="21600"/>
                    </a:lnTo>
                    <a:lnTo>
                      <a:pt x="-1" y="0"/>
                    </a:lnTo>
                    <a:close/>
                  </a:path>
                </a:pathLst>
              </a:custGeom>
              <a:solidFill>
                <a:srgbClr val="F5E7D9"/>
              </a:solidFill>
              <a:ln>
                <a:solidFill>
                  <a:srgbClr val="814F1D"/>
                </a:solidFill>
              </a:ln>
              <a:extLst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3" name="Arc 15"/>
              <p:cNvSpPr>
                <a:spLocks/>
              </p:cNvSpPr>
              <p:nvPr/>
            </p:nvSpPr>
            <p:spPr bwMode="auto">
              <a:xfrm rot="2287649" flipV="1">
                <a:off x="4265" y="2887"/>
                <a:ext cx="372" cy="742"/>
              </a:xfrm>
              <a:custGeom>
                <a:avLst/>
                <a:gdLst>
                  <a:gd name="T0" fmla="*/ 0 w 21600"/>
                  <a:gd name="T1" fmla="*/ 0 h 43029"/>
                  <a:gd name="T2" fmla="*/ 47 w 21600"/>
                  <a:gd name="T3" fmla="*/ 742 h 43029"/>
                  <a:gd name="T4" fmla="*/ 0 w 21600"/>
                  <a:gd name="T5" fmla="*/ 372 h 43029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1600" h="43029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cubicBezTo>
                      <a:pt x="21600" y="32480"/>
                      <a:pt x="13506" y="41662"/>
                      <a:pt x="2712" y="43029"/>
                    </a:cubicBezTo>
                  </a:path>
                  <a:path w="21600" h="43029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cubicBezTo>
                      <a:pt x="21600" y="32480"/>
                      <a:pt x="13506" y="41662"/>
                      <a:pt x="2712" y="43029"/>
                    </a:cubicBezTo>
                    <a:lnTo>
                      <a:pt x="0" y="21600"/>
                    </a:lnTo>
                    <a:lnTo>
                      <a:pt x="-1" y="0"/>
                    </a:lnTo>
                    <a:close/>
                  </a:path>
                </a:pathLst>
              </a:custGeom>
              <a:solidFill>
                <a:srgbClr val="F5E7D9"/>
              </a:solidFill>
              <a:ln>
                <a:solidFill>
                  <a:srgbClr val="814F1D"/>
                </a:solidFill>
              </a:ln>
              <a:extLst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4" name="Arc 16"/>
              <p:cNvSpPr>
                <a:spLocks/>
              </p:cNvSpPr>
              <p:nvPr/>
            </p:nvSpPr>
            <p:spPr bwMode="auto">
              <a:xfrm rot="2287649" flipV="1">
                <a:off x="3070" y="3317"/>
                <a:ext cx="690" cy="412"/>
              </a:xfrm>
              <a:custGeom>
                <a:avLst/>
                <a:gdLst>
                  <a:gd name="T0" fmla="*/ 0 w 40079"/>
                  <a:gd name="T1" fmla="*/ 180 h 23906"/>
                  <a:gd name="T2" fmla="*/ 688 w 40079"/>
                  <a:gd name="T3" fmla="*/ 412 h 23906"/>
                  <a:gd name="T4" fmla="*/ 318 w 40079"/>
                  <a:gd name="T5" fmla="*/ 372 h 23906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40079" h="23906" fill="none" extrusionOk="0">
                    <a:moveTo>
                      <a:pt x="-1" y="10415"/>
                    </a:moveTo>
                    <a:cubicBezTo>
                      <a:pt x="3913" y="3950"/>
                      <a:pt x="10921" y="-1"/>
                      <a:pt x="18479" y="0"/>
                    </a:cubicBezTo>
                    <a:cubicBezTo>
                      <a:pt x="30408" y="0"/>
                      <a:pt x="40079" y="9670"/>
                      <a:pt x="40079" y="21600"/>
                    </a:cubicBezTo>
                    <a:cubicBezTo>
                      <a:pt x="40079" y="22370"/>
                      <a:pt x="40037" y="23140"/>
                      <a:pt x="39955" y="23905"/>
                    </a:cubicBezTo>
                  </a:path>
                  <a:path w="40079" h="23906" stroke="0" extrusionOk="0">
                    <a:moveTo>
                      <a:pt x="-1" y="10415"/>
                    </a:moveTo>
                    <a:cubicBezTo>
                      <a:pt x="3913" y="3950"/>
                      <a:pt x="10921" y="-1"/>
                      <a:pt x="18479" y="0"/>
                    </a:cubicBezTo>
                    <a:cubicBezTo>
                      <a:pt x="30408" y="0"/>
                      <a:pt x="40079" y="9670"/>
                      <a:pt x="40079" y="21600"/>
                    </a:cubicBezTo>
                    <a:cubicBezTo>
                      <a:pt x="40079" y="22370"/>
                      <a:pt x="40037" y="23140"/>
                      <a:pt x="39955" y="23905"/>
                    </a:cubicBezTo>
                    <a:lnTo>
                      <a:pt x="18479" y="21600"/>
                    </a:lnTo>
                    <a:lnTo>
                      <a:pt x="-1" y="10415"/>
                    </a:lnTo>
                    <a:close/>
                  </a:path>
                </a:pathLst>
              </a:custGeom>
              <a:solidFill>
                <a:srgbClr val="F5E7D9"/>
              </a:solidFill>
              <a:ln>
                <a:solidFill>
                  <a:srgbClr val="814F1D"/>
                </a:solidFill>
              </a:ln>
              <a:extLst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5" name="Arc 17"/>
              <p:cNvSpPr>
                <a:spLocks/>
              </p:cNvSpPr>
              <p:nvPr/>
            </p:nvSpPr>
            <p:spPr bwMode="auto">
              <a:xfrm rot="8767505" flipV="1">
                <a:off x="2916" y="2878"/>
                <a:ext cx="372" cy="602"/>
              </a:xfrm>
              <a:custGeom>
                <a:avLst/>
                <a:gdLst>
                  <a:gd name="T0" fmla="*/ 163 w 21600"/>
                  <a:gd name="T1" fmla="*/ 0 h 34940"/>
                  <a:gd name="T2" fmla="*/ 259 w 21600"/>
                  <a:gd name="T3" fmla="*/ 602 h 34940"/>
                  <a:gd name="T4" fmla="*/ 0 w 21600"/>
                  <a:gd name="T5" fmla="*/ 335 h 3494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1600" h="34940" fill="none" extrusionOk="0">
                    <a:moveTo>
                      <a:pt x="9466" y="0"/>
                    </a:moveTo>
                    <a:cubicBezTo>
                      <a:pt x="16890" y="3619"/>
                      <a:pt x="21600" y="11155"/>
                      <a:pt x="21600" y="19415"/>
                    </a:cubicBezTo>
                    <a:cubicBezTo>
                      <a:pt x="21600" y="25268"/>
                      <a:pt x="19224" y="30870"/>
                      <a:pt x="15017" y="34940"/>
                    </a:cubicBezTo>
                  </a:path>
                  <a:path w="21600" h="34940" stroke="0" extrusionOk="0">
                    <a:moveTo>
                      <a:pt x="9466" y="0"/>
                    </a:moveTo>
                    <a:cubicBezTo>
                      <a:pt x="16890" y="3619"/>
                      <a:pt x="21600" y="11155"/>
                      <a:pt x="21600" y="19415"/>
                    </a:cubicBezTo>
                    <a:cubicBezTo>
                      <a:pt x="21600" y="25268"/>
                      <a:pt x="19224" y="30870"/>
                      <a:pt x="15017" y="34940"/>
                    </a:cubicBezTo>
                    <a:lnTo>
                      <a:pt x="0" y="19415"/>
                    </a:lnTo>
                    <a:lnTo>
                      <a:pt x="9466" y="0"/>
                    </a:lnTo>
                    <a:close/>
                  </a:path>
                </a:pathLst>
              </a:custGeom>
              <a:solidFill>
                <a:srgbClr val="F5E7D9"/>
              </a:solidFill>
              <a:ln>
                <a:solidFill>
                  <a:srgbClr val="814F1D"/>
                </a:solidFill>
              </a:ln>
              <a:extLst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6" name="Arc 18"/>
              <p:cNvSpPr>
                <a:spLocks/>
              </p:cNvSpPr>
              <p:nvPr/>
            </p:nvSpPr>
            <p:spPr bwMode="auto">
              <a:xfrm rot="14418447" flipV="1">
                <a:off x="2771" y="2653"/>
                <a:ext cx="487" cy="365"/>
              </a:xfrm>
              <a:custGeom>
                <a:avLst/>
                <a:gdLst>
                  <a:gd name="T0" fmla="*/ 460 w 41770"/>
                  <a:gd name="T1" fmla="*/ 0 h 31319"/>
                  <a:gd name="T2" fmla="*/ 0 w 41770"/>
                  <a:gd name="T3" fmla="*/ 203 h 31319"/>
                  <a:gd name="T4" fmla="*/ 235 w 41770"/>
                  <a:gd name="T5" fmla="*/ 113 h 31319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41770" h="31319" fill="none" extrusionOk="0">
                    <a:moveTo>
                      <a:pt x="39459" y="0"/>
                    </a:moveTo>
                    <a:cubicBezTo>
                      <a:pt x="40978" y="3014"/>
                      <a:pt x="41770" y="6343"/>
                      <a:pt x="41770" y="9719"/>
                    </a:cubicBezTo>
                    <a:cubicBezTo>
                      <a:pt x="41770" y="21648"/>
                      <a:pt x="32099" y="31319"/>
                      <a:pt x="20170" y="31319"/>
                    </a:cubicBezTo>
                    <a:cubicBezTo>
                      <a:pt x="11222" y="31319"/>
                      <a:pt x="3201" y="25802"/>
                      <a:pt x="0" y="17447"/>
                    </a:cubicBezTo>
                  </a:path>
                  <a:path w="41770" h="31319" stroke="0" extrusionOk="0">
                    <a:moveTo>
                      <a:pt x="39459" y="0"/>
                    </a:moveTo>
                    <a:cubicBezTo>
                      <a:pt x="40978" y="3014"/>
                      <a:pt x="41770" y="6343"/>
                      <a:pt x="41770" y="9719"/>
                    </a:cubicBezTo>
                    <a:cubicBezTo>
                      <a:pt x="41770" y="21648"/>
                      <a:pt x="32099" y="31319"/>
                      <a:pt x="20170" y="31319"/>
                    </a:cubicBezTo>
                    <a:cubicBezTo>
                      <a:pt x="11222" y="31319"/>
                      <a:pt x="3201" y="25802"/>
                      <a:pt x="0" y="17447"/>
                    </a:cubicBezTo>
                    <a:lnTo>
                      <a:pt x="20170" y="9719"/>
                    </a:lnTo>
                    <a:lnTo>
                      <a:pt x="39459" y="0"/>
                    </a:lnTo>
                    <a:close/>
                  </a:path>
                </a:pathLst>
              </a:custGeom>
              <a:solidFill>
                <a:srgbClr val="F5E7D9"/>
              </a:solidFill>
              <a:ln>
                <a:solidFill>
                  <a:srgbClr val="814F1D"/>
                </a:solidFill>
              </a:ln>
              <a:extLst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7" name="Arc 19"/>
              <p:cNvSpPr>
                <a:spLocks/>
              </p:cNvSpPr>
              <p:nvPr/>
            </p:nvSpPr>
            <p:spPr bwMode="auto">
              <a:xfrm rot="14681552" flipV="1">
                <a:off x="3760" y="2242"/>
                <a:ext cx="372" cy="480"/>
              </a:xfrm>
              <a:custGeom>
                <a:avLst/>
                <a:gdLst>
                  <a:gd name="T0" fmla="*/ 0 w 21600"/>
                  <a:gd name="T1" fmla="*/ 0 h 27829"/>
                  <a:gd name="T2" fmla="*/ 356 w 21600"/>
                  <a:gd name="T3" fmla="*/ 480 h 27829"/>
                  <a:gd name="T4" fmla="*/ 0 w 21600"/>
                  <a:gd name="T5" fmla="*/ 373 h 27829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1600" h="27829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cubicBezTo>
                      <a:pt x="21600" y="23710"/>
                      <a:pt x="21290" y="25808"/>
                      <a:pt x="20682" y="27829"/>
                    </a:cubicBezTo>
                  </a:path>
                  <a:path w="21600" h="27829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cubicBezTo>
                      <a:pt x="21600" y="23710"/>
                      <a:pt x="21290" y="25808"/>
                      <a:pt x="20682" y="27829"/>
                    </a:cubicBezTo>
                    <a:lnTo>
                      <a:pt x="0" y="21600"/>
                    </a:lnTo>
                    <a:lnTo>
                      <a:pt x="-1" y="0"/>
                    </a:lnTo>
                    <a:close/>
                  </a:path>
                </a:pathLst>
              </a:custGeom>
              <a:solidFill>
                <a:srgbClr val="F5E7D9"/>
              </a:solidFill>
              <a:ln>
                <a:solidFill>
                  <a:srgbClr val="814F1D"/>
                </a:solidFill>
              </a:ln>
              <a:extLst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8" name="Arc 20"/>
              <p:cNvSpPr>
                <a:spLocks/>
              </p:cNvSpPr>
              <p:nvPr/>
            </p:nvSpPr>
            <p:spPr bwMode="auto">
              <a:xfrm rot="17353271" flipV="1">
                <a:off x="4134" y="2417"/>
                <a:ext cx="480" cy="650"/>
              </a:xfrm>
              <a:custGeom>
                <a:avLst/>
                <a:gdLst>
                  <a:gd name="T0" fmla="*/ 0 w 31979"/>
                  <a:gd name="T1" fmla="*/ 46 h 37656"/>
                  <a:gd name="T2" fmla="*/ 373 w 31979"/>
                  <a:gd name="T3" fmla="*/ 650 h 37656"/>
                  <a:gd name="T4" fmla="*/ 156 w 31979"/>
                  <a:gd name="T5" fmla="*/ 373 h 37656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1979" h="37656" fill="none" extrusionOk="0">
                    <a:moveTo>
                      <a:pt x="0" y="2657"/>
                    </a:moveTo>
                    <a:cubicBezTo>
                      <a:pt x="3181" y="913"/>
                      <a:pt x="6751" y="-1"/>
                      <a:pt x="10379" y="0"/>
                    </a:cubicBezTo>
                    <a:cubicBezTo>
                      <a:pt x="22308" y="0"/>
                      <a:pt x="31979" y="9670"/>
                      <a:pt x="31979" y="21600"/>
                    </a:cubicBezTo>
                    <a:cubicBezTo>
                      <a:pt x="31979" y="27723"/>
                      <a:pt x="29379" y="33560"/>
                      <a:pt x="24827" y="37656"/>
                    </a:cubicBezTo>
                  </a:path>
                  <a:path w="31979" h="37656" stroke="0" extrusionOk="0">
                    <a:moveTo>
                      <a:pt x="0" y="2657"/>
                    </a:moveTo>
                    <a:cubicBezTo>
                      <a:pt x="3181" y="913"/>
                      <a:pt x="6751" y="-1"/>
                      <a:pt x="10379" y="0"/>
                    </a:cubicBezTo>
                    <a:cubicBezTo>
                      <a:pt x="22308" y="0"/>
                      <a:pt x="31979" y="9670"/>
                      <a:pt x="31979" y="21600"/>
                    </a:cubicBezTo>
                    <a:cubicBezTo>
                      <a:pt x="31979" y="27723"/>
                      <a:pt x="29379" y="33560"/>
                      <a:pt x="24827" y="37656"/>
                    </a:cubicBezTo>
                    <a:lnTo>
                      <a:pt x="10379" y="21600"/>
                    </a:lnTo>
                    <a:lnTo>
                      <a:pt x="0" y="2657"/>
                    </a:lnTo>
                    <a:close/>
                  </a:path>
                </a:pathLst>
              </a:custGeom>
              <a:solidFill>
                <a:srgbClr val="F5E7D9"/>
              </a:solidFill>
              <a:ln>
                <a:solidFill>
                  <a:srgbClr val="814F1D"/>
                </a:solidFill>
              </a:ln>
              <a:extLst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9" name="Arc 21"/>
              <p:cNvSpPr>
                <a:spLocks/>
              </p:cNvSpPr>
              <p:nvPr/>
            </p:nvSpPr>
            <p:spPr bwMode="auto">
              <a:xfrm rot="14744597" flipV="1">
                <a:off x="3184" y="2117"/>
                <a:ext cx="269" cy="742"/>
              </a:xfrm>
              <a:custGeom>
                <a:avLst/>
                <a:gdLst>
                  <a:gd name="T0" fmla="*/ 0 w 21600"/>
                  <a:gd name="T1" fmla="*/ 0 h 43029"/>
                  <a:gd name="T2" fmla="*/ 34 w 21600"/>
                  <a:gd name="T3" fmla="*/ 742 h 43029"/>
                  <a:gd name="T4" fmla="*/ 0 w 21600"/>
                  <a:gd name="T5" fmla="*/ 372 h 43029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1600" h="43029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cubicBezTo>
                      <a:pt x="21600" y="32480"/>
                      <a:pt x="13506" y="41662"/>
                      <a:pt x="2712" y="43029"/>
                    </a:cubicBezTo>
                  </a:path>
                  <a:path w="21600" h="43029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cubicBezTo>
                      <a:pt x="21600" y="32480"/>
                      <a:pt x="13506" y="41662"/>
                      <a:pt x="2712" y="43029"/>
                    </a:cubicBezTo>
                    <a:lnTo>
                      <a:pt x="0" y="21600"/>
                    </a:lnTo>
                    <a:lnTo>
                      <a:pt x="-1" y="0"/>
                    </a:lnTo>
                    <a:close/>
                  </a:path>
                </a:pathLst>
              </a:custGeom>
              <a:solidFill>
                <a:srgbClr val="F5E7D9"/>
              </a:solidFill>
              <a:ln>
                <a:solidFill>
                  <a:srgbClr val="814F1D"/>
                </a:solidFill>
              </a:ln>
              <a:extLst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0" name="Freeform 22"/>
              <p:cNvSpPr>
                <a:spLocks/>
              </p:cNvSpPr>
              <p:nvPr/>
            </p:nvSpPr>
            <p:spPr bwMode="auto">
              <a:xfrm>
                <a:off x="3024" y="2423"/>
                <a:ext cx="1536" cy="1129"/>
              </a:xfrm>
              <a:custGeom>
                <a:avLst/>
                <a:gdLst>
                  <a:gd name="T0" fmla="*/ 123 w 1536"/>
                  <a:gd name="T1" fmla="*/ 947 h 1129"/>
                  <a:gd name="T2" fmla="*/ 156 w 1536"/>
                  <a:gd name="T3" fmla="*/ 966 h 1129"/>
                  <a:gd name="T4" fmla="*/ 624 w 1536"/>
                  <a:gd name="T5" fmla="*/ 1129 h 1129"/>
                  <a:gd name="T6" fmla="*/ 1392 w 1536"/>
                  <a:gd name="T7" fmla="*/ 793 h 1129"/>
                  <a:gd name="T8" fmla="*/ 1536 w 1536"/>
                  <a:gd name="T9" fmla="*/ 409 h 1129"/>
                  <a:gd name="T10" fmla="*/ 1104 w 1536"/>
                  <a:gd name="T11" fmla="*/ 121 h 1129"/>
                  <a:gd name="T12" fmla="*/ 503 w 1536"/>
                  <a:gd name="T13" fmla="*/ 0 h 1129"/>
                  <a:gd name="T14" fmla="*/ 48 w 1536"/>
                  <a:gd name="T15" fmla="*/ 217 h 1129"/>
                  <a:gd name="T16" fmla="*/ 0 w 1536"/>
                  <a:gd name="T17" fmla="*/ 505 h 1129"/>
                  <a:gd name="T18" fmla="*/ 123 w 1536"/>
                  <a:gd name="T19" fmla="*/ 947 h 1129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1536" h="1129">
                    <a:moveTo>
                      <a:pt x="123" y="947"/>
                    </a:moveTo>
                    <a:cubicBezTo>
                      <a:pt x="135" y="951"/>
                      <a:pt x="156" y="966"/>
                      <a:pt x="156" y="966"/>
                    </a:cubicBezTo>
                    <a:lnTo>
                      <a:pt x="624" y="1129"/>
                    </a:lnTo>
                    <a:lnTo>
                      <a:pt x="1392" y="793"/>
                    </a:lnTo>
                    <a:lnTo>
                      <a:pt x="1536" y="409"/>
                    </a:lnTo>
                    <a:lnTo>
                      <a:pt x="1104" y="121"/>
                    </a:lnTo>
                    <a:lnTo>
                      <a:pt x="503" y="0"/>
                    </a:lnTo>
                    <a:lnTo>
                      <a:pt x="48" y="217"/>
                    </a:lnTo>
                    <a:lnTo>
                      <a:pt x="0" y="505"/>
                    </a:lnTo>
                    <a:lnTo>
                      <a:pt x="123" y="947"/>
                    </a:lnTo>
                    <a:close/>
                  </a:path>
                </a:pathLst>
              </a:custGeom>
              <a:solidFill>
                <a:srgbClr val="F5E7D9"/>
              </a:solidFill>
              <a:ln>
                <a:noFill/>
              </a:ln>
              <a:extLst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endParaRPr lang="en-US"/>
              </a:p>
            </p:txBody>
          </p:sp>
        </p:grpSp>
        <p:sp>
          <p:nvSpPr>
            <p:cNvPr id="11" name="TextBox 10"/>
            <p:cNvSpPr txBox="1"/>
            <p:nvPr/>
          </p:nvSpPr>
          <p:spPr>
            <a:xfrm>
              <a:off x="6569225" y="2252246"/>
              <a:ext cx="936475" cy="338554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sz="1600" dirty="0" smtClean="0">
                  <a:solidFill>
                    <a:srgbClr val="814F1D"/>
                  </a:solidFill>
                </a:rPr>
                <a:t>Network</a:t>
              </a:r>
              <a:endParaRPr lang="en-US" sz="1600" dirty="0">
                <a:solidFill>
                  <a:srgbClr val="814F1D"/>
                </a:solidFill>
              </a:endParaRPr>
            </a:p>
          </p:txBody>
        </p:sp>
      </p:grpSp>
      <p:sp>
        <p:nvSpPr>
          <p:cNvPr id="22" name="Rectangle 21"/>
          <p:cNvSpPr/>
          <p:nvPr/>
        </p:nvSpPr>
        <p:spPr>
          <a:xfrm>
            <a:off x="7315200" y="4648200"/>
            <a:ext cx="1219200" cy="381000"/>
          </a:xfrm>
          <a:prstGeom prst="rect">
            <a:avLst/>
          </a:prstGeom>
          <a:solidFill>
            <a:srgbClr val="E3EAF9"/>
          </a:solidFill>
          <a:ln>
            <a:solidFill>
              <a:srgbClr val="3663BC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dirty="0" smtClean="0">
                <a:solidFill>
                  <a:srgbClr val="3663BC"/>
                </a:solidFill>
              </a:rPr>
              <a:t>Transport</a:t>
            </a:r>
            <a:endParaRPr lang="en-US" dirty="0">
              <a:solidFill>
                <a:srgbClr val="3663BC"/>
              </a:solidFill>
            </a:endParaRPr>
          </a:p>
        </p:txBody>
      </p:sp>
      <p:sp>
        <p:nvSpPr>
          <p:cNvPr id="23" name="Left-Right Arrow 22"/>
          <p:cNvSpPr/>
          <p:nvPr/>
        </p:nvSpPr>
        <p:spPr>
          <a:xfrm rot="5400000">
            <a:off x="7734300" y="4267200"/>
            <a:ext cx="381000" cy="228600"/>
          </a:xfrm>
          <a:prstGeom prst="leftRightArrow">
            <a:avLst/>
          </a:prstGeom>
          <a:solidFill>
            <a:srgbClr val="E3EAF9"/>
          </a:solidFill>
          <a:ln w="19050">
            <a:solidFill>
              <a:srgbClr val="3663BC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Left-Right Arrow 24"/>
          <p:cNvSpPr/>
          <p:nvPr/>
        </p:nvSpPr>
        <p:spPr>
          <a:xfrm rot="5400000">
            <a:off x="7734300" y="2819400"/>
            <a:ext cx="381000" cy="228600"/>
          </a:xfrm>
          <a:prstGeom prst="leftRightArrow">
            <a:avLst/>
          </a:prstGeom>
          <a:solidFill>
            <a:srgbClr val="E3EAF9"/>
          </a:solidFill>
          <a:ln w="19050">
            <a:solidFill>
              <a:srgbClr val="3663BC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ounded Rectangle 25"/>
          <p:cNvSpPr/>
          <p:nvPr/>
        </p:nvSpPr>
        <p:spPr>
          <a:xfrm>
            <a:off x="7162800" y="2133600"/>
            <a:ext cx="1524000" cy="3048000"/>
          </a:xfrm>
          <a:prstGeom prst="roundRect">
            <a:avLst>
              <a:gd name="adj" fmla="val 13108"/>
            </a:avLst>
          </a:prstGeom>
          <a:noFill/>
          <a:ln>
            <a:solidFill>
              <a:srgbClr val="3663BC"/>
            </a:solidFill>
            <a:prstDash val="sysDash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/>
          <p:cNvSpPr/>
          <p:nvPr/>
        </p:nvSpPr>
        <p:spPr>
          <a:xfrm>
            <a:off x="7086600" y="1676400"/>
            <a:ext cx="304800" cy="304800"/>
          </a:xfrm>
          <a:prstGeom prst="rect">
            <a:avLst/>
          </a:prstGeom>
          <a:solidFill>
            <a:srgbClr val="EDFFED"/>
          </a:solidFill>
          <a:ln w="25400" algn="ctr">
            <a:solidFill>
              <a:srgbClr val="43A343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>
              <a:solidFill>
                <a:srgbClr val="398939"/>
              </a:solidFill>
              <a:latin typeface="Arial" charset="0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7543800" y="1676400"/>
            <a:ext cx="304800" cy="304800"/>
          </a:xfrm>
          <a:prstGeom prst="rect">
            <a:avLst/>
          </a:prstGeom>
          <a:solidFill>
            <a:srgbClr val="EDFFED"/>
          </a:solidFill>
          <a:ln w="25400" algn="ctr">
            <a:solidFill>
              <a:srgbClr val="43A343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>
              <a:solidFill>
                <a:srgbClr val="398939"/>
              </a:solidFill>
              <a:latin typeface="Arial" charset="0"/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8001000" y="1676400"/>
            <a:ext cx="304800" cy="304800"/>
          </a:xfrm>
          <a:prstGeom prst="rect">
            <a:avLst/>
          </a:prstGeom>
          <a:solidFill>
            <a:srgbClr val="EDFFED"/>
          </a:solidFill>
          <a:ln w="25400" algn="ctr">
            <a:solidFill>
              <a:srgbClr val="43A343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>
              <a:solidFill>
                <a:srgbClr val="398939"/>
              </a:solidFill>
              <a:latin typeface="Arial" charset="0"/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8458200" y="1676400"/>
            <a:ext cx="304800" cy="304800"/>
          </a:xfrm>
          <a:prstGeom prst="rect">
            <a:avLst/>
          </a:prstGeom>
          <a:solidFill>
            <a:srgbClr val="EDFFED"/>
          </a:solidFill>
          <a:ln w="25400" algn="ctr">
            <a:solidFill>
              <a:srgbClr val="43A343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>
              <a:solidFill>
                <a:srgbClr val="398939"/>
              </a:solidFill>
              <a:latin typeface="Arial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086600" y="1030069"/>
            <a:ext cx="1676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398939"/>
                </a:solidFill>
              </a:rPr>
              <a:t>Client RPC Wrappers</a:t>
            </a:r>
            <a:endParaRPr lang="en-US" dirty="0">
              <a:solidFill>
                <a:srgbClr val="398939"/>
              </a:solidFill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6781800" y="5221069"/>
            <a:ext cx="2286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398939"/>
                </a:solidFill>
              </a:rPr>
              <a:t>Server RPC Dispatcher</a:t>
            </a:r>
            <a:endParaRPr lang="en-US" dirty="0">
              <a:solidFill>
                <a:srgbClr val="398939"/>
              </a:solidFill>
            </a:endParaRPr>
          </a:p>
        </p:txBody>
      </p:sp>
      <p:cxnSp>
        <p:nvCxnSpPr>
          <p:cNvPr id="37" name="Straight Connector 36"/>
          <p:cNvCxnSpPr/>
          <p:nvPr/>
        </p:nvCxnSpPr>
        <p:spPr>
          <a:xfrm flipH="1">
            <a:off x="7467600" y="5867400"/>
            <a:ext cx="381000" cy="457200"/>
          </a:xfrm>
          <a:prstGeom prst="line">
            <a:avLst/>
          </a:prstGeom>
          <a:ln w="25400" cap="rnd">
            <a:solidFill>
              <a:srgbClr val="398939"/>
            </a:solidFill>
            <a:tailEnd type="triangle" w="med" len="lg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>
            <a:off x="8001000" y="5867400"/>
            <a:ext cx="381000" cy="457200"/>
          </a:xfrm>
          <a:prstGeom prst="line">
            <a:avLst/>
          </a:prstGeom>
          <a:ln w="25400" cap="rnd">
            <a:solidFill>
              <a:srgbClr val="398939"/>
            </a:solidFill>
            <a:tailEnd type="triangle" w="med" len="lg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0" name="Straight Connector 39"/>
          <p:cNvCxnSpPr>
            <a:stCxn id="36" idx="2"/>
          </p:cNvCxnSpPr>
          <p:nvPr/>
        </p:nvCxnSpPr>
        <p:spPr>
          <a:xfrm>
            <a:off x="7924800" y="5867400"/>
            <a:ext cx="0" cy="457200"/>
          </a:xfrm>
          <a:prstGeom prst="line">
            <a:avLst/>
          </a:prstGeom>
          <a:ln w="25400" cap="rnd">
            <a:solidFill>
              <a:srgbClr val="398939"/>
            </a:solidFill>
            <a:tailEnd type="triangle" w="med" len="lg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487127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000" dirty="0" err="1" smtClean="0"/>
              <a:t>InfRcTransport</a:t>
            </a:r>
            <a:endParaRPr lang="en-US" sz="2000" dirty="0" smtClean="0"/>
          </a:p>
          <a:p>
            <a:pPr lvl="1">
              <a:spcBef>
                <a:spcPts val="300"/>
              </a:spcBef>
            </a:pPr>
            <a:r>
              <a:rPr lang="en-US" sz="1800" dirty="0" smtClean="0"/>
              <a:t>Uses Infiniband Verbs APIs (reliable connected queue pairs)</a:t>
            </a:r>
          </a:p>
          <a:p>
            <a:pPr lvl="1">
              <a:spcBef>
                <a:spcPts val="300"/>
              </a:spcBef>
            </a:pPr>
            <a:r>
              <a:rPr lang="en-US" sz="1800" dirty="0" smtClean="0"/>
              <a:t>Supports kernel bypass</a:t>
            </a:r>
          </a:p>
          <a:p>
            <a:pPr lvl="1">
              <a:spcBef>
                <a:spcPts val="300"/>
              </a:spcBef>
            </a:pPr>
            <a:r>
              <a:rPr lang="en-US" sz="1800" dirty="0" smtClean="0"/>
              <a:t>Our workhorse transport (4.7 µs for 100B reads)</a:t>
            </a:r>
          </a:p>
          <a:p>
            <a:r>
              <a:rPr lang="en-US" sz="2000" dirty="0" err="1" smtClean="0"/>
              <a:t>TcpTransport</a:t>
            </a:r>
            <a:endParaRPr lang="en-US" sz="2000" dirty="0" smtClean="0"/>
          </a:p>
          <a:p>
            <a:pPr lvl="1">
              <a:spcBef>
                <a:spcPts val="300"/>
              </a:spcBef>
            </a:pPr>
            <a:r>
              <a:rPr lang="en-US" sz="1800" dirty="0" smtClean="0"/>
              <a:t>Uses kernel TCP sockets</a:t>
            </a:r>
          </a:p>
          <a:p>
            <a:pPr lvl="1">
              <a:spcBef>
                <a:spcPts val="300"/>
              </a:spcBef>
            </a:pPr>
            <a:r>
              <a:rPr lang="en-US" sz="1800" dirty="0" smtClean="0"/>
              <a:t>Slow (50-150 µs for 100B reads)</a:t>
            </a:r>
          </a:p>
          <a:p>
            <a:r>
              <a:rPr lang="en-US" sz="2000" dirty="0" err="1" smtClean="0"/>
              <a:t>FastTransport</a:t>
            </a:r>
            <a:endParaRPr lang="en-US" sz="2000" dirty="0" smtClean="0"/>
          </a:p>
          <a:p>
            <a:pPr lvl="1">
              <a:spcBef>
                <a:spcPts val="300"/>
              </a:spcBef>
            </a:pPr>
            <a:r>
              <a:rPr lang="en-US" sz="1800" dirty="0" smtClean="0"/>
              <a:t>Custom protocol (reliable, flow-controlled, in-order delivery)</a:t>
            </a:r>
          </a:p>
          <a:p>
            <a:pPr lvl="1">
              <a:spcBef>
                <a:spcPts val="300"/>
              </a:spcBef>
            </a:pPr>
            <a:r>
              <a:rPr lang="en-US" sz="1800" dirty="0" smtClean="0"/>
              <a:t>Layered on unreliable datagram drivers</a:t>
            </a:r>
          </a:p>
          <a:p>
            <a:pPr lvl="1">
              <a:spcBef>
                <a:spcPts val="300"/>
              </a:spcBef>
            </a:pPr>
            <a:r>
              <a:rPr lang="en-US" sz="1800" dirty="0" smtClean="0"/>
              <a:t>Current drivers:</a:t>
            </a:r>
          </a:p>
          <a:p>
            <a:pPr lvl="2"/>
            <a:r>
              <a:rPr lang="en-US" sz="1600" dirty="0" smtClean="0"/>
              <a:t>Kernel UDP</a:t>
            </a:r>
          </a:p>
          <a:p>
            <a:pPr lvl="2"/>
            <a:r>
              <a:rPr lang="en-US" sz="1600" dirty="0" smtClean="0"/>
              <a:t>Infiniband unreliable datagrams (kernel bypass)</a:t>
            </a:r>
          </a:p>
          <a:p>
            <a:pPr lvl="2"/>
            <a:r>
              <a:rPr lang="en-US" sz="1600" dirty="0" err="1" smtClean="0"/>
              <a:t>SolarFlare</a:t>
            </a:r>
            <a:r>
              <a:rPr lang="en-US" sz="1600" dirty="0" smtClean="0"/>
              <a:t> (10 GigE with kernel bypass)</a:t>
            </a:r>
          </a:p>
          <a:p>
            <a:pPr lvl="1"/>
            <a:r>
              <a:rPr lang="en-US" sz="1800" dirty="0" smtClean="0"/>
              <a:t>Not yet as fast as </a:t>
            </a:r>
            <a:r>
              <a:rPr lang="en-US" sz="1800" dirty="0" err="1" smtClean="0"/>
              <a:t>InfRcTransport</a:t>
            </a:r>
            <a:r>
              <a:rPr lang="en-US" sz="1800" dirty="0" smtClean="0"/>
              <a:t>....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March 1, 2015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The RAMCloud Storage System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E2162002-2512-45FD-82AF-2FE8F2E91859}" type="slidenum">
              <a:rPr lang="en-US" smtClean="0"/>
              <a:pPr>
                <a:defRPr/>
              </a:pPr>
              <a:t>47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Current Transports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78208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Initial implementation: single-threaded</a:t>
            </a:r>
          </a:p>
          <a:p>
            <a:pPr lvl="1"/>
            <a:r>
              <a:rPr lang="en-US" dirty="0" smtClean="0"/>
              <a:t>No synchronization overhead</a:t>
            </a:r>
          </a:p>
          <a:p>
            <a:pPr lvl="1"/>
            <a:r>
              <a:rPr lang="en-US" dirty="0" smtClean="0"/>
              <a:t>Minimizes latency</a:t>
            </a:r>
          </a:p>
          <a:p>
            <a:r>
              <a:rPr lang="en-US" dirty="0" smtClean="0"/>
              <a:t>Fragile:</a:t>
            </a:r>
          </a:p>
          <a:p>
            <a:pPr lvl="1"/>
            <a:r>
              <a:rPr lang="en-US" dirty="0" smtClean="0"/>
              <a:t>Can’t process heartbeats during long-running requests</a:t>
            </a:r>
          </a:p>
          <a:p>
            <a:pPr lvl="1"/>
            <a:r>
              <a:rPr lang="en-US" dirty="0" smtClean="0"/>
              <a:t>Callers will assume server crashed</a:t>
            </a:r>
          </a:p>
          <a:p>
            <a:pPr lvl="1"/>
            <a:r>
              <a:rPr lang="en-US" dirty="0" smtClean="0"/>
              <a:t>“Crashes” cascade</a:t>
            </a:r>
          </a:p>
          <a:p>
            <a:r>
              <a:rPr lang="en-US" dirty="0" smtClean="0"/>
              <a:t>Vulnerable to distributed deadlock:</a:t>
            </a:r>
          </a:p>
          <a:p>
            <a:pPr lvl="1"/>
            <a:r>
              <a:rPr lang="en-US" dirty="0" smtClean="0"/>
              <a:t>Nested RPCs sometimes needed:</a:t>
            </a:r>
          </a:p>
          <a:p>
            <a:pPr lvl="2"/>
            <a:r>
              <a:rPr lang="en-US" dirty="0" err="1" smtClean="0"/>
              <a:t>E.g</a:t>
            </a:r>
            <a:r>
              <a:rPr lang="en-US" dirty="0" smtClean="0"/>
              <a:t>, replication during writes</a:t>
            </a:r>
          </a:p>
          <a:p>
            <a:pPr lvl="1"/>
            <a:r>
              <a:rPr lang="en-US" dirty="0" smtClean="0"/>
              <a:t>All resources can be consumed with top-level requests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March 1, 2015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The RAMCloud Storage System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E2162002-2512-45FD-82AF-2FE8F2E91859}" type="slidenum">
              <a:rPr lang="en-US" smtClean="0"/>
              <a:pPr>
                <a:defRPr/>
              </a:pPr>
              <a:t>48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Threading Architecture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11640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Rounded Rectangle 39"/>
          <p:cNvSpPr/>
          <p:nvPr/>
        </p:nvSpPr>
        <p:spPr>
          <a:xfrm>
            <a:off x="3276600" y="1143000"/>
            <a:ext cx="4800600" cy="1905000"/>
          </a:xfrm>
          <a:prstGeom prst="roundRect">
            <a:avLst>
              <a:gd name="adj" fmla="val 9706"/>
            </a:avLst>
          </a:prstGeom>
          <a:ln>
            <a:solidFill>
              <a:srgbClr val="3663BC"/>
            </a:solidFill>
            <a:prstDash val="sysDot"/>
          </a:ln>
          <a:effec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Dispatch Thread and Workers</a:t>
            </a:r>
            <a:endParaRPr lang="en-US" dirty="0"/>
          </a:p>
        </p:txBody>
      </p:sp>
      <p:sp>
        <p:nvSpPr>
          <p:cNvPr id="42" name="Content Placeholder 41"/>
          <p:cNvSpPr>
            <a:spLocks noGrp="1"/>
          </p:cNvSpPr>
          <p:nvPr>
            <p:ph sz="half" idx="1"/>
          </p:nvPr>
        </p:nvSpPr>
        <p:spPr>
          <a:xfrm>
            <a:off x="457200" y="3475037"/>
            <a:ext cx="4038600" cy="2849563"/>
          </a:xfrm>
        </p:spPr>
        <p:txBody>
          <a:bodyPr/>
          <a:lstStyle/>
          <a:p>
            <a:r>
              <a:rPr lang="en-US" sz="2000" dirty="0" smtClean="0"/>
              <a:t>Dispatch thread:</a:t>
            </a:r>
          </a:p>
          <a:p>
            <a:pPr lvl="1"/>
            <a:r>
              <a:rPr lang="en-US" sz="1800" dirty="0" smtClean="0"/>
              <a:t>Runs all transports</a:t>
            </a:r>
          </a:p>
          <a:p>
            <a:pPr lvl="1"/>
            <a:r>
              <a:rPr lang="en-US" sz="1800" dirty="0" smtClean="0"/>
              <a:t>Polls network for input;</a:t>
            </a:r>
            <a:br>
              <a:rPr lang="en-US" sz="1800" dirty="0" smtClean="0"/>
            </a:br>
            <a:r>
              <a:rPr lang="en-US" sz="1800" dirty="0" smtClean="0"/>
              <a:t>never sleeps</a:t>
            </a:r>
          </a:p>
          <a:p>
            <a:pPr lvl="1"/>
            <a:r>
              <a:rPr lang="en-US" sz="1800" dirty="0" smtClean="0"/>
              <a:t>Dispatches requests to workers</a:t>
            </a:r>
          </a:p>
          <a:p>
            <a:pPr lvl="1"/>
            <a:r>
              <a:rPr lang="en-US" sz="1800" dirty="0" smtClean="0"/>
              <a:t>Thread limits for different request classes: prevent deadlock</a:t>
            </a:r>
          </a:p>
          <a:p>
            <a:pPr lvl="1"/>
            <a:endParaRPr lang="en-US" sz="1800" dirty="0" smtClean="0"/>
          </a:p>
        </p:txBody>
      </p:sp>
      <p:sp>
        <p:nvSpPr>
          <p:cNvPr id="43" name="Content Placeholder 42"/>
          <p:cNvSpPr>
            <a:spLocks noGrp="1"/>
          </p:cNvSpPr>
          <p:nvPr>
            <p:ph sz="half" idx="2"/>
          </p:nvPr>
        </p:nvSpPr>
        <p:spPr>
          <a:xfrm>
            <a:off x="4648200" y="3475037"/>
            <a:ext cx="4038600" cy="2849563"/>
          </a:xfrm>
        </p:spPr>
        <p:txBody>
          <a:bodyPr/>
          <a:lstStyle/>
          <a:p>
            <a:r>
              <a:rPr lang="en-US" sz="2000" dirty="0" smtClean="0"/>
              <a:t>Worker thread:</a:t>
            </a:r>
          </a:p>
          <a:p>
            <a:pPr lvl="1"/>
            <a:r>
              <a:rPr lang="en-US" sz="1800" dirty="0" smtClean="0"/>
              <a:t>Processes RPC requests</a:t>
            </a:r>
          </a:p>
          <a:p>
            <a:pPr lvl="1"/>
            <a:r>
              <a:rPr lang="en-US" sz="1800" dirty="0" smtClean="0"/>
              <a:t>Returns responses to dispatch thread</a:t>
            </a:r>
          </a:p>
          <a:p>
            <a:pPr lvl="1"/>
            <a:r>
              <a:rPr lang="en-US" sz="1800" dirty="0" smtClean="0"/>
              <a:t>Polls to wait for next request; eventually sleeps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March 1, 2015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The RAMCloud Storage System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E2162002-2512-45FD-82AF-2FE8F2E91859}" type="slidenum">
              <a:rPr lang="en-US" smtClean="0"/>
              <a:pPr>
                <a:defRPr/>
              </a:pPr>
              <a:t>49</a:t>
            </a:fld>
            <a:endParaRPr lang="en-US"/>
          </a:p>
        </p:txBody>
      </p:sp>
      <p:grpSp>
        <p:nvGrpSpPr>
          <p:cNvPr id="21" name="Group 20"/>
          <p:cNvGrpSpPr/>
          <p:nvPr/>
        </p:nvGrpSpPr>
        <p:grpSpPr>
          <a:xfrm>
            <a:off x="1066800" y="1447800"/>
            <a:ext cx="1748874" cy="967754"/>
            <a:chOff x="3806983" y="1471852"/>
            <a:chExt cx="1748874" cy="967754"/>
          </a:xfrm>
        </p:grpSpPr>
        <p:sp>
          <p:nvSpPr>
            <p:cNvPr id="11" name="Cloud 10"/>
            <p:cNvSpPr/>
            <p:nvPr/>
          </p:nvSpPr>
          <p:spPr>
            <a:xfrm rot="21480000" flipV="1">
              <a:off x="3806983" y="1471852"/>
              <a:ext cx="1748874" cy="967754"/>
            </a:xfrm>
            <a:prstGeom prst="cloud">
              <a:avLst/>
            </a:prstGeom>
            <a:gradFill flip="none" rotWithShape="0">
              <a:gsLst>
                <a:gs pos="76000">
                  <a:srgbClr val="EAEAEA"/>
                </a:gs>
                <a:gs pos="0">
                  <a:srgbClr val="F8F8F8"/>
                </a:gs>
                <a:gs pos="100000">
                  <a:srgbClr val="C0C0C0"/>
                </a:gs>
              </a:gsLst>
              <a:lin ang="5400000" scaled="1"/>
              <a:tileRect/>
            </a:gradFill>
            <a:ln w="22225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4083804" y="1766808"/>
              <a:ext cx="120396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 smtClean="0"/>
                <a:t>Network</a:t>
              </a:r>
              <a:endParaRPr lang="en-US" sz="2000" dirty="0"/>
            </a:p>
          </p:txBody>
        </p:sp>
      </p:grpSp>
      <p:grpSp>
        <p:nvGrpSpPr>
          <p:cNvPr id="22" name="Group 21"/>
          <p:cNvGrpSpPr/>
          <p:nvPr/>
        </p:nvGrpSpPr>
        <p:grpSpPr>
          <a:xfrm>
            <a:off x="3733800" y="1371600"/>
            <a:ext cx="1143000" cy="1143000"/>
            <a:chOff x="6248400" y="2133600"/>
            <a:chExt cx="1143000" cy="1143000"/>
          </a:xfrm>
        </p:grpSpPr>
        <p:sp>
          <p:nvSpPr>
            <p:cNvPr id="13" name="Oval 12"/>
            <p:cNvSpPr/>
            <p:nvPr/>
          </p:nvSpPr>
          <p:spPr>
            <a:xfrm>
              <a:off x="6248400" y="2133600"/>
              <a:ext cx="1143000" cy="1143000"/>
            </a:xfrm>
            <a:prstGeom prst="ellipse">
              <a:avLst/>
            </a:prstGeom>
            <a:solidFill>
              <a:srgbClr val="E3EAF9"/>
            </a:solidFill>
            <a:ln>
              <a:solidFill>
                <a:srgbClr val="4974CB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endParaRPr lang="en-US">
                <a:solidFill>
                  <a:srgbClr val="3663BC"/>
                </a:solidFill>
              </a:endParaRPr>
            </a:p>
          </p:txBody>
        </p:sp>
        <p:sp>
          <p:nvSpPr>
            <p:cNvPr id="17" name="Rounded Rectangle 16"/>
            <p:cNvSpPr/>
            <p:nvPr/>
          </p:nvSpPr>
          <p:spPr>
            <a:xfrm>
              <a:off x="6477000" y="2438400"/>
              <a:ext cx="228600" cy="228600"/>
            </a:xfrm>
            <a:prstGeom prst="roundRect">
              <a:avLst/>
            </a:prstGeom>
            <a:solidFill>
              <a:srgbClr val="EDFFED"/>
            </a:solidFill>
            <a:ln w="25400" algn="ctr">
              <a:solidFill>
                <a:srgbClr val="43A343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solidFill>
                  <a:srgbClr val="398939"/>
                </a:solidFill>
                <a:latin typeface="Arial" charset="0"/>
              </a:endParaRPr>
            </a:p>
          </p:txBody>
        </p:sp>
        <p:sp>
          <p:nvSpPr>
            <p:cNvPr id="18" name="Rounded Rectangle 17"/>
            <p:cNvSpPr/>
            <p:nvPr/>
          </p:nvSpPr>
          <p:spPr>
            <a:xfrm>
              <a:off x="6934200" y="2438400"/>
              <a:ext cx="228600" cy="228600"/>
            </a:xfrm>
            <a:prstGeom prst="roundRect">
              <a:avLst/>
            </a:prstGeom>
            <a:solidFill>
              <a:srgbClr val="EDFFED"/>
            </a:solidFill>
            <a:ln w="25400" algn="ctr">
              <a:solidFill>
                <a:srgbClr val="43A343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solidFill>
                  <a:srgbClr val="398939"/>
                </a:solidFill>
                <a:latin typeface="Arial" charset="0"/>
              </a:endParaRPr>
            </a:p>
          </p:txBody>
        </p:sp>
        <p:sp>
          <p:nvSpPr>
            <p:cNvPr id="19" name="Rounded Rectangle 18"/>
            <p:cNvSpPr/>
            <p:nvPr/>
          </p:nvSpPr>
          <p:spPr>
            <a:xfrm>
              <a:off x="6705600" y="2819400"/>
              <a:ext cx="228600" cy="228600"/>
            </a:xfrm>
            <a:prstGeom prst="roundRect">
              <a:avLst/>
            </a:prstGeom>
            <a:solidFill>
              <a:srgbClr val="EDFFED"/>
            </a:solidFill>
            <a:ln w="25400" algn="ctr">
              <a:solidFill>
                <a:srgbClr val="43A343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solidFill>
                  <a:srgbClr val="398939"/>
                </a:solidFill>
                <a:latin typeface="Arial" charset="0"/>
              </a:endParaRPr>
            </a:p>
          </p:txBody>
        </p:sp>
      </p:grpSp>
      <p:sp>
        <p:nvSpPr>
          <p:cNvPr id="23" name="Oval 22"/>
          <p:cNvSpPr/>
          <p:nvPr/>
        </p:nvSpPr>
        <p:spPr>
          <a:xfrm>
            <a:off x="6172200" y="1981200"/>
            <a:ext cx="304800" cy="304800"/>
          </a:xfrm>
          <a:prstGeom prst="ellipse">
            <a:avLst/>
          </a:prstGeom>
          <a:solidFill>
            <a:srgbClr val="E3EAF9"/>
          </a:solidFill>
          <a:ln>
            <a:solidFill>
              <a:srgbClr val="4974CB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endParaRPr lang="en-US">
              <a:solidFill>
                <a:srgbClr val="3663BC"/>
              </a:solidFill>
            </a:endParaRPr>
          </a:p>
        </p:txBody>
      </p:sp>
      <p:sp>
        <p:nvSpPr>
          <p:cNvPr id="24" name="Oval 23"/>
          <p:cNvSpPr/>
          <p:nvPr/>
        </p:nvSpPr>
        <p:spPr>
          <a:xfrm>
            <a:off x="6781800" y="1371600"/>
            <a:ext cx="304800" cy="304800"/>
          </a:xfrm>
          <a:prstGeom prst="ellipse">
            <a:avLst/>
          </a:prstGeom>
          <a:solidFill>
            <a:srgbClr val="E3EAF9"/>
          </a:solidFill>
          <a:ln>
            <a:solidFill>
              <a:srgbClr val="4974CB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endParaRPr lang="en-US">
              <a:solidFill>
                <a:srgbClr val="3663BC"/>
              </a:solidFill>
            </a:endParaRPr>
          </a:p>
        </p:txBody>
      </p:sp>
      <p:sp>
        <p:nvSpPr>
          <p:cNvPr id="25" name="Oval 24"/>
          <p:cNvSpPr/>
          <p:nvPr/>
        </p:nvSpPr>
        <p:spPr>
          <a:xfrm>
            <a:off x="6553200" y="2286000"/>
            <a:ext cx="304800" cy="304800"/>
          </a:xfrm>
          <a:prstGeom prst="ellipse">
            <a:avLst/>
          </a:prstGeom>
          <a:solidFill>
            <a:srgbClr val="E3EAF9"/>
          </a:solidFill>
          <a:ln>
            <a:solidFill>
              <a:srgbClr val="4974CB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endParaRPr lang="en-US">
              <a:solidFill>
                <a:srgbClr val="3663BC"/>
              </a:solidFill>
            </a:endParaRPr>
          </a:p>
        </p:txBody>
      </p:sp>
      <p:sp>
        <p:nvSpPr>
          <p:cNvPr id="26" name="Oval 25"/>
          <p:cNvSpPr/>
          <p:nvPr/>
        </p:nvSpPr>
        <p:spPr>
          <a:xfrm>
            <a:off x="7391400" y="1371600"/>
            <a:ext cx="304800" cy="304800"/>
          </a:xfrm>
          <a:prstGeom prst="ellipse">
            <a:avLst/>
          </a:prstGeom>
          <a:solidFill>
            <a:srgbClr val="E3EAF9"/>
          </a:solidFill>
          <a:ln>
            <a:solidFill>
              <a:srgbClr val="4974CB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endParaRPr lang="en-US">
              <a:solidFill>
                <a:srgbClr val="3663BC"/>
              </a:solidFill>
            </a:endParaRPr>
          </a:p>
        </p:txBody>
      </p:sp>
      <p:sp>
        <p:nvSpPr>
          <p:cNvPr id="27" name="Oval 26"/>
          <p:cNvSpPr/>
          <p:nvPr/>
        </p:nvSpPr>
        <p:spPr>
          <a:xfrm>
            <a:off x="6858000" y="1828800"/>
            <a:ext cx="304800" cy="304800"/>
          </a:xfrm>
          <a:prstGeom prst="ellipse">
            <a:avLst/>
          </a:prstGeom>
          <a:solidFill>
            <a:srgbClr val="E3EAF9"/>
          </a:solidFill>
          <a:ln>
            <a:solidFill>
              <a:srgbClr val="4974CB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endParaRPr lang="en-US">
              <a:solidFill>
                <a:srgbClr val="3663BC"/>
              </a:solidFill>
            </a:endParaRPr>
          </a:p>
        </p:txBody>
      </p:sp>
      <p:sp>
        <p:nvSpPr>
          <p:cNvPr id="28" name="Oval 27"/>
          <p:cNvSpPr/>
          <p:nvPr/>
        </p:nvSpPr>
        <p:spPr>
          <a:xfrm>
            <a:off x="7162800" y="2286000"/>
            <a:ext cx="304800" cy="304800"/>
          </a:xfrm>
          <a:prstGeom prst="ellipse">
            <a:avLst/>
          </a:prstGeom>
          <a:solidFill>
            <a:srgbClr val="E3EAF9"/>
          </a:solidFill>
          <a:ln>
            <a:solidFill>
              <a:srgbClr val="4974CB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endParaRPr lang="en-US">
              <a:solidFill>
                <a:srgbClr val="3663BC"/>
              </a:solidFill>
            </a:endParaRPr>
          </a:p>
        </p:txBody>
      </p:sp>
      <p:sp>
        <p:nvSpPr>
          <p:cNvPr id="29" name="Oval 28"/>
          <p:cNvSpPr/>
          <p:nvPr/>
        </p:nvSpPr>
        <p:spPr>
          <a:xfrm>
            <a:off x="7391400" y="1905000"/>
            <a:ext cx="304800" cy="304800"/>
          </a:xfrm>
          <a:prstGeom prst="ellipse">
            <a:avLst/>
          </a:prstGeom>
          <a:solidFill>
            <a:srgbClr val="E3EAF9"/>
          </a:solidFill>
          <a:ln>
            <a:solidFill>
              <a:srgbClr val="4974CB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endParaRPr lang="en-US">
              <a:solidFill>
                <a:srgbClr val="3663BC"/>
              </a:solidFill>
            </a:endParaRPr>
          </a:p>
        </p:txBody>
      </p:sp>
      <p:sp>
        <p:nvSpPr>
          <p:cNvPr id="32" name="Left-Right Arrow 31"/>
          <p:cNvSpPr/>
          <p:nvPr/>
        </p:nvSpPr>
        <p:spPr>
          <a:xfrm>
            <a:off x="3048000" y="1828800"/>
            <a:ext cx="457200" cy="228600"/>
          </a:xfrm>
          <a:prstGeom prst="leftRightArrow">
            <a:avLst/>
          </a:prstGeom>
          <a:solidFill>
            <a:srgbClr val="E3EAF9"/>
          </a:solidFill>
          <a:ln w="19050">
            <a:solidFill>
              <a:srgbClr val="3663BC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TextBox 32"/>
          <p:cNvSpPr txBox="1"/>
          <p:nvPr/>
        </p:nvSpPr>
        <p:spPr>
          <a:xfrm>
            <a:off x="3124200" y="2630269"/>
            <a:ext cx="2362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Dispatch Thread</a:t>
            </a:r>
            <a:endParaRPr lang="en-US" dirty="0"/>
          </a:p>
        </p:txBody>
      </p:sp>
      <p:sp>
        <p:nvSpPr>
          <p:cNvPr id="34" name="TextBox 33"/>
          <p:cNvSpPr txBox="1"/>
          <p:nvPr/>
        </p:nvSpPr>
        <p:spPr>
          <a:xfrm>
            <a:off x="6096000" y="2630269"/>
            <a:ext cx="1828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Worker Threads</a:t>
            </a:r>
            <a:endParaRPr lang="en-US" dirty="0"/>
          </a:p>
        </p:txBody>
      </p:sp>
      <p:sp>
        <p:nvSpPr>
          <p:cNvPr id="35" name="Freeform 34"/>
          <p:cNvSpPr/>
          <p:nvPr/>
        </p:nvSpPr>
        <p:spPr>
          <a:xfrm>
            <a:off x="4796726" y="1526388"/>
            <a:ext cx="1464590" cy="143554"/>
          </a:xfrm>
          <a:custGeom>
            <a:avLst/>
            <a:gdLst>
              <a:gd name="connsiteX0" fmla="*/ 0 w 1162373"/>
              <a:gd name="connsiteY0" fmla="*/ 69742 h 69742"/>
              <a:gd name="connsiteX1" fmla="*/ 1162373 w 1162373"/>
              <a:gd name="connsiteY1" fmla="*/ 0 h 69742"/>
              <a:gd name="connsiteX0" fmla="*/ 0 w 1162373"/>
              <a:gd name="connsiteY0" fmla="*/ 124500 h 124500"/>
              <a:gd name="connsiteX1" fmla="*/ 1162373 w 1162373"/>
              <a:gd name="connsiteY1" fmla="*/ 54758 h 124500"/>
              <a:gd name="connsiteX0" fmla="*/ 0 w 1162373"/>
              <a:gd name="connsiteY0" fmla="*/ 153444 h 153444"/>
              <a:gd name="connsiteX1" fmla="*/ 1162373 w 1162373"/>
              <a:gd name="connsiteY1" fmla="*/ 83702 h 153444"/>
              <a:gd name="connsiteX0" fmla="*/ 0 w 1464590"/>
              <a:gd name="connsiteY0" fmla="*/ 143554 h 143554"/>
              <a:gd name="connsiteX1" fmla="*/ 1464590 w 1464590"/>
              <a:gd name="connsiteY1" fmla="*/ 89310 h 1435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464590" h="143554">
                <a:moveTo>
                  <a:pt x="0" y="143554"/>
                </a:moveTo>
                <a:cubicBezTo>
                  <a:pt x="325465" y="-11429"/>
                  <a:pt x="999641" y="-57924"/>
                  <a:pt x="1464590" y="89310"/>
                </a:cubicBezTo>
              </a:path>
            </a:pathLst>
          </a:custGeom>
          <a:noFill/>
          <a:ln>
            <a:solidFill>
              <a:schemeClr val="accent4"/>
            </a:solidFill>
            <a:tailEnd type="triangle" w="med" len="lg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Freeform 35"/>
          <p:cNvSpPr/>
          <p:nvPr/>
        </p:nvSpPr>
        <p:spPr>
          <a:xfrm>
            <a:off x="4881966" y="1778431"/>
            <a:ext cx="1402597" cy="202998"/>
          </a:xfrm>
          <a:custGeom>
            <a:avLst/>
            <a:gdLst>
              <a:gd name="connsiteX0" fmla="*/ 1077132 w 1077132"/>
              <a:gd name="connsiteY0" fmla="*/ 0 h 170482"/>
              <a:gd name="connsiteX1" fmla="*/ 0 w 1077132"/>
              <a:gd name="connsiteY1" fmla="*/ 170482 h 170482"/>
              <a:gd name="connsiteX0" fmla="*/ 1077132 w 1077132"/>
              <a:gd name="connsiteY0" fmla="*/ 0 h 174283"/>
              <a:gd name="connsiteX1" fmla="*/ 0 w 1077132"/>
              <a:gd name="connsiteY1" fmla="*/ 170482 h 174283"/>
              <a:gd name="connsiteX0" fmla="*/ 1077132 w 1077132"/>
              <a:gd name="connsiteY0" fmla="*/ 0 h 182916"/>
              <a:gd name="connsiteX1" fmla="*/ 0 w 1077132"/>
              <a:gd name="connsiteY1" fmla="*/ 170482 h 182916"/>
              <a:gd name="connsiteX0" fmla="*/ 1077132 w 1077132"/>
              <a:gd name="connsiteY0" fmla="*/ 0 h 179941"/>
              <a:gd name="connsiteX1" fmla="*/ 0 w 1077132"/>
              <a:gd name="connsiteY1" fmla="*/ 170482 h 179941"/>
              <a:gd name="connsiteX0" fmla="*/ 1077132 w 1077132"/>
              <a:gd name="connsiteY0" fmla="*/ 0 h 183048"/>
              <a:gd name="connsiteX1" fmla="*/ 0 w 1077132"/>
              <a:gd name="connsiteY1" fmla="*/ 170482 h 183048"/>
              <a:gd name="connsiteX0" fmla="*/ 1379349 w 1379349"/>
              <a:gd name="connsiteY0" fmla="*/ 0 h 169837"/>
              <a:gd name="connsiteX1" fmla="*/ 0 w 1379349"/>
              <a:gd name="connsiteY1" fmla="*/ 154984 h 169837"/>
              <a:gd name="connsiteX0" fmla="*/ 1379349 w 1379349"/>
              <a:gd name="connsiteY0" fmla="*/ 0 h 196798"/>
              <a:gd name="connsiteX1" fmla="*/ 0 w 1379349"/>
              <a:gd name="connsiteY1" fmla="*/ 154984 h 196798"/>
              <a:gd name="connsiteX0" fmla="*/ 1402597 w 1402597"/>
              <a:gd name="connsiteY0" fmla="*/ 0 h 202998"/>
              <a:gd name="connsiteX1" fmla="*/ 0 w 1402597"/>
              <a:gd name="connsiteY1" fmla="*/ 162733 h 2029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402597" h="202998">
                <a:moveTo>
                  <a:pt x="1402597" y="0"/>
                </a:moveTo>
                <a:cubicBezTo>
                  <a:pt x="1116524" y="169190"/>
                  <a:pt x="512736" y="260888"/>
                  <a:pt x="0" y="162733"/>
                </a:cubicBezTo>
              </a:path>
            </a:pathLst>
          </a:custGeom>
          <a:noFill/>
          <a:ln>
            <a:solidFill>
              <a:schemeClr val="accent4"/>
            </a:solidFill>
            <a:tailEnd type="triangle" w="med" len="lg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endParaRPr lang="en-US"/>
          </a:p>
        </p:txBody>
      </p:sp>
      <p:sp>
        <p:nvSpPr>
          <p:cNvPr id="37" name="TextBox 36"/>
          <p:cNvSpPr txBox="1"/>
          <p:nvPr/>
        </p:nvSpPr>
        <p:spPr>
          <a:xfrm>
            <a:off x="5029200" y="1219200"/>
            <a:ext cx="990600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dirty="0" smtClean="0">
                <a:solidFill>
                  <a:schemeClr val="accent4"/>
                </a:solidFill>
              </a:rPr>
              <a:t>request</a:t>
            </a:r>
            <a:endParaRPr lang="en-US" dirty="0">
              <a:solidFill>
                <a:schemeClr val="accent4"/>
              </a:solidFill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4953000" y="1935996"/>
            <a:ext cx="1143000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dirty="0" smtClean="0">
                <a:solidFill>
                  <a:schemeClr val="accent4"/>
                </a:solidFill>
              </a:rPr>
              <a:t>response</a:t>
            </a:r>
            <a:endParaRPr lang="en-US" dirty="0">
              <a:solidFill>
                <a:schemeClr val="accent4"/>
              </a:solidFill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3276600" y="3075801"/>
            <a:ext cx="4800600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dirty="0" smtClean="0">
                <a:solidFill>
                  <a:srgbClr val="3663BC"/>
                </a:solidFill>
              </a:rPr>
              <a:t>Server</a:t>
            </a:r>
            <a:endParaRPr lang="en-US" dirty="0">
              <a:solidFill>
                <a:srgbClr val="3663BC"/>
              </a:solidFill>
            </a:endParaRPr>
          </a:p>
        </p:txBody>
      </p:sp>
      <p:sp>
        <p:nvSpPr>
          <p:cNvPr id="20" name="Oval 19"/>
          <p:cNvSpPr/>
          <p:nvPr/>
        </p:nvSpPr>
        <p:spPr>
          <a:xfrm>
            <a:off x="6248400" y="1524000"/>
            <a:ext cx="304800" cy="304800"/>
          </a:xfrm>
          <a:prstGeom prst="ellipse">
            <a:avLst/>
          </a:prstGeom>
          <a:solidFill>
            <a:srgbClr val="E3EAF9"/>
          </a:solidFill>
          <a:ln>
            <a:solidFill>
              <a:srgbClr val="4974CB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endParaRPr lang="en-US">
              <a:solidFill>
                <a:srgbClr val="3663BC"/>
              </a:solidFill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1752600" y="2630269"/>
            <a:ext cx="1447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398939"/>
                </a:solidFill>
              </a:rPr>
              <a:t>Transports</a:t>
            </a:r>
            <a:endParaRPr lang="en-US" dirty="0">
              <a:solidFill>
                <a:srgbClr val="398939"/>
              </a:solidFill>
            </a:endParaRPr>
          </a:p>
        </p:txBody>
      </p:sp>
      <p:sp>
        <p:nvSpPr>
          <p:cNvPr id="49" name="Freeform 48"/>
          <p:cNvSpPr/>
          <p:nvPr/>
        </p:nvSpPr>
        <p:spPr>
          <a:xfrm>
            <a:off x="2758698" y="2123268"/>
            <a:ext cx="1379349" cy="557939"/>
          </a:xfrm>
          <a:custGeom>
            <a:avLst/>
            <a:gdLst>
              <a:gd name="connsiteX0" fmla="*/ 0 w 1317356"/>
              <a:gd name="connsiteY0" fmla="*/ 557939 h 557939"/>
              <a:gd name="connsiteX1" fmla="*/ 1317356 w 1317356"/>
              <a:gd name="connsiteY1" fmla="*/ 0 h 557939"/>
              <a:gd name="connsiteX0" fmla="*/ 0 w 1379349"/>
              <a:gd name="connsiteY0" fmla="*/ 557939 h 557939"/>
              <a:gd name="connsiteX1" fmla="*/ 1379349 w 1379349"/>
              <a:gd name="connsiteY1" fmla="*/ 0 h 557939"/>
              <a:gd name="connsiteX0" fmla="*/ 0 w 1379349"/>
              <a:gd name="connsiteY0" fmla="*/ 557939 h 557939"/>
              <a:gd name="connsiteX1" fmla="*/ 1379349 w 1379349"/>
              <a:gd name="connsiteY1" fmla="*/ 0 h 557939"/>
              <a:gd name="connsiteX0" fmla="*/ 0 w 1379349"/>
              <a:gd name="connsiteY0" fmla="*/ 557939 h 557939"/>
              <a:gd name="connsiteX1" fmla="*/ 1379349 w 1379349"/>
              <a:gd name="connsiteY1" fmla="*/ 0 h 5579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379349" h="557939">
                <a:moveTo>
                  <a:pt x="0" y="557939"/>
                </a:moveTo>
                <a:cubicBezTo>
                  <a:pt x="254430" y="213748"/>
                  <a:pt x="694841" y="71034"/>
                  <a:pt x="1379349" y="0"/>
                </a:cubicBezTo>
              </a:path>
            </a:pathLst>
          </a:custGeom>
          <a:noFill/>
          <a:ln>
            <a:solidFill>
              <a:srgbClr val="398939"/>
            </a:solidFill>
            <a:tailEnd type="triangle" w="med" len="lg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79312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spcBef>
                <a:spcPts val="600"/>
              </a:spcBef>
              <a:buNone/>
              <a:tabLst>
                <a:tab pos="6745288" algn="dec"/>
              </a:tabLst>
            </a:pPr>
            <a:r>
              <a:rPr lang="en-US" sz="2200" dirty="0" smtClean="0"/>
              <a:t>Read 100B object	</a:t>
            </a:r>
            <a:r>
              <a:rPr lang="en-US" sz="2200" b="0" dirty="0" smtClean="0"/>
              <a:t>4.7 µs</a:t>
            </a:r>
          </a:p>
          <a:p>
            <a:pPr marL="0" indent="0">
              <a:spcBef>
                <a:spcPts val="600"/>
              </a:spcBef>
              <a:buNone/>
              <a:tabLst>
                <a:tab pos="6745288" algn="dec"/>
              </a:tabLst>
            </a:pPr>
            <a:r>
              <a:rPr lang="en-US" sz="2200" dirty="0" smtClean="0"/>
              <a:t>Read bandwidth (large objects, 1 client)	</a:t>
            </a:r>
            <a:r>
              <a:rPr lang="en-US" sz="2200" b="0" dirty="0" smtClean="0"/>
              <a:t>2.7 GB/s</a:t>
            </a:r>
          </a:p>
          <a:p>
            <a:pPr marL="0" indent="0">
              <a:spcBef>
                <a:spcPts val="600"/>
              </a:spcBef>
              <a:buNone/>
              <a:tabLst>
                <a:tab pos="6745288" algn="dec"/>
              </a:tabLst>
            </a:pPr>
            <a:r>
              <a:rPr lang="en-US" sz="2200" dirty="0" smtClean="0"/>
              <a:t>Write 100B object (3x replication)</a:t>
            </a:r>
            <a:r>
              <a:rPr lang="en-US" sz="2200" dirty="0"/>
              <a:t>	</a:t>
            </a:r>
            <a:r>
              <a:rPr lang="en-US" sz="2200" b="0" dirty="0"/>
              <a:t>13.5 µs</a:t>
            </a:r>
          </a:p>
          <a:p>
            <a:pPr marL="0" indent="0">
              <a:spcBef>
                <a:spcPts val="600"/>
              </a:spcBef>
              <a:buNone/>
              <a:tabLst>
                <a:tab pos="6745288" algn="dec"/>
              </a:tabLst>
            </a:pPr>
            <a:r>
              <a:rPr lang="en-US" sz="2200" dirty="0" smtClean="0"/>
              <a:t>Write bandwidth (</a:t>
            </a:r>
            <a:r>
              <a:rPr lang="en-US" sz="2200" dirty="0" err="1" smtClean="0"/>
              <a:t>Iarge</a:t>
            </a:r>
            <a:r>
              <a:rPr lang="en-US" sz="2200" dirty="0" smtClean="0"/>
              <a:t> objects, 1 client)	</a:t>
            </a:r>
            <a:r>
              <a:rPr lang="en-US" sz="2200" b="0" dirty="0" smtClean="0"/>
              <a:t>430 MB/s</a:t>
            </a:r>
          </a:p>
          <a:p>
            <a:pPr marL="0" indent="0">
              <a:spcBef>
                <a:spcPts val="1800"/>
              </a:spcBef>
              <a:buNone/>
              <a:tabLst>
                <a:tab pos="6745288" algn="dec"/>
              </a:tabLst>
            </a:pPr>
            <a:r>
              <a:rPr lang="en-US" sz="2200" dirty="0" smtClean="0"/>
              <a:t>Single-server throughput:</a:t>
            </a:r>
          </a:p>
          <a:p>
            <a:pPr marL="0" indent="0">
              <a:spcBef>
                <a:spcPts val="600"/>
              </a:spcBef>
              <a:buNone/>
              <a:tabLst>
                <a:tab pos="6745288" algn="dec"/>
              </a:tabLst>
            </a:pPr>
            <a:r>
              <a:rPr lang="en-US" sz="2200" dirty="0"/>
              <a:t> </a:t>
            </a:r>
            <a:r>
              <a:rPr lang="en-US" sz="2200" dirty="0" smtClean="0"/>
              <a:t>   Read 100B objects	</a:t>
            </a:r>
            <a:r>
              <a:rPr lang="en-US" sz="2200" b="0" dirty="0" smtClean="0"/>
              <a:t>900 </a:t>
            </a:r>
            <a:r>
              <a:rPr lang="en-US" sz="2200" b="0" dirty="0" err="1" smtClean="0"/>
              <a:t>Kobj</a:t>
            </a:r>
            <a:r>
              <a:rPr lang="en-US" sz="2200" b="0" dirty="0" smtClean="0"/>
              <a:t>/s</a:t>
            </a:r>
          </a:p>
          <a:p>
            <a:pPr marL="0" indent="0">
              <a:spcBef>
                <a:spcPts val="600"/>
              </a:spcBef>
              <a:buNone/>
              <a:tabLst>
                <a:tab pos="6745288" algn="dec"/>
              </a:tabLst>
            </a:pPr>
            <a:r>
              <a:rPr lang="en-US" sz="2200" dirty="0" smtClean="0"/>
              <a:t>    Multi-read 100B objects	</a:t>
            </a:r>
            <a:r>
              <a:rPr lang="en-US" sz="2200" b="0" dirty="0" smtClean="0"/>
              <a:t>6 </a:t>
            </a:r>
            <a:r>
              <a:rPr lang="en-US" sz="2200" b="0" dirty="0" err="1" smtClean="0"/>
              <a:t>Mobj</a:t>
            </a:r>
            <a:r>
              <a:rPr lang="en-US" sz="2200" b="0" dirty="0" smtClean="0"/>
              <a:t>/s</a:t>
            </a:r>
          </a:p>
          <a:p>
            <a:pPr marL="0" indent="0">
              <a:spcBef>
                <a:spcPts val="600"/>
              </a:spcBef>
              <a:buNone/>
              <a:tabLst>
                <a:tab pos="6745288" algn="dec"/>
              </a:tabLst>
            </a:pPr>
            <a:r>
              <a:rPr lang="en-US" sz="2200" dirty="0" smtClean="0"/>
              <a:t>    Multi-write 100B objects	</a:t>
            </a:r>
            <a:r>
              <a:rPr lang="en-US" sz="2200" b="0" dirty="0" smtClean="0"/>
              <a:t>450 </a:t>
            </a:r>
            <a:r>
              <a:rPr lang="en-US" sz="2200" b="0" dirty="0" err="1" smtClean="0"/>
              <a:t>Kobj</a:t>
            </a:r>
            <a:r>
              <a:rPr lang="en-US" sz="2200" b="0" dirty="0" smtClean="0"/>
              <a:t>/s</a:t>
            </a:r>
          </a:p>
          <a:p>
            <a:pPr marL="0" indent="0">
              <a:spcBef>
                <a:spcPts val="600"/>
              </a:spcBef>
              <a:buNone/>
              <a:tabLst>
                <a:tab pos="6745288" algn="dec"/>
              </a:tabLst>
            </a:pPr>
            <a:r>
              <a:rPr lang="en-US" sz="2200" dirty="0" smtClean="0"/>
              <a:t>    Log replay for crash recovery	</a:t>
            </a:r>
            <a:r>
              <a:rPr lang="en-US" sz="2200" b="0" dirty="0" smtClean="0"/>
              <a:t>800 MB/s or</a:t>
            </a:r>
          </a:p>
          <a:p>
            <a:pPr marL="0" indent="0">
              <a:spcBef>
                <a:spcPts val="0"/>
              </a:spcBef>
              <a:buNone/>
              <a:tabLst>
                <a:tab pos="6745288" algn="dec"/>
              </a:tabLst>
            </a:pPr>
            <a:r>
              <a:rPr lang="en-US" sz="2200" dirty="0"/>
              <a:t>	</a:t>
            </a:r>
            <a:r>
              <a:rPr lang="en-US" sz="2200" b="0" dirty="0" smtClean="0"/>
              <a:t>2.3 </a:t>
            </a:r>
            <a:r>
              <a:rPr lang="en-US" sz="2200" b="0" dirty="0" err="1" smtClean="0"/>
              <a:t>Mobj</a:t>
            </a:r>
            <a:r>
              <a:rPr lang="en-US" sz="2200" b="0" dirty="0" smtClean="0"/>
              <a:t>/s</a:t>
            </a:r>
          </a:p>
          <a:p>
            <a:pPr marL="0" indent="0">
              <a:spcBef>
                <a:spcPts val="1800"/>
              </a:spcBef>
              <a:buNone/>
              <a:tabLst>
                <a:tab pos="6745288" algn="dec"/>
              </a:tabLst>
            </a:pPr>
            <a:r>
              <a:rPr lang="en-US" sz="2200" dirty="0" smtClean="0"/>
              <a:t>Crash recovery time (40 GB data, 80 servers)	</a:t>
            </a:r>
            <a:r>
              <a:rPr lang="en-US" sz="2200" b="0" dirty="0" smtClean="0"/>
              <a:t>1.9 s</a:t>
            </a:r>
            <a:endParaRPr lang="en-US" sz="2200" b="0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March 1, 2015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The RAMCloud Storage System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Slide </a:t>
            </a:r>
            <a:fld id="{E2162002-2512-45FD-82AF-2FE8F2E91859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Performance (Infiniband)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34287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Latency for thread handoffs:</a:t>
            </a:r>
          </a:p>
          <a:p>
            <a:pPr lvl="1"/>
            <a:r>
              <a:rPr lang="en-US" dirty="0" smtClean="0"/>
              <a:t>100ns in each direction</a:t>
            </a:r>
          </a:p>
          <a:p>
            <a:r>
              <a:rPr lang="en-US" dirty="0" smtClean="0"/>
              <a:t>Shared state between dispatch and worker threads:</a:t>
            </a:r>
          </a:p>
          <a:p>
            <a:pPr lvl="1"/>
            <a:r>
              <a:rPr lang="en-US" dirty="0" smtClean="0"/>
              <a:t>Request/response buffers, etc.</a:t>
            </a:r>
          </a:p>
          <a:p>
            <a:pPr lvl="1"/>
            <a:r>
              <a:rPr lang="en-US" dirty="0" smtClean="0"/>
              <a:t>&gt;20 L2 additional cache misses to migrate state</a:t>
            </a:r>
          </a:p>
          <a:p>
            <a:r>
              <a:rPr lang="en-US" dirty="0" smtClean="0"/>
              <a:t>Total cost of threading: </a:t>
            </a:r>
            <a:r>
              <a:rPr lang="en-US" dirty="0" smtClean="0">
                <a:solidFill>
                  <a:schemeClr val="accent4"/>
                </a:solidFill>
              </a:rPr>
              <a:t>~450 ns in latency</a:t>
            </a:r>
          </a:p>
          <a:p>
            <a:r>
              <a:rPr lang="en-US" dirty="0" smtClean="0"/>
              <a:t>Dispatch thread is also throughput bottleneck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dirty="0" smtClean="0">
                <a:solidFill>
                  <a:schemeClr val="tx2"/>
                </a:solidFill>
              </a:rPr>
              <a:t>We are still looking for better alternatives...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March 1, 2015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The RAMCloud Storage System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1659D765-7126-4B95-ADF3-403BFECAA360}" type="slidenum">
              <a:rPr lang="en-US" smtClean="0"/>
              <a:pPr>
                <a:defRPr/>
              </a:pPr>
              <a:t>50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Threads are Expensive!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20749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March 1, 2015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The RAMCloud Storage System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E2162002-2512-45FD-82AF-2FE8F2E91859}" type="slidenum">
              <a:rPr lang="en-US" smtClean="0"/>
              <a:pPr>
                <a:defRPr/>
              </a:pPr>
              <a:t>51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Infiniband Latency (µs)</a:t>
            </a:r>
            <a:endParaRPr lang="en-US" dirty="0"/>
          </a:p>
        </p:txBody>
      </p:sp>
      <p:graphicFrame>
        <p:nvGraphicFramePr>
          <p:cNvPr id="9" name="Content Placeholder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85557203"/>
              </p:ext>
            </p:extLst>
          </p:nvPr>
        </p:nvGraphicFramePr>
        <p:xfrm>
          <a:off x="533400" y="1356360"/>
          <a:ext cx="1219200" cy="1920240"/>
        </p:xfrm>
        <a:graphic>
          <a:graphicData uri="http://schemas.openxmlformats.org/drawingml/2006/table">
            <a:tbl>
              <a:tblPr firstRow="1" bandRow="1">
                <a:tableStyleId>{E8034E78-7F5D-4C2E-B375-FC64B27BC917}</a:tableStyleId>
              </a:tblPr>
              <a:tblGrid>
                <a:gridCol w="1219200"/>
              </a:tblGrid>
              <a:tr h="228600">
                <a:tc>
                  <a:txBody>
                    <a:bodyPr/>
                    <a:lstStyle/>
                    <a:p>
                      <a:pPr algn="r"/>
                      <a:r>
                        <a:rPr lang="en-US" sz="1500" dirty="0" smtClean="0"/>
                        <a:t>Object Size</a:t>
                      </a:r>
                      <a:endParaRPr lang="en-US" sz="1500" dirty="0"/>
                    </a:p>
                  </a:txBody>
                  <a:tcPr>
                    <a:lnL w="19050" cap="flat" cmpd="sng" algn="ctr">
                      <a:solidFill>
                        <a:srgbClr val="2544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2544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974CB"/>
                    </a:solidFill>
                  </a:tcPr>
                </a:tc>
              </a:tr>
              <a:tr h="213360">
                <a:tc>
                  <a:txBody>
                    <a:bodyPr/>
                    <a:lstStyle/>
                    <a:p>
                      <a:pPr algn="r"/>
                      <a:r>
                        <a:rPr lang="en-US" sz="1500" dirty="0" smtClean="0">
                          <a:solidFill>
                            <a:schemeClr val="tx1"/>
                          </a:solidFill>
                        </a:rPr>
                        <a:t>100</a:t>
                      </a:r>
                    </a:p>
                  </a:txBody>
                  <a:tcPr>
                    <a:lnL w="19050" cap="flat" cmpd="sng" algn="ctr">
                      <a:solidFill>
                        <a:srgbClr val="2544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3EAF9"/>
                    </a:solidFill>
                  </a:tcPr>
                </a:tc>
              </a:tr>
              <a:tr h="121920">
                <a:tc>
                  <a:txBody>
                    <a:bodyPr/>
                    <a:lstStyle/>
                    <a:p>
                      <a:pPr algn="r"/>
                      <a:r>
                        <a:rPr lang="en-US" sz="1500" dirty="0" smtClean="0">
                          <a:solidFill>
                            <a:schemeClr val="tx1"/>
                          </a:solidFill>
                        </a:rPr>
                        <a:t>1000</a:t>
                      </a:r>
                      <a:endParaRPr lang="en-US" sz="15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rgbClr val="2544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D1F2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r"/>
                      <a:r>
                        <a:rPr lang="en-US" sz="1500" dirty="0" smtClean="0">
                          <a:solidFill>
                            <a:schemeClr val="tx1"/>
                          </a:solidFill>
                        </a:rPr>
                        <a:t>10000</a:t>
                      </a:r>
                      <a:endParaRPr lang="en-US" sz="15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rgbClr val="2544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3EAF9"/>
                    </a:solidFill>
                  </a:tcPr>
                </a:tc>
              </a:tr>
              <a:tr h="167640">
                <a:tc>
                  <a:txBody>
                    <a:bodyPr/>
                    <a:lstStyle/>
                    <a:p>
                      <a:pPr algn="r"/>
                      <a:r>
                        <a:rPr lang="en-US" sz="1500" dirty="0" smtClean="0">
                          <a:solidFill>
                            <a:schemeClr val="tx1"/>
                          </a:solidFill>
                        </a:rPr>
                        <a:t>100000</a:t>
                      </a:r>
                      <a:endParaRPr lang="en-US" sz="15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rgbClr val="2544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D1F2"/>
                    </a:solidFill>
                  </a:tcPr>
                </a:tc>
              </a:tr>
              <a:tr h="152400">
                <a:tc>
                  <a:txBody>
                    <a:bodyPr/>
                    <a:lstStyle/>
                    <a:p>
                      <a:pPr algn="r"/>
                      <a:r>
                        <a:rPr lang="en-US" sz="1500" dirty="0" smtClean="0">
                          <a:solidFill>
                            <a:schemeClr val="tx1"/>
                          </a:solidFill>
                        </a:rPr>
                        <a:t>1000000</a:t>
                      </a:r>
                      <a:endParaRPr lang="en-US" sz="15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rgbClr val="2544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3EAF9"/>
                    </a:solidFill>
                  </a:tcPr>
                </a:tc>
              </a:tr>
            </a:tbl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3093204" y="990600"/>
            <a:ext cx="1143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Reads</a:t>
            </a:r>
            <a:endParaRPr lang="en-US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6431796" y="990600"/>
            <a:ext cx="1143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Writes</a:t>
            </a:r>
            <a:endParaRPr lang="en-US" b="1" dirty="0"/>
          </a:p>
        </p:txBody>
      </p:sp>
      <p:graphicFrame>
        <p:nvGraphicFramePr>
          <p:cNvPr id="14" name="Content Placeholder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81671354"/>
              </p:ext>
            </p:extLst>
          </p:nvPr>
        </p:nvGraphicFramePr>
        <p:xfrm>
          <a:off x="5410200" y="1356360"/>
          <a:ext cx="3048000" cy="1920240"/>
        </p:xfrm>
        <a:graphic>
          <a:graphicData uri="http://schemas.openxmlformats.org/drawingml/2006/table">
            <a:tbl>
              <a:tblPr firstRow="1" bandRow="1">
                <a:tableStyleId>{E8034E78-7F5D-4C2E-B375-FC64B27BC917}</a:tableStyleId>
              </a:tblPr>
              <a:tblGrid>
                <a:gridCol w="914400"/>
                <a:gridCol w="685800"/>
                <a:gridCol w="685800"/>
                <a:gridCol w="762000"/>
              </a:tblGrid>
              <a:tr h="228600">
                <a:tc>
                  <a:txBody>
                    <a:bodyPr/>
                    <a:lstStyle/>
                    <a:p>
                      <a:pPr algn="r"/>
                      <a:r>
                        <a:rPr lang="en-US" sz="1500" dirty="0" smtClean="0"/>
                        <a:t>Median</a:t>
                      </a:r>
                      <a:endParaRPr lang="en-US" sz="1500" dirty="0"/>
                    </a:p>
                  </a:txBody>
                  <a:tcPr>
                    <a:lnL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2544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974CB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500" dirty="0" smtClean="0"/>
                        <a:t>90%</a:t>
                      </a:r>
                      <a:endParaRPr lang="en-US" sz="1500" dirty="0"/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2544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974CB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500" dirty="0" smtClean="0"/>
                        <a:t>99%</a:t>
                      </a:r>
                      <a:endParaRPr lang="en-US" sz="1500" dirty="0"/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2544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974CB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500" dirty="0" smtClean="0"/>
                        <a:t>99.9%</a:t>
                      </a:r>
                      <a:endParaRPr lang="en-US" sz="1500" dirty="0"/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2544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2544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974CB"/>
                    </a:solidFill>
                  </a:tcPr>
                </a:tc>
              </a:tr>
              <a:tr h="213360">
                <a:tc>
                  <a:txBody>
                    <a:bodyPr/>
                    <a:lstStyle/>
                    <a:p>
                      <a:pPr algn="r"/>
                      <a:r>
                        <a:rPr lang="en-US" sz="1500" dirty="0" smtClean="0">
                          <a:solidFill>
                            <a:schemeClr val="tx1"/>
                          </a:solidFill>
                        </a:rPr>
                        <a:t>13.4</a:t>
                      </a:r>
                      <a:endParaRPr lang="en-US" sz="15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3EAF9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500" dirty="0" smtClean="0">
                          <a:solidFill>
                            <a:schemeClr val="tx1"/>
                          </a:solidFill>
                        </a:rPr>
                        <a:t>14.7</a:t>
                      </a:r>
                      <a:endParaRPr lang="en-US" sz="15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3EAF9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500" dirty="0" smtClean="0">
                          <a:solidFill>
                            <a:schemeClr val="tx1"/>
                          </a:solidFill>
                        </a:rPr>
                        <a:t>75.6</a:t>
                      </a:r>
                      <a:endParaRPr lang="en-US" sz="15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3EAF9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500" dirty="0" smtClean="0">
                          <a:solidFill>
                            <a:schemeClr val="tx1"/>
                          </a:solidFill>
                        </a:rPr>
                        <a:t>148</a:t>
                      </a:r>
                      <a:endParaRPr lang="en-US" sz="15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2544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3EAF9"/>
                    </a:solidFill>
                  </a:tcPr>
                </a:tc>
              </a:tr>
              <a:tr h="121920">
                <a:tc>
                  <a:txBody>
                    <a:bodyPr/>
                    <a:lstStyle/>
                    <a:p>
                      <a:pPr algn="r"/>
                      <a:r>
                        <a:rPr lang="en-US" sz="1500" dirty="0" smtClean="0">
                          <a:solidFill>
                            <a:schemeClr val="tx1"/>
                          </a:solidFill>
                        </a:rPr>
                        <a:t>18.5</a:t>
                      </a:r>
                      <a:endParaRPr lang="en-US" sz="15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D1F2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500" dirty="0" smtClean="0">
                          <a:solidFill>
                            <a:schemeClr val="tx1"/>
                          </a:solidFill>
                        </a:rPr>
                        <a:t>20.8</a:t>
                      </a:r>
                      <a:endParaRPr lang="en-US" sz="15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D1F2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500" dirty="0" smtClean="0">
                          <a:solidFill>
                            <a:schemeClr val="tx1"/>
                          </a:solidFill>
                        </a:rPr>
                        <a:t>105</a:t>
                      </a:r>
                      <a:endParaRPr lang="en-US" sz="15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D1F2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500" dirty="0" smtClean="0">
                          <a:solidFill>
                            <a:schemeClr val="tx1"/>
                          </a:solidFill>
                        </a:rPr>
                        <a:t>176</a:t>
                      </a:r>
                      <a:endParaRPr lang="en-US" sz="15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2544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D1F2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r"/>
                      <a:r>
                        <a:rPr lang="en-US" sz="1500" dirty="0" smtClean="0">
                          <a:solidFill>
                            <a:schemeClr val="tx1"/>
                          </a:solidFill>
                        </a:rPr>
                        <a:t>35.3</a:t>
                      </a:r>
                      <a:endParaRPr lang="en-US" sz="15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3EAF9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500" dirty="0" smtClean="0">
                          <a:solidFill>
                            <a:schemeClr val="tx1"/>
                          </a:solidFill>
                        </a:rPr>
                        <a:t>37.7</a:t>
                      </a:r>
                      <a:endParaRPr lang="en-US" sz="15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3EAF9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500" dirty="0" smtClean="0">
                          <a:solidFill>
                            <a:schemeClr val="tx1"/>
                          </a:solidFill>
                        </a:rPr>
                        <a:t>209</a:t>
                      </a:r>
                      <a:endParaRPr lang="en-US" sz="15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3EAF9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500" dirty="0" smtClean="0">
                          <a:solidFill>
                            <a:schemeClr val="tx1"/>
                          </a:solidFill>
                        </a:rPr>
                        <a:t>287</a:t>
                      </a:r>
                      <a:endParaRPr lang="en-US" sz="15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2544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3EAF9"/>
                    </a:solidFill>
                  </a:tcPr>
                </a:tc>
              </a:tr>
              <a:tr h="167640">
                <a:tc>
                  <a:txBody>
                    <a:bodyPr/>
                    <a:lstStyle/>
                    <a:p>
                      <a:pPr algn="r"/>
                      <a:r>
                        <a:rPr lang="en-US" sz="1500" dirty="0" smtClean="0">
                          <a:solidFill>
                            <a:schemeClr val="tx1"/>
                          </a:solidFill>
                        </a:rPr>
                        <a:t>228</a:t>
                      </a:r>
                      <a:endParaRPr lang="en-US" sz="15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D1F2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500" dirty="0" smtClean="0">
                          <a:solidFill>
                            <a:schemeClr val="tx1"/>
                          </a:solidFill>
                        </a:rPr>
                        <a:t>311</a:t>
                      </a:r>
                      <a:endParaRPr lang="en-US" sz="15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D1F2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500" dirty="0" smtClean="0">
                          <a:solidFill>
                            <a:schemeClr val="tx1"/>
                          </a:solidFill>
                        </a:rPr>
                        <a:t>426</a:t>
                      </a:r>
                      <a:endParaRPr lang="en-US" sz="15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D1F2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500" dirty="0" smtClean="0">
                          <a:solidFill>
                            <a:schemeClr val="tx1"/>
                          </a:solidFill>
                        </a:rPr>
                        <a:t>489</a:t>
                      </a:r>
                      <a:endParaRPr lang="en-US" sz="15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2544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D1F2"/>
                    </a:solidFill>
                  </a:tcPr>
                </a:tc>
              </a:tr>
              <a:tr h="152400">
                <a:tc>
                  <a:txBody>
                    <a:bodyPr/>
                    <a:lstStyle/>
                    <a:p>
                      <a:pPr algn="r"/>
                      <a:r>
                        <a:rPr lang="en-US" sz="1500" dirty="0" smtClean="0">
                          <a:solidFill>
                            <a:schemeClr val="tx1"/>
                          </a:solidFill>
                        </a:rPr>
                        <a:t>2200</a:t>
                      </a:r>
                      <a:endParaRPr lang="en-US" sz="15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3EAF9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500" dirty="0" smtClean="0">
                          <a:solidFill>
                            <a:schemeClr val="tx1"/>
                          </a:solidFill>
                        </a:rPr>
                        <a:t>2300</a:t>
                      </a:r>
                      <a:endParaRPr lang="en-US" sz="15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3EAF9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500" dirty="0" smtClean="0">
                          <a:solidFill>
                            <a:schemeClr val="tx1"/>
                          </a:solidFill>
                        </a:rPr>
                        <a:t>2400</a:t>
                      </a:r>
                      <a:endParaRPr lang="en-US" sz="15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3EAF9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500" dirty="0" smtClean="0">
                          <a:solidFill>
                            <a:schemeClr val="tx1"/>
                          </a:solidFill>
                        </a:rPr>
                        <a:t>2700</a:t>
                      </a:r>
                      <a:endParaRPr lang="en-US" sz="15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2544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3EAF9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5" name="Content Placeholder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28021998"/>
              </p:ext>
            </p:extLst>
          </p:nvPr>
        </p:nvGraphicFramePr>
        <p:xfrm>
          <a:off x="2057400" y="1356360"/>
          <a:ext cx="3048000" cy="1920240"/>
        </p:xfrm>
        <a:graphic>
          <a:graphicData uri="http://schemas.openxmlformats.org/drawingml/2006/table">
            <a:tbl>
              <a:tblPr firstRow="1" bandRow="1">
                <a:tableStyleId>{E8034E78-7F5D-4C2E-B375-FC64B27BC917}</a:tableStyleId>
              </a:tblPr>
              <a:tblGrid>
                <a:gridCol w="914400"/>
                <a:gridCol w="685800"/>
                <a:gridCol w="685800"/>
                <a:gridCol w="762000"/>
              </a:tblGrid>
              <a:tr h="228600">
                <a:tc>
                  <a:txBody>
                    <a:bodyPr/>
                    <a:lstStyle/>
                    <a:p>
                      <a:pPr algn="r"/>
                      <a:r>
                        <a:rPr lang="en-US" sz="1500" dirty="0" smtClean="0"/>
                        <a:t>Median</a:t>
                      </a:r>
                      <a:endParaRPr lang="en-US" sz="1500" dirty="0"/>
                    </a:p>
                  </a:txBody>
                  <a:tcPr>
                    <a:lnL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2544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974CB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500" dirty="0" smtClean="0"/>
                        <a:t>90%</a:t>
                      </a:r>
                      <a:endParaRPr lang="en-US" sz="1500" dirty="0"/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2544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974CB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500" dirty="0" smtClean="0"/>
                        <a:t>99%</a:t>
                      </a:r>
                      <a:endParaRPr lang="en-US" sz="1500" dirty="0"/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2544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974CB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500" dirty="0" smtClean="0"/>
                        <a:t>99.9%</a:t>
                      </a:r>
                      <a:endParaRPr lang="en-US" sz="1500" dirty="0"/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2544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974CB"/>
                    </a:solidFill>
                  </a:tcPr>
                </a:tc>
              </a:tr>
              <a:tr h="213360">
                <a:tc>
                  <a:txBody>
                    <a:bodyPr/>
                    <a:lstStyle/>
                    <a:p>
                      <a:pPr algn="r"/>
                      <a:r>
                        <a:rPr lang="en-US" sz="1500" dirty="0" smtClean="0">
                          <a:solidFill>
                            <a:schemeClr val="tx1"/>
                          </a:solidFill>
                        </a:rPr>
                        <a:t>4.7</a:t>
                      </a:r>
                      <a:endParaRPr lang="en-US" sz="15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3EAF9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500" dirty="0" smtClean="0">
                          <a:solidFill>
                            <a:schemeClr val="tx1"/>
                          </a:solidFill>
                        </a:rPr>
                        <a:t>5.4</a:t>
                      </a:r>
                      <a:endParaRPr lang="en-US" sz="15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3EAF9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500" dirty="0" smtClean="0">
                          <a:solidFill>
                            <a:schemeClr val="tx1"/>
                          </a:solidFill>
                        </a:rPr>
                        <a:t>6.4</a:t>
                      </a:r>
                      <a:endParaRPr lang="en-US" sz="15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3EAF9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500" dirty="0" smtClean="0">
                          <a:solidFill>
                            <a:schemeClr val="tx1"/>
                          </a:solidFill>
                        </a:rPr>
                        <a:t>9.2</a:t>
                      </a:r>
                      <a:endParaRPr lang="en-US" sz="15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3EAF9"/>
                    </a:solidFill>
                  </a:tcPr>
                </a:tc>
              </a:tr>
              <a:tr h="121920">
                <a:tc>
                  <a:txBody>
                    <a:bodyPr/>
                    <a:lstStyle/>
                    <a:p>
                      <a:pPr algn="r"/>
                      <a:r>
                        <a:rPr lang="en-US" sz="1500" dirty="0" smtClean="0">
                          <a:solidFill>
                            <a:schemeClr val="tx1"/>
                          </a:solidFill>
                        </a:rPr>
                        <a:t>7.0</a:t>
                      </a:r>
                      <a:endParaRPr lang="en-US" sz="15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D1F2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500" dirty="0" smtClean="0">
                          <a:solidFill>
                            <a:schemeClr val="tx1"/>
                          </a:solidFill>
                        </a:rPr>
                        <a:t>7.7</a:t>
                      </a:r>
                      <a:endParaRPr lang="en-US" sz="15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D1F2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500" dirty="0" smtClean="0">
                          <a:solidFill>
                            <a:schemeClr val="tx1"/>
                          </a:solidFill>
                        </a:rPr>
                        <a:t>8.9</a:t>
                      </a:r>
                      <a:endParaRPr lang="en-US" sz="15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D1F2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500" dirty="0" smtClean="0">
                          <a:solidFill>
                            <a:schemeClr val="tx1"/>
                          </a:solidFill>
                        </a:rPr>
                        <a:t>12.0</a:t>
                      </a:r>
                      <a:endParaRPr lang="en-US" sz="15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D1F2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r"/>
                      <a:r>
                        <a:rPr lang="en-US" sz="1500" dirty="0" smtClean="0">
                          <a:solidFill>
                            <a:schemeClr val="tx1"/>
                          </a:solidFill>
                        </a:rPr>
                        <a:t>10.1</a:t>
                      </a:r>
                      <a:endParaRPr lang="en-US" sz="15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3EAF9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500" dirty="0" smtClean="0">
                          <a:solidFill>
                            <a:schemeClr val="tx1"/>
                          </a:solidFill>
                        </a:rPr>
                        <a:t>11.1</a:t>
                      </a:r>
                      <a:endParaRPr lang="en-US" sz="15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3EAF9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500" dirty="0" smtClean="0">
                          <a:solidFill>
                            <a:schemeClr val="tx1"/>
                          </a:solidFill>
                        </a:rPr>
                        <a:t>12.3</a:t>
                      </a:r>
                      <a:endParaRPr lang="en-US" sz="15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3EAF9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500" dirty="0" smtClean="0">
                          <a:solidFill>
                            <a:schemeClr val="tx1"/>
                          </a:solidFill>
                        </a:rPr>
                        <a:t>28.5</a:t>
                      </a:r>
                      <a:endParaRPr lang="en-US" sz="15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3EAF9"/>
                    </a:solidFill>
                  </a:tcPr>
                </a:tc>
              </a:tr>
              <a:tr h="167640">
                <a:tc>
                  <a:txBody>
                    <a:bodyPr/>
                    <a:lstStyle/>
                    <a:p>
                      <a:pPr algn="r"/>
                      <a:r>
                        <a:rPr lang="en-US" sz="1500" dirty="0" smtClean="0">
                          <a:solidFill>
                            <a:schemeClr val="tx1"/>
                          </a:solidFill>
                        </a:rPr>
                        <a:t>42.8</a:t>
                      </a:r>
                      <a:endParaRPr lang="en-US" sz="15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D1F2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500" dirty="0" smtClean="0">
                          <a:solidFill>
                            <a:schemeClr val="tx1"/>
                          </a:solidFill>
                        </a:rPr>
                        <a:t>44.0</a:t>
                      </a:r>
                      <a:endParaRPr lang="en-US" sz="15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D1F2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500" dirty="0" smtClean="0">
                          <a:solidFill>
                            <a:schemeClr val="tx1"/>
                          </a:solidFill>
                        </a:rPr>
                        <a:t>45.3</a:t>
                      </a:r>
                      <a:endParaRPr lang="en-US" sz="15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D1F2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500" dirty="0" smtClean="0">
                          <a:solidFill>
                            <a:schemeClr val="tx1"/>
                          </a:solidFill>
                        </a:rPr>
                        <a:t>85.6</a:t>
                      </a:r>
                      <a:endParaRPr lang="en-US" sz="15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D1F2"/>
                    </a:solidFill>
                  </a:tcPr>
                </a:tc>
              </a:tr>
              <a:tr h="152400">
                <a:tc>
                  <a:txBody>
                    <a:bodyPr/>
                    <a:lstStyle/>
                    <a:p>
                      <a:pPr algn="r"/>
                      <a:r>
                        <a:rPr lang="en-US" sz="1500" dirty="0" smtClean="0">
                          <a:solidFill>
                            <a:schemeClr val="tx1"/>
                          </a:solidFill>
                        </a:rPr>
                        <a:t>358</a:t>
                      </a:r>
                      <a:endParaRPr lang="en-US" sz="15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3EAF9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500" dirty="0" smtClean="0">
                          <a:solidFill>
                            <a:schemeClr val="tx1"/>
                          </a:solidFill>
                        </a:rPr>
                        <a:t>364</a:t>
                      </a:r>
                      <a:endParaRPr lang="en-US" sz="15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3EAF9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500" dirty="0" smtClean="0">
                          <a:solidFill>
                            <a:schemeClr val="tx1"/>
                          </a:solidFill>
                        </a:rPr>
                        <a:t>367</a:t>
                      </a:r>
                      <a:endParaRPr lang="en-US" sz="15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3EAF9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500" dirty="0" smtClean="0">
                          <a:solidFill>
                            <a:schemeClr val="tx1"/>
                          </a:solidFill>
                        </a:rPr>
                        <a:t>401</a:t>
                      </a:r>
                      <a:endParaRPr lang="en-US" sz="15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3EAF9"/>
                    </a:solidFill>
                  </a:tcPr>
                </a:tc>
              </a:tr>
            </a:tbl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3229450" y="3352800"/>
            <a:ext cx="17235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accent4"/>
                </a:solidFill>
              </a:rPr>
              <a:t>2.8 Gbytes/sec</a:t>
            </a:r>
            <a:endParaRPr lang="en-US" dirty="0">
              <a:solidFill>
                <a:schemeClr val="accent4"/>
              </a:solidFill>
            </a:endParaRPr>
          </a:p>
        </p:txBody>
      </p:sp>
      <p:sp>
        <p:nvSpPr>
          <p:cNvPr id="8" name="Freeform 7"/>
          <p:cNvSpPr/>
          <p:nvPr/>
        </p:nvSpPr>
        <p:spPr>
          <a:xfrm>
            <a:off x="2735450" y="3246894"/>
            <a:ext cx="542441" cy="302217"/>
          </a:xfrm>
          <a:custGeom>
            <a:avLst/>
            <a:gdLst>
              <a:gd name="connsiteX0" fmla="*/ 588936 w 588936"/>
              <a:gd name="connsiteY0" fmla="*/ 309966 h 309966"/>
              <a:gd name="connsiteX1" fmla="*/ 0 w 588936"/>
              <a:gd name="connsiteY1" fmla="*/ 0 h 309966"/>
              <a:gd name="connsiteX0" fmla="*/ 588936 w 588936"/>
              <a:gd name="connsiteY0" fmla="*/ 309966 h 309966"/>
              <a:gd name="connsiteX1" fmla="*/ 0 w 588936"/>
              <a:gd name="connsiteY1" fmla="*/ 0 h 309966"/>
              <a:gd name="connsiteX0" fmla="*/ 588936 w 588936"/>
              <a:gd name="connsiteY0" fmla="*/ 309966 h 309966"/>
              <a:gd name="connsiteX1" fmla="*/ 0 w 588936"/>
              <a:gd name="connsiteY1" fmla="*/ 0 h 3099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588936" h="309966">
                <a:moveTo>
                  <a:pt x="588936" y="309966"/>
                </a:moveTo>
                <a:cubicBezTo>
                  <a:pt x="237641" y="299634"/>
                  <a:pt x="18081" y="219559"/>
                  <a:pt x="0" y="0"/>
                </a:cubicBezTo>
              </a:path>
            </a:pathLst>
          </a:custGeom>
          <a:noFill/>
          <a:ln>
            <a:solidFill>
              <a:schemeClr val="accent4"/>
            </a:solidFill>
            <a:tailEnd type="triangle" w="med" len="lg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3886200" y="5943600"/>
            <a:ext cx="2133600" cy="838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8607" y="3715295"/>
            <a:ext cx="4080593" cy="2894732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663" y="3662820"/>
            <a:ext cx="3970737" cy="29472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03362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Infiniband Read Timeline (100B)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sz="half" idx="2"/>
          </p:nvPr>
        </p:nvSpPr>
        <p:spPr>
          <a:xfrm>
            <a:off x="4343400" y="1219200"/>
            <a:ext cx="4495800" cy="4906963"/>
          </a:xfrm>
        </p:spPr>
        <p:txBody>
          <a:bodyPr/>
          <a:lstStyle/>
          <a:p>
            <a:r>
              <a:rPr lang="en-US" dirty="0" smtClean="0"/>
              <a:t>3.2 µs in network and NICs</a:t>
            </a:r>
          </a:p>
          <a:p>
            <a:r>
              <a:rPr lang="en-US" dirty="0" smtClean="0"/>
              <a:t>9 L3 cache misses on server</a:t>
            </a:r>
            <a:br>
              <a:rPr lang="en-US" dirty="0" smtClean="0"/>
            </a:br>
            <a:r>
              <a:rPr lang="en-US" dirty="0" smtClean="0"/>
              <a:t>(up to 86 ns each)</a:t>
            </a:r>
          </a:p>
          <a:p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Time on server:</a:t>
            </a:r>
          </a:p>
          <a:p>
            <a:pPr marL="0" lvl="1" indent="0">
              <a:buNone/>
              <a:tabLst>
                <a:tab pos="3030538" algn="dec"/>
                <a:tab pos="3998913" algn="dec"/>
              </a:tabLst>
            </a:pPr>
            <a:r>
              <a:rPr lang="en-US" dirty="0" smtClean="0">
                <a:solidFill>
                  <a:schemeClr val="tx2"/>
                </a:solidFill>
              </a:rPr>
              <a:t>NIC communication:</a:t>
            </a:r>
            <a:r>
              <a:rPr lang="en-US" dirty="0" smtClean="0"/>
              <a:t>	749 ns	39%</a:t>
            </a:r>
          </a:p>
          <a:p>
            <a:pPr marL="0" lvl="1" indent="0">
              <a:buNone/>
              <a:tabLst>
                <a:tab pos="3030538" algn="dec"/>
                <a:tab pos="3998913" algn="dec"/>
              </a:tabLst>
            </a:pPr>
            <a:r>
              <a:rPr lang="en-US" dirty="0" smtClean="0">
                <a:solidFill>
                  <a:schemeClr val="tx2"/>
                </a:solidFill>
              </a:rPr>
              <a:t>Thread handoffs:</a:t>
            </a:r>
            <a:r>
              <a:rPr lang="en-US" dirty="0" smtClean="0"/>
              <a:t>	470 ns	25%</a:t>
            </a:r>
          </a:p>
          <a:p>
            <a:pPr marL="0" lvl="1" indent="0">
              <a:buNone/>
              <a:tabLst>
                <a:tab pos="3030538" algn="dec"/>
                <a:tab pos="3998913" algn="dec"/>
              </a:tabLst>
            </a:pPr>
            <a:r>
              <a:rPr lang="en-US" dirty="0" smtClean="0">
                <a:solidFill>
                  <a:schemeClr val="tx2"/>
                </a:solidFill>
              </a:rPr>
              <a:t>Cache misses (est.):</a:t>
            </a:r>
            <a:r>
              <a:rPr lang="en-US" dirty="0" smtClean="0"/>
              <a:t>	300 ns	16%</a:t>
            </a:r>
          </a:p>
          <a:p>
            <a:pPr marL="0" lvl="1" indent="0">
              <a:buNone/>
              <a:tabLst>
                <a:tab pos="3030538" algn="dec"/>
                <a:tab pos="3998913" algn="dec"/>
              </a:tabLst>
            </a:pPr>
            <a:r>
              <a:rPr lang="en-US" dirty="0" smtClean="0">
                <a:solidFill>
                  <a:schemeClr val="tx2"/>
                </a:solidFill>
              </a:rPr>
              <a:t>Other:</a:t>
            </a:r>
            <a:r>
              <a:rPr lang="en-US" dirty="0" smtClean="0"/>
              <a:t>	382 ns	20%</a:t>
            </a:r>
          </a:p>
          <a:p>
            <a:pPr marL="0" lvl="1" indent="0">
              <a:buNone/>
              <a:tabLst>
                <a:tab pos="3030538" algn="dec"/>
                <a:tab pos="3998913" algn="dec"/>
              </a:tabLst>
            </a:pPr>
            <a:r>
              <a:rPr lang="en-US" dirty="0" smtClean="0">
                <a:solidFill>
                  <a:schemeClr val="tx2"/>
                </a:solidFill>
              </a:rPr>
              <a:t>Total:</a:t>
            </a:r>
            <a:r>
              <a:rPr lang="en-US" dirty="0" smtClean="0"/>
              <a:t>	1901 ns	100%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March 1, 2015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The RAMCloud Storage System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E2162002-2512-45FD-82AF-2FE8F2E91859}" type="slidenum">
              <a:rPr lang="en-US" smtClean="0"/>
              <a:pPr>
                <a:defRPr/>
              </a:pPr>
              <a:t>52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4419600" y="4929753"/>
            <a:ext cx="4343400" cy="0"/>
          </a:xfrm>
          <a:prstGeom prst="line">
            <a:avLst/>
          </a:prstGeom>
          <a:ln w="25400" cap="rnd"/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0" name="Rectangle 9"/>
          <p:cNvSpPr/>
          <p:nvPr/>
        </p:nvSpPr>
        <p:spPr>
          <a:xfrm>
            <a:off x="76200" y="6096000"/>
            <a:ext cx="6096000" cy="533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Content Placeholder 8"/>
          <p:cNvPicPr>
            <a:picLocks noGrp="1" noChangeAspect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566" y="1096964"/>
            <a:ext cx="3831080" cy="5456236"/>
          </a:xfrm>
        </p:spPr>
      </p:pic>
    </p:spTree>
    <p:extLst>
      <p:ext uri="{BB962C8B-B14F-4D97-AF65-F5344CB8AC3E}">
        <p14:creationId xmlns:p14="http://schemas.microsoft.com/office/powerpoint/2010/main" val="17364761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Infiniband Write Timeline (100B)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March 1, 2015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The RAMCloud Storage System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1659D765-7126-4B95-ADF3-403BFECAA360}" type="slidenum">
              <a:rPr lang="en-US" smtClean="0"/>
              <a:pPr>
                <a:defRPr/>
              </a:pPr>
              <a:t>53</a:t>
            </a:fld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6398" y="990600"/>
            <a:ext cx="5334002" cy="574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77540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Single-Server Read Throughput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March 1, 2015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The RAMCloud Storage System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E2162002-2512-45FD-82AF-2FE8F2E91859}" type="slidenum">
              <a:rPr lang="en-US" smtClean="0"/>
              <a:pPr>
                <a:defRPr/>
              </a:pPr>
              <a:t>54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4400" y="1862486"/>
            <a:ext cx="4038600" cy="400491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394" y="1871969"/>
            <a:ext cx="4029006" cy="3995431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953146" y="1295400"/>
            <a:ext cx="33902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Individual Reads (100B)</a:t>
            </a:r>
            <a:endParaRPr lang="en-US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5376566" y="1295400"/>
            <a:ext cx="33722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Multi-reads (70 × 100B)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42872402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ctrTitle"/>
          </p:nvPr>
        </p:nvSpPr>
        <p:spPr>
          <a:xfrm>
            <a:off x="685800" y="2035175"/>
            <a:ext cx="7772400" cy="1698625"/>
          </a:xfrm>
        </p:spPr>
        <p:txBody>
          <a:bodyPr/>
          <a:lstStyle/>
          <a:p>
            <a:r>
              <a:rPr lang="en-US" dirty="0" smtClean="0"/>
              <a:t>Part V: Crash Recovery</a:t>
            </a:r>
            <a:endParaRPr lang="en-US" dirty="0"/>
          </a:p>
        </p:txBody>
      </p:sp>
      <p:sp>
        <p:nvSpPr>
          <p:cNvPr id="8" name="Subtitle 7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66883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5181600"/>
          </a:xfrm>
        </p:spPr>
        <p:txBody>
          <a:bodyPr/>
          <a:lstStyle/>
          <a:p>
            <a:r>
              <a:rPr lang="en-US" dirty="0" smtClean="0"/>
              <a:t>Failures to handle:</a:t>
            </a:r>
          </a:p>
          <a:p>
            <a:pPr lvl="1"/>
            <a:r>
              <a:rPr lang="en-US" dirty="0" smtClean="0"/>
              <a:t>Networking failures (e.g. packet loss, partitions)</a:t>
            </a:r>
          </a:p>
          <a:p>
            <a:pPr lvl="1"/>
            <a:r>
              <a:rPr lang="en-US" dirty="0" smtClean="0"/>
              <a:t>Storage server crashes (masters/backups)</a:t>
            </a:r>
          </a:p>
          <a:p>
            <a:pPr lvl="1"/>
            <a:r>
              <a:rPr lang="en-US" dirty="0" smtClean="0"/>
              <a:t>Coordinator crashes</a:t>
            </a:r>
          </a:p>
          <a:p>
            <a:pPr lvl="1"/>
            <a:r>
              <a:rPr lang="en-US" dirty="0" smtClean="0"/>
              <a:t>Corruption of segments (DRAM and disk/flash)</a:t>
            </a:r>
          </a:p>
          <a:p>
            <a:pPr lvl="1"/>
            <a:r>
              <a:rPr lang="en-US" dirty="0" smtClean="0"/>
              <a:t>Multiple failures</a:t>
            </a:r>
          </a:p>
          <a:p>
            <a:pPr lvl="1"/>
            <a:r>
              <a:rPr lang="en-US" dirty="0" smtClean="0"/>
              <a:t>Zombies: “dead” server keeps operating</a:t>
            </a:r>
          </a:p>
          <a:p>
            <a:r>
              <a:rPr lang="en-US" dirty="0" smtClean="0"/>
              <a:t>Assumptions:</a:t>
            </a:r>
          </a:p>
          <a:p>
            <a:pPr lvl="1"/>
            <a:r>
              <a:rPr lang="en-US" dirty="0" smtClean="0"/>
              <a:t>Fail-stop (no Byzantine failures)</a:t>
            </a:r>
          </a:p>
          <a:p>
            <a:pPr lvl="1"/>
            <a:r>
              <a:rPr lang="en-US" dirty="0" smtClean="0"/>
              <a:t>Secondary storage survives crashes</a:t>
            </a:r>
          </a:p>
          <a:p>
            <a:pPr lvl="1"/>
            <a:r>
              <a:rPr lang="en-US" dirty="0" smtClean="0"/>
              <a:t>Asynchronous network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March 1, 2015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The RAMCloud Storage System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E2162002-2512-45FD-82AF-2FE8F2E91859}" type="slidenum">
              <a:rPr lang="en-US" smtClean="0"/>
              <a:pPr>
                <a:defRPr/>
              </a:pPr>
              <a:t>56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Failure Modes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1719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219200"/>
            <a:ext cx="8382000" cy="4906963"/>
          </a:xfrm>
        </p:spPr>
        <p:txBody>
          <a:bodyPr/>
          <a:lstStyle/>
          <a:p>
            <a:r>
              <a:rPr lang="en-US" dirty="0"/>
              <a:t>Individual server failures? </a:t>
            </a:r>
            <a:r>
              <a:rPr lang="en-US" dirty="0" smtClean="0"/>
              <a:t>Continue normal operation:</a:t>
            </a:r>
            <a:endParaRPr lang="en-US" dirty="0"/>
          </a:p>
          <a:p>
            <a:pPr lvl="1"/>
            <a:r>
              <a:rPr lang="en-US" dirty="0"/>
              <a:t>Near-continuous availability</a:t>
            </a:r>
          </a:p>
          <a:p>
            <a:pPr lvl="1"/>
            <a:r>
              <a:rPr lang="en-US" dirty="0"/>
              <a:t>High performance</a:t>
            </a:r>
          </a:p>
          <a:p>
            <a:pPr lvl="1"/>
            <a:r>
              <a:rPr lang="en-US" dirty="0"/>
              <a:t>Correct operation</a:t>
            </a:r>
          </a:p>
          <a:p>
            <a:pPr lvl="1"/>
            <a:r>
              <a:rPr lang="en-US" dirty="0"/>
              <a:t>No data loss</a:t>
            </a:r>
          </a:p>
          <a:p>
            <a:r>
              <a:rPr lang="en-US" dirty="0" smtClean="0"/>
              <a:t>Multiple failures also OK if:</a:t>
            </a:r>
          </a:p>
          <a:p>
            <a:pPr lvl="1"/>
            <a:r>
              <a:rPr lang="en-US" dirty="0" smtClean="0"/>
              <a:t>Only a small fraction of servers fail</a:t>
            </a:r>
          </a:p>
          <a:p>
            <a:pPr lvl="1"/>
            <a:r>
              <a:rPr lang="en-US" dirty="0" smtClean="0"/>
              <a:t>Failures randomly distributed</a:t>
            </a:r>
          </a:p>
          <a:p>
            <a:r>
              <a:rPr lang="en-US" dirty="0" smtClean="0"/>
              <a:t>Large-scale outages:</a:t>
            </a:r>
          </a:p>
          <a:p>
            <a:pPr lvl="1"/>
            <a:r>
              <a:rPr lang="en-US" dirty="0" smtClean="0"/>
              <a:t>May cause unavailability</a:t>
            </a:r>
          </a:p>
          <a:p>
            <a:pPr lvl="1"/>
            <a:r>
              <a:rPr lang="en-US" dirty="0" smtClean="0"/>
              <a:t>No data loss (assuming sufficient replication)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March 1, 2015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The RAMCloud Storage System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E2162002-2512-45FD-82AF-2FE8F2E91859}" type="slidenum">
              <a:rPr lang="en-US" smtClean="0"/>
              <a:pPr>
                <a:defRPr/>
              </a:pPr>
              <a:t>57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Fault Tolerance Goals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20407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Error handling: huge source of complexity</a:t>
            </a:r>
          </a:p>
          <a:p>
            <a:pPr lvl="1"/>
            <a:r>
              <a:rPr lang="en-US" dirty="0" smtClean="0"/>
              <a:t>Must write 3x code</a:t>
            </a:r>
          </a:p>
          <a:p>
            <a:pPr lvl="1"/>
            <a:r>
              <a:rPr lang="en-US" dirty="0" smtClean="0"/>
              <a:t>Must handle secondary/simultaneous failures</a:t>
            </a:r>
          </a:p>
          <a:p>
            <a:pPr lvl="1"/>
            <a:r>
              <a:rPr lang="en-US" dirty="0" smtClean="0"/>
              <a:t>Hard to test</a:t>
            </a:r>
          </a:p>
          <a:p>
            <a:pPr lvl="1"/>
            <a:r>
              <a:rPr lang="en-US" dirty="0" smtClean="0"/>
              <a:t>Rarely exercised</a:t>
            </a:r>
          </a:p>
          <a:p>
            <a:r>
              <a:rPr lang="en-US" dirty="0" smtClean="0"/>
              <a:t>Goal: minimize distinct cases to handle</a:t>
            </a:r>
          </a:p>
          <a:p>
            <a:r>
              <a:rPr lang="en-US" dirty="0" smtClean="0"/>
              <a:t>Technique #1: </a:t>
            </a:r>
            <a:r>
              <a:rPr lang="en-US" dirty="0" smtClean="0">
                <a:solidFill>
                  <a:schemeClr val="tx2"/>
                </a:solidFill>
              </a:rPr>
              <a:t>masking</a:t>
            </a:r>
          </a:p>
          <a:p>
            <a:pPr lvl="1"/>
            <a:r>
              <a:rPr lang="en-US" dirty="0" smtClean="0"/>
              <a:t>Deal with errors at a low level</a:t>
            </a:r>
          </a:p>
          <a:p>
            <a:r>
              <a:rPr lang="en-US" dirty="0" smtClean="0"/>
              <a:t>Technique #2: </a:t>
            </a:r>
            <a:r>
              <a:rPr lang="en-US" dirty="0" smtClean="0">
                <a:solidFill>
                  <a:schemeClr val="tx2"/>
                </a:solidFill>
              </a:rPr>
              <a:t>failure promotion</a:t>
            </a:r>
          </a:p>
          <a:p>
            <a:pPr lvl="1"/>
            <a:r>
              <a:rPr lang="en-US" dirty="0" smtClean="0"/>
              <a:t>E.g., </a:t>
            </a:r>
            <a:r>
              <a:rPr lang="en-US" smtClean="0"/>
              <a:t>promote internal </a:t>
            </a:r>
            <a:r>
              <a:rPr lang="en-US" dirty="0" smtClean="0"/>
              <a:t>server errors to “server failure”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March 1, 2015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The RAMCloud Storage System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E2162002-2512-45FD-82AF-2FE8F2E91859}" type="slidenum">
              <a:rPr lang="en-US" smtClean="0"/>
              <a:pPr>
                <a:defRPr/>
              </a:pPr>
              <a:t>58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Error Handling Philosophy</a:t>
            </a:r>
            <a:endParaRPr lang="en-US" dirty="0"/>
          </a:p>
        </p:txBody>
      </p:sp>
      <p:sp>
        <p:nvSpPr>
          <p:cNvPr id="7" name="Right Brace 6"/>
          <p:cNvSpPr/>
          <p:nvPr/>
        </p:nvSpPr>
        <p:spPr>
          <a:xfrm>
            <a:off x="4191000" y="2507119"/>
            <a:ext cx="152400" cy="609600"/>
          </a:xfrm>
          <a:prstGeom prst="rightBrace">
            <a:avLst>
              <a:gd name="adj1" fmla="val 33899"/>
              <a:gd name="adj2" fmla="val 50000"/>
            </a:avLst>
          </a:prstGeom>
          <a:ln w="25400" cap="rnd">
            <a:solidFill>
              <a:schemeClr val="accent4"/>
            </a:solidFill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4419600" y="2493635"/>
            <a:ext cx="155683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dirty="0" smtClean="0">
                <a:solidFill>
                  <a:schemeClr val="accent4"/>
                </a:solidFill>
              </a:rPr>
              <a:t>May not work</a:t>
            </a:r>
            <a:br>
              <a:rPr lang="en-US" dirty="0" smtClean="0">
                <a:solidFill>
                  <a:schemeClr val="accent4"/>
                </a:solidFill>
              </a:rPr>
            </a:br>
            <a:r>
              <a:rPr lang="en-US" dirty="0" smtClean="0">
                <a:solidFill>
                  <a:schemeClr val="accent4"/>
                </a:solidFill>
              </a:rPr>
              <a:t>when needed</a:t>
            </a:r>
            <a:endParaRPr lang="en-US" dirty="0">
              <a:solidFill>
                <a:schemeClr val="accent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04366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>
                <a:solidFill>
                  <a:schemeClr val="tx2"/>
                </a:solidFill>
              </a:rPr>
              <a:t>Additional challenges:</a:t>
            </a:r>
          </a:p>
          <a:p>
            <a:r>
              <a:rPr lang="en-US" dirty="0" smtClean="0"/>
              <a:t>Speed: must recover in 1-2 seconds</a:t>
            </a:r>
          </a:p>
          <a:p>
            <a:pPr lvl="1"/>
            <a:r>
              <a:rPr lang="en-US" dirty="0" smtClean="0"/>
              <a:t>Data unavailable during recovery</a:t>
            </a:r>
          </a:p>
          <a:p>
            <a:r>
              <a:rPr lang="en-US" dirty="0" smtClean="0"/>
              <a:t>Avoid creating scalability bottlenecks</a:t>
            </a:r>
          </a:p>
          <a:p>
            <a:pPr lvl="1"/>
            <a:r>
              <a:rPr lang="en-US" dirty="0" smtClean="0"/>
              <a:t>Distributed operations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March 1, 2015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The RAMCloud Storage System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E2162002-2512-45FD-82AF-2FE8F2E91859}" type="slidenum">
              <a:rPr lang="en-US" smtClean="0"/>
              <a:pPr>
                <a:defRPr/>
              </a:pPr>
              <a:t>59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Master Crash Recovery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98229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4830763"/>
          </a:xfrm>
        </p:spPr>
        <p:txBody>
          <a:bodyPr/>
          <a:lstStyle/>
          <a:p>
            <a:pPr marL="0" indent="0">
              <a:buNone/>
              <a:tabLst>
                <a:tab pos="1484313" algn="l"/>
              </a:tabLst>
            </a:pPr>
            <a:r>
              <a:rPr lang="en-US" dirty="0" smtClean="0"/>
              <a:t>Part I:	Motivation, Potential Impact</a:t>
            </a:r>
          </a:p>
          <a:p>
            <a:pPr marL="0" indent="0">
              <a:spcBef>
                <a:spcPts val="1800"/>
              </a:spcBef>
              <a:buNone/>
              <a:tabLst>
                <a:tab pos="1484313" algn="l"/>
              </a:tabLst>
            </a:pPr>
            <a:r>
              <a:rPr lang="en-US" dirty="0" smtClean="0"/>
              <a:t>Part II:	Overall Architecture</a:t>
            </a:r>
          </a:p>
          <a:p>
            <a:pPr marL="0" indent="0">
              <a:spcBef>
                <a:spcPts val="1800"/>
              </a:spcBef>
              <a:buNone/>
              <a:tabLst>
                <a:tab pos="1484313" algn="l"/>
              </a:tabLst>
            </a:pPr>
            <a:r>
              <a:rPr lang="en-US" dirty="0" smtClean="0"/>
              <a:t>Part III:	Log-Structured Storage</a:t>
            </a:r>
          </a:p>
          <a:p>
            <a:pPr marL="0" indent="0">
              <a:spcBef>
                <a:spcPts val="1800"/>
              </a:spcBef>
              <a:buNone/>
              <a:tabLst>
                <a:tab pos="1484313" algn="l"/>
              </a:tabLst>
            </a:pPr>
            <a:r>
              <a:rPr lang="en-US" dirty="0" smtClean="0"/>
              <a:t>Part IV:	Low-Latency RPCs</a:t>
            </a:r>
          </a:p>
          <a:p>
            <a:pPr marL="0" indent="0">
              <a:spcBef>
                <a:spcPts val="1800"/>
              </a:spcBef>
              <a:buNone/>
              <a:tabLst>
                <a:tab pos="1484313" algn="l"/>
              </a:tabLst>
            </a:pPr>
            <a:r>
              <a:rPr lang="en-US" dirty="0" smtClean="0"/>
              <a:t>Part V:	Crash Recovery</a:t>
            </a:r>
          </a:p>
          <a:p>
            <a:pPr marL="0" indent="0">
              <a:spcBef>
                <a:spcPts val="1800"/>
              </a:spcBef>
              <a:buNone/>
              <a:tabLst>
                <a:tab pos="1484313" algn="l"/>
              </a:tabLst>
            </a:pPr>
            <a:r>
              <a:rPr lang="en-US" dirty="0" smtClean="0"/>
              <a:t>Part VI:	Status and Limitations</a:t>
            </a:r>
          </a:p>
          <a:p>
            <a:pPr marL="0" indent="0">
              <a:spcBef>
                <a:spcPts val="1800"/>
              </a:spcBef>
              <a:buNone/>
              <a:tabLst>
                <a:tab pos="1484313" algn="l"/>
              </a:tabLst>
            </a:pPr>
            <a:r>
              <a:rPr lang="en-US" dirty="0" smtClean="0"/>
              <a:t>Part VII:	Application Experience</a:t>
            </a:r>
          </a:p>
          <a:p>
            <a:pPr marL="0" indent="0">
              <a:spcBef>
                <a:spcPts val="1800"/>
              </a:spcBef>
              <a:buNone/>
              <a:tabLst>
                <a:tab pos="1484313" algn="l"/>
              </a:tabLst>
            </a:pPr>
            <a:r>
              <a:rPr lang="en-US" dirty="0" smtClean="0"/>
              <a:t>Part VIII:	Lessons Learned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March 1, 2015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The RAMCloud Storage System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E2162002-2512-45FD-82AF-2FE8F2E91859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Tutorial Outline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61264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066800"/>
            <a:ext cx="8229600" cy="2743200"/>
          </a:xfrm>
        </p:spPr>
        <p:txBody>
          <a:bodyPr/>
          <a:lstStyle/>
          <a:p>
            <a:r>
              <a:rPr lang="en-US" dirty="0" smtClean="0"/>
              <a:t>Goal: recover 256 GB data in 1-2 seconds:</a:t>
            </a:r>
          </a:p>
          <a:p>
            <a:pPr lvl="1">
              <a:tabLst>
                <a:tab pos="5540375" algn="l"/>
              </a:tabLst>
            </a:pPr>
            <a:r>
              <a:rPr lang="en-US" dirty="0" smtClean="0"/>
              <a:t>Read from one flash drive?	</a:t>
            </a:r>
            <a:r>
              <a:rPr lang="en-US" dirty="0" smtClean="0">
                <a:solidFill>
                  <a:schemeClr val="accent4"/>
                </a:solidFill>
              </a:rPr>
              <a:t>1000 seconds</a:t>
            </a:r>
          </a:p>
          <a:p>
            <a:pPr lvl="1">
              <a:tabLst>
                <a:tab pos="5540375" algn="l"/>
              </a:tabLst>
            </a:pPr>
            <a:r>
              <a:rPr lang="en-US" dirty="0" smtClean="0"/>
              <a:t>Transmit over </a:t>
            </a:r>
            <a:r>
              <a:rPr lang="en-US" dirty="0" smtClean="0"/>
              <a:t>one 10 </a:t>
            </a:r>
            <a:r>
              <a:rPr lang="en-US" dirty="0" smtClean="0"/>
              <a:t>GigE connection?	</a:t>
            </a:r>
            <a:r>
              <a:rPr lang="en-US" dirty="0" smtClean="0">
                <a:solidFill>
                  <a:schemeClr val="accent4"/>
                </a:solidFill>
              </a:rPr>
              <a:t>250 seconds</a:t>
            </a:r>
          </a:p>
          <a:p>
            <a:pPr lvl="1">
              <a:tabLst>
                <a:tab pos="5540375" algn="l"/>
              </a:tabLst>
            </a:pPr>
            <a:r>
              <a:rPr lang="en-US" dirty="0" smtClean="0"/>
              <a:t>Replay log on one CPU?	</a:t>
            </a:r>
            <a:r>
              <a:rPr lang="en-US" dirty="0" smtClean="0">
                <a:solidFill>
                  <a:schemeClr val="accent4"/>
                </a:solidFill>
              </a:rPr>
              <a:t>500 seconds</a:t>
            </a:r>
          </a:p>
          <a:p>
            <a:pPr>
              <a:tabLst>
                <a:tab pos="5375275" algn="l"/>
              </a:tabLst>
            </a:pPr>
            <a:r>
              <a:rPr lang="en-US" dirty="0" smtClean="0"/>
              <a:t>Solution: </a:t>
            </a:r>
            <a:r>
              <a:rPr lang="en-US" dirty="0" smtClean="0">
                <a:solidFill>
                  <a:schemeClr val="tx2"/>
                </a:solidFill>
              </a:rPr>
              <a:t>concurrency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(take advantage of cluster scale)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March 1, 2015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The RAMCloud Storage System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E2162002-2512-45FD-82AF-2FE8F2E91859}" type="slidenum">
              <a:rPr lang="en-US" smtClean="0"/>
              <a:pPr>
                <a:defRPr/>
              </a:pPr>
              <a:t>60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Fast Master Recovery</a:t>
            </a:r>
            <a:endParaRPr lang="en-US" dirty="0"/>
          </a:p>
        </p:txBody>
      </p:sp>
      <p:grpSp>
        <p:nvGrpSpPr>
          <p:cNvPr id="19" name="Group 18"/>
          <p:cNvGrpSpPr/>
          <p:nvPr/>
        </p:nvGrpSpPr>
        <p:grpSpPr>
          <a:xfrm>
            <a:off x="2344648" y="4876800"/>
            <a:ext cx="381000" cy="304800"/>
            <a:chOff x="3962400" y="2971800"/>
            <a:chExt cx="381000" cy="304800"/>
          </a:xfrm>
        </p:grpSpPr>
        <p:sp>
          <p:nvSpPr>
            <p:cNvPr id="18" name="Rounded Rectangle 17"/>
            <p:cNvSpPr/>
            <p:nvPr/>
          </p:nvSpPr>
          <p:spPr>
            <a:xfrm>
              <a:off x="3962400" y="2971800"/>
              <a:ext cx="381000" cy="304800"/>
            </a:xfrm>
            <a:prstGeom prst="roundRect">
              <a:avLst/>
            </a:prstGeom>
            <a:solidFill>
              <a:srgbClr val="FFFFA5"/>
            </a:solidFill>
            <a:ln>
              <a:solidFill>
                <a:srgbClr val="814F1D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9" name="Group 39"/>
            <p:cNvGrpSpPr>
              <a:grpSpLocks/>
            </p:cNvGrpSpPr>
            <p:nvPr/>
          </p:nvGrpSpPr>
          <p:grpSpPr bwMode="auto">
            <a:xfrm>
              <a:off x="4038600" y="3042444"/>
              <a:ext cx="228600" cy="163512"/>
              <a:chOff x="3744" y="1584"/>
              <a:chExt cx="336" cy="240"/>
            </a:xfrm>
          </p:grpSpPr>
          <p:sp>
            <p:nvSpPr>
              <p:cNvPr id="14" name="Oval 40"/>
              <p:cNvSpPr>
                <a:spLocks noChangeArrowheads="1"/>
              </p:cNvSpPr>
              <p:nvPr/>
            </p:nvSpPr>
            <p:spPr bwMode="auto">
              <a:xfrm>
                <a:off x="3744" y="1728"/>
                <a:ext cx="336" cy="96"/>
              </a:xfrm>
              <a:prstGeom prst="ellipse">
                <a:avLst/>
              </a:prstGeom>
              <a:solidFill>
                <a:srgbClr val="C56D41"/>
              </a:solidFill>
              <a:ln w="12700" algn="ctr">
                <a:solidFill>
                  <a:srgbClr val="814F1D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5" name="Oval 41"/>
              <p:cNvSpPr>
                <a:spLocks noChangeArrowheads="1"/>
              </p:cNvSpPr>
              <p:nvPr/>
            </p:nvSpPr>
            <p:spPr bwMode="auto">
              <a:xfrm>
                <a:off x="3744" y="1680"/>
                <a:ext cx="336" cy="96"/>
              </a:xfrm>
              <a:prstGeom prst="ellipse">
                <a:avLst/>
              </a:prstGeom>
              <a:solidFill>
                <a:srgbClr val="C56D41"/>
              </a:solidFill>
              <a:ln w="12700" algn="ctr">
                <a:solidFill>
                  <a:srgbClr val="814F1D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6" name="Oval 42"/>
              <p:cNvSpPr>
                <a:spLocks noChangeArrowheads="1"/>
              </p:cNvSpPr>
              <p:nvPr/>
            </p:nvSpPr>
            <p:spPr bwMode="auto">
              <a:xfrm>
                <a:off x="3744" y="1632"/>
                <a:ext cx="336" cy="96"/>
              </a:xfrm>
              <a:prstGeom prst="ellipse">
                <a:avLst/>
              </a:prstGeom>
              <a:solidFill>
                <a:srgbClr val="C56D41"/>
              </a:solidFill>
              <a:ln w="12700" algn="ctr">
                <a:solidFill>
                  <a:srgbClr val="814F1D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" name="Oval 43"/>
              <p:cNvSpPr>
                <a:spLocks noChangeArrowheads="1"/>
              </p:cNvSpPr>
              <p:nvPr/>
            </p:nvSpPr>
            <p:spPr bwMode="auto">
              <a:xfrm>
                <a:off x="3744" y="1584"/>
                <a:ext cx="336" cy="96"/>
              </a:xfrm>
              <a:prstGeom prst="ellipse">
                <a:avLst/>
              </a:prstGeom>
              <a:solidFill>
                <a:srgbClr val="C56D41"/>
              </a:solidFill>
              <a:ln w="12700" algn="ctr">
                <a:solidFill>
                  <a:srgbClr val="814F1D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grpSp>
        <p:nvGrpSpPr>
          <p:cNvPr id="20" name="Group 19"/>
          <p:cNvGrpSpPr/>
          <p:nvPr/>
        </p:nvGrpSpPr>
        <p:grpSpPr>
          <a:xfrm>
            <a:off x="2801848" y="4876800"/>
            <a:ext cx="381000" cy="304800"/>
            <a:chOff x="3962400" y="2971800"/>
            <a:chExt cx="381000" cy="304800"/>
          </a:xfrm>
        </p:grpSpPr>
        <p:sp>
          <p:nvSpPr>
            <p:cNvPr id="21" name="Rounded Rectangle 20"/>
            <p:cNvSpPr/>
            <p:nvPr/>
          </p:nvSpPr>
          <p:spPr>
            <a:xfrm>
              <a:off x="3962400" y="2971800"/>
              <a:ext cx="381000" cy="304800"/>
            </a:xfrm>
            <a:prstGeom prst="roundRect">
              <a:avLst/>
            </a:prstGeom>
            <a:solidFill>
              <a:srgbClr val="FFFFA5"/>
            </a:solidFill>
            <a:ln>
              <a:solidFill>
                <a:srgbClr val="814F1D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22" name="Group 39"/>
            <p:cNvGrpSpPr>
              <a:grpSpLocks/>
            </p:cNvGrpSpPr>
            <p:nvPr/>
          </p:nvGrpSpPr>
          <p:grpSpPr bwMode="auto">
            <a:xfrm>
              <a:off x="4038600" y="3042444"/>
              <a:ext cx="228600" cy="163512"/>
              <a:chOff x="3744" y="1584"/>
              <a:chExt cx="336" cy="240"/>
            </a:xfrm>
          </p:grpSpPr>
          <p:sp>
            <p:nvSpPr>
              <p:cNvPr id="23" name="Oval 40"/>
              <p:cNvSpPr>
                <a:spLocks noChangeArrowheads="1"/>
              </p:cNvSpPr>
              <p:nvPr/>
            </p:nvSpPr>
            <p:spPr bwMode="auto">
              <a:xfrm>
                <a:off x="3744" y="1728"/>
                <a:ext cx="336" cy="96"/>
              </a:xfrm>
              <a:prstGeom prst="ellipse">
                <a:avLst/>
              </a:prstGeom>
              <a:solidFill>
                <a:srgbClr val="C56D41"/>
              </a:solidFill>
              <a:ln w="12700" algn="ctr">
                <a:solidFill>
                  <a:srgbClr val="814F1D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" name="Oval 41"/>
              <p:cNvSpPr>
                <a:spLocks noChangeArrowheads="1"/>
              </p:cNvSpPr>
              <p:nvPr/>
            </p:nvSpPr>
            <p:spPr bwMode="auto">
              <a:xfrm>
                <a:off x="3744" y="1680"/>
                <a:ext cx="336" cy="96"/>
              </a:xfrm>
              <a:prstGeom prst="ellipse">
                <a:avLst/>
              </a:prstGeom>
              <a:solidFill>
                <a:srgbClr val="C56D41"/>
              </a:solidFill>
              <a:ln w="12700" algn="ctr">
                <a:solidFill>
                  <a:srgbClr val="814F1D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5" name="Oval 42"/>
              <p:cNvSpPr>
                <a:spLocks noChangeArrowheads="1"/>
              </p:cNvSpPr>
              <p:nvPr/>
            </p:nvSpPr>
            <p:spPr bwMode="auto">
              <a:xfrm>
                <a:off x="3744" y="1632"/>
                <a:ext cx="336" cy="96"/>
              </a:xfrm>
              <a:prstGeom prst="ellipse">
                <a:avLst/>
              </a:prstGeom>
              <a:solidFill>
                <a:srgbClr val="C56D41"/>
              </a:solidFill>
              <a:ln w="12700" algn="ctr">
                <a:solidFill>
                  <a:srgbClr val="814F1D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6" name="Oval 43"/>
              <p:cNvSpPr>
                <a:spLocks noChangeArrowheads="1"/>
              </p:cNvSpPr>
              <p:nvPr/>
            </p:nvSpPr>
            <p:spPr bwMode="auto">
              <a:xfrm>
                <a:off x="3744" y="1584"/>
                <a:ext cx="336" cy="96"/>
              </a:xfrm>
              <a:prstGeom prst="ellipse">
                <a:avLst/>
              </a:prstGeom>
              <a:solidFill>
                <a:srgbClr val="C56D41"/>
              </a:solidFill>
              <a:ln w="12700" algn="ctr">
                <a:solidFill>
                  <a:srgbClr val="814F1D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grpSp>
        <p:nvGrpSpPr>
          <p:cNvPr id="27" name="Group 26"/>
          <p:cNvGrpSpPr/>
          <p:nvPr/>
        </p:nvGrpSpPr>
        <p:grpSpPr>
          <a:xfrm>
            <a:off x="3259048" y="4876800"/>
            <a:ext cx="381000" cy="304800"/>
            <a:chOff x="3962400" y="2971800"/>
            <a:chExt cx="381000" cy="304800"/>
          </a:xfrm>
        </p:grpSpPr>
        <p:sp>
          <p:nvSpPr>
            <p:cNvPr id="28" name="Rounded Rectangle 27"/>
            <p:cNvSpPr/>
            <p:nvPr/>
          </p:nvSpPr>
          <p:spPr>
            <a:xfrm>
              <a:off x="3962400" y="2971800"/>
              <a:ext cx="381000" cy="304800"/>
            </a:xfrm>
            <a:prstGeom prst="roundRect">
              <a:avLst/>
            </a:prstGeom>
            <a:solidFill>
              <a:srgbClr val="FFFFA5"/>
            </a:solidFill>
            <a:ln>
              <a:solidFill>
                <a:srgbClr val="814F1D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29" name="Group 39"/>
            <p:cNvGrpSpPr>
              <a:grpSpLocks/>
            </p:cNvGrpSpPr>
            <p:nvPr/>
          </p:nvGrpSpPr>
          <p:grpSpPr bwMode="auto">
            <a:xfrm>
              <a:off x="4038600" y="3042444"/>
              <a:ext cx="228600" cy="163512"/>
              <a:chOff x="3744" y="1584"/>
              <a:chExt cx="336" cy="240"/>
            </a:xfrm>
          </p:grpSpPr>
          <p:sp>
            <p:nvSpPr>
              <p:cNvPr id="30" name="Oval 40"/>
              <p:cNvSpPr>
                <a:spLocks noChangeArrowheads="1"/>
              </p:cNvSpPr>
              <p:nvPr/>
            </p:nvSpPr>
            <p:spPr bwMode="auto">
              <a:xfrm>
                <a:off x="3744" y="1728"/>
                <a:ext cx="336" cy="96"/>
              </a:xfrm>
              <a:prstGeom prst="ellipse">
                <a:avLst/>
              </a:prstGeom>
              <a:solidFill>
                <a:srgbClr val="C56D41"/>
              </a:solidFill>
              <a:ln w="12700" algn="ctr">
                <a:solidFill>
                  <a:srgbClr val="814F1D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1" name="Oval 41"/>
              <p:cNvSpPr>
                <a:spLocks noChangeArrowheads="1"/>
              </p:cNvSpPr>
              <p:nvPr/>
            </p:nvSpPr>
            <p:spPr bwMode="auto">
              <a:xfrm>
                <a:off x="3744" y="1680"/>
                <a:ext cx="336" cy="96"/>
              </a:xfrm>
              <a:prstGeom prst="ellipse">
                <a:avLst/>
              </a:prstGeom>
              <a:solidFill>
                <a:srgbClr val="C56D41"/>
              </a:solidFill>
              <a:ln w="12700" algn="ctr">
                <a:solidFill>
                  <a:srgbClr val="814F1D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2" name="Oval 42"/>
              <p:cNvSpPr>
                <a:spLocks noChangeArrowheads="1"/>
              </p:cNvSpPr>
              <p:nvPr/>
            </p:nvSpPr>
            <p:spPr bwMode="auto">
              <a:xfrm>
                <a:off x="3744" y="1632"/>
                <a:ext cx="336" cy="96"/>
              </a:xfrm>
              <a:prstGeom prst="ellipse">
                <a:avLst/>
              </a:prstGeom>
              <a:solidFill>
                <a:srgbClr val="C56D41"/>
              </a:solidFill>
              <a:ln w="12700" algn="ctr">
                <a:solidFill>
                  <a:srgbClr val="814F1D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3" name="Oval 43"/>
              <p:cNvSpPr>
                <a:spLocks noChangeArrowheads="1"/>
              </p:cNvSpPr>
              <p:nvPr/>
            </p:nvSpPr>
            <p:spPr bwMode="auto">
              <a:xfrm>
                <a:off x="3744" y="1584"/>
                <a:ext cx="336" cy="96"/>
              </a:xfrm>
              <a:prstGeom prst="ellipse">
                <a:avLst/>
              </a:prstGeom>
              <a:solidFill>
                <a:srgbClr val="C56D41"/>
              </a:solidFill>
              <a:ln w="12700" algn="ctr">
                <a:solidFill>
                  <a:srgbClr val="814F1D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grpSp>
        <p:nvGrpSpPr>
          <p:cNvPr id="34" name="Group 33"/>
          <p:cNvGrpSpPr/>
          <p:nvPr/>
        </p:nvGrpSpPr>
        <p:grpSpPr>
          <a:xfrm>
            <a:off x="3716248" y="4876800"/>
            <a:ext cx="381000" cy="304800"/>
            <a:chOff x="3962400" y="2971800"/>
            <a:chExt cx="381000" cy="304800"/>
          </a:xfrm>
        </p:grpSpPr>
        <p:sp>
          <p:nvSpPr>
            <p:cNvPr id="35" name="Rounded Rectangle 34"/>
            <p:cNvSpPr/>
            <p:nvPr/>
          </p:nvSpPr>
          <p:spPr>
            <a:xfrm>
              <a:off x="3962400" y="2971800"/>
              <a:ext cx="381000" cy="304800"/>
            </a:xfrm>
            <a:prstGeom prst="roundRect">
              <a:avLst/>
            </a:prstGeom>
            <a:solidFill>
              <a:srgbClr val="FFFFA5"/>
            </a:solidFill>
            <a:ln>
              <a:solidFill>
                <a:srgbClr val="814F1D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36" name="Group 39"/>
            <p:cNvGrpSpPr>
              <a:grpSpLocks/>
            </p:cNvGrpSpPr>
            <p:nvPr/>
          </p:nvGrpSpPr>
          <p:grpSpPr bwMode="auto">
            <a:xfrm>
              <a:off x="4038600" y="3042444"/>
              <a:ext cx="228600" cy="163512"/>
              <a:chOff x="3744" y="1584"/>
              <a:chExt cx="336" cy="240"/>
            </a:xfrm>
          </p:grpSpPr>
          <p:sp>
            <p:nvSpPr>
              <p:cNvPr id="37" name="Oval 40"/>
              <p:cNvSpPr>
                <a:spLocks noChangeArrowheads="1"/>
              </p:cNvSpPr>
              <p:nvPr/>
            </p:nvSpPr>
            <p:spPr bwMode="auto">
              <a:xfrm>
                <a:off x="3744" y="1728"/>
                <a:ext cx="336" cy="96"/>
              </a:xfrm>
              <a:prstGeom prst="ellipse">
                <a:avLst/>
              </a:prstGeom>
              <a:solidFill>
                <a:srgbClr val="C56D41"/>
              </a:solidFill>
              <a:ln w="12700" algn="ctr">
                <a:solidFill>
                  <a:srgbClr val="814F1D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8" name="Oval 41"/>
              <p:cNvSpPr>
                <a:spLocks noChangeArrowheads="1"/>
              </p:cNvSpPr>
              <p:nvPr/>
            </p:nvSpPr>
            <p:spPr bwMode="auto">
              <a:xfrm>
                <a:off x="3744" y="1680"/>
                <a:ext cx="336" cy="96"/>
              </a:xfrm>
              <a:prstGeom prst="ellipse">
                <a:avLst/>
              </a:prstGeom>
              <a:solidFill>
                <a:srgbClr val="C56D41"/>
              </a:solidFill>
              <a:ln w="12700" algn="ctr">
                <a:solidFill>
                  <a:srgbClr val="814F1D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9" name="Oval 42"/>
              <p:cNvSpPr>
                <a:spLocks noChangeArrowheads="1"/>
              </p:cNvSpPr>
              <p:nvPr/>
            </p:nvSpPr>
            <p:spPr bwMode="auto">
              <a:xfrm>
                <a:off x="3744" y="1632"/>
                <a:ext cx="336" cy="96"/>
              </a:xfrm>
              <a:prstGeom prst="ellipse">
                <a:avLst/>
              </a:prstGeom>
              <a:solidFill>
                <a:srgbClr val="C56D41"/>
              </a:solidFill>
              <a:ln w="12700" algn="ctr">
                <a:solidFill>
                  <a:srgbClr val="814F1D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0" name="Oval 43"/>
              <p:cNvSpPr>
                <a:spLocks noChangeArrowheads="1"/>
              </p:cNvSpPr>
              <p:nvPr/>
            </p:nvSpPr>
            <p:spPr bwMode="auto">
              <a:xfrm>
                <a:off x="3744" y="1584"/>
                <a:ext cx="336" cy="96"/>
              </a:xfrm>
              <a:prstGeom prst="ellipse">
                <a:avLst/>
              </a:prstGeom>
              <a:solidFill>
                <a:srgbClr val="C56D41"/>
              </a:solidFill>
              <a:ln w="12700" algn="ctr">
                <a:solidFill>
                  <a:srgbClr val="814F1D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grpSp>
        <p:nvGrpSpPr>
          <p:cNvPr id="41" name="Group 40"/>
          <p:cNvGrpSpPr/>
          <p:nvPr/>
        </p:nvGrpSpPr>
        <p:grpSpPr>
          <a:xfrm>
            <a:off x="4173448" y="4876800"/>
            <a:ext cx="381000" cy="304800"/>
            <a:chOff x="3962400" y="2971800"/>
            <a:chExt cx="381000" cy="304800"/>
          </a:xfrm>
        </p:grpSpPr>
        <p:sp>
          <p:nvSpPr>
            <p:cNvPr id="42" name="Rounded Rectangle 41"/>
            <p:cNvSpPr/>
            <p:nvPr/>
          </p:nvSpPr>
          <p:spPr>
            <a:xfrm>
              <a:off x="3962400" y="2971800"/>
              <a:ext cx="381000" cy="304800"/>
            </a:xfrm>
            <a:prstGeom prst="roundRect">
              <a:avLst/>
            </a:prstGeom>
            <a:solidFill>
              <a:srgbClr val="FFFFA5"/>
            </a:solidFill>
            <a:ln>
              <a:solidFill>
                <a:srgbClr val="814F1D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43" name="Group 39"/>
            <p:cNvGrpSpPr>
              <a:grpSpLocks/>
            </p:cNvGrpSpPr>
            <p:nvPr/>
          </p:nvGrpSpPr>
          <p:grpSpPr bwMode="auto">
            <a:xfrm>
              <a:off x="4038600" y="3042444"/>
              <a:ext cx="228600" cy="163512"/>
              <a:chOff x="3744" y="1584"/>
              <a:chExt cx="336" cy="240"/>
            </a:xfrm>
          </p:grpSpPr>
          <p:sp>
            <p:nvSpPr>
              <p:cNvPr id="44" name="Oval 40"/>
              <p:cNvSpPr>
                <a:spLocks noChangeArrowheads="1"/>
              </p:cNvSpPr>
              <p:nvPr/>
            </p:nvSpPr>
            <p:spPr bwMode="auto">
              <a:xfrm>
                <a:off x="3744" y="1728"/>
                <a:ext cx="336" cy="96"/>
              </a:xfrm>
              <a:prstGeom prst="ellipse">
                <a:avLst/>
              </a:prstGeom>
              <a:solidFill>
                <a:srgbClr val="C56D41"/>
              </a:solidFill>
              <a:ln w="12700" algn="ctr">
                <a:solidFill>
                  <a:srgbClr val="814F1D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5" name="Oval 41"/>
              <p:cNvSpPr>
                <a:spLocks noChangeArrowheads="1"/>
              </p:cNvSpPr>
              <p:nvPr/>
            </p:nvSpPr>
            <p:spPr bwMode="auto">
              <a:xfrm>
                <a:off x="3744" y="1680"/>
                <a:ext cx="336" cy="96"/>
              </a:xfrm>
              <a:prstGeom prst="ellipse">
                <a:avLst/>
              </a:prstGeom>
              <a:solidFill>
                <a:srgbClr val="C56D41"/>
              </a:solidFill>
              <a:ln w="12700" algn="ctr">
                <a:solidFill>
                  <a:srgbClr val="814F1D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6" name="Oval 42"/>
              <p:cNvSpPr>
                <a:spLocks noChangeArrowheads="1"/>
              </p:cNvSpPr>
              <p:nvPr/>
            </p:nvSpPr>
            <p:spPr bwMode="auto">
              <a:xfrm>
                <a:off x="3744" y="1632"/>
                <a:ext cx="336" cy="96"/>
              </a:xfrm>
              <a:prstGeom prst="ellipse">
                <a:avLst/>
              </a:prstGeom>
              <a:solidFill>
                <a:srgbClr val="C56D41"/>
              </a:solidFill>
              <a:ln w="12700" algn="ctr">
                <a:solidFill>
                  <a:srgbClr val="814F1D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7" name="Oval 43"/>
              <p:cNvSpPr>
                <a:spLocks noChangeArrowheads="1"/>
              </p:cNvSpPr>
              <p:nvPr/>
            </p:nvSpPr>
            <p:spPr bwMode="auto">
              <a:xfrm>
                <a:off x="3744" y="1584"/>
                <a:ext cx="336" cy="96"/>
              </a:xfrm>
              <a:prstGeom prst="ellipse">
                <a:avLst/>
              </a:prstGeom>
              <a:solidFill>
                <a:srgbClr val="C56D41"/>
              </a:solidFill>
              <a:ln w="12700" algn="ctr">
                <a:solidFill>
                  <a:srgbClr val="814F1D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grpSp>
        <p:nvGrpSpPr>
          <p:cNvPr id="48" name="Group 47"/>
          <p:cNvGrpSpPr/>
          <p:nvPr/>
        </p:nvGrpSpPr>
        <p:grpSpPr>
          <a:xfrm>
            <a:off x="4630648" y="4876800"/>
            <a:ext cx="381000" cy="304800"/>
            <a:chOff x="3962400" y="2971800"/>
            <a:chExt cx="381000" cy="304800"/>
          </a:xfrm>
        </p:grpSpPr>
        <p:sp>
          <p:nvSpPr>
            <p:cNvPr id="49" name="Rounded Rectangle 48"/>
            <p:cNvSpPr/>
            <p:nvPr/>
          </p:nvSpPr>
          <p:spPr>
            <a:xfrm>
              <a:off x="3962400" y="2971800"/>
              <a:ext cx="381000" cy="304800"/>
            </a:xfrm>
            <a:prstGeom prst="roundRect">
              <a:avLst/>
            </a:prstGeom>
            <a:solidFill>
              <a:srgbClr val="FFFFA5"/>
            </a:solidFill>
            <a:ln>
              <a:solidFill>
                <a:srgbClr val="814F1D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50" name="Group 39"/>
            <p:cNvGrpSpPr>
              <a:grpSpLocks/>
            </p:cNvGrpSpPr>
            <p:nvPr/>
          </p:nvGrpSpPr>
          <p:grpSpPr bwMode="auto">
            <a:xfrm>
              <a:off x="4038600" y="3042444"/>
              <a:ext cx="228600" cy="163512"/>
              <a:chOff x="3744" y="1584"/>
              <a:chExt cx="336" cy="240"/>
            </a:xfrm>
          </p:grpSpPr>
          <p:sp>
            <p:nvSpPr>
              <p:cNvPr id="51" name="Oval 40"/>
              <p:cNvSpPr>
                <a:spLocks noChangeArrowheads="1"/>
              </p:cNvSpPr>
              <p:nvPr/>
            </p:nvSpPr>
            <p:spPr bwMode="auto">
              <a:xfrm>
                <a:off x="3744" y="1728"/>
                <a:ext cx="336" cy="96"/>
              </a:xfrm>
              <a:prstGeom prst="ellipse">
                <a:avLst/>
              </a:prstGeom>
              <a:solidFill>
                <a:srgbClr val="C56D41"/>
              </a:solidFill>
              <a:ln w="12700" algn="ctr">
                <a:solidFill>
                  <a:srgbClr val="814F1D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2" name="Oval 41"/>
              <p:cNvSpPr>
                <a:spLocks noChangeArrowheads="1"/>
              </p:cNvSpPr>
              <p:nvPr/>
            </p:nvSpPr>
            <p:spPr bwMode="auto">
              <a:xfrm>
                <a:off x="3744" y="1680"/>
                <a:ext cx="336" cy="96"/>
              </a:xfrm>
              <a:prstGeom prst="ellipse">
                <a:avLst/>
              </a:prstGeom>
              <a:solidFill>
                <a:srgbClr val="C56D41"/>
              </a:solidFill>
              <a:ln w="12700" algn="ctr">
                <a:solidFill>
                  <a:srgbClr val="814F1D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3" name="Oval 42"/>
              <p:cNvSpPr>
                <a:spLocks noChangeArrowheads="1"/>
              </p:cNvSpPr>
              <p:nvPr/>
            </p:nvSpPr>
            <p:spPr bwMode="auto">
              <a:xfrm>
                <a:off x="3744" y="1632"/>
                <a:ext cx="336" cy="96"/>
              </a:xfrm>
              <a:prstGeom prst="ellipse">
                <a:avLst/>
              </a:prstGeom>
              <a:solidFill>
                <a:srgbClr val="C56D41"/>
              </a:solidFill>
              <a:ln w="12700" algn="ctr">
                <a:solidFill>
                  <a:srgbClr val="814F1D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4" name="Oval 43"/>
              <p:cNvSpPr>
                <a:spLocks noChangeArrowheads="1"/>
              </p:cNvSpPr>
              <p:nvPr/>
            </p:nvSpPr>
            <p:spPr bwMode="auto">
              <a:xfrm>
                <a:off x="3744" y="1584"/>
                <a:ext cx="336" cy="96"/>
              </a:xfrm>
              <a:prstGeom prst="ellipse">
                <a:avLst/>
              </a:prstGeom>
              <a:solidFill>
                <a:srgbClr val="C56D41"/>
              </a:solidFill>
              <a:ln w="12700" algn="ctr">
                <a:solidFill>
                  <a:srgbClr val="814F1D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grpSp>
        <p:nvGrpSpPr>
          <p:cNvPr id="55" name="Group 54"/>
          <p:cNvGrpSpPr/>
          <p:nvPr/>
        </p:nvGrpSpPr>
        <p:grpSpPr>
          <a:xfrm>
            <a:off x="5087848" y="4876800"/>
            <a:ext cx="381000" cy="304800"/>
            <a:chOff x="3962400" y="2971800"/>
            <a:chExt cx="381000" cy="304800"/>
          </a:xfrm>
        </p:grpSpPr>
        <p:sp>
          <p:nvSpPr>
            <p:cNvPr id="56" name="Rounded Rectangle 55"/>
            <p:cNvSpPr/>
            <p:nvPr/>
          </p:nvSpPr>
          <p:spPr>
            <a:xfrm>
              <a:off x="3962400" y="2971800"/>
              <a:ext cx="381000" cy="304800"/>
            </a:xfrm>
            <a:prstGeom prst="roundRect">
              <a:avLst/>
            </a:prstGeom>
            <a:solidFill>
              <a:srgbClr val="FFFFA5"/>
            </a:solidFill>
            <a:ln>
              <a:solidFill>
                <a:srgbClr val="814F1D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57" name="Group 39"/>
            <p:cNvGrpSpPr>
              <a:grpSpLocks/>
            </p:cNvGrpSpPr>
            <p:nvPr/>
          </p:nvGrpSpPr>
          <p:grpSpPr bwMode="auto">
            <a:xfrm>
              <a:off x="4038600" y="3042444"/>
              <a:ext cx="228600" cy="163512"/>
              <a:chOff x="3744" y="1584"/>
              <a:chExt cx="336" cy="240"/>
            </a:xfrm>
          </p:grpSpPr>
          <p:sp>
            <p:nvSpPr>
              <p:cNvPr id="58" name="Oval 40"/>
              <p:cNvSpPr>
                <a:spLocks noChangeArrowheads="1"/>
              </p:cNvSpPr>
              <p:nvPr/>
            </p:nvSpPr>
            <p:spPr bwMode="auto">
              <a:xfrm>
                <a:off x="3744" y="1728"/>
                <a:ext cx="336" cy="96"/>
              </a:xfrm>
              <a:prstGeom prst="ellipse">
                <a:avLst/>
              </a:prstGeom>
              <a:solidFill>
                <a:srgbClr val="C56D41"/>
              </a:solidFill>
              <a:ln w="12700" algn="ctr">
                <a:solidFill>
                  <a:srgbClr val="814F1D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9" name="Oval 41"/>
              <p:cNvSpPr>
                <a:spLocks noChangeArrowheads="1"/>
              </p:cNvSpPr>
              <p:nvPr/>
            </p:nvSpPr>
            <p:spPr bwMode="auto">
              <a:xfrm>
                <a:off x="3744" y="1680"/>
                <a:ext cx="336" cy="96"/>
              </a:xfrm>
              <a:prstGeom prst="ellipse">
                <a:avLst/>
              </a:prstGeom>
              <a:solidFill>
                <a:srgbClr val="C56D41"/>
              </a:solidFill>
              <a:ln w="12700" algn="ctr">
                <a:solidFill>
                  <a:srgbClr val="814F1D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0" name="Oval 42"/>
              <p:cNvSpPr>
                <a:spLocks noChangeArrowheads="1"/>
              </p:cNvSpPr>
              <p:nvPr/>
            </p:nvSpPr>
            <p:spPr bwMode="auto">
              <a:xfrm>
                <a:off x="3744" y="1632"/>
                <a:ext cx="336" cy="96"/>
              </a:xfrm>
              <a:prstGeom prst="ellipse">
                <a:avLst/>
              </a:prstGeom>
              <a:solidFill>
                <a:srgbClr val="C56D41"/>
              </a:solidFill>
              <a:ln w="12700" algn="ctr">
                <a:solidFill>
                  <a:srgbClr val="814F1D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1" name="Oval 43"/>
              <p:cNvSpPr>
                <a:spLocks noChangeArrowheads="1"/>
              </p:cNvSpPr>
              <p:nvPr/>
            </p:nvSpPr>
            <p:spPr bwMode="auto">
              <a:xfrm>
                <a:off x="3744" y="1584"/>
                <a:ext cx="336" cy="96"/>
              </a:xfrm>
              <a:prstGeom prst="ellipse">
                <a:avLst/>
              </a:prstGeom>
              <a:solidFill>
                <a:srgbClr val="C56D41"/>
              </a:solidFill>
              <a:ln w="12700" algn="ctr">
                <a:solidFill>
                  <a:srgbClr val="814F1D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sp>
        <p:nvSpPr>
          <p:cNvPr id="62" name="TextBox 61"/>
          <p:cNvSpPr txBox="1"/>
          <p:nvPr/>
        </p:nvSpPr>
        <p:spPr>
          <a:xfrm>
            <a:off x="5489327" y="4704169"/>
            <a:ext cx="4924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814F1D"/>
                </a:solidFill>
              </a:rPr>
              <a:t>…</a:t>
            </a:r>
            <a:endParaRPr lang="en-US" sz="2400" b="1" dirty="0">
              <a:solidFill>
                <a:srgbClr val="814F1D"/>
              </a:solidFill>
            </a:endParaRPr>
          </a:p>
        </p:txBody>
      </p:sp>
      <p:grpSp>
        <p:nvGrpSpPr>
          <p:cNvPr id="63" name="Group 62"/>
          <p:cNvGrpSpPr/>
          <p:nvPr/>
        </p:nvGrpSpPr>
        <p:grpSpPr>
          <a:xfrm>
            <a:off x="6002248" y="4876800"/>
            <a:ext cx="381000" cy="304800"/>
            <a:chOff x="3962400" y="2971800"/>
            <a:chExt cx="381000" cy="304800"/>
          </a:xfrm>
        </p:grpSpPr>
        <p:sp>
          <p:nvSpPr>
            <p:cNvPr id="64" name="Rounded Rectangle 63"/>
            <p:cNvSpPr/>
            <p:nvPr/>
          </p:nvSpPr>
          <p:spPr>
            <a:xfrm>
              <a:off x="3962400" y="2971800"/>
              <a:ext cx="381000" cy="304800"/>
            </a:xfrm>
            <a:prstGeom prst="roundRect">
              <a:avLst/>
            </a:prstGeom>
            <a:solidFill>
              <a:srgbClr val="FFFFA5"/>
            </a:solidFill>
            <a:ln>
              <a:solidFill>
                <a:srgbClr val="814F1D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65" name="Group 39"/>
            <p:cNvGrpSpPr>
              <a:grpSpLocks/>
            </p:cNvGrpSpPr>
            <p:nvPr/>
          </p:nvGrpSpPr>
          <p:grpSpPr bwMode="auto">
            <a:xfrm>
              <a:off x="4038600" y="3042444"/>
              <a:ext cx="228600" cy="163512"/>
              <a:chOff x="3744" y="1584"/>
              <a:chExt cx="336" cy="240"/>
            </a:xfrm>
          </p:grpSpPr>
          <p:sp>
            <p:nvSpPr>
              <p:cNvPr id="66" name="Oval 40"/>
              <p:cNvSpPr>
                <a:spLocks noChangeArrowheads="1"/>
              </p:cNvSpPr>
              <p:nvPr/>
            </p:nvSpPr>
            <p:spPr bwMode="auto">
              <a:xfrm>
                <a:off x="3744" y="1728"/>
                <a:ext cx="336" cy="96"/>
              </a:xfrm>
              <a:prstGeom prst="ellipse">
                <a:avLst/>
              </a:prstGeom>
              <a:solidFill>
                <a:srgbClr val="C56D41"/>
              </a:solidFill>
              <a:ln w="12700" algn="ctr">
                <a:solidFill>
                  <a:srgbClr val="814F1D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7" name="Oval 41"/>
              <p:cNvSpPr>
                <a:spLocks noChangeArrowheads="1"/>
              </p:cNvSpPr>
              <p:nvPr/>
            </p:nvSpPr>
            <p:spPr bwMode="auto">
              <a:xfrm>
                <a:off x="3744" y="1680"/>
                <a:ext cx="336" cy="96"/>
              </a:xfrm>
              <a:prstGeom prst="ellipse">
                <a:avLst/>
              </a:prstGeom>
              <a:solidFill>
                <a:srgbClr val="C56D41"/>
              </a:solidFill>
              <a:ln w="12700" algn="ctr">
                <a:solidFill>
                  <a:srgbClr val="814F1D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8" name="Oval 42"/>
              <p:cNvSpPr>
                <a:spLocks noChangeArrowheads="1"/>
              </p:cNvSpPr>
              <p:nvPr/>
            </p:nvSpPr>
            <p:spPr bwMode="auto">
              <a:xfrm>
                <a:off x="3744" y="1632"/>
                <a:ext cx="336" cy="96"/>
              </a:xfrm>
              <a:prstGeom prst="ellipse">
                <a:avLst/>
              </a:prstGeom>
              <a:solidFill>
                <a:srgbClr val="C56D41"/>
              </a:solidFill>
              <a:ln w="12700" algn="ctr">
                <a:solidFill>
                  <a:srgbClr val="814F1D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9" name="Oval 43"/>
              <p:cNvSpPr>
                <a:spLocks noChangeArrowheads="1"/>
              </p:cNvSpPr>
              <p:nvPr/>
            </p:nvSpPr>
            <p:spPr bwMode="auto">
              <a:xfrm>
                <a:off x="3744" y="1584"/>
                <a:ext cx="336" cy="96"/>
              </a:xfrm>
              <a:prstGeom prst="ellipse">
                <a:avLst/>
              </a:prstGeom>
              <a:solidFill>
                <a:srgbClr val="C56D41"/>
              </a:solidFill>
              <a:ln w="12700" algn="ctr">
                <a:solidFill>
                  <a:srgbClr val="814F1D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grpSp>
        <p:nvGrpSpPr>
          <p:cNvPr id="70" name="Group 69"/>
          <p:cNvGrpSpPr/>
          <p:nvPr/>
        </p:nvGrpSpPr>
        <p:grpSpPr>
          <a:xfrm>
            <a:off x="6459448" y="4876800"/>
            <a:ext cx="381000" cy="304800"/>
            <a:chOff x="3962400" y="2971800"/>
            <a:chExt cx="381000" cy="304800"/>
          </a:xfrm>
        </p:grpSpPr>
        <p:sp>
          <p:nvSpPr>
            <p:cNvPr id="71" name="Rounded Rectangle 70"/>
            <p:cNvSpPr/>
            <p:nvPr/>
          </p:nvSpPr>
          <p:spPr>
            <a:xfrm>
              <a:off x="3962400" y="2971800"/>
              <a:ext cx="381000" cy="304800"/>
            </a:xfrm>
            <a:prstGeom prst="roundRect">
              <a:avLst/>
            </a:prstGeom>
            <a:solidFill>
              <a:srgbClr val="FFFFA5"/>
            </a:solidFill>
            <a:ln>
              <a:solidFill>
                <a:srgbClr val="814F1D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72" name="Group 39"/>
            <p:cNvGrpSpPr>
              <a:grpSpLocks/>
            </p:cNvGrpSpPr>
            <p:nvPr/>
          </p:nvGrpSpPr>
          <p:grpSpPr bwMode="auto">
            <a:xfrm>
              <a:off x="4038600" y="3042444"/>
              <a:ext cx="228600" cy="163512"/>
              <a:chOff x="3744" y="1584"/>
              <a:chExt cx="336" cy="240"/>
            </a:xfrm>
          </p:grpSpPr>
          <p:sp>
            <p:nvSpPr>
              <p:cNvPr id="73" name="Oval 40"/>
              <p:cNvSpPr>
                <a:spLocks noChangeArrowheads="1"/>
              </p:cNvSpPr>
              <p:nvPr/>
            </p:nvSpPr>
            <p:spPr bwMode="auto">
              <a:xfrm>
                <a:off x="3744" y="1728"/>
                <a:ext cx="336" cy="96"/>
              </a:xfrm>
              <a:prstGeom prst="ellipse">
                <a:avLst/>
              </a:prstGeom>
              <a:solidFill>
                <a:srgbClr val="C56D41"/>
              </a:solidFill>
              <a:ln w="12700" algn="ctr">
                <a:solidFill>
                  <a:srgbClr val="814F1D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4" name="Oval 41"/>
              <p:cNvSpPr>
                <a:spLocks noChangeArrowheads="1"/>
              </p:cNvSpPr>
              <p:nvPr/>
            </p:nvSpPr>
            <p:spPr bwMode="auto">
              <a:xfrm>
                <a:off x="3744" y="1680"/>
                <a:ext cx="336" cy="96"/>
              </a:xfrm>
              <a:prstGeom prst="ellipse">
                <a:avLst/>
              </a:prstGeom>
              <a:solidFill>
                <a:srgbClr val="C56D41"/>
              </a:solidFill>
              <a:ln w="12700" algn="ctr">
                <a:solidFill>
                  <a:srgbClr val="814F1D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5" name="Oval 42"/>
              <p:cNvSpPr>
                <a:spLocks noChangeArrowheads="1"/>
              </p:cNvSpPr>
              <p:nvPr/>
            </p:nvSpPr>
            <p:spPr bwMode="auto">
              <a:xfrm>
                <a:off x="3744" y="1632"/>
                <a:ext cx="336" cy="96"/>
              </a:xfrm>
              <a:prstGeom prst="ellipse">
                <a:avLst/>
              </a:prstGeom>
              <a:solidFill>
                <a:srgbClr val="C56D41"/>
              </a:solidFill>
              <a:ln w="12700" algn="ctr">
                <a:solidFill>
                  <a:srgbClr val="814F1D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6" name="Oval 43"/>
              <p:cNvSpPr>
                <a:spLocks noChangeArrowheads="1"/>
              </p:cNvSpPr>
              <p:nvPr/>
            </p:nvSpPr>
            <p:spPr bwMode="auto">
              <a:xfrm>
                <a:off x="3744" y="1584"/>
                <a:ext cx="336" cy="96"/>
              </a:xfrm>
              <a:prstGeom prst="ellipse">
                <a:avLst/>
              </a:prstGeom>
              <a:solidFill>
                <a:srgbClr val="C56D41"/>
              </a:solidFill>
              <a:ln w="12700" algn="ctr">
                <a:solidFill>
                  <a:srgbClr val="814F1D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sp>
        <p:nvSpPr>
          <p:cNvPr id="77" name="Rounded Rectangle 76"/>
          <p:cNvSpPr/>
          <p:nvPr/>
        </p:nvSpPr>
        <p:spPr>
          <a:xfrm>
            <a:off x="3792448" y="3810000"/>
            <a:ext cx="1143000" cy="609600"/>
          </a:xfrm>
          <a:prstGeom prst="roundRect">
            <a:avLst/>
          </a:prstGeom>
          <a:solidFill>
            <a:srgbClr val="C9D8F3"/>
          </a:solidFill>
          <a:ln w="25400">
            <a:solidFill>
              <a:srgbClr val="4177D7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en-US" dirty="0" smtClean="0"/>
              <a:t>Crashed</a:t>
            </a:r>
            <a:br>
              <a:rPr lang="en-US" dirty="0" smtClean="0"/>
            </a:br>
            <a:r>
              <a:rPr lang="en-US" dirty="0" smtClean="0"/>
              <a:t>Master</a:t>
            </a:r>
            <a:endParaRPr lang="en-US" dirty="0"/>
          </a:p>
        </p:txBody>
      </p:sp>
      <p:grpSp>
        <p:nvGrpSpPr>
          <p:cNvPr id="79" name="Group 78"/>
          <p:cNvGrpSpPr/>
          <p:nvPr/>
        </p:nvGrpSpPr>
        <p:grpSpPr>
          <a:xfrm>
            <a:off x="1887448" y="4876800"/>
            <a:ext cx="381000" cy="304800"/>
            <a:chOff x="3962400" y="2971800"/>
            <a:chExt cx="381000" cy="304800"/>
          </a:xfrm>
        </p:grpSpPr>
        <p:sp>
          <p:nvSpPr>
            <p:cNvPr id="80" name="Rounded Rectangle 79"/>
            <p:cNvSpPr/>
            <p:nvPr/>
          </p:nvSpPr>
          <p:spPr>
            <a:xfrm>
              <a:off x="3962400" y="2971800"/>
              <a:ext cx="381000" cy="304800"/>
            </a:xfrm>
            <a:prstGeom prst="roundRect">
              <a:avLst/>
            </a:prstGeom>
            <a:solidFill>
              <a:srgbClr val="FFFFA5"/>
            </a:solidFill>
            <a:ln>
              <a:solidFill>
                <a:srgbClr val="814F1D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81" name="Group 39"/>
            <p:cNvGrpSpPr>
              <a:grpSpLocks/>
            </p:cNvGrpSpPr>
            <p:nvPr/>
          </p:nvGrpSpPr>
          <p:grpSpPr bwMode="auto">
            <a:xfrm>
              <a:off x="4038600" y="3042444"/>
              <a:ext cx="228600" cy="163512"/>
              <a:chOff x="3744" y="1584"/>
              <a:chExt cx="336" cy="240"/>
            </a:xfrm>
          </p:grpSpPr>
          <p:sp>
            <p:nvSpPr>
              <p:cNvPr id="82" name="Oval 40"/>
              <p:cNvSpPr>
                <a:spLocks noChangeArrowheads="1"/>
              </p:cNvSpPr>
              <p:nvPr/>
            </p:nvSpPr>
            <p:spPr bwMode="auto">
              <a:xfrm>
                <a:off x="3744" y="1728"/>
                <a:ext cx="336" cy="96"/>
              </a:xfrm>
              <a:prstGeom prst="ellipse">
                <a:avLst/>
              </a:prstGeom>
              <a:solidFill>
                <a:srgbClr val="C56D41"/>
              </a:solidFill>
              <a:ln w="12700" algn="ctr">
                <a:solidFill>
                  <a:srgbClr val="814F1D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3" name="Oval 41"/>
              <p:cNvSpPr>
                <a:spLocks noChangeArrowheads="1"/>
              </p:cNvSpPr>
              <p:nvPr/>
            </p:nvSpPr>
            <p:spPr bwMode="auto">
              <a:xfrm>
                <a:off x="3744" y="1680"/>
                <a:ext cx="336" cy="96"/>
              </a:xfrm>
              <a:prstGeom prst="ellipse">
                <a:avLst/>
              </a:prstGeom>
              <a:solidFill>
                <a:srgbClr val="C56D41"/>
              </a:solidFill>
              <a:ln w="12700" algn="ctr">
                <a:solidFill>
                  <a:srgbClr val="814F1D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4" name="Oval 42"/>
              <p:cNvSpPr>
                <a:spLocks noChangeArrowheads="1"/>
              </p:cNvSpPr>
              <p:nvPr/>
            </p:nvSpPr>
            <p:spPr bwMode="auto">
              <a:xfrm>
                <a:off x="3744" y="1632"/>
                <a:ext cx="336" cy="96"/>
              </a:xfrm>
              <a:prstGeom prst="ellipse">
                <a:avLst/>
              </a:prstGeom>
              <a:solidFill>
                <a:srgbClr val="C56D41"/>
              </a:solidFill>
              <a:ln w="12700" algn="ctr">
                <a:solidFill>
                  <a:srgbClr val="814F1D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5" name="Oval 43"/>
              <p:cNvSpPr>
                <a:spLocks noChangeArrowheads="1"/>
              </p:cNvSpPr>
              <p:nvPr/>
            </p:nvSpPr>
            <p:spPr bwMode="auto">
              <a:xfrm>
                <a:off x="3744" y="1584"/>
                <a:ext cx="336" cy="96"/>
              </a:xfrm>
              <a:prstGeom prst="ellipse">
                <a:avLst/>
              </a:prstGeom>
              <a:solidFill>
                <a:srgbClr val="C56D41"/>
              </a:solidFill>
              <a:ln w="12700" algn="ctr">
                <a:solidFill>
                  <a:srgbClr val="814F1D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cxnSp>
        <p:nvCxnSpPr>
          <p:cNvPr id="87" name="Straight Connector 86"/>
          <p:cNvCxnSpPr>
            <a:stCxn id="77" idx="2"/>
          </p:cNvCxnSpPr>
          <p:nvPr/>
        </p:nvCxnSpPr>
        <p:spPr>
          <a:xfrm flipH="1">
            <a:off x="2306548" y="4419600"/>
            <a:ext cx="2057400" cy="381000"/>
          </a:xfrm>
          <a:prstGeom prst="line">
            <a:avLst/>
          </a:prstGeom>
          <a:ln w="19050" cap="rnd">
            <a:tailEnd type="triangle" w="sm" len="lg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91" name="Straight Connector 90"/>
          <p:cNvCxnSpPr>
            <a:stCxn id="77" idx="2"/>
          </p:cNvCxnSpPr>
          <p:nvPr/>
        </p:nvCxnSpPr>
        <p:spPr>
          <a:xfrm>
            <a:off x="4363948" y="4419600"/>
            <a:ext cx="2019300" cy="381000"/>
          </a:xfrm>
          <a:prstGeom prst="line">
            <a:avLst/>
          </a:prstGeom>
          <a:ln w="19050" cap="rnd">
            <a:tailEnd type="triangle" w="sm" len="lg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99" name="Straight Connector 98"/>
          <p:cNvCxnSpPr>
            <a:stCxn id="77" idx="2"/>
          </p:cNvCxnSpPr>
          <p:nvPr/>
        </p:nvCxnSpPr>
        <p:spPr>
          <a:xfrm flipH="1">
            <a:off x="2725648" y="4419600"/>
            <a:ext cx="1638300" cy="381000"/>
          </a:xfrm>
          <a:prstGeom prst="line">
            <a:avLst/>
          </a:prstGeom>
          <a:ln w="19050" cap="rnd">
            <a:tailEnd type="triangle" w="sm" len="lg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01" name="Straight Connector 100"/>
          <p:cNvCxnSpPr>
            <a:stCxn id="77" idx="2"/>
          </p:cNvCxnSpPr>
          <p:nvPr/>
        </p:nvCxnSpPr>
        <p:spPr>
          <a:xfrm>
            <a:off x="4363948" y="4419600"/>
            <a:ext cx="1562100" cy="381000"/>
          </a:xfrm>
          <a:prstGeom prst="line">
            <a:avLst/>
          </a:prstGeom>
          <a:ln w="19050" cap="rnd">
            <a:tailEnd type="triangle" w="sm" len="lg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02" name="Straight Connector 101"/>
          <p:cNvCxnSpPr>
            <a:stCxn id="77" idx="2"/>
          </p:cNvCxnSpPr>
          <p:nvPr/>
        </p:nvCxnSpPr>
        <p:spPr>
          <a:xfrm flipH="1">
            <a:off x="3144748" y="4419600"/>
            <a:ext cx="1219200" cy="381000"/>
          </a:xfrm>
          <a:prstGeom prst="line">
            <a:avLst/>
          </a:prstGeom>
          <a:ln w="19050" cap="rnd">
            <a:tailEnd type="triangle" w="sm" len="lg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04" name="Straight Connector 103"/>
          <p:cNvCxnSpPr>
            <a:stCxn id="77" idx="2"/>
          </p:cNvCxnSpPr>
          <p:nvPr/>
        </p:nvCxnSpPr>
        <p:spPr>
          <a:xfrm flipH="1">
            <a:off x="3563848" y="4419600"/>
            <a:ext cx="800100" cy="381000"/>
          </a:xfrm>
          <a:prstGeom prst="line">
            <a:avLst/>
          </a:prstGeom>
          <a:ln w="19050" cap="rnd">
            <a:tailEnd type="triangle" w="sm" len="lg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06" name="Straight Connector 105"/>
          <p:cNvCxnSpPr>
            <a:stCxn id="77" idx="2"/>
          </p:cNvCxnSpPr>
          <p:nvPr/>
        </p:nvCxnSpPr>
        <p:spPr>
          <a:xfrm>
            <a:off x="4363948" y="4419600"/>
            <a:ext cx="762000" cy="381000"/>
          </a:xfrm>
          <a:prstGeom prst="line">
            <a:avLst/>
          </a:prstGeom>
          <a:ln w="19050" cap="rnd">
            <a:tailEnd type="triangle" w="sm" len="lg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92" name="Straight Connector 91"/>
          <p:cNvCxnSpPr>
            <a:stCxn id="77" idx="2"/>
          </p:cNvCxnSpPr>
          <p:nvPr/>
        </p:nvCxnSpPr>
        <p:spPr>
          <a:xfrm>
            <a:off x="4363948" y="4419600"/>
            <a:ext cx="0" cy="381000"/>
          </a:xfrm>
          <a:prstGeom prst="line">
            <a:avLst/>
          </a:prstGeom>
          <a:ln w="19050" cap="rnd">
            <a:tailEnd type="triangle" w="sm" len="lg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94" name="Straight Connector 93"/>
          <p:cNvCxnSpPr>
            <a:stCxn id="77" idx="2"/>
          </p:cNvCxnSpPr>
          <p:nvPr/>
        </p:nvCxnSpPr>
        <p:spPr>
          <a:xfrm>
            <a:off x="4363948" y="4419600"/>
            <a:ext cx="342900" cy="381000"/>
          </a:xfrm>
          <a:prstGeom prst="line">
            <a:avLst/>
          </a:prstGeom>
          <a:ln w="19050" cap="rnd">
            <a:tailEnd type="triangle" w="sm" len="lg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97" name="Straight Connector 96"/>
          <p:cNvCxnSpPr/>
          <p:nvPr/>
        </p:nvCxnSpPr>
        <p:spPr>
          <a:xfrm flipH="1">
            <a:off x="4021048" y="4419600"/>
            <a:ext cx="342900" cy="381000"/>
          </a:xfrm>
          <a:prstGeom prst="line">
            <a:avLst/>
          </a:prstGeom>
          <a:ln w="19050" cap="rnd">
            <a:tailEnd type="triangle" w="sm" len="lg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grpSp>
        <p:nvGrpSpPr>
          <p:cNvPr id="95" name="Group 94"/>
          <p:cNvGrpSpPr/>
          <p:nvPr/>
        </p:nvGrpSpPr>
        <p:grpSpPr>
          <a:xfrm>
            <a:off x="2573248" y="5638800"/>
            <a:ext cx="3581400" cy="381000"/>
            <a:chOff x="1828800" y="3276600"/>
            <a:chExt cx="3581400" cy="381000"/>
          </a:xfrm>
        </p:grpSpPr>
        <p:sp>
          <p:nvSpPr>
            <p:cNvPr id="105" name="Rounded Rectangle 104"/>
            <p:cNvSpPr/>
            <p:nvPr/>
          </p:nvSpPr>
          <p:spPr>
            <a:xfrm>
              <a:off x="1828800" y="3276600"/>
              <a:ext cx="609600" cy="381000"/>
            </a:xfrm>
            <a:prstGeom prst="roundRect">
              <a:avLst/>
            </a:prstGeom>
            <a:solidFill>
              <a:srgbClr val="DFFFDF"/>
            </a:solidFill>
            <a:ln w="25400" algn="ctr">
              <a:solidFill>
                <a:srgbClr val="43A343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solidFill>
                  <a:srgbClr val="398939"/>
                </a:solidFill>
              </a:endParaRPr>
            </a:p>
          </p:txBody>
        </p:sp>
        <p:sp>
          <p:nvSpPr>
            <p:cNvPr id="107" name="Rounded Rectangle 106"/>
            <p:cNvSpPr/>
            <p:nvPr/>
          </p:nvSpPr>
          <p:spPr>
            <a:xfrm>
              <a:off x="2667000" y="3276600"/>
              <a:ext cx="609600" cy="381000"/>
            </a:xfrm>
            <a:prstGeom prst="roundRect">
              <a:avLst/>
            </a:prstGeom>
            <a:solidFill>
              <a:srgbClr val="DFFFDF"/>
            </a:solidFill>
            <a:ln w="25400" algn="ctr">
              <a:solidFill>
                <a:srgbClr val="43A343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solidFill>
                  <a:srgbClr val="398939"/>
                </a:solidFill>
              </a:endParaRPr>
            </a:p>
          </p:txBody>
        </p:sp>
        <p:sp>
          <p:nvSpPr>
            <p:cNvPr id="108" name="Rounded Rectangle 107"/>
            <p:cNvSpPr/>
            <p:nvPr/>
          </p:nvSpPr>
          <p:spPr>
            <a:xfrm>
              <a:off x="3505200" y="3276600"/>
              <a:ext cx="609600" cy="381000"/>
            </a:xfrm>
            <a:prstGeom prst="roundRect">
              <a:avLst/>
            </a:prstGeom>
            <a:solidFill>
              <a:srgbClr val="DFFFDF"/>
            </a:solidFill>
            <a:ln w="25400" algn="ctr">
              <a:solidFill>
                <a:srgbClr val="43A343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solidFill>
                  <a:srgbClr val="398939"/>
                </a:solidFill>
              </a:endParaRPr>
            </a:p>
          </p:txBody>
        </p:sp>
        <p:sp>
          <p:nvSpPr>
            <p:cNvPr id="109" name="Rounded Rectangle 108"/>
            <p:cNvSpPr/>
            <p:nvPr/>
          </p:nvSpPr>
          <p:spPr>
            <a:xfrm>
              <a:off x="4800600" y="3276600"/>
              <a:ext cx="609600" cy="381000"/>
            </a:xfrm>
            <a:prstGeom prst="roundRect">
              <a:avLst/>
            </a:prstGeom>
            <a:solidFill>
              <a:srgbClr val="DFFFDF"/>
            </a:solidFill>
            <a:ln w="25400" algn="ctr">
              <a:solidFill>
                <a:srgbClr val="43A343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solidFill>
                  <a:srgbClr val="398939"/>
                </a:solidFill>
              </a:endParaRPr>
            </a:p>
          </p:txBody>
        </p:sp>
      </p:grpSp>
      <p:sp>
        <p:nvSpPr>
          <p:cNvPr id="112" name="TextBox 111"/>
          <p:cNvSpPr txBox="1"/>
          <p:nvPr/>
        </p:nvSpPr>
        <p:spPr>
          <a:xfrm>
            <a:off x="4859249" y="5505584"/>
            <a:ext cx="685799" cy="461665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r>
              <a:rPr lang="en-US" sz="2400" b="1" dirty="0" smtClean="0">
                <a:solidFill>
                  <a:srgbClr val="43A343"/>
                </a:solidFill>
              </a:rPr>
              <a:t>…</a:t>
            </a:r>
            <a:endParaRPr lang="en-US" sz="2400" b="1" dirty="0">
              <a:solidFill>
                <a:srgbClr val="43A343"/>
              </a:solidFill>
            </a:endParaRPr>
          </a:p>
        </p:txBody>
      </p:sp>
      <p:sp>
        <p:nvSpPr>
          <p:cNvPr id="93" name="TextBox 92"/>
          <p:cNvSpPr txBox="1"/>
          <p:nvPr/>
        </p:nvSpPr>
        <p:spPr>
          <a:xfrm>
            <a:off x="6214556" y="5581417"/>
            <a:ext cx="1159292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ts val="1800"/>
              </a:lnSpc>
              <a:spcBef>
                <a:spcPts val="0"/>
              </a:spcBef>
            </a:pPr>
            <a:r>
              <a:rPr lang="en-US" dirty="0" smtClean="0"/>
              <a:t>Recovery</a:t>
            </a:r>
          </a:p>
          <a:p>
            <a:pPr>
              <a:lnSpc>
                <a:spcPts val="1800"/>
              </a:lnSpc>
              <a:spcBef>
                <a:spcPts val="0"/>
              </a:spcBef>
            </a:pPr>
            <a:r>
              <a:rPr lang="en-US" dirty="0" smtClean="0"/>
              <a:t>Masters</a:t>
            </a:r>
            <a:endParaRPr lang="en-US" dirty="0"/>
          </a:p>
        </p:txBody>
      </p:sp>
      <p:cxnSp>
        <p:nvCxnSpPr>
          <p:cNvPr id="113" name="Straight Connector 112"/>
          <p:cNvCxnSpPr>
            <a:stCxn id="80" idx="2"/>
            <a:endCxn id="105" idx="0"/>
          </p:cNvCxnSpPr>
          <p:nvPr/>
        </p:nvCxnSpPr>
        <p:spPr>
          <a:xfrm>
            <a:off x="2077948" y="5181600"/>
            <a:ext cx="800100" cy="457200"/>
          </a:xfrm>
          <a:prstGeom prst="line">
            <a:avLst/>
          </a:prstGeom>
          <a:ln w="19050" cap="rnd">
            <a:tailEnd type="none" w="sm" len="lg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15" name="Straight Connector 114"/>
          <p:cNvCxnSpPr>
            <a:stCxn id="80" idx="2"/>
            <a:endCxn id="107" idx="0"/>
          </p:cNvCxnSpPr>
          <p:nvPr/>
        </p:nvCxnSpPr>
        <p:spPr>
          <a:xfrm>
            <a:off x="2077948" y="5181600"/>
            <a:ext cx="1638300" cy="457200"/>
          </a:xfrm>
          <a:prstGeom prst="line">
            <a:avLst/>
          </a:prstGeom>
          <a:ln w="19050" cap="rnd">
            <a:tailEnd type="none" w="sm" len="lg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16" name="Straight Connector 115"/>
          <p:cNvCxnSpPr>
            <a:stCxn id="80" idx="2"/>
            <a:endCxn id="108" idx="0"/>
          </p:cNvCxnSpPr>
          <p:nvPr/>
        </p:nvCxnSpPr>
        <p:spPr>
          <a:xfrm>
            <a:off x="2077948" y="5181600"/>
            <a:ext cx="2476500" cy="457200"/>
          </a:xfrm>
          <a:prstGeom prst="line">
            <a:avLst/>
          </a:prstGeom>
          <a:ln w="19050" cap="rnd">
            <a:tailEnd type="none" w="sm" len="lg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17" name="Straight Connector 116"/>
          <p:cNvCxnSpPr>
            <a:stCxn id="80" idx="2"/>
            <a:endCxn id="109" idx="0"/>
          </p:cNvCxnSpPr>
          <p:nvPr/>
        </p:nvCxnSpPr>
        <p:spPr>
          <a:xfrm>
            <a:off x="2077948" y="5181600"/>
            <a:ext cx="3771900" cy="457200"/>
          </a:xfrm>
          <a:prstGeom prst="line">
            <a:avLst/>
          </a:prstGeom>
          <a:ln w="19050" cap="rnd">
            <a:tailEnd type="none" w="sm" len="lg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21" name="Straight Connector 120"/>
          <p:cNvCxnSpPr>
            <a:stCxn id="18" idx="2"/>
            <a:endCxn id="105" idx="0"/>
          </p:cNvCxnSpPr>
          <p:nvPr/>
        </p:nvCxnSpPr>
        <p:spPr>
          <a:xfrm>
            <a:off x="2535148" y="5181600"/>
            <a:ext cx="342900" cy="457200"/>
          </a:xfrm>
          <a:prstGeom prst="line">
            <a:avLst/>
          </a:prstGeom>
          <a:ln w="19050" cap="rnd">
            <a:tailEnd type="none" w="sm" len="lg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23" name="Straight Connector 122"/>
          <p:cNvCxnSpPr>
            <a:stCxn id="18" idx="2"/>
            <a:endCxn id="107" idx="0"/>
          </p:cNvCxnSpPr>
          <p:nvPr/>
        </p:nvCxnSpPr>
        <p:spPr>
          <a:xfrm>
            <a:off x="2535148" y="5181600"/>
            <a:ext cx="1181100" cy="457200"/>
          </a:xfrm>
          <a:prstGeom prst="line">
            <a:avLst/>
          </a:prstGeom>
          <a:ln w="19050" cap="rnd">
            <a:tailEnd type="none" w="sm" len="lg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24" name="Straight Connector 123"/>
          <p:cNvCxnSpPr>
            <a:stCxn id="18" idx="2"/>
            <a:endCxn id="108" idx="0"/>
          </p:cNvCxnSpPr>
          <p:nvPr/>
        </p:nvCxnSpPr>
        <p:spPr>
          <a:xfrm>
            <a:off x="2535148" y="5181600"/>
            <a:ext cx="2019300" cy="457200"/>
          </a:xfrm>
          <a:prstGeom prst="line">
            <a:avLst/>
          </a:prstGeom>
          <a:ln w="19050" cap="rnd">
            <a:tailEnd type="none" w="sm" len="lg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25" name="Straight Connector 124"/>
          <p:cNvCxnSpPr>
            <a:stCxn id="18" idx="2"/>
            <a:endCxn id="109" idx="0"/>
          </p:cNvCxnSpPr>
          <p:nvPr/>
        </p:nvCxnSpPr>
        <p:spPr>
          <a:xfrm>
            <a:off x="2535148" y="5181600"/>
            <a:ext cx="3314700" cy="457200"/>
          </a:xfrm>
          <a:prstGeom prst="line">
            <a:avLst/>
          </a:prstGeom>
          <a:ln w="19050" cap="rnd">
            <a:tailEnd type="none" w="sm" len="lg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29" name="Straight Connector 128"/>
          <p:cNvCxnSpPr>
            <a:stCxn id="21" idx="2"/>
            <a:endCxn id="105" idx="0"/>
          </p:cNvCxnSpPr>
          <p:nvPr/>
        </p:nvCxnSpPr>
        <p:spPr>
          <a:xfrm flipH="1">
            <a:off x="2878048" y="5181600"/>
            <a:ext cx="114300" cy="457200"/>
          </a:xfrm>
          <a:prstGeom prst="line">
            <a:avLst/>
          </a:prstGeom>
          <a:ln w="19050" cap="rnd">
            <a:tailEnd type="none" w="sm" len="lg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31" name="Straight Connector 130"/>
          <p:cNvCxnSpPr>
            <a:stCxn id="21" idx="2"/>
            <a:endCxn id="107" idx="0"/>
          </p:cNvCxnSpPr>
          <p:nvPr/>
        </p:nvCxnSpPr>
        <p:spPr>
          <a:xfrm>
            <a:off x="2992348" y="5181600"/>
            <a:ext cx="723900" cy="457200"/>
          </a:xfrm>
          <a:prstGeom prst="line">
            <a:avLst/>
          </a:prstGeom>
          <a:ln w="19050" cap="rnd">
            <a:tailEnd type="none" w="sm" len="lg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32" name="Straight Connector 131"/>
          <p:cNvCxnSpPr>
            <a:stCxn id="21" idx="2"/>
            <a:endCxn id="108" idx="0"/>
          </p:cNvCxnSpPr>
          <p:nvPr/>
        </p:nvCxnSpPr>
        <p:spPr>
          <a:xfrm>
            <a:off x="2992348" y="5181600"/>
            <a:ext cx="1562100" cy="457200"/>
          </a:xfrm>
          <a:prstGeom prst="line">
            <a:avLst/>
          </a:prstGeom>
          <a:ln w="19050" cap="rnd">
            <a:tailEnd type="none" w="sm" len="lg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33" name="Straight Connector 132"/>
          <p:cNvCxnSpPr>
            <a:stCxn id="21" idx="2"/>
            <a:endCxn id="109" idx="0"/>
          </p:cNvCxnSpPr>
          <p:nvPr/>
        </p:nvCxnSpPr>
        <p:spPr>
          <a:xfrm>
            <a:off x="2992348" y="5181600"/>
            <a:ext cx="2857500" cy="457200"/>
          </a:xfrm>
          <a:prstGeom prst="line">
            <a:avLst/>
          </a:prstGeom>
          <a:ln w="19050" cap="rnd">
            <a:tailEnd type="none" w="sm" len="lg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38" name="Straight Connector 137"/>
          <p:cNvCxnSpPr>
            <a:stCxn id="28" idx="2"/>
            <a:endCxn id="105" idx="0"/>
          </p:cNvCxnSpPr>
          <p:nvPr/>
        </p:nvCxnSpPr>
        <p:spPr>
          <a:xfrm flipH="1">
            <a:off x="2878048" y="5181600"/>
            <a:ext cx="571500" cy="457200"/>
          </a:xfrm>
          <a:prstGeom prst="line">
            <a:avLst/>
          </a:prstGeom>
          <a:ln w="19050" cap="rnd">
            <a:tailEnd type="none" w="sm" len="lg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40" name="Straight Connector 139"/>
          <p:cNvCxnSpPr>
            <a:stCxn id="28" idx="2"/>
            <a:endCxn id="107" idx="0"/>
          </p:cNvCxnSpPr>
          <p:nvPr/>
        </p:nvCxnSpPr>
        <p:spPr>
          <a:xfrm>
            <a:off x="3449548" y="5181600"/>
            <a:ext cx="266700" cy="457200"/>
          </a:xfrm>
          <a:prstGeom prst="line">
            <a:avLst/>
          </a:prstGeom>
          <a:ln w="19050" cap="rnd">
            <a:tailEnd type="none" w="sm" len="lg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41" name="Straight Connector 140"/>
          <p:cNvCxnSpPr>
            <a:stCxn id="28" idx="2"/>
            <a:endCxn id="108" idx="0"/>
          </p:cNvCxnSpPr>
          <p:nvPr/>
        </p:nvCxnSpPr>
        <p:spPr>
          <a:xfrm>
            <a:off x="3449548" y="5181600"/>
            <a:ext cx="1104900" cy="457200"/>
          </a:xfrm>
          <a:prstGeom prst="line">
            <a:avLst/>
          </a:prstGeom>
          <a:ln w="19050" cap="rnd">
            <a:tailEnd type="none" w="sm" len="lg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42" name="Straight Connector 141"/>
          <p:cNvCxnSpPr>
            <a:stCxn id="28" idx="2"/>
            <a:endCxn id="109" idx="0"/>
          </p:cNvCxnSpPr>
          <p:nvPr/>
        </p:nvCxnSpPr>
        <p:spPr>
          <a:xfrm>
            <a:off x="3449548" y="5181600"/>
            <a:ext cx="2400300" cy="457200"/>
          </a:xfrm>
          <a:prstGeom prst="line">
            <a:avLst/>
          </a:prstGeom>
          <a:ln w="19050" cap="rnd">
            <a:tailEnd type="none" w="sm" len="lg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46" name="Straight Connector 145"/>
          <p:cNvCxnSpPr>
            <a:stCxn id="35" idx="2"/>
            <a:endCxn id="105" idx="0"/>
          </p:cNvCxnSpPr>
          <p:nvPr/>
        </p:nvCxnSpPr>
        <p:spPr>
          <a:xfrm flipH="1">
            <a:off x="2878048" y="5181600"/>
            <a:ext cx="1028700" cy="457200"/>
          </a:xfrm>
          <a:prstGeom prst="line">
            <a:avLst/>
          </a:prstGeom>
          <a:ln w="19050" cap="rnd">
            <a:tailEnd type="none" w="sm" len="lg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48" name="Straight Connector 147"/>
          <p:cNvCxnSpPr>
            <a:stCxn id="35" idx="2"/>
            <a:endCxn id="107" idx="0"/>
          </p:cNvCxnSpPr>
          <p:nvPr/>
        </p:nvCxnSpPr>
        <p:spPr>
          <a:xfrm flipH="1">
            <a:off x="3716248" y="5181600"/>
            <a:ext cx="190500" cy="457200"/>
          </a:xfrm>
          <a:prstGeom prst="line">
            <a:avLst/>
          </a:prstGeom>
          <a:ln w="19050" cap="rnd">
            <a:tailEnd type="none" w="sm" len="lg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49" name="Straight Connector 148"/>
          <p:cNvCxnSpPr>
            <a:stCxn id="35" idx="2"/>
            <a:endCxn id="108" idx="0"/>
          </p:cNvCxnSpPr>
          <p:nvPr/>
        </p:nvCxnSpPr>
        <p:spPr>
          <a:xfrm>
            <a:off x="3906748" y="5181600"/>
            <a:ext cx="647700" cy="457200"/>
          </a:xfrm>
          <a:prstGeom prst="line">
            <a:avLst/>
          </a:prstGeom>
          <a:ln w="19050" cap="rnd">
            <a:tailEnd type="none" w="sm" len="lg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50" name="Straight Connector 149"/>
          <p:cNvCxnSpPr>
            <a:stCxn id="35" idx="2"/>
            <a:endCxn id="109" idx="0"/>
          </p:cNvCxnSpPr>
          <p:nvPr/>
        </p:nvCxnSpPr>
        <p:spPr>
          <a:xfrm>
            <a:off x="3906748" y="5181600"/>
            <a:ext cx="1943100" cy="457200"/>
          </a:xfrm>
          <a:prstGeom prst="line">
            <a:avLst/>
          </a:prstGeom>
          <a:ln w="19050" cap="rnd">
            <a:tailEnd type="none" w="sm" len="lg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54" name="Straight Connector 153"/>
          <p:cNvCxnSpPr>
            <a:stCxn id="42" idx="2"/>
            <a:endCxn id="105" idx="0"/>
          </p:cNvCxnSpPr>
          <p:nvPr/>
        </p:nvCxnSpPr>
        <p:spPr>
          <a:xfrm flipH="1">
            <a:off x="2878048" y="5181600"/>
            <a:ext cx="1485900" cy="457200"/>
          </a:xfrm>
          <a:prstGeom prst="line">
            <a:avLst/>
          </a:prstGeom>
          <a:ln w="19050" cap="rnd">
            <a:tailEnd type="none" w="sm" len="lg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56" name="Straight Connector 155"/>
          <p:cNvCxnSpPr>
            <a:stCxn id="42" idx="2"/>
            <a:endCxn id="107" idx="0"/>
          </p:cNvCxnSpPr>
          <p:nvPr/>
        </p:nvCxnSpPr>
        <p:spPr>
          <a:xfrm flipH="1">
            <a:off x="3716248" y="5181600"/>
            <a:ext cx="647700" cy="457200"/>
          </a:xfrm>
          <a:prstGeom prst="line">
            <a:avLst/>
          </a:prstGeom>
          <a:ln w="19050" cap="rnd">
            <a:tailEnd type="none" w="sm" len="lg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57" name="Straight Connector 156"/>
          <p:cNvCxnSpPr>
            <a:stCxn id="42" idx="2"/>
            <a:endCxn id="108" idx="0"/>
          </p:cNvCxnSpPr>
          <p:nvPr/>
        </p:nvCxnSpPr>
        <p:spPr>
          <a:xfrm>
            <a:off x="4363948" y="5181600"/>
            <a:ext cx="190500" cy="457200"/>
          </a:xfrm>
          <a:prstGeom prst="line">
            <a:avLst/>
          </a:prstGeom>
          <a:ln w="19050" cap="rnd">
            <a:tailEnd type="none" w="sm" len="lg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58" name="Straight Connector 157"/>
          <p:cNvCxnSpPr>
            <a:stCxn id="42" idx="2"/>
            <a:endCxn id="109" idx="0"/>
          </p:cNvCxnSpPr>
          <p:nvPr/>
        </p:nvCxnSpPr>
        <p:spPr>
          <a:xfrm>
            <a:off x="4363948" y="5181600"/>
            <a:ext cx="1485900" cy="457200"/>
          </a:xfrm>
          <a:prstGeom prst="line">
            <a:avLst/>
          </a:prstGeom>
          <a:ln w="19050" cap="rnd">
            <a:tailEnd type="none" w="sm" len="lg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62" name="Straight Connector 161"/>
          <p:cNvCxnSpPr>
            <a:stCxn id="49" idx="2"/>
            <a:endCxn id="105" idx="0"/>
          </p:cNvCxnSpPr>
          <p:nvPr/>
        </p:nvCxnSpPr>
        <p:spPr>
          <a:xfrm flipH="1">
            <a:off x="2878048" y="5181600"/>
            <a:ext cx="1943100" cy="457200"/>
          </a:xfrm>
          <a:prstGeom prst="line">
            <a:avLst/>
          </a:prstGeom>
          <a:ln w="19050" cap="rnd">
            <a:tailEnd type="none" w="sm" len="lg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63" name="Straight Connector 162"/>
          <p:cNvCxnSpPr>
            <a:stCxn id="49" idx="2"/>
            <a:endCxn id="107" idx="0"/>
          </p:cNvCxnSpPr>
          <p:nvPr/>
        </p:nvCxnSpPr>
        <p:spPr>
          <a:xfrm flipH="1">
            <a:off x="3716248" y="5181600"/>
            <a:ext cx="1104900" cy="457200"/>
          </a:xfrm>
          <a:prstGeom prst="line">
            <a:avLst/>
          </a:prstGeom>
          <a:ln w="19050" cap="rnd">
            <a:tailEnd type="none" w="sm" len="lg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64" name="Straight Connector 163"/>
          <p:cNvCxnSpPr>
            <a:stCxn id="49" idx="2"/>
            <a:endCxn id="108" idx="0"/>
          </p:cNvCxnSpPr>
          <p:nvPr/>
        </p:nvCxnSpPr>
        <p:spPr>
          <a:xfrm flipH="1">
            <a:off x="4554448" y="5181600"/>
            <a:ext cx="266700" cy="457200"/>
          </a:xfrm>
          <a:prstGeom prst="line">
            <a:avLst/>
          </a:prstGeom>
          <a:ln w="19050" cap="rnd">
            <a:tailEnd type="none" w="sm" len="lg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65" name="Straight Connector 164"/>
          <p:cNvCxnSpPr>
            <a:stCxn id="49" idx="2"/>
            <a:endCxn id="109" idx="0"/>
          </p:cNvCxnSpPr>
          <p:nvPr/>
        </p:nvCxnSpPr>
        <p:spPr>
          <a:xfrm>
            <a:off x="4821148" y="5181600"/>
            <a:ext cx="1028700" cy="457200"/>
          </a:xfrm>
          <a:prstGeom prst="line">
            <a:avLst/>
          </a:prstGeom>
          <a:ln w="19050" cap="rnd">
            <a:tailEnd type="none" w="sm" len="lg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70" name="Straight Connector 169"/>
          <p:cNvCxnSpPr>
            <a:stCxn id="56" idx="2"/>
            <a:endCxn id="105" idx="0"/>
          </p:cNvCxnSpPr>
          <p:nvPr/>
        </p:nvCxnSpPr>
        <p:spPr>
          <a:xfrm flipH="1">
            <a:off x="2878048" y="5181600"/>
            <a:ext cx="2400300" cy="457200"/>
          </a:xfrm>
          <a:prstGeom prst="line">
            <a:avLst/>
          </a:prstGeom>
          <a:ln w="19050" cap="rnd">
            <a:tailEnd type="none" w="sm" len="lg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72" name="Straight Connector 171"/>
          <p:cNvCxnSpPr>
            <a:stCxn id="56" idx="2"/>
            <a:endCxn id="107" idx="0"/>
          </p:cNvCxnSpPr>
          <p:nvPr/>
        </p:nvCxnSpPr>
        <p:spPr>
          <a:xfrm flipH="1">
            <a:off x="3716248" y="5181600"/>
            <a:ext cx="1562100" cy="457200"/>
          </a:xfrm>
          <a:prstGeom prst="line">
            <a:avLst/>
          </a:prstGeom>
          <a:ln w="19050" cap="rnd">
            <a:tailEnd type="none" w="sm" len="lg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73" name="Straight Connector 172"/>
          <p:cNvCxnSpPr>
            <a:stCxn id="56" idx="2"/>
            <a:endCxn id="108" idx="0"/>
          </p:cNvCxnSpPr>
          <p:nvPr/>
        </p:nvCxnSpPr>
        <p:spPr>
          <a:xfrm flipH="1">
            <a:off x="4554448" y="5181600"/>
            <a:ext cx="723900" cy="457200"/>
          </a:xfrm>
          <a:prstGeom prst="line">
            <a:avLst/>
          </a:prstGeom>
          <a:ln w="19050" cap="rnd">
            <a:tailEnd type="none" w="sm" len="lg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74" name="Straight Connector 173"/>
          <p:cNvCxnSpPr>
            <a:stCxn id="56" idx="2"/>
            <a:endCxn id="109" idx="0"/>
          </p:cNvCxnSpPr>
          <p:nvPr/>
        </p:nvCxnSpPr>
        <p:spPr>
          <a:xfrm>
            <a:off x="5278348" y="5181600"/>
            <a:ext cx="571500" cy="457200"/>
          </a:xfrm>
          <a:prstGeom prst="line">
            <a:avLst/>
          </a:prstGeom>
          <a:ln w="19050" cap="rnd">
            <a:tailEnd type="none" w="sm" len="lg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78" name="Straight Connector 177"/>
          <p:cNvCxnSpPr>
            <a:stCxn id="64" idx="2"/>
            <a:endCxn id="105" idx="0"/>
          </p:cNvCxnSpPr>
          <p:nvPr/>
        </p:nvCxnSpPr>
        <p:spPr>
          <a:xfrm flipH="1">
            <a:off x="2878048" y="5181600"/>
            <a:ext cx="3314700" cy="457200"/>
          </a:xfrm>
          <a:prstGeom prst="line">
            <a:avLst/>
          </a:prstGeom>
          <a:ln w="19050" cap="rnd">
            <a:tailEnd type="none" w="sm" len="lg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80" name="Straight Connector 179"/>
          <p:cNvCxnSpPr>
            <a:stCxn id="64" idx="2"/>
            <a:endCxn id="107" idx="0"/>
          </p:cNvCxnSpPr>
          <p:nvPr/>
        </p:nvCxnSpPr>
        <p:spPr>
          <a:xfrm flipH="1">
            <a:off x="3716248" y="5181600"/>
            <a:ext cx="2476500" cy="457200"/>
          </a:xfrm>
          <a:prstGeom prst="line">
            <a:avLst/>
          </a:prstGeom>
          <a:ln w="19050" cap="rnd">
            <a:tailEnd type="none" w="sm" len="lg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81" name="Straight Connector 180"/>
          <p:cNvCxnSpPr>
            <a:stCxn id="64" idx="2"/>
            <a:endCxn id="108" idx="0"/>
          </p:cNvCxnSpPr>
          <p:nvPr/>
        </p:nvCxnSpPr>
        <p:spPr>
          <a:xfrm flipH="1">
            <a:off x="4554448" y="5181600"/>
            <a:ext cx="1638300" cy="457200"/>
          </a:xfrm>
          <a:prstGeom prst="line">
            <a:avLst/>
          </a:prstGeom>
          <a:ln w="19050" cap="rnd">
            <a:tailEnd type="none" w="sm" len="lg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82" name="Straight Connector 181"/>
          <p:cNvCxnSpPr>
            <a:stCxn id="64" idx="2"/>
            <a:endCxn id="109" idx="0"/>
          </p:cNvCxnSpPr>
          <p:nvPr/>
        </p:nvCxnSpPr>
        <p:spPr>
          <a:xfrm flipH="1">
            <a:off x="5849848" y="5181600"/>
            <a:ext cx="342900" cy="457200"/>
          </a:xfrm>
          <a:prstGeom prst="line">
            <a:avLst/>
          </a:prstGeom>
          <a:ln w="19050" cap="rnd">
            <a:tailEnd type="none" w="sm" len="lg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86" name="Straight Connector 185"/>
          <p:cNvCxnSpPr>
            <a:stCxn id="71" idx="2"/>
            <a:endCxn id="105" idx="0"/>
          </p:cNvCxnSpPr>
          <p:nvPr/>
        </p:nvCxnSpPr>
        <p:spPr>
          <a:xfrm flipH="1">
            <a:off x="2878048" y="5181600"/>
            <a:ext cx="3771900" cy="457200"/>
          </a:xfrm>
          <a:prstGeom prst="line">
            <a:avLst/>
          </a:prstGeom>
          <a:ln w="19050" cap="rnd">
            <a:tailEnd type="none" w="sm" len="lg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88" name="Straight Connector 187"/>
          <p:cNvCxnSpPr>
            <a:stCxn id="71" idx="2"/>
            <a:endCxn id="107" idx="0"/>
          </p:cNvCxnSpPr>
          <p:nvPr/>
        </p:nvCxnSpPr>
        <p:spPr>
          <a:xfrm flipH="1">
            <a:off x="3716248" y="5181600"/>
            <a:ext cx="2933700" cy="457200"/>
          </a:xfrm>
          <a:prstGeom prst="line">
            <a:avLst/>
          </a:prstGeom>
          <a:ln w="19050" cap="rnd">
            <a:tailEnd type="none" w="sm" len="lg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89" name="Straight Connector 188"/>
          <p:cNvCxnSpPr>
            <a:stCxn id="71" idx="2"/>
            <a:endCxn id="108" idx="0"/>
          </p:cNvCxnSpPr>
          <p:nvPr/>
        </p:nvCxnSpPr>
        <p:spPr>
          <a:xfrm flipH="1">
            <a:off x="4554448" y="5181600"/>
            <a:ext cx="2095500" cy="457200"/>
          </a:xfrm>
          <a:prstGeom prst="line">
            <a:avLst/>
          </a:prstGeom>
          <a:ln w="19050" cap="rnd">
            <a:tailEnd type="none" w="sm" len="lg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90" name="Straight Connector 189"/>
          <p:cNvCxnSpPr>
            <a:stCxn id="71" idx="2"/>
            <a:endCxn id="109" idx="0"/>
          </p:cNvCxnSpPr>
          <p:nvPr/>
        </p:nvCxnSpPr>
        <p:spPr>
          <a:xfrm flipH="1">
            <a:off x="5849848" y="5181600"/>
            <a:ext cx="800100" cy="457200"/>
          </a:xfrm>
          <a:prstGeom prst="line">
            <a:avLst/>
          </a:prstGeom>
          <a:ln w="19050" cap="rnd">
            <a:tailEnd type="none" w="sm" len="lg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94" name="TextBox 193"/>
          <p:cNvSpPr txBox="1"/>
          <p:nvPr/>
        </p:nvSpPr>
        <p:spPr>
          <a:xfrm>
            <a:off x="6916648" y="4874201"/>
            <a:ext cx="1069525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ts val="1800"/>
              </a:lnSpc>
              <a:spcBef>
                <a:spcPts val="0"/>
              </a:spcBef>
            </a:pPr>
            <a:r>
              <a:rPr lang="en-US" dirty="0" smtClean="0"/>
              <a:t>Backups</a:t>
            </a:r>
            <a:endParaRPr lang="en-US" dirty="0"/>
          </a:p>
        </p:txBody>
      </p:sp>
      <p:cxnSp>
        <p:nvCxnSpPr>
          <p:cNvPr id="196" name="Straight Connector 195"/>
          <p:cNvCxnSpPr/>
          <p:nvPr/>
        </p:nvCxnSpPr>
        <p:spPr>
          <a:xfrm>
            <a:off x="1735048" y="4114800"/>
            <a:ext cx="0" cy="762000"/>
          </a:xfrm>
          <a:prstGeom prst="line">
            <a:avLst/>
          </a:prstGeom>
          <a:ln w="25400" cap="rnd">
            <a:prstDash val="sysDot"/>
            <a:tailEnd type="triangle" w="med" len="lg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97" name="Straight Connector 196"/>
          <p:cNvCxnSpPr/>
          <p:nvPr/>
        </p:nvCxnSpPr>
        <p:spPr>
          <a:xfrm>
            <a:off x="1735048" y="5181600"/>
            <a:ext cx="0" cy="641132"/>
          </a:xfrm>
          <a:prstGeom prst="line">
            <a:avLst/>
          </a:prstGeom>
          <a:ln w="25400" cap="rnd">
            <a:prstDash val="sysDot"/>
            <a:tailEnd type="triangle" w="med" len="lg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41" name="TextBox 240"/>
          <p:cNvSpPr txBox="1"/>
          <p:nvPr/>
        </p:nvSpPr>
        <p:spPr>
          <a:xfrm>
            <a:off x="554835" y="4191000"/>
            <a:ext cx="1197765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>
              <a:lnSpc>
                <a:spcPts val="1800"/>
              </a:lnSpc>
              <a:spcBef>
                <a:spcPts val="0"/>
              </a:spcBef>
            </a:pPr>
            <a:r>
              <a:rPr lang="en-US" dirty="0" smtClean="0"/>
              <a:t>Normal</a:t>
            </a:r>
            <a:br>
              <a:rPr lang="en-US" dirty="0" smtClean="0"/>
            </a:br>
            <a:r>
              <a:rPr lang="en-US" dirty="0" smtClean="0"/>
              <a:t>Operation</a:t>
            </a:r>
            <a:endParaRPr lang="en-US" dirty="0"/>
          </a:p>
        </p:txBody>
      </p:sp>
      <p:sp>
        <p:nvSpPr>
          <p:cNvPr id="242" name="TextBox 241"/>
          <p:cNvSpPr txBox="1"/>
          <p:nvPr/>
        </p:nvSpPr>
        <p:spPr>
          <a:xfrm>
            <a:off x="554835" y="5181600"/>
            <a:ext cx="1159292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>
              <a:lnSpc>
                <a:spcPts val="1800"/>
              </a:lnSpc>
              <a:spcBef>
                <a:spcPts val="0"/>
              </a:spcBef>
            </a:pPr>
            <a:r>
              <a:rPr lang="en-US" dirty="0" smtClean="0"/>
              <a:t>Crash</a:t>
            </a:r>
            <a:br>
              <a:rPr lang="en-US" dirty="0" smtClean="0"/>
            </a:br>
            <a:r>
              <a:rPr lang="en-US" dirty="0" smtClean="0"/>
              <a:t>Recovery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17766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Requirements for replica placement:</a:t>
            </a:r>
          </a:p>
          <a:p>
            <a:pPr lvl="1"/>
            <a:r>
              <a:rPr lang="en-US" dirty="0" smtClean="0"/>
              <a:t>Distribute replicas for each master uniformly</a:t>
            </a:r>
          </a:p>
          <a:p>
            <a:pPr lvl="1"/>
            <a:r>
              <a:rPr lang="en-US" dirty="0" smtClean="0"/>
              <a:t>Use backup bandwidth and space evenly</a:t>
            </a:r>
          </a:p>
          <a:p>
            <a:pPr lvl="1"/>
            <a:r>
              <a:rPr lang="en-US" dirty="0" smtClean="0"/>
              <a:t>Reflect failure modes (replicas in different racks)</a:t>
            </a:r>
          </a:p>
          <a:p>
            <a:pPr lvl="1"/>
            <a:r>
              <a:rPr lang="en-US" dirty="0" smtClean="0"/>
              <a:t>Backups may have different device capacities/speeds</a:t>
            </a:r>
          </a:p>
          <a:p>
            <a:pPr lvl="1"/>
            <a:r>
              <a:rPr lang="en-US" dirty="0" smtClean="0"/>
              <a:t>Backups enter and leave cluster</a:t>
            </a:r>
          </a:p>
          <a:p>
            <a:pPr lvl="1"/>
            <a:r>
              <a:rPr lang="en-US" dirty="0" smtClean="0"/>
              <a:t>Each master must place its replicas independently</a:t>
            </a:r>
          </a:p>
          <a:p>
            <a:r>
              <a:rPr lang="en-US" dirty="0" smtClean="0"/>
              <a:t>Solution: </a:t>
            </a:r>
            <a:r>
              <a:rPr lang="en-US" dirty="0" smtClean="0">
                <a:solidFill>
                  <a:schemeClr val="tx2"/>
                </a:solidFill>
              </a:rPr>
              <a:t>randomization with refinement</a:t>
            </a:r>
          </a:p>
          <a:p>
            <a:pPr lvl="1"/>
            <a:r>
              <a:rPr lang="en-US" dirty="0" smtClean="0"/>
              <a:t>Based on </a:t>
            </a:r>
            <a:r>
              <a:rPr lang="en-US" dirty="0" err="1" smtClean="0"/>
              <a:t>Mitzenmacher’s</a:t>
            </a:r>
            <a:r>
              <a:rPr lang="en-US" dirty="0" smtClean="0"/>
              <a:t> </a:t>
            </a:r>
            <a:r>
              <a:rPr lang="en-US" dirty="0" smtClean="0"/>
              <a:t>“power of two choices”</a:t>
            </a:r>
          </a:p>
          <a:p>
            <a:pPr lvl="1"/>
            <a:r>
              <a:rPr lang="en-US" dirty="0" smtClean="0"/>
              <a:t>Pick several candidate backups at random</a:t>
            </a:r>
          </a:p>
          <a:p>
            <a:pPr lvl="1"/>
            <a:r>
              <a:rPr lang="en-US" dirty="0" smtClean="0"/>
              <a:t>Select best choice(s)</a:t>
            </a:r>
            <a:br>
              <a:rPr lang="en-US" dirty="0" smtClean="0"/>
            </a:br>
            <a:r>
              <a:rPr lang="en-US" dirty="0" smtClean="0"/>
              <a:t>(minimize worst-case read time for a backup)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March 1, 2015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The RAMCloud Storage System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E2162002-2512-45FD-82AF-2FE8F2E91859}" type="slidenum">
              <a:rPr lang="en-US" smtClean="0"/>
              <a:pPr>
                <a:defRPr/>
              </a:pPr>
              <a:t>61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Scattering </a:t>
            </a:r>
            <a:r>
              <a:rPr lang="en-US" dirty="0" smtClean="0"/>
              <a:t>Segment Replicas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59743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ontent Placeholder 13"/>
          <p:cNvSpPr>
            <a:spLocks noGrp="1"/>
          </p:cNvSpPr>
          <p:nvPr>
            <p:ph idx="1"/>
          </p:nvPr>
        </p:nvSpPr>
        <p:spPr>
          <a:xfrm>
            <a:off x="457200" y="2915653"/>
            <a:ext cx="2895600" cy="1600200"/>
          </a:xfrm>
        </p:spPr>
        <p:txBody>
          <a:bodyPr/>
          <a:lstStyle/>
          <a:p>
            <a:r>
              <a:rPr lang="en-US" sz="2000" dirty="0" smtClean="0"/>
              <a:t>120 recoveries</a:t>
            </a:r>
            <a:br>
              <a:rPr lang="en-US" sz="2000" dirty="0" smtClean="0"/>
            </a:br>
            <a:r>
              <a:rPr lang="en-US" sz="2000" dirty="0" smtClean="0"/>
              <a:t>per graph</a:t>
            </a:r>
          </a:p>
          <a:p>
            <a:r>
              <a:rPr lang="en-US" sz="2000" dirty="0" smtClean="0"/>
              <a:t>Replicas stored</a:t>
            </a:r>
            <a:br>
              <a:rPr lang="en-US" sz="2000" dirty="0" smtClean="0"/>
            </a:br>
            <a:r>
              <a:rPr lang="en-US" sz="2000" dirty="0" smtClean="0"/>
              <a:t>on disk</a:t>
            </a:r>
            <a:endParaRPr lang="en-US" sz="2000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March 1, 2015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The RAMCloud Storage System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E2162002-2512-45FD-82AF-2FE8F2E91859}" type="slidenum">
              <a:rPr lang="en-US" smtClean="0"/>
              <a:pPr>
                <a:defRPr/>
              </a:pPr>
              <a:t>62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Placement Effectiveness</a:t>
            </a:r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4198" y="1057598"/>
            <a:ext cx="4572002" cy="55718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19285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Must</a:t>
            </a:r>
            <a:r>
              <a:rPr lang="en-US" dirty="0" smtClean="0"/>
              <a:t> </a:t>
            </a:r>
            <a:r>
              <a:rPr lang="en-US" dirty="0" smtClean="0"/>
              <a:t>detect failures in a few hundred </a:t>
            </a:r>
            <a:r>
              <a:rPr lang="en-US" dirty="0" err="1" smtClean="0"/>
              <a:t>ms</a:t>
            </a:r>
            <a:endParaRPr lang="en-US" dirty="0" smtClean="0"/>
          </a:p>
          <a:p>
            <a:r>
              <a:rPr lang="en-US" dirty="0" smtClean="0"/>
              <a:t>Distributed randomized approach:</a:t>
            </a:r>
          </a:p>
          <a:p>
            <a:pPr lvl="1"/>
            <a:r>
              <a:rPr lang="en-US" dirty="0" smtClean="0"/>
              <a:t>Every 100ms each server pings another at random</a:t>
            </a:r>
          </a:p>
          <a:p>
            <a:pPr lvl="1"/>
            <a:r>
              <a:rPr lang="en-US" dirty="0" smtClean="0"/>
              <a:t>No response in 10-20ms? Report to coordinator</a:t>
            </a:r>
          </a:p>
          <a:p>
            <a:pPr lvl="1"/>
            <a:r>
              <a:rPr lang="en-US" dirty="0" smtClean="0"/>
              <a:t>Coordinator pings again before declaring death</a:t>
            </a:r>
          </a:p>
          <a:p>
            <a:r>
              <a:rPr lang="en-US" dirty="0" smtClean="0"/>
              <a:t>Probability of detecting crashed server:</a:t>
            </a:r>
          </a:p>
          <a:p>
            <a:pPr lvl="1"/>
            <a:r>
              <a:rPr lang="en-US" dirty="0" smtClean="0"/>
              <a:t>63% in first round</a:t>
            </a:r>
          </a:p>
          <a:p>
            <a:pPr lvl="1"/>
            <a:r>
              <a:rPr lang="en-US" dirty="0" smtClean="0"/>
              <a:t>99% after 5 rounds</a:t>
            </a:r>
          </a:p>
          <a:p>
            <a:r>
              <a:rPr lang="en-US" dirty="0" smtClean="0"/>
              <a:t>Problems:</a:t>
            </a:r>
          </a:p>
          <a:p>
            <a:pPr lvl="1"/>
            <a:r>
              <a:rPr lang="en-US" dirty="0" smtClean="0"/>
              <a:t>Performance glitches may be treated as failures</a:t>
            </a:r>
            <a:br>
              <a:rPr lang="en-US" dirty="0" smtClean="0"/>
            </a:br>
            <a:r>
              <a:rPr lang="en-US" dirty="0" smtClean="0"/>
              <a:t>(overloaded servers)</a:t>
            </a:r>
          </a:p>
          <a:p>
            <a:pPr lvl="1"/>
            <a:r>
              <a:rPr lang="en-US" dirty="0" smtClean="0"/>
              <a:t>Protocol interactions (200 </a:t>
            </a:r>
            <a:r>
              <a:rPr lang="en-US" dirty="0" err="1" smtClean="0"/>
              <a:t>ms</a:t>
            </a:r>
            <a:r>
              <a:rPr lang="en-US" dirty="0" smtClean="0"/>
              <a:t> retry interval in TCP)</a:t>
            </a:r>
          </a:p>
          <a:p>
            <a:pPr lvl="1"/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March 1, 2015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The RAMCloud Storage System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E2162002-2512-45FD-82AF-2FE8F2E91859}" type="slidenum">
              <a:rPr lang="en-US" smtClean="0"/>
              <a:pPr>
                <a:defRPr/>
              </a:pPr>
              <a:t>63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Fast Failure Detection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19161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en-US" dirty="0" smtClean="0"/>
              <a:t>Coordinator collects log metadata from all backups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Coordinator divides recovery work (tablet partitions)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Coordinator chooses recovery masters, assigns partitions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Recovery masters, backups replay log entries</a:t>
            </a:r>
            <a:endParaRPr lang="en-US" dirty="0"/>
          </a:p>
          <a:p>
            <a:pPr lvl="1"/>
            <a:r>
              <a:rPr lang="en-US" dirty="0" smtClean="0"/>
              <a:t>Recovery masters incorporate data into their logs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Coordinator updates tablet configuration info to make tablets available </a:t>
            </a:r>
            <a:r>
              <a:rPr lang="en-US" dirty="0" smtClean="0"/>
              <a:t>on new masters</a:t>
            </a:r>
            <a:endParaRPr lang="en-US" dirty="0" smtClean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March 1, 2015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The RAMCloud Storage System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E2162002-2512-45FD-82AF-2FE8F2E91859}" type="slidenum">
              <a:rPr lang="en-US" smtClean="0"/>
              <a:pPr>
                <a:defRPr/>
              </a:pPr>
              <a:t>64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Master Recovery Overview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20338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3733800"/>
            <a:ext cx="7848600" cy="2392363"/>
          </a:xfrm>
        </p:spPr>
        <p:txBody>
          <a:bodyPr/>
          <a:lstStyle/>
          <a:p>
            <a:r>
              <a:rPr lang="en-US" dirty="0" smtClean="0"/>
              <a:t>Invariants:</a:t>
            </a:r>
          </a:p>
          <a:p>
            <a:pPr lvl="1">
              <a:spcBef>
                <a:spcPts val="0"/>
              </a:spcBef>
            </a:pPr>
            <a:r>
              <a:rPr lang="en-US" dirty="0" smtClean="0"/>
              <a:t>Header names all other segments in log (</a:t>
            </a:r>
            <a:r>
              <a:rPr lang="en-US" dirty="0" smtClean="0">
                <a:solidFill>
                  <a:schemeClr val="tx2"/>
                </a:solidFill>
              </a:rPr>
              <a:t>log digest</a:t>
            </a:r>
            <a:r>
              <a:rPr lang="en-US" dirty="0" smtClean="0"/>
              <a:t>)</a:t>
            </a:r>
          </a:p>
          <a:p>
            <a:pPr lvl="1">
              <a:spcBef>
                <a:spcPts val="0"/>
              </a:spcBef>
            </a:pPr>
            <a:r>
              <a:rPr lang="en-US" dirty="0" smtClean="0"/>
              <a:t>At least one </a:t>
            </a:r>
            <a:r>
              <a:rPr lang="en-US" dirty="0" smtClean="0">
                <a:solidFill>
                  <a:schemeClr val="tx2"/>
                </a:solidFill>
              </a:rPr>
              <a:t>open segment </a:t>
            </a:r>
            <a:r>
              <a:rPr lang="en-US" dirty="0" smtClean="0"/>
              <a:t>(header but no footer)</a:t>
            </a:r>
          </a:p>
          <a:p>
            <a:pPr lvl="1">
              <a:spcBef>
                <a:spcPts val="0"/>
              </a:spcBef>
            </a:pPr>
            <a:r>
              <a:rPr lang="en-US" dirty="0" smtClean="0"/>
              <a:t>If multiple open segments, only oldest contains data</a:t>
            </a:r>
          </a:p>
          <a:p>
            <a:r>
              <a:rPr lang="en-US" dirty="0" smtClean="0"/>
              <a:t>Defer recovery until log complete:</a:t>
            </a:r>
          </a:p>
          <a:p>
            <a:pPr lvl="1">
              <a:spcBef>
                <a:spcPts val="0"/>
              </a:spcBef>
            </a:pPr>
            <a:r>
              <a:rPr lang="en-US" dirty="0" smtClean="0"/>
              <a:t>Open segment available</a:t>
            </a:r>
          </a:p>
          <a:p>
            <a:pPr lvl="1">
              <a:spcBef>
                <a:spcPts val="0"/>
              </a:spcBef>
            </a:pPr>
            <a:r>
              <a:rPr lang="en-US" dirty="0" smtClean="0"/>
              <a:t>One replica available for each segment in log digest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March 1, 2015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The RAMCloud Storage System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Slide </a:t>
            </a:r>
            <a:fld id="{E2162002-2512-45FD-82AF-2FE8F2E91859}" type="slidenum">
              <a:rPr lang="en-US" smtClean="0"/>
              <a:pPr>
                <a:defRPr/>
              </a:pPr>
              <a:t>65</a:t>
            </a:fld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Ensuring Log Completeness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1981200" y="1524000"/>
            <a:ext cx="2895600" cy="304800"/>
          </a:xfrm>
          <a:prstGeom prst="rect">
            <a:avLst/>
          </a:prstGeom>
          <a:ln>
            <a:solidFill>
              <a:srgbClr val="4974CB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981200" y="1524000"/>
            <a:ext cx="762000" cy="304800"/>
          </a:xfrm>
          <a:prstGeom prst="rect">
            <a:avLst/>
          </a:prstGeom>
          <a:solidFill>
            <a:srgbClr val="E3EAF9"/>
          </a:solidFill>
          <a:ln>
            <a:solidFill>
              <a:srgbClr val="4974CB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r>
              <a:rPr lang="en-US" sz="1400" dirty="0">
                <a:solidFill>
                  <a:schemeClr val="tx1"/>
                </a:solidFill>
              </a:rPr>
              <a:t>Header</a:t>
            </a:r>
          </a:p>
        </p:txBody>
      </p:sp>
      <p:sp>
        <p:nvSpPr>
          <p:cNvPr id="10" name="Rectangle 9"/>
          <p:cNvSpPr/>
          <p:nvPr/>
        </p:nvSpPr>
        <p:spPr>
          <a:xfrm>
            <a:off x="2743200" y="1524000"/>
            <a:ext cx="1371600" cy="304800"/>
          </a:xfrm>
          <a:prstGeom prst="rect">
            <a:avLst/>
          </a:prstGeom>
          <a:solidFill>
            <a:srgbClr val="E3EAF9"/>
          </a:solidFill>
          <a:ln>
            <a:solidFill>
              <a:srgbClr val="4974CB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r>
              <a:rPr lang="en-US" sz="1400" dirty="0">
                <a:solidFill>
                  <a:schemeClr val="tx1"/>
                </a:solidFill>
              </a:rPr>
              <a:t>Data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981200" y="1066800"/>
            <a:ext cx="2895600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b="1" dirty="0" smtClean="0"/>
              <a:t>Old Head</a:t>
            </a:r>
            <a:endParaRPr lang="en-US" b="1" dirty="0"/>
          </a:p>
        </p:txBody>
      </p:sp>
      <p:sp>
        <p:nvSpPr>
          <p:cNvPr id="15" name="TextBox 14"/>
          <p:cNvSpPr txBox="1"/>
          <p:nvPr/>
        </p:nvSpPr>
        <p:spPr>
          <a:xfrm>
            <a:off x="5486400" y="1066800"/>
            <a:ext cx="2895600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b="1" dirty="0" smtClean="0"/>
              <a:t>New Head</a:t>
            </a:r>
            <a:endParaRPr lang="en-US" b="1" dirty="0"/>
          </a:p>
        </p:txBody>
      </p:sp>
      <p:sp>
        <p:nvSpPr>
          <p:cNvPr id="16" name="Rectangle 15"/>
          <p:cNvSpPr/>
          <p:nvPr/>
        </p:nvSpPr>
        <p:spPr>
          <a:xfrm>
            <a:off x="1981200" y="2057400"/>
            <a:ext cx="2895600" cy="304800"/>
          </a:xfrm>
          <a:prstGeom prst="rect">
            <a:avLst/>
          </a:prstGeom>
          <a:ln>
            <a:solidFill>
              <a:srgbClr val="4974CB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1981200" y="2057400"/>
            <a:ext cx="762000" cy="304800"/>
          </a:xfrm>
          <a:prstGeom prst="rect">
            <a:avLst/>
          </a:prstGeom>
          <a:solidFill>
            <a:srgbClr val="E3EAF9"/>
          </a:solidFill>
          <a:ln>
            <a:solidFill>
              <a:srgbClr val="4974CB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r>
              <a:rPr lang="en-US" sz="1400" dirty="0">
                <a:solidFill>
                  <a:schemeClr val="tx1"/>
                </a:solidFill>
              </a:rPr>
              <a:t>Header</a:t>
            </a:r>
          </a:p>
        </p:txBody>
      </p:sp>
      <p:sp>
        <p:nvSpPr>
          <p:cNvPr id="18" name="Rectangle 17"/>
          <p:cNvSpPr/>
          <p:nvPr/>
        </p:nvSpPr>
        <p:spPr>
          <a:xfrm>
            <a:off x="2743200" y="2057400"/>
            <a:ext cx="1371600" cy="304800"/>
          </a:xfrm>
          <a:prstGeom prst="rect">
            <a:avLst/>
          </a:prstGeom>
          <a:solidFill>
            <a:srgbClr val="E3EAF9"/>
          </a:solidFill>
          <a:ln>
            <a:solidFill>
              <a:srgbClr val="4974CB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r>
              <a:rPr lang="en-US" sz="1400" dirty="0">
                <a:solidFill>
                  <a:schemeClr val="tx1"/>
                </a:solidFill>
              </a:rPr>
              <a:t>Data</a:t>
            </a:r>
          </a:p>
        </p:txBody>
      </p:sp>
      <p:sp>
        <p:nvSpPr>
          <p:cNvPr id="19" name="Rectangle 18"/>
          <p:cNvSpPr/>
          <p:nvPr/>
        </p:nvSpPr>
        <p:spPr>
          <a:xfrm>
            <a:off x="5486400" y="2057400"/>
            <a:ext cx="2895600" cy="304800"/>
          </a:xfrm>
          <a:prstGeom prst="rect">
            <a:avLst/>
          </a:prstGeom>
          <a:ln>
            <a:solidFill>
              <a:srgbClr val="4974CB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/>
          <p:cNvSpPr/>
          <p:nvPr/>
        </p:nvSpPr>
        <p:spPr>
          <a:xfrm>
            <a:off x="5486400" y="2057400"/>
            <a:ext cx="762000" cy="304800"/>
          </a:xfrm>
          <a:prstGeom prst="rect">
            <a:avLst/>
          </a:prstGeom>
          <a:solidFill>
            <a:srgbClr val="DFFFDF"/>
          </a:solidFill>
          <a:ln w="25400" algn="ctr">
            <a:solidFill>
              <a:srgbClr val="4974CB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en-US" sz="1400" dirty="0">
                <a:solidFill>
                  <a:schemeClr val="tx1"/>
                </a:solidFill>
                <a:latin typeface="Arial" charset="0"/>
              </a:rPr>
              <a:t>Header</a:t>
            </a:r>
          </a:p>
        </p:txBody>
      </p:sp>
      <p:sp>
        <p:nvSpPr>
          <p:cNvPr id="23" name="Rectangle 22"/>
          <p:cNvSpPr/>
          <p:nvPr/>
        </p:nvSpPr>
        <p:spPr>
          <a:xfrm>
            <a:off x="1981200" y="2590800"/>
            <a:ext cx="2895600" cy="3048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/>
          <p:cNvSpPr/>
          <p:nvPr/>
        </p:nvSpPr>
        <p:spPr>
          <a:xfrm>
            <a:off x="1981200" y="2590800"/>
            <a:ext cx="762000" cy="304800"/>
          </a:xfrm>
          <a:prstGeom prst="rect">
            <a:avLst/>
          </a:prstGeom>
          <a:solidFill>
            <a:srgbClr val="E3EAF9"/>
          </a:solidFill>
          <a:ln>
            <a:solidFill>
              <a:srgbClr val="4974CB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r>
              <a:rPr lang="en-US" sz="1400" dirty="0">
                <a:solidFill>
                  <a:schemeClr val="tx1"/>
                </a:solidFill>
              </a:rPr>
              <a:t>Header</a:t>
            </a:r>
          </a:p>
        </p:txBody>
      </p:sp>
      <p:sp>
        <p:nvSpPr>
          <p:cNvPr id="25" name="Rectangle 24"/>
          <p:cNvSpPr/>
          <p:nvPr/>
        </p:nvSpPr>
        <p:spPr>
          <a:xfrm>
            <a:off x="2743200" y="2590800"/>
            <a:ext cx="1371600" cy="304800"/>
          </a:xfrm>
          <a:prstGeom prst="rect">
            <a:avLst/>
          </a:prstGeom>
          <a:solidFill>
            <a:srgbClr val="E3EAF9"/>
          </a:solidFill>
          <a:ln>
            <a:solidFill>
              <a:srgbClr val="4974CB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r>
              <a:rPr lang="en-US" sz="1400" dirty="0">
                <a:solidFill>
                  <a:schemeClr val="tx1"/>
                </a:solidFill>
              </a:rPr>
              <a:t>Data</a:t>
            </a:r>
          </a:p>
        </p:txBody>
      </p:sp>
      <p:sp>
        <p:nvSpPr>
          <p:cNvPr id="26" name="Rectangle 25"/>
          <p:cNvSpPr/>
          <p:nvPr/>
        </p:nvSpPr>
        <p:spPr>
          <a:xfrm>
            <a:off x="5486400" y="2590800"/>
            <a:ext cx="2895600" cy="304800"/>
          </a:xfrm>
          <a:prstGeom prst="rect">
            <a:avLst/>
          </a:prstGeom>
          <a:ln>
            <a:solidFill>
              <a:srgbClr val="4974CB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/>
          <p:cNvSpPr/>
          <p:nvPr/>
        </p:nvSpPr>
        <p:spPr>
          <a:xfrm>
            <a:off x="5486400" y="2590800"/>
            <a:ext cx="762000" cy="304800"/>
          </a:xfrm>
          <a:prstGeom prst="rect">
            <a:avLst/>
          </a:prstGeom>
          <a:solidFill>
            <a:srgbClr val="E3EAF9"/>
          </a:solidFill>
          <a:ln>
            <a:solidFill>
              <a:srgbClr val="4974CB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r>
              <a:rPr lang="en-US" sz="1400" dirty="0">
                <a:solidFill>
                  <a:schemeClr val="tx1"/>
                </a:solidFill>
              </a:rPr>
              <a:t>Header</a:t>
            </a:r>
          </a:p>
        </p:txBody>
      </p:sp>
      <p:sp>
        <p:nvSpPr>
          <p:cNvPr id="29" name="Rectangle 28"/>
          <p:cNvSpPr/>
          <p:nvPr/>
        </p:nvSpPr>
        <p:spPr>
          <a:xfrm>
            <a:off x="1981200" y="3124200"/>
            <a:ext cx="2895600" cy="3048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>
            <a:off x="1981200" y="3124200"/>
            <a:ext cx="762000" cy="304800"/>
          </a:xfrm>
          <a:prstGeom prst="rect">
            <a:avLst/>
          </a:prstGeom>
          <a:solidFill>
            <a:srgbClr val="E3EAF9"/>
          </a:solidFill>
          <a:ln>
            <a:solidFill>
              <a:srgbClr val="4974CB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r>
              <a:rPr lang="en-US" sz="1400" dirty="0">
                <a:solidFill>
                  <a:schemeClr val="tx1"/>
                </a:solidFill>
              </a:rPr>
              <a:t>Header</a:t>
            </a:r>
          </a:p>
        </p:txBody>
      </p:sp>
      <p:sp>
        <p:nvSpPr>
          <p:cNvPr id="31" name="Rectangle 30"/>
          <p:cNvSpPr/>
          <p:nvPr/>
        </p:nvSpPr>
        <p:spPr>
          <a:xfrm>
            <a:off x="2743200" y="3124200"/>
            <a:ext cx="1371600" cy="304800"/>
          </a:xfrm>
          <a:prstGeom prst="rect">
            <a:avLst/>
          </a:prstGeom>
          <a:solidFill>
            <a:srgbClr val="E3EAF9"/>
          </a:solidFill>
          <a:ln>
            <a:solidFill>
              <a:srgbClr val="4974CB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r>
              <a:rPr lang="en-US" sz="1400" dirty="0">
                <a:solidFill>
                  <a:schemeClr val="tx1"/>
                </a:solidFill>
              </a:rPr>
              <a:t>Data</a:t>
            </a:r>
          </a:p>
        </p:txBody>
      </p:sp>
      <p:sp>
        <p:nvSpPr>
          <p:cNvPr id="32" name="Rectangle 31"/>
          <p:cNvSpPr/>
          <p:nvPr/>
        </p:nvSpPr>
        <p:spPr>
          <a:xfrm>
            <a:off x="5486400" y="3124200"/>
            <a:ext cx="2895600" cy="304800"/>
          </a:xfrm>
          <a:prstGeom prst="rect">
            <a:avLst/>
          </a:prstGeom>
          <a:ln>
            <a:solidFill>
              <a:srgbClr val="4974CB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ectangle 32"/>
          <p:cNvSpPr/>
          <p:nvPr/>
        </p:nvSpPr>
        <p:spPr>
          <a:xfrm>
            <a:off x="5486400" y="3124200"/>
            <a:ext cx="762000" cy="304800"/>
          </a:xfrm>
          <a:prstGeom prst="rect">
            <a:avLst/>
          </a:prstGeom>
          <a:solidFill>
            <a:srgbClr val="E3EAF9"/>
          </a:solidFill>
          <a:ln>
            <a:solidFill>
              <a:srgbClr val="4974CB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r>
              <a:rPr lang="en-US" sz="1400" dirty="0">
                <a:solidFill>
                  <a:schemeClr val="tx1"/>
                </a:solidFill>
              </a:rPr>
              <a:t>Header</a:t>
            </a:r>
          </a:p>
        </p:txBody>
      </p:sp>
      <p:sp>
        <p:nvSpPr>
          <p:cNvPr id="34" name="Rectangle 33"/>
          <p:cNvSpPr/>
          <p:nvPr/>
        </p:nvSpPr>
        <p:spPr>
          <a:xfrm>
            <a:off x="6248400" y="3124200"/>
            <a:ext cx="533400" cy="304800"/>
          </a:xfrm>
          <a:prstGeom prst="rect">
            <a:avLst/>
          </a:prstGeom>
          <a:solidFill>
            <a:srgbClr val="DFFFDF"/>
          </a:solidFill>
          <a:ln w="25400" algn="ctr">
            <a:solidFill>
              <a:srgbClr val="4974CB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en-US" sz="1400" dirty="0">
                <a:solidFill>
                  <a:schemeClr val="tx1"/>
                </a:solidFill>
                <a:latin typeface="Arial" charset="0"/>
              </a:rPr>
              <a:t>Data</a:t>
            </a:r>
          </a:p>
        </p:txBody>
      </p:sp>
      <p:sp>
        <p:nvSpPr>
          <p:cNvPr id="9" name="Rectangle 8"/>
          <p:cNvSpPr/>
          <p:nvPr/>
        </p:nvSpPr>
        <p:spPr>
          <a:xfrm>
            <a:off x="4114800" y="2590800"/>
            <a:ext cx="762000" cy="304800"/>
          </a:xfrm>
          <a:prstGeom prst="rect">
            <a:avLst/>
          </a:prstGeom>
          <a:solidFill>
            <a:srgbClr val="DFFFDF"/>
          </a:solidFill>
          <a:ln w="25400" algn="ctr">
            <a:solidFill>
              <a:srgbClr val="4974CB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en-US" sz="1400" dirty="0">
                <a:latin typeface="Arial" charset="0"/>
              </a:rPr>
              <a:t>Footer</a:t>
            </a:r>
          </a:p>
        </p:txBody>
      </p:sp>
      <p:sp>
        <p:nvSpPr>
          <p:cNvPr id="35" name="Rectangle 34"/>
          <p:cNvSpPr/>
          <p:nvPr/>
        </p:nvSpPr>
        <p:spPr>
          <a:xfrm>
            <a:off x="4114800" y="3124200"/>
            <a:ext cx="762000" cy="304800"/>
          </a:xfrm>
          <a:prstGeom prst="rect">
            <a:avLst/>
          </a:prstGeom>
          <a:solidFill>
            <a:srgbClr val="E3EAF9"/>
          </a:solidFill>
          <a:ln>
            <a:solidFill>
              <a:srgbClr val="4974CB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r>
              <a:rPr lang="en-US" sz="1400" dirty="0">
                <a:latin typeface="+mn-lt"/>
              </a:rPr>
              <a:t>Footer</a:t>
            </a:r>
          </a:p>
        </p:txBody>
      </p:sp>
      <p:cxnSp>
        <p:nvCxnSpPr>
          <p:cNvPr id="37" name="Straight Connector 36"/>
          <p:cNvCxnSpPr/>
          <p:nvPr/>
        </p:nvCxnSpPr>
        <p:spPr>
          <a:xfrm>
            <a:off x="1600200" y="1676400"/>
            <a:ext cx="0" cy="1600200"/>
          </a:xfrm>
          <a:prstGeom prst="line">
            <a:avLst/>
          </a:prstGeom>
          <a:ln w="25400" cap="rnd">
            <a:prstDash val="sysDot"/>
            <a:tailEnd type="triangle" w="sm" len="lg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38" name="TextBox 37"/>
          <p:cNvSpPr txBox="1"/>
          <p:nvPr/>
        </p:nvSpPr>
        <p:spPr>
          <a:xfrm>
            <a:off x="914400" y="2338001"/>
            <a:ext cx="762000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dirty="0" smtClean="0"/>
              <a:t>time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11121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5257800"/>
            <a:ext cx="8229600" cy="868363"/>
          </a:xfrm>
        </p:spPr>
        <p:txBody>
          <a:bodyPr/>
          <a:lstStyle/>
          <a:p>
            <a:r>
              <a:rPr lang="en-US" dirty="0" smtClean="0"/>
              <a:t>Concurrency in two dimensions:</a:t>
            </a:r>
          </a:p>
          <a:p>
            <a:pPr lvl="1">
              <a:spcBef>
                <a:spcPts val="0"/>
              </a:spcBef>
            </a:pPr>
            <a:r>
              <a:rPr lang="en-US" dirty="0" smtClean="0"/>
              <a:t>Pipelining</a:t>
            </a:r>
          </a:p>
          <a:p>
            <a:pPr lvl="1">
              <a:spcBef>
                <a:spcPts val="0"/>
              </a:spcBef>
            </a:pPr>
            <a:r>
              <a:rPr lang="en-US" dirty="0" smtClean="0"/>
              <a:t>Data parallelism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March 1, 2015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The RAMCloud Storage System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E2162002-2512-45FD-82AF-2FE8F2E91859}" type="slidenum">
              <a:rPr lang="en-US" smtClean="0"/>
              <a:pPr>
                <a:defRPr/>
              </a:pPr>
              <a:t>66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Log Replay</a:t>
            </a:r>
            <a:endParaRPr lang="en-US" dirty="0"/>
          </a:p>
        </p:txBody>
      </p:sp>
      <p:sp>
        <p:nvSpPr>
          <p:cNvPr id="7" name="Rounded Rectangle 6"/>
          <p:cNvSpPr/>
          <p:nvPr/>
        </p:nvSpPr>
        <p:spPr>
          <a:xfrm>
            <a:off x="1066800" y="1676400"/>
            <a:ext cx="2209800" cy="1447800"/>
          </a:xfrm>
          <a:prstGeom prst="roundRect">
            <a:avLst>
              <a:gd name="adj" fmla="val 7717"/>
            </a:avLst>
          </a:prstGeom>
          <a:solidFill>
            <a:srgbClr val="DFFFDF"/>
          </a:solidFill>
          <a:ln w="25400" algn="ctr">
            <a:solidFill>
              <a:srgbClr val="43A343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lIns="0" tIns="0" rIns="0" bIns="0" anchor="ctr"/>
          <a:lstStyle/>
          <a:p>
            <a:endParaRPr lang="en-US">
              <a:solidFill>
                <a:srgbClr val="398939"/>
              </a:solidFill>
              <a:latin typeface="Arial" charset="0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1219200" y="2171701"/>
            <a:ext cx="487679" cy="304799"/>
            <a:chOff x="4191000" y="2895600"/>
            <a:chExt cx="731003" cy="45720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9" name="Oval 43"/>
            <p:cNvSpPr>
              <a:spLocks noChangeArrowheads="1"/>
            </p:cNvSpPr>
            <p:nvPr/>
          </p:nvSpPr>
          <p:spPr bwMode="auto">
            <a:xfrm>
              <a:off x="4191000" y="3137906"/>
              <a:ext cx="731003" cy="214894"/>
            </a:xfrm>
            <a:prstGeom prst="ellipse">
              <a:avLst/>
            </a:prstGeom>
            <a:solidFill>
              <a:srgbClr val="C18567"/>
            </a:solidFill>
            <a:ln w="12700" algn="ctr">
              <a:solidFill>
                <a:srgbClr val="64351E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" name="Oval 43"/>
            <p:cNvSpPr>
              <a:spLocks noChangeArrowheads="1"/>
            </p:cNvSpPr>
            <p:nvPr/>
          </p:nvSpPr>
          <p:spPr bwMode="auto">
            <a:xfrm>
              <a:off x="4191000" y="3057138"/>
              <a:ext cx="731003" cy="214894"/>
            </a:xfrm>
            <a:prstGeom prst="ellipse">
              <a:avLst/>
            </a:prstGeom>
            <a:solidFill>
              <a:srgbClr val="C18567"/>
            </a:solidFill>
            <a:ln w="12700" algn="ctr">
              <a:solidFill>
                <a:srgbClr val="64351E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" name="Oval 43"/>
            <p:cNvSpPr>
              <a:spLocks noChangeArrowheads="1"/>
            </p:cNvSpPr>
            <p:nvPr/>
          </p:nvSpPr>
          <p:spPr bwMode="auto">
            <a:xfrm>
              <a:off x="4191000" y="2976369"/>
              <a:ext cx="731003" cy="214894"/>
            </a:xfrm>
            <a:prstGeom prst="ellipse">
              <a:avLst/>
            </a:prstGeom>
            <a:solidFill>
              <a:srgbClr val="C18567"/>
            </a:solidFill>
            <a:ln w="12700" algn="ctr">
              <a:solidFill>
                <a:srgbClr val="64351E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" name="Oval 43"/>
            <p:cNvSpPr>
              <a:spLocks noChangeArrowheads="1"/>
            </p:cNvSpPr>
            <p:nvPr/>
          </p:nvSpPr>
          <p:spPr bwMode="auto">
            <a:xfrm>
              <a:off x="4191000" y="2895600"/>
              <a:ext cx="731003" cy="214894"/>
            </a:xfrm>
            <a:prstGeom prst="ellipse">
              <a:avLst/>
            </a:prstGeom>
            <a:solidFill>
              <a:srgbClr val="C18567"/>
            </a:solidFill>
            <a:ln w="12700" algn="ctr">
              <a:solidFill>
                <a:srgbClr val="64351E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3" name="Rounded Rectangle 12"/>
          <p:cNvSpPr/>
          <p:nvPr/>
        </p:nvSpPr>
        <p:spPr>
          <a:xfrm>
            <a:off x="5029200" y="1828800"/>
            <a:ext cx="2819400" cy="2743200"/>
          </a:xfrm>
          <a:prstGeom prst="roundRect">
            <a:avLst>
              <a:gd name="adj" fmla="val 6039"/>
            </a:avLst>
          </a:prstGeom>
          <a:solidFill>
            <a:srgbClr val="E3EAF9"/>
          </a:solidFill>
          <a:ln>
            <a:solidFill>
              <a:srgbClr val="4974CB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endParaRPr lang="en-US">
              <a:solidFill>
                <a:srgbClr val="3663BC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09600" y="1201579"/>
            <a:ext cx="1524000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dirty="0" smtClean="0"/>
              <a:t>1. Read disk</a:t>
            </a:r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1066800" y="2877979"/>
            <a:ext cx="2209800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600" dirty="0" smtClean="0"/>
              <a:t>Backup</a:t>
            </a:r>
            <a:endParaRPr lang="en-US" sz="1600" dirty="0"/>
          </a:p>
        </p:txBody>
      </p:sp>
      <p:sp>
        <p:nvSpPr>
          <p:cNvPr id="17" name="TextBox 16"/>
          <p:cNvSpPr txBox="1"/>
          <p:nvPr/>
        </p:nvSpPr>
        <p:spPr>
          <a:xfrm>
            <a:off x="5029200" y="4343400"/>
            <a:ext cx="2819400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600" dirty="0" smtClean="0"/>
              <a:t>Recovery Master</a:t>
            </a:r>
            <a:endParaRPr lang="en-US" sz="1600" dirty="0"/>
          </a:p>
        </p:txBody>
      </p:sp>
      <p:grpSp>
        <p:nvGrpSpPr>
          <p:cNvPr id="22" name="Group 21"/>
          <p:cNvGrpSpPr/>
          <p:nvPr/>
        </p:nvGrpSpPr>
        <p:grpSpPr>
          <a:xfrm>
            <a:off x="1981200" y="1752600"/>
            <a:ext cx="381000" cy="382327"/>
            <a:chOff x="3505200" y="4343400"/>
            <a:chExt cx="455613" cy="457200"/>
          </a:xfrm>
          <a:solidFill>
            <a:srgbClr val="43A343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19" name="AutoShape 568"/>
            <p:cNvSpPr>
              <a:spLocks noChangeArrowheads="1"/>
            </p:cNvSpPr>
            <p:nvPr/>
          </p:nvSpPr>
          <p:spPr bwMode="auto">
            <a:xfrm>
              <a:off x="3505200" y="4343400"/>
              <a:ext cx="455613" cy="455045"/>
            </a:xfrm>
            <a:custGeom>
              <a:avLst/>
              <a:gdLst>
                <a:gd name="T0" fmla="*/ 101 w 21600"/>
                <a:gd name="T1" fmla="*/ 217 h 21600"/>
                <a:gd name="T2" fmla="*/ 134 w 21600"/>
                <a:gd name="T3" fmla="*/ 528 h 21600"/>
                <a:gd name="T4" fmla="*/ 317 w 21600"/>
                <a:gd name="T5" fmla="*/ 375 h 21600"/>
                <a:gd name="T6" fmla="*/ 325 w 21600"/>
                <a:gd name="T7" fmla="*/ -100 h 21600"/>
                <a:gd name="T8" fmla="*/ 660 w 21600"/>
                <a:gd name="T9" fmla="*/ 71 h 21600"/>
                <a:gd name="T10" fmla="*/ 488 w 21600"/>
                <a:gd name="T11" fmla="*/ 406 h 2160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3170 w 21600"/>
                <a:gd name="T19" fmla="*/ 3170 h 21600"/>
                <a:gd name="T20" fmla="*/ 18430 w 21600"/>
                <a:gd name="T21" fmla="*/ 18430 h 2160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1600" h="21600">
                  <a:moveTo>
                    <a:pt x="9164" y="5727"/>
                  </a:moveTo>
                  <a:cubicBezTo>
                    <a:pt x="6962" y="6437"/>
                    <a:pt x="5470" y="8486"/>
                    <a:pt x="5470" y="10799"/>
                  </a:cubicBezTo>
                  <a:lnTo>
                    <a:pt x="0" y="10800"/>
                  </a:lnTo>
                  <a:cubicBezTo>
                    <a:pt x="0" y="6112"/>
                    <a:pt x="3023" y="1960"/>
                    <a:pt x="7485" y="521"/>
                  </a:cubicBezTo>
                  <a:lnTo>
                    <a:pt x="6656" y="-2049"/>
                  </a:lnTo>
                  <a:lnTo>
                    <a:pt x="13496" y="1456"/>
                  </a:lnTo>
                  <a:lnTo>
                    <a:pt x="9992" y="8296"/>
                  </a:lnTo>
                  <a:lnTo>
                    <a:pt x="9164" y="5727"/>
                  </a:lnTo>
                  <a:close/>
                </a:path>
              </a:pathLst>
            </a:cu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" name="AutoShape 569"/>
            <p:cNvSpPr>
              <a:spLocks noChangeArrowheads="1"/>
            </p:cNvSpPr>
            <p:nvPr/>
          </p:nvSpPr>
          <p:spPr bwMode="auto">
            <a:xfrm rot="7281778">
              <a:off x="3505484" y="4345271"/>
              <a:ext cx="455045" cy="455613"/>
            </a:xfrm>
            <a:custGeom>
              <a:avLst/>
              <a:gdLst>
                <a:gd name="T0" fmla="*/ 101 w 21600"/>
                <a:gd name="T1" fmla="*/ 217 h 21600"/>
                <a:gd name="T2" fmla="*/ 134 w 21600"/>
                <a:gd name="T3" fmla="*/ 528 h 21600"/>
                <a:gd name="T4" fmla="*/ 317 w 21600"/>
                <a:gd name="T5" fmla="*/ 375 h 21600"/>
                <a:gd name="T6" fmla="*/ 325 w 21600"/>
                <a:gd name="T7" fmla="*/ -100 h 21600"/>
                <a:gd name="T8" fmla="*/ 660 w 21600"/>
                <a:gd name="T9" fmla="*/ 71 h 21600"/>
                <a:gd name="T10" fmla="*/ 488 w 21600"/>
                <a:gd name="T11" fmla="*/ 406 h 2160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3170 w 21600"/>
                <a:gd name="T19" fmla="*/ 3170 h 21600"/>
                <a:gd name="T20" fmla="*/ 18430 w 21600"/>
                <a:gd name="T21" fmla="*/ 18430 h 2160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1600" h="21600">
                  <a:moveTo>
                    <a:pt x="9164" y="5727"/>
                  </a:moveTo>
                  <a:cubicBezTo>
                    <a:pt x="6962" y="6437"/>
                    <a:pt x="5470" y="8486"/>
                    <a:pt x="5470" y="10799"/>
                  </a:cubicBezTo>
                  <a:lnTo>
                    <a:pt x="0" y="10800"/>
                  </a:lnTo>
                  <a:cubicBezTo>
                    <a:pt x="0" y="6112"/>
                    <a:pt x="3023" y="1960"/>
                    <a:pt x="7485" y="521"/>
                  </a:cubicBezTo>
                  <a:lnTo>
                    <a:pt x="6656" y="-2049"/>
                  </a:lnTo>
                  <a:lnTo>
                    <a:pt x="13496" y="1456"/>
                  </a:lnTo>
                  <a:lnTo>
                    <a:pt x="9992" y="8296"/>
                  </a:lnTo>
                  <a:lnTo>
                    <a:pt x="9164" y="5727"/>
                  </a:lnTo>
                  <a:close/>
                </a:path>
              </a:pathLst>
            </a:custGeom>
            <a:grpFill/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" name="AutoShape 570"/>
            <p:cNvSpPr>
              <a:spLocks noChangeArrowheads="1"/>
            </p:cNvSpPr>
            <p:nvPr/>
          </p:nvSpPr>
          <p:spPr bwMode="auto">
            <a:xfrm rot="14395787">
              <a:off x="3505484" y="4343116"/>
              <a:ext cx="455045" cy="455613"/>
            </a:xfrm>
            <a:custGeom>
              <a:avLst/>
              <a:gdLst>
                <a:gd name="T0" fmla="*/ 101 w 21600"/>
                <a:gd name="T1" fmla="*/ 217 h 21600"/>
                <a:gd name="T2" fmla="*/ 134 w 21600"/>
                <a:gd name="T3" fmla="*/ 528 h 21600"/>
                <a:gd name="T4" fmla="*/ 317 w 21600"/>
                <a:gd name="T5" fmla="*/ 375 h 21600"/>
                <a:gd name="T6" fmla="*/ 325 w 21600"/>
                <a:gd name="T7" fmla="*/ -100 h 21600"/>
                <a:gd name="T8" fmla="*/ 660 w 21600"/>
                <a:gd name="T9" fmla="*/ 71 h 21600"/>
                <a:gd name="T10" fmla="*/ 488 w 21600"/>
                <a:gd name="T11" fmla="*/ 406 h 2160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3170 w 21600"/>
                <a:gd name="T19" fmla="*/ 3170 h 21600"/>
                <a:gd name="T20" fmla="*/ 18430 w 21600"/>
                <a:gd name="T21" fmla="*/ 18430 h 2160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1600" h="21600">
                  <a:moveTo>
                    <a:pt x="9164" y="5727"/>
                  </a:moveTo>
                  <a:cubicBezTo>
                    <a:pt x="6962" y="6437"/>
                    <a:pt x="5470" y="8486"/>
                    <a:pt x="5470" y="10799"/>
                  </a:cubicBezTo>
                  <a:lnTo>
                    <a:pt x="0" y="10800"/>
                  </a:lnTo>
                  <a:cubicBezTo>
                    <a:pt x="0" y="6112"/>
                    <a:pt x="3023" y="1960"/>
                    <a:pt x="7485" y="521"/>
                  </a:cubicBezTo>
                  <a:lnTo>
                    <a:pt x="6656" y="-2049"/>
                  </a:lnTo>
                  <a:lnTo>
                    <a:pt x="13496" y="1456"/>
                  </a:lnTo>
                  <a:lnTo>
                    <a:pt x="9992" y="8296"/>
                  </a:lnTo>
                  <a:lnTo>
                    <a:pt x="9164" y="5727"/>
                  </a:lnTo>
                  <a:close/>
                </a:path>
              </a:pathLst>
            </a:custGeom>
            <a:grpFill/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23" name="Group 22"/>
          <p:cNvGrpSpPr/>
          <p:nvPr/>
        </p:nvGrpSpPr>
        <p:grpSpPr>
          <a:xfrm>
            <a:off x="5640387" y="2431289"/>
            <a:ext cx="455613" cy="457200"/>
            <a:chOff x="3505200" y="4343400"/>
            <a:chExt cx="455613" cy="457200"/>
          </a:xfrm>
          <a:solidFill>
            <a:srgbClr val="4974CB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24" name="AutoShape 568"/>
            <p:cNvSpPr>
              <a:spLocks noChangeArrowheads="1"/>
            </p:cNvSpPr>
            <p:nvPr/>
          </p:nvSpPr>
          <p:spPr bwMode="auto">
            <a:xfrm>
              <a:off x="3505200" y="4343400"/>
              <a:ext cx="455613" cy="455045"/>
            </a:xfrm>
            <a:custGeom>
              <a:avLst/>
              <a:gdLst>
                <a:gd name="T0" fmla="*/ 101 w 21600"/>
                <a:gd name="T1" fmla="*/ 217 h 21600"/>
                <a:gd name="T2" fmla="*/ 134 w 21600"/>
                <a:gd name="T3" fmla="*/ 528 h 21600"/>
                <a:gd name="T4" fmla="*/ 317 w 21600"/>
                <a:gd name="T5" fmla="*/ 375 h 21600"/>
                <a:gd name="T6" fmla="*/ 325 w 21600"/>
                <a:gd name="T7" fmla="*/ -100 h 21600"/>
                <a:gd name="T8" fmla="*/ 660 w 21600"/>
                <a:gd name="T9" fmla="*/ 71 h 21600"/>
                <a:gd name="T10" fmla="*/ 488 w 21600"/>
                <a:gd name="T11" fmla="*/ 406 h 2160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3170 w 21600"/>
                <a:gd name="T19" fmla="*/ 3170 h 21600"/>
                <a:gd name="T20" fmla="*/ 18430 w 21600"/>
                <a:gd name="T21" fmla="*/ 18430 h 2160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1600" h="21600">
                  <a:moveTo>
                    <a:pt x="9164" y="5727"/>
                  </a:moveTo>
                  <a:cubicBezTo>
                    <a:pt x="6962" y="6437"/>
                    <a:pt x="5470" y="8486"/>
                    <a:pt x="5470" y="10799"/>
                  </a:cubicBezTo>
                  <a:lnTo>
                    <a:pt x="0" y="10800"/>
                  </a:lnTo>
                  <a:cubicBezTo>
                    <a:pt x="0" y="6112"/>
                    <a:pt x="3023" y="1960"/>
                    <a:pt x="7485" y="521"/>
                  </a:cubicBezTo>
                  <a:lnTo>
                    <a:pt x="6656" y="-2049"/>
                  </a:lnTo>
                  <a:lnTo>
                    <a:pt x="13496" y="1456"/>
                  </a:lnTo>
                  <a:lnTo>
                    <a:pt x="9992" y="8296"/>
                  </a:lnTo>
                  <a:lnTo>
                    <a:pt x="9164" y="5727"/>
                  </a:lnTo>
                  <a:close/>
                </a:path>
              </a:pathLst>
            </a:cu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" name="AutoShape 569"/>
            <p:cNvSpPr>
              <a:spLocks noChangeArrowheads="1"/>
            </p:cNvSpPr>
            <p:nvPr/>
          </p:nvSpPr>
          <p:spPr bwMode="auto">
            <a:xfrm rot="7281778">
              <a:off x="3505484" y="4345271"/>
              <a:ext cx="455045" cy="455613"/>
            </a:xfrm>
            <a:custGeom>
              <a:avLst/>
              <a:gdLst>
                <a:gd name="T0" fmla="*/ 101 w 21600"/>
                <a:gd name="T1" fmla="*/ 217 h 21600"/>
                <a:gd name="T2" fmla="*/ 134 w 21600"/>
                <a:gd name="T3" fmla="*/ 528 h 21600"/>
                <a:gd name="T4" fmla="*/ 317 w 21600"/>
                <a:gd name="T5" fmla="*/ 375 h 21600"/>
                <a:gd name="T6" fmla="*/ 325 w 21600"/>
                <a:gd name="T7" fmla="*/ -100 h 21600"/>
                <a:gd name="T8" fmla="*/ 660 w 21600"/>
                <a:gd name="T9" fmla="*/ 71 h 21600"/>
                <a:gd name="T10" fmla="*/ 488 w 21600"/>
                <a:gd name="T11" fmla="*/ 406 h 2160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3170 w 21600"/>
                <a:gd name="T19" fmla="*/ 3170 h 21600"/>
                <a:gd name="T20" fmla="*/ 18430 w 21600"/>
                <a:gd name="T21" fmla="*/ 18430 h 2160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1600" h="21600">
                  <a:moveTo>
                    <a:pt x="9164" y="5727"/>
                  </a:moveTo>
                  <a:cubicBezTo>
                    <a:pt x="6962" y="6437"/>
                    <a:pt x="5470" y="8486"/>
                    <a:pt x="5470" y="10799"/>
                  </a:cubicBezTo>
                  <a:lnTo>
                    <a:pt x="0" y="10800"/>
                  </a:lnTo>
                  <a:cubicBezTo>
                    <a:pt x="0" y="6112"/>
                    <a:pt x="3023" y="1960"/>
                    <a:pt x="7485" y="521"/>
                  </a:cubicBezTo>
                  <a:lnTo>
                    <a:pt x="6656" y="-2049"/>
                  </a:lnTo>
                  <a:lnTo>
                    <a:pt x="13496" y="1456"/>
                  </a:lnTo>
                  <a:lnTo>
                    <a:pt x="9992" y="8296"/>
                  </a:lnTo>
                  <a:lnTo>
                    <a:pt x="9164" y="5727"/>
                  </a:lnTo>
                  <a:close/>
                </a:path>
              </a:pathLst>
            </a:custGeom>
            <a:grpFill/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" name="AutoShape 570"/>
            <p:cNvSpPr>
              <a:spLocks noChangeArrowheads="1"/>
            </p:cNvSpPr>
            <p:nvPr/>
          </p:nvSpPr>
          <p:spPr bwMode="auto">
            <a:xfrm rot="14395787">
              <a:off x="3505484" y="4343116"/>
              <a:ext cx="455045" cy="455613"/>
            </a:xfrm>
            <a:custGeom>
              <a:avLst/>
              <a:gdLst>
                <a:gd name="T0" fmla="*/ 101 w 21600"/>
                <a:gd name="T1" fmla="*/ 217 h 21600"/>
                <a:gd name="T2" fmla="*/ 134 w 21600"/>
                <a:gd name="T3" fmla="*/ 528 h 21600"/>
                <a:gd name="T4" fmla="*/ 317 w 21600"/>
                <a:gd name="T5" fmla="*/ 375 h 21600"/>
                <a:gd name="T6" fmla="*/ 325 w 21600"/>
                <a:gd name="T7" fmla="*/ -100 h 21600"/>
                <a:gd name="T8" fmla="*/ 660 w 21600"/>
                <a:gd name="T9" fmla="*/ 71 h 21600"/>
                <a:gd name="T10" fmla="*/ 488 w 21600"/>
                <a:gd name="T11" fmla="*/ 406 h 2160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3170 w 21600"/>
                <a:gd name="T19" fmla="*/ 3170 h 21600"/>
                <a:gd name="T20" fmla="*/ 18430 w 21600"/>
                <a:gd name="T21" fmla="*/ 18430 h 2160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1600" h="21600">
                  <a:moveTo>
                    <a:pt x="9164" y="5727"/>
                  </a:moveTo>
                  <a:cubicBezTo>
                    <a:pt x="6962" y="6437"/>
                    <a:pt x="5470" y="8486"/>
                    <a:pt x="5470" y="10799"/>
                  </a:cubicBezTo>
                  <a:lnTo>
                    <a:pt x="0" y="10800"/>
                  </a:lnTo>
                  <a:cubicBezTo>
                    <a:pt x="0" y="6112"/>
                    <a:pt x="3023" y="1960"/>
                    <a:pt x="7485" y="521"/>
                  </a:cubicBezTo>
                  <a:lnTo>
                    <a:pt x="6656" y="-2049"/>
                  </a:lnTo>
                  <a:lnTo>
                    <a:pt x="13496" y="1456"/>
                  </a:lnTo>
                  <a:lnTo>
                    <a:pt x="9992" y="8296"/>
                  </a:lnTo>
                  <a:lnTo>
                    <a:pt x="9164" y="5727"/>
                  </a:lnTo>
                  <a:close/>
                </a:path>
              </a:pathLst>
            </a:custGeom>
            <a:grpFill/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27" name="Rounded Rectangle 26"/>
          <p:cNvSpPr/>
          <p:nvPr/>
        </p:nvSpPr>
        <p:spPr>
          <a:xfrm>
            <a:off x="2971800" y="1752600"/>
            <a:ext cx="228600" cy="189370"/>
          </a:xfrm>
          <a:prstGeom prst="roundRect">
            <a:avLst/>
          </a:prstGeom>
          <a:solidFill>
            <a:srgbClr val="E3EAF9"/>
          </a:solidFill>
          <a:ln>
            <a:solidFill>
              <a:srgbClr val="4974CB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endParaRPr lang="en-US">
              <a:solidFill>
                <a:srgbClr val="3663BC"/>
              </a:solidFill>
            </a:endParaRPr>
          </a:p>
        </p:txBody>
      </p:sp>
      <p:sp>
        <p:nvSpPr>
          <p:cNvPr id="34" name="Rounded Rectangle 33"/>
          <p:cNvSpPr/>
          <p:nvPr/>
        </p:nvSpPr>
        <p:spPr>
          <a:xfrm>
            <a:off x="2971800" y="2020430"/>
            <a:ext cx="228600" cy="189370"/>
          </a:xfrm>
          <a:prstGeom prst="roundRect">
            <a:avLst/>
          </a:prstGeom>
          <a:solidFill>
            <a:srgbClr val="FFB3B3"/>
          </a:solidFill>
          <a:ln w="25400">
            <a:solidFill>
              <a:srgbClr val="CC2E2E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endParaRPr lang="en-US">
              <a:solidFill>
                <a:schemeClr val="tx1"/>
              </a:solidFill>
              <a:latin typeface="Arial" charset="0"/>
            </a:endParaRPr>
          </a:p>
        </p:txBody>
      </p:sp>
      <p:cxnSp>
        <p:nvCxnSpPr>
          <p:cNvPr id="35" name="Straight Connector 34"/>
          <p:cNvCxnSpPr/>
          <p:nvPr/>
        </p:nvCxnSpPr>
        <p:spPr>
          <a:xfrm>
            <a:off x="3200400" y="2115115"/>
            <a:ext cx="457200" cy="0"/>
          </a:xfrm>
          <a:prstGeom prst="line">
            <a:avLst/>
          </a:prstGeom>
          <a:solidFill>
            <a:srgbClr val="FFB3B3"/>
          </a:solidFill>
          <a:ln w="25400">
            <a:solidFill>
              <a:srgbClr val="CC2E2E"/>
            </a:solidFill>
            <a:miter lim="800000"/>
            <a:headEnd/>
            <a:tailEnd type="triangle" w="med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  <p:sp>
        <p:nvSpPr>
          <p:cNvPr id="36" name="Rounded Rectangle 35"/>
          <p:cNvSpPr/>
          <p:nvPr/>
        </p:nvSpPr>
        <p:spPr>
          <a:xfrm>
            <a:off x="2971800" y="2325230"/>
            <a:ext cx="228600" cy="189370"/>
          </a:xfrm>
          <a:prstGeom prst="roundRect">
            <a:avLst/>
          </a:prstGeom>
          <a:solidFill>
            <a:srgbClr val="FFE48F"/>
          </a:solidFill>
          <a:ln w="25400">
            <a:solidFill>
              <a:srgbClr val="D09E0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endParaRPr lang="en-US">
              <a:solidFill>
                <a:schemeClr val="tx1"/>
              </a:solidFill>
              <a:latin typeface="Arial" charset="0"/>
            </a:endParaRPr>
          </a:p>
        </p:txBody>
      </p:sp>
      <p:cxnSp>
        <p:nvCxnSpPr>
          <p:cNvPr id="37" name="Straight Connector 36"/>
          <p:cNvCxnSpPr/>
          <p:nvPr/>
        </p:nvCxnSpPr>
        <p:spPr>
          <a:xfrm>
            <a:off x="3200400" y="2419915"/>
            <a:ext cx="457200" cy="0"/>
          </a:xfrm>
          <a:prstGeom prst="line">
            <a:avLst/>
          </a:prstGeom>
          <a:solidFill>
            <a:srgbClr val="FFE48F"/>
          </a:solidFill>
          <a:ln w="25400">
            <a:solidFill>
              <a:srgbClr val="D09E00"/>
            </a:solidFill>
            <a:miter lim="800000"/>
            <a:headEnd/>
            <a:tailEnd type="triangle" w="med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  <p:sp>
        <p:nvSpPr>
          <p:cNvPr id="38" name="Freeform 37"/>
          <p:cNvSpPr/>
          <p:nvPr/>
        </p:nvSpPr>
        <p:spPr>
          <a:xfrm>
            <a:off x="1458310" y="1928028"/>
            <a:ext cx="457200" cy="181923"/>
          </a:xfrm>
          <a:custGeom>
            <a:avLst/>
            <a:gdLst>
              <a:gd name="connsiteX0" fmla="*/ 0 w 457200"/>
              <a:gd name="connsiteY0" fmla="*/ 181304 h 181304"/>
              <a:gd name="connsiteX1" fmla="*/ 457200 w 457200"/>
              <a:gd name="connsiteY1" fmla="*/ 0 h 181304"/>
              <a:gd name="connsiteX0" fmla="*/ 0 w 457200"/>
              <a:gd name="connsiteY0" fmla="*/ 181304 h 181304"/>
              <a:gd name="connsiteX1" fmla="*/ 457200 w 457200"/>
              <a:gd name="connsiteY1" fmla="*/ 0 h 181304"/>
              <a:gd name="connsiteX0" fmla="*/ 0 w 457200"/>
              <a:gd name="connsiteY0" fmla="*/ 181304 h 181304"/>
              <a:gd name="connsiteX1" fmla="*/ 457200 w 457200"/>
              <a:gd name="connsiteY1" fmla="*/ 0 h 181304"/>
              <a:gd name="connsiteX0" fmla="*/ 0 w 457200"/>
              <a:gd name="connsiteY0" fmla="*/ 181923 h 181923"/>
              <a:gd name="connsiteX1" fmla="*/ 457200 w 457200"/>
              <a:gd name="connsiteY1" fmla="*/ 619 h 1819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57200" h="181923">
                <a:moveTo>
                  <a:pt x="0" y="181923"/>
                </a:moveTo>
                <a:cubicBezTo>
                  <a:pt x="10510" y="-4636"/>
                  <a:pt x="115615" y="-2008"/>
                  <a:pt x="457200" y="619"/>
                </a:cubicBezTo>
              </a:path>
            </a:pathLst>
          </a:custGeom>
          <a:noFill/>
          <a:ln>
            <a:solidFill>
              <a:srgbClr val="814F1D"/>
            </a:solidFill>
            <a:tailEnd type="triangle" w="med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0" name="Straight Connector 39"/>
          <p:cNvCxnSpPr>
            <a:stCxn id="15" idx="2"/>
          </p:cNvCxnSpPr>
          <p:nvPr/>
        </p:nvCxnSpPr>
        <p:spPr>
          <a:xfrm>
            <a:off x="1371600" y="1478578"/>
            <a:ext cx="204952" cy="393035"/>
          </a:xfrm>
          <a:prstGeom prst="line">
            <a:avLst/>
          </a:prstGeom>
          <a:ln w="25400" cap="rnd">
            <a:prstDash val="sysDot"/>
            <a:tailEnd type="triangle" w="med" len="lg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42" name="TextBox 41"/>
          <p:cNvSpPr txBox="1"/>
          <p:nvPr/>
        </p:nvSpPr>
        <p:spPr>
          <a:xfrm>
            <a:off x="2590800" y="1046202"/>
            <a:ext cx="1524000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en-US"/>
            </a:defPPr>
            <a:lvl1pPr marL="284163" indent="-284163" algn="l"/>
          </a:lstStyle>
          <a:p>
            <a:r>
              <a:rPr lang="en-US" dirty="0"/>
              <a:t>2. Divide log entries</a:t>
            </a:r>
          </a:p>
        </p:txBody>
      </p:sp>
      <p:cxnSp>
        <p:nvCxnSpPr>
          <p:cNvPr id="44" name="Straight Connector 43"/>
          <p:cNvCxnSpPr/>
          <p:nvPr/>
        </p:nvCxnSpPr>
        <p:spPr>
          <a:xfrm flipV="1">
            <a:off x="2438400" y="1849821"/>
            <a:ext cx="533400" cy="55180"/>
          </a:xfrm>
          <a:prstGeom prst="line">
            <a:avLst/>
          </a:prstGeom>
          <a:ln w="25400" cap="rnd">
            <a:solidFill>
              <a:srgbClr val="4974CB"/>
            </a:solidFill>
            <a:tailEnd type="triangle" w="med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6" name="Straight Connector 45"/>
          <p:cNvCxnSpPr>
            <a:endCxn id="34" idx="1"/>
          </p:cNvCxnSpPr>
          <p:nvPr/>
        </p:nvCxnSpPr>
        <p:spPr>
          <a:xfrm>
            <a:off x="2438400" y="1905000"/>
            <a:ext cx="533400" cy="210115"/>
          </a:xfrm>
          <a:prstGeom prst="line">
            <a:avLst/>
          </a:prstGeom>
          <a:ln w="25400" cap="rnd">
            <a:solidFill>
              <a:srgbClr val="CC2E2E"/>
            </a:solidFill>
            <a:tailEnd type="triangle" w="med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8" name="Straight Connector 47"/>
          <p:cNvCxnSpPr>
            <a:endCxn id="36" idx="1"/>
          </p:cNvCxnSpPr>
          <p:nvPr/>
        </p:nvCxnSpPr>
        <p:spPr>
          <a:xfrm>
            <a:off x="2438400" y="1905000"/>
            <a:ext cx="533400" cy="514915"/>
          </a:xfrm>
          <a:prstGeom prst="line">
            <a:avLst/>
          </a:prstGeom>
          <a:ln w="25400" cap="rnd">
            <a:solidFill>
              <a:srgbClr val="D09E00"/>
            </a:solidFill>
            <a:tailEnd type="triangle" w="med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51" name="Straight Connector 50"/>
          <p:cNvCxnSpPr/>
          <p:nvPr/>
        </p:nvCxnSpPr>
        <p:spPr>
          <a:xfrm flipH="1">
            <a:off x="2356945" y="1375000"/>
            <a:ext cx="386255" cy="370489"/>
          </a:xfrm>
          <a:prstGeom prst="line">
            <a:avLst/>
          </a:prstGeom>
          <a:ln w="25400" cap="rnd">
            <a:prstDash val="sysDot"/>
            <a:tailEnd type="triangle" w="med" len="lg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55" name="Rectangle 54"/>
          <p:cNvSpPr/>
          <p:nvPr/>
        </p:nvSpPr>
        <p:spPr>
          <a:xfrm>
            <a:off x="6936533" y="2286000"/>
            <a:ext cx="506756" cy="747778"/>
          </a:xfrm>
          <a:prstGeom prst="rect">
            <a:avLst/>
          </a:prstGeom>
          <a:solidFill>
            <a:srgbClr val="C9D8F3"/>
          </a:solidFill>
          <a:ln w="12700">
            <a:solidFill>
              <a:srgbClr val="4177D7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endParaRPr lang="en-US">
              <a:solidFill>
                <a:schemeClr val="tx1"/>
              </a:solidFill>
              <a:latin typeface="Arial" charset="0"/>
            </a:endParaRPr>
          </a:p>
        </p:txBody>
      </p:sp>
      <p:cxnSp>
        <p:nvCxnSpPr>
          <p:cNvPr id="56" name="Straight Connector 55"/>
          <p:cNvCxnSpPr/>
          <p:nvPr/>
        </p:nvCxnSpPr>
        <p:spPr>
          <a:xfrm>
            <a:off x="6934200" y="2379472"/>
            <a:ext cx="506757" cy="0"/>
          </a:xfrm>
          <a:prstGeom prst="line">
            <a:avLst/>
          </a:prstGeom>
          <a:solidFill>
            <a:srgbClr val="C9D8F3"/>
          </a:solidFill>
          <a:ln w="12700">
            <a:solidFill>
              <a:srgbClr val="4177D7"/>
            </a:solidFill>
            <a:miter lim="800000"/>
            <a:headEnd/>
            <a:tailEnd/>
          </a:ln>
          <a:effectLst/>
        </p:spPr>
      </p:cxnSp>
      <p:cxnSp>
        <p:nvCxnSpPr>
          <p:cNvPr id="57" name="Straight Connector 56"/>
          <p:cNvCxnSpPr/>
          <p:nvPr/>
        </p:nvCxnSpPr>
        <p:spPr>
          <a:xfrm>
            <a:off x="6934200" y="2472945"/>
            <a:ext cx="506757" cy="0"/>
          </a:xfrm>
          <a:prstGeom prst="line">
            <a:avLst/>
          </a:prstGeom>
          <a:solidFill>
            <a:srgbClr val="C9D8F3"/>
          </a:solidFill>
          <a:ln w="12700">
            <a:solidFill>
              <a:srgbClr val="4177D7"/>
            </a:solidFill>
            <a:miter lim="800000"/>
            <a:headEnd/>
            <a:tailEnd/>
          </a:ln>
          <a:effectLst/>
        </p:spPr>
      </p:cxnSp>
      <p:cxnSp>
        <p:nvCxnSpPr>
          <p:cNvPr id="58" name="Straight Connector 57"/>
          <p:cNvCxnSpPr/>
          <p:nvPr/>
        </p:nvCxnSpPr>
        <p:spPr>
          <a:xfrm>
            <a:off x="6934200" y="2566417"/>
            <a:ext cx="506757" cy="0"/>
          </a:xfrm>
          <a:prstGeom prst="line">
            <a:avLst/>
          </a:prstGeom>
          <a:solidFill>
            <a:srgbClr val="C9D8F3"/>
          </a:solidFill>
          <a:ln w="12700">
            <a:solidFill>
              <a:srgbClr val="4177D7"/>
            </a:solidFill>
            <a:miter lim="800000"/>
            <a:headEnd/>
            <a:tailEnd/>
          </a:ln>
          <a:effectLst/>
        </p:spPr>
      </p:cxnSp>
      <p:cxnSp>
        <p:nvCxnSpPr>
          <p:cNvPr id="59" name="Straight Connector 58"/>
          <p:cNvCxnSpPr/>
          <p:nvPr/>
        </p:nvCxnSpPr>
        <p:spPr>
          <a:xfrm>
            <a:off x="6934200" y="2659889"/>
            <a:ext cx="506757" cy="0"/>
          </a:xfrm>
          <a:prstGeom prst="line">
            <a:avLst/>
          </a:prstGeom>
          <a:solidFill>
            <a:srgbClr val="C9D8F3"/>
          </a:solidFill>
          <a:ln w="12700">
            <a:solidFill>
              <a:srgbClr val="4177D7"/>
            </a:solidFill>
            <a:miter lim="800000"/>
            <a:headEnd/>
            <a:tailEnd/>
          </a:ln>
          <a:effectLst/>
        </p:spPr>
      </p:cxnSp>
      <p:cxnSp>
        <p:nvCxnSpPr>
          <p:cNvPr id="60" name="Straight Connector 59"/>
          <p:cNvCxnSpPr/>
          <p:nvPr/>
        </p:nvCxnSpPr>
        <p:spPr>
          <a:xfrm>
            <a:off x="6934200" y="2753361"/>
            <a:ext cx="506757" cy="0"/>
          </a:xfrm>
          <a:prstGeom prst="line">
            <a:avLst/>
          </a:prstGeom>
          <a:solidFill>
            <a:srgbClr val="C9D8F3"/>
          </a:solidFill>
          <a:ln w="12700">
            <a:solidFill>
              <a:srgbClr val="4177D7"/>
            </a:solidFill>
            <a:miter lim="800000"/>
            <a:headEnd/>
            <a:tailEnd/>
          </a:ln>
          <a:effectLst/>
        </p:spPr>
      </p:cxnSp>
      <p:cxnSp>
        <p:nvCxnSpPr>
          <p:cNvPr id="61" name="Straight Connector 60"/>
          <p:cNvCxnSpPr/>
          <p:nvPr/>
        </p:nvCxnSpPr>
        <p:spPr>
          <a:xfrm>
            <a:off x="6934200" y="2846834"/>
            <a:ext cx="506757" cy="0"/>
          </a:xfrm>
          <a:prstGeom prst="line">
            <a:avLst/>
          </a:prstGeom>
          <a:solidFill>
            <a:srgbClr val="C9D8F3"/>
          </a:solidFill>
          <a:ln w="12700">
            <a:solidFill>
              <a:srgbClr val="4177D7"/>
            </a:solidFill>
            <a:miter lim="800000"/>
            <a:headEnd/>
            <a:tailEnd/>
          </a:ln>
          <a:effectLst/>
        </p:spPr>
      </p:cxnSp>
      <p:cxnSp>
        <p:nvCxnSpPr>
          <p:cNvPr id="62" name="Straight Connector 61"/>
          <p:cNvCxnSpPr/>
          <p:nvPr/>
        </p:nvCxnSpPr>
        <p:spPr>
          <a:xfrm>
            <a:off x="6934200" y="2940306"/>
            <a:ext cx="506757" cy="0"/>
          </a:xfrm>
          <a:prstGeom prst="line">
            <a:avLst/>
          </a:prstGeom>
          <a:solidFill>
            <a:srgbClr val="C9D8F3"/>
          </a:solidFill>
          <a:ln w="12700">
            <a:solidFill>
              <a:srgbClr val="4177D7"/>
            </a:solidFill>
            <a:miter lim="800000"/>
            <a:headEnd/>
            <a:tailEnd/>
          </a:ln>
          <a:effectLst/>
        </p:spPr>
      </p:cxnSp>
      <p:grpSp>
        <p:nvGrpSpPr>
          <p:cNvPr id="63" name="Group 62"/>
          <p:cNvGrpSpPr/>
          <p:nvPr/>
        </p:nvGrpSpPr>
        <p:grpSpPr>
          <a:xfrm>
            <a:off x="7440957" y="2332736"/>
            <a:ext cx="256292" cy="654306"/>
            <a:chOff x="4494751" y="5143500"/>
            <a:chExt cx="230698" cy="1066800"/>
          </a:xfrm>
        </p:grpSpPr>
        <p:cxnSp>
          <p:nvCxnSpPr>
            <p:cNvPr id="64" name="Straight Connector 63"/>
            <p:cNvCxnSpPr/>
            <p:nvPr/>
          </p:nvCxnSpPr>
          <p:spPr>
            <a:xfrm>
              <a:off x="4494751" y="5143500"/>
              <a:ext cx="229649" cy="0"/>
            </a:xfrm>
            <a:prstGeom prst="line">
              <a:avLst/>
            </a:prstGeom>
            <a:solidFill>
              <a:srgbClr val="C9D8F3"/>
            </a:solidFill>
            <a:ln w="12700">
              <a:solidFill>
                <a:srgbClr val="4177D7"/>
              </a:solidFill>
              <a:prstDash val="solid"/>
              <a:miter lim="800000"/>
              <a:headEnd/>
              <a:tailEnd type="triangle" w="sm" len="med"/>
            </a:ln>
            <a:effectLst/>
          </p:spPr>
        </p:cxnSp>
        <p:cxnSp>
          <p:nvCxnSpPr>
            <p:cNvPr id="65" name="Straight Connector 64"/>
            <p:cNvCxnSpPr/>
            <p:nvPr/>
          </p:nvCxnSpPr>
          <p:spPr>
            <a:xfrm>
              <a:off x="4495800" y="5295900"/>
              <a:ext cx="229649" cy="0"/>
            </a:xfrm>
            <a:prstGeom prst="line">
              <a:avLst/>
            </a:prstGeom>
            <a:solidFill>
              <a:srgbClr val="C9D8F3"/>
            </a:solidFill>
            <a:ln w="12700">
              <a:solidFill>
                <a:srgbClr val="4177D7"/>
              </a:solidFill>
              <a:prstDash val="solid"/>
              <a:miter lim="800000"/>
              <a:headEnd/>
              <a:tailEnd type="triangle" w="sm" len="med"/>
            </a:ln>
            <a:effectLst/>
          </p:spPr>
        </p:cxnSp>
        <p:cxnSp>
          <p:nvCxnSpPr>
            <p:cNvPr id="66" name="Straight Connector 65"/>
            <p:cNvCxnSpPr/>
            <p:nvPr/>
          </p:nvCxnSpPr>
          <p:spPr>
            <a:xfrm>
              <a:off x="4495800" y="5448300"/>
              <a:ext cx="229649" cy="0"/>
            </a:xfrm>
            <a:prstGeom prst="line">
              <a:avLst/>
            </a:prstGeom>
            <a:solidFill>
              <a:srgbClr val="C9D8F3"/>
            </a:solidFill>
            <a:ln w="12700">
              <a:solidFill>
                <a:srgbClr val="4177D7"/>
              </a:solidFill>
              <a:prstDash val="solid"/>
              <a:miter lim="800000"/>
              <a:headEnd/>
              <a:tailEnd type="triangle" w="sm" len="med"/>
            </a:ln>
            <a:effectLst/>
          </p:spPr>
        </p:cxnSp>
        <p:cxnSp>
          <p:nvCxnSpPr>
            <p:cNvPr id="67" name="Straight Connector 66"/>
            <p:cNvCxnSpPr/>
            <p:nvPr/>
          </p:nvCxnSpPr>
          <p:spPr>
            <a:xfrm>
              <a:off x="4495800" y="5600700"/>
              <a:ext cx="229649" cy="0"/>
            </a:xfrm>
            <a:prstGeom prst="line">
              <a:avLst/>
            </a:prstGeom>
            <a:solidFill>
              <a:srgbClr val="C9D8F3"/>
            </a:solidFill>
            <a:ln w="12700">
              <a:solidFill>
                <a:srgbClr val="4177D7"/>
              </a:solidFill>
              <a:prstDash val="solid"/>
              <a:miter lim="800000"/>
              <a:headEnd/>
              <a:tailEnd type="triangle" w="sm" len="med"/>
            </a:ln>
            <a:effectLst/>
          </p:spPr>
        </p:cxnSp>
        <p:cxnSp>
          <p:nvCxnSpPr>
            <p:cNvPr id="68" name="Straight Connector 67"/>
            <p:cNvCxnSpPr/>
            <p:nvPr/>
          </p:nvCxnSpPr>
          <p:spPr>
            <a:xfrm>
              <a:off x="4495800" y="5753100"/>
              <a:ext cx="229649" cy="0"/>
            </a:xfrm>
            <a:prstGeom prst="line">
              <a:avLst/>
            </a:prstGeom>
            <a:solidFill>
              <a:srgbClr val="C9D8F3"/>
            </a:solidFill>
            <a:ln w="12700">
              <a:solidFill>
                <a:srgbClr val="4177D7"/>
              </a:solidFill>
              <a:prstDash val="solid"/>
              <a:miter lim="800000"/>
              <a:headEnd/>
              <a:tailEnd type="triangle" w="sm" len="med"/>
            </a:ln>
            <a:effectLst/>
          </p:spPr>
        </p:cxnSp>
        <p:cxnSp>
          <p:nvCxnSpPr>
            <p:cNvPr id="69" name="Straight Connector 68"/>
            <p:cNvCxnSpPr/>
            <p:nvPr/>
          </p:nvCxnSpPr>
          <p:spPr>
            <a:xfrm>
              <a:off x="4495800" y="5905500"/>
              <a:ext cx="229649" cy="0"/>
            </a:xfrm>
            <a:prstGeom prst="line">
              <a:avLst/>
            </a:prstGeom>
            <a:solidFill>
              <a:srgbClr val="C9D8F3"/>
            </a:solidFill>
            <a:ln w="12700">
              <a:solidFill>
                <a:srgbClr val="4177D7"/>
              </a:solidFill>
              <a:prstDash val="solid"/>
              <a:miter lim="800000"/>
              <a:headEnd/>
              <a:tailEnd type="triangle" w="sm" len="med"/>
            </a:ln>
            <a:effectLst/>
          </p:spPr>
        </p:cxnSp>
        <p:cxnSp>
          <p:nvCxnSpPr>
            <p:cNvPr id="70" name="Straight Connector 69"/>
            <p:cNvCxnSpPr/>
            <p:nvPr/>
          </p:nvCxnSpPr>
          <p:spPr>
            <a:xfrm>
              <a:off x="4495800" y="6057900"/>
              <a:ext cx="229649" cy="0"/>
            </a:xfrm>
            <a:prstGeom prst="line">
              <a:avLst/>
            </a:prstGeom>
            <a:solidFill>
              <a:srgbClr val="C9D8F3"/>
            </a:solidFill>
            <a:ln w="12700">
              <a:solidFill>
                <a:srgbClr val="4177D7"/>
              </a:solidFill>
              <a:prstDash val="solid"/>
              <a:miter lim="800000"/>
              <a:headEnd/>
              <a:tailEnd type="triangle" w="sm" len="med"/>
            </a:ln>
            <a:effectLst/>
          </p:spPr>
        </p:cxnSp>
        <p:cxnSp>
          <p:nvCxnSpPr>
            <p:cNvPr id="71" name="Straight Connector 70"/>
            <p:cNvCxnSpPr/>
            <p:nvPr/>
          </p:nvCxnSpPr>
          <p:spPr>
            <a:xfrm>
              <a:off x="4495800" y="6210300"/>
              <a:ext cx="229649" cy="0"/>
            </a:xfrm>
            <a:prstGeom prst="line">
              <a:avLst/>
            </a:prstGeom>
            <a:solidFill>
              <a:srgbClr val="C9D8F3"/>
            </a:solidFill>
            <a:ln w="12700">
              <a:solidFill>
                <a:srgbClr val="4177D7"/>
              </a:solidFill>
              <a:prstDash val="solid"/>
              <a:miter lim="800000"/>
              <a:headEnd/>
              <a:tailEnd type="triangle" w="sm" len="med"/>
            </a:ln>
            <a:effectLst/>
          </p:spPr>
        </p:cxnSp>
      </p:grpSp>
      <p:sp>
        <p:nvSpPr>
          <p:cNvPr id="73" name="TextBox 72"/>
          <p:cNvSpPr txBox="1"/>
          <p:nvPr/>
        </p:nvSpPr>
        <p:spPr>
          <a:xfrm>
            <a:off x="6629400" y="2057400"/>
            <a:ext cx="114300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400" dirty="0" smtClean="0">
                <a:solidFill>
                  <a:srgbClr val="4974CB"/>
                </a:solidFill>
              </a:rPr>
              <a:t>Hash Table</a:t>
            </a:r>
            <a:endParaRPr lang="en-US" sz="1400" dirty="0">
              <a:solidFill>
                <a:srgbClr val="4974CB"/>
              </a:solidFill>
            </a:endParaRPr>
          </a:p>
        </p:txBody>
      </p:sp>
      <p:cxnSp>
        <p:nvCxnSpPr>
          <p:cNvPr id="74" name="Straight Connector 73"/>
          <p:cNvCxnSpPr/>
          <p:nvPr/>
        </p:nvCxnSpPr>
        <p:spPr>
          <a:xfrm>
            <a:off x="6172200" y="2611819"/>
            <a:ext cx="685800" cy="0"/>
          </a:xfrm>
          <a:prstGeom prst="line">
            <a:avLst/>
          </a:prstGeom>
          <a:solidFill>
            <a:srgbClr val="FFE48F"/>
          </a:solidFill>
          <a:ln w="25400">
            <a:solidFill>
              <a:srgbClr val="4974CB"/>
            </a:solidFill>
            <a:miter lim="800000"/>
            <a:headEnd/>
            <a:tailEnd type="triangle" w="med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  <p:sp>
        <p:nvSpPr>
          <p:cNvPr id="76" name="Rectangle 75"/>
          <p:cNvSpPr/>
          <p:nvPr/>
        </p:nvSpPr>
        <p:spPr>
          <a:xfrm>
            <a:off x="5257800" y="3581400"/>
            <a:ext cx="2362200" cy="228600"/>
          </a:xfrm>
          <a:prstGeom prst="rect">
            <a:avLst/>
          </a:prstGeom>
          <a:solidFill>
            <a:srgbClr val="F8F8F8"/>
          </a:solidFill>
          <a:ln w="19050">
            <a:solidFill>
              <a:srgbClr val="4974CB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7" name="Rectangle 76"/>
          <p:cNvSpPr/>
          <p:nvPr/>
        </p:nvSpPr>
        <p:spPr>
          <a:xfrm>
            <a:off x="5257800" y="3581400"/>
            <a:ext cx="228600" cy="228600"/>
          </a:xfrm>
          <a:prstGeom prst="rect">
            <a:avLst/>
          </a:prstGeom>
          <a:solidFill>
            <a:srgbClr val="C0D1F2"/>
          </a:solidFill>
          <a:ln w="19050">
            <a:solidFill>
              <a:srgbClr val="4974CB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endParaRPr lang="en-US"/>
          </a:p>
        </p:txBody>
      </p:sp>
      <p:sp>
        <p:nvSpPr>
          <p:cNvPr id="78" name="Rectangle 77"/>
          <p:cNvSpPr/>
          <p:nvPr/>
        </p:nvSpPr>
        <p:spPr>
          <a:xfrm>
            <a:off x="5486400" y="3581400"/>
            <a:ext cx="76200" cy="228600"/>
          </a:xfrm>
          <a:prstGeom prst="rect">
            <a:avLst/>
          </a:prstGeom>
          <a:solidFill>
            <a:srgbClr val="C0D1F2"/>
          </a:solidFill>
          <a:ln w="19050">
            <a:solidFill>
              <a:srgbClr val="4974CB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endParaRPr lang="en-US"/>
          </a:p>
        </p:txBody>
      </p:sp>
      <p:sp>
        <p:nvSpPr>
          <p:cNvPr id="79" name="Rectangle 78"/>
          <p:cNvSpPr/>
          <p:nvPr/>
        </p:nvSpPr>
        <p:spPr>
          <a:xfrm>
            <a:off x="5562600" y="3581400"/>
            <a:ext cx="381000" cy="228600"/>
          </a:xfrm>
          <a:prstGeom prst="rect">
            <a:avLst/>
          </a:prstGeom>
          <a:solidFill>
            <a:srgbClr val="C0D1F2"/>
          </a:solidFill>
          <a:ln w="19050">
            <a:solidFill>
              <a:srgbClr val="4974CB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endParaRPr lang="en-US"/>
          </a:p>
        </p:txBody>
      </p:sp>
      <p:sp>
        <p:nvSpPr>
          <p:cNvPr id="80" name="Rectangle 79"/>
          <p:cNvSpPr/>
          <p:nvPr/>
        </p:nvSpPr>
        <p:spPr>
          <a:xfrm>
            <a:off x="5943600" y="3581400"/>
            <a:ext cx="152400" cy="228600"/>
          </a:xfrm>
          <a:prstGeom prst="rect">
            <a:avLst/>
          </a:prstGeom>
          <a:solidFill>
            <a:srgbClr val="C0D1F2"/>
          </a:solidFill>
          <a:ln w="19050">
            <a:solidFill>
              <a:srgbClr val="4974CB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endParaRPr lang="en-US"/>
          </a:p>
        </p:txBody>
      </p:sp>
      <p:sp>
        <p:nvSpPr>
          <p:cNvPr id="81" name="Rectangle 80"/>
          <p:cNvSpPr/>
          <p:nvPr/>
        </p:nvSpPr>
        <p:spPr>
          <a:xfrm>
            <a:off x="6096000" y="3581400"/>
            <a:ext cx="76200" cy="228600"/>
          </a:xfrm>
          <a:prstGeom prst="rect">
            <a:avLst/>
          </a:prstGeom>
          <a:solidFill>
            <a:srgbClr val="C0D1F2"/>
          </a:solidFill>
          <a:ln w="19050">
            <a:solidFill>
              <a:srgbClr val="4974CB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endParaRPr lang="en-US"/>
          </a:p>
        </p:txBody>
      </p:sp>
      <p:sp>
        <p:nvSpPr>
          <p:cNvPr id="82" name="Rectangle 81"/>
          <p:cNvSpPr/>
          <p:nvPr/>
        </p:nvSpPr>
        <p:spPr>
          <a:xfrm>
            <a:off x="6172200" y="3581400"/>
            <a:ext cx="76200" cy="228600"/>
          </a:xfrm>
          <a:prstGeom prst="rect">
            <a:avLst/>
          </a:prstGeom>
          <a:solidFill>
            <a:srgbClr val="C0D1F2"/>
          </a:solidFill>
          <a:ln w="19050">
            <a:solidFill>
              <a:srgbClr val="4974CB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endParaRPr lang="en-US"/>
          </a:p>
        </p:txBody>
      </p:sp>
      <p:sp>
        <p:nvSpPr>
          <p:cNvPr id="83" name="Rectangle 82"/>
          <p:cNvSpPr/>
          <p:nvPr/>
        </p:nvSpPr>
        <p:spPr>
          <a:xfrm>
            <a:off x="6477000" y="3581400"/>
            <a:ext cx="533400" cy="228600"/>
          </a:xfrm>
          <a:prstGeom prst="rect">
            <a:avLst/>
          </a:prstGeom>
          <a:solidFill>
            <a:srgbClr val="C0D1F2"/>
          </a:solidFill>
          <a:ln w="19050">
            <a:solidFill>
              <a:srgbClr val="4974CB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endParaRPr lang="en-US"/>
          </a:p>
        </p:txBody>
      </p:sp>
      <p:sp>
        <p:nvSpPr>
          <p:cNvPr id="84" name="Freeform 83"/>
          <p:cNvSpPr/>
          <p:nvPr/>
        </p:nvSpPr>
        <p:spPr>
          <a:xfrm>
            <a:off x="6172200" y="2695903"/>
            <a:ext cx="559676" cy="809297"/>
          </a:xfrm>
          <a:custGeom>
            <a:avLst/>
            <a:gdLst>
              <a:gd name="connsiteX0" fmla="*/ 0 w 244365"/>
              <a:gd name="connsiteY0" fmla="*/ 0 h 811925"/>
              <a:gd name="connsiteX1" fmla="*/ 244365 w 244365"/>
              <a:gd name="connsiteY1" fmla="*/ 811925 h 811925"/>
              <a:gd name="connsiteX0" fmla="*/ 0 w 244365"/>
              <a:gd name="connsiteY0" fmla="*/ 0 h 811925"/>
              <a:gd name="connsiteX1" fmla="*/ 244365 w 244365"/>
              <a:gd name="connsiteY1" fmla="*/ 811925 h 811925"/>
              <a:gd name="connsiteX0" fmla="*/ 0 w 244365"/>
              <a:gd name="connsiteY0" fmla="*/ 0 h 811925"/>
              <a:gd name="connsiteX1" fmla="*/ 244365 w 244365"/>
              <a:gd name="connsiteY1" fmla="*/ 811925 h 8119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44365" h="811925">
                <a:moveTo>
                  <a:pt x="0" y="0"/>
                </a:moveTo>
                <a:cubicBezTo>
                  <a:pt x="259474" y="11824"/>
                  <a:pt x="219404" y="315311"/>
                  <a:pt x="244365" y="811925"/>
                </a:cubicBezTo>
              </a:path>
            </a:pathLst>
          </a:custGeom>
          <a:noFill/>
          <a:ln w="25400">
            <a:solidFill>
              <a:srgbClr val="4974CB"/>
            </a:solidFill>
            <a:miter lim="800000"/>
            <a:headEnd/>
            <a:tailEnd type="triangle" w="med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5" name="Freeform 84"/>
          <p:cNvSpPr/>
          <p:nvPr/>
        </p:nvSpPr>
        <p:spPr>
          <a:xfrm>
            <a:off x="3200400" y="1849820"/>
            <a:ext cx="2349062" cy="817180"/>
          </a:xfrm>
          <a:custGeom>
            <a:avLst/>
            <a:gdLst>
              <a:gd name="connsiteX0" fmla="*/ 0 w 2349062"/>
              <a:gd name="connsiteY0" fmla="*/ 0 h 654269"/>
              <a:gd name="connsiteX1" fmla="*/ 2349062 w 2349062"/>
              <a:gd name="connsiteY1" fmla="*/ 654269 h 654269"/>
              <a:gd name="connsiteX0" fmla="*/ 0 w 2349062"/>
              <a:gd name="connsiteY0" fmla="*/ 0 h 654269"/>
              <a:gd name="connsiteX1" fmla="*/ 2349062 w 2349062"/>
              <a:gd name="connsiteY1" fmla="*/ 654269 h 654269"/>
              <a:gd name="connsiteX0" fmla="*/ 0 w 2349062"/>
              <a:gd name="connsiteY0" fmla="*/ 0 h 654269"/>
              <a:gd name="connsiteX1" fmla="*/ 2349062 w 2349062"/>
              <a:gd name="connsiteY1" fmla="*/ 654269 h 654269"/>
              <a:gd name="connsiteX0" fmla="*/ 0 w 2349062"/>
              <a:gd name="connsiteY0" fmla="*/ 1 h 654270"/>
              <a:gd name="connsiteX1" fmla="*/ 2349062 w 2349062"/>
              <a:gd name="connsiteY1" fmla="*/ 654270 h 654270"/>
              <a:gd name="connsiteX0" fmla="*/ 0 w 2349062"/>
              <a:gd name="connsiteY0" fmla="*/ 1 h 654270"/>
              <a:gd name="connsiteX1" fmla="*/ 2349062 w 2349062"/>
              <a:gd name="connsiteY1" fmla="*/ 654270 h 6542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349062" h="654270">
                <a:moveTo>
                  <a:pt x="0" y="1"/>
                </a:moveTo>
                <a:cubicBezTo>
                  <a:pt x="1681656" y="-1056"/>
                  <a:pt x="588579" y="653781"/>
                  <a:pt x="2349062" y="654270"/>
                </a:cubicBezTo>
              </a:path>
            </a:pathLst>
          </a:custGeom>
          <a:noFill/>
          <a:ln w="25400">
            <a:solidFill>
              <a:srgbClr val="4974CB"/>
            </a:solidFill>
            <a:miter lim="800000"/>
            <a:headEnd/>
            <a:tailEnd type="triangle" w="med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7" name="TextBox 86"/>
          <p:cNvSpPr txBox="1"/>
          <p:nvPr/>
        </p:nvSpPr>
        <p:spPr>
          <a:xfrm>
            <a:off x="4495800" y="1046202"/>
            <a:ext cx="1905000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284163" indent="-284163" algn="l"/>
            <a:r>
              <a:rPr lang="en-US" dirty="0" smtClean="0"/>
              <a:t>3.	Transfer data</a:t>
            </a:r>
            <a:br>
              <a:rPr lang="en-US" dirty="0" smtClean="0"/>
            </a:br>
            <a:r>
              <a:rPr lang="en-US" dirty="0" smtClean="0"/>
              <a:t>to masters</a:t>
            </a:r>
            <a:endParaRPr lang="en-US" dirty="0"/>
          </a:p>
        </p:txBody>
      </p:sp>
      <p:cxnSp>
        <p:nvCxnSpPr>
          <p:cNvPr id="90" name="Straight Connector 89"/>
          <p:cNvCxnSpPr/>
          <p:nvPr/>
        </p:nvCxnSpPr>
        <p:spPr>
          <a:xfrm flipH="1">
            <a:off x="4169979" y="1353207"/>
            <a:ext cx="512382" cy="677917"/>
          </a:xfrm>
          <a:prstGeom prst="line">
            <a:avLst/>
          </a:prstGeom>
          <a:ln w="25400" cap="rnd">
            <a:prstDash val="sysDot"/>
            <a:tailEnd type="triangle" w="med" len="lg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93" name="TextBox 92"/>
          <p:cNvSpPr txBox="1"/>
          <p:nvPr/>
        </p:nvSpPr>
        <p:spPr>
          <a:xfrm>
            <a:off x="6553200" y="1046202"/>
            <a:ext cx="2362200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284163" indent="-284163" algn="l"/>
            <a:r>
              <a:rPr lang="en-US" dirty="0" smtClean="0"/>
              <a:t>4.	Add objects to hash table and log</a:t>
            </a:r>
            <a:endParaRPr lang="en-US" dirty="0"/>
          </a:p>
        </p:txBody>
      </p:sp>
      <p:cxnSp>
        <p:nvCxnSpPr>
          <p:cNvPr id="95" name="Straight Connector 94"/>
          <p:cNvCxnSpPr/>
          <p:nvPr/>
        </p:nvCxnSpPr>
        <p:spPr>
          <a:xfrm flipH="1">
            <a:off x="6337738" y="1376855"/>
            <a:ext cx="409903" cy="1174531"/>
          </a:xfrm>
          <a:prstGeom prst="line">
            <a:avLst/>
          </a:prstGeom>
          <a:ln w="25400" cap="rnd">
            <a:prstDash val="sysDot"/>
            <a:tailEnd type="triangle" w="med" len="lg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99" name="Straight Connector 98"/>
          <p:cNvCxnSpPr/>
          <p:nvPr/>
        </p:nvCxnSpPr>
        <p:spPr>
          <a:xfrm>
            <a:off x="7010400" y="3695700"/>
            <a:ext cx="309970" cy="0"/>
          </a:xfrm>
          <a:prstGeom prst="line">
            <a:avLst/>
          </a:prstGeom>
          <a:solidFill>
            <a:srgbClr val="C9D8F3"/>
          </a:solidFill>
          <a:ln w="12700">
            <a:solidFill>
              <a:srgbClr val="4177D7"/>
            </a:solidFill>
            <a:prstDash val="solid"/>
            <a:miter lim="800000"/>
            <a:headEnd/>
            <a:tailEnd type="triangle" w="sm" len="med"/>
          </a:ln>
          <a:effectLst/>
        </p:spPr>
      </p:cxnSp>
      <p:sp>
        <p:nvSpPr>
          <p:cNvPr id="96" name="TextBox 95"/>
          <p:cNvSpPr txBox="1"/>
          <p:nvPr/>
        </p:nvSpPr>
        <p:spPr>
          <a:xfrm>
            <a:off x="5257800" y="3352800"/>
            <a:ext cx="144780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en-US" sz="1400" dirty="0" smtClean="0">
                <a:solidFill>
                  <a:srgbClr val="4974CB"/>
                </a:solidFill>
              </a:rPr>
              <a:t>In-Memory Log</a:t>
            </a:r>
            <a:endParaRPr lang="en-US" sz="1400" dirty="0">
              <a:solidFill>
                <a:srgbClr val="4974CB"/>
              </a:solidFill>
            </a:endParaRPr>
          </a:p>
        </p:txBody>
      </p:sp>
      <p:sp>
        <p:nvSpPr>
          <p:cNvPr id="97" name="Rectangle 96"/>
          <p:cNvSpPr/>
          <p:nvPr/>
        </p:nvSpPr>
        <p:spPr>
          <a:xfrm>
            <a:off x="6248400" y="3581400"/>
            <a:ext cx="228600" cy="228600"/>
          </a:xfrm>
          <a:prstGeom prst="rect">
            <a:avLst/>
          </a:prstGeom>
          <a:solidFill>
            <a:srgbClr val="C0D1F2"/>
          </a:solidFill>
          <a:ln w="19050">
            <a:solidFill>
              <a:srgbClr val="4974CB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endParaRPr lang="en-US"/>
          </a:p>
        </p:txBody>
      </p:sp>
      <p:sp>
        <p:nvSpPr>
          <p:cNvPr id="123" name="TextBox 122"/>
          <p:cNvSpPr txBox="1"/>
          <p:nvPr/>
        </p:nvSpPr>
        <p:spPr>
          <a:xfrm>
            <a:off x="2903483" y="2511623"/>
            <a:ext cx="36420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/>
              <a:t>…</a:t>
            </a:r>
            <a:endParaRPr lang="en-US" sz="1400" b="1" dirty="0"/>
          </a:p>
        </p:txBody>
      </p:sp>
      <p:cxnSp>
        <p:nvCxnSpPr>
          <p:cNvPr id="124" name="Straight Connector 123"/>
          <p:cNvCxnSpPr/>
          <p:nvPr/>
        </p:nvCxnSpPr>
        <p:spPr>
          <a:xfrm>
            <a:off x="2438400" y="1905000"/>
            <a:ext cx="533400" cy="738351"/>
          </a:xfrm>
          <a:prstGeom prst="line">
            <a:avLst/>
          </a:prstGeom>
          <a:ln w="25400" cap="rnd">
            <a:solidFill>
              <a:srgbClr val="4D4D4D"/>
            </a:solidFill>
            <a:tailEnd type="triangle" w="med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47" name="Rounded Rectangle 146"/>
          <p:cNvSpPr/>
          <p:nvPr/>
        </p:nvSpPr>
        <p:spPr>
          <a:xfrm>
            <a:off x="1981200" y="2630030"/>
            <a:ext cx="228600" cy="189370"/>
          </a:xfrm>
          <a:prstGeom prst="roundRect">
            <a:avLst/>
          </a:prstGeom>
          <a:solidFill>
            <a:srgbClr val="F5E7D9"/>
          </a:solidFill>
          <a:ln>
            <a:solidFill>
              <a:srgbClr val="935A2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endParaRPr lang="en-US">
              <a:solidFill>
                <a:schemeClr val="dk1"/>
              </a:solidFill>
              <a:latin typeface="+mn-lt"/>
            </a:endParaRPr>
          </a:p>
        </p:txBody>
      </p:sp>
      <p:sp>
        <p:nvSpPr>
          <p:cNvPr id="33" name="Freeform 32"/>
          <p:cNvSpPr/>
          <p:nvPr/>
        </p:nvSpPr>
        <p:spPr>
          <a:xfrm>
            <a:off x="2286000" y="2732690"/>
            <a:ext cx="4453759" cy="1475767"/>
          </a:xfrm>
          <a:custGeom>
            <a:avLst/>
            <a:gdLst>
              <a:gd name="connsiteX0" fmla="*/ 4453759 w 4453759"/>
              <a:gd name="connsiteY0" fmla="*/ 1174531 h 1174531"/>
              <a:gd name="connsiteX1" fmla="*/ 0 w 4453759"/>
              <a:gd name="connsiteY1" fmla="*/ 0 h 1174531"/>
              <a:gd name="connsiteX0" fmla="*/ 4453759 w 4453759"/>
              <a:gd name="connsiteY0" fmla="*/ 1174531 h 1174531"/>
              <a:gd name="connsiteX1" fmla="*/ 0 w 4453759"/>
              <a:gd name="connsiteY1" fmla="*/ 0 h 1174531"/>
              <a:gd name="connsiteX0" fmla="*/ 4453759 w 4453759"/>
              <a:gd name="connsiteY0" fmla="*/ 1174531 h 1507193"/>
              <a:gd name="connsiteX1" fmla="*/ 0 w 4453759"/>
              <a:gd name="connsiteY1" fmla="*/ 0 h 1507193"/>
              <a:gd name="connsiteX0" fmla="*/ 4453759 w 4453759"/>
              <a:gd name="connsiteY0" fmla="*/ 1178307 h 1499122"/>
              <a:gd name="connsiteX1" fmla="*/ 0 w 4453759"/>
              <a:gd name="connsiteY1" fmla="*/ 3776 h 1499122"/>
              <a:gd name="connsiteX0" fmla="*/ 4453759 w 4453759"/>
              <a:gd name="connsiteY0" fmla="*/ 1178262 h 1511029"/>
              <a:gd name="connsiteX1" fmla="*/ 0 w 4453759"/>
              <a:gd name="connsiteY1" fmla="*/ 3731 h 15110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453759" h="1511029">
                <a:moveTo>
                  <a:pt x="4453759" y="1178262"/>
                </a:moveTo>
                <a:cubicBezTo>
                  <a:pt x="3069021" y="2390893"/>
                  <a:pt x="1234966" y="-109256"/>
                  <a:pt x="0" y="3731"/>
                </a:cubicBezTo>
              </a:path>
            </a:pathLst>
          </a:custGeom>
          <a:ln w="25400" cap="rnd">
            <a:solidFill>
              <a:srgbClr val="4974CB"/>
            </a:solidFill>
            <a:tailEnd type="triangle" w="med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Freeform 38"/>
          <p:cNvSpPr/>
          <p:nvPr/>
        </p:nvSpPr>
        <p:spPr>
          <a:xfrm>
            <a:off x="1466193" y="2496207"/>
            <a:ext cx="441435" cy="227356"/>
          </a:xfrm>
          <a:custGeom>
            <a:avLst/>
            <a:gdLst>
              <a:gd name="connsiteX0" fmla="*/ 441435 w 441435"/>
              <a:gd name="connsiteY0" fmla="*/ 157655 h 157655"/>
              <a:gd name="connsiteX1" fmla="*/ 0 w 441435"/>
              <a:gd name="connsiteY1" fmla="*/ 0 h 157655"/>
              <a:gd name="connsiteX0" fmla="*/ 441435 w 441435"/>
              <a:gd name="connsiteY0" fmla="*/ 157655 h 157655"/>
              <a:gd name="connsiteX1" fmla="*/ 0 w 441435"/>
              <a:gd name="connsiteY1" fmla="*/ 0 h 157655"/>
              <a:gd name="connsiteX0" fmla="*/ 441435 w 441435"/>
              <a:gd name="connsiteY0" fmla="*/ 157655 h 164661"/>
              <a:gd name="connsiteX1" fmla="*/ 0 w 441435"/>
              <a:gd name="connsiteY1" fmla="*/ 0 h 164661"/>
              <a:gd name="connsiteX0" fmla="*/ 441435 w 441435"/>
              <a:gd name="connsiteY0" fmla="*/ 157655 h 159783"/>
              <a:gd name="connsiteX1" fmla="*/ 0 w 441435"/>
              <a:gd name="connsiteY1" fmla="*/ 0 h 159783"/>
              <a:gd name="connsiteX0" fmla="*/ 441435 w 441435"/>
              <a:gd name="connsiteY0" fmla="*/ 157655 h 164661"/>
              <a:gd name="connsiteX1" fmla="*/ 0 w 441435"/>
              <a:gd name="connsiteY1" fmla="*/ 0 h 164661"/>
              <a:gd name="connsiteX0" fmla="*/ 441435 w 441435"/>
              <a:gd name="connsiteY0" fmla="*/ 157655 h 162222"/>
              <a:gd name="connsiteX1" fmla="*/ 0 w 441435"/>
              <a:gd name="connsiteY1" fmla="*/ 0 h 162222"/>
              <a:gd name="connsiteX0" fmla="*/ 441435 w 441435"/>
              <a:gd name="connsiteY0" fmla="*/ 157655 h 158306"/>
              <a:gd name="connsiteX1" fmla="*/ 0 w 441435"/>
              <a:gd name="connsiteY1" fmla="*/ 0 h 1583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41435" h="158306">
                <a:moveTo>
                  <a:pt x="441435" y="157655"/>
                </a:moveTo>
                <a:cubicBezTo>
                  <a:pt x="207580" y="154794"/>
                  <a:pt x="5255" y="188252"/>
                  <a:pt x="0" y="0"/>
                </a:cubicBezTo>
              </a:path>
            </a:pathLst>
          </a:custGeom>
          <a:noFill/>
          <a:ln>
            <a:solidFill>
              <a:srgbClr val="814F1D"/>
            </a:solidFill>
            <a:tailEnd type="triangle" w="med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endParaRPr lang="en-US"/>
          </a:p>
        </p:txBody>
      </p:sp>
      <p:sp>
        <p:nvSpPr>
          <p:cNvPr id="148" name="Rounded Rectangle 147"/>
          <p:cNvSpPr/>
          <p:nvPr/>
        </p:nvSpPr>
        <p:spPr>
          <a:xfrm>
            <a:off x="1066800" y="3276600"/>
            <a:ext cx="2209800" cy="1447800"/>
          </a:xfrm>
          <a:prstGeom prst="roundRect">
            <a:avLst>
              <a:gd name="adj" fmla="val 7717"/>
            </a:avLst>
          </a:prstGeom>
          <a:solidFill>
            <a:srgbClr val="DFFFDF"/>
          </a:solidFill>
          <a:ln w="25400" algn="ctr">
            <a:solidFill>
              <a:srgbClr val="43A343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lIns="0" tIns="0" rIns="0" bIns="0" anchor="ctr"/>
          <a:lstStyle/>
          <a:p>
            <a:endParaRPr lang="en-US">
              <a:solidFill>
                <a:srgbClr val="398939"/>
              </a:solidFill>
              <a:latin typeface="Arial" charset="0"/>
            </a:endParaRPr>
          </a:p>
        </p:txBody>
      </p:sp>
      <p:grpSp>
        <p:nvGrpSpPr>
          <p:cNvPr id="149" name="Group 148"/>
          <p:cNvGrpSpPr/>
          <p:nvPr/>
        </p:nvGrpSpPr>
        <p:grpSpPr>
          <a:xfrm>
            <a:off x="1219200" y="3771901"/>
            <a:ext cx="487679" cy="304799"/>
            <a:chOff x="4191000" y="2895600"/>
            <a:chExt cx="731003" cy="45720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150" name="Oval 43"/>
            <p:cNvSpPr>
              <a:spLocks noChangeArrowheads="1"/>
            </p:cNvSpPr>
            <p:nvPr/>
          </p:nvSpPr>
          <p:spPr bwMode="auto">
            <a:xfrm>
              <a:off x="4191000" y="3137906"/>
              <a:ext cx="731003" cy="214894"/>
            </a:xfrm>
            <a:prstGeom prst="ellipse">
              <a:avLst/>
            </a:prstGeom>
            <a:solidFill>
              <a:srgbClr val="C18567"/>
            </a:solidFill>
            <a:ln w="12700" algn="ctr">
              <a:solidFill>
                <a:srgbClr val="64351E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1" name="Oval 43"/>
            <p:cNvSpPr>
              <a:spLocks noChangeArrowheads="1"/>
            </p:cNvSpPr>
            <p:nvPr/>
          </p:nvSpPr>
          <p:spPr bwMode="auto">
            <a:xfrm>
              <a:off x="4191000" y="3057138"/>
              <a:ext cx="731003" cy="214894"/>
            </a:xfrm>
            <a:prstGeom prst="ellipse">
              <a:avLst/>
            </a:prstGeom>
            <a:solidFill>
              <a:srgbClr val="C18567"/>
            </a:solidFill>
            <a:ln w="12700" algn="ctr">
              <a:solidFill>
                <a:srgbClr val="64351E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2" name="Oval 43"/>
            <p:cNvSpPr>
              <a:spLocks noChangeArrowheads="1"/>
            </p:cNvSpPr>
            <p:nvPr/>
          </p:nvSpPr>
          <p:spPr bwMode="auto">
            <a:xfrm>
              <a:off x="4191000" y="2976369"/>
              <a:ext cx="731003" cy="214894"/>
            </a:xfrm>
            <a:prstGeom prst="ellipse">
              <a:avLst/>
            </a:prstGeom>
            <a:solidFill>
              <a:srgbClr val="C18567"/>
            </a:solidFill>
            <a:ln w="12700" algn="ctr">
              <a:solidFill>
                <a:srgbClr val="64351E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3" name="Oval 43"/>
            <p:cNvSpPr>
              <a:spLocks noChangeArrowheads="1"/>
            </p:cNvSpPr>
            <p:nvPr/>
          </p:nvSpPr>
          <p:spPr bwMode="auto">
            <a:xfrm>
              <a:off x="4191000" y="2895600"/>
              <a:ext cx="731003" cy="214894"/>
            </a:xfrm>
            <a:prstGeom prst="ellipse">
              <a:avLst/>
            </a:prstGeom>
            <a:solidFill>
              <a:srgbClr val="C18567"/>
            </a:solidFill>
            <a:ln w="12700" algn="ctr">
              <a:solidFill>
                <a:srgbClr val="64351E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54" name="TextBox 153"/>
          <p:cNvSpPr txBox="1"/>
          <p:nvPr/>
        </p:nvSpPr>
        <p:spPr>
          <a:xfrm>
            <a:off x="1066800" y="4478179"/>
            <a:ext cx="2209800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600" dirty="0" smtClean="0"/>
              <a:t>Backup</a:t>
            </a:r>
            <a:endParaRPr lang="en-US" sz="1600" dirty="0"/>
          </a:p>
        </p:txBody>
      </p:sp>
      <p:grpSp>
        <p:nvGrpSpPr>
          <p:cNvPr id="155" name="Group 154"/>
          <p:cNvGrpSpPr/>
          <p:nvPr/>
        </p:nvGrpSpPr>
        <p:grpSpPr>
          <a:xfrm>
            <a:off x="1981200" y="3352800"/>
            <a:ext cx="381000" cy="382327"/>
            <a:chOff x="3505200" y="4343400"/>
            <a:chExt cx="455613" cy="457200"/>
          </a:xfrm>
          <a:solidFill>
            <a:srgbClr val="43A343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156" name="AutoShape 568"/>
            <p:cNvSpPr>
              <a:spLocks noChangeArrowheads="1"/>
            </p:cNvSpPr>
            <p:nvPr/>
          </p:nvSpPr>
          <p:spPr bwMode="auto">
            <a:xfrm>
              <a:off x="3505200" y="4343400"/>
              <a:ext cx="455613" cy="455045"/>
            </a:xfrm>
            <a:custGeom>
              <a:avLst/>
              <a:gdLst>
                <a:gd name="T0" fmla="*/ 101 w 21600"/>
                <a:gd name="T1" fmla="*/ 217 h 21600"/>
                <a:gd name="T2" fmla="*/ 134 w 21600"/>
                <a:gd name="T3" fmla="*/ 528 h 21600"/>
                <a:gd name="T4" fmla="*/ 317 w 21600"/>
                <a:gd name="T5" fmla="*/ 375 h 21600"/>
                <a:gd name="T6" fmla="*/ 325 w 21600"/>
                <a:gd name="T7" fmla="*/ -100 h 21600"/>
                <a:gd name="T8" fmla="*/ 660 w 21600"/>
                <a:gd name="T9" fmla="*/ 71 h 21600"/>
                <a:gd name="T10" fmla="*/ 488 w 21600"/>
                <a:gd name="T11" fmla="*/ 406 h 2160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3170 w 21600"/>
                <a:gd name="T19" fmla="*/ 3170 h 21600"/>
                <a:gd name="T20" fmla="*/ 18430 w 21600"/>
                <a:gd name="T21" fmla="*/ 18430 h 2160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1600" h="21600">
                  <a:moveTo>
                    <a:pt x="9164" y="5727"/>
                  </a:moveTo>
                  <a:cubicBezTo>
                    <a:pt x="6962" y="6437"/>
                    <a:pt x="5470" y="8486"/>
                    <a:pt x="5470" y="10799"/>
                  </a:cubicBezTo>
                  <a:lnTo>
                    <a:pt x="0" y="10800"/>
                  </a:lnTo>
                  <a:cubicBezTo>
                    <a:pt x="0" y="6112"/>
                    <a:pt x="3023" y="1960"/>
                    <a:pt x="7485" y="521"/>
                  </a:cubicBezTo>
                  <a:lnTo>
                    <a:pt x="6656" y="-2049"/>
                  </a:lnTo>
                  <a:lnTo>
                    <a:pt x="13496" y="1456"/>
                  </a:lnTo>
                  <a:lnTo>
                    <a:pt x="9992" y="8296"/>
                  </a:lnTo>
                  <a:lnTo>
                    <a:pt x="9164" y="5727"/>
                  </a:lnTo>
                  <a:close/>
                </a:path>
              </a:pathLst>
            </a:cu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7" name="AutoShape 569"/>
            <p:cNvSpPr>
              <a:spLocks noChangeArrowheads="1"/>
            </p:cNvSpPr>
            <p:nvPr/>
          </p:nvSpPr>
          <p:spPr bwMode="auto">
            <a:xfrm rot="7281778">
              <a:off x="3505484" y="4345271"/>
              <a:ext cx="455045" cy="455613"/>
            </a:xfrm>
            <a:custGeom>
              <a:avLst/>
              <a:gdLst>
                <a:gd name="T0" fmla="*/ 101 w 21600"/>
                <a:gd name="T1" fmla="*/ 217 h 21600"/>
                <a:gd name="T2" fmla="*/ 134 w 21600"/>
                <a:gd name="T3" fmla="*/ 528 h 21600"/>
                <a:gd name="T4" fmla="*/ 317 w 21600"/>
                <a:gd name="T5" fmla="*/ 375 h 21600"/>
                <a:gd name="T6" fmla="*/ 325 w 21600"/>
                <a:gd name="T7" fmla="*/ -100 h 21600"/>
                <a:gd name="T8" fmla="*/ 660 w 21600"/>
                <a:gd name="T9" fmla="*/ 71 h 21600"/>
                <a:gd name="T10" fmla="*/ 488 w 21600"/>
                <a:gd name="T11" fmla="*/ 406 h 2160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3170 w 21600"/>
                <a:gd name="T19" fmla="*/ 3170 h 21600"/>
                <a:gd name="T20" fmla="*/ 18430 w 21600"/>
                <a:gd name="T21" fmla="*/ 18430 h 2160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1600" h="21600">
                  <a:moveTo>
                    <a:pt x="9164" y="5727"/>
                  </a:moveTo>
                  <a:cubicBezTo>
                    <a:pt x="6962" y="6437"/>
                    <a:pt x="5470" y="8486"/>
                    <a:pt x="5470" y="10799"/>
                  </a:cubicBezTo>
                  <a:lnTo>
                    <a:pt x="0" y="10800"/>
                  </a:lnTo>
                  <a:cubicBezTo>
                    <a:pt x="0" y="6112"/>
                    <a:pt x="3023" y="1960"/>
                    <a:pt x="7485" y="521"/>
                  </a:cubicBezTo>
                  <a:lnTo>
                    <a:pt x="6656" y="-2049"/>
                  </a:lnTo>
                  <a:lnTo>
                    <a:pt x="13496" y="1456"/>
                  </a:lnTo>
                  <a:lnTo>
                    <a:pt x="9992" y="8296"/>
                  </a:lnTo>
                  <a:lnTo>
                    <a:pt x="9164" y="5727"/>
                  </a:lnTo>
                  <a:close/>
                </a:path>
              </a:pathLst>
            </a:custGeom>
            <a:grpFill/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8" name="AutoShape 570"/>
            <p:cNvSpPr>
              <a:spLocks noChangeArrowheads="1"/>
            </p:cNvSpPr>
            <p:nvPr/>
          </p:nvSpPr>
          <p:spPr bwMode="auto">
            <a:xfrm rot="14395787">
              <a:off x="3505484" y="4343116"/>
              <a:ext cx="455045" cy="455613"/>
            </a:xfrm>
            <a:custGeom>
              <a:avLst/>
              <a:gdLst>
                <a:gd name="T0" fmla="*/ 101 w 21600"/>
                <a:gd name="T1" fmla="*/ 217 h 21600"/>
                <a:gd name="T2" fmla="*/ 134 w 21600"/>
                <a:gd name="T3" fmla="*/ 528 h 21600"/>
                <a:gd name="T4" fmla="*/ 317 w 21600"/>
                <a:gd name="T5" fmla="*/ 375 h 21600"/>
                <a:gd name="T6" fmla="*/ 325 w 21600"/>
                <a:gd name="T7" fmla="*/ -100 h 21600"/>
                <a:gd name="T8" fmla="*/ 660 w 21600"/>
                <a:gd name="T9" fmla="*/ 71 h 21600"/>
                <a:gd name="T10" fmla="*/ 488 w 21600"/>
                <a:gd name="T11" fmla="*/ 406 h 2160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3170 w 21600"/>
                <a:gd name="T19" fmla="*/ 3170 h 21600"/>
                <a:gd name="T20" fmla="*/ 18430 w 21600"/>
                <a:gd name="T21" fmla="*/ 18430 h 2160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1600" h="21600">
                  <a:moveTo>
                    <a:pt x="9164" y="5727"/>
                  </a:moveTo>
                  <a:cubicBezTo>
                    <a:pt x="6962" y="6437"/>
                    <a:pt x="5470" y="8486"/>
                    <a:pt x="5470" y="10799"/>
                  </a:cubicBezTo>
                  <a:lnTo>
                    <a:pt x="0" y="10800"/>
                  </a:lnTo>
                  <a:cubicBezTo>
                    <a:pt x="0" y="6112"/>
                    <a:pt x="3023" y="1960"/>
                    <a:pt x="7485" y="521"/>
                  </a:cubicBezTo>
                  <a:lnTo>
                    <a:pt x="6656" y="-2049"/>
                  </a:lnTo>
                  <a:lnTo>
                    <a:pt x="13496" y="1456"/>
                  </a:lnTo>
                  <a:lnTo>
                    <a:pt x="9992" y="8296"/>
                  </a:lnTo>
                  <a:lnTo>
                    <a:pt x="9164" y="5727"/>
                  </a:lnTo>
                  <a:close/>
                </a:path>
              </a:pathLst>
            </a:custGeom>
            <a:grpFill/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59" name="Rounded Rectangle 158"/>
          <p:cNvSpPr/>
          <p:nvPr/>
        </p:nvSpPr>
        <p:spPr>
          <a:xfrm>
            <a:off x="2971800" y="3352800"/>
            <a:ext cx="228600" cy="189370"/>
          </a:xfrm>
          <a:prstGeom prst="roundRect">
            <a:avLst/>
          </a:prstGeom>
          <a:solidFill>
            <a:srgbClr val="E3EAF9"/>
          </a:solidFill>
          <a:ln>
            <a:solidFill>
              <a:srgbClr val="4974CB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endParaRPr lang="en-US">
              <a:solidFill>
                <a:srgbClr val="3663BC"/>
              </a:solidFill>
            </a:endParaRPr>
          </a:p>
        </p:txBody>
      </p:sp>
      <p:sp>
        <p:nvSpPr>
          <p:cNvPr id="160" name="Rounded Rectangle 159"/>
          <p:cNvSpPr/>
          <p:nvPr/>
        </p:nvSpPr>
        <p:spPr>
          <a:xfrm>
            <a:off x="2971800" y="3620630"/>
            <a:ext cx="228600" cy="189370"/>
          </a:xfrm>
          <a:prstGeom prst="roundRect">
            <a:avLst/>
          </a:prstGeom>
          <a:solidFill>
            <a:srgbClr val="FFB3B3"/>
          </a:solidFill>
          <a:ln w="25400">
            <a:solidFill>
              <a:srgbClr val="CC2E2E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endParaRPr lang="en-US">
              <a:solidFill>
                <a:schemeClr val="tx1"/>
              </a:solidFill>
              <a:latin typeface="Arial" charset="0"/>
            </a:endParaRPr>
          </a:p>
        </p:txBody>
      </p:sp>
      <p:cxnSp>
        <p:nvCxnSpPr>
          <p:cNvPr id="161" name="Straight Connector 160"/>
          <p:cNvCxnSpPr/>
          <p:nvPr/>
        </p:nvCxnSpPr>
        <p:spPr>
          <a:xfrm>
            <a:off x="3200400" y="3715315"/>
            <a:ext cx="457200" cy="0"/>
          </a:xfrm>
          <a:prstGeom prst="line">
            <a:avLst/>
          </a:prstGeom>
          <a:solidFill>
            <a:srgbClr val="FFB3B3"/>
          </a:solidFill>
          <a:ln w="25400">
            <a:solidFill>
              <a:srgbClr val="CC2E2E"/>
            </a:solidFill>
            <a:miter lim="800000"/>
            <a:headEnd/>
            <a:tailEnd type="triangle" w="med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  <p:sp>
        <p:nvSpPr>
          <p:cNvPr id="162" name="Rounded Rectangle 161"/>
          <p:cNvSpPr/>
          <p:nvPr/>
        </p:nvSpPr>
        <p:spPr>
          <a:xfrm>
            <a:off x="2971800" y="3925430"/>
            <a:ext cx="228600" cy="189370"/>
          </a:xfrm>
          <a:prstGeom prst="roundRect">
            <a:avLst/>
          </a:prstGeom>
          <a:solidFill>
            <a:srgbClr val="FFE48F"/>
          </a:solidFill>
          <a:ln w="25400">
            <a:solidFill>
              <a:srgbClr val="D09E0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endParaRPr lang="en-US">
              <a:solidFill>
                <a:schemeClr val="tx1"/>
              </a:solidFill>
              <a:latin typeface="Arial" charset="0"/>
            </a:endParaRPr>
          </a:p>
        </p:txBody>
      </p:sp>
      <p:cxnSp>
        <p:nvCxnSpPr>
          <p:cNvPr id="163" name="Straight Connector 162"/>
          <p:cNvCxnSpPr/>
          <p:nvPr/>
        </p:nvCxnSpPr>
        <p:spPr>
          <a:xfrm>
            <a:off x="3200400" y="4020115"/>
            <a:ext cx="457200" cy="0"/>
          </a:xfrm>
          <a:prstGeom prst="line">
            <a:avLst/>
          </a:prstGeom>
          <a:solidFill>
            <a:srgbClr val="FFE48F"/>
          </a:solidFill>
          <a:ln w="25400">
            <a:solidFill>
              <a:srgbClr val="D09E00"/>
            </a:solidFill>
            <a:miter lim="800000"/>
            <a:headEnd/>
            <a:tailEnd type="triangle" w="med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  <p:sp>
        <p:nvSpPr>
          <p:cNvPr id="164" name="Freeform 163"/>
          <p:cNvSpPr/>
          <p:nvPr/>
        </p:nvSpPr>
        <p:spPr>
          <a:xfrm>
            <a:off x="1458310" y="3528228"/>
            <a:ext cx="457200" cy="181923"/>
          </a:xfrm>
          <a:custGeom>
            <a:avLst/>
            <a:gdLst>
              <a:gd name="connsiteX0" fmla="*/ 0 w 457200"/>
              <a:gd name="connsiteY0" fmla="*/ 181304 h 181304"/>
              <a:gd name="connsiteX1" fmla="*/ 457200 w 457200"/>
              <a:gd name="connsiteY1" fmla="*/ 0 h 181304"/>
              <a:gd name="connsiteX0" fmla="*/ 0 w 457200"/>
              <a:gd name="connsiteY0" fmla="*/ 181304 h 181304"/>
              <a:gd name="connsiteX1" fmla="*/ 457200 w 457200"/>
              <a:gd name="connsiteY1" fmla="*/ 0 h 181304"/>
              <a:gd name="connsiteX0" fmla="*/ 0 w 457200"/>
              <a:gd name="connsiteY0" fmla="*/ 181304 h 181304"/>
              <a:gd name="connsiteX1" fmla="*/ 457200 w 457200"/>
              <a:gd name="connsiteY1" fmla="*/ 0 h 181304"/>
              <a:gd name="connsiteX0" fmla="*/ 0 w 457200"/>
              <a:gd name="connsiteY0" fmla="*/ 181923 h 181923"/>
              <a:gd name="connsiteX1" fmla="*/ 457200 w 457200"/>
              <a:gd name="connsiteY1" fmla="*/ 619 h 1819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57200" h="181923">
                <a:moveTo>
                  <a:pt x="0" y="181923"/>
                </a:moveTo>
                <a:cubicBezTo>
                  <a:pt x="10510" y="-4636"/>
                  <a:pt x="115615" y="-2008"/>
                  <a:pt x="457200" y="619"/>
                </a:cubicBezTo>
              </a:path>
            </a:pathLst>
          </a:custGeom>
          <a:noFill/>
          <a:ln>
            <a:solidFill>
              <a:srgbClr val="814F1D"/>
            </a:solidFill>
            <a:tailEnd type="triangle" w="med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65" name="Straight Connector 164"/>
          <p:cNvCxnSpPr/>
          <p:nvPr/>
        </p:nvCxnSpPr>
        <p:spPr>
          <a:xfrm flipV="1">
            <a:off x="2438400" y="3450021"/>
            <a:ext cx="533400" cy="55180"/>
          </a:xfrm>
          <a:prstGeom prst="line">
            <a:avLst/>
          </a:prstGeom>
          <a:ln w="25400" cap="rnd">
            <a:solidFill>
              <a:srgbClr val="4974CB"/>
            </a:solidFill>
            <a:tailEnd type="triangle" w="med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66" name="Straight Connector 165"/>
          <p:cNvCxnSpPr>
            <a:endCxn id="160" idx="1"/>
          </p:cNvCxnSpPr>
          <p:nvPr/>
        </p:nvCxnSpPr>
        <p:spPr>
          <a:xfrm>
            <a:off x="2438400" y="3505200"/>
            <a:ext cx="533400" cy="210115"/>
          </a:xfrm>
          <a:prstGeom prst="line">
            <a:avLst/>
          </a:prstGeom>
          <a:ln w="25400" cap="rnd">
            <a:solidFill>
              <a:srgbClr val="CC2E2E"/>
            </a:solidFill>
            <a:tailEnd type="triangle" w="med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67" name="Straight Connector 166"/>
          <p:cNvCxnSpPr>
            <a:endCxn id="162" idx="1"/>
          </p:cNvCxnSpPr>
          <p:nvPr/>
        </p:nvCxnSpPr>
        <p:spPr>
          <a:xfrm>
            <a:off x="2438400" y="3505200"/>
            <a:ext cx="533400" cy="514915"/>
          </a:xfrm>
          <a:prstGeom prst="line">
            <a:avLst/>
          </a:prstGeom>
          <a:ln w="25400" cap="rnd">
            <a:solidFill>
              <a:srgbClr val="D09E00"/>
            </a:solidFill>
            <a:tailEnd type="triangle" w="med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68" name="TextBox 167"/>
          <p:cNvSpPr txBox="1"/>
          <p:nvPr/>
        </p:nvSpPr>
        <p:spPr>
          <a:xfrm>
            <a:off x="2903483" y="4111823"/>
            <a:ext cx="36420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/>
              <a:t>…</a:t>
            </a:r>
            <a:endParaRPr lang="en-US" sz="1400" b="1" dirty="0"/>
          </a:p>
        </p:txBody>
      </p:sp>
      <p:cxnSp>
        <p:nvCxnSpPr>
          <p:cNvPr id="169" name="Straight Connector 168"/>
          <p:cNvCxnSpPr/>
          <p:nvPr/>
        </p:nvCxnSpPr>
        <p:spPr>
          <a:xfrm>
            <a:off x="2438400" y="3505200"/>
            <a:ext cx="533400" cy="738351"/>
          </a:xfrm>
          <a:prstGeom prst="line">
            <a:avLst/>
          </a:prstGeom>
          <a:ln w="25400" cap="rnd">
            <a:solidFill>
              <a:srgbClr val="4D4D4D"/>
            </a:solidFill>
            <a:tailEnd type="triangle" w="med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70" name="Rounded Rectangle 169"/>
          <p:cNvSpPr/>
          <p:nvPr/>
        </p:nvSpPr>
        <p:spPr>
          <a:xfrm>
            <a:off x="1981200" y="4230230"/>
            <a:ext cx="228600" cy="189370"/>
          </a:xfrm>
          <a:prstGeom prst="roundRect">
            <a:avLst/>
          </a:prstGeom>
          <a:solidFill>
            <a:srgbClr val="F5E7D9"/>
          </a:solidFill>
          <a:ln>
            <a:solidFill>
              <a:srgbClr val="935A2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endParaRPr lang="en-US">
              <a:solidFill>
                <a:schemeClr val="dk1"/>
              </a:solidFill>
              <a:latin typeface="+mn-lt"/>
            </a:endParaRPr>
          </a:p>
        </p:txBody>
      </p:sp>
      <p:sp>
        <p:nvSpPr>
          <p:cNvPr id="171" name="Freeform 170"/>
          <p:cNvSpPr/>
          <p:nvPr/>
        </p:nvSpPr>
        <p:spPr>
          <a:xfrm>
            <a:off x="1466193" y="4096407"/>
            <a:ext cx="441435" cy="227356"/>
          </a:xfrm>
          <a:custGeom>
            <a:avLst/>
            <a:gdLst>
              <a:gd name="connsiteX0" fmla="*/ 441435 w 441435"/>
              <a:gd name="connsiteY0" fmla="*/ 157655 h 157655"/>
              <a:gd name="connsiteX1" fmla="*/ 0 w 441435"/>
              <a:gd name="connsiteY1" fmla="*/ 0 h 157655"/>
              <a:gd name="connsiteX0" fmla="*/ 441435 w 441435"/>
              <a:gd name="connsiteY0" fmla="*/ 157655 h 157655"/>
              <a:gd name="connsiteX1" fmla="*/ 0 w 441435"/>
              <a:gd name="connsiteY1" fmla="*/ 0 h 157655"/>
              <a:gd name="connsiteX0" fmla="*/ 441435 w 441435"/>
              <a:gd name="connsiteY0" fmla="*/ 157655 h 164661"/>
              <a:gd name="connsiteX1" fmla="*/ 0 w 441435"/>
              <a:gd name="connsiteY1" fmla="*/ 0 h 164661"/>
              <a:gd name="connsiteX0" fmla="*/ 441435 w 441435"/>
              <a:gd name="connsiteY0" fmla="*/ 157655 h 159783"/>
              <a:gd name="connsiteX1" fmla="*/ 0 w 441435"/>
              <a:gd name="connsiteY1" fmla="*/ 0 h 159783"/>
              <a:gd name="connsiteX0" fmla="*/ 441435 w 441435"/>
              <a:gd name="connsiteY0" fmla="*/ 157655 h 164661"/>
              <a:gd name="connsiteX1" fmla="*/ 0 w 441435"/>
              <a:gd name="connsiteY1" fmla="*/ 0 h 164661"/>
              <a:gd name="connsiteX0" fmla="*/ 441435 w 441435"/>
              <a:gd name="connsiteY0" fmla="*/ 157655 h 162222"/>
              <a:gd name="connsiteX1" fmla="*/ 0 w 441435"/>
              <a:gd name="connsiteY1" fmla="*/ 0 h 162222"/>
              <a:gd name="connsiteX0" fmla="*/ 441435 w 441435"/>
              <a:gd name="connsiteY0" fmla="*/ 157655 h 158306"/>
              <a:gd name="connsiteX1" fmla="*/ 0 w 441435"/>
              <a:gd name="connsiteY1" fmla="*/ 0 h 1583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41435" h="158306">
                <a:moveTo>
                  <a:pt x="441435" y="157655"/>
                </a:moveTo>
                <a:cubicBezTo>
                  <a:pt x="207580" y="154794"/>
                  <a:pt x="5255" y="188252"/>
                  <a:pt x="0" y="0"/>
                </a:cubicBezTo>
              </a:path>
            </a:pathLst>
          </a:custGeom>
          <a:noFill/>
          <a:ln>
            <a:solidFill>
              <a:srgbClr val="814F1D"/>
            </a:solidFill>
            <a:tailEnd type="triangle" w="med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endParaRPr lang="en-US"/>
          </a:p>
        </p:txBody>
      </p:sp>
      <p:sp>
        <p:nvSpPr>
          <p:cNvPr id="172" name="Freeform 171"/>
          <p:cNvSpPr/>
          <p:nvPr/>
        </p:nvSpPr>
        <p:spPr>
          <a:xfrm>
            <a:off x="2286000" y="3893966"/>
            <a:ext cx="4453759" cy="577948"/>
          </a:xfrm>
          <a:custGeom>
            <a:avLst/>
            <a:gdLst>
              <a:gd name="connsiteX0" fmla="*/ 4453759 w 4453759"/>
              <a:gd name="connsiteY0" fmla="*/ 1174531 h 1174531"/>
              <a:gd name="connsiteX1" fmla="*/ 0 w 4453759"/>
              <a:gd name="connsiteY1" fmla="*/ 0 h 1174531"/>
              <a:gd name="connsiteX0" fmla="*/ 4453759 w 4453759"/>
              <a:gd name="connsiteY0" fmla="*/ 1174531 h 1174531"/>
              <a:gd name="connsiteX1" fmla="*/ 0 w 4453759"/>
              <a:gd name="connsiteY1" fmla="*/ 0 h 1174531"/>
              <a:gd name="connsiteX0" fmla="*/ 4453759 w 4453759"/>
              <a:gd name="connsiteY0" fmla="*/ 1174531 h 1507193"/>
              <a:gd name="connsiteX1" fmla="*/ 0 w 4453759"/>
              <a:gd name="connsiteY1" fmla="*/ 0 h 1507193"/>
              <a:gd name="connsiteX0" fmla="*/ 4453759 w 4453759"/>
              <a:gd name="connsiteY0" fmla="*/ 1178307 h 1499122"/>
              <a:gd name="connsiteX1" fmla="*/ 0 w 4453759"/>
              <a:gd name="connsiteY1" fmla="*/ 3776 h 1499122"/>
              <a:gd name="connsiteX0" fmla="*/ 4453759 w 4453759"/>
              <a:gd name="connsiteY0" fmla="*/ 1178262 h 1511029"/>
              <a:gd name="connsiteX1" fmla="*/ 0 w 4453759"/>
              <a:gd name="connsiteY1" fmla="*/ 3731 h 1511029"/>
              <a:gd name="connsiteX0" fmla="*/ 4453759 w 4453759"/>
              <a:gd name="connsiteY0" fmla="*/ 0 h 649918"/>
              <a:gd name="connsiteX1" fmla="*/ 0 w 4453759"/>
              <a:gd name="connsiteY1" fmla="*/ 447762 h 649918"/>
              <a:gd name="connsiteX0" fmla="*/ 4453759 w 4453759"/>
              <a:gd name="connsiteY0" fmla="*/ 0 h 683125"/>
              <a:gd name="connsiteX1" fmla="*/ 0 w 4453759"/>
              <a:gd name="connsiteY1" fmla="*/ 447762 h 683125"/>
              <a:gd name="connsiteX0" fmla="*/ 4453759 w 4453759"/>
              <a:gd name="connsiteY0" fmla="*/ 0 h 591758"/>
              <a:gd name="connsiteX1" fmla="*/ 0 w 4453759"/>
              <a:gd name="connsiteY1" fmla="*/ 447762 h 5917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453759" h="591758">
                <a:moveTo>
                  <a:pt x="4453759" y="0"/>
                </a:moveTo>
                <a:cubicBezTo>
                  <a:pt x="3384331" y="986640"/>
                  <a:pt x="769883" y="439699"/>
                  <a:pt x="0" y="447762"/>
                </a:cubicBezTo>
              </a:path>
            </a:pathLst>
          </a:custGeom>
          <a:ln w="25400" cap="rnd">
            <a:solidFill>
              <a:srgbClr val="4974CB"/>
            </a:solidFill>
            <a:tailEnd type="triangle" w="med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3" name="TextBox 172"/>
          <p:cNvSpPr txBox="1"/>
          <p:nvPr/>
        </p:nvSpPr>
        <p:spPr>
          <a:xfrm>
            <a:off x="5257800" y="4904601"/>
            <a:ext cx="3581400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284163" indent="-284163" algn="l"/>
            <a:r>
              <a:rPr lang="en-US" dirty="0" smtClean="0"/>
              <a:t>5.	Replicate log data to backups</a:t>
            </a:r>
            <a:endParaRPr lang="en-US" dirty="0"/>
          </a:p>
        </p:txBody>
      </p:sp>
      <p:sp>
        <p:nvSpPr>
          <p:cNvPr id="41" name="Freeform 40"/>
          <p:cNvSpPr/>
          <p:nvPr/>
        </p:nvSpPr>
        <p:spPr>
          <a:xfrm>
            <a:off x="4469524" y="4553608"/>
            <a:ext cx="677917" cy="465082"/>
          </a:xfrm>
          <a:custGeom>
            <a:avLst/>
            <a:gdLst>
              <a:gd name="connsiteX0" fmla="*/ 677917 w 677917"/>
              <a:gd name="connsiteY0" fmla="*/ 425669 h 425669"/>
              <a:gd name="connsiteX1" fmla="*/ 0 w 677917"/>
              <a:gd name="connsiteY1" fmla="*/ 0 h 425669"/>
              <a:gd name="connsiteX0" fmla="*/ 677917 w 677917"/>
              <a:gd name="connsiteY0" fmla="*/ 425669 h 425669"/>
              <a:gd name="connsiteX1" fmla="*/ 0 w 677917"/>
              <a:gd name="connsiteY1" fmla="*/ 0 h 425669"/>
              <a:gd name="connsiteX0" fmla="*/ 677917 w 677917"/>
              <a:gd name="connsiteY0" fmla="*/ 425669 h 425669"/>
              <a:gd name="connsiteX1" fmla="*/ 0 w 677917"/>
              <a:gd name="connsiteY1" fmla="*/ 0 h 4256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677917" h="425669">
                <a:moveTo>
                  <a:pt x="677917" y="425669"/>
                </a:moveTo>
                <a:cubicBezTo>
                  <a:pt x="294946" y="395451"/>
                  <a:pt x="109045" y="302172"/>
                  <a:pt x="0" y="0"/>
                </a:cubicBezTo>
              </a:path>
            </a:pathLst>
          </a:custGeom>
          <a:ln w="25400" cap="rnd">
            <a:prstDash val="sysDot"/>
            <a:tailEnd type="triangle" w="med" len="lg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4" name="TextBox 173"/>
          <p:cNvSpPr txBox="1"/>
          <p:nvPr/>
        </p:nvSpPr>
        <p:spPr>
          <a:xfrm>
            <a:off x="609600" y="4904601"/>
            <a:ext cx="2971800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284163" indent="-284163" algn="l"/>
            <a:r>
              <a:rPr lang="en-US" dirty="0" smtClean="0"/>
              <a:t>6.	Write replicas to disk</a:t>
            </a:r>
            <a:endParaRPr lang="en-US" dirty="0"/>
          </a:p>
        </p:txBody>
      </p:sp>
      <p:cxnSp>
        <p:nvCxnSpPr>
          <p:cNvPr id="176" name="Straight Connector 175"/>
          <p:cNvCxnSpPr/>
          <p:nvPr/>
        </p:nvCxnSpPr>
        <p:spPr>
          <a:xfrm flipV="1">
            <a:off x="1608083" y="4374931"/>
            <a:ext cx="0" cy="533400"/>
          </a:xfrm>
          <a:prstGeom prst="line">
            <a:avLst/>
          </a:prstGeom>
          <a:ln w="25400" cap="rnd">
            <a:prstDash val="sysDot"/>
            <a:tailEnd type="triangle" w="med" len="lg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22" name="Straight Connector 121"/>
          <p:cNvCxnSpPr/>
          <p:nvPr/>
        </p:nvCxnSpPr>
        <p:spPr>
          <a:xfrm>
            <a:off x="3200400" y="3447485"/>
            <a:ext cx="457200" cy="0"/>
          </a:xfrm>
          <a:prstGeom prst="line">
            <a:avLst/>
          </a:prstGeom>
          <a:solidFill>
            <a:srgbClr val="FFB3B3"/>
          </a:solidFill>
          <a:ln w="25400">
            <a:solidFill>
              <a:srgbClr val="4974CB"/>
            </a:solidFill>
            <a:miter lim="800000"/>
            <a:headEnd/>
            <a:tailEnd type="triangle" w="med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</p:spTree>
    <p:extLst>
      <p:ext uri="{BB962C8B-B14F-4D97-AF65-F5344CB8AC3E}">
        <p14:creationId xmlns:p14="http://schemas.microsoft.com/office/powerpoint/2010/main" val="18183798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Backups and masters work independently</a:t>
            </a:r>
          </a:p>
          <a:p>
            <a:pPr lvl="1"/>
            <a:r>
              <a:rPr lang="en-US" dirty="0" smtClean="0"/>
              <a:t>Backups read segments, divide log entries</a:t>
            </a:r>
          </a:p>
          <a:p>
            <a:pPr lvl="1"/>
            <a:r>
              <a:rPr lang="en-US" dirty="0" smtClean="0"/>
              <a:t>Masters fetch partitioned data, replay</a:t>
            </a:r>
          </a:p>
          <a:p>
            <a:r>
              <a:rPr lang="en-US" dirty="0" smtClean="0"/>
              <a:t>To avoid pipeline stalls:</a:t>
            </a:r>
          </a:p>
          <a:p>
            <a:pPr lvl="1"/>
            <a:r>
              <a:rPr lang="en-US" dirty="0" smtClean="0"/>
              <a:t>Backups publish read order</a:t>
            </a:r>
          </a:p>
          <a:p>
            <a:pPr lvl="1"/>
            <a:r>
              <a:rPr lang="en-US" dirty="0" smtClean="0"/>
              <a:t>Masters fetch in order of expected availability</a:t>
            </a:r>
          </a:p>
          <a:p>
            <a:pPr lvl="1"/>
            <a:r>
              <a:rPr lang="en-US" dirty="0" smtClean="0"/>
              <a:t>Masters </a:t>
            </a:r>
            <a:r>
              <a:rPr lang="en-US" dirty="0" smtClean="0"/>
              <a:t>issue multiple concurrent fetches</a:t>
            </a:r>
            <a:endParaRPr lang="en-US" dirty="0" smtClean="0"/>
          </a:p>
          <a:p>
            <a:r>
              <a:rPr lang="en-US" dirty="0" smtClean="0"/>
              <a:t>Log data replayed out of order:</a:t>
            </a:r>
          </a:p>
          <a:p>
            <a:pPr lvl="1"/>
            <a:r>
              <a:rPr lang="en-US" dirty="0" smtClean="0"/>
              <a:t>Version numbers identify most up-to-date information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March 1, 2015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The RAMCloud Storage System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E2162002-2512-45FD-82AF-2FE8F2E91859}" type="slidenum">
              <a:rPr lang="en-US" smtClean="0"/>
              <a:pPr>
                <a:defRPr/>
              </a:pPr>
              <a:t>67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Segment Replay Order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28742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447800" y="1828800"/>
            <a:ext cx="7239000" cy="4297363"/>
          </a:xfrm>
        </p:spPr>
        <p:txBody>
          <a:bodyPr/>
          <a:lstStyle/>
          <a:p>
            <a:pPr marL="0" indent="0">
              <a:spcBef>
                <a:spcPts val="300"/>
              </a:spcBef>
              <a:buNone/>
              <a:tabLst>
                <a:tab pos="914400" algn="ctr"/>
                <a:tab pos="3713163" algn="ctr"/>
              </a:tabLst>
            </a:pPr>
            <a:r>
              <a:rPr lang="en-US" dirty="0"/>
              <a:t>	</a:t>
            </a:r>
            <a:r>
              <a:rPr lang="en-US" dirty="0" smtClean="0"/>
              <a:t>Object Size	Throughput</a:t>
            </a:r>
          </a:p>
          <a:p>
            <a:pPr marL="0" indent="0">
              <a:spcBef>
                <a:spcPts val="0"/>
              </a:spcBef>
              <a:buNone/>
              <a:tabLst>
                <a:tab pos="914400" algn="ctr"/>
                <a:tab pos="2916238" algn="ctr"/>
                <a:tab pos="4800600" algn="ctr"/>
              </a:tabLst>
            </a:pPr>
            <a:r>
              <a:rPr lang="en-US" dirty="0"/>
              <a:t>	</a:t>
            </a:r>
            <a:r>
              <a:rPr lang="en-US" dirty="0" smtClean="0"/>
              <a:t>(bytes)	(</a:t>
            </a:r>
            <a:r>
              <a:rPr lang="en-US" dirty="0" err="1" smtClean="0"/>
              <a:t>Mobjs</a:t>
            </a:r>
            <a:r>
              <a:rPr lang="en-US" dirty="0" smtClean="0"/>
              <a:t>/sec)	(MB/sec)</a:t>
            </a:r>
          </a:p>
          <a:p>
            <a:pPr marL="0" indent="0">
              <a:buNone/>
              <a:tabLst>
                <a:tab pos="1087438" algn="r"/>
                <a:tab pos="2743200" algn="dec"/>
                <a:tab pos="5084763" algn="dec"/>
              </a:tabLst>
            </a:pPr>
            <a:r>
              <a:rPr lang="en-US" b="0" dirty="0" smtClean="0"/>
              <a:t>	1	2.32	84</a:t>
            </a:r>
          </a:p>
          <a:p>
            <a:pPr marL="0" indent="0">
              <a:spcBef>
                <a:spcPts val="300"/>
              </a:spcBef>
              <a:buNone/>
              <a:tabLst>
                <a:tab pos="1087438" algn="r"/>
                <a:tab pos="2743200" algn="dec"/>
                <a:tab pos="5084763" algn="dec"/>
              </a:tabLst>
            </a:pPr>
            <a:r>
              <a:rPr lang="en-US" b="0" dirty="0" smtClean="0"/>
              <a:t>	64	2.18	210</a:t>
            </a:r>
          </a:p>
          <a:p>
            <a:pPr marL="0" indent="0">
              <a:spcBef>
                <a:spcPts val="300"/>
              </a:spcBef>
              <a:buNone/>
              <a:tabLst>
                <a:tab pos="1087438" algn="r"/>
                <a:tab pos="2743200" algn="dec"/>
                <a:tab pos="5084763" algn="dec"/>
              </a:tabLst>
            </a:pPr>
            <a:r>
              <a:rPr lang="en-US" b="0" dirty="0" smtClean="0"/>
              <a:t>	128	2.03	319</a:t>
            </a:r>
          </a:p>
          <a:p>
            <a:pPr marL="0" indent="0">
              <a:spcBef>
                <a:spcPts val="300"/>
              </a:spcBef>
              <a:buNone/>
              <a:tabLst>
                <a:tab pos="1087438" algn="r"/>
                <a:tab pos="2743200" algn="dec"/>
                <a:tab pos="5084763" algn="dec"/>
              </a:tabLst>
            </a:pPr>
            <a:r>
              <a:rPr lang="en-US" b="0" dirty="0" smtClean="0"/>
              <a:t>	256	1.71	478</a:t>
            </a:r>
          </a:p>
          <a:p>
            <a:pPr marL="0" indent="0">
              <a:spcBef>
                <a:spcPts val="300"/>
              </a:spcBef>
              <a:buNone/>
              <a:tabLst>
                <a:tab pos="1087438" algn="r"/>
                <a:tab pos="2743200" algn="dec"/>
                <a:tab pos="5084763" algn="dec"/>
              </a:tabLst>
            </a:pPr>
            <a:r>
              <a:rPr lang="en-US" b="0" dirty="0" smtClean="0"/>
              <a:t>	1024	0.81	824</a:t>
            </a:r>
          </a:p>
          <a:p>
            <a:pPr marL="0" indent="0">
              <a:spcBef>
                <a:spcPts val="300"/>
              </a:spcBef>
              <a:buNone/>
              <a:tabLst>
                <a:tab pos="1087438" algn="r"/>
                <a:tab pos="2743200" algn="dec"/>
                <a:tab pos="5084763" algn="dec"/>
              </a:tabLst>
            </a:pPr>
            <a:r>
              <a:rPr lang="en-US" b="0" dirty="0" smtClean="0"/>
              <a:t>	2048	0.39	781</a:t>
            </a:r>
          </a:p>
          <a:p>
            <a:pPr marL="0" indent="0">
              <a:spcBef>
                <a:spcPts val="300"/>
              </a:spcBef>
              <a:buNone/>
              <a:tabLst>
                <a:tab pos="1087438" algn="r"/>
                <a:tab pos="2743200" algn="dec"/>
                <a:tab pos="5084763" algn="dec"/>
              </a:tabLst>
            </a:pPr>
            <a:r>
              <a:rPr lang="en-US" b="0" dirty="0" smtClean="0"/>
              <a:t>	4096	0.19	754</a:t>
            </a:r>
            <a:endParaRPr lang="en-US" b="0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March 1, 2015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The RAMCloud Storage System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E2162002-2512-45FD-82AF-2FE8F2E91859}" type="slidenum">
              <a:rPr lang="en-US" smtClean="0"/>
              <a:pPr>
                <a:defRPr/>
              </a:pPr>
              <a:t>68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Replay Throughput</a:t>
            </a:r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1524000" y="2690649"/>
            <a:ext cx="5562600" cy="0"/>
          </a:xfrm>
          <a:prstGeom prst="line">
            <a:avLst/>
          </a:prstGeom>
          <a:ln w="50800" cap="rnd"/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381000" y="1138535"/>
            <a:ext cx="543289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400" b="1" dirty="0" smtClean="0">
                <a:solidFill>
                  <a:schemeClr val="tx2"/>
                </a:solidFill>
              </a:rPr>
              <a:t>Single recovery master (Infiniband):</a:t>
            </a:r>
            <a:endParaRPr lang="en-US" sz="2400" b="1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78419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4876800"/>
            <a:ext cx="8229600" cy="1371600"/>
          </a:xfrm>
        </p:spPr>
        <p:txBody>
          <a:bodyPr/>
          <a:lstStyle/>
          <a:p>
            <a:r>
              <a:rPr lang="en-US" dirty="0" smtClean="0"/>
              <a:t>Will improve with newer machines</a:t>
            </a:r>
          </a:p>
          <a:p>
            <a:pPr lvl="1">
              <a:spcBef>
                <a:spcPts val="0"/>
              </a:spcBef>
            </a:pPr>
            <a:r>
              <a:rPr lang="en-US" dirty="0"/>
              <a:t> </a:t>
            </a:r>
            <a:r>
              <a:rPr lang="en-US" dirty="0" smtClean="0"/>
              <a:t>Need more cores (our nodes: 4 cores)</a:t>
            </a:r>
          </a:p>
          <a:p>
            <a:pPr lvl="1">
              <a:spcBef>
                <a:spcPts val="0"/>
              </a:spcBef>
            </a:pPr>
            <a:r>
              <a:rPr lang="en-US" dirty="0"/>
              <a:t> </a:t>
            </a:r>
            <a:r>
              <a:rPr lang="en-US" dirty="0" smtClean="0"/>
              <a:t>Need more memory bandwidth (our nodes: 11 GB/sec)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March 1, 2015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The RAMCloud Storage System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E2162002-2512-45FD-82AF-2FE8F2E91859}" type="slidenum">
              <a:rPr lang="en-US" smtClean="0"/>
              <a:pPr>
                <a:defRPr/>
              </a:pPr>
              <a:t>69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Recovery Scalability</a:t>
            </a:r>
            <a:endParaRPr lang="en-US" dirty="0"/>
          </a:p>
        </p:txBody>
      </p:sp>
      <p:pic>
        <p:nvPicPr>
          <p:cNvPr id="7" name="Content Placeholder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828800" y="1142999"/>
            <a:ext cx="5486399" cy="35011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Oval 7"/>
          <p:cNvSpPr/>
          <p:nvPr/>
        </p:nvSpPr>
        <p:spPr>
          <a:xfrm>
            <a:off x="6845085" y="1417606"/>
            <a:ext cx="152400" cy="152400"/>
          </a:xfrm>
          <a:prstGeom prst="ellipse">
            <a:avLst/>
          </a:prstGeom>
          <a:noFill/>
          <a:ln>
            <a:solidFill>
              <a:srgbClr val="633B13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" name="Straight Connector 8"/>
          <p:cNvCxnSpPr>
            <a:stCxn id="10" idx="1"/>
            <a:endCxn id="8" idx="5"/>
          </p:cNvCxnSpPr>
          <p:nvPr/>
        </p:nvCxnSpPr>
        <p:spPr>
          <a:xfrm flipH="1" flipV="1">
            <a:off x="6975167" y="1547688"/>
            <a:ext cx="492433" cy="576477"/>
          </a:xfrm>
          <a:prstGeom prst="line">
            <a:avLst/>
          </a:prstGeom>
          <a:ln w="25400" cap="rnd">
            <a:solidFill>
              <a:srgbClr val="633B13"/>
            </a:solidFill>
            <a:prstDash val="sysDot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7467600" y="1524000"/>
            <a:ext cx="1492716" cy="1200329"/>
          </a:xfrm>
          <a:prstGeom prst="rect">
            <a:avLst/>
          </a:prstGeom>
          <a:solidFill>
            <a:schemeClr val="bg1"/>
          </a:solidFill>
          <a:ln w="19050">
            <a:solidFill>
              <a:srgbClr val="633B13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l"/>
            <a:r>
              <a:rPr lang="en-US" dirty="0" smtClean="0">
                <a:solidFill>
                  <a:srgbClr val="633B13"/>
                </a:solidFill>
              </a:rPr>
              <a:t>80 masters</a:t>
            </a:r>
          </a:p>
          <a:p>
            <a:pPr algn="l"/>
            <a:r>
              <a:rPr lang="en-US" dirty="0" smtClean="0">
                <a:solidFill>
                  <a:srgbClr val="633B13"/>
                </a:solidFill>
              </a:rPr>
              <a:t>160 backups</a:t>
            </a:r>
          </a:p>
          <a:p>
            <a:pPr algn="l"/>
            <a:r>
              <a:rPr lang="en-US" dirty="0" smtClean="0">
                <a:solidFill>
                  <a:srgbClr val="633B13"/>
                </a:solidFill>
              </a:rPr>
              <a:t>160 SSDs</a:t>
            </a:r>
          </a:p>
          <a:p>
            <a:pPr algn="l"/>
            <a:r>
              <a:rPr lang="en-US" dirty="0" smtClean="0">
                <a:solidFill>
                  <a:srgbClr val="633B13"/>
                </a:solidFill>
              </a:rPr>
              <a:t>40 GB</a:t>
            </a:r>
            <a:endParaRPr lang="en-US" dirty="0">
              <a:solidFill>
                <a:srgbClr val="633B13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57200" y="1219200"/>
            <a:ext cx="1236236" cy="1200329"/>
          </a:xfrm>
          <a:prstGeom prst="rect">
            <a:avLst/>
          </a:prstGeom>
          <a:solidFill>
            <a:schemeClr val="bg1"/>
          </a:solidFill>
          <a:ln w="19050">
            <a:solidFill>
              <a:srgbClr val="633B13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l"/>
            <a:r>
              <a:rPr lang="en-US" dirty="0" smtClean="0">
                <a:solidFill>
                  <a:srgbClr val="633B13"/>
                </a:solidFill>
              </a:rPr>
              <a:t>1 master</a:t>
            </a:r>
          </a:p>
          <a:p>
            <a:pPr algn="l"/>
            <a:r>
              <a:rPr lang="en-US" dirty="0" smtClean="0">
                <a:solidFill>
                  <a:srgbClr val="633B13"/>
                </a:solidFill>
              </a:rPr>
              <a:t>2 backups</a:t>
            </a:r>
          </a:p>
          <a:p>
            <a:pPr algn="l"/>
            <a:r>
              <a:rPr lang="en-US" dirty="0" smtClean="0">
                <a:solidFill>
                  <a:srgbClr val="633B13"/>
                </a:solidFill>
              </a:rPr>
              <a:t>2 SSDs</a:t>
            </a:r>
          </a:p>
          <a:p>
            <a:pPr algn="l"/>
            <a:r>
              <a:rPr lang="en-US" dirty="0" smtClean="0">
                <a:solidFill>
                  <a:srgbClr val="633B13"/>
                </a:solidFill>
              </a:rPr>
              <a:t>500 MB</a:t>
            </a:r>
            <a:endParaRPr lang="en-US" dirty="0">
              <a:solidFill>
                <a:srgbClr val="633B13"/>
              </a:solidFill>
            </a:endParaRPr>
          </a:p>
        </p:txBody>
      </p:sp>
      <p:sp>
        <p:nvSpPr>
          <p:cNvPr id="12" name="Oval 11"/>
          <p:cNvSpPr/>
          <p:nvPr/>
        </p:nvSpPr>
        <p:spPr>
          <a:xfrm>
            <a:off x="2898183" y="1692701"/>
            <a:ext cx="152400" cy="152400"/>
          </a:xfrm>
          <a:prstGeom prst="ellipse">
            <a:avLst/>
          </a:prstGeom>
          <a:noFill/>
          <a:ln>
            <a:solidFill>
              <a:srgbClr val="633B13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3" name="Straight Connector 12"/>
          <p:cNvCxnSpPr>
            <a:stCxn id="12" idx="2"/>
            <a:endCxn id="11" idx="3"/>
          </p:cNvCxnSpPr>
          <p:nvPr/>
        </p:nvCxnSpPr>
        <p:spPr>
          <a:xfrm flipH="1">
            <a:off x="1693436" y="1768901"/>
            <a:ext cx="1204747" cy="50464"/>
          </a:xfrm>
          <a:prstGeom prst="line">
            <a:avLst/>
          </a:prstGeom>
          <a:ln w="25400" cap="rnd">
            <a:solidFill>
              <a:srgbClr val="633B13"/>
            </a:solidFill>
            <a:prstDash val="sysDot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237718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ctrTitle"/>
          </p:nvPr>
        </p:nvSpPr>
        <p:spPr>
          <a:xfrm>
            <a:off x="685800" y="2035175"/>
            <a:ext cx="7772400" cy="1698625"/>
          </a:xfrm>
        </p:spPr>
        <p:txBody>
          <a:bodyPr/>
          <a:lstStyle/>
          <a:p>
            <a:r>
              <a:rPr lang="en-US" dirty="0" smtClean="0"/>
              <a:t>Part I: Motivation, Potential Impact</a:t>
            </a:r>
            <a:endParaRPr lang="en-US" dirty="0"/>
          </a:p>
        </p:txBody>
      </p:sp>
      <p:sp>
        <p:nvSpPr>
          <p:cNvPr id="8" name="Subtitle 7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67910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>
                <a:solidFill>
                  <a:schemeClr val="tx2"/>
                </a:solidFill>
              </a:rPr>
              <a:t>Recovery complications:</a:t>
            </a:r>
          </a:p>
          <a:p>
            <a:r>
              <a:rPr lang="en-US" dirty="0" smtClean="0"/>
              <a:t>Multiple master failures</a:t>
            </a:r>
          </a:p>
          <a:p>
            <a:r>
              <a:rPr lang="en-US" dirty="0" smtClean="0"/>
              <a:t>Recovery masters:</a:t>
            </a:r>
          </a:p>
          <a:p>
            <a:pPr lvl="1"/>
            <a:r>
              <a:rPr lang="en-US" dirty="0" smtClean="0"/>
              <a:t>Crash during recovery</a:t>
            </a:r>
          </a:p>
          <a:p>
            <a:pPr lvl="1"/>
            <a:r>
              <a:rPr lang="en-US" dirty="0" smtClean="0"/>
              <a:t>Insufficient memory</a:t>
            </a:r>
          </a:p>
          <a:p>
            <a:pPr lvl="1"/>
            <a:r>
              <a:rPr lang="en-US" dirty="0" smtClean="0"/>
              <a:t>Not enough recovery masters available</a:t>
            </a:r>
          </a:p>
          <a:p>
            <a:r>
              <a:rPr lang="en-US" dirty="0" smtClean="0"/>
              <a:t>Backup crashes:</a:t>
            </a:r>
          </a:p>
          <a:p>
            <a:pPr lvl="1"/>
            <a:r>
              <a:rPr lang="en-US" dirty="0"/>
              <a:t>B</a:t>
            </a:r>
            <a:r>
              <a:rPr lang="en-US" dirty="0" smtClean="0"/>
              <a:t>efore recovery</a:t>
            </a:r>
          </a:p>
          <a:p>
            <a:pPr lvl="1"/>
            <a:r>
              <a:rPr lang="en-US" dirty="0"/>
              <a:t>D</a:t>
            </a:r>
            <a:r>
              <a:rPr lang="en-US" dirty="0" smtClean="0"/>
              <a:t>uring recovery</a:t>
            </a:r>
          </a:p>
          <a:p>
            <a:r>
              <a:rPr lang="en-US" dirty="0" smtClean="0"/>
              <a:t>Coordinator crashes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March 1, 2015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The RAMCloud Storage System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E2162002-2512-45FD-82AF-2FE8F2E91859}" type="slidenum">
              <a:rPr lang="en-US" smtClean="0"/>
              <a:pPr>
                <a:defRPr/>
              </a:pPr>
              <a:t>70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Secondary Failures</a:t>
            </a:r>
            <a:endParaRPr lang="en-US" dirty="0"/>
          </a:p>
        </p:txBody>
      </p:sp>
      <p:sp>
        <p:nvSpPr>
          <p:cNvPr id="7" name="Right Brace 6"/>
          <p:cNvSpPr/>
          <p:nvPr/>
        </p:nvSpPr>
        <p:spPr>
          <a:xfrm>
            <a:off x="3962400" y="4495800"/>
            <a:ext cx="152400" cy="609600"/>
          </a:xfrm>
          <a:prstGeom prst="rightBrace">
            <a:avLst>
              <a:gd name="adj1" fmla="val 33899"/>
              <a:gd name="adj2" fmla="val 50000"/>
            </a:avLst>
          </a:prstGeom>
          <a:ln w="25400" cap="rnd">
            <a:solidFill>
              <a:schemeClr val="accent4"/>
            </a:solidFill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4191000" y="4622681"/>
            <a:ext cx="24288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dirty="0" smtClean="0">
                <a:solidFill>
                  <a:schemeClr val="accent4"/>
                </a:solidFill>
              </a:rPr>
              <a:t>Replicas not available</a:t>
            </a:r>
            <a:endParaRPr lang="en-US" dirty="0">
              <a:solidFill>
                <a:schemeClr val="accent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9144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Recovery is organized </a:t>
            </a:r>
            <a:r>
              <a:rPr lang="en-US" dirty="0" smtClean="0">
                <a:solidFill>
                  <a:schemeClr val="tx2"/>
                </a:solidFill>
              </a:rPr>
              <a:t>incrementally</a:t>
            </a:r>
            <a:r>
              <a:rPr lang="en-US" dirty="0" smtClean="0"/>
              <a:t>:</a:t>
            </a:r>
          </a:p>
          <a:p>
            <a:pPr lvl="1"/>
            <a:r>
              <a:rPr lang="en-US" dirty="0" smtClean="0"/>
              <a:t>Make progress in small independent pieces</a:t>
            </a:r>
            <a:br>
              <a:rPr lang="en-US" dirty="0" smtClean="0"/>
            </a:br>
            <a:r>
              <a:rPr lang="en-US" dirty="0" smtClean="0"/>
              <a:t>(one partition for one crashed master)</a:t>
            </a:r>
          </a:p>
          <a:p>
            <a:pPr lvl="1"/>
            <a:r>
              <a:rPr lang="en-US" dirty="0" smtClean="0"/>
              <a:t>Retry until done</a:t>
            </a:r>
          </a:p>
          <a:p>
            <a:r>
              <a:rPr lang="en-US" dirty="0" smtClean="0"/>
              <a:t>Coordinator recovery loop:</a:t>
            </a:r>
          </a:p>
          <a:p>
            <a:pPr lvl="1"/>
            <a:r>
              <a:rPr lang="en-US" dirty="0" smtClean="0"/>
              <a:t>Pick a dead master</a:t>
            </a:r>
          </a:p>
          <a:p>
            <a:pPr lvl="1"/>
            <a:r>
              <a:rPr lang="en-US" dirty="0" smtClean="0"/>
              <a:t>Collect replica info from backups, see if complete log available</a:t>
            </a:r>
          </a:p>
          <a:p>
            <a:pPr lvl="1"/>
            <a:r>
              <a:rPr lang="en-US" dirty="0" smtClean="0"/>
              <a:t>Choose (some) partitions, assign to recovery masters</a:t>
            </a:r>
          </a:p>
          <a:p>
            <a:pPr lvl="1"/>
            <a:r>
              <a:rPr lang="en-US" dirty="0" smtClean="0"/>
              <a:t>For recovery masters that complete, update tablet assignments</a:t>
            </a:r>
          </a:p>
          <a:p>
            <a:pPr lvl="1"/>
            <a:r>
              <a:rPr lang="en-US" dirty="0" smtClean="0"/>
              <a:t>If dead master has no tablets assigned, remove it from cluster</a:t>
            </a:r>
            <a:endParaRPr lang="en-US" dirty="0"/>
          </a:p>
          <a:p>
            <a:r>
              <a:rPr lang="en-US" dirty="0" smtClean="0"/>
              <a:t>This approach also handles cold start, partitions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March 1, 2015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The RAMCloud Storage System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E2162002-2512-45FD-82AF-2FE8F2E91859}" type="slidenum">
              <a:rPr lang="en-US" smtClean="0"/>
              <a:pPr>
                <a:defRPr/>
              </a:pPr>
              <a:t>71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Handling Multiple Failures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48865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“Dead” servers may not be dead!</a:t>
            </a:r>
          </a:p>
          <a:p>
            <a:pPr lvl="1"/>
            <a:r>
              <a:rPr lang="en-US" dirty="0" smtClean="0"/>
              <a:t>Temporary network partition causes ping timeouts</a:t>
            </a:r>
          </a:p>
          <a:p>
            <a:pPr lvl="1"/>
            <a:r>
              <a:rPr lang="en-US" dirty="0" smtClean="0"/>
              <a:t>RAMCloud recovers “dead” server: tablets reconstructed elsewhere</a:t>
            </a:r>
          </a:p>
          <a:p>
            <a:pPr lvl="1"/>
            <a:r>
              <a:rPr lang="en-US" dirty="0" smtClean="0"/>
              <a:t>Partition resolved, “dead” server continues to serve requests</a:t>
            </a:r>
          </a:p>
          <a:p>
            <a:pPr lvl="1"/>
            <a:r>
              <a:rPr lang="en-US" dirty="0" smtClean="0"/>
              <a:t>Some clients use zombie, some use new servers: </a:t>
            </a:r>
            <a:r>
              <a:rPr lang="en-US" dirty="0" smtClean="0">
                <a:solidFill>
                  <a:schemeClr val="accent4"/>
                </a:solidFill>
              </a:rPr>
              <a:t>inconsistency!</a:t>
            </a:r>
          </a:p>
          <a:p>
            <a:r>
              <a:rPr lang="en-US" dirty="0" smtClean="0"/>
              <a:t>Preventing writes to zombies:</a:t>
            </a:r>
          </a:p>
          <a:p>
            <a:pPr lvl="1"/>
            <a:r>
              <a:rPr lang="en-US" dirty="0" smtClean="0"/>
              <a:t>Coordinator must contact backups for head segment during recovery</a:t>
            </a:r>
          </a:p>
          <a:p>
            <a:pPr lvl="1"/>
            <a:r>
              <a:rPr lang="en-US" dirty="0" smtClean="0"/>
              <a:t>Backups reject replication writes from zombie; zombie suicides</a:t>
            </a:r>
          </a:p>
          <a:p>
            <a:r>
              <a:rPr lang="en-US" dirty="0" smtClean="0"/>
              <a:t>Preventing reads from zombies:</a:t>
            </a:r>
          </a:p>
          <a:p>
            <a:pPr lvl="1"/>
            <a:r>
              <a:rPr lang="en-US" dirty="0" smtClean="0"/>
              <a:t>Zombie learns of its status during pings for failure detection</a:t>
            </a:r>
          </a:p>
          <a:p>
            <a:pPr lvl="1"/>
            <a:r>
              <a:rPr lang="en-US" dirty="0" smtClean="0"/>
              <a:t>Only probabilistically safe...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March 1, 2015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The RAMCloud Storage System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E2162002-2512-45FD-82AF-2FE8F2E91859}" type="slidenum">
              <a:rPr lang="en-US" smtClean="0"/>
              <a:pPr>
                <a:defRPr/>
              </a:pPr>
              <a:t>72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Zombies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01831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Basic mechanism:</a:t>
            </a:r>
          </a:p>
          <a:p>
            <a:pPr lvl="1"/>
            <a:r>
              <a:rPr lang="en-US" dirty="0" smtClean="0"/>
              <a:t>Coordinator notifies masters of crashes</a:t>
            </a:r>
          </a:p>
          <a:p>
            <a:pPr lvl="1"/>
            <a:r>
              <a:rPr lang="en-US" dirty="0" smtClean="0"/>
              <a:t>Each master independently re-replicates lost segments</a:t>
            </a:r>
          </a:p>
          <a:p>
            <a:pPr lvl="1"/>
            <a:r>
              <a:rPr lang="en-US" dirty="0" smtClean="0"/>
              <a:t>Mechanism not time-critical (no loss of availability)</a:t>
            </a:r>
          </a:p>
          <a:p>
            <a:r>
              <a:rPr lang="en-US" dirty="0" smtClean="0"/>
              <a:t>Complications:</a:t>
            </a:r>
          </a:p>
          <a:p>
            <a:pPr lvl="1"/>
            <a:r>
              <a:rPr lang="en-US" dirty="0" smtClean="0"/>
              <a:t>Backup restart: replica garbage collection</a:t>
            </a:r>
          </a:p>
          <a:p>
            <a:pPr lvl="1"/>
            <a:r>
              <a:rPr lang="en-US" dirty="0" smtClean="0"/>
              <a:t>Write-all-read-any approach requires replica consistency</a:t>
            </a:r>
          </a:p>
          <a:p>
            <a:pPr lvl="1"/>
            <a:r>
              <a:rPr lang="en-US" dirty="0" smtClean="0"/>
              <a:t>Replica consistency problems:</a:t>
            </a:r>
          </a:p>
          <a:p>
            <a:pPr lvl="2"/>
            <a:r>
              <a:rPr lang="en-US" dirty="0" smtClean="0"/>
              <a:t>When  backup for head segment crashes</a:t>
            </a:r>
          </a:p>
          <a:p>
            <a:pPr lvl="2"/>
            <a:r>
              <a:rPr lang="en-US" dirty="0" smtClean="0"/>
              <a:t>When master crashes during re-replication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March 1, 2015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The RAMCloud Storage System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E2162002-2512-45FD-82AF-2FE8F2E91859}" type="slidenum">
              <a:rPr lang="en-US" smtClean="0"/>
              <a:pPr>
                <a:defRPr/>
              </a:pPr>
              <a:t>73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Backup Crashes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3348669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Backup restart:</a:t>
            </a:r>
          </a:p>
          <a:p>
            <a:pPr lvl="1"/>
            <a:r>
              <a:rPr lang="en-US" dirty="0" smtClean="0"/>
              <a:t>Normal case: can discard existing replicas</a:t>
            </a:r>
            <a:br>
              <a:rPr lang="en-US" dirty="0" smtClean="0"/>
            </a:br>
            <a:r>
              <a:rPr lang="en-US" dirty="0" smtClean="0"/>
              <a:t>(all masters have re-replicated)</a:t>
            </a:r>
          </a:p>
          <a:p>
            <a:pPr lvl="1"/>
            <a:r>
              <a:rPr lang="en-US" dirty="0" smtClean="0"/>
              <a:t>But, sometimes need replicas (e.g. cold start, master crash)</a:t>
            </a:r>
          </a:p>
          <a:p>
            <a:r>
              <a:rPr lang="en-US" dirty="0" smtClean="0"/>
              <a:t>For each replica, check state of master</a:t>
            </a:r>
          </a:p>
          <a:p>
            <a:pPr lvl="1"/>
            <a:r>
              <a:rPr lang="en-US" dirty="0" smtClean="0"/>
              <a:t>Not in cluster: free replica (master crashed, was recovered)</a:t>
            </a:r>
          </a:p>
          <a:p>
            <a:pPr lvl="1"/>
            <a:r>
              <a:rPr lang="en-US" dirty="0" smtClean="0"/>
              <a:t>Crashed: retain replica</a:t>
            </a:r>
          </a:p>
          <a:p>
            <a:pPr lvl="1"/>
            <a:r>
              <a:rPr lang="en-US" dirty="0" smtClean="0"/>
              <a:t>Master up: check with master (“do you still need this replica?”)</a:t>
            </a:r>
          </a:p>
          <a:p>
            <a:pPr lvl="1"/>
            <a:r>
              <a:rPr lang="en-US" dirty="0" smtClean="0"/>
              <a:t>Repeat until all replicas freed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March 1, 2015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The RAMCloud Storage System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E2162002-2512-45FD-82AF-2FE8F2E91859}" type="slidenum">
              <a:rPr lang="en-US" smtClean="0"/>
              <a:pPr>
                <a:defRPr/>
              </a:pPr>
              <a:t>74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Replica Garbage Collection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1070843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4419600"/>
            <a:ext cx="8229600" cy="1706563"/>
          </a:xfrm>
        </p:spPr>
        <p:txBody>
          <a:bodyPr/>
          <a:lstStyle/>
          <a:p>
            <a:r>
              <a:rPr lang="en-US" dirty="0" smtClean="0"/>
              <a:t>Must prevent use of out-of-date replicas</a:t>
            </a:r>
          </a:p>
          <a:p>
            <a:pPr lvl="1"/>
            <a:r>
              <a:rPr lang="en-US" dirty="0" smtClean="0"/>
              <a:t>Master sends info to coordinator after crash recovery</a:t>
            </a:r>
            <a:br>
              <a:rPr lang="en-US" dirty="0" smtClean="0"/>
            </a:br>
            <a:r>
              <a:rPr lang="en-US" dirty="0" smtClean="0"/>
              <a:t>(new log epoch number)</a:t>
            </a:r>
          </a:p>
          <a:p>
            <a:pPr lvl="1"/>
            <a:r>
              <a:rPr lang="en-US" dirty="0" smtClean="0"/>
              <a:t>Coordinator ignores out-of-date replica during recovery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March 1, 2015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The RAMCloud Storage System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E2162002-2512-45FD-82AF-2FE8F2E91859}" type="slidenum">
              <a:rPr lang="en-US" smtClean="0"/>
              <a:pPr>
                <a:defRPr/>
              </a:pPr>
              <a:t>75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Head Segment Consistency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1066800" y="1447800"/>
            <a:ext cx="1295400" cy="228600"/>
          </a:xfrm>
          <a:prstGeom prst="rect">
            <a:avLst/>
          </a:prstGeom>
          <a:solidFill>
            <a:srgbClr val="F8F8F8"/>
          </a:solidFill>
          <a:ln w="19050">
            <a:solidFill>
              <a:srgbClr val="4974CB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1066800" y="1447800"/>
            <a:ext cx="228600" cy="228600"/>
          </a:xfrm>
          <a:prstGeom prst="rect">
            <a:avLst/>
          </a:prstGeom>
          <a:solidFill>
            <a:srgbClr val="C0D1F2"/>
          </a:solidFill>
          <a:ln w="19050">
            <a:solidFill>
              <a:srgbClr val="4974CB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1295400" y="1447800"/>
            <a:ext cx="76200" cy="228600"/>
          </a:xfrm>
          <a:prstGeom prst="rect">
            <a:avLst/>
          </a:prstGeom>
          <a:solidFill>
            <a:srgbClr val="C0D1F2"/>
          </a:solidFill>
          <a:ln w="19050">
            <a:solidFill>
              <a:srgbClr val="4974CB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endParaRPr lang="en-US"/>
          </a:p>
        </p:txBody>
      </p:sp>
      <p:cxnSp>
        <p:nvCxnSpPr>
          <p:cNvPr id="18" name="Straight Connector 17"/>
          <p:cNvCxnSpPr/>
          <p:nvPr/>
        </p:nvCxnSpPr>
        <p:spPr>
          <a:xfrm>
            <a:off x="1600200" y="1562100"/>
            <a:ext cx="309970" cy="0"/>
          </a:xfrm>
          <a:prstGeom prst="line">
            <a:avLst/>
          </a:prstGeom>
          <a:solidFill>
            <a:srgbClr val="C9D8F3"/>
          </a:solidFill>
          <a:ln w="12700">
            <a:solidFill>
              <a:srgbClr val="4177D7"/>
            </a:solidFill>
            <a:prstDash val="solid"/>
            <a:miter lim="800000"/>
            <a:headEnd/>
            <a:tailEnd type="triangle" w="sm" len="med"/>
          </a:ln>
          <a:effectLst/>
        </p:spPr>
      </p:cxnSp>
      <p:sp>
        <p:nvSpPr>
          <p:cNvPr id="19" name="Rectangle 18"/>
          <p:cNvSpPr/>
          <p:nvPr/>
        </p:nvSpPr>
        <p:spPr>
          <a:xfrm>
            <a:off x="1371600" y="1447800"/>
            <a:ext cx="228600" cy="228600"/>
          </a:xfrm>
          <a:prstGeom prst="rect">
            <a:avLst/>
          </a:prstGeom>
          <a:solidFill>
            <a:srgbClr val="C0D1F2"/>
          </a:solidFill>
          <a:ln w="19050">
            <a:solidFill>
              <a:srgbClr val="4974CB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endParaRPr lang="en-US"/>
          </a:p>
        </p:txBody>
      </p:sp>
      <p:sp>
        <p:nvSpPr>
          <p:cNvPr id="46" name="TextBox 45"/>
          <p:cNvSpPr txBox="1"/>
          <p:nvPr/>
        </p:nvSpPr>
        <p:spPr>
          <a:xfrm>
            <a:off x="1066800" y="1066800"/>
            <a:ext cx="1295400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b="1" dirty="0" smtClean="0"/>
              <a:t>Master</a:t>
            </a:r>
            <a:endParaRPr lang="en-US" b="1" dirty="0"/>
          </a:p>
        </p:txBody>
      </p:sp>
      <p:sp>
        <p:nvSpPr>
          <p:cNvPr id="47" name="Rectangle 46"/>
          <p:cNvSpPr/>
          <p:nvPr/>
        </p:nvSpPr>
        <p:spPr>
          <a:xfrm>
            <a:off x="2971800" y="1447800"/>
            <a:ext cx="1295400" cy="228600"/>
          </a:xfrm>
          <a:prstGeom prst="rect">
            <a:avLst/>
          </a:prstGeom>
          <a:solidFill>
            <a:srgbClr val="F8F8F8"/>
          </a:solidFill>
          <a:ln w="19050">
            <a:solidFill>
              <a:srgbClr val="4974CB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Rectangle 47"/>
          <p:cNvSpPr/>
          <p:nvPr/>
        </p:nvSpPr>
        <p:spPr>
          <a:xfrm>
            <a:off x="2971800" y="1447800"/>
            <a:ext cx="228600" cy="228600"/>
          </a:xfrm>
          <a:prstGeom prst="rect">
            <a:avLst/>
          </a:prstGeom>
          <a:solidFill>
            <a:srgbClr val="C0D1F2"/>
          </a:solidFill>
          <a:ln w="19050">
            <a:solidFill>
              <a:srgbClr val="4974CB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endParaRPr lang="en-US"/>
          </a:p>
        </p:txBody>
      </p:sp>
      <p:sp>
        <p:nvSpPr>
          <p:cNvPr id="49" name="Rectangle 48"/>
          <p:cNvSpPr/>
          <p:nvPr/>
        </p:nvSpPr>
        <p:spPr>
          <a:xfrm>
            <a:off x="3200400" y="1447800"/>
            <a:ext cx="76200" cy="228600"/>
          </a:xfrm>
          <a:prstGeom prst="rect">
            <a:avLst/>
          </a:prstGeom>
          <a:solidFill>
            <a:srgbClr val="C0D1F2"/>
          </a:solidFill>
          <a:ln w="19050">
            <a:solidFill>
              <a:srgbClr val="4974CB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endParaRPr lang="en-US"/>
          </a:p>
        </p:txBody>
      </p:sp>
      <p:cxnSp>
        <p:nvCxnSpPr>
          <p:cNvPr id="50" name="Straight Connector 49"/>
          <p:cNvCxnSpPr/>
          <p:nvPr/>
        </p:nvCxnSpPr>
        <p:spPr>
          <a:xfrm>
            <a:off x="3505200" y="1562100"/>
            <a:ext cx="309970" cy="0"/>
          </a:xfrm>
          <a:prstGeom prst="line">
            <a:avLst/>
          </a:prstGeom>
          <a:solidFill>
            <a:srgbClr val="C9D8F3"/>
          </a:solidFill>
          <a:ln w="12700">
            <a:solidFill>
              <a:srgbClr val="4177D7"/>
            </a:solidFill>
            <a:prstDash val="solid"/>
            <a:miter lim="800000"/>
            <a:headEnd/>
            <a:tailEnd type="triangle" w="sm" len="med"/>
          </a:ln>
          <a:effectLst/>
        </p:spPr>
      </p:cxnSp>
      <p:sp>
        <p:nvSpPr>
          <p:cNvPr id="51" name="Rectangle 50"/>
          <p:cNvSpPr/>
          <p:nvPr/>
        </p:nvSpPr>
        <p:spPr>
          <a:xfrm>
            <a:off x="3276600" y="1447800"/>
            <a:ext cx="228600" cy="228600"/>
          </a:xfrm>
          <a:prstGeom prst="rect">
            <a:avLst/>
          </a:prstGeom>
          <a:solidFill>
            <a:srgbClr val="C0D1F2"/>
          </a:solidFill>
          <a:ln w="19050">
            <a:solidFill>
              <a:srgbClr val="4974CB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endParaRPr lang="en-US"/>
          </a:p>
        </p:txBody>
      </p:sp>
      <p:sp>
        <p:nvSpPr>
          <p:cNvPr id="52" name="Rectangle 51"/>
          <p:cNvSpPr/>
          <p:nvPr/>
        </p:nvSpPr>
        <p:spPr>
          <a:xfrm>
            <a:off x="4419600" y="1447800"/>
            <a:ext cx="1295400" cy="228600"/>
          </a:xfrm>
          <a:prstGeom prst="rect">
            <a:avLst/>
          </a:prstGeom>
          <a:solidFill>
            <a:srgbClr val="F8F8F8"/>
          </a:solidFill>
          <a:ln w="19050">
            <a:solidFill>
              <a:srgbClr val="4974CB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Rectangle 52"/>
          <p:cNvSpPr/>
          <p:nvPr/>
        </p:nvSpPr>
        <p:spPr>
          <a:xfrm>
            <a:off x="4419600" y="1447800"/>
            <a:ext cx="228600" cy="228600"/>
          </a:xfrm>
          <a:prstGeom prst="rect">
            <a:avLst/>
          </a:prstGeom>
          <a:solidFill>
            <a:srgbClr val="C0D1F2"/>
          </a:solidFill>
          <a:ln w="19050">
            <a:solidFill>
              <a:srgbClr val="4974CB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endParaRPr lang="en-US"/>
          </a:p>
        </p:txBody>
      </p:sp>
      <p:sp>
        <p:nvSpPr>
          <p:cNvPr id="54" name="Rectangle 53"/>
          <p:cNvSpPr/>
          <p:nvPr/>
        </p:nvSpPr>
        <p:spPr>
          <a:xfrm>
            <a:off x="4648200" y="1447800"/>
            <a:ext cx="76200" cy="228600"/>
          </a:xfrm>
          <a:prstGeom prst="rect">
            <a:avLst/>
          </a:prstGeom>
          <a:solidFill>
            <a:srgbClr val="C0D1F2"/>
          </a:solidFill>
          <a:ln w="19050">
            <a:solidFill>
              <a:srgbClr val="4974CB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endParaRPr lang="en-US"/>
          </a:p>
        </p:txBody>
      </p:sp>
      <p:cxnSp>
        <p:nvCxnSpPr>
          <p:cNvPr id="55" name="Straight Connector 54"/>
          <p:cNvCxnSpPr/>
          <p:nvPr/>
        </p:nvCxnSpPr>
        <p:spPr>
          <a:xfrm>
            <a:off x="4953000" y="1562100"/>
            <a:ext cx="309970" cy="0"/>
          </a:xfrm>
          <a:prstGeom prst="line">
            <a:avLst/>
          </a:prstGeom>
          <a:solidFill>
            <a:srgbClr val="C9D8F3"/>
          </a:solidFill>
          <a:ln w="12700">
            <a:solidFill>
              <a:srgbClr val="4177D7"/>
            </a:solidFill>
            <a:prstDash val="solid"/>
            <a:miter lim="800000"/>
            <a:headEnd/>
            <a:tailEnd type="triangle" w="sm" len="med"/>
          </a:ln>
          <a:effectLst/>
        </p:spPr>
      </p:cxnSp>
      <p:sp>
        <p:nvSpPr>
          <p:cNvPr id="56" name="Rectangle 55"/>
          <p:cNvSpPr/>
          <p:nvPr/>
        </p:nvSpPr>
        <p:spPr>
          <a:xfrm>
            <a:off x="4724400" y="1447800"/>
            <a:ext cx="228600" cy="228600"/>
          </a:xfrm>
          <a:prstGeom prst="rect">
            <a:avLst/>
          </a:prstGeom>
          <a:solidFill>
            <a:srgbClr val="C0D1F2"/>
          </a:solidFill>
          <a:ln w="19050">
            <a:solidFill>
              <a:srgbClr val="4974CB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endParaRPr lang="en-US"/>
          </a:p>
        </p:txBody>
      </p:sp>
      <p:sp>
        <p:nvSpPr>
          <p:cNvPr id="57" name="Rectangle 56"/>
          <p:cNvSpPr/>
          <p:nvPr/>
        </p:nvSpPr>
        <p:spPr>
          <a:xfrm>
            <a:off x="5867400" y="1447800"/>
            <a:ext cx="1295400" cy="228600"/>
          </a:xfrm>
          <a:prstGeom prst="rect">
            <a:avLst/>
          </a:prstGeom>
          <a:solidFill>
            <a:srgbClr val="F8F8F8"/>
          </a:solidFill>
          <a:ln w="19050">
            <a:solidFill>
              <a:srgbClr val="4974CB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Rectangle 57"/>
          <p:cNvSpPr/>
          <p:nvPr/>
        </p:nvSpPr>
        <p:spPr>
          <a:xfrm>
            <a:off x="5867400" y="1447800"/>
            <a:ext cx="228600" cy="228600"/>
          </a:xfrm>
          <a:prstGeom prst="rect">
            <a:avLst/>
          </a:prstGeom>
          <a:solidFill>
            <a:srgbClr val="C0D1F2"/>
          </a:solidFill>
          <a:ln w="19050">
            <a:solidFill>
              <a:srgbClr val="4974CB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endParaRPr lang="en-US"/>
          </a:p>
        </p:txBody>
      </p:sp>
      <p:sp>
        <p:nvSpPr>
          <p:cNvPr id="59" name="Rectangle 58"/>
          <p:cNvSpPr/>
          <p:nvPr/>
        </p:nvSpPr>
        <p:spPr>
          <a:xfrm>
            <a:off x="6096000" y="1447800"/>
            <a:ext cx="76200" cy="228600"/>
          </a:xfrm>
          <a:prstGeom prst="rect">
            <a:avLst/>
          </a:prstGeom>
          <a:solidFill>
            <a:srgbClr val="C0D1F2"/>
          </a:solidFill>
          <a:ln w="19050">
            <a:solidFill>
              <a:srgbClr val="4974CB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endParaRPr lang="en-US"/>
          </a:p>
        </p:txBody>
      </p:sp>
      <p:cxnSp>
        <p:nvCxnSpPr>
          <p:cNvPr id="60" name="Straight Connector 59"/>
          <p:cNvCxnSpPr/>
          <p:nvPr/>
        </p:nvCxnSpPr>
        <p:spPr>
          <a:xfrm>
            <a:off x="6400800" y="1562100"/>
            <a:ext cx="309970" cy="0"/>
          </a:xfrm>
          <a:prstGeom prst="line">
            <a:avLst/>
          </a:prstGeom>
          <a:solidFill>
            <a:srgbClr val="C9D8F3"/>
          </a:solidFill>
          <a:ln w="12700">
            <a:solidFill>
              <a:srgbClr val="4177D7"/>
            </a:solidFill>
            <a:prstDash val="solid"/>
            <a:miter lim="800000"/>
            <a:headEnd/>
            <a:tailEnd type="triangle" w="sm" len="med"/>
          </a:ln>
          <a:effectLst/>
        </p:spPr>
      </p:cxnSp>
      <p:sp>
        <p:nvSpPr>
          <p:cNvPr id="61" name="Rectangle 60"/>
          <p:cNvSpPr/>
          <p:nvPr/>
        </p:nvSpPr>
        <p:spPr>
          <a:xfrm>
            <a:off x="6172200" y="1447800"/>
            <a:ext cx="228600" cy="228600"/>
          </a:xfrm>
          <a:prstGeom prst="rect">
            <a:avLst/>
          </a:prstGeom>
          <a:solidFill>
            <a:srgbClr val="C0D1F2"/>
          </a:solidFill>
          <a:ln w="19050">
            <a:solidFill>
              <a:srgbClr val="4974CB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endParaRPr lang="en-US"/>
          </a:p>
        </p:txBody>
      </p:sp>
      <p:sp>
        <p:nvSpPr>
          <p:cNvPr id="67" name="TextBox 66"/>
          <p:cNvSpPr txBox="1"/>
          <p:nvPr/>
        </p:nvSpPr>
        <p:spPr>
          <a:xfrm>
            <a:off x="2971800" y="1066800"/>
            <a:ext cx="1295400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b="1" dirty="0" smtClean="0"/>
              <a:t>Backup 1</a:t>
            </a:r>
            <a:endParaRPr lang="en-US" b="1" dirty="0"/>
          </a:p>
        </p:txBody>
      </p:sp>
      <p:sp>
        <p:nvSpPr>
          <p:cNvPr id="68" name="TextBox 67"/>
          <p:cNvSpPr txBox="1"/>
          <p:nvPr/>
        </p:nvSpPr>
        <p:spPr>
          <a:xfrm>
            <a:off x="1066800" y="1804600"/>
            <a:ext cx="5257800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en-US" dirty="0" smtClean="0"/>
              <a:t>Backup 2 crashes, master re-replicates</a:t>
            </a:r>
            <a:endParaRPr lang="en-US" dirty="0"/>
          </a:p>
        </p:txBody>
      </p:sp>
      <p:sp>
        <p:nvSpPr>
          <p:cNvPr id="71" name="TextBox 70"/>
          <p:cNvSpPr txBox="1"/>
          <p:nvPr/>
        </p:nvSpPr>
        <p:spPr>
          <a:xfrm>
            <a:off x="4419600" y="1066800"/>
            <a:ext cx="1295400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b="1" dirty="0" smtClean="0"/>
              <a:t>Backup 2</a:t>
            </a:r>
            <a:endParaRPr lang="en-US" b="1" dirty="0"/>
          </a:p>
        </p:txBody>
      </p:sp>
      <p:sp>
        <p:nvSpPr>
          <p:cNvPr id="72" name="TextBox 71"/>
          <p:cNvSpPr txBox="1"/>
          <p:nvPr/>
        </p:nvSpPr>
        <p:spPr>
          <a:xfrm>
            <a:off x="5867400" y="1066800"/>
            <a:ext cx="1295400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b="1" dirty="0" smtClean="0"/>
              <a:t>Backup 3</a:t>
            </a:r>
            <a:endParaRPr lang="en-US" b="1" dirty="0"/>
          </a:p>
        </p:txBody>
      </p:sp>
      <p:sp>
        <p:nvSpPr>
          <p:cNvPr id="73" name="TextBox 72"/>
          <p:cNvSpPr txBox="1"/>
          <p:nvPr/>
        </p:nvSpPr>
        <p:spPr>
          <a:xfrm>
            <a:off x="7315200" y="1066800"/>
            <a:ext cx="1295400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b="1" dirty="0" smtClean="0"/>
              <a:t>Backup 4</a:t>
            </a:r>
            <a:endParaRPr lang="en-US" b="1" dirty="0"/>
          </a:p>
        </p:txBody>
      </p:sp>
      <p:cxnSp>
        <p:nvCxnSpPr>
          <p:cNvPr id="74" name="Straight Connector 73"/>
          <p:cNvCxnSpPr/>
          <p:nvPr/>
        </p:nvCxnSpPr>
        <p:spPr>
          <a:xfrm>
            <a:off x="762000" y="1447800"/>
            <a:ext cx="0" cy="2514600"/>
          </a:xfrm>
          <a:prstGeom prst="line">
            <a:avLst/>
          </a:prstGeom>
          <a:ln w="25400" cap="rnd">
            <a:prstDash val="sysDot"/>
            <a:tailEnd type="triangle" w="sm" len="lg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75" name="TextBox 74"/>
          <p:cNvSpPr txBox="1"/>
          <p:nvPr/>
        </p:nvSpPr>
        <p:spPr>
          <a:xfrm>
            <a:off x="76200" y="2604701"/>
            <a:ext cx="762000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dirty="0" smtClean="0"/>
              <a:t>time</a:t>
            </a:r>
            <a:endParaRPr lang="en-US" dirty="0"/>
          </a:p>
        </p:txBody>
      </p:sp>
      <p:sp>
        <p:nvSpPr>
          <p:cNvPr id="76" name="Rectangle 75"/>
          <p:cNvSpPr/>
          <p:nvPr/>
        </p:nvSpPr>
        <p:spPr>
          <a:xfrm>
            <a:off x="1066800" y="2209800"/>
            <a:ext cx="1295400" cy="228600"/>
          </a:xfrm>
          <a:prstGeom prst="rect">
            <a:avLst/>
          </a:prstGeom>
          <a:solidFill>
            <a:srgbClr val="F8F8F8"/>
          </a:solidFill>
          <a:ln w="19050">
            <a:solidFill>
              <a:srgbClr val="4974CB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7" name="Rectangle 76"/>
          <p:cNvSpPr/>
          <p:nvPr/>
        </p:nvSpPr>
        <p:spPr>
          <a:xfrm>
            <a:off x="1066800" y="2209800"/>
            <a:ext cx="228600" cy="228600"/>
          </a:xfrm>
          <a:prstGeom prst="rect">
            <a:avLst/>
          </a:prstGeom>
          <a:solidFill>
            <a:srgbClr val="C0D1F2"/>
          </a:solidFill>
          <a:ln w="19050">
            <a:solidFill>
              <a:srgbClr val="4974CB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endParaRPr lang="en-US"/>
          </a:p>
        </p:txBody>
      </p:sp>
      <p:sp>
        <p:nvSpPr>
          <p:cNvPr id="78" name="Rectangle 77"/>
          <p:cNvSpPr/>
          <p:nvPr/>
        </p:nvSpPr>
        <p:spPr>
          <a:xfrm>
            <a:off x="1295400" y="2209800"/>
            <a:ext cx="76200" cy="228600"/>
          </a:xfrm>
          <a:prstGeom prst="rect">
            <a:avLst/>
          </a:prstGeom>
          <a:solidFill>
            <a:srgbClr val="C0D1F2"/>
          </a:solidFill>
          <a:ln w="19050">
            <a:solidFill>
              <a:srgbClr val="4974CB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endParaRPr lang="en-US"/>
          </a:p>
        </p:txBody>
      </p:sp>
      <p:cxnSp>
        <p:nvCxnSpPr>
          <p:cNvPr id="79" name="Straight Connector 78"/>
          <p:cNvCxnSpPr/>
          <p:nvPr/>
        </p:nvCxnSpPr>
        <p:spPr>
          <a:xfrm>
            <a:off x="1600200" y="2324100"/>
            <a:ext cx="309970" cy="0"/>
          </a:xfrm>
          <a:prstGeom prst="line">
            <a:avLst/>
          </a:prstGeom>
          <a:solidFill>
            <a:srgbClr val="C9D8F3"/>
          </a:solidFill>
          <a:ln w="12700">
            <a:solidFill>
              <a:srgbClr val="4177D7"/>
            </a:solidFill>
            <a:prstDash val="solid"/>
            <a:miter lim="800000"/>
            <a:headEnd/>
            <a:tailEnd type="triangle" w="sm" len="med"/>
          </a:ln>
          <a:effectLst/>
        </p:spPr>
      </p:cxnSp>
      <p:sp>
        <p:nvSpPr>
          <p:cNvPr id="80" name="Rectangle 79"/>
          <p:cNvSpPr/>
          <p:nvPr/>
        </p:nvSpPr>
        <p:spPr>
          <a:xfrm>
            <a:off x="1371600" y="2209800"/>
            <a:ext cx="228600" cy="228600"/>
          </a:xfrm>
          <a:prstGeom prst="rect">
            <a:avLst/>
          </a:prstGeom>
          <a:solidFill>
            <a:srgbClr val="C0D1F2"/>
          </a:solidFill>
          <a:ln w="19050">
            <a:solidFill>
              <a:srgbClr val="4974CB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endParaRPr lang="en-US"/>
          </a:p>
        </p:txBody>
      </p:sp>
      <p:sp>
        <p:nvSpPr>
          <p:cNvPr id="81" name="Rectangle 80"/>
          <p:cNvSpPr/>
          <p:nvPr/>
        </p:nvSpPr>
        <p:spPr>
          <a:xfrm>
            <a:off x="2971800" y="2209800"/>
            <a:ext cx="1295400" cy="228600"/>
          </a:xfrm>
          <a:prstGeom prst="rect">
            <a:avLst/>
          </a:prstGeom>
          <a:solidFill>
            <a:srgbClr val="F8F8F8"/>
          </a:solidFill>
          <a:ln w="19050">
            <a:solidFill>
              <a:srgbClr val="4974CB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2" name="Rectangle 81"/>
          <p:cNvSpPr/>
          <p:nvPr/>
        </p:nvSpPr>
        <p:spPr>
          <a:xfrm>
            <a:off x="2971800" y="2209800"/>
            <a:ext cx="228600" cy="228600"/>
          </a:xfrm>
          <a:prstGeom prst="rect">
            <a:avLst/>
          </a:prstGeom>
          <a:solidFill>
            <a:srgbClr val="C0D1F2"/>
          </a:solidFill>
          <a:ln w="19050">
            <a:solidFill>
              <a:srgbClr val="4974CB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endParaRPr lang="en-US"/>
          </a:p>
        </p:txBody>
      </p:sp>
      <p:sp>
        <p:nvSpPr>
          <p:cNvPr id="83" name="Rectangle 82"/>
          <p:cNvSpPr/>
          <p:nvPr/>
        </p:nvSpPr>
        <p:spPr>
          <a:xfrm>
            <a:off x="3200400" y="2209800"/>
            <a:ext cx="76200" cy="228600"/>
          </a:xfrm>
          <a:prstGeom prst="rect">
            <a:avLst/>
          </a:prstGeom>
          <a:solidFill>
            <a:srgbClr val="C0D1F2"/>
          </a:solidFill>
          <a:ln w="19050">
            <a:solidFill>
              <a:srgbClr val="4974CB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endParaRPr lang="en-US"/>
          </a:p>
        </p:txBody>
      </p:sp>
      <p:cxnSp>
        <p:nvCxnSpPr>
          <p:cNvPr id="84" name="Straight Connector 83"/>
          <p:cNvCxnSpPr/>
          <p:nvPr/>
        </p:nvCxnSpPr>
        <p:spPr>
          <a:xfrm>
            <a:off x="3505200" y="2324100"/>
            <a:ext cx="309970" cy="0"/>
          </a:xfrm>
          <a:prstGeom prst="line">
            <a:avLst/>
          </a:prstGeom>
          <a:solidFill>
            <a:srgbClr val="C9D8F3"/>
          </a:solidFill>
          <a:ln w="12700">
            <a:solidFill>
              <a:srgbClr val="4177D7"/>
            </a:solidFill>
            <a:prstDash val="solid"/>
            <a:miter lim="800000"/>
            <a:headEnd/>
            <a:tailEnd type="triangle" w="sm" len="med"/>
          </a:ln>
          <a:effectLst/>
        </p:spPr>
      </p:cxnSp>
      <p:sp>
        <p:nvSpPr>
          <p:cNvPr id="85" name="Rectangle 84"/>
          <p:cNvSpPr/>
          <p:nvPr/>
        </p:nvSpPr>
        <p:spPr>
          <a:xfrm>
            <a:off x="3276600" y="2209800"/>
            <a:ext cx="228600" cy="228600"/>
          </a:xfrm>
          <a:prstGeom prst="rect">
            <a:avLst/>
          </a:prstGeom>
          <a:solidFill>
            <a:srgbClr val="C0D1F2"/>
          </a:solidFill>
          <a:ln w="19050">
            <a:solidFill>
              <a:srgbClr val="4974CB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endParaRPr lang="en-US"/>
          </a:p>
        </p:txBody>
      </p:sp>
      <p:sp>
        <p:nvSpPr>
          <p:cNvPr id="86" name="Rectangle 85"/>
          <p:cNvSpPr/>
          <p:nvPr/>
        </p:nvSpPr>
        <p:spPr>
          <a:xfrm>
            <a:off x="4419600" y="2209800"/>
            <a:ext cx="1295400" cy="228600"/>
          </a:xfrm>
          <a:prstGeom prst="rect">
            <a:avLst/>
          </a:prstGeom>
          <a:solidFill>
            <a:srgbClr val="F8F8F8"/>
          </a:solidFill>
          <a:ln w="19050">
            <a:solidFill>
              <a:srgbClr val="4974CB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7" name="Rectangle 86"/>
          <p:cNvSpPr/>
          <p:nvPr/>
        </p:nvSpPr>
        <p:spPr>
          <a:xfrm>
            <a:off x="4419600" y="2209800"/>
            <a:ext cx="228600" cy="228600"/>
          </a:xfrm>
          <a:prstGeom prst="rect">
            <a:avLst/>
          </a:prstGeom>
          <a:solidFill>
            <a:srgbClr val="C0D1F2"/>
          </a:solidFill>
          <a:ln w="19050">
            <a:solidFill>
              <a:srgbClr val="4974CB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endParaRPr lang="en-US"/>
          </a:p>
        </p:txBody>
      </p:sp>
      <p:sp>
        <p:nvSpPr>
          <p:cNvPr id="88" name="Rectangle 87"/>
          <p:cNvSpPr/>
          <p:nvPr/>
        </p:nvSpPr>
        <p:spPr>
          <a:xfrm>
            <a:off x="4648200" y="2209800"/>
            <a:ext cx="76200" cy="228600"/>
          </a:xfrm>
          <a:prstGeom prst="rect">
            <a:avLst/>
          </a:prstGeom>
          <a:solidFill>
            <a:srgbClr val="C0D1F2"/>
          </a:solidFill>
          <a:ln w="19050">
            <a:solidFill>
              <a:srgbClr val="4974CB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endParaRPr lang="en-US"/>
          </a:p>
        </p:txBody>
      </p:sp>
      <p:cxnSp>
        <p:nvCxnSpPr>
          <p:cNvPr id="89" name="Straight Connector 88"/>
          <p:cNvCxnSpPr/>
          <p:nvPr/>
        </p:nvCxnSpPr>
        <p:spPr>
          <a:xfrm>
            <a:off x="4953000" y="2324100"/>
            <a:ext cx="309970" cy="0"/>
          </a:xfrm>
          <a:prstGeom prst="line">
            <a:avLst/>
          </a:prstGeom>
          <a:solidFill>
            <a:srgbClr val="C9D8F3"/>
          </a:solidFill>
          <a:ln w="12700">
            <a:solidFill>
              <a:srgbClr val="4177D7"/>
            </a:solidFill>
            <a:prstDash val="solid"/>
            <a:miter lim="800000"/>
            <a:headEnd/>
            <a:tailEnd type="triangle" w="sm" len="med"/>
          </a:ln>
          <a:effectLst/>
        </p:spPr>
      </p:cxnSp>
      <p:sp>
        <p:nvSpPr>
          <p:cNvPr id="90" name="Rectangle 89"/>
          <p:cNvSpPr/>
          <p:nvPr/>
        </p:nvSpPr>
        <p:spPr>
          <a:xfrm>
            <a:off x="4724400" y="2209800"/>
            <a:ext cx="228600" cy="228600"/>
          </a:xfrm>
          <a:prstGeom prst="rect">
            <a:avLst/>
          </a:prstGeom>
          <a:solidFill>
            <a:srgbClr val="C0D1F2"/>
          </a:solidFill>
          <a:ln w="19050">
            <a:solidFill>
              <a:srgbClr val="4974CB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endParaRPr lang="en-US"/>
          </a:p>
        </p:txBody>
      </p:sp>
      <p:sp>
        <p:nvSpPr>
          <p:cNvPr id="91" name="Rectangle 90"/>
          <p:cNvSpPr/>
          <p:nvPr/>
        </p:nvSpPr>
        <p:spPr>
          <a:xfrm>
            <a:off x="5867400" y="2209800"/>
            <a:ext cx="1295400" cy="228600"/>
          </a:xfrm>
          <a:prstGeom prst="rect">
            <a:avLst/>
          </a:prstGeom>
          <a:solidFill>
            <a:srgbClr val="F8F8F8"/>
          </a:solidFill>
          <a:ln w="19050">
            <a:solidFill>
              <a:srgbClr val="4974CB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2" name="Rectangle 91"/>
          <p:cNvSpPr/>
          <p:nvPr/>
        </p:nvSpPr>
        <p:spPr>
          <a:xfrm>
            <a:off x="5867400" y="2209800"/>
            <a:ext cx="228600" cy="228600"/>
          </a:xfrm>
          <a:prstGeom prst="rect">
            <a:avLst/>
          </a:prstGeom>
          <a:solidFill>
            <a:srgbClr val="C0D1F2"/>
          </a:solidFill>
          <a:ln w="19050">
            <a:solidFill>
              <a:srgbClr val="4974CB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endParaRPr lang="en-US"/>
          </a:p>
        </p:txBody>
      </p:sp>
      <p:sp>
        <p:nvSpPr>
          <p:cNvPr id="93" name="Rectangle 92"/>
          <p:cNvSpPr/>
          <p:nvPr/>
        </p:nvSpPr>
        <p:spPr>
          <a:xfrm>
            <a:off x="6096000" y="2209800"/>
            <a:ext cx="76200" cy="228600"/>
          </a:xfrm>
          <a:prstGeom prst="rect">
            <a:avLst/>
          </a:prstGeom>
          <a:solidFill>
            <a:srgbClr val="C0D1F2"/>
          </a:solidFill>
          <a:ln w="19050">
            <a:solidFill>
              <a:srgbClr val="4974CB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endParaRPr lang="en-US"/>
          </a:p>
        </p:txBody>
      </p:sp>
      <p:cxnSp>
        <p:nvCxnSpPr>
          <p:cNvPr id="94" name="Straight Connector 93"/>
          <p:cNvCxnSpPr/>
          <p:nvPr/>
        </p:nvCxnSpPr>
        <p:spPr>
          <a:xfrm>
            <a:off x="6400800" y="2324100"/>
            <a:ext cx="309970" cy="0"/>
          </a:xfrm>
          <a:prstGeom prst="line">
            <a:avLst/>
          </a:prstGeom>
          <a:solidFill>
            <a:srgbClr val="C9D8F3"/>
          </a:solidFill>
          <a:ln w="12700">
            <a:solidFill>
              <a:srgbClr val="4177D7"/>
            </a:solidFill>
            <a:prstDash val="solid"/>
            <a:miter lim="800000"/>
            <a:headEnd/>
            <a:tailEnd type="triangle" w="sm" len="med"/>
          </a:ln>
          <a:effectLst/>
        </p:spPr>
      </p:cxnSp>
      <p:sp>
        <p:nvSpPr>
          <p:cNvPr id="95" name="Rectangle 94"/>
          <p:cNvSpPr/>
          <p:nvPr/>
        </p:nvSpPr>
        <p:spPr>
          <a:xfrm>
            <a:off x="6172200" y="2209800"/>
            <a:ext cx="228600" cy="228600"/>
          </a:xfrm>
          <a:prstGeom prst="rect">
            <a:avLst/>
          </a:prstGeom>
          <a:solidFill>
            <a:srgbClr val="C0D1F2"/>
          </a:solidFill>
          <a:ln w="19050">
            <a:solidFill>
              <a:srgbClr val="4974CB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endParaRPr lang="en-US"/>
          </a:p>
        </p:txBody>
      </p:sp>
      <p:sp>
        <p:nvSpPr>
          <p:cNvPr id="96" name="Rectangle 95"/>
          <p:cNvSpPr/>
          <p:nvPr/>
        </p:nvSpPr>
        <p:spPr>
          <a:xfrm>
            <a:off x="7315200" y="2209800"/>
            <a:ext cx="1295400" cy="228600"/>
          </a:xfrm>
          <a:prstGeom prst="rect">
            <a:avLst/>
          </a:prstGeom>
          <a:solidFill>
            <a:srgbClr val="F8F8F8"/>
          </a:solidFill>
          <a:ln w="19050">
            <a:solidFill>
              <a:srgbClr val="4974CB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7" name="Rectangle 96"/>
          <p:cNvSpPr/>
          <p:nvPr/>
        </p:nvSpPr>
        <p:spPr>
          <a:xfrm>
            <a:off x="7315200" y="2209800"/>
            <a:ext cx="228600" cy="228600"/>
          </a:xfrm>
          <a:prstGeom prst="rect">
            <a:avLst/>
          </a:prstGeom>
          <a:solidFill>
            <a:srgbClr val="C0D1F2"/>
          </a:solidFill>
          <a:ln w="19050">
            <a:solidFill>
              <a:srgbClr val="4974CB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endParaRPr lang="en-US"/>
          </a:p>
        </p:txBody>
      </p:sp>
      <p:sp>
        <p:nvSpPr>
          <p:cNvPr id="98" name="Rectangle 97"/>
          <p:cNvSpPr/>
          <p:nvPr/>
        </p:nvSpPr>
        <p:spPr>
          <a:xfrm>
            <a:off x="7543800" y="2209800"/>
            <a:ext cx="76200" cy="228600"/>
          </a:xfrm>
          <a:prstGeom prst="rect">
            <a:avLst/>
          </a:prstGeom>
          <a:solidFill>
            <a:srgbClr val="C0D1F2"/>
          </a:solidFill>
          <a:ln w="19050">
            <a:solidFill>
              <a:srgbClr val="4974CB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endParaRPr lang="en-US"/>
          </a:p>
        </p:txBody>
      </p:sp>
      <p:cxnSp>
        <p:nvCxnSpPr>
          <p:cNvPr id="99" name="Straight Connector 98"/>
          <p:cNvCxnSpPr/>
          <p:nvPr/>
        </p:nvCxnSpPr>
        <p:spPr>
          <a:xfrm>
            <a:off x="7848600" y="2324100"/>
            <a:ext cx="309970" cy="0"/>
          </a:xfrm>
          <a:prstGeom prst="line">
            <a:avLst/>
          </a:prstGeom>
          <a:solidFill>
            <a:srgbClr val="C9D8F3"/>
          </a:solidFill>
          <a:ln w="12700">
            <a:solidFill>
              <a:srgbClr val="4177D7"/>
            </a:solidFill>
            <a:prstDash val="solid"/>
            <a:miter lim="800000"/>
            <a:headEnd/>
            <a:tailEnd type="triangle" w="sm" len="med"/>
          </a:ln>
          <a:effectLst/>
        </p:spPr>
      </p:cxnSp>
      <p:sp>
        <p:nvSpPr>
          <p:cNvPr id="100" name="Rectangle 99"/>
          <p:cNvSpPr/>
          <p:nvPr/>
        </p:nvSpPr>
        <p:spPr>
          <a:xfrm>
            <a:off x="7620000" y="2209800"/>
            <a:ext cx="228600" cy="228600"/>
          </a:xfrm>
          <a:prstGeom prst="rect">
            <a:avLst/>
          </a:prstGeom>
          <a:solidFill>
            <a:srgbClr val="C0D1F2"/>
          </a:solidFill>
          <a:ln w="19050">
            <a:solidFill>
              <a:srgbClr val="4974CB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endParaRPr lang="en-US"/>
          </a:p>
        </p:txBody>
      </p:sp>
      <p:sp>
        <p:nvSpPr>
          <p:cNvPr id="101" name="TextBox 100"/>
          <p:cNvSpPr txBox="1"/>
          <p:nvPr/>
        </p:nvSpPr>
        <p:spPr>
          <a:xfrm>
            <a:off x="1066800" y="2566600"/>
            <a:ext cx="5257800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en-US" dirty="0" smtClean="0"/>
              <a:t>Master writes new data</a:t>
            </a:r>
            <a:endParaRPr lang="en-US" dirty="0"/>
          </a:p>
        </p:txBody>
      </p:sp>
      <p:sp>
        <p:nvSpPr>
          <p:cNvPr id="24" name="Rectangle 23"/>
          <p:cNvSpPr/>
          <p:nvPr/>
        </p:nvSpPr>
        <p:spPr>
          <a:xfrm>
            <a:off x="1066800" y="2971800"/>
            <a:ext cx="1295400" cy="228600"/>
          </a:xfrm>
          <a:prstGeom prst="rect">
            <a:avLst/>
          </a:prstGeom>
          <a:solidFill>
            <a:srgbClr val="F8F8F8"/>
          </a:solidFill>
          <a:ln w="19050">
            <a:solidFill>
              <a:srgbClr val="4974CB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/>
          <p:cNvSpPr/>
          <p:nvPr/>
        </p:nvSpPr>
        <p:spPr>
          <a:xfrm>
            <a:off x="1066800" y="2971800"/>
            <a:ext cx="228600" cy="228600"/>
          </a:xfrm>
          <a:prstGeom prst="rect">
            <a:avLst/>
          </a:prstGeom>
          <a:solidFill>
            <a:srgbClr val="C0D1F2"/>
          </a:solidFill>
          <a:ln w="19050">
            <a:solidFill>
              <a:srgbClr val="4974CB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endParaRPr lang="en-US"/>
          </a:p>
        </p:txBody>
      </p:sp>
      <p:sp>
        <p:nvSpPr>
          <p:cNvPr id="26" name="Rectangle 25"/>
          <p:cNvSpPr/>
          <p:nvPr/>
        </p:nvSpPr>
        <p:spPr>
          <a:xfrm>
            <a:off x="1295400" y="2971800"/>
            <a:ext cx="76200" cy="228600"/>
          </a:xfrm>
          <a:prstGeom prst="rect">
            <a:avLst/>
          </a:prstGeom>
          <a:solidFill>
            <a:srgbClr val="C0D1F2"/>
          </a:solidFill>
          <a:ln w="19050">
            <a:solidFill>
              <a:srgbClr val="4974CB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endParaRPr lang="en-US"/>
          </a:p>
        </p:txBody>
      </p:sp>
      <p:cxnSp>
        <p:nvCxnSpPr>
          <p:cNvPr id="27" name="Straight Connector 26"/>
          <p:cNvCxnSpPr/>
          <p:nvPr/>
        </p:nvCxnSpPr>
        <p:spPr>
          <a:xfrm>
            <a:off x="1905000" y="3086100"/>
            <a:ext cx="309970" cy="0"/>
          </a:xfrm>
          <a:prstGeom prst="line">
            <a:avLst/>
          </a:prstGeom>
          <a:solidFill>
            <a:srgbClr val="C9D8F3"/>
          </a:solidFill>
          <a:ln w="12700">
            <a:solidFill>
              <a:srgbClr val="4177D7"/>
            </a:solidFill>
            <a:prstDash val="solid"/>
            <a:miter lim="800000"/>
            <a:headEnd/>
            <a:tailEnd type="triangle" w="sm" len="med"/>
          </a:ln>
          <a:effectLst/>
        </p:spPr>
      </p:cxnSp>
      <p:sp>
        <p:nvSpPr>
          <p:cNvPr id="28" name="Rectangle 27"/>
          <p:cNvSpPr/>
          <p:nvPr/>
        </p:nvSpPr>
        <p:spPr>
          <a:xfrm>
            <a:off x="1371600" y="2971800"/>
            <a:ext cx="228600" cy="228600"/>
          </a:xfrm>
          <a:prstGeom prst="rect">
            <a:avLst/>
          </a:prstGeom>
          <a:solidFill>
            <a:srgbClr val="C0D1F2"/>
          </a:solidFill>
          <a:ln w="19050">
            <a:solidFill>
              <a:srgbClr val="4974CB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1600200" y="2971800"/>
            <a:ext cx="76200" cy="228600"/>
          </a:xfrm>
          <a:prstGeom prst="rect">
            <a:avLst/>
          </a:prstGeom>
          <a:solidFill>
            <a:srgbClr val="DFFFDF"/>
          </a:solidFill>
          <a:ln w="19050" algn="ctr">
            <a:solidFill>
              <a:srgbClr val="4974CB"/>
            </a:solidFill>
            <a:miter lim="800000"/>
            <a:headEnd/>
            <a:tailEnd/>
          </a:ln>
          <a:effectLst/>
        </p:spPr>
        <p:txBody>
          <a:bodyPr wrap="none" lIns="0" tIns="0" rIns="0" bIns="0" anchor="ctr"/>
          <a:lstStyle/>
          <a:p>
            <a:endParaRPr lang="en-US">
              <a:solidFill>
                <a:srgbClr val="398939"/>
              </a:solidFill>
              <a:latin typeface="Arial" charset="0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1676400" y="2971800"/>
            <a:ext cx="76200" cy="228600"/>
          </a:xfrm>
          <a:prstGeom prst="rect">
            <a:avLst/>
          </a:prstGeom>
          <a:solidFill>
            <a:srgbClr val="DFFFDF"/>
          </a:solidFill>
          <a:ln w="19050" algn="ctr">
            <a:solidFill>
              <a:srgbClr val="4974CB"/>
            </a:solidFill>
            <a:miter lim="800000"/>
            <a:headEnd/>
            <a:tailEnd/>
          </a:ln>
          <a:effectLst/>
        </p:spPr>
        <p:txBody>
          <a:bodyPr wrap="none" lIns="0" tIns="0" rIns="0" bIns="0" anchor="ctr"/>
          <a:lstStyle/>
          <a:p>
            <a:endParaRPr lang="en-US">
              <a:solidFill>
                <a:srgbClr val="398939"/>
              </a:solidFill>
              <a:latin typeface="Arial" charset="0"/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1752600" y="2971800"/>
            <a:ext cx="152400" cy="228600"/>
          </a:xfrm>
          <a:prstGeom prst="rect">
            <a:avLst/>
          </a:prstGeom>
          <a:solidFill>
            <a:srgbClr val="DFFFDF"/>
          </a:solidFill>
          <a:ln w="19050" algn="ctr">
            <a:solidFill>
              <a:srgbClr val="4974CB"/>
            </a:solidFill>
            <a:miter lim="800000"/>
            <a:headEnd/>
            <a:tailEnd/>
          </a:ln>
          <a:effectLst/>
        </p:spPr>
        <p:txBody>
          <a:bodyPr wrap="none" lIns="0" tIns="0" rIns="0" bIns="0" anchor="ctr"/>
          <a:lstStyle/>
          <a:p>
            <a:endParaRPr lang="en-US">
              <a:solidFill>
                <a:srgbClr val="398939"/>
              </a:solidFill>
              <a:latin typeface="Arial" charset="0"/>
            </a:endParaRPr>
          </a:p>
        </p:txBody>
      </p:sp>
      <p:sp>
        <p:nvSpPr>
          <p:cNvPr id="102" name="Rectangle 101"/>
          <p:cNvSpPr/>
          <p:nvPr/>
        </p:nvSpPr>
        <p:spPr>
          <a:xfrm>
            <a:off x="2971800" y="2971800"/>
            <a:ext cx="1295400" cy="228600"/>
          </a:xfrm>
          <a:prstGeom prst="rect">
            <a:avLst/>
          </a:prstGeom>
          <a:solidFill>
            <a:srgbClr val="F8F8F8"/>
          </a:solidFill>
          <a:ln w="19050">
            <a:solidFill>
              <a:srgbClr val="4974CB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3" name="Rectangle 102"/>
          <p:cNvSpPr/>
          <p:nvPr/>
        </p:nvSpPr>
        <p:spPr>
          <a:xfrm>
            <a:off x="2971800" y="2971800"/>
            <a:ext cx="228600" cy="228600"/>
          </a:xfrm>
          <a:prstGeom prst="rect">
            <a:avLst/>
          </a:prstGeom>
          <a:solidFill>
            <a:srgbClr val="C0D1F2"/>
          </a:solidFill>
          <a:ln w="19050">
            <a:solidFill>
              <a:srgbClr val="4974CB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endParaRPr lang="en-US"/>
          </a:p>
        </p:txBody>
      </p:sp>
      <p:sp>
        <p:nvSpPr>
          <p:cNvPr id="104" name="Rectangle 103"/>
          <p:cNvSpPr/>
          <p:nvPr/>
        </p:nvSpPr>
        <p:spPr>
          <a:xfrm>
            <a:off x="3200400" y="2971800"/>
            <a:ext cx="76200" cy="228600"/>
          </a:xfrm>
          <a:prstGeom prst="rect">
            <a:avLst/>
          </a:prstGeom>
          <a:solidFill>
            <a:srgbClr val="C0D1F2"/>
          </a:solidFill>
          <a:ln w="19050">
            <a:solidFill>
              <a:srgbClr val="4974CB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endParaRPr lang="en-US"/>
          </a:p>
        </p:txBody>
      </p:sp>
      <p:cxnSp>
        <p:nvCxnSpPr>
          <p:cNvPr id="105" name="Straight Connector 104"/>
          <p:cNvCxnSpPr/>
          <p:nvPr/>
        </p:nvCxnSpPr>
        <p:spPr>
          <a:xfrm>
            <a:off x="3810000" y="3086100"/>
            <a:ext cx="309970" cy="0"/>
          </a:xfrm>
          <a:prstGeom prst="line">
            <a:avLst/>
          </a:prstGeom>
          <a:solidFill>
            <a:srgbClr val="C9D8F3"/>
          </a:solidFill>
          <a:ln w="12700">
            <a:solidFill>
              <a:srgbClr val="4177D7"/>
            </a:solidFill>
            <a:prstDash val="solid"/>
            <a:miter lim="800000"/>
            <a:headEnd/>
            <a:tailEnd type="triangle" w="sm" len="med"/>
          </a:ln>
          <a:effectLst/>
        </p:spPr>
      </p:cxnSp>
      <p:sp>
        <p:nvSpPr>
          <p:cNvPr id="106" name="Rectangle 105"/>
          <p:cNvSpPr/>
          <p:nvPr/>
        </p:nvSpPr>
        <p:spPr>
          <a:xfrm>
            <a:off x="3276600" y="2971800"/>
            <a:ext cx="228600" cy="228600"/>
          </a:xfrm>
          <a:prstGeom prst="rect">
            <a:avLst/>
          </a:prstGeom>
          <a:solidFill>
            <a:srgbClr val="C0D1F2"/>
          </a:solidFill>
          <a:ln w="19050">
            <a:solidFill>
              <a:srgbClr val="4974CB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endParaRPr lang="en-US"/>
          </a:p>
        </p:txBody>
      </p:sp>
      <p:sp>
        <p:nvSpPr>
          <p:cNvPr id="107" name="Rectangle 106"/>
          <p:cNvSpPr/>
          <p:nvPr/>
        </p:nvSpPr>
        <p:spPr>
          <a:xfrm>
            <a:off x="3505200" y="2971800"/>
            <a:ext cx="76200" cy="228600"/>
          </a:xfrm>
          <a:prstGeom prst="rect">
            <a:avLst/>
          </a:prstGeom>
          <a:solidFill>
            <a:srgbClr val="DFFFDF"/>
          </a:solidFill>
          <a:ln w="19050" algn="ctr">
            <a:solidFill>
              <a:srgbClr val="4974CB"/>
            </a:solidFill>
            <a:miter lim="800000"/>
            <a:headEnd/>
            <a:tailEnd/>
          </a:ln>
          <a:effectLst/>
        </p:spPr>
        <p:txBody>
          <a:bodyPr wrap="none" lIns="0" tIns="0" rIns="0" bIns="0" anchor="ctr"/>
          <a:lstStyle/>
          <a:p>
            <a:endParaRPr lang="en-US">
              <a:solidFill>
                <a:srgbClr val="398939"/>
              </a:solidFill>
              <a:latin typeface="Arial" charset="0"/>
            </a:endParaRPr>
          </a:p>
        </p:txBody>
      </p:sp>
      <p:sp>
        <p:nvSpPr>
          <p:cNvPr id="108" name="Rectangle 107"/>
          <p:cNvSpPr/>
          <p:nvPr/>
        </p:nvSpPr>
        <p:spPr>
          <a:xfrm>
            <a:off x="3581400" y="2971800"/>
            <a:ext cx="76200" cy="228600"/>
          </a:xfrm>
          <a:prstGeom prst="rect">
            <a:avLst/>
          </a:prstGeom>
          <a:solidFill>
            <a:srgbClr val="DFFFDF"/>
          </a:solidFill>
          <a:ln w="19050" algn="ctr">
            <a:solidFill>
              <a:srgbClr val="4974CB"/>
            </a:solidFill>
            <a:miter lim="800000"/>
            <a:headEnd/>
            <a:tailEnd/>
          </a:ln>
          <a:effectLst/>
        </p:spPr>
        <p:txBody>
          <a:bodyPr wrap="none" lIns="0" tIns="0" rIns="0" bIns="0" anchor="ctr"/>
          <a:lstStyle/>
          <a:p>
            <a:endParaRPr lang="en-US">
              <a:solidFill>
                <a:srgbClr val="398939"/>
              </a:solidFill>
              <a:latin typeface="Arial" charset="0"/>
            </a:endParaRPr>
          </a:p>
        </p:txBody>
      </p:sp>
      <p:sp>
        <p:nvSpPr>
          <p:cNvPr id="109" name="Rectangle 108"/>
          <p:cNvSpPr/>
          <p:nvPr/>
        </p:nvSpPr>
        <p:spPr>
          <a:xfrm>
            <a:off x="3657600" y="2971800"/>
            <a:ext cx="152400" cy="228600"/>
          </a:xfrm>
          <a:prstGeom prst="rect">
            <a:avLst/>
          </a:prstGeom>
          <a:solidFill>
            <a:srgbClr val="DFFFDF"/>
          </a:solidFill>
          <a:ln w="19050" algn="ctr">
            <a:solidFill>
              <a:srgbClr val="4974CB"/>
            </a:solidFill>
            <a:miter lim="800000"/>
            <a:headEnd/>
            <a:tailEnd/>
          </a:ln>
          <a:effectLst/>
        </p:spPr>
        <p:txBody>
          <a:bodyPr wrap="none" lIns="0" tIns="0" rIns="0" bIns="0" anchor="ctr"/>
          <a:lstStyle/>
          <a:p>
            <a:endParaRPr lang="en-US">
              <a:solidFill>
                <a:srgbClr val="398939"/>
              </a:solidFill>
              <a:latin typeface="Arial" charset="0"/>
            </a:endParaRPr>
          </a:p>
        </p:txBody>
      </p:sp>
      <p:sp>
        <p:nvSpPr>
          <p:cNvPr id="110" name="Rectangle 109"/>
          <p:cNvSpPr/>
          <p:nvPr/>
        </p:nvSpPr>
        <p:spPr>
          <a:xfrm>
            <a:off x="5867400" y="2971800"/>
            <a:ext cx="1295400" cy="228600"/>
          </a:xfrm>
          <a:prstGeom prst="rect">
            <a:avLst/>
          </a:prstGeom>
          <a:solidFill>
            <a:srgbClr val="F8F8F8"/>
          </a:solidFill>
          <a:ln w="19050">
            <a:solidFill>
              <a:srgbClr val="4974CB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1" name="Rectangle 110"/>
          <p:cNvSpPr/>
          <p:nvPr/>
        </p:nvSpPr>
        <p:spPr>
          <a:xfrm>
            <a:off x="5867400" y="2971800"/>
            <a:ext cx="228600" cy="228600"/>
          </a:xfrm>
          <a:prstGeom prst="rect">
            <a:avLst/>
          </a:prstGeom>
          <a:solidFill>
            <a:srgbClr val="C0D1F2"/>
          </a:solidFill>
          <a:ln w="19050">
            <a:solidFill>
              <a:srgbClr val="4974CB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endParaRPr lang="en-US"/>
          </a:p>
        </p:txBody>
      </p:sp>
      <p:sp>
        <p:nvSpPr>
          <p:cNvPr id="112" name="Rectangle 111"/>
          <p:cNvSpPr/>
          <p:nvPr/>
        </p:nvSpPr>
        <p:spPr>
          <a:xfrm>
            <a:off x="6096000" y="2971800"/>
            <a:ext cx="76200" cy="228600"/>
          </a:xfrm>
          <a:prstGeom prst="rect">
            <a:avLst/>
          </a:prstGeom>
          <a:solidFill>
            <a:srgbClr val="C0D1F2"/>
          </a:solidFill>
          <a:ln w="19050">
            <a:solidFill>
              <a:srgbClr val="4974CB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endParaRPr lang="en-US"/>
          </a:p>
        </p:txBody>
      </p:sp>
      <p:cxnSp>
        <p:nvCxnSpPr>
          <p:cNvPr id="113" name="Straight Connector 112"/>
          <p:cNvCxnSpPr/>
          <p:nvPr/>
        </p:nvCxnSpPr>
        <p:spPr>
          <a:xfrm>
            <a:off x="6705600" y="3086100"/>
            <a:ext cx="309970" cy="0"/>
          </a:xfrm>
          <a:prstGeom prst="line">
            <a:avLst/>
          </a:prstGeom>
          <a:solidFill>
            <a:srgbClr val="C9D8F3"/>
          </a:solidFill>
          <a:ln w="12700">
            <a:solidFill>
              <a:srgbClr val="4177D7"/>
            </a:solidFill>
            <a:prstDash val="solid"/>
            <a:miter lim="800000"/>
            <a:headEnd/>
            <a:tailEnd type="triangle" w="sm" len="med"/>
          </a:ln>
          <a:effectLst/>
        </p:spPr>
      </p:cxnSp>
      <p:sp>
        <p:nvSpPr>
          <p:cNvPr id="114" name="Rectangle 113"/>
          <p:cNvSpPr/>
          <p:nvPr/>
        </p:nvSpPr>
        <p:spPr>
          <a:xfrm>
            <a:off x="6172200" y="2971800"/>
            <a:ext cx="228600" cy="228600"/>
          </a:xfrm>
          <a:prstGeom prst="rect">
            <a:avLst/>
          </a:prstGeom>
          <a:solidFill>
            <a:srgbClr val="C0D1F2"/>
          </a:solidFill>
          <a:ln w="19050">
            <a:solidFill>
              <a:srgbClr val="4974CB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endParaRPr lang="en-US"/>
          </a:p>
        </p:txBody>
      </p:sp>
      <p:sp>
        <p:nvSpPr>
          <p:cNvPr id="115" name="Rectangle 114"/>
          <p:cNvSpPr/>
          <p:nvPr/>
        </p:nvSpPr>
        <p:spPr>
          <a:xfrm>
            <a:off x="6400800" y="2971800"/>
            <a:ext cx="76200" cy="228600"/>
          </a:xfrm>
          <a:prstGeom prst="rect">
            <a:avLst/>
          </a:prstGeom>
          <a:solidFill>
            <a:srgbClr val="DFFFDF"/>
          </a:solidFill>
          <a:ln w="19050" algn="ctr">
            <a:solidFill>
              <a:srgbClr val="4974CB"/>
            </a:solidFill>
            <a:miter lim="800000"/>
            <a:headEnd/>
            <a:tailEnd/>
          </a:ln>
          <a:effectLst/>
        </p:spPr>
        <p:txBody>
          <a:bodyPr wrap="none" lIns="0" tIns="0" rIns="0" bIns="0" anchor="ctr"/>
          <a:lstStyle/>
          <a:p>
            <a:endParaRPr lang="en-US">
              <a:solidFill>
                <a:srgbClr val="398939"/>
              </a:solidFill>
              <a:latin typeface="Arial" charset="0"/>
            </a:endParaRPr>
          </a:p>
        </p:txBody>
      </p:sp>
      <p:sp>
        <p:nvSpPr>
          <p:cNvPr id="116" name="Rectangle 115"/>
          <p:cNvSpPr/>
          <p:nvPr/>
        </p:nvSpPr>
        <p:spPr>
          <a:xfrm>
            <a:off x="6477000" y="2971800"/>
            <a:ext cx="76200" cy="228600"/>
          </a:xfrm>
          <a:prstGeom prst="rect">
            <a:avLst/>
          </a:prstGeom>
          <a:solidFill>
            <a:srgbClr val="DFFFDF"/>
          </a:solidFill>
          <a:ln w="19050" algn="ctr">
            <a:solidFill>
              <a:srgbClr val="4974CB"/>
            </a:solidFill>
            <a:miter lim="800000"/>
            <a:headEnd/>
            <a:tailEnd/>
          </a:ln>
          <a:effectLst/>
        </p:spPr>
        <p:txBody>
          <a:bodyPr wrap="none" lIns="0" tIns="0" rIns="0" bIns="0" anchor="ctr"/>
          <a:lstStyle/>
          <a:p>
            <a:endParaRPr lang="en-US">
              <a:solidFill>
                <a:srgbClr val="398939"/>
              </a:solidFill>
              <a:latin typeface="Arial" charset="0"/>
            </a:endParaRPr>
          </a:p>
        </p:txBody>
      </p:sp>
      <p:sp>
        <p:nvSpPr>
          <p:cNvPr id="117" name="Rectangle 116"/>
          <p:cNvSpPr/>
          <p:nvPr/>
        </p:nvSpPr>
        <p:spPr>
          <a:xfrm>
            <a:off x="6553200" y="2971800"/>
            <a:ext cx="152400" cy="228600"/>
          </a:xfrm>
          <a:prstGeom prst="rect">
            <a:avLst/>
          </a:prstGeom>
          <a:solidFill>
            <a:srgbClr val="DFFFDF"/>
          </a:solidFill>
          <a:ln w="19050" algn="ctr">
            <a:solidFill>
              <a:srgbClr val="4974CB"/>
            </a:solidFill>
            <a:miter lim="800000"/>
            <a:headEnd/>
            <a:tailEnd/>
          </a:ln>
          <a:effectLst/>
        </p:spPr>
        <p:txBody>
          <a:bodyPr wrap="none" lIns="0" tIns="0" rIns="0" bIns="0" anchor="ctr"/>
          <a:lstStyle/>
          <a:p>
            <a:endParaRPr lang="en-US">
              <a:solidFill>
                <a:srgbClr val="398939"/>
              </a:solidFill>
              <a:latin typeface="Arial" charset="0"/>
            </a:endParaRPr>
          </a:p>
        </p:txBody>
      </p:sp>
      <p:sp>
        <p:nvSpPr>
          <p:cNvPr id="118" name="Rectangle 117"/>
          <p:cNvSpPr/>
          <p:nvPr/>
        </p:nvSpPr>
        <p:spPr>
          <a:xfrm>
            <a:off x="7315200" y="2971800"/>
            <a:ext cx="1295400" cy="228600"/>
          </a:xfrm>
          <a:prstGeom prst="rect">
            <a:avLst/>
          </a:prstGeom>
          <a:solidFill>
            <a:srgbClr val="F8F8F8"/>
          </a:solidFill>
          <a:ln w="19050">
            <a:solidFill>
              <a:srgbClr val="4974CB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9" name="Rectangle 118"/>
          <p:cNvSpPr/>
          <p:nvPr/>
        </p:nvSpPr>
        <p:spPr>
          <a:xfrm>
            <a:off x="7315200" y="2971800"/>
            <a:ext cx="228600" cy="228600"/>
          </a:xfrm>
          <a:prstGeom prst="rect">
            <a:avLst/>
          </a:prstGeom>
          <a:solidFill>
            <a:srgbClr val="C0D1F2"/>
          </a:solidFill>
          <a:ln w="19050">
            <a:solidFill>
              <a:srgbClr val="4974CB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endParaRPr lang="en-US"/>
          </a:p>
        </p:txBody>
      </p:sp>
      <p:sp>
        <p:nvSpPr>
          <p:cNvPr id="120" name="Rectangle 119"/>
          <p:cNvSpPr/>
          <p:nvPr/>
        </p:nvSpPr>
        <p:spPr>
          <a:xfrm>
            <a:off x="7543800" y="2971800"/>
            <a:ext cx="76200" cy="228600"/>
          </a:xfrm>
          <a:prstGeom prst="rect">
            <a:avLst/>
          </a:prstGeom>
          <a:solidFill>
            <a:srgbClr val="C0D1F2"/>
          </a:solidFill>
          <a:ln w="19050">
            <a:solidFill>
              <a:srgbClr val="4974CB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endParaRPr lang="en-US"/>
          </a:p>
        </p:txBody>
      </p:sp>
      <p:cxnSp>
        <p:nvCxnSpPr>
          <p:cNvPr id="121" name="Straight Connector 120"/>
          <p:cNvCxnSpPr/>
          <p:nvPr/>
        </p:nvCxnSpPr>
        <p:spPr>
          <a:xfrm>
            <a:off x="8153400" y="3086100"/>
            <a:ext cx="309970" cy="0"/>
          </a:xfrm>
          <a:prstGeom prst="line">
            <a:avLst/>
          </a:prstGeom>
          <a:solidFill>
            <a:srgbClr val="C9D8F3"/>
          </a:solidFill>
          <a:ln w="12700">
            <a:solidFill>
              <a:srgbClr val="4177D7"/>
            </a:solidFill>
            <a:prstDash val="solid"/>
            <a:miter lim="800000"/>
            <a:headEnd/>
            <a:tailEnd type="triangle" w="sm" len="med"/>
          </a:ln>
          <a:effectLst/>
        </p:spPr>
      </p:cxnSp>
      <p:sp>
        <p:nvSpPr>
          <p:cNvPr id="122" name="Rectangle 121"/>
          <p:cNvSpPr/>
          <p:nvPr/>
        </p:nvSpPr>
        <p:spPr>
          <a:xfrm>
            <a:off x="7620000" y="2971800"/>
            <a:ext cx="228600" cy="228600"/>
          </a:xfrm>
          <a:prstGeom prst="rect">
            <a:avLst/>
          </a:prstGeom>
          <a:solidFill>
            <a:srgbClr val="C0D1F2"/>
          </a:solidFill>
          <a:ln w="19050">
            <a:solidFill>
              <a:srgbClr val="4974CB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endParaRPr lang="en-US"/>
          </a:p>
        </p:txBody>
      </p:sp>
      <p:sp>
        <p:nvSpPr>
          <p:cNvPr id="123" name="Rectangle 122"/>
          <p:cNvSpPr/>
          <p:nvPr/>
        </p:nvSpPr>
        <p:spPr>
          <a:xfrm>
            <a:off x="7848600" y="2971800"/>
            <a:ext cx="76200" cy="228600"/>
          </a:xfrm>
          <a:prstGeom prst="rect">
            <a:avLst/>
          </a:prstGeom>
          <a:solidFill>
            <a:srgbClr val="DFFFDF"/>
          </a:solidFill>
          <a:ln w="19050" algn="ctr">
            <a:solidFill>
              <a:srgbClr val="4974CB"/>
            </a:solidFill>
            <a:miter lim="800000"/>
            <a:headEnd/>
            <a:tailEnd/>
          </a:ln>
          <a:effectLst/>
        </p:spPr>
        <p:txBody>
          <a:bodyPr wrap="none" lIns="0" tIns="0" rIns="0" bIns="0" anchor="ctr"/>
          <a:lstStyle/>
          <a:p>
            <a:endParaRPr lang="en-US">
              <a:solidFill>
                <a:srgbClr val="398939"/>
              </a:solidFill>
              <a:latin typeface="Arial" charset="0"/>
            </a:endParaRPr>
          </a:p>
        </p:txBody>
      </p:sp>
      <p:sp>
        <p:nvSpPr>
          <p:cNvPr id="124" name="Rectangle 123"/>
          <p:cNvSpPr/>
          <p:nvPr/>
        </p:nvSpPr>
        <p:spPr>
          <a:xfrm>
            <a:off x="7924800" y="2971800"/>
            <a:ext cx="76200" cy="228600"/>
          </a:xfrm>
          <a:prstGeom prst="rect">
            <a:avLst/>
          </a:prstGeom>
          <a:solidFill>
            <a:srgbClr val="DFFFDF"/>
          </a:solidFill>
          <a:ln w="19050" algn="ctr">
            <a:solidFill>
              <a:srgbClr val="4974CB"/>
            </a:solidFill>
            <a:miter lim="800000"/>
            <a:headEnd/>
            <a:tailEnd/>
          </a:ln>
          <a:effectLst/>
        </p:spPr>
        <p:txBody>
          <a:bodyPr wrap="none" lIns="0" tIns="0" rIns="0" bIns="0" anchor="ctr"/>
          <a:lstStyle/>
          <a:p>
            <a:endParaRPr lang="en-US">
              <a:solidFill>
                <a:srgbClr val="398939"/>
              </a:solidFill>
              <a:latin typeface="Arial" charset="0"/>
            </a:endParaRPr>
          </a:p>
        </p:txBody>
      </p:sp>
      <p:sp>
        <p:nvSpPr>
          <p:cNvPr id="125" name="Rectangle 124"/>
          <p:cNvSpPr/>
          <p:nvPr/>
        </p:nvSpPr>
        <p:spPr>
          <a:xfrm>
            <a:off x="8001000" y="2971800"/>
            <a:ext cx="152400" cy="228600"/>
          </a:xfrm>
          <a:prstGeom prst="rect">
            <a:avLst/>
          </a:prstGeom>
          <a:solidFill>
            <a:srgbClr val="DFFFDF"/>
          </a:solidFill>
          <a:ln w="19050" algn="ctr">
            <a:solidFill>
              <a:srgbClr val="4974CB"/>
            </a:solidFill>
            <a:miter lim="800000"/>
            <a:headEnd/>
            <a:tailEnd/>
          </a:ln>
          <a:effectLst/>
        </p:spPr>
        <p:txBody>
          <a:bodyPr wrap="none" lIns="0" tIns="0" rIns="0" bIns="0" anchor="ctr"/>
          <a:lstStyle/>
          <a:p>
            <a:endParaRPr lang="en-US">
              <a:solidFill>
                <a:srgbClr val="398939"/>
              </a:solidFill>
              <a:latin typeface="Arial" charset="0"/>
            </a:endParaRPr>
          </a:p>
        </p:txBody>
      </p:sp>
      <p:sp>
        <p:nvSpPr>
          <p:cNvPr id="126" name="Rectangle 125"/>
          <p:cNvSpPr/>
          <p:nvPr/>
        </p:nvSpPr>
        <p:spPr>
          <a:xfrm>
            <a:off x="4419600" y="2971800"/>
            <a:ext cx="1295400" cy="228600"/>
          </a:xfrm>
          <a:prstGeom prst="rect">
            <a:avLst/>
          </a:prstGeom>
          <a:solidFill>
            <a:srgbClr val="F8F8F8"/>
          </a:solidFill>
          <a:ln w="19050">
            <a:solidFill>
              <a:srgbClr val="4974CB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7" name="Rectangle 126"/>
          <p:cNvSpPr/>
          <p:nvPr/>
        </p:nvSpPr>
        <p:spPr>
          <a:xfrm>
            <a:off x="4419600" y="2971800"/>
            <a:ext cx="228600" cy="228600"/>
          </a:xfrm>
          <a:prstGeom prst="rect">
            <a:avLst/>
          </a:prstGeom>
          <a:solidFill>
            <a:srgbClr val="C0D1F2"/>
          </a:solidFill>
          <a:ln w="19050">
            <a:solidFill>
              <a:srgbClr val="4974CB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endParaRPr lang="en-US"/>
          </a:p>
        </p:txBody>
      </p:sp>
      <p:sp>
        <p:nvSpPr>
          <p:cNvPr id="128" name="Rectangle 127"/>
          <p:cNvSpPr/>
          <p:nvPr/>
        </p:nvSpPr>
        <p:spPr>
          <a:xfrm>
            <a:off x="4648200" y="2971800"/>
            <a:ext cx="76200" cy="228600"/>
          </a:xfrm>
          <a:prstGeom prst="rect">
            <a:avLst/>
          </a:prstGeom>
          <a:solidFill>
            <a:srgbClr val="C0D1F2"/>
          </a:solidFill>
          <a:ln w="19050">
            <a:solidFill>
              <a:srgbClr val="4974CB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endParaRPr lang="en-US"/>
          </a:p>
        </p:txBody>
      </p:sp>
      <p:cxnSp>
        <p:nvCxnSpPr>
          <p:cNvPr id="129" name="Straight Connector 128"/>
          <p:cNvCxnSpPr/>
          <p:nvPr/>
        </p:nvCxnSpPr>
        <p:spPr>
          <a:xfrm>
            <a:off x="4953000" y="3086100"/>
            <a:ext cx="309970" cy="0"/>
          </a:xfrm>
          <a:prstGeom prst="line">
            <a:avLst/>
          </a:prstGeom>
          <a:solidFill>
            <a:srgbClr val="C9D8F3"/>
          </a:solidFill>
          <a:ln w="12700">
            <a:solidFill>
              <a:srgbClr val="4177D7"/>
            </a:solidFill>
            <a:prstDash val="solid"/>
            <a:miter lim="800000"/>
            <a:headEnd/>
            <a:tailEnd type="triangle" w="sm" len="med"/>
          </a:ln>
          <a:effectLst/>
        </p:spPr>
      </p:cxnSp>
      <p:sp>
        <p:nvSpPr>
          <p:cNvPr id="130" name="Rectangle 129"/>
          <p:cNvSpPr/>
          <p:nvPr/>
        </p:nvSpPr>
        <p:spPr>
          <a:xfrm>
            <a:off x="4724400" y="2971800"/>
            <a:ext cx="228600" cy="228600"/>
          </a:xfrm>
          <a:prstGeom prst="rect">
            <a:avLst/>
          </a:prstGeom>
          <a:solidFill>
            <a:srgbClr val="C0D1F2"/>
          </a:solidFill>
          <a:ln w="19050">
            <a:solidFill>
              <a:srgbClr val="4974CB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endParaRPr lang="en-US"/>
          </a:p>
        </p:txBody>
      </p:sp>
      <p:sp>
        <p:nvSpPr>
          <p:cNvPr id="131" name="TextBox 130"/>
          <p:cNvSpPr txBox="1"/>
          <p:nvPr/>
        </p:nvSpPr>
        <p:spPr>
          <a:xfrm>
            <a:off x="1066800" y="3324659"/>
            <a:ext cx="7543800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en-US" dirty="0" smtClean="0"/>
              <a:t>Master, Backups 1, 3, 4 crash; Backup 2’s replica used for recovery</a:t>
            </a:r>
            <a:endParaRPr lang="en-US" dirty="0"/>
          </a:p>
        </p:txBody>
      </p:sp>
      <p:sp>
        <p:nvSpPr>
          <p:cNvPr id="15" name="Cross 14"/>
          <p:cNvSpPr/>
          <p:nvPr/>
        </p:nvSpPr>
        <p:spPr>
          <a:xfrm rot="2700000">
            <a:off x="4764913" y="2022370"/>
            <a:ext cx="604774" cy="604774"/>
          </a:xfrm>
          <a:prstGeom prst="plus">
            <a:avLst>
              <a:gd name="adj" fmla="val 39483"/>
            </a:avLst>
          </a:prstGeom>
          <a:solidFill>
            <a:schemeClr val="accent4">
              <a:alpha val="74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6" name="Rectangle 135"/>
          <p:cNvSpPr/>
          <p:nvPr/>
        </p:nvSpPr>
        <p:spPr>
          <a:xfrm>
            <a:off x="1066800" y="3725917"/>
            <a:ext cx="1295400" cy="228600"/>
          </a:xfrm>
          <a:prstGeom prst="rect">
            <a:avLst/>
          </a:prstGeom>
          <a:solidFill>
            <a:srgbClr val="F8F8F8"/>
          </a:solidFill>
          <a:ln w="19050">
            <a:solidFill>
              <a:srgbClr val="4974CB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7" name="Rectangle 136"/>
          <p:cNvSpPr/>
          <p:nvPr/>
        </p:nvSpPr>
        <p:spPr>
          <a:xfrm>
            <a:off x="1066800" y="3725917"/>
            <a:ext cx="228600" cy="228600"/>
          </a:xfrm>
          <a:prstGeom prst="rect">
            <a:avLst/>
          </a:prstGeom>
          <a:solidFill>
            <a:srgbClr val="C0D1F2"/>
          </a:solidFill>
          <a:ln w="19050">
            <a:solidFill>
              <a:srgbClr val="4974CB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endParaRPr lang="en-US"/>
          </a:p>
        </p:txBody>
      </p:sp>
      <p:sp>
        <p:nvSpPr>
          <p:cNvPr id="138" name="Rectangle 137"/>
          <p:cNvSpPr/>
          <p:nvPr/>
        </p:nvSpPr>
        <p:spPr>
          <a:xfrm>
            <a:off x="1295400" y="3725917"/>
            <a:ext cx="76200" cy="228600"/>
          </a:xfrm>
          <a:prstGeom prst="rect">
            <a:avLst/>
          </a:prstGeom>
          <a:solidFill>
            <a:srgbClr val="C0D1F2"/>
          </a:solidFill>
          <a:ln w="19050">
            <a:solidFill>
              <a:srgbClr val="4974CB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endParaRPr lang="en-US"/>
          </a:p>
        </p:txBody>
      </p:sp>
      <p:cxnSp>
        <p:nvCxnSpPr>
          <p:cNvPr id="139" name="Straight Connector 138"/>
          <p:cNvCxnSpPr/>
          <p:nvPr/>
        </p:nvCxnSpPr>
        <p:spPr>
          <a:xfrm>
            <a:off x="1905000" y="3840217"/>
            <a:ext cx="309970" cy="0"/>
          </a:xfrm>
          <a:prstGeom prst="line">
            <a:avLst/>
          </a:prstGeom>
          <a:solidFill>
            <a:srgbClr val="C9D8F3"/>
          </a:solidFill>
          <a:ln w="12700">
            <a:solidFill>
              <a:srgbClr val="4177D7"/>
            </a:solidFill>
            <a:prstDash val="solid"/>
            <a:miter lim="800000"/>
            <a:headEnd/>
            <a:tailEnd type="triangle" w="sm" len="med"/>
          </a:ln>
          <a:effectLst/>
        </p:spPr>
      </p:cxnSp>
      <p:sp>
        <p:nvSpPr>
          <p:cNvPr id="140" name="Rectangle 139"/>
          <p:cNvSpPr/>
          <p:nvPr/>
        </p:nvSpPr>
        <p:spPr>
          <a:xfrm>
            <a:off x="1371600" y="3725917"/>
            <a:ext cx="228600" cy="228600"/>
          </a:xfrm>
          <a:prstGeom prst="rect">
            <a:avLst/>
          </a:prstGeom>
          <a:solidFill>
            <a:srgbClr val="C0D1F2"/>
          </a:solidFill>
          <a:ln w="19050">
            <a:solidFill>
              <a:srgbClr val="4974CB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endParaRPr lang="en-US"/>
          </a:p>
        </p:txBody>
      </p:sp>
      <p:sp>
        <p:nvSpPr>
          <p:cNvPr id="141" name="Rectangle 140"/>
          <p:cNvSpPr/>
          <p:nvPr/>
        </p:nvSpPr>
        <p:spPr>
          <a:xfrm>
            <a:off x="1600200" y="3725917"/>
            <a:ext cx="76200" cy="228600"/>
          </a:xfrm>
          <a:prstGeom prst="rect">
            <a:avLst/>
          </a:prstGeom>
          <a:solidFill>
            <a:srgbClr val="DFFFDF"/>
          </a:solidFill>
          <a:ln w="19050" algn="ctr">
            <a:solidFill>
              <a:srgbClr val="4974CB"/>
            </a:solidFill>
            <a:miter lim="800000"/>
            <a:headEnd/>
            <a:tailEnd/>
          </a:ln>
          <a:effectLst/>
        </p:spPr>
        <p:txBody>
          <a:bodyPr wrap="none" lIns="0" tIns="0" rIns="0" bIns="0" anchor="ctr"/>
          <a:lstStyle/>
          <a:p>
            <a:endParaRPr lang="en-US">
              <a:solidFill>
                <a:srgbClr val="398939"/>
              </a:solidFill>
              <a:latin typeface="Arial" charset="0"/>
            </a:endParaRPr>
          </a:p>
        </p:txBody>
      </p:sp>
      <p:sp>
        <p:nvSpPr>
          <p:cNvPr id="142" name="Rectangle 141"/>
          <p:cNvSpPr/>
          <p:nvPr/>
        </p:nvSpPr>
        <p:spPr>
          <a:xfrm>
            <a:off x="1676400" y="3725917"/>
            <a:ext cx="76200" cy="228600"/>
          </a:xfrm>
          <a:prstGeom prst="rect">
            <a:avLst/>
          </a:prstGeom>
          <a:solidFill>
            <a:srgbClr val="DFFFDF"/>
          </a:solidFill>
          <a:ln w="19050" algn="ctr">
            <a:solidFill>
              <a:srgbClr val="4974CB"/>
            </a:solidFill>
            <a:miter lim="800000"/>
            <a:headEnd/>
            <a:tailEnd/>
          </a:ln>
          <a:effectLst/>
        </p:spPr>
        <p:txBody>
          <a:bodyPr wrap="none" lIns="0" tIns="0" rIns="0" bIns="0" anchor="ctr"/>
          <a:lstStyle/>
          <a:p>
            <a:endParaRPr lang="en-US">
              <a:solidFill>
                <a:srgbClr val="398939"/>
              </a:solidFill>
              <a:latin typeface="Arial" charset="0"/>
            </a:endParaRPr>
          </a:p>
        </p:txBody>
      </p:sp>
      <p:sp>
        <p:nvSpPr>
          <p:cNvPr id="143" name="Rectangle 142"/>
          <p:cNvSpPr/>
          <p:nvPr/>
        </p:nvSpPr>
        <p:spPr>
          <a:xfrm>
            <a:off x="1752600" y="3725917"/>
            <a:ext cx="152400" cy="228600"/>
          </a:xfrm>
          <a:prstGeom prst="rect">
            <a:avLst/>
          </a:prstGeom>
          <a:solidFill>
            <a:srgbClr val="DFFFDF"/>
          </a:solidFill>
          <a:ln w="19050" algn="ctr">
            <a:solidFill>
              <a:srgbClr val="4974CB"/>
            </a:solidFill>
            <a:miter lim="800000"/>
            <a:headEnd/>
            <a:tailEnd/>
          </a:ln>
          <a:effectLst/>
        </p:spPr>
        <p:txBody>
          <a:bodyPr wrap="none" lIns="0" tIns="0" rIns="0" bIns="0" anchor="ctr"/>
          <a:lstStyle/>
          <a:p>
            <a:endParaRPr lang="en-US">
              <a:solidFill>
                <a:srgbClr val="398939"/>
              </a:solidFill>
              <a:latin typeface="Arial" charset="0"/>
            </a:endParaRPr>
          </a:p>
        </p:txBody>
      </p:sp>
      <p:sp>
        <p:nvSpPr>
          <p:cNvPr id="144" name="Rectangle 143"/>
          <p:cNvSpPr/>
          <p:nvPr/>
        </p:nvSpPr>
        <p:spPr>
          <a:xfrm>
            <a:off x="2971800" y="3725917"/>
            <a:ext cx="1295400" cy="228600"/>
          </a:xfrm>
          <a:prstGeom prst="rect">
            <a:avLst/>
          </a:prstGeom>
          <a:solidFill>
            <a:srgbClr val="F8F8F8"/>
          </a:solidFill>
          <a:ln w="19050">
            <a:solidFill>
              <a:srgbClr val="4974CB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5" name="Rectangle 144"/>
          <p:cNvSpPr/>
          <p:nvPr/>
        </p:nvSpPr>
        <p:spPr>
          <a:xfrm>
            <a:off x="2971800" y="3725917"/>
            <a:ext cx="228600" cy="228600"/>
          </a:xfrm>
          <a:prstGeom prst="rect">
            <a:avLst/>
          </a:prstGeom>
          <a:solidFill>
            <a:srgbClr val="C0D1F2"/>
          </a:solidFill>
          <a:ln w="19050">
            <a:solidFill>
              <a:srgbClr val="4974CB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endParaRPr lang="en-US"/>
          </a:p>
        </p:txBody>
      </p:sp>
      <p:sp>
        <p:nvSpPr>
          <p:cNvPr id="146" name="Rectangle 145"/>
          <p:cNvSpPr/>
          <p:nvPr/>
        </p:nvSpPr>
        <p:spPr>
          <a:xfrm>
            <a:off x="3200400" y="3725917"/>
            <a:ext cx="76200" cy="228600"/>
          </a:xfrm>
          <a:prstGeom prst="rect">
            <a:avLst/>
          </a:prstGeom>
          <a:solidFill>
            <a:srgbClr val="C0D1F2"/>
          </a:solidFill>
          <a:ln w="19050">
            <a:solidFill>
              <a:srgbClr val="4974CB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endParaRPr lang="en-US"/>
          </a:p>
        </p:txBody>
      </p:sp>
      <p:cxnSp>
        <p:nvCxnSpPr>
          <p:cNvPr id="147" name="Straight Connector 146"/>
          <p:cNvCxnSpPr/>
          <p:nvPr/>
        </p:nvCxnSpPr>
        <p:spPr>
          <a:xfrm>
            <a:off x="3810000" y="3840217"/>
            <a:ext cx="309970" cy="0"/>
          </a:xfrm>
          <a:prstGeom prst="line">
            <a:avLst/>
          </a:prstGeom>
          <a:solidFill>
            <a:srgbClr val="C9D8F3"/>
          </a:solidFill>
          <a:ln w="12700">
            <a:solidFill>
              <a:srgbClr val="4177D7"/>
            </a:solidFill>
            <a:prstDash val="solid"/>
            <a:miter lim="800000"/>
            <a:headEnd/>
            <a:tailEnd type="triangle" w="sm" len="med"/>
          </a:ln>
          <a:effectLst/>
        </p:spPr>
      </p:cxnSp>
      <p:sp>
        <p:nvSpPr>
          <p:cNvPr id="148" name="Rectangle 147"/>
          <p:cNvSpPr/>
          <p:nvPr/>
        </p:nvSpPr>
        <p:spPr>
          <a:xfrm>
            <a:off x="3276600" y="3725917"/>
            <a:ext cx="228600" cy="228600"/>
          </a:xfrm>
          <a:prstGeom prst="rect">
            <a:avLst/>
          </a:prstGeom>
          <a:solidFill>
            <a:srgbClr val="C0D1F2"/>
          </a:solidFill>
          <a:ln w="19050">
            <a:solidFill>
              <a:srgbClr val="4974CB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endParaRPr lang="en-US"/>
          </a:p>
        </p:txBody>
      </p:sp>
      <p:sp>
        <p:nvSpPr>
          <p:cNvPr id="149" name="Rectangle 148"/>
          <p:cNvSpPr/>
          <p:nvPr/>
        </p:nvSpPr>
        <p:spPr>
          <a:xfrm>
            <a:off x="3505200" y="3725917"/>
            <a:ext cx="76200" cy="228600"/>
          </a:xfrm>
          <a:prstGeom prst="rect">
            <a:avLst/>
          </a:prstGeom>
          <a:solidFill>
            <a:srgbClr val="DFFFDF"/>
          </a:solidFill>
          <a:ln w="19050" algn="ctr">
            <a:solidFill>
              <a:srgbClr val="4974CB"/>
            </a:solidFill>
            <a:miter lim="800000"/>
            <a:headEnd/>
            <a:tailEnd/>
          </a:ln>
          <a:effectLst/>
        </p:spPr>
        <p:txBody>
          <a:bodyPr wrap="none" lIns="0" tIns="0" rIns="0" bIns="0" anchor="ctr"/>
          <a:lstStyle/>
          <a:p>
            <a:endParaRPr lang="en-US">
              <a:solidFill>
                <a:srgbClr val="398939"/>
              </a:solidFill>
              <a:latin typeface="Arial" charset="0"/>
            </a:endParaRPr>
          </a:p>
        </p:txBody>
      </p:sp>
      <p:sp>
        <p:nvSpPr>
          <p:cNvPr id="150" name="Rectangle 149"/>
          <p:cNvSpPr/>
          <p:nvPr/>
        </p:nvSpPr>
        <p:spPr>
          <a:xfrm>
            <a:off x="3581400" y="3725917"/>
            <a:ext cx="76200" cy="228600"/>
          </a:xfrm>
          <a:prstGeom prst="rect">
            <a:avLst/>
          </a:prstGeom>
          <a:solidFill>
            <a:srgbClr val="DFFFDF"/>
          </a:solidFill>
          <a:ln w="19050" algn="ctr">
            <a:solidFill>
              <a:srgbClr val="4974CB"/>
            </a:solidFill>
            <a:miter lim="800000"/>
            <a:headEnd/>
            <a:tailEnd/>
          </a:ln>
          <a:effectLst/>
        </p:spPr>
        <p:txBody>
          <a:bodyPr wrap="none" lIns="0" tIns="0" rIns="0" bIns="0" anchor="ctr"/>
          <a:lstStyle/>
          <a:p>
            <a:endParaRPr lang="en-US">
              <a:solidFill>
                <a:srgbClr val="398939"/>
              </a:solidFill>
              <a:latin typeface="Arial" charset="0"/>
            </a:endParaRPr>
          </a:p>
        </p:txBody>
      </p:sp>
      <p:sp>
        <p:nvSpPr>
          <p:cNvPr id="151" name="Rectangle 150"/>
          <p:cNvSpPr/>
          <p:nvPr/>
        </p:nvSpPr>
        <p:spPr>
          <a:xfrm>
            <a:off x="3657600" y="3725917"/>
            <a:ext cx="152400" cy="228600"/>
          </a:xfrm>
          <a:prstGeom prst="rect">
            <a:avLst/>
          </a:prstGeom>
          <a:solidFill>
            <a:srgbClr val="DFFFDF"/>
          </a:solidFill>
          <a:ln w="19050" algn="ctr">
            <a:solidFill>
              <a:srgbClr val="4974CB"/>
            </a:solidFill>
            <a:miter lim="800000"/>
            <a:headEnd/>
            <a:tailEnd/>
          </a:ln>
          <a:effectLst/>
        </p:spPr>
        <p:txBody>
          <a:bodyPr wrap="none" lIns="0" tIns="0" rIns="0" bIns="0" anchor="ctr"/>
          <a:lstStyle/>
          <a:p>
            <a:endParaRPr lang="en-US">
              <a:solidFill>
                <a:srgbClr val="398939"/>
              </a:solidFill>
              <a:latin typeface="Arial" charset="0"/>
            </a:endParaRPr>
          </a:p>
        </p:txBody>
      </p:sp>
      <p:sp>
        <p:nvSpPr>
          <p:cNvPr id="152" name="Rectangle 151"/>
          <p:cNvSpPr/>
          <p:nvPr/>
        </p:nvSpPr>
        <p:spPr>
          <a:xfrm>
            <a:off x="5867400" y="3725917"/>
            <a:ext cx="1295400" cy="228600"/>
          </a:xfrm>
          <a:prstGeom prst="rect">
            <a:avLst/>
          </a:prstGeom>
          <a:solidFill>
            <a:srgbClr val="F8F8F8"/>
          </a:solidFill>
          <a:ln w="19050">
            <a:solidFill>
              <a:srgbClr val="4974CB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3" name="Rectangle 152"/>
          <p:cNvSpPr/>
          <p:nvPr/>
        </p:nvSpPr>
        <p:spPr>
          <a:xfrm>
            <a:off x="5867400" y="3725917"/>
            <a:ext cx="228600" cy="228600"/>
          </a:xfrm>
          <a:prstGeom prst="rect">
            <a:avLst/>
          </a:prstGeom>
          <a:solidFill>
            <a:srgbClr val="C0D1F2"/>
          </a:solidFill>
          <a:ln w="19050">
            <a:solidFill>
              <a:srgbClr val="4974CB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endParaRPr lang="en-US"/>
          </a:p>
        </p:txBody>
      </p:sp>
      <p:sp>
        <p:nvSpPr>
          <p:cNvPr id="154" name="Rectangle 153"/>
          <p:cNvSpPr/>
          <p:nvPr/>
        </p:nvSpPr>
        <p:spPr>
          <a:xfrm>
            <a:off x="6096000" y="3725917"/>
            <a:ext cx="76200" cy="228600"/>
          </a:xfrm>
          <a:prstGeom prst="rect">
            <a:avLst/>
          </a:prstGeom>
          <a:solidFill>
            <a:srgbClr val="C0D1F2"/>
          </a:solidFill>
          <a:ln w="19050">
            <a:solidFill>
              <a:srgbClr val="4974CB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endParaRPr lang="en-US"/>
          </a:p>
        </p:txBody>
      </p:sp>
      <p:cxnSp>
        <p:nvCxnSpPr>
          <p:cNvPr id="155" name="Straight Connector 154"/>
          <p:cNvCxnSpPr/>
          <p:nvPr/>
        </p:nvCxnSpPr>
        <p:spPr>
          <a:xfrm>
            <a:off x="6705600" y="3840217"/>
            <a:ext cx="309970" cy="0"/>
          </a:xfrm>
          <a:prstGeom prst="line">
            <a:avLst/>
          </a:prstGeom>
          <a:solidFill>
            <a:srgbClr val="C9D8F3"/>
          </a:solidFill>
          <a:ln w="12700">
            <a:solidFill>
              <a:srgbClr val="4177D7"/>
            </a:solidFill>
            <a:prstDash val="solid"/>
            <a:miter lim="800000"/>
            <a:headEnd/>
            <a:tailEnd type="triangle" w="sm" len="med"/>
          </a:ln>
          <a:effectLst/>
        </p:spPr>
      </p:cxnSp>
      <p:sp>
        <p:nvSpPr>
          <p:cNvPr id="156" name="Rectangle 155"/>
          <p:cNvSpPr/>
          <p:nvPr/>
        </p:nvSpPr>
        <p:spPr>
          <a:xfrm>
            <a:off x="6172200" y="3725917"/>
            <a:ext cx="228600" cy="228600"/>
          </a:xfrm>
          <a:prstGeom prst="rect">
            <a:avLst/>
          </a:prstGeom>
          <a:solidFill>
            <a:srgbClr val="C0D1F2"/>
          </a:solidFill>
          <a:ln w="19050">
            <a:solidFill>
              <a:srgbClr val="4974CB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endParaRPr lang="en-US"/>
          </a:p>
        </p:txBody>
      </p:sp>
      <p:sp>
        <p:nvSpPr>
          <p:cNvPr id="157" name="Rectangle 156"/>
          <p:cNvSpPr/>
          <p:nvPr/>
        </p:nvSpPr>
        <p:spPr>
          <a:xfrm>
            <a:off x="6400800" y="3725917"/>
            <a:ext cx="76200" cy="228600"/>
          </a:xfrm>
          <a:prstGeom prst="rect">
            <a:avLst/>
          </a:prstGeom>
          <a:solidFill>
            <a:srgbClr val="DFFFDF"/>
          </a:solidFill>
          <a:ln w="19050" algn="ctr">
            <a:solidFill>
              <a:srgbClr val="4974CB"/>
            </a:solidFill>
            <a:miter lim="800000"/>
            <a:headEnd/>
            <a:tailEnd/>
          </a:ln>
          <a:effectLst/>
        </p:spPr>
        <p:txBody>
          <a:bodyPr wrap="none" lIns="0" tIns="0" rIns="0" bIns="0" anchor="ctr"/>
          <a:lstStyle/>
          <a:p>
            <a:endParaRPr lang="en-US">
              <a:solidFill>
                <a:srgbClr val="398939"/>
              </a:solidFill>
              <a:latin typeface="Arial" charset="0"/>
            </a:endParaRPr>
          </a:p>
        </p:txBody>
      </p:sp>
      <p:sp>
        <p:nvSpPr>
          <p:cNvPr id="158" name="Rectangle 157"/>
          <p:cNvSpPr/>
          <p:nvPr/>
        </p:nvSpPr>
        <p:spPr>
          <a:xfrm>
            <a:off x="6477000" y="3725917"/>
            <a:ext cx="76200" cy="228600"/>
          </a:xfrm>
          <a:prstGeom prst="rect">
            <a:avLst/>
          </a:prstGeom>
          <a:solidFill>
            <a:srgbClr val="DFFFDF"/>
          </a:solidFill>
          <a:ln w="19050" algn="ctr">
            <a:solidFill>
              <a:srgbClr val="4974CB"/>
            </a:solidFill>
            <a:miter lim="800000"/>
            <a:headEnd/>
            <a:tailEnd/>
          </a:ln>
          <a:effectLst/>
        </p:spPr>
        <p:txBody>
          <a:bodyPr wrap="none" lIns="0" tIns="0" rIns="0" bIns="0" anchor="ctr"/>
          <a:lstStyle/>
          <a:p>
            <a:endParaRPr lang="en-US">
              <a:solidFill>
                <a:srgbClr val="398939"/>
              </a:solidFill>
              <a:latin typeface="Arial" charset="0"/>
            </a:endParaRPr>
          </a:p>
        </p:txBody>
      </p:sp>
      <p:sp>
        <p:nvSpPr>
          <p:cNvPr id="159" name="Rectangle 158"/>
          <p:cNvSpPr/>
          <p:nvPr/>
        </p:nvSpPr>
        <p:spPr>
          <a:xfrm>
            <a:off x="6553200" y="3725917"/>
            <a:ext cx="152400" cy="228600"/>
          </a:xfrm>
          <a:prstGeom prst="rect">
            <a:avLst/>
          </a:prstGeom>
          <a:solidFill>
            <a:srgbClr val="DFFFDF"/>
          </a:solidFill>
          <a:ln w="19050" algn="ctr">
            <a:solidFill>
              <a:srgbClr val="4974CB"/>
            </a:solidFill>
            <a:miter lim="800000"/>
            <a:headEnd/>
            <a:tailEnd/>
          </a:ln>
          <a:effectLst/>
        </p:spPr>
        <p:txBody>
          <a:bodyPr wrap="none" lIns="0" tIns="0" rIns="0" bIns="0" anchor="ctr"/>
          <a:lstStyle/>
          <a:p>
            <a:endParaRPr lang="en-US">
              <a:solidFill>
                <a:srgbClr val="398939"/>
              </a:solidFill>
              <a:latin typeface="Arial" charset="0"/>
            </a:endParaRPr>
          </a:p>
        </p:txBody>
      </p:sp>
      <p:sp>
        <p:nvSpPr>
          <p:cNvPr id="160" name="Rectangle 159"/>
          <p:cNvSpPr/>
          <p:nvPr/>
        </p:nvSpPr>
        <p:spPr>
          <a:xfrm>
            <a:off x="7315200" y="3725917"/>
            <a:ext cx="1295400" cy="228600"/>
          </a:xfrm>
          <a:prstGeom prst="rect">
            <a:avLst/>
          </a:prstGeom>
          <a:solidFill>
            <a:srgbClr val="F8F8F8"/>
          </a:solidFill>
          <a:ln w="19050">
            <a:solidFill>
              <a:srgbClr val="4974CB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1" name="Rectangle 160"/>
          <p:cNvSpPr/>
          <p:nvPr/>
        </p:nvSpPr>
        <p:spPr>
          <a:xfrm>
            <a:off x="7315200" y="3725917"/>
            <a:ext cx="228600" cy="228600"/>
          </a:xfrm>
          <a:prstGeom prst="rect">
            <a:avLst/>
          </a:prstGeom>
          <a:solidFill>
            <a:srgbClr val="C0D1F2"/>
          </a:solidFill>
          <a:ln w="19050">
            <a:solidFill>
              <a:srgbClr val="4974CB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endParaRPr lang="en-US"/>
          </a:p>
        </p:txBody>
      </p:sp>
      <p:sp>
        <p:nvSpPr>
          <p:cNvPr id="162" name="Rectangle 161"/>
          <p:cNvSpPr/>
          <p:nvPr/>
        </p:nvSpPr>
        <p:spPr>
          <a:xfrm>
            <a:off x="7543800" y="3725917"/>
            <a:ext cx="76200" cy="228600"/>
          </a:xfrm>
          <a:prstGeom prst="rect">
            <a:avLst/>
          </a:prstGeom>
          <a:solidFill>
            <a:srgbClr val="C0D1F2"/>
          </a:solidFill>
          <a:ln w="19050">
            <a:solidFill>
              <a:srgbClr val="4974CB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endParaRPr lang="en-US"/>
          </a:p>
        </p:txBody>
      </p:sp>
      <p:cxnSp>
        <p:nvCxnSpPr>
          <p:cNvPr id="163" name="Straight Connector 162"/>
          <p:cNvCxnSpPr/>
          <p:nvPr/>
        </p:nvCxnSpPr>
        <p:spPr>
          <a:xfrm>
            <a:off x="8153400" y="3840217"/>
            <a:ext cx="309970" cy="0"/>
          </a:xfrm>
          <a:prstGeom prst="line">
            <a:avLst/>
          </a:prstGeom>
          <a:solidFill>
            <a:srgbClr val="C9D8F3"/>
          </a:solidFill>
          <a:ln w="12700">
            <a:solidFill>
              <a:srgbClr val="4177D7"/>
            </a:solidFill>
            <a:prstDash val="solid"/>
            <a:miter lim="800000"/>
            <a:headEnd/>
            <a:tailEnd type="triangle" w="sm" len="med"/>
          </a:ln>
          <a:effectLst/>
        </p:spPr>
      </p:cxnSp>
      <p:sp>
        <p:nvSpPr>
          <p:cNvPr id="164" name="Rectangle 163"/>
          <p:cNvSpPr/>
          <p:nvPr/>
        </p:nvSpPr>
        <p:spPr>
          <a:xfrm>
            <a:off x="7620000" y="3725917"/>
            <a:ext cx="228600" cy="228600"/>
          </a:xfrm>
          <a:prstGeom prst="rect">
            <a:avLst/>
          </a:prstGeom>
          <a:solidFill>
            <a:srgbClr val="C0D1F2"/>
          </a:solidFill>
          <a:ln w="19050">
            <a:solidFill>
              <a:srgbClr val="4974CB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endParaRPr lang="en-US"/>
          </a:p>
        </p:txBody>
      </p:sp>
      <p:sp>
        <p:nvSpPr>
          <p:cNvPr id="165" name="Rectangle 164"/>
          <p:cNvSpPr/>
          <p:nvPr/>
        </p:nvSpPr>
        <p:spPr>
          <a:xfrm>
            <a:off x="7848600" y="3725917"/>
            <a:ext cx="76200" cy="228600"/>
          </a:xfrm>
          <a:prstGeom prst="rect">
            <a:avLst/>
          </a:prstGeom>
          <a:solidFill>
            <a:srgbClr val="DFFFDF"/>
          </a:solidFill>
          <a:ln w="19050" algn="ctr">
            <a:solidFill>
              <a:srgbClr val="4974CB"/>
            </a:solidFill>
            <a:miter lim="800000"/>
            <a:headEnd/>
            <a:tailEnd/>
          </a:ln>
          <a:effectLst/>
        </p:spPr>
        <p:txBody>
          <a:bodyPr wrap="none" lIns="0" tIns="0" rIns="0" bIns="0" anchor="ctr"/>
          <a:lstStyle/>
          <a:p>
            <a:endParaRPr lang="en-US">
              <a:solidFill>
                <a:srgbClr val="398939"/>
              </a:solidFill>
              <a:latin typeface="Arial" charset="0"/>
            </a:endParaRPr>
          </a:p>
        </p:txBody>
      </p:sp>
      <p:sp>
        <p:nvSpPr>
          <p:cNvPr id="166" name="Rectangle 165"/>
          <p:cNvSpPr/>
          <p:nvPr/>
        </p:nvSpPr>
        <p:spPr>
          <a:xfrm>
            <a:off x="7924800" y="3725917"/>
            <a:ext cx="76200" cy="228600"/>
          </a:xfrm>
          <a:prstGeom prst="rect">
            <a:avLst/>
          </a:prstGeom>
          <a:solidFill>
            <a:srgbClr val="DFFFDF"/>
          </a:solidFill>
          <a:ln w="19050" algn="ctr">
            <a:solidFill>
              <a:srgbClr val="4974CB"/>
            </a:solidFill>
            <a:miter lim="800000"/>
            <a:headEnd/>
            <a:tailEnd/>
          </a:ln>
          <a:effectLst/>
        </p:spPr>
        <p:txBody>
          <a:bodyPr wrap="none" lIns="0" tIns="0" rIns="0" bIns="0" anchor="ctr"/>
          <a:lstStyle/>
          <a:p>
            <a:endParaRPr lang="en-US">
              <a:solidFill>
                <a:srgbClr val="398939"/>
              </a:solidFill>
              <a:latin typeface="Arial" charset="0"/>
            </a:endParaRPr>
          </a:p>
        </p:txBody>
      </p:sp>
      <p:sp>
        <p:nvSpPr>
          <p:cNvPr id="167" name="Rectangle 166"/>
          <p:cNvSpPr/>
          <p:nvPr/>
        </p:nvSpPr>
        <p:spPr>
          <a:xfrm>
            <a:off x="8001000" y="3725917"/>
            <a:ext cx="152400" cy="228600"/>
          </a:xfrm>
          <a:prstGeom prst="rect">
            <a:avLst/>
          </a:prstGeom>
          <a:solidFill>
            <a:srgbClr val="DFFFDF"/>
          </a:solidFill>
          <a:ln w="19050" algn="ctr">
            <a:solidFill>
              <a:srgbClr val="4974CB"/>
            </a:solidFill>
            <a:miter lim="800000"/>
            <a:headEnd/>
            <a:tailEnd/>
          </a:ln>
          <a:effectLst/>
        </p:spPr>
        <p:txBody>
          <a:bodyPr wrap="none" lIns="0" tIns="0" rIns="0" bIns="0" anchor="ctr"/>
          <a:lstStyle/>
          <a:p>
            <a:endParaRPr lang="en-US">
              <a:solidFill>
                <a:srgbClr val="398939"/>
              </a:solidFill>
              <a:latin typeface="Arial" charset="0"/>
            </a:endParaRPr>
          </a:p>
        </p:txBody>
      </p:sp>
      <p:sp>
        <p:nvSpPr>
          <p:cNvPr id="168" name="Rectangle 167"/>
          <p:cNvSpPr/>
          <p:nvPr/>
        </p:nvSpPr>
        <p:spPr>
          <a:xfrm>
            <a:off x="4419600" y="3725917"/>
            <a:ext cx="1295400" cy="228600"/>
          </a:xfrm>
          <a:prstGeom prst="rect">
            <a:avLst/>
          </a:prstGeom>
          <a:solidFill>
            <a:srgbClr val="F8F8F8"/>
          </a:solidFill>
          <a:ln w="19050">
            <a:solidFill>
              <a:srgbClr val="4974CB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9" name="Rectangle 168"/>
          <p:cNvSpPr/>
          <p:nvPr/>
        </p:nvSpPr>
        <p:spPr>
          <a:xfrm>
            <a:off x="4419600" y="3725917"/>
            <a:ext cx="228600" cy="228600"/>
          </a:xfrm>
          <a:prstGeom prst="rect">
            <a:avLst/>
          </a:prstGeom>
          <a:solidFill>
            <a:srgbClr val="C0D1F2"/>
          </a:solidFill>
          <a:ln w="19050">
            <a:solidFill>
              <a:srgbClr val="4974CB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endParaRPr lang="en-US"/>
          </a:p>
        </p:txBody>
      </p:sp>
      <p:sp>
        <p:nvSpPr>
          <p:cNvPr id="170" name="Rectangle 169"/>
          <p:cNvSpPr/>
          <p:nvPr/>
        </p:nvSpPr>
        <p:spPr>
          <a:xfrm>
            <a:off x="4648200" y="3725917"/>
            <a:ext cx="76200" cy="228600"/>
          </a:xfrm>
          <a:prstGeom prst="rect">
            <a:avLst/>
          </a:prstGeom>
          <a:solidFill>
            <a:srgbClr val="C0D1F2"/>
          </a:solidFill>
          <a:ln w="19050">
            <a:solidFill>
              <a:srgbClr val="4974CB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endParaRPr lang="en-US"/>
          </a:p>
        </p:txBody>
      </p:sp>
      <p:cxnSp>
        <p:nvCxnSpPr>
          <p:cNvPr id="171" name="Straight Connector 170"/>
          <p:cNvCxnSpPr/>
          <p:nvPr/>
        </p:nvCxnSpPr>
        <p:spPr>
          <a:xfrm>
            <a:off x="4953000" y="3840217"/>
            <a:ext cx="309970" cy="0"/>
          </a:xfrm>
          <a:prstGeom prst="line">
            <a:avLst/>
          </a:prstGeom>
          <a:solidFill>
            <a:srgbClr val="C9D8F3"/>
          </a:solidFill>
          <a:ln w="12700">
            <a:solidFill>
              <a:srgbClr val="4177D7"/>
            </a:solidFill>
            <a:prstDash val="solid"/>
            <a:miter lim="800000"/>
            <a:headEnd/>
            <a:tailEnd type="triangle" w="sm" len="med"/>
          </a:ln>
          <a:effectLst/>
        </p:spPr>
      </p:cxnSp>
      <p:sp>
        <p:nvSpPr>
          <p:cNvPr id="172" name="Rectangle 171"/>
          <p:cNvSpPr/>
          <p:nvPr/>
        </p:nvSpPr>
        <p:spPr>
          <a:xfrm>
            <a:off x="4724400" y="3725917"/>
            <a:ext cx="228600" cy="228600"/>
          </a:xfrm>
          <a:prstGeom prst="rect">
            <a:avLst/>
          </a:prstGeom>
          <a:solidFill>
            <a:srgbClr val="C0D1F2"/>
          </a:solidFill>
          <a:ln w="19050">
            <a:solidFill>
              <a:srgbClr val="4974CB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endParaRPr lang="en-US"/>
          </a:p>
        </p:txBody>
      </p:sp>
      <p:sp>
        <p:nvSpPr>
          <p:cNvPr id="176" name="Cross 175"/>
          <p:cNvSpPr/>
          <p:nvPr/>
        </p:nvSpPr>
        <p:spPr>
          <a:xfrm rot="2700000">
            <a:off x="3317113" y="3537173"/>
            <a:ext cx="604774" cy="604774"/>
          </a:xfrm>
          <a:prstGeom prst="plus">
            <a:avLst>
              <a:gd name="adj" fmla="val 39483"/>
            </a:avLst>
          </a:prstGeom>
          <a:solidFill>
            <a:schemeClr val="accent4">
              <a:alpha val="74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7" name="Cross 176"/>
          <p:cNvSpPr/>
          <p:nvPr/>
        </p:nvSpPr>
        <p:spPr>
          <a:xfrm rot="2700000">
            <a:off x="6212713" y="3537173"/>
            <a:ext cx="604774" cy="604774"/>
          </a:xfrm>
          <a:prstGeom prst="plus">
            <a:avLst>
              <a:gd name="adj" fmla="val 39483"/>
            </a:avLst>
          </a:prstGeom>
          <a:solidFill>
            <a:schemeClr val="accent4">
              <a:alpha val="74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8" name="Cross 177"/>
          <p:cNvSpPr/>
          <p:nvPr/>
        </p:nvSpPr>
        <p:spPr>
          <a:xfrm rot="2700000">
            <a:off x="7660513" y="3537173"/>
            <a:ext cx="604774" cy="604774"/>
          </a:xfrm>
          <a:prstGeom prst="plus">
            <a:avLst>
              <a:gd name="adj" fmla="val 39483"/>
            </a:avLst>
          </a:prstGeom>
          <a:solidFill>
            <a:schemeClr val="accent4">
              <a:alpha val="74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9" name="Cross 178"/>
          <p:cNvSpPr/>
          <p:nvPr/>
        </p:nvSpPr>
        <p:spPr>
          <a:xfrm rot="2700000">
            <a:off x="1412113" y="3537173"/>
            <a:ext cx="604774" cy="604774"/>
          </a:xfrm>
          <a:prstGeom prst="plus">
            <a:avLst>
              <a:gd name="adj" fmla="val 39483"/>
            </a:avLst>
          </a:prstGeom>
          <a:solidFill>
            <a:schemeClr val="accent4">
              <a:alpha val="74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0" name="Cross 179"/>
          <p:cNvSpPr/>
          <p:nvPr/>
        </p:nvSpPr>
        <p:spPr>
          <a:xfrm rot="2700000">
            <a:off x="4764913" y="2783056"/>
            <a:ext cx="604774" cy="604774"/>
          </a:xfrm>
          <a:prstGeom prst="plus">
            <a:avLst>
              <a:gd name="adj" fmla="val 39483"/>
            </a:avLst>
          </a:prstGeom>
          <a:solidFill>
            <a:schemeClr val="accent4">
              <a:alpha val="74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2927049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" name="Rectangle 270"/>
          <p:cNvSpPr/>
          <p:nvPr/>
        </p:nvSpPr>
        <p:spPr>
          <a:xfrm>
            <a:off x="1066800" y="3124200"/>
            <a:ext cx="1295400" cy="228600"/>
          </a:xfrm>
          <a:prstGeom prst="rect">
            <a:avLst/>
          </a:prstGeom>
          <a:solidFill>
            <a:srgbClr val="F8F8F8"/>
          </a:solidFill>
          <a:ln w="19050">
            <a:solidFill>
              <a:srgbClr val="4974CB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2" name="Rectangle 271"/>
          <p:cNvSpPr/>
          <p:nvPr/>
        </p:nvSpPr>
        <p:spPr>
          <a:xfrm>
            <a:off x="1066800" y="3124200"/>
            <a:ext cx="228600" cy="228600"/>
          </a:xfrm>
          <a:prstGeom prst="rect">
            <a:avLst/>
          </a:prstGeom>
          <a:solidFill>
            <a:srgbClr val="C0D1F2"/>
          </a:solidFill>
          <a:ln w="19050">
            <a:solidFill>
              <a:srgbClr val="4974CB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endParaRPr lang="en-US"/>
          </a:p>
        </p:txBody>
      </p:sp>
      <p:sp>
        <p:nvSpPr>
          <p:cNvPr id="273" name="Rectangle 272"/>
          <p:cNvSpPr/>
          <p:nvPr/>
        </p:nvSpPr>
        <p:spPr>
          <a:xfrm>
            <a:off x="1295400" y="3124200"/>
            <a:ext cx="76200" cy="228600"/>
          </a:xfrm>
          <a:prstGeom prst="rect">
            <a:avLst/>
          </a:prstGeom>
          <a:solidFill>
            <a:srgbClr val="C0D1F2"/>
          </a:solidFill>
          <a:ln w="19050">
            <a:solidFill>
              <a:srgbClr val="4974CB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endParaRPr lang="en-US"/>
          </a:p>
        </p:txBody>
      </p:sp>
      <p:sp>
        <p:nvSpPr>
          <p:cNvPr id="274" name="Rectangle 273"/>
          <p:cNvSpPr/>
          <p:nvPr/>
        </p:nvSpPr>
        <p:spPr>
          <a:xfrm>
            <a:off x="1371600" y="3124200"/>
            <a:ext cx="228600" cy="228600"/>
          </a:xfrm>
          <a:prstGeom prst="rect">
            <a:avLst/>
          </a:prstGeom>
          <a:solidFill>
            <a:srgbClr val="C0D1F2"/>
          </a:solidFill>
          <a:ln w="19050">
            <a:solidFill>
              <a:srgbClr val="4974CB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endParaRPr lang="en-US"/>
          </a:p>
        </p:txBody>
      </p:sp>
      <p:sp>
        <p:nvSpPr>
          <p:cNvPr id="275" name="Rectangle 274"/>
          <p:cNvSpPr/>
          <p:nvPr/>
        </p:nvSpPr>
        <p:spPr>
          <a:xfrm>
            <a:off x="1600200" y="3124200"/>
            <a:ext cx="76200" cy="228600"/>
          </a:xfrm>
          <a:prstGeom prst="rect">
            <a:avLst/>
          </a:prstGeom>
          <a:solidFill>
            <a:srgbClr val="C0D1F2"/>
          </a:solidFill>
          <a:ln w="19050">
            <a:solidFill>
              <a:srgbClr val="4974CB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endParaRPr lang="en-US"/>
          </a:p>
        </p:txBody>
      </p:sp>
      <p:sp>
        <p:nvSpPr>
          <p:cNvPr id="276" name="Rectangle 275"/>
          <p:cNvSpPr/>
          <p:nvPr/>
        </p:nvSpPr>
        <p:spPr>
          <a:xfrm>
            <a:off x="1676400" y="3124200"/>
            <a:ext cx="76200" cy="228600"/>
          </a:xfrm>
          <a:prstGeom prst="rect">
            <a:avLst/>
          </a:prstGeom>
          <a:solidFill>
            <a:srgbClr val="C0D1F2"/>
          </a:solidFill>
          <a:ln w="19050">
            <a:solidFill>
              <a:srgbClr val="4974CB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endParaRPr lang="en-US"/>
          </a:p>
        </p:txBody>
      </p:sp>
      <p:sp>
        <p:nvSpPr>
          <p:cNvPr id="277" name="Rectangle 276"/>
          <p:cNvSpPr/>
          <p:nvPr/>
        </p:nvSpPr>
        <p:spPr>
          <a:xfrm>
            <a:off x="1752600" y="3124200"/>
            <a:ext cx="152400" cy="228600"/>
          </a:xfrm>
          <a:prstGeom prst="rect">
            <a:avLst/>
          </a:prstGeom>
          <a:solidFill>
            <a:srgbClr val="C0D1F2"/>
          </a:solidFill>
          <a:ln w="19050">
            <a:solidFill>
              <a:srgbClr val="4974CB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endParaRPr lang="en-US"/>
          </a:p>
        </p:txBody>
      </p:sp>
      <p:sp>
        <p:nvSpPr>
          <p:cNvPr id="278" name="Rectangle 277"/>
          <p:cNvSpPr/>
          <p:nvPr/>
        </p:nvSpPr>
        <p:spPr>
          <a:xfrm>
            <a:off x="1905000" y="3124200"/>
            <a:ext cx="381000" cy="228600"/>
          </a:xfrm>
          <a:prstGeom prst="rect">
            <a:avLst/>
          </a:prstGeom>
          <a:solidFill>
            <a:srgbClr val="C0D1F2"/>
          </a:solidFill>
          <a:ln w="19050">
            <a:solidFill>
              <a:srgbClr val="4974CB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endParaRPr lang="en-US"/>
          </a:p>
        </p:txBody>
      </p:sp>
      <p:sp>
        <p:nvSpPr>
          <p:cNvPr id="279" name="Rectangle 278"/>
          <p:cNvSpPr/>
          <p:nvPr/>
        </p:nvSpPr>
        <p:spPr>
          <a:xfrm>
            <a:off x="2286000" y="3124200"/>
            <a:ext cx="76200" cy="228600"/>
          </a:xfrm>
          <a:prstGeom prst="rect">
            <a:avLst/>
          </a:prstGeom>
          <a:solidFill>
            <a:srgbClr val="C0D1F2"/>
          </a:solidFill>
          <a:ln w="19050">
            <a:solidFill>
              <a:srgbClr val="4974CB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endParaRPr lang="en-US"/>
          </a:p>
        </p:txBody>
      </p:sp>
      <p:sp>
        <p:nvSpPr>
          <p:cNvPr id="280" name="Rectangle 279"/>
          <p:cNvSpPr/>
          <p:nvPr/>
        </p:nvSpPr>
        <p:spPr>
          <a:xfrm>
            <a:off x="2971800" y="3124200"/>
            <a:ext cx="1295400" cy="228600"/>
          </a:xfrm>
          <a:prstGeom prst="rect">
            <a:avLst/>
          </a:prstGeom>
          <a:solidFill>
            <a:srgbClr val="F8F8F8"/>
          </a:solidFill>
          <a:ln w="19050">
            <a:solidFill>
              <a:srgbClr val="4974CB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1" name="Rectangle 280"/>
          <p:cNvSpPr/>
          <p:nvPr/>
        </p:nvSpPr>
        <p:spPr>
          <a:xfrm>
            <a:off x="2971800" y="3124200"/>
            <a:ext cx="228600" cy="228600"/>
          </a:xfrm>
          <a:prstGeom prst="rect">
            <a:avLst/>
          </a:prstGeom>
          <a:solidFill>
            <a:srgbClr val="C0D1F2"/>
          </a:solidFill>
          <a:ln w="19050">
            <a:solidFill>
              <a:srgbClr val="4974CB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endParaRPr lang="en-US"/>
          </a:p>
        </p:txBody>
      </p:sp>
      <p:sp>
        <p:nvSpPr>
          <p:cNvPr id="282" name="Rectangle 281"/>
          <p:cNvSpPr/>
          <p:nvPr/>
        </p:nvSpPr>
        <p:spPr>
          <a:xfrm>
            <a:off x="3200400" y="3124200"/>
            <a:ext cx="76200" cy="228600"/>
          </a:xfrm>
          <a:prstGeom prst="rect">
            <a:avLst/>
          </a:prstGeom>
          <a:solidFill>
            <a:srgbClr val="C0D1F2"/>
          </a:solidFill>
          <a:ln w="19050">
            <a:solidFill>
              <a:srgbClr val="4974CB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endParaRPr lang="en-US"/>
          </a:p>
        </p:txBody>
      </p:sp>
      <p:sp>
        <p:nvSpPr>
          <p:cNvPr id="283" name="Rectangle 282"/>
          <p:cNvSpPr/>
          <p:nvPr/>
        </p:nvSpPr>
        <p:spPr>
          <a:xfrm>
            <a:off x="3276600" y="3124200"/>
            <a:ext cx="228600" cy="228600"/>
          </a:xfrm>
          <a:prstGeom prst="rect">
            <a:avLst/>
          </a:prstGeom>
          <a:solidFill>
            <a:srgbClr val="C0D1F2"/>
          </a:solidFill>
          <a:ln w="19050">
            <a:solidFill>
              <a:srgbClr val="4974CB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endParaRPr lang="en-US"/>
          </a:p>
        </p:txBody>
      </p:sp>
      <p:sp>
        <p:nvSpPr>
          <p:cNvPr id="284" name="Rectangle 283"/>
          <p:cNvSpPr/>
          <p:nvPr/>
        </p:nvSpPr>
        <p:spPr>
          <a:xfrm>
            <a:off x="3505200" y="3124200"/>
            <a:ext cx="76200" cy="228600"/>
          </a:xfrm>
          <a:prstGeom prst="rect">
            <a:avLst/>
          </a:prstGeom>
          <a:solidFill>
            <a:srgbClr val="C0D1F2"/>
          </a:solidFill>
          <a:ln w="19050">
            <a:solidFill>
              <a:srgbClr val="4974CB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endParaRPr lang="en-US"/>
          </a:p>
        </p:txBody>
      </p:sp>
      <p:sp>
        <p:nvSpPr>
          <p:cNvPr id="285" name="Rectangle 284"/>
          <p:cNvSpPr/>
          <p:nvPr/>
        </p:nvSpPr>
        <p:spPr>
          <a:xfrm>
            <a:off x="3581400" y="3124200"/>
            <a:ext cx="76200" cy="228600"/>
          </a:xfrm>
          <a:prstGeom prst="rect">
            <a:avLst/>
          </a:prstGeom>
          <a:solidFill>
            <a:srgbClr val="C0D1F2"/>
          </a:solidFill>
          <a:ln w="19050">
            <a:solidFill>
              <a:srgbClr val="4974CB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endParaRPr lang="en-US"/>
          </a:p>
        </p:txBody>
      </p:sp>
      <p:sp>
        <p:nvSpPr>
          <p:cNvPr id="286" name="Rectangle 285"/>
          <p:cNvSpPr/>
          <p:nvPr/>
        </p:nvSpPr>
        <p:spPr>
          <a:xfrm>
            <a:off x="3657600" y="3124200"/>
            <a:ext cx="152400" cy="228600"/>
          </a:xfrm>
          <a:prstGeom prst="rect">
            <a:avLst/>
          </a:prstGeom>
          <a:solidFill>
            <a:srgbClr val="C0D1F2"/>
          </a:solidFill>
          <a:ln w="19050">
            <a:solidFill>
              <a:srgbClr val="4974CB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endParaRPr lang="en-US"/>
          </a:p>
        </p:txBody>
      </p:sp>
      <p:sp>
        <p:nvSpPr>
          <p:cNvPr id="287" name="Rectangle 286"/>
          <p:cNvSpPr/>
          <p:nvPr/>
        </p:nvSpPr>
        <p:spPr>
          <a:xfrm>
            <a:off x="3810000" y="3124200"/>
            <a:ext cx="381000" cy="228600"/>
          </a:xfrm>
          <a:prstGeom prst="rect">
            <a:avLst/>
          </a:prstGeom>
          <a:solidFill>
            <a:srgbClr val="C0D1F2"/>
          </a:solidFill>
          <a:ln w="19050">
            <a:solidFill>
              <a:srgbClr val="4974CB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endParaRPr lang="en-US"/>
          </a:p>
        </p:txBody>
      </p:sp>
      <p:sp>
        <p:nvSpPr>
          <p:cNvPr id="288" name="Rectangle 287"/>
          <p:cNvSpPr/>
          <p:nvPr/>
        </p:nvSpPr>
        <p:spPr>
          <a:xfrm>
            <a:off x="4191000" y="3124200"/>
            <a:ext cx="76200" cy="228600"/>
          </a:xfrm>
          <a:prstGeom prst="rect">
            <a:avLst/>
          </a:prstGeom>
          <a:solidFill>
            <a:srgbClr val="C0D1F2"/>
          </a:solidFill>
          <a:ln w="19050">
            <a:solidFill>
              <a:srgbClr val="4974CB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endParaRPr lang="en-US"/>
          </a:p>
        </p:txBody>
      </p:sp>
      <p:sp>
        <p:nvSpPr>
          <p:cNvPr id="289" name="Rectangle 288"/>
          <p:cNvSpPr/>
          <p:nvPr/>
        </p:nvSpPr>
        <p:spPr>
          <a:xfrm>
            <a:off x="4419600" y="3124200"/>
            <a:ext cx="1295400" cy="228600"/>
          </a:xfrm>
          <a:prstGeom prst="rect">
            <a:avLst/>
          </a:prstGeom>
          <a:solidFill>
            <a:srgbClr val="F8F8F8"/>
          </a:solidFill>
          <a:ln w="19050">
            <a:solidFill>
              <a:srgbClr val="4974CB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0" name="Rectangle 289"/>
          <p:cNvSpPr/>
          <p:nvPr/>
        </p:nvSpPr>
        <p:spPr>
          <a:xfrm>
            <a:off x="4419600" y="3124200"/>
            <a:ext cx="228600" cy="228600"/>
          </a:xfrm>
          <a:prstGeom prst="rect">
            <a:avLst/>
          </a:prstGeom>
          <a:solidFill>
            <a:srgbClr val="C0D1F2"/>
          </a:solidFill>
          <a:ln w="19050">
            <a:solidFill>
              <a:srgbClr val="4974CB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endParaRPr lang="en-US"/>
          </a:p>
        </p:txBody>
      </p:sp>
      <p:sp>
        <p:nvSpPr>
          <p:cNvPr id="291" name="Rectangle 290"/>
          <p:cNvSpPr/>
          <p:nvPr/>
        </p:nvSpPr>
        <p:spPr>
          <a:xfrm>
            <a:off x="4648200" y="3124200"/>
            <a:ext cx="76200" cy="228600"/>
          </a:xfrm>
          <a:prstGeom prst="rect">
            <a:avLst/>
          </a:prstGeom>
          <a:solidFill>
            <a:srgbClr val="C0D1F2"/>
          </a:solidFill>
          <a:ln w="19050">
            <a:solidFill>
              <a:srgbClr val="4974CB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endParaRPr lang="en-US"/>
          </a:p>
        </p:txBody>
      </p:sp>
      <p:sp>
        <p:nvSpPr>
          <p:cNvPr id="292" name="Rectangle 291"/>
          <p:cNvSpPr/>
          <p:nvPr/>
        </p:nvSpPr>
        <p:spPr>
          <a:xfrm>
            <a:off x="4724400" y="3124200"/>
            <a:ext cx="228600" cy="228600"/>
          </a:xfrm>
          <a:prstGeom prst="rect">
            <a:avLst/>
          </a:prstGeom>
          <a:solidFill>
            <a:srgbClr val="C0D1F2"/>
          </a:solidFill>
          <a:ln w="19050">
            <a:solidFill>
              <a:srgbClr val="4974CB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endParaRPr lang="en-US"/>
          </a:p>
        </p:txBody>
      </p:sp>
      <p:sp>
        <p:nvSpPr>
          <p:cNvPr id="293" name="Rectangle 292"/>
          <p:cNvSpPr/>
          <p:nvPr/>
        </p:nvSpPr>
        <p:spPr>
          <a:xfrm>
            <a:off x="4953000" y="3124200"/>
            <a:ext cx="76200" cy="228600"/>
          </a:xfrm>
          <a:prstGeom prst="rect">
            <a:avLst/>
          </a:prstGeom>
          <a:solidFill>
            <a:srgbClr val="C0D1F2"/>
          </a:solidFill>
          <a:ln w="19050">
            <a:solidFill>
              <a:srgbClr val="4974CB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endParaRPr lang="en-US"/>
          </a:p>
        </p:txBody>
      </p:sp>
      <p:sp>
        <p:nvSpPr>
          <p:cNvPr id="294" name="Rectangle 293"/>
          <p:cNvSpPr/>
          <p:nvPr/>
        </p:nvSpPr>
        <p:spPr>
          <a:xfrm>
            <a:off x="5029200" y="3124200"/>
            <a:ext cx="76200" cy="228600"/>
          </a:xfrm>
          <a:prstGeom prst="rect">
            <a:avLst/>
          </a:prstGeom>
          <a:solidFill>
            <a:srgbClr val="C0D1F2"/>
          </a:solidFill>
          <a:ln w="19050">
            <a:solidFill>
              <a:srgbClr val="4974CB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endParaRPr lang="en-US"/>
          </a:p>
        </p:txBody>
      </p:sp>
      <p:sp>
        <p:nvSpPr>
          <p:cNvPr id="295" name="Rectangle 294"/>
          <p:cNvSpPr/>
          <p:nvPr/>
        </p:nvSpPr>
        <p:spPr>
          <a:xfrm>
            <a:off x="5105400" y="3124200"/>
            <a:ext cx="152400" cy="228600"/>
          </a:xfrm>
          <a:prstGeom prst="rect">
            <a:avLst/>
          </a:prstGeom>
          <a:solidFill>
            <a:srgbClr val="C0D1F2"/>
          </a:solidFill>
          <a:ln w="19050">
            <a:solidFill>
              <a:srgbClr val="4974CB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endParaRPr lang="en-US"/>
          </a:p>
        </p:txBody>
      </p:sp>
      <p:sp>
        <p:nvSpPr>
          <p:cNvPr id="296" name="Rectangle 295"/>
          <p:cNvSpPr/>
          <p:nvPr/>
        </p:nvSpPr>
        <p:spPr>
          <a:xfrm>
            <a:off x="5257800" y="3124200"/>
            <a:ext cx="381000" cy="228600"/>
          </a:xfrm>
          <a:prstGeom prst="rect">
            <a:avLst/>
          </a:prstGeom>
          <a:solidFill>
            <a:srgbClr val="C0D1F2"/>
          </a:solidFill>
          <a:ln w="19050">
            <a:solidFill>
              <a:srgbClr val="4974CB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endParaRPr lang="en-US"/>
          </a:p>
        </p:txBody>
      </p:sp>
      <p:sp>
        <p:nvSpPr>
          <p:cNvPr id="297" name="Rectangle 296"/>
          <p:cNvSpPr/>
          <p:nvPr/>
        </p:nvSpPr>
        <p:spPr>
          <a:xfrm>
            <a:off x="5638800" y="3124200"/>
            <a:ext cx="76200" cy="228600"/>
          </a:xfrm>
          <a:prstGeom prst="rect">
            <a:avLst/>
          </a:prstGeom>
          <a:solidFill>
            <a:srgbClr val="C0D1F2"/>
          </a:solidFill>
          <a:ln w="19050">
            <a:solidFill>
              <a:srgbClr val="4974CB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endParaRPr lang="en-US"/>
          </a:p>
        </p:txBody>
      </p:sp>
      <p:sp>
        <p:nvSpPr>
          <p:cNvPr id="298" name="Rectangle 297"/>
          <p:cNvSpPr/>
          <p:nvPr/>
        </p:nvSpPr>
        <p:spPr>
          <a:xfrm>
            <a:off x="5867400" y="3124200"/>
            <a:ext cx="1295400" cy="228600"/>
          </a:xfrm>
          <a:prstGeom prst="rect">
            <a:avLst/>
          </a:prstGeom>
          <a:solidFill>
            <a:srgbClr val="F8F8F8"/>
          </a:solidFill>
          <a:ln w="19050">
            <a:solidFill>
              <a:srgbClr val="4974CB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9" name="Rectangle 298"/>
          <p:cNvSpPr/>
          <p:nvPr/>
        </p:nvSpPr>
        <p:spPr>
          <a:xfrm>
            <a:off x="5867400" y="3124200"/>
            <a:ext cx="228600" cy="228600"/>
          </a:xfrm>
          <a:prstGeom prst="rect">
            <a:avLst/>
          </a:prstGeom>
          <a:solidFill>
            <a:srgbClr val="C0D1F2"/>
          </a:solidFill>
          <a:ln w="19050">
            <a:solidFill>
              <a:srgbClr val="4974CB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endParaRPr lang="en-US"/>
          </a:p>
        </p:txBody>
      </p:sp>
      <p:sp>
        <p:nvSpPr>
          <p:cNvPr id="300" name="Rectangle 299"/>
          <p:cNvSpPr/>
          <p:nvPr/>
        </p:nvSpPr>
        <p:spPr>
          <a:xfrm>
            <a:off x="6096000" y="3124200"/>
            <a:ext cx="76200" cy="228600"/>
          </a:xfrm>
          <a:prstGeom prst="rect">
            <a:avLst/>
          </a:prstGeom>
          <a:solidFill>
            <a:srgbClr val="C0D1F2"/>
          </a:solidFill>
          <a:ln w="19050">
            <a:solidFill>
              <a:srgbClr val="4974CB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endParaRPr lang="en-US"/>
          </a:p>
        </p:txBody>
      </p:sp>
      <p:sp>
        <p:nvSpPr>
          <p:cNvPr id="301" name="Rectangle 300"/>
          <p:cNvSpPr/>
          <p:nvPr/>
        </p:nvSpPr>
        <p:spPr>
          <a:xfrm>
            <a:off x="6172200" y="3124200"/>
            <a:ext cx="228600" cy="228600"/>
          </a:xfrm>
          <a:prstGeom prst="rect">
            <a:avLst/>
          </a:prstGeom>
          <a:solidFill>
            <a:srgbClr val="C0D1F2"/>
          </a:solidFill>
          <a:ln w="19050">
            <a:solidFill>
              <a:srgbClr val="4974CB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endParaRPr lang="en-US"/>
          </a:p>
        </p:txBody>
      </p:sp>
      <p:sp>
        <p:nvSpPr>
          <p:cNvPr id="302" name="Rectangle 301"/>
          <p:cNvSpPr/>
          <p:nvPr/>
        </p:nvSpPr>
        <p:spPr>
          <a:xfrm>
            <a:off x="6400800" y="3124200"/>
            <a:ext cx="76200" cy="228600"/>
          </a:xfrm>
          <a:prstGeom prst="rect">
            <a:avLst/>
          </a:prstGeom>
          <a:solidFill>
            <a:srgbClr val="C0D1F2"/>
          </a:solidFill>
          <a:ln w="19050">
            <a:solidFill>
              <a:srgbClr val="4974CB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endParaRPr lang="en-US"/>
          </a:p>
        </p:txBody>
      </p:sp>
      <p:sp>
        <p:nvSpPr>
          <p:cNvPr id="303" name="Rectangle 302"/>
          <p:cNvSpPr/>
          <p:nvPr/>
        </p:nvSpPr>
        <p:spPr>
          <a:xfrm>
            <a:off x="6477000" y="3124200"/>
            <a:ext cx="76200" cy="228600"/>
          </a:xfrm>
          <a:prstGeom prst="rect">
            <a:avLst/>
          </a:prstGeom>
          <a:solidFill>
            <a:srgbClr val="C0D1F2"/>
          </a:solidFill>
          <a:ln w="19050">
            <a:solidFill>
              <a:srgbClr val="4974CB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endParaRPr lang="en-US"/>
          </a:p>
        </p:txBody>
      </p:sp>
      <p:sp>
        <p:nvSpPr>
          <p:cNvPr id="304" name="Rectangle 303"/>
          <p:cNvSpPr/>
          <p:nvPr/>
        </p:nvSpPr>
        <p:spPr>
          <a:xfrm>
            <a:off x="6553200" y="3124200"/>
            <a:ext cx="152400" cy="228600"/>
          </a:xfrm>
          <a:prstGeom prst="rect">
            <a:avLst/>
          </a:prstGeom>
          <a:solidFill>
            <a:srgbClr val="C0D1F2"/>
          </a:solidFill>
          <a:ln w="19050">
            <a:solidFill>
              <a:srgbClr val="4974CB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endParaRPr lang="en-US"/>
          </a:p>
        </p:txBody>
      </p:sp>
      <p:sp>
        <p:nvSpPr>
          <p:cNvPr id="305" name="Rectangle 304"/>
          <p:cNvSpPr/>
          <p:nvPr/>
        </p:nvSpPr>
        <p:spPr>
          <a:xfrm>
            <a:off x="6705600" y="3124200"/>
            <a:ext cx="381000" cy="228600"/>
          </a:xfrm>
          <a:prstGeom prst="rect">
            <a:avLst/>
          </a:prstGeom>
          <a:solidFill>
            <a:srgbClr val="C0D1F2"/>
          </a:solidFill>
          <a:ln w="19050">
            <a:solidFill>
              <a:srgbClr val="4974CB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endParaRPr lang="en-US"/>
          </a:p>
        </p:txBody>
      </p:sp>
      <p:sp>
        <p:nvSpPr>
          <p:cNvPr id="306" name="Rectangle 305"/>
          <p:cNvSpPr/>
          <p:nvPr/>
        </p:nvSpPr>
        <p:spPr>
          <a:xfrm>
            <a:off x="7086600" y="3124200"/>
            <a:ext cx="76200" cy="228600"/>
          </a:xfrm>
          <a:prstGeom prst="rect">
            <a:avLst/>
          </a:prstGeom>
          <a:solidFill>
            <a:srgbClr val="C0D1F2"/>
          </a:solidFill>
          <a:ln w="19050">
            <a:solidFill>
              <a:srgbClr val="4974CB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endParaRPr lang="en-US"/>
          </a:p>
        </p:txBody>
      </p:sp>
      <p:sp>
        <p:nvSpPr>
          <p:cNvPr id="307" name="Rectangle 306"/>
          <p:cNvSpPr/>
          <p:nvPr/>
        </p:nvSpPr>
        <p:spPr>
          <a:xfrm>
            <a:off x="7315200" y="3124200"/>
            <a:ext cx="1295400" cy="228600"/>
          </a:xfrm>
          <a:prstGeom prst="rect">
            <a:avLst/>
          </a:prstGeom>
          <a:solidFill>
            <a:srgbClr val="F8F8F8"/>
          </a:solidFill>
          <a:ln w="19050">
            <a:solidFill>
              <a:srgbClr val="4974CB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8" name="Rectangle 307"/>
          <p:cNvSpPr/>
          <p:nvPr/>
        </p:nvSpPr>
        <p:spPr>
          <a:xfrm>
            <a:off x="7315200" y="3124200"/>
            <a:ext cx="228600" cy="228600"/>
          </a:xfrm>
          <a:prstGeom prst="rect">
            <a:avLst/>
          </a:prstGeom>
          <a:solidFill>
            <a:srgbClr val="C0D1F2"/>
          </a:solidFill>
          <a:ln w="19050">
            <a:solidFill>
              <a:srgbClr val="4974CB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endParaRPr lang="en-US"/>
          </a:p>
        </p:txBody>
      </p:sp>
      <p:sp>
        <p:nvSpPr>
          <p:cNvPr id="309" name="Rectangle 308"/>
          <p:cNvSpPr/>
          <p:nvPr/>
        </p:nvSpPr>
        <p:spPr>
          <a:xfrm>
            <a:off x="7543800" y="3124200"/>
            <a:ext cx="76200" cy="228600"/>
          </a:xfrm>
          <a:prstGeom prst="rect">
            <a:avLst/>
          </a:prstGeom>
          <a:solidFill>
            <a:srgbClr val="C0D1F2"/>
          </a:solidFill>
          <a:ln w="19050">
            <a:solidFill>
              <a:srgbClr val="4974CB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endParaRPr lang="en-US"/>
          </a:p>
        </p:txBody>
      </p:sp>
      <p:sp>
        <p:nvSpPr>
          <p:cNvPr id="310" name="Rectangle 309"/>
          <p:cNvSpPr/>
          <p:nvPr/>
        </p:nvSpPr>
        <p:spPr>
          <a:xfrm>
            <a:off x="7620000" y="3124200"/>
            <a:ext cx="228600" cy="228600"/>
          </a:xfrm>
          <a:prstGeom prst="rect">
            <a:avLst/>
          </a:prstGeom>
          <a:solidFill>
            <a:srgbClr val="C0D1F2"/>
          </a:solidFill>
          <a:ln w="19050">
            <a:solidFill>
              <a:srgbClr val="4974CB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endParaRPr lang="en-US"/>
          </a:p>
        </p:txBody>
      </p:sp>
      <p:sp>
        <p:nvSpPr>
          <p:cNvPr id="233" name="Rectangle 232"/>
          <p:cNvSpPr/>
          <p:nvPr/>
        </p:nvSpPr>
        <p:spPr>
          <a:xfrm>
            <a:off x="1066800" y="2286000"/>
            <a:ext cx="1295400" cy="228600"/>
          </a:xfrm>
          <a:prstGeom prst="rect">
            <a:avLst/>
          </a:prstGeom>
          <a:solidFill>
            <a:srgbClr val="F8F8F8"/>
          </a:solidFill>
          <a:ln w="19050">
            <a:solidFill>
              <a:srgbClr val="4974CB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4" name="Rectangle 233"/>
          <p:cNvSpPr/>
          <p:nvPr/>
        </p:nvSpPr>
        <p:spPr>
          <a:xfrm>
            <a:off x="1066800" y="2286000"/>
            <a:ext cx="228600" cy="228600"/>
          </a:xfrm>
          <a:prstGeom prst="rect">
            <a:avLst/>
          </a:prstGeom>
          <a:solidFill>
            <a:srgbClr val="C0D1F2"/>
          </a:solidFill>
          <a:ln w="19050">
            <a:solidFill>
              <a:srgbClr val="4974CB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endParaRPr lang="en-US"/>
          </a:p>
        </p:txBody>
      </p:sp>
      <p:sp>
        <p:nvSpPr>
          <p:cNvPr id="235" name="Rectangle 234"/>
          <p:cNvSpPr/>
          <p:nvPr/>
        </p:nvSpPr>
        <p:spPr>
          <a:xfrm>
            <a:off x="1295400" y="2286000"/>
            <a:ext cx="76200" cy="228600"/>
          </a:xfrm>
          <a:prstGeom prst="rect">
            <a:avLst/>
          </a:prstGeom>
          <a:solidFill>
            <a:srgbClr val="C0D1F2"/>
          </a:solidFill>
          <a:ln w="19050">
            <a:solidFill>
              <a:srgbClr val="4974CB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endParaRPr lang="en-US"/>
          </a:p>
        </p:txBody>
      </p:sp>
      <p:sp>
        <p:nvSpPr>
          <p:cNvPr id="236" name="Rectangle 235"/>
          <p:cNvSpPr/>
          <p:nvPr/>
        </p:nvSpPr>
        <p:spPr>
          <a:xfrm>
            <a:off x="1371600" y="2286000"/>
            <a:ext cx="228600" cy="228600"/>
          </a:xfrm>
          <a:prstGeom prst="rect">
            <a:avLst/>
          </a:prstGeom>
          <a:solidFill>
            <a:srgbClr val="C0D1F2"/>
          </a:solidFill>
          <a:ln w="19050">
            <a:solidFill>
              <a:srgbClr val="4974CB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endParaRPr lang="en-US"/>
          </a:p>
        </p:txBody>
      </p:sp>
      <p:sp>
        <p:nvSpPr>
          <p:cNvPr id="237" name="Rectangle 236"/>
          <p:cNvSpPr/>
          <p:nvPr/>
        </p:nvSpPr>
        <p:spPr>
          <a:xfrm>
            <a:off x="1600200" y="2286000"/>
            <a:ext cx="76200" cy="228600"/>
          </a:xfrm>
          <a:prstGeom prst="rect">
            <a:avLst/>
          </a:prstGeom>
          <a:solidFill>
            <a:srgbClr val="C0D1F2"/>
          </a:solidFill>
          <a:ln w="19050">
            <a:solidFill>
              <a:srgbClr val="4974CB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endParaRPr lang="en-US"/>
          </a:p>
        </p:txBody>
      </p:sp>
      <p:sp>
        <p:nvSpPr>
          <p:cNvPr id="238" name="Rectangle 237"/>
          <p:cNvSpPr/>
          <p:nvPr/>
        </p:nvSpPr>
        <p:spPr>
          <a:xfrm>
            <a:off x="1676400" y="2286000"/>
            <a:ext cx="76200" cy="228600"/>
          </a:xfrm>
          <a:prstGeom prst="rect">
            <a:avLst/>
          </a:prstGeom>
          <a:solidFill>
            <a:srgbClr val="C0D1F2"/>
          </a:solidFill>
          <a:ln w="19050">
            <a:solidFill>
              <a:srgbClr val="4974CB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endParaRPr lang="en-US"/>
          </a:p>
        </p:txBody>
      </p:sp>
      <p:sp>
        <p:nvSpPr>
          <p:cNvPr id="239" name="Rectangle 238"/>
          <p:cNvSpPr/>
          <p:nvPr/>
        </p:nvSpPr>
        <p:spPr>
          <a:xfrm>
            <a:off x="1752600" y="2286000"/>
            <a:ext cx="152400" cy="228600"/>
          </a:xfrm>
          <a:prstGeom prst="rect">
            <a:avLst/>
          </a:prstGeom>
          <a:solidFill>
            <a:srgbClr val="C0D1F2"/>
          </a:solidFill>
          <a:ln w="19050">
            <a:solidFill>
              <a:srgbClr val="4974CB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endParaRPr lang="en-US"/>
          </a:p>
        </p:txBody>
      </p:sp>
      <p:sp>
        <p:nvSpPr>
          <p:cNvPr id="240" name="Rectangle 239"/>
          <p:cNvSpPr/>
          <p:nvPr/>
        </p:nvSpPr>
        <p:spPr>
          <a:xfrm>
            <a:off x="1905000" y="2286000"/>
            <a:ext cx="381000" cy="228600"/>
          </a:xfrm>
          <a:prstGeom prst="rect">
            <a:avLst/>
          </a:prstGeom>
          <a:solidFill>
            <a:srgbClr val="C0D1F2"/>
          </a:solidFill>
          <a:ln w="19050">
            <a:solidFill>
              <a:srgbClr val="4974CB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endParaRPr lang="en-US"/>
          </a:p>
        </p:txBody>
      </p:sp>
      <p:sp>
        <p:nvSpPr>
          <p:cNvPr id="241" name="Rectangle 240"/>
          <p:cNvSpPr/>
          <p:nvPr/>
        </p:nvSpPr>
        <p:spPr>
          <a:xfrm>
            <a:off x="2286000" y="2286000"/>
            <a:ext cx="76200" cy="228600"/>
          </a:xfrm>
          <a:prstGeom prst="rect">
            <a:avLst/>
          </a:prstGeom>
          <a:solidFill>
            <a:srgbClr val="C0D1F2"/>
          </a:solidFill>
          <a:ln w="19050">
            <a:solidFill>
              <a:srgbClr val="4974CB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endParaRPr lang="en-US"/>
          </a:p>
        </p:txBody>
      </p:sp>
      <p:sp>
        <p:nvSpPr>
          <p:cNvPr id="242" name="Rectangle 241"/>
          <p:cNvSpPr/>
          <p:nvPr/>
        </p:nvSpPr>
        <p:spPr>
          <a:xfrm>
            <a:off x="2971800" y="2286000"/>
            <a:ext cx="1295400" cy="228600"/>
          </a:xfrm>
          <a:prstGeom prst="rect">
            <a:avLst/>
          </a:prstGeom>
          <a:solidFill>
            <a:srgbClr val="F8F8F8"/>
          </a:solidFill>
          <a:ln w="19050">
            <a:solidFill>
              <a:srgbClr val="4974CB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3" name="Rectangle 242"/>
          <p:cNvSpPr/>
          <p:nvPr/>
        </p:nvSpPr>
        <p:spPr>
          <a:xfrm>
            <a:off x="2971800" y="2286000"/>
            <a:ext cx="228600" cy="228600"/>
          </a:xfrm>
          <a:prstGeom prst="rect">
            <a:avLst/>
          </a:prstGeom>
          <a:solidFill>
            <a:srgbClr val="C0D1F2"/>
          </a:solidFill>
          <a:ln w="19050">
            <a:solidFill>
              <a:srgbClr val="4974CB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endParaRPr lang="en-US"/>
          </a:p>
        </p:txBody>
      </p:sp>
      <p:sp>
        <p:nvSpPr>
          <p:cNvPr id="244" name="Rectangle 243"/>
          <p:cNvSpPr/>
          <p:nvPr/>
        </p:nvSpPr>
        <p:spPr>
          <a:xfrm>
            <a:off x="3200400" y="2286000"/>
            <a:ext cx="76200" cy="228600"/>
          </a:xfrm>
          <a:prstGeom prst="rect">
            <a:avLst/>
          </a:prstGeom>
          <a:solidFill>
            <a:srgbClr val="C0D1F2"/>
          </a:solidFill>
          <a:ln w="19050">
            <a:solidFill>
              <a:srgbClr val="4974CB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endParaRPr lang="en-US"/>
          </a:p>
        </p:txBody>
      </p:sp>
      <p:sp>
        <p:nvSpPr>
          <p:cNvPr id="245" name="Rectangle 244"/>
          <p:cNvSpPr/>
          <p:nvPr/>
        </p:nvSpPr>
        <p:spPr>
          <a:xfrm>
            <a:off x="3276600" y="2286000"/>
            <a:ext cx="228600" cy="228600"/>
          </a:xfrm>
          <a:prstGeom prst="rect">
            <a:avLst/>
          </a:prstGeom>
          <a:solidFill>
            <a:srgbClr val="C0D1F2"/>
          </a:solidFill>
          <a:ln w="19050">
            <a:solidFill>
              <a:srgbClr val="4974CB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endParaRPr lang="en-US"/>
          </a:p>
        </p:txBody>
      </p:sp>
      <p:sp>
        <p:nvSpPr>
          <p:cNvPr id="246" name="Rectangle 245"/>
          <p:cNvSpPr/>
          <p:nvPr/>
        </p:nvSpPr>
        <p:spPr>
          <a:xfrm>
            <a:off x="3505200" y="2286000"/>
            <a:ext cx="76200" cy="228600"/>
          </a:xfrm>
          <a:prstGeom prst="rect">
            <a:avLst/>
          </a:prstGeom>
          <a:solidFill>
            <a:srgbClr val="C0D1F2"/>
          </a:solidFill>
          <a:ln w="19050">
            <a:solidFill>
              <a:srgbClr val="4974CB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endParaRPr lang="en-US"/>
          </a:p>
        </p:txBody>
      </p:sp>
      <p:sp>
        <p:nvSpPr>
          <p:cNvPr id="247" name="Rectangle 246"/>
          <p:cNvSpPr/>
          <p:nvPr/>
        </p:nvSpPr>
        <p:spPr>
          <a:xfrm>
            <a:off x="3581400" y="2286000"/>
            <a:ext cx="76200" cy="228600"/>
          </a:xfrm>
          <a:prstGeom prst="rect">
            <a:avLst/>
          </a:prstGeom>
          <a:solidFill>
            <a:srgbClr val="C0D1F2"/>
          </a:solidFill>
          <a:ln w="19050">
            <a:solidFill>
              <a:srgbClr val="4974CB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endParaRPr lang="en-US"/>
          </a:p>
        </p:txBody>
      </p:sp>
      <p:sp>
        <p:nvSpPr>
          <p:cNvPr id="248" name="Rectangle 247"/>
          <p:cNvSpPr/>
          <p:nvPr/>
        </p:nvSpPr>
        <p:spPr>
          <a:xfrm>
            <a:off x="3657600" y="2286000"/>
            <a:ext cx="152400" cy="228600"/>
          </a:xfrm>
          <a:prstGeom prst="rect">
            <a:avLst/>
          </a:prstGeom>
          <a:solidFill>
            <a:srgbClr val="C0D1F2"/>
          </a:solidFill>
          <a:ln w="19050">
            <a:solidFill>
              <a:srgbClr val="4974CB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endParaRPr lang="en-US"/>
          </a:p>
        </p:txBody>
      </p:sp>
      <p:sp>
        <p:nvSpPr>
          <p:cNvPr id="249" name="Rectangle 248"/>
          <p:cNvSpPr/>
          <p:nvPr/>
        </p:nvSpPr>
        <p:spPr>
          <a:xfrm>
            <a:off x="3810000" y="2286000"/>
            <a:ext cx="381000" cy="228600"/>
          </a:xfrm>
          <a:prstGeom prst="rect">
            <a:avLst/>
          </a:prstGeom>
          <a:solidFill>
            <a:srgbClr val="C0D1F2"/>
          </a:solidFill>
          <a:ln w="19050">
            <a:solidFill>
              <a:srgbClr val="4974CB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endParaRPr lang="en-US"/>
          </a:p>
        </p:txBody>
      </p:sp>
      <p:sp>
        <p:nvSpPr>
          <p:cNvPr id="250" name="Rectangle 249"/>
          <p:cNvSpPr/>
          <p:nvPr/>
        </p:nvSpPr>
        <p:spPr>
          <a:xfrm>
            <a:off x="4191000" y="2286000"/>
            <a:ext cx="76200" cy="228600"/>
          </a:xfrm>
          <a:prstGeom prst="rect">
            <a:avLst/>
          </a:prstGeom>
          <a:solidFill>
            <a:srgbClr val="C0D1F2"/>
          </a:solidFill>
          <a:ln w="19050">
            <a:solidFill>
              <a:srgbClr val="4974CB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endParaRPr lang="en-US"/>
          </a:p>
        </p:txBody>
      </p:sp>
      <p:sp>
        <p:nvSpPr>
          <p:cNvPr id="251" name="Rectangle 250"/>
          <p:cNvSpPr/>
          <p:nvPr/>
        </p:nvSpPr>
        <p:spPr>
          <a:xfrm>
            <a:off x="4419600" y="2286000"/>
            <a:ext cx="1295400" cy="228600"/>
          </a:xfrm>
          <a:prstGeom prst="rect">
            <a:avLst/>
          </a:prstGeom>
          <a:solidFill>
            <a:srgbClr val="F8F8F8"/>
          </a:solidFill>
          <a:ln w="19050">
            <a:solidFill>
              <a:srgbClr val="4974CB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2" name="Rectangle 251"/>
          <p:cNvSpPr/>
          <p:nvPr/>
        </p:nvSpPr>
        <p:spPr>
          <a:xfrm>
            <a:off x="4419600" y="2286000"/>
            <a:ext cx="228600" cy="228600"/>
          </a:xfrm>
          <a:prstGeom prst="rect">
            <a:avLst/>
          </a:prstGeom>
          <a:solidFill>
            <a:srgbClr val="C0D1F2"/>
          </a:solidFill>
          <a:ln w="19050">
            <a:solidFill>
              <a:srgbClr val="4974CB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endParaRPr lang="en-US"/>
          </a:p>
        </p:txBody>
      </p:sp>
      <p:sp>
        <p:nvSpPr>
          <p:cNvPr id="253" name="Rectangle 252"/>
          <p:cNvSpPr/>
          <p:nvPr/>
        </p:nvSpPr>
        <p:spPr>
          <a:xfrm>
            <a:off x="4648200" y="2286000"/>
            <a:ext cx="76200" cy="228600"/>
          </a:xfrm>
          <a:prstGeom prst="rect">
            <a:avLst/>
          </a:prstGeom>
          <a:solidFill>
            <a:srgbClr val="C0D1F2"/>
          </a:solidFill>
          <a:ln w="19050">
            <a:solidFill>
              <a:srgbClr val="4974CB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endParaRPr lang="en-US"/>
          </a:p>
        </p:txBody>
      </p:sp>
      <p:sp>
        <p:nvSpPr>
          <p:cNvPr id="254" name="Rectangle 253"/>
          <p:cNvSpPr/>
          <p:nvPr/>
        </p:nvSpPr>
        <p:spPr>
          <a:xfrm>
            <a:off x="4724400" y="2286000"/>
            <a:ext cx="228600" cy="228600"/>
          </a:xfrm>
          <a:prstGeom prst="rect">
            <a:avLst/>
          </a:prstGeom>
          <a:solidFill>
            <a:srgbClr val="C0D1F2"/>
          </a:solidFill>
          <a:ln w="19050">
            <a:solidFill>
              <a:srgbClr val="4974CB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endParaRPr lang="en-US"/>
          </a:p>
        </p:txBody>
      </p:sp>
      <p:sp>
        <p:nvSpPr>
          <p:cNvPr id="255" name="Rectangle 254"/>
          <p:cNvSpPr/>
          <p:nvPr/>
        </p:nvSpPr>
        <p:spPr>
          <a:xfrm>
            <a:off x="4953000" y="2286000"/>
            <a:ext cx="76200" cy="228600"/>
          </a:xfrm>
          <a:prstGeom prst="rect">
            <a:avLst/>
          </a:prstGeom>
          <a:solidFill>
            <a:srgbClr val="C0D1F2"/>
          </a:solidFill>
          <a:ln w="19050">
            <a:solidFill>
              <a:srgbClr val="4974CB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endParaRPr lang="en-US"/>
          </a:p>
        </p:txBody>
      </p:sp>
      <p:sp>
        <p:nvSpPr>
          <p:cNvPr id="256" name="Rectangle 255"/>
          <p:cNvSpPr/>
          <p:nvPr/>
        </p:nvSpPr>
        <p:spPr>
          <a:xfrm>
            <a:off x="5029200" y="2286000"/>
            <a:ext cx="76200" cy="228600"/>
          </a:xfrm>
          <a:prstGeom prst="rect">
            <a:avLst/>
          </a:prstGeom>
          <a:solidFill>
            <a:srgbClr val="C0D1F2"/>
          </a:solidFill>
          <a:ln w="19050">
            <a:solidFill>
              <a:srgbClr val="4974CB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endParaRPr lang="en-US"/>
          </a:p>
        </p:txBody>
      </p:sp>
      <p:sp>
        <p:nvSpPr>
          <p:cNvPr id="257" name="Rectangle 256"/>
          <p:cNvSpPr/>
          <p:nvPr/>
        </p:nvSpPr>
        <p:spPr>
          <a:xfrm>
            <a:off x="5105400" y="2286000"/>
            <a:ext cx="152400" cy="228600"/>
          </a:xfrm>
          <a:prstGeom prst="rect">
            <a:avLst/>
          </a:prstGeom>
          <a:solidFill>
            <a:srgbClr val="C0D1F2"/>
          </a:solidFill>
          <a:ln w="19050">
            <a:solidFill>
              <a:srgbClr val="4974CB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endParaRPr lang="en-US"/>
          </a:p>
        </p:txBody>
      </p:sp>
      <p:sp>
        <p:nvSpPr>
          <p:cNvPr id="258" name="Rectangle 257"/>
          <p:cNvSpPr/>
          <p:nvPr/>
        </p:nvSpPr>
        <p:spPr>
          <a:xfrm>
            <a:off x="5257800" y="2286000"/>
            <a:ext cx="381000" cy="228600"/>
          </a:xfrm>
          <a:prstGeom prst="rect">
            <a:avLst/>
          </a:prstGeom>
          <a:solidFill>
            <a:srgbClr val="C0D1F2"/>
          </a:solidFill>
          <a:ln w="19050">
            <a:solidFill>
              <a:srgbClr val="4974CB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endParaRPr lang="en-US"/>
          </a:p>
        </p:txBody>
      </p:sp>
      <p:sp>
        <p:nvSpPr>
          <p:cNvPr id="259" name="Rectangle 258"/>
          <p:cNvSpPr/>
          <p:nvPr/>
        </p:nvSpPr>
        <p:spPr>
          <a:xfrm>
            <a:off x="5638800" y="2286000"/>
            <a:ext cx="76200" cy="228600"/>
          </a:xfrm>
          <a:prstGeom prst="rect">
            <a:avLst/>
          </a:prstGeom>
          <a:solidFill>
            <a:srgbClr val="C0D1F2"/>
          </a:solidFill>
          <a:ln w="19050">
            <a:solidFill>
              <a:srgbClr val="4974CB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endParaRPr lang="en-US"/>
          </a:p>
        </p:txBody>
      </p:sp>
      <p:sp>
        <p:nvSpPr>
          <p:cNvPr id="260" name="Rectangle 259"/>
          <p:cNvSpPr/>
          <p:nvPr/>
        </p:nvSpPr>
        <p:spPr>
          <a:xfrm>
            <a:off x="5867400" y="2286000"/>
            <a:ext cx="1295400" cy="228600"/>
          </a:xfrm>
          <a:prstGeom prst="rect">
            <a:avLst/>
          </a:prstGeom>
          <a:solidFill>
            <a:srgbClr val="F8F8F8"/>
          </a:solidFill>
          <a:ln w="19050">
            <a:solidFill>
              <a:srgbClr val="4974CB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1" name="Rectangle 260"/>
          <p:cNvSpPr/>
          <p:nvPr/>
        </p:nvSpPr>
        <p:spPr>
          <a:xfrm>
            <a:off x="5867400" y="2286000"/>
            <a:ext cx="228600" cy="228600"/>
          </a:xfrm>
          <a:prstGeom prst="rect">
            <a:avLst/>
          </a:prstGeom>
          <a:solidFill>
            <a:srgbClr val="C0D1F2"/>
          </a:solidFill>
          <a:ln w="19050">
            <a:solidFill>
              <a:srgbClr val="4974CB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endParaRPr lang="en-US"/>
          </a:p>
        </p:txBody>
      </p:sp>
      <p:sp>
        <p:nvSpPr>
          <p:cNvPr id="262" name="Rectangle 261"/>
          <p:cNvSpPr/>
          <p:nvPr/>
        </p:nvSpPr>
        <p:spPr>
          <a:xfrm>
            <a:off x="6096000" y="2286000"/>
            <a:ext cx="76200" cy="228600"/>
          </a:xfrm>
          <a:prstGeom prst="rect">
            <a:avLst/>
          </a:prstGeom>
          <a:solidFill>
            <a:srgbClr val="C0D1F2"/>
          </a:solidFill>
          <a:ln w="19050">
            <a:solidFill>
              <a:srgbClr val="4974CB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endParaRPr lang="en-US"/>
          </a:p>
        </p:txBody>
      </p:sp>
      <p:sp>
        <p:nvSpPr>
          <p:cNvPr id="263" name="Rectangle 262"/>
          <p:cNvSpPr/>
          <p:nvPr/>
        </p:nvSpPr>
        <p:spPr>
          <a:xfrm>
            <a:off x="6172200" y="2286000"/>
            <a:ext cx="228600" cy="228600"/>
          </a:xfrm>
          <a:prstGeom prst="rect">
            <a:avLst/>
          </a:prstGeom>
          <a:solidFill>
            <a:srgbClr val="C0D1F2"/>
          </a:solidFill>
          <a:ln w="19050">
            <a:solidFill>
              <a:srgbClr val="4974CB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endParaRPr lang="en-US"/>
          </a:p>
        </p:txBody>
      </p:sp>
      <p:sp>
        <p:nvSpPr>
          <p:cNvPr id="264" name="Rectangle 263"/>
          <p:cNvSpPr/>
          <p:nvPr/>
        </p:nvSpPr>
        <p:spPr>
          <a:xfrm>
            <a:off x="6400800" y="2286000"/>
            <a:ext cx="76200" cy="228600"/>
          </a:xfrm>
          <a:prstGeom prst="rect">
            <a:avLst/>
          </a:prstGeom>
          <a:solidFill>
            <a:srgbClr val="C0D1F2"/>
          </a:solidFill>
          <a:ln w="19050">
            <a:solidFill>
              <a:srgbClr val="4974CB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endParaRPr lang="en-US"/>
          </a:p>
        </p:txBody>
      </p:sp>
      <p:sp>
        <p:nvSpPr>
          <p:cNvPr id="265" name="Rectangle 264"/>
          <p:cNvSpPr/>
          <p:nvPr/>
        </p:nvSpPr>
        <p:spPr>
          <a:xfrm>
            <a:off x="6477000" y="2286000"/>
            <a:ext cx="76200" cy="228600"/>
          </a:xfrm>
          <a:prstGeom prst="rect">
            <a:avLst/>
          </a:prstGeom>
          <a:solidFill>
            <a:srgbClr val="C0D1F2"/>
          </a:solidFill>
          <a:ln w="19050">
            <a:solidFill>
              <a:srgbClr val="4974CB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endParaRPr lang="en-US"/>
          </a:p>
        </p:txBody>
      </p:sp>
      <p:sp>
        <p:nvSpPr>
          <p:cNvPr id="266" name="Rectangle 265"/>
          <p:cNvSpPr/>
          <p:nvPr/>
        </p:nvSpPr>
        <p:spPr>
          <a:xfrm>
            <a:off x="6553200" y="2286000"/>
            <a:ext cx="152400" cy="228600"/>
          </a:xfrm>
          <a:prstGeom prst="rect">
            <a:avLst/>
          </a:prstGeom>
          <a:solidFill>
            <a:srgbClr val="C0D1F2"/>
          </a:solidFill>
          <a:ln w="19050">
            <a:solidFill>
              <a:srgbClr val="4974CB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endParaRPr lang="en-US"/>
          </a:p>
        </p:txBody>
      </p:sp>
      <p:sp>
        <p:nvSpPr>
          <p:cNvPr id="267" name="Rectangle 266"/>
          <p:cNvSpPr/>
          <p:nvPr/>
        </p:nvSpPr>
        <p:spPr>
          <a:xfrm>
            <a:off x="6705600" y="2286000"/>
            <a:ext cx="381000" cy="228600"/>
          </a:xfrm>
          <a:prstGeom prst="rect">
            <a:avLst/>
          </a:prstGeom>
          <a:solidFill>
            <a:srgbClr val="C0D1F2"/>
          </a:solidFill>
          <a:ln w="19050">
            <a:solidFill>
              <a:srgbClr val="4974CB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endParaRPr lang="en-US"/>
          </a:p>
        </p:txBody>
      </p:sp>
      <p:sp>
        <p:nvSpPr>
          <p:cNvPr id="268" name="Rectangle 267"/>
          <p:cNvSpPr/>
          <p:nvPr/>
        </p:nvSpPr>
        <p:spPr>
          <a:xfrm>
            <a:off x="7086600" y="2286000"/>
            <a:ext cx="76200" cy="228600"/>
          </a:xfrm>
          <a:prstGeom prst="rect">
            <a:avLst/>
          </a:prstGeom>
          <a:solidFill>
            <a:srgbClr val="C0D1F2"/>
          </a:solidFill>
          <a:ln w="19050">
            <a:solidFill>
              <a:srgbClr val="4974CB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endParaRPr lang="en-US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4038600"/>
            <a:ext cx="8229600" cy="2087563"/>
          </a:xfrm>
        </p:spPr>
        <p:txBody>
          <a:bodyPr/>
          <a:lstStyle/>
          <a:p>
            <a:r>
              <a:rPr lang="en-US" dirty="0" smtClean="0"/>
              <a:t>Must prevent use of incomplete replicas</a:t>
            </a:r>
          </a:p>
          <a:p>
            <a:pPr lvl="1"/>
            <a:r>
              <a:rPr lang="en-US" dirty="0" smtClean="0"/>
              <a:t>During </a:t>
            </a:r>
            <a:r>
              <a:rPr lang="en-US" dirty="0" err="1" smtClean="0"/>
              <a:t>rereplication</a:t>
            </a:r>
            <a:r>
              <a:rPr lang="en-US" dirty="0" smtClean="0"/>
              <a:t>, new replica marked “incomplete”</a:t>
            </a:r>
          </a:p>
          <a:p>
            <a:pPr lvl="1"/>
            <a:r>
              <a:rPr lang="en-US" dirty="0" smtClean="0"/>
              <a:t>Once </a:t>
            </a:r>
            <a:r>
              <a:rPr lang="en-US" dirty="0" err="1" smtClean="0"/>
              <a:t>rereplication</a:t>
            </a:r>
            <a:r>
              <a:rPr lang="en-US" dirty="0" smtClean="0"/>
              <a:t> complete, new replica marked “complete”</a:t>
            </a:r>
          </a:p>
          <a:p>
            <a:pPr lvl="1"/>
            <a:r>
              <a:rPr lang="en-US" dirty="0" smtClean="0"/>
              <a:t>During recovery, backup doesn’t report incomplete replicas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March 1, 2015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The RAMCloud Storage System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E2162002-2512-45FD-82AF-2FE8F2E91859}" type="slidenum">
              <a:rPr lang="en-US" smtClean="0"/>
              <a:pPr>
                <a:defRPr/>
              </a:pPr>
              <a:t>76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Crash During </a:t>
            </a:r>
            <a:r>
              <a:rPr lang="en-US" dirty="0" err="1" smtClean="0"/>
              <a:t>Rereplication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1066800" y="1447800"/>
            <a:ext cx="1295400" cy="228600"/>
          </a:xfrm>
          <a:prstGeom prst="rect">
            <a:avLst/>
          </a:prstGeom>
          <a:solidFill>
            <a:srgbClr val="F8F8F8"/>
          </a:solidFill>
          <a:ln w="19050">
            <a:solidFill>
              <a:srgbClr val="4974CB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1066800" y="1447800"/>
            <a:ext cx="228600" cy="228600"/>
          </a:xfrm>
          <a:prstGeom prst="rect">
            <a:avLst/>
          </a:prstGeom>
          <a:solidFill>
            <a:srgbClr val="C0D1F2"/>
          </a:solidFill>
          <a:ln w="19050">
            <a:solidFill>
              <a:srgbClr val="4974CB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1295400" y="1447800"/>
            <a:ext cx="76200" cy="228600"/>
          </a:xfrm>
          <a:prstGeom prst="rect">
            <a:avLst/>
          </a:prstGeom>
          <a:solidFill>
            <a:srgbClr val="C0D1F2"/>
          </a:solidFill>
          <a:ln w="19050">
            <a:solidFill>
              <a:srgbClr val="4974CB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1371600" y="1447800"/>
            <a:ext cx="228600" cy="228600"/>
          </a:xfrm>
          <a:prstGeom prst="rect">
            <a:avLst/>
          </a:prstGeom>
          <a:solidFill>
            <a:srgbClr val="C0D1F2"/>
          </a:solidFill>
          <a:ln w="19050">
            <a:solidFill>
              <a:srgbClr val="4974CB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endParaRPr lang="en-US"/>
          </a:p>
        </p:txBody>
      </p:sp>
      <p:sp>
        <p:nvSpPr>
          <p:cNvPr id="46" name="TextBox 45"/>
          <p:cNvSpPr txBox="1"/>
          <p:nvPr/>
        </p:nvSpPr>
        <p:spPr>
          <a:xfrm>
            <a:off x="1066800" y="1066800"/>
            <a:ext cx="1295400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b="1" dirty="0" smtClean="0"/>
              <a:t>Master</a:t>
            </a:r>
            <a:endParaRPr lang="en-US" b="1" dirty="0"/>
          </a:p>
        </p:txBody>
      </p:sp>
      <p:sp>
        <p:nvSpPr>
          <p:cNvPr id="67" name="TextBox 66"/>
          <p:cNvSpPr txBox="1"/>
          <p:nvPr/>
        </p:nvSpPr>
        <p:spPr>
          <a:xfrm>
            <a:off x="2971800" y="1066800"/>
            <a:ext cx="1295400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b="1" dirty="0" smtClean="0"/>
              <a:t>Backup 1</a:t>
            </a:r>
            <a:endParaRPr lang="en-US" b="1" dirty="0"/>
          </a:p>
        </p:txBody>
      </p:sp>
      <p:sp>
        <p:nvSpPr>
          <p:cNvPr id="68" name="TextBox 67"/>
          <p:cNvSpPr txBox="1"/>
          <p:nvPr/>
        </p:nvSpPr>
        <p:spPr>
          <a:xfrm>
            <a:off x="1066800" y="1842700"/>
            <a:ext cx="5257800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en-US" dirty="0" smtClean="0"/>
              <a:t>Backup 2 crashes, master begins </a:t>
            </a:r>
            <a:r>
              <a:rPr lang="en-US" dirty="0" err="1" smtClean="0"/>
              <a:t>rereplication</a:t>
            </a:r>
            <a:endParaRPr lang="en-US" dirty="0"/>
          </a:p>
        </p:txBody>
      </p:sp>
      <p:sp>
        <p:nvSpPr>
          <p:cNvPr id="71" name="TextBox 70"/>
          <p:cNvSpPr txBox="1"/>
          <p:nvPr/>
        </p:nvSpPr>
        <p:spPr>
          <a:xfrm>
            <a:off x="4419600" y="1066800"/>
            <a:ext cx="1295400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b="1" dirty="0" smtClean="0"/>
              <a:t>Backup 2</a:t>
            </a:r>
            <a:endParaRPr lang="en-US" b="1" dirty="0"/>
          </a:p>
        </p:txBody>
      </p:sp>
      <p:sp>
        <p:nvSpPr>
          <p:cNvPr id="72" name="TextBox 71"/>
          <p:cNvSpPr txBox="1"/>
          <p:nvPr/>
        </p:nvSpPr>
        <p:spPr>
          <a:xfrm>
            <a:off x="5867400" y="1066800"/>
            <a:ext cx="1295400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b="1" dirty="0" smtClean="0"/>
              <a:t>Backup 3</a:t>
            </a:r>
            <a:endParaRPr lang="en-US" b="1" dirty="0"/>
          </a:p>
        </p:txBody>
      </p:sp>
      <p:sp>
        <p:nvSpPr>
          <p:cNvPr id="73" name="TextBox 72"/>
          <p:cNvSpPr txBox="1"/>
          <p:nvPr/>
        </p:nvSpPr>
        <p:spPr>
          <a:xfrm>
            <a:off x="7315200" y="1066800"/>
            <a:ext cx="1295400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b="1" dirty="0" smtClean="0"/>
              <a:t>Backup 4</a:t>
            </a:r>
            <a:endParaRPr lang="en-US" b="1" dirty="0"/>
          </a:p>
        </p:txBody>
      </p:sp>
      <p:cxnSp>
        <p:nvCxnSpPr>
          <p:cNvPr id="74" name="Straight Connector 73"/>
          <p:cNvCxnSpPr/>
          <p:nvPr/>
        </p:nvCxnSpPr>
        <p:spPr>
          <a:xfrm>
            <a:off x="762000" y="1447800"/>
            <a:ext cx="0" cy="1905000"/>
          </a:xfrm>
          <a:prstGeom prst="line">
            <a:avLst/>
          </a:prstGeom>
          <a:ln w="25400" cap="rnd">
            <a:prstDash val="sysDot"/>
            <a:tailEnd type="triangle" w="sm" len="lg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75" name="TextBox 74"/>
          <p:cNvSpPr txBox="1"/>
          <p:nvPr/>
        </p:nvSpPr>
        <p:spPr>
          <a:xfrm>
            <a:off x="76200" y="2261801"/>
            <a:ext cx="762000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dirty="0" smtClean="0"/>
              <a:t>time</a:t>
            </a:r>
            <a:endParaRPr lang="en-US" dirty="0"/>
          </a:p>
        </p:txBody>
      </p:sp>
      <p:sp>
        <p:nvSpPr>
          <p:cNvPr id="96" name="Rectangle 95"/>
          <p:cNvSpPr/>
          <p:nvPr/>
        </p:nvSpPr>
        <p:spPr>
          <a:xfrm>
            <a:off x="7315200" y="2286000"/>
            <a:ext cx="1295400" cy="228600"/>
          </a:xfrm>
          <a:prstGeom prst="rect">
            <a:avLst/>
          </a:prstGeom>
          <a:solidFill>
            <a:srgbClr val="F8F8F8"/>
          </a:solidFill>
          <a:ln w="19050">
            <a:solidFill>
              <a:srgbClr val="4974CB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7" name="Rectangle 96"/>
          <p:cNvSpPr/>
          <p:nvPr/>
        </p:nvSpPr>
        <p:spPr>
          <a:xfrm>
            <a:off x="7315200" y="2286000"/>
            <a:ext cx="228600" cy="228600"/>
          </a:xfrm>
          <a:prstGeom prst="rect">
            <a:avLst/>
          </a:prstGeom>
          <a:solidFill>
            <a:srgbClr val="C0D1F2"/>
          </a:solidFill>
          <a:ln w="19050">
            <a:solidFill>
              <a:srgbClr val="4974CB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endParaRPr lang="en-US"/>
          </a:p>
        </p:txBody>
      </p:sp>
      <p:sp>
        <p:nvSpPr>
          <p:cNvPr id="131" name="TextBox 130"/>
          <p:cNvSpPr txBox="1"/>
          <p:nvPr/>
        </p:nvSpPr>
        <p:spPr>
          <a:xfrm>
            <a:off x="1066800" y="2673017"/>
            <a:ext cx="7543800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en-US" dirty="0" smtClean="0"/>
              <a:t>Master, Backups 1, 3 crash; Backup 4’s replica used for recovery</a:t>
            </a:r>
            <a:endParaRPr lang="en-US" dirty="0"/>
          </a:p>
        </p:txBody>
      </p:sp>
      <p:sp>
        <p:nvSpPr>
          <p:cNvPr id="15" name="Cross 14"/>
          <p:cNvSpPr/>
          <p:nvPr/>
        </p:nvSpPr>
        <p:spPr>
          <a:xfrm rot="2700000">
            <a:off x="4764913" y="2098570"/>
            <a:ext cx="604774" cy="604774"/>
          </a:xfrm>
          <a:prstGeom prst="plus">
            <a:avLst>
              <a:gd name="adj" fmla="val 39483"/>
            </a:avLst>
          </a:prstGeom>
          <a:solidFill>
            <a:schemeClr val="accent4">
              <a:alpha val="74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6" name="Cross 175"/>
          <p:cNvSpPr/>
          <p:nvPr/>
        </p:nvSpPr>
        <p:spPr>
          <a:xfrm rot="2700000">
            <a:off x="3317113" y="2919690"/>
            <a:ext cx="604774" cy="604774"/>
          </a:xfrm>
          <a:prstGeom prst="plus">
            <a:avLst>
              <a:gd name="adj" fmla="val 39483"/>
            </a:avLst>
          </a:prstGeom>
          <a:solidFill>
            <a:schemeClr val="accent4">
              <a:alpha val="74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7" name="Cross 176"/>
          <p:cNvSpPr/>
          <p:nvPr/>
        </p:nvSpPr>
        <p:spPr>
          <a:xfrm rot="2700000">
            <a:off x="6212713" y="2919690"/>
            <a:ext cx="604774" cy="604774"/>
          </a:xfrm>
          <a:prstGeom prst="plus">
            <a:avLst>
              <a:gd name="adj" fmla="val 39483"/>
            </a:avLst>
          </a:prstGeom>
          <a:solidFill>
            <a:schemeClr val="accent4">
              <a:alpha val="74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9" name="Cross 178"/>
          <p:cNvSpPr/>
          <p:nvPr/>
        </p:nvSpPr>
        <p:spPr>
          <a:xfrm rot="2700000">
            <a:off x="1412113" y="2919690"/>
            <a:ext cx="604774" cy="604774"/>
          </a:xfrm>
          <a:prstGeom prst="plus">
            <a:avLst>
              <a:gd name="adj" fmla="val 39483"/>
            </a:avLst>
          </a:prstGeom>
          <a:solidFill>
            <a:schemeClr val="accent4">
              <a:alpha val="74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0" name="Cross 179"/>
          <p:cNvSpPr/>
          <p:nvPr/>
        </p:nvSpPr>
        <p:spPr>
          <a:xfrm rot="2700000">
            <a:off x="4764913" y="2927573"/>
            <a:ext cx="604774" cy="604774"/>
          </a:xfrm>
          <a:prstGeom prst="plus">
            <a:avLst>
              <a:gd name="adj" fmla="val 39483"/>
            </a:avLst>
          </a:prstGeom>
          <a:solidFill>
            <a:schemeClr val="accent4">
              <a:alpha val="74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1" name="Rectangle 200"/>
          <p:cNvSpPr/>
          <p:nvPr/>
        </p:nvSpPr>
        <p:spPr>
          <a:xfrm>
            <a:off x="1600200" y="1447800"/>
            <a:ext cx="76200" cy="228600"/>
          </a:xfrm>
          <a:prstGeom prst="rect">
            <a:avLst/>
          </a:prstGeom>
          <a:solidFill>
            <a:srgbClr val="C0D1F2"/>
          </a:solidFill>
          <a:ln w="19050">
            <a:solidFill>
              <a:srgbClr val="4974CB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endParaRPr lang="en-US"/>
          </a:p>
        </p:txBody>
      </p:sp>
      <p:sp>
        <p:nvSpPr>
          <p:cNvPr id="202" name="Rectangle 201"/>
          <p:cNvSpPr/>
          <p:nvPr/>
        </p:nvSpPr>
        <p:spPr>
          <a:xfrm>
            <a:off x="1676400" y="1447800"/>
            <a:ext cx="76200" cy="228600"/>
          </a:xfrm>
          <a:prstGeom prst="rect">
            <a:avLst/>
          </a:prstGeom>
          <a:solidFill>
            <a:srgbClr val="C0D1F2"/>
          </a:solidFill>
          <a:ln w="19050">
            <a:solidFill>
              <a:srgbClr val="4974CB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endParaRPr lang="en-US"/>
          </a:p>
        </p:txBody>
      </p:sp>
      <p:sp>
        <p:nvSpPr>
          <p:cNvPr id="203" name="Rectangle 202"/>
          <p:cNvSpPr/>
          <p:nvPr/>
        </p:nvSpPr>
        <p:spPr>
          <a:xfrm>
            <a:off x="1752600" y="1447800"/>
            <a:ext cx="152400" cy="228600"/>
          </a:xfrm>
          <a:prstGeom prst="rect">
            <a:avLst/>
          </a:prstGeom>
          <a:solidFill>
            <a:srgbClr val="C0D1F2"/>
          </a:solidFill>
          <a:ln w="19050">
            <a:solidFill>
              <a:srgbClr val="4974CB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endParaRPr lang="en-US"/>
          </a:p>
        </p:txBody>
      </p:sp>
      <p:sp>
        <p:nvSpPr>
          <p:cNvPr id="204" name="Rectangle 203"/>
          <p:cNvSpPr/>
          <p:nvPr/>
        </p:nvSpPr>
        <p:spPr>
          <a:xfrm>
            <a:off x="1905000" y="1447800"/>
            <a:ext cx="381000" cy="228600"/>
          </a:xfrm>
          <a:prstGeom prst="rect">
            <a:avLst/>
          </a:prstGeom>
          <a:solidFill>
            <a:srgbClr val="C0D1F2"/>
          </a:solidFill>
          <a:ln w="19050">
            <a:solidFill>
              <a:srgbClr val="4974CB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endParaRPr lang="en-US"/>
          </a:p>
        </p:txBody>
      </p:sp>
      <p:sp>
        <p:nvSpPr>
          <p:cNvPr id="205" name="Rectangle 204"/>
          <p:cNvSpPr/>
          <p:nvPr/>
        </p:nvSpPr>
        <p:spPr>
          <a:xfrm>
            <a:off x="2286000" y="1447800"/>
            <a:ext cx="76200" cy="228600"/>
          </a:xfrm>
          <a:prstGeom prst="rect">
            <a:avLst/>
          </a:prstGeom>
          <a:solidFill>
            <a:srgbClr val="C0D1F2"/>
          </a:solidFill>
          <a:ln w="19050">
            <a:solidFill>
              <a:srgbClr val="4974CB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endParaRPr lang="en-US"/>
          </a:p>
        </p:txBody>
      </p:sp>
      <p:sp>
        <p:nvSpPr>
          <p:cNvPr id="206" name="Rectangle 205"/>
          <p:cNvSpPr/>
          <p:nvPr/>
        </p:nvSpPr>
        <p:spPr>
          <a:xfrm>
            <a:off x="2971800" y="1447800"/>
            <a:ext cx="1295400" cy="228600"/>
          </a:xfrm>
          <a:prstGeom prst="rect">
            <a:avLst/>
          </a:prstGeom>
          <a:solidFill>
            <a:srgbClr val="F8F8F8"/>
          </a:solidFill>
          <a:ln w="19050">
            <a:solidFill>
              <a:srgbClr val="4974CB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7" name="Rectangle 206"/>
          <p:cNvSpPr/>
          <p:nvPr/>
        </p:nvSpPr>
        <p:spPr>
          <a:xfrm>
            <a:off x="2971800" y="1447800"/>
            <a:ext cx="228600" cy="228600"/>
          </a:xfrm>
          <a:prstGeom prst="rect">
            <a:avLst/>
          </a:prstGeom>
          <a:solidFill>
            <a:srgbClr val="C0D1F2"/>
          </a:solidFill>
          <a:ln w="19050">
            <a:solidFill>
              <a:srgbClr val="4974CB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endParaRPr lang="en-US"/>
          </a:p>
        </p:txBody>
      </p:sp>
      <p:sp>
        <p:nvSpPr>
          <p:cNvPr id="208" name="Rectangle 207"/>
          <p:cNvSpPr/>
          <p:nvPr/>
        </p:nvSpPr>
        <p:spPr>
          <a:xfrm>
            <a:off x="3200400" y="1447800"/>
            <a:ext cx="76200" cy="228600"/>
          </a:xfrm>
          <a:prstGeom prst="rect">
            <a:avLst/>
          </a:prstGeom>
          <a:solidFill>
            <a:srgbClr val="C0D1F2"/>
          </a:solidFill>
          <a:ln w="19050">
            <a:solidFill>
              <a:srgbClr val="4974CB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endParaRPr lang="en-US"/>
          </a:p>
        </p:txBody>
      </p:sp>
      <p:sp>
        <p:nvSpPr>
          <p:cNvPr id="209" name="Rectangle 208"/>
          <p:cNvSpPr/>
          <p:nvPr/>
        </p:nvSpPr>
        <p:spPr>
          <a:xfrm>
            <a:off x="3276600" y="1447800"/>
            <a:ext cx="228600" cy="228600"/>
          </a:xfrm>
          <a:prstGeom prst="rect">
            <a:avLst/>
          </a:prstGeom>
          <a:solidFill>
            <a:srgbClr val="C0D1F2"/>
          </a:solidFill>
          <a:ln w="19050">
            <a:solidFill>
              <a:srgbClr val="4974CB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endParaRPr lang="en-US"/>
          </a:p>
        </p:txBody>
      </p:sp>
      <p:sp>
        <p:nvSpPr>
          <p:cNvPr id="210" name="Rectangle 209"/>
          <p:cNvSpPr/>
          <p:nvPr/>
        </p:nvSpPr>
        <p:spPr>
          <a:xfrm>
            <a:off x="3505200" y="1447800"/>
            <a:ext cx="76200" cy="228600"/>
          </a:xfrm>
          <a:prstGeom prst="rect">
            <a:avLst/>
          </a:prstGeom>
          <a:solidFill>
            <a:srgbClr val="C0D1F2"/>
          </a:solidFill>
          <a:ln w="19050">
            <a:solidFill>
              <a:srgbClr val="4974CB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endParaRPr lang="en-US"/>
          </a:p>
        </p:txBody>
      </p:sp>
      <p:sp>
        <p:nvSpPr>
          <p:cNvPr id="211" name="Rectangle 210"/>
          <p:cNvSpPr/>
          <p:nvPr/>
        </p:nvSpPr>
        <p:spPr>
          <a:xfrm>
            <a:off x="3581400" y="1447800"/>
            <a:ext cx="76200" cy="228600"/>
          </a:xfrm>
          <a:prstGeom prst="rect">
            <a:avLst/>
          </a:prstGeom>
          <a:solidFill>
            <a:srgbClr val="C0D1F2"/>
          </a:solidFill>
          <a:ln w="19050">
            <a:solidFill>
              <a:srgbClr val="4974CB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endParaRPr lang="en-US"/>
          </a:p>
        </p:txBody>
      </p:sp>
      <p:sp>
        <p:nvSpPr>
          <p:cNvPr id="212" name="Rectangle 211"/>
          <p:cNvSpPr/>
          <p:nvPr/>
        </p:nvSpPr>
        <p:spPr>
          <a:xfrm>
            <a:off x="3657600" y="1447800"/>
            <a:ext cx="152400" cy="228600"/>
          </a:xfrm>
          <a:prstGeom prst="rect">
            <a:avLst/>
          </a:prstGeom>
          <a:solidFill>
            <a:srgbClr val="C0D1F2"/>
          </a:solidFill>
          <a:ln w="19050">
            <a:solidFill>
              <a:srgbClr val="4974CB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endParaRPr lang="en-US"/>
          </a:p>
        </p:txBody>
      </p:sp>
      <p:sp>
        <p:nvSpPr>
          <p:cNvPr id="213" name="Rectangle 212"/>
          <p:cNvSpPr/>
          <p:nvPr/>
        </p:nvSpPr>
        <p:spPr>
          <a:xfrm>
            <a:off x="3810000" y="1447800"/>
            <a:ext cx="381000" cy="228600"/>
          </a:xfrm>
          <a:prstGeom prst="rect">
            <a:avLst/>
          </a:prstGeom>
          <a:solidFill>
            <a:srgbClr val="C0D1F2"/>
          </a:solidFill>
          <a:ln w="19050">
            <a:solidFill>
              <a:srgbClr val="4974CB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endParaRPr lang="en-US"/>
          </a:p>
        </p:txBody>
      </p:sp>
      <p:sp>
        <p:nvSpPr>
          <p:cNvPr id="214" name="Rectangle 213"/>
          <p:cNvSpPr/>
          <p:nvPr/>
        </p:nvSpPr>
        <p:spPr>
          <a:xfrm>
            <a:off x="4191000" y="1447800"/>
            <a:ext cx="76200" cy="228600"/>
          </a:xfrm>
          <a:prstGeom prst="rect">
            <a:avLst/>
          </a:prstGeom>
          <a:solidFill>
            <a:srgbClr val="C0D1F2"/>
          </a:solidFill>
          <a:ln w="19050">
            <a:solidFill>
              <a:srgbClr val="4974CB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endParaRPr lang="en-US"/>
          </a:p>
        </p:txBody>
      </p:sp>
      <p:sp>
        <p:nvSpPr>
          <p:cNvPr id="215" name="Rectangle 214"/>
          <p:cNvSpPr/>
          <p:nvPr/>
        </p:nvSpPr>
        <p:spPr>
          <a:xfrm>
            <a:off x="4419600" y="1447800"/>
            <a:ext cx="1295400" cy="228600"/>
          </a:xfrm>
          <a:prstGeom prst="rect">
            <a:avLst/>
          </a:prstGeom>
          <a:solidFill>
            <a:srgbClr val="F8F8F8"/>
          </a:solidFill>
          <a:ln w="19050">
            <a:solidFill>
              <a:srgbClr val="4974CB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6" name="Rectangle 215"/>
          <p:cNvSpPr/>
          <p:nvPr/>
        </p:nvSpPr>
        <p:spPr>
          <a:xfrm>
            <a:off x="4419600" y="1447800"/>
            <a:ext cx="228600" cy="228600"/>
          </a:xfrm>
          <a:prstGeom prst="rect">
            <a:avLst/>
          </a:prstGeom>
          <a:solidFill>
            <a:srgbClr val="C0D1F2"/>
          </a:solidFill>
          <a:ln w="19050">
            <a:solidFill>
              <a:srgbClr val="4974CB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endParaRPr lang="en-US"/>
          </a:p>
        </p:txBody>
      </p:sp>
      <p:sp>
        <p:nvSpPr>
          <p:cNvPr id="217" name="Rectangle 216"/>
          <p:cNvSpPr/>
          <p:nvPr/>
        </p:nvSpPr>
        <p:spPr>
          <a:xfrm>
            <a:off x="4648200" y="1447800"/>
            <a:ext cx="76200" cy="228600"/>
          </a:xfrm>
          <a:prstGeom prst="rect">
            <a:avLst/>
          </a:prstGeom>
          <a:solidFill>
            <a:srgbClr val="C0D1F2"/>
          </a:solidFill>
          <a:ln w="19050">
            <a:solidFill>
              <a:srgbClr val="4974CB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endParaRPr lang="en-US"/>
          </a:p>
        </p:txBody>
      </p:sp>
      <p:sp>
        <p:nvSpPr>
          <p:cNvPr id="218" name="Rectangle 217"/>
          <p:cNvSpPr/>
          <p:nvPr/>
        </p:nvSpPr>
        <p:spPr>
          <a:xfrm>
            <a:off x="4724400" y="1447800"/>
            <a:ext cx="228600" cy="228600"/>
          </a:xfrm>
          <a:prstGeom prst="rect">
            <a:avLst/>
          </a:prstGeom>
          <a:solidFill>
            <a:srgbClr val="C0D1F2"/>
          </a:solidFill>
          <a:ln w="19050">
            <a:solidFill>
              <a:srgbClr val="4974CB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endParaRPr lang="en-US"/>
          </a:p>
        </p:txBody>
      </p:sp>
      <p:sp>
        <p:nvSpPr>
          <p:cNvPr id="219" name="Rectangle 218"/>
          <p:cNvSpPr/>
          <p:nvPr/>
        </p:nvSpPr>
        <p:spPr>
          <a:xfrm>
            <a:off x="4953000" y="1447800"/>
            <a:ext cx="76200" cy="228600"/>
          </a:xfrm>
          <a:prstGeom prst="rect">
            <a:avLst/>
          </a:prstGeom>
          <a:solidFill>
            <a:srgbClr val="C0D1F2"/>
          </a:solidFill>
          <a:ln w="19050">
            <a:solidFill>
              <a:srgbClr val="4974CB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endParaRPr lang="en-US"/>
          </a:p>
        </p:txBody>
      </p:sp>
      <p:sp>
        <p:nvSpPr>
          <p:cNvPr id="220" name="Rectangle 219"/>
          <p:cNvSpPr/>
          <p:nvPr/>
        </p:nvSpPr>
        <p:spPr>
          <a:xfrm>
            <a:off x="5029200" y="1447800"/>
            <a:ext cx="76200" cy="228600"/>
          </a:xfrm>
          <a:prstGeom prst="rect">
            <a:avLst/>
          </a:prstGeom>
          <a:solidFill>
            <a:srgbClr val="C0D1F2"/>
          </a:solidFill>
          <a:ln w="19050">
            <a:solidFill>
              <a:srgbClr val="4974CB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endParaRPr lang="en-US"/>
          </a:p>
        </p:txBody>
      </p:sp>
      <p:sp>
        <p:nvSpPr>
          <p:cNvPr id="221" name="Rectangle 220"/>
          <p:cNvSpPr/>
          <p:nvPr/>
        </p:nvSpPr>
        <p:spPr>
          <a:xfrm>
            <a:off x="5105400" y="1447800"/>
            <a:ext cx="152400" cy="228600"/>
          </a:xfrm>
          <a:prstGeom prst="rect">
            <a:avLst/>
          </a:prstGeom>
          <a:solidFill>
            <a:srgbClr val="C0D1F2"/>
          </a:solidFill>
          <a:ln w="19050">
            <a:solidFill>
              <a:srgbClr val="4974CB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endParaRPr lang="en-US"/>
          </a:p>
        </p:txBody>
      </p:sp>
      <p:sp>
        <p:nvSpPr>
          <p:cNvPr id="222" name="Rectangle 221"/>
          <p:cNvSpPr/>
          <p:nvPr/>
        </p:nvSpPr>
        <p:spPr>
          <a:xfrm>
            <a:off x="5257800" y="1447800"/>
            <a:ext cx="381000" cy="228600"/>
          </a:xfrm>
          <a:prstGeom prst="rect">
            <a:avLst/>
          </a:prstGeom>
          <a:solidFill>
            <a:srgbClr val="C0D1F2"/>
          </a:solidFill>
          <a:ln w="19050">
            <a:solidFill>
              <a:srgbClr val="4974CB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endParaRPr lang="en-US"/>
          </a:p>
        </p:txBody>
      </p:sp>
      <p:sp>
        <p:nvSpPr>
          <p:cNvPr id="223" name="Rectangle 222"/>
          <p:cNvSpPr/>
          <p:nvPr/>
        </p:nvSpPr>
        <p:spPr>
          <a:xfrm>
            <a:off x="5638800" y="1447800"/>
            <a:ext cx="76200" cy="228600"/>
          </a:xfrm>
          <a:prstGeom prst="rect">
            <a:avLst/>
          </a:prstGeom>
          <a:solidFill>
            <a:srgbClr val="C0D1F2"/>
          </a:solidFill>
          <a:ln w="19050">
            <a:solidFill>
              <a:srgbClr val="4974CB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endParaRPr lang="en-US"/>
          </a:p>
        </p:txBody>
      </p:sp>
      <p:sp>
        <p:nvSpPr>
          <p:cNvPr id="224" name="Rectangle 223"/>
          <p:cNvSpPr/>
          <p:nvPr/>
        </p:nvSpPr>
        <p:spPr>
          <a:xfrm>
            <a:off x="5867400" y="1447800"/>
            <a:ext cx="1295400" cy="228600"/>
          </a:xfrm>
          <a:prstGeom prst="rect">
            <a:avLst/>
          </a:prstGeom>
          <a:solidFill>
            <a:srgbClr val="F8F8F8"/>
          </a:solidFill>
          <a:ln w="19050">
            <a:solidFill>
              <a:srgbClr val="4974CB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5" name="Rectangle 224"/>
          <p:cNvSpPr/>
          <p:nvPr/>
        </p:nvSpPr>
        <p:spPr>
          <a:xfrm>
            <a:off x="5867400" y="1447800"/>
            <a:ext cx="228600" cy="228600"/>
          </a:xfrm>
          <a:prstGeom prst="rect">
            <a:avLst/>
          </a:prstGeom>
          <a:solidFill>
            <a:srgbClr val="C0D1F2"/>
          </a:solidFill>
          <a:ln w="19050">
            <a:solidFill>
              <a:srgbClr val="4974CB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endParaRPr lang="en-US"/>
          </a:p>
        </p:txBody>
      </p:sp>
      <p:sp>
        <p:nvSpPr>
          <p:cNvPr id="226" name="Rectangle 225"/>
          <p:cNvSpPr/>
          <p:nvPr/>
        </p:nvSpPr>
        <p:spPr>
          <a:xfrm>
            <a:off x="6096000" y="1447800"/>
            <a:ext cx="76200" cy="228600"/>
          </a:xfrm>
          <a:prstGeom prst="rect">
            <a:avLst/>
          </a:prstGeom>
          <a:solidFill>
            <a:srgbClr val="C0D1F2"/>
          </a:solidFill>
          <a:ln w="19050">
            <a:solidFill>
              <a:srgbClr val="4974CB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endParaRPr lang="en-US"/>
          </a:p>
        </p:txBody>
      </p:sp>
      <p:sp>
        <p:nvSpPr>
          <p:cNvPr id="227" name="Rectangle 226"/>
          <p:cNvSpPr/>
          <p:nvPr/>
        </p:nvSpPr>
        <p:spPr>
          <a:xfrm>
            <a:off x="6172200" y="1447800"/>
            <a:ext cx="228600" cy="228600"/>
          </a:xfrm>
          <a:prstGeom prst="rect">
            <a:avLst/>
          </a:prstGeom>
          <a:solidFill>
            <a:srgbClr val="C0D1F2"/>
          </a:solidFill>
          <a:ln w="19050">
            <a:solidFill>
              <a:srgbClr val="4974CB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endParaRPr lang="en-US"/>
          </a:p>
        </p:txBody>
      </p:sp>
      <p:sp>
        <p:nvSpPr>
          <p:cNvPr id="228" name="Rectangle 227"/>
          <p:cNvSpPr/>
          <p:nvPr/>
        </p:nvSpPr>
        <p:spPr>
          <a:xfrm>
            <a:off x="6400800" y="1447800"/>
            <a:ext cx="76200" cy="228600"/>
          </a:xfrm>
          <a:prstGeom prst="rect">
            <a:avLst/>
          </a:prstGeom>
          <a:solidFill>
            <a:srgbClr val="C0D1F2"/>
          </a:solidFill>
          <a:ln w="19050">
            <a:solidFill>
              <a:srgbClr val="4974CB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endParaRPr lang="en-US"/>
          </a:p>
        </p:txBody>
      </p:sp>
      <p:sp>
        <p:nvSpPr>
          <p:cNvPr id="229" name="Rectangle 228"/>
          <p:cNvSpPr/>
          <p:nvPr/>
        </p:nvSpPr>
        <p:spPr>
          <a:xfrm>
            <a:off x="6477000" y="1447800"/>
            <a:ext cx="76200" cy="228600"/>
          </a:xfrm>
          <a:prstGeom prst="rect">
            <a:avLst/>
          </a:prstGeom>
          <a:solidFill>
            <a:srgbClr val="C0D1F2"/>
          </a:solidFill>
          <a:ln w="19050">
            <a:solidFill>
              <a:srgbClr val="4974CB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endParaRPr lang="en-US"/>
          </a:p>
        </p:txBody>
      </p:sp>
      <p:sp>
        <p:nvSpPr>
          <p:cNvPr id="230" name="Rectangle 229"/>
          <p:cNvSpPr/>
          <p:nvPr/>
        </p:nvSpPr>
        <p:spPr>
          <a:xfrm>
            <a:off x="6553200" y="1447800"/>
            <a:ext cx="152400" cy="228600"/>
          </a:xfrm>
          <a:prstGeom prst="rect">
            <a:avLst/>
          </a:prstGeom>
          <a:solidFill>
            <a:srgbClr val="C0D1F2"/>
          </a:solidFill>
          <a:ln w="19050">
            <a:solidFill>
              <a:srgbClr val="4974CB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endParaRPr lang="en-US"/>
          </a:p>
        </p:txBody>
      </p:sp>
      <p:sp>
        <p:nvSpPr>
          <p:cNvPr id="231" name="Rectangle 230"/>
          <p:cNvSpPr/>
          <p:nvPr/>
        </p:nvSpPr>
        <p:spPr>
          <a:xfrm>
            <a:off x="6705600" y="1447800"/>
            <a:ext cx="381000" cy="228600"/>
          </a:xfrm>
          <a:prstGeom prst="rect">
            <a:avLst/>
          </a:prstGeom>
          <a:solidFill>
            <a:srgbClr val="C0D1F2"/>
          </a:solidFill>
          <a:ln w="19050">
            <a:solidFill>
              <a:srgbClr val="4974CB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endParaRPr lang="en-US"/>
          </a:p>
        </p:txBody>
      </p:sp>
      <p:sp>
        <p:nvSpPr>
          <p:cNvPr id="232" name="Rectangle 231"/>
          <p:cNvSpPr/>
          <p:nvPr/>
        </p:nvSpPr>
        <p:spPr>
          <a:xfrm>
            <a:off x="7086600" y="1447800"/>
            <a:ext cx="76200" cy="228600"/>
          </a:xfrm>
          <a:prstGeom prst="rect">
            <a:avLst/>
          </a:prstGeom>
          <a:solidFill>
            <a:srgbClr val="C0D1F2"/>
          </a:solidFill>
          <a:ln w="19050">
            <a:solidFill>
              <a:srgbClr val="4974CB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endParaRPr lang="en-US"/>
          </a:p>
        </p:txBody>
      </p:sp>
      <p:sp>
        <p:nvSpPr>
          <p:cNvPr id="269" name="Rectangle 268"/>
          <p:cNvSpPr/>
          <p:nvPr/>
        </p:nvSpPr>
        <p:spPr>
          <a:xfrm>
            <a:off x="7543800" y="2286000"/>
            <a:ext cx="76200" cy="228600"/>
          </a:xfrm>
          <a:prstGeom prst="rect">
            <a:avLst/>
          </a:prstGeom>
          <a:solidFill>
            <a:srgbClr val="C0D1F2"/>
          </a:solidFill>
          <a:ln w="19050">
            <a:solidFill>
              <a:srgbClr val="4974CB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endParaRPr lang="en-US"/>
          </a:p>
        </p:txBody>
      </p:sp>
      <p:sp>
        <p:nvSpPr>
          <p:cNvPr id="270" name="Rectangle 269"/>
          <p:cNvSpPr/>
          <p:nvPr/>
        </p:nvSpPr>
        <p:spPr>
          <a:xfrm>
            <a:off x="7620000" y="2286000"/>
            <a:ext cx="228600" cy="228600"/>
          </a:xfrm>
          <a:prstGeom prst="rect">
            <a:avLst/>
          </a:prstGeom>
          <a:solidFill>
            <a:srgbClr val="C0D1F2"/>
          </a:solidFill>
          <a:ln w="19050">
            <a:solidFill>
              <a:srgbClr val="4974CB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926303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4983163"/>
          </a:xfrm>
        </p:spPr>
        <p:txBody>
          <a:bodyPr/>
          <a:lstStyle/>
          <a:p>
            <a:r>
              <a:rPr lang="en-US" dirty="0" smtClean="0"/>
              <a:t>Must protect coordinator metadata:</a:t>
            </a:r>
          </a:p>
          <a:p>
            <a:pPr lvl="1"/>
            <a:r>
              <a:rPr lang="en-US" dirty="0" smtClean="0"/>
              <a:t>Server list (active/crashed storage servers)</a:t>
            </a:r>
          </a:p>
          <a:p>
            <a:pPr lvl="1"/>
            <a:r>
              <a:rPr lang="en-US" dirty="0" smtClean="0"/>
              <a:t>Information for each table:</a:t>
            </a:r>
          </a:p>
          <a:p>
            <a:pPr lvl="2"/>
            <a:r>
              <a:rPr lang="en-US" dirty="0" smtClean="0"/>
              <a:t>Name</a:t>
            </a:r>
          </a:p>
          <a:p>
            <a:pPr lvl="2"/>
            <a:r>
              <a:rPr lang="en-US" dirty="0" smtClean="0"/>
              <a:t>Identifier</a:t>
            </a:r>
          </a:p>
          <a:p>
            <a:pPr lvl="2"/>
            <a:r>
              <a:rPr lang="en-US" dirty="0" smtClean="0"/>
              <a:t>Mapping of tablets to storage servers</a:t>
            </a:r>
          </a:p>
          <a:p>
            <a:r>
              <a:rPr lang="en-US" dirty="0" smtClean="0"/>
              <a:t>Store metadata in RAMCloud?</a:t>
            </a:r>
          </a:p>
          <a:p>
            <a:pPr lvl="1"/>
            <a:r>
              <a:rPr lang="en-US" dirty="0" smtClean="0"/>
              <a:t>Need server list before recovery</a:t>
            </a:r>
          </a:p>
          <a:p>
            <a:r>
              <a:rPr lang="en-US" dirty="0" smtClean="0"/>
              <a:t>Instead, use separate </a:t>
            </a:r>
            <a:r>
              <a:rPr lang="en-US" dirty="0" smtClean="0">
                <a:solidFill>
                  <a:schemeClr val="tx2"/>
                </a:solidFill>
              </a:rPr>
              <a:t>external storage</a:t>
            </a:r>
            <a:r>
              <a:rPr lang="en-US" dirty="0" smtClean="0"/>
              <a:t>:</a:t>
            </a:r>
          </a:p>
          <a:p>
            <a:pPr lvl="1"/>
            <a:r>
              <a:rPr lang="en-US" dirty="0" smtClean="0"/>
              <a:t>Key-value data model</a:t>
            </a:r>
          </a:p>
          <a:p>
            <a:pPr lvl="1"/>
            <a:r>
              <a:rPr lang="en-US" dirty="0" smtClean="0"/>
              <a:t>Must be highly reliable</a:t>
            </a:r>
          </a:p>
          <a:p>
            <a:pPr lvl="1"/>
            <a:r>
              <a:rPr lang="en-US" dirty="0" smtClean="0"/>
              <a:t>Doesn’t need to be very large or very fast</a:t>
            </a:r>
          </a:p>
          <a:p>
            <a:pPr lvl="1"/>
            <a:r>
              <a:rPr lang="en-US" dirty="0" smtClean="0"/>
              <a:t>Pluggable: c</a:t>
            </a:r>
            <a:r>
              <a:rPr lang="en-US" dirty="0" smtClean="0"/>
              <a:t>urrently </a:t>
            </a:r>
            <a:r>
              <a:rPr lang="en-US" dirty="0" smtClean="0"/>
              <a:t>using </a:t>
            </a:r>
            <a:r>
              <a:rPr lang="en-US" dirty="0" err="1" smtClean="0"/>
              <a:t>ZooKeeper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March 1, 2015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The RAMCloud Storage System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E2162002-2512-45FD-82AF-2FE8F2E91859}" type="slidenum">
              <a:rPr lang="en-US" smtClean="0"/>
              <a:pPr>
                <a:defRPr/>
              </a:pPr>
              <a:t>77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Coordinator Crash Recovery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6548271"/>
      </p:ext>
    </p:ext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Oval 25"/>
          <p:cNvSpPr/>
          <p:nvPr/>
        </p:nvSpPr>
        <p:spPr>
          <a:xfrm>
            <a:off x="6705600" y="2286000"/>
            <a:ext cx="1981200" cy="1981200"/>
          </a:xfrm>
          <a:prstGeom prst="ellipse">
            <a:avLst/>
          </a:prstGeom>
          <a:solidFill>
            <a:srgbClr val="FFFAD9"/>
          </a:solidFill>
          <a:ln>
            <a:solidFill>
              <a:srgbClr val="744516"/>
            </a:solidFill>
            <a:prstDash val="sysDot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Active/Standby Model</a:t>
            </a:r>
            <a:endParaRPr lang="en-US" dirty="0"/>
          </a:p>
        </p:txBody>
      </p:sp>
      <p:sp>
        <p:nvSpPr>
          <p:cNvPr id="27" name="Content Placeholder 26"/>
          <p:cNvSpPr>
            <a:spLocks noGrp="1"/>
          </p:cNvSpPr>
          <p:nvPr>
            <p:ph sz="half" idx="1"/>
          </p:nvPr>
        </p:nvSpPr>
        <p:spPr>
          <a:xfrm>
            <a:off x="457200" y="1219200"/>
            <a:ext cx="4572000" cy="5105400"/>
          </a:xfrm>
        </p:spPr>
        <p:txBody>
          <a:bodyPr/>
          <a:lstStyle/>
          <a:p>
            <a:r>
              <a:rPr lang="en-US" dirty="0" smtClean="0"/>
              <a:t>One active coordinator:</a:t>
            </a:r>
          </a:p>
          <a:p>
            <a:pPr lvl="1"/>
            <a:r>
              <a:rPr lang="en-US" dirty="0" smtClean="0"/>
              <a:t>Record state on external storage</a:t>
            </a:r>
          </a:p>
          <a:p>
            <a:r>
              <a:rPr lang="en-US" dirty="0" smtClean="0"/>
              <a:t>Multiple standbys:</a:t>
            </a:r>
          </a:p>
          <a:p>
            <a:pPr lvl="1"/>
            <a:r>
              <a:rPr lang="en-US" dirty="0" smtClean="0"/>
              <a:t>Watch activity of active coordinator</a:t>
            </a:r>
          </a:p>
          <a:p>
            <a:pPr lvl="1"/>
            <a:r>
              <a:rPr lang="en-US" dirty="0" smtClean="0"/>
              <a:t>If active </a:t>
            </a:r>
            <a:r>
              <a:rPr lang="en-US" dirty="0" smtClean="0"/>
              <a:t>coordinator</a:t>
            </a:r>
            <a:br>
              <a:rPr lang="en-US" dirty="0" smtClean="0"/>
            </a:br>
            <a:r>
              <a:rPr lang="en-US" dirty="0" smtClean="0"/>
              <a:t>crashes, compete to</a:t>
            </a:r>
            <a:br>
              <a:rPr lang="en-US" dirty="0" smtClean="0"/>
            </a:br>
            <a:r>
              <a:rPr lang="en-US" dirty="0" smtClean="0"/>
              <a:t>become </a:t>
            </a:r>
            <a:r>
              <a:rPr lang="en-US" dirty="0" smtClean="0"/>
              <a:t>new leader</a:t>
            </a:r>
          </a:p>
          <a:p>
            <a:r>
              <a:rPr lang="en-US" dirty="0" smtClean="0"/>
              <a:t>New leader:</a:t>
            </a:r>
          </a:p>
          <a:p>
            <a:pPr lvl="1"/>
            <a:r>
              <a:rPr lang="en-US" dirty="0" smtClean="0"/>
              <a:t>Read state from external storage</a:t>
            </a:r>
          </a:p>
          <a:p>
            <a:pPr lvl="1"/>
            <a:r>
              <a:rPr lang="en-US" dirty="0" smtClean="0"/>
              <a:t>Cleanup incomplete operations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March 1, 2015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The RAMCloud Storage System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E2162002-2512-45FD-82AF-2FE8F2E91859}" type="slidenum">
              <a:rPr lang="en-US" smtClean="0"/>
              <a:pPr>
                <a:defRPr/>
              </a:pPr>
              <a:t>78</a:t>
            </a:fld>
            <a:endParaRPr lang="en-US"/>
          </a:p>
        </p:txBody>
      </p:sp>
      <p:sp>
        <p:nvSpPr>
          <p:cNvPr id="8" name="Rounded Rectangle 7"/>
          <p:cNvSpPr/>
          <p:nvPr/>
        </p:nvSpPr>
        <p:spPr>
          <a:xfrm>
            <a:off x="4648200" y="3733800"/>
            <a:ext cx="1524000" cy="609600"/>
          </a:xfrm>
          <a:prstGeom prst="roundRect">
            <a:avLst/>
          </a:prstGeom>
          <a:solidFill>
            <a:srgbClr val="F0F2FC"/>
          </a:solidFill>
          <a:ln>
            <a:solidFill>
              <a:srgbClr val="6474D4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dirty="0" smtClean="0">
                <a:solidFill>
                  <a:srgbClr val="6474D4"/>
                </a:solidFill>
              </a:rPr>
              <a:t>Standby</a:t>
            </a:r>
            <a:br>
              <a:rPr lang="en-US" dirty="0" smtClean="0">
                <a:solidFill>
                  <a:srgbClr val="6474D4"/>
                </a:solidFill>
              </a:rPr>
            </a:br>
            <a:r>
              <a:rPr lang="en-US" dirty="0" smtClean="0">
                <a:solidFill>
                  <a:srgbClr val="6474D4"/>
                </a:solidFill>
              </a:rPr>
              <a:t>Coordinator</a:t>
            </a:r>
            <a:endParaRPr lang="en-US" dirty="0">
              <a:solidFill>
                <a:srgbClr val="6474D4"/>
              </a:solidFill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4648200" y="2209800"/>
            <a:ext cx="1524000" cy="609600"/>
          </a:xfrm>
          <a:prstGeom prst="roundRect">
            <a:avLst/>
          </a:prstGeom>
          <a:solidFill>
            <a:srgbClr val="F0F2FC"/>
          </a:solidFill>
          <a:ln>
            <a:solidFill>
              <a:srgbClr val="6474D4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dirty="0" smtClean="0">
                <a:solidFill>
                  <a:srgbClr val="6474D4"/>
                </a:solidFill>
              </a:rPr>
              <a:t>Standby</a:t>
            </a:r>
            <a:br>
              <a:rPr lang="en-US" dirty="0" smtClean="0">
                <a:solidFill>
                  <a:srgbClr val="6474D4"/>
                </a:solidFill>
              </a:rPr>
            </a:br>
            <a:r>
              <a:rPr lang="en-US" dirty="0" smtClean="0">
                <a:solidFill>
                  <a:srgbClr val="6474D4"/>
                </a:solidFill>
              </a:rPr>
              <a:t>Coordinator</a:t>
            </a:r>
            <a:endParaRPr lang="en-US" dirty="0">
              <a:solidFill>
                <a:srgbClr val="6474D4"/>
              </a:solidFill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7124701" y="4343400"/>
            <a:ext cx="1142999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dirty="0" err="1" smtClean="0"/>
              <a:t>ZooKeeper</a:t>
            </a:r>
            <a:endParaRPr lang="en-US" dirty="0"/>
          </a:p>
        </p:txBody>
      </p:sp>
      <p:grpSp>
        <p:nvGrpSpPr>
          <p:cNvPr id="25" name="Group 24"/>
          <p:cNvGrpSpPr/>
          <p:nvPr/>
        </p:nvGrpSpPr>
        <p:grpSpPr>
          <a:xfrm>
            <a:off x="7520553" y="2506851"/>
            <a:ext cx="381000" cy="381000"/>
            <a:chOff x="5638800" y="4343400"/>
            <a:chExt cx="381000" cy="381000"/>
          </a:xfrm>
        </p:grpSpPr>
        <p:sp>
          <p:nvSpPr>
            <p:cNvPr id="60" name="Rounded Rectangle 59"/>
            <p:cNvSpPr/>
            <p:nvPr/>
          </p:nvSpPr>
          <p:spPr>
            <a:xfrm>
              <a:off x="5638800" y="4343400"/>
              <a:ext cx="381000" cy="381000"/>
            </a:xfrm>
            <a:prstGeom prst="roundRect">
              <a:avLst/>
            </a:prstGeom>
            <a:solidFill>
              <a:srgbClr val="FEEC9D"/>
            </a:solidFill>
            <a:ln>
              <a:solidFill>
                <a:srgbClr val="744516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endParaRPr lang="en-US" dirty="0">
                <a:solidFill>
                  <a:schemeClr val="accent6">
                    <a:lumMod val="75000"/>
                  </a:schemeClr>
                </a:solidFill>
              </a:endParaRPr>
            </a:p>
          </p:txBody>
        </p:sp>
        <p:grpSp>
          <p:nvGrpSpPr>
            <p:cNvPr id="72" name="Group 54"/>
            <p:cNvGrpSpPr>
              <a:grpSpLocks/>
            </p:cNvGrpSpPr>
            <p:nvPr/>
          </p:nvGrpSpPr>
          <p:grpSpPr bwMode="auto">
            <a:xfrm>
              <a:off x="5695821" y="4450298"/>
              <a:ext cx="266958" cy="167204"/>
              <a:chOff x="3744" y="1584"/>
              <a:chExt cx="336" cy="240"/>
            </a:xfrm>
          </p:grpSpPr>
          <p:sp>
            <p:nvSpPr>
              <p:cNvPr id="73" name="Oval 55"/>
              <p:cNvSpPr>
                <a:spLocks noChangeArrowheads="1"/>
              </p:cNvSpPr>
              <p:nvPr/>
            </p:nvSpPr>
            <p:spPr bwMode="auto">
              <a:xfrm>
                <a:off x="3744" y="1728"/>
                <a:ext cx="336" cy="96"/>
              </a:xfrm>
              <a:prstGeom prst="ellipse">
                <a:avLst/>
              </a:prstGeom>
              <a:solidFill>
                <a:srgbClr val="C56D41"/>
              </a:solidFill>
              <a:ln w="12700" algn="ctr">
                <a:solidFill>
                  <a:srgbClr val="64351E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4" name="Oval 56"/>
              <p:cNvSpPr>
                <a:spLocks noChangeArrowheads="1"/>
              </p:cNvSpPr>
              <p:nvPr/>
            </p:nvSpPr>
            <p:spPr bwMode="auto">
              <a:xfrm>
                <a:off x="3744" y="1680"/>
                <a:ext cx="336" cy="96"/>
              </a:xfrm>
              <a:prstGeom prst="ellipse">
                <a:avLst/>
              </a:prstGeom>
              <a:solidFill>
                <a:srgbClr val="C56D41"/>
              </a:solidFill>
              <a:ln w="12700" algn="ctr">
                <a:solidFill>
                  <a:srgbClr val="64351E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5" name="Oval 57"/>
              <p:cNvSpPr>
                <a:spLocks noChangeArrowheads="1"/>
              </p:cNvSpPr>
              <p:nvPr/>
            </p:nvSpPr>
            <p:spPr bwMode="auto">
              <a:xfrm>
                <a:off x="3744" y="1632"/>
                <a:ext cx="336" cy="96"/>
              </a:xfrm>
              <a:prstGeom prst="ellipse">
                <a:avLst/>
              </a:prstGeom>
              <a:solidFill>
                <a:srgbClr val="C56D41"/>
              </a:solidFill>
              <a:ln w="12700" algn="ctr">
                <a:solidFill>
                  <a:srgbClr val="64351E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6" name="Oval 58"/>
              <p:cNvSpPr>
                <a:spLocks noChangeArrowheads="1"/>
              </p:cNvSpPr>
              <p:nvPr/>
            </p:nvSpPr>
            <p:spPr bwMode="auto">
              <a:xfrm>
                <a:off x="3744" y="1584"/>
                <a:ext cx="336" cy="96"/>
              </a:xfrm>
              <a:prstGeom prst="ellipse">
                <a:avLst/>
              </a:prstGeom>
              <a:solidFill>
                <a:srgbClr val="C56D41"/>
              </a:solidFill>
              <a:ln w="12700" algn="ctr">
                <a:solidFill>
                  <a:srgbClr val="64351E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grpSp>
        <p:nvGrpSpPr>
          <p:cNvPr id="35" name="Group 34"/>
          <p:cNvGrpSpPr/>
          <p:nvPr/>
        </p:nvGrpSpPr>
        <p:grpSpPr>
          <a:xfrm>
            <a:off x="8077101" y="2896218"/>
            <a:ext cx="381000" cy="381000"/>
            <a:chOff x="8229501" y="3201018"/>
            <a:chExt cx="381000" cy="381000"/>
          </a:xfrm>
        </p:grpSpPr>
        <p:sp>
          <p:nvSpPr>
            <p:cNvPr id="94" name="Rounded Rectangle 93"/>
            <p:cNvSpPr/>
            <p:nvPr/>
          </p:nvSpPr>
          <p:spPr>
            <a:xfrm rot="4320000">
              <a:off x="8229501" y="3201018"/>
              <a:ext cx="381000" cy="381000"/>
            </a:xfrm>
            <a:prstGeom prst="roundRect">
              <a:avLst/>
            </a:prstGeom>
            <a:solidFill>
              <a:srgbClr val="FEEC9D"/>
            </a:solidFill>
            <a:ln>
              <a:solidFill>
                <a:srgbClr val="744516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endParaRPr lang="en-US" dirty="0">
                <a:solidFill>
                  <a:schemeClr val="accent6">
                    <a:lumMod val="75000"/>
                  </a:schemeClr>
                </a:solidFill>
              </a:endParaRPr>
            </a:p>
          </p:txBody>
        </p:sp>
        <p:grpSp>
          <p:nvGrpSpPr>
            <p:cNvPr id="95" name="Group 54"/>
            <p:cNvGrpSpPr>
              <a:grpSpLocks/>
            </p:cNvGrpSpPr>
            <p:nvPr/>
          </p:nvGrpSpPr>
          <p:grpSpPr bwMode="auto">
            <a:xfrm rot="20520000">
              <a:off x="8286522" y="3307916"/>
              <a:ext cx="266958" cy="167204"/>
              <a:chOff x="3744" y="1584"/>
              <a:chExt cx="336" cy="240"/>
            </a:xfrm>
          </p:grpSpPr>
          <p:sp>
            <p:nvSpPr>
              <p:cNvPr id="97" name="Oval 55"/>
              <p:cNvSpPr>
                <a:spLocks noChangeArrowheads="1"/>
              </p:cNvSpPr>
              <p:nvPr/>
            </p:nvSpPr>
            <p:spPr bwMode="auto">
              <a:xfrm>
                <a:off x="3744" y="1728"/>
                <a:ext cx="336" cy="96"/>
              </a:xfrm>
              <a:prstGeom prst="ellipse">
                <a:avLst/>
              </a:prstGeom>
              <a:solidFill>
                <a:srgbClr val="C56D41"/>
              </a:solidFill>
              <a:ln w="12700" algn="ctr">
                <a:solidFill>
                  <a:srgbClr val="64351E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8" name="Oval 56"/>
              <p:cNvSpPr>
                <a:spLocks noChangeArrowheads="1"/>
              </p:cNvSpPr>
              <p:nvPr/>
            </p:nvSpPr>
            <p:spPr bwMode="auto">
              <a:xfrm>
                <a:off x="3744" y="1680"/>
                <a:ext cx="336" cy="96"/>
              </a:xfrm>
              <a:prstGeom prst="ellipse">
                <a:avLst/>
              </a:prstGeom>
              <a:solidFill>
                <a:srgbClr val="C56D41"/>
              </a:solidFill>
              <a:ln w="12700" algn="ctr">
                <a:solidFill>
                  <a:srgbClr val="64351E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9" name="Oval 57"/>
              <p:cNvSpPr>
                <a:spLocks noChangeArrowheads="1"/>
              </p:cNvSpPr>
              <p:nvPr/>
            </p:nvSpPr>
            <p:spPr bwMode="auto">
              <a:xfrm>
                <a:off x="3744" y="1632"/>
                <a:ext cx="336" cy="96"/>
              </a:xfrm>
              <a:prstGeom prst="ellipse">
                <a:avLst/>
              </a:prstGeom>
              <a:solidFill>
                <a:srgbClr val="C56D41"/>
              </a:solidFill>
              <a:ln w="12700" algn="ctr">
                <a:solidFill>
                  <a:srgbClr val="64351E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0" name="Oval 58"/>
              <p:cNvSpPr>
                <a:spLocks noChangeArrowheads="1"/>
              </p:cNvSpPr>
              <p:nvPr/>
            </p:nvSpPr>
            <p:spPr bwMode="auto">
              <a:xfrm>
                <a:off x="3744" y="1584"/>
                <a:ext cx="336" cy="96"/>
              </a:xfrm>
              <a:prstGeom prst="ellipse">
                <a:avLst/>
              </a:prstGeom>
              <a:solidFill>
                <a:srgbClr val="C56D41"/>
              </a:solidFill>
              <a:ln w="12700" algn="ctr">
                <a:solidFill>
                  <a:srgbClr val="64351E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grpSp>
        <p:nvGrpSpPr>
          <p:cNvPr id="33" name="Group 32"/>
          <p:cNvGrpSpPr/>
          <p:nvPr/>
        </p:nvGrpSpPr>
        <p:grpSpPr>
          <a:xfrm>
            <a:off x="7857545" y="3553231"/>
            <a:ext cx="381000" cy="381000"/>
            <a:chOff x="8009945" y="3858031"/>
            <a:chExt cx="381000" cy="381000"/>
          </a:xfrm>
        </p:grpSpPr>
        <p:sp>
          <p:nvSpPr>
            <p:cNvPr id="102" name="Rounded Rectangle 101"/>
            <p:cNvSpPr/>
            <p:nvPr/>
          </p:nvSpPr>
          <p:spPr>
            <a:xfrm rot="8640000">
              <a:off x="8009945" y="3858031"/>
              <a:ext cx="381000" cy="381000"/>
            </a:xfrm>
            <a:prstGeom prst="roundRect">
              <a:avLst/>
            </a:prstGeom>
            <a:solidFill>
              <a:srgbClr val="FEEC9D"/>
            </a:solidFill>
            <a:ln>
              <a:solidFill>
                <a:srgbClr val="744516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endParaRPr lang="en-US" dirty="0">
                <a:solidFill>
                  <a:schemeClr val="accent6">
                    <a:lumMod val="75000"/>
                  </a:schemeClr>
                </a:solidFill>
              </a:endParaRPr>
            </a:p>
          </p:txBody>
        </p:sp>
        <p:grpSp>
          <p:nvGrpSpPr>
            <p:cNvPr id="103" name="Group 54"/>
            <p:cNvGrpSpPr>
              <a:grpSpLocks/>
            </p:cNvGrpSpPr>
            <p:nvPr/>
          </p:nvGrpSpPr>
          <p:grpSpPr bwMode="auto">
            <a:xfrm rot="19440000">
              <a:off x="8066966" y="3964929"/>
              <a:ext cx="266958" cy="167204"/>
              <a:chOff x="3744" y="1584"/>
              <a:chExt cx="336" cy="240"/>
            </a:xfrm>
          </p:grpSpPr>
          <p:sp>
            <p:nvSpPr>
              <p:cNvPr id="105" name="Oval 55"/>
              <p:cNvSpPr>
                <a:spLocks noChangeArrowheads="1"/>
              </p:cNvSpPr>
              <p:nvPr/>
            </p:nvSpPr>
            <p:spPr bwMode="auto">
              <a:xfrm>
                <a:off x="3744" y="1728"/>
                <a:ext cx="336" cy="96"/>
              </a:xfrm>
              <a:prstGeom prst="ellipse">
                <a:avLst/>
              </a:prstGeom>
              <a:solidFill>
                <a:srgbClr val="C56D41"/>
              </a:solidFill>
              <a:ln w="12700" algn="ctr">
                <a:solidFill>
                  <a:srgbClr val="64351E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6" name="Oval 56"/>
              <p:cNvSpPr>
                <a:spLocks noChangeArrowheads="1"/>
              </p:cNvSpPr>
              <p:nvPr/>
            </p:nvSpPr>
            <p:spPr bwMode="auto">
              <a:xfrm>
                <a:off x="3744" y="1680"/>
                <a:ext cx="336" cy="96"/>
              </a:xfrm>
              <a:prstGeom prst="ellipse">
                <a:avLst/>
              </a:prstGeom>
              <a:solidFill>
                <a:srgbClr val="C56D41"/>
              </a:solidFill>
              <a:ln w="12700" algn="ctr">
                <a:solidFill>
                  <a:srgbClr val="64351E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7" name="Oval 57"/>
              <p:cNvSpPr>
                <a:spLocks noChangeArrowheads="1"/>
              </p:cNvSpPr>
              <p:nvPr/>
            </p:nvSpPr>
            <p:spPr bwMode="auto">
              <a:xfrm>
                <a:off x="3744" y="1632"/>
                <a:ext cx="336" cy="96"/>
              </a:xfrm>
              <a:prstGeom prst="ellipse">
                <a:avLst/>
              </a:prstGeom>
              <a:solidFill>
                <a:srgbClr val="C56D41"/>
              </a:solidFill>
              <a:ln w="12700" algn="ctr">
                <a:solidFill>
                  <a:srgbClr val="64351E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8" name="Oval 58"/>
              <p:cNvSpPr>
                <a:spLocks noChangeArrowheads="1"/>
              </p:cNvSpPr>
              <p:nvPr/>
            </p:nvSpPr>
            <p:spPr bwMode="auto">
              <a:xfrm>
                <a:off x="3744" y="1584"/>
                <a:ext cx="336" cy="96"/>
              </a:xfrm>
              <a:prstGeom prst="ellipse">
                <a:avLst/>
              </a:prstGeom>
              <a:solidFill>
                <a:srgbClr val="C56D41"/>
              </a:solidFill>
              <a:ln w="12700" algn="ctr">
                <a:solidFill>
                  <a:srgbClr val="64351E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grpSp>
        <p:nvGrpSpPr>
          <p:cNvPr id="32" name="Group 31"/>
          <p:cNvGrpSpPr/>
          <p:nvPr/>
        </p:nvGrpSpPr>
        <p:grpSpPr>
          <a:xfrm>
            <a:off x="7176399" y="3553231"/>
            <a:ext cx="381000" cy="381000"/>
            <a:chOff x="7328799" y="3858031"/>
            <a:chExt cx="381000" cy="381000"/>
          </a:xfrm>
        </p:grpSpPr>
        <p:sp>
          <p:nvSpPr>
            <p:cNvPr id="110" name="Rounded Rectangle 109"/>
            <p:cNvSpPr/>
            <p:nvPr/>
          </p:nvSpPr>
          <p:spPr>
            <a:xfrm rot="12960000">
              <a:off x="7328799" y="3858031"/>
              <a:ext cx="381000" cy="381000"/>
            </a:xfrm>
            <a:prstGeom prst="roundRect">
              <a:avLst/>
            </a:prstGeom>
            <a:solidFill>
              <a:srgbClr val="FEEC9D"/>
            </a:solidFill>
            <a:ln>
              <a:solidFill>
                <a:srgbClr val="744516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endParaRPr lang="en-US" dirty="0">
                <a:solidFill>
                  <a:schemeClr val="accent6">
                    <a:lumMod val="75000"/>
                  </a:schemeClr>
                </a:solidFill>
              </a:endParaRPr>
            </a:p>
          </p:txBody>
        </p:sp>
        <p:grpSp>
          <p:nvGrpSpPr>
            <p:cNvPr id="111" name="Group 54"/>
            <p:cNvGrpSpPr>
              <a:grpSpLocks/>
            </p:cNvGrpSpPr>
            <p:nvPr/>
          </p:nvGrpSpPr>
          <p:grpSpPr bwMode="auto">
            <a:xfrm rot="2160000">
              <a:off x="7385820" y="3964929"/>
              <a:ext cx="266958" cy="167204"/>
              <a:chOff x="3744" y="1584"/>
              <a:chExt cx="336" cy="240"/>
            </a:xfrm>
          </p:grpSpPr>
          <p:sp>
            <p:nvSpPr>
              <p:cNvPr id="113" name="Oval 55"/>
              <p:cNvSpPr>
                <a:spLocks noChangeArrowheads="1"/>
              </p:cNvSpPr>
              <p:nvPr/>
            </p:nvSpPr>
            <p:spPr bwMode="auto">
              <a:xfrm>
                <a:off x="3744" y="1728"/>
                <a:ext cx="336" cy="96"/>
              </a:xfrm>
              <a:prstGeom prst="ellipse">
                <a:avLst/>
              </a:prstGeom>
              <a:solidFill>
                <a:srgbClr val="C56D41"/>
              </a:solidFill>
              <a:ln w="12700" algn="ctr">
                <a:solidFill>
                  <a:srgbClr val="64351E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4" name="Oval 56"/>
              <p:cNvSpPr>
                <a:spLocks noChangeArrowheads="1"/>
              </p:cNvSpPr>
              <p:nvPr/>
            </p:nvSpPr>
            <p:spPr bwMode="auto">
              <a:xfrm>
                <a:off x="3744" y="1680"/>
                <a:ext cx="336" cy="96"/>
              </a:xfrm>
              <a:prstGeom prst="ellipse">
                <a:avLst/>
              </a:prstGeom>
              <a:solidFill>
                <a:srgbClr val="C56D41"/>
              </a:solidFill>
              <a:ln w="12700" algn="ctr">
                <a:solidFill>
                  <a:srgbClr val="64351E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5" name="Oval 57"/>
              <p:cNvSpPr>
                <a:spLocks noChangeArrowheads="1"/>
              </p:cNvSpPr>
              <p:nvPr/>
            </p:nvSpPr>
            <p:spPr bwMode="auto">
              <a:xfrm>
                <a:off x="3744" y="1632"/>
                <a:ext cx="336" cy="96"/>
              </a:xfrm>
              <a:prstGeom prst="ellipse">
                <a:avLst/>
              </a:prstGeom>
              <a:solidFill>
                <a:srgbClr val="C56D41"/>
              </a:solidFill>
              <a:ln w="12700" algn="ctr">
                <a:solidFill>
                  <a:srgbClr val="64351E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6" name="Oval 58"/>
              <p:cNvSpPr>
                <a:spLocks noChangeArrowheads="1"/>
              </p:cNvSpPr>
              <p:nvPr/>
            </p:nvSpPr>
            <p:spPr bwMode="auto">
              <a:xfrm>
                <a:off x="3744" y="1584"/>
                <a:ext cx="336" cy="96"/>
              </a:xfrm>
              <a:prstGeom prst="ellipse">
                <a:avLst/>
              </a:prstGeom>
              <a:solidFill>
                <a:srgbClr val="C56D41"/>
              </a:solidFill>
              <a:ln w="12700" algn="ctr">
                <a:solidFill>
                  <a:srgbClr val="64351E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grpSp>
        <p:nvGrpSpPr>
          <p:cNvPr id="34" name="Group 33"/>
          <p:cNvGrpSpPr/>
          <p:nvPr/>
        </p:nvGrpSpPr>
        <p:grpSpPr>
          <a:xfrm>
            <a:off x="6964005" y="2896218"/>
            <a:ext cx="381000" cy="381000"/>
            <a:chOff x="7116405" y="3201018"/>
            <a:chExt cx="381000" cy="381000"/>
          </a:xfrm>
        </p:grpSpPr>
        <p:sp>
          <p:nvSpPr>
            <p:cNvPr id="118" name="Rounded Rectangle 117"/>
            <p:cNvSpPr/>
            <p:nvPr/>
          </p:nvSpPr>
          <p:spPr>
            <a:xfrm rot="17280000">
              <a:off x="7116405" y="3201018"/>
              <a:ext cx="381000" cy="381000"/>
            </a:xfrm>
            <a:prstGeom prst="roundRect">
              <a:avLst/>
            </a:prstGeom>
            <a:solidFill>
              <a:srgbClr val="FEEC9D"/>
            </a:solidFill>
            <a:ln>
              <a:solidFill>
                <a:srgbClr val="744516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endParaRPr lang="en-US" dirty="0">
                <a:solidFill>
                  <a:schemeClr val="accent6">
                    <a:lumMod val="75000"/>
                  </a:schemeClr>
                </a:solidFill>
              </a:endParaRPr>
            </a:p>
          </p:txBody>
        </p:sp>
        <p:grpSp>
          <p:nvGrpSpPr>
            <p:cNvPr id="119" name="Group 54"/>
            <p:cNvGrpSpPr>
              <a:grpSpLocks/>
            </p:cNvGrpSpPr>
            <p:nvPr/>
          </p:nvGrpSpPr>
          <p:grpSpPr bwMode="auto">
            <a:xfrm rot="1080000">
              <a:off x="7173426" y="3307916"/>
              <a:ext cx="266958" cy="167204"/>
              <a:chOff x="3744" y="1584"/>
              <a:chExt cx="336" cy="240"/>
            </a:xfrm>
          </p:grpSpPr>
          <p:sp>
            <p:nvSpPr>
              <p:cNvPr id="121" name="Oval 55"/>
              <p:cNvSpPr>
                <a:spLocks noChangeArrowheads="1"/>
              </p:cNvSpPr>
              <p:nvPr/>
            </p:nvSpPr>
            <p:spPr bwMode="auto">
              <a:xfrm>
                <a:off x="3744" y="1728"/>
                <a:ext cx="336" cy="96"/>
              </a:xfrm>
              <a:prstGeom prst="ellipse">
                <a:avLst/>
              </a:prstGeom>
              <a:solidFill>
                <a:srgbClr val="C56D41"/>
              </a:solidFill>
              <a:ln w="12700" algn="ctr">
                <a:solidFill>
                  <a:srgbClr val="64351E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2" name="Oval 56"/>
              <p:cNvSpPr>
                <a:spLocks noChangeArrowheads="1"/>
              </p:cNvSpPr>
              <p:nvPr/>
            </p:nvSpPr>
            <p:spPr bwMode="auto">
              <a:xfrm>
                <a:off x="3744" y="1680"/>
                <a:ext cx="336" cy="96"/>
              </a:xfrm>
              <a:prstGeom prst="ellipse">
                <a:avLst/>
              </a:prstGeom>
              <a:solidFill>
                <a:srgbClr val="C56D41"/>
              </a:solidFill>
              <a:ln w="12700" algn="ctr">
                <a:solidFill>
                  <a:srgbClr val="64351E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3" name="Oval 57"/>
              <p:cNvSpPr>
                <a:spLocks noChangeArrowheads="1"/>
              </p:cNvSpPr>
              <p:nvPr/>
            </p:nvSpPr>
            <p:spPr bwMode="auto">
              <a:xfrm>
                <a:off x="3744" y="1632"/>
                <a:ext cx="336" cy="96"/>
              </a:xfrm>
              <a:prstGeom prst="ellipse">
                <a:avLst/>
              </a:prstGeom>
              <a:solidFill>
                <a:srgbClr val="C56D41"/>
              </a:solidFill>
              <a:ln w="12700" algn="ctr">
                <a:solidFill>
                  <a:srgbClr val="64351E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4" name="Oval 58"/>
              <p:cNvSpPr>
                <a:spLocks noChangeArrowheads="1"/>
              </p:cNvSpPr>
              <p:nvPr/>
            </p:nvSpPr>
            <p:spPr bwMode="auto">
              <a:xfrm>
                <a:off x="3744" y="1584"/>
                <a:ext cx="336" cy="96"/>
              </a:xfrm>
              <a:prstGeom prst="ellipse">
                <a:avLst/>
              </a:prstGeom>
              <a:solidFill>
                <a:srgbClr val="C56D41"/>
              </a:solidFill>
              <a:ln w="12700" algn="ctr">
                <a:solidFill>
                  <a:srgbClr val="64351E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sp>
        <p:nvSpPr>
          <p:cNvPr id="125" name="Rounded Rectangle 124"/>
          <p:cNvSpPr/>
          <p:nvPr/>
        </p:nvSpPr>
        <p:spPr>
          <a:xfrm>
            <a:off x="4648200" y="2971800"/>
            <a:ext cx="1524000" cy="609600"/>
          </a:xfrm>
          <a:prstGeom prst="roundRect">
            <a:avLst/>
          </a:prstGeom>
          <a:solidFill>
            <a:srgbClr val="D2D7F6"/>
          </a:solidFill>
          <a:ln>
            <a:solidFill>
              <a:srgbClr val="3447B8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dirty="0" smtClean="0">
                <a:solidFill>
                  <a:srgbClr val="3447B8"/>
                </a:solidFill>
              </a:rPr>
              <a:t>Active</a:t>
            </a:r>
            <a:br>
              <a:rPr lang="en-US" dirty="0" smtClean="0">
                <a:solidFill>
                  <a:srgbClr val="3447B8"/>
                </a:solidFill>
              </a:rPr>
            </a:br>
            <a:r>
              <a:rPr lang="en-US" dirty="0" smtClean="0">
                <a:solidFill>
                  <a:srgbClr val="3447B8"/>
                </a:solidFill>
              </a:rPr>
              <a:t>Coordinator</a:t>
            </a:r>
            <a:endParaRPr lang="en-US" dirty="0">
              <a:solidFill>
                <a:srgbClr val="3447B8"/>
              </a:solidFill>
            </a:endParaRPr>
          </a:p>
        </p:txBody>
      </p:sp>
      <p:cxnSp>
        <p:nvCxnSpPr>
          <p:cNvPr id="126" name="Straight Connector 125"/>
          <p:cNvCxnSpPr/>
          <p:nvPr/>
        </p:nvCxnSpPr>
        <p:spPr>
          <a:xfrm>
            <a:off x="6172200" y="3276600"/>
            <a:ext cx="457200" cy="0"/>
          </a:xfrm>
          <a:prstGeom prst="line">
            <a:avLst/>
          </a:prstGeom>
          <a:ln w="25400" cap="rnd">
            <a:solidFill>
              <a:srgbClr val="3447B8"/>
            </a:solidFill>
            <a:tailEnd type="triangle" w="med" len="lg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27" name="Straight Connector 126"/>
          <p:cNvCxnSpPr/>
          <p:nvPr/>
        </p:nvCxnSpPr>
        <p:spPr>
          <a:xfrm flipH="1" flipV="1">
            <a:off x="6248400" y="2563000"/>
            <a:ext cx="534692" cy="305478"/>
          </a:xfrm>
          <a:prstGeom prst="line">
            <a:avLst/>
          </a:prstGeom>
          <a:ln w="25400" cap="rnd">
            <a:solidFill>
              <a:srgbClr val="3447B8"/>
            </a:solidFill>
            <a:tailEnd type="triangle" w="med" len="lg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28" name="Straight Connector 127"/>
          <p:cNvCxnSpPr/>
          <p:nvPr/>
        </p:nvCxnSpPr>
        <p:spPr>
          <a:xfrm flipH="1">
            <a:off x="6248400" y="3702126"/>
            <a:ext cx="534692" cy="305478"/>
          </a:xfrm>
          <a:prstGeom prst="line">
            <a:avLst/>
          </a:prstGeom>
          <a:ln w="25400" cap="rnd">
            <a:solidFill>
              <a:srgbClr val="3447B8"/>
            </a:solidFill>
            <a:tailEnd type="triangle" w="med" len="lg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68119398"/>
      </p:ext>
    </p:extLst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Oval 25"/>
          <p:cNvSpPr/>
          <p:nvPr/>
        </p:nvSpPr>
        <p:spPr>
          <a:xfrm>
            <a:off x="6222124" y="2667000"/>
            <a:ext cx="1981200" cy="1981200"/>
          </a:xfrm>
          <a:prstGeom prst="ellipse">
            <a:avLst/>
          </a:prstGeom>
          <a:solidFill>
            <a:srgbClr val="FFFAD9"/>
          </a:solidFill>
          <a:ln>
            <a:solidFill>
              <a:srgbClr val="744516"/>
            </a:solidFill>
            <a:prstDash val="sysDot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March 1, 2015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The RAMCloud Storage System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E2162002-2512-45FD-82AF-2FE8F2E91859}" type="slidenum">
              <a:rPr lang="en-US" smtClean="0"/>
              <a:pPr>
                <a:defRPr/>
              </a:pPr>
              <a:t>79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Leader Election &amp; Lease</a:t>
            </a:r>
            <a:endParaRPr lang="en-US" dirty="0"/>
          </a:p>
        </p:txBody>
      </p:sp>
      <p:sp>
        <p:nvSpPr>
          <p:cNvPr id="8" name="Rounded Rectangle 7"/>
          <p:cNvSpPr/>
          <p:nvPr/>
        </p:nvSpPr>
        <p:spPr>
          <a:xfrm>
            <a:off x="4164724" y="4114800"/>
            <a:ext cx="1524000" cy="609600"/>
          </a:xfrm>
          <a:prstGeom prst="roundRect">
            <a:avLst/>
          </a:prstGeom>
          <a:solidFill>
            <a:srgbClr val="F0F2FC"/>
          </a:solidFill>
          <a:ln>
            <a:solidFill>
              <a:srgbClr val="6474D4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dirty="0" smtClean="0">
                <a:solidFill>
                  <a:srgbClr val="6474D4"/>
                </a:solidFill>
              </a:rPr>
              <a:t>Standby</a:t>
            </a:r>
            <a:br>
              <a:rPr lang="en-US" dirty="0" smtClean="0">
                <a:solidFill>
                  <a:srgbClr val="6474D4"/>
                </a:solidFill>
              </a:rPr>
            </a:br>
            <a:r>
              <a:rPr lang="en-US" dirty="0" smtClean="0">
                <a:solidFill>
                  <a:srgbClr val="6474D4"/>
                </a:solidFill>
              </a:rPr>
              <a:t>Coordinator</a:t>
            </a:r>
            <a:endParaRPr lang="en-US" dirty="0">
              <a:solidFill>
                <a:srgbClr val="6474D4"/>
              </a:solidFill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4164724" y="2590800"/>
            <a:ext cx="1524000" cy="609600"/>
          </a:xfrm>
          <a:prstGeom prst="roundRect">
            <a:avLst/>
          </a:prstGeom>
          <a:solidFill>
            <a:srgbClr val="F0F2FC"/>
          </a:solidFill>
          <a:ln>
            <a:solidFill>
              <a:srgbClr val="6474D4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dirty="0" smtClean="0">
                <a:solidFill>
                  <a:srgbClr val="6474D4"/>
                </a:solidFill>
              </a:rPr>
              <a:t>Standby</a:t>
            </a:r>
            <a:br>
              <a:rPr lang="en-US" dirty="0" smtClean="0">
                <a:solidFill>
                  <a:srgbClr val="6474D4"/>
                </a:solidFill>
              </a:rPr>
            </a:br>
            <a:r>
              <a:rPr lang="en-US" dirty="0" smtClean="0">
                <a:solidFill>
                  <a:srgbClr val="6474D4"/>
                </a:solidFill>
              </a:rPr>
              <a:t>Coordinator</a:t>
            </a:r>
            <a:endParaRPr lang="en-US" dirty="0">
              <a:solidFill>
                <a:srgbClr val="6474D4"/>
              </a:solidFill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6641225" y="4724400"/>
            <a:ext cx="1142999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dirty="0" err="1" smtClean="0"/>
              <a:t>ZooKeeper</a:t>
            </a:r>
            <a:endParaRPr lang="en-US" dirty="0"/>
          </a:p>
        </p:txBody>
      </p:sp>
      <p:grpSp>
        <p:nvGrpSpPr>
          <p:cNvPr id="25" name="Group 24"/>
          <p:cNvGrpSpPr/>
          <p:nvPr/>
        </p:nvGrpSpPr>
        <p:grpSpPr>
          <a:xfrm>
            <a:off x="7037077" y="2887851"/>
            <a:ext cx="381000" cy="381000"/>
            <a:chOff x="5638800" y="4343400"/>
            <a:chExt cx="381000" cy="381000"/>
          </a:xfrm>
        </p:grpSpPr>
        <p:sp>
          <p:nvSpPr>
            <p:cNvPr id="60" name="Rounded Rectangle 59"/>
            <p:cNvSpPr/>
            <p:nvPr/>
          </p:nvSpPr>
          <p:spPr>
            <a:xfrm>
              <a:off x="5638800" y="4343400"/>
              <a:ext cx="381000" cy="381000"/>
            </a:xfrm>
            <a:prstGeom prst="roundRect">
              <a:avLst/>
            </a:prstGeom>
            <a:solidFill>
              <a:srgbClr val="FEEC9D"/>
            </a:solidFill>
            <a:ln>
              <a:solidFill>
                <a:srgbClr val="744516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endParaRPr lang="en-US" dirty="0">
                <a:solidFill>
                  <a:schemeClr val="accent6">
                    <a:lumMod val="75000"/>
                  </a:schemeClr>
                </a:solidFill>
              </a:endParaRPr>
            </a:p>
          </p:txBody>
        </p:sp>
        <p:grpSp>
          <p:nvGrpSpPr>
            <p:cNvPr id="72" name="Group 54"/>
            <p:cNvGrpSpPr>
              <a:grpSpLocks/>
            </p:cNvGrpSpPr>
            <p:nvPr/>
          </p:nvGrpSpPr>
          <p:grpSpPr bwMode="auto">
            <a:xfrm>
              <a:off x="5695821" y="4450298"/>
              <a:ext cx="266958" cy="167204"/>
              <a:chOff x="3744" y="1584"/>
              <a:chExt cx="336" cy="240"/>
            </a:xfrm>
          </p:grpSpPr>
          <p:sp>
            <p:nvSpPr>
              <p:cNvPr id="73" name="Oval 55"/>
              <p:cNvSpPr>
                <a:spLocks noChangeArrowheads="1"/>
              </p:cNvSpPr>
              <p:nvPr/>
            </p:nvSpPr>
            <p:spPr bwMode="auto">
              <a:xfrm>
                <a:off x="3744" y="1728"/>
                <a:ext cx="336" cy="96"/>
              </a:xfrm>
              <a:prstGeom prst="ellipse">
                <a:avLst/>
              </a:prstGeom>
              <a:solidFill>
                <a:srgbClr val="C56D41"/>
              </a:solidFill>
              <a:ln w="12700" algn="ctr">
                <a:solidFill>
                  <a:srgbClr val="64351E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4" name="Oval 56"/>
              <p:cNvSpPr>
                <a:spLocks noChangeArrowheads="1"/>
              </p:cNvSpPr>
              <p:nvPr/>
            </p:nvSpPr>
            <p:spPr bwMode="auto">
              <a:xfrm>
                <a:off x="3744" y="1680"/>
                <a:ext cx="336" cy="96"/>
              </a:xfrm>
              <a:prstGeom prst="ellipse">
                <a:avLst/>
              </a:prstGeom>
              <a:solidFill>
                <a:srgbClr val="C56D41"/>
              </a:solidFill>
              <a:ln w="12700" algn="ctr">
                <a:solidFill>
                  <a:srgbClr val="64351E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5" name="Oval 57"/>
              <p:cNvSpPr>
                <a:spLocks noChangeArrowheads="1"/>
              </p:cNvSpPr>
              <p:nvPr/>
            </p:nvSpPr>
            <p:spPr bwMode="auto">
              <a:xfrm>
                <a:off x="3744" y="1632"/>
                <a:ext cx="336" cy="96"/>
              </a:xfrm>
              <a:prstGeom prst="ellipse">
                <a:avLst/>
              </a:prstGeom>
              <a:solidFill>
                <a:srgbClr val="C56D41"/>
              </a:solidFill>
              <a:ln w="12700" algn="ctr">
                <a:solidFill>
                  <a:srgbClr val="64351E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6" name="Oval 58"/>
              <p:cNvSpPr>
                <a:spLocks noChangeArrowheads="1"/>
              </p:cNvSpPr>
              <p:nvPr/>
            </p:nvSpPr>
            <p:spPr bwMode="auto">
              <a:xfrm>
                <a:off x="3744" y="1584"/>
                <a:ext cx="336" cy="96"/>
              </a:xfrm>
              <a:prstGeom prst="ellipse">
                <a:avLst/>
              </a:prstGeom>
              <a:solidFill>
                <a:srgbClr val="C56D41"/>
              </a:solidFill>
              <a:ln w="12700" algn="ctr">
                <a:solidFill>
                  <a:srgbClr val="64351E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grpSp>
        <p:nvGrpSpPr>
          <p:cNvPr id="35" name="Group 34"/>
          <p:cNvGrpSpPr/>
          <p:nvPr/>
        </p:nvGrpSpPr>
        <p:grpSpPr>
          <a:xfrm>
            <a:off x="7593625" y="3277218"/>
            <a:ext cx="381000" cy="381000"/>
            <a:chOff x="8229501" y="3201018"/>
            <a:chExt cx="381000" cy="381000"/>
          </a:xfrm>
        </p:grpSpPr>
        <p:sp>
          <p:nvSpPr>
            <p:cNvPr id="94" name="Rounded Rectangle 93"/>
            <p:cNvSpPr/>
            <p:nvPr/>
          </p:nvSpPr>
          <p:spPr>
            <a:xfrm rot="4320000">
              <a:off x="8229501" y="3201018"/>
              <a:ext cx="381000" cy="381000"/>
            </a:xfrm>
            <a:prstGeom prst="roundRect">
              <a:avLst/>
            </a:prstGeom>
            <a:solidFill>
              <a:srgbClr val="FEEC9D"/>
            </a:solidFill>
            <a:ln>
              <a:solidFill>
                <a:srgbClr val="744516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endParaRPr lang="en-US" dirty="0">
                <a:solidFill>
                  <a:schemeClr val="accent6">
                    <a:lumMod val="75000"/>
                  </a:schemeClr>
                </a:solidFill>
              </a:endParaRPr>
            </a:p>
          </p:txBody>
        </p:sp>
        <p:grpSp>
          <p:nvGrpSpPr>
            <p:cNvPr id="95" name="Group 54"/>
            <p:cNvGrpSpPr>
              <a:grpSpLocks/>
            </p:cNvGrpSpPr>
            <p:nvPr/>
          </p:nvGrpSpPr>
          <p:grpSpPr bwMode="auto">
            <a:xfrm rot="20520000">
              <a:off x="8286522" y="3307916"/>
              <a:ext cx="266958" cy="167204"/>
              <a:chOff x="3744" y="1584"/>
              <a:chExt cx="336" cy="240"/>
            </a:xfrm>
          </p:grpSpPr>
          <p:sp>
            <p:nvSpPr>
              <p:cNvPr id="97" name="Oval 55"/>
              <p:cNvSpPr>
                <a:spLocks noChangeArrowheads="1"/>
              </p:cNvSpPr>
              <p:nvPr/>
            </p:nvSpPr>
            <p:spPr bwMode="auto">
              <a:xfrm>
                <a:off x="3744" y="1728"/>
                <a:ext cx="336" cy="96"/>
              </a:xfrm>
              <a:prstGeom prst="ellipse">
                <a:avLst/>
              </a:prstGeom>
              <a:solidFill>
                <a:srgbClr val="C56D41"/>
              </a:solidFill>
              <a:ln w="12700" algn="ctr">
                <a:solidFill>
                  <a:srgbClr val="64351E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8" name="Oval 56"/>
              <p:cNvSpPr>
                <a:spLocks noChangeArrowheads="1"/>
              </p:cNvSpPr>
              <p:nvPr/>
            </p:nvSpPr>
            <p:spPr bwMode="auto">
              <a:xfrm>
                <a:off x="3744" y="1680"/>
                <a:ext cx="336" cy="96"/>
              </a:xfrm>
              <a:prstGeom prst="ellipse">
                <a:avLst/>
              </a:prstGeom>
              <a:solidFill>
                <a:srgbClr val="C56D41"/>
              </a:solidFill>
              <a:ln w="12700" algn="ctr">
                <a:solidFill>
                  <a:srgbClr val="64351E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9" name="Oval 57"/>
              <p:cNvSpPr>
                <a:spLocks noChangeArrowheads="1"/>
              </p:cNvSpPr>
              <p:nvPr/>
            </p:nvSpPr>
            <p:spPr bwMode="auto">
              <a:xfrm>
                <a:off x="3744" y="1632"/>
                <a:ext cx="336" cy="96"/>
              </a:xfrm>
              <a:prstGeom prst="ellipse">
                <a:avLst/>
              </a:prstGeom>
              <a:solidFill>
                <a:srgbClr val="C56D41"/>
              </a:solidFill>
              <a:ln w="12700" algn="ctr">
                <a:solidFill>
                  <a:srgbClr val="64351E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0" name="Oval 58"/>
              <p:cNvSpPr>
                <a:spLocks noChangeArrowheads="1"/>
              </p:cNvSpPr>
              <p:nvPr/>
            </p:nvSpPr>
            <p:spPr bwMode="auto">
              <a:xfrm>
                <a:off x="3744" y="1584"/>
                <a:ext cx="336" cy="96"/>
              </a:xfrm>
              <a:prstGeom prst="ellipse">
                <a:avLst/>
              </a:prstGeom>
              <a:solidFill>
                <a:srgbClr val="C56D41"/>
              </a:solidFill>
              <a:ln w="12700" algn="ctr">
                <a:solidFill>
                  <a:srgbClr val="64351E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grpSp>
        <p:nvGrpSpPr>
          <p:cNvPr id="33" name="Group 32"/>
          <p:cNvGrpSpPr/>
          <p:nvPr/>
        </p:nvGrpSpPr>
        <p:grpSpPr>
          <a:xfrm>
            <a:off x="7374069" y="3934231"/>
            <a:ext cx="381000" cy="381000"/>
            <a:chOff x="8009945" y="3858031"/>
            <a:chExt cx="381000" cy="381000"/>
          </a:xfrm>
        </p:grpSpPr>
        <p:sp>
          <p:nvSpPr>
            <p:cNvPr id="102" name="Rounded Rectangle 101"/>
            <p:cNvSpPr/>
            <p:nvPr/>
          </p:nvSpPr>
          <p:spPr>
            <a:xfrm rot="8640000">
              <a:off x="8009945" y="3858031"/>
              <a:ext cx="381000" cy="381000"/>
            </a:xfrm>
            <a:prstGeom prst="roundRect">
              <a:avLst/>
            </a:prstGeom>
            <a:solidFill>
              <a:srgbClr val="FEEC9D"/>
            </a:solidFill>
            <a:ln>
              <a:solidFill>
                <a:srgbClr val="744516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endParaRPr lang="en-US" dirty="0">
                <a:solidFill>
                  <a:schemeClr val="accent6">
                    <a:lumMod val="75000"/>
                  </a:schemeClr>
                </a:solidFill>
              </a:endParaRPr>
            </a:p>
          </p:txBody>
        </p:sp>
        <p:grpSp>
          <p:nvGrpSpPr>
            <p:cNvPr id="103" name="Group 54"/>
            <p:cNvGrpSpPr>
              <a:grpSpLocks/>
            </p:cNvGrpSpPr>
            <p:nvPr/>
          </p:nvGrpSpPr>
          <p:grpSpPr bwMode="auto">
            <a:xfrm rot="19440000">
              <a:off x="8066966" y="3964929"/>
              <a:ext cx="266958" cy="167204"/>
              <a:chOff x="3744" y="1584"/>
              <a:chExt cx="336" cy="240"/>
            </a:xfrm>
          </p:grpSpPr>
          <p:sp>
            <p:nvSpPr>
              <p:cNvPr id="105" name="Oval 55"/>
              <p:cNvSpPr>
                <a:spLocks noChangeArrowheads="1"/>
              </p:cNvSpPr>
              <p:nvPr/>
            </p:nvSpPr>
            <p:spPr bwMode="auto">
              <a:xfrm>
                <a:off x="3744" y="1728"/>
                <a:ext cx="336" cy="96"/>
              </a:xfrm>
              <a:prstGeom prst="ellipse">
                <a:avLst/>
              </a:prstGeom>
              <a:solidFill>
                <a:srgbClr val="C56D41"/>
              </a:solidFill>
              <a:ln w="12700" algn="ctr">
                <a:solidFill>
                  <a:srgbClr val="64351E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6" name="Oval 56"/>
              <p:cNvSpPr>
                <a:spLocks noChangeArrowheads="1"/>
              </p:cNvSpPr>
              <p:nvPr/>
            </p:nvSpPr>
            <p:spPr bwMode="auto">
              <a:xfrm>
                <a:off x="3744" y="1680"/>
                <a:ext cx="336" cy="96"/>
              </a:xfrm>
              <a:prstGeom prst="ellipse">
                <a:avLst/>
              </a:prstGeom>
              <a:solidFill>
                <a:srgbClr val="C56D41"/>
              </a:solidFill>
              <a:ln w="12700" algn="ctr">
                <a:solidFill>
                  <a:srgbClr val="64351E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7" name="Oval 57"/>
              <p:cNvSpPr>
                <a:spLocks noChangeArrowheads="1"/>
              </p:cNvSpPr>
              <p:nvPr/>
            </p:nvSpPr>
            <p:spPr bwMode="auto">
              <a:xfrm>
                <a:off x="3744" y="1632"/>
                <a:ext cx="336" cy="96"/>
              </a:xfrm>
              <a:prstGeom prst="ellipse">
                <a:avLst/>
              </a:prstGeom>
              <a:solidFill>
                <a:srgbClr val="C56D41"/>
              </a:solidFill>
              <a:ln w="12700" algn="ctr">
                <a:solidFill>
                  <a:srgbClr val="64351E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8" name="Oval 58"/>
              <p:cNvSpPr>
                <a:spLocks noChangeArrowheads="1"/>
              </p:cNvSpPr>
              <p:nvPr/>
            </p:nvSpPr>
            <p:spPr bwMode="auto">
              <a:xfrm>
                <a:off x="3744" y="1584"/>
                <a:ext cx="336" cy="96"/>
              </a:xfrm>
              <a:prstGeom prst="ellipse">
                <a:avLst/>
              </a:prstGeom>
              <a:solidFill>
                <a:srgbClr val="C56D41"/>
              </a:solidFill>
              <a:ln w="12700" algn="ctr">
                <a:solidFill>
                  <a:srgbClr val="64351E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grpSp>
        <p:nvGrpSpPr>
          <p:cNvPr id="32" name="Group 31"/>
          <p:cNvGrpSpPr/>
          <p:nvPr/>
        </p:nvGrpSpPr>
        <p:grpSpPr>
          <a:xfrm>
            <a:off x="6692923" y="3934231"/>
            <a:ext cx="381000" cy="381000"/>
            <a:chOff x="7328799" y="3858031"/>
            <a:chExt cx="381000" cy="381000"/>
          </a:xfrm>
        </p:grpSpPr>
        <p:sp>
          <p:nvSpPr>
            <p:cNvPr id="110" name="Rounded Rectangle 109"/>
            <p:cNvSpPr/>
            <p:nvPr/>
          </p:nvSpPr>
          <p:spPr>
            <a:xfrm rot="12960000">
              <a:off x="7328799" y="3858031"/>
              <a:ext cx="381000" cy="381000"/>
            </a:xfrm>
            <a:prstGeom prst="roundRect">
              <a:avLst/>
            </a:prstGeom>
            <a:solidFill>
              <a:srgbClr val="FEEC9D"/>
            </a:solidFill>
            <a:ln>
              <a:solidFill>
                <a:srgbClr val="744516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endParaRPr lang="en-US" dirty="0">
                <a:solidFill>
                  <a:schemeClr val="accent6">
                    <a:lumMod val="75000"/>
                  </a:schemeClr>
                </a:solidFill>
              </a:endParaRPr>
            </a:p>
          </p:txBody>
        </p:sp>
        <p:grpSp>
          <p:nvGrpSpPr>
            <p:cNvPr id="111" name="Group 54"/>
            <p:cNvGrpSpPr>
              <a:grpSpLocks/>
            </p:cNvGrpSpPr>
            <p:nvPr/>
          </p:nvGrpSpPr>
          <p:grpSpPr bwMode="auto">
            <a:xfrm rot="2160000">
              <a:off x="7385820" y="3964929"/>
              <a:ext cx="266958" cy="167204"/>
              <a:chOff x="3744" y="1584"/>
              <a:chExt cx="336" cy="240"/>
            </a:xfrm>
          </p:grpSpPr>
          <p:sp>
            <p:nvSpPr>
              <p:cNvPr id="113" name="Oval 55"/>
              <p:cNvSpPr>
                <a:spLocks noChangeArrowheads="1"/>
              </p:cNvSpPr>
              <p:nvPr/>
            </p:nvSpPr>
            <p:spPr bwMode="auto">
              <a:xfrm>
                <a:off x="3744" y="1728"/>
                <a:ext cx="336" cy="96"/>
              </a:xfrm>
              <a:prstGeom prst="ellipse">
                <a:avLst/>
              </a:prstGeom>
              <a:solidFill>
                <a:srgbClr val="C56D41"/>
              </a:solidFill>
              <a:ln w="12700" algn="ctr">
                <a:solidFill>
                  <a:srgbClr val="64351E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4" name="Oval 56"/>
              <p:cNvSpPr>
                <a:spLocks noChangeArrowheads="1"/>
              </p:cNvSpPr>
              <p:nvPr/>
            </p:nvSpPr>
            <p:spPr bwMode="auto">
              <a:xfrm>
                <a:off x="3744" y="1680"/>
                <a:ext cx="336" cy="96"/>
              </a:xfrm>
              <a:prstGeom prst="ellipse">
                <a:avLst/>
              </a:prstGeom>
              <a:solidFill>
                <a:srgbClr val="C56D41"/>
              </a:solidFill>
              <a:ln w="12700" algn="ctr">
                <a:solidFill>
                  <a:srgbClr val="64351E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5" name="Oval 57"/>
              <p:cNvSpPr>
                <a:spLocks noChangeArrowheads="1"/>
              </p:cNvSpPr>
              <p:nvPr/>
            </p:nvSpPr>
            <p:spPr bwMode="auto">
              <a:xfrm>
                <a:off x="3744" y="1632"/>
                <a:ext cx="336" cy="96"/>
              </a:xfrm>
              <a:prstGeom prst="ellipse">
                <a:avLst/>
              </a:prstGeom>
              <a:solidFill>
                <a:srgbClr val="C56D41"/>
              </a:solidFill>
              <a:ln w="12700" algn="ctr">
                <a:solidFill>
                  <a:srgbClr val="64351E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6" name="Oval 58"/>
              <p:cNvSpPr>
                <a:spLocks noChangeArrowheads="1"/>
              </p:cNvSpPr>
              <p:nvPr/>
            </p:nvSpPr>
            <p:spPr bwMode="auto">
              <a:xfrm>
                <a:off x="3744" y="1584"/>
                <a:ext cx="336" cy="96"/>
              </a:xfrm>
              <a:prstGeom prst="ellipse">
                <a:avLst/>
              </a:prstGeom>
              <a:solidFill>
                <a:srgbClr val="C56D41"/>
              </a:solidFill>
              <a:ln w="12700" algn="ctr">
                <a:solidFill>
                  <a:srgbClr val="64351E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grpSp>
        <p:nvGrpSpPr>
          <p:cNvPr id="34" name="Group 33"/>
          <p:cNvGrpSpPr/>
          <p:nvPr/>
        </p:nvGrpSpPr>
        <p:grpSpPr>
          <a:xfrm>
            <a:off x="6480529" y="3277218"/>
            <a:ext cx="381000" cy="381000"/>
            <a:chOff x="7116405" y="3201018"/>
            <a:chExt cx="381000" cy="381000"/>
          </a:xfrm>
        </p:grpSpPr>
        <p:sp>
          <p:nvSpPr>
            <p:cNvPr id="118" name="Rounded Rectangle 117"/>
            <p:cNvSpPr/>
            <p:nvPr/>
          </p:nvSpPr>
          <p:spPr>
            <a:xfrm rot="17280000">
              <a:off x="7116405" y="3201018"/>
              <a:ext cx="381000" cy="381000"/>
            </a:xfrm>
            <a:prstGeom prst="roundRect">
              <a:avLst/>
            </a:prstGeom>
            <a:solidFill>
              <a:srgbClr val="FEEC9D"/>
            </a:solidFill>
            <a:ln>
              <a:solidFill>
                <a:srgbClr val="744516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endParaRPr lang="en-US" dirty="0">
                <a:solidFill>
                  <a:schemeClr val="accent6">
                    <a:lumMod val="75000"/>
                  </a:schemeClr>
                </a:solidFill>
              </a:endParaRPr>
            </a:p>
          </p:txBody>
        </p:sp>
        <p:grpSp>
          <p:nvGrpSpPr>
            <p:cNvPr id="119" name="Group 54"/>
            <p:cNvGrpSpPr>
              <a:grpSpLocks/>
            </p:cNvGrpSpPr>
            <p:nvPr/>
          </p:nvGrpSpPr>
          <p:grpSpPr bwMode="auto">
            <a:xfrm rot="1080000">
              <a:off x="7173426" y="3307916"/>
              <a:ext cx="266958" cy="167204"/>
              <a:chOff x="3744" y="1584"/>
              <a:chExt cx="336" cy="240"/>
            </a:xfrm>
          </p:grpSpPr>
          <p:sp>
            <p:nvSpPr>
              <p:cNvPr id="121" name="Oval 55"/>
              <p:cNvSpPr>
                <a:spLocks noChangeArrowheads="1"/>
              </p:cNvSpPr>
              <p:nvPr/>
            </p:nvSpPr>
            <p:spPr bwMode="auto">
              <a:xfrm>
                <a:off x="3744" y="1728"/>
                <a:ext cx="336" cy="96"/>
              </a:xfrm>
              <a:prstGeom prst="ellipse">
                <a:avLst/>
              </a:prstGeom>
              <a:solidFill>
                <a:srgbClr val="C56D41"/>
              </a:solidFill>
              <a:ln w="12700" algn="ctr">
                <a:solidFill>
                  <a:srgbClr val="64351E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2" name="Oval 56"/>
              <p:cNvSpPr>
                <a:spLocks noChangeArrowheads="1"/>
              </p:cNvSpPr>
              <p:nvPr/>
            </p:nvSpPr>
            <p:spPr bwMode="auto">
              <a:xfrm>
                <a:off x="3744" y="1680"/>
                <a:ext cx="336" cy="96"/>
              </a:xfrm>
              <a:prstGeom prst="ellipse">
                <a:avLst/>
              </a:prstGeom>
              <a:solidFill>
                <a:srgbClr val="C56D41"/>
              </a:solidFill>
              <a:ln w="12700" algn="ctr">
                <a:solidFill>
                  <a:srgbClr val="64351E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3" name="Oval 57"/>
              <p:cNvSpPr>
                <a:spLocks noChangeArrowheads="1"/>
              </p:cNvSpPr>
              <p:nvPr/>
            </p:nvSpPr>
            <p:spPr bwMode="auto">
              <a:xfrm>
                <a:off x="3744" y="1632"/>
                <a:ext cx="336" cy="96"/>
              </a:xfrm>
              <a:prstGeom prst="ellipse">
                <a:avLst/>
              </a:prstGeom>
              <a:solidFill>
                <a:srgbClr val="C56D41"/>
              </a:solidFill>
              <a:ln w="12700" algn="ctr">
                <a:solidFill>
                  <a:srgbClr val="64351E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4" name="Oval 58"/>
              <p:cNvSpPr>
                <a:spLocks noChangeArrowheads="1"/>
              </p:cNvSpPr>
              <p:nvPr/>
            </p:nvSpPr>
            <p:spPr bwMode="auto">
              <a:xfrm>
                <a:off x="3744" y="1584"/>
                <a:ext cx="336" cy="96"/>
              </a:xfrm>
              <a:prstGeom prst="ellipse">
                <a:avLst/>
              </a:prstGeom>
              <a:solidFill>
                <a:srgbClr val="C56D41"/>
              </a:solidFill>
              <a:ln w="12700" algn="ctr">
                <a:solidFill>
                  <a:srgbClr val="64351E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sp>
        <p:nvSpPr>
          <p:cNvPr id="125" name="Rounded Rectangle 124"/>
          <p:cNvSpPr/>
          <p:nvPr/>
        </p:nvSpPr>
        <p:spPr>
          <a:xfrm>
            <a:off x="4164724" y="3352800"/>
            <a:ext cx="1524000" cy="609600"/>
          </a:xfrm>
          <a:prstGeom prst="roundRect">
            <a:avLst/>
          </a:prstGeom>
          <a:solidFill>
            <a:srgbClr val="D2D7F6"/>
          </a:solidFill>
          <a:ln>
            <a:solidFill>
              <a:srgbClr val="3447B8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dirty="0" smtClean="0">
                <a:solidFill>
                  <a:srgbClr val="3447B8"/>
                </a:solidFill>
              </a:rPr>
              <a:t>Active</a:t>
            </a:r>
            <a:br>
              <a:rPr lang="en-US" dirty="0" smtClean="0">
                <a:solidFill>
                  <a:srgbClr val="3447B8"/>
                </a:solidFill>
              </a:rPr>
            </a:br>
            <a:r>
              <a:rPr lang="en-US" dirty="0" smtClean="0">
                <a:solidFill>
                  <a:srgbClr val="3447B8"/>
                </a:solidFill>
              </a:rPr>
              <a:t>Coordinator</a:t>
            </a:r>
            <a:endParaRPr lang="en-US" dirty="0">
              <a:solidFill>
                <a:srgbClr val="3447B8"/>
              </a:solidFill>
            </a:endParaRPr>
          </a:p>
        </p:txBody>
      </p:sp>
      <p:cxnSp>
        <p:nvCxnSpPr>
          <p:cNvPr id="126" name="Straight Connector 125"/>
          <p:cNvCxnSpPr/>
          <p:nvPr/>
        </p:nvCxnSpPr>
        <p:spPr>
          <a:xfrm>
            <a:off x="5688724" y="3657600"/>
            <a:ext cx="457200" cy="0"/>
          </a:xfrm>
          <a:prstGeom prst="line">
            <a:avLst/>
          </a:prstGeom>
          <a:ln w="25400" cap="rnd">
            <a:solidFill>
              <a:srgbClr val="3447B8"/>
            </a:solidFill>
            <a:tailEnd type="triangle" w="med" len="lg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27" name="Straight Connector 126"/>
          <p:cNvCxnSpPr/>
          <p:nvPr/>
        </p:nvCxnSpPr>
        <p:spPr>
          <a:xfrm flipH="1" flipV="1">
            <a:off x="5764924" y="2944000"/>
            <a:ext cx="534692" cy="305478"/>
          </a:xfrm>
          <a:prstGeom prst="line">
            <a:avLst/>
          </a:prstGeom>
          <a:ln w="25400" cap="rnd">
            <a:solidFill>
              <a:srgbClr val="3447B8"/>
            </a:solidFill>
            <a:tailEnd type="triangle" w="med" len="lg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28" name="Straight Connector 127"/>
          <p:cNvCxnSpPr/>
          <p:nvPr/>
        </p:nvCxnSpPr>
        <p:spPr>
          <a:xfrm flipH="1">
            <a:off x="5764924" y="4083126"/>
            <a:ext cx="534692" cy="305478"/>
          </a:xfrm>
          <a:prstGeom prst="line">
            <a:avLst/>
          </a:prstGeom>
          <a:ln w="25400" cap="rnd">
            <a:solidFill>
              <a:srgbClr val="3447B8"/>
            </a:solidFill>
            <a:tailEnd type="triangle" w="med" len="lg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grpSp>
        <p:nvGrpSpPr>
          <p:cNvPr id="11" name="Group 10"/>
          <p:cNvGrpSpPr/>
          <p:nvPr/>
        </p:nvGrpSpPr>
        <p:grpSpPr>
          <a:xfrm>
            <a:off x="7010400" y="1143000"/>
            <a:ext cx="1828800" cy="914400"/>
            <a:chOff x="5334000" y="1981200"/>
            <a:chExt cx="1828800" cy="914400"/>
          </a:xfrm>
        </p:grpSpPr>
        <p:sp>
          <p:nvSpPr>
            <p:cNvPr id="152" name="Rectangle 151"/>
            <p:cNvSpPr/>
            <p:nvPr/>
          </p:nvSpPr>
          <p:spPr>
            <a:xfrm>
              <a:off x="5334000" y="2286001"/>
              <a:ext cx="1828800" cy="304800"/>
            </a:xfrm>
            <a:prstGeom prst="rect">
              <a:avLst/>
            </a:prstGeom>
            <a:solidFill>
              <a:srgbClr val="DFFFDF"/>
            </a:solidFill>
            <a:ln w="25400" algn="ctr">
              <a:solidFill>
                <a:srgbClr val="43A343"/>
              </a:solidFill>
              <a:miter lim="800000"/>
              <a:headEnd/>
              <a:tailEnd/>
            </a:ln>
            <a:effectLst/>
            <a:extLst/>
          </p:spPr>
          <p:txBody>
            <a:bodyPr wrap="none" lIns="0" tIns="0" rIns="0" bIns="0" anchor="ctr"/>
            <a:lstStyle/>
            <a:p>
              <a:r>
                <a:rPr lang="en-US" dirty="0" smtClean="0">
                  <a:solidFill>
                    <a:srgbClr val="398939"/>
                  </a:solidFill>
                  <a:latin typeface="Arial" charset="0"/>
                </a:rPr>
                <a:t>Service Locator</a:t>
              </a:r>
              <a:endParaRPr lang="en-US" dirty="0">
                <a:solidFill>
                  <a:srgbClr val="398939"/>
                </a:solidFill>
                <a:latin typeface="Arial" charset="0"/>
              </a:endParaRPr>
            </a:p>
          </p:txBody>
        </p:sp>
        <p:sp>
          <p:nvSpPr>
            <p:cNvPr id="153" name="TextBox 152"/>
            <p:cNvSpPr txBox="1"/>
            <p:nvPr/>
          </p:nvSpPr>
          <p:spPr>
            <a:xfrm>
              <a:off x="5334000" y="1981200"/>
              <a:ext cx="1828800" cy="276999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dirty="0" smtClean="0">
                  <a:solidFill>
                    <a:srgbClr val="43A343"/>
                  </a:solidFill>
                </a:rPr>
                <a:t>Leader Object</a:t>
              </a:r>
              <a:endParaRPr lang="en-US" dirty="0">
                <a:solidFill>
                  <a:srgbClr val="43A343"/>
                </a:solidFill>
              </a:endParaRPr>
            </a:p>
          </p:txBody>
        </p:sp>
        <p:sp>
          <p:nvSpPr>
            <p:cNvPr id="155" name="Rectangle 154"/>
            <p:cNvSpPr/>
            <p:nvPr/>
          </p:nvSpPr>
          <p:spPr>
            <a:xfrm>
              <a:off x="5334000" y="2590800"/>
              <a:ext cx="1828800" cy="304800"/>
            </a:xfrm>
            <a:prstGeom prst="rect">
              <a:avLst/>
            </a:prstGeom>
            <a:solidFill>
              <a:srgbClr val="DFFFDF"/>
            </a:solidFill>
            <a:ln w="25400" algn="ctr">
              <a:solidFill>
                <a:srgbClr val="43A343"/>
              </a:solidFill>
              <a:miter lim="800000"/>
              <a:headEnd/>
              <a:tailEnd/>
            </a:ln>
            <a:effectLst/>
            <a:extLst/>
          </p:spPr>
          <p:txBody>
            <a:bodyPr wrap="none" lIns="0" tIns="0" rIns="0" bIns="0" anchor="ctr"/>
            <a:lstStyle/>
            <a:p>
              <a:r>
                <a:rPr lang="en-US" dirty="0" smtClean="0">
                  <a:solidFill>
                    <a:srgbClr val="398939"/>
                  </a:solidFill>
                  <a:latin typeface="Arial" charset="0"/>
                </a:rPr>
                <a:t>Version</a:t>
              </a:r>
              <a:endParaRPr lang="en-US" dirty="0">
                <a:solidFill>
                  <a:srgbClr val="398939"/>
                </a:solidFill>
                <a:latin typeface="Arial" charset="0"/>
              </a:endParaRPr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2362200" y="1066800"/>
            <a:ext cx="3810000" cy="1015663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>
            <a:defPPr>
              <a:defRPr lang="en-US"/>
            </a:defPPr>
            <a:lvl1pPr marL="228600" indent="-228600" algn="l">
              <a:buClr>
                <a:schemeClr val="tx2"/>
              </a:buClr>
              <a:buSzPct val="125000"/>
              <a:buFont typeface="Arial" panose="020B0604020202020204" pitchFamily="34" charset="0"/>
              <a:buChar char="•"/>
            </a:lvl1pPr>
          </a:lstStyle>
          <a:p>
            <a:r>
              <a:rPr lang="en-US" sz="2000" dirty="0"/>
              <a:t>Identifies active </a:t>
            </a:r>
            <a:r>
              <a:rPr lang="en-US" sz="2000" dirty="0" smtClean="0"/>
              <a:t>coordinator</a:t>
            </a:r>
          </a:p>
          <a:p>
            <a:r>
              <a:rPr lang="en-US" sz="2000" dirty="0" smtClean="0"/>
              <a:t>Version must change within lease time</a:t>
            </a:r>
            <a:endParaRPr lang="en-US" sz="2000" dirty="0"/>
          </a:p>
        </p:txBody>
      </p:sp>
      <p:sp>
        <p:nvSpPr>
          <p:cNvPr id="58" name="TextBox 57"/>
          <p:cNvSpPr txBox="1"/>
          <p:nvPr/>
        </p:nvSpPr>
        <p:spPr>
          <a:xfrm>
            <a:off x="2362200" y="5181600"/>
            <a:ext cx="5181600" cy="1323439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>
            <a:defPPr>
              <a:defRPr lang="en-US"/>
            </a:defPPr>
            <a:lvl1pPr marL="228600" indent="-228600" algn="l">
              <a:buClr>
                <a:schemeClr val="tx2"/>
              </a:buClr>
              <a:buSzPct val="125000"/>
              <a:buFont typeface="Arial" panose="020B0604020202020204" pitchFamily="34" charset="0"/>
              <a:buChar char="•"/>
              <a:defRPr sz="2000"/>
            </a:lvl1pPr>
          </a:lstStyle>
          <a:p>
            <a:r>
              <a:rPr lang="en-US" dirty="0"/>
              <a:t>Check leader object occasionally</a:t>
            </a:r>
          </a:p>
          <a:p>
            <a:r>
              <a:rPr lang="en-US" dirty="0"/>
              <a:t>If lease time elapses with no version change, </a:t>
            </a:r>
            <a:r>
              <a:rPr lang="en-US" dirty="0" smtClean="0"/>
              <a:t>conditional write </a:t>
            </a:r>
            <a:r>
              <a:rPr lang="en-US" dirty="0"/>
              <a:t>to become leader</a:t>
            </a:r>
          </a:p>
        </p:txBody>
      </p:sp>
      <p:sp>
        <p:nvSpPr>
          <p:cNvPr id="59" name="TextBox 58"/>
          <p:cNvSpPr txBox="1"/>
          <p:nvPr/>
        </p:nvSpPr>
        <p:spPr>
          <a:xfrm>
            <a:off x="228600" y="2667000"/>
            <a:ext cx="3429000" cy="1938992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>
            <a:defPPr>
              <a:defRPr lang="en-US"/>
            </a:defPPr>
            <a:lvl1pPr marL="228600" indent="-228600" algn="l">
              <a:buClr>
                <a:schemeClr val="tx2"/>
              </a:buClr>
              <a:buSzPct val="125000"/>
              <a:buFont typeface="Arial" panose="020B0604020202020204" pitchFamily="34" charset="0"/>
              <a:buChar char="•"/>
              <a:defRPr sz="2000"/>
            </a:lvl1pPr>
          </a:lstStyle>
          <a:p>
            <a:r>
              <a:rPr lang="en-US" dirty="0"/>
              <a:t>Update leader object to maintain leadership (conditional write based on version)</a:t>
            </a:r>
          </a:p>
          <a:p>
            <a:r>
              <a:rPr lang="en-US" dirty="0"/>
              <a:t>If update fails, stop acting as coordinator</a:t>
            </a:r>
          </a:p>
        </p:txBody>
      </p:sp>
      <p:cxnSp>
        <p:nvCxnSpPr>
          <p:cNvPr id="18" name="Straight Connector 17"/>
          <p:cNvCxnSpPr>
            <a:stCxn id="59" idx="3"/>
            <a:endCxn id="125" idx="1"/>
          </p:cNvCxnSpPr>
          <p:nvPr/>
        </p:nvCxnSpPr>
        <p:spPr>
          <a:xfrm>
            <a:off x="3657600" y="3657600"/>
            <a:ext cx="507124" cy="0"/>
          </a:xfrm>
          <a:prstGeom prst="line">
            <a:avLst/>
          </a:prstGeom>
          <a:ln w="25400" cap="rnd">
            <a:prstDash val="sysDot"/>
            <a:tailEnd type="triangle" w="med" len="lg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67" name="Straight Connector 66"/>
          <p:cNvCxnSpPr/>
          <p:nvPr/>
        </p:nvCxnSpPr>
        <p:spPr>
          <a:xfrm flipV="1">
            <a:off x="4953000" y="4724400"/>
            <a:ext cx="0" cy="457200"/>
          </a:xfrm>
          <a:prstGeom prst="line">
            <a:avLst/>
          </a:prstGeom>
          <a:ln w="25400" cap="rnd">
            <a:prstDash val="sysDot"/>
            <a:tailEnd type="triangle" w="med" len="lg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V="1">
            <a:off x="7543800" y="2057400"/>
            <a:ext cx="228600" cy="1066800"/>
          </a:xfrm>
          <a:prstGeom prst="line">
            <a:avLst/>
          </a:prstGeom>
          <a:noFill/>
          <a:ln>
            <a:solidFill>
              <a:srgbClr val="43A343"/>
            </a:solidFill>
            <a:prstDash val="sysDot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cxnSp>
        <p:nvCxnSpPr>
          <p:cNvPr id="77" name="Straight Connector 76"/>
          <p:cNvCxnSpPr/>
          <p:nvPr/>
        </p:nvCxnSpPr>
        <p:spPr>
          <a:xfrm>
            <a:off x="6172200" y="1600200"/>
            <a:ext cx="838200" cy="152400"/>
          </a:xfrm>
          <a:prstGeom prst="line">
            <a:avLst/>
          </a:prstGeom>
          <a:ln w="25400" cap="rnd">
            <a:prstDash val="sysDot"/>
            <a:tailEnd type="triangle" w="med" len="lg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7603179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March 1, 2015</a:t>
            </a:r>
            <a:endParaRPr lang="en-US"/>
          </a:p>
        </p:txBody>
      </p:sp>
      <p:sp>
        <p:nvSpPr>
          <p:cNvPr id="3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The RAMCloud Storage System</a:t>
            </a:r>
            <a:endParaRPr lang="en-US"/>
          </a:p>
        </p:txBody>
      </p:sp>
      <p:sp>
        <p:nvSpPr>
          <p:cNvPr id="4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Slide </a:t>
            </a:r>
            <a:fld id="{163D9E34-FD88-43CE-8318-CD77F67383DC}" type="slidenum">
              <a:rPr lang="en-US"/>
              <a:pPr/>
              <a:t>8</a:t>
            </a:fld>
            <a:endParaRPr lang="en-US"/>
          </a:p>
        </p:txBody>
      </p:sp>
      <p:sp>
        <p:nvSpPr>
          <p:cNvPr id="228396" name="Freeform 44"/>
          <p:cNvSpPr>
            <a:spLocks/>
          </p:cNvSpPr>
          <p:nvPr/>
        </p:nvSpPr>
        <p:spPr bwMode="auto">
          <a:xfrm>
            <a:off x="1447800" y="1371600"/>
            <a:ext cx="7010400" cy="4191000"/>
          </a:xfrm>
          <a:custGeom>
            <a:avLst/>
            <a:gdLst>
              <a:gd name="T0" fmla="*/ 0 w 4416"/>
              <a:gd name="T1" fmla="*/ 1392 h 2640"/>
              <a:gd name="T2" fmla="*/ 2976 w 4416"/>
              <a:gd name="T3" fmla="*/ 0 h 2640"/>
              <a:gd name="T4" fmla="*/ 4416 w 4416"/>
              <a:gd name="T5" fmla="*/ 0 h 2640"/>
              <a:gd name="T6" fmla="*/ 4416 w 4416"/>
              <a:gd name="T7" fmla="*/ 816 h 2640"/>
              <a:gd name="T8" fmla="*/ 672 w 4416"/>
              <a:gd name="T9" fmla="*/ 2640 h 2640"/>
              <a:gd name="T10" fmla="*/ 0 w 4416"/>
              <a:gd name="T11" fmla="*/ 2640 h 2640"/>
              <a:gd name="T12" fmla="*/ 0 w 4416"/>
              <a:gd name="T13" fmla="*/ 1392 h 26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4416" h="2640">
                <a:moveTo>
                  <a:pt x="0" y="1392"/>
                </a:moveTo>
                <a:lnTo>
                  <a:pt x="2976" y="0"/>
                </a:lnTo>
                <a:lnTo>
                  <a:pt x="4416" y="0"/>
                </a:lnTo>
                <a:lnTo>
                  <a:pt x="4416" y="816"/>
                </a:lnTo>
                <a:lnTo>
                  <a:pt x="672" y="2640"/>
                </a:lnTo>
                <a:lnTo>
                  <a:pt x="0" y="2640"/>
                </a:lnTo>
                <a:lnTo>
                  <a:pt x="0" y="1392"/>
                </a:lnTo>
                <a:close/>
              </a:path>
            </a:pathLst>
          </a:custGeom>
          <a:solidFill>
            <a:srgbClr val="CCFFCC"/>
          </a:solidFill>
          <a:ln w="28575" cap="flat" cmpd="sng">
            <a:solidFill>
              <a:schemeClr val="tx1"/>
            </a:solidFill>
            <a:prstDash val="solid"/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28397" name="Freeform 45"/>
          <p:cNvSpPr>
            <a:spLocks/>
          </p:cNvSpPr>
          <p:nvPr/>
        </p:nvSpPr>
        <p:spPr bwMode="auto">
          <a:xfrm>
            <a:off x="2514600" y="2667000"/>
            <a:ext cx="5943600" cy="2895600"/>
          </a:xfrm>
          <a:custGeom>
            <a:avLst/>
            <a:gdLst>
              <a:gd name="T0" fmla="*/ 0 w 3744"/>
              <a:gd name="T1" fmla="*/ 1824 h 1824"/>
              <a:gd name="T2" fmla="*/ 3744 w 3744"/>
              <a:gd name="T3" fmla="*/ 0 h 1824"/>
              <a:gd name="T4" fmla="*/ 3744 w 3744"/>
              <a:gd name="T5" fmla="*/ 1824 h 1824"/>
              <a:gd name="T6" fmla="*/ 0 w 3744"/>
              <a:gd name="T7" fmla="*/ 1824 h 18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3744" h="1824">
                <a:moveTo>
                  <a:pt x="0" y="1824"/>
                </a:moveTo>
                <a:lnTo>
                  <a:pt x="3744" y="0"/>
                </a:lnTo>
                <a:lnTo>
                  <a:pt x="3744" y="1824"/>
                </a:lnTo>
                <a:lnTo>
                  <a:pt x="0" y="1824"/>
                </a:lnTo>
                <a:close/>
              </a:path>
            </a:pathLst>
          </a:custGeom>
          <a:solidFill>
            <a:srgbClr val="FFFFBB"/>
          </a:solidFill>
          <a:ln w="28575" cap="flat" cmpd="sng">
            <a:solidFill>
              <a:schemeClr val="tx1"/>
            </a:solidFill>
            <a:prstDash val="solid"/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28395" name="Freeform 43"/>
          <p:cNvSpPr>
            <a:spLocks/>
          </p:cNvSpPr>
          <p:nvPr/>
        </p:nvSpPr>
        <p:spPr bwMode="auto">
          <a:xfrm>
            <a:off x="1447800" y="1371600"/>
            <a:ext cx="4724400" cy="2209800"/>
          </a:xfrm>
          <a:custGeom>
            <a:avLst/>
            <a:gdLst>
              <a:gd name="T0" fmla="*/ 0 w 2976"/>
              <a:gd name="T1" fmla="*/ 1392 h 1392"/>
              <a:gd name="T2" fmla="*/ 2976 w 2976"/>
              <a:gd name="T3" fmla="*/ 0 h 1392"/>
              <a:gd name="T4" fmla="*/ 0 w 2976"/>
              <a:gd name="T5" fmla="*/ 0 h 1392"/>
              <a:gd name="T6" fmla="*/ 0 w 2976"/>
              <a:gd name="T7" fmla="*/ 1392 h 13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976" h="1392">
                <a:moveTo>
                  <a:pt x="0" y="1392"/>
                </a:moveTo>
                <a:lnTo>
                  <a:pt x="2976" y="0"/>
                </a:lnTo>
                <a:lnTo>
                  <a:pt x="0" y="0"/>
                </a:lnTo>
                <a:lnTo>
                  <a:pt x="0" y="1392"/>
                </a:lnTo>
                <a:close/>
              </a:path>
            </a:pathLst>
          </a:custGeom>
          <a:solidFill>
            <a:srgbClr val="C9D7F4"/>
          </a:solidFill>
          <a:ln w="28575" cap="flat" cmpd="sng">
            <a:solidFill>
              <a:schemeClr val="tx1"/>
            </a:solidFill>
            <a:prstDash val="solid"/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283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Lowest TCO</a:t>
            </a:r>
          </a:p>
        </p:txBody>
      </p:sp>
      <p:sp>
        <p:nvSpPr>
          <p:cNvPr id="228364" name="Rectangle 12"/>
          <p:cNvSpPr>
            <a:spLocks noChangeArrowheads="1"/>
          </p:cNvSpPr>
          <p:nvPr/>
        </p:nvSpPr>
        <p:spPr bwMode="auto">
          <a:xfrm>
            <a:off x="1447800" y="1371600"/>
            <a:ext cx="7010400" cy="4191000"/>
          </a:xfrm>
          <a:prstGeom prst="rect">
            <a:avLst/>
          </a:prstGeom>
          <a:noFill/>
          <a:ln w="2857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28365" name="Line 13"/>
          <p:cNvSpPr>
            <a:spLocks noChangeShapeType="1"/>
          </p:cNvSpPr>
          <p:nvPr/>
        </p:nvSpPr>
        <p:spPr bwMode="auto">
          <a:xfrm>
            <a:off x="1447800" y="4724400"/>
            <a:ext cx="762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28366" name="Line 14"/>
          <p:cNvSpPr>
            <a:spLocks noChangeShapeType="1"/>
          </p:cNvSpPr>
          <p:nvPr/>
        </p:nvSpPr>
        <p:spPr bwMode="auto">
          <a:xfrm>
            <a:off x="1447800" y="3886200"/>
            <a:ext cx="762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28367" name="Line 15"/>
          <p:cNvSpPr>
            <a:spLocks noChangeShapeType="1"/>
          </p:cNvSpPr>
          <p:nvPr/>
        </p:nvSpPr>
        <p:spPr bwMode="auto">
          <a:xfrm>
            <a:off x="1447800" y="3048000"/>
            <a:ext cx="762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28368" name="Line 16"/>
          <p:cNvSpPr>
            <a:spLocks noChangeShapeType="1"/>
          </p:cNvSpPr>
          <p:nvPr/>
        </p:nvSpPr>
        <p:spPr bwMode="auto">
          <a:xfrm>
            <a:off x="1447800" y="2209800"/>
            <a:ext cx="762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28369" name="Line 17"/>
          <p:cNvSpPr>
            <a:spLocks noChangeShapeType="1"/>
          </p:cNvSpPr>
          <p:nvPr/>
        </p:nvSpPr>
        <p:spPr bwMode="auto">
          <a:xfrm>
            <a:off x="8382000" y="4724400"/>
            <a:ext cx="762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28370" name="Line 18"/>
          <p:cNvSpPr>
            <a:spLocks noChangeShapeType="1"/>
          </p:cNvSpPr>
          <p:nvPr/>
        </p:nvSpPr>
        <p:spPr bwMode="auto">
          <a:xfrm>
            <a:off x="8382000" y="3886200"/>
            <a:ext cx="762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28371" name="Line 19"/>
          <p:cNvSpPr>
            <a:spLocks noChangeShapeType="1"/>
          </p:cNvSpPr>
          <p:nvPr/>
        </p:nvSpPr>
        <p:spPr bwMode="auto">
          <a:xfrm>
            <a:off x="8382000" y="3048000"/>
            <a:ext cx="762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28372" name="Line 20"/>
          <p:cNvSpPr>
            <a:spLocks noChangeShapeType="1"/>
          </p:cNvSpPr>
          <p:nvPr/>
        </p:nvSpPr>
        <p:spPr bwMode="auto">
          <a:xfrm>
            <a:off x="8382000" y="2209800"/>
            <a:ext cx="762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28373" name="Line 21"/>
          <p:cNvSpPr>
            <a:spLocks noChangeShapeType="1"/>
          </p:cNvSpPr>
          <p:nvPr/>
        </p:nvSpPr>
        <p:spPr bwMode="auto">
          <a:xfrm flipV="1">
            <a:off x="3200400" y="5486400"/>
            <a:ext cx="0" cy="762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28374" name="Line 22"/>
          <p:cNvSpPr>
            <a:spLocks noChangeShapeType="1"/>
          </p:cNvSpPr>
          <p:nvPr/>
        </p:nvSpPr>
        <p:spPr bwMode="auto">
          <a:xfrm flipV="1">
            <a:off x="4953000" y="5486400"/>
            <a:ext cx="0" cy="762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28375" name="Line 23"/>
          <p:cNvSpPr>
            <a:spLocks noChangeShapeType="1"/>
          </p:cNvSpPr>
          <p:nvPr/>
        </p:nvSpPr>
        <p:spPr bwMode="auto">
          <a:xfrm flipV="1">
            <a:off x="6705600" y="5486400"/>
            <a:ext cx="0" cy="762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28376" name="Line 24"/>
          <p:cNvSpPr>
            <a:spLocks noChangeShapeType="1"/>
          </p:cNvSpPr>
          <p:nvPr/>
        </p:nvSpPr>
        <p:spPr bwMode="auto">
          <a:xfrm flipV="1">
            <a:off x="3200400" y="1371600"/>
            <a:ext cx="0" cy="762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28377" name="Line 25"/>
          <p:cNvSpPr>
            <a:spLocks noChangeShapeType="1"/>
          </p:cNvSpPr>
          <p:nvPr/>
        </p:nvSpPr>
        <p:spPr bwMode="auto">
          <a:xfrm flipV="1">
            <a:off x="4953000" y="1371600"/>
            <a:ext cx="0" cy="762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28378" name="Line 26"/>
          <p:cNvSpPr>
            <a:spLocks noChangeShapeType="1"/>
          </p:cNvSpPr>
          <p:nvPr/>
        </p:nvSpPr>
        <p:spPr bwMode="auto">
          <a:xfrm flipV="1">
            <a:off x="6705600" y="1371600"/>
            <a:ext cx="0" cy="762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28379" name="Text Box 27"/>
          <p:cNvSpPr txBox="1">
            <a:spLocks noChangeArrowheads="1"/>
          </p:cNvSpPr>
          <p:nvPr/>
        </p:nvSpPr>
        <p:spPr bwMode="auto">
          <a:xfrm>
            <a:off x="1279525" y="5638800"/>
            <a:ext cx="31750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/>
              <a:t>0.1</a:t>
            </a:r>
          </a:p>
        </p:txBody>
      </p:sp>
      <p:sp>
        <p:nvSpPr>
          <p:cNvPr id="228380" name="Text Box 28"/>
          <p:cNvSpPr txBox="1">
            <a:spLocks noChangeArrowheads="1"/>
          </p:cNvSpPr>
          <p:nvPr/>
        </p:nvSpPr>
        <p:spPr bwMode="auto">
          <a:xfrm>
            <a:off x="3133725" y="5638800"/>
            <a:ext cx="12700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/>
              <a:t>1</a:t>
            </a:r>
          </a:p>
        </p:txBody>
      </p:sp>
      <p:sp>
        <p:nvSpPr>
          <p:cNvPr id="228381" name="Text Box 29"/>
          <p:cNvSpPr txBox="1">
            <a:spLocks noChangeArrowheads="1"/>
          </p:cNvSpPr>
          <p:nvPr/>
        </p:nvSpPr>
        <p:spPr bwMode="auto">
          <a:xfrm>
            <a:off x="4827588" y="5638800"/>
            <a:ext cx="25400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/>
              <a:t>10</a:t>
            </a:r>
          </a:p>
        </p:txBody>
      </p:sp>
      <p:sp>
        <p:nvSpPr>
          <p:cNvPr id="228382" name="Text Box 30"/>
          <p:cNvSpPr txBox="1">
            <a:spLocks noChangeArrowheads="1"/>
          </p:cNvSpPr>
          <p:nvPr/>
        </p:nvSpPr>
        <p:spPr bwMode="auto">
          <a:xfrm>
            <a:off x="6513513" y="5638800"/>
            <a:ext cx="38100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/>
              <a:t>100</a:t>
            </a:r>
          </a:p>
        </p:txBody>
      </p:sp>
      <p:sp>
        <p:nvSpPr>
          <p:cNvPr id="228383" name="Text Box 31"/>
          <p:cNvSpPr txBox="1">
            <a:spLocks noChangeArrowheads="1"/>
          </p:cNvSpPr>
          <p:nvPr/>
        </p:nvSpPr>
        <p:spPr bwMode="auto">
          <a:xfrm>
            <a:off x="8205788" y="5638800"/>
            <a:ext cx="50800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/>
              <a:t>1000</a:t>
            </a:r>
          </a:p>
        </p:txBody>
      </p:sp>
      <p:sp>
        <p:nvSpPr>
          <p:cNvPr id="228384" name="Text Box 32"/>
          <p:cNvSpPr txBox="1">
            <a:spLocks noChangeArrowheads="1"/>
          </p:cNvSpPr>
          <p:nvPr/>
        </p:nvSpPr>
        <p:spPr bwMode="auto">
          <a:xfrm>
            <a:off x="1003300" y="5411788"/>
            <a:ext cx="317500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/>
              <a:t>0.1</a:t>
            </a:r>
          </a:p>
        </p:txBody>
      </p:sp>
      <p:sp>
        <p:nvSpPr>
          <p:cNvPr id="228385" name="Text Box 33"/>
          <p:cNvSpPr txBox="1">
            <a:spLocks noChangeArrowheads="1"/>
          </p:cNvSpPr>
          <p:nvPr/>
        </p:nvSpPr>
        <p:spPr bwMode="auto">
          <a:xfrm>
            <a:off x="1193800" y="4579938"/>
            <a:ext cx="127000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/>
              <a:t>1</a:t>
            </a:r>
          </a:p>
        </p:txBody>
      </p:sp>
      <p:sp>
        <p:nvSpPr>
          <p:cNvPr id="228386" name="Text Box 34"/>
          <p:cNvSpPr txBox="1">
            <a:spLocks noChangeArrowheads="1"/>
          </p:cNvSpPr>
          <p:nvPr/>
        </p:nvSpPr>
        <p:spPr bwMode="auto">
          <a:xfrm>
            <a:off x="1066800" y="3741738"/>
            <a:ext cx="254000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/>
              <a:t>10</a:t>
            </a:r>
          </a:p>
        </p:txBody>
      </p:sp>
      <p:sp>
        <p:nvSpPr>
          <p:cNvPr id="228387" name="Text Box 35"/>
          <p:cNvSpPr txBox="1">
            <a:spLocks noChangeArrowheads="1"/>
          </p:cNvSpPr>
          <p:nvPr/>
        </p:nvSpPr>
        <p:spPr bwMode="auto">
          <a:xfrm>
            <a:off x="939800" y="2901950"/>
            <a:ext cx="38100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/>
              <a:t>100</a:t>
            </a:r>
          </a:p>
        </p:txBody>
      </p:sp>
      <p:sp>
        <p:nvSpPr>
          <p:cNvPr id="228388" name="Text Box 36"/>
          <p:cNvSpPr txBox="1">
            <a:spLocks noChangeArrowheads="1"/>
          </p:cNvSpPr>
          <p:nvPr/>
        </p:nvSpPr>
        <p:spPr bwMode="auto">
          <a:xfrm>
            <a:off x="812800" y="2065338"/>
            <a:ext cx="508000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/>
              <a:t>1000</a:t>
            </a:r>
          </a:p>
        </p:txBody>
      </p:sp>
      <p:sp>
        <p:nvSpPr>
          <p:cNvPr id="228389" name="Text Box 37"/>
          <p:cNvSpPr txBox="1">
            <a:spLocks noChangeArrowheads="1"/>
          </p:cNvSpPr>
          <p:nvPr/>
        </p:nvSpPr>
        <p:spPr bwMode="auto">
          <a:xfrm>
            <a:off x="685800" y="1227138"/>
            <a:ext cx="635000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/>
              <a:t>10000</a:t>
            </a:r>
          </a:p>
        </p:txBody>
      </p:sp>
      <p:sp>
        <p:nvSpPr>
          <p:cNvPr id="228392" name="Text Box 40"/>
          <p:cNvSpPr txBox="1">
            <a:spLocks noChangeArrowheads="1"/>
          </p:cNvSpPr>
          <p:nvPr/>
        </p:nvSpPr>
        <p:spPr bwMode="auto">
          <a:xfrm>
            <a:off x="3562419" y="5948363"/>
            <a:ext cx="2776401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2000" b="1" dirty="0">
                <a:solidFill>
                  <a:schemeClr val="tx2"/>
                </a:solidFill>
              </a:rPr>
              <a:t>Query Rate </a:t>
            </a:r>
            <a:r>
              <a:rPr lang="en-US" sz="2000" b="1" dirty="0" smtClean="0">
                <a:solidFill>
                  <a:schemeClr val="tx2"/>
                </a:solidFill>
              </a:rPr>
              <a:t>(Mops/sec</a:t>
            </a:r>
            <a:r>
              <a:rPr lang="en-US" sz="2000" b="1" dirty="0">
                <a:solidFill>
                  <a:schemeClr val="tx2"/>
                </a:solidFill>
              </a:rPr>
              <a:t>)</a:t>
            </a:r>
          </a:p>
        </p:txBody>
      </p:sp>
      <p:sp>
        <p:nvSpPr>
          <p:cNvPr id="228393" name="Text Box 41"/>
          <p:cNvSpPr txBox="1">
            <a:spLocks noChangeArrowheads="1"/>
          </p:cNvSpPr>
          <p:nvPr/>
        </p:nvSpPr>
        <p:spPr bwMode="auto">
          <a:xfrm rot="-5400000">
            <a:off x="-579438" y="3306763"/>
            <a:ext cx="207327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2000" b="1" dirty="0">
                <a:solidFill>
                  <a:schemeClr val="tx2"/>
                </a:solidFill>
              </a:rPr>
              <a:t>Dataset Size (TB)</a:t>
            </a:r>
          </a:p>
        </p:txBody>
      </p:sp>
      <p:sp>
        <p:nvSpPr>
          <p:cNvPr id="228398" name="Text Box 46"/>
          <p:cNvSpPr txBox="1">
            <a:spLocks noChangeArrowheads="1"/>
          </p:cNvSpPr>
          <p:nvPr/>
        </p:nvSpPr>
        <p:spPr bwMode="auto">
          <a:xfrm>
            <a:off x="2273300" y="1887538"/>
            <a:ext cx="752475" cy="427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2800" b="1"/>
              <a:t>Disk</a:t>
            </a:r>
          </a:p>
        </p:txBody>
      </p:sp>
      <p:sp>
        <p:nvSpPr>
          <p:cNvPr id="228401" name="Text Box 49"/>
          <p:cNvSpPr txBox="1">
            <a:spLocks noChangeArrowheads="1"/>
          </p:cNvSpPr>
          <p:nvPr/>
        </p:nvSpPr>
        <p:spPr bwMode="auto">
          <a:xfrm>
            <a:off x="4276725" y="3165475"/>
            <a:ext cx="930275" cy="427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2800" b="1"/>
              <a:t>Flash</a:t>
            </a:r>
          </a:p>
        </p:txBody>
      </p:sp>
      <p:sp>
        <p:nvSpPr>
          <p:cNvPr id="228402" name="Text Box 50"/>
          <p:cNvSpPr txBox="1">
            <a:spLocks noChangeArrowheads="1"/>
          </p:cNvSpPr>
          <p:nvPr/>
        </p:nvSpPr>
        <p:spPr bwMode="auto">
          <a:xfrm>
            <a:off x="6475413" y="4297363"/>
            <a:ext cx="1068387" cy="427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2800" b="1"/>
              <a:t>DRAM</a:t>
            </a:r>
          </a:p>
        </p:txBody>
      </p:sp>
      <p:sp>
        <p:nvSpPr>
          <p:cNvPr id="2" name="Rectangle 1"/>
          <p:cNvSpPr/>
          <p:nvPr/>
        </p:nvSpPr>
        <p:spPr>
          <a:xfrm>
            <a:off x="3505200" y="6248400"/>
            <a:ext cx="1371600" cy="533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8391" name="Text Box 39"/>
          <p:cNvSpPr txBox="1">
            <a:spLocks noChangeArrowheads="1"/>
          </p:cNvSpPr>
          <p:nvPr/>
        </p:nvSpPr>
        <p:spPr bwMode="auto">
          <a:xfrm>
            <a:off x="4343400" y="6308725"/>
            <a:ext cx="4495800" cy="40011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l"/>
            <a:r>
              <a:rPr lang="en-US" sz="1000" dirty="0"/>
              <a:t>from "Andersen et al., "FAWN: A Fast Array of Wimpy Nodes",</a:t>
            </a:r>
            <a:br>
              <a:rPr lang="en-US" sz="1000" dirty="0"/>
            </a:br>
            <a:r>
              <a:rPr lang="en-US" sz="1000" dirty="0"/>
              <a:t>Proc. 22nd Symposium on Operating System Principles, 2009, pp. 1-14. </a:t>
            </a:r>
          </a:p>
        </p:txBody>
      </p:sp>
    </p:spTree>
    <p:extLst>
      <p:ext uri="{BB962C8B-B14F-4D97-AF65-F5344CB8AC3E}">
        <p14:creationId xmlns:p14="http://schemas.microsoft.com/office/powerpoint/2010/main" val="29574741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Oval 25"/>
          <p:cNvSpPr/>
          <p:nvPr/>
        </p:nvSpPr>
        <p:spPr>
          <a:xfrm>
            <a:off x="5445071" y="2743200"/>
            <a:ext cx="1981200" cy="1981200"/>
          </a:xfrm>
          <a:prstGeom prst="ellipse">
            <a:avLst/>
          </a:prstGeom>
          <a:solidFill>
            <a:srgbClr val="FFFAD9"/>
          </a:solidFill>
          <a:ln>
            <a:solidFill>
              <a:srgbClr val="744516"/>
            </a:solidFill>
            <a:prstDash val="sysDot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4983163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>
                <a:solidFill>
                  <a:schemeClr val="tx2"/>
                </a:solidFill>
              </a:rPr>
              <a:t>Must maintain consistency between coordinator, other servers, external storage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March 1, 2015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E2162002-2512-45FD-82AF-2FE8F2E91859}" type="slidenum">
              <a:rPr lang="en-US" smtClean="0"/>
              <a:pPr>
                <a:defRPr/>
              </a:pPr>
              <a:t>80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Distributed Updates</a:t>
            </a:r>
            <a:endParaRPr lang="en-US" dirty="0"/>
          </a:p>
        </p:txBody>
      </p:sp>
      <p:sp>
        <p:nvSpPr>
          <p:cNvPr id="8" name="Rounded Rectangle 7"/>
          <p:cNvSpPr/>
          <p:nvPr/>
        </p:nvSpPr>
        <p:spPr>
          <a:xfrm>
            <a:off x="3387671" y="4191000"/>
            <a:ext cx="1524000" cy="609600"/>
          </a:xfrm>
          <a:prstGeom prst="roundRect">
            <a:avLst/>
          </a:prstGeom>
          <a:solidFill>
            <a:srgbClr val="F0F2FC"/>
          </a:solidFill>
          <a:ln>
            <a:solidFill>
              <a:srgbClr val="6474D4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dirty="0" smtClean="0">
                <a:solidFill>
                  <a:srgbClr val="6474D4"/>
                </a:solidFill>
              </a:rPr>
              <a:t>Standby</a:t>
            </a:r>
            <a:br>
              <a:rPr lang="en-US" dirty="0" smtClean="0">
                <a:solidFill>
                  <a:srgbClr val="6474D4"/>
                </a:solidFill>
              </a:rPr>
            </a:br>
            <a:r>
              <a:rPr lang="en-US" dirty="0" smtClean="0">
                <a:solidFill>
                  <a:srgbClr val="6474D4"/>
                </a:solidFill>
              </a:rPr>
              <a:t>Coordinator</a:t>
            </a:r>
            <a:endParaRPr lang="en-US" dirty="0">
              <a:solidFill>
                <a:srgbClr val="6474D4"/>
              </a:solidFill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3387671" y="2667000"/>
            <a:ext cx="1524000" cy="609600"/>
          </a:xfrm>
          <a:prstGeom prst="roundRect">
            <a:avLst/>
          </a:prstGeom>
          <a:solidFill>
            <a:srgbClr val="F0F2FC"/>
          </a:solidFill>
          <a:ln>
            <a:solidFill>
              <a:srgbClr val="6474D4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dirty="0" smtClean="0">
                <a:solidFill>
                  <a:srgbClr val="6474D4"/>
                </a:solidFill>
              </a:rPr>
              <a:t>Standby</a:t>
            </a:r>
            <a:br>
              <a:rPr lang="en-US" dirty="0" smtClean="0">
                <a:solidFill>
                  <a:srgbClr val="6474D4"/>
                </a:solidFill>
              </a:rPr>
            </a:br>
            <a:r>
              <a:rPr lang="en-US" dirty="0" smtClean="0">
                <a:solidFill>
                  <a:srgbClr val="6474D4"/>
                </a:solidFill>
              </a:rPr>
              <a:t>Coordinator</a:t>
            </a:r>
            <a:endParaRPr lang="en-US" dirty="0">
              <a:solidFill>
                <a:srgbClr val="6474D4"/>
              </a:solidFill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5864172" y="4800600"/>
            <a:ext cx="1142999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dirty="0" err="1" smtClean="0"/>
              <a:t>ZooKeeper</a:t>
            </a:r>
            <a:endParaRPr lang="en-US" dirty="0"/>
          </a:p>
        </p:txBody>
      </p:sp>
      <p:grpSp>
        <p:nvGrpSpPr>
          <p:cNvPr id="25" name="Group 24"/>
          <p:cNvGrpSpPr/>
          <p:nvPr/>
        </p:nvGrpSpPr>
        <p:grpSpPr>
          <a:xfrm>
            <a:off x="6260024" y="2964051"/>
            <a:ext cx="381000" cy="381000"/>
            <a:chOff x="5638800" y="4343400"/>
            <a:chExt cx="381000" cy="381000"/>
          </a:xfrm>
        </p:grpSpPr>
        <p:sp>
          <p:nvSpPr>
            <p:cNvPr id="60" name="Rounded Rectangle 59"/>
            <p:cNvSpPr/>
            <p:nvPr/>
          </p:nvSpPr>
          <p:spPr>
            <a:xfrm>
              <a:off x="5638800" y="4343400"/>
              <a:ext cx="381000" cy="381000"/>
            </a:xfrm>
            <a:prstGeom prst="roundRect">
              <a:avLst/>
            </a:prstGeom>
            <a:solidFill>
              <a:srgbClr val="FEEC9D"/>
            </a:solidFill>
            <a:ln>
              <a:solidFill>
                <a:srgbClr val="744516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endParaRPr lang="en-US" dirty="0">
                <a:solidFill>
                  <a:schemeClr val="accent6">
                    <a:lumMod val="75000"/>
                  </a:schemeClr>
                </a:solidFill>
              </a:endParaRPr>
            </a:p>
          </p:txBody>
        </p:sp>
        <p:grpSp>
          <p:nvGrpSpPr>
            <p:cNvPr id="72" name="Group 54"/>
            <p:cNvGrpSpPr>
              <a:grpSpLocks/>
            </p:cNvGrpSpPr>
            <p:nvPr/>
          </p:nvGrpSpPr>
          <p:grpSpPr bwMode="auto">
            <a:xfrm>
              <a:off x="5695821" y="4450298"/>
              <a:ext cx="266958" cy="167204"/>
              <a:chOff x="3744" y="1584"/>
              <a:chExt cx="336" cy="240"/>
            </a:xfrm>
          </p:grpSpPr>
          <p:sp>
            <p:nvSpPr>
              <p:cNvPr id="73" name="Oval 55"/>
              <p:cNvSpPr>
                <a:spLocks noChangeArrowheads="1"/>
              </p:cNvSpPr>
              <p:nvPr/>
            </p:nvSpPr>
            <p:spPr bwMode="auto">
              <a:xfrm>
                <a:off x="3744" y="1728"/>
                <a:ext cx="336" cy="96"/>
              </a:xfrm>
              <a:prstGeom prst="ellipse">
                <a:avLst/>
              </a:prstGeom>
              <a:solidFill>
                <a:srgbClr val="C56D41"/>
              </a:solidFill>
              <a:ln w="12700" algn="ctr">
                <a:solidFill>
                  <a:srgbClr val="64351E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4" name="Oval 56"/>
              <p:cNvSpPr>
                <a:spLocks noChangeArrowheads="1"/>
              </p:cNvSpPr>
              <p:nvPr/>
            </p:nvSpPr>
            <p:spPr bwMode="auto">
              <a:xfrm>
                <a:off x="3744" y="1680"/>
                <a:ext cx="336" cy="96"/>
              </a:xfrm>
              <a:prstGeom prst="ellipse">
                <a:avLst/>
              </a:prstGeom>
              <a:solidFill>
                <a:srgbClr val="C56D41"/>
              </a:solidFill>
              <a:ln w="12700" algn="ctr">
                <a:solidFill>
                  <a:srgbClr val="64351E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5" name="Oval 57"/>
              <p:cNvSpPr>
                <a:spLocks noChangeArrowheads="1"/>
              </p:cNvSpPr>
              <p:nvPr/>
            </p:nvSpPr>
            <p:spPr bwMode="auto">
              <a:xfrm>
                <a:off x="3744" y="1632"/>
                <a:ext cx="336" cy="96"/>
              </a:xfrm>
              <a:prstGeom prst="ellipse">
                <a:avLst/>
              </a:prstGeom>
              <a:solidFill>
                <a:srgbClr val="C56D41"/>
              </a:solidFill>
              <a:ln w="12700" algn="ctr">
                <a:solidFill>
                  <a:srgbClr val="64351E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6" name="Oval 58"/>
              <p:cNvSpPr>
                <a:spLocks noChangeArrowheads="1"/>
              </p:cNvSpPr>
              <p:nvPr/>
            </p:nvSpPr>
            <p:spPr bwMode="auto">
              <a:xfrm>
                <a:off x="3744" y="1584"/>
                <a:ext cx="336" cy="96"/>
              </a:xfrm>
              <a:prstGeom prst="ellipse">
                <a:avLst/>
              </a:prstGeom>
              <a:solidFill>
                <a:srgbClr val="C56D41"/>
              </a:solidFill>
              <a:ln w="12700" algn="ctr">
                <a:solidFill>
                  <a:srgbClr val="64351E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grpSp>
        <p:nvGrpSpPr>
          <p:cNvPr id="35" name="Group 34"/>
          <p:cNvGrpSpPr/>
          <p:nvPr/>
        </p:nvGrpSpPr>
        <p:grpSpPr>
          <a:xfrm>
            <a:off x="6816572" y="3353418"/>
            <a:ext cx="381000" cy="381000"/>
            <a:chOff x="8229501" y="3201018"/>
            <a:chExt cx="381000" cy="381000"/>
          </a:xfrm>
        </p:grpSpPr>
        <p:sp>
          <p:nvSpPr>
            <p:cNvPr id="94" name="Rounded Rectangle 93"/>
            <p:cNvSpPr/>
            <p:nvPr/>
          </p:nvSpPr>
          <p:spPr>
            <a:xfrm rot="4320000">
              <a:off x="8229501" y="3201018"/>
              <a:ext cx="381000" cy="381000"/>
            </a:xfrm>
            <a:prstGeom prst="roundRect">
              <a:avLst/>
            </a:prstGeom>
            <a:solidFill>
              <a:srgbClr val="FEEC9D"/>
            </a:solidFill>
            <a:ln>
              <a:solidFill>
                <a:srgbClr val="744516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endParaRPr lang="en-US" dirty="0">
                <a:solidFill>
                  <a:schemeClr val="accent6">
                    <a:lumMod val="75000"/>
                  </a:schemeClr>
                </a:solidFill>
              </a:endParaRPr>
            </a:p>
          </p:txBody>
        </p:sp>
        <p:grpSp>
          <p:nvGrpSpPr>
            <p:cNvPr id="95" name="Group 54"/>
            <p:cNvGrpSpPr>
              <a:grpSpLocks/>
            </p:cNvGrpSpPr>
            <p:nvPr/>
          </p:nvGrpSpPr>
          <p:grpSpPr bwMode="auto">
            <a:xfrm rot="20520000">
              <a:off x="8286522" y="3307916"/>
              <a:ext cx="266958" cy="167204"/>
              <a:chOff x="3744" y="1584"/>
              <a:chExt cx="336" cy="240"/>
            </a:xfrm>
          </p:grpSpPr>
          <p:sp>
            <p:nvSpPr>
              <p:cNvPr id="97" name="Oval 55"/>
              <p:cNvSpPr>
                <a:spLocks noChangeArrowheads="1"/>
              </p:cNvSpPr>
              <p:nvPr/>
            </p:nvSpPr>
            <p:spPr bwMode="auto">
              <a:xfrm>
                <a:off x="3744" y="1728"/>
                <a:ext cx="336" cy="96"/>
              </a:xfrm>
              <a:prstGeom prst="ellipse">
                <a:avLst/>
              </a:prstGeom>
              <a:solidFill>
                <a:srgbClr val="C56D41"/>
              </a:solidFill>
              <a:ln w="12700" algn="ctr">
                <a:solidFill>
                  <a:srgbClr val="64351E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8" name="Oval 56"/>
              <p:cNvSpPr>
                <a:spLocks noChangeArrowheads="1"/>
              </p:cNvSpPr>
              <p:nvPr/>
            </p:nvSpPr>
            <p:spPr bwMode="auto">
              <a:xfrm>
                <a:off x="3744" y="1680"/>
                <a:ext cx="336" cy="96"/>
              </a:xfrm>
              <a:prstGeom prst="ellipse">
                <a:avLst/>
              </a:prstGeom>
              <a:solidFill>
                <a:srgbClr val="C56D41"/>
              </a:solidFill>
              <a:ln w="12700" algn="ctr">
                <a:solidFill>
                  <a:srgbClr val="64351E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9" name="Oval 57"/>
              <p:cNvSpPr>
                <a:spLocks noChangeArrowheads="1"/>
              </p:cNvSpPr>
              <p:nvPr/>
            </p:nvSpPr>
            <p:spPr bwMode="auto">
              <a:xfrm>
                <a:off x="3744" y="1632"/>
                <a:ext cx="336" cy="96"/>
              </a:xfrm>
              <a:prstGeom prst="ellipse">
                <a:avLst/>
              </a:prstGeom>
              <a:solidFill>
                <a:srgbClr val="C56D41"/>
              </a:solidFill>
              <a:ln w="12700" algn="ctr">
                <a:solidFill>
                  <a:srgbClr val="64351E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0" name="Oval 58"/>
              <p:cNvSpPr>
                <a:spLocks noChangeArrowheads="1"/>
              </p:cNvSpPr>
              <p:nvPr/>
            </p:nvSpPr>
            <p:spPr bwMode="auto">
              <a:xfrm>
                <a:off x="3744" y="1584"/>
                <a:ext cx="336" cy="96"/>
              </a:xfrm>
              <a:prstGeom prst="ellipse">
                <a:avLst/>
              </a:prstGeom>
              <a:solidFill>
                <a:srgbClr val="C56D41"/>
              </a:solidFill>
              <a:ln w="12700" algn="ctr">
                <a:solidFill>
                  <a:srgbClr val="64351E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grpSp>
        <p:nvGrpSpPr>
          <p:cNvPr id="33" name="Group 32"/>
          <p:cNvGrpSpPr/>
          <p:nvPr/>
        </p:nvGrpSpPr>
        <p:grpSpPr>
          <a:xfrm>
            <a:off x="6597016" y="4010431"/>
            <a:ext cx="381000" cy="381000"/>
            <a:chOff x="8009945" y="3858031"/>
            <a:chExt cx="381000" cy="381000"/>
          </a:xfrm>
        </p:grpSpPr>
        <p:sp>
          <p:nvSpPr>
            <p:cNvPr id="102" name="Rounded Rectangle 101"/>
            <p:cNvSpPr/>
            <p:nvPr/>
          </p:nvSpPr>
          <p:spPr>
            <a:xfrm rot="8640000">
              <a:off x="8009945" y="3858031"/>
              <a:ext cx="381000" cy="381000"/>
            </a:xfrm>
            <a:prstGeom prst="roundRect">
              <a:avLst/>
            </a:prstGeom>
            <a:solidFill>
              <a:srgbClr val="FEEC9D"/>
            </a:solidFill>
            <a:ln>
              <a:solidFill>
                <a:srgbClr val="744516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endParaRPr lang="en-US" dirty="0">
                <a:solidFill>
                  <a:schemeClr val="accent6">
                    <a:lumMod val="75000"/>
                  </a:schemeClr>
                </a:solidFill>
              </a:endParaRPr>
            </a:p>
          </p:txBody>
        </p:sp>
        <p:grpSp>
          <p:nvGrpSpPr>
            <p:cNvPr id="103" name="Group 54"/>
            <p:cNvGrpSpPr>
              <a:grpSpLocks/>
            </p:cNvGrpSpPr>
            <p:nvPr/>
          </p:nvGrpSpPr>
          <p:grpSpPr bwMode="auto">
            <a:xfrm rot="19440000">
              <a:off x="8066966" y="3964929"/>
              <a:ext cx="266958" cy="167204"/>
              <a:chOff x="3744" y="1584"/>
              <a:chExt cx="336" cy="240"/>
            </a:xfrm>
          </p:grpSpPr>
          <p:sp>
            <p:nvSpPr>
              <p:cNvPr id="105" name="Oval 55"/>
              <p:cNvSpPr>
                <a:spLocks noChangeArrowheads="1"/>
              </p:cNvSpPr>
              <p:nvPr/>
            </p:nvSpPr>
            <p:spPr bwMode="auto">
              <a:xfrm>
                <a:off x="3744" y="1728"/>
                <a:ext cx="336" cy="96"/>
              </a:xfrm>
              <a:prstGeom prst="ellipse">
                <a:avLst/>
              </a:prstGeom>
              <a:solidFill>
                <a:srgbClr val="C56D41"/>
              </a:solidFill>
              <a:ln w="12700" algn="ctr">
                <a:solidFill>
                  <a:srgbClr val="64351E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6" name="Oval 56"/>
              <p:cNvSpPr>
                <a:spLocks noChangeArrowheads="1"/>
              </p:cNvSpPr>
              <p:nvPr/>
            </p:nvSpPr>
            <p:spPr bwMode="auto">
              <a:xfrm>
                <a:off x="3744" y="1680"/>
                <a:ext cx="336" cy="96"/>
              </a:xfrm>
              <a:prstGeom prst="ellipse">
                <a:avLst/>
              </a:prstGeom>
              <a:solidFill>
                <a:srgbClr val="C56D41"/>
              </a:solidFill>
              <a:ln w="12700" algn="ctr">
                <a:solidFill>
                  <a:srgbClr val="64351E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7" name="Oval 57"/>
              <p:cNvSpPr>
                <a:spLocks noChangeArrowheads="1"/>
              </p:cNvSpPr>
              <p:nvPr/>
            </p:nvSpPr>
            <p:spPr bwMode="auto">
              <a:xfrm>
                <a:off x="3744" y="1632"/>
                <a:ext cx="336" cy="96"/>
              </a:xfrm>
              <a:prstGeom prst="ellipse">
                <a:avLst/>
              </a:prstGeom>
              <a:solidFill>
                <a:srgbClr val="C56D41"/>
              </a:solidFill>
              <a:ln w="12700" algn="ctr">
                <a:solidFill>
                  <a:srgbClr val="64351E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8" name="Oval 58"/>
              <p:cNvSpPr>
                <a:spLocks noChangeArrowheads="1"/>
              </p:cNvSpPr>
              <p:nvPr/>
            </p:nvSpPr>
            <p:spPr bwMode="auto">
              <a:xfrm>
                <a:off x="3744" y="1584"/>
                <a:ext cx="336" cy="96"/>
              </a:xfrm>
              <a:prstGeom prst="ellipse">
                <a:avLst/>
              </a:prstGeom>
              <a:solidFill>
                <a:srgbClr val="C56D41"/>
              </a:solidFill>
              <a:ln w="12700" algn="ctr">
                <a:solidFill>
                  <a:srgbClr val="64351E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grpSp>
        <p:nvGrpSpPr>
          <p:cNvPr id="32" name="Group 31"/>
          <p:cNvGrpSpPr/>
          <p:nvPr/>
        </p:nvGrpSpPr>
        <p:grpSpPr>
          <a:xfrm>
            <a:off x="5915870" y="4010431"/>
            <a:ext cx="381000" cy="381000"/>
            <a:chOff x="7328799" y="3858031"/>
            <a:chExt cx="381000" cy="381000"/>
          </a:xfrm>
        </p:grpSpPr>
        <p:sp>
          <p:nvSpPr>
            <p:cNvPr id="110" name="Rounded Rectangle 109"/>
            <p:cNvSpPr/>
            <p:nvPr/>
          </p:nvSpPr>
          <p:spPr>
            <a:xfrm rot="12960000">
              <a:off x="7328799" y="3858031"/>
              <a:ext cx="381000" cy="381000"/>
            </a:xfrm>
            <a:prstGeom prst="roundRect">
              <a:avLst/>
            </a:prstGeom>
            <a:solidFill>
              <a:srgbClr val="FEEC9D"/>
            </a:solidFill>
            <a:ln>
              <a:solidFill>
                <a:srgbClr val="744516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endParaRPr lang="en-US" dirty="0">
                <a:solidFill>
                  <a:schemeClr val="accent6">
                    <a:lumMod val="75000"/>
                  </a:schemeClr>
                </a:solidFill>
              </a:endParaRPr>
            </a:p>
          </p:txBody>
        </p:sp>
        <p:grpSp>
          <p:nvGrpSpPr>
            <p:cNvPr id="111" name="Group 54"/>
            <p:cNvGrpSpPr>
              <a:grpSpLocks/>
            </p:cNvGrpSpPr>
            <p:nvPr/>
          </p:nvGrpSpPr>
          <p:grpSpPr bwMode="auto">
            <a:xfrm rot="2160000">
              <a:off x="7385820" y="3964929"/>
              <a:ext cx="266958" cy="167204"/>
              <a:chOff x="3744" y="1584"/>
              <a:chExt cx="336" cy="240"/>
            </a:xfrm>
          </p:grpSpPr>
          <p:sp>
            <p:nvSpPr>
              <p:cNvPr id="113" name="Oval 55"/>
              <p:cNvSpPr>
                <a:spLocks noChangeArrowheads="1"/>
              </p:cNvSpPr>
              <p:nvPr/>
            </p:nvSpPr>
            <p:spPr bwMode="auto">
              <a:xfrm>
                <a:off x="3744" y="1728"/>
                <a:ext cx="336" cy="96"/>
              </a:xfrm>
              <a:prstGeom prst="ellipse">
                <a:avLst/>
              </a:prstGeom>
              <a:solidFill>
                <a:srgbClr val="C56D41"/>
              </a:solidFill>
              <a:ln w="12700" algn="ctr">
                <a:solidFill>
                  <a:srgbClr val="64351E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4" name="Oval 56"/>
              <p:cNvSpPr>
                <a:spLocks noChangeArrowheads="1"/>
              </p:cNvSpPr>
              <p:nvPr/>
            </p:nvSpPr>
            <p:spPr bwMode="auto">
              <a:xfrm>
                <a:off x="3744" y="1680"/>
                <a:ext cx="336" cy="96"/>
              </a:xfrm>
              <a:prstGeom prst="ellipse">
                <a:avLst/>
              </a:prstGeom>
              <a:solidFill>
                <a:srgbClr val="C56D41"/>
              </a:solidFill>
              <a:ln w="12700" algn="ctr">
                <a:solidFill>
                  <a:srgbClr val="64351E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5" name="Oval 57"/>
              <p:cNvSpPr>
                <a:spLocks noChangeArrowheads="1"/>
              </p:cNvSpPr>
              <p:nvPr/>
            </p:nvSpPr>
            <p:spPr bwMode="auto">
              <a:xfrm>
                <a:off x="3744" y="1632"/>
                <a:ext cx="336" cy="96"/>
              </a:xfrm>
              <a:prstGeom prst="ellipse">
                <a:avLst/>
              </a:prstGeom>
              <a:solidFill>
                <a:srgbClr val="C56D41"/>
              </a:solidFill>
              <a:ln w="12700" algn="ctr">
                <a:solidFill>
                  <a:srgbClr val="64351E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6" name="Oval 58"/>
              <p:cNvSpPr>
                <a:spLocks noChangeArrowheads="1"/>
              </p:cNvSpPr>
              <p:nvPr/>
            </p:nvSpPr>
            <p:spPr bwMode="auto">
              <a:xfrm>
                <a:off x="3744" y="1584"/>
                <a:ext cx="336" cy="96"/>
              </a:xfrm>
              <a:prstGeom prst="ellipse">
                <a:avLst/>
              </a:prstGeom>
              <a:solidFill>
                <a:srgbClr val="C56D41"/>
              </a:solidFill>
              <a:ln w="12700" algn="ctr">
                <a:solidFill>
                  <a:srgbClr val="64351E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grpSp>
        <p:nvGrpSpPr>
          <p:cNvPr id="34" name="Group 33"/>
          <p:cNvGrpSpPr/>
          <p:nvPr/>
        </p:nvGrpSpPr>
        <p:grpSpPr>
          <a:xfrm>
            <a:off x="5703476" y="3353418"/>
            <a:ext cx="381000" cy="381000"/>
            <a:chOff x="7116405" y="3201018"/>
            <a:chExt cx="381000" cy="381000"/>
          </a:xfrm>
        </p:grpSpPr>
        <p:sp>
          <p:nvSpPr>
            <p:cNvPr id="118" name="Rounded Rectangle 117"/>
            <p:cNvSpPr/>
            <p:nvPr/>
          </p:nvSpPr>
          <p:spPr>
            <a:xfrm rot="17280000">
              <a:off x="7116405" y="3201018"/>
              <a:ext cx="381000" cy="381000"/>
            </a:xfrm>
            <a:prstGeom prst="roundRect">
              <a:avLst/>
            </a:prstGeom>
            <a:solidFill>
              <a:srgbClr val="FEEC9D"/>
            </a:solidFill>
            <a:ln>
              <a:solidFill>
                <a:srgbClr val="744516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endParaRPr lang="en-US" dirty="0">
                <a:solidFill>
                  <a:schemeClr val="accent6">
                    <a:lumMod val="75000"/>
                  </a:schemeClr>
                </a:solidFill>
              </a:endParaRPr>
            </a:p>
          </p:txBody>
        </p:sp>
        <p:grpSp>
          <p:nvGrpSpPr>
            <p:cNvPr id="119" name="Group 54"/>
            <p:cNvGrpSpPr>
              <a:grpSpLocks/>
            </p:cNvGrpSpPr>
            <p:nvPr/>
          </p:nvGrpSpPr>
          <p:grpSpPr bwMode="auto">
            <a:xfrm rot="1080000">
              <a:off x="7173426" y="3307916"/>
              <a:ext cx="266958" cy="167204"/>
              <a:chOff x="3744" y="1584"/>
              <a:chExt cx="336" cy="240"/>
            </a:xfrm>
          </p:grpSpPr>
          <p:sp>
            <p:nvSpPr>
              <p:cNvPr id="121" name="Oval 55"/>
              <p:cNvSpPr>
                <a:spLocks noChangeArrowheads="1"/>
              </p:cNvSpPr>
              <p:nvPr/>
            </p:nvSpPr>
            <p:spPr bwMode="auto">
              <a:xfrm>
                <a:off x="3744" y="1728"/>
                <a:ext cx="336" cy="96"/>
              </a:xfrm>
              <a:prstGeom prst="ellipse">
                <a:avLst/>
              </a:prstGeom>
              <a:solidFill>
                <a:srgbClr val="C56D41"/>
              </a:solidFill>
              <a:ln w="12700" algn="ctr">
                <a:solidFill>
                  <a:srgbClr val="64351E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2" name="Oval 56"/>
              <p:cNvSpPr>
                <a:spLocks noChangeArrowheads="1"/>
              </p:cNvSpPr>
              <p:nvPr/>
            </p:nvSpPr>
            <p:spPr bwMode="auto">
              <a:xfrm>
                <a:off x="3744" y="1680"/>
                <a:ext cx="336" cy="96"/>
              </a:xfrm>
              <a:prstGeom prst="ellipse">
                <a:avLst/>
              </a:prstGeom>
              <a:solidFill>
                <a:srgbClr val="C56D41"/>
              </a:solidFill>
              <a:ln w="12700" algn="ctr">
                <a:solidFill>
                  <a:srgbClr val="64351E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3" name="Oval 57"/>
              <p:cNvSpPr>
                <a:spLocks noChangeArrowheads="1"/>
              </p:cNvSpPr>
              <p:nvPr/>
            </p:nvSpPr>
            <p:spPr bwMode="auto">
              <a:xfrm>
                <a:off x="3744" y="1632"/>
                <a:ext cx="336" cy="96"/>
              </a:xfrm>
              <a:prstGeom prst="ellipse">
                <a:avLst/>
              </a:prstGeom>
              <a:solidFill>
                <a:srgbClr val="C56D41"/>
              </a:solidFill>
              <a:ln w="12700" algn="ctr">
                <a:solidFill>
                  <a:srgbClr val="64351E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4" name="Oval 58"/>
              <p:cNvSpPr>
                <a:spLocks noChangeArrowheads="1"/>
              </p:cNvSpPr>
              <p:nvPr/>
            </p:nvSpPr>
            <p:spPr bwMode="auto">
              <a:xfrm>
                <a:off x="3744" y="1584"/>
                <a:ext cx="336" cy="96"/>
              </a:xfrm>
              <a:prstGeom prst="ellipse">
                <a:avLst/>
              </a:prstGeom>
              <a:solidFill>
                <a:srgbClr val="C56D41"/>
              </a:solidFill>
              <a:ln w="12700" algn="ctr">
                <a:solidFill>
                  <a:srgbClr val="64351E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sp>
        <p:nvSpPr>
          <p:cNvPr id="125" name="Rounded Rectangle 124"/>
          <p:cNvSpPr/>
          <p:nvPr/>
        </p:nvSpPr>
        <p:spPr>
          <a:xfrm>
            <a:off x="3387671" y="3429000"/>
            <a:ext cx="1524000" cy="609600"/>
          </a:xfrm>
          <a:prstGeom prst="roundRect">
            <a:avLst/>
          </a:prstGeom>
          <a:solidFill>
            <a:srgbClr val="D2D7F6"/>
          </a:solidFill>
          <a:ln>
            <a:solidFill>
              <a:srgbClr val="3447B8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dirty="0" smtClean="0">
                <a:solidFill>
                  <a:srgbClr val="3447B8"/>
                </a:solidFill>
              </a:rPr>
              <a:t>Active</a:t>
            </a:r>
            <a:br>
              <a:rPr lang="en-US" dirty="0" smtClean="0">
                <a:solidFill>
                  <a:srgbClr val="3447B8"/>
                </a:solidFill>
              </a:rPr>
            </a:br>
            <a:r>
              <a:rPr lang="en-US" dirty="0" smtClean="0">
                <a:solidFill>
                  <a:srgbClr val="3447B8"/>
                </a:solidFill>
              </a:rPr>
              <a:t>Coordinator</a:t>
            </a:r>
            <a:endParaRPr lang="en-US" dirty="0">
              <a:solidFill>
                <a:srgbClr val="3447B8"/>
              </a:solidFill>
            </a:endParaRPr>
          </a:p>
        </p:txBody>
      </p:sp>
      <p:cxnSp>
        <p:nvCxnSpPr>
          <p:cNvPr id="126" name="Straight Connector 125"/>
          <p:cNvCxnSpPr/>
          <p:nvPr/>
        </p:nvCxnSpPr>
        <p:spPr>
          <a:xfrm>
            <a:off x="4911671" y="3733800"/>
            <a:ext cx="457200" cy="0"/>
          </a:xfrm>
          <a:prstGeom prst="line">
            <a:avLst/>
          </a:prstGeom>
          <a:ln w="25400" cap="rnd">
            <a:solidFill>
              <a:srgbClr val="3447B8"/>
            </a:solidFill>
            <a:tailEnd type="triangle" w="med" len="lg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27" name="Straight Connector 126"/>
          <p:cNvCxnSpPr/>
          <p:nvPr/>
        </p:nvCxnSpPr>
        <p:spPr>
          <a:xfrm flipH="1" flipV="1">
            <a:off x="4987871" y="3020200"/>
            <a:ext cx="534692" cy="305478"/>
          </a:xfrm>
          <a:prstGeom prst="line">
            <a:avLst/>
          </a:prstGeom>
          <a:ln w="25400" cap="rnd">
            <a:solidFill>
              <a:srgbClr val="3447B8"/>
            </a:solidFill>
            <a:tailEnd type="triangle" w="med" len="lg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28" name="Straight Connector 127"/>
          <p:cNvCxnSpPr/>
          <p:nvPr/>
        </p:nvCxnSpPr>
        <p:spPr>
          <a:xfrm flipH="1">
            <a:off x="4987871" y="4159326"/>
            <a:ext cx="534692" cy="305478"/>
          </a:xfrm>
          <a:prstGeom prst="line">
            <a:avLst/>
          </a:prstGeom>
          <a:ln w="25400" cap="rnd">
            <a:solidFill>
              <a:srgbClr val="3447B8"/>
            </a:solidFill>
            <a:tailEnd type="triangle" w="med" len="lg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32" name="TextBox 131"/>
          <p:cNvSpPr txBox="1"/>
          <p:nvPr/>
        </p:nvSpPr>
        <p:spPr>
          <a:xfrm>
            <a:off x="381000" y="2590800"/>
            <a:ext cx="2590800" cy="61555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284163" indent="-284163" algn="l"/>
            <a:r>
              <a:rPr lang="en-US" sz="2000" dirty="0" smtClean="0">
                <a:solidFill>
                  <a:schemeClr val="accent4"/>
                </a:solidFill>
              </a:rPr>
              <a:t>1.	Client request: “create new table”</a:t>
            </a:r>
            <a:endParaRPr lang="en-US" sz="2000" dirty="0">
              <a:solidFill>
                <a:schemeClr val="accent4"/>
              </a:solidFill>
            </a:endParaRPr>
          </a:p>
        </p:txBody>
      </p:sp>
      <p:sp>
        <p:nvSpPr>
          <p:cNvPr id="134" name="TextBox 133"/>
          <p:cNvSpPr txBox="1"/>
          <p:nvPr/>
        </p:nvSpPr>
        <p:spPr>
          <a:xfrm>
            <a:off x="5943600" y="5128349"/>
            <a:ext cx="3124200" cy="61555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284163" indent="-284163" algn="l"/>
            <a:r>
              <a:rPr lang="en-US" sz="2000" dirty="0" smtClean="0">
                <a:solidFill>
                  <a:schemeClr val="accent4"/>
                </a:solidFill>
              </a:rPr>
              <a:t>4.	Update external storage: “finished table creation”</a:t>
            </a:r>
            <a:endParaRPr lang="en-US" sz="2000" dirty="0">
              <a:solidFill>
                <a:schemeClr val="accent4"/>
              </a:solidFill>
            </a:endParaRPr>
          </a:p>
        </p:txBody>
      </p:sp>
      <p:sp>
        <p:nvSpPr>
          <p:cNvPr id="135" name="TextBox 134"/>
          <p:cNvSpPr txBox="1"/>
          <p:nvPr/>
        </p:nvSpPr>
        <p:spPr>
          <a:xfrm>
            <a:off x="914400" y="4495800"/>
            <a:ext cx="2057400" cy="61555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284163" indent="-284163" algn="l"/>
            <a:r>
              <a:rPr lang="en-US" sz="2000" dirty="0" smtClean="0">
                <a:solidFill>
                  <a:schemeClr val="accent4"/>
                </a:solidFill>
              </a:rPr>
              <a:t>3.	Tell master to take ownership</a:t>
            </a:r>
            <a:endParaRPr lang="en-US" sz="2000" dirty="0">
              <a:solidFill>
                <a:schemeClr val="accent4"/>
              </a:solidFill>
            </a:endParaRPr>
          </a:p>
        </p:txBody>
      </p:sp>
      <p:sp>
        <p:nvSpPr>
          <p:cNvPr id="136" name="TextBox 135"/>
          <p:cNvSpPr txBox="1"/>
          <p:nvPr/>
        </p:nvSpPr>
        <p:spPr>
          <a:xfrm>
            <a:off x="4343400" y="1899047"/>
            <a:ext cx="4419600" cy="61555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284163" indent="-284163" algn="l"/>
            <a:r>
              <a:rPr lang="en-US" sz="2000" dirty="0" smtClean="0">
                <a:solidFill>
                  <a:schemeClr val="accent4"/>
                </a:solidFill>
              </a:rPr>
              <a:t>2.	Create external storage object for table: “intend to place on server X”</a:t>
            </a:r>
            <a:endParaRPr lang="en-US" sz="2000" dirty="0">
              <a:solidFill>
                <a:schemeClr val="accent4"/>
              </a:solidFill>
            </a:endParaRPr>
          </a:p>
        </p:txBody>
      </p:sp>
      <p:sp>
        <p:nvSpPr>
          <p:cNvPr id="13" name="Freeform 12"/>
          <p:cNvSpPr/>
          <p:nvPr/>
        </p:nvSpPr>
        <p:spPr>
          <a:xfrm>
            <a:off x="4754016" y="3593027"/>
            <a:ext cx="1694793" cy="140773"/>
          </a:xfrm>
          <a:custGeom>
            <a:avLst/>
            <a:gdLst>
              <a:gd name="connsiteX0" fmla="*/ 0 w 1694793"/>
              <a:gd name="connsiteY0" fmla="*/ 0 h 7882"/>
              <a:gd name="connsiteX1" fmla="*/ 1694793 w 1694793"/>
              <a:gd name="connsiteY1" fmla="*/ 7882 h 7882"/>
              <a:gd name="connsiteX0" fmla="*/ 0 w 10000"/>
              <a:gd name="connsiteY0" fmla="*/ 112265 h 122265"/>
              <a:gd name="connsiteX1" fmla="*/ 10000 w 10000"/>
              <a:gd name="connsiteY1" fmla="*/ 122265 h 122265"/>
              <a:gd name="connsiteX0" fmla="*/ 0 w 10000"/>
              <a:gd name="connsiteY0" fmla="*/ 168601 h 178601"/>
              <a:gd name="connsiteX1" fmla="*/ 10000 w 10000"/>
              <a:gd name="connsiteY1" fmla="*/ 178601 h 1786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0000" h="178601">
                <a:moveTo>
                  <a:pt x="0" y="168601"/>
                </a:moveTo>
                <a:cubicBezTo>
                  <a:pt x="3938" y="-88091"/>
                  <a:pt x="7039" y="-24752"/>
                  <a:pt x="10000" y="178601"/>
                </a:cubicBezTo>
              </a:path>
            </a:pathLst>
          </a:custGeom>
          <a:noFill/>
          <a:ln w="50800">
            <a:solidFill>
              <a:schemeClr val="accent4"/>
            </a:solidFill>
            <a:tailEnd type="triangle" w="med" len="lg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endParaRPr lang="en-US"/>
          </a:p>
        </p:txBody>
      </p:sp>
      <p:grpSp>
        <p:nvGrpSpPr>
          <p:cNvPr id="137" name="Group 136"/>
          <p:cNvGrpSpPr/>
          <p:nvPr/>
        </p:nvGrpSpPr>
        <p:grpSpPr>
          <a:xfrm>
            <a:off x="2667000" y="5290185"/>
            <a:ext cx="873071" cy="1034415"/>
            <a:chOff x="1905000" y="3429000"/>
            <a:chExt cx="873071" cy="1034415"/>
          </a:xfrm>
        </p:grpSpPr>
        <p:sp>
          <p:nvSpPr>
            <p:cNvPr id="138" name="Rounded Rectangle 137"/>
            <p:cNvSpPr/>
            <p:nvPr/>
          </p:nvSpPr>
          <p:spPr>
            <a:xfrm>
              <a:off x="1905000" y="3429000"/>
              <a:ext cx="873071" cy="914400"/>
            </a:xfrm>
            <a:prstGeom prst="roundRect">
              <a:avLst/>
            </a:prstGeom>
            <a:solidFill>
              <a:srgbClr val="E3EAF9"/>
            </a:solidFill>
            <a:ln>
              <a:solidFill>
                <a:srgbClr val="4974CB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9" name="TextBox 138"/>
            <p:cNvSpPr txBox="1"/>
            <p:nvPr/>
          </p:nvSpPr>
          <p:spPr>
            <a:xfrm>
              <a:off x="1905000" y="3519101"/>
              <a:ext cx="873070" cy="276999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dirty="0" smtClean="0"/>
                <a:t>Master</a:t>
              </a:r>
              <a:endParaRPr lang="en-US" dirty="0"/>
            </a:p>
          </p:txBody>
        </p:sp>
        <p:sp>
          <p:nvSpPr>
            <p:cNvPr id="140" name="TextBox 139"/>
            <p:cNvSpPr txBox="1"/>
            <p:nvPr/>
          </p:nvSpPr>
          <p:spPr>
            <a:xfrm>
              <a:off x="1905000" y="3976301"/>
              <a:ext cx="873071" cy="276999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dirty="0" smtClean="0"/>
                <a:t>Backup</a:t>
              </a:r>
              <a:endParaRPr lang="en-US" dirty="0"/>
            </a:p>
          </p:txBody>
        </p:sp>
        <p:cxnSp>
          <p:nvCxnSpPr>
            <p:cNvPr id="141" name="Straight Connector 140"/>
            <p:cNvCxnSpPr>
              <a:stCxn id="138" idx="1"/>
              <a:endCxn id="138" idx="3"/>
            </p:cNvCxnSpPr>
            <p:nvPr/>
          </p:nvCxnSpPr>
          <p:spPr>
            <a:xfrm>
              <a:off x="1905000" y="3886200"/>
              <a:ext cx="873071" cy="0"/>
            </a:xfrm>
            <a:prstGeom prst="line">
              <a:avLst/>
            </a:prstGeom>
            <a:ln w="25400" cap="rnd">
              <a:solidFill>
                <a:srgbClr val="4974CB"/>
              </a:solidFill>
            </a:ln>
            <a:effectLst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grpSp>
          <p:nvGrpSpPr>
            <p:cNvPr id="142" name="Group 54"/>
            <p:cNvGrpSpPr>
              <a:grpSpLocks/>
            </p:cNvGrpSpPr>
            <p:nvPr/>
          </p:nvGrpSpPr>
          <p:grpSpPr bwMode="auto">
            <a:xfrm>
              <a:off x="2204375" y="4267200"/>
              <a:ext cx="274320" cy="196215"/>
              <a:chOff x="3744" y="1584"/>
              <a:chExt cx="336" cy="240"/>
            </a:xfrm>
          </p:grpSpPr>
          <p:sp>
            <p:nvSpPr>
              <p:cNvPr id="143" name="Oval 55"/>
              <p:cNvSpPr>
                <a:spLocks noChangeArrowheads="1"/>
              </p:cNvSpPr>
              <p:nvPr/>
            </p:nvSpPr>
            <p:spPr bwMode="auto">
              <a:xfrm>
                <a:off x="3744" y="1728"/>
                <a:ext cx="336" cy="96"/>
              </a:xfrm>
              <a:prstGeom prst="ellipse">
                <a:avLst/>
              </a:prstGeom>
              <a:solidFill>
                <a:srgbClr val="C56D41"/>
              </a:solidFill>
              <a:ln w="12700" algn="ctr">
                <a:solidFill>
                  <a:srgbClr val="64351E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4" name="Oval 56"/>
              <p:cNvSpPr>
                <a:spLocks noChangeArrowheads="1"/>
              </p:cNvSpPr>
              <p:nvPr/>
            </p:nvSpPr>
            <p:spPr bwMode="auto">
              <a:xfrm>
                <a:off x="3744" y="1680"/>
                <a:ext cx="336" cy="96"/>
              </a:xfrm>
              <a:prstGeom prst="ellipse">
                <a:avLst/>
              </a:prstGeom>
              <a:solidFill>
                <a:srgbClr val="C56D41"/>
              </a:solidFill>
              <a:ln w="12700" algn="ctr">
                <a:solidFill>
                  <a:srgbClr val="64351E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5" name="Oval 57"/>
              <p:cNvSpPr>
                <a:spLocks noChangeArrowheads="1"/>
              </p:cNvSpPr>
              <p:nvPr/>
            </p:nvSpPr>
            <p:spPr bwMode="auto">
              <a:xfrm>
                <a:off x="3744" y="1632"/>
                <a:ext cx="336" cy="96"/>
              </a:xfrm>
              <a:prstGeom prst="ellipse">
                <a:avLst/>
              </a:prstGeom>
              <a:solidFill>
                <a:srgbClr val="C56D41"/>
              </a:solidFill>
              <a:ln w="12700" algn="ctr">
                <a:solidFill>
                  <a:srgbClr val="64351E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6" name="Oval 58"/>
              <p:cNvSpPr>
                <a:spLocks noChangeArrowheads="1"/>
              </p:cNvSpPr>
              <p:nvPr/>
            </p:nvSpPr>
            <p:spPr bwMode="auto">
              <a:xfrm>
                <a:off x="3744" y="1584"/>
                <a:ext cx="336" cy="96"/>
              </a:xfrm>
              <a:prstGeom prst="ellipse">
                <a:avLst/>
              </a:prstGeom>
              <a:solidFill>
                <a:srgbClr val="C56D41"/>
              </a:solidFill>
              <a:ln w="12700" algn="ctr">
                <a:solidFill>
                  <a:srgbClr val="64351E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sp>
        <p:nvSpPr>
          <p:cNvPr id="14" name="Freeform 13"/>
          <p:cNvSpPr/>
          <p:nvPr/>
        </p:nvSpPr>
        <p:spPr>
          <a:xfrm>
            <a:off x="3051340" y="3996559"/>
            <a:ext cx="859221" cy="1261241"/>
          </a:xfrm>
          <a:custGeom>
            <a:avLst/>
            <a:gdLst>
              <a:gd name="connsiteX0" fmla="*/ 859221 w 859221"/>
              <a:gd name="connsiteY0" fmla="*/ 0 h 1095703"/>
              <a:gd name="connsiteX1" fmla="*/ 0 w 859221"/>
              <a:gd name="connsiteY1" fmla="*/ 1095703 h 1095703"/>
              <a:gd name="connsiteX0" fmla="*/ 859221 w 859221"/>
              <a:gd name="connsiteY0" fmla="*/ 0 h 1095703"/>
              <a:gd name="connsiteX1" fmla="*/ 0 w 859221"/>
              <a:gd name="connsiteY1" fmla="*/ 1095703 h 1095703"/>
              <a:gd name="connsiteX0" fmla="*/ 859221 w 859221"/>
              <a:gd name="connsiteY0" fmla="*/ 0 h 1095703"/>
              <a:gd name="connsiteX1" fmla="*/ 0 w 859221"/>
              <a:gd name="connsiteY1" fmla="*/ 1095703 h 1095703"/>
              <a:gd name="connsiteX0" fmla="*/ 859221 w 859221"/>
              <a:gd name="connsiteY0" fmla="*/ 0 h 1095703"/>
              <a:gd name="connsiteX1" fmla="*/ 0 w 859221"/>
              <a:gd name="connsiteY1" fmla="*/ 1095703 h 10957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859221" h="1095703">
                <a:moveTo>
                  <a:pt x="859221" y="0"/>
                </a:moveTo>
                <a:cubicBezTo>
                  <a:pt x="777765" y="436179"/>
                  <a:pt x="26275" y="320565"/>
                  <a:pt x="0" y="1095703"/>
                </a:cubicBezTo>
              </a:path>
            </a:pathLst>
          </a:custGeom>
          <a:noFill/>
          <a:ln w="50800">
            <a:solidFill>
              <a:schemeClr val="accent4"/>
            </a:solidFill>
            <a:tailEnd type="triangle" w="med" len="lg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endParaRPr lang="en-US"/>
          </a:p>
        </p:txBody>
      </p:sp>
      <p:sp>
        <p:nvSpPr>
          <p:cNvPr id="147" name="Freeform 146"/>
          <p:cNvSpPr/>
          <p:nvPr/>
        </p:nvSpPr>
        <p:spPr>
          <a:xfrm flipV="1">
            <a:off x="4759271" y="3821627"/>
            <a:ext cx="1694793" cy="140773"/>
          </a:xfrm>
          <a:custGeom>
            <a:avLst/>
            <a:gdLst>
              <a:gd name="connsiteX0" fmla="*/ 0 w 1694793"/>
              <a:gd name="connsiteY0" fmla="*/ 0 h 7882"/>
              <a:gd name="connsiteX1" fmla="*/ 1694793 w 1694793"/>
              <a:gd name="connsiteY1" fmla="*/ 7882 h 7882"/>
              <a:gd name="connsiteX0" fmla="*/ 0 w 10000"/>
              <a:gd name="connsiteY0" fmla="*/ 112265 h 122265"/>
              <a:gd name="connsiteX1" fmla="*/ 10000 w 10000"/>
              <a:gd name="connsiteY1" fmla="*/ 122265 h 122265"/>
              <a:gd name="connsiteX0" fmla="*/ 0 w 10000"/>
              <a:gd name="connsiteY0" fmla="*/ 168601 h 178601"/>
              <a:gd name="connsiteX1" fmla="*/ 10000 w 10000"/>
              <a:gd name="connsiteY1" fmla="*/ 178601 h 1786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0000" h="178601">
                <a:moveTo>
                  <a:pt x="0" y="168601"/>
                </a:moveTo>
                <a:cubicBezTo>
                  <a:pt x="3938" y="-88091"/>
                  <a:pt x="7039" y="-24752"/>
                  <a:pt x="10000" y="178601"/>
                </a:cubicBezTo>
              </a:path>
            </a:pathLst>
          </a:custGeom>
          <a:noFill/>
          <a:ln w="50800">
            <a:solidFill>
              <a:schemeClr val="accent4"/>
            </a:solidFill>
            <a:tailEnd type="triangle" w="med" len="lg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endParaRPr lang="en-US"/>
          </a:p>
        </p:txBody>
      </p:sp>
      <p:cxnSp>
        <p:nvCxnSpPr>
          <p:cNvPr id="19" name="Straight Connector 18"/>
          <p:cNvCxnSpPr/>
          <p:nvPr/>
        </p:nvCxnSpPr>
        <p:spPr>
          <a:xfrm>
            <a:off x="5292671" y="2590800"/>
            <a:ext cx="0" cy="914400"/>
          </a:xfrm>
          <a:prstGeom prst="line">
            <a:avLst/>
          </a:prstGeom>
          <a:ln w="25400" cap="rnd">
            <a:solidFill>
              <a:schemeClr val="accent4"/>
            </a:solidFill>
            <a:prstDash val="sysDot"/>
            <a:tailEnd type="triangle" w="med" len="lg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2" name="Freeform 21"/>
          <p:cNvSpPr/>
          <p:nvPr/>
        </p:nvSpPr>
        <p:spPr>
          <a:xfrm>
            <a:off x="3595250" y="4769068"/>
            <a:ext cx="520262" cy="793531"/>
          </a:xfrm>
          <a:custGeom>
            <a:avLst/>
            <a:gdLst>
              <a:gd name="connsiteX0" fmla="*/ 520262 w 520262"/>
              <a:gd name="connsiteY0" fmla="*/ 0 h 606972"/>
              <a:gd name="connsiteX1" fmla="*/ 0 w 520262"/>
              <a:gd name="connsiteY1" fmla="*/ 606972 h 606972"/>
              <a:gd name="connsiteX0" fmla="*/ 520262 w 520262"/>
              <a:gd name="connsiteY0" fmla="*/ 0 h 606972"/>
              <a:gd name="connsiteX1" fmla="*/ 0 w 520262"/>
              <a:gd name="connsiteY1" fmla="*/ 606972 h 606972"/>
              <a:gd name="connsiteX0" fmla="*/ 520262 w 520262"/>
              <a:gd name="connsiteY0" fmla="*/ 0 h 606972"/>
              <a:gd name="connsiteX1" fmla="*/ 0 w 520262"/>
              <a:gd name="connsiteY1" fmla="*/ 606972 h 6069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520262" h="606972">
                <a:moveTo>
                  <a:pt x="520262" y="0"/>
                </a:moveTo>
                <a:cubicBezTo>
                  <a:pt x="441434" y="359979"/>
                  <a:pt x="370490" y="515007"/>
                  <a:pt x="0" y="606972"/>
                </a:cubicBezTo>
              </a:path>
            </a:pathLst>
          </a:custGeom>
          <a:noFill/>
          <a:ln w="50800">
            <a:solidFill>
              <a:schemeClr val="accent4"/>
            </a:solidFill>
            <a:tailEnd type="triangle" w="med" len="lg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endParaRPr lang="en-US"/>
          </a:p>
        </p:txBody>
      </p:sp>
      <p:sp>
        <p:nvSpPr>
          <p:cNvPr id="23" name="Freeform 22"/>
          <p:cNvSpPr/>
          <p:nvPr/>
        </p:nvSpPr>
        <p:spPr>
          <a:xfrm>
            <a:off x="5290043" y="4038600"/>
            <a:ext cx="805958" cy="1447800"/>
          </a:xfrm>
          <a:custGeom>
            <a:avLst/>
            <a:gdLst>
              <a:gd name="connsiteX0" fmla="*/ 740980 w 740980"/>
              <a:gd name="connsiteY0" fmla="*/ 1347952 h 1347952"/>
              <a:gd name="connsiteX1" fmla="*/ 0 w 740980"/>
              <a:gd name="connsiteY1" fmla="*/ 0 h 1347952"/>
              <a:gd name="connsiteX0" fmla="*/ 740980 w 740980"/>
              <a:gd name="connsiteY0" fmla="*/ 1347952 h 1347952"/>
              <a:gd name="connsiteX1" fmla="*/ 0 w 740980"/>
              <a:gd name="connsiteY1" fmla="*/ 0 h 1347952"/>
              <a:gd name="connsiteX0" fmla="*/ 740980 w 740980"/>
              <a:gd name="connsiteY0" fmla="*/ 1347952 h 1347952"/>
              <a:gd name="connsiteX1" fmla="*/ 0 w 740980"/>
              <a:gd name="connsiteY1" fmla="*/ 0 h 1347952"/>
              <a:gd name="connsiteX0" fmla="*/ 740980 w 740980"/>
              <a:gd name="connsiteY0" fmla="*/ 1347952 h 1347952"/>
              <a:gd name="connsiteX1" fmla="*/ 0 w 740980"/>
              <a:gd name="connsiteY1" fmla="*/ 0 h 1347952"/>
              <a:gd name="connsiteX0" fmla="*/ 740980 w 740980"/>
              <a:gd name="connsiteY0" fmla="*/ 1347952 h 1347952"/>
              <a:gd name="connsiteX1" fmla="*/ 0 w 740980"/>
              <a:gd name="connsiteY1" fmla="*/ 0 h 13479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740980" h="1347952">
                <a:moveTo>
                  <a:pt x="740980" y="1347952"/>
                </a:moveTo>
                <a:cubicBezTo>
                  <a:pt x="-12481" y="1334929"/>
                  <a:pt x="14452" y="365235"/>
                  <a:pt x="0" y="0"/>
                </a:cubicBezTo>
              </a:path>
            </a:pathLst>
          </a:custGeom>
          <a:ln w="25400" cap="rnd">
            <a:solidFill>
              <a:schemeClr val="accent4"/>
            </a:solidFill>
            <a:prstDash val="sysDot"/>
            <a:tailEnd type="triangle" w="med" len="lg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0" name="TextBox 149"/>
          <p:cNvSpPr txBox="1"/>
          <p:nvPr/>
        </p:nvSpPr>
        <p:spPr>
          <a:xfrm>
            <a:off x="501868" y="5515302"/>
            <a:ext cx="2057400" cy="61555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en-US" sz="2000" b="1" dirty="0" smtClean="0">
                <a:solidFill>
                  <a:schemeClr val="tx2"/>
                </a:solidFill>
              </a:rPr>
              <a:t>Must be idempotent!</a:t>
            </a:r>
            <a:endParaRPr lang="en-US" sz="2000" b="1" dirty="0">
              <a:solidFill>
                <a:schemeClr val="tx2"/>
              </a:solidFill>
            </a:endParaRPr>
          </a:p>
        </p:txBody>
      </p:sp>
      <p:sp>
        <p:nvSpPr>
          <p:cNvPr id="30" name="Freeform 29"/>
          <p:cNvSpPr/>
          <p:nvPr/>
        </p:nvSpPr>
        <p:spPr>
          <a:xfrm>
            <a:off x="1576552" y="5163207"/>
            <a:ext cx="633248" cy="638503"/>
          </a:xfrm>
          <a:custGeom>
            <a:avLst/>
            <a:gdLst>
              <a:gd name="connsiteX0" fmla="*/ 0 w 748862"/>
              <a:gd name="connsiteY0" fmla="*/ 638503 h 638503"/>
              <a:gd name="connsiteX1" fmla="*/ 748862 w 748862"/>
              <a:gd name="connsiteY1" fmla="*/ 0 h 638503"/>
              <a:gd name="connsiteX0" fmla="*/ 0 w 748862"/>
              <a:gd name="connsiteY0" fmla="*/ 638503 h 638503"/>
              <a:gd name="connsiteX1" fmla="*/ 748862 w 748862"/>
              <a:gd name="connsiteY1" fmla="*/ 0 h 638503"/>
              <a:gd name="connsiteX0" fmla="*/ 0 w 748862"/>
              <a:gd name="connsiteY0" fmla="*/ 638503 h 638503"/>
              <a:gd name="connsiteX1" fmla="*/ 748862 w 748862"/>
              <a:gd name="connsiteY1" fmla="*/ 0 h 638503"/>
              <a:gd name="connsiteX0" fmla="*/ 0 w 748862"/>
              <a:gd name="connsiteY0" fmla="*/ 638503 h 638503"/>
              <a:gd name="connsiteX1" fmla="*/ 748862 w 748862"/>
              <a:gd name="connsiteY1" fmla="*/ 0 h 6385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748862" h="638503">
                <a:moveTo>
                  <a:pt x="0" y="638503"/>
                </a:moveTo>
                <a:cubicBezTo>
                  <a:pt x="479660" y="520263"/>
                  <a:pt x="704193" y="323192"/>
                  <a:pt x="748862" y="0"/>
                </a:cubicBezTo>
              </a:path>
            </a:pathLst>
          </a:custGeom>
          <a:ln w="25400" cap="rnd">
            <a:solidFill>
              <a:schemeClr val="tx2"/>
            </a:solidFill>
            <a:prstDash val="sysDot"/>
            <a:tailEnd type="triangle" w="med" len="lg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The RAMCloud Storage System</a:t>
            </a:r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3048000" y="6353503"/>
            <a:ext cx="3163614" cy="50449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9" name="TextBox 148"/>
          <p:cNvSpPr txBox="1"/>
          <p:nvPr/>
        </p:nvSpPr>
        <p:spPr>
          <a:xfrm>
            <a:off x="3733800" y="5867400"/>
            <a:ext cx="4114800" cy="61555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284163" indent="-284163" algn="l"/>
            <a:r>
              <a:rPr lang="en-US" sz="2000" dirty="0">
                <a:solidFill>
                  <a:schemeClr val="accent4"/>
                </a:solidFill>
              </a:rPr>
              <a:t>5</a:t>
            </a:r>
            <a:r>
              <a:rPr lang="en-US" sz="2000" dirty="0" smtClean="0">
                <a:solidFill>
                  <a:schemeClr val="accent4"/>
                </a:solidFill>
              </a:rPr>
              <a:t>.	After crash recovery: reissue RPC to take ownership</a:t>
            </a:r>
            <a:endParaRPr lang="en-US" sz="2000" dirty="0">
              <a:solidFill>
                <a:schemeClr val="accent4"/>
              </a:solidFill>
            </a:endParaRPr>
          </a:p>
        </p:txBody>
      </p:sp>
      <p:sp>
        <p:nvSpPr>
          <p:cNvPr id="11" name="Freeform 10"/>
          <p:cNvSpPr/>
          <p:nvPr/>
        </p:nvSpPr>
        <p:spPr>
          <a:xfrm>
            <a:off x="1497724" y="3231931"/>
            <a:ext cx="1789386" cy="520262"/>
          </a:xfrm>
          <a:custGeom>
            <a:avLst/>
            <a:gdLst>
              <a:gd name="connsiteX0" fmla="*/ 0 w 1789386"/>
              <a:gd name="connsiteY0" fmla="*/ 0 h 520262"/>
              <a:gd name="connsiteX1" fmla="*/ 1789386 w 1789386"/>
              <a:gd name="connsiteY1" fmla="*/ 520262 h 520262"/>
              <a:gd name="connsiteX0" fmla="*/ 0 w 1789386"/>
              <a:gd name="connsiteY0" fmla="*/ 0 h 520262"/>
              <a:gd name="connsiteX1" fmla="*/ 1789386 w 1789386"/>
              <a:gd name="connsiteY1" fmla="*/ 520262 h 520262"/>
              <a:gd name="connsiteX0" fmla="*/ 0 w 1789386"/>
              <a:gd name="connsiteY0" fmla="*/ 0 h 520262"/>
              <a:gd name="connsiteX1" fmla="*/ 1789386 w 1789386"/>
              <a:gd name="connsiteY1" fmla="*/ 520262 h 5202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789386" h="520262">
                <a:moveTo>
                  <a:pt x="0" y="0"/>
                </a:moveTo>
                <a:cubicBezTo>
                  <a:pt x="162910" y="472966"/>
                  <a:pt x="735724" y="496614"/>
                  <a:pt x="1789386" y="520262"/>
                </a:cubicBezTo>
              </a:path>
            </a:pathLst>
          </a:custGeom>
          <a:noFill/>
          <a:ln w="50800">
            <a:solidFill>
              <a:schemeClr val="accent4"/>
            </a:solidFill>
            <a:tailEnd type="triangle" w="med" len="lg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2124372"/>
      </p:ext>
    </p:extLst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ctrTitle"/>
          </p:nvPr>
        </p:nvSpPr>
        <p:spPr>
          <a:xfrm>
            <a:off x="228600" y="2035175"/>
            <a:ext cx="8686800" cy="1698625"/>
          </a:xfrm>
        </p:spPr>
        <p:txBody>
          <a:bodyPr/>
          <a:lstStyle/>
          <a:p>
            <a:r>
              <a:rPr lang="en-US" dirty="0" smtClean="0"/>
              <a:t>Part VI: Status and Limitations</a:t>
            </a:r>
            <a:endParaRPr lang="en-US" dirty="0"/>
          </a:p>
        </p:txBody>
      </p:sp>
      <p:sp>
        <p:nvSpPr>
          <p:cNvPr id="8" name="Subtitle 7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66883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First design discussions:  Spring 2009</a:t>
            </a:r>
          </a:p>
          <a:p>
            <a:r>
              <a:rPr lang="en-US" dirty="0" smtClean="0"/>
              <a:t>Began serious coding: Spring 2010</a:t>
            </a:r>
          </a:p>
          <a:p>
            <a:r>
              <a:rPr lang="en-US" dirty="0" smtClean="0"/>
              <a:t>Goal: research prototype </a:t>
            </a:r>
            <a:r>
              <a:rPr lang="en-US" dirty="0" smtClean="0">
                <a:solidFill>
                  <a:schemeClr val="tx2"/>
                </a:solidFill>
              </a:rPr>
              <a:t>production-quality system</a:t>
            </a:r>
          </a:p>
          <a:p>
            <a:r>
              <a:rPr lang="en-US" dirty="0" smtClean="0"/>
              <a:t>Version </a:t>
            </a:r>
            <a:r>
              <a:rPr lang="en-US" dirty="0" smtClean="0"/>
              <a:t>1.0 in January 2014</a:t>
            </a:r>
          </a:p>
          <a:p>
            <a:pPr lvl="1"/>
            <a:r>
              <a:rPr lang="en-US" dirty="0" smtClean="0"/>
              <a:t>Includes all features described here</a:t>
            </a:r>
          </a:p>
          <a:p>
            <a:pPr lvl="1"/>
            <a:r>
              <a:rPr lang="en-US" dirty="0" smtClean="0"/>
              <a:t>Usable for </a:t>
            </a:r>
            <a:r>
              <a:rPr lang="en-US" dirty="0" smtClean="0"/>
              <a:t>applications</a:t>
            </a:r>
          </a:p>
          <a:p>
            <a:r>
              <a:rPr lang="en-US" dirty="0" smtClean="0"/>
              <a:t>108,000 lines C++</a:t>
            </a:r>
            <a:br>
              <a:rPr lang="en-US" dirty="0" smtClean="0"/>
            </a:br>
            <a:r>
              <a:rPr lang="en-US" dirty="0" smtClean="0"/>
              <a:t>(plus 49,000 lines unit tests)</a:t>
            </a:r>
            <a:endParaRPr lang="en-US" dirty="0" smtClean="0"/>
          </a:p>
          <a:p>
            <a:r>
              <a:rPr lang="en-US" dirty="0" smtClean="0"/>
              <a:t>Open-source on GitHub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March 1, 2015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The RAMCloud Storage System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E2162002-2512-45FD-82AF-2FE8F2E91859}" type="slidenum">
              <a:rPr lang="en-US" smtClean="0"/>
              <a:pPr>
                <a:defRPr/>
              </a:pPr>
              <a:t>82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RAMCloud History</a:t>
            </a:r>
            <a:endParaRPr lang="en-US" dirty="0"/>
          </a:p>
        </p:txBody>
      </p:sp>
      <p:sp>
        <p:nvSpPr>
          <p:cNvPr id="9" name="Freeform 8"/>
          <p:cNvSpPr/>
          <p:nvPr/>
        </p:nvSpPr>
        <p:spPr>
          <a:xfrm>
            <a:off x="1752600" y="2232213"/>
            <a:ext cx="2798379" cy="476136"/>
          </a:xfrm>
          <a:custGeom>
            <a:avLst/>
            <a:gdLst>
              <a:gd name="connsiteX0" fmla="*/ 0 w 2798379"/>
              <a:gd name="connsiteY0" fmla="*/ 452488 h 476136"/>
              <a:gd name="connsiteX1" fmla="*/ 31531 w 2798379"/>
              <a:gd name="connsiteY1" fmla="*/ 389426 h 476136"/>
              <a:gd name="connsiteX2" fmla="*/ 47297 w 2798379"/>
              <a:gd name="connsiteY2" fmla="*/ 302715 h 476136"/>
              <a:gd name="connsiteX3" fmla="*/ 63062 w 2798379"/>
              <a:gd name="connsiteY3" fmla="*/ 271184 h 476136"/>
              <a:gd name="connsiteX4" fmla="*/ 78828 w 2798379"/>
              <a:gd name="connsiteY4" fmla="*/ 208122 h 476136"/>
              <a:gd name="connsiteX5" fmla="*/ 86710 w 2798379"/>
              <a:gd name="connsiteY5" fmla="*/ 121412 h 476136"/>
              <a:gd name="connsiteX6" fmla="*/ 94593 w 2798379"/>
              <a:gd name="connsiteY6" fmla="*/ 89881 h 476136"/>
              <a:gd name="connsiteX7" fmla="*/ 118241 w 2798379"/>
              <a:gd name="connsiteY7" fmla="*/ 74115 h 476136"/>
              <a:gd name="connsiteX8" fmla="*/ 212834 w 2798379"/>
              <a:gd name="connsiteY8" fmla="*/ 121412 h 476136"/>
              <a:gd name="connsiteX9" fmla="*/ 260131 w 2798379"/>
              <a:gd name="connsiteY9" fmla="*/ 176591 h 476136"/>
              <a:gd name="connsiteX10" fmla="*/ 275897 w 2798379"/>
              <a:gd name="connsiteY10" fmla="*/ 239653 h 476136"/>
              <a:gd name="connsiteX11" fmla="*/ 283779 w 2798379"/>
              <a:gd name="connsiteY11" fmla="*/ 294833 h 476136"/>
              <a:gd name="connsiteX12" fmla="*/ 307428 w 2798379"/>
              <a:gd name="connsiteY12" fmla="*/ 350012 h 476136"/>
              <a:gd name="connsiteX13" fmla="*/ 331076 w 2798379"/>
              <a:gd name="connsiteY13" fmla="*/ 342129 h 476136"/>
              <a:gd name="connsiteX14" fmla="*/ 354724 w 2798379"/>
              <a:gd name="connsiteY14" fmla="*/ 286950 h 476136"/>
              <a:gd name="connsiteX15" fmla="*/ 354724 w 2798379"/>
              <a:gd name="connsiteY15" fmla="*/ 184474 h 476136"/>
              <a:gd name="connsiteX16" fmla="*/ 370490 w 2798379"/>
              <a:gd name="connsiteY16" fmla="*/ 216005 h 476136"/>
              <a:gd name="connsiteX17" fmla="*/ 386255 w 2798379"/>
              <a:gd name="connsiteY17" fmla="*/ 239653 h 476136"/>
              <a:gd name="connsiteX18" fmla="*/ 409903 w 2798379"/>
              <a:gd name="connsiteY18" fmla="*/ 302715 h 476136"/>
              <a:gd name="connsiteX19" fmla="*/ 425669 w 2798379"/>
              <a:gd name="connsiteY19" fmla="*/ 373660 h 476136"/>
              <a:gd name="connsiteX20" fmla="*/ 441434 w 2798379"/>
              <a:gd name="connsiteY20" fmla="*/ 420957 h 476136"/>
              <a:gd name="connsiteX21" fmla="*/ 449317 w 2798379"/>
              <a:gd name="connsiteY21" fmla="*/ 444605 h 476136"/>
              <a:gd name="connsiteX22" fmla="*/ 457200 w 2798379"/>
              <a:gd name="connsiteY22" fmla="*/ 468253 h 476136"/>
              <a:gd name="connsiteX23" fmla="*/ 480848 w 2798379"/>
              <a:gd name="connsiteY23" fmla="*/ 476136 h 476136"/>
              <a:gd name="connsiteX24" fmla="*/ 536028 w 2798379"/>
              <a:gd name="connsiteY24" fmla="*/ 460371 h 476136"/>
              <a:gd name="connsiteX25" fmla="*/ 559676 w 2798379"/>
              <a:gd name="connsiteY25" fmla="*/ 452488 h 476136"/>
              <a:gd name="connsiteX26" fmla="*/ 654269 w 2798379"/>
              <a:gd name="connsiteY26" fmla="*/ 381543 h 476136"/>
              <a:gd name="connsiteX27" fmla="*/ 670034 w 2798379"/>
              <a:gd name="connsiteY27" fmla="*/ 350012 h 476136"/>
              <a:gd name="connsiteX28" fmla="*/ 693683 w 2798379"/>
              <a:gd name="connsiteY28" fmla="*/ 326364 h 476136"/>
              <a:gd name="connsiteX29" fmla="*/ 709448 w 2798379"/>
              <a:gd name="connsiteY29" fmla="*/ 271184 h 476136"/>
              <a:gd name="connsiteX30" fmla="*/ 717331 w 2798379"/>
              <a:gd name="connsiteY30" fmla="*/ 152943 h 476136"/>
              <a:gd name="connsiteX31" fmla="*/ 725214 w 2798379"/>
              <a:gd name="connsiteY31" fmla="*/ 129295 h 476136"/>
              <a:gd name="connsiteX32" fmla="*/ 780393 w 2798379"/>
              <a:gd name="connsiteY32" fmla="*/ 152943 h 476136"/>
              <a:gd name="connsiteX33" fmla="*/ 851338 w 2798379"/>
              <a:gd name="connsiteY33" fmla="*/ 216005 h 476136"/>
              <a:gd name="connsiteX34" fmla="*/ 898634 w 2798379"/>
              <a:gd name="connsiteY34" fmla="*/ 302715 h 476136"/>
              <a:gd name="connsiteX35" fmla="*/ 945931 w 2798379"/>
              <a:gd name="connsiteY35" fmla="*/ 365777 h 476136"/>
              <a:gd name="connsiteX36" fmla="*/ 977462 w 2798379"/>
              <a:gd name="connsiteY36" fmla="*/ 436722 h 476136"/>
              <a:gd name="connsiteX37" fmla="*/ 1032641 w 2798379"/>
              <a:gd name="connsiteY37" fmla="*/ 357895 h 476136"/>
              <a:gd name="connsiteX38" fmla="*/ 1056290 w 2798379"/>
              <a:gd name="connsiteY38" fmla="*/ 310598 h 476136"/>
              <a:gd name="connsiteX39" fmla="*/ 1072055 w 2798379"/>
              <a:gd name="connsiteY39" fmla="*/ 263302 h 476136"/>
              <a:gd name="connsiteX40" fmla="*/ 1103586 w 2798379"/>
              <a:gd name="connsiteY40" fmla="*/ 200240 h 476136"/>
              <a:gd name="connsiteX41" fmla="*/ 1119352 w 2798379"/>
              <a:gd name="connsiteY41" fmla="*/ 160826 h 476136"/>
              <a:gd name="connsiteX42" fmla="*/ 1127234 w 2798379"/>
              <a:gd name="connsiteY42" fmla="*/ 137177 h 476136"/>
              <a:gd name="connsiteX43" fmla="*/ 1143000 w 2798379"/>
              <a:gd name="connsiteY43" fmla="*/ 105646 h 476136"/>
              <a:gd name="connsiteX44" fmla="*/ 1190297 w 2798379"/>
              <a:gd name="connsiteY44" fmla="*/ 113529 h 476136"/>
              <a:gd name="connsiteX45" fmla="*/ 1206062 w 2798379"/>
              <a:gd name="connsiteY45" fmla="*/ 137177 h 476136"/>
              <a:gd name="connsiteX46" fmla="*/ 1229710 w 2798379"/>
              <a:gd name="connsiteY46" fmla="*/ 160826 h 476136"/>
              <a:gd name="connsiteX47" fmla="*/ 1253359 w 2798379"/>
              <a:gd name="connsiteY47" fmla="*/ 216005 h 476136"/>
              <a:gd name="connsiteX48" fmla="*/ 1277007 w 2798379"/>
              <a:gd name="connsiteY48" fmla="*/ 263302 h 476136"/>
              <a:gd name="connsiteX49" fmla="*/ 1284890 w 2798379"/>
              <a:gd name="connsiteY49" fmla="*/ 405191 h 476136"/>
              <a:gd name="connsiteX50" fmla="*/ 1292772 w 2798379"/>
              <a:gd name="connsiteY50" fmla="*/ 428840 h 476136"/>
              <a:gd name="connsiteX51" fmla="*/ 1316421 w 2798379"/>
              <a:gd name="connsiteY51" fmla="*/ 405191 h 476136"/>
              <a:gd name="connsiteX52" fmla="*/ 1347952 w 2798379"/>
              <a:gd name="connsiteY52" fmla="*/ 381543 h 476136"/>
              <a:gd name="connsiteX53" fmla="*/ 1371600 w 2798379"/>
              <a:gd name="connsiteY53" fmla="*/ 350012 h 476136"/>
              <a:gd name="connsiteX54" fmla="*/ 1403131 w 2798379"/>
              <a:gd name="connsiteY54" fmla="*/ 318481 h 476136"/>
              <a:gd name="connsiteX55" fmla="*/ 1434662 w 2798379"/>
              <a:gd name="connsiteY55" fmla="*/ 247536 h 476136"/>
              <a:gd name="connsiteX56" fmla="*/ 1474076 w 2798379"/>
              <a:gd name="connsiteY56" fmla="*/ 168709 h 476136"/>
              <a:gd name="connsiteX57" fmla="*/ 1489841 w 2798379"/>
              <a:gd name="connsiteY57" fmla="*/ 105646 h 476136"/>
              <a:gd name="connsiteX58" fmla="*/ 1497724 w 2798379"/>
              <a:gd name="connsiteY58" fmla="*/ 129295 h 476136"/>
              <a:gd name="connsiteX59" fmla="*/ 1529255 w 2798379"/>
              <a:gd name="connsiteY59" fmla="*/ 184474 h 476136"/>
              <a:gd name="connsiteX60" fmla="*/ 1545021 w 2798379"/>
              <a:gd name="connsiteY60" fmla="*/ 231771 h 476136"/>
              <a:gd name="connsiteX61" fmla="*/ 1545021 w 2798379"/>
              <a:gd name="connsiteY61" fmla="*/ 381543 h 476136"/>
              <a:gd name="connsiteX62" fmla="*/ 1537138 w 2798379"/>
              <a:gd name="connsiteY62" fmla="*/ 357895 h 476136"/>
              <a:gd name="connsiteX63" fmla="*/ 1545021 w 2798379"/>
              <a:gd name="connsiteY63" fmla="*/ 334246 h 476136"/>
              <a:gd name="connsiteX64" fmla="*/ 1576552 w 2798379"/>
              <a:gd name="connsiteY64" fmla="*/ 286950 h 476136"/>
              <a:gd name="connsiteX65" fmla="*/ 1584434 w 2798379"/>
              <a:gd name="connsiteY65" fmla="*/ 255419 h 476136"/>
              <a:gd name="connsiteX66" fmla="*/ 1600200 w 2798379"/>
              <a:gd name="connsiteY66" fmla="*/ 231771 h 476136"/>
              <a:gd name="connsiteX67" fmla="*/ 1615965 w 2798379"/>
              <a:gd name="connsiteY67" fmla="*/ 192357 h 476136"/>
              <a:gd name="connsiteX68" fmla="*/ 1623848 w 2798379"/>
              <a:gd name="connsiteY68" fmla="*/ 160826 h 476136"/>
              <a:gd name="connsiteX69" fmla="*/ 1631731 w 2798379"/>
              <a:gd name="connsiteY69" fmla="*/ 105646 h 476136"/>
              <a:gd name="connsiteX70" fmla="*/ 1647497 w 2798379"/>
              <a:gd name="connsiteY70" fmla="*/ 81998 h 476136"/>
              <a:gd name="connsiteX71" fmla="*/ 1655379 w 2798379"/>
              <a:gd name="connsiteY71" fmla="*/ 58350 h 476136"/>
              <a:gd name="connsiteX72" fmla="*/ 1671145 w 2798379"/>
              <a:gd name="connsiteY72" fmla="*/ 81998 h 476136"/>
              <a:gd name="connsiteX73" fmla="*/ 1718441 w 2798379"/>
              <a:gd name="connsiteY73" fmla="*/ 160826 h 476136"/>
              <a:gd name="connsiteX74" fmla="*/ 1749972 w 2798379"/>
              <a:gd name="connsiteY74" fmla="*/ 231771 h 476136"/>
              <a:gd name="connsiteX75" fmla="*/ 1757855 w 2798379"/>
              <a:gd name="connsiteY75" fmla="*/ 255419 h 476136"/>
              <a:gd name="connsiteX76" fmla="*/ 1773621 w 2798379"/>
              <a:gd name="connsiteY76" fmla="*/ 294833 h 476136"/>
              <a:gd name="connsiteX77" fmla="*/ 1789386 w 2798379"/>
              <a:gd name="connsiteY77" fmla="*/ 389426 h 476136"/>
              <a:gd name="connsiteX78" fmla="*/ 1797269 w 2798379"/>
              <a:gd name="connsiteY78" fmla="*/ 428840 h 476136"/>
              <a:gd name="connsiteX79" fmla="*/ 1836683 w 2798379"/>
              <a:gd name="connsiteY79" fmla="*/ 397309 h 476136"/>
              <a:gd name="connsiteX80" fmla="*/ 1907628 w 2798379"/>
              <a:gd name="connsiteY80" fmla="*/ 302715 h 476136"/>
              <a:gd name="connsiteX81" fmla="*/ 1915510 w 2798379"/>
              <a:gd name="connsiteY81" fmla="*/ 255419 h 476136"/>
              <a:gd name="connsiteX82" fmla="*/ 1931276 w 2798379"/>
              <a:gd name="connsiteY82" fmla="*/ 231771 h 476136"/>
              <a:gd name="connsiteX83" fmla="*/ 1939159 w 2798379"/>
              <a:gd name="connsiteY83" fmla="*/ 208122 h 476136"/>
              <a:gd name="connsiteX84" fmla="*/ 1994338 w 2798379"/>
              <a:gd name="connsiteY84" fmla="*/ 279067 h 476136"/>
              <a:gd name="connsiteX85" fmla="*/ 2057400 w 2798379"/>
              <a:gd name="connsiteY85" fmla="*/ 397309 h 476136"/>
              <a:gd name="connsiteX86" fmla="*/ 2065283 w 2798379"/>
              <a:gd name="connsiteY86" fmla="*/ 436722 h 476136"/>
              <a:gd name="connsiteX87" fmla="*/ 2057400 w 2798379"/>
              <a:gd name="connsiteY87" fmla="*/ 468253 h 476136"/>
              <a:gd name="connsiteX88" fmla="*/ 2049517 w 2798379"/>
              <a:gd name="connsiteY88" fmla="*/ 444605 h 476136"/>
              <a:gd name="connsiteX89" fmla="*/ 2065283 w 2798379"/>
              <a:gd name="connsiteY89" fmla="*/ 389426 h 476136"/>
              <a:gd name="connsiteX90" fmla="*/ 2104697 w 2798379"/>
              <a:gd name="connsiteY90" fmla="*/ 294833 h 476136"/>
              <a:gd name="connsiteX91" fmla="*/ 2120462 w 2798379"/>
              <a:gd name="connsiteY91" fmla="*/ 263302 h 476136"/>
              <a:gd name="connsiteX92" fmla="*/ 2136228 w 2798379"/>
              <a:gd name="connsiteY92" fmla="*/ 216005 h 476136"/>
              <a:gd name="connsiteX93" fmla="*/ 2144110 w 2798379"/>
              <a:gd name="connsiteY93" fmla="*/ 160826 h 476136"/>
              <a:gd name="connsiteX94" fmla="*/ 2159876 w 2798379"/>
              <a:gd name="connsiteY94" fmla="*/ 129295 h 476136"/>
              <a:gd name="connsiteX95" fmla="*/ 2167759 w 2798379"/>
              <a:gd name="connsiteY95" fmla="*/ 81998 h 476136"/>
              <a:gd name="connsiteX96" fmla="*/ 2175641 w 2798379"/>
              <a:gd name="connsiteY96" fmla="*/ 58350 h 476136"/>
              <a:gd name="connsiteX97" fmla="*/ 2183524 w 2798379"/>
              <a:gd name="connsiteY97" fmla="*/ 3171 h 476136"/>
              <a:gd name="connsiteX98" fmla="*/ 2215055 w 2798379"/>
              <a:gd name="connsiteY98" fmla="*/ 11053 h 476136"/>
              <a:gd name="connsiteX99" fmla="*/ 2262352 w 2798379"/>
              <a:gd name="connsiteY99" fmla="*/ 58350 h 476136"/>
              <a:gd name="connsiteX100" fmla="*/ 2341179 w 2798379"/>
              <a:gd name="connsiteY100" fmla="*/ 152943 h 476136"/>
              <a:gd name="connsiteX101" fmla="*/ 2372710 w 2798379"/>
              <a:gd name="connsiteY101" fmla="*/ 192357 h 476136"/>
              <a:gd name="connsiteX102" fmla="*/ 2388476 w 2798379"/>
              <a:gd name="connsiteY102" fmla="*/ 223888 h 476136"/>
              <a:gd name="connsiteX103" fmla="*/ 2420007 w 2798379"/>
              <a:gd name="connsiteY103" fmla="*/ 263302 h 476136"/>
              <a:gd name="connsiteX104" fmla="*/ 2467303 w 2798379"/>
              <a:gd name="connsiteY104" fmla="*/ 342129 h 476136"/>
              <a:gd name="connsiteX105" fmla="*/ 2490952 w 2798379"/>
              <a:gd name="connsiteY105" fmla="*/ 389426 h 476136"/>
              <a:gd name="connsiteX106" fmla="*/ 2498834 w 2798379"/>
              <a:gd name="connsiteY106" fmla="*/ 420957 h 476136"/>
              <a:gd name="connsiteX107" fmla="*/ 2514600 w 2798379"/>
              <a:gd name="connsiteY107" fmla="*/ 444605 h 476136"/>
              <a:gd name="connsiteX108" fmla="*/ 2522483 w 2798379"/>
              <a:gd name="connsiteY108" fmla="*/ 405191 h 476136"/>
              <a:gd name="connsiteX109" fmla="*/ 2530365 w 2798379"/>
              <a:gd name="connsiteY109" fmla="*/ 239653 h 476136"/>
              <a:gd name="connsiteX110" fmla="*/ 2546131 w 2798379"/>
              <a:gd name="connsiteY110" fmla="*/ 176591 h 476136"/>
              <a:gd name="connsiteX111" fmla="*/ 2554014 w 2798379"/>
              <a:gd name="connsiteY111" fmla="*/ 137177 h 476136"/>
              <a:gd name="connsiteX112" fmla="*/ 2593428 w 2798379"/>
              <a:gd name="connsiteY112" fmla="*/ 152943 h 476136"/>
              <a:gd name="connsiteX113" fmla="*/ 2617076 w 2798379"/>
              <a:gd name="connsiteY113" fmla="*/ 184474 h 476136"/>
              <a:gd name="connsiteX114" fmla="*/ 2680138 w 2798379"/>
              <a:gd name="connsiteY114" fmla="*/ 263302 h 476136"/>
              <a:gd name="connsiteX115" fmla="*/ 2727434 w 2798379"/>
              <a:gd name="connsiteY115" fmla="*/ 334246 h 476136"/>
              <a:gd name="connsiteX116" fmla="*/ 2735317 w 2798379"/>
              <a:gd name="connsiteY116" fmla="*/ 365777 h 476136"/>
              <a:gd name="connsiteX117" fmla="*/ 2758965 w 2798379"/>
              <a:gd name="connsiteY117" fmla="*/ 389426 h 476136"/>
              <a:gd name="connsiteX118" fmla="*/ 2774731 w 2798379"/>
              <a:gd name="connsiteY118" fmla="*/ 413074 h 476136"/>
              <a:gd name="connsiteX119" fmla="*/ 2798379 w 2798379"/>
              <a:gd name="connsiteY119" fmla="*/ 444605 h 4761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</a:cxnLst>
            <a:rect l="l" t="t" r="r" b="b"/>
            <a:pathLst>
              <a:path w="2798379" h="476136">
                <a:moveTo>
                  <a:pt x="0" y="452488"/>
                </a:moveTo>
                <a:cubicBezTo>
                  <a:pt x="15497" y="426659"/>
                  <a:pt x="25542" y="416377"/>
                  <a:pt x="31531" y="389426"/>
                </a:cubicBezTo>
                <a:cubicBezTo>
                  <a:pt x="34179" y="377512"/>
                  <a:pt x="42514" y="317063"/>
                  <a:pt x="47297" y="302715"/>
                </a:cubicBezTo>
                <a:cubicBezTo>
                  <a:pt x="51013" y="291567"/>
                  <a:pt x="58433" y="281985"/>
                  <a:pt x="63062" y="271184"/>
                </a:cubicBezTo>
                <a:cubicBezTo>
                  <a:pt x="72153" y="249973"/>
                  <a:pt x="74200" y="231259"/>
                  <a:pt x="78828" y="208122"/>
                </a:cubicBezTo>
                <a:cubicBezTo>
                  <a:pt x="81455" y="179219"/>
                  <a:pt x="82874" y="150180"/>
                  <a:pt x="86710" y="121412"/>
                </a:cubicBezTo>
                <a:cubicBezTo>
                  <a:pt x="88142" y="110673"/>
                  <a:pt x="88584" y="98895"/>
                  <a:pt x="94593" y="89881"/>
                </a:cubicBezTo>
                <a:cubicBezTo>
                  <a:pt x="99848" y="81998"/>
                  <a:pt x="110358" y="79370"/>
                  <a:pt x="118241" y="74115"/>
                </a:cubicBezTo>
                <a:cubicBezTo>
                  <a:pt x="149885" y="87677"/>
                  <a:pt x="185062" y="99812"/>
                  <a:pt x="212834" y="121412"/>
                </a:cubicBezTo>
                <a:cubicBezTo>
                  <a:pt x="239300" y="141997"/>
                  <a:pt x="243618" y="151822"/>
                  <a:pt x="260131" y="176591"/>
                </a:cubicBezTo>
                <a:cubicBezTo>
                  <a:pt x="265386" y="197612"/>
                  <a:pt x="272833" y="218203"/>
                  <a:pt x="275897" y="239653"/>
                </a:cubicBezTo>
                <a:cubicBezTo>
                  <a:pt x="278524" y="258046"/>
                  <a:pt x="280135" y="276614"/>
                  <a:pt x="283779" y="294833"/>
                </a:cubicBezTo>
                <a:cubicBezTo>
                  <a:pt x="287645" y="314163"/>
                  <a:pt x="298883" y="332922"/>
                  <a:pt x="307428" y="350012"/>
                </a:cubicBezTo>
                <a:cubicBezTo>
                  <a:pt x="315311" y="347384"/>
                  <a:pt x="324588" y="347320"/>
                  <a:pt x="331076" y="342129"/>
                </a:cubicBezTo>
                <a:cubicBezTo>
                  <a:pt x="348087" y="328520"/>
                  <a:pt x="349991" y="305883"/>
                  <a:pt x="354724" y="286950"/>
                </a:cubicBezTo>
                <a:cubicBezTo>
                  <a:pt x="346420" y="253735"/>
                  <a:pt x="333895" y="219189"/>
                  <a:pt x="354724" y="184474"/>
                </a:cubicBezTo>
                <a:cubicBezTo>
                  <a:pt x="360770" y="174398"/>
                  <a:pt x="364660" y="205802"/>
                  <a:pt x="370490" y="216005"/>
                </a:cubicBezTo>
                <a:cubicBezTo>
                  <a:pt x="375190" y="224230"/>
                  <a:pt x="381000" y="231770"/>
                  <a:pt x="386255" y="239653"/>
                </a:cubicBezTo>
                <a:cubicBezTo>
                  <a:pt x="406489" y="320588"/>
                  <a:pt x="378987" y="220273"/>
                  <a:pt x="409903" y="302715"/>
                </a:cubicBezTo>
                <a:cubicBezTo>
                  <a:pt x="416982" y="321593"/>
                  <a:pt x="420674" y="355345"/>
                  <a:pt x="425669" y="373660"/>
                </a:cubicBezTo>
                <a:cubicBezTo>
                  <a:pt x="430042" y="389693"/>
                  <a:pt x="436179" y="405191"/>
                  <a:pt x="441434" y="420957"/>
                </a:cubicBezTo>
                <a:lnTo>
                  <a:pt x="449317" y="444605"/>
                </a:lnTo>
                <a:cubicBezTo>
                  <a:pt x="451945" y="452488"/>
                  <a:pt x="449317" y="465625"/>
                  <a:pt x="457200" y="468253"/>
                </a:cubicBezTo>
                <a:lnTo>
                  <a:pt x="480848" y="476136"/>
                </a:lnTo>
                <a:lnTo>
                  <a:pt x="536028" y="460371"/>
                </a:lnTo>
                <a:cubicBezTo>
                  <a:pt x="543987" y="457983"/>
                  <a:pt x="553188" y="457679"/>
                  <a:pt x="559676" y="452488"/>
                </a:cubicBezTo>
                <a:cubicBezTo>
                  <a:pt x="657453" y="374266"/>
                  <a:pt x="572974" y="414062"/>
                  <a:pt x="654269" y="381543"/>
                </a:cubicBezTo>
                <a:cubicBezTo>
                  <a:pt x="659524" y="371033"/>
                  <a:pt x="663204" y="359574"/>
                  <a:pt x="670034" y="350012"/>
                </a:cubicBezTo>
                <a:cubicBezTo>
                  <a:pt x="676514" y="340941"/>
                  <a:pt x="687499" y="335640"/>
                  <a:pt x="693683" y="326364"/>
                </a:cubicBezTo>
                <a:cubicBezTo>
                  <a:pt x="698204" y="319582"/>
                  <a:pt x="708398" y="275383"/>
                  <a:pt x="709448" y="271184"/>
                </a:cubicBezTo>
                <a:cubicBezTo>
                  <a:pt x="712076" y="231770"/>
                  <a:pt x="712969" y="192203"/>
                  <a:pt x="717331" y="152943"/>
                </a:cubicBezTo>
                <a:cubicBezTo>
                  <a:pt x="718249" y="144685"/>
                  <a:pt x="716905" y="129295"/>
                  <a:pt x="725214" y="129295"/>
                </a:cubicBezTo>
                <a:cubicBezTo>
                  <a:pt x="745225" y="129295"/>
                  <a:pt x="763350" y="142455"/>
                  <a:pt x="780393" y="152943"/>
                </a:cubicBezTo>
                <a:cubicBezTo>
                  <a:pt x="804600" y="167839"/>
                  <a:pt x="830373" y="195040"/>
                  <a:pt x="851338" y="216005"/>
                </a:cubicBezTo>
                <a:cubicBezTo>
                  <a:pt x="866216" y="245762"/>
                  <a:pt x="879951" y="274691"/>
                  <a:pt x="898634" y="302715"/>
                </a:cubicBezTo>
                <a:cubicBezTo>
                  <a:pt x="913209" y="324578"/>
                  <a:pt x="934180" y="342275"/>
                  <a:pt x="945931" y="365777"/>
                </a:cubicBezTo>
                <a:cubicBezTo>
                  <a:pt x="968025" y="409965"/>
                  <a:pt x="957333" y="386398"/>
                  <a:pt x="977462" y="436722"/>
                </a:cubicBezTo>
                <a:cubicBezTo>
                  <a:pt x="1008431" y="398011"/>
                  <a:pt x="1009565" y="400202"/>
                  <a:pt x="1032641" y="357895"/>
                </a:cubicBezTo>
                <a:cubicBezTo>
                  <a:pt x="1041082" y="342421"/>
                  <a:pt x="1049510" y="326869"/>
                  <a:pt x="1056290" y="310598"/>
                </a:cubicBezTo>
                <a:cubicBezTo>
                  <a:pt x="1062682" y="295258"/>
                  <a:pt x="1064623" y="278166"/>
                  <a:pt x="1072055" y="263302"/>
                </a:cubicBezTo>
                <a:cubicBezTo>
                  <a:pt x="1082565" y="242281"/>
                  <a:pt x="1094857" y="222061"/>
                  <a:pt x="1103586" y="200240"/>
                </a:cubicBezTo>
                <a:cubicBezTo>
                  <a:pt x="1108841" y="187102"/>
                  <a:pt x="1114384" y="174075"/>
                  <a:pt x="1119352" y="160826"/>
                </a:cubicBezTo>
                <a:cubicBezTo>
                  <a:pt x="1122270" y="153046"/>
                  <a:pt x="1123961" y="144814"/>
                  <a:pt x="1127234" y="137177"/>
                </a:cubicBezTo>
                <a:cubicBezTo>
                  <a:pt x="1131863" y="126376"/>
                  <a:pt x="1137745" y="116156"/>
                  <a:pt x="1143000" y="105646"/>
                </a:cubicBezTo>
                <a:cubicBezTo>
                  <a:pt x="1158766" y="108274"/>
                  <a:pt x="1176001" y="106381"/>
                  <a:pt x="1190297" y="113529"/>
                </a:cubicBezTo>
                <a:cubicBezTo>
                  <a:pt x="1198771" y="117766"/>
                  <a:pt x="1199997" y="129899"/>
                  <a:pt x="1206062" y="137177"/>
                </a:cubicBezTo>
                <a:cubicBezTo>
                  <a:pt x="1213199" y="145741"/>
                  <a:pt x="1223230" y="151754"/>
                  <a:pt x="1229710" y="160826"/>
                </a:cubicBezTo>
                <a:cubicBezTo>
                  <a:pt x="1257049" y="199101"/>
                  <a:pt x="1236204" y="181696"/>
                  <a:pt x="1253359" y="216005"/>
                </a:cubicBezTo>
                <a:cubicBezTo>
                  <a:pt x="1283920" y="277126"/>
                  <a:pt x="1257194" y="203862"/>
                  <a:pt x="1277007" y="263302"/>
                </a:cubicBezTo>
                <a:cubicBezTo>
                  <a:pt x="1279635" y="310598"/>
                  <a:pt x="1280399" y="358035"/>
                  <a:pt x="1284890" y="405191"/>
                </a:cubicBezTo>
                <a:cubicBezTo>
                  <a:pt x="1285678" y="413463"/>
                  <a:pt x="1284463" y="428840"/>
                  <a:pt x="1292772" y="428840"/>
                </a:cubicBezTo>
                <a:cubicBezTo>
                  <a:pt x="1303920" y="428840"/>
                  <a:pt x="1307957" y="412446"/>
                  <a:pt x="1316421" y="405191"/>
                </a:cubicBezTo>
                <a:cubicBezTo>
                  <a:pt x="1326396" y="396641"/>
                  <a:pt x="1338662" y="390833"/>
                  <a:pt x="1347952" y="381543"/>
                </a:cubicBezTo>
                <a:cubicBezTo>
                  <a:pt x="1357242" y="372253"/>
                  <a:pt x="1362949" y="359899"/>
                  <a:pt x="1371600" y="350012"/>
                </a:cubicBezTo>
                <a:cubicBezTo>
                  <a:pt x="1381388" y="338826"/>
                  <a:pt x="1392621" y="328991"/>
                  <a:pt x="1403131" y="318481"/>
                </a:cubicBezTo>
                <a:cubicBezTo>
                  <a:pt x="1443805" y="196461"/>
                  <a:pt x="1397187" y="322485"/>
                  <a:pt x="1434662" y="247536"/>
                </a:cubicBezTo>
                <a:cubicBezTo>
                  <a:pt x="1488297" y="140266"/>
                  <a:pt x="1408306" y="278325"/>
                  <a:pt x="1474076" y="168709"/>
                </a:cubicBezTo>
                <a:cubicBezTo>
                  <a:pt x="1479331" y="147688"/>
                  <a:pt x="1482989" y="85090"/>
                  <a:pt x="1489841" y="105646"/>
                </a:cubicBezTo>
                <a:cubicBezTo>
                  <a:pt x="1492469" y="113529"/>
                  <a:pt x="1494008" y="121863"/>
                  <a:pt x="1497724" y="129295"/>
                </a:cubicBezTo>
                <a:cubicBezTo>
                  <a:pt x="1526168" y="186183"/>
                  <a:pt x="1501613" y="115368"/>
                  <a:pt x="1529255" y="184474"/>
                </a:cubicBezTo>
                <a:cubicBezTo>
                  <a:pt x="1535427" y="199904"/>
                  <a:pt x="1539766" y="216005"/>
                  <a:pt x="1545021" y="231771"/>
                </a:cubicBezTo>
                <a:cubicBezTo>
                  <a:pt x="1549739" y="278957"/>
                  <a:pt x="1560803" y="334196"/>
                  <a:pt x="1545021" y="381543"/>
                </a:cubicBezTo>
                <a:lnTo>
                  <a:pt x="1537138" y="357895"/>
                </a:lnTo>
                <a:cubicBezTo>
                  <a:pt x="1539766" y="350012"/>
                  <a:pt x="1540986" y="341510"/>
                  <a:pt x="1545021" y="334246"/>
                </a:cubicBezTo>
                <a:cubicBezTo>
                  <a:pt x="1554223" y="317683"/>
                  <a:pt x="1576552" y="286950"/>
                  <a:pt x="1576552" y="286950"/>
                </a:cubicBezTo>
                <a:cubicBezTo>
                  <a:pt x="1579179" y="276440"/>
                  <a:pt x="1580166" y="265377"/>
                  <a:pt x="1584434" y="255419"/>
                </a:cubicBezTo>
                <a:cubicBezTo>
                  <a:pt x="1588166" y="246711"/>
                  <a:pt x="1595963" y="240245"/>
                  <a:pt x="1600200" y="231771"/>
                </a:cubicBezTo>
                <a:cubicBezTo>
                  <a:pt x="1606528" y="219115"/>
                  <a:pt x="1611490" y="205781"/>
                  <a:pt x="1615965" y="192357"/>
                </a:cubicBezTo>
                <a:cubicBezTo>
                  <a:pt x="1619391" y="182079"/>
                  <a:pt x="1621910" y="171485"/>
                  <a:pt x="1623848" y="160826"/>
                </a:cubicBezTo>
                <a:cubicBezTo>
                  <a:pt x="1627172" y="142546"/>
                  <a:pt x="1626392" y="123442"/>
                  <a:pt x="1631731" y="105646"/>
                </a:cubicBezTo>
                <a:cubicBezTo>
                  <a:pt x="1634453" y="96572"/>
                  <a:pt x="1642242" y="89881"/>
                  <a:pt x="1647497" y="81998"/>
                </a:cubicBezTo>
                <a:cubicBezTo>
                  <a:pt x="1650124" y="74115"/>
                  <a:pt x="1647070" y="58350"/>
                  <a:pt x="1655379" y="58350"/>
                </a:cubicBezTo>
                <a:cubicBezTo>
                  <a:pt x="1664853" y="58350"/>
                  <a:pt x="1666908" y="73524"/>
                  <a:pt x="1671145" y="81998"/>
                </a:cubicBezTo>
                <a:cubicBezTo>
                  <a:pt x="1708533" y="156772"/>
                  <a:pt x="1675436" y="117819"/>
                  <a:pt x="1718441" y="160826"/>
                </a:cubicBezTo>
                <a:cubicBezTo>
                  <a:pt x="1736198" y="214095"/>
                  <a:pt x="1713486" y="149678"/>
                  <a:pt x="1749972" y="231771"/>
                </a:cubicBezTo>
                <a:cubicBezTo>
                  <a:pt x="1753347" y="239364"/>
                  <a:pt x="1754937" y="247639"/>
                  <a:pt x="1757855" y="255419"/>
                </a:cubicBezTo>
                <a:cubicBezTo>
                  <a:pt x="1762824" y="268668"/>
                  <a:pt x="1768366" y="281695"/>
                  <a:pt x="1773621" y="294833"/>
                </a:cubicBezTo>
                <a:cubicBezTo>
                  <a:pt x="1792201" y="387739"/>
                  <a:pt x="1769825" y="272065"/>
                  <a:pt x="1789386" y="389426"/>
                </a:cubicBezTo>
                <a:cubicBezTo>
                  <a:pt x="1791589" y="402642"/>
                  <a:pt x="1794641" y="415702"/>
                  <a:pt x="1797269" y="428840"/>
                </a:cubicBezTo>
                <a:cubicBezTo>
                  <a:pt x="1810407" y="418330"/>
                  <a:pt x="1825271" y="409672"/>
                  <a:pt x="1836683" y="397309"/>
                </a:cubicBezTo>
                <a:cubicBezTo>
                  <a:pt x="1868051" y="363327"/>
                  <a:pt x="1884613" y="337237"/>
                  <a:pt x="1907628" y="302715"/>
                </a:cubicBezTo>
                <a:cubicBezTo>
                  <a:pt x="1910255" y="286950"/>
                  <a:pt x="1910456" y="270582"/>
                  <a:pt x="1915510" y="255419"/>
                </a:cubicBezTo>
                <a:cubicBezTo>
                  <a:pt x="1918506" y="246431"/>
                  <a:pt x="1927039" y="240245"/>
                  <a:pt x="1931276" y="231771"/>
                </a:cubicBezTo>
                <a:cubicBezTo>
                  <a:pt x="1934992" y="224339"/>
                  <a:pt x="1936531" y="216005"/>
                  <a:pt x="1939159" y="208122"/>
                </a:cubicBezTo>
                <a:cubicBezTo>
                  <a:pt x="1971449" y="240413"/>
                  <a:pt x="1964706" y="230579"/>
                  <a:pt x="1994338" y="279067"/>
                </a:cubicBezTo>
                <a:cubicBezTo>
                  <a:pt x="2015643" y="313930"/>
                  <a:pt x="2046637" y="354260"/>
                  <a:pt x="2057400" y="397309"/>
                </a:cubicBezTo>
                <a:cubicBezTo>
                  <a:pt x="2060650" y="410307"/>
                  <a:pt x="2062655" y="423584"/>
                  <a:pt x="2065283" y="436722"/>
                </a:cubicBezTo>
                <a:cubicBezTo>
                  <a:pt x="2062655" y="447232"/>
                  <a:pt x="2067090" y="463408"/>
                  <a:pt x="2057400" y="468253"/>
                </a:cubicBezTo>
                <a:cubicBezTo>
                  <a:pt x="2049968" y="471969"/>
                  <a:pt x="2048690" y="452873"/>
                  <a:pt x="2049517" y="444605"/>
                </a:cubicBezTo>
                <a:cubicBezTo>
                  <a:pt x="2051420" y="425571"/>
                  <a:pt x="2058670" y="407376"/>
                  <a:pt x="2065283" y="389426"/>
                </a:cubicBezTo>
                <a:cubicBezTo>
                  <a:pt x="2077092" y="357374"/>
                  <a:pt x="2089421" y="325386"/>
                  <a:pt x="2104697" y="294833"/>
                </a:cubicBezTo>
                <a:cubicBezTo>
                  <a:pt x="2109952" y="284323"/>
                  <a:pt x="2116098" y="274212"/>
                  <a:pt x="2120462" y="263302"/>
                </a:cubicBezTo>
                <a:cubicBezTo>
                  <a:pt x="2126634" y="247872"/>
                  <a:pt x="2130973" y="231771"/>
                  <a:pt x="2136228" y="216005"/>
                </a:cubicBezTo>
                <a:cubicBezTo>
                  <a:pt x="2138855" y="197612"/>
                  <a:pt x="2139221" y="178751"/>
                  <a:pt x="2144110" y="160826"/>
                </a:cubicBezTo>
                <a:cubicBezTo>
                  <a:pt x="2147202" y="149489"/>
                  <a:pt x="2156499" y="140550"/>
                  <a:pt x="2159876" y="129295"/>
                </a:cubicBezTo>
                <a:cubicBezTo>
                  <a:pt x="2164469" y="113986"/>
                  <a:pt x="2164292" y="97601"/>
                  <a:pt x="2167759" y="81998"/>
                </a:cubicBezTo>
                <a:cubicBezTo>
                  <a:pt x="2169561" y="73887"/>
                  <a:pt x="2173014" y="66233"/>
                  <a:pt x="2175641" y="58350"/>
                </a:cubicBezTo>
                <a:cubicBezTo>
                  <a:pt x="2178269" y="39957"/>
                  <a:pt x="2171630" y="17444"/>
                  <a:pt x="2183524" y="3171"/>
                </a:cubicBezTo>
                <a:cubicBezTo>
                  <a:pt x="2190460" y="-5152"/>
                  <a:pt x="2206180" y="4840"/>
                  <a:pt x="2215055" y="11053"/>
                </a:cubicBezTo>
                <a:cubicBezTo>
                  <a:pt x="2233321" y="23839"/>
                  <a:pt x="2248078" y="41222"/>
                  <a:pt x="2262352" y="58350"/>
                </a:cubicBezTo>
                <a:lnTo>
                  <a:pt x="2341179" y="152943"/>
                </a:lnTo>
                <a:cubicBezTo>
                  <a:pt x="2351875" y="165931"/>
                  <a:pt x="2365186" y="177309"/>
                  <a:pt x="2372710" y="192357"/>
                </a:cubicBezTo>
                <a:cubicBezTo>
                  <a:pt x="2377965" y="202867"/>
                  <a:pt x="2381958" y="214111"/>
                  <a:pt x="2388476" y="223888"/>
                </a:cubicBezTo>
                <a:cubicBezTo>
                  <a:pt x="2397809" y="237887"/>
                  <a:pt x="2410674" y="249303"/>
                  <a:pt x="2420007" y="263302"/>
                </a:cubicBezTo>
                <a:cubicBezTo>
                  <a:pt x="2437004" y="288798"/>
                  <a:pt x="2457613" y="313059"/>
                  <a:pt x="2467303" y="342129"/>
                </a:cubicBezTo>
                <a:cubicBezTo>
                  <a:pt x="2478182" y="374765"/>
                  <a:pt x="2470577" y="358863"/>
                  <a:pt x="2490952" y="389426"/>
                </a:cubicBezTo>
                <a:cubicBezTo>
                  <a:pt x="2493579" y="399936"/>
                  <a:pt x="2494566" y="410999"/>
                  <a:pt x="2498834" y="420957"/>
                </a:cubicBezTo>
                <a:cubicBezTo>
                  <a:pt x="2502566" y="429665"/>
                  <a:pt x="2506717" y="449860"/>
                  <a:pt x="2514600" y="444605"/>
                </a:cubicBezTo>
                <a:cubicBezTo>
                  <a:pt x="2525748" y="437173"/>
                  <a:pt x="2519855" y="418329"/>
                  <a:pt x="2522483" y="405191"/>
                </a:cubicBezTo>
                <a:cubicBezTo>
                  <a:pt x="2525110" y="350012"/>
                  <a:pt x="2524681" y="294602"/>
                  <a:pt x="2530365" y="239653"/>
                </a:cubicBezTo>
                <a:cubicBezTo>
                  <a:pt x="2532595" y="218100"/>
                  <a:pt x="2541259" y="197704"/>
                  <a:pt x="2546131" y="176591"/>
                </a:cubicBezTo>
                <a:cubicBezTo>
                  <a:pt x="2549144" y="163536"/>
                  <a:pt x="2551386" y="150315"/>
                  <a:pt x="2554014" y="137177"/>
                </a:cubicBezTo>
                <a:cubicBezTo>
                  <a:pt x="2567152" y="142432"/>
                  <a:pt x="2582108" y="144453"/>
                  <a:pt x="2593428" y="152943"/>
                </a:cubicBezTo>
                <a:cubicBezTo>
                  <a:pt x="2603938" y="160826"/>
                  <a:pt x="2608348" y="174655"/>
                  <a:pt x="2617076" y="184474"/>
                </a:cubicBezTo>
                <a:cubicBezTo>
                  <a:pt x="2692306" y="269108"/>
                  <a:pt x="2626330" y="179600"/>
                  <a:pt x="2680138" y="263302"/>
                </a:cubicBezTo>
                <a:cubicBezTo>
                  <a:pt x="2695507" y="287209"/>
                  <a:pt x="2727434" y="334246"/>
                  <a:pt x="2727434" y="334246"/>
                </a:cubicBezTo>
                <a:cubicBezTo>
                  <a:pt x="2730062" y="344756"/>
                  <a:pt x="2729942" y="356371"/>
                  <a:pt x="2735317" y="365777"/>
                </a:cubicBezTo>
                <a:cubicBezTo>
                  <a:pt x="2740848" y="375456"/>
                  <a:pt x="2751828" y="380862"/>
                  <a:pt x="2758965" y="389426"/>
                </a:cubicBezTo>
                <a:cubicBezTo>
                  <a:pt x="2765030" y="396704"/>
                  <a:pt x="2770494" y="404600"/>
                  <a:pt x="2774731" y="413074"/>
                </a:cubicBezTo>
                <a:cubicBezTo>
                  <a:pt x="2790966" y="445543"/>
                  <a:pt x="2770590" y="430710"/>
                  <a:pt x="2798379" y="444605"/>
                </a:cubicBezTo>
              </a:path>
            </a:pathLst>
          </a:custGeom>
          <a:noFill/>
          <a:ln w="38100">
            <a:solidFill>
              <a:schemeClr val="accent4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4408608"/>
      </p:ext>
    </p:extLst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No geo-replication</a:t>
            </a:r>
          </a:p>
          <a:p>
            <a:r>
              <a:rPr lang="en-US" dirty="0" smtClean="0"/>
              <a:t>Key-value data model</a:t>
            </a:r>
          </a:p>
          <a:p>
            <a:r>
              <a:rPr lang="en-US" dirty="0" err="1" smtClean="0"/>
              <a:t>Linearizability</a:t>
            </a:r>
            <a:r>
              <a:rPr lang="en-US" dirty="0" smtClean="0"/>
              <a:t> support incomplete</a:t>
            </a:r>
          </a:p>
          <a:p>
            <a:r>
              <a:rPr lang="en-US" dirty="0" smtClean="0"/>
              <a:t>No protection</a:t>
            </a:r>
          </a:p>
          <a:p>
            <a:r>
              <a:rPr lang="en-US" dirty="0" smtClean="0"/>
              <a:t>Incomplete configuration management</a:t>
            </a:r>
            <a:br>
              <a:rPr lang="en-US" dirty="0" smtClean="0"/>
            </a:br>
            <a:r>
              <a:rPr lang="en-US" dirty="0" smtClean="0"/>
              <a:t>(mechanisms but no policies)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March 1, 2015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The RAMCloud Storage System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E2162002-2512-45FD-82AF-2FE8F2E91859}" type="slidenum">
              <a:rPr lang="en-US" smtClean="0"/>
              <a:pPr>
                <a:defRPr/>
              </a:pPr>
              <a:t>83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Limitations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9013438"/>
      </p:ext>
    </p:extLst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Higher-level data model:</a:t>
            </a:r>
          </a:p>
          <a:p>
            <a:pPr lvl="1"/>
            <a:r>
              <a:rPr lang="en-US" dirty="0" smtClean="0"/>
              <a:t>Secondary indexes</a:t>
            </a:r>
          </a:p>
          <a:p>
            <a:pPr lvl="1"/>
            <a:r>
              <a:rPr lang="en-US" dirty="0" smtClean="0"/>
              <a:t>Multi-object transactions</a:t>
            </a:r>
          </a:p>
          <a:p>
            <a:pPr lvl="1"/>
            <a:r>
              <a:rPr lang="en-US" dirty="0" smtClean="0"/>
              <a:t>Full </a:t>
            </a:r>
            <a:r>
              <a:rPr lang="en-US" dirty="0" err="1" smtClean="0"/>
              <a:t>linearizability</a:t>
            </a:r>
            <a:endParaRPr lang="en-US" dirty="0" smtClean="0"/>
          </a:p>
          <a:p>
            <a:pPr lvl="1"/>
            <a:r>
              <a:rPr lang="en-US" dirty="0" smtClean="0"/>
              <a:t>Research question: achievable at low latency and large scale??</a:t>
            </a:r>
          </a:p>
          <a:p>
            <a:r>
              <a:rPr lang="en-US" dirty="0" smtClean="0"/>
              <a:t>New transport layer:</a:t>
            </a:r>
          </a:p>
          <a:p>
            <a:pPr lvl="1"/>
            <a:r>
              <a:rPr lang="en-US" dirty="0" smtClean="0"/>
              <a:t>New protocol for low-latency datacenter RPC (</a:t>
            </a:r>
            <a:r>
              <a:rPr lang="en-US" dirty="0"/>
              <a:t>replace TCP) </a:t>
            </a:r>
            <a:endParaRPr lang="en-US" dirty="0" smtClean="0"/>
          </a:p>
          <a:p>
            <a:pPr lvl="1"/>
            <a:r>
              <a:rPr lang="en-US" dirty="0" smtClean="0"/>
              <a:t>New threading architecture</a:t>
            </a:r>
          </a:p>
          <a:p>
            <a:pPr lvl="1"/>
            <a:r>
              <a:rPr lang="en-US" dirty="0" smtClean="0"/>
              <a:t>Better scalability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March 1, 2015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The RAMCloud Storage System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E2162002-2512-45FD-82AF-2FE8F2E91859}" type="slidenum">
              <a:rPr lang="en-US" smtClean="0"/>
              <a:pPr>
                <a:defRPr/>
              </a:pPr>
              <a:t>84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Current Work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0933368"/>
      </p:ext>
    </p:extLst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ctrTitle"/>
          </p:nvPr>
        </p:nvSpPr>
        <p:spPr>
          <a:xfrm>
            <a:off x="228600" y="2035175"/>
            <a:ext cx="8686800" cy="1698625"/>
          </a:xfrm>
        </p:spPr>
        <p:txBody>
          <a:bodyPr/>
          <a:lstStyle/>
          <a:p>
            <a:r>
              <a:rPr lang="en-US" dirty="0" smtClean="0"/>
              <a:t>Part VII: Application Experience</a:t>
            </a:r>
            <a:endParaRPr lang="en-US" dirty="0"/>
          </a:p>
        </p:txBody>
      </p:sp>
      <p:sp>
        <p:nvSpPr>
          <p:cNvPr id="8" name="Subtitle 7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80425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No applications in production, but several experiments:</a:t>
            </a:r>
          </a:p>
          <a:p>
            <a:pPr lvl="1"/>
            <a:r>
              <a:rPr lang="en-US" dirty="0" smtClean="0"/>
              <a:t>Stanford: natural language processing, graph algorithms</a:t>
            </a:r>
          </a:p>
          <a:p>
            <a:pPr lvl="1"/>
            <a:r>
              <a:rPr lang="en-US" dirty="0" smtClean="0"/>
              <a:t>Open Networking Laboratory: ONOS (operating system for software defined networks)</a:t>
            </a:r>
          </a:p>
          <a:p>
            <a:pPr lvl="1"/>
            <a:r>
              <a:rPr lang="en-US" dirty="0" smtClean="0"/>
              <a:t>CERN: high energy physics (visiting scientist, summer 2014)</a:t>
            </a:r>
          </a:p>
          <a:p>
            <a:pPr lvl="1"/>
            <a:r>
              <a:rPr lang="en-US" dirty="0" smtClean="0"/>
              <a:t>Huawei: real-time device management</a:t>
            </a:r>
          </a:p>
          <a:p>
            <a:pPr>
              <a:spcBef>
                <a:spcPts val="1800"/>
              </a:spcBef>
            </a:pPr>
            <a:r>
              <a:rPr lang="en-US" dirty="0" smtClean="0"/>
              <a:t>Challenges</a:t>
            </a:r>
          </a:p>
          <a:p>
            <a:pPr lvl="1"/>
            <a:r>
              <a:rPr lang="en-US" dirty="0" smtClean="0"/>
              <a:t>Low-latency networking not yet commonplace</a:t>
            </a:r>
          </a:p>
          <a:p>
            <a:pPr lvl="1"/>
            <a:r>
              <a:rPr lang="en-US" dirty="0" smtClean="0"/>
              <a:t>RAMCloud not cost-effective at small scale</a:t>
            </a:r>
          </a:p>
          <a:p>
            <a:pPr lvl="1"/>
            <a:r>
              <a:rPr lang="en-US" dirty="0" smtClean="0"/>
              <a:t>RAMCloud is too slow (!!)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March 1, 2015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The RAMCloud Storage System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E2162002-2512-45FD-82AF-2FE8F2E91859}" type="slidenum">
              <a:rPr lang="en-US" smtClean="0"/>
              <a:pPr>
                <a:defRPr/>
              </a:pPr>
              <a:t>86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Applications?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7112938"/>
      </p:ext>
    </p:extLst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March 1, 2015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The RAMCloud Storage System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Slide </a:t>
            </a:r>
            <a:fld id="{E2162002-2512-45FD-82AF-2FE8F2E91859}" type="slidenum">
              <a:rPr lang="en-US" smtClean="0"/>
              <a:pPr>
                <a:defRPr/>
              </a:pPr>
              <a:t>87</a:t>
            </a:fld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Scale and Recovery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1295400" y="1792069"/>
            <a:ext cx="457200" cy="2286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295400" y="2020669"/>
            <a:ext cx="457200" cy="228600"/>
          </a:xfrm>
          <a:prstGeom prst="rect">
            <a:avLst/>
          </a:prstGeom>
          <a:solidFill>
            <a:schemeClr val="accent1">
              <a:lumMod val="25000"/>
              <a:lumOff val="75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1295400" y="2249269"/>
            <a:ext cx="457200" cy="228600"/>
          </a:xfrm>
          <a:prstGeom prst="rect">
            <a:avLst/>
          </a:prstGeom>
          <a:solidFill>
            <a:schemeClr val="accent5">
              <a:lumMod val="9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1295400" y="2706469"/>
            <a:ext cx="457200" cy="2286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1295400" y="2477869"/>
            <a:ext cx="457200" cy="228600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1295400" y="1563469"/>
            <a:ext cx="457200" cy="22860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4572000" y="1563469"/>
            <a:ext cx="457200" cy="13716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4572000" y="2020669"/>
            <a:ext cx="457200" cy="22860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5181600" y="1563469"/>
            <a:ext cx="457200" cy="13716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5791200" y="1563469"/>
            <a:ext cx="457200" cy="13716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6400800" y="1563469"/>
            <a:ext cx="457200" cy="13716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7010400" y="1563469"/>
            <a:ext cx="457200" cy="13716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7620000" y="1563469"/>
            <a:ext cx="457200" cy="13716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/>
          <p:cNvSpPr/>
          <p:nvPr/>
        </p:nvSpPr>
        <p:spPr>
          <a:xfrm>
            <a:off x="6400800" y="2477869"/>
            <a:ext cx="457200" cy="2286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5181600" y="1792069"/>
            <a:ext cx="457200" cy="2286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/>
          <p:cNvSpPr/>
          <p:nvPr/>
        </p:nvSpPr>
        <p:spPr>
          <a:xfrm>
            <a:off x="7620000" y="2706469"/>
            <a:ext cx="457200" cy="228600"/>
          </a:xfrm>
          <a:prstGeom prst="rect">
            <a:avLst/>
          </a:prstGeom>
          <a:solidFill>
            <a:schemeClr val="accent5">
              <a:lumMod val="9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/>
          <p:cNvSpPr/>
          <p:nvPr/>
        </p:nvSpPr>
        <p:spPr>
          <a:xfrm>
            <a:off x="7010400" y="1563469"/>
            <a:ext cx="457200" cy="228600"/>
          </a:xfrm>
          <a:prstGeom prst="rect">
            <a:avLst/>
          </a:prstGeom>
          <a:solidFill>
            <a:schemeClr val="accent1">
              <a:lumMod val="25000"/>
              <a:lumOff val="75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/>
          <p:cNvSpPr/>
          <p:nvPr/>
        </p:nvSpPr>
        <p:spPr>
          <a:xfrm>
            <a:off x="5791200" y="2249269"/>
            <a:ext cx="457200" cy="228600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TextBox 24"/>
          <p:cNvSpPr txBox="1"/>
          <p:nvPr/>
        </p:nvSpPr>
        <p:spPr>
          <a:xfrm>
            <a:off x="1011817" y="3119189"/>
            <a:ext cx="105670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Crashed</a:t>
            </a:r>
            <a:br>
              <a:rPr lang="en-US" dirty="0" smtClean="0"/>
            </a:br>
            <a:r>
              <a:rPr lang="en-US" dirty="0" smtClean="0"/>
              <a:t>Master</a:t>
            </a:r>
            <a:endParaRPr lang="en-US" dirty="0"/>
          </a:p>
        </p:txBody>
      </p:sp>
      <p:sp>
        <p:nvSpPr>
          <p:cNvPr id="26" name="TextBox 25"/>
          <p:cNvSpPr txBox="1"/>
          <p:nvPr/>
        </p:nvSpPr>
        <p:spPr>
          <a:xfrm>
            <a:off x="5029200" y="3276600"/>
            <a:ext cx="25907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Recovery Masters</a:t>
            </a:r>
            <a:br>
              <a:rPr lang="en-US" dirty="0" smtClean="0"/>
            </a:br>
            <a:r>
              <a:rPr lang="en-US" dirty="0" smtClean="0">
                <a:solidFill>
                  <a:schemeClr val="accent4"/>
                </a:solidFill>
              </a:rPr>
              <a:t>~500 MB/sec/server</a:t>
            </a:r>
            <a:endParaRPr lang="en-US" dirty="0"/>
          </a:p>
        </p:txBody>
      </p:sp>
      <p:sp>
        <p:nvSpPr>
          <p:cNvPr id="27" name="Left Brace 26"/>
          <p:cNvSpPr/>
          <p:nvPr/>
        </p:nvSpPr>
        <p:spPr>
          <a:xfrm rot="16200000">
            <a:off x="6248400" y="1487269"/>
            <a:ext cx="152400" cy="3505200"/>
          </a:xfrm>
          <a:prstGeom prst="leftBrace">
            <a:avLst>
              <a:gd name="adj1" fmla="val 32740"/>
              <a:gd name="adj2" fmla="val 50000"/>
            </a:avLst>
          </a:prstGeom>
          <a:ln w="19050" cap="rnd"/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ight Arrow 29"/>
          <p:cNvSpPr/>
          <p:nvPr/>
        </p:nvSpPr>
        <p:spPr>
          <a:xfrm>
            <a:off x="2743200" y="1944469"/>
            <a:ext cx="838200" cy="533400"/>
          </a:xfrm>
          <a:prstGeom prst="rightArrow">
            <a:avLst>
              <a:gd name="adj1" fmla="val 50000"/>
              <a:gd name="adj2" fmla="val 68886"/>
            </a:avLst>
          </a:prstGeom>
          <a:gradFill flip="none" rotWithShape="1">
            <a:gsLst>
              <a:gs pos="0">
                <a:srgbClr val="38589E"/>
              </a:gs>
              <a:gs pos="100000">
                <a:srgbClr val="7792CF"/>
              </a:gs>
            </a:gsLst>
            <a:lin ang="10800000" scaled="1"/>
            <a:tileRect/>
          </a:gra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TextBox 31"/>
          <p:cNvSpPr txBox="1"/>
          <p:nvPr/>
        </p:nvSpPr>
        <p:spPr>
          <a:xfrm>
            <a:off x="1828800" y="1182469"/>
            <a:ext cx="2743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chemeClr val="tx2"/>
                </a:solidFill>
              </a:rPr>
              <a:t>Fast crash recovery:</a:t>
            </a:r>
            <a:br>
              <a:rPr lang="en-US" sz="2000" dirty="0" smtClean="0">
                <a:solidFill>
                  <a:schemeClr val="tx2"/>
                </a:solidFill>
              </a:rPr>
            </a:br>
            <a:r>
              <a:rPr lang="en-US" sz="2000" dirty="0" smtClean="0">
                <a:solidFill>
                  <a:schemeClr val="tx2"/>
                </a:solidFill>
              </a:rPr>
              <a:t>partition lost data</a:t>
            </a:r>
            <a:endParaRPr lang="en-US" sz="2000" dirty="0">
              <a:solidFill>
                <a:schemeClr val="tx2"/>
              </a:solidFill>
            </a:endParaRPr>
          </a:p>
        </p:txBody>
      </p:sp>
      <p:graphicFrame>
        <p:nvGraphicFramePr>
          <p:cNvPr id="35" name="Group 10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45903234"/>
              </p:ext>
            </p:extLst>
          </p:nvPr>
        </p:nvGraphicFramePr>
        <p:xfrm>
          <a:off x="762000" y="4114800"/>
          <a:ext cx="5410200" cy="2057400"/>
        </p:xfrm>
        <a:graphic>
          <a:graphicData uri="http://schemas.openxmlformats.org/drawingml/2006/table">
            <a:tbl>
              <a:tblPr/>
              <a:tblGrid>
                <a:gridCol w="1436221"/>
                <a:gridCol w="1383179"/>
                <a:gridCol w="1295400"/>
                <a:gridCol w="1295400"/>
              </a:tblGrid>
              <a:tr h="44196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90000"/>
                        <a:buFont typeface="Arial" charset="0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Cluster Size</a:t>
                      </a:r>
                    </a:p>
                  </a:txBody>
                  <a:tcPr anchor="ctr" horzOverflow="overflow">
                    <a:lnL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974C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90000"/>
                        <a:buFont typeface="Arial" charset="0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Server</a:t>
                      </a:r>
                      <a:b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</a:b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Capacity</a:t>
                      </a:r>
                    </a:p>
                  </a:txBody>
                  <a:tcPr anchor="ctr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974C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90000"/>
                        <a:buFont typeface="Arial" charset="0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Cluster</a:t>
                      </a:r>
                      <a:b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</a:b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Capacity</a:t>
                      </a:r>
                    </a:p>
                  </a:txBody>
                  <a:tcPr anchor="ctr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974C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90000"/>
                        <a:buFont typeface="Arial" charset="0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Recovery</a:t>
                      </a:r>
                      <a:b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</a:b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Time</a:t>
                      </a:r>
                    </a:p>
                  </a:txBody>
                  <a:tcPr anchor="ctr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974CB"/>
                    </a:solidFill>
                  </a:tcPr>
                </a:tc>
              </a:tr>
              <a:tr h="25907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90000"/>
                        <a:buFont typeface="Arial" charset="0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101 servers</a:t>
                      </a:r>
                    </a:p>
                  </a:txBody>
                  <a:tcPr anchor="ctr" horzOverflow="overflow">
                    <a:lnL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3EAF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90000"/>
                        <a:buFont typeface="Arial" charset="0"/>
                        <a:buNone/>
                        <a:tabLst/>
                        <a:defRPr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50 GB</a:t>
                      </a:r>
                    </a:p>
                  </a:txBody>
                  <a:tcPr anchor="ctr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3EAF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90000"/>
                        <a:buFont typeface="Arial" charset="0"/>
                        <a:buNone/>
                        <a:tabLst/>
                        <a:defRPr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 TB</a:t>
                      </a:r>
                    </a:p>
                  </a:txBody>
                  <a:tcPr anchor="ctr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3EAF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90000"/>
                        <a:buFont typeface="Arial" charset="0"/>
                        <a:buNone/>
                        <a:tabLst/>
                        <a:defRPr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 sec</a:t>
                      </a:r>
                    </a:p>
                  </a:txBody>
                  <a:tcPr anchor="ctr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3EAF9"/>
                    </a:solidFill>
                  </a:tcPr>
                </a:tc>
              </a:tr>
              <a:tr h="24383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90000"/>
                        <a:buFont typeface="Arial" charset="0"/>
                        <a:buNone/>
                        <a:tabLst/>
                        <a:defRPr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201 servers</a:t>
                      </a:r>
                    </a:p>
                  </a:txBody>
                  <a:tcPr anchor="ctr" horzOverflow="overflow">
                    <a:lnL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D1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90000"/>
                        <a:buFont typeface="Arial" charset="0"/>
                        <a:buNone/>
                        <a:tabLst/>
                        <a:defRPr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100 GB</a:t>
                      </a:r>
                      <a:endParaRPr kumimoji="0" 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D1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90000"/>
                        <a:buFont typeface="Arial" charset="0"/>
                        <a:buNone/>
                        <a:tabLst/>
                        <a:defRPr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20 TB</a:t>
                      </a:r>
                    </a:p>
                  </a:txBody>
                  <a:tcPr anchor="ctr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D1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90000"/>
                        <a:buFont typeface="Arial" charset="0"/>
                        <a:buNone/>
                        <a:tabLst/>
                        <a:defRPr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 sec</a:t>
                      </a:r>
                      <a:endParaRPr kumimoji="0" 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D1F2"/>
                    </a:solidFill>
                  </a:tcPr>
                </a:tc>
              </a:tr>
              <a:tr h="304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90000"/>
                        <a:buFont typeface="Arial" charset="0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6 servers</a:t>
                      </a:r>
                    </a:p>
                  </a:txBody>
                  <a:tcPr anchor="ctr" horzOverflow="overflow">
                    <a:lnL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3EAF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90000"/>
                        <a:buFont typeface="Arial" charset="0"/>
                        <a:buNone/>
                        <a:tabLst/>
                        <a:defRPr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100 GB</a:t>
                      </a:r>
                      <a:endParaRPr kumimoji="0" 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3EAF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90000"/>
                        <a:buFont typeface="Arial" charset="0"/>
                        <a:buNone/>
                        <a:tabLst/>
                        <a:defRPr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600 GB</a:t>
                      </a:r>
                    </a:p>
                  </a:txBody>
                  <a:tcPr anchor="ctr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3EAF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90000"/>
                        <a:buFont typeface="Arial" charset="0"/>
                        <a:buNone/>
                        <a:tabLst/>
                        <a:defRPr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40 sec</a:t>
                      </a:r>
                      <a:endParaRPr kumimoji="0" 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3EAF9"/>
                    </a:solidFill>
                  </a:tcPr>
                </a:tc>
              </a:tr>
              <a:tr h="32004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90000"/>
                        <a:buFont typeface="Arial" charset="0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6 servers</a:t>
                      </a:r>
                    </a:p>
                  </a:txBody>
                  <a:tcPr anchor="ctr" horzOverflow="overflow">
                    <a:lnL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D1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90000"/>
                        <a:buFont typeface="Arial" charset="0"/>
                        <a:buNone/>
                        <a:tabLst/>
                        <a:defRPr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2.5 GB</a:t>
                      </a:r>
                    </a:p>
                  </a:txBody>
                  <a:tcPr anchor="ctr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D1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90000"/>
                        <a:buFont typeface="Arial" charset="0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15 GB</a:t>
                      </a:r>
                    </a:p>
                  </a:txBody>
                  <a:tcPr anchor="ctr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D1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90000"/>
                        <a:buFont typeface="Arial" charset="0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 sec</a:t>
                      </a:r>
                    </a:p>
                  </a:txBody>
                  <a:tcPr anchor="ctr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D1F2"/>
                    </a:solidFill>
                  </a:tcPr>
                </a:tc>
              </a:tr>
              <a:tr h="28956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90000"/>
                        <a:buFont typeface="Arial" charset="0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11 servers</a:t>
                      </a:r>
                    </a:p>
                  </a:txBody>
                  <a:tcPr anchor="ctr" horzOverflow="overflow">
                    <a:lnL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D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90000"/>
                        <a:buFont typeface="Arial" charset="0"/>
                        <a:buNone/>
                        <a:tabLst/>
                        <a:defRPr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 GB</a:t>
                      </a:r>
                    </a:p>
                  </a:txBody>
                  <a:tcPr anchor="ctr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D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90000"/>
                        <a:buFont typeface="Arial" charset="0"/>
                        <a:buNone/>
                        <a:tabLst/>
                        <a:defRPr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55 GB</a:t>
                      </a:r>
                    </a:p>
                  </a:txBody>
                  <a:tcPr anchor="ctr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D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90000"/>
                        <a:buFont typeface="Arial" charset="0"/>
                        <a:buNone/>
                        <a:tabLst/>
                        <a:defRPr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 sec</a:t>
                      </a:r>
                    </a:p>
                  </a:txBody>
                  <a:tcPr anchor="ctr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DFA"/>
                    </a:solidFill>
                  </a:tcPr>
                </a:tc>
              </a:tr>
            </a:tbl>
          </a:graphicData>
        </a:graphic>
      </p:graphicFrame>
      <p:sp>
        <p:nvSpPr>
          <p:cNvPr id="36" name="TextBox 35"/>
          <p:cNvSpPr txBox="1"/>
          <p:nvPr/>
        </p:nvSpPr>
        <p:spPr>
          <a:xfrm>
            <a:off x="6324601" y="4572000"/>
            <a:ext cx="27432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000" dirty="0" smtClean="0"/>
              <a:t>Small clusters can’t have both fast recovery and</a:t>
            </a:r>
            <a:br>
              <a:rPr lang="en-US" sz="2000" dirty="0" smtClean="0"/>
            </a:br>
            <a:r>
              <a:rPr lang="en-US" sz="2000" dirty="0" smtClean="0"/>
              <a:t>large capacity/server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7529598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4648200"/>
            <a:ext cx="8229600" cy="1676400"/>
          </a:xfrm>
        </p:spPr>
        <p:txBody>
          <a:bodyPr/>
          <a:lstStyle/>
          <a:p>
            <a:r>
              <a:rPr lang="en-US" dirty="0" smtClean="0"/>
              <a:t>Choice #2 is 100x faster than RAMCloud</a:t>
            </a:r>
          </a:p>
          <a:p>
            <a:pPr lvl="1"/>
            <a:r>
              <a:rPr lang="en-US" dirty="0" smtClean="0"/>
              <a:t>And, can store data in application-specific fashion</a:t>
            </a:r>
          </a:p>
          <a:p>
            <a:pPr lvl="1"/>
            <a:r>
              <a:rPr lang="en-US" dirty="0" smtClean="0"/>
              <a:t>But, data must partition</a:t>
            </a:r>
          </a:p>
          <a:p>
            <a:pPr lvl="1"/>
            <a:r>
              <a:rPr lang="en-US" dirty="0" smtClean="0"/>
              <a:t>What about persistence?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March 1, 2015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The RAMCloud Storage System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E2162002-2512-45FD-82AF-2FE8F2E91859}" type="slidenum">
              <a:rPr lang="en-US" smtClean="0"/>
              <a:pPr>
                <a:defRPr/>
              </a:pPr>
              <a:t>88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Fast But Not Fastest</a:t>
            </a:r>
            <a:endParaRPr lang="en-US" dirty="0"/>
          </a:p>
        </p:txBody>
      </p:sp>
      <p:sp>
        <p:nvSpPr>
          <p:cNvPr id="23" name="Rounded Rectangle 22"/>
          <p:cNvSpPr/>
          <p:nvPr/>
        </p:nvSpPr>
        <p:spPr>
          <a:xfrm>
            <a:off x="990600" y="2093277"/>
            <a:ext cx="381000" cy="457200"/>
          </a:xfrm>
          <a:prstGeom prst="roundRect">
            <a:avLst/>
          </a:prstGeom>
          <a:solidFill>
            <a:srgbClr val="EDFFED"/>
          </a:solidFill>
          <a:ln w="25400" algn="ctr">
            <a:solidFill>
              <a:srgbClr val="43A343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schemeClr val="tx1"/>
              </a:solidFill>
              <a:latin typeface="Arial" charset="0"/>
            </a:endParaRPr>
          </a:p>
        </p:txBody>
      </p:sp>
      <p:grpSp>
        <p:nvGrpSpPr>
          <p:cNvPr id="135" name="Group 134"/>
          <p:cNvGrpSpPr/>
          <p:nvPr/>
        </p:nvGrpSpPr>
        <p:grpSpPr>
          <a:xfrm>
            <a:off x="990600" y="3388677"/>
            <a:ext cx="381000" cy="533400"/>
            <a:chOff x="3581401" y="2209800"/>
            <a:chExt cx="381000" cy="533400"/>
          </a:xfrm>
        </p:grpSpPr>
        <p:sp>
          <p:nvSpPr>
            <p:cNvPr id="25" name="Rounded Rectangle 24"/>
            <p:cNvSpPr/>
            <p:nvPr/>
          </p:nvSpPr>
          <p:spPr>
            <a:xfrm>
              <a:off x="3581401" y="2209800"/>
              <a:ext cx="381000" cy="533400"/>
            </a:xfrm>
            <a:prstGeom prst="roundRect">
              <a:avLst/>
            </a:prstGeom>
            <a:solidFill>
              <a:srgbClr val="E3EAF9"/>
            </a:solidFill>
            <a:ln>
              <a:solidFill>
                <a:srgbClr val="4974CB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34" name="Group 133"/>
            <p:cNvGrpSpPr>
              <a:grpSpLocks noChangeAspect="1"/>
            </p:cNvGrpSpPr>
            <p:nvPr/>
          </p:nvGrpSpPr>
          <p:grpSpPr>
            <a:xfrm>
              <a:off x="3638551" y="2415372"/>
              <a:ext cx="266700" cy="266700"/>
              <a:chOff x="6400800" y="3276600"/>
              <a:chExt cx="1066800" cy="1066800"/>
            </a:xfrm>
          </p:grpSpPr>
          <p:sp>
            <p:nvSpPr>
              <p:cNvPr id="109" name="Rectangle 108"/>
              <p:cNvSpPr/>
              <p:nvPr/>
            </p:nvSpPr>
            <p:spPr>
              <a:xfrm>
                <a:off x="6400800" y="3276600"/>
                <a:ext cx="152400" cy="152400"/>
              </a:xfrm>
              <a:prstGeom prst="rect">
                <a:avLst/>
              </a:prstGeom>
              <a:solidFill>
                <a:srgbClr val="6A8DD4"/>
              </a:solidFill>
              <a:ln w="6350">
                <a:solidFill>
                  <a:srgbClr val="2E55A2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0" name="Rectangle 109"/>
              <p:cNvSpPr/>
              <p:nvPr/>
            </p:nvSpPr>
            <p:spPr>
              <a:xfrm>
                <a:off x="6629400" y="3276600"/>
                <a:ext cx="152400" cy="152400"/>
              </a:xfrm>
              <a:prstGeom prst="rect">
                <a:avLst/>
              </a:prstGeom>
              <a:solidFill>
                <a:srgbClr val="6A8DD4"/>
              </a:solidFill>
              <a:ln w="6350">
                <a:solidFill>
                  <a:srgbClr val="2E55A2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1" name="Rectangle 110"/>
              <p:cNvSpPr/>
              <p:nvPr/>
            </p:nvSpPr>
            <p:spPr>
              <a:xfrm>
                <a:off x="6858000" y="3276600"/>
                <a:ext cx="152400" cy="152400"/>
              </a:xfrm>
              <a:prstGeom prst="rect">
                <a:avLst/>
              </a:prstGeom>
              <a:solidFill>
                <a:srgbClr val="6A8DD4"/>
              </a:solidFill>
              <a:ln w="6350">
                <a:solidFill>
                  <a:srgbClr val="2E55A2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2" name="Rectangle 111"/>
              <p:cNvSpPr/>
              <p:nvPr/>
            </p:nvSpPr>
            <p:spPr>
              <a:xfrm>
                <a:off x="7086600" y="3276600"/>
                <a:ext cx="152400" cy="152400"/>
              </a:xfrm>
              <a:prstGeom prst="rect">
                <a:avLst/>
              </a:prstGeom>
              <a:solidFill>
                <a:srgbClr val="6A8DD4"/>
              </a:solidFill>
              <a:ln w="6350">
                <a:solidFill>
                  <a:srgbClr val="2E55A2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3" name="Rectangle 112"/>
              <p:cNvSpPr/>
              <p:nvPr/>
            </p:nvSpPr>
            <p:spPr>
              <a:xfrm>
                <a:off x="6400800" y="3505200"/>
                <a:ext cx="152400" cy="152400"/>
              </a:xfrm>
              <a:prstGeom prst="rect">
                <a:avLst/>
              </a:prstGeom>
              <a:solidFill>
                <a:srgbClr val="6A8DD4"/>
              </a:solidFill>
              <a:ln w="6350">
                <a:solidFill>
                  <a:srgbClr val="2E55A2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4" name="Rectangle 113"/>
              <p:cNvSpPr/>
              <p:nvPr/>
            </p:nvSpPr>
            <p:spPr>
              <a:xfrm>
                <a:off x="6629400" y="3505200"/>
                <a:ext cx="152400" cy="152400"/>
              </a:xfrm>
              <a:prstGeom prst="rect">
                <a:avLst/>
              </a:prstGeom>
              <a:solidFill>
                <a:srgbClr val="6A8DD4"/>
              </a:solidFill>
              <a:ln w="6350">
                <a:solidFill>
                  <a:srgbClr val="2E55A2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5" name="Rectangle 114"/>
              <p:cNvSpPr/>
              <p:nvPr/>
            </p:nvSpPr>
            <p:spPr>
              <a:xfrm>
                <a:off x="6858000" y="3505200"/>
                <a:ext cx="152400" cy="152400"/>
              </a:xfrm>
              <a:prstGeom prst="rect">
                <a:avLst/>
              </a:prstGeom>
              <a:solidFill>
                <a:srgbClr val="6A8DD4"/>
              </a:solidFill>
              <a:ln w="6350">
                <a:solidFill>
                  <a:srgbClr val="2E55A2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6" name="Rectangle 115"/>
              <p:cNvSpPr/>
              <p:nvPr/>
            </p:nvSpPr>
            <p:spPr>
              <a:xfrm>
                <a:off x="7086600" y="3505200"/>
                <a:ext cx="152400" cy="152400"/>
              </a:xfrm>
              <a:prstGeom prst="rect">
                <a:avLst/>
              </a:prstGeom>
              <a:solidFill>
                <a:srgbClr val="6A8DD4"/>
              </a:solidFill>
              <a:ln w="6350">
                <a:solidFill>
                  <a:srgbClr val="2E55A2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7" name="Rectangle 116"/>
              <p:cNvSpPr/>
              <p:nvPr/>
            </p:nvSpPr>
            <p:spPr>
              <a:xfrm>
                <a:off x="6400800" y="3733800"/>
                <a:ext cx="152400" cy="152400"/>
              </a:xfrm>
              <a:prstGeom prst="rect">
                <a:avLst/>
              </a:prstGeom>
              <a:solidFill>
                <a:srgbClr val="6A8DD4"/>
              </a:solidFill>
              <a:ln w="6350">
                <a:solidFill>
                  <a:srgbClr val="2E55A2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8" name="Rectangle 117"/>
              <p:cNvSpPr/>
              <p:nvPr/>
            </p:nvSpPr>
            <p:spPr>
              <a:xfrm>
                <a:off x="6629400" y="3733800"/>
                <a:ext cx="152400" cy="152400"/>
              </a:xfrm>
              <a:prstGeom prst="rect">
                <a:avLst/>
              </a:prstGeom>
              <a:solidFill>
                <a:srgbClr val="6A8DD4"/>
              </a:solidFill>
              <a:ln w="6350">
                <a:solidFill>
                  <a:srgbClr val="2E55A2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9" name="Rectangle 118"/>
              <p:cNvSpPr/>
              <p:nvPr/>
            </p:nvSpPr>
            <p:spPr>
              <a:xfrm>
                <a:off x="6858000" y="3733800"/>
                <a:ext cx="152400" cy="152400"/>
              </a:xfrm>
              <a:prstGeom prst="rect">
                <a:avLst/>
              </a:prstGeom>
              <a:solidFill>
                <a:srgbClr val="6A8DD4"/>
              </a:solidFill>
              <a:ln w="6350">
                <a:solidFill>
                  <a:srgbClr val="2E55A2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0" name="Rectangle 119"/>
              <p:cNvSpPr/>
              <p:nvPr/>
            </p:nvSpPr>
            <p:spPr>
              <a:xfrm>
                <a:off x="7086600" y="3733800"/>
                <a:ext cx="152400" cy="152400"/>
              </a:xfrm>
              <a:prstGeom prst="rect">
                <a:avLst/>
              </a:prstGeom>
              <a:solidFill>
                <a:srgbClr val="6A8DD4"/>
              </a:solidFill>
              <a:ln w="6350">
                <a:solidFill>
                  <a:srgbClr val="2E55A2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1" name="Rectangle 120"/>
              <p:cNvSpPr/>
              <p:nvPr/>
            </p:nvSpPr>
            <p:spPr>
              <a:xfrm>
                <a:off x="6400800" y="3962400"/>
                <a:ext cx="152400" cy="152400"/>
              </a:xfrm>
              <a:prstGeom prst="rect">
                <a:avLst/>
              </a:prstGeom>
              <a:solidFill>
                <a:srgbClr val="6A8DD4"/>
              </a:solidFill>
              <a:ln w="6350">
                <a:solidFill>
                  <a:srgbClr val="2E55A2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2" name="Rectangle 121"/>
              <p:cNvSpPr/>
              <p:nvPr/>
            </p:nvSpPr>
            <p:spPr>
              <a:xfrm>
                <a:off x="6629400" y="3962400"/>
                <a:ext cx="152400" cy="152400"/>
              </a:xfrm>
              <a:prstGeom prst="rect">
                <a:avLst/>
              </a:prstGeom>
              <a:solidFill>
                <a:srgbClr val="6A8DD4"/>
              </a:solidFill>
              <a:ln w="6350">
                <a:solidFill>
                  <a:srgbClr val="2E55A2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3" name="Rectangle 122"/>
              <p:cNvSpPr/>
              <p:nvPr/>
            </p:nvSpPr>
            <p:spPr>
              <a:xfrm>
                <a:off x="6858000" y="3962400"/>
                <a:ext cx="152400" cy="152400"/>
              </a:xfrm>
              <a:prstGeom prst="rect">
                <a:avLst/>
              </a:prstGeom>
              <a:solidFill>
                <a:srgbClr val="6A8DD4"/>
              </a:solidFill>
              <a:ln w="6350">
                <a:solidFill>
                  <a:srgbClr val="2E55A2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4" name="Rectangle 123"/>
              <p:cNvSpPr/>
              <p:nvPr/>
            </p:nvSpPr>
            <p:spPr>
              <a:xfrm>
                <a:off x="7086600" y="3962400"/>
                <a:ext cx="152400" cy="152400"/>
              </a:xfrm>
              <a:prstGeom prst="rect">
                <a:avLst/>
              </a:prstGeom>
              <a:solidFill>
                <a:srgbClr val="6A8DD4"/>
              </a:solidFill>
              <a:ln w="6350">
                <a:solidFill>
                  <a:srgbClr val="2E55A2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5" name="Rectangle 124"/>
              <p:cNvSpPr/>
              <p:nvPr/>
            </p:nvSpPr>
            <p:spPr>
              <a:xfrm>
                <a:off x="6400800" y="4191000"/>
                <a:ext cx="152400" cy="152400"/>
              </a:xfrm>
              <a:prstGeom prst="rect">
                <a:avLst/>
              </a:prstGeom>
              <a:solidFill>
                <a:srgbClr val="6A8DD4"/>
              </a:solidFill>
              <a:ln w="6350">
                <a:solidFill>
                  <a:srgbClr val="2E55A2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6" name="Rectangle 125"/>
              <p:cNvSpPr/>
              <p:nvPr/>
            </p:nvSpPr>
            <p:spPr>
              <a:xfrm>
                <a:off x="6629400" y="4191000"/>
                <a:ext cx="152400" cy="152400"/>
              </a:xfrm>
              <a:prstGeom prst="rect">
                <a:avLst/>
              </a:prstGeom>
              <a:solidFill>
                <a:srgbClr val="6A8DD4"/>
              </a:solidFill>
              <a:ln w="6350">
                <a:solidFill>
                  <a:srgbClr val="2E55A2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7" name="Rectangle 126"/>
              <p:cNvSpPr/>
              <p:nvPr/>
            </p:nvSpPr>
            <p:spPr>
              <a:xfrm>
                <a:off x="6858000" y="4191000"/>
                <a:ext cx="152400" cy="152400"/>
              </a:xfrm>
              <a:prstGeom prst="rect">
                <a:avLst/>
              </a:prstGeom>
              <a:solidFill>
                <a:srgbClr val="6A8DD4"/>
              </a:solidFill>
              <a:ln w="6350">
                <a:solidFill>
                  <a:srgbClr val="2E55A2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8" name="Rectangle 127"/>
              <p:cNvSpPr/>
              <p:nvPr/>
            </p:nvSpPr>
            <p:spPr>
              <a:xfrm>
                <a:off x="7086600" y="4191000"/>
                <a:ext cx="152400" cy="152400"/>
              </a:xfrm>
              <a:prstGeom prst="rect">
                <a:avLst/>
              </a:prstGeom>
              <a:solidFill>
                <a:srgbClr val="6A8DD4"/>
              </a:solidFill>
              <a:ln w="6350">
                <a:solidFill>
                  <a:srgbClr val="2E55A2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9" name="Rectangle 128"/>
              <p:cNvSpPr/>
              <p:nvPr/>
            </p:nvSpPr>
            <p:spPr>
              <a:xfrm>
                <a:off x="7315200" y="3276600"/>
                <a:ext cx="152400" cy="152400"/>
              </a:xfrm>
              <a:prstGeom prst="rect">
                <a:avLst/>
              </a:prstGeom>
              <a:solidFill>
                <a:srgbClr val="6A8DD4"/>
              </a:solidFill>
              <a:ln w="6350">
                <a:solidFill>
                  <a:srgbClr val="2E55A2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0" name="Rectangle 129"/>
              <p:cNvSpPr/>
              <p:nvPr/>
            </p:nvSpPr>
            <p:spPr>
              <a:xfrm>
                <a:off x="7315200" y="3505200"/>
                <a:ext cx="152400" cy="152400"/>
              </a:xfrm>
              <a:prstGeom prst="rect">
                <a:avLst/>
              </a:prstGeom>
              <a:solidFill>
                <a:srgbClr val="6A8DD4"/>
              </a:solidFill>
              <a:ln w="6350">
                <a:solidFill>
                  <a:srgbClr val="2E55A2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1" name="Rectangle 130"/>
              <p:cNvSpPr/>
              <p:nvPr/>
            </p:nvSpPr>
            <p:spPr>
              <a:xfrm>
                <a:off x="7315200" y="3733800"/>
                <a:ext cx="152400" cy="152400"/>
              </a:xfrm>
              <a:prstGeom prst="rect">
                <a:avLst/>
              </a:prstGeom>
              <a:solidFill>
                <a:srgbClr val="6A8DD4"/>
              </a:solidFill>
              <a:ln w="6350">
                <a:solidFill>
                  <a:srgbClr val="2E55A2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2" name="Rectangle 131"/>
              <p:cNvSpPr/>
              <p:nvPr/>
            </p:nvSpPr>
            <p:spPr>
              <a:xfrm>
                <a:off x="7315200" y="3962400"/>
                <a:ext cx="152400" cy="152400"/>
              </a:xfrm>
              <a:prstGeom prst="rect">
                <a:avLst/>
              </a:prstGeom>
              <a:solidFill>
                <a:srgbClr val="6A8DD4"/>
              </a:solidFill>
              <a:ln w="6350">
                <a:solidFill>
                  <a:srgbClr val="2E55A2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3" name="Rectangle 132"/>
              <p:cNvSpPr/>
              <p:nvPr/>
            </p:nvSpPr>
            <p:spPr>
              <a:xfrm>
                <a:off x="7315200" y="4191000"/>
                <a:ext cx="152400" cy="152400"/>
              </a:xfrm>
              <a:prstGeom prst="rect">
                <a:avLst/>
              </a:prstGeom>
              <a:solidFill>
                <a:srgbClr val="6A8DD4"/>
              </a:solidFill>
              <a:ln w="6350">
                <a:solidFill>
                  <a:srgbClr val="2E55A2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136" name="Group 135"/>
          <p:cNvGrpSpPr/>
          <p:nvPr/>
        </p:nvGrpSpPr>
        <p:grpSpPr>
          <a:xfrm>
            <a:off x="1447800" y="3388677"/>
            <a:ext cx="381000" cy="533400"/>
            <a:chOff x="3581401" y="2209800"/>
            <a:chExt cx="381000" cy="533400"/>
          </a:xfrm>
        </p:grpSpPr>
        <p:sp>
          <p:nvSpPr>
            <p:cNvPr id="137" name="Rounded Rectangle 136"/>
            <p:cNvSpPr/>
            <p:nvPr/>
          </p:nvSpPr>
          <p:spPr>
            <a:xfrm>
              <a:off x="3581401" y="2209800"/>
              <a:ext cx="381000" cy="533400"/>
            </a:xfrm>
            <a:prstGeom prst="roundRect">
              <a:avLst/>
            </a:prstGeom>
            <a:solidFill>
              <a:srgbClr val="E3EAF9"/>
            </a:solidFill>
            <a:ln>
              <a:solidFill>
                <a:srgbClr val="4974CB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38" name="Group 137"/>
            <p:cNvGrpSpPr>
              <a:grpSpLocks noChangeAspect="1"/>
            </p:cNvGrpSpPr>
            <p:nvPr/>
          </p:nvGrpSpPr>
          <p:grpSpPr>
            <a:xfrm>
              <a:off x="3638551" y="2415372"/>
              <a:ext cx="266700" cy="266700"/>
              <a:chOff x="6400800" y="3276600"/>
              <a:chExt cx="1066800" cy="1066800"/>
            </a:xfrm>
          </p:grpSpPr>
          <p:sp>
            <p:nvSpPr>
              <p:cNvPr id="139" name="Rectangle 138"/>
              <p:cNvSpPr/>
              <p:nvPr/>
            </p:nvSpPr>
            <p:spPr>
              <a:xfrm>
                <a:off x="6400800" y="3276600"/>
                <a:ext cx="152400" cy="152400"/>
              </a:xfrm>
              <a:prstGeom prst="rect">
                <a:avLst/>
              </a:prstGeom>
              <a:solidFill>
                <a:srgbClr val="6A8DD4"/>
              </a:solidFill>
              <a:ln w="6350">
                <a:solidFill>
                  <a:srgbClr val="2E55A2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0" name="Rectangle 139"/>
              <p:cNvSpPr/>
              <p:nvPr/>
            </p:nvSpPr>
            <p:spPr>
              <a:xfrm>
                <a:off x="6629400" y="3276600"/>
                <a:ext cx="152400" cy="152400"/>
              </a:xfrm>
              <a:prstGeom prst="rect">
                <a:avLst/>
              </a:prstGeom>
              <a:solidFill>
                <a:srgbClr val="6A8DD4"/>
              </a:solidFill>
              <a:ln w="6350">
                <a:solidFill>
                  <a:srgbClr val="2E55A2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1" name="Rectangle 140"/>
              <p:cNvSpPr/>
              <p:nvPr/>
            </p:nvSpPr>
            <p:spPr>
              <a:xfrm>
                <a:off x="6858000" y="3276600"/>
                <a:ext cx="152400" cy="152400"/>
              </a:xfrm>
              <a:prstGeom prst="rect">
                <a:avLst/>
              </a:prstGeom>
              <a:solidFill>
                <a:srgbClr val="6A8DD4"/>
              </a:solidFill>
              <a:ln w="6350">
                <a:solidFill>
                  <a:srgbClr val="2E55A2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2" name="Rectangle 141"/>
              <p:cNvSpPr/>
              <p:nvPr/>
            </p:nvSpPr>
            <p:spPr>
              <a:xfrm>
                <a:off x="7086600" y="3276600"/>
                <a:ext cx="152400" cy="152400"/>
              </a:xfrm>
              <a:prstGeom prst="rect">
                <a:avLst/>
              </a:prstGeom>
              <a:solidFill>
                <a:srgbClr val="6A8DD4"/>
              </a:solidFill>
              <a:ln w="6350">
                <a:solidFill>
                  <a:srgbClr val="2E55A2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3" name="Rectangle 142"/>
              <p:cNvSpPr/>
              <p:nvPr/>
            </p:nvSpPr>
            <p:spPr>
              <a:xfrm>
                <a:off x="6400800" y="3505200"/>
                <a:ext cx="152400" cy="152400"/>
              </a:xfrm>
              <a:prstGeom prst="rect">
                <a:avLst/>
              </a:prstGeom>
              <a:solidFill>
                <a:srgbClr val="6A8DD4"/>
              </a:solidFill>
              <a:ln w="6350">
                <a:solidFill>
                  <a:srgbClr val="2E55A2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4" name="Rectangle 143"/>
              <p:cNvSpPr/>
              <p:nvPr/>
            </p:nvSpPr>
            <p:spPr>
              <a:xfrm>
                <a:off x="6629400" y="3505200"/>
                <a:ext cx="152400" cy="152400"/>
              </a:xfrm>
              <a:prstGeom prst="rect">
                <a:avLst/>
              </a:prstGeom>
              <a:solidFill>
                <a:srgbClr val="6A8DD4"/>
              </a:solidFill>
              <a:ln w="6350">
                <a:solidFill>
                  <a:srgbClr val="2E55A2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5" name="Rectangle 144"/>
              <p:cNvSpPr/>
              <p:nvPr/>
            </p:nvSpPr>
            <p:spPr>
              <a:xfrm>
                <a:off x="6858000" y="3505200"/>
                <a:ext cx="152400" cy="152400"/>
              </a:xfrm>
              <a:prstGeom prst="rect">
                <a:avLst/>
              </a:prstGeom>
              <a:solidFill>
                <a:srgbClr val="6A8DD4"/>
              </a:solidFill>
              <a:ln w="6350">
                <a:solidFill>
                  <a:srgbClr val="2E55A2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6" name="Rectangle 145"/>
              <p:cNvSpPr/>
              <p:nvPr/>
            </p:nvSpPr>
            <p:spPr>
              <a:xfrm>
                <a:off x="7086600" y="3505200"/>
                <a:ext cx="152400" cy="152400"/>
              </a:xfrm>
              <a:prstGeom prst="rect">
                <a:avLst/>
              </a:prstGeom>
              <a:solidFill>
                <a:srgbClr val="6A8DD4"/>
              </a:solidFill>
              <a:ln w="6350">
                <a:solidFill>
                  <a:srgbClr val="2E55A2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7" name="Rectangle 146"/>
              <p:cNvSpPr/>
              <p:nvPr/>
            </p:nvSpPr>
            <p:spPr>
              <a:xfrm>
                <a:off x="6400800" y="3733800"/>
                <a:ext cx="152400" cy="152400"/>
              </a:xfrm>
              <a:prstGeom prst="rect">
                <a:avLst/>
              </a:prstGeom>
              <a:solidFill>
                <a:srgbClr val="6A8DD4"/>
              </a:solidFill>
              <a:ln w="6350">
                <a:solidFill>
                  <a:srgbClr val="2E55A2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8" name="Rectangle 147"/>
              <p:cNvSpPr/>
              <p:nvPr/>
            </p:nvSpPr>
            <p:spPr>
              <a:xfrm>
                <a:off x="6629400" y="3733800"/>
                <a:ext cx="152400" cy="152400"/>
              </a:xfrm>
              <a:prstGeom prst="rect">
                <a:avLst/>
              </a:prstGeom>
              <a:solidFill>
                <a:srgbClr val="6A8DD4"/>
              </a:solidFill>
              <a:ln w="6350">
                <a:solidFill>
                  <a:srgbClr val="2E55A2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9" name="Rectangle 148"/>
              <p:cNvSpPr/>
              <p:nvPr/>
            </p:nvSpPr>
            <p:spPr>
              <a:xfrm>
                <a:off x="6858000" y="3733800"/>
                <a:ext cx="152400" cy="152400"/>
              </a:xfrm>
              <a:prstGeom prst="rect">
                <a:avLst/>
              </a:prstGeom>
              <a:solidFill>
                <a:srgbClr val="6A8DD4"/>
              </a:solidFill>
              <a:ln w="6350">
                <a:solidFill>
                  <a:srgbClr val="2E55A2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0" name="Rectangle 149"/>
              <p:cNvSpPr/>
              <p:nvPr/>
            </p:nvSpPr>
            <p:spPr>
              <a:xfrm>
                <a:off x="7086600" y="3733800"/>
                <a:ext cx="152400" cy="152400"/>
              </a:xfrm>
              <a:prstGeom prst="rect">
                <a:avLst/>
              </a:prstGeom>
              <a:solidFill>
                <a:srgbClr val="6A8DD4"/>
              </a:solidFill>
              <a:ln w="6350">
                <a:solidFill>
                  <a:srgbClr val="2E55A2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1" name="Rectangle 150"/>
              <p:cNvSpPr/>
              <p:nvPr/>
            </p:nvSpPr>
            <p:spPr>
              <a:xfrm>
                <a:off x="6400800" y="3962400"/>
                <a:ext cx="152400" cy="152400"/>
              </a:xfrm>
              <a:prstGeom prst="rect">
                <a:avLst/>
              </a:prstGeom>
              <a:solidFill>
                <a:srgbClr val="6A8DD4"/>
              </a:solidFill>
              <a:ln w="6350">
                <a:solidFill>
                  <a:srgbClr val="2E55A2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2" name="Rectangle 151"/>
              <p:cNvSpPr/>
              <p:nvPr/>
            </p:nvSpPr>
            <p:spPr>
              <a:xfrm>
                <a:off x="6629400" y="3962400"/>
                <a:ext cx="152400" cy="152400"/>
              </a:xfrm>
              <a:prstGeom prst="rect">
                <a:avLst/>
              </a:prstGeom>
              <a:solidFill>
                <a:srgbClr val="6A8DD4"/>
              </a:solidFill>
              <a:ln w="6350">
                <a:solidFill>
                  <a:srgbClr val="2E55A2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3" name="Rectangle 152"/>
              <p:cNvSpPr/>
              <p:nvPr/>
            </p:nvSpPr>
            <p:spPr>
              <a:xfrm>
                <a:off x="6858000" y="3962400"/>
                <a:ext cx="152400" cy="152400"/>
              </a:xfrm>
              <a:prstGeom prst="rect">
                <a:avLst/>
              </a:prstGeom>
              <a:solidFill>
                <a:srgbClr val="6A8DD4"/>
              </a:solidFill>
              <a:ln w="6350">
                <a:solidFill>
                  <a:srgbClr val="2E55A2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4" name="Rectangle 153"/>
              <p:cNvSpPr/>
              <p:nvPr/>
            </p:nvSpPr>
            <p:spPr>
              <a:xfrm>
                <a:off x="7086600" y="3962400"/>
                <a:ext cx="152400" cy="152400"/>
              </a:xfrm>
              <a:prstGeom prst="rect">
                <a:avLst/>
              </a:prstGeom>
              <a:solidFill>
                <a:srgbClr val="6A8DD4"/>
              </a:solidFill>
              <a:ln w="6350">
                <a:solidFill>
                  <a:srgbClr val="2E55A2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5" name="Rectangle 154"/>
              <p:cNvSpPr/>
              <p:nvPr/>
            </p:nvSpPr>
            <p:spPr>
              <a:xfrm>
                <a:off x="6400800" y="4191000"/>
                <a:ext cx="152400" cy="152400"/>
              </a:xfrm>
              <a:prstGeom prst="rect">
                <a:avLst/>
              </a:prstGeom>
              <a:solidFill>
                <a:srgbClr val="6A8DD4"/>
              </a:solidFill>
              <a:ln w="6350">
                <a:solidFill>
                  <a:srgbClr val="2E55A2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6" name="Rectangle 155"/>
              <p:cNvSpPr/>
              <p:nvPr/>
            </p:nvSpPr>
            <p:spPr>
              <a:xfrm>
                <a:off x="6629400" y="4191000"/>
                <a:ext cx="152400" cy="152400"/>
              </a:xfrm>
              <a:prstGeom prst="rect">
                <a:avLst/>
              </a:prstGeom>
              <a:solidFill>
                <a:srgbClr val="6A8DD4"/>
              </a:solidFill>
              <a:ln w="6350">
                <a:solidFill>
                  <a:srgbClr val="2E55A2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7" name="Rectangle 156"/>
              <p:cNvSpPr/>
              <p:nvPr/>
            </p:nvSpPr>
            <p:spPr>
              <a:xfrm>
                <a:off x="6858000" y="4191000"/>
                <a:ext cx="152400" cy="152400"/>
              </a:xfrm>
              <a:prstGeom prst="rect">
                <a:avLst/>
              </a:prstGeom>
              <a:solidFill>
                <a:srgbClr val="6A8DD4"/>
              </a:solidFill>
              <a:ln w="6350">
                <a:solidFill>
                  <a:srgbClr val="2E55A2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8" name="Rectangle 157"/>
              <p:cNvSpPr/>
              <p:nvPr/>
            </p:nvSpPr>
            <p:spPr>
              <a:xfrm>
                <a:off x="7086600" y="4191000"/>
                <a:ext cx="152400" cy="152400"/>
              </a:xfrm>
              <a:prstGeom prst="rect">
                <a:avLst/>
              </a:prstGeom>
              <a:solidFill>
                <a:srgbClr val="6A8DD4"/>
              </a:solidFill>
              <a:ln w="6350">
                <a:solidFill>
                  <a:srgbClr val="2E55A2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9" name="Rectangle 158"/>
              <p:cNvSpPr/>
              <p:nvPr/>
            </p:nvSpPr>
            <p:spPr>
              <a:xfrm>
                <a:off x="7315200" y="3276600"/>
                <a:ext cx="152400" cy="152400"/>
              </a:xfrm>
              <a:prstGeom prst="rect">
                <a:avLst/>
              </a:prstGeom>
              <a:solidFill>
                <a:srgbClr val="6A8DD4"/>
              </a:solidFill>
              <a:ln w="6350">
                <a:solidFill>
                  <a:srgbClr val="2E55A2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0" name="Rectangle 159"/>
              <p:cNvSpPr/>
              <p:nvPr/>
            </p:nvSpPr>
            <p:spPr>
              <a:xfrm>
                <a:off x="7315200" y="3505200"/>
                <a:ext cx="152400" cy="152400"/>
              </a:xfrm>
              <a:prstGeom prst="rect">
                <a:avLst/>
              </a:prstGeom>
              <a:solidFill>
                <a:srgbClr val="6A8DD4"/>
              </a:solidFill>
              <a:ln w="6350">
                <a:solidFill>
                  <a:srgbClr val="2E55A2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1" name="Rectangle 160"/>
              <p:cNvSpPr/>
              <p:nvPr/>
            </p:nvSpPr>
            <p:spPr>
              <a:xfrm>
                <a:off x="7315200" y="3733800"/>
                <a:ext cx="152400" cy="152400"/>
              </a:xfrm>
              <a:prstGeom prst="rect">
                <a:avLst/>
              </a:prstGeom>
              <a:solidFill>
                <a:srgbClr val="6A8DD4"/>
              </a:solidFill>
              <a:ln w="6350">
                <a:solidFill>
                  <a:srgbClr val="2E55A2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2" name="Rectangle 161"/>
              <p:cNvSpPr/>
              <p:nvPr/>
            </p:nvSpPr>
            <p:spPr>
              <a:xfrm>
                <a:off x="7315200" y="3962400"/>
                <a:ext cx="152400" cy="152400"/>
              </a:xfrm>
              <a:prstGeom prst="rect">
                <a:avLst/>
              </a:prstGeom>
              <a:solidFill>
                <a:srgbClr val="6A8DD4"/>
              </a:solidFill>
              <a:ln w="6350">
                <a:solidFill>
                  <a:srgbClr val="2E55A2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3" name="Rectangle 162"/>
              <p:cNvSpPr/>
              <p:nvPr/>
            </p:nvSpPr>
            <p:spPr>
              <a:xfrm>
                <a:off x="7315200" y="4191000"/>
                <a:ext cx="152400" cy="152400"/>
              </a:xfrm>
              <a:prstGeom prst="rect">
                <a:avLst/>
              </a:prstGeom>
              <a:solidFill>
                <a:srgbClr val="6A8DD4"/>
              </a:solidFill>
              <a:ln w="6350">
                <a:solidFill>
                  <a:srgbClr val="2E55A2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164" name="Group 163"/>
          <p:cNvGrpSpPr/>
          <p:nvPr/>
        </p:nvGrpSpPr>
        <p:grpSpPr>
          <a:xfrm>
            <a:off x="1905000" y="3388677"/>
            <a:ext cx="381000" cy="533400"/>
            <a:chOff x="3581401" y="2209800"/>
            <a:chExt cx="381000" cy="533400"/>
          </a:xfrm>
        </p:grpSpPr>
        <p:sp>
          <p:nvSpPr>
            <p:cNvPr id="165" name="Rounded Rectangle 164"/>
            <p:cNvSpPr/>
            <p:nvPr/>
          </p:nvSpPr>
          <p:spPr>
            <a:xfrm>
              <a:off x="3581401" y="2209800"/>
              <a:ext cx="381000" cy="533400"/>
            </a:xfrm>
            <a:prstGeom prst="roundRect">
              <a:avLst/>
            </a:prstGeom>
            <a:solidFill>
              <a:srgbClr val="E3EAF9"/>
            </a:solidFill>
            <a:ln>
              <a:solidFill>
                <a:srgbClr val="4974CB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66" name="Group 165"/>
            <p:cNvGrpSpPr>
              <a:grpSpLocks noChangeAspect="1"/>
            </p:cNvGrpSpPr>
            <p:nvPr/>
          </p:nvGrpSpPr>
          <p:grpSpPr>
            <a:xfrm>
              <a:off x="3638551" y="2415372"/>
              <a:ext cx="266700" cy="266700"/>
              <a:chOff x="6400800" y="3276600"/>
              <a:chExt cx="1066800" cy="1066800"/>
            </a:xfrm>
          </p:grpSpPr>
          <p:sp>
            <p:nvSpPr>
              <p:cNvPr id="167" name="Rectangle 166"/>
              <p:cNvSpPr/>
              <p:nvPr/>
            </p:nvSpPr>
            <p:spPr>
              <a:xfrm>
                <a:off x="6400800" y="3276600"/>
                <a:ext cx="152400" cy="152400"/>
              </a:xfrm>
              <a:prstGeom prst="rect">
                <a:avLst/>
              </a:prstGeom>
              <a:solidFill>
                <a:srgbClr val="6A8DD4"/>
              </a:solidFill>
              <a:ln w="6350">
                <a:solidFill>
                  <a:srgbClr val="2E55A2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8" name="Rectangle 167"/>
              <p:cNvSpPr/>
              <p:nvPr/>
            </p:nvSpPr>
            <p:spPr>
              <a:xfrm>
                <a:off x="6629400" y="3276600"/>
                <a:ext cx="152400" cy="152400"/>
              </a:xfrm>
              <a:prstGeom prst="rect">
                <a:avLst/>
              </a:prstGeom>
              <a:solidFill>
                <a:srgbClr val="6A8DD4"/>
              </a:solidFill>
              <a:ln w="6350">
                <a:solidFill>
                  <a:srgbClr val="2E55A2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9" name="Rectangle 168"/>
              <p:cNvSpPr/>
              <p:nvPr/>
            </p:nvSpPr>
            <p:spPr>
              <a:xfrm>
                <a:off x="6858000" y="3276600"/>
                <a:ext cx="152400" cy="152400"/>
              </a:xfrm>
              <a:prstGeom prst="rect">
                <a:avLst/>
              </a:prstGeom>
              <a:solidFill>
                <a:srgbClr val="6A8DD4"/>
              </a:solidFill>
              <a:ln w="6350">
                <a:solidFill>
                  <a:srgbClr val="2E55A2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0" name="Rectangle 169"/>
              <p:cNvSpPr/>
              <p:nvPr/>
            </p:nvSpPr>
            <p:spPr>
              <a:xfrm>
                <a:off x="7086600" y="3276600"/>
                <a:ext cx="152400" cy="152400"/>
              </a:xfrm>
              <a:prstGeom prst="rect">
                <a:avLst/>
              </a:prstGeom>
              <a:solidFill>
                <a:srgbClr val="6A8DD4"/>
              </a:solidFill>
              <a:ln w="6350">
                <a:solidFill>
                  <a:srgbClr val="2E55A2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1" name="Rectangle 170"/>
              <p:cNvSpPr/>
              <p:nvPr/>
            </p:nvSpPr>
            <p:spPr>
              <a:xfrm>
                <a:off x="6400800" y="3505200"/>
                <a:ext cx="152400" cy="152400"/>
              </a:xfrm>
              <a:prstGeom prst="rect">
                <a:avLst/>
              </a:prstGeom>
              <a:solidFill>
                <a:srgbClr val="6A8DD4"/>
              </a:solidFill>
              <a:ln w="6350">
                <a:solidFill>
                  <a:srgbClr val="2E55A2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2" name="Rectangle 171"/>
              <p:cNvSpPr/>
              <p:nvPr/>
            </p:nvSpPr>
            <p:spPr>
              <a:xfrm>
                <a:off x="6629400" y="3505200"/>
                <a:ext cx="152400" cy="152400"/>
              </a:xfrm>
              <a:prstGeom prst="rect">
                <a:avLst/>
              </a:prstGeom>
              <a:solidFill>
                <a:srgbClr val="6A8DD4"/>
              </a:solidFill>
              <a:ln w="6350">
                <a:solidFill>
                  <a:srgbClr val="2E55A2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3" name="Rectangle 172"/>
              <p:cNvSpPr/>
              <p:nvPr/>
            </p:nvSpPr>
            <p:spPr>
              <a:xfrm>
                <a:off x="6858000" y="3505200"/>
                <a:ext cx="152400" cy="152400"/>
              </a:xfrm>
              <a:prstGeom prst="rect">
                <a:avLst/>
              </a:prstGeom>
              <a:solidFill>
                <a:srgbClr val="6A8DD4"/>
              </a:solidFill>
              <a:ln w="6350">
                <a:solidFill>
                  <a:srgbClr val="2E55A2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4" name="Rectangle 173"/>
              <p:cNvSpPr/>
              <p:nvPr/>
            </p:nvSpPr>
            <p:spPr>
              <a:xfrm>
                <a:off x="7086600" y="3505200"/>
                <a:ext cx="152400" cy="152400"/>
              </a:xfrm>
              <a:prstGeom prst="rect">
                <a:avLst/>
              </a:prstGeom>
              <a:solidFill>
                <a:srgbClr val="6A8DD4"/>
              </a:solidFill>
              <a:ln w="6350">
                <a:solidFill>
                  <a:srgbClr val="2E55A2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5" name="Rectangle 174"/>
              <p:cNvSpPr/>
              <p:nvPr/>
            </p:nvSpPr>
            <p:spPr>
              <a:xfrm>
                <a:off x="6400800" y="3733800"/>
                <a:ext cx="152400" cy="152400"/>
              </a:xfrm>
              <a:prstGeom prst="rect">
                <a:avLst/>
              </a:prstGeom>
              <a:solidFill>
                <a:srgbClr val="6A8DD4"/>
              </a:solidFill>
              <a:ln w="6350">
                <a:solidFill>
                  <a:srgbClr val="2E55A2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6" name="Rectangle 175"/>
              <p:cNvSpPr/>
              <p:nvPr/>
            </p:nvSpPr>
            <p:spPr>
              <a:xfrm>
                <a:off x="6629400" y="3733800"/>
                <a:ext cx="152400" cy="152400"/>
              </a:xfrm>
              <a:prstGeom prst="rect">
                <a:avLst/>
              </a:prstGeom>
              <a:solidFill>
                <a:srgbClr val="6A8DD4"/>
              </a:solidFill>
              <a:ln w="6350">
                <a:solidFill>
                  <a:srgbClr val="2E55A2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7" name="Rectangle 176"/>
              <p:cNvSpPr/>
              <p:nvPr/>
            </p:nvSpPr>
            <p:spPr>
              <a:xfrm>
                <a:off x="6858000" y="3733800"/>
                <a:ext cx="152400" cy="152400"/>
              </a:xfrm>
              <a:prstGeom prst="rect">
                <a:avLst/>
              </a:prstGeom>
              <a:solidFill>
                <a:srgbClr val="6A8DD4"/>
              </a:solidFill>
              <a:ln w="6350">
                <a:solidFill>
                  <a:srgbClr val="2E55A2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8" name="Rectangle 177"/>
              <p:cNvSpPr/>
              <p:nvPr/>
            </p:nvSpPr>
            <p:spPr>
              <a:xfrm>
                <a:off x="7086600" y="3733800"/>
                <a:ext cx="152400" cy="152400"/>
              </a:xfrm>
              <a:prstGeom prst="rect">
                <a:avLst/>
              </a:prstGeom>
              <a:solidFill>
                <a:srgbClr val="6A8DD4"/>
              </a:solidFill>
              <a:ln w="6350">
                <a:solidFill>
                  <a:srgbClr val="2E55A2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9" name="Rectangle 178"/>
              <p:cNvSpPr/>
              <p:nvPr/>
            </p:nvSpPr>
            <p:spPr>
              <a:xfrm>
                <a:off x="6400800" y="3962400"/>
                <a:ext cx="152400" cy="152400"/>
              </a:xfrm>
              <a:prstGeom prst="rect">
                <a:avLst/>
              </a:prstGeom>
              <a:solidFill>
                <a:srgbClr val="6A8DD4"/>
              </a:solidFill>
              <a:ln w="6350">
                <a:solidFill>
                  <a:srgbClr val="2E55A2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0" name="Rectangle 179"/>
              <p:cNvSpPr/>
              <p:nvPr/>
            </p:nvSpPr>
            <p:spPr>
              <a:xfrm>
                <a:off x="6629400" y="3962400"/>
                <a:ext cx="152400" cy="152400"/>
              </a:xfrm>
              <a:prstGeom prst="rect">
                <a:avLst/>
              </a:prstGeom>
              <a:solidFill>
                <a:srgbClr val="6A8DD4"/>
              </a:solidFill>
              <a:ln w="6350">
                <a:solidFill>
                  <a:srgbClr val="2E55A2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1" name="Rectangle 180"/>
              <p:cNvSpPr/>
              <p:nvPr/>
            </p:nvSpPr>
            <p:spPr>
              <a:xfrm>
                <a:off x="6858000" y="3962400"/>
                <a:ext cx="152400" cy="152400"/>
              </a:xfrm>
              <a:prstGeom prst="rect">
                <a:avLst/>
              </a:prstGeom>
              <a:solidFill>
                <a:srgbClr val="6A8DD4"/>
              </a:solidFill>
              <a:ln w="6350">
                <a:solidFill>
                  <a:srgbClr val="2E55A2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2" name="Rectangle 181"/>
              <p:cNvSpPr/>
              <p:nvPr/>
            </p:nvSpPr>
            <p:spPr>
              <a:xfrm>
                <a:off x="7086600" y="3962400"/>
                <a:ext cx="152400" cy="152400"/>
              </a:xfrm>
              <a:prstGeom prst="rect">
                <a:avLst/>
              </a:prstGeom>
              <a:solidFill>
                <a:srgbClr val="6A8DD4"/>
              </a:solidFill>
              <a:ln w="6350">
                <a:solidFill>
                  <a:srgbClr val="2E55A2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3" name="Rectangle 182"/>
              <p:cNvSpPr/>
              <p:nvPr/>
            </p:nvSpPr>
            <p:spPr>
              <a:xfrm>
                <a:off x="6400800" y="4191000"/>
                <a:ext cx="152400" cy="152400"/>
              </a:xfrm>
              <a:prstGeom prst="rect">
                <a:avLst/>
              </a:prstGeom>
              <a:solidFill>
                <a:srgbClr val="6A8DD4"/>
              </a:solidFill>
              <a:ln w="6350">
                <a:solidFill>
                  <a:srgbClr val="2E55A2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4" name="Rectangle 183"/>
              <p:cNvSpPr/>
              <p:nvPr/>
            </p:nvSpPr>
            <p:spPr>
              <a:xfrm>
                <a:off x="6629400" y="4191000"/>
                <a:ext cx="152400" cy="152400"/>
              </a:xfrm>
              <a:prstGeom prst="rect">
                <a:avLst/>
              </a:prstGeom>
              <a:solidFill>
                <a:srgbClr val="6A8DD4"/>
              </a:solidFill>
              <a:ln w="6350">
                <a:solidFill>
                  <a:srgbClr val="2E55A2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5" name="Rectangle 184"/>
              <p:cNvSpPr/>
              <p:nvPr/>
            </p:nvSpPr>
            <p:spPr>
              <a:xfrm>
                <a:off x="6858000" y="4191000"/>
                <a:ext cx="152400" cy="152400"/>
              </a:xfrm>
              <a:prstGeom prst="rect">
                <a:avLst/>
              </a:prstGeom>
              <a:solidFill>
                <a:srgbClr val="6A8DD4"/>
              </a:solidFill>
              <a:ln w="6350">
                <a:solidFill>
                  <a:srgbClr val="2E55A2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6" name="Rectangle 185"/>
              <p:cNvSpPr/>
              <p:nvPr/>
            </p:nvSpPr>
            <p:spPr>
              <a:xfrm>
                <a:off x="7086600" y="4191000"/>
                <a:ext cx="152400" cy="152400"/>
              </a:xfrm>
              <a:prstGeom prst="rect">
                <a:avLst/>
              </a:prstGeom>
              <a:solidFill>
                <a:srgbClr val="6A8DD4"/>
              </a:solidFill>
              <a:ln w="6350">
                <a:solidFill>
                  <a:srgbClr val="2E55A2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7" name="Rectangle 186"/>
              <p:cNvSpPr/>
              <p:nvPr/>
            </p:nvSpPr>
            <p:spPr>
              <a:xfrm>
                <a:off x="7315200" y="3276600"/>
                <a:ext cx="152400" cy="152400"/>
              </a:xfrm>
              <a:prstGeom prst="rect">
                <a:avLst/>
              </a:prstGeom>
              <a:solidFill>
                <a:srgbClr val="6A8DD4"/>
              </a:solidFill>
              <a:ln w="6350">
                <a:solidFill>
                  <a:srgbClr val="2E55A2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8" name="Rectangle 187"/>
              <p:cNvSpPr/>
              <p:nvPr/>
            </p:nvSpPr>
            <p:spPr>
              <a:xfrm>
                <a:off x="7315200" y="3505200"/>
                <a:ext cx="152400" cy="152400"/>
              </a:xfrm>
              <a:prstGeom prst="rect">
                <a:avLst/>
              </a:prstGeom>
              <a:solidFill>
                <a:srgbClr val="6A8DD4"/>
              </a:solidFill>
              <a:ln w="6350">
                <a:solidFill>
                  <a:srgbClr val="2E55A2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9" name="Rectangle 188"/>
              <p:cNvSpPr/>
              <p:nvPr/>
            </p:nvSpPr>
            <p:spPr>
              <a:xfrm>
                <a:off x="7315200" y="3733800"/>
                <a:ext cx="152400" cy="152400"/>
              </a:xfrm>
              <a:prstGeom prst="rect">
                <a:avLst/>
              </a:prstGeom>
              <a:solidFill>
                <a:srgbClr val="6A8DD4"/>
              </a:solidFill>
              <a:ln w="6350">
                <a:solidFill>
                  <a:srgbClr val="2E55A2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0" name="Rectangle 189"/>
              <p:cNvSpPr/>
              <p:nvPr/>
            </p:nvSpPr>
            <p:spPr>
              <a:xfrm>
                <a:off x="7315200" y="3962400"/>
                <a:ext cx="152400" cy="152400"/>
              </a:xfrm>
              <a:prstGeom prst="rect">
                <a:avLst/>
              </a:prstGeom>
              <a:solidFill>
                <a:srgbClr val="6A8DD4"/>
              </a:solidFill>
              <a:ln w="6350">
                <a:solidFill>
                  <a:srgbClr val="2E55A2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1" name="Rectangle 190"/>
              <p:cNvSpPr/>
              <p:nvPr/>
            </p:nvSpPr>
            <p:spPr>
              <a:xfrm>
                <a:off x="7315200" y="4191000"/>
                <a:ext cx="152400" cy="152400"/>
              </a:xfrm>
              <a:prstGeom prst="rect">
                <a:avLst/>
              </a:prstGeom>
              <a:solidFill>
                <a:srgbClr val="6A8DD4"/>
              </a:solidFill>
              <a:ln w="6350">
                <a:solidFill>
                  <a:srgbClr val="2E55A2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192" name="Group 191"/>
          <p:cNvGrpSpPr/>
          <p:nvPr/>
        </p:nvGrpSpPr>
        <p:grpSpPr>
          <a:xfrm>
            <a:off x="2362200" y="3388677"/>
            <a:ext cx="381000" cy="533400"/>
            <a:chOff x="3581401" y="2209800"/>
            <a:chExt cx="381000" cy="533400"/>
          </a:xfrm>
        </p:grpSpPr>
        <p:sp>
          <p:nvSpPr>
            <p:cNvPr id="193" name="Rounded Rectangle 192"/>
            <p:cNvSpPr/>
            <p:nvPr/>
          </p:nvSpPr>
          <p:spPr>
            <a:xfrm>
              <a:off x="3581401" y="2209800"/>
              <a:ext cx="381000" cy="533400"/>
            </a:xfrm>
            <a:prstGeom prst="roundRect">
              <a:avLst/>
            </a:prstGeom>
            <a:solidFill>
              <a:srgbClr val="E3EAF9"/>
            </a:solidFill>
            <a:ln>
              <a:solidFill>
                <a:srgbClr val="4974CB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94" name="Group 193"/>
            <p:cNvGrpSpPr>
              <a:grpSpLocks noChangeAspect="1"/>
            </p:cNvGrpSpPr>
            <p:nvPr/>
          </p:nvGrpSpPr>
          <p:grpSpPr>
            <a:xfrm>
              <a:off x="3638551" y="2415372"/>
              <a:ext cx="266700" cy="266700"/>
              <a:chOff x="6400800" y="3276600"/>
              <a:chExt cx="1066800" cy="1066800"/>
            </a:xfrm>
          </p:grpSpPr>
          <p:sp>
            <p:nvSpPr>
              <p:cNvPr id="195" name="Rectangle 194"/>
              <p:cNvSpPr/>
              <p:nvPr/>
            </p:nvSpPr>
            <p:spPr>
              <a:xfrm>
                <a:off x="6400800" y="3276600"/>
                <a:ext cx="152400" cy="152400"/>
              </a:xfrm>
              <a:prstGeom prst="rect">
                <a:avLst/>
              </a:prstGeom>
              <a:solidFill>
                <a:srgbClr val="6A8DD4"/>
              </a:solidFill>
              <a:ln w="6350">
                <a:solidFill>
                  <a:srgbClr val="2E55A2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6" name="Rectangle 195"/>
              <p:cNvSpPr/>
              <p:nvPr/>
            </p:nvSpPr>
            <p:spPr>
              <a:xfrm>
                <a:off x="6629400" y="3276600"/>
                <a:ext cx="152400" cy="152400"/>
              </a:xfrm>
              <a:prstGeom prst="rect">
                <a:avLst/>
              </a:prstGeom>
              <a:solidFill>
                <a:srgbClr val="6A8DD4"/>
              </a:solidFill>
              <a:ln w="6350">
                <a:solidFill>
                  <a:srgbClr val="2E55A2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7" name="Rectangle 196"/>
              <p:cNvSpPr/>
              <p:nvPr/>
            </p:nvSpPr>
            <p:spPr>
              <a:xfrm>
                <a:off x="6858000" y="3276600"/>
                <a:ext cx="152400" cy="152400"/>
              </a:xfrm>
              <a:prstGeom prst="rect">
                <a:avLst/>
              </a:prstGeom>
              <a:solidFill>
                <a:srgbClr val="6A8DD4"/>
              </a:solidFill>
              <a:ln w="6350">
                <a:solidFill>
                  <a:srgbClr val="2E55A2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8" name="Rectangle 197"/>
              <p:cNvSpPr/>
              <p:nvPr/>
            </p:nvSpPr>
            <p:spPr>
              <a:xfrm>
                <a:off x="7086600" y="3276600"/>
                <a:ext cx="152400" cy="152400"/>
              </a:xfrm>
              <a:prstGeom prst="rect">
                <a:avLst/>
              </a:prstGeom>
              <a:solidFill>
                <a:srgbClr val="6A8DD4"/>
              </a:solidFill>
              <a:ln w="6350">
                <a:solidFill>
                  <a:srgbClr val="2E55A2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9" name="Rectangle 198"/>
              <p:cNvSpPr/>
              <p:nvPr/>
            </p:nvSpPr>
            <p:spPr>
              <a:xfrm>
                <a:off x="6400800" y="3505200"/>
                <a:ext cx="152400" cy="152400"/>
              </a:xfrm>
              <a:prstGeom prst="rect">
                <a:avLst/>
              </a:prstGeom>
              <a:solidFill>
                <a:srgbClr val="6A8DD4"/>
              </a:solidFill>
              <a:ln w="6350">
                <a:solidFill>
                  <a:srgbClr val="2E55A2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0" name="Rectangle 199"/>
              <p:cNvSpPr/>
              <p:nvPr/>
            </p:nvSpPr>
            <p:spPr>
              <a:xfrm>
                <a:off x="6629400" y="3505200"/>
                <a:ext cx="152400" cy="152400"/>
              </a:xfrm>
              <a:prstGeom prst="rect">
                <a:avLst/>
              </a:prstGeom>
              <a:solidFill>
                <a:srgbClr val="6A8DD4"/>
              </a:solidFill>
              <a:ln w="6350">
                <a:solidFill>
                  <a:srgbClr val="2E55A2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1" name="Rectangle 200"/>
              <p:cNvSpPr/>
              <p:nvPr/>
            </p:nvSpPr>
            <p:spPr>
              <a:xfrm>
                <a:off x="6858000" y="3505200"/>
                <a:ext cx="152400" cy="152400"/>
              </a:xfrm>
              <a:prstGeom prst="rect">
                <a:avLst/>
              </a:prstGeom>
              <a:solidFill>
                <a:srgbClr val="6A8DD4"/>
              </a:solidFill>
              <a:ln w="6350">
                <a:solidFill>
                  <a:srgbClr val="2E55A2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2" name="Rectangle 201"/>
              <p:cNvSpPr/>
              <p:nvPr/>
            </p:nvSpPr>
            <p:spPr>
              <a:xfrm>
                <a:off x="7086600" y="3505200"/>
                <a:ext cx="152400" cy="152400"/>
              </a:xfrm>
              <a:prstGeom prst="rect">
                <a:avLst/>
              </a:prstGeom>
              <a:solidFill>
                <a:srgbClr val="6A8DD4"/>
              </a:solidFill>
              <a:ln w="6350">
                <a:solidFill>
                  <a:srgbClr val="2E55A2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3" name="Rectangle 202"/>
              <p:cNvSpPr/>
              <p:nvPr/>
            </p:nvSpPr>
            <p:spPr>
              <a:xfrm>
                <a:off x="6400800" y="3733800"/>
                <a:ext cx="152400" cy="152400"/>
              </a:xfrm>
              <a:prstGeom prst="rect">
                <a:avLst/>
              </a:prstGeom>
              <a:solidFill>
                <a:srgbClr val="6A8DD4"/>
              </a:solidFill>
              <a:ln w="6350">
                <a:solidFill>
                  <a:srgbClr val="2E55A2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4" name="Rectangle 203"/>
              <p:cNvSpPr/>
              <p:nvPr/>
            </p:nvSpPr>
            <p:spPr>
              <a:xfrm>
                <a:off x="6629400" y="3733800"/>
                <a:ext cx="152400" cy="152400"/>
              </a:xfrm>
              <a:prstGeom prst="rect">
                <a:avLst/>
              </a:prstGeom>
              <a:solidFill>
                <a:srgbClr val="6A8DD4"/>
              </a:solidFill>
              <a:ln w="6350">
                <a:solidFill>
                  <a:srgbClr val="2E55A2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5" name="Rectangle 204"/>
              <p:cNvSpPr/>
              <p:nvPr/>
            </p:nvSpPr>
            <p:spPr>
              <a:xfrm>
                <a:off x="6858000" y="3733800"/>
                <a:ext cx="152400" cy="152400"/>
              </a:xfrm>
              <a:prstGeom prst="rect">
                <a:avLst/>
              </a:prstGeom>
              <a:solidFill>
                <a:srgbClr val="6A8DD4"/>
              </a:solidFill>
              <a:ln w="6350">
                <a:solidFill>
                  <a:srgbClr val="2E55A2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6" name="Rectangle 205"/>
              <p:cNvSpPr/>
              <p:nvPr/>
            </p:nvSpPr>
            <p:spPr>
              <a:xfrm>
                <a:off x="7086600" y="3733800"/>
                <a:ext cx="152400" cy="152400"/>
              </a:xfrm>
              <a:prstGeom prst="rect">
                <a:avLst/>
              </a:prstGeom>
              <a:solidFill>
                <a:srgbClr val="6A8DD4"/>
              </a:solidFill>
              <a:ln w="6350">
                <a:solidFill>
                  <a:srgbClr val="2E55A2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7" name="Rectangle 206"/>
              <p:cNvSpPr/>
              <p:nvPr/>
            </p:nvSpPr>
            <p:spPr>
              <a:xfrm>
                <a:off x="6400800" y="3962400"/>
                <a:ext cx="152400" cy="152400"/>
              </a:xfrm>
              <a:prstGeom prst="rect">
                <a:avLst/>
              </a:prstGeom>
              <a:solidFill>
                <a:srgbClr val="6A8DD4"/>
              </a:solidFill>
              <a:ln w="6350">
                <a:solidFill>
                  <a:srgbClr val="2E55A2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8" name="Rectangle 207"/>
              <p:cNvSpPr/>
              <p:nvPr/>
            </p:nvSpPr>
            <p:spPr>
              <a:xfrm>
                <a:off x="6629400" y="3962400"/>
                <a:ext cx="152400" cy="152400"/>
              </a:xfrm>
              <a:prstGeom prst="rect">
                <a:avLst/>
              </a:prstGeom>
              <a:solidFill>
                <a:srgbClr val="6A8DD4"/>
              </a:solidFill>
              <a:ln w="6350">
                <a:solidFill>
                  <a:srgbClr val="2E55A2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9" name="Rectangle 208"/>
              <p:cNvSpPr/>
              <p:nvPr/>
            </p:nvSpPr>
            <p:spPr>
              <a:xfrm>
                <a:off x="6858000" y="3962400"/>
                <a:ext cx="152400" cy="152400"/>
              </a:xfrm>
              <a:prstGeom prst="rect">
                <a:avLst/>
              </a:prstGeom>
              <a:solidFill>
                <a:srgbClr val="6A8DD4"/>
              </a:solidFill>
              <a:ln w="6350">
                <a:solidFill>
                  <a:srgbClr val="2E55A2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0" name="Rectangle 209"/>
              <p:cNvSpPr/>
              <p:nvPr/>
            </p:nvSpPr>
            <p:spPr>
              <a:xfrm>
                <a:off x="7086600" y="3962400"/>
                <a:ext cx="152400" cy="152400"/>
              </a:xfrm>
              <a:prstGeom prst="rect">
                <a:avLst/>
              </a:prstGeom>
              <a:solidFill>
                <a:srgbClr val="6A8DD4"/>
              </a:solidFill>
              <a:ln w="6350">
                <a:solidFill>
                  <a:srgbClr val="2E55A2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1" name="Rectangle 210"/>
              <p:cNvSpPr/>
              <p:nvPr/>
            </p:nvSpPr>
            <p:spPr>
              <a:xfrm>
                <a:off x="6400800" y="4191000"/>
                <a:ext cx="152400" cy="152400"/>
              </a:xfrm>
              <a:prstGeom prst="rect">
                <a:avLst/>
              </a:prstGeom>
              <a:solidFill>
                <a:srgbClr val="6A8DD4"/>
              </a:solidFill>
              <a:ln w="6350">
                <a:solidFill>
                  <a:srgbClr val="2E55A2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2" name="Rectangle 211"/>
              <p:cNvSpPr/>
              <p:nvPr/>
            </p:nvSpPr>
            <p:spPr>
              <a:xfrm>
                <a:off x="6629400" y="4191000"/>
                <a:ext cx="152400" cy="152400"/>
              </a:xfrm>
              <a:prstGeom prst="rect">
                <a:avLst/>
              </a:prstGeom>
              <a:solidFill>
                <a:srgbClr val="6A8DD4"/>
              </a:solidFill>
              <a:ln w="6350">
                <a:solidFill>
                  <a:srgbClr val="2E55A2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3" name="Rectangle 212"/>
              <p:cNvSpPr/>
              <p:nvPr/>
            </p:nvSpPr>
            <p:spPr>
              <a:xfrm>
                <a:off x="6858000" y="4191000"/>
                <a:ext cx="152400" cy="152400"/>
              </a:xfrm>
              <a:prstGeom prst="rect">
                <a:avLst/>
              </a:prstGeom>
              <a:solidFill>
                <a:srgbClr val="6A8DD4"/>
              </a:solidFill>
              <a:ln w="6350">
                <a:solidFill>
                  <a:srgbClr val="2E55A2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4" name="Rectangle 213"/>
              <p:cNvSpPr/>
              <p:nvPr/>
            </p:nvSpPr>
            <p:spPr>
              <a:xfrm>
                <a:off x="7086600" y="4191000"/>
                <a:ext cx="152400" cy="152400"/>
              </a:xfrm>
              <a:prstGeom prst="rect">
                <a:avLst/>
              </a:prstGeom>
              <a:solidFill>
                <a:srgbClr val="6A8DD4"/>
              </a:solidFill>
              <a:ln w="6350">
                <a:solidFill>
                  <a:srgbClr val="2E55A2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5" name="Rectangle 214"/>
              <p:cNvSpPr/>
              <p:nvPr/>
            </p:nvSpPr>
            <p:spPr>
              <a:xfrm>
                <a:off x="7315200" y="3276600"/>
                <a:ext cx="152400" cy="152400"/>
              </a:xfrm>
              <a:prstGeom prst="rect">
                <a:avLst/>
              </a:prstGeom>
              <a:solidFill>
                <a:srgbClr val="6A8DD4"/>
              </a:solidFill>
              <a:ln w="6350">
                <a:solidFill>
                  <a:srgbClr val="2E55A2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6" name="Rectangle 215"/>
              <p:cNvSpPr/>
              <p:nvPr/>
            </p:nvSpPr>
            <p:spPr>
              <a:xfrm>
                <a:off x="7315200" y="3505200"/>
                <a:ext cx="152400" cy="152400"/>
              </a:xfrm>
              <a:prstGeom prst="rect">
                <a:avLst/>
              </a:prstGeom>
              <a:solidFill>
                <a:srgbClr val="6A8DD4"/>
              </a:solidFill>
              <a:ln w="6350">
                <a:solidFill>
                  <a:srgbClr val="2E55A2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7" name="Rectangle 216"/>
              <p:cNvSpPr/>
              <p:nvPr/>
            </p:nvSpPr>
            <p:spPr>
              <a:xfrm>
                <a:off x="7315200" y="3733800"/>
                <a:ext cx="152400" cy="152400"/>
              </a:xfrm>
              <a:prstGeom prst="rect">
                <a:avLst/>
              </a:prstGeom>
              <a:solidFill>
                <a:srgbClr val="6A8DD4"/>
              </a:solidFill>
              <a:ln w="6350">
                <a:solidFill>
                  <a:srgbClr val="2E55A2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8" name="Rectangle 217"/>
              <p:cNvSpPr/>
              <p:nvPr/>
            </p:nvSpPr>
            <p:spPr>
              <a:xfrm>
                <a:off x="7315200" y="3962400"/>
                <a:ext cx="152400" cy="152400"/>
              </a:xfrm>
              <a:prstGeom prst="rect">
                <a:avLst/>
              </a:prstGeom>
              <a:solidFill>
                <a:srgbClr val="6A8DD4"/>
              </a:solidFill>
              <a:ln w="6350">
                <a:solidFill>
                  <a:srgbClr val="2E55A2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9" name="Rectangle 218"/>
              <p:cNvSpPr/>
              <p:nvPr/>
            </p:nvSpPr>
            <p:spPr>
              <a:xfrm>
                <a:off x="7315200" y="4191000"/>
                <a:ext cx="152400" cy="152400"/>
              </a:xfrm>
              <a:prstGeom prst="rect">
                <a:avLst/>
              </a:prstGeom>
              <a:solidFill>
                <a:srgbClr val="6A8DD4"/>
              </a:solidFill>
              <a:ln w="6350">
                <a:solidFill>
                  <a:srgbClr val="2E55A2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220" name="Group 219"/>
          <p:cNvGrpSpPr/>
          <p:nvPr/>
        </p:nvGrpSpPr>
        <p:grpSpPr>
          <a:xfrm>
            <a:off x="3429000" y="3388677"/>
            <a:ext cx="381000" cy="533400"/>
            <a:chOff x="3581401" y="2209800"/>
            <a:chExt cx="381000" cy="533400"/>
          </a:xfrm>
        </p:grpSpPr>
        <p:sp>
          <p:nvSpPr>
            <p:cNvPr id="221" name="Rounded Rectangle 220"/>
            <p:cNvSpPr/>
            <p:nvPr/>
          </p:nvSpPr>
          <p:spPr>
            <a:xfrm>
              <a:off x="3581401" y="2209800"/>
              <a:ext cx="381000" cy="533400"/>
            </a:xfrm>
            <a:prstGeom prst="roundRect">
              <a:avLst/>
            </a:prstGeom>
            <a:solidFill>
              <a:srgbClr val="E3EAF9"/>
            </a:solidFill>
            <a:ln>
              <a:solidFill>
                <a:srgbClr val="4974CB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222" name="Group 221"/>
            <p:cNvGrpSpPr>
              <a:grpSpLocks noChangeAspect="1"/>
            </p:cNvGrpSpPr>
            <p:nvPr/>
          </p:nvGrpSpPr>
          <p:grpSpPr>
            <a:xfrm>
              <a:off x="3638551" y="2415372"/>
              <a:ext cx="266700" cy="266700"/>
              <a:chOff x="6400800" y="3276600"/>
              <a:chExt cx="1066800" cy="1066800"/>
            </a:xfrm>
          </p:grpSpPr>
          <p:sp>
            <p:nvSpPr>
              <p:cNvPr id="223" name="Rectangle 222"/>
              <p:cNvSpPr/>
              <p:nvPr/>
            </p:nvSpPr>
            <p:spPr>
              <a:xfrm>
                <a:off x="6400800" y="3276600"/>
                <a:ext cx="152400" cy="152400"/>
              </a:xfrm>
              <a:prstGeom prst="rect">
                <a:avLst/>
              </a:prstGeom>
              <a:solidFill>
                <a:srgbClr val="6A8DD4"/>
              </a:solidFill>
              <a:ln w="6350">
                <a:solidFill>
                  <a:srgbClr val="2E55A2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4" name="Rectangle 223"/>
              <p:cNvSpPr/>
              <p:nvPr/>
            </p:nvSpPr>
            <p:spPr>
              <a:xfrm>
                <a:off x="6629400" y="3276600"/>
                <a:ext cx="152400" cy="152400"/>
              </a:xfrm>
              <a:prstGeom prst="rect">
                <a:avLst/>
              </a:prstGeom>
              <a:solidFill>
                <a:srgbClr val="6A8DD4"/>
              </a:solidFill>
              <a:ln w="6350">
                <a:solidFill>
                  <a:srgbClr val="2E55A2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5" name="Rectangle 224"/>
              <p:cNvSpPr/>
              <p:nvPr/>
            </p:nvSpPr>
            <p:spPr>
              <a:xfrm>
                <a:off x="6858000" y="3276600"/>
                <a:ext cx="152400" cy="152400"/>
              </a:xfrm>
              <a:prstGeom prst="rect">
                <a:avLst/>
              </a:prstGeom>
              <a:solidFill>
                <a:srgbClr val="6A8DD4"/>
              </a:solidFill>
              <a:ln w="6350">
                <a:solidFill>
                  <a:srgbClr val="2E55A2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6" name="Rectangle 225"/>
              <p:cNvSpPr/>
              <p:nvPr/>
            </p:nvSpPr>
            <p:spPr>
              <a:xfrm>
                <a:off x="7086600" y="3276600"/>
                <a:ext cx="152400" cy="152400"/>
              </a:xfrm>
              <a:prstGeom prst="rect">
                <a:avLst/>
              </a:prstGeom>
              <a:solidFill>
                <a:srgbClr val="6A8DD4"/>
              </a:solidFill>
              <a:ln w="6350">
                <a:solidFill>
                  <a:srgbClr val="2E55A2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7" name="Rectangle 226"/>
              <p:cNvSpPr/>
              <p:nvPr/>
            </p:nvSpPr>
            <p:spPr>
              <a:xfrm>
                <a:off x="6400800" y="3505200"/>
                <a:ext cx="152400" cy="152400"/>
              </a:xfrm>
              <a:prstGeom prst="rect">
                <a:avLst/>
              </a:prstGeom>
              <a:solidFill>
                <a:srgbClr val="6A8DD4"/>
              </a:solidFill>
              <a:ln w="6350">
                <a:solidFill>
                  <a:srgbClr val="2E55A2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8" name="Rectangle 227"/>
              <p:cNvSpPr/>
              <p:nvPr/>
            </p:nvSpPr>
            <p:spPr>
              <a:xfrm>
                <a:off x="6629400" y="3505200"/>
                <a:ext cx="152400" cy="152400"/>
              </a:xfrm>
              <a:prstGeom prst="rect">
                <a:avLst/>
              </a:prstGeom>
              <a:solidFill>
                <a:srgbClr val="6A8DD4"/>
              </a:solidFill>
              <a:ln w="6350">
                <a:solidFill>
                  <a:srgbClr val="2E55A2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9" name="Rectangle 228"/>
              <p:cNvSpPr/>
              <p:nvPr/>
            </p:nvSpPr>
            <p:spPr>
              <a:xfrm>
                <a:off x="6858000" y="3505200"/>
                <a:ext cx="152400" cy="152400"/>
              </a:xfrm>
              <a:prstGeom prst="rect">
                <a:avLst/>
              </a:prstGeom>
              <a:solidFill>
                <a:srgbClr val="6A8DD4"/>
              </a:solidFill>
              <a:ln w="6350">
                <a:solidFill>
                  <a:srgbClr val="2E55A2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0" name="Rectangle 229"/>
              <p:cNvSpPr/>
              <p:nvPr/>
            </p:nvSpPr>
            <p:spPr>
              <a:xfrm>
                <a:off x="7086600" y="3505200"/>
                <a:ext cx="152400" cy="152400"/>
              </a:xfrm>
              <a:prstGeom prst="rect">
                <a:avLst/>
              </a:prstGeom>
              <a:solidFill>
                <a:srgbClr val="6A8DD4"/>
              </a:solidFill>
              <a:ln w="6350">
                <a:solidFill>
                  <a:srgbClr val="2E55A2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1" name="Rectangle 230"/>
              <p:cNvSpPr/>
              <p:nvPr/>
            </p:nvSpPr>
            <p:spPr>
              <a:xfrm>
                <a:off x="6400800" y="3733800"/>
                <a:ext cx="152400" cy="152400"/>
              </a:xfrm>
              <a:prstGeom prst="rect">
                <a:avLst/>
              </a:prstGeom>
              <a:solidFill>
                <a:srgbClr val="6A8DD4"/>
              </a:solidFill>
              <a:ln w="6350">
                <a:solidFill>
                  <a:srgbClr val="2E55A2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2" name="Rectangle 231"/>
              <p:cNvSpPr/>
              <p:nvPr/>
            </p:nvSpPr>
            <p:spPr>
              <a:xfrm>
                <a:off x="6629400" y="3733800"/>
                <a:ext cx="152400" cy="152400"/>
              </a:xfrm>
              <a:prstGeom prst="rect">
                <a:avLst/>
              </a:prstGeom>
              <a:solidFill>
                <a:srgbClr val="6A8DD4"/>
              </a:solidFill>
              <a:ln w="6350">
                <a:solidFill>
                  <a:srgbClr val="2E55A2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3" name="Rectangle 232"/>
              <p:cNvSpPr/>
              <p:nvPr/>
            </p:nvSpPr>
            <p:spPr>
              <a:xfrm>
                <a:off x="6858000" y="3733800"/>
                <a:ext cx="152400" cy="152400"/>
              </a:xfrm>
              <a:prstGeom prst="rect">
                <a:avLst/>
              </a:prstGeom>
              <a:solidFill>
                <a:srgbClr val="6A8DD4"/>
              </a:solidFill>
              <a:ln w="6350">
                <a:solidFill>
                  <a:srgbClr val="2E55A2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4" name="Rectangle 233"/>
              <p:cNvSpPr/>
              <p:nvPr/>
            </p:nvSpPr>
            <p:spPr>
              <a:xfrm>
                <a:off x="7086600" y="3733800"/>
                <a:ext cx="152400" cy="152400"/>
              </a:xfrm>
              <a:prstGeom prst="rect">
                <a:avLst/>
              </a:prstGeom>
              <a:solidFill>
                <a:srgbClr val="6A8DD4"/>
              </a:solidFill>
              <a:ln w="6350">
                <a:solidFill>
                  <a:srgbClr val="2E55A2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5" name="Rectangle 234"/>
              <p:cNvSpPr/>
              <p:nvPr/>
            </p:nvSpPr>
            <p:spPr>
              <a:xfrm>
                <a:off x="6400800" y="3962400"/>
                <a:ext cx="152400" cy="152400"/>
              </a:xfrm>
              <a:prstGeom prst="rect">
                <a:avLst/>
              </a:prstGeom>
              <a:solidFill>
                <a:srgbClr val="6A8DD4"/>
              </a:solidFill>
              <a:ln w="6350">
                <a:solidFill>
                  <a:srgbClr val="2E55A2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6" name="Rectangle 235"/>
              <p:cNvSpPr/>
              <p:nvPr/>
            </p:nvSpPr>
            <p:spPr>
              <a:xfrm>
                <a:off x="6629400" y="3962400"/>
                <a:ext cx="152400" cy="152400"/>
              </a:xfrm>
              <a:prstGeom prst="rect">
                <a:avLst/>
              </a:prstGeom>
              <a:solidFill>
                <a:srgbClr val="6A8DD4"/>
              </a:solidFill>
              <a:ln w="6350">
                <a:solidFill>
                  <a:srgbClr val="2E55A2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7" name="Rectangle 236"/>
              <p:cNvSpPr/>
              <p:nvPr/>
            </p:nvSpPr>
            <p:spPr>
              <a:xfrm>
                <a:off x="6858000" y="3962400"/>
                <a:ext cx="152400" cy="152400"/>
              </a:xfrm>
              <a:prstGeom prst="rect">
                <a:avLst/>
              </a:prstGeom>
              <a:solidFill>
                <a:srgbClr val="6A8DD4"/>
              </a:solidFill>
              <a:ln w="6350">
                <a:solidFill>
                  <a:srgbClr val="2E55A2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8" name="Rectangle 237"/>
              <p:cNvSpPr/>
              <p:nvPr/>
            </p:nvSpPr>
            <p:spPr>
              <a:xfrm>
                <a:off x="7086600" y="3962400"/>
                <a:ext cx="152400" cy="152400"/>
              </a:xfrm>
              <a:prstGeom prst="rect">
                <a:avLst/>
              </a:prstGeom>
              <a:solidFill>
                <a:srgbClr val="6A8DD4"/>
              </a:solidFill>
              <a:ln w="6350">
                <a:solidFill>
                  <a:srgbClr val="2E55A2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9" name="Rectangle 238"/>
              <p:cNvSpPr/>
              <p:nvPr/>
            </p:nvSpPr>
            <p:spPr>
              <a:xfrm>
                <a:off x="6400800" y="4191000"/>
                <a:ext cx="152400" cy="152400"/>
              </a:xfrm>
              <a:prstGeom prst="rect">
                <a:avLst/>
              </a:prstGeom>
              <a:solidFill>
                <a:srgbClr val="6A8DD4"/>
              </a:solidFill>
              <a:ln w="6350">
                <a:solidFill>
                  <a:srgbClr val="2E55A2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0" name="Rectangle 239"/>
              <p:cNvSpPr/>
              <p:nvPr/>
            </p:nvSpPr>
            <p:spPr>
              <a:xfrm>
                <a:off x="6629400" y="4191000"/>
                <a:ext cx="152400" cy="152400"/>
              </a:xfrm>
              <a:prstGeom prst="rect">
                <a:avLst/>
              </a:prstGeom>
              <a:solidFill>
                <a:srgbClr val="6A8DD4"/>
              </a:solidFill>
              <a:ln w="6350">
                <a:solidFill>
                  <a:srgbClr val="2E55A2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1" name="Rectangle 240"/>
              <p:cNvSpPr/>
              <p:nvPr/>
            </p:nvSpPr>
            <p:spPr>
              <a:xfrm>
                <a:off x="6858000" y="4191000"/>
                <a:ext cx="152400" cy="152400"/>
              </a:xfrm>
              <a:prstGeom prst="rect">
                <a:avLst/>
              </a:prstGeom>
              <a:solidFill>
                <a:srgbClr val="6A8DD4"/>
              </a:solidFill>
              <a:ln w="6350">
                <a:solidFill>
                  <a:srgbClr val="2E55A2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2" name="Rectangle 241"/>
              <p:cNvSpPr/>
              <p:nvPr/>
            </p:nvSpPr>
            <p:spPr>
              <a:xfrm>
                <a:off x="7086600" y="4191000"/>
                <a:ext cx="152400" cy="152400"/>
              </a:xfrm>
              <a:prstGeom prst="rect">
                <a:avLst/>
              </a:prstGeom>
              <a:solidFill>
                <a:srgbClr val="6A8DD4"/>
              </a:solidFill>
              <a:ln w="6350">
                <a:solidFill>
                  <a:srgbClr val="2E55A2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3" name="Rectangle 242"/>
              <p:cNvSpPr/>
              <p:nvPr/>
            </p:nvSpPr>
            <p:spPr>
              <a:xfrm>
                <a:off x="7315200" y="3276600"/>
                <a:ext cx="152400" cy="152400"/>
              </a:xfrm>
              <a:prstGeom prst="rect">
                <a:avLst/>
              </a:prstGeom>
              <a:solidFill>
                <a:srgbClr val="6A8DD4"/>
              </a:solidFill>
              <a:ln w="6350">
                <a:solidFill>
                  <a:srgbClr val="2E55A2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4" name="Rectangle 243"/>
              <p:cNvSpPr/>
              <p:nvPr/>
            </p:nvSpPr>
            <p:spPr>
              <a:xfrm>
                <a:off x="7315200" y="3505200"/>
                <a:ext cx="152400" cy="152400"/>
              </a:xfrm>
              <a:prstGeom prst="rect">
                <a:avLst/>
              </a:prstGeom>
              <a:solidFill>
                <a:srgbClr val="6A8DD4"/>
              </a:solidFill>
              <a:ln w="6350">
                <a:solidFill>
                  <a:srgbClr val="2E55A2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5" name="Rectangle 244"/>
              <p:cNvSpPr/>
              <p:nvPr/>
            </p:nvSpPr>
            <p:spPr>
              <a:xfrm>
                <a:off x="7315200" y="3733800"/>
                <a:ext cx="152400" cy="152400"/>
              </a:xfrm>
              <a:prstGeom prst="rect">
                <a:avLst/>
              </a:prstGeom>
              <a:solidFill>
                <a:srgbClr val="6A8DD4"/>
              </a:solidFill>
              <a:ln w="6350">
                <a:solidFill>
                  <a:srgbClr val="2E55A2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6" name="Rectangle 245"/>
              <p:cNvSpPr/>
              <p:nvPr/>
            </p:nvSpPr>
            <p:spPr>
              <a:xfrm>
                <a:off x="7315200" y="3962400"/>
                <a:ext cx="152400" cy="152400"/>
              </a:xfrm>
              <a:prstGeom prst="rect">
                <a:avLst/>
              </a:prstGeom>
              <a:solidFill>
                <a:srgbClr val="6A8DD4"/>
              </a:solidFill>
              <a:ln w="6350">
                <a:solidFill>
                  <a:srgbClr val="2E55A2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7" name="Rectangle 246"/>
              <p:cNvSpPr/>
              <p:nvPr/>
            </p:nvSpPr>
            <p:spPr>
              <a:xfrm>
                <a:off x="7315200" y="4191000"/>
                <a:ext cx="152400" cy="152400"/>
              </a:xfrm>
              <a:prstGeom prst="rect">
                <a:avLst/>
              </a:prstGeom>
              <a:solidFill>
                <a:srgbClr val="6A8DD4"/>
              </a:solidFill>
              <a:ln w="6350">
                <a:solidFill>
                  <a:srgbClr val="2E55A2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248" name="Group 247"/>
          <p:cNvGrpSpPr/>
          <p:nvPr/>
        </p:nvGrpSpPr>
        <p:grpSpPr>
          <a:xfrm>
            <a:off x="3886200" y="3388677"/>
            <a:ext cx="381000" cy="533400"/>
            <a:chOff x="3581401" y="2209800"/>
            <a:chExt cx="381000" cy="533400"/>
          </a:xfrm>
        </p:grpSpPr>
        <p:sp>
          <p:nvSpPr>
            <p:cNvPr id="249" name="Rounded Rectangle 248"/>
            <p:cNvSpPr/>
            <p:nvPr/>
          </p:nvSpPr>
          <p:spPr>
            <a:xfrm>
              <a:off x="3581401" y="2209800"/>
              <a:ext cx="381000" cy="533400"/>
            </a:xfrm>
            <a:prstGeom prst="roundRect">
              <a:avLst/>
            </a:prstGeom>
            <a:solidFill>
              <a:srgbClr val="E3EAF9"/>
            </a:solidFill>
            <a:ln>
              <a:solidFill>
                <a:srgbClr val="4974CB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250" name="Group 249"/>
            <p:cNvGrpSpPr>
              <a:grpSpLocks noChangeAspect="1"/>
            </p:cNvGrpSpPr>
            <p:nvPr/>
          </p:nvGrpSpPr>
          <p:grpSpPr>
            <a:xfrm>
              <a:off x="3638551" y="2415372"/>
              <a:ext cx="266700" cy="266700"/>
              <a:chOff x="6400800" y="3276600"/>
              <a:chExt cx="1066800" cy="1066800"/>
            </a:xfrm>
          </p:grpSpPr>
          <p:sp>
            <p:nvSpPr>
              <p:cNvPr id="251" name="Rectangle 250"/>
              <p:cNvSpPr/>
              <p:nvPr/>
            </p:nvSpPr>
            <p:spPr>
              <a:xfrm>
                <a:off x="6400800" y="3276600"/>
                <a:ext cx="152400" cy="152400"/>
              </a:xfrm>
              <a:prstGeom prst="rect">
                <a:avLst/>
              </a:prstGeom>
              <a:solidFill>
                <a:srgbClr val="6A8DD4"/>
              </a:solidFill>
              <a:ln w="6350">
                <a:solidFill>
                  <a:srgbClr val="2E55A2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2" name="Rectangle 251"/>
              <p:cNvSpPr/>
              <p:nvPr/>
            </p:nvSpPr>
            <p:spPr>
              <a:xfrm>
                <a:off x="6629400" y="3276600"/>
                <a:ext cx="152400" cy="152400"/>
              </a:xfrm>
              <a:prstGeom prst="rect">
                <a:avLst/>
              </a:prstGeom>
              <a:solidFill>
                <a:srgbClr val="6A8DD4"/>
              </a:solidFill>
              <a:ln w="6350">
                <a:solidFill>
                  <a:srgbClr val="2E55A2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3" name="Rectangle 252"/>
              <p:cNvSpPr/>
              <p:nvPr/>
            </p:nvSpPr>
            <p:spPr>
              <a:xfrm>
                <a:off x="6858000" y="3276600"/>
                <a:ext cx="152400" cy="152400"/>
              </a:xfrm>
              <a:prstGeom prst="rect">
                <a:avLst/>
              </a:prstGeom>
              <a:solidFill>
                <a:srgbClr val="6A8DD4"/>
              </a:solidFill>
              <a:ln w="6350">
                <a:solidFill>
                  <a:srgbClr val="2E55A2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4" name="Rectangle 253"/>
              <p:cNvSpPr/>
              <p:nvPr/>
            </p:nvSpPr>
            <p:spPr>
              <a:xfrm>
                <a:off x="7086600" y="3276600"/>
                <a:ext cx="152400" cy="152400"/>
              </a:xfrm>
              <a:prstGeom prst="rect">
                <a:avLst/>
              </a:prstGeom>
              <a:solidFill>
                <a:srgbClr val="6A8DD4"/>
              </a:solidFill>
              <a:ln w="6350">
                <a:solidFill>
                  <a:srgbClr val="2E55A2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5" name="Rectangle 254"/>
              <p:cNvSpPr/>
              <p:nvPr/>
            </p:nvSpPr>
            <p:spPr>
              <a:xfrm>
                <a:off x="6400800" y="3505200"/>
                <a:ext cx="152400" cy="152400"/>
              </a:xfrm>
              <a:prstGeom prst="rect">
                <a:avLst/>
              </a:prstGeom>
              <a:solidFill>
                <a:srgbClr val="6A8DD4"/>
              </a:solidFill>
              <a:ln w="6350">
                <a:solidFill>
                  <a:srgbClr val="2E55A2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6" name="Rectangle 255"/>
              <p:cNvSpPr/>
              <p:nvPr/>
            </p:nvSpPr>
            <p:spPr>
              <a:xfrm>
                <a:off x="6629400" y="3505200"/>
                <a:ext cx="152400" cy="152400"/>
              </a:xfrm>
              <a:prstGeom prst="rect">
                <a:avLst/>
              </a:prstGeom>
              <a:solidFill>
                <a:srgbClr val="6A8DD4"/>
              </a:solidFill>
              <a:ln w="6350">
                <a:solidFill>
                  <a:srgbClr val="2E55A2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7" name="Rectangle 256"/>
              <p:cNvSpPr/>
              <p:nvPr/>
            </p:nvSpPr>
            <p:spPr>
              <a:xfrm>
                <a:off x="6858000" y="3505200"/>
                <a:ext cx="152400" cy="152400"/>
              </a:xfrm>
              <a:prstGeom prst="rect">
                <a:avLst/>
              </a:prstGeom>
              <a:solidFill>
                <a:srgbClr val="6A8DD4"/>
              </a:solidFill>
              <a:ln w="6350">
                <a:solidFill>
                  <a:srgbClr val="2E55A2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8" name="Rectangle 257"/>
              <p:cNvSpPr/>
              <p:nvPr/>
            </p:nvSpPr>
            <p:spPr>
              <a:xfrm>
                <a:off x="7086600" y="3505200"/>
                <a:ext cx="152400" cy="152400"/>
              </a:xfrm>
              <a:prstGeom prst="rect">
                <a:avLst/>
              </a:prstGeom>
              <a:solidFill>
                <a:srgbClr val="6A8DD4"/>
              </a:solidFill>
              <a:ln w="6350">
                <a:solidFill>
                  <a:srgbClr val="2E55A2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9" name="Rectangle 258"/>
              <p:cNvSpPr/>
              <p:nvPr/>
            </p:nvSpPr>
            <p:spPr>
              <a:xfrm>
                <a:off x="6400800" y="3733800"/>
                <a:ext cx="152400" cy="152400"/>
              </a:xfrm>
              <a:prstGeom prst="rect">
                <a:avLst/>
              </a:prstGeom>
              <a:solidFill>
                <a:srgbClr val="6A8DD4"/>
              </a:solidFill>
              <a:ln w="6350">
                <a:solidFill>
                  <a:srgbClr val="2E55A2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0" name="Rectangle 259"/>
              <p:cNvSpPr/>
              <p:nvPr/>
            </p:nvSpPr>
            <p:spPr>
              <a:xfrm>
                <a:off x="6629400" y="3733800"/>
                <a:ext cx="152400" cy="152400"/>
              </a:xfrm>
              <a:prstGeom prst="rect">
                <a:avLst/>
              </a:prstGeom>
              <a:solidFill>
                <a:srgbClr val="6A8DD4"/>
              </a:solidFill>
              <a:ln w="6350">
                <a:solidFill>
                  <a:srgbClr val="2E55A2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1" name="Rectangle 260"/>
              <p:cNvSpPr/>
              <p:nvPr/>
            </p:nvSpPr>
            <p:spPr>
              <a:xfrm>
                <a:off x="6858000" y="3733800"/>
                <a:ext cx="152400" cy="152400"/>
              </a:xfrm>
              <a:prstGeom prst="rect">
                <a:avLst/>
              </a:prstGeom>
              <a:solidFill>
                <a:srgbClr val="6A8DD4"/>
              </a:solidFill>
              <a:ln w="6350">
                <a:solidFill>
                  <a:srgbClr val="2E55A2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2" name="Rectangle 261"/>
              <p:cNvSpPr/>
              <p:nvPr/>
            </p:nvSpPr>
            <p:spPr>
              <a:xfrm>
                <a:off x="7086600" y="3733800"/>
                <a:ext cx="152400" cy="152400"/>
              </a:xfrm>
              <a:prstGeom prst="rect">
                <a:avLst/>
              </a:prstGeom>
              <a:solidFill>
                <a:srgbClr val="6A8DD4"/>
              </a:solidFill>
              <a:ln w="6350">
                <a:solidFill>
                  <a:srgbClr val="2E55A2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3" name="Rectangle 262"/>
              <p:cNvSpPr/>
              <p:nvPr/>
            </p:nvSpPr>
            <p:spPr>
              <a:xfrm>
                <a:off x="6400800" y="3962400"/>
                <a:ext cx="152400" cy="152400"/>
              </a:xfrm>
              <a:prstGeom prst="rect">
                <a:avLst/>
              </a:prstGeom>
              <a:solidFill>
                <a:srgbClr val="6A8DD4"/>
              </a:solidFill>
              <a:ln w="6350">
                <a:solidFill>
                  <a:srgbClr val="2E55A2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4" name="Rectangle 263"/>
              <p:cNvSpPr/>
              <p:nvPr/>
            </p:nvSpPr>
            <p:spPr>
              <a:xfrm>
                <a:off x="6629400" y="3962400"/>
                <a:ext cx="152400" cy="152400"/>
              </a:xfrm>
              <a:prstGeom prst="rect">
                <a:avLst/>
              </a:prstGeom>
              <a:solidFill>
                <a:srgbClr val="6A8DD4"/>
              </a:solidFill>
              <a:ln w="6350">
                <a:solidFill>
                  <a:srgbClr val="2E55A2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5" name="Rectangle 264"/>
              <p:cNvSpPr/>
              <p:nvPr/>
            </p:nvSpPr>
            <p:spPr>
              <a:xfrm>
                <a:off x="6858000" y="3962400"/>
                <a:ext cx="152400" cy="152400"/>
              </a:xfrm>
              <a:prstGeom prst="rect">
                <a:avLst/>
              </a:prstGeom>
              <a:solidFill>
                <a:srgbClr val="6A8DD4"/>
              </a:solidFill>
              <a:ln w="6350">
                <a:solidFill>
                  <a:srgbClr val="2E55A2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6" name="Rectangle 265"/>
              <p:cNvSpPr/>
              <p:nvPr/>
            </p:nvSpPr>
            <p:spPr>
              <a:xfrm>
                <a:off x="7086600" y="3962400"/>
                <a:ext cx="152400" cy="152400"/>
              </a:xfrm>
              <a:prstGeom prst="rect">
                <a:avLst/>
              </a:prstGeom>
              <a:solidFill>
                <a:srgbClr val="6A8DD4"/>
              </a:solidFill>
              <a:ln w="6350">
                <a:solidFill>
                  <a:srgbClr val="2E55A2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7" name="Rectangle 266"/>
              <p:cNvSpPr/>
              <p:nvPr/>
            </p:nvSpPr>
            <p:spPr>
              <a:xfrm>
                <a:off x="6400800" y="4191000"/>
                <a:ext cx="152400" cy="152400"/>
              </a:xfrm>
              <a:prstGeom prst="rect">
                <a:avLst/>
              </a:prstGeom>
              <a:solidFill>
                <a:srgbClr val="6A8DD4"/>
              </a:solidFill>
              <a:ln w="6350">
                <a:solidFill>
                  <a:srgbClr val="2E55A2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8" name="Rectangle 267"/>
              <p:cNvSpPr/>
              <p:nvPr/>
            </p:nvSpPr>
            <p:spPr>
              <a:xfrm>
                <a:off x="6629400" y="4191000"/>
                <a:ext cx="152400" cy="152400"/>
              </a:xfrm>
              <a:prstGeom prst="rect">
                <a:avLst/>
              </a:prstGeom>
              <a:solidFill>
                <a:srgbClr val="6A8DD4"/>
              </a:solidFill>
              <a:ln w="6350">
                <a:solidFill>
                  <a:srgbClr val="2E55A2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9" name="Rectangle 268"/>
              <p:cNvSpPr/>
              <p:nvPr/>
            </p:nvSpPr>
            <p:spPr>
              <a:xfrm>
                <a:off x="6858000" y="4191000"/>
                <a:ext cx="152400" cy="152400"/>
              </a:xfrm>
              <a:prstGeom prst="rect">
                <a:avLst/>
              </a:prstGeom>
              <a:solidFill>
                <a:srgbClr val="6A8DD4"/>
              </a:solidFill>
              <a:ln w="6350">
                <a:solidFill>
                  <a:srgbClr val="2E55A2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0" name="Rectangle 269"/>
              <p:cNvSpPr/>
              <p:nvPr/>
            </p:nvSpPr>
            <p:spPr>
              <a:xfrm>
                <a:off x="7086600" y="4191000"/>
                <a:ext cx="152400" cy="152400"/>
              </a:xfrm>
              <a:prstGeom prst="rect">
                <a:avLst/>
              </a:prstGeom>
              <a:solidFill>
                <a:srgbClr val="6A8DD4"/>
              </a:solidFill>
              <a:ln w="6350">
                <a:solidFill>
                  <a:srgbClr val="2E55A2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1" name="Rectangle 270"/>
              <p:cNvSpPr/>
              <p:nvPr/>
            </p:nvSpPr>
            <p:spPr>
              <a:xfrm>
                <a:off x="7315200" y="3276600"/>
                <a:ext cx="152400" cy="152400"/>
              </a:xfrm>
              <a:prstGeom prst="rect">
                <a:avLst/>
              </a:prstGeom>
              <a:solidFill>
                <a:srgbClr val="6A8DD4"/>
              </a:solidFill>
              <a:ln w="6350">
                <a:solidFill>
                  <a:srgbClr val="2E55A2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2" name="Rectangle 271"/>
              <p:cNvSpPr/>
              <p:nvPr/>
            </p:nvSpPr>
            <p:spPr>
              <a:xfrm>
                <a:off x="7315200" y="3505200"/>
                <a:ext cx="152400" cy="152400"/>
              </a:xfrm>
              <a:prstGeom prst="rect">
                <a:avLst/>
              </a:prstGeom>
              <a:solidFill>
                <a:srgbClr val="6A8DD4"/>
              </a:solidFill>
              <a:ln w="6350">
                <a:solidFill>
                  <a:srgbClr val="2E55A2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3" name="Rectangle 272"/>
              <p:cNvSpPr/>
              <p:nvPr/>
            </p:nvSpPr>
            <p:spPr>
              <a:xfrm>
                <a:off x="7315200" y="3733800"/>
                <a:ext cx="152400" cy="152400"/>
              </a:xfrm>
              <a:prstGeom prst="rect">
                <a:avLst/>
              </a:prstGeom>
              <a:solidFill>
                <a:srgbClr val="6A8DD4"/>
              </a:solidFill>
              <a:ln w="6350">
                <a:solidFill>
                  <a:srgbClr val="2E55A2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4" name="Rectangle 273"/>
              <p:cNvSpPr/>
              <p:nvPr/>
            </p:nvSpPr>
            <p:spPr>
              <a:xfrm>
                <a:off x="7315200" y="3962400"/>
                <a:ext cx="152400" cy="152400"/>
              </a:xfrm>
              <a:prstGeom prst="rect">
                <a:avLst/>
              </a:prstGeom>
              <a:solidFill>
                <a:srgbClr val="6A8DD4"/>
              </a:solidFill>
              <a:ln w="6350">
                <a:solidFill>
                  <a:srgbClr val="2E55A2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5" name="Rectangle 274"/>
              <p:cNvSpPr/>
              <p:nvPr/>
            </p:nvSpPr>
            <p:spPr>
              <a:xfrm>
                <a:off x="7315200" y="4191000"/>
                <a:ext cx="152400" cy="152400"/>
              </a:xfrm>
              <a:prstGeom prst="rect">
                <a:avLst/>
              </a:prstGeom>
              <a:solidFill>
                <a:srgbClr val="6A8DD4"/>
              </a:solidFill>
              <a:ln w="6350">
                <a:solidFill>
                  <a:srgbClr val="2E55A2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304" name="TextBox 303"/>
          <p:cNvSpPr txBox="1"/>
          <p:nvPr/>
        </p:nvSpPr>
        <p:spPr>
          <a:xfrm>
            <a:off x="2800851" y="3236277"/>
            <a:ext cx="59503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rgbClr val="4974CB"/>
                </a:solidFill>
              </a:rPr>
              <a:t>…</a:t>
            </a:r>
            <a:endParaRPr lang="en-US" sz="3200" b="1" dirty="0">
              <a:solidFill>
                <a:srgbClr val="4974CB"/>
              </a:solidFill>
            </a:endParaRPr>
          </a:p>
        </p:txBody>
      </p:sp>
      <p:sp>
        <p:nvSpPr>
          <p:cNvPr id="305" name="TextBox 304"/>
          <p:cNvSpPr txBox="1"/>
          <p:nvPr/>
        </p:nvSpPr>
        <p:spPr>
          <a:xfrm>
            <a:off x="2800851" y="1905000"/>
            <a:ext cx="59503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rgbClr val="43A343"/>
                </a:solidFill>
              </a:rPr>
              <a:t>…</a:t>
            </a:r>
            <a:endParaRPr lang="en-US" sz="3200" b="1" dirty="0">
              <a:solidFill>
                <a:srgbClr val="43A343"/>
              </a:solidFill>
            </a:endParaRPr>
          </a:p>
        </p:txBody>
      </p:sp>
      <p:sp>
        <p:nvSpPr>
          <p:cNvPr id="308" name="Rounded Rectangle 307"/>
          <p:cNvSpPr/>
          <p:nvPr/>
        </p:nvSpPr>
        <p:spPr>
          <a:xfrm>
            <a:off x="1447800" y="2093277"/>
            <a:ext cx="381000" cy="457200"/>
          </a:xfrm>
          <a:prstGeom prst="roundRect">
            <a:avLst/>
          </a:prstGeom>
          <a:solidFill>
            <a:srgbClr val="EDFFED"/>
          </a:solidFill>
          <a:ln w="25400" algn="ctr">
            <a:solidFill>
              <a:srgbClr val="43A343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309" name="Rounded Rectangle 308"/>
          <p:cNvSpPr/>
          <p:nvPr/>
        </p:nvSpPr>
        <p:spPr>
          <a:xfrm>
            <a:off x="1905000" y="2093277"/>
            <a:ext cx="381000" cy="457200"/>
          </a:xfrm>
          <a:prstGeom prst="roundRect">
            <a:avLst/>
          </a:prstGeom>
          <a:solidFill>
            <a:srgbClr val="EDFFED"/>
          </a:solidFill>
          <a:ln w="25400" algn="ctr">
            <a:solidFill>
              <a:srgbClr val="43A343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310" name="Rounded Rectangle 309"/>
          <p:cNvSpPr/>
          <p:nvPr/>
        </p:nvSpPr>
        <p:spPr>
          <a:xfrm>
            <a:off x="2362200" y="2093277"/>
            <a:ext cx="381000" cy="457200"/>
          </a:xfrm>
          <a:prstGeom prst="roundRect">
            <a:avLst/>
          </a:prstGeom>
          <a:solidFill>
            <a:srgbClr val="EDFFED"/>
          </a:solidFill>
          <a:ln w="25400" algn="ctr">
            <a:solidFill>
              <a:srgbClr val="43A343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311" name="Rounded Rectangle 310"/>
          <p:cNvSpPr/>
          <p:nvPr/>
        </p:nvSpPr>
        <p:spPr>
          <a:xfrm>
            <a:off x="3429000" y="2093277"/>
            <a:ext cx="381000" cy="457200"/>
          </a:xfrm>
          <a:prstGeom prst="roundRect">
            <a:avLst/>
          </a:prstGeom>
          <a:solidFill>
            <a:srgbClr val="EDFFED"/>
          </a:solidFill>
          <a:ln w="25400" algn="ctr">
            <a:solidFill>
              <a:srgbClr val="43A343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312" name="Rounded Rectangle 311"/>
          <p:cNvSpPr/>
          <p:nvPr/>
        </p:nvSpPr>
        <p:spPr>
          <a:xfrm>
            <a:off x="3886200" y="2093277"/>
            <a:ext cx="381000" cy="457200"/>
          </a:xfrm>
          <a:prstGeom prst="roundRect">
            <a:avLst/>
          </a:prstGeom>
          <a:solidFill>
            <a:srgbClr val="EDFFED"/>
          </a:solidFill>
          <a:ln w="25400" algn="ctr">
            <a:solidFill>
              <a:srgbClr val="43A343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schemeClr val="tx1"/>
              </a:solidFill>
              <a:latin typeface="Arial" charset="0"/>
            </a:endParaRPr>
          </a:p>
        </p:txBody>
      </p:sp>
      <p:cxnSp>
        <p:nvCxnSpPr>
          <p:cNvPr id="314" name="Straight Connector 313"/>
          <p:cNvCxnSpPr>
            <a:stCxn id="308" idx="2"/>
          </p:cNvCxnSpPr>
          <p:nvPr/>
        </p:nvCxnSpPr>
        <p:spPr>
          <a:xfrm>
            <a:off x="1638300" y="2550477"/>
            <a:ext cx="876300" cy="762000"/>
          </a:xfrm>
          <a:prstGeom prst="line">
            <a:avLst/>
          </a:prstGeom>
          <a:ln w="19050" cap="rnd">
            <a:solidFill>
              <a:srgbClr val="43A343"/>
            </a:solidFill>
            <a:tailEnd type="triangle" w="med" len="lg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15" name="Straight Connector 314"/>
          <p:cNvCxnSpPr>
            <a:stCxn id="311" idx="2"/>
          </p:cNvCxnSpPr>
          <p:nvPr/>
        </p:nvCxnSpPr>
        <p:spPr>
          <a:xfrm flipH="1">
            <a:off x="2133600" y="2550477"/>
            <a:ext cx="1485900" cy="762000"/>
          </a:xfrm>
          <a:prstGeom prst="line">
            <a:avLst/>
          </a:prstGeom>
          <a:ln w="19050" cap="rnd">
            <a:solidFill>
              <a:srgbClr val="43A343"/>
            </a:solidFill>
            <a:tailEnd type="triangle" w="med" len="lg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18" name="Straight Connector 317"/>
          <p:cNvCxnSpPr>
            <a:stCxn id="309" idx="2"/>
          </p:cNvCxnSpPr>
          <p:nvPr/>
        </p:nvCxnSpPr>
        <p:spPr>
          <a:xfrm>
            <a:off x="2095500" y="2550477"/>
            <a:ext cx="1866900" cy="762000"/>
          </a:xfrm>
          <a:prstGeom prst="line">
            <a:avLst/>
          </a:prstGeom>
          <a:ln w="19050" cap="rnd">
            <a:solidFill>
              <a:srgbClr val="43A343"/>
            </a:solidFill>
            <a:tailEnd type="triangle" w="med" len="lg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21" name="Straight Connector 320"/>
          <p:cNvCxnSpPr>
            <a:stCxn id="310" idx="2"/>
          </p:cNvCxnSpPr>
          <p:nvPr/>
        </p:nvCxnSpPr>
        <p:spPr>
          <a:xfrm flipH="1">
            <a:off x="1295400" y="2550477"/>
            <a:ext cx="1257300" cy="762000"/>
          </a:xfrm>
          <a:prstGeom prst="line">
            <a:avLst/>
          </a:prstGeom>
          <a:ln w="19050" cap="rnd">
            <a:solidFill>
              <a:srgbClr val="43A343"/>
            </a:solidFill>
            <a:tailEnd type="triangle" w="med" len="lg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24" name="Straight Connector 323"/>
          <p:cNvCxnSpPr>
            <a:stCxn id="309" idx="2"/>
          </p:cNvCxnSpPr>
          <p:nvPr/>
        </p:nvCxnSpPr>
        <p:spPr>
          <a:xfrm>
            <a:off x="2095500" y="2550477"/>
            <a:ext cx="1333500" cy="762000"/>
          </a:xfrm>
          <a:prstGeom prst="line">
            <a:avLst/>
          </a:prstGeom>
          <a:ln w="19050" cap="rnd">
            <a:solidFill>
              <a:srgbClr val="43A343"/>
            </a:solidFill>
            <a:tailEnd type="triangle" w="med" len="lg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27" name="Straight Connector 326"/>
          <p:cNvCxnSpPr/>
          <p:nvPr/>
        </p:nvCxnSpPr>
        <p:spPr>
          <a:xfrm>
            <a:off x="1638300" y="2550477"/>
            <a:ext cx="0" cy="762000"/>
          </a:xfrm>
          <a:prstGeom prst="line">
            <a:avLst/>
          </a:prstGeom>
          <a:ln w="19050" cap="rnd">
            <a:solidFill>
              <a:srgbClr val="43A343"/>
            </a:solidFill>
            <a:tailEnd type="triangle" w="med" len="lg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30" name="Straight Connector 329"/>
          <p:cNvCxnSpPr/>
          <p:nvPr/>
        </p:nvCxnSpPr>
        <p:spPr>
          <a:xfrm>
            <a:off x="4076700" y="2550477"/>
            <a:ext cx="0" cy="762000"/>
          </a:xfrm>
          <a:prstGeom prst="line">
            <a:avLst/>
          </a:prstGeom>
          <a:ln w="19050" cap="rnd">
            <a:solidFill>
              <a:srgbClr val="43A343"/>
            </a:solidFill>
            <a:tailEnd type="triangle" w="med" len="lg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31" name="Straight Connector 330"/>
          <p:cNvCxnSpPr>
            <a:stCxn id="312" idx="2"/>
          </p:cNvCxnSpPr>
          <p:nvPr/>
        </p:nvCxnSpPr>
        <p:spPr>
          <a:xfrm flipH="1">
            <a:off x="3733800" y="2550477"/>
            <a:ext cx="342900" cy="762000"/>
          </a:xfrm>
          <a:prstGeom prst="line">
            <a:avLst/>
          </a:prstGeom>
          <a:ln w="19050" cap="rnd">
            <a:solidFill>
              <a:srgbClr val="43A343"/>
            </a:solidFill>
            <a:tailEnd type="triangle" w="med" len="lg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34" name="Straight Connector 333"/>
          <p:cNvCxnSpPr>
            <a:stCxn id="311" idx="2"/>
          </p:cNvCxnSpPr>
          <p:nvPr/>
        </p:nvCxnSpPr>
        <p:spPr>
          <a:xfrm>
            <a:off x="3619500" y="2550477"/>
            <a:ext cx="419100" cy="762000"/>
          </a:xfrm>
          <a:prstGeom prst="line">
            <a:avLst/>
          </a:prstGeom>
          <a:ln w="19050" cap="rnd">
            <a:solidFill>
              <a:srgbClr val="43A343"/>
            </a:solidFill>
            <a:tailEnd type="triangle" w="med" len="lg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38" name="Straight Connector 337"/>
          <p:cNvCxnSpPr>
            <a:stCxn id="23" idx="2"/>
          </p:cNvCxnSpPr>
          <p:nvPr/>
        </p:nvCxnSpPr>
        <p:spPr>
          <a:xfrm>
            <a:off x="1181100" y="2550477"/>
            <a:ext cx="838200" cy="762000"/>
          </a:xfrm>
          <a:prstGeom prst="line">
            <a:avLst/>
          </a:prstGeom>
          <a:ln w="19050" cap="rnd">
            <a:solidFill>
              <a:srgbClr val="43A343"/>
            </a:solidFill>
            <a:tailEnd type="triangle" w="med" len="lg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40" name="Straight Connector 339"/>
          <p:cNvCxnSpPr>
            <a:stCxn id="308" idx="2"/>
          </p:cNvCxnSpPr>
          <p:nvPr/>
        </p:nvCxnSpPr>
        <p:spPr>
          <a:xfrm flipH="1">
            <a:off x="1219200" y="2550477"/>
            <a:ext cx="419100" cy="762000"/>
          </a:xfrm>
          <a:prstGeom prst="line">
            <a:avLst/>
          </a:prstGeom>
          <a:ln w="19050" cap="rnd">
            <a:solidFill>
              <a:srgbClr val="43A343"/>
            </a:solidFill>
            <a:tailEnd type="triangle" w="med" len="lg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43" name="Straight Connector 342"/>
          <p:cNvCxnSpPr/>
          <p:nvPr/>
        </p:nvCxnSpPr>
        <p:spPr>
          <a:xfrm>
            <a:off x="2552700" y="2550477"/>
            <a:ext cx="0" cy="762000"/>
          </a:xfrm>
          <a:prstGeom prst="line">
            <a:avLst/>
          </a:prstGeom>
          <a:ln w="19050" cap="rnd">
            <a:solidFill>
              <a:srgbClr val="43A343"/>
            </a:solidFill>
            <a:tailEnd type="triangle" w="med" len="lg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grpSp>
        <p:nvGrpSpPr>
          <p:cNvPr id="366" name="Group 365"/>
          <p:cNvGrpSpPr/>
          <p:nvPr/>
        </p:nvGrpSpPr>
        <p:grpSpPr>
          <a:xfrm>
            <a:off x="6248400" y="2093277"/>
            <a:ext cx="381000" cy="457200"/>
            <a:chOff x="6553200" y="1524000"/>
            <a:chExt cx="381000" cy="457200"/>
          </a:xfrm>
        </p:grpSpPr>
        <p:sp>
          <p:nvSpPr>
            <p:cNvPr id="344" name="Rounded Rectangle 343"/>
            <p:cNvSpPr/>
            <p:nvPr/>
          </p:nvSpPr>
          <p:spPr>
            <a:xfrm>
              <a:off x="6553200" y="1524000"/>
              <a:ext cx="381000" cy="457200"/>
            </a:xfrm>
            <a:prstGeom prst="roundRect">
              <a:avLst/>
            </a:prstGeom>
            <a:solidFill>
              <a:srgbClr val="EDFFED"/>
            </a:solidFill>
            <a:ln w="25400" algn="ctr">
              <a:solidFill>
                <a:srgbClr val="43A343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solidFill>
                  <a:schemeClr val="tx1"/>
                </a:solidFill>
                <a:latin typeface="Arial" charset="0"/>
              </a:endParaRPr>
            </a:p>
          </p:txBody>
        </p:sp>
        <p:grpSp>
          <p:nvGrpSpPr>
            <p:cNvPr id="365" name="Group 364"/>
            <p:cNvGrpSpPr>
              <a:grpSpLocks noChangeAspect="1"/>
            </p:cNvGrpSpPr>
            <p:nvPr/>
          </p:nvGrpSpPr>
          <p:grpSpPr>
            <a:xfrm>
              <a:off x="6610350" y="1715145"/>
              <a:ext cx="266700" cy="209550"/>
              <a:chOff x="7315200" y="1981200"/>
              <a:chExt cx="1066800" cy="838200"/>
            </a:xfrm>
          </p:grpSpPr>
          <p:sp>
            <p:nvSpPr>
              <p:cNvPr id="345" name="Rectangle 344"/>
              <p:cNvSpPr/>
              <p:nvPr/>
            </p:nvSpPr>
            <p:spPr>
              <a:xfrm>
                <a:off x="7315200" y="1981200"/>
                <a:ext cx="152400" cy="152400"/>
              </a:xfrm>
              <a:prstGeom prst="rect">
                <a:avLst/>
              </a:prstGeom>
              <a:solidFill>
                <a:srgbClr val="6A8DD4"/>
              </a:solidFill>
              <a:ln w="9525">
                <a:solidFill>
                  <a:srgbClr val="2E55A2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46" name="Rectangle 345"/>
              <p:cNvSpPr/>
              <p:nvPr/>
            </p:nvSpPr>
            <p:spPr>
              <a:xfrm>
                <a:off x="7543800" y="1981200"/>
                <a:ext cx="152400" cy="152400"/>
              </a:xfrm>
              <a:prstGeom prst="rect">
                <a:avLst/>
              </a:prstGeom>
              <a:solidFill>
                <a:srgbClr val="6A8DD4"/>
              </a:solidFill>
              <a:ln w="9525">
                <a:solidFill>
                  <a:srgbClr val="2E55A2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47" name="Rectangle 346"/>
              <p:cNvSpPr/>
              <p:nvPr/>
            </p:nvSpPr>
            <p:spPr>
              <a:xfrm>
                <a:off x="7772400" y="1981200"/>
                <a:ext cx="152400" cy="152400"/>
              </a:xfrm>
              <a:prstGeom prst="rect">
                <a:avLst/>
              </a:prstGeom>
              <a:solidFill>
                <a:srgbClr val="6A8DD4"/>
              </a:solidFill>
              <a:ln w="9525">
                <a:solidFill>
                  <a:srgbClr val="2E55A2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48" name="Rectangle 347"/>
              <p:cNvSpPr/>
              <p:nvPr/>
            </p:nvSpPr>
            <p:spPr>
              <a:xfrm>
                <a:off x="8001000" y="1981200"/>
                <a:ext cx="152400" cy="152400"/>
              </a:xfrm>
              <a:prstGeom prst="rect">
                <a:avLst/>
              </a:prstGeom>
              <a:solidFill>
                <a:srgbClr val="6A8DD4"/>
              </a:solidFill>
              <a:ln w="9525">
                <a:solidFill>
                  <a:srgbClr val="2E55A2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49" name="Rectangle 348"/>
              <p:cNvSpPr/>
              <p:nvPr/>
            </p:nvSpPr>
            <p:spPr>
              <a:xfrm>
                <a:off x="7315200" y="2209800"/>
                <a:ext cx="152400" cy="152400"/>
              </a:xfrm>
              <a:prstGeom prst="rect">
                <a:avLst/>
              </a:prstGeom>
              <a:solidFill>
                <a:srgbClr val="6A8DD4"/>
              </a:solidFill>
              <a:ln w="9525">
                <a:solidFill>
                  <a:srgbClr val="2E55A2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0" name="Rectangle 349"/>
              <p:cNvSpPr/>
              <p:nvPr/>
            </p:nvSpPr>
            <p:spPr>
              <a:xfrm>
                <a:off x="7543800" y="2209800"/>
                <a:ext cx="152400" cy="152400"/>
              </a:xfrm>
              <a:prstGeom prst="rect">
                <a:avLst/>
              </a:prstGeom>
              <a:solidFill>
                <a:srgbClr val="6A8DD4"/>
              </a:solidFill>
              <a:ln w="9525">
                <a:solidFill>
                  <a:srgbClr val="2E55A2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1" name="Rectangle 350"/>
              <p:cNvSpPr/>
              <p:nvPr/>
            </p:nvSpPr>
            <p:spPr>
              <a:xfrm>
                <a:off x="7772400" y="2209800"/>
                <a:ext cx="152400" cy="152400"/>
              </a:xfrm>
              <a:prstGeom prst="rect">
                <a:avLst/>
              </a:prstGeom>
              <a:solidFill>
                <a:srgbClr val="6A8DD4"/>
              </a:solidFill>
              <a:ln w="9525">
                <a:solidFill>
                  <a:srgbClr val="2E55A2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2" name="Rectangle 351"/>
              <p:cNvSpPr/>
              <p:nvPr/>
            </p:nvSpPr>
            <p:spPr>
              <a:xfrm>
                <a:off x="8001000" y="2209800"/>
                <a:ext cx="152400" cy="152400"/>
              </a:xfrm>
              <a:prstGeom prst="rect">
                <a:avLst/>
              </a:prstGeom>
              <a:solidFill>
                <a:srgbClr val="6A8DD4"/>
              </a:solidFill>
              <a:ln w="9525">
                <a:solidFill>
                  <a:srgbClr val="2E55A2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3" name="Rectangle 352"/>
              <p:cNvSpPr/>
              <p:nvPr/>
            </p:nvSpPr>
            <p:spPr>
              <a:xfrm>
                <a:off x="7315200" y="2438400"/>
                <a:ext cx="152400" cy="152400"/>
              </a:xfrm>
              <a:prstGeom prst="rect">
                <a:avLst/>
              </a:prstGeom>
              <a:solidFill>
                <a:srgbClr val="6A8DD4"/>
              </a:solidFill>
              <a:ln w="9525">
                <a:solidFill>
                  <a:srgbClr val="2E55A2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4" name="Rectangle 353"/>
              <p:cNvSpPr/>
              <p:nvPr/>
            </p:nvSpPr>
            <p:spPr>
              <a:xfrm>
                <a:off x="7543800" y="2438400"/>
                <a:ext cx="152400" cy="152400"/>
              </a:xfrm>
              <a:prstGeom prst="rect">
                <a:avLst/>
              </a:prstGeom>
              <a:solidFill>
                <a:srgbClr val="6A8DD4"/>
              </a:solidFill>
              <a:ln w="9525">
                <a:solidFill>
                  <a:srgbClr val="2E55A2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5" name="Rectangle 354"/>
              <p:cNvSpPr/>
              <p:nvPr/>
            </p:nvSpPr>
            <p:spPr>
              <a:xfrm>
                <a:off x="7772400" y="2438400"/>
                <a:ext cx="152400" cy="152400"/>
              </a:xfrm>
              <a:prstGeom prst="rect">
                <a:avLst/>
              </a:prstGeom>
              <a:solidFill>
                <a:srgbClr val="6A8DD4"/>
              </a:solidFill>
              <a:ln w="9525">
                <a:solidFill>
                  <a:srgbClr val="2E55A2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6" name="Rectangle 355"/>
              <p:cNvSpPr/>
              <p:nvPr/>
            </p:nvSpPr>
            <p:spPr>
              <a:xfrm>
                <a:off x="8001000" y="2438400"/>
                <a:ext cx="152400" cy="152400"/>
              </a:xfrm>
              <a:prstGeom prst="rect">
                <a:avLst/>
              </a:prstGeom>
              <a:solidFill>
                <a:srgbClr val="6A8DD4"/>
              </a:solidFill>
              <a:ln w="9525">
                <a:solidFill>
                  <a:srgbClr val="2E55A2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7" name="Rectangle 356"/>
              <p:cNvSpPr/>
              <p:nvPr/>
            </p:nvSpPr>
            <p:spPr>
              <a:xfrm>
                <a:off x="7315200" y="2667000"/>
                <a:ext cx="152400" cy="152400"/>
              </a:xfrm>
              <a:prstGeom prst="rect">
                <a:avLst/>
              </a:prstGeom>
              <a:solidFill>
                <a:srgbClr val="6A8DD4"/>
              </a:solidFill>
              <a:ln w="9525">
                <a:solidFill>
                  <a:srgbClr val="2E55A2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8" name="Rectangle 357"/>
              <p:cNvSpPr/>
              <p:nvPr/>
            </p:nvSpPr>
            <p:spPr>
              <a:xfrm>
                <a:off x="7543800" y="2667000"/>
                <a:ext cx="152400" cy="152400"/>
              </a:xfrm>
              <a:prstGeom prst="rect">
                <a:avLst/>
              </a:prstGeom>
              <a:solidFill>
                <a:srgbClr val="6A8DD4"/>
              </a:solidFill>
              <a:ln w="9525">
                <a:solidFill>
                  <a:srgbClr val="2E55A2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9" name="Rectangle 358"/>
              <p:cNvSpPr/>
              <p:nvPr/>
            </p:nvSpPr>
            <p:spPr>
              <a:xfrm>
                <a:off x="7772400" y="2667000"/>
                <a:ext cx="152400" cy="152400"/>
              </a:xfrm>
              <a:prstGeom prst="rect">
                <a:avLst/>
              </a:prstGeom>
              <a:solidFill>
                <a:srgbClr val="6A8DD4"/>
              </a:solidFill>
              <a:ln w="9525">
                <a:solidFill>
                  <a:srgbClr val="2E55A2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0" name="Rectangle 359"/>
              <p:cNvSpPr/>
              <p:nvPr/>
            </p:nvSpPr>
            <p:spPr>
              <a:xfrm>
                <a:off x="8001000" y="2667000"/>
                <a:ext cx="152400" cy="152400"/>
              </a:xfrm>
              <a:prstGeom prst="rect">
                <a:avLst/>
              </a:prstGeom>
              <a:solidFill>
                <a:srgbClr val="6A8DD4"/>
              </a:solidFill>
              <a:ln w="9525">
                <a:solidFill>
                  <a:srgbClr val="2E55A2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1" name="Rectangle 360"/>
              <p:cNvSpPr/>
              <p:nvPr/>
            </p:nvSpPr>
            <p:spPr>
              <a:xfrm>
                <a:off x="8229600" y="1981200"/>
                <a:ext cx="152400" cy="152400"/>
              </a:xfrm>
              <a:prstGeom prst="rect">
                <a:avLst/>
              </a:prstGeom>
              <a:solidFill>
                <a:srgbClr val="6A8DD4"/>
              </a:solidFill>
              <a:ln w="9525">
                <a:solidFill>
                  <a:srgbClr val="2E55A2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2" name="Rectangle 361"/>
              <p:cNvSpPr/>
              <p:nvPr/>
            </p:nvSpPr>
            <p:spPr>
              <a:xfrm>
                <a:off x="8229600" y="2209800"/>
                <a:ext cx="152400" cy="152400"/>
              </a:xfrm>
              <a:prstGeom prst="rect">
                <a:avLst/>
              </a:prstGeom>
              <a:solidFill>
                <a:srgbClr val="6A8DD4"/>
              </a:solidFill>
              <a:ln w="9525">
                <a:solidFill>
                  <a:srgbClr val="2E55A2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3" name="Rectangle 362"/>
              <p:cNvSpPr/>
              <p:nvPr/>
            </p:nvSpPr>
            <p:spPr>
              <a:xfrm>
                <a:off x="8229600" y="2438400"/>
                <a:ext cx="152400" cy="152400"/>
              </a:xfrm>
              <a:prstGeom prst="rect">
                <a:avLst/>
              </a:prstGeom>
              <a:solidFill>
                <a:srgbClr val="6A8DD4"/>
              </a:solidFill>
              <a:ln w="9525">
                <a:solidFill>
                  <a:srgbClr val="2E55A2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4" name="Rectangle 363"/>
              <p:cNvSpPr/>
              <p:nvPr/>
            </p:nvSpPr>
            <p:spPr>
              <a:xfrm>
                <a:off x="8229600" y="2667000"/>
                <a:ext cx="152400" cy="152400"/>
              </a:xfrm>
              <a:prstGeom prst="rect">
                <a:avLst/>
              </a:prstGeom>
              <a:solidFill>
                <a:srgbClr val="6A8DD4"/>
              </a:solidFill>
              <a:ln w="9525">
                <a:solidFill>
                  <a:srgbClr val="2E55A2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367" name="Group 366"/>
          <p:cNvGrpSpPr/>
          <p:nvPr/>
        </p:nvGrpSpPr>
        <p:grpSpPr>
          <a:xfrm>
            <a:off x="5791200" y="2702877"/>
            <a:ext cx="381000" cy="457200"/>
            <a:chOff x="6553200" y="1524000"/>
            <a:chExt cx="381000" cy="457200"/>
          </a:xfrm>
        </p:grpSpPr>
        <p:sp>
          <p:nvSpPr>
            <p:cNvPr id="368" name="Rounded Rectangle 367"/>
            <p:cNvSpPr/>
            <p:nvPr/>
          </p:nvSpPr>
          <p:spPr>
            <a:xfrm>
              <a:off x="6553200" y="1524000"/>
              <a:ext cx="381000" cy="457200"/>
            </a:xfrm>
            <a:prstGeom prst="roundRect">
              <a:avLst/>
            </a:prstGeom>
            <a:solidFill>
              <a:srgbClr val="EDFFED"/>
            </a:solidFill>
            <a:ln w="25400" algn="ctr">
              <a:solidFill>
                <a:srgbClr val="43A343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solidFill>
                  <a:schemeClr val="tx1"/>
                </a:solidFill>
                <a:latin typeface="Arial" charset="0"/>
              </a:endParaRPr>
            </a:p>
          </p:txBody>
        </p:sp>
        <p:grpSp>
          <p:nvGrpSpPr>
            <p:cNvPr id="369" name="Group 368"/>
            <p:cNvGrpSpPr>
              <a:grpSpLocks noChangeAspect="1"/>
            </p:cNvGrpSpPr>
            <p:nvPr/>
          </p:nvGrpSpPr>
          <p:grpSpPr>
            <a:xfrm>
              <a:off x="6610350" y="1715145"/>
              <a:ext cx="266700" cy="209550"/>
              <a:chOff x="7315200" y="1981200"/>
              <a:chExt cx="1066800" cy="838200"/>
            </a:xfrm>
          </p:grpSpPr>
          <p:sp>
            <p:nvSpPr>
              <p:cNvPr id="370" name="Rectangle 369"/>
              <p:cNvSpPr/>
              <p:nvPr/>
            </p:nvSpPr>
            <p:spPr>
              <a:xfrm>
                <a:off x="7315200" y="1981200"/>
                <a:ext cx="152400" cy="152400"/>
              </a:xfrm>
              <a:prstGeom prst="rect">
                <a:avLst/>
              </a:prstGeom>
              <a:solidFill>
                <a:srgbClr val="6A8DD4"/>
              </a:solidFill>
              <a:ln w="9525">
                <a:solidFill>
                  <a:srgbClr val="2E55A2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71" name="Rectangle 370"/>
              <p:cNvSpPr/>
              <p:nvPr/>
            </p:nvSpPr>
            <p:spPr>
              <a:xfrm>
                <a:off x="7543800" y="1981200"/>
                <a:ext cx="152400" cy="152400"/>
              </a:xfrm>
              <a:prstGeom prst="rect">
                <a:avLst/>
              </a:prstGeom>
              <a:solidFill>
                <a:srgbClr val="6A8DD4"/>
              </a:solidFill>
              <a:ln w="9525">
                <a:solidFill>
                  <a:srgbClr val="2E55A2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72" name="Rectangle 371"/>
              <p:cNvSpPr/>
              <p:nvPr/>
            </p:nvSpPr>
            <p:spPr>
              <a:xfrm>
                <a:off x="7772400" y="1981200"/>
                <a:ext cx="152400" cy="152400"/>
              </a:xfrm>
              <a:prstGeom prst="rect">
                <a:avLst/>
              </a:prstGeom>
              <a:solidFill>
                <a:srgbClr val="6A8DD4"/>
              </a:solidFill>
              <a:ln w="9525">
                <a:solidFill>
                  <a:srgbClr val="2E55A2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73" name="Rectangle 372"/>
              <p:cNvSpPr/>
              <p:nvPr/>
            </p:nvSpPr>
            <p:spPr>
              <a:xfrm>
                <a:off x="8001000" y="1981200"/>
                <a:ext cx="152400" cy="152400"/>
              </a:xfrm>
              <a:prstGeom prst="rect">
                <a:avLst/>
              </a:prstGeom>
              <a:solidFill>
                <a:srgbClr val="6A8DD4"/>
              </a:solidFill>
              <a:ln w="9525">
                <a:solidFill>
                  <a:srgbClr val="2E55A2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74" name="Rectangle 373"/>
              <p:cNvSpPr/>
              <p:nvPr/>
            </p:nvSpPr>
            <p:spPr>
              <a:xfrm>
                <a:off x="7315200" y="2209800"/>
                <a:ext cx="152400" cy="152400"/>
              </a:xfrm>
              <a:prstGeom prst="rect">
                <a:avLst/>
              </a:prstGeom>
              <a:solidFill>
                <a:srgbClr val="6A8DD4"/>
              </a:solidFill>
              <a:ln w="9525">
                <a:solidFill>
                  <a:srgbClr val="2E55A2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75" name="Rectangle 374"/>
              <p:cNvSpPr/>
              <p:nvPr/>
            </p:nvSpPr>
            <p:spPr>
              <a:xfrm>
                <a:off x="7543800" y="2209800"/>
                <a:ext cx="152400" cy="152400"/>
              </a:xfrm>
              <a:prstGeom prst="rect">
                <a:avLst/>
              </a:prstGeom>
              <a:solidFill>
                <a:srgbClr val="6A8DD4"/>
              </a:solidFill>
              <a:ln w="9525">
                <a:solidFill>
                  <a:srgbClr val="2E55A2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76" name="Rectangle 375"/>
              <p:cNvSpPr/>
              <p:nvPr/>
            </p:nvSpPr>
            <p:spPr>
              <a:xfrm>
                <a:off x="7772400" y="2209800"/>
                <a:ext cx="152400" cy="152400"/>
              </a:xfrm>
              <a:prstGeom prst="rect">
                <a:avLst/>
              </a:prstGeom>
              <a:solidFill>
                <a:srgbClr val="6A8DD4"/>
              </a:solidFill>
              <a:ln w="9525">
                <a:solidFill>
                  <a:srgbClr val="2E55A2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77" name="Rectangle 376"/>
              <p:cNvSpPr/>
              <p:nvPr/>
            </p:nvSpPr>
            <p:spPr>
              <a:xfrm>
                <a:off x="8001000" y="2209800"/>
                <a:ext cx="152400" cy="152400"/>
              </a:xfrm>
              <a:prstGeom prst="rect">
                <a:avLst/>
              </a:prstGeom>
              <a:solidFill>
                <a:srgbClr val="6A8DD4"/>
              </a:solidFill>
              <a:ln w="9525">
                <a:solidFill>
                  <a:srgbClr val="2E55A2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78" name="Rectangle 377"/>
              <p:cNvSpPr/>
              <p:nvPr/>
            </p:nvSpPr>
            <p:spPr>
              <a:xfrm>
                <a:off x="7315200" y="2438400"/>
                <a:ext cx="152400" cy="152400"/>
              </a:xfrm>
              <a:prstGeom prst="rect">
                <a:avLst/>
              </a:prstGeom>
              <a:solidFill>
                <a:srgbClr val="6A8DD4"/>
              </a:solidFill>
              <a:ln w="9525">
                <a:solidFill>
                  <a:srgbClr val="2E55A2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79" name="Rectangle 378"/>
              <p:cNvSpPr/>
              <p:nvPr/>
            </p:nvSpPr>
            <p:spPr>
              <a:xfrm>
                <a:off x="7543800" y="2438400"/>
                <a:ext cx="152400" cy="152400"/>
              </a:xfrm>
              <a:prstGeom prst="rect">
                <a:avLst/>
              </a:prstGeom>
              <a:solidFill>
                <a:srgbClr val="6A8DD4"/>
              </a:solidFill>
              <a:ln w="9525">
                <a:solidFill>
                  <a:srgbClr val="2E55A2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80" name="Rectangle 379"/>
              <p:cNvSpPr/>
              <p:nvPr/>
            </p:nvSpPr>
            <p:spPr>
              <a:xfrm>
                <a:off x="7772400" y="2438400"/>
                <a:ext cx="152400" cy="152400"/>
              </a:xfrm>
              <a:prstGeom prst="rect">
                <a:avLst/>
              </a:prstGeom>
              <a:solidFill>
                <a:srgbClr val="6A8DD4"/>
              </a:solidFill>
              <a:ln w="9525">
                <a:solidFill>
                  <a:srgbClr val="2E55A2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81" name="Rectangle 380"/>
              <p:cNvSpPr/>
              <p:nvPr/>
            </p:nvSpPr>
            <p:spPr>
              <a:xfrm>
                <a:off x="8001000" y="2438400"/>
                <a:ext cx="152400" cy="152400"/>
              </a:xfrm>
              <a:prstGeom prst="rect">
                <a:avLst/>
              </a:prstGeom>
              <a:solidFill>
                <a:srgbClr val="6A8DD4"/>
              </a:solidFill>
              <a:ln w="9525">
                <a:solidFill>
                  <a:srgbClr val="2E55A2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82" name="Rectangle 381"/>
              <p:cNvSpPr/>
              <p:nvPr/>
            </p:nvSpPr>
            <p:spPr>
              <a:xfrm>
                <a:off x="7315200" y="2667000"/>
                <a:ext cx="152400" cy="152400"/>
              </a:xfrm>
              <a:prstGeom prst="rect">
                <a:avLst/>
              </a:prstGeom>
              <a:solidFill>
                <a:srgbClr val="6A8DD4"/>
              </a:solidFill>
              <a:ln w="9525">
                <a:solidFill>
                  <a:srgbClr val="2E55A2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83" name="Rectangle 382"/>
              <p:cNvSpPr/>
              <p:nvPr/>
            </p:nvSpPr>
            <p:spPr>
              <a:xfrm>
                <a:off x="7543800" y="2667000"/>
                <a:ext cx="152400" cy="152400"/>
              </a:xfrm>
              <a:prstGeom prst="rect">
                <a:avLst/>
              </a:prstGeom>
              <a:solidFill>
                <a:srgbClr val="6A8DD4"/>
              </a:solidFill>
              <a:ln w="9525">
                <a:solidFill>
                  <a:srgbClr val="2E55A2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84" name="Rectangle 383"/>
              <p:cNvSpPr/>
              <p:nvPr/>
            </p:nvSpPr>
            <p:spPr>
              <a:xfrm>
                <a:off x="7772400" y="2667000"/>
                <a:ext cx="152400" cy="152400"/>
              </a:xfrm>
              <a:prstGeom prst="rect">
                <a:avLst/>
              </a:prstGeom>
              <a:solidFill>
                <a:srgbClr val="6A8DD4"/>
              </a:solidFill>
              <a:ln w="9525">
                <a:solidFill>
                  <a:srgbClr val="2E55A2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85" name="Rectangle 384"/>
              <p:cNvSpPr/>
              <p:nvPr/>
            </p:nvSpPr>
            <p:spPr>
              <a:xfrm>
                <a:off x="8001000" y="2667000"/>
                <a:ext cx="152400" cy="152400"/>
              </a:xfrm>
              <a:prstGeom prst="rect">
                <a:avLst/>
              </a:prstGeom>
              <a:solidFill>
                <a:srgbClr val="6A8DD4"/>
              </a:solidFill>
              <a:ln w="9525">
                <a:solidFill>
                  <a:srgbClr val="2E55A2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86" name="Rectangle 385"/>
              <p:cNvSpPr/>
              <p:nvPr/>
            </p:nvSpPr>
            <p:spPr>
              <a:xfrm>
                <a:off x="8229600" y="1981200"/>
                <a:ext cx="152400" cy="152400"/>
              </a:xfrm>
              <a:prstGeom prst="rect">
                <a:avLst/>
              </a:prstGeom>
              <a:solidFill>
                <a:srgbClr val="6A8DD4"/>
              </a:solidFill>
              <a:ln w="9525">
                <a:solidFill>
                  <a:srgbClr val="2E55A2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87" name="Rectangle 386"/>
              <p:cNvSpPr/>
              <p:nvPr/>
            </p:nvSpPr>
            <p:spPr>
              <a:xfrm>
                <a:off x="8229600" y="2209800"/>
                <a:ext cx="152400" cy="152400"/>
              </a:xfrm>
              <a:prstGeom prst="rect">
                <a:avLst/>
              </a:prstGeom>
              <a:solidFill>
                <a:srgbClr val="6A8DD4"/>
              </a:solidFill>
              <a:ln w="9525">
                <a:solidFill>
                  <a:srgbClr val="2E55A2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88" name="Rectangle 387"/>
              <p:cNvSpPr/>
              <p:nvPr/>
            </p:nvSpPr>
            <p:spPr>
              <a:xfrm>
                <a:off x="8229600" y="2438400"/>
                <a:ext cx="152400" cy="152400"/>
              </a:xfrm>
              <a:prstGeom prst="rect">
                <a:avLst/>
              </a:prstGeom>
              <a:solidFill>
                <a:srgbClr val="6A8DD4"/>
              </a:solidFill>
              <a:ln w="9525">
                <a:solidFill>
                  <a:srgbClr val="2E55A2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89" name="Rectangle 388"/>
              <p:cNvSpPr/>
              <p:nvPr/>
            </p:nvSpPr>
            <p:spPr>
              <a:xfrm>
                <a:off x="8229600" y="2667000"/>
                <a:ext cx="152400" cy="152400"/>
              </a:xfrm>
              <a:prstGeom prst="rect">
                <a:avLst/>
              </a:prstGeom>
              <a:solidFill>
                <a:srgbClr val="6A8DD4"/>
              </a:solidFill>
              <a:ln w="9525">
                <a:solidFill>
                  <a:srgbClr val="2E55A2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390" name="Group 389"/>
          <p:cNvGrpSpPr/>
          <p:nvPr/>
        </p:nvGrpSpPr>
        <p:grpSpPr>
          <a:xfrm>
            <a:off x="7315200" y="2093277"/>
            <a:ext cx="381000" cy="457200"/>
            <a:chOff x="6553200" y="1524000"/>
            <a:chExt cx="381000" cy="457200"/>
          </a:xfrm>
        </p:grpSpPr>
        <p:sp>
          <p:nvSpPr>
            <p:cNvPr id="391" name="Rounded Rectangle 390"/>
            <p:cNvSpPr/>
            <p:nvPr/>
          </p:nvSpPr>
          <p:spPr>
            <a:xfrm>
              <a:off x="6553200" y="1524000"/>
              <a:ext cx="381000" cy="457200"/>
            </a:xfrm>
            <a:prstGeom prst="roundRect">
              <a:avLst/>
            </a:prstGeom>
            <a:solidFill>
              <a:srgbClr val="EDFFED"/>
            </a:solidFill>
            <a:ln w="25400" algn="ctr">
              <a:solidFill>
                <a:srgbClr val="43A343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solidFill>
                  <a:schemeClr val="tx1"/>
                </a:solidFill>
                <a:latin typeface="Arial" charset="0"/>
              </a:endParaRPr>
            </a:p>
          </p:txBody>
        </p:sp>
        <p:grpSp>
          <p:nvGrpSpPr>
            <p:cNvPr id="392" name="Group 391"/>
            <p:cNvGrpSpPr>
              <a:grpSpLocks noChangeAspect="1"/>
            </p:cNvGrpSpPr>
            <p:nvPr/>
          </p:nvGrpSpPr>
          <p:grpSpPr>
            <a:xfrm>
              <a:off x="6610350" y="1715145"/>
              <a:ext cx="266700" cy="209550"/>
              <a:chOff x="7315200" y="1981200"/>
              <a:chExt cx="1066800" cy="838200"/>
            </a:xfrm>
          </p:grpSpPr>
          <p:sp>
            <p:nvSpPr>
              <p:cNvPr id="393" name="Rectangle 392"/>
              <p:cNvSpPr/>
              <p:nvPr/>
            </p:nvSpPr>
            <p:spPr>
              <a:xfrm>
                <a:off x="7315200" y="1981200"/>
                <a:ext cx="152400" cy="152400"/>
              </a:xfrm>
              <a:prstGeom prst="rect">
                <a:avLst/>
              </a:prstGeom>
              <a:solidFill>
                <a:srgbClr val="6A8DD4"/>
              </a:solidFill>
              <a:ln w="9525">
                <a:solidFill>
                  <a:srgbClr val="2E55A2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94" name="Rectangle 393"/>
              <p:cNvSpPr/>
              <p:nvPr/>
            </p:nvSpPr>
            <p:spPr>
              <a:xfrm>
                <a:off x="7543800" y="1981200"/>
                <a:ext cx="152400" cy="152400"/>
              </a:xfrm>
              <a:prstGeom prst="rect">
                <a:avLst/>
              </a:prstGeom>
              <a:solidFill>
                <a:srgbClr val="6A8DD4"/>
              </a:solidFill>
              <a:ln w="9525">
                <a:solidFill>
                  <a:srgbClr val="2E55A2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95" name="Rectangle 394"/>
              <p:cNvSpPr/>
              <p:nvPr/>
            </p:nvSpPr>
            <p:spPr>
              <a:xfrm>
                <a:off x="7772400" y="1981200"/>
                <a:ext cx="152400" cy="152400"/>
              </a:xfrm>
              <a:prstGeom prst="rect">
                <a:avLst/>
              </a:prstGeom>
              <a:solidFill>
                <a:srgbClr val="6A8DD4"/>
              </a:solidFill>
              <a:ln w="9525">
                <a:solidFill>
                  <a:srgbClr val="2E55A2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96" name="Rectangle 395"/>
              <p:cNvSpPr/>
              <p:nvPr/>
            </p:nvSpPr>
            <p:spPr>
              <a:xfrm>
                <a:off x="8001000" y="1981200"/>
                <a:ext cx="152400" cy="152400"/>
              </a:xfrm>
              <a:prstGeom prst="rect">
                <a:avLst/>
              </a:prstGeom>
              <a:solidFill>
                <a:srgbClr val="6A8DD4"/>
              </a:solidFill>
              <a:ln w="9525">
                <a:solidFill>
                  <a:srgbClr val="2E55A2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97" name="Rectangle 396"/>
              <p:cNvSpPr/>
              <p:nvPr/>
            </p:nvSpPr>
            <p:spPr>
              <a:xfrm>
                <a:off x="7315200" y="2209800"/>
                <a:ext cx="152400" cy="152400"/>
              </a:xfrm>
              <a:prstGeom prst="rect">
                <a:avLst/>
              </a:prstGeom>
              <a:solidFill>
                <a:srgbClr val="6A8DD4"/>
              </a:solidFill>
              <a:ln w="9525">
                <a:solidFill>
                  <a:srgbClr val="2E55A2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98" name="Rectangle 397"/>
              <p:cNvSpPr/>
              <p:nvPr/>
            </p:nvSpPr>
            <p:spPr>
              <a:xfrm>
                <a:off x="7543800" y="2209800"/>
                <a:ext cx="152400" cy="152400"/>
              </a:xfrm>
              <a:prstGeom prst="rect">
                <a:avLst/>
              </a:prstGeom>
              <a:solidFill>
                <a:srgbClr val="6A8DD4"/>
              </a:solidFill>
              <a:ln w="9525">
                <a:solidFill>
                  <a:srgbClr val="2E55A2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99" name="Rectangle 398"/>
              <p:cNvSpPr/>
              <p:nvPr/>
            </p:nvSpPr>
            <p:spPr>
              <a:xfrm>
                <a:off x="7772400" y="2209800"/>
                <a:ext cx="152400" cy="152400"/>
              </a:xfrm>
              <a:prstGeom prst="rect">
                <a:avLst/>
              </a:prstGeom>
              <a:solidFill>
                <a:srgbClr val="6A8DD4"/>
              </a:solidFill>
              <a:ln w="9525">
                <a:solidFill>
                  <a:srgbClr val="2E55A2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00" name="Rectangle 399"/>
              <p:cNvSpPr/>
              <p:nvPr/>
            </p:nvSpPr>
            <p:spPr>
              <a:xfrm>
                <a:off x="8001000" y="2209800"/>
                <a:ext cx="152400" cy="152400"/>
              </a:xfrm>
              <a:prstGeom prst="rect">
                <a:avLst/>
              </a:prstGeom>
              <a:solidFill>
                <a:srgbClr val="6A8DD4"/>
              </a:solidFill>
              <a:ln w="9525">
                <a:solidFill>
                  <a:srgbClr val="2E55A2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01" name="Rectangle 400"/>
              <p:cNvSpPr/>
              <p:nvPr/>
            </p:nvSpPr>
            <p:spPr>
              <a:xfrm>
                <a:off x="7315200" y="2438400"/>
                <a:ext cx="152400" cy="152400"/>
              </a:xfrm>
              <a:prstGeom prst="rect">
                <a:avLst/>
              </a:prstGeom>
              <a:solidFill>
                <a:srgbClr val="6A8DD4"/>
              </a:solidFill>
              <a:ln w="9525">
                <a:solidFill>
                  <a:srgbClr val="2E55A2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02" name="Rectangle 401"/>
              <p:cNvSpPr/>
              <p:nvPr/>
            </p:nvSpPr>
            <p:spPr>
              <a:xfrm>
                <a:off x="7543800" y="2438400"/>
                <a:ext cx="152400" cy="152400"/>
              </a:xfrm>
              <a:prstGeom prst="rect">
                <a:avLst/>
              </a:prstGeom>
              <a:solidFill>
                <a:srgbClr val="6A8DD4"/>
              </a:solidFill>
              <a:ln w="9525">
                <a:solidFill>
                  <a:srgbClr val="2E55A2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03" name="Rectangle 402"/>
              <p:cNvSpPr/>
              <p:nvPr/>
            </p:nvSpPr>
            <p:spPr>
              <a:xfrm>
                <a:off x="7772400" y="2438400"/>
                <a:ext cx="152400" cy="152400"/>
              </a:xfrm>
              <a:prstGeom prst="rect">
                <a:avLst/>
              </a:prstGeom>
              <a:solidFill>
                <a:srgbClr val="6A8DD4"/>
              </a:solidFill>
              <a:ln w="9525">
                <a:solidFill>
                  <a:srgbClr val="2E55A2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04" name="Rectangle 403"/>
              <p:cNvSpPr/>
              <p:nvPr/>
            </p:nvSpPr>
            <p:spPr>
              <a:xfrm>
                <a:off x="8001000" y="2438400"/>
                <a:ext cx="152400" cy="152400"/>
              </a:xfrm>
              <a:prstGeom prst="rect">
                <a:avLst/>
              </a:prstGeom>
              <a:solidFill>
                <a:srgbClr val="6A8DD4"/>
              </a:solidFill>
              <a:ln w="9525">
                <a:solidFill>
                  <a:srgbClr val="2E55A2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05" name="Rectangle 404"/>
              <p:cNvSpPr/>
              <p:nvPr/>
            </p:nvSpPr>
            <p:spPr>
              <a:xfrm>
                <a:off x="7315200" y="2667000"/>
                <a:ext cx="152400" cy="152400"/>
              </a:xfrm>
              <a:prstGeom prst="rect">
                <a:avLst/>
              </a:prstGeom>
              <a:solidFill>
                <a:srgbClr val="6A8DD4"/>
              </a:solidFill>
              <a:ln w="9525">
                <a:solidFill>
                  <a:srgbClr val="2E55A2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06" name="Rectangle 405"/>
              <p:cNvSpPr/>
              <p:nvPr/>
            </p:nvSpPr>
            <p:spPr>
              <a:xfrm>
                <a:off x="7543800" y="2667000"/>
                <a:ext cx="152400" cy="152400"/>
              </a:xfrm>
              <a:prstGeom prst="rect">
                <a:avLst/>
              </a:prstGeom>
              <a:solidFill>
                <a:srgbClr val="6A8DD4"/>
              </a:solidFill>
              <a:ln w="9525">
                <a:solidFill>
                  <a:srgbClr val="2E55A2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07" name="Rectangle 406"/>
              <p:cNvSpPr/>
              <p:nvPr/>
            </p:nvSpPr>
            <p:spPr>
              <a:xfrm>
                <a:off x="7772400" y="2667000"/>
                <a:ext cx="152400" cy="152400"/>
              </a:xfrm>
              <a:prstGeom prst="rect">
                <a:avLst/>
              </a:prstGeom>
              <a:solidFill>
                <a:srgbClr val="6A8DD4"/>
              </a:solidFill>
              <a:ln w="9525">
                <a:solidFill>
                  <a:srgbClr val="2E55A2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08" name="Rectangle 407"/>
              <p:cNvSpPr/>
              <p:nvPr/>
            </p:nvSpPr>
            <p:spPr>
              <a:xfrm>
                <a:off x="8001000" y="2667000"/>
                <a:ext cx="152400" cy="152400"/>
              </a:xfrm>
              <a:prstGeom prst="rect">
                <a:avLst/>
              </a:prstGeom>
              <a:solidFill>
                <a:srgbClr val="6A8DD4"/>
              </a:solidFill>
              <a:ln w="9525">
                <a:solidFill>
                  <a:srgbClr val="2E55A2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09" name="Rectangle 408"/>
              <p:cNvSpPr/>
              <p:nvPr/>
            </p:nvSpPr>
            <p:spPr>
              <a:xfrm>
                <a:off x="8229600" y="1981200"/>
                <a:ext cx="152400" cy="152400"/>
              </a:xfrm>
              <a:prstGeom prst="rect">
                <a:avLst/>
              </a:prstGeom>
              <a:solidFill>
                <a:srgbClr val="6A8DD4"/>
              </a:solidFill>
              <a:ln w="9525">
                <a:solidFill>
                  <a:srgbClr val="2E55A2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10" name="Rectangle 409"/>
              <p:cNvSpPr/>
              <p:nvPr/>
            </p:nvSpPr>
            <p:spPr>
              <a:xfrm>
                <a:off x="8229600" y="2209800"/>
                <a:ext cx="152400" cy="152400"/>
              </a:xfrm>
              <a:prstGeom prst="rect">
                <a:avLst/>
              </a:prstGeom>
              <a:solidFill>
                <a:srgbClr val="6A8DD4"/>
              </a:solidFill>
              <a:ln w="9525">
                <a:solidFill>
                  <a:srgbClr val="2E55A2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11" name="Rectangle 410"/>
              <p:cNvSpPr/>
              <p:nvPr/>
            </p:nvSpPr>
            <p:spPr>
              <a:xfrm>
                <a:off x="8229600" y="2438400"/>
                <a:ext cx="152400" cy="152400"/>
              </a:xfrm>
              <a:prstGeom prst="rect">
                <a:avLst/>
              </a:prstGeom>
              <a:solidFill>
                <a:srgbClr val="6A8DD4"/>
              </a:solidFill>
              <a:ln w="9525">
                <a:solidFill>
                  <a:srgbClr val="2E55A2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12" name="Rectangle 411"/>
              <p:cNvSpPr/>
              <p:nvPr/>
            </p:nvSpPr>
            <p:spPr>
              <a:xfrm>
                <a:off x="8229600" y="2667000"/>
                <a:ext cx="152400" cy="152400"/>
              </a:xfrm>
              <a:prstGeom prst="rect">
                <a:avLst/>
              </a:prstGeom>
              <a:solidFill>
                <a:srgbClr val="6A8DD4"/>
              </a:solidFill>
              <a:ln w="9525">
                <a:solidFill>
                  <a:srgbClr val="2E55A2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413" name="Group 412"/>
          <p:cNvGrpSpPr/>
          <p:nvPr/>
        </p:nvGrpSpPr>
        <p:grpSpPr>
          <a:xfrm>
            <a:off x="6781800" y="2626677"/>
            <a:ext cx="381000" cy="457200"/>
            <a:chOff x="6553200" y="1524000"/>
            <a:chExt cx="381000" cy="457200"/>
          </a:xfrm>
        </p:grpSpPr>
        <p:sp>
          <p:nvSpPr>
            <p:cNvPr id="414" name="Rounded Rectangle 413"/>
            <p:cNvSpPr/>
            <p:nvPr/>
          </p:nvSpPr>
          <p:spPr>
            <a:xfrm>
              <a:off x="6553200" y="1524000"/>
              <a:ext cx="381000" cy="457200"/>
            </a:xfrm>
            <a:prstGeom prst="roundRect">
              <a:avLst/>
            </a:prstGeom>
            <a:solidFill>
              <a:srgbClr val="EDFFED"/>
            </a:solidFill>
            <a:ln w="25400" algn="ctr">
              <a:solidFill>
                <a:srgbClr val="43A343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solidFill>
                  <a:schemeClr val="tx1"/>
                </a:solidFill>
                <a:latin typeface="Arial" charset="0"/>
              </a:endParaRPr>
            </a:p>
          </p:txBody>
        </p:sp>
        <p:grpSp>
          <p:nvGrpSpPr>
            <p:cNvPr id="415" name="Group 414"/>
            <p:cNvGrpSpPr>
              <a:grpSpLocks noChangeAspect="1"/>
            </p:cNvGrpSpPr>
            <p:nvPr/>
          </p:nvGrpSpPr>
          <p:grpSpPr>
            <a:xfrm>
              <a:off x="6610350" y="1715145"/>
              <a:ext cx="266700" cy="209550"/>
              <a:chOff x="7315200" y="1981200"/>
              <a:chExt cx="1066800" cy="838200"/>
            </a:xfrm>
          </p:grpSpPr>
          <p:sp>
            <p:nvSpPr>
              <p:cNvPr id="416" name="Rectangle 415"/>
              <p:cNvSpPr/>
              <p:nvPr/>
            </p:nvSpPr>
            <p:spPr>
              <a:xfrm>
                <a:off x="7315200" y="1981200"/>
                <a:ext cx="152400" cy="152400"/>
              </a:xfrm>
              <a:prstGeom prst="rect">
                <a:avLst/>
              </a:prstGeom>
              <a:solidFill>
                <a:srgbClr val="6A8DD4"/>
              </a:solidFill>
              <a:ln w="9525">
                <a:solidFill>
                  <a:srgbClr val="2E55A2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17" name="Rectangle 416"/>
              <p:cNvSpPr/>
              <p:nvPr/>
            </p:nvSpPr>
            <p:spPr>
              <a:xfrm>
                <a:off x="7543800" y="1981200"/>
                <a:ext cx="152400" cy="152400"/>
              </a:xfrm>
              <a:prstGeom prst="rect">
                <a:avLst/>
              </a:prstGeom>
              <a:solidFill>
                <a:srgbClr val="6A8DD4"/>
              </a:solidFill>
              <a:ln w="9525">
                <a:solidFill>
                  <a:srgbClr val="2E55A2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18" name="Rectangle 417"/>
              <p:cNvSpPr/>
              <p:nvPr/>
            </p:nvSpPr>
            <p:spPr>
              <a:xfrm>
                <a:off x="7772400" y="1981200"/>
                <a:ext cx="152400" cy="152400"/>
              </a:xfrm>
              <a:prstGeom prst="rect">
                <a:avLst/>
              </a:prstGeom>
              <a:solidFill>
                <a:srgbClr val="6A8DD4"/>
              </a:solidFill>
              <a:ln w="9525">
                <a:solidFill>
                  <a:srgbClr val="2E55A2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19" name="Rectangle 418"/>
              <p:cNvSpPr/>
              <p:nvPr/>
            </p:nvSpPr>
            <p:spPr>
              <a:xfrm>
                <a:off x="8001000" y="1981200"/>
                <a:ext cx="152400" cy="152400"/>
              </a:xfrm>
              <a:prstGeom prst="rect">
                <a:avLst/>
              </a:prstGeom>
              <a:solidFill>
                <a:srgbClr val="6A8DD4"/>
              </a:solidFill>
              <a:ln w="9525">
                <a:solidFill>
                  <a:srgbClr val="2E55A2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20" name="Rectangle 419"/>
              <p:cNvSpPr/>
              <p:nvPr/>
            </p:nvSpPr>
            <p:spPr>
              <a:xfrm>
                <a:off x="7315200" y="2209800"/>
                <a:ext cx="152400" cy="152400"/>
              </a:xfrm>
              <a:prstGeom prst="rect">
                <a:avLst/>
              </a:prstGeom>
              <a:solidFill>
                <a:srgbClr val="6A8DD4"/>
              </a:solidFill>
              <a:ln w="9525">
                <a:solidFill>
                  <a:srgbClr val="2E55A2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21" name="Rectangle 420"/>
              <p:cNvSpPr/>
              <p:nvPr/>
            </p:nvSpPr>
            <p:spPr>
              <a:xfrm>
                <a:off x="7543800" y="2209800"/>
                <a:ext cx="152400" cy="152400"/>
              </a:xfrm>
              <a:prstGeom prst="rect">
                <a:avLst/>
              </a:prstGeom>
              <a:solidFill>
                <a:srgbClr val="6A8DD4"/>
              </a:solidFill>
              <a:ln w="9525">
                <a:solidFill>
                  <a:srgbClr val="2E55A2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22" name="Rectangle 421"/>
              <p:cNvSpPr/>
              <p:nvPr/>
            </p:nvSpPr>
            <p:spPr>
              <a:xfrm>
                <a:off x="7772400" y="2209800"/>
                <a:ext cx="152400" cy="152400"/>
              </a:xfrm>
              <a:prstGeom prst="rect">
                <a:avLst/>
              </a:prstGeom>
              <a:solidFill>
                <a:srgbClr val="6A8DD4"/>
              </a:solidFill>
              <a:ln w="9525">
                <a:solidFill>
                  <a:srgbClr val="2E55A2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23" name="Rectangle 422"/>
              <p:cNvSpPr/>
              <p:nvPr/>
            </p:nvSpPr>
            <p:spPr>
              <a:xfrm>
                <a:off x="8001000" y="2209800"/>
                <a:ext cx="152400" cy="152400"/>
              </a:xfrm>
              <a:prstGeom prst="rect">
                <a:avLst/>
              </a:prstGeom>
              <a:solidFill>
                <a:srgbClr val="6A8DD4"/>
              </a:solidFill>
              <a:ln w="9525">
                <a:solidFill>
                  <a:srgbClr val="2E55A2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24" name="Rectangle 423"/>
              <p:cNvSpPr/>
              <p:nvPr/>
            </p:nvSpPr>
            <p:spPr>
              <a:xfrm>
                <a:off x="7315200" y="2438400"/>
                <a:ext cx="152400" cy="152400"/>
              </a:xfrm>
              <a:prstGeom prst="rect">
                <a:avLst/>
              </a:prstGeom>
              <a:solidFill>
                <a:srgbClr val="6A8DD4"/>
              </a:solidFill>
              <a:ln w="9525">
                <a:solidFill>
                  <a:srgbClr val="2E55A2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25" name="Rectangle 424"/>
              <p:cNvSpPr/>
              <p:nvPr/>
            </p:nvSpPr>
            <p:spPr>
              <a:xfrm>
                <a:off x="7543800" y="2438400"/>
                <a:ext cx="152400" cy="152400"/>
              </a:xfrm>
              <a:prstGeom prst="rect">
                <a:avLst/>
              </a:prstGeom>
              <a:solidFill>
                <a:srgbClr val="6A8DD4"/>
              </a:solidFill>
              <a:ln w="9525">
                <a:solidFill>
                  <a:srgbClr val="2E55A2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26" name="Rectangle 425"/>
              <p:cNvSpPr/>
              <p:nvPr/>
            </p:nvSpPr>
            <p:spPr>
              <a:xfrm>
                <a:off x="7772400" y="2438400"/>
                <a:ext cx="152400" cy="152400"/>
              </a:xfrm>
              <a:prstGeom prst="rect">
                <a:avLst/>
              </a:prstGeom>
              <a:solidFill>
                <a:srgbClr val="6A8DD4"/>
              </a:solidFill>
              <a:ln w="9525">
                <a:solidFill>
                  <a:srgbClr val="2E55A2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27" name="Rectangle 426"/>
              <p:cNvSpPr/>
              <p:nvPr/>
            </p:nvSpPr>
            <p:spPr>
              <a:xfrm>
                <a:off x="8001000" y="2438400"/>
                <a:ext cx="152400" cy="152400"/>
              </a:xfrm>
              <a:prstGeom prst="rect">
                <a:avLst/>
              </a:prstGeom>
              <a:solidFill>
                <a:srgbClr val="6A8DD4"/>
              </a:solidFill>
              <a:ln w="9525">
                <a:solidFill>
                  <a:srgbClr val="2E55A2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28" name="Rectangle 427"/>
              <p:cNvSpPr/>
              <p:nvPr/>
            </p:nvSpPr>
            <p:spPr>
              <a:xfrm>
                <a:off x="7315200" y="2667000"/>
                <a:ext cx="152400" cy="152400"/>
              </a:xfrm>
              <a:prstGeom prst="rect">
                <a:avLst/>
              </a:prstGeom>
              <a:solidFill>
                <a:srgbClr val="6A8DD4"/>
              </a:solidFill>
              <a:ln w="9525">
                <a:solidFill>
                  <a:srgbClr val="2E55A2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29" name="Rectangle 428"/>
              <p:cNvSpPr/>
              <p:nvPr/>
            </p:nvSpPr>
            <p:spPr>
              <a:xfrm>
                <a:off x="7543800" y="2667000"/>
                <a:ext cx="152400" cy="152400"/>
              </a:xfrm>
              <a:prstGeom prst="rect">
                <a:avLst/>
              </a:prstGeom>
              <a:solidFill>
                <a:srgbClr val="6A8DD4"/>
              </a:solidFill>
              <a:ln w="9525">
                <a:solidFill>
                  <a:srgbClr val="2E55A2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30" name="Rectangle 429"/>
              <p:cNvSpPr/>
              <p:nvPr/>
            </p:nvSpPr>
            <p:spPr>
              <a:xfrm>
                <a:off x="7772400" y="2667000"/>
                <a:ext cx="152400" cy="152400"/>
              </a:xfrm>
              <a:prstGeom prst="rect">
                <a:avLst/>
              </a:prstGeom>
              <a:solidFill>
                <a:srgbClr val="6A8DD4"/>
              </a:solidFill>
              <a:ln w="9525">
                <a:solidFill>
                  <a:srgbClr val="2E55A2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31" name="Rectangle 430"/>
              <p:cNvSpPr/>
              <p:nvPr/>
            </p:nvSpPr>
            <p:spPr>
              <a:xfrm>
                <a:off x="8001000" y="2667000"/>
                <a:ext cx="152400" cy="152400"/>
              </a:xfrm>
              <a:prstGeom prst="rect">
                <a:avLst/>
              </a:prstGeom>
              <a:solidFill>
                <a:srgbClr val="6A8DD4"/>
              </a:solidFill>
              <a:ln w="9525">
                <a:solidFill>
                  <a:srgbClr val="2E55A2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32" name="Rectangle 431"/>
              <p:cNvSpPr/>
              <p:nvPr/>
            </p:nvSpPr>
            <p:spPr>
              <a:xfrm>
                <a:off x="8229600" y="1981200"/>
                <a:ext cx="152400" cy="152400"/>
              </a:xfrm>
              <a:prstGeom prst="rect">
                <a:avLst/>
              </a:prstGeom>
              <a:solidFill>
                <a:srgbClr val="6A8DD4"/>
              </a:solidFill>
              <a:ln w="9525">
                <a:solidFill>
                  <a:srgbClr val="2E55A2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33" name="Rectangle 432"/>
              <p:cNvSpPr/>
              <p:nvPr/>
            </p:nvSpPr>
            <p:spPr>
              <a:xfrm>
                <a:off x="8229600" y="2209800"/>
                <a:ext cx="152400" cy="152400"/>
              </a:xfrm>
              <a:prstGeom prst="rect">
                <a:avLst/>
              </a:prstGeom>
              <a:solidFill>
                <a:srgbClr val="6A8DD4"/>
              </a:solidFill>
              <a:ln w="9525">
                <a:solidFill>
                  <a:srgbClr val="2E55A2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34" name="Rectangle 433"/>
              <p:cNvSpPr/>
              <p:nvPr/>
            </p:nvSpPr>
            <p:spPr>
              <a:xfrm>
                <a:off x="8229600" y="2438400"/>
                <a:ext cx="152400" cy="152400"/>
              </a:xfrm>
              <a:prstGeom prst="rect">
                <a:avLst/>
              </a:prstGeom>
              <a:solidFill>
                <a:srgbClr val="6A8DD4"/>
              </a:solidFill>
              <a:ln w="9525">
                <a:solidFill>
                  <a:srgbClr val="2E55A2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35" name="Rectangle 434"/>
              <p:cNvSpPr/>
              <p:nvPr/>
            </p:nvSpPr>
            <p:spPr>
              <a:xfrm>
                <a:off x="8229600" y="2667000"/>
                <a:ext cx="152400" cy="152400"/>
              </a:xfrm>
              <a:prstGeom prst="rect">
                <a:avLst/>
              </a:prstGeom>
              <a:solidFill>
                <a:srgbClr val="6A8DD4"/>
              </a:solidFill>
              <a:ln w="9525">
                <a:solidFill>
                  <a:srgbClr val="2E55A2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436" name="Group 435"/>
          <p:cNvGrpSpPr/>
          <p:nvPr/>
        </p:nvGrpSpPr>
        <p:grpSpPr>
          <a:xfrm>
            <a:off x="7848600" y="2702877"/>
            <a:ext cx="381000" cy="457200"/>
            <a:chOff x="6553200" y="1524000"/>
            <a:chExt cx="381000" cy="457200"/>
          </a:xfrm>
        </p:grpSpPr>
        <p:sp>
          <p:nvSpPr>
            <p:cNvPr id="437" name="Rounded Rectangle 436"/>
            <p:cNvSpPr/>
            <p:nvPr/>
          </p:nvSpPr>
          <p:spPr>
            <a:xfrm>
              <a:off x="6553200" y="1524000"/>
              <a:ext cx="381000" cy="457200"/>
            </a:xfrm>
            <a:prstGeom prst="roundRect">
              <a:avLst/>
            </a:prstGeom>
            <a:solidFill>
              <a:srgbClr val="EDFFED"/>
            </a:solidFill>
            <a:ln w="25400" algn="ctr">
              <a:solidFill>
                <a:srgbClr val="43A343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solidFill>
                  <a:schemeClr val="tx1"/>
                </a:solidFill>
                <a:latin typeface="Arial" charset="0"/>
              </a:endParaRPr>
            </a:p>
          </p:txBody>
        </p:sp>
        <p:grpSp>
          <p:nvGrpSpPr>
            <p:cNvPr id="438" name="Group 437"/>
            <p:cNvGrpSpPr>
              <a:grpSpLocks noChangeAspect="1"/>
            </p:cNvGrpSpPr>
            <p:nvPr/>
          </p:nvGrpSpPr>
          <p:grpSpPr>
            <a:xfrm>
              <a:off x="6610350" y="1715145"/>
              <a:ext cx="266700" cy="209550"/>
              <a:chOff x="7315200" y="1981200"/>
              <a:chExt cx="1066800" cy="838200"/>
            </a:xfrm>
          </p:grpSpPr>
          <p:sp>
            <p:nvSpPr>
              <p:cNvPr id="439" name="Rectangle 438"/>
              <p:cNvSpPr/>
              <p:nvPr/>
            </p:nvSpPr>
            <p:spPr>
              <a:xfrm>
                <a:off x="7315200" y="1981200"/>
                <a:ext cx="152400" cy="152400"/>
              </a:xfrm>
              <a:prstGeom prst="rect">
                <a:avLst/>
              </a:prstGeom>
              <a:solidFill>
                <a:srgbClr val="6A8DD4"/>
              </a:solidFill>
              <a:ln w="9525">
                <a:solidFill>
                  <a:srgbClr val="2E55A2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40" name="Rectangle 439"/>
              <p:cNvSpPr/>
              <p:nvPr/>
            </p:nvSpPr>
            <p:spPr>
              <a:xfrm>
                <a:off x="7543800" y="1981200"/>
                <a:ext cx="152400" cy="152400"/>
              </a:xfrm>
              <a:prstGeom prst="rect">
                <a:avLst/>
              </a:prstGeom>
              <a:solidFill>
                <a:srgbClr val="6A8DD4"/>
              </a:solidFill>
              <a:ln w="9525">
                <a:solidFill>
                  <a:srgbClr val="2E55A2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41" name="Rectangle 440"/>
              <p:cNvSpPr/>
              <p:nvPr/>
            </p:nvSpPr>
            <p:spPr>
              <a:xfrm>
                <a:off x="7772400" y="1981200"/>
                <a:ext cx="152400" cy="152400"/>
              </a:xfrm>
              <a:prstGeom prst="rect">
                <a:avLst/>
              </a:prstGeom>
              <a:solidFill>
                <a:srgbClr val="6A8DD4"/>
              </a:solidFill>
              <a:ln w="9525">
                <a:solidFill>
                  <a:srgbClr val="2E55A2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42" name="Rectangle 441"/>
              <p:cNvSpPr/>
              <p:nvPr/>
            </p:nvSpPr>
            <p:spPr>
              <a:xfrm>
                <a:off x="8001000" y="1981200"/>
                <a:ext cx="152400" cy="152400"/>
              </a:xfrm>
              <a:prstGeom prst="rect">
                <a:avLst/>
              </a:prstGeom>
              <a:solidFill>
                <a:srgbClr val="6A8DD4"/>
              </a:solidFill>
              <a:ln w="9525">
                <a:solidFill>
                  <a:srgbClr val="2E55A2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43" name="Rectangle 442"/>
              <p:cNvSpPr/>
              <p:nvPr/>
            </p:nvSpPr>
            <p:spPr>
              <a:xfrm>
                <a:off x="7315200" y="2209800"/>
                <a:ext cx="152400" cy="152400"/>
              </a:xfrm>
              <a:prstGeom prst="rect">
                <a:avLst/>
              </a:prstGeom>
              <a:solidFill>
                <a:srgbClr val="6A8DD4"/>
              </a:solidFill>
              <a:ln w="9525">
                <a:solidFill>
                  <a:srgbClr val="2E55A2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44" name="Rectangle 443"/>
              <p:cNvSpPr/>
              <p:nvPr/>
            </p:nvSpPr>
            <p:spPr>
              <a:xfrm>
                <a:off x="7543800" y="2209800"/>
                <a:ext cx="152400" cy="152400"/>
              </a:xfrm>
              <a:prstGeom prst="rect">
                <a:avLst/>
              </a:prstGeom>
              <a:solidFill>
                <a:srgbClr val="6A8DD4"/>
              </a:solidFill>
              <a:ln w="9525">
                <a:solidFill>
                  <a:srgbClr val="2E55A2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45" name="Rectangle 444"/>
              <p:cNvSpPr/>
              <p:nvPr/>
            </p:nvSpPr>
            <p:spPr>
              <a:xfrm>
                <a:off x="7772400" y="2209800"/>
                <a:ext cx="152400" cy="152400"/>
              </a:xfrm>
              <a:prstGeom prst="rect">
                <a:avLst/>
              </a:prstGeom>
              <a:solidFill>
                <a:srgbClr val="6A8DD4"/>
              </a:solidFill>
              <a:ln w="9525">
                <a:solidFill>
                  <a:srgbClr val="2E55A2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46" name="Rectangle 445"/>
              <p:cNvSpPr/>
              <p:nvPr/>
            </p:nvSpPr>
            <p:spPr>
              <a:xfrm>
                <a:off x="8001000" y="2209800"/>
                <a:ext cx="152400" cy="152400"/>
              </a:xfrm>
              <a:prstGeom prst="rect">
                <a:avLst/>
              </a:prstGeom>
              <a:solidFill>
                <a:srgbClr val="6A8DD4"/>
              </a:solidFill>
              <a:ln w="9525">
                <a:solidFill>
                  <a:srgbClr val="2E55A2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47" name="Rectangle 446"/>
              <p:cNvSpPr/>
              <p:nvPr/>
            </p:nvSpPr>
            <p:spPr>
              <a:xfrm>
                <a:off x="7315200" y="2438400"/>
                <a:ext cx="152400" cy="152400"/>
              </a:xfrm>
              <a:prstGeom prst="rect">
                <a:avLst/>
              </a:prstGeom>
              <a:solidFill>
                <a:srgbClr val="6A8DD4"/>
              </a:solidFill>
              <a:ln w="9525">
                <a:solidFill>
                  <a:srgbClr val="2E55A2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48" name="Rectangle 447"/>
              <p:cNvSpPr/>
              <p:nvPr/>
            </p:nvSpPr>
            <p:spPr>
              <a:xfrm>
                <a:off x="7543800" y="2438400"/>
                <a:ext cx="152400" cy="152400"/>
              </a:xfrm>
              <a:prstGeom prst="rect">
                <a:avLst/>
              </a:prstGeom>
              <a:solidFill>
                <a:srgbClr val="6A8DD4"/>
              </a:solidFill>
              <a:ln w="9525">
                <a:solidFill>
                  <a:srgbClr val="2E55A2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49" name="Rectangle 448"/>
              <p:cNvSpPr/>
              <p:nvPr/>
            </p:nvSpPr>
            <p:spPr>
              <a:xfrm>
                <a:off x="7772400" y="2438400"/>
                <a:ext cx="152400" cy="152400"/>
              </a:xfrm>
              <a:prstGeom prst="rect">
                <a:avLst/>
              </a:prstGeom>
              <a:solidFill>
                <a:srgbClr val="6A8DD4"/>
              </a:solidFill>
              <a:ln w="9525">
                <a:solidFill>
                  <a:srgbClr val="2E55A2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50" name="Rectangle 449"/>
              <p:cNvSpPr/>
              <p:nvPr/>
            </p:nvSpPr>
            <p:spPr>
              <a:xfrm>
                <a:off x="8001000" y="2438400"/>
                <a:ext cx="152400" cy="152400"/>
              </a:xfrm>
              <a:prstGeom prst="rect">
                <a:avLst/>
              </a:prstGeom>
              <a:solidFill>
                <a:srgbClr val="6A8DD4"/>
              </a:solidFill>
              <a:ln w="9525">
                <a:solidFill>
                  <a:srgbClr val="2E55A2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51" name="Rectangle 450"/>
              <p:cNvSpPr/>
              <p:nvPr/>
            </p:nvSpPr>
            <p:spPr>
              <a:xfrm>
                <a:off x="7315200" y="2667000"/>
                <a:ext cx="152400" cy="152400"/>
              </a:xfrm>
              <a:prstGeom prst="rect">
                <a:avLst/>
              </a:prstGeom>
              <a:solidFill>
                <a:srgbClr val="6A8DD4"/>
              </a:solidFill>
              <a:ln w="9525">
                <a:solidFill>
                  <a:srgbClr val="2E55A2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52" name="Rectangle 451"/>
              <p:cNvSpPr/>
              <p:nvPr/>
            </p:nvSpPr>
            <p:spPr>
              <a:xfrm>
                <a:off x="7543800" y="2667000"/>
                <a:ext cx="152400" cy="152400"/>
              </a:xfrm>
              <a:prstGeom prst="rect">
                <a:avLst/>
              </a:prstGeom>
              <a:solidFill>
                <a:srgbClr val="6A8DD4"/>
              </a:solidFill>
              <a:ln w="9525">
                <a:solidFill>
                  <a:srgbClr val="2E55A2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53" name="Rectangle 452"/>
              <p:cNvSpPr/>
              <p:nvPr/>
            </p:nvSpPr>
            <p:spPr>
              <a:xfrm>
                <a:off x="7772400" y="2667000"/>
                <a:ext cx="152400" cy="152400"/>
              </a:xfrm>
              <a:prstGeom prst="rect">
                <a:avLst/>
              </a:prstGeom>
              <a:solidFill>
                <a:srgbClr val="6A8DD4"/>
              </a:solidFill>
              <a:ln w="9525">
                <a:solidFill>
                  <a:srgbClr val="2E55A2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54" name="Rectangle 453"/>
              <p:cNvSpPr/>
              <p:nvPr/>
            </p:nvSpPr>
            <p:spPr>
              <a:xfrm>
                <a:off x="8001000" y="2667000"/>
                <a:ext cx="152400" cy="152400"/>
              </a:xfrm>
              <a:prstGeom prst="rect">
                <a:avLst/>
              </a:prstGeom>
              <a:solidFill>
                <a:srgbClr val="6A8DD4"/>
              </a:solidFill>
              <a:ln w="9525">
                <a:solidFill>
                  <a:srgbClr val="2E55A2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55" name="Rectangle 454"/>
              <p:cNvSpPr/>
              <p:nvPr/>
            </p:nvSpPr>
            <p:spPr>
              <a:xfrm>
                <a:off x="8229600" y="1981200"/>
                <a:ext cx="152400" cy="152400"/>
              </a:xfrm>
              <a:prstGeom prst="rect">
                <a:avLst/>
              </a:prstGeom>
              <a:solidFill>
                <a:srgbClr val="6A8DD4"/>
              </a:solidFill>
              <a:ln w="9525">
                <a:solidFill>
                  <a:srgbClr val="2E55A2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56" name="Rectangle 455"/>
              <p:cNvSpPr/>
              <p:nvPr/>
            </p:nvSpPr>
            <p:spPr>
              <a:xfrm>
                <a:off x="8229600" y="2209800"/>
                <a:ext cx="152400" cy="152400"/>
              </a:xfrm>
              <a:prstGeom prst="rect">
                <a:avLst/>
              </a:prstGeom>
              <a:solidFill>
                <a:srgbClr val="6A8DD4"/>
              </a:solidFill>
              <a:ln w="9525">
                <a:solidFill>
                  <a:srgbClr val="2E55A2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57" name="Rectangle 456"/>
              <p:cNvSpPr/>
              <p:nvPr/>
            </p:nvSpPr>
            <p:spPr>
              <a:xfrm>
                <a:off x="8229600" y="2438400"/>
                <a:ext cx="152400" cy="152400"/>
              </a:xfrm>
              <a:prstGeom prst="rect">
                <a:avLst/>
              </a:prstGeom>
              <a:solidFill>
                <a:srgbClr val="6A8DD4"/>
              </a:solidFill>
              <a:ln w="9525">
                <a:solidFill>
                  <a:srgbClr val="2E55A2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58" name="Rectangle 457"/>
              <p:cNvSpPr/>
              <p:nvPr/>
            </p:nvSpPr>
            <p:spPr>
              <a:xfrm>
                <a:off x="8229600" y="2667000"/>
                <a:ext cx="152400" cy="152400"/>
              </a:xfrm>
              <a:prstGeom prst="rect">
                <a:avLst/>
              </a:prstGeom>
              <a:solidFill>
                <a:srgbClr val="6A8DD4"/>
              </a:solidFill>
              <a:ln w="9525">
                <a:solidFill>
                  <a:srgbClr val="2E55A2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459" name="Group 458"/>
          <p:cNvGrpSpPr/>
          <p:nvPr/>
        </p:nvGrpSpPr>
        <p:grpSpPr>
          <a:xfrm>
            <a:off x="6324600" y="3160077"/>
            <a:ext cx="381000" cy="457200"/>
            <a:chOff x="6553200" y="1524000"/>
            <a:chExt cx="381000" cy="457200"/>
          </a:xfrm>
        </p:grpSpPr>
        <p:sp>
          <p:nvSpPr>
            <p:cNvPr id="460" name="Rounded Rectangle 459"/>
            <p:cNvSpPr/>
            <p:nvPr/>
          </p:nvSpPr>
          <p:spPr>
            <a:xfrm>
              <a:off x="6553200" y="1524000"/>
              <a:ext cx="381000" cy="457200"/>
            </a:xfrm>
            <a:prstGeom prst="roundRect">
              <a:avLst/>
            </a:prstGeom>
            <a:solidFill>
              <a:srgbClr val="EDFFED"/>
            </a:solidFill>
            <a:ln w="25400" algn="ctr">
              <a:solidFill>
                <a:srgbClr val="43A343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solidFill>
                  <a:schemeClr val="tx1"/>
                </a:solidFill>
                <a:latin typeface="Arial" charset="0"/>
              </a:endParaRPr>
            </a:p>
          </p:txBody>
        </p:sp>
        <p:grpSp>
          <p:nvGrpSpPr>
            <p:cNvPr id="461" name="Group 460"/>
            <p:cNvGrpSpPr>
              <a:grpSpLocks noChangeAspect="1"/>
            </p:cNvGrpSpPr>
            <p:nvPr/>
          </p:nvGrpSpPr>
          <p:grpSpPr>
            <a:xfrm>
              <a:off x="6610350" y="1715145"/>
              <a:ext cx="266700" cy="209550"/>
              <a:chOff x="7315200" y="1981200"/>
              <a:chExt cx="1066800" cy="838200"/>
            </a:xfrm>
          </p:grpSpPr>
          <p:sp>
            <p:nvSpPr>
              <p:cNvPr id="462" name="Rectangle 461"/>
              <p:cNvSpPr/>
              <p:nvPr/>
            </p:nvSpPr>
            <p:spPr>
              <a:xfrm>
                <a:off x="7315200" y="1981200"/>
                <a:ext cx="152400" cy="152400"/>
              </a:xfrm>
              <a:prstGeom prst="rect">
                <a:avLst/>
              </a:prstGeom>
              <a:solidFill>
                <a:srgbClr val="6A8DD4"/>
              </a:solidFill>
              <a:ln w="9525">
                <a:solidFill>
                  <a:srgbClr val="2E55A2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63" name="Rectangle 462"/>
              <p:cNvSpPr/>
              <p:nvPr/>
            </p:nvSpPr>
            <p:spPr>
              <a:xfrm>
                <a:off x="7543800" y="1981200"/>
                <a:ext cx="152400" cy="152400"/>
              </a:xfrm>
              <a:prstGeom prst="rect">
                <a:avLst/>
              </a:prstGeom>
              <a:solidFill>
                <a:srgbClr val="6A8DD4"/>
              </a:solidFill>
              <a:ln w="9525">
                <a:solidFill>
                  <a:srgbClr val="2E55A2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64" name="Rectangle 463"/>
              <p:cNvSpPr/>
              <p:nvPr/>
            </p:nvSpPr>
            <p:spPr>
              <a:xfrm>
                <a:off x="7772400" y="1981200"/>
                <a:ext cx="152400" cy="152400"/>
              </a:xfrm>
              <a:prstGeom prst="rect">
                <a:avLst/>
              </a:prstGeom>
              <a:solidFill>
                <a:srgbClr val="6A8DD4"/>
              </a:solidFill>
              <a:ln w="9525">
                <a:solidFill>
                  <a:srgbClr val="2E55A2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65" name="Rectangle 464"/>
              <p:cNvSpPr/>
              <p:nvPr/>
            </p:nvSpPr>
            <p:spPr>
              <a:xfrm>
                <a:off x="8001000" y="1981200"/>
                <a:ext cx="152400" cy="152400"/>
              </a:xfrm>
              <a:prstGeom prst="rect">
                <a:avLst/>
              </a:prstGeom>
              <a:solidFill>
                <a:srgbClr val="6A8DD4"/>
              </a:solidFill>
              <a:ln w="9525">
                <a:solidFill>
                  <a:srgbClr val="2E55A2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66" name="Rectangle 465"/>
              <p:cNvSpPr/>
              <p:nvPr/>
            </p:nvSpPr>
            <p:spPr>
              <a:xfrm>
                <a:off x="7315200" y="2209800"/>
                <a:ext cx="152400" cy="152400"/>
              </a:xfrm>
              <a:prstGeom prst="rect">
                <a:avLst/>
              </a:prstGeom>
              <a:solidFill>
                <a:srgbClr val="6A8DD4"/>
              </a:solidFill>
              <a:ln w="9525">
                <a:solidFill>
                  <a:srgbClr val="2E55A2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67" name="Rectangle 466"/>
              <p:cNvSpPr/>
              <p:nvPr/>
            </p:nvSpPr>
            <p:spPr>
              <a:xfrm>
                <a:off x="7543800" y="2209800"/>
                <a:ext cx="152400" cy="152400"/>
              </a:xfrm>
              <a:prstGeom prst="rect">
                <a:avLst/>
              </a:prstGeom>
              <a:solidFill>
                <a:srgbClr val="6A8DD4"/>
              </a:solidFill>
              <a:ln w="9525">
                <a:solidFill>
                  <a:srgbClr val="2E55A2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68" name="Rectangle 467"/>
              <p:cNvSpPr/>
              <p:nvPr/>
            </p:nvSpPr>
            <p:spPr>
              <a:xfrm>
                <a:off x="7772400" y="2209800"/>
                <a:ext cx="152400" cy="152400"/>
              </a:xfrm>
              <a:prstGeom prst="rect">
                <a:avLst/>
              </a:prstGeom>
              <a:solidFill>
                <a:srgbClr val="6A8DD4"/>
              </a:solidFill>
              <a:ln w="9525">
                <a:solidFill>
                  <a:srgbClr val="2E55A2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69" name="Rectangle 468"/>
              <p:cNvSpPr/>
              <p:nvPr/>
            </p:nvSpPr>
            <p:spPr>
              <a:xfrm>
                <a:off x="8001000" y="2209800"/>
                <a:ext cx="152400" cy="152400"/>
              </a:xfrm>
              <a:prstGeom prst="rect">
                <a:avLst/>
              </a:prstGeom>
              <a:solidFill>
                <a:srgbClr val="6A8DD4"/>
              </a:solidFill>
              <a:ln w="9525">
                <a:solidFill>
                  <a:srgbClr val="2E55A2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70" name="Rectangle 469"/>
              <p:cNvSpPr/>
              <p:nvPr/>
            </p:nvSpPr>
            <p:spPr>
              <a:xfrm>
                <a:off x="7315200" y="2438400"/>
                <a:ext cx="152400" cy="152400"/>
              </a:xfrm>
              <a:prstGeom prst="rect">
                <a:avLst/>
              </a:prstGeom>
              <a:solidFill>
                <a:srgbClr val="6A8DD4"/>
              </a:solidFill>
              <a:ln w="9525">
                <a:solidFill>
                  <a:srgbClr val="2E55A2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71" name="Rectangle 470"/>
              <p:cNvSpPr/>
              <p:nvPr/>
            </p:nvSpPr>
            <p:spPr>
              <a:xfrm>
                <a:off x="7543800" y="2438400"/>
                <a:ext cx="152400" cy="152400"/>
              </a:xfrm>
              <a:prstGeom prst="rect">
                <a:avLst/>
              </a:prstGeom>
              <a:solidFill>
                <a:srgbClr val="6A8DD4"/>
              </a:solidFill>
              <a:ln w="9525">
                <a:solidFill>
                  <a:srgbClr val="2E55A2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72" name="Rectangle 471"/>
              <p:cNvSpPr/>
              <p:nvPr/>
            </p:nvSpPr>
            <p:spPr>
              <a:xfrm>
                <a:off x="7772400" y="2438400"/>
                <a:ext cx="152400" cy="152400"/>
              </a:xfrm>
              <a:prstGeom prst="rect">
                <a:avLst/>
              </a:prstGeom>
              <a:solidFill>
                <a:srgbClr val="6A8DD4"/>
              </a:solidFill>
              <a:ln w="9525">
                <a:solidFill>
                  <a:srgbClr val="2E55A2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73" name="Rectangle 472"/>
              <p:cNvSpPr/>
              <p:nvPr/>
            </p:nvSpPr>
            <p:spPr>
              <a:xfrm>
                <a:off x="8001000" y="2438400"/>
                <a:ext cx="152400" cy="152400"/>
              </a:xfrm>
              <a:prstGeom prst="rect">
                <a:avLst/>
              </a:prstGeom>
              <a:solidFill>
                <a:srgbClr val="6A8DD4"/>
              </a:solidFill>
              <a:ln w="9525">
                <a:solidFill>
                  <a:srgbClr val="2E55A2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74" name="Rectangle 473"/>
              <p:cNvSpPr/>
              <p:nvPr/>
            </p:nvSpPr>
            <p:spPr>
              <a:xfrm>
                <a:off x="7315200" y="2667000"/>
                <a:ext cx="152400" cy="152400"/>
              </a:xfrm>
              <a:prstGeom prst="rect">
                <a:avLst/>
              </a:prstGeom>
              <a:solidFill>
                <a:srgbClr val="6A8DD4"/>
              </a:solidFill>
              <a:ln w="9525">
                <a:solidFill>
                  <a:srgbClr val="2E55A2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75" name="Rectangle 474"/>
              <p:cNvSpPr/>
              <p:nvPr/>
            </p:nvSpPr>
            <p:spPr>
              <a:xfrm>
                <a:off x="7543800" y="2667000"/>
                <a:ext cx="152400" cy="152400"/>
              </a:xfrm>
              <a:prstGeom prst="rect">
                <a:avLst/>
              </a:prstGeom>
              <a:solidFill>
                <a:srgbClr val="6A8DD4"/>
              </a:solidFill>
              <a:ln w="9525">
                <a:solidFill>
                  <a:srgbClr val="2E55A2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76" name="Rectangle 475"/>
              <p:cNvSpPr/>
              <p:nvPr/>
            </p:nvSpPr>
            <p:spPr>
              <a:xfrm>
                <a:off x="7772400" y="2667000"/>
                <a:ext cx="152400" cy="152400"/>
              </a:xfrm>
              <a:prstGeom prst="rect">
                <a:avLst/>
              </a:prstGeom>
              <a:solidFill>
                <a:srgbClr val="6A8DD4"/>
              </a:solidFill>
              <a:ln w="9525">
                <a:solidFill>
                  <a:srgbClr val="2E55A2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77" name="Rectangle 476"/>
              <p:cNvSpPr/>
              <p:nvPr/>
            </p:nvSpPr>
            <p:spPr>
              <a:xfrm>
                <a:off x="8001000" y="2667000"/>
                <a:ext cx="152400" cy="152400"/>
              </a:xfrm>
              <a:prstGeom prst="rect">
                <a:avLst/>
              </a:prstGeom>
              <a:solidFill>
                <a:srgbClr val="6A8DD4"/>
              </a:solidFill>
              <a:ln w="9525">
                <a:solidFill>
                  <a:srgbClr val="2E55A2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78" name="Rectangle 477"/>
              <p:cNvSpPr/>
              <p:nvPr/>
            </p:nvSpPr>
            <p:spPr>
              <a:xfrm>
                <a:off x="8229600" y="1981200"/>
                <a:ext cx="152400" cy="152400"/>
              </a:xfrm>
              <a:prstGeom prst="rect">
                <a:avLst/>
              </a:prstGeom>
              <a:solidFill>
                <a:srgbClr val="6A8DD4"/>
              </a:solidFill>
              <a:ln w="9525">
                <a:solidFill>
                  <a:srgbClr val="2E55A2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79" name="Rectangle 478"/>
              <p:cNvSpPr/>
              <p:nvPr/>
            </p:nvSpPr>
            <p:spPr>
              <a:xfrm>
                <a:off x="8229600" y="2209800"/>
                <a:ext cx="152400" cy="152400"/>
              </a:xfrm>
              <a:prstGeom prst="rect">
                <a:avLst/>
              </a:prstGeom>
              <a:solidFill>
                <a:srgbClr val="6A8DD4"/>
              </a:solidFill>
              <a:ln w="9525">
                <a:solidFill>
                  <a:srgbClr val="2E55A2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80" name="Rectangle 479"/>
              <p:cNvSpPr/>
              <p:nvPr/>
            </p:nvSpPr>
            <p:spPr>
              <a:xfrm>
                <a:off x="8229600" y="2438400"/>
                <a:ext cx="152400" cy="152400"/>
              </a:xfrm>
              <a:prstGeom prst="rect">
                <a:avLst/>
              </a:prstGeom>
              <a:solidFill>
                <a:srgbClr val="6A8DD4"/>
              </a:solidFill>
              <a:ln w="9525">
                <a:solidFill>
                  <a:srgbClr val="2E55A2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81" name="Rectangle 480"/>
              <p:cNvSpPr/>
              <p:nvPr/>
            </p:nvSpPr>
            <p:spPr>
              <a:xfrm>
                <a:off x="8229600" y="2667000"/>
                <a:ext cx="152400" cy="152400"/>
              </a:xfrm>
              <a:prstGeom prst="rect">
                <a:avLst/>
              </a:prstGeom>
              <a:solidFill>
                <a:srgbClr val="6A8DD4"/>
              </a:solidFill>
              <a:ln w="9525">
                <a:solidFill>
                  <a:srgbClr val="2E55A2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482" name="Group 481"/>
          <p:cNvGrpSpPr/>
          <p:nvPr/>
        </p:nvGrpSpPr>
        <p:grpSpPr>
          <a:xfrm>
            <a:off x="7315200" y="2855277"/>
            <a:ext cx="381000" cy="457200"/>
            <a:chOff x="6553200" y="1524000"/>
            <a:chExt cx="381000" cy="457200"/>
          </a:xfrm>
        </p:grpSpPr>
        <p:sp>
          <p:nvSpPr>
            <p:cNvPr id="483" name="Rounded Rectangle 482"/>
            <p:cNvSpPr/>
            <p:nvPr/>
          </p:nvSpPr>
          <p:spPr>
            <a:xfrm>
              <a:off x="6553200" y="1524000"/>
              <a:ext cx="381000" cy="457200"/>
            </a:xfrm>
            <a:prstGeom prst="roundRect">
              <a:avLst/>
            </a:prstGeom>
            <a:solidFill>
              <a:srgbClr val="EDFFED"/>
            </a:solidFill>
            <a:ln w="25400" algn="ctr">
              <a:solidFill>
                <a:srgbClr val="43A343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solidFill>
                  <a:schemeClr val="tx1"/>
                </a:solidFill>
                <a:latin typeface="Arial" charset="0"/>
              </a:endParaRPr>
            </a:p>
          </p:txBody>
        </p:sp>
        <p:grpSp>
          <p:nvGrpSpPr>
            <p:cNvPr id="484" name="Group 483"/>
            <p:cNvGrpSpPr>
              <a:grpSpLocks noChangeAspect="1"/>
            </p:cNvGrpSpPr>
            <p:nvPr/>
          </p:nvGrpSpPr>
          <p:grpSpPr>
            <a:xfrm>
              <a:off x="6610350" y="1715145"/>
              <a:ext cx="266700" cy="209550"/>
              <a:chOff x="7315200" y="1981200"/>
              <a:chExt cx="1066800" cy="838200"/>
            </a:xfrm>
          </p:grpSpPr>
          <p:sp>
            <p:nvSpPr>
              <p:cNvPr id="485" name="Rectangle 484"/>
              <p:cNvSpPr/>
              <p:nvPr/>
            </p:nvSpPr>
            <p:spPr>
              <a:xfrm>
                <a:off x="7315200" y="1981200"/>
                <a:ext cx="152400" cy="152400"/>
              </a:xfrm>
              <a:prstGeom prst="rect">
                <a:avLst/>
              </a:prstGeom>
              <a:solidFill>
                <a:srgbClr val="6A8DD4"/>
              </a:solidFill>
              <a:ln w="9525">
                <a:solidFill>
                  <a:srgbClr val="2E55A2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86" name="Rectangle 485"/>
              <p:cNvSpPr/>
              <p:nvPr/>
            </p:nvSpPr>
            <p:spPr>
              <a:xfrm>
                <a:off x="7543800" y="1981200"/>
                <a:ext cx="152400" cy="152400"/>
              </a:xfrm>
              <a:prstGeom prst="rect">
                <a:avLst/>
              </a:prstGeom>
              <a:solidFill>
                <a:srgbClr val="6A8DD4"/>
              </a:solidFill>
              <a:ln w="9525">
                <a:solidFill>
                  <a:srgbClr val="2E55A2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87" name="Rectangle 486"/>
              <p:cNvSpPr/>
              <p:nvPr/>
            </p:nvSpPr>
            <p:spPr>
              <a:xfrm>
                <a:off x="7772400" y="1981200"/>
                <a:ext cx="152400" cy="152400"/>
              </a:xfrm>
              <a:prstGeom prst="rect">
                <a:avLst/>
              </a:prstGeom>
              <a:solidFill>
                <a:srgbClr val="6A8DD4"/>
              </a:solidFill>
              <a:ln w="9525">
                <a:solidFill>
                  <a:srgbClr val="2E55A2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88" name="Rectangle 487"/>
              <p:cNvSpPr/>
              <p:nvPr/>
            </p:nvSpPr>
            <p:spPr>
              <a:xfrm>
                <a:off x="8001000" y="1981200"/>
                <a:ext cx="152400" cy="152400"/>
              </a:xfrm>
              <a:prstGeom prst="rect">
                <a:avLst/>
              </a:prstGeom>
              <a:solidFill>
                <a:srgbClr val="6A8DD4"/>
              </a:solidFill>
              <a:ln w="9525">
                <a:solidFill>
                  <a:srgbClr val="2E55A2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89" name="Rectangle 488"/>
              <p:cNvSpPr/>
              <p:nvPr/>
            </p:nvSpPr>
            <p:spPr>
              <a:xfrm>
                <a:off x="7315200" y="2209800"/>
                <a:ext cx="152400" cy="152400"/>
              </a:xfrm>
              <a:prstGeom prst="rect">
                <a:avLst/>
              </a:prstGeom>
              <a:solidFill>
                <a:srgbClr val="6A8DD4"/>
              </a:solidFill>
              <a:ln w="9525">
                <a:solidFill>
                  <a:srgbClr val="2E55A2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90" name="Rectangle 489"/>
              <p:cNvSpPr/>
              <p:nvPr/>
            </p:nvSpPr>
            <p:spPr>
              <a:xfrm>
                <a:off x="7543800" y="2209800"/>
                <a:ext cx="152400" cy="152400"/>
              </a:xfrm>
              <a:prstGeom prst="rect">
                <a:avLst/>
              </a:prstGeom>
              <a:solidFill>
                <a:srgbClr val="6A8DD4"/>
              </a:solidFill>
              <a:ln w="9525">
                <a:solidFill>
                  <a:srgbClr val="2E55A2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91" name="Rectangle 490"/>
              <p:cNvSpPr/>
              <p:nvPr/>
            </p:nvSpPr>
            <p:spPr>
              <a:xfrm>
                <a:off x="7772400" y="2209800"/>
                <a:ext cx="152400" cy="152400"/>
              </a:xfrm>
              <a:prstGeom prst="rect">
                <a:avLst/>
              </a:prstGeom>
              <a:solidFill>
                <a:srgbClr val="6A8DD4"/>
              </a:solidFill>
              <a:ln w="9525">
                <a:solidFill>
                  <a:srgbClr val="2E55A2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92" name="Rectangle 491"/>
              <p:cNvSpPr/>
              <p:nvPr/>
            </p:nvSpPr>
            <p:spPr>
              <a:xfrm>
                <a:off x="8001000" y="2209800"/>
                <a:ext cx="152400" cy="152400"/>
              </a:xfrm>
              <a:prstGeom prst="rect">
                <a:avLst/>
              </a:prstGeom>
              <a:solidFill>
                <a:srgbClr val="6A8DD4"/>
              </a:solidFill>
              <a:ln w="9525">
                <a:solidFill>
                  <a:srgbClr val="2E55A2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93" name="Rectangle 492"/>
              <p:cNvSpPr/>
              <p:nvPr/>
            </p:nvSpPr>
            <p:spPr>
              <a:xfrm>
                <a:off x="7315200" y="2438400"/>
                <a:ext cx="152400" cy="152400"/>
              </a:xfrm>
              <a:prstGeom prst="rect">
                <a:avLst/>
              </a:prstGeom>
              <a:solidFill>
                <a:srgbClr val="6A8DD4"/>
              </a:solidFill>
              <a:ln w="9525">
                <a:solidFill>
                  <a:srgbClr val="2E55A2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94" name="Rectangle 493"/>
              <p:cNvSpPr/>
              <p:nvPr/>
            </p:nvSpPr>
            <p:spPr>
              <a:xfrm>
                <a:off x="7543800" y="2438400"/>
                <a:ext cx="152400" cy="152400"/>
              </a:xfrm>
              <a:prstGeom prst="rect">
                <a:avLst/>
              </a:prstGeom>
              <a:solidFill>
                <a:srgbClr val="6A8DD4"/>
              </a:solidFill>
              <a:ln w="9525">
                <a:solidFill>
                  <a:srgbClr val="2E55A2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95" name="Rectangle 494"/>
              <p:cNvSpPr/>
              <p:nvPr/>
            </p:nvSpPr>
            <p:spPr>
              <a:xfrm>
                <a:off x="7772400" y="2438400"/>
                <a:ext cx="152400" cy="152400"/>
              </a:xfrm>
              <a:prstGeom prst="rect">
                <a:avLst/>
              </a:prstGeom>
              <a:solidFill>
                <a:srgbClr val="6A8DD4"/>
              </a:solidFill>
              <a:ln w="9525">
                <a:solidFill>
                  <a:srgbClr val="2E55A2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96" name="Rectangle 495"/>
              <p:cNvSpPr/>
              <p:nvPr/>
            </p:nvSpPr>
            <p:spPr>
              <a:xfrm>
                <a:off x="8001000" y="2438400"/>
                <a:ext cx="152400" cy="152400"/>
              </a:xfrm>
              <a:prstGeom prst="rect">
                <a:avLst/>
              </a:prstGeom>
              <a:solidFill>
                <a:srgbClr val="6A8DD4"/>
              </a:solidFill>
              <a:ln w="9525">
                <a:solidFill>
                  <a:srgbClr val="2E55A2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97" name="Rectangle 496"/>
              <p:cNvSpPr/>
              <p:nvPr/>
            </p:nvSpPr>
            <p:spPr>
              <a:xfrm>
                <a:off x="7315200" y="2667000"/>
                <a:ext cx="152400" cy="152400"/>
              </a:xfrm>
              <a:prstGeom prst="rect">
                <a:avLst/>
              </a:prstGeom>
              <a:solidFill>
                <a:srgbClr val="6A8DD4"/>
              </a:solidFill>
              <a:ln w="9525">
                <a:solidFill>
                  <a:srgbClr val="2E55A2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98" name="Rectangle 497"/>
              <p:cNvSpPr/>
              <p:nvPr/>
            </p:nvSpPr>
            <p:spPr>
              <a:xfrm>
                <a:off x="7543800" y="2667000"/>
                <a:ext cx="152400" cy="152400"/>
              </a:xfrm>
              <a:prstGeom prst="rect">
                <a:avLst/>
              </a:prstGeom>
              <a:solidFill>
                <a:srgbClr val="6A8DD4"/>
              </a:solidFill>
              <a:ln w="9525">
                <a:solidFill>
                  <a:srgbClr val="2E55A2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99" name="Rectangle 498"/>
              <p:cNvSpPr/>
              <p:nvPr/>
            </p:nvSpPr>
            <p:spPr>
              <a:xfrm>
                <a:off x="7772400" y="2667000"/>
                <a:ext cx="152400" cy="152400"/>
              </a:xfrm>
              <a:prstGeom prst="rect">
                <a:avLst/>
              </a:prstGeom>
              <a:solidFill>
                <a:srgbClr val="6A8DD4"/>
              </a:solidFill>
              <a:ln w="9525">
                <a:solidFill>
                  <a:srgbClr val="2E55A2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00" name="Rectangle 499"/>
              <p:cNvSpPr/>
              <p:nvPr/>
            </p:nvSpPr>
            <p:spPr>
              <a:xfrm>
                <a:off x="8001000" y="2667000"/>
                <a:ext cx="152400" cy="152400"/>
              </a:xfrm>
              <a:prstGeom prst="rect">
                <a:avLst/>
              </a:prstGeom>
              <a:solidFill>
                <a:srgbClr val="6A8DD4"/>
              </a:solidFill>
              <a:ln w="9525">
                <a:solidFill>
                  <a:srgbClr val="2E55A2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01" name="Rectangle 500"/>
              <p:cNvSpPr/>
              <p:nvPr/>
            </p:nvSpPr>
            <p:spPr>
              <a:xfrm>
                <a:off x="8229600" y="1981200"/>
                <a:ext cx="152400" cy="152400"/>
              </a:xfrm>
              <a:prstGeom prst="rect">
                <a:avLst/>
              </a:prstGeom>
              <a:solidFill>
                <a:srgbClr val="6A8DD4"/>
              </a:solidFill>
              <a:ln w="9525">
                <a:solidFill>
                  <a:srgbClr val="2E55A2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02" name="Rectangle 501"/>
              <p:cNvSpPr/>
              <p:nvPr/>
            </p:nvSpPr>
            <p:spPr>
              <a:xfrm>
                <a:off x="8229600" y="2209800"/>
                <a:ext cx="152400" cy="152400"/>
              </a:xfrm>
              <a:prstGeom prst="rect">
                <a:avLst/>
              </a:prstGeom>
              <a:solidFill>
                <a:srgbClr val="6A8DD4"/>
              </a:solidFill>
              <a:ln w="9525">
                <a:solidFill>
                  <a:srgbClr val="2E55A2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03" name="Rectangle 502"/>
              <p:cNvSpPr/>
              <p:nvPr/>
            </p:nvSpPr>
            <p:spPr>
              <a:xfrm>
                <a:off x="8229600" y="2438400"/>
                <a:ext cx="152400" cy="152400"/>
              </a:xfrm>
              <a:prstGeom prst="rect">
                <a:avLst/>
              </a:prstGeom>
              <a:solidFill>
                <a:srgbClr val="6A8DD4"/>
              </a:solidFill>
              <a:ln w="9525">
                <a:solidFill>
                  <a:srgbClr val="2E55A2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04" name="Rectangle 503"/>
              <p:cNvSpPr/>
              <p:nvPr/>
            </p:nvSpPr>
            <p:spPr>
              <a:xfrm>
                <a:off x="8229600" y="2667000"/>
                <a:ext cx="152400" cy="152400"/>
              </a:xfrm>
              <a:prstGeom prst="rect">
                <a:avLst/>
              </a:prstGeom>
              <a:solidFill>
                <a:srgbClr val="6A8DD4"/>
              </a:solidFill>
              <a:ln w="9525">
                <a:solidFill>
                  <a:srgbClr val="2E55A2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505" name="Group 504"/>
          <p:cNvGrpSpPr/>
          <p:nvPr/>
        </p:nvGrpSpPr>
        <p:grpSpPr>
          <a:xfrm>
            <a:off x="6858000" y="3617277"/>
            <a:ext cx="381000" cy="457200"/>
            <a:chOff x="6553200" y="1524000"/>
            <a:chExt cx="381000" cy="457200"/>
          </a:xfrm>
        </p:grpSpPr>
        <p:sp>
          <p:nvSpPr>
            <p:cNvPr id="506" name="Rounded Rectangle 505"/>
            <p:cNvSpPr/>
            <p:nvPr/>
          </p:nvSpPr>
          <p:spPr>
            <a:xfrm>
              <a:off x="6553200" y="1524000"/>
              <a:ext cx="381000" cy="457200"/>
            </a:xfrm>
            <a:prstGeom prst="roundRect">
              <a:avLst/>
            </a:prstGeom>
            <a:solidFill>
              <a:srgbClr val="EDFFED"/>
            </a:solidFill>
            <a:ln w="25400" algn="ctr">
              <a:solidFill>
                <a:srgbClr val="43A343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solidFill>
                  <a:schemeClr val="tx1"/>
                </a:solidFill>
                <a:latin typeface="Arial" charset="0"/>
              </a:endParaRPr>
            </a:p>
          </p:txBody>
        </p:sp>
        <p:grpSp>
          <p:nvGrpSpPr>
            <p:cNvPr id="507" name="Group 506"/>
            <p:cNvGrpSpPr>
              <a:grpSpLocks noChangeAspect="1"/>
            </p:cNvGrpSpPr>
            <p:nvPr/>
          </p:nvGrpSpPr>
          <p:grpSpPr>
            <a:xfrm>
              <a:off x="6610350" y="1715145"/>
              <a:ext cx="266700" cy="209550"/>
              <a:chOff x="7315200" y="1981200"/>
              <a:chExt cx="1066800" cy="838200"/>
            </a:xfrm>
          </p:grpSpPr>
          <p:sp>
            <p:nvSpPr>
              <p:cNvPr id="508" name="Rectangle 507"/>
              <p:cNvSpPr/>
              <p:nvPr/>
            </p:nvSpPr>
            <p:spPr>
              <a:xfrm>
                <a:off x="7315200" y="1981200"/>
                <a:ext cx="152400" cy="152400"/>
              </a:xfrm>
              <a:prstGeom prst="rect">
                <a:avLst/>
              </a:prstGeom>
              <a:solidFill>
                <a:srgbClr val="6A8DD4"/>
              </a:solidFill>
              <a:ln w="9525">
                <a:solidFill>
                  <a:srgbClr val="2E55A2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09" name="Rectangle 508"/>
              <p:cNvSpPr/>
              <p:nvPr/>
            </p:nvSpPr>
            <p:spPr>
              <a:xfrm>
                <a:off x="7543800" y="1981200"/>
                <a:ext cx="152400" cy="152400"/>
              </a:xfrm>
              <a:prstGeom prst="rect">
                <a:avLst/>
              </a:prstGeom>
              <a:solidFill>
                <a:srgbClr val="6A8DD4"/>
              </a:solidFill>
              <a:ln w="9525">
                <a:solidFill>
                  <a:srgbClr val="2E55A2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10" name="Rectangle 509"/>
              <p:cNvSpPr/>
              <p:nvPr/>
            </p:nvSpPr>
            <p:spPr>
              <a:xfrm>
                <a:off x="7772400" y="1981200"/>
                <a:ext cx="152400" cy="152400"/>
              </a:xfrm>
              <a:prstGeom prst="rect">
                <a:avLst/>
              </a:prstGeom>
              <a:solidFill>
                <a:srgbClr val="6A8DD4"/>
              </a:solidFill>
              <a:ln w="9525">
                <a:solidFill>
                  <a:srgbClr val="2E55A2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11" name="Rectangle 510"/>
              <p:cNvSpPr/>
              <p:nvPr/>
            </p:nvSpPr>
            <p:spPr>
              <a:xfrm>
                <a:off x="8001000" y="1981200"/>
                <a:ext cx="152400" cy="152400"/>
              </a:xfrm>
              <a:prstGeom prst="rect">
                <a:avLst/>
              </a:prstGeom>
              <a:solidFill>
                <a:srgbClr val="6A8DD4"/>
              </a:solidFill>
              <a:ln w="9525">
                <a:solidFill>
                  <a:srgbClr val="2E55A2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12" name="Rectangle 511"/>
              <p:cNvSpPr/>
              <p:nvPr/>
            </p:nvSpPr>
            <p:spPr>
              <a:xfrm>
                <a:off x="7315200" y="2209800"/>
                <a:ext cx="152400" cy="152400"/>
              </a:xfrm>
              <a:prstGeom prst="rect">
                <a:avLst/>
              </a:prstGeom>
              <a:solidFill>
                <a:srgbClr val="6A8DD4"/>
              </a:solidFill>
              <a:ln w="9525">
                <a:solidFill>
                  <a:srgbClr val="2E55A2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13" name="Rectangle 512"/>
              <p:cNvSpPr/>
              <p:nvPr/>
            </p:nvSpPr>
            <p:spPr>
              <a:xfrm>
                <a:off x="7543800" y="2209800"/>
                <a:ext cx="152400" cy="152400"/>
              </a:xfrm>
              <a:prstGeom prst="rect">
                <a:avLst/>
              </a:prstGeom>
              <a:solidFill>
                <a:srgbClr val="6A8DD4"/>
              </a:solidFill>
              <a:ln w="9525">
                <a:solidFill>
                  <a:srgbClr val="2E55A2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14" name="Rectangle 513"/>
              <p:cNvSpPr/>
              <p:nvPr/>
            </p:nvSpPr>
            <p:spPr>
              <a:xfrm>
                <a:off x="7772400" y="2209800"/>
                <a:ext cx="152400" cy="152400"/>
              </a:xfrm>
              <a:prstGeom prst="rect">
                <a:avLst/>
              </a:prstGeom>
              <a:solidFill>
                <a:srgbClr val="6A8DD4"/>
              </a:solidFill>
              <a:ln w="9525">
                <a:solidFill>
                  <a:srgbClr val="2E55A2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15" name="Rectangle 514"/>
              <p:cNvSpPr/>
              <p:nvPr/>
            </p:nvSpPr>
            <p:spPr>
              <a:xfrm>
                <a:off x="8001000" y="2209800"/>
                <a:ext cx="152400" cy="152400"/>
              </a:xfrm>
              <a:prstGeom prst="rect">
                <a:avLst/>
              </a:prstGeom>
              <a:solidFill>
                <a:srgbClr val="6A8DD4"/>
              </a:solidFill>
              <a:ln w="9525">
                <a:solidFill>
                  <a:srgbClr val="2E55A2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16" name="Rectangle 515"/>
              <p:cNvSpPr/>
              <p:nvPr/>
            </p:nvSpPr>
            <p:spPr>
              <a:xfrm>
                <a:off x="7315200" y="2438400"/>
                <a:ext cx="152400" cy="152400"/>
              </a:xfrm>
              <a:prstGeom prst="rect">
                <a:avLst/>
              </a:prstGeom>
              <a:solidFill>
                <a:srgbClr val="6A8DD4"/>
              </a:solidFill>
              <a:ln w="9525">
                <a:solidFill>
                  <a:srgbClr val="2E55A2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17" name="Rectangle 516"/>
              <p:cNvSpPr/>
              <p:nvPr/>
            </p:nvSpPr>
            <p:spPr>
              <a:xfrm>
                <a:off x="7543800" y="2438400"/>
                <a:ext cx="152400" cy="152400"/>
              </a:xfrm>
              <a:prstGeom prst="rect">
                <a:avLst/>
              </a:prstGeom>
              <a:solidFill>
                <a:srgbClr val="6A8DD4"/>
              </a:solidFill>
              <a:ln w="9525">
                <a:solidFill>
                  <a:srgbClr val="2E55A2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18" name="Rectangle 517"/>
              <p:cNvSpPr/>
              <p:nvPr/>
            </p:nvSpPr>
            <p:spPr>
              <a:xfrm>
                <a:off x="7772400" y="2438400"/>
                <a:ext cx="152400" cy="152400"/>
              </a:xfrm>
              <a:prstGeom prst="rect">
                <a:avLst/>
              </a:prstGeom>
              <a:solidFill>
                <a:srgbClr val="6A8DD4"/>
              </a:solidFill>
              <a:ln w="9525">
                <a:solidFill>
                  <a:srgbClr val="2E55A2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19" name="Rectangle 518"/>
              <p:cNvSpPr/>
              <p:nvPr/>
            </p:nvSpPr>
            <p:spPr>
              <a:xfrm>
                <a:off x="8001000" y="2438400"/>
                <a:ext cx="152400" cy="152400"/>
              </a:xfrm>
              <a:prstGeom prst="rect">
                <a:avLst/>
              </a:prstGeom>
              <a:solidFill>
                <a:srgbClr val="6A8DD4"/>
              </a:solidFill>
              <a:ln w="9525">
                <a:solidFill>
                  <a:srgbClr val="2E55A2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20" name="Rectangle 519"/>
              <p:cNvSpPr/>
              <p:nvPr/>
            </p:nvSpPr>
            <p:spPr>
              <a:xfrm>
                <a:off x="7315200" y="2667000"/>
                <a:ext cx="152400" cy="152400"/>
              </a:xfrm>
              <a:prstGeom prst="rect">
                <a:avLst/>
              </a:prstGeom>
              <a:solidFill>
                <a:srgbClr val="6A8DD4"/>
              </a:solidFill>
              <a:ln w="9525">
                <a:solidFill>
                  <a:srgbClr val="2E55A2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21" name="Rectangle 520"/>
              <p:cNvSpPr/>
              <p:nvPr/>
            </p:nvSpPr>
            <p:spPr>
              <a:xfrm>
                <a:off x="7543800" y="2667000"/>
                <a:ext cx="152400" cy="152400"/>
              </a:xfrm>
              <a:prstGeom prst="rect">
                <a:avLst/>
              </a:prstGeom>
              <a:solidFill>
                <a:srgbClr val="6A8DD4"/>
              </a:solidFill>
              <a:ln w="9525">
                <a:solidFill>
                  <a:srgbClr val="2E55A2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22" name="Rectangle 521"/>
              <p:cNvSpPr/>
              <p:nvPr/>
            </p:nvSpPr>
            <p:spPr>
              <a:xfrm>
                <a:off x="7772400" y="2667000"/>
                <a:ext cx="152400" cy="152400"/>
              </a:xfrm>
              <a:prstGeom prst="rect">
                <a:avLst/>
              </a:prstGeom>
              <a:solidFill>
                <a:srgbClr val="6A8DD4"/>
              </a:solidFill>
              <a:ln w="9525">
                <a:solidFill>
                  <a:srgbClr val="2E55A2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23" name="Rectangle 522"/>
              <p:cNvSpPr/>
              <p:nvPr/>
            </p:nvSpPr>
            <p:spPr>
              <a:xfrm>
                <a:off x="8001000" y="2667000"/>
                <a:ext cx="152400" cy="152400"/>
              </a:xfrm>
              <a:prstGeom prst="rect">
                <a:avLst/>
              </a:prstGeom>
              <a:solidFill>
                <a:srgbClr val="6A8DD4"/>
              </a:solidFill>
              <a:ln w="9525">
                <a:solidFill>
                  <a:srgbClr val="2E55A2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24" name="Rectangle 523"/>
              <p:cNvSpPr/>
              <p:nvPr/>
            </p:nvSpPr>
            <p:spPr>
              <a:xfrm>
                <a:off x="8229600" y="1981200"/>
                <a:ext cx="152400" cy="152400"/>
              </a:xfrm>
              <a:prstGeom prst="rect">
                <a:avLst/>
              </a:prstGeom>
              <a:solidFill>
                <a:srgbClr val="6A8DD4"/>
              </a:solidFill>
              <a:ln w="9525">
                <a:solidFill>
                  <a:srgbClr val="2E55A2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25" name="Rectangle 524"/>
              <p:cNvSpPr/>
              <p:nvPr/>
            </p:nvSpPr>
            <p:spPr>
              <a:xfrm>
                <a:off x="8229600" y="2209800"/>
                <a:ext cx="152400" cy="152400"/>
              </a:xfrm>
              <a:prstGeom prst="rect">
                <a:avLst/>
              </a:prstGeom>
              <a:solidFill>
                <a:srgbClr val="6A8DD4"/>
              </a:solidFill>
              <a:ln w="9525">
                <a:solidFill>
                  <a:srgbClr val="2E55A2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26" name="Rectangle 525"/>
              <p:cNvSpPr/>
              <p:nvPr/>
            </p:nvSpPr>
            <p:spPr>
              <a:xfrm>
                <a:off x="8229600" y="2438400"/>
                <a:ext cx="152400" cy="152400"/>
              </a:xfrm>
              <a:prstGeom prst="rect">
                <a:avLst/>
              </a:prstGeom>
              <a:solidFill>
                <a:srgbClr val="6A8DD4"/>
              </a:solidFill>
              <a:ln w="9525">
                <a:solidFill>
                  <a:srgbClr val="2E55A2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27" name="Rectangle 526"/>
              <p:cNvSpPr/>
              <p:nvPr/>
            </p:nvSpPr>
            <p:spPr>
              <a:xfrm>
                <a:off x="8229600" y="2667000"/>
                <a:ext cx="152400" cy="152400"/>
              </a:xfrm>
              <a:prstGeom prst="rect">
                <a:avLst/>
              </a:prstGeom>
              <a:solidFill>
                <a:srgbClr val="6A8DD4"/>
              </a:solidFill>
              <a:ln w="9525">
                <a:solidFill>
                  <a:srgbClr val="2E55A2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528" name="Group 527"/>
          <p:cNvGrpSpPr/>
          <p:nvPr/>
        </p:nvGrpSpPr>
        <p:grpSpPr>
          <a:xfrm>
            <a:off x="5791200" y="3464877"/>
            <a:ext cx="381000" cy="457200"/>
            <a:chOff x="6553200" y="1524000"/>
            <a:chExt cx="381000" cy="457200"/>
          </a:xfrm>
        </p:grpSpPr>
        <p:sp>
          <p:nvSpPr>
            <p:cNvPr id="529" name="Rounded Rectangle 528"/>
            <p:cNvSpPr/>
            <p:nvPr/>
          </p:nvSpPr>
          <p:spPr>
            <a:xfrm>
              <a:off x="6553200" y="1524000"/>
              <a:ext cx="381000" cy="457200"/>
            </a:xfrm>
            <a:prstGeom prst="roundRect">
              <a:avLst/>
            </a:prstGeom>
            <a:solidFill>
              <a:srgbClr val="EDFFED"/>
            </a:solidFill>
            <a:ln w="25400" algn="ctr">
              <a:solidFill>
                <a:srgbClr val="43A343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solidFill>
                  <a:schemeClr val="tx1"/>
                </a:solidFill>
                <a:latin typeface="Arial" charset="0"/>
              </a:endParaRPr>
            </a:p>
          </p:txBody>
        </p:sp>
        <p:grpSp>
          <p:nvGrpSpPr>
            <p:cNvPr id="530" name="Group 529"/>
            <p:cNvGrpSpPr>
              <a:grpSpLocks noChangeAspect="1"/>
            </p:cNvGrpSpPr>
            <p:nvPr/>
          </p:nvGrpSpPr>
          <p:grpSpPr>
            <a:xfrm>
              <a:off x="6610350" y="1715145"/>
              <a:ext cx="266700" cy="209550"/>
              <a:chOff x="7315200" y="1981200"/>
              <a:chExt cx="1066800" cy="838200"/>
            </a:xfrm>
          </p:grpSpPr>
          <p:sp>
            <p:nvSpPr>
              <p:cNvPr id="531" name="Rectangle 530"/>
              <p:cNvSpPr/>
              <p:nvPr/>
            </p:nvSpPr>
            <p:spPr>
              <a:xfrm>
                <a:off x="7315200" y="1981200"/>
                <a:ext cx="152400" cy="152400"/>
              </a:xfrm>
              <a:prstGeom prst="rect">
                <a:avLst/>
              </a:prstGeom>
              <a:solidFill>
                <a:srgbClr val="6A8DD4"/>
              </a:solidFill>
              <a:ln w="9525">
                <a:solidFill>
                  <a:srgbClr val="2E55A2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32" name="Rectangle 531"/>
              <p:cNvSpPr/>
              <p:nvPr/>
            </p:nvSpPr>
            <p:spPr>
              <a:xfrm>
                <a:off x="7543800" y="1981200"/>
                <a:ext cx="152400" cy="152400"/>
              </a:xfrm>
              <a:prstGeom prst="rect">
                <a:avLst/>
              </a:prstGeom>
              <a:solidFill>
                <a:srgbClr val="6A8DD4"/>
              </a:solidFill>
              <a:ln w="9525">
                <a:solidFill>
                  <a:srgbClr val="2E55A2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33" name="Rectangle 532"/>
              <p:cNvSpPr/>
              <p:nvPr/>
            </p:nvSpPr>
            <p:spPr>
              <a:xfrm>
                <a:off x="7772400" y="1981200"/>
                <a:ext cx="152400" cy="152400"/>
              </a:xfrm>
              <a:prstGeom prst="rect">
                <a:avLst/>
              </a:prstGeom>
              <a:solidFill>
                <a:srgbClr val="6A8DD4"/>
              </a:solidFill>
              <a:ln w="9525">
                <a:solidFill>
                  <a:srgbClr val="2E55A2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34" name="Rectangle 533"/>
              <p:cNvSpPr/>
              <p:nvPr/>
            </p:nvSpPr>
            <p:spPr>
              <a:xfrm>
                <a:off x="8001000" y="1981200"/>
                <a:ext cx="152400" cy="152400"/>
              </a:xfrm>
              <a:prstGeom prst="rect">
                <a:avLst/>
              </a:prstGeom>
              <a:solidFill>
                <a:srgbClr val="6A8DD4"/>
              </a:solidFill>
              <a:ln w="9525">
                <a:solidFill>
                  <a:srgbClr val="2E55A2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35" name="Rectangle 534"/>
              <p:cNvSpPr/>
              <p:nvPr/>
            </p:nvSpPr>
            <p:spPr>
              <a:xfrm>
                <a:off x="7315200" y="2209800"/>
                <a:ext cx="152400" cy="152400"/>
              </a:xfrm>
              <a:prstGeom prst="rect">
                <a:avLst/>
              </a:prstGeom>
              <a:solidFill>
                <a:srgbClr val="6A8DD4"/>
              </a:solidFill>
              <a:ln w="9525">
                <a:solidFill>
                  <a:srgbClr val="2E55A2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36" name="Rectangle 535"/>
              <p:cNvSpPr/>
              <p:nvPr/>
            </p:nvSpPr>
            <p:spPr>
              <a:xfrm>
                <a:off x="7543800" y="2209800"/>
                <a:ext cx="152400" cy="152400"/>
              </a:xfrm>
              <a:prstGeom prst="rect">
                <a:avLst/>
              </a:prstGeom>
              <a:solidFill>
                <a:srgbClr val="6A8DD4"/>
              </a:solidFill>
              <a:ln w="9525">
                <a:solidFill>
                  <a:srgbClr val="2E55A2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37" name="Rectangle 536"/>
              <p:cNvSpPr/>
              <p:nvPr/>
            </p:nvSpPr>
            <p:spPr>
              <a:xfrm>
                <a:off x="7772400" y="2209800"/>
                <a:ext cx="152400" cy="152400"/>
              </a:xfrm>
              <a:prstGeom prst="rect">
                <a:avLst/>
              </a:prstGeom>
              <a:solidFill>
                <a:srgbClr val="6A8DD4"/>
              </a:solidFill>
              <a:ln w="9525">
                <a:solidFill>
                  <a:srgbClr val="2E55A2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38" name="Rectangle 537"/>
              <p:cNvSpPr/>
              <p:nvPr/>
            </p:nvSpPr>
            <p:spPr>
              <a:xfrm>
                <a:off x="8001000" y="2209800"/>
                <a:ext cx="152400" cy="152400"/>
              </a:xfrm>
              <a:prstGeom prst="rect">
                <a:avLst/>
              </a:prstGeom>
              <a:solidFill>
                <a:srgbClr val="6A8DD4"/>
              </a:solidFill>
              <a:ln w="9525">
                <a:solidFill>
                  <a:srgbClr val="2E55A2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39" name="Rectangle 538"/>
              <p:cNvSpPr/>
              <p:nvPr/>
            </p:nvSpPr>
            <p:spPr>
              <a:xfrm>
                <a:off x="7315200" y="2438400"/>
                <a:ext cx="152400" cy="152400"/>
              </a:xfrm>
              <a:prstGeom prst="rect">
                <a:avLst/>
              </a:prstGeom>
              <a:solidFill>
                <a:srgbClr val="6A8DD4"/>
              </a:solidFill>
              <a:ln w="9525">
                <a:solidFill>
                  <a:srgbClr val="2E55A2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40" name="Rectangle 539"/>
              <p:cNvSpPr/>
              <p:nvPr/>
            </p:nvSpPr>
            <p:spPr>
              <a:xfrm>
                <a:off x="7543800" y="2438400"/>
                <a:ext cx="152400" cy="152400"/>
              </a:xfrm>
              <a:prstGeom prst="rect">
                <a:avLst/>
              </a:prstGeom>
              <a:solidFill>
                <a:srgbClr val="6A8DD4"/>
              </a:solidFill>
              <a:ln w="9525">
                <a:solidFill>
                  <a:srgbClr val="2E55A2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41" name="Rectangle 540"/>
              <p:cNvSpPr/>
              <p:nvPr/>
            </p:nvSpPr>
            <p:spPr>
              <a:xfrm>
                <a:off x="7772400" y="2438400"/>
                <a:ext cx="152400" cy="152400"/>
              </a:xfrm>
              <a:prstGeom prst="rect">
                <a:avLst/>
              </a:prstGeom>
              <a:solidFill>
                <a:srgbClr val="6A8DD4"/>
              </a:solidFill>
              <a:ln w="9525">
                <a:solidFill>
                  <a:srgbClr val="2E55A2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42" name="Rectangle 541"/>
              <p:cNvSpPr/>
              <p:nvPr/>
            </p:nvSpPr>
            <p:spPr>
              <a:xfrm>
                <a:off x="8001000" y="2438400"/>
                <a:ext cx="152400" cy="152400"/>
              </a:xfrm>
              <a:prstGeom prst="rect">
                <a:avLst/>
              </a:prstGeom>
              <a:solidFill>
                <a:srgbClr val="6A8DD4"/>
              </a:solidFill>
              <a:ln w="9525">
                <a:solidFill>
                  <a:srgbClr val="2E55A2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43" name="Rectangle 542"/>
              <p:cNvSpPr/>
              <p:nvPr/>
            </p:nvSpPr>
            <p:spPr>
              <a:xfrm>
                <a:off x="7315200" y="2667000"/>
                <a:ext cx="152400" cy="152400"/>
              </a:xfrm>
              <a:prstGeom prst="rect">
                <a:avLst/>
              </a:prstGeom>
              <a:solidFill>
                <a:srgbClr val="6A8DD4"/>
              </a:solidFill>
              <a:ln w="9525">
                <a:solidFill>
                  <a:srgbClr val="2E55A2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44" name="Rectangle 543"/>
              <p:cNvSpPr/>
              <p:nvPr/>
            </p:nvSpPr>
            <p:spPr>
              <a:xfrm>
                <a:off x="7543800" y="2667000"/>
                <a:ext cx="152400" cy="152400"/>
              </a:xfrm>
              <a:prstGeom prst="rect">
                <a:avLst/>
              </a:prstGeom>
              <a:solidFill>
                <a:srgbClr val="6A8DD4"/>
              </a:solidFill>
              <a:ln w="9525">
                <a:solidFill>
                  <a:srgbClr val="2E55A2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45" name="Rectangle 544"/>
              <p:cNvSpPr/>
              <p:nvPr/>
            </p:nvSpPr>
            <p:spPr>
              <a:xfrm>
                <a:off x="7772400" y="2667000"/>
                <a:ext cx="152400" cy="152400"/>
              </a:xfrm>
              <a:prstGeom prst="rect">
                <a:avLst/>
              </a:prstGeom>
              <a:solidFill>
                <a:srgbClr val="6A8DD4"/>
              </a:solidFill>
              <a:ln w="9525">
                <a:solidFill>
                  <a:srgbClr val="2E55A2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46" name="Rectangle 545"/>
              <p:cNvSpPr/>
              <p:nvPr/>
            </p:nvSpPr>
            <p:spPr>
              <a:xfrm>
                <a:off x="8001000" y="2667000"/>
                <a:ext cx="152400" cy="152400"/>
              </a:xfrm>
              <a:prstGeom prst="rect">
                <a:avLst/>
              </a:prstGeom>
              <a:solidFill>
                <a:srgbClr val="6A8DD4"/>
              </a:solidFill>
              <a:ln w="9525">
                <a:solidFill>
                  <a:srgbClr val="2E55A2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47" name="Rectangle 546"/>
              <p:cNvSpPr/>
              <p:nvPr/>
            </p:nvSpPr>
            <p:spPr>
              <a:xfrm>
                <a:off x="8229600" y="1981200"/>
                <a:ext cx="152400" cy="152400"/>
              </a:xfrm>
              <a:prstGeom prst="rect">
                <a:avLst/>
              </a:prstGeom>
              <a:solidFill>
                <a:srgbClr val="6A8DD4"/>
              </a:solidFill>
              <a:ln w="9525">
                <a:solidFill>
                  <a:srgbClr val="2E55A2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48" name="Rectangle 547"/>
              <p:cNvSpPr/>
              <p:nvPr/>
            </p:nvSpPr>
            <p:spPr>
              <a:xfrm>
                <a:off x="8229600" y="2209800"/>
                <a:ext cx="152400" cy="152400"/>
              </a:xfrm>
              <a:prstGeom prst="rect">
                <a:avLst/>
              </a:prstGeom>
              <a:solidFill>
                <a:srgbClr val="6A8DD4"/>
              </a:solidFill>
              <a:ln w="9525">
                <a:solidFill>
                  <a:srgbClr val="2E55A2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49" name="Rectangle 548"/>
              <p:cNvSpPr/>
              <p:nvPr/>
            </p:nvSpPr>
            <p:spPr>
              <a:xfrm>
                <a:off x="8229600" y="2438400"/>
                <a:ext cx="152400" cy="152400"/>
              </a:xfrm>
              <a:prstGeom prst="rect">
                <a:avLst/>
              </a:prstGeom>
              <a:solidFill>
                <a:srgbClr val="6A8DD4"/>
              </a:solidFill>
              <a:ln w="9525">
                <a:solidFill>
                  <a:srgbClr val="2E55A2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50" name="Rectangle 549"/>
              <p:cNvSpPr/>
              <p:nvPr/>
            </p:nvSpPr>
            <p:spPr>
              <a:xfrm>
                <a:off x="8229600" y="2667000"/>
                <a:ext cx="152400" cy="152400"/>
              </a:xfrm>
              <a:prstGeom prst="rect">
                <a:avLst/>
              </a:prstGeom>
              <a:solidFill>
                <a:srgbClr val="6A8DD4"/>
              </a:solidFill>
              <a:ln w="9525">
                <a:solidFill>
                  <a:srgbClr val="2E55A2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551" name="Group 550"/>
          <p:cNvGrpSpPr/>
          <p:nvPr/>
        </p:nvGrpSpPr>
        <p:grpSpPr>
          <a:xfrm>
            <a:off x="7620000" y="3464877"/>
            <a:ext cx="381000" cy="457200"/>
            <a:chOff x="6553200" y="1524000"/>
            <a:chExt cx="381000" cy="457200"/>
          </a:xfrm>
        </p:grpSpPr>
        <p:sp>
          <p:nvSpPr>
            <p:cNvPr id="552" name="Rounded Rectangle 551"/>
            <p:cNvSpPr/>
            <p:nvPr/>
          </p:nvSpPr>
          <p:spPr>
            <a:xfrm>
              <a:off x="6553200" y="1524000"/>
              <a:ext cx="381000" cy="457200"/>
            </a:xfrm>
            <a:prstGeom prst="roundRect">
              <a:avLst/>
            </a:prstGeom>
            <a:solidFill>
              <a:srgbClr val="EDFFED"/>
            </a:solidFill>
            <a:ln w="25400" algn="ctr">
              <a:solidFill>
                <a:srgbClr val="43A343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solidFill>
                  <a:schemeClr val="tx1"/>
                </a:solidFill>
                <a:latin typeface="Arial" charset="0"/>
              </a:endParaRPr>
            </a:p>
          </p:txBody>
        </p:sp>
        <p:grpSp>
          <p:nvGrpSpPr>
            <p:cNvPr id="553" name="Group 552"/>
            <p:cNvGrpSpPr>
              <a:grpSpLocks noChangeAspect="1"/>
            </p:cNvGrpSpPr>
            <p:nvPr/>
          </p:nvGrpSpPr>
          <p:grpSpPr>
            <a:xfrm>
              <a:off x="6610350" y="1715145"/>
              <a:ext cx="266700" cy="209550"/>
              <a:chOff x="7315200" y="1981200"/>
              <a:chExt cx="1066800" cy="838200"/>
            </a:xfrm>
          </p:grpSpPr>
          <p:sp>
            <p:nvSpPr>
              <p:cNvPr id="554" name="Rectangle 553"/>
              <p:cNvSpPr/>
              <p:nvPr/>
            </p:nvSpPr>
            <p:spPr>
              <a:xfrm>
                <a:off x="7315200" y="1981200"/>
                <a:ext cx="152400" cy="152400"/>
              </a:xfrm>
              <a:prstGeom prst="rect">
                <a:avLst/>
              </a:prstGeom>
              <a:solidFill>
                <a:srgbClr val="6A8DD4"/>
              </a:solidFill>
              <a:ln w="9525">
                <a:solidFill>
                  <a:srgbClr val="2E55A2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55" name="Rectangle 554"/>
              <p:cNvSpPr/>
              <p:nvPr/>
            </p:nvSpPr>
            <p:spPr>
              <a:xfrm>
                <a:off x="7543800" y="1981200"/>
                <a:ext cx="152400" cy="152400"/>
              </a:xfrm>
              <a:prstGeom prst="rect">
                <a:avLst/>
              </a:prstGeom>
              <a:solidFill>
                <a:srgbClr val="6A8DD4"/>
              </a:solidFill>
              <a:ln w="9525">
                <a:solidFill>
                  <a:srgbClr val="2E55A2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56" name="Rectangle 555"/>
              <p:cNvSpPr/>
              <p:nvPr/>
            </p:nvSpPr>
            <p:spPr>
              <a:xfrm>
                <a:off x="7772400" y="1981200"/>
                <a:ext cx="152400" cy="152400"/>
              </a:xfrm>
              <a:prstGeom prst="rect">
                <a:avLst/>
              </a:prstGeom>
              <a:solidFill>
                <a:srgbClr val="6A8DD4"/>
              </a:solidFill>
              <a:ln w="9525">
                <a:solidFill>
                  <a:srgbClr val="2E55A2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57" name="Rectangle 556"/>
              <p:cNvSpPr/>
              <p:nvPr/>
            </p:nvSpPr>
            <p:spPr>
              <a:xfrm>
                <a:off x="8001000" y="1981200"/>
                <a:ext cx="152400" cy="152400"/>
              </a:xfrm>
              <a:prstGeom prst="rect">
                <a:avLst/>
              </a:prstGeom>
              <a:solidFill>
                <a:srgbClr val="6A8DD4"/>
              </a:solidFill>
              <a:ln w="9525">
                <a:solidFill>
                  <a:srgbClr val="2E55A2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58" name="Rectangle 557"/>
              <p:cNvSpPr/>
              <p:nvPr/>
            </p:nvSpPr>
            <p:spPr>
              <a:xfrm>
                <a:off x="7315200" y="2209800"/>
                <a:ext cx="152400" cy="152400"/>
              </a:xfrm>
              <a:prstGeom prst="rect">
                <a:avLst/>
              </a:prstGeom>
              <a:solidFill>
                <a:srgbClr val="6A8DD4"/>
              </a:solidFill>
              <a:ln w="9525">
                <a:solidFill>
                  <a:srgbClr val="2E55A2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59" name="Rectangle 558"/>
              <p:cNvSpPr/>
              <p:nvPr/>
            </p:nvSpPr>
            <p:spPr>
              <a:xfrm>
                <a:off x="7543800" y="2209800"/>
                <a:ext cx="152400" cy="152400"/>
              </a:xfrm>
              <a:prstGeom prst="rect">
                <a:avLst/>
              </a:prstGeom>
              <a:solidFill>
                <a:srgbClr val="6A8DD4"/>
              </a:solidFill>
              <a:ln w="9525">
                <a:solidFill>
                  <a:srgbClr val="2E55A2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60" name="Rectangle 559"/>
              <p:cNvSpPr/>
              <p:nvPr/>
            </p:nvSpPr>
            <p:spPr>
              <a:xfrm>
                <a:off x="7772400" y="2209800"/>
                <a:ext cx="152400" cy="152400"/>
              </a:xfrm>
              <a:prstGeom prst="rect">
                <a:avLst/>
              </a:prstGeom>
              <a:solidFill>
                <a:srgbClr val="6A8DD4"/>
              </a:solidFill>
              <a:ln w="9525">
                <a:solidFill>
                  <a:srgbClr val="2E55A2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61" name="Rectangle 560"/>
              <p:cNvSpPr/>
              <p:nvPr/>
            </p:nvSpPr>
            <p:spPr>
              <a:xfrm>
                <a:off x="8001000" y="2209800"/>
                <a:ext cx="152400" cy="152400"/>
              </a:xfrm>
              <a:prstGeom prst="rect">
                <a:avLst/>
              </a:prstGeom>
              <a:solidFill>
                <a:srgbClr val="6A8DD4"/>
              </a:solidFill>
              <a:ln w="9525">
                <a:solidFill>
                  <a:srgbClr val="2E55A2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62" name="Rectangle 561"/>
              <p:cNvSpPr/>
              <p:nvPr/>
            </p:nvSpPr>
            <p:spPr>
              <a:xfrm>
                <a:off x="7315200" y="2438400"/>
                <a:ext cx="152400" cy="152400"/>
              </a:xfrm>
              <a:prstGeom prst="rect">
                <a:avLst/>
              </a:prstGeom>
              <a:solidFill>
                <a:srgbClr val="6A8DD4"/>
              </a:solidFill>
              <a:ln w="9525">
                <a:solidFill>
                  <a:srgbClr val="2E55A2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63" name="Rectangle 562"/>
              <p:cNvSpPr/>
              <p:nvPr/>
            </p:nvSpPr>
            <p:spPr>
              <a:xfrm>
                <a:off x="7543800" y="2438400"/>
                <a:ext cx="152400" cy="152400"/>
              </a:xfrm>
              <a:prstGeom prst="rect">
                <a:avLst/>
              </a:prstGeom>
              <a:solidFill>
                <a:srgbClr val="6A8DD4"/>
              </a:solidFill>
              <a:ln w="9525">
                <a:solidFill>
                  <a:srgbClr val="2E55A2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64" name="Rectangle 563"/>
              <p:cNvSpPr/>
              <p:nvPr/>
            </p:nvSpPr>
            <p:spPr>
              <a:xfrm>
                <a:off x="7772400" y="2438400"/>
                <a:ext cx="152400" cy="152400"/>
              </a:xfrm>
              <a:prstGeom prst="rect">
                <a:avLst/>
              </a:prstGeom>
              <a:solidFill>
                <a:srgbClr val="6A8DD4"/>
              </a:solidFill>
              <a:ln w="9525">
                <a:solidFill>
                  <a:srgbClr val="2E55A2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65" name="Rectangle 564"/>
              <p:cNvSpPr/>
              <p:nvPr/>
            </p:nvSpPr>
            <p:spPr>
              <a:xfrm>
                <a:off x="8001000" y="2438400"/>
                <a:ext cx="152400" cy="152400"/>
              </a:xfrm>
              <a:prstGeom prst="rect">
                <a:avLst/>
              </a:prstGeom>
              <a:solidFill>
                <a:srgbClr val="6A8DD4"/>
              </a:solidFill>
              <a:ln w="9525">
                <a:solidFill>
                  <a:srgbClr val="2E55A2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66" name="Rectangle 565"/>
              <p:cNvSpPr/>
              <p:nvPr/>
            </p:nvSpPr>
            <p:spPr>
              <a:xfrm>
                <a:off x="7315200" y="2667000"/>
                <a:ext cx="152400" cy="152400"/>
              </a:xfrm>
              <a:prstGeom prst="rect">
                <a:avLst/>
              </a:prstGeom>
              <a:solidFill>
                <a:srgbClr val="6A8DD4"/>
              </a:solidFill>
              <a:ln w="9525">
                <a:solidFill>
                  <a:srgbClr val="2E55A2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67" name="Rectangle 566"/>
              <p:cNvSpPr/>
              <p:nvPr/>
            </p:nvSpPr>
            <p:spPr>
              <a:xfrm>
                <a:off x="7543800" y="2667000"/>
                <a:ext cx="152400" cy="152400"/>
              </a:xfrm>
              <a:prstGeom prst="rect">
                <a:avLst/>
              </a:prstGeom>
              <a:solidFill>
                <a:srgbClr val="6A8DD4"/>
              </a:solidFill>
              <a:ln w="9525">
                <a:solidFill>
                  <a:srgbClr val="2E55A2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68" name="Rectangle 567"/>
              <p:cNvSpPr/>
              <p:nvPr/>
            </p:nvSpPr>
            <p:spPr>
              <a:xfrm>
                <a:off x="7772400" y="2667000"/>
                <a:ext cx="152400" cy="152400"/>
              </a:xfrm>
              <a:prstGeom prst="rect">
                <a:avLst/>
              </a:prstGeom>
              <a:solidFill>
                <a:srgbClr val="6A8DD4"/>
              </a:solidFill>
              <a:ln w="9525">
                <a:solidFill>
                  <a:srgbClr val="2E55A2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69" name="Rectangle 568"/>
              <p:cNvSpPr/>
              <p:nvPr/>
            </p:nvSpPr>
            <p:spPr>
              <a:xfrm>
                <a:off x="8001000" y="2667000"/>
                <a:ext cx="152400" cy="152400"/>
              </a:xfrm>
              <a:prstGeom prst="rect">
                <a:avLst/>
              </a:prstGeom>
              <a:solidFill>
                <a:srgbClr val="6A8DD4"/>
              </a:solidFill>
              <a:ln w="9525">
                <a:solidFill>
                  <a:srgbClr val="2E55A2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70" name="Rectangle 569"/>
              <p:cNvSpPr/>
              <p:nvPr/>
            </p:nvSpPr>
            <p:spPr>
              <a:xfrm>
                <a:off x="8229600" y="1981200"/>
                <a:ext cx="152400" cy="152400"/>
              </a:xfrm>
              <a:prstGeom prst="rect">
                <a:avLst/>
              </a:prstGeom>
              <a:solidFill>
                <a:srgbClr val="6A8DD4"/>
              </a:solidFill>
              <a:ln w="9525">
                <a:solidFill>
                  <a:srgbClr val="2E55A2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71" name="Rectangle 570"/>
              <p:cNvSpPr/>
              <p:nvPr/>
            </p:nvSpPr>
            <p:spPr>
              <a:xfrm>
                <a:off x="8229600" y="2209800"/>
                <a:ext cx="152400" cy="152400"/>
              </a:xfrm>
              <a:prstGeom prst="rect">
                <a:avLst/>
              </a:prstGeom>
              <a:solidFill>
                <a:srgbClr val="6A8DD4"/>
              </a:solidFill>
              <a:ln w="9525">
                <a:solidFill>
                  <a:srgbClr val="2E55A2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72" name="Rectangle 571"/>
              <p:cNvSpPr/>
              <p:nvPr/>
            </p:nvSpPr>
            <p:spPr>
              <a:xfrm>
                <a:off x="8229600" y="2438400"/>
                <a:ext cx="152400" cy="152400"/>
              </a:xfrm>
              <a:prstGeom prst="rect">
                <a:avLst/>
              </a:prstGeom>
              <a:solidFill>
                <a:srgbClr val="6A8DD4"/>
              </a:solidFill>
              <a:ln w="9525">
                <a:solidFill>
                  <a:srgbClr val="2E55A2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73" name="Rectangle 572"/>
              <p:cNvSpPr/>
              <p:nvPr/>
            </p:nvSpPr>
            <p:spPr>
              <a:xfrm>
                <a:off x="8229600" y="2667000"/>
                <a:ext cx="152400" cy="152400"/>
              </a:xfrm>
              <a:prstGeom prst="rect">
                <a:avLst/>
              </a:prstGeom>
              <a:solidFill>
                <a:srgbClr val="6A8DD4"/>
              </a:solidFill>
              <a:ln w="9525">
                <a:solidFill>
                  <a:srgbClr val="2E55A2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574" name="TextBox 573"/>
          <p:cNvSpPr txBox="1"/>
          <p:nvPr/>
        </p:nvSpPr>
        <p:spPr>
          <a:xfrm>
            <a:off x="1458817" y="3998277"/>
            <a:ext cx="23511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tx2"/>
                </a:solidFill>
              </a:rPr>
              <a:t>RAMCloud Servers</a:t>
            </a:r>
            <a:endParaRPr lang="en-US" b="1" dirty="0">
              <a:solidFill>
                <a:schemeClr val="tx2"/>
              </a:solidFill>
            </a:endParaRPr>
          </a:p>
        </p:txBody>
      </p:sp>
      <p:sp>
        <p:nvSpPr>
          <p:cNvPr id="576" name="TextBox 575"/>
          <p:cNvSpPr txBox="1"/>
          <p:nvPr/>
        </p:nvSpPr>
        <p:spPr>
          <a:xfrm>
            <a:off x="990600" y="990600"/>
            <a:ext cx="3276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Choice #</a:t>
            </a:r>
            <a:r>
              <a:rPr lang="en-US" sz="2000" b="1" dirty="0" smtClean="0"/>
              <a:t>1:</a:t>
            </a:r>
            <a:br>
              <a:rPr lang="en-US" sz="2000" b="1" dirty="0" smtClean="0"/>
            </a:br>
            <a:r>
              <a:rPr lang="en-US" sz="2000" b="1" dirty="0" smtClean="0"/>
              <a:t>5-10 µs remote access</a:t>
            </a:r>
            <a:endParaRPr lang="en-US" sz="2000" b="1" dirty="0"/>
          </a:p>
        </p:txBody>
      </p:sp>
      <p:sp>
        <p:nvSpPr>
          <p:cNvPr id="577" name="TextBox 576"/>
          <p:cNvSpPr txBox="1"/>
          <p:nvPr/>
        </p:nvSpPr>
        <p:spPr>
          <a:xfrm>
            <a:off x="5497417" y="990600"/>
            <a:ext cx="296078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Choice </a:t>
            </a:r>
            <a:r>
              <a:rPr lang="en-US" sz="2000" b="1" dirty="0" smtClean="0"/>
              <a:t>#2:</a:t>
            </a:r>
            <a:br>
              <a:rPr lang="en-US" sz="2000" b="1" dirty="0" smtClean="0"/>
            </a:br>
            <a:r>
              <a:rPr lang="en-US" sz="2000" b="1" dirty="0" smtClean="0"/>
              <a:t>50-100ns local access</a:t>
            </a:r>
            <a:endParaRPr lang="en-US" sz="2000" b="1" dirty="0"/>
          </a:p>
        </p:txBody>
      </p:sp>
      <p:sp>
        <p:nvSpPr>
          <p:cNvPr id="580" name="TextBox 579"/>
          <p:cNvSpPr txBox="1"/>
          <p:nvPr/>
        </p:nvSpPr>
        <p:spPr>
          <a:xfrm>
            <a:off x="990600" y="1688068"/>
            <a:ext cx="3276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43A343"/>
                </a:solidFill>
              </a:rPr>
              <a:t>Clients</a:t>
            </a:r>
            <a:endParaRPr lang="en-US" b="1" dirty="0">
              <a:solidFill>
                <a:srgbClr val="43A34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2411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Technology transfer is a numbers game:</a:t>
            </a:r>
          </a:p>
          <a:p>
            <a:pPr lvl="1"/>
            <a:r>
              <a:rPr lang="en-US" dirty="0" smtClean="0"/>
              <a:t>Must try many experiments to find the right fit</a:t>
            </a:r>
          </a:p>
          <a:p>
            <a:r>
              <a:rPr lang="en-US" dirty="0" smtClean="0"/>
              <a:t>Our goals:</a:t>
            </a:r>
          </a:p>
          <a:p>
            <a:pPr lvl="1"/>
            <a:r>
              <a:rPr lang="en-US" dirty="0" smtClean="0"/>
              <a:t>Learn something from every test case</a:t>
            </a:r>
          </a:p>
          <a:p>
            <a:pPr lvl="1"/>
            <a:r>
              <a:rPr lang="en-US" dirty="0" smtClean="0"/>
              <a:t>Keep improving RAMCloud</a:t>
            </a:r>
          </a:p>
          <a:p>
            <a:r>
              <a:rPr lang="en-US" dirty="0" smtClean="0"/>
              <a:t>Application issues suggest new research opportunities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March 1, 2015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The RAMCloud Storage System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E2162002-2512-45FD-82AF-2FE8F2E91859}" type="slidenum">
              <a:rPr lang="en-US" smtClean="0"/>
              <a:pPr>
                <a:defRPr/>
              </a:pPr>
              <a:t>89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Application Philosophy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352525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Date Placeholder 3"/>
          <p:cNvSpPr>
            <a:spLocks noGrp="1"/>
          </p:cNvSpPr>
          <p:nvPr>
            <p:ph type="dt" sz="quarter" idx="10"/>
          </p:nvPr>
        </p:nvSpPr>
        <p:spPr>
          <a:xfrm>
            <a:off x="457200" y="6324600"/>
            <a:ext cx="2133600" cy="396875"/>
          </a:xfrm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mtClean="0">
                <a:solidFill>
                  <a:schemeClr val="bg2"/>
                </a:solidFill>
              </a:rPr>
              <a:t>March 1, 2015</a:t>
            </a:r>
            <a:endParaRPr lang="en-US" dirty="0">
              <a:solidFill>
                <a:schemeClr val="bg2"/>
              </a:solidFill>
            </a:endParaRPr>
          </a:p>
        </p:txBody>
      </p:sp>
      <p:sp>
        <p:nvSpPr>
          <p:cNvPr id="819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895600" y="6324600"/>
            <a:ext cx="3429000" cy="396875"/>
          </a:xfrm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mtClean="0">
                <a:solidFill>
                  <a:schemeClr val="bg2"/>
                </a:solidFill>
              </a:rPr>
              <a:t>The RAMCloud Storage System</a:t>
            </a:r>
            <a:endParaRPr lang="en-US">
              <a:solidFill>
                <a:schemeClr val="bg2"/>
              </a:solidFill>
            </a:endParaRPr>
          </a:p>
        </p:txBody>
      </p:sp>
      <p:sp>
        <p:nvSpPr>
          <p:cNvPr id="819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24600"/>
            <a:ext cx="2133600" cy="396875"/>
          </a:xfrm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>
                <a:solidFill>
                  <a:schemeClr val="bg2"/>
                </a:solidFill>
              </a:rPr>
              <a:t>Slide </a:t>
            </a:r>
            <a:fld id="{78A2BBF9-C7E3-4673-BA52-A5C599CC98BA}" type="slidenum">
              <a:rPr lang="en-US">
                <a:solidFill>
                  <a:schemeClr val="bg2"/>
                </a:solidFill>
              </a:rPr>
              <a:pPr eaLnBrk="1" hangingPunct="1"/>
              <a:t>9</a:t>
            </a:fld>
            <a:endParaRPr lang="en-US">
              <a:solidFill>
                <a:schemeClr val="bg2"/>
              </a:solidFill>
            </a:endParaRPr>
          </a:p>
        </p:txBody>
      </p:sp>
      <p:sp>
        <p:nvSpPr>
          <p:cNvPr id="8197" name="AutoShape 2"/>
          <p:cNvSpPr>
            <a:spLocks noChangeArrowheads="1"/>
          </p:cNvSpPr>
          <p:nvPr/>
        </p:nvSpPr>
        <p:spPr bwMode="auto">
          <a:xfrm>
            <a:off x="4191000" y="1371600"/>
            <a:ext cx="4572000" cy="2362200"/>
          </a:xfrm>
          <a:prstGeom prst="roundRect">
            <a:avLst>
              <a:gd name="adj" fmla="val 4167"/>
            </a:avLst>
          </a:prstGeom>
          <a:solidFill>
            <a:srgbClr val="F8F8F8"/>
          </a:solidFill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198" name="AutoShape 3"/>
          <p:cNvSpPr>
            <a:spLocks noChangeArrowheads="1"/>
          </p:cNvSpPr>
          <p:nvPr/>
        </p:nvSpPr>
        <p:spPr bwMode="auto">
          <a:xfrm>
            <a:off x="7239000" y="1733550"/>
            <a:ext cx="1143000" cy="1676400"/>
          </a:xfrm>
          <a:prstGeom prst="roundRect">
            <a:avLst>
              <a:gd name="adj" fmla="val 9134"/>
            </a:avLst>
          </a:prstGeom>
          <a:solidFill>
            <a:srgbClr val="DFFFDF"/>
          </a:solidFill>
          <a:ln w="25400">
            <a:solidFill>
              <a:srgbClr val="43A343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199" name="AutoShape 4"/>
          <p:cNvSpPr>
            <a:spLocks noChangeArrowheads="1"/>
          </p:cNvSpPr>
          <p:nvPr/>
        </p:nvSpPr>
        <p:spPr bwMode="auto">
          <a:xfrm>
            <a:off x="7162800" y="1657350"/>
            <a:ext cx="1143000" cy="1676400"/>
          </a:xfrm>
          <a:prstGeom prst="roundRect">
            <a:avLst>
              <a:gd name="adj" fmla="val 9134"/>
            </a:avLst>
          </a:prstGeom>
          <a:solidFill>
            <a:srgbClr val="DFFFDF"/>
          </a:solidFill>
          <a:ln w="25400">
            <a:solidFill>
              <a:srgbClr val="43A343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200" name="AutoShape 5"/>
          <p:cNvSpPr>
            <a:spLocks noChangeArrowheads="1"/>
          </p:cNvSpPr>
          <p:nvPr/>
        </p:nvSpPr>
        <p:spPr bwMode="auto">
          <a:xfrm>
            <a:off x="4724400" y="1733550"/>
            <a:ext cx="1219200" cy="1676400"/>
          </a:xfrm>
          <a:prstGeom prst="roundRect">
            <a:avLst>
              <a:gd name="adj" fmla="val 9134"/>
            </a:avLst>
          </a:prstGeom>
          <a:solidFill>
            <a:srgbClr val="DFFFDF"/>
          </a:solidFill>
          <a:ln w="25400">
            <a:solidFill>
              <a:srgbClr val="43A343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201" name="AutoShape 6"/>
          <p:cNvSpPr>
            <a:spLocks noChangeArrowheads="1"/>
          </p:cNvSpPr>
          <p:nvPr/>
        </p:nvSpPr>
        <p:spPr bwMode="auto">
          <a:xfrm>
            <a:off x="4648200" y="1657350"/>
            <a:ext cx="1219200" cy="1676400"/>
          </a:xfrm>
          <a:prstGeom prst="roundRect">
            <a:avLst>
              <a:gd name="adj" fmla="val 9134"/>
            </a:avLst>
          </a:prstGeom>
          <a:solidFill>
            <a:srgbClr val="DFFFDF"/>
          </a:solidFill>
          <a:ln w="25400">
            <a:solidFill>
              <a:srgbClr val="43A343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202" name="Rectangle 7"/>
          <p:cNvSpPr>
            <a:spLocks noGrp="1" noChangeArrowheads="1"/>
          </p:cNvSpPr>
          <p:nvPr>
            <p:ph type="title"/>
          </p:nvPr>
        </p:nvSpPr>
        <p:spPr>
          <a:xfrm>
            <a:off x="457200" y="304800"/>
            <a:ext cx="8229600" cy="609600"/>
          </a:xfrm>
        </p:spPr>
        <p:txBody>
          <a:bodyPr/>
          <a:lstStyle/>
          <a:p>
            <a:pPr eaLnBrk="1" hangingPunct="1"/>
            <a:r>
              <a:rPr lang="en-US" dirty="0" smtClean="0"/>
              <a:t>Why Does Latency Matter?</a:t>
            </a:r>
          </a:p>
        </p:txBody>
      </p:sp>
      <p:sp>
        <p:nvSpPr>
          <p:cNvPr id="8203" name="Rectangle 8"/>
          <p:cNvSpPr>
            <a:spLocks noGrp="1" noChangeArrowheads="1"/>
          </p:cNvSpPr>
          <p:nvPr>
            <p:ph type="body" idx="1"/>
          </p:nvPr>
        </p:nvSpPr>
        <p:spPr>
          <a:xfrm>
            <a:off x="457200" y="4648200"/>
            <a:ext cx="8229600" cy="1477963"/>
          </a:xfrm>
        </p:spPr>
        <p:txBody>
          <a:bodyPr/>
          <a:lstStyle/>
          <a:p>
            <a:pPr eaLnBrk="1" hangingPunct="1"/>
            <a:r>
              <a:rPr lang="en-US" dirty="0" smtClean="0"/>
              <a:t>Large-scale apps struggle with high latency</a:t>
            </a:r>
          </a:p>
          <a:p>
            <a:pPr lvl="1" eaLnBrk="1" hangingPunct="1"/>
            <a:r>
              <a:rPr lang="en-US" dirty="0" smtClean="0"/>
              <a:t>Random access data rate has not scaled!</a:t>
            </a:r>
          </a:p>
          <a:p>
            <a:pPr lvl="1" eaLnBrk="1" hangingPunct="1"/>
            <a:r>
              <a:rPr lang="en-US" dirty="0" smtClean="0"/>
              <a:t>Facebook: can only make 100-150 internal requests per page</a:t>
            </a:r>
          </a:p>
        </p:txBody>
      </p:sp>
      <p:sp>
        <p:nvSpPr>
          <p:cNvPr id="8204" name="AutoShape 9"/>
          <p:cNvSpPr>
            <a:spLocks noChangeArrowheads="1"/>
          </p:cNvSpPr>
          <p:nvPr/>
        </p:nvSpPr>
        <p:spPr bwMode="auto">
          <a:xfrm>
            <a:off x="838200" y="1504950"/>
            <a:ext cx="2362200" cy="2076450"/>
          </a:xfrm>
          <a:prstGeom prst="roundRect">
            <a:avLst>
              <a:gd name="adj" fmla="val 9134"/>
            </a:avLst>
          </a:prstGeom>
          <a:solidFill>
            <a:srgbClr val="E3EAF9"/>
          </a:solidFill>
          <a:ln w="25400">
            <a:solidFill>
              <a:srgbClr val="4974CB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endParaRPr lang="en-US"/>
          </a:p>
        </p:txBody>
      </p:sp>
      <p:sp>
        <p:nvSpPr>
          <p:cNvPr id="8205" name="Rectangle 10"/>
          <p:cNvSpPr>
            <a:spLocks noChangeArrowheads="1"/>
          </p:cNvSpPr>
          <p:nvPr/>
        </p:nvSpPr>
        <p:spPr bwMode="auto">
          <a:xfrm>
            <a:off x="1143000" y="1885950"/>
            <a:ext cx="762000" cy="3810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/>
              <a:t>UI</a:t>
            </a:r>
          </a:p>
        </p:txBody>
      </p:sp>
      <p:sp>
        <p:nvSpPr>
          <p:cNvPr id="8206" name="Rectangle 11"/>
          <p:cNvSpPr>
            <a:spLocks noChangeArrowheads="1"/>
          </p:cNvSpPr>
          <p:nvPr/>
        </p:nvSpPr>
        <p:spPr bwMode="auto">
          <a:xfrm>
            <a:off x="1143000" y="2343150"/>
            <a:ext cx="762000" cy="6096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/>
              <a:t>App.</a:t>
            </a:r>
            <a:br>
              <a:rPr lang="en-US"/>
            </a:br>
            <a:r>
              <a:rPr lang="en-US"/>
              <a:t>Logic</a:t>
            </a:r>
          </a:p>
        </p:txBody>
      </p:sp>
      <p:sp>
        <p:nvSpPr>
          <p:cNvPr id="8207" name="Line 12"/>
          <p:cNvSpPr>
            <a:spLocks noChangeShapeType="1"/>
          </p:cNvSpPr>
          <p:nvPr/>
        </p:nvSpPr>
        <p:spPr bwMode="auto">
          <a:xfrm>
            <a:off x="2590800" y="1809750"/>
            <a:ext cx="152400" cy="1524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oval" w="med" len="med"/>
            <a:tailEnd type="oval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208" name="Line 13"/>
          <p:cNvSpPr>
            <a:spLocks noChangeShapeType="1"/>
          </p:cNvSpPr>
          <p:nvPr/>
        </p:nvSpPr>
        <p:spPr bwMode="auto">
          <a:xfrm>
            <a:off x="2743200" y="1962150"/>
            <a:ext cx="152400" cy="1524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oval" w="med" len="med"/>
            <a:tailEnd type="oval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209" name="Line 14"/>
          <p:cNvSpPr>
            <a:spLocks noChangeShapeType="1"/>
          </p:cNvSpPr>
          <p:nvPr/>
        </p:nvSpPr>
        <p:spPr bwMode="auto">
          <a:xfrm flipH="1">
            <a:off x="2438400" y="1809750"/>
            <a:ext cx="152400" cy="1524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oval" w="med" len="med"/>
            <a:tailEnd type="oval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210" name="Line 15"/>
          <p:cNvSpPr>
            <a:spLocks noChangeShapeType="1"/>
          </p:cNvSpPr>
          <p:nvPr/>
        </p:nvSpPr>
        <p:spPr bwMode="auto">
          <a:xfrm>
            <a:off x="2743200" y="1962150"/>
            <a:ext cx="0" cy="1524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oval" w="med" len="med"/>
            <a:tailEnd type="oval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211" name="Line 16"/>
          <p:cNvSpPr>
            <a:spLocks noChangeShapeType="1"/>
          </p:cNvSpPr>
          <p:nvPr/>
        </p:nvSpPr>
        <p:spPr bwMode="auto">
          <a:xfrm>
            <a:off x="2438400" y="2114550"/>
            <a:ext cx="152400" cy="1524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oval" w="med" len="med"/>
            <a:tailEnd type="oval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212" name="Line 17"/>
          <p:cNvSpPr>
            <a:spLocks noChangeShapeType="1"/>
          </p:cNvSpPr>
          <p:nvPr/>
        </p:nvSpPr>
        <p:spPr bwMode="auto">
          <a:xfrm>
            <a:off x="2743200" y="2114550"/>
            <a:ext cx="152400" cy="1524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oval" w="med" len="med"/>
            <a:tailEnd type="oval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213" name="Line 18"/>
          <p:cNvSpPr>
            <a:spLocks noChangeShapeType="1"/>
          </p:cNvSpPr>
          <p:nvPr/>
        </p:nvSpPr>
        <p:spPr bwMode="auto">
          <a:xfrm>
            <a:off x="2362200" y="2647950"/>
            <a:ext cx="1524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oval" w="med" len="med"/>
            <a:tailEnd type="oval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214" name="Line 19"/>
          <p:cNvSpPr>
            <a:spLocks noChangeShapeType="1"/>
          </p:cNvSpPr>
          <p:nvPr/>
        </p:nvSpPr>
        <p:spPr bwMode="auto">
          <a:xfrm>
            <a:off x="2362200" y="2647950"/>
            <a:ext cx="0" cy="1524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oval" w="med" len="med"/>
            <a:tailEnd type="oval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215" name="Line 20"/>
          <p:cNvSpPr>
            <a:spLocks noChangeShapeType="1"/>
          </p:cNvSpPr>
          <p:nvPr/>
        </p:nvSpPr>
        <p:spPr bwMode="auto">
          <a:xfrm>
            <a:off x="2438400" y="1962150"/>
            <a:ext cx="0" cy="1524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oval" w="med" len="med"/>
            <a:tailEnd type="oval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216" name="Line 21"/>
          <p:cNvSpPr>
            <a:spLocks noChangeShapeType="1"/>
          </p:cNvSpPr>
          <p:nvPr/>
        </p:nvSpPr>
        <p:spPr bwMode="auto">
          <a:xfrm>
            <a:off x="2438400" y="2114550"/>
            <a:ext cx="0" cy="1524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oval" w="med" len="med"/>
            <a:tailEnd type="oval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217" name="Line 22"/>
          <p:cNvSpPr>
            <a:spLocks noChangeShapeType="1"/>
          </p:cNvSpPr>
          <p:nvPr/>
        </p:nvSpPr>
        <p:spPr bwMode="auto">
          <a:xfrm flipH="1">
            <a:off x="2286000" y="2114550"/>
            <a:ext cx="152400" cy="1524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oval" w="med" len="med"/>
            <a:tailEnd type="oval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218" name="Line 23"/>
          <p:cNvSpPr>
            <a:spLocks noChangeShapeType="1"/>
          </p:cNvSpPr>
          <p:nvPr/>
        </p:nvSpPr>
        <p:spPr bwMode="auto">
          <a:xfrm flipH="1">
            <a:off x="2438400" y="2266950"/>
            <a:ext cx="152400" cy="1524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oval" w="med" len="med"/>
            <a:tailEnd type="oval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219" name="Line 24"/>
          <p:cNvSpPr>
            <a:spLocks noChangeShapeType="1"/>
          </p:cNvSpPr>
          <p:nvPr/>
        </p:nvSpPr>
        <p:spPr bwMode="auto">
          <a:xfrm>
            <a:off x="2590800" y="2266950"/>
            <a:ext cx="0" cy="1524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oval" w="med" len="med"/>
            <a:tailEnd type="oval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220" name="Line 25"/>
          <p:cNvSpPr>
            <a:spLocks noChangeShapeType="1"/>
          </p:cNvSpPr>
          <p:nvPr/>
        </p:nvSpPr>
        <p:spPr bwMode="auto">
          <a:xfrm>
            <a:off x="2743200" y="2114550"/>
            <a:ext cx="0" cy="1524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oval" w="med" len="med"/>
            <a:tailEnd type="oval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221" name="Line 26"/>
          <p:cNvSpPr>
            <a:spLocks noChangeShapeType="1"/>
          </p:cNvSpPr>
          <p:nvPr/>
        </p:nvSpPr>
        <p:spPr bwMode="auto">
          <a:xfrm>
            <a:off x="2514600" y="2647950"/>
            <a:ext cx="0" cy="1524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oval" w="med" len="med"/>
            <a:tailEnd type="oval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222" name="Line 27"/>
          <p:cNvSpPr>
            <a:spLocks noChangeShapeType="1"/>
          </p:cNvSpPr>
          <p:nvPr/>
        </p:nvSpPr>
        <p:spPr bwMode="auto">
          <a:xfrm>
            <a:off x="2362200" y="2800350"/>
            <a:ext cx="1524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oval" w="med" len="med"/>
            <a:tailEnd type="oval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223" name="Line 28"/>
          <p:cNvSpPr>
            <a:spLocks noChangeShapeType="1"/>
          </p:cNvSpPr>
          <p:nvPr/>
        </p:nvSpPr>
        <p:spPr bwMode="auto">
          <a:xfrm>
            <a:off x="2667000" y="2647950"/>
            <a:ext cx="1524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oval" w="med" len="med"/>
            <a:tailEnd type="oval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224" name="Line 29"/>
          <p:cNvSpPr>
            <a:spLocks noChangeShapeType="1"/>
          </p:cNvSpPr>
          <p:nvPr/>
        </p:nvSpPr>
        <p:spPr bwMode="auto">
          <a:xfrm>
            <a:off x="2667000" y="2647950"/>
            <a:ext cx="0" cy="1524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oval" w="med" len="med"/>
            <a:tailEnd type="oval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225" name="Line 30"/>
          <p:cNvSpPr>
            <a:spLocks noChangeShapeType="1"/>
          </p:cNvSpPr>
          <p:nvPr/>
        </p:nvSpPr>
        <p:spPr bwMode="auto">
          <a:xfrm>
            <a:off x="2819400" y="2647950"/>
            <a:ext cx="0" cy="1524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oval" w="med" len="med"/>
            <a:tailEnd type="oval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226" name="Line 31"/>
          <p:cNvSpPr>
            <a:spLocks noChangeShapeType="1"/>
          </p:cNvSpPr>
          <p:nvPr/>
        </p:nvSpPr>
        <p:spPr bwMode="auto">
          <a:xfrm>
            <a:off x="2667000" y="2800350"/>
            <a:ext cx="1524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oval" w="med" len="med"/>
            <a:tailEnd type="oval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227" name="Line 32"/>
          <p:cNvSpPr>
            <a:spLocks noChangeShapeType="1"/>
          </p:cNvSpPr>
          <p:nvPr/>
        </p:nvSpPr>
        <p:spPr bwMode="auto">
          <a:xfrm>
            <a:off x="2667000" y="2952750"/>
            <a:ext cx="1524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oval" w="med" len="med"/>
            <a:tailEnd type="oval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228" name="Line 33"/>
          <p:cNvSpPr>
            <a:spLocks noChangeShapeType="1"/>
          </p:cNvSpPr>
          <p:nvPr/>
        </p:nvSpPr>
        <p:spPr bwMode="auto">
          <a:xfrm>
            <a:off x="2667000" y="2800350"/>
            <a:ext cx="0" cy="1524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oval" w="med" len="med"/>
            <a:tailEnd type="oval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229" name="Line 34"/>
          <p:cNvSpPr>
            <a:spLocks noChangeShapeType="1"/>
          </p:cNvSpPr>
          <p:nvPr/>
        </p:nvSpPr>
        <p:spPr bwMode="auto">
          <a:xfrm>
            <a:off x="2819400" y="2800350"/>
            <a:ext cx="0" cy="1524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oval" w="med" len="med"/>
            <a:tailEnd type="oval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230" name="Line 35"/>
          <p:cNvSpPr>
            <a:spLocks noChangeShapeType="1"/>
          </p:cNvSpPr>
          <p:nvPr/>
        </p:nvSpPr>
        <p:spPr bwMode="auto">
          <a:xfrm>
            <a:off x="2514600" y="2952750"/>
            <a:ext cx="1524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oval" w="med" len="med"/>
            <a:tailEnd type="oval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231" name="Line 36"/>
          <p:cNvSpPr>
            <a:spLocks noChangeShapeType="1"/>
          </p:cNvSpPr>
          <p:nvPr/>
        </p:nvSpPr>
        <p:spPr bwMode="auto">
          <a:xfrm>
            <a:off x="2362200" y="2952750"/>
            <a:ext cx="1524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oval" w="med" len="med"/>
            <a:tailEnd type="oval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232" name="Line 37"/>
          <p:cNvSpPr>
            <a:spLocks noChangeShapeType="1"/>
          </p:cNvSpPr>
          <p:nvPr/>
        </p:nvSpPr>
        <p:spPr bwMode="auto">
          <a:xfrm>
            <a:off x="2514600" y="2800350"/>
            <a:ext cx="0" cy="1524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oval" w="med" len="med"/>
            <a:tailEnd type="oval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233" name="Line 38"/>
          <p:cNvSpPr>
            <a:spLocks noChangeShapeType="1"/>
          </p:cNvSpPr>
          <p:nvPr/>
        </p:nvSpPr>
        <p:spPr bwMode="auto">
          <a:xfrm>
            <a:off x="2362200" y="2800350"/>
            <a:ext cx="0" cy="1524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oval" w="med" len="med"/>
            <a:tailEnd type="oval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234" name="Line 39"/>
          <p:cNvSpPr>
            <a:spLocks noChangeShapeType="1"/>
          </p:cNvSpPr>
          <p:nvPr/>
        </p:nvSpPr>
        <p:spPr bwMode="auto">
          <a:xfrm>
            <a:off x="2514600" y="2647950"/>
            <a:ext cx="1524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oval" w="med" len="med"/>
            <a:tailEnd type="oval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235" name="Line 40"/>
          <p:cNvSpPr>
            <a:spLocks noChangeShapeType="1"/>
          </p:cNvSpPr>
          <p:nvPr/>
        </p:nvSpPr>
        <p:spPr bwMode="auto">
          <a:xfrm>
            <a:off x="2514600" y="2800350"/>
            <a:ext cx="1524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oval" w="med" len="med"/>
            <a:tailEnd type="oval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236" name="Text Box 41"/>
          <p:cNvSpPr txBox="1">
            <a:spLocks noChangeArrowheads="1"/>
          </p:cNvSpPr>
          <p:nvPr/>
        </p:nvSpPr>
        <p:spPr bwMode="auto">
          <a:xfrm>
            <a:off x="2114550" y="2976563"/>
            <a:ext cx="944563" cy="422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90000"/>
              </a:lnSpc>
            </a:pPr>
            <a:r>
              <a:rPr lang="en-US" sz="1200" b="1"/>
              <a:t>Data</a:t>
            </a:r>
            <a:br>
              <a:rPr lang="en-US" sz="1200" b="1"/>
            </a:br>
            <a:r>
              <a:rPr lang="en-US" sz="1200" b="1"/>
              <a:t>Structures</a:t>
            </a:r>
          </a:p>
        </p:txBody>
      </p:sp>
      <p:sp>
        <p:nvSpPr>
          <p:cNvPr id="8237" name="Text Box 42"/>
          <p:cNvSpPr txBox="1">
            <a:spLocks noChangeArrowheads="1"/>
          </p:cNvSpPr>
          <p:nvPr/>
        </p:nvSpPr>
        <p:spPr bwMode="auto">
          <a:xfrm>
            <a:off x="685800" y="990600"/>
            <a:ext cx="26670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b="1"/>
              <a:t>Traditional Application</a:t>
            </a:r>
          </a:p>
        </p:txBody>
      </p:sp>
      <p:grpSp>
        <p:nvGrpSpPr>
          <p:cNvPr id="8238" name="Group 43"/>
          <p:cNvGrpSpPr>
            <a:grpSpLocks/>
          </p:cNvGrpSpPr>
          <p:nvPr/>
        </p:nvGrpSpPr>
        <p:grpSpPr bwMode="auto">
          <a:xfrm>
            <a:off x="4572000" y="1562100"/>
            <a:ext cx="1219200" cy="1695450"/>
            <a:chOff x="2880" y="948"/>
            <a:chExt cx="768" cy="1068"/>
          </a:xfrm>
        </p:grpSpPr>
        <p:sp>
          <p:nvSpPr>
            <p:cNvPr id="8275" name="AutoShape 44"/>
            <p:cNvSpPr>
              <a:spLocks noChangeArrowheads="1"/>
            </p:cNvSpPr>
            <p:nvPr/>
          </p:nvSpPr>
          <p:spPr bwMode="auto">
            <a:xfrm>
              <a:off x="2880" y="948"/>
              <a:ext cx="768" cy="1068"/>
            </a:xfrm>
            <a:prstGeom prst="roundRect">
              <a:avLst>
                <a:gd name="adj" fmla="val 9134"/>
              </a:avLst>
            </a:prstGeom>
            <a:solidFill>
              <a:srgbClr val="DFFFDF"/>
            </a:solidFill>
            <a:ln w="25400">
              <a:solidFill>
                <a:srgbClr val="43A343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276" name="Rectangle 45"/>
            <p:cNvSpPr>
              <a:spLocks noChangeArrowheads="1"/>
            </p:cNvSpPr>
            <p:nvPr/>
          </p:nvSpPr>
          <p:spPr bwMode="auto">
            <a:xfrm>
              <a:off x="3024" y="1152"/>
              <a:ext cx="480" cy="24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en-US"/>
                <a:t>UI</a:t>
              </a:r>
            </a:p>
          </p:txBody>
        </p:sp>
        <p:sp>
          <p:nvSpPr>
            <p:cNvPr id="8277" name="Rectangle 46"/>
            <p:cNvSpPr>
              <a:spLocks noChangeArrowheads="1"/>
            </p:cNvSpPr>
            <p:nvPr/>
          </p:nvSpPr>
          <p:spPr bwMode="auto">
            <a:xfrm>
              <a:off x="3024" y="1440"/>
              <a:ext cx="480" cy="38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en-US" dirty="0" smtClean="0"/>
                <a:t>App.</a:t>
              </a:r>
              <a:r>
                <a:rPr lang="en-US" dirty="0"/>
                <a:t/>
              </a:r>
              <a:br>
                <a:rPr lang="en-US" dirty="0"/>
              </a:br>
              <a:r>
                <a:rPr lang="en-US" dirty="0"/>
                <a:t>Logic</a:t>
              </a:r>
            </a:p>
          </p:txBody>
        </p:sp>
      </p:grpSp>
      <p:grpSp>
        <p:nvGrpSpPr>
          <p:cNvPr id="2" name="Group 1"/>
          <p:cNvGrpSpPr/>
          <p:nvPr/>
        </p:nvGrpSpPr>
        <p:grpSpPr>
          <a:xfrm>
            <a:off x="7086600" y="1562100"/>
            <a:ext cx="1143000" cy="1695450"/>
            <a:chOff x="7086600" y="1562100"/>
            <a:chExt cx="1143000" cy="1695450"/>
          </a:xfrm>
        </p:grpSpPr>
        <p:sp>
          <p:nvSpPr>
            <p:cNvPr id="8248" name="AutoShape 48"/>
            <p:cNvSpPr>
              <a:spLocks noChangeArrowheads="1"/>
            </p:cNvSpPr>
            <p:nvPr/>
          </p:nvSpPr>
          <p:spPr bwMode="auto">
            <a:xfrm>
              <a:off x="7086600" y="1562100"/>
              <a:ext cx="1143000" cy="1695450"/>
            </a:xfrm>
            <a:prstGeom prst="roundRect">
              <a:avLst>
                <a:gd name="adj" fmla="val 9134"/>
              </a:avLst>
            </a:prstGeom>
            <a:solidFill>
              <a:srgbClr val="DFFFDF"/>
            </a:solidFill>
            <a:ln w="25400">
              <a:solidFill>
                <a:srgbClr val="43A343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8249" name="Group 49"/>
            <p:cNvGrpSpPr>
              <a:grpSpLocks noChangeAspect="1"/>
            </p:cNvGrpSpPr>
            <p:nvPr/>
          </p:nvGrpSpPr>
          <p:grpSpPr bwMode="auto">
            <a:xfrm>
              <a:off x="7239000" y="1660525"/>
              <a:ext cx="838200" cy="381000"/>
              <a:chOff x="4224" y="1008"/>
              <a:chExt cx="1056" cy="480"/>
            </a:xfrm>
          </p:grpSpPr>
          <p:sp>
            <p:nvSpPr>
              <p:cNvPr id="8267" name="Rectangle 50"/>
              <p:cNvSpPr>
                <a:spLocks noChangeAspect="1" noChangeArrowheads="1"/>
              </p:cNvSpPr>
              <p:nvPr/>
            </p:nvSpPr>
            <p:spPr bwMode="auto">
              <a:xfrm>
                <a:off x="4224" y="1008"/>
                <a:ext cx="1056" cy="480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268" name="Line 51"/>
              <p:cNvSpPr>
                <a:spLocks noChangeAspect="1" noChangeShapeType="1"/>
              </p:cNvSpPr>
              <p:nvPr/>
            </p:nvSpPr>
            <p:spPr bwMode="auto">
              <a:xfrm>
                <a:off x="4608" y="1008"/>
                <a:ext cx="0" cy="48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269" name="Line 52"/>
              <p:cNvSpPr>
                <a:spLocks noChangeAspect="1" noChangeShapeType="1"/>
              </p:cNvSpPr>
              <p:nvPr/>
            </p:nvSpPr>
            <p:spPr bwMode="auto">
              <a:xfrm>
                <a:off x="4752" y="1008"/>
                <a:ext cx="0" cy="48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270" name="Line 53"/>
              <p:cNvSpPr>
                <a:spLocks noChangeAspect="1" noChangeShapeType="1"/>
              </p:cNvSpPr>
              <p:nvPr/>
            </p:nvSpPr>
            <p:spPr bwMode="auto">
              <a:xfrm>
                <a:off x="4992" y="1008"/>
                <a:ext cx="0" cy="48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271" name="Line 54"/>
              <p:cNvSpPr>
                <a:spLocks noChangeAspect="1" noChangeShapeType="1"/>
              </p:cNvSpPr>
              <p:nvPr/>
            </p:nvSpPr>
            <p:spPr bwMode="auto">
              <a:xfrm>
                <a:off x="4224" y="1104"/>
                <a:ext cx="1056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272" name="Line 55"/>
              <p:cNvSpPr>
                <a:spLocks noChangeAspect="1" noChangeShapeType="1"/>
              </p:cNvSpPr>
              <p:nvPr/>
            </p:nvSpPr>
            <p:spPr bwMode="auto">
              <a:xfrm>
                <a:off x="4224" y="1200"/>
                <a:ext cx="1056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273" name="Line 56"/>
              <p:cNvSpPr>
                <a:spLocks noChangeAspect="1" noChangeShapeType="1"/>
              </p:cNvSpPr>
              <p:nvPr/>
            </p:nvSpPr>
            <p:spPr bwMode="auto">
              <a:xfrm>
                <a:off x="4224" y="1296"/>
                <a:ext cx="1056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274" name="Line 57"/>
              <p:cNvSpPr>
                <a:spLocks noChangeAspect="1" noChangeShapeType="1"/>
              </p:cNvSpPr>
              <p:nvPr/>
            </p:nvSpPr>
            <p:spPr bwMode="auto">
              <a:xfrm>
                <a:off x="4224" y="1392"/>
                <a:ext cx="1056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8250" name="Group 58"/>
            <p:cNvGrpSpPr>
              <a:grpSpLocks noChangeAspect="1"/>
            </p:cNvGrpSpPr>
            <p:nvPr/>
          </p:nvGrpSpPr>
          <p:grpSpPr bwMode="auto">
            <a:xfrm>
              <a:off x="7505700" y="2133600"/>
              <a:ext cx="304800" cy="533400"/>
              <a:chOff x="4224" y="1824"/>
              <a:chExt cx="384" cy="672"/>
            </a:xfrm>
          </p:grpSpPr>
          <p:sp>
            <p:nvSpPr>
              <p:cNvPr id="8259" name="Rectangle 59"/>
              <p:cNvSpPr>
                <a:spLocks noChangeAspect="1" noChangeArrowheads="1"/>
              </p:cNvSpPr>
              <p:nvPr/>
            </p:nvSpPr>
            <p:spPr bwMode="auto">
              <a:xfrm>
                <a:off x="4224" y="1824"/>
                <a:ext cx="384" cy="672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260" name="Line 60"/>
              <p:cNvSpPr>
                <a:spLocks noChangeAspect="1" noChangeShapeType="1"/>
              </p:cNvSpPr>
              <p:nvPr/>
            </p:nvSpPr>
            <p:spPr bwMode="auto">
              <a:xfrm>
                <a:off x="4416" y="1824"/>
                <a:ext cx="0" cy="672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261" name="Line 61"/>
              <p:cNvSpPr>
                <a:spLocks noChangeAspect="1" noChangeShapeType="1"/>
              </p:cNvSpPr>
              <p:nvPr/>
            </p:nvSpPr>
            <p:spPr bwMode="auto">
              <a:xfrm>
                <a:off x="4224" y="1920"/>
                <a:ext cx="384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262" name="Line 62"/>
              <p:cNvSpPr>
                <a:spLocks noChangeAspect="1" noChangeShapeType="1"/>
              </p:cNvSpPr>
              <p:nvPr/>
            </p:nvSpPr>
            <p:spPr bwMode="auto">
              <a:xfrm>
                <a:off x="4224" y="2016"/>
                <a:ext cx="384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263" name="Line 63"/>
              <p:cNvSpPr>
                <a:spLocks noChangeAspect="1" noChangeShapeType="1"/>
              </p:cNvSpPr>
              <p:nvPr/>
            </p:nvSpPr>
            <p:spPr bwMode="auto">
              <a:xfrm>
                <a:off x="4224" y="2112"/>
                <a:ext cx="384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264" name="Line 64"/>
              <p:cNvSpPr>
                <a:spLocks noChangeAspect="1" noChangeShapeType="1"/>
              </p:cNvSpPr>
              <p:nvPr/>
            </p:nvSpPr>
            <p:spPr bwMode="auto">
              <a:xfrm>
                <a:off x="4224" y="2208"/>
                <a:ext cx="384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265" name="Line 65"/>
              <p:cNvSpPr>
                <a:spLocks noChangeAspect="1" noChangeShapeType="1"/>
              </p:cNvSpPr>
              <p:nvPr/>
            </p:nvSpPr>
            <p:spPr bwMode="auto">
              <a:xfrm>
                <a:off x="4224" y="2304"/>
                <a:ext cx="384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266" name="Line 66"/>
              <p:cNvSpPr>
                <a:spLocks noChangeAspect="1" noChangeShapeType="1"/>
              </p:cNvSpPr>
              <p:nvPr/>
            </p:nvSpPr>
            <p:spPr bwMode="auto">
              <a:xfrm>
                <a:off x="4224" y="2400"/>
                <a:ext cx="384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8251" name="Group 67"/>
            <p:cNvGrpSpPr>
              <a:grpSpLocks noChangeAspect="1"/>
            </p:cNvGrpSpPr>
            <p:nvPr/>
          </p:nvGrpSpPr>
          <p:grpSpPr bwMode="auto">
            <a:xfrm>
              <a:off x="7372350" y="2763838"/>
              <a:ext cx="571500" cy="381000"/>
              <a:chOff x="4080" y="2592"/>
              <a:chExt cx="720" cy="480"/>
            </a:xfrm>
          </p:grpSpPr>
          <p:sp>
            <p:nvSpPr>
              <p:cNvPr id="8252" name="Rectangle 68"/>
              <p:cNvSpPr>
                <a:spLocks noChangeAspect="1" noChangeArrowheads="1"/>
              </p:cNvSpPr>
              <p:nvPr/>
            </p:nvSpPr>
            <p:spPr bwMode="auto">
              <a:xfrm>
                <a:off x="4080" y="2592"/>
                <a:ext cx="720" cy="480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253" name="Line 69"/>
              <p:cNvSpPr>
                <a:spLocks noChangeAspect="1" noChangeShapeType="1"/>
              </p:cNvSpPr>
              <p:nvPr/>
            </p:nvSpPr>
            <p:spPr bwMode="auto">
              <a:xfrm>
                <a:off x="4320" y="2592"/>
                <a:ext cx="0" cy="48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254" name="Line 70"/>
              <p:cNvSpPr>
                <a:spLocks noChangeAspect="1" noChangeShapeType="1"/>
              </p:cNvSpPr>
              <p:nvPr/>
            </p:nvSpPr>
            <p:spPr bwMode="auto">
              <a:xfrm>
                <a:off x="4560" y="2592"/>
                <a:ext cx="0" cy="48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255" name="Line 71"/>
              <p:cNvSpPr>
                <a:spLocks noChangeAspect="1" noChangeShapeType="1"/>
              </p:cNvSpPr>
              <p:nvPr/>
            </p:nvSpPr>
            <p:spPr bwMode="auto">
              <a:xfrm>
                <a:off x="4080" y="2688"/>
                <a:ext cx="720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256" name="Line 72"/>
              <p:cNvSpPr>
                <a:spLocks noChangeAspect="1" noChangeShapeType="1"/>
              </p:cNvSpPr>
              <p:nvPr/>
            </p:nvSpPr>
            <p:spPr bwMode="auto">
              <a:xfrm>
                <a:off x="4080" y="2784"/>
                <a:ext cx="720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257" name="Line 73"/>
              <p:cNvSpPr>
                <a:spLocks noChangeAspect="1" noChangeShapeType="1"/>
              </p:cNvSpPr>
              <p:nvPr/>
            </p:nvSpPr>
            <p:spPr bwMode="auto">
              <a:xfrm>
                <a:off x="4080" y="2880"/>
                <a:ext cx="720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258" name="Line 74"/>
              <p:cNvSpPr>
                <a:spLocks noChangeAspect="1" noChangeShapeType="1"/>
              </p:cNvSpPr>
              <p:nvPr/>
            </p:nvSpPr>
            <p:spPr bwMode="auto">
              <a:xfrm>
                <a:off x="4080" y="2976"/>
                <a:ext cx="720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</p:grpSp>
      <p:sp>
        <p:nvSpPr>
          <p:cNvPr id="8240" name="Text Box 75"/>
          <p:cNvSpPr txBox="1">
            <a:spLocks noChangeArrowheads="1"/>
          </p:cNvSpPr>
          <p:nvPr/>
        </p:nvSpPr>
        <p:spPr bwMode="auto">
          <a:xfrm rot="-5400000">
            <a:off x="3405187" y="2306638"/>
            <a:ext cx="206057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1600"/>
              <a:t>Application Servers</a:t>
            </a:r>
          </a:p>
        </p:txBody>
      </p:sp>
      <p:sp>
        <p:nvSpPr>
          <p:cNvPr id="8241" name="Text Box 76"/>
          <p:cNvSpPr txBox="1">
            <a:spLocks noChangeArrowheads="1"/>
          </p:cNvSpPr>
          <p:nvPr/>
        </p:nvSpPr>
        <p:spPr bwMode="auto">
          <a:xfrm rot="5400000">
            <a:off x="7566025" y="2365375"/>
            <a:ext cx="19050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1600"/>
              <a:t>Storage Servers</a:t>
            </a:r>
          </a:p>
        </p:txBody>
      </p:sp>
      <p:sp>
        <p:nvSpPr>
          <p:cNvPr id="8242" name="AutoShape 77"/>
          <p:cNvSpPr>
            <a:spLocks noChangeArrowheads="1"/>
          </p:cNvSpPr>
          <p:nvPr/>
        </p:nvSpPr>
        <p:spPr bwMode="auto">
          <a:xfrm>
            <a:off x="6019800" y="2266950"/>
            <a:ext cx="990600" cy="533400"/>
          </a:xfrm>
          <a:prstGeom prst="leftRightArrow">
            <a:avLst>
              <a:gd name="adj1" fmla="val 57139"/>
              <a:gd name="adj2" fmla="val 52679"/>
            </a:avLst>
          </a:prstGeom>
          <a:solidFill>
            <a:srgbClr val="DDDDDD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243" name="Text Box 78"/>
          <p:cNvSpPr txBox="1">
            <a:spLocks noChangeArrowheads="1"/>
          </p:cNvSpPr>
          <p:nvPr/>
        </p:nvSpPr>
        <p:spPr bwMode="auto">
          <a:xfrm>
            <a:off x="5264150" y="990600"/>
            <a:ext cx="25082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b="1"/>
              <a:t>Web Application</a:t>
            </a:r>
          </a:p>
        </p:txBody>
      </p:sp>
      <p:sp>
        <p:nvSpPr>
          <p:cNvPr id="8244" name="Text Box 79"/>
          <p:cNvSpPr txBox="1">
            <a:spLocks noChangeArrowheads="1"/>
          </p:cNvSpPr>
          <p:nvPr/>
        </p:nvSpPr>
        <p:spPr bwMode="auto">
          <a:xfrm>
            <a:off x="914400" y="3810000"/>
            <a:ext cx="227488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/>
            <a:r>
              <a:rPr lang="en-US" sz="2400" b="1">
                <a:solidFill>
                  <a:schemeClr val="folHlink"/>
                </a:solidFill>
              </a:rPr>
              <a:t>&lt;&lt; 1</a:t>
            </a:r>
            <a:r>
              <a:rPr lang="en-US" sz="2400" b="1">
                <a:solidFill>
                  <a:schemeClr val="folHlink"/>
                </a:solidFill>
                <a:cs typeface="Arial" charset="0"/>
              </a:rPr>
              <a:t>µs latency</a:t>
            </a:r>
          </a:p>
        </p:txBody>
      </p:sp>
      <p:sp>
        <p:nvSpPr>
          <p:cNvPr id="8245" name="Text Box 80"/>
          <p:cNvSpPr txBox="1">
            <a:spLocks noChangeArrowheads="1"/>
          </p:cNvSpPr>
          <p:nvPr/>
        </p:nvSpPr>
        <p:spPr bwMode="auto">
          <a:xfrm>
            <a:off x="5181600" y="3810000"/>
            <a:ext cx="2667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400" b="1">
                <a:solidFill>
                  <a:schemeClr val="folHlink"/>
                </a:solidFill>
              </a:rPr>
              <a:t>0.5-10ms</a:t>
            </a:r>
            <a:r>
              <a:rPr lang="en-US" sz="2400" b="1">
                <a:solidFill>
                  <a:schemeClr val="folHlink"/>
                </a:solidFill>
                <a:cs typeface="Arial" charset="0"/>
              </a:rPr>
              <a:t> latency</a:t>
            </a:r>
          </a:p>
        </p:txBody>
      </p:sp>
      <p:sp>
        <p:nvSpPr>
          <p:cNvPr id="8246" name="Text Box 81"/>
          <p:cNvSpPr txBox="1">
            <a:spLocks noChangeArrowheads="1"/>
          </p:cNvSpPr>
          <p:nvPr/>
        </p:nvSpPr>
        <p:spPr bwMode="auto">
          <a:xfrm>
            <a:off x="838200" y="3352800"/>
            <a:ext cx="1497526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t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/>
            <a:r>
              <a:rPr lang="en-US" sz="1400" b="1" dirty="0">
                <a:solidFill>
                  <a:schemeClr val="tx2"/>
                </a:solidFill>
              </a:rPr>
              <a:t>Single machine</a:t>
            </a:r>
          </a:p>
        </p:txBody>
      </p:sp>
      <p:sp>
        <p:nvSpPr>
          <p:cNvPr id="8247" name="Text Box 82"/>
          <p:cNvSpPr txBox="1">
            <a:spLocks noChangeArrowheads="1"/>
          </p:cNvSpPr>
          <p:nvPr/>
        </p:nvSpPr>
        <p:spPr bwMode="auto">
          <a:xfrm>
            <a:off x="4191000" y="3505200"/>
            <a:ext cx="1109599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t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/>
            <a:r>
              <a:rPr lang="en-US" sz="1400" b="1" dirty="0"/>
              <a:t>Datacenter</a:t>
            </a:r>
          </a:p>
        </p:txBody>
      </p:sp>
    </p:spTree>
    <p:extLst>
      <p:ext uri="{BB962C8B-B14F-4D97-AF65-F5344CB8AC3E}">
        <p14:creationId xmlns:p14="http://schemas.microsoft.com/office/powerpoint/2010/main" val="21283805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ctrTitle"/>
          </p:nvPr>
        </p:nvSpPr>
        <p:spPr>
          <a:xfrm>
            <a:off x="685800" y="2035175"/>
            <a:ext cx="7772400" cy="1698625"/>
          </a:xfrm>
        </p:spPr>
        <p:txBody>
          <a:bodyPr/>
          <a:lstStyle/>
          <a:p>
            <a:r>
              <a:rPr lang="en-US" dirty="0" smtClean="0"/>
              <a:t>Part VIII: Lessons Learned</a:t>
            </a:r>
            <a:endParaRPr lang="en-US" dirty="0"/>
          </a:p>
        </p:txBody>
      </p:sp>
      <p:sp>
        <p:nvSpPr>
          <p:cNvPr id="8" name="Subtitle 7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66883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Initially chosen for performance (batch writes to disk/flash)</a:t>
            </a:r>
          </a:p>
          <a:p>
            <a:r>
              <a:rPr lang="en-US" dirty="0" smtClean="0"/>
              <a:t>Many other advantages:</a:t>
            </a:r>
          </a:p>
          <a:p>
            <a:pPr lvl="1"/>
            <a:r>
              <a:rPr lang="en-US" dirty="0" smtClean="0"/>
              <a:t>Crash recovery: self-identifying records that can be replayed</a:t>
            </a:r>
          </a:p>
          <a:p>
            <a:pPr lvl="1"/>
            <a:r>
              <a:rPr lang="en-US" dirty="0" smtClean="0"/>
              <a:t>Convenient place for additional metadata (log digest, tablet usage stats)</a:t>
            </a:r>
          </a:p>
          <a:p>
            <a:pPr lvl="1"/>
            <a:r>
              <a:rPr lang="en-US" dirty="0" smtClean="0"/>
              <a:t>Consistent replication: mark consistent points</a:t>
            </a:r>
          </a:p>
          <a:p>
            <a:pPr lvl="1"/>
            <a:r>
              <a:rPr lang="en-US" dirty="0" smtClean="0"/>
              <a:t>Immutable: simplifies concurrent access</a:t>
            </a:r>
          </a:p>
          <a:p>
            <a:pPr lvl="1"/>
            <a:r>
              <a:rPr lang="en-US" dirty="0" smtClean="0"/>
              <a:t>Neutralize zombies (disable head segment)</a:t>
            </a:r>
          </a:p>
          <a:p>
            <a:pPr lvl="1"/>
            <a:r>
              <a:rPr lang="en-US" dirty="0" smtClean="0">
                <a:solidFill>
                  <a:schemeClr val="accent4"/>
                </a:solidFill>
              </a:rPr>
              <a:t>Manages memory quite efficiently</a:t>
            </a:r>
          </a:p>
          <a:p>
            <a:r>
              <a:rPr lang="en-US" dirty="0" smtClean="0"/>
              <a:t>Disadvantage:</a:t>
            </a:r>
          </a:p>
          <a:p>
            <a:pPr lvl="1"/>
            <a:r>
              <a:rPr lang="en-US" dirty="0" smtClean="0"/>
              <a:t>Only one insertion point per master: limits throughput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March 1, 2015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The RAMCloud Storage System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E2162002-2512-45FD-82AF-2FE8F2E91859}" type="slidenum">
              <a:rPr lang="en-US" smtClean="0"/>
              <a:pPr>
                <a:defRPr/>
              </a:pPr>
              <a:t>91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Logging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8037735"/>
      </p:ext>
    </p:extLst>
  </p:cSld>
  <p:clrMapOvr>
    <a:masterClrMapping/>
  </p:clrMapOvr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>
                <a:solidFill>
                  <a:schemeClr val="tx2"/>
                </a:solidFill>
              </a:rPr>
              <a:t>Essential tool for large-scale systems:</a:t>
            </a:r>
          </a:p>
          <a:p>
            <a:r>
              <a:rPr lang="en-US" dirty="0" smtClean="0"/>
              <a:t>Replace centralized decisions with distributed ones:</a:t>
            </a:r>
          </a:p>
          <a:p>
            <a:pPr lvl="1"/>
            <a:r>
              <a:rPr lang="en-US" dirty="0" smtClean="0"/>
              <a:t>Choosing backups for replicas</a:t>
            </a:r>
          </a:p>
          <a:p>
            <a:pPr lvl="1"/>
            <a:r>
              <a:rPr lang="en-US" dirty="0" smtClean="0"/>
              <a:t>Failure detection</a:t>
            </a:r>
          </a:p>
          <a:p>
            <a:r>
              <a:rPr lang="en-US" dirty="0" smtClean="0"/>
              <a:t>Simple and efficient algorithms for managing large numbers of objects</a:t>
            </a:r>
          </a:p>
          <a:p>
            <a:pPr lvl="1"/>
            <a:r>
              <a:rPr lang="en-US" dirty="0" smtClean="0"/>
              <a:t>Coordinator dividing tablets among partitions during recovery</a:t>
            </a:r>
          </a:p>
          <a:p>
            <a:r>
              <a:rPr lang="en-US" dirty="0" smtClean="0"/>
              <a:t>Many “pretty good” decisions produces nearly optimal result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March 1, 2015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The RAMCloud Storage System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E2162002-2512-45FD-82AF-2FE8F2E91859}" type="slidenum">
              <a:rPr lang="en-US" smtClean="0"/>
              <a:pPr>
                <a:defRPr/>
              </a:pPr>
              <a:t>92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Randomization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733885"/>
      </p:ext>
    </p:extLst>
  </p:cSld>
  <p:clrMapOvr>
    <a:masterClrMapping/>
  </p:clrMapOvr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066800"/>
            <a:ext cx="8229600" cy="5059363"/>
          </a:xfrm>
        </p:spPr>
        <p:txBody>
          <a:bodyPr/>
          <a:lstStyle/>
          <a:p>
            <a:r>
              <a:rPr lang="en-US" sz="2000" dirty="0" smtClean="0"/>
              <a:t>Select 3 backups for segment at random?</a:t>
            </a:r>
          </a:p>
          <a:p>
            <a:r>
              <a:rPr lang="en-US" sz="2000" dirty="0" smtClean="0"/>
              <a:t>Problem:</a:t>
            </a:r>
          </a:p>
          <a:p>
            <a:pPr lvl="1"/>
            <a:r>
              <a:rPr lang="en-US" sz="1800" dirty="0" smtClean="0"/>
              <a:t>In large-scale system, any 3 machine failures results in data loss</a:t>
            </a:r>
          </a:p>
          <a:p>
            <a:pPr lvl="1"/>
            <a:r>
              <a:rPr lang="en-US" sz="1800" dirty="0" smtClean="0"/>
              <a:t>After power outage, ~1% of servers don’t restart</a:t>
            </a:r>
          </a:p>
          <a:p>
            <a:pPr lvl="1"/>
            <a:r>
              <a:rPr lang="en-US" sz="1800" dirty="0" smtClean="0"/>
              <a:t>Every power outage loses a </a:t>
            </a:r>
            <a:r>
              <a:rPr lang="en-US" sz="1800" smtClean="0"/>
              <a:t>few segments!</a:t>
            </a:r>
            <a:endParaRPr lang="en-US" sz="1800" dirty="0" smtClean="0"/>
          </a:p>
          <a:p>
            <a:r>
              <a:rPr lang="en-US" sz="2000" dirty="0" smtClean="0"/>
              <a:t>Solution: </a:t>
            </a:r>
            <a:r>
              <a:rPr lang="en-US" sz="2000" dirty="0" err="1" smtClean="0">
                <a:solidFill>
                  <a:schemeClr val="tx2"/>
                </a:solidFill>
              </a:rPr>
              <a:t>derandomize</a:t>
            </a:r>
            <a:r>
              <a:rPr lang="en-US" sz="2000" dirty="0" smtClean="0">
                <a:solidFill>
                  <a:schemeClr val="tx2"/>
                </a:solidFill>
              </a:rPr>
              <a:t> </a:t>
            </a:r>
            <a:r>
              <a:rPr lang="en-US" sz="2000" dirty="0" smtClean="0"/>
              <a:t>backup selection</a:t>
            </a:r>
          </a:p>
          <a:p>
            <a:pPr lvl="1"/>
            <a:r>
              <a:rPr lang="en-US" sz="1800" dirty="0" smtClean="0"/>
              <a:t>Pick first backup at random (for</a:t>
            </a:r>
            <a:br>
              <a:rPr lang="en-US" sz="1800" dirty="0" smtClean="0"/>
            </a:br>
            <a:r>
              <a:rPr lang="en-US" sz="1800" dirty="0" smtClean="0"/>
              <a:t>load balancing)</a:t>
            </a:r>
          </a:p>
          <a:p>
            <a:pPr lvl="1"/>
            <a:r>
              <a:rPr lang="en-US" sz="1800" dirty="0" smtClean="0"/>
              <a:t>Other backups deterministic</a:t>
            </a:r>
            <a:br>
              <a:rPr lang="en-US" sz="1800" dirty="0" smtClean="0"/>
            </a:br>
            <a:r>
              <a:rPr lang="en-US" sz="1800" dirty="0" smtClean="0"/>
              <a:t>(</a:t>
            </a:r>
            <a:r>
              <a:rPr lang="en-US" sz="1800" dirty="0" smtClean="0">
                <a:solidFill>
                  <a:schemeClr val="accent4"/>
                </a:solidFill>
              </a:rPr>
              <a:t>replication groups</a:t>
            </a:r>
            <a:r>
              <a:rPr lang="en-US" sz="1800" dirty="0" smtClean="0"/>
              <a:t>)</a:t>
            </a:r>
          </a:p>
          <a:p>
            <a:pPr lvl="1"/>
            <a:r>
              <a:rPr lang="en-US" sz="1800" dirty="0" smtClean="0"/>
              <a:t>Result: data safe for hundreds</a:t>
            </a:r>
            <a:br>
              <a:rPr lang="en-US" sz="1800" dirty="0" smtClean="0"/>
            </a:br>
            <a:r>
              <a:rPr lang="en-US" sz="1800" dirty="0" smtClean="0"/>
              <a:t>of years</a:t>
            </a:r>
          </a:p>
          <a:p>
            <a:pPr lvl="1"/>
            <a:r>
              <a:rPr lang="en-US" sz="1800" dirty="0" smtClean="0"/>
              <a:t>(but, lose more data in each</a:t>
            </a:r>
            <a:br>
              <a:rPr lang="en-US" sz="1800" dirty="0" smtClean="0"/>
            </a:br>
            <a:r>
              <a:rPr lang="en-US" sz="1800" dirty="0" smtClean="0"/>
              <a:t>loss)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March 1, 2015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The RAMCloud Storage System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E2162002-2512-45FD-82AF-2FE8F2E91859}" type="slidenum">
              <a:rPr lang="en-US" smtClean="0"/>
              <a:pPr>
                <a:defRPr/>
              </a:pPr>
              <a:t>93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Sometimes Randomization is Bad!</a:t>
            </a:r>
            <a:endParaRPr lang="en-US" dirty="0"/>
          </a:p>
        </p:txBody>
      </p:sp>
      <p:pic>
        <p:nvPicPr>
          <p:cNvPr id="1026" name="Picture 2" descr="C:\Users\ouster\Desktop\copysets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3702252"/>
            <a:ext cx="4189413" cy="23175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927137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066800"/>
            <a:ext cx="8229600" cy="5257800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>
                <a:solidFill>
                  <a:schemeClr val="tx2"/>
                </a:solidFill>
              </a:rPr>
              <a:t>Assume operations may not succeed at first: provide mechanism for retries</a:t>
            </a:r>
          </a:p>
          <a:p>
            <a:r>
              <a:rPr lang="en-US" dirty="0" smtClean="0"/>
              <a:t>Fault tolerance:</a:t>
            </a:r>
          </a:p>
          <a:p>
            <a:pPr lvl="1">
              <a:spcBef>
                <a:spcPts val="300"/>
              </a:spcBef>
            </a:pPr>
            <a:r>
              <a:rPr lang="en-US" dirty="0" smtClean="0"/>
              <a:t>After crash, reconstruct data and retry</a:t>
            </a:r>
          </a:p>
          <a:p>
            <a:pPr lvl="1">
              <a:spcBef>
                <a:spcPts val="300"/>
              </a:spcBef>
            </a:pPr>
            <a:r>
              <a:rPr lang="en-US" dirty="0" smtClean="0"/>
              <a:t>Incomplete recovery</a:t>
            </a:r>
          </a:p>
          <a:p>
            <a:r>
              <a:rPr lang="en-US" dirty="0" smtClean="0"/>
              <a:t>Configuration changes (e.g., tablet moved)</a:t>
            </a:r>
          </a:p>
          <a:p>
            <a:r>
              <a:rPr lang="en-US" dirty="0" smtClean="0"/>
              <a:t>Blocking:</a:t>
            </a:r>
          </a:p>
          <a:p>
            <a:pPr lvl="1">
              <a:spcBef>
                <a:spcPts val="300"/>
              </a:spcBef>
            </a:pPr>
            <a:r>
              <a:rPr lang="en-US" dirty="0" smtClean="0"/>
              <a:t>Don’t block operations on servers (resource exhaustion, deadlock)</a:t>
            </a:r>
          </a:p>
          <a:p>
            <a:pPr lvl="1">
              <a:spcBef>
                <a:spcPts val="300"/>
              </a:spcBef>
            </a:pPr>
            <a:r>
              <a:rPr lang="en-US" dirty="0" smtClean="0"/>
              <a:t>Return STATUS_RETRY error; client retries later</a:t>
            </a:r>
          </a:p>
          <a:p>
            <a:r>
              <a:rPr lang="en-US" dirty="0" smtClean="0"/>
              <a:t>Retries now built into RPC system</a:t>
            </a:r>
          </a:p>
          <a:p>
            <a:pPr lvl="1">
              <a:spcBef>
                <a:spcPts val="300"/>
              </a:spcBef>
            </a:pPr>
            <a:r>
              <a:rPr lang="en-US" dirty="0" smtClean="0"/>
              <a:t>All RPCs transparently retry-able</a:t>
            </a:r>
          </a:p>
          <a:p>
            <a:pPr lvl="1">
              <a:spcBef>
                <a:spcPts val="300"/>
              </a:spcBef>
            </a:pPr>
            <a:r>
              <a:rPr lang="en-US" dirty="0" smtClean="0"/>
              <a:t>Can define reusable </a:t>
            </a:r>
            <a:r>
              <a:rPr lang="en-US" dirty="0" smtClean="0">
                <a:solidFill>
                  <a:schemeClr val="tx2"/>
                </a:solidFill>
              </a:rPr>
              <a:t>retry modules </a:t>
            </a:r>
            <a:r>
              <a:rPr lang="en-US" dirty="0" smtClean="0"/>
              <a:t>(e.g. for “tablet moved”)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March 1, 2015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The RAMCloud Storage System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E2162002-2512-45FD-82AF-2FE8F2E91859}" type="slidenum">
              <a:rPr lang="en-US" smtClean="0"/>
              <a:pPr>
                <a:defRPr/>
              </a:pPr>
              <a:t>94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Ubiquitous Retry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771691"/>
      </p:ext>
    </p:extLst>
  </p:cSld>
  <p:clrMapOvr>
    <a:masterClrMapping/>
  </p:clrMapOvr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066800"/>
            <a:ext cx="8229600" cy="5059363"/>
          </a:xfrm>
        </p:spPr>
        <p:txBody>
          <a:bodyPr/>
          <a:lstStyle/>
          <a:p>
            <a:r>
              <a:rPr lang="en-US" dirty="0" smtClean="0"/>
              <a:t>RAMCloud contains many DCFT modules (Distributed, Concurrent, Fault-Tolerant)</a:t>
            </a:r>
          </a:p>
          <a:p>
            <a:pPr lvl="1"/>
            <a:r>
              <a:rPr lang="en-US" dirty="0" smtClean="0"/>
              <a:t>Segment replica manager</a:t>
            </a:r>
          </a:p>
          <a:p>
            <a:pPr lvl="1"/>
            <a:r>
              <a:rPr lang="en-US" dirty="0" smtClean="0"/>
              <a:t>Cluster membership </a:t>
            </a:r>
            <a:r>
              <a:rPr lang="en-US" dirty="0" err="1" smtClean="0"/>
              <a:t>notifier</a:t>
            </a:r>
            <a:endParaRPr lang="en-US" dirty="0" smtClean="0"/>
          </a:p>
          <a:p>
            <a:pPr lvl="1"/>
            <a:r>
              <a:rPr lang="en-US" dirty="0" smtClean="0"/>
              <a:t>Main loop of recovery masters</a:t>
            </a:r>
          </a:p>
          <a:p>
            <a:pPr lvl="1"/>
            <a:r>
              <a:rPr lang="en-US" dirty="0" smtClean="0"/>
              <a:t>Multi-read dispatcher</a:t>
            </a:r>
          </a:p>
          <a:p>
            <a:pPr lvl="1"/>
            <a:r>
              <a:rPr lang="en-US" dirty="0" smtClean="0"/>
              <a:t>...</a:t>
            </a:r>
          </a:p>
          <a:p>
            <a:r>
              <a:rPr lang="en-US" dirty="0" smtClean="0"/>
              <a:t>Very hard to implement! (</a:t>
            </a:r>
            <a:r>
              <a:rPr lang="en-US" dirty="0" err="1" smtClean="0"/>
              <a:t>nondeterminism</a:t>
            </a:r>
            <a:r>
              <a:rPr lang="en-US" dirty="0" smtClean="0"/>
              <a:t>)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March 1, 2015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The RAMCloud Storage System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E2162002-2512-45FD-82AF-2FE8F2E91859}" type="slidenum">
              <a:rPr lang="en-US" smtClean="0"/>
              <a:pPr>
                <a:defRPr/>
              </a:pPr>
              <a:t>95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Rules-Based Programming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9347287"/>
      </p:ext>
    </p:extLst>
  </p:cSld>
  <p:clrMapOvr>
    <a:masterClrMapping/>
  </p:clrMapOvr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Content Placeholder 2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Solution: decompose code into rules</a:t>
            </a:r>
            <a:endParaRPr lang="en-US" dirty="0"/>
          </a:p>
          <a:p>
            <a:pPr lvl="1"/>
            <a:r>
              <a:rPr lang="en-US" dirty="0"/>
              <a:t>Rule = condition to check against state, action to </a:t>
            </a:r>
            <a:r>
              <a:rPr lang="en-US" dirty="0" smtClean="0"/>
              <a:t>execute</a:t>
            </a:r>
            <a:endParaRPr lang="en-US" dirty="0"/>
          </a:p>
          <a:p>
            <a:pPr lvl="1"/>
            <a:r>
              <a:rPr lang="en-US" dirty="0" smtClean="0"/>
              <a:t>Each rule makes incremental progress towards a goal</a:t>
            </a:r>
            <a:endParaRPr lang="en-US" dirty="0"/>
          </a:p>
          <a:p>
            <a:pPr lvl="1"/>
            <a:r>
              <a:rPr lang="en-US" dirty="0"/>
              <a:t>DCFT module = retry </a:t>
            </a:r>
            <a:r>
              <a:rPr lang="en-US" dirty="0" smtClean="0"/>
              <a:t>loop</a:t>
            </a:r>
            <a:endParaRPr lang="en-US" dirty="0"/>
          </a:p>
          <a:p>
            <a:pPr lvl="1"/>
            <a:r>
              <a:rPr lang="en-US" dirty="0" smtClean="0"/>
              <a:t>Execute rules </a:t>
            </a:r>
            <a:r>
              <a:rPr lang="en-US" dirty="0"/>
              <a:t>until goal reached</a:t>
            </a:r>
          </a:p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March 1, 2015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The RAMCloud Storage System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E2162002-2512-45FD-82AF-2FE8F2E91859}" type="slidenum">
              <a:rPr lang="en-US" smtClean="0"/>
              <a:pPr>
                <a:defRPr/>
              </a:pPr>
              <a:t>96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Rules-Based Programming, cont’d</a:t>
            </a:r>
            <a:endParaRPr lang="en-US" dirty="0"/>
          </a:p>
        </p:txBody>
      </p:sp>
      <p:sp>
        <p:nvSpPr>
          <p:cNvPr id="7" name="Freeform 6"/>
          <p:cNvSpPr/>
          <p:nvPr/>
        </p:nvSpPr>
        <p:spPr>
          <a:xfrm>
            <a:off x="2743200" y="3810000"/>
            <a:ext cx="1523999" cy="1981199"/>
          </a:xfrm>
          <a:custGeom>
            <a:avLst/>
            <a:gdLst>
              <a:gd name="connsiteX0" fmla="*/ 1233433 w 1452570"/>
              <a:gd name="connsiteY0" fmla="*/ 80834 h 1820131"/>
              <a:gd name="connsiteX1" fmla="*/ 1446268 w 1452570"/>
              <a:gd name="connsiteY1" fmla="*/ 742986 h 1820131"/>
              <a:gd name="connsiteX2" fmla="*/ 1328026 w 1452570"/>
              <a:gd name="connsiteY2" fmla="*/ 1539144 h 1820131"/>
              <a:gd name="connsiteX3" fmla="*/ 673757 w 1452570"/>
              <a:gd name="connsiteY3" fmla="*/ 1815041 h 1820131"/>
              <a:gd name="connsiteX4" fmla="*/ 19488 w 1452570"/>
              <a:gd name="connsiteY4" fmla="*/ 1342075 h 1820131"/>
              <a:gd name="connsiteX5" fmla="*/ 185026 w 1452570"/>
              <a:gd name="connsiteY5" fmla="*/ 782400 h 1820131"/>
              <a:gd name="connsiteX6" fmla="*/ 319033 w 1452570"/>
              <a:gd name="connsiteY6" fmla="*/ 380379 h 1820131"/>
              <a:gd name="connsiteX7" fmla="*/ 823530 w 1452570"/>
              <a:gd name="connsiteY7" fmla="*/ 41420 h 1820131"/>
              <a:gd name="connsiteX8" fmla="*/ 1233433 w 1452570"/>
              <a:gd name="connsiteY8" fmla="*/ 80834 h 1820131"/>
              <a:gd name="connsiteX0" fmla="*/ 1233433 w 1452570"/>
              <a:gd name="connsiteY0" fmla="*/ 72612 h 1811909"/>
              <a:gd name="connsiteX1" fmla="*/ 1446268 w 1452570"/>
              <a:gd name="connsiteY1" fmla="*/ 734764 h 1811909"/>
              <a:gd name="connsiteX2" fmla="*/ 1328026 w 1452570"/>
              <a:gd name="connsiteY2" fmla="*/ 1530922 h 1811909"/>
              <a:gd name="connsiteX3" fmla="*/ 673757 w 1452570"/>
              <a:gd name="connsiteY3" fmla="*/ 1806819 h 1811909"/>
              <a:gd name="connsiteX4" fmla="*/ 19488 w 1452570"/>
              <a:gd name="connsiteY4" fmla="*/ 1333853 h 1811909"/>
              <a:gd name="connsiteX5" fmla="*/ 185026 w 1452570"/>
              <a:gd name="connsiteY5" fmla="*/ 774178 h 1811909"/>
              <a:gd name="connsiteX6" fmla="*/ 319033 w 1452570"/>
              <a:gd name="connsiteY6" fmla="*/ 372157 h 1811909"/>
              <a:gd name="connsiteX7" fmla="*/ 823530 w 1452570"/>
              <a:gd name="connsiteY7" fmla="*/ 33198 h 1811909"/>
              <a:gd name="connsiteX8" fmla="*/ 1233433 w 1452570"/>
              <a:gd name="connsiteY8" fmla="*/ 72612 h 1811909"/>
              <a:gd name="connsiteX0" fmla="*/ 1233433 w 1452570"/>
              <a:gd name="connsiteY0" fmla="*/ 72612 h 1811909"/>
              <a:gd name="connsiteX1" fmla="*/ 1446268 w 1452570"/>
              <a:gd name="connsiteY1" fmla="*/ 734764 h 1811909"/>
              <a:gd name="connsiteX2" fmla="*/ 1328026 w 1452570"/>
              <a:gd name="connsiteY2" fmla="*/ 1530922 h 1811909"/>
              <a:gd name="connsiteX3" fmla="*/ 673757 w 1452570"/>
              <a:gd name="connsiteY3" fmla="*/ 1806819 h 1811909"/>
              <a:gd name="connsiteX4" fmla="*/ 19488 w 1452570"/>
              <a:gd name="connsiteY4" fmla="*/ 1333853 h 1811909"/>
              <a:gd name="connsiteX5" fmla="*/ 185026 w 1452570"/>
              <a:gd name="connsiteY5" fmla="*/ 774178 h 1811909"/>
              <a:gd name="connsiteX6" fmla="*/ 319033 w 1452570"/>
              <a:gd name="connsiteY6" fmla="*/ 372157 h 1811909"/>
              <a:gd name="connsiteX7" fmla="*/ 823530 w 1452570"/>
              <a:gd name="connsiteY7" fmla="*/ 33198 h 1811909"/>
              <a:gd name="connsiteX8" fmla="*/ 1233433 w 1452570"/>
              <a:gd name="connsiteY8" fmla="*/ 72612 h 1811909"/>
              <a:gd name="connsiteX0" fmla="*/ 1233433 w 1452570"/>
              <a:gd name="connsiteY0" fmla="*/ 72612 h 1811909"/>
              <a:gd name="connsiteX1" fmla="*/ 1446268 w 1452570"/>
              <a:gd name="connsiteY1" fmla="*/ 734764 h 1811909"/>
              <a:gd name="connsiteX2" fmla="*/ 1328026 w 1452570"/>
              <a:gd name="connsiteY2" fmla="*/ 1530922 h 1811909"/>
              <a:gd name="connsiteX3" fmla="*/ 673757 w 1452570"/>
              <a:gd name="connsiteY3" fmla="*/ 1806819 h 1811909"/>
              <a:gd name="connsiteX4" fmla="*/ 19488 w 1452570"/>
              <a:gd name="connsiteY4" fmla="*/ 1333853 h 1811909"/>
              <a:gd name="connsiteX5" fmla="*/ 185026 w 1452570"/>
              <a:gd name="connsiteY5" fmla="*/ 774178 h 1811909"/>
              <a:gd name="connsiteX6" fmla="*/ 319033 w 1452570"/>
              <a:gd name="connsiteY6" fmla="*/ 372157 h 1811909"/>
              <a:gd name="connsiteX7" fmla="*/ 823530 w 1452570"/>
              <a:gd name="connsiteY7" fmla="*/ 33198 h 1811909"/>
              <a:gd name="connsiteX8" fmla="*/ 1233433 w 1452570"/>
              <a:gd name="connsiteY8" fmla="*/ 72612 h 1811909"/>
              <a:gd name="connsiteX0" fmla="*/ 1233433 w 1452570"/>
              <a:gd name="connsiteY0" fmla="*/ 138950 h 1878247"/>
              <a:gd name="connsiteX1" fmla="*/ 1446268 w 1452570"/>
              <a:gd name="connsiteY1" fmla="*/ 801102 h 1878247"/>
              <a:gd name="connsiteX2" fmla="*/ 1328026 w 1452570"/>
              <a:gd name="connsiteY2" fmla="*/ 1597260 h 1878247"/>
              <a:gd name="connsiteX3" fmla="*/ 673757 w 1452570"/>
              <a:gd name="connsiteY3" fmla="*/ 1873157 h 1878247"/>
              <a:gd name="connsiteX4" fmla="*/ 19488 w 1452570"/>
              <a:gd name="connsiteY4" fmla="*/ 1400191 h 1878247"/>
              <a:gd name="connsiteX5" fmla="*/ 185026 w 1452570"/>
              <a:gd name="connsiteY5" fmla="*/ 840516 h 1878247"/>
              <a:gd name="connsiteX6" fmla="*/ 319033 w 1452570"/>
              <a:gd name="connsiteY6" fmla="*/ 438495 h 1878247"/>
              <a:gd name="connsiteX7" fmla="*/ 823530 w 1452570"/>
              <a:gd name="connsiteY7" fmla="*/ 99536 h 1878247"/>
              <a:gd name="connsiteX8" fmla="*/ 1233433 w 1452570"/>
              <a:gd name="connsiteY8" fmla="*/ 138950 h 1878247"/>
              <a:gd name="connsiteX0" fmla="*/ 1233433 w 1452570"/>
              <a:gd name="connsiteY0" fmla="*/ 138950 h 1878247"/>
              <a:gd name="connsiteX1" fmla="*/ 1446268 w 1452570"/>
              <a:gd name="connsiteY1" fmla="*/ 801102 h 1878247"/>
              <a:gd name="connsiteX2" fmla="*/ 1328026 w 1452570"/>
              <a:gd name="connsiteY2" fmla="*/ 1597260 h 1878247"/>
              <a:gd name="connsiteX3" fmla="*/ 673757 w 1452570"/>
              <a:gd name="connsiteY3" fmla="*/ 1873157 h 1878247"/>
              <a:gd name="connsiteX4" fmla="*/ 19488 w 1452570"/>
              <a:gd name="connsiteY4" fmla="*/ 1400191 h 1878247"/>
              <a:gd name="connsiteX5" fmla="*/ 185026 w 1452570"/>
              <a:gd name="connsiteY5" fmla="*/ 840516 h 1878247"/>
              <a:gd name="connsiteX6" fmla="*/ 319033 w 1452570"/>
              <a:gd name="connsiteY6" fmla="*/ 438495 h 1878247"/>
              <a:gd name="connsiteX7" fmla="*/ 823530 w 1452570"/>
              <a:gd name="connsiteY7" fmla="*/ 99536 h 1878247"/>
              <a:gd name="connsiteX8" fmla="*/ 1233433 w 1452570"/>
              <a:gd name="connsiteY8" fmla="*/ 138950 h 1878247"/>
              <a:gd name="connsiteX0" fmla="*/ 1233433 w 1452570"/>
              <a:gd name="connsiteY0" fmla="*/ 138950 h 1878247"/>
              <a:gd name="connsiteX1" fmla="*/ 1446268 w 1452570"/>
              <a:gd name="connsiteY1" fmla="*/ 801102 h 1878247"/>
              <a:gd name="connsiteX2" fmla="*/ 1328026 w 1452570"/>
              <a:gd name="connsiteY2" fmla="*/ 1597260 h 1878247"/>
              <a:gd name="connsiteX3" fmla="*/ 673757 w 1452570"/>
              <a:gd name="connsiteY3" fmla="*/ 1873157 h 1878247"/>
              <a:gd name="connsiteX4" fmla="*/ 19488 w 1452570"/>
              <a:gd name="connsiteY4" fmla="*/ 1400191 h 1878247"/>
              <a:gd name="connsiteX5" fmla="*/ 185026 w 1452570"/>
              <a:gd name="connsiteY5" fmla="*/ 840516 h 1878247"/>
              <a:gd name="connsiteX6" fmla="*/ 319033 w 1452570"/>
              <a:gd name="connsiteY6" fmla="*/ 438495 h 1878247"/>
              <a:gd name="connsiteX7" fmla="*/ 823530 w 1452570"/>
              <a:gd name="connsiteY7" fmla="*/ 99536 h 1878247"/>
              <a:gd name="connsiteX8" fmla="*/ 1233433 w 1452570"/>
              <a:gd name="connsiteY8" fmla="*/ 138950 h 1878247"/>
              <a:gd name="connsiteX0" fmla="*/ 1233433 w 1567063"/>
              <a:gd name="connsiteY0" fmla="*/ 138950 h 1878247"/>
              <a:gd name="connsiteX1" fmla="*/ 1446268 w 1567063"/>
              <a:gd name="connsiteY1" fmla="*/ 801102 h 1878247"/>
              <a:gd name="connsiteX2" fmla="*/ 1328026 w 1567063"/>
              <a:gd name="connsiteY2" fmla="*/ 1597260 h 1878247"/>
              <a:gd name="connsiteX3" fmla="*/ 673757 w 1567063"/>
              <a:gd name="connsiteY3" fmla="*/ 1873157 h 1878247"/>
              <a:gd name="connsiteX4" fmla="*/ 19488 w 1567063"/>
              <a:gd name="connsiteY4" fmla="*/ 1400191 h 1878247"/>
              <a:gd name="connsiteX5" fmla="*/ 185026 w 1567063"/>
              <a:gd name="connsiteY5" fmla="*/ 840516 h 1878247"/>
              <a:gd name="connsiteX6" fmla="*/ 319033 w 1567063"/>
              <a:gd name="connsiteY6" fmla="*/ 438495 h 1878247"/>
              <a:gd name="connsiteX7" fmla="*/ 823530 w 1567063"/>
              <a:gd name="connsiteY7" fmla="*/ 99536 h 1878247"/>
              <a:gd name="connsiteX8" fmla="*/ 1233433 w 1567063"/>
              <a:gd name="connsiteY8" fmla="*/ 138950 h 1878247"/>
              <a:gd name="connsiteX0" fmla="*/ 1233433 w 1567063"/>
              <a:gd name="connsiteY0" fmla="*/ 138950 h 1878247"/>
              <a:gd name="connsiteX1" fmla="*/ 1446268 w 1567063"/>
              <a:gd name="connsiteY1" fmla="*/ 801102 h 1878247"/>
              <a:gd name="connsiteX2" fmla="*/ 1328026 w 1567063"/>
              <a:gd name="connsiteY2" fmla="*/ 1597260 h 1878247"/>
              <a:gd name="connsiteX3" fmla="*/ 673757 w 1567063"/>
              <a:gd name="connsiteY3" fmla="*/ 1873157 h 1878247"/>
              <a:gd name="connsiteX4" fmla="*/ 19488 w 1567063"/>
              <a:gd name="connsiteY4" fmla="*/ 1400191 h 1878247"/>
              <a:gd name="connsiteX5" fmla="*/ 185026 w 1567063"/>
              <a:gd name="connsiteY5" fmla="*/ 840516 h 1878247"/>
              <a:gd name="connsiteX6" fmla="*/ 319033 w 1567063"/>
              <a:gd name="connsiteY6" fmla="*/ 438495 h 1878247"/>
              <a:gd name="connsiteX7" fmla="*/ 823530 w 1567063"/>
              <a:gd name="connsiteY7" fmla="*/ 99536 h 1878247"/>
              <a:gd name="connsiteX8" fmla="*/ 1233433 w 1567063"/>
              <a:gd name="connsiteY8" fmla="*/ 138950 h 1878247"/>
              <a:gd name="connsiteX0" fmla="*/ 1233433 w 1567063"/>
              <a:gd name="connsiteY0" fmla="*/ 138950 h 1878247"/>
              <a:gd name="connsiteX1" fmla="*/ 1446268 w 1567063"/>
              <a:gd name="connsiteY1" fmla="*/ 801102 h 1878247"/>
              <a:gd name="connsiteX2" fmla="*/ 1328026 w 1567063"/>
              <a:gd name="connsiteY2" fmla="*/ 1597260 h 1878247"/>
              <a:gd name="connsiteX3" fmla="*/ 673757 w 1567063"/>
              <a:gd name="connsiteY3" fmla="*/ 1873157 h 1878247"/>
              <a:gd name="connsiteX4" fmla="*/ 19488 w 1567063"/>
              <a:gd name="connsiteY4" fmla="*/ 1400191 h 1878247"/>
              <a:gd name="connsiteX5" fmla="*/ 185026 w 1567063"/>
              <a:gd name="connsiteY5" fmla="*/ 840516 h 1878247"/>
              <a:gd name="connsiteX6" fmla="*/ 319033 w 1567063"/>
              <a:gd name="connsiteY6" fmla="*/ 438495 h 1878247"/>
              <a:gd name="connsiteX7" fmla="*/ 823530 w 1567063"/>
              <a:gd name="connsiteY7" fmla="*/ 99536 h 1878247"/>
              <a:gd name="connsiteX8" fmla="*/ 1233433 w 1567063"/>
              <a:gd name="connsiteY8" fmla="*/ 138950 h 1878247"/>
              <a:gd name="connsiteX0" fmla="*/ 1233433 w 1641268"/>
              <a:gd name="connsiteY0" fmla="*/ 138950 h 1878247"/>
              <a:gd name="connsiteX1" fmla="*/ 1446268 w 1641268"/>
              <a:gd name="connsiteY1" fmla="*/ 801102 h 1878247"/>
              <a:gd name="connsiteX2" fmla="*/ 1328026 w 1641268"/>
              <a:gd name="connsiteY2" fmla="*/ 1597260 h 1878247"/>
              <a:gd name="connsiteX3" fmla="*/ 673757 w 1641268"/>
              <a:gd name="connsiteY3" fmla="*/ 1873157 h 1878247"/>
              <a:gd name="connsiteX4" fmla="*/ 19488 w 1641268"/>
              <a:gd name="connsiteY4" fmla="*/ 1400191 h 1878247"/>
              <a:gd name="connsiteX5" fmla="*/ 185026 w 1641268"/>
              <a:gd name="connsiteY5" fmla="*/ 840516 h 1878247"/>
              <a:gd name="connsiteX6" fmla="*/ 319033 w 1641268"/>
              <a:gd name="connsiteY6" fmla="*/ 438495 h 1878247"/>
              <a:gd name="connsiteX7" fmla="*/ 823530 w 1641268"/>
              <a:gd name="connsiteY7" fmla="*/ 99536 h 1878247"/>
              <a:gd name="connsiteX8" fmla="*/ 1233433 w 1641268"/>
              <a:gd name="connsiteY8" fmla="*/ 138950 h 1878247"/>
              <a:gd name="connsiteX0" fmla="*/ 1233433 w 1641268"/>
              <a:gd name="connsiteY0" fmla="*/ 138950 h 1903586"/>
              <a:gd name="connsiteX1" fmla="*/ 1446268 w 1641268"/>
              <a:gd name="connsiteY1" fmla="*/ 801102 h 1903586"/>
              <a:gd name="connsiteX2" fmla="*/ 1328026 w 1641268"/>
              <a:gd name="connsiteY2" fmla="*/ 1597260 h 1903586"/>
              <a:gd name="connsiteX3" fmla="*/ 673757 w 1641268"/>
              <a:gd name="connsiteY3" fmla="*/ 1873157 h 1903586"/>
              <a:gd name="connsiteX4" fmla="*/ 19488 w 1641268"/>
              <a:gd name="connsiteY4" fmla="*/ 1400191 h 1903586"/>
              <a:gd name="connsiteX5" fmla="*/ 185026 w 1641268"/>
              <a:gd name="connsiteY5" fmla="*/ 840516 h 1903586"/>
              <a:gd name="connsiteX6" fmla="*/ 319033 w 1641268"/>
              <a:gd name="connsiteY6" fmla="*/ 438495 h 1903586"/>
              <a:gd name="connsiteX7" fmla="*/ 823530 w 1641268"/>
              <a:gd name="connsiteY7" fmla="*/ 99536 h 1903586"/>
              <a:gd name="connsiteX8" fmla="*/ 1233433 w 1641268"/>
              <a:gd name="connsiteY8" fmla="*/ 138950 h 1903586"/>
              <a:gd name="connsiteX0" fmla="*/ 1233433 w 1641268"/>
              <a:gd name="connsiteY0" fmla="*/ 138950 h 1903586"/>
              <a:gd name="connsiteX1" fmla="*/ 1446268 w 1641268"/>
              <a:gd name="connsiteY1" fmla="*/ 801102 h 1903586"/>
              <a:gd name="connsiteX2" fmla="*/ 1328026 w 1641268"/>
              <a:gd name="connsiteY2" fmla="*/ 1597260 h 1903586"/>
              <a:gd name="connsiteX3" fmla="*/ 673757 w 1641268"/>
              <a:gd name="connsiteY3" fmla="*/ 1873157 h 1903586"/>
              <a:gd name="connsiteX4" fmla="*/ 19488 w 1641268"/>
              <a:gd name="connsiteY4" fmla="*/ 1400191 h 1903586"/>
              <a:gd name="connsiteX5" fmla="*/ 185026 w 1641268"/>
              <a:gd name="connsiteY5" fmla="*/ 840516 h 1903586"/>
              <a:gd name="connsiteX6" fmla="*/ 319033 w 1641268"/>
              <a:gd name="connsiteY6" fmla="*/ 438495 h 1903586"/>
              <a:gd name="connsiteX7" fmla="*/ 823530 w 1641268"/>
              <a:gd name="connsiteY7" fmla="*/ 99536 h 1903586"/>
              <a:gd name="connsiteX8" fmla="*/ 1233433 w 1641268"/>
              <a:gd name="connsiteY8" fmla="*/ 138950 h 1903586"/>
              <a:gd name="connsiteX0" fmla="*/ 1233433 w 1641268"/>
              <a:gd name="connsiteY0" fmla="*/ 138950 h 2043472"/>
              <a:gd name="connsiteX1" fmla="*/ 1446268 w 1641268"/>
              <a:gd name="connsiteY1" fmla="*/ 801102 h 2043472"/>
              <a:gd name="connsiteX2" fmla="*/ 1328026 w 1641268"/>
              <a:gd name="connsiteY2" fmla="*/ 1597260 h 2043472"/>
              <a:gd name="connsiteX3" fmla="*/ 673757 w 1641268"/>
              <a:gd name="connsiteY3" fmla="*/ 1873157 h 2043472"/>
              <a:gd name="connsiteX4" fmla="*/ 19488 w 1641268"/>
              <a:gd name="connsiteY4" fmla="*/ 1400191 h 2043472"/>
              <a:gd name="connsiteX5" fmla="*/ 185026 w 1641268"/>
              <a:gd name="connsiteY5" fmla="*/ 840516 h 2043472"/>
              <a:gd name="connsiteX6" fmla="*/ 319033 w 1641268"/>
              <a:gd name="connsiteY6" fmla="*/ 438495 h 2043472"/>
              <a:gd name="connsiteX7" fmla="*/ 823530 w 1641268"/>
              <a:gd name="connsiteY7" fmla="*/ 99536 h 2043472"/>
              <a:gd name="connsiteX8" fmla="*/ 1233433 w 1641268"/>
              <a:gd name="connsiteY8" fmla="*/ 138950 h 2043472"/>
              <a:gd name="connsiteX0" fmla="*/ 1233433 w 1641268"/>
              <a:gd name="connsiteY0" fmla="*/ 138950 h 2043472"/>
              <a:gd name="connsiteX1" fmla="*/ 1446268 w 1641268"/>
              <a:gd name="connsiteY1" fmla="*/ 801102 h 2043472"/>
              <a:gd name="connsiteX2" fmla="*/ 1328026 w 1641268"/>
              <a:gd name="connsiteY2" fmla="*/ 1597260 h 2043472"/>
              <a:gd name="connsiteX3" fmla="*/ 673757 w 1641268"/>
              <a:gd name="connsiteY3" fmla="*/ 1873157 h 2043472"/>
              <a:gd name="connsiteX4" fmla="*/ 19488 w 1641268"/>
              <a:gd name="connsiteY4" fmla="*/ 1400191 h 2043472"/>
              <a:gd name="connsiteX5" fmla="*/ 185026 w 1641268"/>
              <a:gd name="connsiteY5" fmla="*/ 840516 h 2043472"/>
              <a:gd name="connsiteX6" fmla="*/ 319033 w 1641268"/>
              <a:gd name="connsiteY6" fmla="*/ 438495 h 2043472"/>
              <a:gd name="connsiteX7" fmla="*/ 823530 w 1641268"/>
              <a:gd name="connsiteY7" fmla="*/ 99536 h 2043472"/>
              <a:gd name="connsiteX8" fmla="*/ 1233433 w 1641268"/>
              <a:gd name="connsiteY8" fmla="*/ 138950 h 2043472"/>
              <a:gd name="connsiteX0" fmla="*/ 1233433 w 1641268"/>
              <a:gd name="connsiteY0" fmla="*/ 138950 h 2043472"/>
              <a:gd name="connsiteX1" fmla="*/ 1446268 w 1641268"/>
              <a:gd name="connsiteY1" fmla="*/ 801102 h 2043472"/>
              <a:gd name="connsiteX2" fmla="*/ 1328026 w 1641268"/>
              <a:gd name="connsiteY2" fmla="*/ 1597260 h 2043472"/>
              <a:gd name="connsiteX3" fmla="*/ 673757 w 1641268"/>
              <a:gd name="connsiteY3" fmla="*/ 1873157 h 2043472"/>
              <a:gd name="connsiteX4" fmla="*/ 19488 w 1641268"/>
              <a:gd name="connsiteY4" fmla="*/ 1400191 h 2043472"/>
              <a:gd name="connsiteX5" fmla="*/ 185026 w 1641268"/>
              <a:gd name="connsiteY5" fmla="*/ 840516 h 2043472"/>
              <a:gd name="connsiteX6" fmla="*/ 319033 w 1641268"/>
              <a:gd name="connsiteY6" fmla="*/ 438495 h 2043472"/>
              <a:gd name="connsiteX7" fmla="*/ 823530 w 1641268"/>
              <a:gd name="connsiteY7" fmla="*/ 99536 h 2043472"/>
              <a:gd name="connsiteX8" fmla="*/ 1233433 w 1641268"/>
              <a:gd name="connsiteY8" fmla="*/ 138950 h 2043472"/>
              <a:gd name="connsiteX0" fmla="*/ 1405921 w 1813756"/>
              <a:gd name="connsiteY0" fmla="*/ 138950 h 2043472"/>
              <a:gd name="connsiteX1" fmla="*/ 1618756 w 1813756"/>
              <a:gd name="connsiteY1" fmla="*/ 801102 h 2043472"/>
              <a:gd name="connsiteX2" fmla="*/ 1500514 w 1813756"/>
              <a:gd name="connsiteY2" fmla="*/ 1597260 h 2043472"/>
              <a:gd name="connsiteX3" fmla="*/ 846245 w 1813756"/>
              <a:gd name="connsiteY3" fmla="*/ 1873157 h 2043472"/>
              <a:gd name="connsiteX4" fmla="*/ 26438 w 1813756"/>
              <a:gd name="connsiteY4" fmla="*/ 1723384 h 2043472"/>
              <a:gd name="connsiteX5" fmla="*/ 191976 w 1813756"/>
              <a:gd name="connsiteY5" fmla="*/ 1400191 h 2043472"/>
              <a:gd name="connsiteX6" fmla="*/ 357514 w 1813756"/>
              <a:gd name="connsiteY6" fmla="*/ 840516 h 2043472"/>
              <a:gd name="connsiteX7" fmla="*/ 491521 w 1813756"/>
              <a:gd name="connsiteY7" fmla="*/ 438495 h 2043472"/>
              <a:gd name="connsiteX8" fmla="*/ 996018 w 1813756"/>
              <a:gd name="connsiteY8" fmla="*/ 99536 h 2043472"/>
              <a:gd name="connsiteX9" fmla="*/ 1405921 w 1813756"/>
              <a:gd name="connsiteY9" fmla="*/ 138950 h 2043472"/>
              <a:gd name="connsiteX0" fmla="*/ 1215580 w 1623415"/>
              <a:gd name="connsiteY0" fmla="*/ 138950 h 2043472"/>
              <a:gd name="connsiteX1" fmla="*/ 1428415 w 1623415"/>
              <a:gd name="connsiteY1" fmla="*/ 801102 h 2043472"/>
              <a:gd name="connsiteX2" fmla="*/ 1310173 w 1623415"/>
              <a:gd name="connsiteY2" fmla="*/ 1597260 h 2043472"/>
              <a:gd name="connsiteX3" fmla="*/ 655904 w 1623415"/>
              <a:gd name="connsiteY3" fmla="*/ 1873157 h 2043472"/>
              <a:gd name="connsiteX4" fmla="*/ 151408 w 1623415"/>
              <a:gd name="connsiteY4" fmla="*/ 1542081 h 2043472"/>
              <a:gd name="connsiteX5" fmla="*/ 1635 w 1623415"/>
              <a:gd name="connsiteY5" fmla="*/ 1400191 h 2043472"/>
              <a:gd name="connsiteX6" fmla="*/ 167173 w 1623415"/>
              <a:gd name="connsiteY6" fmla="*/ 840516 h 2043472"/>
              <a:gd name="connsiteX7" fmla="*/ 301180 w 1623415"/>
              <a:gd name="connsiteY7" fmla="*/ 438495 h 2043472"/>
              <a:gd name="connsiteX8" fmla="*/ 805677 w 1623415"/>
              <a:gd name="connsiteY8" fmla="*/ 99536 h 2043472"/>
              <a:gd name="connsiteX9" fmla="*/ 1215580 w 1623415"/>
              <a:gd name="connsiteY9" fmla="*/ 138950 h 2043472"/>
              <a:gd name="connsiteX0" fmla="*/ 1255382 w 1663217"/>
              <a:gd name="connsiteY0" fmla="*/ 138950 h 2043472"/>
              <a:gd name="connsiteX1" fmla="*/ 1468217 w 1663217"/>
              <a:gd name="connsiteY1" fmla="*/ 801102 h 2043472"/>
              <a:gd name="connsiteX2" fmla="*/ 1349975 w 1663217"/>
              <a:gd name="connsiteY2" fmla="*/ 1597260 h 2043472"/>
              <a:gd name="connsiteX3" fmla="*/ 695706 w 1663217"/>
              <a:gd name="connsiteY3" fmla="*/ 1873157 h 2043472"/>
              <a:gd name="connsiteX4" fmla="*/ 191210 w 1663217"/>
              <a:gd name="connsiteY4" fmla="*/ 1542081 h 2043472"/>
              <a:gd name="connsiteX5" fmla="*/ 41437 w 1663217"/>
              <a:gd name="connsiteY5" fmla="*/ 1400191 h 2043472"/>
              <a:gd name="connsiteX6" fmla="*/ 206975 w 1663217"/>
              <a:gd name="connsiteY6" fmla="*/ 840516 h 2043472"/>
              <a:gd name="connsiteX7" fmla="*/ 340982 w 1663217"/>
              <a:gd name="connsiteY7" fmla="*/ 438495 h 2043472"/>
              <a:gd name="connsiteX8" fmla="*/ 845479 w 1663217"/>
              <a:gd name="connsiteY8" fmla="*/ 99536 h 2043472"/>
              <a:gd name="connsiteX9" fmla="*/ 1255382 w 1663217"/>
              <a:gd name="connsiteY9" fmla="*/ 138950 h 2043472"/>
              <a:gd name="connsiteX0" fmla="*/ 1255382 w 1663217"/>
              <a:gd name="connsiteY0" fmla="*/ 138950 h 2043472"/>
              <a:gd name="connsiteX1" fmla="*/ 1468217 w 1663217"/>
              <a:gd name="connsiteY1" fmla="*/ 801102 h 2043472"/>
              <a:gd name="connsiteX2" fmla="*/ 1349975 w 1663217"/>
              <a:gd name="connsiteY2" fmla="*/ 1597260 h 2043472"/>
              <a:gd name="connsiteX3" fmla="*/ 695706 w 1663217"/>
              <a:gd name="connsiteY3" fmla="*/ 1873157 h 2043472"/>
              <a:gd name="connsiteX4" fmla="*/ 191210 w 1663217"/>
              <a:gd name="connsiteY4" fmla="*/ 1542081 h 2043472"/>
              <a:gd name="connsiteX5" fmla="*/ 41437 w 1663217"/>
              <a:gd name="connsiteY5" fmla="*/ 1400191 h 2043472"/>
              <a:gd name="connsiteX6" fmla="*/ 206975 w 1663217"/>
              <a:gd name="connsiteY6" fmla="*/ 840516 h 2043472"/>
              <a:gd name="connsiteX7" fmla="*/ 340982 w 1663217"/>
              <a:gd name="connsiteY7" fmla="*/ 438495 h 2043472"/>
              <a:gd name="connsiteX8" fmla="*/ 845479 w 1663217"/>
              <a:gd name="connsiteY8" fmla="*/ 99536 h 2043472"/>
              <a:gd name="connsiteX9" fmla="*/ 1255382 w 1663217"/>
              <a:gd name="connsiteY9" fmla="*/ 138950 h 2043472"/>
              <a:gd name="connsiteX0" fmla="*/ 1259530 w 1667365"/>
              <a:gd name="connsiteY0" fmla="*/ 138950 h 2043472"/>
              <a:gd name="connsiteX1" fmla="*/ 1472365 w 1667365"/>
              <a:gd name="connsiteY1" fmla="*/ 801102 h 2043472"/>
              <a:gd name="connsiteX2" fmla="*/ 1354123 w 1667365"/>
              <a:gd name="connsiteY2" fmla="*/ 1597260 h 2043472"/>
              <a:gd name="connsiteX3" fmla="*/ 699854 w 1667365"/>
              <a:gd name="connsiteY3" fmla="*/ 1873157 h 2043472"/>
              <a:gd name="connsiteX4" fmla="*/ 195358 w 1667365"/>
              <a:gd name="connsiteY4" fmla="*/ 1542081 h 2043472"/>
              <a:gd name="connsiteX5" fmla="*/ 37703 w 1667365"/>
              <a:gd name="connsiteY5" fmla="*/ 1234653 h 2043472"/>
              <a:gd name="connsiteX6" fmla="*/ 211123 w 1667365"/>
              <a:gd name="connsiteY6" fmla="*/ 840516 h 2043472"/>
              <a:gd name="connsiteX7" fmla="*/ 345130 w 1667365"/>
              <a:gd name="connsiteY7" fmla="*/ 438495 h 2043472"/>
              <a:gd name="connsiteX8" fmla="*/ 849627 w 1667365"/>
              <a:gd name="connsiteY8" fmla="*/ 99536 h 2043472"/>
              <a:gd name="connsiteX9" fmla="*/ 1259530 w 1667365"/>
              <a:gd name="connsiteY9" fmla="*/ 138950 h 2043472"/>
              <a:gd name="connsiteX0" fmla="*/ 1293538 w 1701373"/>
              <a:gd name="connsiteY0" fmla="*/ 138950 h 2043472"/>
              <a:gd name="connsiteX1" fmla="*/ 1506373 w 1701373"/>
              <a:gd name="connsiteY1" fmla="*/ 801102 h 2043472"/>
              <a:gd name="connsiteX2" fmla="*/ 1388131 w 1701373"/>
              <a:gd name="connsiteY2" fmla="*/ 1597260 h 2043472"/>
              <a:gd name="connsiteX3" fmla="*/ 733862 w 1701373"/>
              <a:gd name="connsiteY3" fmla="*/ 1873157 h 2043472"/>
              <a:gd name="connsiteX4" fmla="*/ 229366 w 1701373"/>
              <a:gd name="connsiteY4" fmla="*/ 1542081 h 2043472"/>
              <a:gd name="connsiteX5" fmla="*/ 71711 w 1701373"/>
              <a:gd name="connsiteY5" fmla="*/ 1234653 h 2043472"/>
              <a:gd name="connsiteX6" fmla="*/ 245131 w 1701373"/>
              <a:gd name="connsiteY6" fmla="*/ 840516 h 2043472"/>
              <a:gd name="connsiteX7" fmla="*/ 379138 w 1701373"/>
              <a:gd name="connsiteY7" fmla="*/ 438495 h 2043472"/>
              <a:gd name="connsiteX8" fmla="*/ 883635 w 1701373"/>
              <a:gd name="connsiteY8" fmla="*/ 99536 h 2043472"/>
              <a:gd name="connsiteX9" fmla="*/ 1293538 w 1701373"/>
              <a:gd name="connsiteY9" fmla="*/ 138950 h 2043472"/>
              <a:gd name="connsiteX0" fmla="*/ 1370108 w 1777943"/>
              <a:gd name="connsiteY0" fmla="*/ 138950 h 2043472"/>
              <a:gd name="connsiteX1" fmla="*/ 1582943 w 1777943"/>
              <a:gd name="connsiteY1" fmla="*/ 801102 h 2043472"/>
              <a:gd name="connsiteX2" fmla="*/ 1464701 w 1777943"/>
              <a:gd name="connsiteY2" fmla="*/ 1597260 h 2043472"/>
              <a:gd name="connsiteX3" fmla="*/ 810432 w 1777943"/>
              <a:gd name="connsiteY3" fmla="*/ 1873157 h 2043472"/>
              <a:gd name="connsiteX4" fmla="*/ 305936 w 1777943"/>
              <a:gd name="connsiteY4" fmla="*/ 1542081 h 2043472"/>
              <a:gd name="connsiteX5" fmla="*/ 148281 w 1777943"/>
              <a:gd name="connsiteY5" fmla="*/ 1234653 h 2043472"/>
              <a:gd name="connsiteX6" fmla="*/ 321701 w 1777943"/>
              <a:gd name="connsiteY6" fmla="*/ 840516 h 2043472"/>
              <a:gd name="connsiteX7" fmla="*/ 455708 w 1777943"/>
              <a:gd name="connsiteY7" fmla="*/ 438495 h 2043472"/>
              <a:gd name="connsiteX8" fmla="*/ 960205 w 1777943"/>
              <a:gd name="connsiteY8" fmla="*/ 99536 h 2043472"/>
              <a:gd name="connsiteX9" fmla="*/ 1370108 w 1777943"/>
              <a:gd name="connsiteY9" fmla="*/ 138950 h 2043472"/>
              <a:gd name="connsiteX0" fmla="*/ 1370108 w 1777943"/>
              <a:gd name="connsiteY0" fmla="*/ 138950 h 2043472"/>
              <a:gd name="connsiteX1" fmla="*/ 1582943 w 1777943"/>
              <a:gd name="connsiteY1" fmla="*/ 801102 h 2043472"/>
              <a:gd name="connsiteX2" fmla="*/ 1464701 w 1777943"/>
              <a:gd name="connsiteY2" fmla="*/ 1597260 h 2043472"/>
              <a:gd name="connsiteX3" fmla="*/ 810432 w 1777943"/>
              <a:gd name="connsiteY3" fmla="*/ 1873157 h 2043472"/>
              <a:gd name="connsiteX4" fmla="*/ 305936 w 1777943"/>
              <a:gd name="connsiteY4" fmla="*/ 1542081 h 2043472"/>
              <a:gd name="connsiteX5" fmla="*/ 148281 w 1777943"/>
              <a:gd name="connsiteY5" fmla="*/ 1234653 h 2043472"/>
              <a:gd name="connsiteX6" fmla="*/ 321701 w 1777943"/>
              <a:gd name="connsiteY6" fmla="*/ 840516 h 2043472"/>
              <a:gd name="connsiteX7" fmla="*/ 455708 w 1777943"/>
              <a:gd name="connsiteY7" fmla="*/ 438495 h 2043472"/>
              <a:gd name="connsiteX8" fmla="*/ 960205 w 1777943"/>
              <a:gd name="connsiteY8" fmla="*/ 99536 h 2043472"/>
              <a:gd name="connsiteX9" fmla="*/ 1370108 w 1777943"/>
              <a:gd name="connsiteY9" fmla="*/ 138950 h 2043472"/>
              <a:gd name="connsiteX0" fmla="*/ 1370108 w 1777943"/>
              <a:gd name="connsiteY0" fmla="*/ 138950 h 2043472"/>
              <a:gd name="connsiteX1" fmla="*/ 1582943 w 1777943"/>
              <a:gd name="connsiteY1" fmla="*/ 801102 h 2043472"/>
              <a:gd name="connsiteX2" fmla="*/ 1464701 w 1777943"/>
              <a:gd name="connsiteY2" fmla="*/ 1597260 h 2043472"/>
              <a:gd name="connsiteX3" fmla="*/ 810432 w 1777943"/>
              <a:gd name="connsiteY3" fmla="*/ 1873157 h 2043472"/>
              <a:gd name="connsiteX4" fmla="*/ 305936 w 1777943"/>
              <a:gd name="connsiteY4" fmla="*/ 1542081 h 2043472"/>
              <a:gd name="connsiteX5" fmla="*/ 148281 w 1777943"/>
              <a:gd name="connsiteY5" fmla="*/ 1234653 h 2043472"/>
              <a:gd name="connsiteX6" fmla="*/ 321701 w 1777943"/>
              <a:gd name="connsiteY6" fmla="*/ 840516 h 2043472"/>
              <a:gd name="connsiteX7" fmla="*/ 455708 w 1777943"/>
              <a:gd name="connsiteY7" fmla="*/ 438495 h 2043472"/>
              <a:gd name="connsiteX8" fmla="*/ 960205 w 1777943"/>
              <a:gd name="connsiteY8" fmla="*/ 99536 h 2043472"/>
              <a:gd name="connsiteX9" fmla="*/ 1370108 w 1777943"/>
              <a:gd name="connsiteY9" fmla="*/ 138950 h 2043472"/>
              <a:gd name="connsiteX0" fmla="*/ 1372443 w 1780278"/>
              <a:gd name="connsiteY0" fmla="*/ 138950 h 2043472"/>
              <a:gd name="connsiteX1" fmla="*/ 1585278 w 1780278"/>
              <a:gd name="connsiteY1" fmla="*/ 801102 h 2043472"/>
              <a:gd name="connsiteX2" fmla="*/ 1467036 w 1780278"/>
              <a:gd name="connsiteY2" fmla="*/ 1597260 h 2043472"/>
              <a:gd name="connsiteX3" fmla="*/ 812767 w 1780278"/>
              <a:gd name="connsiteY3" fmla="*/ 1873157 h 2043472"/>
              <a:gd name="connsiteX4" fmla="*/ 308271 w 1780278"/>
              <a:gd name="connsiteY4" fmla="*/ 1542081 h 2043472"/>
              <a:gd name="connsiteX5" fmla="*/ 150616 w 1780278"/>
              <a:gd name="connsiteY5" fmla="*/ 1234653 h 2043472"/>
              <a:gd name="connsiteX6" fmla="*/ 324036 w 1780278"/>
              <a:gd name="connsiteY6" fmla="*/ 840516 h 2043472"/>
              <a:gd name="connsiteX7" fmla="*/ 458043 w 1780278"/>
              <a:gd name="connsiteY7" fmla="*/ 438495 h 2043472"/>
              <a:gd name="connsiteX8" fmla="*/ 962540 w 1780278"/>
              <a:gd name="connsiteY8" fmla="*/ 99536 h 2043472"/>
              <a:gd name="connsiteX9" fmla="*/ 1372443 w 1780278"/>
              <a:gd name="connsiteY9" fmla="*/ 138950 h 2043472"/>
              <a:gd name="connsiteX0" fmla="*/ 1372443 w 1780278"/>
              <a:gd name="connsiteY0" fmla="*/ 138950 h 2043472"/>
              <a:gd name="connsiteX1" fmla="*/ 1585278 w 1780278"/>
              <a:gd name="connsiteY1" fmla="*/ 801102 h 2043472"/>
              <a:gd name="connsiteX2" fmla="*/ 1467036 w 1780278"/>
              <a:gd name="connsiteY2" fmla="*/ 1597260 h 2043472"/>
              <a:gd name="connsiteX3" fmla="*/ 812767 w 1780278"/>
              <a:gd name="connsiteY3" fmla="*/ 1873157 h 2043472"/>
              <a:gd name="connsiteX4" fmla="*/ 308271 w 1780278"/>
              <a:gd name="connsiteY4" fmla="*/ 1542081 h 2043472"/>
              <a:gd name="connsiteX5" fmla="*/ 150616 w 1780278"/>
              <a:gd name="connsiteY5" fmla="*/ 1234653 h 2043472"/>
              <a:gd name="connsiteX6" fmla="*/ 324036 w 1780278"/>
              <a:gd name="connsiteY6" fmla="*/ 840516 h 2043472"/>
              <a:gd name="connsiteX7" fmla="*/ 458043 w 1780278"/>
              <a:gd name="connsiteY7" fmla="*/ 438495 h 2043472"/>
              <a:gd name="connsiteX8" fmla="*/ 962540 w 1780278"/>
              <a:gd name="connsiteY8" fmla="*/ 99536 h 2043472"/>
              <a:gd name="connsiteX9" fmla="*/ 1372443 w 1780278"/>
              <a:gd name="connsiteY9" fmla="*/ 138950 h 2043472"/>
              <a:gd name="connsiteX0" fmla="*/ 1372443 w 1780278"/>
              <a:gd name="connsiteY0" fmla="*/ 138950 h 2043472"/>
              <a:gd name="connsiteX1" fmla="*/ 1585278 w 1780278"/>
              <a:gd name="connsiteY1" fmla="*/ 801102 h 2043472"/>
              <a:gd name="connsiteX2" fmla="*/ 1467036 w 1780278"/>
              <a:gd name="connsiteY2" fmla="*/ 1597260 h 2043472"/>
              <a:gd name="connsiteX3" fmla="*/ 812767 w 1780278"/>
              <a:gd name="connsiteY3" fmla="*/ 1873157 h 2043472"/>
              <a:gd name="connsiteX4" fmla="*/ 308271 w 1780278"/>
              <a:gd name="connsiteY4" fmla="*/ 1542081 h 2043472"/>
              <a:gd name="connsiteX5" fmla="*/ 150616 w 1780278"/>
              <a:gd name="connsiteY5" fmla="*/ 1234653 h 2043472"/>
              <a:gd name="connsiteX6" fmla="*/ 324036 w 1780278"/>
              <a:gd name="connsiteY6" fmla="*/ 840516 h 2043472"/>
              <a:gd name="connsiteX7" fmla="*/ 458043 w 1780278"/>
              <a:gd name="connsiteY7" fmla="*/ 438495 h 2043472"/>
              <a:gd name="connsiteX8" fmla="*/ 962540 w 1780278"/>
              <a:gd name="connsiteY8" fmla="*/ 99536 h 2043472"/>
              <a:gd name="connsiteX9" fmla="*/ 1372443 w 1780278"/>
              <a:gd name="connsiteY9" fmla="*/ 138950 h 2043472"/>
              <a:gd name="connsiteX0" fmla="*/ 1372443 w 1780278"/>
              <a:gd name="connsiteY0" fmla="*/ 138950 h 2043472"/>
              <a:gd name="connsiteX1" fmla="*/ 1585278 w 1780278"/>
              <a:gd name="connsiteY1" fmla="*/ 801102 h 2043472"/>
              <a:gd name="connsiteX2" fmla="*/ 1467036 w 1780278"/>
              <a:gd name="connsiteY2" fmla="*/ 1597260 h 2043472"/>
              <a:gd name="connsiteX3" fmla="*/ 812767 w 1780278"/>
              <a:gd name="connsiteY3" fmla="*/ 1873157 h 2043472"/>
              <a:gd name="connsiteX4" fmla="*/ 308271 w 1780278"/>
              <a:gd name="connsiteY4" fmla="*/ 1542081 h 2043472"/>
              <a:gd name="connsiteX5" fmla="*/ 150616 w 1780278"/>
              <a:gd name="connsiteY5" fmla="*/ 1234653 h 2043472"/>
              <a:gd name="connsiteX6" fmla="*/ 324036 w 1780278"/>
              <a:gd name="connsiteY6" fmla="*/ 840516 h 2043472"/>
              <a:gd name="connsiteX7" fmla="*/ 458043 w 1780278"/>
              <a:gd name="connsiteY7" fmla="*/ 438495 h 2043472"/>
              <a:gd name="connsiteX8" fmla="*/ 962540 w 1780278"/>
              <a:gd name="connsiteY8" fmla="*/ 99536 h 2043472"/>
              <a:gd name="connsiteX9" fmla="*/ 1372443 w 1780278"/>
              <a:gd name="connsiteY9" fmla="*/ 138950 h 2043472"/>
              <a:gd name="connsiteX0" fmla="*/ 1372443 w 1780278"/>
              <a:gd name="connsiteY0" fmla="*/ 169840 h 2074362"/>
              <a:gd name="connsiteX1" fmla="*/ 1585278 w 1780278"/>
              <a:gd name="connsiteY1" fmla="*/ 831992 h 2074362"/>
              <a:gd name="connsiteX2" fmla="*/ 1467036 w 1780278"/>
              <a:gd name="connsiteY2" fmla="*/ 1628150 h 2074362"/>
              <a:gd name="connsiteX3" fmla="*/ 812767 w 1780278"/>
              <a:gd name="connsiteY3" fmla="*/ 1904047 h 2074362"/>
              <a:gd name="connsiteX4" fmla="*/ 308271 w 1780278"/>
              <a:gd name="connsiteY4" fmla="*/ 1572971 h 2074362"/>
              <a:gd name="connsiteX5" fmla="*/ 150616 w 1780278"/>
              <a:gd name="connsiteY5" fmla="*/ 1265543 h 2074362"/>
              <a:gd name="connsiteX6" fmla="*/ 324036 w 1780278"/>
              <a:gd name="connsiteY6" fmla="*/ 871406 h 2074362"/>
              <a:gd name="connsiteX7" fmla="*/ 458043 w 1780278"/>
              <a:gd name="connsiteY7" fmla="*/ 469385 h 2074362"/>
              <a:gd name="connsiteX8" fmla="*/ 962540 w 1780278"/>
              <a:gd name="connsiteY8" fmla="*/ 130426 h 2074362"/>
              <a:gd name="connsiteX9" fmla="*/ 1372443 w 1780278"/>
              <a:gd name="connsiteY9" fmla="*/ 169840 h 2074362"/>
              <a:gd name="connsiteX0" fmla="*/ 1372443 w 1780278"/>
              <a:gd name="connsiteY0" fmla="*/ 169840 h 2074362"/>
              <a:gd name="connsiteX1" fmla="*/ 1585278 w 1780278"/>
              <a:gd name="connsiteY1" fmla="*/ 831992 h 2074362"/>
              <a:gd name="connsiteX2" fmla="*/ 1467036 w 1780278"/>
              <a:gd name="connsiteY2" fmla="*/ 1628150 h 2074362"/>
              <a:gd name="connsiteX3" fmla="*/ 812767 w 1780278"/>
              <a:gd name="connsiteY3" fmla="*/ 1904047 h 2074362"/>
              <a:gd name="connsiteX4" fmla="*/ 308271 w 1780278"/>
              <a:gd name="connsiteY4" fmla="*/ 1572971 h 2074362"/>
              <a:gd name="connsiteX5" fmla="*/ 150616 w 1780278"/>
              <a:gd name="connsiteY5" fmla="*/ 1265543 h 2074362"/>
              <a:gd name="connsiteX6" fmla="*/ 324036 w 1780278"/>
              <a:gd name="connsiteY6" fmla="*/ 871406 h 2074362"/>
              <a:gd name="connsiteX7" fmla="*/ 458043 w 1780278"/>
              <a:gd name="connsiteY7" fmla="*/ 469385 h 2074362"/>
              <a:gd name="connsiteX8" fmla="*/ 962540 w 1780278"/>
              <a:gd name="connsiteY8" fmla="*/ 130426 h 2074362"/>
              <a:gd name="connsiteX9" fmla="*/ 1372443 w 1780278"/>
              <a:gd name="connsiteY9" fmla="*/ 169840 h 2074362"/>
              <a:gd name="connsiteX0" fmla="*/ 1372443 w 1780278"/>
              <a:gd name="connsiteY0" fmla="*/ 169840 h 2074362"/>
              <a:gd name="connsiteX1" fmla="*/ 1585278 w 1780278"/>
              <a:gd name="connsiteY1" fmla="*/ 831992 h 2074362"/>
              <a:gd name="connsiteX2" fmla="*/ 1467036 w 1780278"/>
              <a:gd name="connsiteY2" fmla="*/ 1628150 h 2074362"/>
              <a:gd name="connsiteX3" fmla="*/ 812767 w 1780278"/>
              <a:gd name="connsiteY3" fmla="*/ 1904047 h 2074362"/>
              <a:gd name="connsiteX4" fmla="*/ 308271 w 1780278"/>
              <a:gd name="connsiteY4" fmla="*/ 1572971 h 2074362"/>
              <a:gd name="connsiteX5" fmla="*/ 150616 w 1780278"/>
              <a:gd name="connsiteY5" fmla="*/ 1265543 h 2074362"/>
              <a:gd name="connsiteX6" fmla="*/ 324036 w 1780278"/>
              <a:gd name="connsiteY6" fmla="*/ 871406 h 2074362"/>
              <a:gd name="connsiteX7" fmla="*/ 458043 w 1780278"/>
              <a:gd name="connsiteY7" fmla="*/ 469385 h 2074362"/>
              <a:gd name="connsiteX8" fmla="*/ 962540 w 1780278"/>
              <a:gd name="connsiteY8" fmla="*/ 130426 h 2074362"/>
              <a:gd name="connsiteX9" fmla="*/ 1372443 w 1780278"/>
              <a:gd name="connsiteY9" fmla="*/ 169840 h 2074362"/>
              <a:gd name="connsiteX0" fmla="*/ 1372443 w 1818063"/>
              <a:gd name="connsiteY0" fmla="*/ 169840 h 2046658"/>
              <a:gd name="connsiteX1" fmla="*/ 1585278 w 1818063"/>
              <a:gd name="connsiteY1" fmla="*/ 831992 h 2046658"/>
              <a:gd name="connsiteX2" fmla="*/ 1545863 w 1818063"/>
              <a:gd name="connsiteY2" fmla="*/ 1509909 h 2046658"/>
              <a:gd name="connsiteX3" fmla="*/ 812767 w 1818063"/>
              <a:gd name="connsiteY3" fmla="*/ 1904047 h 2046658"/>
              <a:gd name="connsiteX4" fmla="*/ 308271 w 1818063"/>
              <a:gd name="connsiteY4" fmla="*/ 1572971 h 2046658"/>
              <a:gd name="connsiteX5" fmla="*/ 150616 w 1818063"/>
              <a:gd name="connsiteY5" fmla="*/ 1265543 h 2046658"/>
              <a:gd name="connsiteX6" fmla="*/ 324036 w 1818063"/>
              <a:gd name="connsiteY6" fmla="*/ 871406 h 2046658"/>
              <a:gd name="connsiteX7" fmla="*/ 458043 w 1818063"/>
              <a:gd name="connsiteY7" fmla="*/ 469385 h 2046658"/>
              <a:gd name="connsiteX8" fmla="*/ 962540 w 1818063"/>
              <a:gd name="connsiteY8" fmla="*/ 130426 h 2046658"/>
              <a:gd name="connsiteX9" fmla="*/ 1372443 w 1818063"/>
              <a:gd name="connsiteY9" fmla="*/ 169840 h 2046658"/>
              <a:gd name="connsiteX0" fmla="*/ 1372443 w 1818063"/>
              <a:gd name="connsiteY0" fmla="*/ 169840 h 2117628"/>
              <a:gd name="connsiteX1" fmla="*/ 1585278 w 1818063"/>
              <a:gd name="connsiteY1" fmla="*/ 831992 h 2117628"/>
              <a:gd name="connsiteX2" fmla="*/ 1545863 w 1818063"/>
              <a:gd name="connsiteY2" fmla="*/ 1509909 h 2117628"/>
              <a:gd name="connsiteX3" fmla="*/ 1112312 w 1818063"/>
              <a:gd name="connsiteY3" fmla="*/ 1990757 h 2117628"/>
              <a:gd name="connsiteX4" fmla="*/ 308271 w 1818063"/>
              <a:gd name="connsiteY4" fmla="*/ 1572971 h 2117628"/>
              <a:gd name="connsiteX5" fmla="*/ 150616 w 1818063"/>
              <a:gd name="connsiteY5" fmla="*/ 1265543 h 2117628"/>
              <a:gd name="connsiteX6" fmla="*/ 324036 w 1818063"/>
              <a:gd name="connsiteY6" fmla="*/ 871406 h 2117628"/>
              <a:gd name="connsiteX7" fmla="*/ 458043 w 1818063"/>
              <a:gd name="connsiteY7" fmla="*/ 469385 h 2117628"/>
              <a:gd name="connsiteX8" fmla="*/ 962540 w 1818063"/>
              <a:gd name="connsiteY8" fmla="*/ 130426 h 2117628"/>
              <a:gd name="connsiteX9" fmla="*/ 1372443 w 1818063"/>
              <a:gd name="connsiteY9" fmla="*/ 169840 h 2117628"/>
              <a:gd name="connsiteX0" fmla="*/ 1372443 w 1818063"/>
              <a:gd name="connsiteY0" fmla="*/ 169840 h 2117628"/>
              <a:gd name="connsiteX1" fmla="*/ 1585278 w 1818063"/>
              <a:gd name="connsiteY1" fmla="*/ 831992 h 2117628"/>
              <a:gd name="connsiteX2" fmla="*/ 1545863 w 1818063"/>
              <a:gd name="connsiteY2" fmla="*/ 1509909 h 2117628"/>
              <a:gd name="connsiteX3" fmla="*/ 1112312 w 1818063"/>
              <a:gd name="connsiteY3" fmla="*/ 1990757 h 2117628"/>
              <a:gd name="connsiteX4" fmla="*/ 308271 w 1818063"/>
              <a:gd name="connsiteY4" fmla="*/ 1572971 h 2117628"/>
              <a:gd name="connsiteX5" fmla="*/ 237324 w 1818063"/>
              <a:gd name="connsiteY5" fmla="*/ 1620266 h 2117628"/>
              <a:gd name="connsiteX6" fmla="*/ 150616 w 1818063"/>
              <a:gd name="connsiteY6" fmla="*/ 1265543 h 2117628"/>
              <a:gd name="connsiteX7" fmla="*/ 324036 w 1818063"/>
              <a:gd name="connsiteY7" fmla="*/ 871406 h 2117628"/>
              <a:gd name="connsiteX8" fmla="*/ 458043 w 1818063"/>
              <a:gd name="connsiteY8" fmla="*/ 469385 h 2117628"/>
              <a:gd name="connsiteX9" fmla="*/ 962540 w 1818063"/>
              <a:gd name="connsiteY9" fmla="*/ 130426 h 2117628"/>
              <a:gd name="connsiteX10" fmla="*/ 1372443 w 1818063"/>
              <a:gd name="connsiteY10" fmla="*/ 169840 h 2117628"/>
              <a:gd name="connsiteX0" fmla="*/ 1372443 w 1818063"/>
              <a:gd name="connsiteY0" fmla="*/ 169840 h 2238854"/>
              <a:gd name="connsiteX1" fmla="*/ 1585278 w 1818063"/>
              <a:gd name="connsiteY1" fmla="*/ 831992 h 2238854"/>
              <a:gd name="connsiteX2" fmla="*/ 1545863 w 1818063"/>
              <a:gd name="connsiteY2" fmla="*/ 1509909 h 2238854"/>
              <a:gd name="connsiteX3" fmla="*/ 1112312 w 1818063"/>
              <a:gd name="connsiteY3" fmla="*/ 1990757 h 2238854"/>
              <a:gd name="connsiteX4" fmla="*/ 521106 w 1818063"/>
              <a:gd name="connsiteY4" fmla="*/ 2093233 h 2238854"/>
              <a:gd name="connsiteX5" fmla="*/ 237324 w 1818063"/>
              <a:gd name="connsiteY5" fmla="*/ 1620266 h 2238854"/>
              <a:gd name="connsiteX6" fmla="*/ 150616 w 1818063"/>
              <a:gd name="connsiteY6" fmla="*/ 1265543 h 2238854"/>
              <a:gd name="connsiteX7" fmla="*/ 324036 w 1818063"/>
              <a:gd name="connsiteY7" fmla="*/ 871406 h 2238854"/>
              <a:gd name="connsiteX8" fmla="*/ 458043 w 1818063"/>
              <a:gd name="connsiteY8" fmla="*/ 469385 h 2238854"/>
              <a:gd name="connsiteX9" fmla="*/ 962540 w 1818063"/>
              <a:gd name="connsiteY9" fmla="*/ 130426 h 2238854"/>
              <a:gd name="connsiteX10" fmla="*/ 1372443 w 1818063"/>
              <a:gd name="connsiteY10" fmla="*/ 169840 h 2238854"/>
              <a:gd name="connsiteX0" fmla="*/ 1372443 w 1818063"/>
              <a:gd name="connsiteY0" fmla="*/ 169840 h 2219972"/>
              <a:gd name="connsiteX1" fmla="*/ 1585278 w 1818063"/>
              <a:gd name="connsiteY1" fmla="*/ 831992 h 2219972"/>
              <a:gd name="connsiteX2" fmla="*/ 1545863 w 1818063"/>
              <a:gd name="connsiteY2" fmla="*/ 1509909 h 2219972"/>
              <a:gd name="connsiteX3" fmla="*/ 1112312 w 1818063"/>
              <a:gd name="connsiteY3" fmla="*/ 1990757 h 2219972"/>
              <a:gd name="connsiteX4" fmla="*/ 355568 w 1818063"/>
              <a:gd name="connsiteY4" fmla="*/ 2069585 h 2219972"/>
              <a:gd name="connsiteX5" fmla="*/ 237324 w 1818063"/>
              <a:gd name="connsiteY5" fmla="*/ 1620266 h 2219972"/>
              <a:gd name="connsiteX6" fmla="*/ 150616 w 1818063"/>
              <a:gd name="connsiteY6" fmla="*/ 1265543 h 2219972"/>
              <a:gd name="connsiteX7" fmla="*/ 324036 w 1818063"/>
              <a:gd name="connsiteY7" fmla="*/ 871406 h 2219972"/>
              <a:gd name="connsiteX8" fmla="*/ 458043 w 1818063"/>
              <a:gd name="connsiteY8" fmla="*/ 469385 h 2219972"/>
              <a:gd name="connsiteX9" fmla="*/ 962540 w 1818063"/>
              <a:gd name="connsiteY9" fmla="*/ 130426 h 2219972"/>
              <a:gd name="connsiteX10" fmla="*/ 1372443 w 1818063"/>
              <a:gd name="connsiteY10" fmla="*/ 169840 h 2219972"/>
              <a:gd name="connsiteX0" fmla="*/ 1372443 w 1818063"/>
              <a:gd name="connsiteY0" fmla="*/ 169840 h 2219972"/>
              <a:gd name="connsiteX1" fmla="*/ 1585278 w 1818063"/>
              <a:gd name="connsiteY1" fmla="*/ 831992 h 2219972"/>
              <a:gd name="connsiteX2" fmla="*/ 1545863 w 1818063"/>
              <a:gd name="connsiteY2" fmla="*/ 1509909 h 2219972"/>
              <a:gd name="connsiteX3" fmla="*/ 1112312 w 1818063"/>
              <a:gd name="connsiteY3" fmla="*/ 1990757 h 2219972"/>
              <a:gd name="connsiteX4" fmla="*/ 355568 w 1818063"/>
              <a:gd name="connsiteY4" fmla="*/ 2069585 h 2219972"/>
              <a:gd name="connsiteX5" fmla="*/ 237324 w 1818063"/>
              <a:gd name="connsiteY5" fmla="*/ 1620266 h 2219972"/>
              <a:gd name="connsiteX6" fmla="*/ 150616 w 1818063"/>
              <a:gd name="connsiteY6" fmla="*/ 1265543 h 2219972"/>
              <a:gd name="connsiteX7" fmla="*/ 324036 w 1818063"/>
              <a:gd name="connsiteY7" fmla="*/ 871406 h 2219972"/>
              <a:gd name="connsiteX8" fmla="*/ 458043 w 1818063"/>
              <a:gd name="connsiteY8" fmla="*/ 469385 h 2219972"/>
              <a:gd name="connsiteX9" fmla="*/ 962540 w 1818063"/>
              <a:gd name="connsiteY9" fmla="*/ 130426 h 2219972"/>
              <a:gd name="connsiteX10" fmla="*/ 1372443 w 1818063"/>
              <a:gd name="connsiteY10" fmla="*/ 169840 h 2219972"/>
              <a:gd name="connsiteX0" fmla="*/ 1372443 w 1818063"/>
              <a:gd name="connsiteY0" fmla="*/ 169840 h 2209585"/>
              <a:gd name="connsiteX1" fmla="*/ 1585278 w 1818063"/>
              <a:gd name="connsiteY1" fmla="*/ 831992 h 2209585"/>
              <a:gd name="connsiteX2" fmla="*/ 1545863 w 1818063"/>
              <a:gd name="connsiteY2" fmla="*/ 1509909 h 2209585"/>
              <a:gd name="connsiteX3" fmla="*/ 1112312 w 1818063"/>
              <a:gd name="connsiteY3" fmla="*/ 1990757 h 2209585"/>
              <a:gd name="connsiteX4" fmla="*/ 355568 w 1818063"/>
              <a:gd name="connsiteY4" fmla="*/ 2069585 h 2209585"/>
              <a:gd name="connsiteX5" fmla="*/ 237324 w 1818063"/>
              <a:gd name="connsiteY5" fmla="*/ 1620266 h 2209585"/>
              <a:gd name="connsiteX6" fmla="*/ 150616 w 1818063"/>
              <a:gd name="connsiteY6" fmla="*/ 1265543 h 2209585"/>
              <a:gd name="connsiteX7" fmla="*/ 324036 w 1818063"/>
              <a:gd name="connsiteY7" fmla="*/ 871406 h 2209585"/>
              <a:gd name="connsiteX8" fmla="*/ 458043 w 1818063"/>
              <a:gd name="connsiteY8" fmla="*/ 469385 h 2209585"/>
              <a:gd name="connsiteX9" fmla="*/ 962540 w 1818063"/>
              <a:gd name="connsiteY9" fmla="*/ 130426 h 2209585"/>
              <a:gd name="connsiteX10" fmla="*/ 1372443 w 1818063"/>
              <a:gd name="connsiteY10" fmla="*/ 169840 h 2209585"/>
              <a:gd name="connsiteX0" fmla="*/ 1372443 w 1818063"/>
              <a:gd name="connsiteY0" fmla="*/ 169840 h 2321871"/>
              <a:gd name="connsiteX1" fmla="*/ 1585278 w 1818063"/>
              <a:gd name="connsiteY1" fmla="*/ 831992 h 2321871"/>
              <a:gd name="connsiteX2" fmla="*/ 1545863 w 1818063"/>
              <a:gd name="connsiteY2" fmla="*/ 1509909 h 2321871"/>
              <a:gd name="connsiteX3" fmla="*/ 1112312 w 1818063"/>
              <a:gd name="connsiteY3" fmla="*/ 1990757 h 2321871"/>
              <a:gd name="connsiteX4" fmla="*/ 355568 w 1818063"/>
              <a:gd name="connsiteY4" fmla="*/ 2069585 h 2321871"/>
              <a:gd name="connsiteX5" fmla="*/ 237324 w 1818063"/>
              <a:gd name="connsiteY5" fmla="*/ 1620266 h 2321871"/>
              <a:gd name="connsiteX6" fmla="*/ 150616 w 1818063"/>
              <a:gd name="connsiteY6" fmla="*/ 1265543 h 2321871"/>
              <a:gd name="connsiteX7" fmla="*/ 324036 w 1818063"/>
              <a:gd name="connsiteY7" fmla="*/ 871406 h 2321871"/>
              <a:gd name="connsiteX8" fmla="*/ 458043 w 1818063"/>
              <a:gd name="connsiteY8" fmla="*/ 469385 h 2321871"/>
              <a:gd name="connsiteX9" fmla="*/ 962540 w 1818063"/>
              <a:gd name="connsiteY9" fmla="*/ 130426 h 2321871"/>
              <a:gd name="connsiteX10" fmla="*/ 1372443 w 1818063"/>
              <a:gd name="connsiteY10" fmla="*/ 169840 h 2321871"/>
              <a:gd name="connsiteX0" fmla="*/ 1372443 w 1818063"/>
              <a:gd name="connsiteY0" fmla="*/ 169840 h 2321871"/>
              <a:gd name="connsiteX1" fmla="*/ 1585278 w 1818063"/>
              <a:gd name="connsiteY1" fmla="*/ 831992 h 2321871"/>
              <a:gd name="connsiteX2" fmla="*/ 1545863 w 1818063"/>
              <a:gd name="connsiteY2" fmla="*/ 1509909 h 2321871"/>
              <a:gd name="connsiteX3" fmla="*/ 1112312 w 1818063"/>
              <a:gd name="connsiteY3" fmla="*/ 1990757 h 2321871"/>
              <a:gd name="connsiteX4" fmla="*/ 355568 w 1818063"/>
              <a:gd name="connsiteY4" fmla="*/ 2069585 h 2321871"/>
              <a:gd name="connsiteX5" fmla="*/ 237324 w 1818063"/>
              <a:gd name="connsiteY5" fmla="*/ 1620266 h 2321871"/>
              <a:gd name="connsiteX6" fmla="*/ 150616 w 1818063"/>
              <a:gd name="connsiteY6" fmla="*/ 1265543 h 2321871"/>
              <a:gd name="connsiteX7" fmla="*/ 324036 w 1818063"/>
              <a:gd name="connsiteY7" fmla="*/ 871406 h 2321871"/>
              <a:gd name="connsiteX8" fmla="*/ 458043 w 1818063"/>
              <a:gd name="connsiteY8" fmla="*/ 469385 h 2321871"/>
              <a:gd name="connsiteX9" fmla="*/ 962540 w 1818063"/>
              <a:gd name="connsiteY9" fmla="*/ 130426 h 2321871"/>
              <a:gd name="connsiteX10" fmla="*/ 1372443 w 1818063"/>
              <a:gd name="connsiteY10" fmla="*/ 169840 h 2321871"/>
              <a:gd name="connsiteX0" fmla="*/ 1372443 w 1818063"/>
              <a:gd name="connsiteY0" fmla="*/ 169840 h 2321871"/>
              <a:gd name="connsiteX1" fmla="*/ 1585278 w 1818063"/>
              <a:gd name="connsiteY1" fmla="*/ 831992 h 2321871"/>
              <a:gd name="connsiteX2" fmla="*/ 1545863 w 1818063"/>
              <a:gd name="connsiteY2" fmla="*/ 1509909 h 2321871"/>
              <a:gd name="connsiteX3" fmla="*/ 1112312 w 1818063"/>
              <a:gd name="connsiteY3" fmla="*/ 1990757 h 2321871"/>
              <a:gd name="connsiteX4" fmla="*/ 355568 w 1818063"/>
              <a:gd name="connsiteY4" fmla="*/ 2069585 h 2321871"/>
              <a:gd name="connsiteX5" fmla="*/ 237324 w 1818063"/>
              <a:gd name="connsiteY5" fmla="*/ 1620266 h 2321871"/>
              <a:gd name="connsiteX6" fmla="*/ 150616 w 1818063"/>
              <a:gd name="connsiteY6" fmla="*/ 1265543 h 2321871"/>
              <a:gd name="connsiteX7" fmla="*/ 324036 w 1818063"/>
              <a:gd name="connsiteY7" fmla="*/ 871406 h 2321871"/>
              <a:gd name="connsiteX8" fmla="*/ 458043 w 1818063"/>
              <a:gd name="connsiteY8" fmla="*/ 469385 h 2321871"/>
              <a:gd name="connsiteX9" fmla="*/ 962540 w 1818063"/>
              <a:gd name="connsiteY9" fmla="*/ 130426 h 2321871"/>
              <a:gd name="connsiteX10" fmla="*/ 1372443 w 1818063"/>
              <a:gd name="connsiteY10" fmla="*/ 169840 h 2321871"/>
              <a:gd name="connsiteX0" fmla="*/ 1372443 w 1818063"/>
              <a:gd name="connsiteY0" fmla="*/ 169840 h 2321871"/>
              <a:gd name="connsiteX1" fmla="*/ 1585278 w 1818063"/>
              <a:gd name="connsiteY1" fmla="*/ 831992 h 2321871"/>
              <a:gd name="connsiteX2" fmla="*/ 1545863 w 1818063"/>
              <a:gd name="connsiteY2" fmla="*/ 1509909 h 2321871"/>
              <a:gd name="connsiteX3" fmla="*/ 1112312 w 1818063"/>
              <a:gd name="connsiteY3" fmla="*/ 1990757 h 2321871"/>
              <a:gd name="connsiteX4" fmla="*/ 355568 w 1818063"/>
              <a:gd name="connsiteY4" fmla="*/ 2069585 h 2321871"/>
              <a:gd name="connsiteX5" fmla="*/ 237324 w 1818063"/>
              <a:gd name="connsiteY5" fmla="*/ 1620266 h 2321871"/>
              <a:gd name="connsiteX6" fmla="*/ 150616 w 1818063"/>
              <a:gd name="connsiteY6" fmla="*/ 1265543 h 2321871"/>
              <a:gd name="connsiteX7" fmla="*/ 324036 w 1818063"/>
              <a:gd name="connsiteY7" fmla="*/ 871406 h 2321871"/>
              <a:gd name="connsiteX8" fmla="*/ 458043 w 1818063"/>
              <a:gd name="connsiteY8" fmla="*/ 469385 h 2321871"/>
              <a:gd name="connsiteX9" fmla="*/ 962540 w 1818063"/>
              <a:gd name="connsiteY9" fmla="*/ 130426 h 2321871"/>
              <a:gd name="connsiteX10" fmla="*/ 1372443 w 1818063"/>
              <a:gd name="connsiteY10" fmla="*/ 169840 h 2321871"/>
              <a:gd name="connsiteX0" fmla="*/ 1372443 w 1818063"/>
              <a:gd name="connsiteY0" fmla="*/ 169840 h 2306420"/>
              <a:gd name="connsiteX1" fmla="*/ 1585278 w 1818063"/>
              <a:gd name="connsiteY1" fmla="*/ 831992 h 2306420"/>
              <a:gd name="connsiteX2" fmla="*/ 1545863 w 1818063"/>
              <a:gd name="connsiteY2" fmla="*/ 1509909 h 2306420"/>
              <a:gd name="connsiteX3" fmla="*/ 1112312 w 1818063"/>
              <a:gd name="connsiteY3" fmla="*/ 1990757 h 2306420"/>
              <a:gd name="connsiteX4" fmla="*/ 355568 w 1818063"/>
              <a:gd name="connsiteY4" fmla="*/ 2069585 h 2306420"/>
              <a:gd name="connsiteX5" fmla="*/ 237324 w 1818063"/>
              <a:gd name="connsiteY5" fmla="*/ 1620266 h 2306420"/>
              <a:gd name="connsiteX6" fmla="*/ 150616 w 1818063"/>
              <a:gd name="connsiteY6" fmla="*/ 1265543 h 2306420"/>
              <a:gd name="connsiteX7" fmla="*/ 324036 w 1818063"/>
              <a:gd name="connsiteY7" fmla="*/ 871406 h 2306420"/>
              <a:gd name="connsiteX8" fmla="*/ 458043 w 1818063"/>
              <a:gd name="connsiteY8" fmla="*/ 469385 h 2306420"/>
              <a:gd name="connsiteX9" fmla="*/ 962540 w 1818063"/>
              <a:gd name="connsiteY9" fmla="*/ 130426 h 2306420"/>
              <a:gd name="connsiteX10" fmla="*/ 1372443 w 1818063"/>
              <a:gd name="connsiteY10" fmla="*/ 169840 h 2306420"/>
              <a:gd name="connsiteX0" fmla="*/ 1310130 w 1755750"/>
              <a:gd name="connsiteY0" fmla="*/ 169840 h 2306420"/>
              <a:gd name="connsiteX1" fmla="*/ 1522965 w 1755750"/>
              <a:gd name="connsiteY1" fmla="*/ 831992 h 2306420"/>
              <a:gd name="connsiteX2" fmla="*/ 1483550 w 1755750"/>
              <a:gd name="connsiteY2" fmla="*/ 1509909 h 2306420"/>
              <a:gd name="connsiteX3" fmla="*/ 1049999 w 1755750"/>
              <a:gd name="connsiteY3" fmla="*/ 1990757 h 2306420"/>
              <a:gd name="connsiteX4" fmla="*/ 293255 w 1755750"/>
              <a:gd name="connsiteY4" fmla="*/ 2069585 h 2306420"/>
              <a:gd name="connsiteX5" fmla="*/ 175011 w 1755750"/>
              <a:gd name="connsiteY5" fmla="*/ 1620266 h 2306420"/>
              <a:gd name="connsiteX6" fmla="*/ 261723 w 1755750"/>
              <a:gd name="connsiteY6" fmla="*/ 871406 h 2306420"/>
              <a:gd name="connsiteX7" fmla="*/ 395730 w 1755750"/>
              <a:gd name="connsiteY7" fmla="*/ 469385 h 2306420"/>
              <a:gd name="connsiteX8" fmla="*/ 900227 w 1755750"/>
              <a:gd name="connsiteY8" fmla="*/ 130426 h 2306420"/>
              <a:gd name="connsiteX9" fmla="*/ 1310130 w 1755750"/>
              <a:gd name="connsiteY9" fmla="*/ 169840 h 2306420"/>
              <a:gd name="connsiteX0" fmla="*/ 1310130 w 1755750"/>
              <a:gd name="connsiteY0" fmla="*/ 169840 h 2306420"/>
              <a:gd name="connsiteX1" fmla="*/ 1522965 w 1755750"/>
              <a:gd name="connsiteY1" fmla="*/ 831992 h 2306420"/>
              <a:gd name="connsiteX2" fmla="*/ 1483550 w 1755750"/>
              <a:gd name="connsiteY2" fmla="*/ 1509909 h 2306420"/>
              <a:gd name="connsiteX3" fmla="*/ 1049999 w 1755750"/>
              <a:gd name="connsiteY3" fmla="*/ 1990757 h 2306420"/>
              <a:gd name="connsiteX4" fmla="*/ 293255 w 1755750"/>
              <a:gd name="connsiteY4" fmla="*/ 2069585 h 2306420"/>
              <a:gd name="connsiteX5" fmla="*/ 175011 w 1755750"/>
              <a:gd name="connsiteY5" fmla="*/ 1620266 h 2306420"/>
              <a:gd name="connsiteX6" fmla="*/ 261723 w 1755750"/>
              <a:gd name="connsiteY6" fmla="*/ 871406 h 2306420"/>
              <a:gd name="connsiteX7" fmla="*/ 395730 w 1755750"/>
              <a:gd name="connsiteY7" fmla="*/ 469385 h 2306420"/>
              <a:gd name="connsiteX8" fmla="*/ 900227 w 1755750"/>
              <a:gd name="connsiteY8" fmla="*/ 130426 h 2306420"/>
              <a:gd name="connsiteX9" fmla="*/ 1310130 w 1755750"/>
              <a:gd name="connsiteY9" fmla="*/ 169840 h 2306420"/>
              <a:gd name="connsiteX0" fmla="*/ 1401769 w 1847389"/>
              <a:gd name="connsiteY0" fmla="*/ 169840 h 2306420"/>
              <a:gd name="connsiteX1" fmla="*/ 1614604 w 1847389"/>
              <a:gd name="connsiteY1" fmla="*/ 831992 h 2306420"/>
              <a:gd name="connsiteX2" fmla="*/ 1575189 w 1847389"/>
              <a:gd name="connsiteY2" fmla="*/ 1509909 h 2306420"/>
              <a:gd name="connsiteX3" fmla="*/ 1141638 w 1847389"/>
              <a:gd name="connsiteY3" fmla="*/ 1990757 h 2306420"/>
              <a:gd name="connsiteX4" fmla="*/ 384894 w 1847389"/>
              <a:gd name="connsiteY4" fmla="*/ 2069585 h 2306420"/>
              <a:gd name="connsiteX5" fmla="*/ 266650 w 1847389"/>
              <a:gd name="connsiteY5" fmla="*/ 1620266 h 2306420"/>
              <a:gd name="connsiteX6" fmla="*/ 353362 w 1847389"/>
              <a:gd name="connsiteY6" fmla="*/ 871406 h 2306420"/>
              <a:gd name="connsiteX7" fmla="*/ 487369 w 1847389"/>
              <a:gd name="connsiteY7" fmla="*/ 469385 h 2306420"/>
              <a:gd name="connsiteX8" fmla="*/ 991866 w 1847389"/>
              <a:gd name="connsiteY8" fmla="*/ 130426 h 2306420"/>
              <a:gd name="connsiteX9" fmla="*/ 1401769 w 1847389"/>
              <a:gd name="connsiteY9" fmla="*/ 169840 h 2306420"/>
              <a:gd name="connsiteX0" fmla="*/ 1401769 w 1847389"/>
              <a:gd name="connsiteY0" fmla="*/ 169840 h 2306420"/>
              <a:gd name="connsiteX1" fmla="*/ 1614604 w 1847389"/>
              <a:gd name="connsiteY1" fmla="*/ 831992 h 2306420"/>
              <a:gd name="connsiteX2" fmla="*/ 1575189 w 1847389"/>
              <a:gd name="connsiteY2" fmla="*/ 1509909 h 2306420"/>
              <a:gd name="connsiteX3" fmla="*/ 1141638 w 1847389"/>
              <a:gd name="connsiteY3" fmla="*/ 1990757 h 2306420"/>
              <a:gd name="connsiteX4" fmla="*/ 384894 w 1847389"/>
              <a:gd name="connsiteY4" fmla="*/ 2069585 h 2306420"/>
              <a:gd name="connsiteX5" fmla="*/ 266650 w 1847389"/>
              <a:gd name="connsiteY5" fmla="*/ 1620266 h 2306420"/>
              <a:gd name="connsiteX6" fmla="*/ 353362 w 1847389"/>
              <a:gd name="connsiteY6" fmla="*/ 871406 h 2306420"/>
              <a:gd name="connsiteX7" fmla="*/ 487369 w 1847389"/>
              <a:gd name="connsiteY7" fmla="*/ 469385 h 2306420"/>
              <a:gd name="connsiteX8" fmla="*/ 991866 w 1847389"/>
              <a:gd name="connsiteY8" fmla="*/ 130426 h 2306420"/>
              <a:gd name="connsiteX9" fmla="*/ 1401769 w 1847389"/>
              <a:gd name="connsiteY9" fmla="*/ 169840 h 2306420"/>
              <a:gd name="connsiteX0" fmla="*/ 1435712 w 1881332"/>
              <a:gd name="connsiteY0" fmla="*/ 169840 h 2306420"/>
              <a:gd name="connsiteX1" fmla="*/ 1648547 w 1881332"/>
              <a:gd name="connsiteY1" fmla="*/ 831992 h 2306420"/>
              <a:gd name="connsiteX2" fmla="*/ 1609132 w 1881332"/>
              <a:gd name="connsiteY2" fmla="*/ 1509909 h 2306420"/>
              <a:gd name="connsiteX3" fmla="*/ 1175581 w 1881332"/>
              <a:gd name="connsiteY3" fmla="*/ 1990757 h 2306420"/>
              <a:gd name="connsiteX4" fmla="*/ 418837 w 1881332"/>
              <a:gd name="connsiteY4" fmla="*/ 2069585 h 2306420"/>
              <a:gd name="connsiteX5" fmla="*/ 300593 w 1881332"/>
              <a:gd name="connsiteY5" fmla="*/ 1620266 h 2306420"/>
              <a:gd name="connsiteX6" fmla="*/ 316360 w 1881332"/>
              <a:gd name="connsiteY6" fmla="*/ 1005412 h 2306420"/>
              <a:gd name="connsiteX7" fmla="*/ 521312 w 1881332"/>
              <a:gd name="connsiteY7" fmla="*/ 469385 h 2306420"/>
              <a:gd name="connsiteX8" fmla="*/ 1025809 w 1881332"/>
              <a:gd name="connsiteY8" fmla="*/ 130426 h 2306420"/>
              <a:gd name="connsiteX9" fmla="*/ 1435712 w 1881332"/>
              <a:gd name="connsiteY9" fmla="*/ 169840 h 2306420"/>
              <a:gd name="connsiteX0" fmla="*/ 1435712 w 1881332"/>
              <a:gd name="connsiteY0" fmla="*/ 169840 h 2306420"/>
              <a:gd name="connsiteX1" fmla="*/ 1648547 w 1881332"/>
              <a:gd name="connsiteY1" fmla="*/ 831992 h 2306420"/>
              <a:gd name="connsiteX2" fmla="*/ 1609132 w 1881332"/>
              <a:gd name="connsiteY2" fmla="*/ 1509909 h 2306420"/>
              <a:gd name="connsiteX3" fmla="*/ 1175581 w 1881332"/>
              <a:gd name="connsiteY3" fmla="*/ 1990757 h 2306420"/>
              <a:gd name="connsiteX4" fmla="*/ 418837 w 1881332"/>
              <a:gd name="connsiteY4" fmla="*/ 2069585 h 2306420"/>
              <a:gd name="connsiteX5" fmla="*/ 300593 w 1881332"/>
              <a:gd name="connsiteY5" fmla="*/ 1620266 h 2306420"/>
              <a:gd name="connsiteX6" fmla="*/ 316360 w 1881332"/>
              <a:gd name="connsiteY6" fmla="*/ 1005412 h 2306420"/>
              <a:gd name="connsiteX7" fmla="*/ 324243 w 1881332"/>
              <a:gd name="connsiteY7" fmla="*/ 414206 h 2306420"/>
              <a:gd name="connsiteX8" fmla="*/ 1025809 w 1881332"/>
              <a:gd name="connsiteY8" fmla="*/ 130426 h 2306420"/>
              <a:gd name="connsiteX9" fmla="*/ 1435712 w 1881332"/>
              <a:gd name="connsiteY9" fmla="*/ 169840 h 2306420"/>
              <a:gd name="connsiteX0" fmla="*/ 1435712 w 1881332"/>
              <a:gd name="connsiteY0" fmla="*/ 212224 h 2348804"/>
              <a:gd name="connsiteX1" fmla="*/ 1648547 w 1881332"/>
              <a:gd name="connsiteY1" fmla="*/ 874376 h 2348804"/>
              <a:gd name="connsiteX2" fmla="*/ 1609132 w 1881332"/>
              <a:gd name="connsiteY2" fmla="*/ 1552293 h 2348804"/>
              <a:gd name="connsiteX3" fmla="*/ 1175581 w 1881332"/>
              <a:gd name="connsiteY3" fmla="*/ 2033141 h 2348804"/>
              <a:gd name="connsiteX4" fmla="*/ 418837 w 1881332"/>
              <a:gd name="connsiteY4" fmla="*/ 2111969 h 2348804"/>
              <a:gd name="connsiteX5" fmla="*/ 300593 w 1881332"/>
              <a:gd name="connsiteY5" fmla="*/ 1662650 h 2348804"/>
              <a:gd name="connsiteX6" fmla="*/ 316360 w 1881332"/>
              <a:gd name="connsiteY6" fmla="*/ 1047796 h 2348804"/>
              <a:gd name="connsiteX7" fmla="*/ 324243 w 1881332"/>
              <a:gd name="connsiteY7" fmla="*/ 456590 h 2348804"/>
              <a:gd name="connsiteX8" fmla="*/ 805092 w 1881332"/>
              <a:gd name="connsiteY8" fmla="*/ 93983 h 2348804"/>
              <a:gd name="connsiteX9" fmla="*/ 1435712 w 1881332"/>
              <a:gd name="connsiteY9" fmla="*/ 212224 h 2348804"/>
              <a:gd name="connsiteX0" fmla="*/ 1435712 w 1881332"/>
              <a:gd name="connsiteY0" fmla="*/ 212224 h 2348804"/>
              <a:gd name="connsiteX1" fmla="*/ 1648547 w 1881332"/>
              <a:gd name="connsiteY1" fmla="*/ 874376 h 2348804"/>
              <a:gd name="connsiteX2" fmla="*/ 1609132 w 1881332"/>
              <a:gd name="connsiteY2" fmla="*/ 1552293 h 2348804"/>
              <a:gd name="connsiteX3" fmla="*/ 1175581 w 1881332"/>
              <a:gd name="connsiteY3" fmla="*/ 2033141 h 2348804"/>
              <a:gd name="connsiteX4" fmla="*/ 418837 w 1881332"/>
              <a:gd name="connsiteY4" fmla="*/ 2111969 h 2348804"/>
              <a:gd name="connsiteX5" fmla="*/ 300593 w 1881332"/>
              <a:gd name="connsiteY5" fmla="*/ 1662650 h 2348804"/>
              <a:gd name="connsiteX6" fmla="*/ 316360 w 1881332"/>
              <a:gd name="connsiteY6" fmla="*/ 1047796 h 2348804"/>
              <a:gd name="connsiteX7" fmla="*/ 324243 w 1881332"/>
              <a:gd name="connsiteY7" fmla="*/ 456590 h 2348804"/>
              <a:gd name="connsiteX8" fmla="*/ 805092 w 1881332"/>
              <a:gd name="connsiteY8" fmla="*/ 93983 h 2348804"/>
              <a:gd name="connsiteX9" fmla="*/ 1435712 w 1881332"/>
              <a:gd name="connsiteY9" fmla="*/ 212224 h 2348804"/>
              <a:gd name="connsiteX0" fmla="*/ 1435712 w 1881332"/>
              <a:gd name="connsiteY0" fmla="*/ 173552 h 2310132"/>
              <a:gd name="connsiteX1" fmla="*/ 1648547 w 1881332"/>
              <a:gd name="connsiteY1" fmla="*/ 835704 h 2310132"/>
              <a:gd name="connsiteX2" fmla="*/ 1609132 w 1881332"/>
              <a:gd name="connsiteY2" fmla="*/ 1513621 h 2310132"/>
              <a:gd name="connsiteX3" fmla="*/ 1175581 w 1881332"/>
              <a:gd name="connsiteY3" fmla="*/ 1994469 h 2310132"/>
              <a:gd name="connsiteX4" fmla="*/ 418837 w 1881332"/>
              <a:gd name="connsiteY4" fmla="*/ 2073297 h 2310132"/>
              <a:gd name="connsiteX5" fmla="*/ 300593 w 1881332"/>
              <a:gd name="connsiteY5" fmla="*/ 1623978 h 2310132"/>
              <a:gd name="connsiteX6" fmla="*/ 316360 w 1881332"/>
              <a:gd name="connsiteY6" fmla="*/ 1009124 h 2310132"/>
              <a:gd name="connsiteX7" fmla="*/ 324243 w 1881332"/>
              <a:gd name="connsiteY7" fmla="*/ 417918 h 2310132"/>
              <a:gd name="connsiteX8" fmla="*/ 812975 w 1881332"/>
              <a:gd name="connsiteY8" fmla="*/ 126256 h 2310132"/>
              <a:gd name="connsiteX9" fmla="*/ 1435712 w 1881332"/>
              <a:gd name="connsiteY9" fmla="*/ 173552 h 2310132"/>
              <a:gd name="connsiteX0" fmla="*/ 1435712 w 1881332"/>
              <a:gd name="connsiteY0" fmla="*/ 235518 h 2372098"/>
              <a:gd name="connsiteX1" fmla="*/ 1648547 w 1881332"/>
              <a:gd name="connsiteY1" fmla="*/ 897670 h 2372098"/>
              <a:gd name="connsiteX2" fmla="*/ 1609132 w 1881332"/>
              <a:gd name="connsiteY2" fmla="*/ 1575587 h 2372098"/>
              <a:gd name="connsiteX3" fmla="*/ 1175581 w 1881332"/>
              <a:gd name="connsiteY3" fmla="*/ 2056435 h 2372098"/>
              <a:gd name="connsiteX4" fmla="*/ 418837 w 1881332"/>
              <a:gd name="connsiteY4" fmla="*/ 2135263 h 2372098"/>
              <a:gd name="connsiteX5" fmla="*/ 300593 w 1881332"/>
              <a:gd name="connsiteY5" fmla="*/ 1685944 h 2372098"/>
              <a:gd name="connsiteX6" fmla="*/ 316360 w 1881332"/>
              <a:gd name="connsiteY6" fmla="*/ 1071090 h 2372098"/>
              <a:gd name="connsiteX7" fmla="*/ 324243 w 1881332"/>
              <a:gd name="connsiteY7" fmla="*/ 479884 h 2372098"/>
              <a:gd name="connsiteX8" fmla="*/ 812975 w 1881332"/>
              <a:gd name="connsiteY8" fmla="*/ 188222 h 2372098"/>
              <a:gd name="connsiteX9" fmla="*/ 1435712 w 1881332"/>
              <a:gd name="connsiteY9" fmla="*/ 235518 h 2372098"/>
              <a:gd name="connsiteX0" fmla="*/ 1459361 w 1881332"/>
              <a:gd name="connsiteY0" fmla="*/ 244941 h 2365755"/>
              <a:gd name="connsiteX1" fmla="*/ 1648547 w 1881332"/>
              <a:gd name="connsiteY1" fmla="*/ 891327 h 2365755"/>
              <a:gd name="connsiteX2" fmla="*/ 1609132 w 1881332"/>
              <a:gd name="connsiteY2" fmla="*/ 1569244 h 2365755"/>
              <a:gd name="connsiteX3" fmla="*/ 1175581 w 1881332"/>
              <a:gd name="connsiteY3" fmla="*/ 2050092 h 2365755"/>
              <a:gd name="connsiteX4" fmla="*/ 418837 w 1881332"/>
              <a:gd name="connsiteY4" fmla="*/ 2128920 h 2365755"/>
              <a:gd name="connsiteX5" fmla="*/ 300593 w 1881332"/>
              <a:gd name="connsiteY5" fmla="*/ 1679601 h 2365755"/>
              <a:gd name="connsiteX6" fmla="*/ 316360 w 1881332"/>
              <a:gd name="connsiteY6" fmla="*/ 1064747 h 2365755"/>
              <a:gd name="connsiteX7" fmla="*/ 324243 w 1881332"/>
              <a:gd name="connsiteY7" fmla="*/ 473541 h 2365755"/>
              <a:gd name="connsiteX8" fmla="*/ 812975 w 1881332"/>
              <a:gd name="connsiteY8" fmla="*/ 181879 h 2365755"/>
              <a:gd name="connsiteX9" fmla="*/ 1459361 w 1881332"/>
              <a:gd name="connsiteY9" fmla="*/ 244941 h 2365755"/>
              <a:gd name="connsiteX0" fmla="*/ 1459361 w 1881332"/>
              <a:gd name="connsiteY0" fmla="*/ 276621 h 2397435"/>
              <a:gd name="connsiteX1" fmla="*/ 1648547 w 1881332"/>
              <a:gd name="connsiteY1" fmla="*/ 923007 h 2397435"/>
              <a:gd name="connsiteX2" fmla="*/ 1609132 w 1881332"/>
              <a:gd name="connsiteY2" fmla="*/ 1600924 h 2397435"/>
              <a:gd name="connsiteX3" fmla="*/ 1175581 w 1881332"/>
              <a:gd name="connsiteY3" fmla="*/ 2081772 h 2397435"/>
              <a:gd name="connsiteX4" fmla="*/ 418837 w 1881332"/>
              <a:gd name="connsiteY4" fmla="*/ 2160600 h 2397435"/>
              <a:gd name="connsiteX5" fmla="*/ 300593 w 1881332"/>
              <a:gd name="connsiteY5" fmla="*/ 1711281 h 2397435"/>
              <a:gd name="connsiteX6" fmla="*/ 316360 w 1881332"/>
              <a:gd name="connsiteY6" fmla="*/ 1096427 h 2397435"/>
              <a:gd name="connsiteX7" fmla="*/ 324243 w 1881332"/>
              <a:gd name="connsiteY7" fmla="*/ 505221 h 2397435"/>
              <a:gd name="connsiteX8" fmla="*/ 812975 w 1881332"/>
              <a:gd name="connsiteY8" fmla="*/ 213559 h 2397435"/>
              <a:gd name="connsiteX9" fmla="*/ 1459361 w 1881332"/>
              <a:gd name="connsiteY9" fmla="*/ 276621 h 2397435"/>
              <a:gd name="connsiteX0" fmla="*/ 1459361 w 1881332"/>
              <a:gd name="connsiteY0" fmla="*/ 276621 h 2397435"/>
              <a:gd name="connsiteX1" fmla="*/ 1648547 w 1881332"/>
              <a:gd name="connsiteY1" fmla="*/ 923007 h 2397435"/>
              <a:gd name="connsiteX2" fmla="*/ 1609132 w 1881332"/>
              <a:gd name="connsiteY2" fmla="*/ 1600924 h 2397435"/>
              <a:gd name="connsiteX3" fmla="*/ 1175581 w 1881332"/>
              <a:gd name="connsiteY3" fmla="*/ 2081772 h 2397435"/>
              <a:gd name="connsiteX4" fmla="*/ 418837 w 1881332"/>
              <a:gd name="connsiteY4" fmla="*/ 2160600 h 2397435"/>
              <a:gd name="connsiteX5" fmla="*/ 300593 w 1881332"/>
              <a:gd name="connsiteY5" fmla="*/ 1711281 h 2397435"/>
              <a:gd name="connsiteX6" fmla="*/ 316360 w 1881332"/>
              <a:gd name="connsiteY6" fmla="*/ 1096427 h 2397435"/>
              <a:gd name="connsiteX7" fmla="*/ 324243 w 1881332"/>
              <a:gd name="connsiteY7" fmla="*/ 505221 h 2397435"/>
              <a:gd name="connsiteX8" fmla="*/ 812975 w 1881332"/>
              <a:gd name="connsiteY8" fmla="*/ 213559 h 2397435"/>
              <a:gd name="connsiteX9" fmla="*/ 1459361 w 1881332"/>
              <a:gd name="connsiteY9" fmla="*/ 276621 h 2397435"/>
              <a:gd name="connsiteX0" fmla="*/ 1427287 w 1849258"/>
              <a:gd name="connsiteY0" fmla="*/ 276621 h 2397435"/>
              <a:gd name="connsiteX1" fmla="*/ 1616473 w 1849258"/>
              <a:gd name="connsiteY1" fmla="*/ 923007 h 2397435"/>
              <a:gd name="connsiteX2" fmla="*/ 1577058 w 1849258"/>
              <a:gd name="connsiteY2" fmla="*/ 1600924 h 2397435"/>
              <a:gd name="connsiteX3" fmla="*/ 1143507 w 1849258"/>
              <a:gd name="connsiteY3" fmla="*/ 2081772 h 2397435"/>
              <a:gd name="connsiteX4" fmla="*/ 386763 w 1849258"/>
              <a:gd name="connsiteY4" fmla="*/ 2160600 h 2397435"/>
              <a:gd name="connsiteX5" fmla="*/ 268519 w 1849258"/>
              <a:gd name="connsiteY5" fmla="*/ 1711281 h 2397435"/>
              <a:gd name="connsiteX6" fmla="*/ 284286 w 1849258"/>
              <a:gd name="connsiteY6" fmla="*/ 1096427 h 2397435"/>
              <a:gd name="connsiteX7" fmla="*/ 292169 w 1849258"/>
              <a:gd name="connsiteY7" fmla="*/ 505221 h 2397435"/>
              <a:gd name="connsiteX8" fmla="*/ 780901 w 1849258"/>
              <a:gd name="connsiteY8" fmla="*/ 213559 h 2397435"/>
              <a:gd name="connsiteX9" fmla="*/ 1427287 w 1849258"/>
              <a:gd name="connsiteY9" fmla="*/ 276621 h 2397435"/>
              <a:gd name="connsiteX0" fmla="*/ 1400596 w 1822567"/>
              <a:gd name="connsiteY0" fmla="*/ 276621 h 2397435"/>
              <a:gd name="connsiteX1" fmla="*/ 1589782 w 1822567"/>
              <a:gd name="connsiteY1" fmla="*/ 923007 h 2397435"/>
              <a:gd name="connsiteX2" fmla="*/ 1550367 w 1822567"/>
              <a:gd name="connsiteY2" fmla="*/ 1600924 h 2397435"/>
              <a:gd name="connsiteX3" fmla="*/ 1116816 w 1822567"/>
              <a:gd name="connsiteY3" fmla="*/ 2081772 h 2397435"/>
              <a:gd name="connsiteX4" fmla="*/ 360072 w 1822567"/>
              <a:gd name="connsiteY4" fmla="*/ 2160600 h 2397435"/>
              <a:gd name="connsiteX5" fmla="*/ 241828 w 1822567"/>
              <a:gd name="connsiteY5" fmla="*/ 1711281 h 2397435"/>
              <a:gd name="connsiteX6" fmla="*/ 257595 w 1822567"/>
              <a:gd name="connsiteY6" fmla="*/ 1096427 h 2397435"/>
              <a:gd name="connsiteX7" fmla="*/ 265478 w 1822567"/>
              <a:gd name="connsiteY7" fmla="*/ 505221 h 2397435"/>
              <a:gd name="connsiteX8" fmla="*/ 754210 w 1822567"/>
              <a:gd name="connsiteY8" fmla="*/ 213559 h 2397435"/>
              <a:gd name="connsiteX9" fmla="*/ 1400596 w 1822567"/>
              <a:gd name="connsiteY9" fmla="*/ 276621 h 2397435"/>
              <a:gd name="connsiteX0" fmla="*/ 1400596 w 1822567"/>
              <a:gd name="connsiteY0" fmla="*/ 276621 h 2425456"/>
              <a:gd name="connsiteX1" fmla="*/ 1589782 w 1822567"/>
              <a:gd name="connsiteY1" fmla="*/ 923007 h 2425456"/>
              <a:gd name="connsiteX2" fmla="*/ 1550367 w 1822567"/>
              <a:gd name="connsiteY2" fmla="*/ 1600924 h 2425456"/>
              <a:gd name="connsiteX3" fmla="*/ 1116816 w 1822567"/>
              <a:gd name="connsiteY3" fmla="*/ 2081772 h 2425456"/>
              <a:gd name="connsiteX4" fmla="*/ 360072 w 1822567"/>
              <a:gd name="connsiteY4" fmla="*/ 2160600 h 2425456"/>
              <a:gd name="connsiteX5" fmla="*/ 241828 w 1822567"/>
              <a:gd name="connsiteY5" fmla="*/ 1711281 h 2425456"/>
              <a:gd name="connsiteX6" fmla="*/ 257595 w 1822567"/>
              <a:gd name="connsiteY6" fmla="*/ 1096427 h 2425456"/>
              <a:gd name="connsiteX7" fmla="*/ 265478 w 1822567"/>
              <a:gd name="connsiteY7" fmla="*/ 505221 h 2425456"/>
              <a:gd name="connsiteX8" fmla="*/ 754210 w 1822567"/>
              <a:gd name="connsiteY8" fmla="*/ 213559 h 2425456"/>
              <a:gd name="connsiteX9" fmla="*/ 1400596 w 1822567"/>
              <a:gd name="connsiteY9" fmla="*/ 276621 h 2425456"/>
              <a:gd name="connsiteX0" fmla="*/ 1400596 w 1822567"/>
              <a:gd name="connsiteY0" fmla="*/ 276621 h 2425456"/>
              <a:gd name="connsiteX1" fmla="*/ 1589782 w 1822567"/>
              <a:gd name="connsiteY1" fmla="*/ 923007 h 2425456"/>
              <a:gd name="connsiteX2" fmla="*/ 1550367 w 1822567"/>
              <a:gd name="connsiteY2" fmla="*/ 1600924 h 2425456"/>
              <a:gd name="connsiteX3" fmla="*/ 1116816 w 1822567"/>
              <a:gd name="connsiteY3" fmla="*/ 2081772 h 2425456"/>
              <a:gd name="connsiteX4" fmla="*/ 360072 w 1822567"/>
              <a:gd name="connsiteY4" fmla="*/ 2160600 h 2425456"/>
              <a:gd name="connsiteX5" fmla="*/ 241828 w 1822567"/>
              <a:gd name="connsiteY5" fmla="*/ 1711281 h 2425456"/>
              <a:gd name="connsiteX6" fmla="*/ 257595 w 1822567"/>
              <a:gd name="connsiteY6" fmla="*/ 1096427 h 2425456"/>
              <a:gd name="connsiteX7" fmla="*/ 265478 w 1822567"/>
              <a:gd name="connsiteY7" fmla="*/ 505221 h 2425456"/>
              <a:gd name="connsiteX8" fmla="*/ 754210 w 1822567"/>
              <a:gd name="connsiteY8" fmla="*/ 213559 h 2425456"/>
              <a:gd name="connsiteX9" fmla="*/ 1400596 w 1822567"/>
              <a:gd name="connsiteY9" fmla="*/ 276621 h 2425456"/>
              <a:gd name="connsiteX0" fmla="*/ 1400596 w 1822567"/>
              <a:gd name="connsiteY0" fmla="*/ 276621 h 2387047"/>
              <a:gd name="connsiteX1" fmla="*/ 1589782 w 1822567"/>
              <a:gd name="connsiteY1" fmla="*/ 923007 h 2387047"/>
              <a:gd name="connsiteX2" fmla="*/ 1550367 w 1822567"/>
              <a:gd name="connsiteY2" fmla="*/ 1600924 h 2387047"/>
              <a:gd name="connsiteX3" fmla="*/ 1116816 w 1822567"/>
              <a:gd name="connsiteY3" fmla="*/ 2081772 h 2387047"/>
              <a:gd name="connsiteX4" fmla="*/ 360072 w 1822567"/>
              <a:gd name="connsiteY4" fmla="*/ 2160600 h 2387047"/>
              <a:gd name="connsiteX5" fmla="*/ 241828 w 1822567"/>
              <a:gd name="connsiteY5" fmla="*/ 1711281 h 2387047"/>
              <a:gd name="connsiteX6" fmla="*/ 257595 w 1822567"/>
              <a:gd name="connsiteY6" fmla="*/ 1096427 h 2387047"/>
              <a:gd name="connsiteX7" fmla="*/ 265478 w 1822567"/>
              <a:gd name="connsiteY7" fmla="*/ 505221 h 2387047"/>
              <a:gd name="connsiteX8" fmla="*/ 754210 w 1822567"/>
              <a:gd name="connsiteY8" fmla="*/ 213559 h 2387047"/>
              <a:gd name="connsiteX9" fmla="*/ 1400596 w 1822567"/>
              <a:gd name="connsiteY9" fmla="*/ 276621 h 2387047"/>
              <a:gd name="connsiteX0" fmla="*/ 1400596 w 1822567"/>
              <a:gd name="connsiteY0" fmla="*/ 276621 h 2387047"/>
              <a:gd name="connsiteX1" fmla="*/ 1589782 w 1822567"/>
              <a:gd name="connsiteY1" fmla="*/ 923007 h 2387047"/>
              <a:gd name="connsiteX2" fmla="*/ 1550367 w 1822567"/>
              <a:gd name="connsiteY2" fmla="*/ 1600924 h 2387047"/>
              <a:gd name="connsiteX3" fmla="*/ 1116816 w 1822567"/>
              <a:gd name="connsiteY3" fmla="*/ 2081772 h 2387047"/>
              <a:gd name="connsiteX4" fmla="*/ 360072 w 1822567"/>
              <a:gd name="connsiteY4" fmla="*/ 2160600 h 2387047"/>
              <a:gd name="connsiteX5" fmla="*/ 241828 w 1822567"/>
              <a:gd name="connsiteY5" fmla="*/ 1711281 h 2387047"/>
              <a:gd name="connsiteX6" fmla="*/ 257595 w 1822567"/>
              <a:gd name="connsiteY6" fmla="*/ 1096427 h 2387047"/>
              <a:gd name="connsiteX7" fmla="*/ 265478 w 1822567"/>
              <a:gd name="connsiteY7" fmla="*/ 505221 h 2387047"/>
              <a:gd name="connsiteX8" fmla="*/ 754210 w 1822567"/>
              <a:gd name="connsiteY8" fmla="*/ 213559 h 2387047"/>
              <a:gd name="connsiteX9" fmla="*/ 1400596 w 1822567"/>
              <a:gd name="connsiteY9" fmla="*/ 276621 h 2387047"/>
              <a:gd name="connsiteX0" fmla="*/ 1400596 w 1822567"/>
              <a:gd name="connsiteY0" fmla="*/ 276621 h 2427017"/>
              <a:gd name="connsiteX1" fmla="*/ 1589782 w 1822567"/>
              <a:gd name="connsiteY1" fmla="*/ 923007 h 2427017"/>
              <a:gd name="connsiteX2" fmla="*/ 1550367 w 1822567"/>
              <a:gd name="connsiteY2" fmla="*/ 1600924 h 2427017"/>
              <a:gd name="connsiteX3" fmla="*/ 1258705 w 1822567"/>
              <a:gd name="connsiteY3" fmla="*/ 2176365 h 2427017"/>
              <a:gd name="connsiteX4" fmla="*/ 360072 w 1822567"/>
              <a:gd name="connsiteY4" fmla="*/ 2160600 h 2427017"/>
              <a:gd name="connsiteX5" fmla="*/ 241828 w 1822567"/>
              <a:gd name="connsiteY5" fmla="*/ 1711281 h 2427017"/>
              <a:gd name="connsiteX6" fmla="*/ 257595 w 1822567"/>
              <a:gd name="connsiteY6" fmla="*/ 1096427 h 2427017"/>
              <a:gd name="connsiteX7" fmla="*/ 265478 w 1822567"/>
              <a:gd name="connsiteY7" fmla="*/ 505221 h 2427017"/>
              <a:gd name="connsiteX8" fmla="*/ 754210 w 1822567"/>
              <a:gd name="connsiteY8" fmla="*/ 213559 h 2427017"/>
              <a:gd name="connsiteX9" fmla="*/ 1400596 w 1822567"/>
              <a:gd name="connsiteY9" fmla="*/ 276621 h 2427017"/>
              <a:gd name="connsiteX0" fmla="*/ 1400596 w 1822567"/>
              <a:gd name="connsiteY0" fmla="*/ 276621 h 2491596"/>
              <a:gd name="connsiteX1" fmla="*/ 1589782 w 1822567"/>
              <a:gd name="connsiteY1" fmla="*/ 923007 h 2491596"/>
              <a:gd name="connsiteX2" fmla="*/ 1550367 w 1822567"/>
              <a:gd name="connsiteY2" fmla="*/ 1600924 h 2491596"/>
              <a:gd name="connsiteX3" fmla="*/ 1258705 w 1822567"/>
              <a:gd name="connsiteY3" fmla="*/ 2176365 h 2491596"/>
              <a:gd name="connsiteX4" fmla="*/ 635968 w 1822567"/>
              <a:gd name="connsiteY4" fmla="*/ 2270958 h 2491596"/>
              <a:gd name="connsiteX5" fmla="*/ 241828 w 1822567"/>
              <a:gd name="connsiteY5" fmla="*/ 1711281 h 2491596"/>
              <a:gd name="connsiteX6" fmla="*/ 257595 w 1822567"/>
              <a:gd name="connsiteY6" fmla="*/ 1096427 h 2491596"/>
              <a:gd name="connsiteX7" fmla="*/ 265478 w 1822567"/>
              <a:gd name="connsiteY7" fmla="*/ 505221 h 2491596"/>
              <a:gd name="connsiteX8" fmla="*/ 754210 w 1822567"/>
              <a:gd name="connsiteY8" fmla="*/ 213559 h 2491596"/>
              <a:gd name="connsiteX9" fmla="*/ 1400596 w 1822567"/>
              <a:gd name="connsiteY9" fmla="*/ 276621 h 2491596"/>
              <a:gd name="connsiteX0" fmla="*/ 1400596 w 1822567"/>
              <a:gd name="connsiteY0" fmla="*/ 276621 h 2491596"/>
              <a:gd name="connsiteX1" fmla="*/ 1589782 w 1822567"/>
              <a:gd name="connsiteY1" fmla="*/ 923007 h 2491596"/>
              <a:gd name="connsiteX2" fmla="*/ 1550367 w 1822567"/>
              <a:gd name="connsiteY2" fmla="*/ 1600924 h 2491596"/>
              <a:gd name="connsiteX3" fmla="*/ 1258705 w 1822567"/>
              <a:gd name="connsiteY3" fmla="*/ 2176365 h 2491596"/>
              <a:gd name="connsiteX4" fmla="*/ 635968 w 1822567"/>
              <a:gd name="connsiteY4" fmla="*/ 2270958 h 2491596"/>
              <a:gd name="connsiteX5" fmla="*/ 241828 w 1822567"/>
              <a:gd name="connsiteY5" fmla="*/ 1711281 h 2491596"/>
              <a:gd name="connsiteX6" fmla="*/ 257595 w 1822567"/>
              <a:gd name="connsiteY6" fmla="*/ 1096427 h 2491596"/>
              <a:gd name="connsiteX7" fmla="*/ 265478 w 1822567"/>
              <a:gd name="connsiteY7" fmla="*/ 505221 h 2491596"/>
              <a:gd name="connsiteX8" fmla="*/ 754210 w 1822567"/>
              <a:gd name="connsiteY8" fmla="*/ 213559 h 2491596"/>
              <a:gd name="connsiteX9" fmla="*/ 1400596 w 1822567"/>
              <a:gd name="connsiteY9" fmla="*/ 276621 h 2491596"/>
              <a:gd name="connsiteX0" fmla="*/ 1400596 w 1822567"/>
              <a:gd name="connsiteY0" fmla="*/ 276621 h 2491596"/>
              <a:gd name="connsiteX1" fmla="*/ 1589782 w 1822567"/>
              <a:gd name="connsiteY1" fmla="*/ 923007 h 2491596"/>
              <a:gd name="connsiteX2" fmla="*/ 1550367 w 1822567"/>
              <a:gd name="connsiteY2" fmla="*/ 1687634 h 2491596"/>
              <a:gd name="connsiteX3" fmla="*/ 1258705 w 1822567"/>
              <a:gd name="connsiteY3" fmla="*/ 2176365 h 2491596"/>
              <a:gd name="connsiteX4" fmla="*/ 635968 w 1822567"/>
              <a:gd name="connsiteY4" fmla="*/ 2270958 h 2491596"/>
              <a:gd name="connsiteX5" fmla="*/ 241828 w 1822567"/>
              <a:gd name="connsiteY5" fmla="*/ 1711281 h 2491596"/>
              <a:gd name="connsiteX6" fmla="*/ 257595 w 1822567"/>
              <a:gd name="connsiteY6" fmla="*/ 1096427 h 2491596"/>
              <a:gd name="connsiteX7" fmla="*/ 265478 w 1822567"/>
              <a:gd name="connsiteY7" fmla="*/ 505221 h 2491596"/>
              <a:gd name="connsiteX8" fmla="*/ 754210 w 1822567"/>
              <a:gd name="connsiteY8" fmla="*/ 213559 h 2491596"/>
              <a:gd name="connsiteX9" fmla="*/ 1400596 w 1822567"/>
              <a:gd name="connsiteY9" fmla="*/ 276621 h 2491596"/>
              <a:gd name="connsiteX0" fmla="*/ 1400596 w 1822567"/>
              <a:gd name="connsiteY0" fmla="*/ 276621 h 2491596"/>
              <a:gd name="connsiteX1" fmla="*/ 1589782 w 1822567"/>
              <a:gd name="connsiteY1" fmla="*/ 923007 h 2491596"/>
              <a:gd name="connsiteX2" fmla="*/ 1550367 w 1822567"/>
              <a:gd name="connsiteY2" fmla="*/ 1687634 h 2491596"/>
              <a:gd name="connsiteX3" fmla="*/ 1258705 w 1822567"/>
              <a:gd name="connsiteY3" fmla="*/ 2176365 h 2491596"/>
              <a:gd name="connsiteX4" fmla="*/ 635968 w 1822567"/>
              <a:gd name="connsiteY4" fmla="*/ 2270958 h 2491596"/>
              <a:gd name="connsiteX5" fmla="*/ 241828 w 1822567"/>
              <a:gd name="connsiteY5" fmla="*/ 1711281 h 2491596"/>
              <a:gd name="connsiteX6" fmla="*/ 257595 w 1822567"/>
              <a:gd name="connsiteY6" fmla="*/ 1096427 h 2491596"/>
              <a:gd name="connsiteX7" fmla="*/ 265478 w 1822567"/>
              <a:gd name="connsiteY7" fmla="*/ 505221 h 2491596"/>
              <a:gd name="connsiteX8" fmla="*/ 754210 w 1822567"/>
              <a:gd name="connsiteY8" fmla="*/ 213559 h 2491596"/>
              <a:gd name="connsiteX9" fmla="*/ 1400596 w 1822567"/>
              <a:gd name="connsiteY9" fmla="*/ 276621 h 2491596"/>
              <a:gd name="connsiteX0" fmla="*/ 1400596 w 1822567"/>
              <a:gd name="connsiteY0" fmla="*/ 276621 h 2491596"/>
              <a:gd name="connsiteX1" fmla="*/ 1589782 w 1822567"/>
              <a:gd name="connsiteY1" fmla="*/ 923007 h 2491596"/>
              <a:gd name="connsiteX2" fmla="*/ 1550367 w 1822567"/>
              <a:gd name="connsiteY2" fmla="*/ 1687634 h 2491596"/>
              <a:gd name="connsiteX3" fmla="*/ 1258705 w 1822567"/>
              <a:gd name="connsiteY3" fmla="*/ 2176365 h 2491596"/>
              <a:gd name="connsiteX4" fmla="*/ 635968 w 1822567"/>
              <a:gd name="connsiteY4" fmla="*/ 2270958 h 2491596"/>
              <a:gd name="connsiteX5" fmla="*/ 241828 w 1822567"/>
              <a:gd name="connsiteY5" fmla="*/ 1711281 h 2491596"/>
              <a:gd name="connsiteX6" fmla="*/ 257595 w 1822567"/>
              <a:gd name="connsiteY6" fmla="*/ 1096427 h 2491596"/>
              <a:gd name="connsiteX7" fmla="*/ 265478 w 1822567"/>
              <a:gd name="connsiteY7" fmla="*/ 505221 h 2491596"/>
              <a:gd name="connsiteX8" fmla="*/ 754210 w 1822567"/>
              <a:gd name="connsiteY8" fmla="*/ 213559 h 2491596"/>
              <a:gd name="connsiteX9" fmla="*/ 1400596 w 1822567"/>
              <a:gd name="connsiteY9" fmla="*/ 276621 h 2491596"/>
              <a:gd name="connsiteX0" fmla="*/ 1400596 w 1822567"/>
              <a:gd name="connsiteY0" fmla="*/ 276621 h 2491596"/>
              <a:gd name="connsiteX1" fmla="*/ 1589782 w 1822567"/>
              <a:gd name="connsiteY1" fmla="*/ 923007 h 2491596"/>
              <a:gd name="connsiteX2" fmla="*/ 1550367 w 1822567"/>
              <a:gd name="connsiteY2" fmla="*/ 1687634 h 2491596"/>
              <a:gd name="connsiteX3" fmla="*/ 1258705 w 1822567"/>
              <a:gd name="connsiteY3" fmla="*/ 2176365 h 2491596"/>
              <a:gd name="connsiteX4" fmla="*/ 635968 w 1822567"/>
              <a:gd name="connsiteY4" fmla="*/ 2270958 h 2491596"/>
              <a:gd name="connsiteX5" fmla="*/ 241828 w 1822567"/>
              <a:gd name="connsiteY5" fmla="*/ 1711281 h 2491596"/>
              <a:gd name="connsiteX6" fmla="*/ 257595 w 1822567"/>
              <a:gd name="connsiteY6" fmla="*/ 1096427 h 2491596"/>
              <a:gd name="connsiteX7" fmla="*/ 265478 w 1822567"/>
              <a:gd name="connsiteY7" fmla="*/ 505221 h 2491596"/>
              <a:gd name="connsiteX8" fmla="*/ 754210 w 1822567"/>
              <a:gd name="connsiteY8" fmla="*/ 213559 h 2491596"/>
              <a:gd name="connsiteX9" fmla="*/ 1400596 w 1822567"/>
              <a:gd name="connsiteY9" fmla="*/ 276621 h 2491596"/>
              <a:gd name="connsiteX0" fmla="*/ 1400596 w 1822567"/>
              <a:gd name="connsiteY0" fmla="*/ 276621 h 2491596"/>
              <a:gd name="connsiteX1" fmla="*/ 1589782 w 1822567"/>
              <a:gd name="connsiteY1" fmla="*/ 923007 h 2491596"/>
              <a:gd name="connsiteX2" fmla="*/ 1550367 w 1822567"/>
              <a:gd name="connsiteY2" fmla="*/ 1687634 h 2491596"/>
              <a:gd name="connsiteX3" fmla="*/ 1258705 w 1822567"/>
              <a:gd name="connsiteY3" fmla="*/ 2176365 h 2491596"/>
              <a:gd name="connsiteX4" fmla="*/ 635968 w 1822567"/>
              <a:gd name="connsiteY4" fmla="*/ 2270958 h 2491596"/>
              <a:gd name="connsiteX5" fmla="*/ 241828 w 1822567"/>
              <a:gd name="connsiteY5" fmla="*/ 1711281 h 2491596"/>
              <a:gd name="connsiteX6" fmla="*/ 257595 w 1822567"/>
              <a:gd name="connsiteY6" fmla="*/ 1096427 h 2491596"/>
              <a:gd name="connsiteX7" fmla="*/ 265478 w 1822567"/>
              <a:gd name="connsiteY7" fmla="*/ 505221 h 2491596"/>
              <a:gd name="connsiteX8" fmla="*/ 754210 w 1822567"/>
              <a:gd name="connsiteY8" fmla="*/ 213559 h 2491596"/>
              <a:gd name="connsiteX9" fmla="*/ 1400596 w 1822567"/>
              <a:gd name="connsiteY9" fmla="*/ 276621 h 2491596"/>
              <a:gd name="connsiteX0" fmla="*/ 1400596 w 1822567"/>
              <a:gd name="connsiteY0" fmla="*/ 276621 h 2491596"/>
              <a:gd name="connsiteX1" fmla="*/ 1589782 w 1822567"/>
              <a:gd name="connsiteY1" fmla="*/ 923007 h 2491596"/>
              <a:gd name="connsiteX2" fmla="*/ 1550367 w 1822567"/>
              <a:gd name="connsiteY2" fmla="*/ 1687634 h 2491596"/>
              <a:gd name="connsiteX3" fmla="*/ 1258705 w 1822567"/>
              <a:gd name="connsiteY3" fmla="*/ 2176365 h 2491596"/>
              <a:gd name="connsiteX4" fmla="*/ 635968 w 1822567"/>
              <a:gd name="connsiteY4" fmla="*/ 2270958 h 2491596"/>
              <a:gd name="connsiteX5" fmla="*/ 241828 w 1822567"/>
              <a:gd name="connsiteY5" fmla="*/ 1711281 h 2491596"/>
              <a:gd name="connsiteX6" fmla="*/ 257595 w 1822567"/>
              <a:gd name="connsiteY6" fmla="*/ 1096427 h 2491596"/>
              <a:gd name="connsiteX7" fmla="*/ 265478 w 1822567"/>
              <a:gd name="connsiteY7" fmla="*/ 505221 h 2491596"/>
              <a:gd name="connsiteX8" fmla="*/ 754210 w 1822567"/>
              <a:gd name="connsiteY8" fmla="*/ 213559 h 2491596"/>
              <a:gd name="connsiteX9" fmla="*/ 1400596 w 1822567"/>
              <a:gd name="connsiteY9" fmla="*/ 276621 h 2491596"/>
              <a:gd name="connsiteX0" fmla="*/ 1394346 w 1816317"/>
              <a:gd name="connsiteY0" fmla="*/ 276621 h 2491596"/>
              <a:gd name="connsiteX1" fmla="*/ 1583532 w 1816317"/>
              <a:gd name="connsiteY1" fmla="*/ 923007 h 2491596"/>
              <a:gd name="connsiteX2" fmla="*/ 1544117 w 1816317"/>
              <a:gd name="connsiteY2" fmla="*/ 1687634 h 2491596"/>
              <a:gd name="connsiteX3" fmla="*/ 1252455 w 1816317"/>
              <a:gd name="connsiteY3" fmla="*/ 2176365 h 2491596"/>
              <a:gd name="connsiteX4" fmla="*/ 629718 w 1816317"/>
              <a:gd name="connsiteY4" fmla="*/ 2270958 h 2491596"/>
              <a:gd name="connsiteX5" fmla="*/ 235578 w 1816317"/>
              <a:gd name="connsiteY5" fmla="*/ 1711281 h 2491596"/>
              <a:gd name="connsiteX6" fmla="*/ 251345 w 1816317"/>
              <a:gd name="connsiteY6" fmla="*/ 1096427 h 2491596"/>
              <a:gd name="connsiteX7" fmla="*/ 259228 w 1816317"/>
              <a:gd name="connsiteY7" fmla="*/ 505221 h 2491596"/>
              <a:gd name="connsiteX8" fmla="*/ 747960 w 1816317"/>
              <a:gd name="connsiteY8" fmla="*/ 213559 h 2491596"/>
              <a:gd name="connsiteX9" fmla="*/ 1394346 w 1816317"/>
              <a:gd name="connsiteY9" fmla="*/ 276621 h 2491596"/>
              <a:gd name="connsiteX0" fmla="*/ 1394346 w 1816317"/>
              <a:gd name="connsiteY0" fmla="*/ 276621 h 2491596"/>
              <a:gd name="connsiteX1" fmla="*/ 1583532 w 1816317"/>
              <a:gd name="connsiteY1" fmla="*/ 923007 h 2491596"/>
              <a:gd name="connsiteX2" fmla="*/ 1544117 w 1816317"/>
              <a:gd name="connsiteY2" fmla="*/ 1687634 h 2491596"/>
              <a:gd name="connsiteX3" fmla="*/ 1252455 w 1816317"/>
              <a:gd name="connsiteY3" fmla="*/ 2176365 h 2491596"/>
              <a:gd name="connsiteX4" fmla="*/ 629718 w 1816317"/>
              <a:gd name="connsiteY4" fmla="*/ 2270958 h 2491596"/>
              <a:gd name="connsiteX5" fmla="*/ 235578 w 1816317"/>
              <a:gd name="connsiteY5" fmla="*/ 1711281 h 2491596"/>
              <a:gd name="connsiteX6" fmla="*/ 251345 w 1816317"/>
              <a:gd name="connsiteY6" fmla="*/ 1096427 h 2491596"/>
              <a:gd name="connsiteX7" fmla="*/ 259228 w 1816317"/>
              <a:gd name="connsiteY7" fmla="*/ 505221 h 2491596"/>
              <a:gd name="connsiteX8" fmla="*/ 747960 w 1816317"/>
              <a:gd name="connsiteY8" fmla="*/ 213559 h 2491596"/>
              <a:gd name="connsiteX9" fmla="*/ 1394346 w 1816317"/>
              <a:gd name="connsiteY9" fmla="*/ 276621 h 2491596"/>
              <a:gd name="connsiteX0" fmla="*/ 1440466 w 1862437"/>
              <a:gd name="connsiteY0" fmla="*/ 276621 h 2491596"/>
              <a:gd name="connsiteX1" fmla="*/ 1629652 w 1862437"/>
              <a:gd name="connsiteY1" fmla="*/ 923007 h 2491596"/>
              <a:gd name="connsiteX2" fmla="*/ 1590237 w 1862437"/>
              <a:gd name="connsiteY2" fmla="*/ 1687634 h 2491596"/>
              <a:gd name="connsiteX3" fmla="*/ 1298575 w 1862437"/>
              <a:gd name="connsiteY3" fmla="*/ 2176365 h 2491596"/>
              <a:gd name="connsiteX4" fmla="*/ 675838 w 1862437"/>
              <a:gd name="connsiteY4" fmla="*/ 2270958 h 2491596"/>
              <a:gd name="connsiteX5" fmla="*/ 281698 w 1862437"/>
              <a:gd name="connsiteY5" fmla="*/ 1711281 h 2491596"/>
              <a:gd name="connsiteX6" fmla="*/ 218637 w 1862437"/>
              <a:gd name="connsiteY6" fmla="*/ 1112193 h 2491596"/>
              <a:gd name="connsiteX7" fmla="*/ 305348 w 1862437"/>
              <a:gd name="connsiteY7" fmla="*/ 505221 h 2491596"/>
              <a:gd name="connsiteX8" fmla="*/ 794080 w 1862437"/>
              <a:gd name="connsiteY8" fmla="*/ 213559 h 2491596"/>
              <a:gd name="connsiteX9" fmla="*/ 1440466 w 1862437"/>
              <a:gd name="connsiteY9" fmla="*/ 276621 h 2491596"/>
              <a:gd name="connsiteX0" fmla="*/ 1444753 w 1866724"/>
              <a:gd name="connsiteY0" fmla="*/ 276621 h 2491596"/>
              <a:gd name="connsiteX1" fmla="*/ 1633939 w 1866724"/>
              <a:gd name="connsiteY1" fmla="*/ 923007 h 2491596"/>
              <a:gd name="connsiteX2" fmla="*/ 1594524 w 1866724"/>
              <a:gd name="connsiteY2" fmla="*/ 1687634 h 2491596"/>
              <a:gd name="connsiteX3" fmla="*/ 1302862 w 1866724"/>
              <a:gd name="connsiteY3" fmla="*/ 2176365 h 2491596"/>
              <a:gd name="connsiteX4" fmla="*/ 680125 w 1866724"/>
              <a:gd name="connsiteY4" fmla="*/ 2270958 h 2491596"/>
              <a:gd name="connsiteX5" fmla="*/ 270220 w 1866724"/>
              <a:gd name="connsiteY5" fmla="*/ 1766460 h 2491596"/>
              <a:gd name="connsiteX6" fmla="*/ 222924 w 1866724"/>
              <a:gd name="connsiteY6" fmla="*/ 1112193 h 2491596"/>
              <a:gd name="connsiteX7" fmla="*/ 309635 w 1866724"/>
              <a:gd name="connsiteY7" fmla="*/ 505221 h 2491596"/>
              <a:gd name="connsiteX8" fmla="*/ 798367 w 1866724"/>
              <a:gd name="connsiteY8" fmla="*/ 213559 h 2491596"/>
              <a:gd name="connsiteX9" fmla="*/ 1444753 w 1866724"/>
              <a:gd name="connsiteY9" fmla="*/ 276621 h 2491596"/>
              <a:gd name="connsiteX0" fmla="*/ 1444753 w 1935715"/>
              <a:gd name="connsiteY0" fmla="*/ 276621 h 2491596"/>
              <a:gd name="connsiteX1" fmla="*/ 1760063 w 1935715"/>
              <a:gd name="connsiteY1" fmla="*/ 923007 h 2491596"/>
              <a:gd name="connsiteX2" fmla="*/ 1594524 w 1935715"/>
              <a:gd name="connsiteY2" fmla="*/ 1687634 h 2491596"/>
              <a:gd name="connsiteX3" fmla="*/ 1302862 w 1935715"/>
              <a:gd name="connsiteY3" fmla="*/ 2176365 h 2491596"/>
              <a:gd name="connsiteX4" fmla="*/ 680125 w 1935715"/>
              <a:gd name="connsiteY4" fmla="*/ 2270958 h 2491596"/>
              <a:gd name="connsiteX5" fmla="*/ 270220 w 1935715"/>
              <a:gd name="connsiteY5" fmla="*/ 1766460 h 2491596"/>
              <a:gd name="connsiteX6" fmla="*/ 222924 w 1935715"/>
              <a:gd name="connsiteY6" fmla="*/ 1112193 h 2491596"/>
              <a:gd name="connsiteX7" fmla="*/ 309635 w 1935715"/>
              <a:gd name="connsiteY7" fmla="*/ 505221 h 2491596"/>
              <a:gd name="connsiteX8" fmla="*/ 798367 w 1935715"/>
              <a:gd name="connsiteY8" fmla="*/ 213559 h 2491596"/>
              <a:gd name="connsiteX9" fmla="*/ 1444753 w 1935715"/>
              <a:gd name="connsiteY9" fmla="*/ 276621 h 2491596"/>
              <a:gd name="connsiteX0" fmla="*/ 1444753 w 1935715"/>
              <a:gd name="connsiteY0" fmla="*/ 276621 h 2488212"/>
              <a:gd name="connsiteX1" fmla="*/ 1760063 w 1935715"/>
              <a:gd name="connsiteY1" fmla="*/ 923007 h 2488212"/>
              <a:gd name="connsiteX2" fmla="*/ 1594524 w 1935715"/>
              <a:gd name="connsiteY2" fmla="*/ 1687634 h 2488212"/>
              <a:gd name="connsiteX3" fmla="*/ 1302862 w 1935715"/>
              <a:gd name="connsiteY3" fmla="*/ 2176365 h 2488212"/>
              <a:gd name="connsiteX4" fmla="*/ 680125 w 1935715"/>
              <a:gd name="connsiteY4" fmla="*/ 2270958 h 2488212"/>
              <a:gd name="connsiteX5" fmla="*/ 270220 w 1935715"/>
              <a:gd name="connsiteY5" fmla="*/ 1766460 h 2488212"/>
              <a:gd name="connsiteX6" fmla="*/ 222924 w 1935715"/>
              <a:gd name="connsiteY6" fmla="*/ 1112193 h 2488212"/>
              <a:gd name="connsiteX7" fmla="*/ 309635 w 1935715"/>
              <a:gd name="connsiteY7" fmla="*/ 505221 h 2488212"/>
              <a:gd name="connsiteX8" fmla="*/ 798367 w 1935715"/>
              <a:gd name="connsiteY8" fmla="*/ 213559 h 2488212"/>
              <a:gd name="connsiteX9" fmla="*/ 1444753 w 1935715"/>
              <a:gd name="connsiteY9" fmla="*/ 276621 h 2488212"/>
              <a:gd name="connsiteX0" fmla="*/ 1444753 w 1935715"/>
              <a:gd name="connsiteY0" fmla="*/ 276621 h 2488212"/>
              <a:gd name="connsiteX1" fmla="*/ 1760063 w 1935715"/>
              <a:gd name="connsiteY1" fmla="*/ 923007 h 2488212"/>
              <a:gd name="connsiteX2" fmla="*/ 1594524 w 1935715"/>
              <a:gd name="connsiteY2" fmla="*/ 1687634 h 2488212"/>
              <a:gd name="connsiteX3" fmla="*/ 1302862 w 1935715"/>
              <a:gd name="connsiteY3" fmla="*/ 2176365 h 2488212"/>
              <a:gd name="connsiteX4" fmla="*/ 680125 w 1935715"/>
              <a:gd name="connsiteY4" fmla="*/ 2270958 h 2488212"/>
              <a:gd name="connsiteX5" fmla="*/ 270220 w 1935715"/>
              <a:gd name="connsiteY5" fmla="*/ 1766460 h 2488212"/>
              <a:gd name="connsiteX6" fmla="*/ 222924 w 1935715"/>
              <a:gd name="connsiteY6" fmla="*/ 1112193 h 2488212"/>
              <a:gd name="connsiteX7" fmla="*/ 309635 w 1935715"/>
              <a:gd name="connsiteY7" fmla="*/ 505221 h 2488212"/>
              <a:gd name="connsiteX8" fmla="*/ 798367 w 1935715"/>
              <a:gd name="connsiteY8" fmla="*/ 213559 h 2488212"/>
              <a:gd name="connsiteX9" fmla="*/ 1444753 w 1935715"/>
              <a:gd name="connsiteY9" fmla="*/ 276621 h 2488212"/>
              <a:gd name="connsiteX0" fmla="*/ 1444753 w 1935715"/>
              <a:gd name="connsiteY0" fmla="*/ 276621 h 2488212"/>
              <a:gd name="connsiteX1" fmla="*/ 1760063 w 1935715"/>
              <a:gd name="connsiteY1" fmla="*/ 923007 h 2488212"/>
              <a:gd name="connsiteX2" fmla="*/ 1594524 w 1935715"/>
              <a:gd name="connsiteY2" fmla="*/ 1687634 h 2488212"/>
              <a:gd name="connsiteX3" fmla="*/ 1302862 w 1935715"/>
              <a:gd name="connsiteY3" fmla="*/ 2176365 h 2488212"/>
              <a:gd name="connsiteX4" fmla="*/ 680125 w 1935715"/>
              <a:gd name="connsiteY4" fmla="*/ 2270958 h 2488212"/>
              <a:gd name="connsiteX5" fmla="*/ 270220 w 1935715"/>
              <a:gd name="connsiteY5" fmla="*/ 1766460 h 2488212"/>
              <a:gd name="connsiteX6" fmla="*/ 222924 w 1935715"/>
              <a:gd name="connsiteY6" fmla="*/ 1112193 h 2488212"/>
              <a:gd name="connsiteX7" fmla="*/ 309635 w 1935715"/>
              <a:gd name="connsiteY7" fmla="*/ 505221 h 2488212"/>
              <a:gd name="connsiteX8" fmla="*/ 798367 w 1935715"/>
              <a:gd name="connsiteY8" fmla="*/ 213559 h 2488212"/>
              <a:gd name="connsiteX9" fmla="*/ 1444753 w 1935715"/>
              <a:gd name="connsiteY9" fmla="*/ 276621 h 2488212"/>
              <a:gd name="connsiteX0" fmla="*/ 1477417 w 1968379"/>
              <a:gd name="connsiteY0" fmla="*/ 276621 h 2488212"/>
              <a:gd name="connsiteX1" fmla="*/ 1792727 w 1968379"/>
              <a:gd name="connsiteY1" fmla="*/ 923007 h 2488212"/>
              <a:gd name="connsiteX2" fmla="*/ 1627188 w 1968379"/>
              <a:gd name="connsiteY2" fmla="*/ 1687634 h 2488212"/>
              <a:gd name="connsiteX3" fmla="*/ 1335526 w 1968379"/>
              <a:gd name="connsiteY3" fmla="*/ 2176365 h 2488212"/>
              <a:gd name="connsiteX4" fmla="*/ 712789 w 1968379"/>
              <a:gd name="connsiteY4" fmla="*/ 2270958 h 2488212"/>
              <a:gd name="connsiteX5" fmla="*/ 302884 w 1968379"/>
              <a:gd name="connsiteY5" fmla="*/ 1766460 h 2488212"/>
              <a:gd name="connsiteX6" fmla="*/ 255588 w 1968379"/>
              <a:gd name="connsiteY6" fmla="*/ 1112193 h 2488212"/>
              <a:gd name="connsiteX7" fmla="*/ 342299 w 1968379"/>
              <a:gd name="connsiteY7" fmla="*/ 505221 h 2488212"/>
              <a:gd name="connsiteX8" fmla="*/ 831031 w 1968379"/>
              <a:gd name="connsiteY8" fmla="*/ 213559 h 2488212"/>
              <a:gd name="connsiteX9" fmla="*/ 1477417 w 1968379"/>
              <a:gd name="connsiteY9" fmla="*/ 276621 h 2488212"/>
              <a:gd name="connsiteX0" fmla="*/ 1477417 w 1968379"/>
              <a:gd name="connsiteY0" fmla="*/ 295500 h 2507091"/>
              <a:gd name="connsiteX1" fmla="*/ 1792727 w 1968379"/>
              <a:gd name="connsiteY1" fmla="*/ 941886 h 2507091"/>
              <a:gd name="connsiteX2" fmla="*/ 1627188 w 1968379"/>
              <a:gd name="connsiteY2" fmla="*/ 1706513 h 2507091"/>
              <a:gd name="connsiteX3" fmla="*/ 1335526 w 1968379"/>
              <a:gd name="connsiteY3" fmla="*/ 2195244 h 2507091"/>
              <a:gd name="connsiteX4" fmla="*/ 712789 w 1968379"/>
              <a:gd name="connsiteY4" fmla="*/ 2289837 h 2507091"/>
              <a:gd name="connsiteX5" fmla="*/ 302884 w 1968379"/>
              <a:gd name="connsiteY5" fmla="*/ 1785339 h 2507091"/>
              <a:gd name="connsiteX6" fmla="*/ 255588 w 1968379"/>
              <a:gd name="connsiteY6" fmla="*/ 1131072 h 2507091"/>
              <a:gd name="connsiteX7" fmla="*/ 342299 w 1968379"/>
              <a:gd name="connsiteY7" fmla="*/ 524100 h 2507091"/>
              <a:gd name="connsiteX8" fmla="*/ 831031 w 1968379"/>
              <a:gd name="connsiteY8" fmla="*/ 232438 h 2507091"/>
              <a:gd name="connsiteX9" fmla="*/ 1477417 w 1968379"/>
              <a:gd name="connsiteY9" fmla="*/ 295500 h 2507091"/>
              <a:gd name="connsiteX0" fmla="*/ 1477417 w 1968379"/>
              <a:gd name="connsiteY0" fmla="*/ 298199 h 2509790"/>
              <a:gd name="connsiteX1" fmla="*/ 1792727 w 1968379"/>
              <a:gd name="connsiteY1" fmla="*/ 944585 h 2509790"/>
              <a:gd name="connsiteX2" fmla="*/ 1627188 w 1968379"/>
              <a:gd name="connsiteY2" fmla="*/ 1709212 h 2509790"/>
              <a:gd name="connsiteX3" fmla="*/ 1335526 w 1968379"/>
              <a:gd name="connsiteY3" fmla="*/ 2197943 h 2509790"/>
              <a:gd name="connsiteX4" fmla="*/ 712789 w 1968379"/>
              <a:gd name="connsiteY4" fmla="*/ 2292536 h 2509790"/>
              <a:gd name="connsiteX5" fmla="*/ 302884 w 1968379"/>
              <a:gd name="connsiteY5" fmla="*/ 1788038 h 2509790"/>
              <a:gd name="connsiteX6" fmla="*/ 255588 w 1968379"/>
              <a:gd name="connsiteY6" fmla="*/ 1133771 h 2509790"/>
              <a:gd name="connsiteX7" fmla="*/ 342299 w 1968379"/>
              <a:gd name="connsiteY7" fmla="*/ 526799 h 2509790"/>
              <a:gd name="connsiteX8" fmla="*/ 831031 w 1968379"/>
              <a:gd name="connsiteY8" fmla="*/ 235137 h 2509790"/>
              <a:gd name="connsiteX9" fmla="*/ 1477417 w 1968379"/>
              <a:gd name="connsiteY9" fmla="*/ 298199 h 2509790"/>
              <a:gd name="connsiteX0" fmla="*/ 1477417 w 1968379"/>
              <a:gd name="connsiteY0" fmla="*/ 298199 h 2509790"/>
              <a:gd name="connsiteX1" fmla="*/ 1792727 w 1968379"/>
              <a:gd name="connsiteY1" fmla="*/ 944585 h 2509790"/>
              <a:gd name="connsiteX2" fmla="*/ 1627188 w 1968379"/>
              <a:gd name="connsiteY2" fmla="*/ 1709212 h 2509790"/>
              <a:gd name="connsiteX3" fmla="*/ 1335526 w 1968379"/>
              <a:gd name="connsiteY3" fmla="*/ 2197943 h 2509790"/>
              <a:gd name="connsiteX4" fmla="*/ 712789 w 1968379"/>
              <a:gd name="connsiteY4" fmla="*/ 2292536 h 2509790"/>
              <a:gd name="connsiteX5" fmla="*/ 302884 w 1968379"/>
              <a:gd name="connsiteY5" fmla="*/ 1788038 h 2509790"/>
              <a:gd name="connsiteX6" fmla="*/ 255588 w 1968379"/>
              <a:gd name="connsiteY6" fmla="*/ 1133771 h 2509790"/>
              <a:gd name="connsiteX7" fmla="*/ 342299 w 1968379"/>
              <a:gd name="connsiteY7" fmla="*/ 526799 h 2509790"/>
              <a:gd name="connsiteX8" fmla="*/ 831031 w 1968379"/>
              <a:gd name="connsiteY8" fmla="*/ 235137 h 2509790"/>
              <a:gd name="connsiteX9" fmla="*/ 1477417 w 1968379"/>
              <a:gd name="connsiteY9" fmla="*/ 298199 h 2509790"/>
              <a:gd name="connsiteX0" fmla="*/ 1477417 w 1968379"/>
              <a:gd name="connsiteY0" fmla="*/ 298199 h 2519299"/>
              <a:gd name="connsiteX1" fmla="*/ 1792727 w 1968379"/>
              <a:gd name="connsiteY1" fmla="*/ 944585 h 2519299"/>
              <a:gd name="connsiteX2" fmla="*/ 1627188 w 1968379"/>
              <a:gd name="connsiteY2" fmla="*/ 1709212 h 2519299"/>
              <a:gd name="connsiteX3" fmla="*/ 1335526 w 1968379"/>
              <a:gd name="connsiteY3" fmla="*/ 2197943 h 2519299"/>
              <a:gd name="connsiteX4" fmla="*/ 712789 w 1968379"/>
              <a:gd name="connsiteY4" fmla="*/ 2292536 h 2519299"/>
              <a:gd name="connsiteX5" fmla="*/ 302884 w 1968379"/>
              <a:gd name="connsiteY5" fmla="*/ 1788038 h 2519299"/>
              <a:gd name="connsiteX6" fmla="*/ 255588 w 1968379"/>
              <a:gd name="connsiteY6" fmla="*/ 1133771 h 2519299"/>
              <a:gd name="connsiteX7" fmla="*/ 342299 w 1968379"/>
              <a:gd name="connsiteY7" fmla="*/ 526799 h 2519299"/>
              <a:gd name="connsiteX8" fmla="*/ 831031 w 1968379"/>
              <a:gd name="connsiteY8" fmla="*/ 235137 h 2519299"/>
              <a:gd name="connsiteX9" fmla="*/ 1477417 w 1968379"/>
              <a:gd name="connsiteY9" fmla="*/ 298199 h 2519299"/>
              <a:gd name="connsiteX0" fmla="*/ 1477417 w 1968379"/>
              <a:gd name="connsiteY0" fmla="*/ 298199 h 2505992"/>
              <a:gd name="connsiteX1" fmla="*/ 1792727 w 1968379"/>
              <a:gd name="connsiteY1" fmla="*/ 944585 h 2505992"/>
              <a:gd name="connsiteX2" fmla="*/ 1627188 w 1968379"/>
              <a:gd name="connsiteY2" fmla="*/ 1709212 h 2505992"/>
              <a:gd name="connsiteX3" fmla="*/ 1335526 w 1968379"/>
              <a:gd name="connsiteY3" fmla="*/ 2197943 h 2505992"/>
              <a:gd name="connsiteX4" fmla="*/ 712789 w 1968379"/>
              <a:gd name="connsiteY4" fmla="*/ 2292536 h 2505992"/>
              <a:gd name="connsiteX5" fmla="*/ 302884 w 1968379"/>
              <a:gd name="connsiteY5" fmla="*/ 1788038 h 2505992"/>
              <a:gd name="connsiteX6" fmla="*/ 255588 w 1968379"/>
              <a:gd name="connsiteY6" fmla="*/ 1133771 h 2505992"/>
              <a:gd name="connsiteX7" fmla="*/ 342299 w 1968379"/>
              <a:gd name="connsiteY7" fmla="*/ 526799 h 2505992"/>
              <a:gd name="connsiteX8" fmla="*/ 831031 w 1968379"/>
              <a:gd name="connsiteY8" fmla="*/ 235137 h 2505992"/>
              <a:gd name="connsiteX9" fmla="*/ 1477417 w 1968379"/>
              <a:gd name="connsiteY9" fmla="*/ 298199 h 2505992"/>
              <a:gd name="connsiteX0" fmla="*/ 1477417 w 1968379"/>
              <a:gd name="connsiteY0" fmla="*/ 298199 h 2505992"/>
              <a:gd name="connsiteX1" fmla="*/ 1792727 w 1968379"/>
              <a:gd name="connsiteY1" fmla="*/ 944585 h 2505992"/>
              <a:gd name="connsiteX2" fmla="*/ 1627188 w 1968379"/>
              <a:gd name="connsiteY2" fmla="*/ 1709212 h 2505992"/>
              <a:gd name="connsiteX3" fmla="*/ 1335526 w 1968379"/>
              <a:gd name="connsiteY3" fmla="*/ 2197943 h 2505992"/>
              <a:gd name="connsiteX4" fmla="*/ 712789 w 1968379"/>
              <a:gd name="connsiteY4" fmla="*/ 2292536 h 2505992"/>
              <a:gd name="connsiteX5" fmla="*/ 302884 w 1968379"/>
              <a:gd name="connsiteY5" fmla="*/ 1788038 h 2505992"/>
              <a:gd name="connsiteX6" fmla="*/ 255588 w 1968379"/>
              <a:gd name="connsiteY6" fmla="*/ 1133771 h 2505992"/>
              <a:gd name="connsiteX7" fmla="*/ 342299 w 1968379"/>
              <a:gd name="connsiteY7" fmla="*/ 526799 h 2505992"/>
              <a:gd name="connsiteX8" fmla="*/ 831031 w 1968379"/>
              <a:gd name="connsiteY8" fmla="*/ 235137 h 2505992"/>
              <a:gd name="connsiteX9" fmla="*/ 1477417 w 1968379"/>
              <a:gd name="connsiteY9" fmla="*/ 298199 h 2505992"/>
              <a:gd name="connsiteX0" fmla="*/ 1477417 w 1968379"/>
              <a:gd name="connsiteY0" fmla="*/ 350382 h 2558175"/>
              <a:gd name="connsiteX1" fmla="*/ 1792727 w 1968379"/>
              <a:gd name="connsiteY1" fmla="*/ 996768 h 2558175"/>
              <a:gd name="connsiteX2" fmla="*/ 1627188 w 1968379"/>
              <a:gd name="connsiteY2" fmla="*/ 1761395 h 2558175"/>
              <a:gd name="connsiteX3" fmla="*/ 1335526 w 1968379"/>
              <a:gd name="connsiteY3" fmla="*/ 2250126 h 2558175"/>
              <a:gd name="connsiteX4" fmla="*/ 712789 w 1968379"/>
              <a:gd name="connsiteY4" fmla="*/ 2344719 h 2558175"/>
              <a:gd name="connsiteX5" fmla="*/ 302884 w 1968379"/>
              <a:gd name="connsiteY5" fmla="*/ 1840221 h 2558175"/>
              <a:gd name="connsiteX6" fmla="*/ 255588 w 1968379"/>
              <a:gd name="connsiteY6" fmla="*/ 1185954 h 2558175"/>
              <a:gd name="connsiteX7" fmla="*/ 342299 w 1968379"/>
              <a:gd name="connsiteY7" fmla="*/ 578982 h 2558175"/>
              <a:gd name="connsiteX8" fmla="*/ 775851 w 1968379"/>
              <a:gd name="connsiteY8" fmla="*/ 200610 h 2558175"/>
              <a:gd name="connsiteX9" fmla="*/ 1477417 w 1968379"/>
              <a:gd name="connsiteY9" fmla="*/ 350382 h 2558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968379" h="2558175">
                <a:moveTo>
                  <a:pt x="1477417" y="350382"/>
                </a:moveTo>
                <a:cubicBezTo>
                  <a:pt x="1841337" y="270242"/>
                  <a:pt x="2052859" y="730068"/>
                  <a:pt x="1792727" y="996768"/>
                </a:cubicBezTo>
                <a:cubicBezTo>
                  <a:pt x="2068623" y="1145227"/>
                  <a:pt x="2023954" y="1716726"/>
                  <a:pt x="1627188" y="1761395"/>
                </a:cubicBezTo>
                <a:cubicBezTo>
                  <a:pt x="1939871" y="2089844"/>
                  <a:pt x="1671857" y="2424861"/>
                  <a:pt x="1335526" y="2250126"/>
                </a:cubicBezTo>
                <a:cubicBezTo>
                  <a:pt x="1361803" y="2583829"/>
                  <a:pt x="806066" y="2691562"/>
                  <a:pt x="712789" y="2344719"/>
                </a:cubicBezTo>
                <a:cubicBezTo>
                  <a:pt x="390910" y="2573320"/>
                  <a:pt x="-33446" y="2049114"/>
                  <a:pt x="302884" y="1840221"/>
                </a:cubicBezTo>
                <a:cubicBezTo>
                  <a:pt x="-88626" y="1766650"/>
                  <a:pt x="-96509" y="1330470"/>
                  <a:pt x="255588" y="1185954"/>
                </a:cubicBezTo>
                <a:cubicBezTo>
                  <a:pt x="-134608" y="990200"/>
                  <a:pt x="62462" y="576355"/>
                  <a:pt x="342299" y="578982"/>
                </a:cubicBezTo>
                <a:cubicBezTo>
                  <a:pt x="164937" y="345127"/>
                  <a:pt x="526229" y="-68718"/>
                  <a:pt x="775851" y="200610"/>
                </a:cubicBezTo>
                <a:cubicBezTo>
                  <a:pt x="820521" y="-144917"/>
                  <a:pt x="1523399" y="-10911"/>
                  <a:pt x="1477417" y="350382"/>
                </a:cubicBezTo>
                <a:close/>
              </a:path>
            </a:pathLst>
          </a:custGeom>
          <a:solidFill>
            <a:srgbClr val="E3EAF9"/>
          </a:solidFill>
          <a:ln w="19050"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r>
              <a:rPr lang="en-US" dirty="0">
                <a:solidFill>
                  <a:schemeClr val="tx1"/>
                </a:solidFill>
              </a:rPr>
              <a:t>State</a:t>
            </a:r>
          </a:p>
        </p:txBody>
      </p:sp>
      <p:grpSp>
        <p:nvGrpSpPr>
          <p:cNvPr id="11" name="Group 10"/>
          <p:cNvGrpSpPr/>
          <p:nvPr/>
        </p:nvGrpSpPr>
        <p:grpSpPr>
          <a:xfrm>
            <a:off x="4876800" y="3886200"/>
            <a:ext cx="2590800" cy="304800"/>
            <a:chOff x="6096000" y="2133600"/>
            <a:chExt cx="2590800" cy="304800"/>
          </a:xfrm>
        </p:grpSpPr>
        <p:sp>
          <p:nvSpPr>
            <p:cNvPr id="8" name="Rectangle 7"/>
            <p:cNvSpPr/>
            <p:nvPr/>
          </p:nvSpPr>
          <p:spPr>
            <a:xfrm>
              <a:off x="6096000" y="2133600"/>
              <a:ext cx="1219200" cy="304800"/>
            </a:xfrm>
            <a:prstGeom prst="rect">
              <a:avLst/>
            </a:prstGeom>
            <a:solidFill>
              <a:srgbClr val="FFFFA5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r>
                <a:rPr lang="en-US" dirty="0"/>
                <a:t>Condition</a:t>
              </a:r>
            </a:p>
          </p:txBody>
        </p:sp>
        <p:sp>
          <p:nvSpPr>
            <p:cNvPr id="9" name="Rectangle 8"/>
            <p:cNvSpPr/>
            <p:nvPr/>
          </p:nvSpPr>
          <p:spPr>
            <a:xfrm>
              <a:off x="7848600" y="2133600"/>
              <a:ext cx="838200" cy="304800"/>
            </a:xfrm>
            <a:prstGeom prst="rect">
              <a:avLst/>
            </a:prstGeom>
            <a:solidFill>
              <a:srgbClr val="DFFFDF"/>
            </a:solidFill>
            <a:ln w="19050" algn="ctr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0" tIns="0" rIns="0" bIns="0" anchor="ctr"/>
            <a:lstStyle/>
            <a:p>
              <a:r>
                <a:rPr lang="en-US" dirty="0">
                  <a:latin typeface="Arial" charset="0"/>
                </a:rPr>
                <a:t>Action</a:t>
              </a:r>
            </a:p>
          </p:txBody>
        </p:sp>
        <p:sp>
          <p:nvSpPr>
            <p:cNvPr id="10" name="Right Arrow 9"/>
            <p:cNvSpPr/>
            <p:nvPr/>
          </p:nvSpPr>
          <p:spPr>
            <a:xfrm>
              <a:off x="7467600" y="2171700"/>
              <a:ext cx="228600" cy="228600"/>
            </a:xfrm>
            <a:prstGeom prst="rightArrow">
              <a:avLst/>
            </a:prstGeom>
            <a:solidFill>
              <a:srgbClr val="EAEAEA"/>
            </a:solidFill>
            <a:ln w="1905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4876800" y="4343400"/>
            <a:ext cx="2590800" cy="304800"/>
            <a:chOff x="6096000" y="2590800"/>
            <a:chExt cx="2590800" cy="304800"/>
          </a:xfrm>
        </p:grpSpPr>
        <p:sp>
          <p:nvSpPr>
            <p:cNvPr id="12" name="Rectangle 11"/>
            <p:cNvSpPr/>
            <p:nvPr/>
          </p:nvSpPr>
          <p:spPr>
            <a:xfrm>
              <a:off x="6096000" y="2590800"/>
              <a:ext cx="1219200" cy="304800"/>
            </a:xfrm>
            <a:prstGeom prst="rect">
              <a:avLst/>
            </a:prstGeom>
            <a:solidFill>
              <a:srgbClr val="FFFFA5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r>
                <a:rPr lang="en-US" dirty="0"/>
                <a:t>Condition</a:t>
              </a:r>
            </a:p>
          </p:txBody>
        </p:sp>
        <p:sp>
          <p:nvSpPr>
            <p:cNvPr id="13" name="Rectangle 12"/>
            <p:cNvSpPr/>
            <p:nvPr/>
          </p:nvSpPr>
          <p:spPr>
            <a:xfrm>
              <a:off x="7848600" y="2590800"/>
              <a:ext cx="838200" cy="304800"/>
            </a:xfrm>
            <a:prstGeom prst="rect">
              <a:avLst/>
            </a:prstGeom>
            <a:solidFill>
              <a:srgbClr val="DFFFDF"/>
            </a:solidFill>
            <a:ln w="19050" algn="ctr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0" tIns="0" rIns="0" bIns="0" anchor="ctr"/>
            <a:lstStyle/>
            <a:p>
              <a:r>
                <a:rPr lang="en-US" dirty="0">
                  <a:latin typeface="Arial" charset="0"/>
                </a:rPr>
                <a:t>Action</a:t>
              </a:r>
            </a:p>
          </p:txBody>
        </p:sp>
        <p:sp>
          <p:nvSpPr>
            <p:cNvPr id="14" name="Right Arrow 13"/>
            <p:cNvSpPr/>
            <p:nvPr/>
          </p:nvSpPr>
          <p:spPr>
            <a:xfrm>
              <a:off x="7467600" y="2628900"/>
              <a:ext cx="228600" cy="228600"/>
            </a:xfrm>
            <a:prstGeom prst="rightArrow">
              <a:avLst/>
            </a:prstGeom>
            <a:solidFill>
              <a:srgbClr val="EAEAEA"/>
            </a:solidFill>
            <a:ln w="1905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4876800" y="4800600"/>
            <a:ext cx="2590800" cy="304800"/>
            <a:chOff x="6096000" y="2971800"/>
            <a:chExt cx="2590800" cy="304800"/>
          </a:xfrm>
        </p:grpSpPr>
        <p:sp>
          <p:nvSpPr>
            <p:cNvPr id="15" name="Rectangle 14"/>
            <p:cNvSpPr/>
            <p:nvPr/>
          </p:nvSpPr>
          <p:spPr>
            <a:xfrm>
              <a:off x="6096000" y="2971800"/>
              <a:ext cx="1219200" cy="304800"/>
            </a:xfrm>
            <a:prstGeom prst="rect">
              <a:avLst/>
            </a:prstGeom>
            <a:solidFill>
              <a:srgbClr val="FFFFA5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r>
                <a:rPr lang="en-US" dirty="0"/>
                <a:t>Condition</a:t>
              </a:r>
            </a:p>
          </p:txBody>
        </p:sp>
        <p:sp>
          <p:nvSpPr>
            <p:cNvPr id="16" name="Rectangle 15"/>
            <p:cNvSpPr/>
            <p:nvPr/>
          </p:nvSpPr>
          <p:spPr>
            <a:xfrm>
              <a:off x="7848600" y="2971800"/>
              <a:ext cx="838200" cy="304800"/>
            </a:xfrm>
            <a:prstGeom prst="rect">
              <a:avLst/>
            </a:prstGeom>
            <a:solidFill>
              <a:srgbClr val="DFFFDF"/>
            </a:solidFill>
            <a:ln w="19050" algn="ctr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0" tIns="0" rIns="0" bIns="0" anchor="ctr"/>
            <a:lstStyle/>
            <a:p>
              <a:r>
                <a:rPr lang="en-US" dirty="0">
                  <a:latin typeface="Arial" charset="0"/>
                </a:rPr>
                <a:t>Action</a:t>
              </a:r>
            </a:p>
          </p:txBody>
        </p:sp>
        <p:sp>
          <p:nvSpPr>
            <p:cNvPr id="17" name="Right Arrow 16"/>
            <p:cNvSpPr/>
            <p:nvPr/>
          </p:nvSpPr>
          <p:spPr>
            <a:xfrm>
              <a:off x="7467600" y="3009900"/>
              <a:ext cx="228600" cy="228600"/>
            </a:xfrm>
            <a:prstGeom prst="rightArrow">
              <a:avLst/>
            </a:prstGeom>
            <a:solidFill>
              <a:srgbClr val="EAEAEA"/>
            </a:solidFill>
            <a:ln w="1905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4876800" y="5562600"/>
            <a:ext cx="2590800" cy="304800"/>
            <a:chOff x="6096000" y="2971800"/>
            <a:chExt cx="2590800" cy="304800"/>
          </a:xfrm>
        </p:grpSpPr>
        <p:sp>
          <p:nvSpPr>
            <p:cNvPr id="21" name="Rectangle 20"/>
            <p:cNvSpPr/>
            <p:nvPr/>
          </p:nvSpPr>
          <p:spPr>
            <a:xfrm>
              <a:off x="6096000" y="2971800"/>
              <a:ext cx="1219200" cy="304800"/>
            </a:xfrm>
            <a:prstGeom prst="rect">
              <a:avLst/>
            </a:prstGeom>
            <a:solidFill>
              <a:srgbClr val="FFFFA5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r>
                <a:rPr lang="en-US" dirty="0"/>
                <a:t>Condition</a:t>
              </a:r>
            </a:p>
          </p:txBody>
        </p:sp>
        <p:sp>
          <p:nvSpPr>
            <p:cNvPr id="22" name="Rectangle 21"/>
            <p:cNvSpPr/>
            <p:nvPr/>
          </p:nvSpPr>
          <p:spPr>
            <a:xfrm>
              <a:off x="7848600" y="2971800"/>
              <a:ext cx="838200" cy="304800"/>
            </a:xfrm>
            <a:prstGeom prst="rect">
              <a:avLst/>
            </a:prstGeom>
            <a:solidFill>
              <a:srgbClr val="DFFFDF"/>
            </a:solidFill>
            <a:ln w="19050" algn="ctr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0" tIns="0" rIns="0" bIns="0" anchor="ctr"/>
            <a:lstStyle/>
            <a:p>
              <a:r>
                <a:rPr lang="en-US" dirty="0">
                  <a:latin typeface="Arial" charset="0"/>
                </a:rPr>
                <a:t>Action</a:t>
              </a:r>
            </a:p>
          </p:txBody>
        </p:sp>
        <p:sp>
          <p:nvSpPr>
            <p:cNvPr id="23" name="Right Arrow 22"/>
            <p:cNvSpPr/>
            <p:nvPr/>
          </p:nvSpPr>
          <p:spPr>
            <a:xfrm>
              <a:off x="7467600" y="3009900"/>
              <a:ext cx="228600" cy="228600"/>
            </a:xfrm>
            <a:prstGeom prst="rightArrow">
              <a:avLst/>
            </a:prstGeom>
            <a:solidFill>
              <a:srgbClr val="EAEAEA"/>
            </a:solidFill>
            <a:ln w="1905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4" name="TextBox 23"/>
          <p:cNvSpPr txBox="1"/>
          <p:nvPr/>
        </p:nvSpPr>
        <p:spPr>
          <a:xfrm>
            <a:off x="5318234" y="5173717"/>
            <a:ext cx="492443" cy="348813"/>
          </a:xfrm>
          <a:prstGeom prst="rect">
            <a:avLst/>
          </a:prstGeom>
          <a:noFill/>
        </p:spPr>
        <p:txBody>
          <a:bodyPr vert="vert" wrap="none" rtlCol="0">
            <a:spAutoFit/>
          </a:bodyPr>
          <a:lstStyle/>
          <a:p>
            <a:r>
              <a:rPr lang="en-US" sz="2000" b="1" dirty="0" smtClean="0"/>
              <a:t>…</a:t>
            </a:r>
            <a:endParaRPr lang="en-US" sz="2000" b="1" dirty="0"/>
          </a:p>
        </p:txBody>
      </p:sp>
      <p:sp>
        <p:nvSpPr>
          <p:cNvPr id="32" name="TextBox 31"/>
          <p:cNvSpPr txBox="1"/>
          <p:nvPr/>
        </p:nvSpPr>
        <p:spPr>
          <a:xfrm>
            <a:off x="6883191" y="5173717"/>
            <a:ext cx="492443" cy="348813"/>
          </a:xfrm>
          <a:prstGeom prst="rect">
            <a:avLst/>
          </a:prstGeom>
          <a:noFill/>
        </p:spPr>
        <p:txBody>
          <a:bodyPr vert="vert" wrap="none" rtlCol="0">
            <a:spAutoFit/>
          </a:bodyPr>
          <a:lstStyle/>
          <a:p>
            <a:r>
              <a:rPr lang="en-US" sz="2000" b="1" dirty="0" smtClean="0"/>
              <a:t>…</a:t>
            </a:r>
            <a:endParaRPr lang="en-US" sz="2000" b="1" dirty="0"/>
          </a:p>
        </p:txBody>
      </p:sp>
      <p:sp>
        <p:nvSpPr>
          <p:cNvPr id="37" name="TextBox 36"/>
          <p:cNvSpPr txBox="1"/>
          <p:nvPr/>
        </p:nvSpPr>
        <p:spPr>
          <a:xfrm>
            <a:off x="1945957" y="5173717"/>
            <a:ext cx="492443" cy="348813"/>
          </a:xfrm>
          <a:prstGeom prst="rect">
            <a:avLst/>
          </a:prstGeom>
          <a:noFill/>
        </p:spPr>
        <p:txBody>
          <a:bodyPr vert="vert" wrap="none" rtlCol="0">
            <a:spAutoFit/>
          </a:bodyPr>
          <a:lstStyle/>
          <a:p>
            <a:r>
              <a:rPr lang="en-US" sz="2000" b="1" dirty="0" smtClean="0"/>
              <a:t>…</a:t>
            </a:r>
            <a:endParaRPr lang="en-US" sz="2000" b="1" dirty="0"/>
          </a:p>
        </p:txBody>
      </p:sp>
      <p:sp>
        <p:nvSpPr>
          <p:cNvPr id="41" name="TextBox 40"/>
          <p:cNvSpPr txBox="1"/>
          <p:nvPr/>
        </p:nvSpPr>
        <p:spPr>
          <a:xfrm>
            <a:off x="1333643" y="3440668"/>
            <a:ext cx="1577355" cy="276999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>
            <a:defPPr>
              <a:defRPr lang="en-US"/>
            </a:defPPr>
          </a:lstStyle>
          <a:p>
            <a:r>
              <a:rPr lang="en-US" b="1" dirty="0">
                <a:solidFill>
                  <a:schemeClr val="tx2"/>
                </a:solidFill>
              </a:rPr>
              <a:t>Event Handlers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4876801" y="3429000"/>
            <a:ext cx="2590800" cy="276999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r>
              <a:rPr lang="en-US" b="1" dirty="0" smtClean="0">
                <a:solidFill>
                  <a:schemeClr val="tx2"/>
                </a:solidFill>
              </a:rPr>
              <a:t>Rules</a:t>
            </a:r>
            <a:endParaRPr lang="en-US" b="1" dirty="0">
              <a:solidFill>
                <a:schemeClr val="tx2"/>
              </a:solidFill>
            </a:endParaRPr>
          </a:p>
        </p:txBody>
      </p:sp>
      <p:cxnSp>
        <p:nvCxnSpPr>
          <p:cNvPr id="44" name="Straight Connector 43"/>
          <p:cNvCxnSpPr/>
          <p:nvPr/>
        </p:nvCxnSpPr>
        <p:spPr>
          <a:xfrm>
            <a:off x="1447800" y="4038600"/>
            <a:ext cx="457200" cy="0"/>
          </a:xfrm>
          <a:prstGeom prst="line">
            <a:avLst/>
          </a:prstGeom>
          <a:ln w="19050" cap="rnd">
            <a:tailEnd type="triangle" w="med" len="lg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5" name="Straight Connector 44"/>
          <p:cNvCxnSpPr/>
          <p:nvPr/>
        </p:nvCxnSpPr>
        <p:spPr>
          <a:xfrm>
            <a:off x="1447800" y="4495800"/>
            <a:ext cx="457200" cy="0"/>
          </a:xfrm>
          <a:prstGeom prst="line">
            <a:avLst/>
          </a:prstGeom>
          <a:ln w="19050" cap="rnd">
            <a:tailEnd type="triangle" w="med" len="lg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6" name="Straight Connector 45"/>
          <p:cNvCxnSpPr/>
          <p:nvPr/>
        </p:nvCxnSpPr>
        <p:spPr>
          <a:xfrm>
            <a:off x="1447800" y="4953000"/>
            <a:ext cx="457200" cy="0"/>
          </a:xfrm>
          <a:prstGeom prst="line">
            <a:avLst/>
          </a:prstGeom>
          <a:ln w="19050" cap="rnd">
            <a:tailEnd type="triangle" w="med" len="lg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7" name="Straight Connector 46"/>
          <p:cNvCxnSpPr/>
          <p:nvPr/>
        </p:nvCxnSpPr>
        <p:spPr>
          <a:xfrm>
            <a:off x="1447800" y="5715000"/>
            <a:ext cx="457200" cy="0"/>
          </a:xfrm>
          <a:prstGeom prst="line">
            <a:avLst/>
          </a:prstGeom>
          <a:ln w="19050" cap="rnd">
            <a:tailEnd type="triangle" w="med" len="lg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48" name="TextBox 47"/>
          <p:cNvSpPr txBox="1"/>
          <p:nvPr/>
        </p:nvSpPr>
        <p:spPr>
          <a:xfrm rot="16200000">
            <a:off x="166300" y="4738299"/>
            <a:ext cx="1981201" cy="276999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>
            <a:defPPr>
              <a:defRPr lang="en-US"/>
            </a:defPPr>
          </a:lstStyle>
          <a:p>
            <a:r>
              <a:rPr lang="en-US" b="1" dirty="0" smtClean="0">
                <a:solidFill>
                  <a:schemeClr val="tx2"/>
                </a:solidFill>
              </a:rPr>
              <a:t>Events</a:t>
            </a:r>
            <a:endParaRPr lang="en-US" b="1" dirty="0">
              <a:solidFill>
                <a:schemeClr val="tx2"/>
              </a:solidFill>
            </a:endParaRPr>
          </a:p>
        </p:txBody>
      </p:sp>
      <p:sp>
        <p:nvSpPr>
          <p:cNvPr id="49" name="Oval 48"/>
          <p:cNvSpPr/>
          <p:nvPr/>
        </p:nvSpPr>
        <p:spPr>
          <a:xfrm>
            <a:off x="3300248" y="4088524"/>
            <a:ext cx="76200" cy="7620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Oval 49"/>
          <p:cNvSpPr/>
          <p:nvPr/>
        </p:nvSpPr>
        <p:spPr>
          <a:xfrm>
            <a:off x="3581400" y="4267200"/>
            <a:ext cx="76200" cy="7620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Oval 50"/>
          <p:cNvSpPr/>
          <p:nvPr/>
        </p:nvSpPr>
        <p:spPr>
          <a:xfrm>
            <a:off x="3124200" y="5029200"/>
            <a:ext cx="76200" cy="7620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Oval 51"/>
          <p:cNvSpPr/>
          <p:nvPr/>
        </p:nvSpPr>
        <p:spPr>
          <a:xfrm>
            <a:off x="3429000" y="5257800"/>
            <a:ext cx="76200" cy="7620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Oval 52"/>
          <p:cNvSpPr/>
          <p:nvPr/>
        </p:nvSpPr>
        <p:spPr>
          <a:xfrm>
            <a:off x="3505200" y="5486400"/>
            <a:ext cx="76200" cy="7620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Oval 53"/>
          <p:cNvSpPr/>
          <p:nvPr/>
        </p:nvSpPr>
        <p:spPr>
          <a:xfrm>
            <a:off x="3933497" y="4853152"/>
            <a:ext cx="76200" cy="7620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Oval 54"/>
          <p:cNvSpPr/>
          <p:nvPr/>
        </p:nvSpPr>
        <p:spPr>
          <a:xfrm>
            <a:off x="3993931" y="4388069"/>
            <a:ext cx="76200" cy="7620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Oval 55"/>
          <p:cNvSpPr/>
          <p:nvPr/>
        </p:nvSpPr>
        <p:spPr>
          <a:xfrm>
            <a:off x="3657600" y="4419600"/>
            <a:ext cx="76200" cy="7620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8" name="Straight Connector 57"/>
          <p:cNvCxnSpPr/>
          <p:nvPr/>
        </p:nvCxnSpPr>
        <p:spPr>
          <a:xfrm>
            <a:off x="2133600" y="4038600"/>
            <a:ext cx="1150675" cy="78941"/>
          </a:xfrm>
          <a:prstGeom prst="line">
            <a:avLst/>
          </a:prstGeom>
          <a:ln w="19050" cap="rnd">
            <a:tailEnd type="triangle" w="med" len="lg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60" name="Straight Connector 59"/>
          <p:cNvCxnSpPr/>
          <p:nvPr/>
        </p:nvCxnSpPr>
        <p:spPr>
          <a:xfrm>
            <a:off x="2133600" y="4038600"/>
            <a:ext cx="982925" cy="996630"/>
          </a:xfrm>
          <a:prstGeom prst="line">
            <a:avLst/>
          </a:prstGeom>
          <a:ln w="19050" cap="rnd">
            <a:tailEnd type="triangle" w="med" len="lg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63" name="Straight Connector 62"/>
          <p:cNvCxnSpPr/>
          <p:nvPr/>
        </p:nvCxnSpPr>
        <p:spPr>
          <a:xfrm flipV="1">
            <a:off x="2133600" y="4311604"/>
            <a:ext cx="1433547" cy="184197"/>
          </a:xfrm>
          <a:prstGeom prst="line">
            <a:avLst/>
          </a:prstGeom>
          <a:ln w="19050" cap="rnd">
            <a:tailEnd type="triangle" w="med" len="lg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67" name="Straight Connector 66"/>
          <p:cNvCxnSpPr/>
          <p:nvPr/>
        </p:nvCxnSpPr>
        <p:spPr>
          <a:xfrm flipV="1">
            <a:off x="2133600" y="4344496"/>
            <a:ext cx="1440125" cy="608504"/>
          </a:xfrm>
          <a:prstGeom prst="line">
            <a:avLst/>
          </a:prstGeom>
          <a:ln w="19050" cap="rnd">
            <a:tailEnd type="triangle" w="med" len="lg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70" name="Straight Connector 69"/>
          <p:cNvCxnSpPr/>
          <p:nvPr/>
        </p:nvCxnSpPr>
        <p:spPr>
          <a:xfrm>
            <a:off x="2133600" y="4953000"/>
            <a:ext cx="1275665" cy="332210"/>
          </a:xfrm>
          <a:prstGeom prst="line">
            <a:avLst/>
          </a:prstGeom>
          <a:ln w="19050" cap="rnd">
            <a:tailEnd type="triangle" w="med" len="lg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74" name="Straight Connector 73"/>
          <p:cNvCxnSpPr/>
          <p:nvPr/>
        </p:nvCxnSpPr>
        <p:spPr>
          <a:xfrm flipV="1">
            <a:off x="2133600" y="5528612"/>
            <a:ext cx="1354606" cy="186389"/>
          </a:xfrm>
          <a:prstGeom prst="line">
            <a:avLst/>
          </a:prstGeom>
          <a:ln w="19050" cap="rnd">
            <a:tailEnd type="triangle" w="med" len="lg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57" name="Straight Connector 56"/>
          <p:cNvCxnSpPr/>
          <p:nvPr/>
        </p:nvCxnSpPr>
        <p:spPr>
          <a:xfrm>
            <a:off x="3600039" y="5531901"/>
            <a:ext cx="1276761" cy="290831"/>
          </a:xfrm>
          <a:prstGeom prst="line">
            <a:avLst/>
          </a:prstGeom>
          <a:ln w="19050" cap="rnd">
            <a:tailEnd type="triangle" w="med" len="lg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59" name="Straight Connector 58"/>
          <p:cNvCxnSpPr/>
          <p:nvPr/>
        </p:nvCxnSpPr>
        <p:spPr>
          <a:xfrm>
            <a:off x="3514519" y="5331259"/>
            <a:ext cx="1362281" cy="415273"/>
          </a:xfrm>
          <a:prstGeom prst="line">
            <a:avLst/>
          </a:prstGeom>
          <a:ln w="19050" cap="rnd">
            <a:tailEnd type="triangle" w="med" len="lg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61" name="Straight Connector 60"/>
          <p:cNvCxnSpPr/>
          <p:nvPr/>
        </p:nvCxnSpPr>
        <p:spPr>
          <a:xfrm>
            <a:off x="4017768" y="4929976"/>
            <a:ext cx="859032" cy="740356"/>
          </a:xfrm>
          <a:prstGeom prst="line">
            <a:avLst/>
          </a:prstGeom>
          <a:ln w="19050" cap="rnd">
            <a:tailEnd type="triangle" w="med" len="lg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66" name="Straight Connector 65"/>
          <p:cNvCxnSpPr/>
          <p:nvPr/>
        </p:nvCxnSpPr>
        <p:spPr>
          <a:xfrm flipV="1">
            <a:off x="3517809" y="5029201"/>
            <a:ext cx="1358991" cy="252720"/>
          </a:xfrm>
          <a:prstGeom prst="line">
            <a:avLst/>
          </a:prstGeom>
          <a:ln w="19050" cap="rnd">
            <a:tailEnd type="triangle" w="med" len="lg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69" name="Straight Connector 68"/>
          <p:cNvCxnSpPr/>
          <p:nvPr/>
        </p:nvCxnSpPr>
        <p:spPr>
          <a:xfrm flipV="1">
            <a:off x="3238207" y="4953000"/>
            <a:ext cx="1638593" cy="115120"/>
          </a:xfrm>
          <a:prstGeom prst="line">
            <a:avLst/>
          </a:prstGeom>
          <a:ln w="19050" cap="rnd">
            <a:tailEnd type="triangle" w="med" len="lg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75" name="Straight Connector 74"/>
          <p:cNvCxnSpPr/>
          <p:nvPr/>
        </p:nvCxnSpPr>
        <p:spPr>
          <a:xfrm flipV="1">
            <a:off x="4024347" y="4572001"/>
            <a:ext cx="860336" cy="298769"/>
          </a:xfrm>
          <a:prstGeom prst="line">
            <a:avLst/>
          </a:prstGeom>
          <a:ln w="19050" cap="rnd">
            <a:tailEnd type="triangle" w="med" len="lg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76" name="Straight Connector 75"/>
          <p:cNvCxnSpPr/>
          <p:nvPr/>
        </p:nvCxnSpPr>
        <p:spPr>
          <a:xfrm>
            <a:off x="4091787" y="4428294"/>
            <a:ext cx="785013" cy="67507"/>
          </a:xfrm>
          <a:prstGeom prst="line">
            <a:avLst/>
          </a:prstGeom>
          <a:ln w="19050" cap="rnd">
            <a:tailEnd type="triangle" w="med" len="lg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78" name="Straight Connector 77"/>
          <p:cNvCxnSpPr/>
          <p:nvPr/>
        </p:nvCxnSpPr>
        <p:spPr>
          <a:xfrm>
            <a:off x="3682269" y="4314894"/>
            <a:ext cx="1194531" cy="104706"/>
          </a:xfrm>
          <a:prstGeom prst="line">
            <a:avLst/>
          </a:prstGeom>
          <a:ln w="19050" cap="rnd">
            <a:tailEnd type="triangle" w="med" len="lg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80" name="Straight Connector 79"/>
          <p:cNvCxnSpPr/>
          <p:nvPr/>
        </p:nvCxnSpPr>
        <p:spPr>
          <a:xfrm flipV="1">
            <a:off x="3762703" y="4083269"/>
            <a:ext cx="1114097" cy="349469"/>
          </a:xfrm>
          <a:prstGeom prst="line">
            <a:avLst/>
          </a:prstGeom>
          <a:ln w="19050" cap="rnd">
            <a:tailEnd type="triangle" w="med" len="lg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84" name="Straight Connector 83"/>
          <p:cNvCxnSpPr/>
          <p:nvPr/>
        </p:nvCxnSpPr>
        <p:spPr>
          <a:xfrm flipV="1">
            <a:off x="3399397" y="4007069"/>
            <a:ext cx="1477403" cy="117050"/>
          </a:xfrm>
          <a:prstGeom prst="line">
            <a:avLst/>
          </a:prstGeom>
          <a:ln w="19050" cap="rnd">
            <a:tailEnd type="triangle" w="med" len="lg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87" name="Freeform 86"/>
          <p:cNvSpPr/>
          <p:nvPr/>
        </p:nvSpPr>
        <p:spPr>
          <a:xfrm>
            <a:off x="3390891" y="3694713"/>
            <a:ext cx="4387969" cy="801086"/>
          </a:xfrm>
          <a:custGeom>
            <a:avLst/>
            <a:gdLst>
              <a:gd name="connsiteX0" fmla="*/ 4075386 w 4075386"/>
              <a:gd name="connsiteY0" fmla="*/ 425669 h 425669"/>
              <a:gd name="connsiteX1" fmla="*/ 0 w 4075386"/>
              <a:gd name="connsiteY1" fmla="*/ 0 h 425669"/>
              <a:gd name="connsiteX0" fmla="*/ 4075386 w 4294877"/>
              <a:gd name="connsiteY0" fmla="*/ 425669 h 425669"/>
              <a:gd name="connsiteX1" fmla="*/ 0 w 4294877"/>
              <a:gd name="connsiteY1" fmla="*/ 0 h 425669"/>
              <a:gd name="connsiteX0" fmla="*/ 4075386 w 4294877"/>
              <a:gd name="connsiteY0" fmla="*/ 753822 h 753822"/>
              <a:gd name="connsiteX1" fmla="*/ 0 w 4294877"/>
              <a:gd name="connsiteY1" fmla="*/ 328153 h 753822"/>
              <a:gd name="connsiteX0" fmla="*/ 4075386 w 4598739"/>
              <a:gd name="connsiteY0" fmla="*/ 816215 h 816215"/>
              <a:gd name="connsiteX1" fmla="*/ 0 w 4598739"/>
              <a:gd name="connsiteY1" fmla="*/ 390546 h 816215"/>
              <a:gd name="connsiteX0" fmla="*/ 4075386 w 4111907"/>
              <a:gd name="connsiteY0" fmla="*/ 873053 h 873053"/>
              <a:gd name="connsiteX1" fmla="*/ 3047447 w 4111907"/>
              <a:gd name="connsiteY1" fmla="*/ 86991 h 873053"/>
              <a:gd name="connsiteX2" fmla="*/ 0 w 4111907"/>
              <a:gd name="connsiteY2" fmla="*/ 447384 h 873053"/>
              <a:gd name="connsiteX0" fmla="*/ 4075386 w 4111907"/>
              <a:gd name="connsiteY0" fmla="*/ 873053 h 873053"/>
              <a:gd name="connsiteX1" fmla="*/ 3047447 w 4111907"/>
              <a:gd name="connsiteY1" fmla="*/ 86991 h 873053"/>
              <a:gd name="connsiteX2" fmla="*/ 0 w 4111907"/>
              <a:gd name="connsiteY2" fmla="*/ 447384 h 873053"/>
              <a:gd name="connsiteX0" fmla="*/ 4075386 w 4075386"/>
              <a:gd name="connsiteY0" fmla="*/ 884808 h 884808"/>
              <a:gd name="connsiteX1" fmla="*/ 3047447 w 4075386"/>
              <a:gd name="connsiteY1" fmla="*/ 98746 h 884808"/>
              <a:gd name="connsiteX2" fmla="*/ 0 w 4075386"/>
              <a:gd name="connsiteY2" fmla="*/ 459139 h 884808"/>
              <a:gd name="connsiteX0" fmla="*/ 4075386 w 4252978"/>
              <a:gd name="connsiteY0" fmla="*/ 884808 h 884808"/>
              <a:gd name="connsiteX1" fmla="*/ 3047447 w 4252978"/>
              <a:gd name="connsiteY1" fmla="*/ 98746 h 884808"/>
              <a:gd name="connsiteX2" fmla="*/ 0 w 4252978"/>
              <a:gd name="connsiteY2" fmla="*/ 459139 h 884808"/>
              <a:gd name="connsiteX0" fmla="*/ 4075386 w 4252978"/>
              <a:gd name="connsiteY0" fmla="*/ 787241 h 787241"/>
              <a:gd name="connsiteX1" fmla="*/ 3047447 w 4252978"/>
              <a:gd name="connsiteY1" fmla="*/ 1179 h 787241"/>
              <a:gd name="connsiteX2" fmla="*/ 0 w 4252978"/>
              <a:gd name="connsiteY2" fmla="*/ 361572 h 787241"/>
              <a:gd name="connsiteX0" fmla="*/ 4075386 w 4330286"/>
              <a:gd name="connsiteY0" fmla="*/ 787241 h 787241"/>
              <a:gd name="connsiteX1" fmla="*/ 3047447 w 4330286"/>
              <a:gd name="connsiteY1" fmla="*/ 1179 h 787241"/>
              <a:gd name="connsiteX2" fmla="*/ 0 w 4330286"/>
              <a:gd name="connsiteY2" fmla="*/ 361572 h 787241"/>
              <a:gd name="connsiteX0" fmla="*/ 4075386 w 4333387"/>
              <a:gd name="connsiteY0" fmla="*/ 789161 h 789161"/>
              <a:gd name="connsiteX1" fmla="*/ 3047447 w 4333387"/>
              <a:gd name="connsiteY1" fmla="*/ 3099 h 789161"/>
              <a:gd name="connsiteX2" fmla="*/ 0 w 4333387"/>
              <a:gd name="connsiteY2" fmla="*/ 363492 h 789161"/>
              <a:gd name="connsiteX0" fmla="*/ 4075386 w 4323549"/>
              <a:gd name="connsiteY0" fmla="*/ 789161 h 789161"/>
              <a:gd name="connsiteX1" fmla="*/ 3047447 w 4323549"/>
              <a:gd name="connsiteY1" fmla="*/ 3099 h 789161"/>
              <a:gd name="connsiteX2" fmla="*/ 0 w 4323549"/>
              <a:gd name="connsiteY2" fmla="*/ 363492 h 789161"/>
              <a:gd name="connsiteX0" fmla="*/ 4075386 w 4326825"/>
              <a:gd name="connsiteY0" fmla="*/ 789161 h 789161"/>
              <a:gd name="connsiteX1" fmla="*/ 3047447 w 4326825"/>
              <a:gd name="connsiteY1" fmla="*/ 3099 h 789161"/>
              <a:gd name="connsiteX2" fmla="*/ 0 w 4326825"/>
              <a:gd name="connsiteY2" fmla="*/ 363492 h 789161"/>
              <a:gd name="connsiteX0" fmla="*/ 4075386 w 4402950"/>
              <a:gd name="connsiteY0" fmla="*/ 789161 h 789161"/>
              <a:gd name="connsiteX1" fmla="*/ 3047447 w 4402950"/>
              <a:gd name="connsiteY1" fmla="*/ 3099 h 789161"/>
              <a:gd name="connsiteX2" fmla="*/ 0 w 4402950"/>
              <a:gd name="connsiteY2" fmla="*/ 363492 h 789161"/>
              <a:gd name="connsiteX0" fmla="*/ 4075386 w 4615610"/>
              <a:gd name="connsiteY0" fmla="*/ 796516 h 796516"/>
              <a:gd name="connsiteX1" fmla="*/ 3898785 w 4615610"/>
              <a:gd name="connsiteY1" fmla="*/ 2571 h 796516"/>
              <a:gd name="connsiteX2" fmla="*/ 0 w 4615610"/>
              <a:gd name="connsiteY2" fmla="*/ 370847 h 796516"/>
              <a:gd name="connsiteX0" fmla="*/ 4075386 w 4452143"/>
              <a:gd name="connsiteY0" fmla="*/ 796516 h 796516"/>
              <a:gd name="connsiteX1" fmla="*/ 3898785 w 4452143"/>
              <a:gd name="connsiteY1" fmla="*/ 2571 h 796516"/>
              <a:gd name="connsiteX2" fmla="*/ 0 w 4452143"/>
              <a:gd name="connsiteY2" fmla="*/ 370847 h 796516"/>
              <a:gd name="connsiteX0" fmla="*/ 4075386 w 4438635"/>
              <a:gd name="connsiteY0" fmla="*/ 794783 h 794783"/>
              <a:gd name="connsiteX1" fmla="*/ 3898785 w 4438635"/>
              <a:gd name="connsiteY1" fmla="*/ 838 h 794783"/>
              <a:gd name="connsiteX2" fmla="*/ 0 w 4438635"/>
              <a:gd name="connsiteY2" fmla="*/ 369114 h 794783"/>
              <a:gd name="connsiteX0" fmla="*/ 4075386 w 4438637"/>
              <a:gd name="connsiteY0" fmla="*/ 793949 h 793949"/>
              <a:gd name="connsiteX1" fmla="*/ 3898785 w 4438637"/>
              <a:gd name="connsiteY1" fmla="*/ 4 h 793949"/>
              <a:gd name="connsiteX2" fmla="*/ 0 w 4438637"/>
              <a:gd name="connsiteY2" fmla="*/ 368280 h 793949"/>
              <a:gd name="connsiteX0" fmla="*/ 4075386 w 4438629"/>
              <a:gd name="connsiteY0" fmla="*/ 797227 h 797227"/>
              <a:gd name="connsiteX1" fmla="*/ 3898785 w 4438629"/>
              <a:gd name="connsiteY1" fmla="*/ 3282 h 797227"/>
              <a:gd name="connsiteX2" fmla="*/ 0 w 4438629"/>
              <a:gd name="connsiteY2" fmla="*/ 371558 h 797227"/>
              <a:gd name="connsiteX0" fmla="*/ 4075386 w 4394587"/>
              <a:gd name="connsiteY0" fmla="*/ 797227 h 797227"/>
              <a:gd name="connsiteX1" fmla="*/ 3898785 w 4394587"/>
              <a:gd name="connsiteY1" fmla="*/ 3282 h 797227"/>
              <a:gd name="connsiteX2" fmla="*/ 0 w 4394587"/>
              <a:gd name="connsiteY2" fmla="*/ 371558 h 797227"/>
              <a:gd name="connsiteX0" fmla="*/ 4075386 w 4351512"/>
              <a:gd name="connsiteY0" fmla="*/ 793949 h 793949"/>
              <a:gd name="connsiteX1" fmla="*/ 3898785 w 4351512"/>
              <a:gd name="connsiteY1" fmla="*/ 4 h 793949"/>
              <a:gd name="connsiteX2" fmla="*/ 0 w 4351512"/>
              <a:gd name="connsiteY2" fmla="*/ 368280 h 793949"/>
              <a:gd name="connsiteX0" fmla="*/ 4075386 w 4313314"/>
              <a:gd name="connsiteY0" fmla="*/ 778183 h 778183"/>
              <a:gd name="connsiteX1" fmla="*/ 3796309 w 4313314"/>
              <a:gd name="connsiteY1" fmla="*/ 4 h 778183"/>
              <a:gd name="connsiteX2" fmla="*/ 0 w 4313314"/>
              <a:gd name="connsiteY2" fmla="*/ 352514 h 778183"/>
              <a:gd name="connsiteX0" fmla="*/ 4075386 w 4333772"/>
              <a:gd name="connsiteY0" fmla="*/ 783092 h 783092"/>
              <a:gd name="connsiteX1" fmla="*/ 3796309 w 4333772"/>
              <a:gd name="connsiteY1" fmla="*/ 4913 h 783092"/>
              <a:gd name="connsiteX2" fmla="*/ 0 w 4333772"/>
              <a:gd name="connsiteY2" fmla="*/ 357423 h 783092"/>
              <a:gd name="connsiteX0" fmla="*/ 4075386 w 4360835"/>
              <a:gd name="connsiteY0" fmla="*/ 783092 h 783092"/>
              <a:gd name="connsiteX1" fmla="*/ 3796309 w 4360835"/>
              <a:gd name="connsiteY1" fmla="*/ 4913 h 783092"/>
              <a:gd name="connsiteX2" fmla="*/ 0 w 4360835"/>
              <a:gd name="connsiteY2" fmla="*/ 357423 h 783092"/>
              <a:gd name="connsiteX0" fmla="*/ 4101699 w 4408723"/>
              <a:gd name="connsiteY0" fmla="*/ 803042 h 803042"/>
              <a:gd name="connsiteX1" fmla="*/ 3822622 w 4408723"/>
              <a:gd name="connsiteY1" fmla="*/ 24863 h 803042"/>
              <a:gd name="connsiteX2" fmla="*/ 0 w 4408723"/>
              <a:gd name="connsiteY2" fmla="*/ 397108 h 803042"/>
              <a:gd name="connsiteX0" fmla="*/ 4081964 w 4387969"/>
              <a:gd name="connsiteY0" fmla="*/ 801086 h 801086"/>
              <a:gd name="connsiteX1" fmla="*/ 3802887 w 4387969"/>
              <a:gd name="connsiteY1" fmla="*/ 22907 h 801086"/>
              <a:gd name="connsiteX2" fmla="*/ 0 w 4387969"/>
              <a:gd name="connsiteY2" fmla="*/ 405020 h 8010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387969" h="801086">
                <a:moveTo>
                  <a:pt x="4081964" y="801086"/>
                </a:moveTo>
                <a:cubicBezTo>
                  <a:pt x="4562097" y="638542"/>
                  <a:pt x="4483214" y="88918"/>
                  <a:pt x="3802887" y="22907"/>
                </a:cubicBezTo>
                <a:cubicBezTo>
                  <a:pt x="3122560" y="-43104"/>
                  <a:pt x="995855" y="18765"/>
                  <a:pt x="0" y="405020"/>
                </a:cubicBezTo>
              </a:path>
            </a:pathLst>
          </a:custGeom>
          <a:ln w="19050" cap="rnd">
            <a:tailEnd type="triangle" w="med" len="lg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8" name="Freeform 87"/>
          <p:cNvSpPr/>
          <p:nvPr/>
        </p:nvSpPr>
        <p:spPr>
          <a:xfrm>
            <a:off x="3586655" y="5575737"/>
            <a:ext cx="4097610" cy="581467"/>
          </a:xfrm>
          <a:custGeom>
            <a:avLst/>
            <a:gdLst>
              <a:gd name="connsiteX0" fmla="*/ 3862552 w 3862552"/>
              <a:gd name="connsiteY0" fmla="*/ 149772 h 149772"/>
              <a:gd name="connsiteX1" fmla="*/ 0 w 3862552"/>
              <a:gd name="connsiteY1" fmla="*/ 0 h 149772"/>
              <a:gd name="connsiteX0" fmla="*/ 3886200 w 3886200"/>
              <a:gd name="connsiteY0" fmla="*/ 149772 h 149772"/>
              <a:gd name="connsiteX1" fmla="*/ 0 w 3886200"/>
              <a:gd name="connsiteY1" fmla="*/ 0 h 149772"/>
              <a:gd name="connsiteX0" fmla="*/ 3886200 w 3961454"/>
              <a:gd name="connsiteY0" fmla="*/ 149772 h 218762"/>
              <a:gd name="connsiteX1" fmla="*/ 0 w 3961454"/>
              <a:gd name="connsiteY1" fmla="*/ 0 h 218762"/>
              <a:gd name="connsiteX0" fmla="*/ 3886200 w 3959624"/>
              <a:gd name="connsiteY0" fmla="*/ 149772 h 461329"/>
              <a:gd name="connsiteX1" fmla="*/ 0 w 3959624"/>
              <a:gd name="connsiteY1" fmla="*/ 0 h 461329"/>
              <a:gd name="connsiteX0" fmla="*/ 3886200 w 3886200"/>
              <a:gd name="connsiteY0" fmla="*/ 149772 h 496616"/>
              <a:gd name="connsiteX1" fmla="*/ 3381704 w 3886200"/>
              <a:gd name="connsiteY1" fmla="*/ 425669 h 496616"/>
              <a:gd name="connsiteX2" fmla="*/ 0 w 3886200"/>
              <a:gd name="connsiteY2" fmla="*/ 0 h 496616"/>
              <a:gd name="connsiteX0" fmla="*/ 3886200 w 3886200"/>
              <a:gd name="connsiteY0" fmla="*/ 149772 h 496616"/>
              <a:gd name="connsiteX1" fmla="*/ 3381704 w 3886200"/>
              <a:gd name="connsiteY1" fmla="*/ 425669 h 496616"/>
              <a:gd name="connsiteX2" fmla="*/ 0 w 3886200"/>
              <a:gd name="connsiteY2" fmla="*/ 0 h 496616"/>
              <a:gd name="connsiteX0" fmla="*/ 3886200 w 3886200"/>
              <a:gd name="connsiteY0" fmla="*/ 149772 h 520652"/>
              <a:gd name="connsiteX1" fmla="*/ 3381704 w 3886200"/>
              <a:gd name="connsiteY1" fmla="*/ 425669 h 520652"/>
              <a:gd name="connsiteX2" fmla="*/ 0 w 3886200"/>
              <a:gd name="connsiteY2" fmla="*/ 0 h 520652"/>
              <a:gd name="connsiteX0" fmla="*/ 3886200 w 3886200"/>
              <a:gd name="connsiteY0" fmla="*/ 149772 h 565457"/>
              <a:gd name="connsiteX1" fmla="*/ 3436883 w 3886200"/>
              <a:gd name="connsiteY1" fmla="*/ 504497 h 565457"/>
              <a:gd name="connsiteX2" fmla="*/ 0 w 3886200"/>
              <a:gd name="connsiteY2" fmla="*/ 0 h 565457"/>
              <a:gd name="connsiteX0" fmla="*/ 3886200 w 4016438"/>
              <a:gd name="connsiteY0" fmla="*/ 149772 h 565457"/>
              <a:gd name="connsiteX1" fmla="*/ 3436883 w 4016438"/>
              <a:gd name="connsiteY1" fmla="*/ 504497 h 565457"/>
              <a:gd name="connsiteX2" fmla="*/ 0 w 4016438"/>
              <a:gd name="connsiteY2" fmla="*/ 0 h 565457"/>
              <a:gd name="connsiteX0" fmla="*/ 3886200 w 4069514"/>
              <a:gd name="connsiteY0" fmla="*/ 149772 h 564206"/>
              <a:gd name="connsiteX1" fmla="*/ 3436883 w 4069514"/>
              <a:gd name="connsiteY1" fmla="*/ 504497 h 564206"/>
              <a:gd name="connsiteX2" fmla="*/ 0 w 4069514"/>
              <a:gd name="connsiteY2" fmla="*/ 0 h 564206"/>
              <a:gd name="connsiteX0" fmla="*/ 3886200 w 4069482"/>
              <a:gd name="connsiteY0" fmla="*/ 149772 h 564206"/>
              <a:gd name="connsiteX1" fmla="*/ 3436883 w 4069482"/>
              <a:gd name="connsiteY1" fmla="*/ 504497 h 564206"/>
              <a:gd name="connsiteX2" fmla="*/ 0 w 4069482"/>
              <a:gd name="connsiteY2" fmla="*/ 0 h 564206"/>
              <a:gd name="connsiteX0" fmla="*/ 3886200 w 4069482"/>
              <a:gd name="connsiteY0" fmla="*/ 149772 h 519719"/>
              <a:gd name="connsiteX1" fmla="*/ 3436883 w 4069482"/>
              <a:gd name="connsiteY1" fmla="*/ 504497 h 519719"/>
              <a:gd name="connsiteX2" fmla="*/ 0 w 4069482"/>
              <a:gd name="connsiteY2" fmla="*/ 0 h 519719"/>
              <a:gd name="connsiteX0" fmla="*/ 3886200 w 4016342"/>
              <a:gd name="connsiteY0" fmla="*/ 129167 h 505851"/>
              <a:gd name="connsiteX1" fmla="*/ 3436883 w 4016342"/>
              <a:gd name="connsiteY1" fmla="*/ 504497 h 505851"/>
              <a:gd name="connsiteX2" fmla="*/ 0 w 4016342"/>
              <a:gd name="connsiteY2" fmla="*/ 0 h 505851"/>
              <a:gd name="connsiteX0" fmla="*/ 3886200 w 4030318"/>
              <a:gd name="connsiteY0" fmla="*/ 129167 h 505851"/>
              <a:gd name="connsiteX1" fmla="*/ 3436883 w 4030318"/>
              <a:gd name="connsiteY1" fmla="*/ 504497 h 505851"/>
              <a:gd name="connsiteX2" fmla="*/ 0 w 4030318"/>
              <a:gd name="connsiteY2" fmla="*/ 0 h 505851"/>
              <a:gd name="connsiteX0" fmla="*/ 3886200 w 4017588"/>
              <a:gd name="connsiteY0" fmla="*/ 129167 h 518109"/>
              <a:gd name="connsiteX1" fmla="*/ 3436883 w 4017588"/>
              <a:gd name="connsiteY1" fmla="*/ 504497 h 518109"/>
              <a:gd name="connsiteX2" fmla="*/ 0 w 4017588"/>
              <a:gd name="connsiteY2" fmla="*/ 0 h 518109"/>
              <a:gd name="connsiteX0" fmla="*/ 3886200 w 4087594"/>
              <a:gd name="connsiteY0" fmla="*/ 129167 h 514949"/>
              <a:gd name="connsiteX1" fmla="*/ 3436883 w 4087594"/>
              <a:gd name="connsiteY1" fmla="*/ 504497 h 514949"/>
              <a:gd name="connsiteX2" fmla="*/ 0 w 4087594"/>
              <a:gd name="connsiteY2" fmla="*/ 0 h 514949"/>
              <a:gd name="connsiteX0" fmla="*/ 3886200 w 4097610"/>
              <a:gd name="connsiteY0" fmla="*/ 129167 h 514959"/>
              <a:gd name="connsiteX1" fmla="*/ 3436883 w 4097610"/>
              <a:gd name="connsiteY1" fmla="*/ 504497 h 514959"/>
              <a:gd name="connsiteX2" fmla="*/ 0 w 4097610"/>
              <a:gd name="connsiteY2" fmla="*/ 0 h 514959"/>
              <a:gd name="connsiteX0" fmla="*/ 3886200 w 4097610"/>
              <a:gd name="connsiteY0" fmla="*/ 129167 h 504499"/>
              <a:gd name="connsiteX1" fmla="*/ 3436883 w 4097610"/>
              <a:gd name="connsiteY1" fmla="*/ 504497 h 504499"/>
              <a:gd name="connsiteX2" fmla="*/ 0 w 4097610"/>
              <a:gd name="connsiteY2" fmla="*/ 0 h 504499"/>
              <a:gd name="connsiteX0" fmla="*/ 3886200 w 4097610"/>
              <a:gd name="connsiteY0" fmla="*/ 129167 h 506655"/>
              <a:gd name="connsiteX1" fmla="*/ 3436883 w 4097610"/>
              <a:gd name="connsiteY1" fmla="*/ 504497 h 506655"/>
              <a:gd name="connsiteX2" fmla="*/ 0 w 4097610"/>
              <a:gd name="connsiteY2" fmla="*/ 0 h 5066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097610" h="506655">
                <a:moveTo>
                  <a:pt x="3886200" y="129167"/>
                </a:moveTo>
                <a:cubicBezTo>
                  <a:pt x="4147645" y="194625"/>
                  <a:pt x="4321065" y="505420"/>
                  <a:pt x="3436883" y="504497"/>
                </a:cubicBezTo>
                <a:cubicBezTo>
                  <a:pt x="2788826" y="503820"/>
                  <a:pt x="585953" y="571431"/>
                  <a:pt x="0" y="0"/>
                </a:cubicBezTo>
              </a:path>
            </a:pathLst>
          </a:custGeom>
          <a:ln w="19050" cap="rnd">
            <a:tailEnd type="triangle" w="med" len="lg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Oval 32"/>
          <p:cNvSpPr/>
          <p:nvPr/>
        </p:nvSpPr>
        <p:spPr>
          <a:xfrm>
            <a:off x="1969606" y="3886200"/>
            <a:ext cx="304800" cy="304800"/>
          </a:xfrm>
          <a:prstGeom prst="ellipse">
            <a:avLst/>
          </a:prstGeom>
          <a:solidFill>
            <a:srgbClr val="FFD7DF"/>
          </a:solidFill>
          <a:ln w="19050"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endParaRPr lang="en-US">
              <a:solidFill>
                <a:srgbClr val="3663BC"/>
              </a:solidFill>
            </a:endParaRPr>
          </a:p>
        </p:txBody>
      </p:sp>
      <p:sp>
        <p:nvSpPr>
          <p:cNvPr id="34" name="Oval 33"/>
          <p:cNvSpPr/>
          <p:nvPr/>
        </p:nvSpPr>
        <p:spPr>
          <a:xfrm>
            <a:off x="1969606" y="4343400"/>
            <a:ext cx="304800" cy="304800"/>
          </a:xfrm>
          <a:prstGeom prst="ellipse">
            <a:avLst/>
          </a:prstGeom>
          <a:solidFill>
            <a:srgbClr val="FFD7DF"/>
          </a:solidFill>
          <a:ln w="19050"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endParaRPr lang="en-US">
              <a:solidFill>
                <a:srgbClr val="3663BC"/>
              </a:solidFill>
            </a:endParaRPr>
          </a:p>
        </p:txBody>
      </p:sp>
      <p:sp>
        <p:nvSpPr>
          <p:cNvPr id="35" name="Oval 34"/>
          <p:cNvSpPr/>
          <p:nvPr/>
        </p:nvSpPr>
        <p:spPr>
          <a:xfrm>
            <a:off x="1969606" y="4800600"/>
            <a:ext cx="304800" cy="304800"/>
          </a:xfrm>
          <a:prstGeom prst="ellipse">
            <a:avLst/>
          </a:prstGeom>
          <a:solidFill>
            <a:srgbClr val="FFD7DF"/>
          </a:solidFill>
          <a:ln w="19050"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endParaRPr lang="en-US">
              <a:solidFill>
                <a:srgbClr val="3663BC"/>
              </a:solidFill>
            </a:endParaRPr>
          </a:p>
        </p:txBody>
      </p:sp>
      <p:sp>
        <p:nvSpPr>
          <p:cNvPr id="36" name="Oval 35"/>
          <p:cNvSpPr/>
          <p:nvPr/>
        </p:nvSpPr>
        <p:spPr>
          <a:xfrm>
            <a:off x="1969606" y="5562600"/>
            <a:ext cx="304800" cy="304800"/>
          </a:xfrm>
          <a:prstGeom prst="ellipse">
            <a:avLst/>
          </a:prstGeom>
          <a:solidFill>
            <a:srgbClr val="FFD7DF"/>
          </a:solidFill>
          <a:ln w="19050"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endParaRPr lang="en-US">
              <a:solidFill>
                <a:srgbClr val="3663B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85376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Layering: </a:t>
            </a:r>
          </a:p>
          <a:p>
            <a:pPr lvl="1"/>
            <a:r>
              <a:rPr lang="en-US" dirty="0"/>
              <a:t>E</a:t>
            </a:r>
            <a:r>
              <a:rPr lang="en-US" dirty="0" smtClean="0"/>
              <a:t>ssential for decomposing large systems</a:t>
            </a:r>
          </a:p>
          <a:p>
            <a:pPr lvl="1"/>
            <a:r>
              <a:rPr lang="en-US" dirty="0" smtClean="0"/>
              <a:t>Each crossing adds delay</a:t>
            </a:r>
          </a:p>
          <a:p>
            <a:pPr lvl="1"/>
            <a:r>
              <a:rPr lang="en-US" dirty="0" smtClean="0"/>
              <a:t>Many layers → high latency</a:t>
            </a:r>
          </a:p>
          <a:p>
            <a:pPr lvl="1"/>
            <a:r>
              <a:rPr lang="en-US" dirty="0" smtClean="0"/>
              <a:t>Granular interfaces especially problematic</a:t>
            </a:r>
          </a:p>
          <a:p>
            <a:r>
              <a:rPr lang="en-US" dirty="0" smtClean="0"/>
              <a:t>For low latency, must rethink system architecture</a:t>
            </a:r>
          </a:p>
          <a:p>
            <a:pPr lvl="1"/>
            <a:r>
              <a:rPr lang="en-US" dirty="0" smtClean="0"/>
              <a:t>Minimize layer crossings</a:t>
            </a:r>
          </a:p>
          <a:p>
            <a:pPr lvl="1"/>
            <a:r>
              <a:rPr lang="en-US" dirty="0" smtClean="0">
                <a:solidFill>
                  <a:schemeClr val="tx2"/>
                </a:solidFill>
              </a:rPr>
              <a:t>Thick interfaces</a:t>
            </a:r>
            <a:r>
              <a:rPr lang="en-US" dirty="0" smtClean="0"/>
              <a:t>: lots of useful work for each crossing</a:t>
            </a:r>
          </a:p>
          <a:p>
            <a:pPr lvl="1"/>
            <a:r>
              <a:rPr lang="en-US" dirty="0" smtClean="0">
                <a:solidFill>
                  <a:schemeClr val="tx2"/>
                </a:solidFill>
              </a:rPr>
              <a:t>Fast paths </a:t>
            </a:r>
            <a:r>
              <a:rPr lang="en-US" dirty="0" smtClean="0"/>
              <a:t>that bypass layers (e.g., kernel bypass for NICs)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March 1, 2015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The RAMCloud Storage System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E2162002-2512-45FD-82AF-2FE8F2E91859}" type="slidenum">
              <a:rPr lang="en-US" smtClean="0"/>
              <a:pPr>
                <a:defRPr/>
              </a:pPr>
              <a:t>97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Layering Conflicts With Latency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6580109"/>
      </p:ext>
    </p:extLst>
  </p:cSld>
  <p:clrMapOvr>
    <a:masterClrMapping/>
  </p:clrMapOvr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RAMCloud: general-purpose DRAM-based storage</a:t>
            </a:r>
          </a:p>
          <a:p>
            <a:pPr lvl="1"/>
            <a:r>
              <a:rPr lang="en-US" dirty="0" smtClean="0"/>
              <a:t>Scale</a:t>
            </a:r>
          </a:p>
          <a:p>
            <a:pPr lvl="1"/>
            <a:r>
              <a:rPr lang="en-US" dirty="0" smtClean="0"/>
              <a:t>Latency</a:t>
            </a:r>
          </a:p>
          <a:p>
            <a:r>
              <a:rPr lang="en-US" dirty="0"/>
              <a:t>Goals:</a:t>
            </a:r>
          </a:p>
          <a:p>
            <a:pPr lvl="1"/>
            <a:r>
              <a:rPr lang="en-US" dirty="0"/>
              <a:t>Harness full performance potential of DRAM-based storage</a:t>
            </a:r>
          </a:p>
          <a:p>
            <a:pPr lvl="1"/>
            <a:r>
              <a:rPr lang="en-US" dirty="0"/>
              <a:t>Enable new applications: intensive manipulation of large-scale </a:t>
            </a:r>
            <a:r>
              <a:rPr lang="en-US" dirty="0" smtClean="0"/>
              <a:t>data</a:t>
            </a:r>
          </a:p>
          <a:p>
            <a:r>
              <a:rPr lang="en-US" dirty="0" smtClean="0"/>
              <a:t>What could you do with:</a:t>
            </a:r>
          </a:p>
          <a:p>
            <a:pPr lvl="1"/>
            <a:r>
              <a:rPr lang="en-US" dirty="0" smtClean="0"/>
              <a:t>1M cores</a:t>
            </a:r>
          </a:p>
          <a:p>
            <a:pPr lvl="1"/>
            <a:r>
              <a:rPr lang="en-US" dirty="0" smtClean="0"/>
              <a:t>1 petabyte data</a:t>
            </a:r>
          </a:p>
          <a:p>
            <a:pPr lvl="1"/>
            <a:r>
              <a:rPr lang="en-US" dirty="0" smtClean="0"/>
              <a:t>5-10µs flat access time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March 1, 2015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The RAMCloud Storage System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E2162002-2512-45FD-82AF-2FE8F2E91859}" type="slidenum">
              <a:rPr lang="en-US" smtClean="0"/>
              <a:pPr>
                <a:defRPr/>
              </a:pPr>
              <a:t>98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0821460"/>
      </p:ext>
    </p:extLst>
  </p:cSld>
  <p:clrMapOvr>
    <a:masterClrMapping/>
  </p:clrMapOvr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1313" indent="-341313">
              <a:spcBef>
                <a:spcPts val="600"/>
              </a:spcBef>
              <a:buNone/>
            </a:pPr>
            <a:r>
              <a:rPr lang="en-US" sz="1400" b="0" dirty="0" smtClean="0"/>
              <a:t>[1]	RAMCloud Wiki: https://ramcloud.atlassian.net/wiki/display/RAM/RAMCloud</a:t>
            </a:r>
          </a:p>
          <a:p>
            <a:pPr marL="341313" indent="-341313">
              <a:spcBef>
                <a:spcPts val="600"/>
              </a:spcBef>
              <a:buNone/>
            </a:pPr>
            <a:r>
              <a:rPr lang="en-US" sz="1400" b="0" dirty="0" smtClean="0"/>
              <a:t>[2]	J. Ousterhout et al., “The RAMCloud Storage System,” </a:t>
            </a:r>
            <a:r>
              <a:rPr lang="en-US" sz="1400" b="0" dirty="0"/>
              <a:t>under submission, https://ramcloud.atlassian.net/wiki/display/RAM/RAMCloud?preview=/6848571/6947168/RAMCloudPaper.pdf</a:t>
            </a:r>
          </a:p>
          <a:p>
            <a:pPr marL="341313" indent="-341313">
              <a:spcBef>
                <a:spcPts val="600"/>
              </a:spcBef>
              <a:buNone/>
            </a:pPr>
            <a:r>
              <a:rPr lang="en-US" sz="1400" b="0" dirty="0" smtClean="0"/>
              <a:t>[3]</a:t>
            </a:r>
            <a:r>
              <a:rPr lang="en-US" sz="1400" b="0" dirty="0"/>
              <a:t>	D. Ongaro, S. Rumble, R. Stutsman, J. Ousterhout and M. Rosenblum, “Fast Crash Recovery in RAMCloud,” </a:t>
            </a:r>
            <a:r>
              <a:rPr lang="en-US" sz="1400" b="0" i="1" dirty="0"/>
              <a:t>Proc. 23rd ACM Symposium on Operating Systems Principles</a:t>
            </a:r>
            <a:r>
              <a:rPr lang="en-US" sz="1400" b="0" dirty="0"/>
              <a:t>, October 2011, pp. 29-41.</a:t>
            </a:r>
          </a:p>
          <a:p>
            <a:pPr marL="341313" indent="-341313">
              <a:spcBef>
                <a:spcPts val="600"/>
              </a:spcBef>
              <a:buNone/>
            </a:pPr>
            <a:r>
              <a:rPr lang="en-US" sz="1400" b="0" dirty="0" smtClean="0"/>
              <a:t>[4]	S</a:t>
            </a:r>
            <a:r>
              <a:rPr lang="en-US" sz="1400" b="0" dirty="0"/>
              <a:t>. Rumble, A. Kejriwal, and J. Ousterhout, </a:t>
            </a:r>
            <a:r>
              <a:rPr lang="en-US" sz="1400" b="0" dirty="0" smtClean="0"/>
              <a:t>“Log-Structured </a:t>
            </a:r>
            <a:r>
              <a:rPr lang="en-US" sz="1400" b="0" dirty="0"/>
              <a:t>Memory for DRAM-based Storage</a:t>
            </a:r>
            <a:r>
              <a:rPr lang="en-US" sz="1400" b="0" dirty="0" smtClean="0"/>
              <a:t>,” </a:t>
            </a:r>
            <a:r>
              <a:rPr lang="en-US" sz="1400" b="0" i="1" dirty="0"/>
              <a:t>12th USENIX Conference on File and Storage Technology </a:t>
            </a:r>
            <a:r>
              <a:rPr lang="en-US" sz="1400" b="0" dirty="0"/>
              <a:t>(FAST '14), February 2014, pp. 1-16</a:t>
            </a:r>
            <a:r>
              <a:rPr lang="en-US" sz="1400" b="0" dirty="0" smtClean="0"/>
              <a:t>.</a:t>
            </a:r>
          </a:p>
          <a:p>
            <a:pPr marL="341313" indent="-341313">
              <a:spcBef>
                <a:spcPts val="600"/>
              </a:spcBef>
              <a:buNone/>
            </a:pPr>
            <a:r>
              <a:rPr lang="en-US" sz="1400" b="0" dirty="0" smtClean="0"/>
              <a:t>[5]	Ryan Stutsman’s Ph.D. dissertation</a:t>
            </a:r>
            <a:r>
              <a:rPr lang="en-US" sz="1400" b="0" dirty="0"/>
              <a:t>: </a:t>
            </a:r>
            <a:r>
              <a:rPr lang="en-US" sz="1400" b="0" i="1" dirty="0"/>
              <a:t>Durability and Crash Recovery in Distributed In-memory Storage </a:t>
            </a:r>
            <a:r>
              <a:rPr lang="en-US" sz="1400" b="0" i="1" dirty="0" smtClean="0"/>
              <a:t>Systems, 2013</a:t>
            </a:r>
          </a:p>
          <a:p>
            <a:pPr marL="341313" indent="-341313">
              <a:spcBef>
                <a:spcPts val="600"/>
              </a:spcBef>
              <a:buNone/>
            </a:pPr>
            <a:r>
              <a:rPr lang="en-US" sz="1400" b="0" dirty="0" smtClean="0"/>
              <a:t>[6]	Steve </a:t>
            </a:r>
            <a:r>
              <a:rPr lang="en-US" sz="1400" b="0" dirty="0"/>
              <a:t>Rumble’s </a:t>
            </a:r>
            <a:r>
              <a:rPr lang="en-US" sz="1400" b="0" dirty="0" smtClean="0"/>
              <a:t>Ph.D. dissertation</a:t>
            </a:r>
            <a:r>
              <a:rPr lang="en-US" sz="1400" b="0" dirty="0"/>
              <a:t>: </a:t>
            </a:r>
            <a:r>
              <a:rPr lang="en-US" sz="1400" b="0" i="1" dirty="0"/>
              <a:t>Memory and Object Management in </a:t>
            </a:r>
            <a:r>
              <a:rPr lang="en-US" sz="1400" b="0" i="1" dirty="0" smtClean="0"/>
              <a:t>RAMCloud, 2014</a:t>
            </a:r>
          </a:p>
          <a:p>
            <a:pPr marL="341313" indent="-341313">
              <a:buNone/>
            </a:pPr>
            <a:r>
              <a:rPr lang="en-US" sz="1400" b="0" dirty="0" smtClean="0"/>
              <a:t>[7]	R. Stutsman, C. Lee, and J. Ousterhout, “Experience </a:t>
            </a:r>
            <a:r>
              <a:rPr lang="en-US" sz="1400" b="0" dirty="0"/>
              <a:t>with Rules-Based Programming for Distributed, Concurrent, Fault-Tolerant </a:t>
            </a:r>
            <a:r>
              <a:rPr lang="en-US" sz="1400" b="0" dirty="0" smtClean="0"/>
              <a:t>Code,” Stanford </a:t>
            </a:r>
            <a:r>
              <a:rPr lang="en-US" sz="1400" b="0" dirty="0"/>
              <a:t>technical report, https://ramcloud.atlassian.net/wiki/display/RAM/RAMCloud+Papers?preview=/6848671/12058674/dcft.pdf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March 1, 2015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The RAMCloud Storage System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E2162002-2512-45FD-82AF-2FE8F2E91859}" type="slidenum">
              <a:rPr lang="en-US" smtClean="0"/>
              <a:pPr>
                <a:defRPr/>
              </a:pPr>
              <a:t>99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References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04787"/>
      </p:ext>
    </p:extLst>
  </p:cSld>
  <p:clrMapOvr>
    <a:masterClrMapping/>
  </p:clrMapOvr>
</p:sld>
</file>

<file path=ppt/theme/theme1.xml><?xml version="1.0" encoding="utf-8"?>
<a:theme xmlns:a="http://schemas.openxmlformats.org/drawingml/2006/main" name="Default Design">
  <a:themeElements>
    <a:clrScheme name="JO Colors">
      <a:dk1>
        <a:srgbClr val="000000"/>
      </a:dk1>
      <a:lt1>
        <a:srgbClr val="FFFFFF"/>
      </a:lt1>
      <a:dk2>
        <a:srgbClr val="1F4899"/>
      </a:dk2>
      <a:lt2>
        <a:srgbClr val="7F7F7F"/>
      </a:lt2>
      <a:accent1>
        <a:srgbClr val="0B590B"/>
      </a:accent1>
      <a:accent2>
        <a:srgbClr val="E1FFE1"/>
      </a:accent2>
      <a:accent3>
        <a:srgbClr val="DEE7F8"/>
      </a:accent3>
      <a:accent4>
        <a:srgbClr val="A5001E"/>
      </a:accent4>
      <a:accent5>
        <a:srgbClr val="FFFFB9"/>
      </a:accent5>
      <a:accent6>
        <a:srgbClr val="844F1A"/>
      </a:accent6>
      <a:hlink>
        <a:srgbClr val="005239"/>
      </a:hlink>
      <a:folHlink>
        <a:srgbClr val="A5001E"/>
      </a:folHlink>
    </a:clrScheme>
    <a:fontScheme name="Default Design">
      <a:majorFont>
        <a:latin typeface="Verdana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2">
          <a:schemeClr val="dk1"/>
        </a:lnRef>
        <a:fillRef idx="1">
          <a:schemeClr val="lt1"/>
        </a:fillRef>
        <a:effectRef idx="0">
          <a:schemeClr val="dk1"/>
        </a:effectRef>
        <a:fontRef idx="minor">
          <a:schemeClr val="dk1"/>
        </a:fontRef>
      </a:style>
    </a:spDef>
    <a:lnDef>
      <a:spPr>
        <a:ln w="19050" cap="rnd"/>
        <a:effectLst/>
      </a:spPr>
      <a:bodyPr/>
      <a:lstStyle/>
      <a:style>
        <a:lnRef idx="2">
          <a:schemeClr val="dk1"/>
        </a:lnRef>
        <a:fillRef idx="0">
          <a:schemeClr val="dk1"/>
        </a:fillRef>
        <a:effectRef idx="1">
          <a:schemeClr val="dk1"/>
        </a:effectRef>
        <a:fontRef idx="minor">
          <a:schemeClr val="tx1"/>
        </a:fontRef>
      </a: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A5001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14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5239"/>
        </a:hlink>
        <a:folHlink>
          <a:srgbClr val="A5001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1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D5EAFF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E7F3FF"/>
        </a:accent5>
        <a:accent6>
          <a:srgbClr val="2D2D8A"/>
        </a:accent6>
        <a:hlink>
          <a:srgbClr val="005239"/>
        </a:hlink>
        <a:folHlink>
          <a:srgbClr val="A5001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1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D5EAFF"/>
        </a:accent1>
        <a:accent2>
          <a:srgbClr val="0050A0"/>
        </a:accent2>
        <a:accent3>
          <a:srgbClr val="FFFFFF"/>
        </a:accent3>
        <a:accent4>
          <a:srgbClr val="000000"/>
        </a:accent4>
        <a:accent5>
          <a:srgbClr val="E7F3FF"/>
        </a:accent5>
        <a:accent6>
          <a:srgbClr val="004891"/>
        </a:accent6>
        <a:hlink>
          <a:srgbClr val="005239"/>
        </a:hlink>
        <a:folHlink>
          <a:srgbClr val="A5001E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15257</TotalTime>
  <Words>5651</Words>
  <Application>Microsoft Office PowerPoint</Application>
  <PresentationFormat>On-screen Show (4:3)</PresentationFormat>
  <Paragraphs>1674</Paragraphs>
  <Slides>100</Slides>
  <Notes>54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100</vt:i4>
      </vt:variant>
    </vt:vector>
  </HeadingPairs>
  <TitlesOfParts>
    <vt:vector size="101" baseType="lpstr">
      <vt:lpstr>Default Design</vt:lpstr>
      <vt:lpstr>The RAMCloud Storage System</vt:lpstr>
      <vt:lpstr>DRAM in Storage Systems</vt:lpstr>
      <vt:lpstr>DRAM in Storage Systems</vt:lpstr>
      <vt:lpstr>RAMCloud</vt:lpstr>
      <vt:lpstr>Performance (Infiniband)</vt:lpstr>
      <vt:lpstr>Tutorial Outline</vt:lpstr>
      <vt:lpstr>Part I: Motivation, Potential Impact</vt:lpstr>
      <vt:lpstr>Lowest TCO</vt:lpstr>
      <vt:lpstr>Why Does Latency Matter?</vt:lpstr>
      <vt:lpstr>MapReduce</vt:lpstr>
      <vt:lpstr>Goal: Scale and Latency</vt:lpstr>
      <vt:lpstr>Large-Scale Collaboration</vt:lpstr>
      <vt:lpstr>Part II: Overall Architecture</vt:lpstr>
      <vt:lpstr>Data Model: Key-Value Store</vt:lpstr>
      <vt:lpstr>RAMCloud Data Model, cont’d</vt:lpstr>
      <vt:lpstr>RAMCloud Architecture</vt:lpstr>
      <vt:lpstr>Hash Partitioning</vt:lpstr>
      <vt:lpstr>Example Configurations</vt:lpstr>
      <vt:lpstr>Part III: Log-Structured Storage</vt:lpstr>
      <vt:lpstr>Storage System Requirements</vt:lpstr>
      <vt:lpstr>Existing Allocators Waste Memory</vt:lpstr>
      <vt:lpstr>Non-Copying Allocators</vt:lpstr>
      <vt:lpstr>Copying Garbage Collectors</vt:lpstr>
      <vt:lpstr>Allocator for RAMCloud</vt:lpstr>
      <vt:lpstr>Durability/Availability</vt:lpstr>
      <vt:lpstr>Log-Structured Storage</vt:lpstr>
      <vt:lpstr>Log-Structured Storage</vt:lpstr>
      <vt:lpstr>Durable Writes</vt:lpstr>
      <vt:lpstr>Logs on Secondary Storage</vt:lpstr>
      <vt:lpstr>Log Entry Types</vt:lpstr>
      <vt:lpstr>Log Cleaning</vt:lpstr>
      <vt:lpstr>Tombstones</vt:lpstr>
      <vt:lpstr>Cleaning Cost</vt:lpstr>
      <vt:lpstr>Two-Level Cleaning</vt:lpstr>
      <vt:lpstr>Two-Level Cleaning, cont’d</vt:lpstr>
      <vt:lpstr>Parallel Cleaning</vt:lpstr>
      <vt:lpstr>Throughput vs. Memory Utilization</vt:lpstr>
      <vt:lpstr>1-Level vs. 2-Level Cleaning</vt:lpstr>
      <vt:lpstr>Cleaner’s Impact on Latency</vt:lpstr>
      <vt:lpstr>Part IV: Low-Latency RPCs</vt:lpstr>
      <vt:lpstr>Datacenter Latency in 2009</vt:lpstr>
      <vt:lpstr>How to Improve Latency</vt:lpstr>
      <vt:lpstr>Round-Trip Delay, Revisited</vt:lpstr>
      <vt:lpstr>RAMCloud Goal: 1 µs Service Time</vt:lpstr>
      <vt:lpstr>Low Latency in RAMCloud</vt:lpstr>
      <vt:lpstr>Transports</vt:lpstr>
      <vt:lpstr>Current Transports</vt:lpstr>
      <vt:lpstr>Threading Architecture</vt:lpstr>
      <vt:lpstr>Dispatch Thread and Workers</vt:lpstr>
      <vt:lpstr>Threads are Expensive!</vt:lpstr>
      <vt:lpstr>Infiniband Latency (µs)</vt:lpstr>
      <vt:lpstr>Infiniband Read Timeline (100B)</vt:lpstr>
      <vt:lpstr>Infiniband Write Timeline (100B)</vt:lpstr>
      <vt:lpstr>Single-Server Read Throughput</vt:lpstr>
      <vt:lpstr>Part V: Crash Recovery</vt:lpstr>
      <vt:lpstr>Failure Modes</vt:lpstr>
      <vt:lpstr>Fault Tolerance Goals</vt:lpstr>
      <vt:lpstr>Error Handling Philosophy</vt:lpstr>
      <vt:lpstr>Master Crash Recovery</vt:lpstr>
      <vt:lpstr>Fast Master Recovery</vt:lpstr>
      <vt:lpstr>Scattering Segment Replicas</vt:lpstr>
      <vt:lpstr>Placement Effectiveness</vt:lpstr>
      <vt:lpstr>Fast Failure Detection</vt:lpstr>
      <vt:lpstr>Master Recovery Overview</vt:lpstr>
      <vt:lpstr>Ensuring Log Completeness</vt:lpstr>
      <vt:lpstr>Log Replay</vt:lpstr>
      <vt:lpstr>Segment Replay Order</vt:lpstr>
      <vt:lpstr>Replay Throughput</vt:lpstr>
      <vt:lpstr>Recovery Scalability</vt:lpstr>
      <vt:lpstr>Secondary Failures</vt:lpstr>
      <vt:lpstr>Handling Multiple Failures</vt:lpstr>
      <vt:lpstr>Zombies</vt:lpstr>
      <vt:lpstr>Backup Crashes</vt:lpstr>
      <vt:lpstr>Replica Garbage Collection</vt:lpstr>
      <vt:lpstr>Head Segment Consistency</vt:lpstr>
      <vt:lpstr>Crash During Rereplication</vt:lpstr>
      <vt:lpstr>Coordinator Crash Recovery</vt:lpstr>
      <vt:lpstr>Active/Standby Model</vt:lpstr>
      <vt:lpstr>Leader Election &amp; Lease</vt:lpstr>
      <vt:lpstr>Distributed Updates</vt:lpstr>
      <vt:lpstr>Part VI: Status and Limitations</vt:lpstr>
      <vt:lpstr>RAMCloud History</vt:lpstr>
      <vt:lpstr>Limitations</vt:lpstr>
      <vt:lpstr>Current Work</vt:lpstr>
      <vt:lpstr>Part VII: Application Experience</vt:lpstr>
      <vt:lpstr>Applications?</vt:lpstr>
      <vt:lpstr>Scale and Recovery</vt:lpstr>
      <vt:lpstr>Fast But Not Fastest</vt:lpstr>
      <vt:lpstr>Application Philosophy</vt:lpstr>
      <vt:lpstr>Part VIII: Lessons Learned</vt:lpstr>
      <vt:lpstr>Logging</vt:lpstr>
      <vt:lpstr>Randomization</vt:lpstr>
      <vt:lpstr>Sometimes Randomization is Bad!</vt:lpstr>
      <vt:lpstr>Ubiquitous Retry</vt:lpstr>
      <vt:lpstr>Rules-Based Programming</vt:lpstr>
      <vt:lpstr>Rules-Based Programming, cont’d</vt:lpstr>
      <vt:lpstr>Layering Conflicts With Latency</vt:lpstr>
      <vt:lpstr>Conclusion</vt:lpstr>
      <vt:lpstr>References</vt:lpstr>
      <vt:lpstr>Palette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John Ousterhout</dc:creator>
  <cp:lastModifiedBy>John Ousterhout</cp:lastModifiedBy>
  <cp:revision>711</cp:revision>
  <cp:lastPrinted>2011-01-25T21:54:55Z</cp:lastPrinted>
  <dcterms:created xsi:type="dcterms:W3CDTF">2008-10-19T02:20:00Z</dcterms:created>
  <dcterms:modified xsi:type="dcterms:W3CDTF">2015-03-01T20:14:26Z</dcterms:modified>
</cp:coreProperties>
</file>