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2"/>
  </p:notesMasterIdLst>
  <p:sldIdLst>
    <p:sldId id="321" r:id="rId2"/>
    <p:sldId id="511" r:id="rId3"/>
    <p:sldId id="512" r:id="rId4"/>
    <p:sldId id="514" r:id="rId5"/>
    <p:sldId id="634" r:id="rId6"/>
    <p:sldId id="515" r:id="rId7"/>
    <p:sldId id="510" r:id="rId8"/>
    <p:sldId id="635" r:id="rId9"/>
    <p:sldId id="439" r:id="rId10"/>
    <p:sldId id="483" r:id="rId11"/>
    <p:sldId id="463" r:id="rId12"/>
    <p:sldId id="498" r:id="rId13"/>
    <p:sldId id="516" r:id="rId14"/>
    <p:sldId id="525" r:id="rId15"/>
    <p:sldId id="529" r:id="rId16"/>
    <p:sldId id="484" r:id="rId17"/>
    <p:sldId id="526" r:id="rId18"/>
    <p:sldId id="561" r:id="rId19"/>
    <p:sldId id="517" r:id="rId20"/>
    <p:sldId id="530" r:id="rId21"/>
    <p:sldId id="533" r:id="rId22"/>
    <p:sldId id="534" r:id="rId23"/>
    <p:sldId id="535" r:id="rId24"/>
    <p:sldId id="536" r:id="rId25"/>
    <p:sldId id="538" r:id="rId26"/>
    <p:sldId id="539" r:id="rId27"/>
    <p:sldId id="537" r:id="rId28"/>
    <p:sldId id="540" r:id="rId29"/>
    <p:sldId id="631" r:id="rId30"/>
    <p:sldId id="629" r:id="rId31"/>
    <p:sldId id="541" r:id="rId32"/>
    <p:sldId id="553" r:id="rId33"/>
    <p:sldId id="542" r:id="rId34"/>
    <p:sldId id="543" r:id="rId35"/>
    <p:sldId id="544" r:id="rId36"/>
    <p:sldId id="545" r:id="rId37"/>
    <p:sldId id="546" r:id="rId38"/>
    <p:sldId id="547" r:id="rId39"/>
    <p:sldId id="548" r:id="rId40"/>
    <p:sldId id="518" r:id="rId41"/>
    <p:sldId id="554" r:id="rId42"/>
    <p:sldId id="562" r:id="rId43"/>
    <p:sldId id="560" r:id="rId44"/>
    <p:sldId id="564" r:id="rId45"/>
    <p:sldId id="565" r:id="rId46"/>
    <p:sldId id="569" r:id="rId47"/>
    <p:sldId id="571" r:id="rId48"/>
    <p:sldId id="572" r:id="rId49"/>
    <p:sldId id="573" r:id="rId50"/>
    <p:sldId id="574" r:id="rId51"/>
    <p:sldId id="576" r:id="rId52"/>
    <p:sldId id="577" r:id="rId53"/>
    <p:sldId id="578" r:id="rId54"/>
    <p:sldId id="579" r:id="rId55"/>
    <p:sldId id="519" r:id="rId56"/>
    <p:sldId id="581" r:id="rId57"/>
    <p:sldId id="582" r:id="rId58"/>
    <p:sldId id="583" r:id="rId59"/>
    <p:sldId id="589" r:id="rId60"/>
    <p:sldId id="584" r:id="rId61"/>
    <p:sldId id="585" r:id="rId62"/>
    <p:sldId id="587" r:id="rId63"/>
    <p:sldId id="588" r:id="rId64"/>
    <p:sldId id="591" r:id="rId65"/>
    <p:sldId id="590" r:id="rId66"/>
    <p:sldId id="593" r:id="rId67"/>
    <p:sldId id="594" r:id="rId68"/>
    <p:sldId id="596" r:id="rId69"/>
    <p:sldId id="595" r:id="rId70"/>
    <p:sldId id="597" r:id="rId71"/>
    <p:sldId id="598" r:id="rId72"/>
    <p:sldId id="599" r:id="rId73"/>
    <p:sldId id="600" r:id="rId74"/>
    <p:sldId id="601" r:id="rId75"/>
    <p:sldId id="602" r:id="rId76"/>
    <p:sldId id="603" r:id="rId77"/>
    <p:sldId id="604" r:id="rId78"/>
    <p:sldId id="605" r:id="rId79"/>
    <p:sldId id="608" r:id="rId80"/>
    <p:sldId id="607" r:id="rId81"/>
    <p:sldId id="520" r:id="rId82"/>
    <p:sldId id="636" r:id="rId83"/>
    <p:sldId id="611" r:id="rId84"/>
    <p:sldId id="612" r:id="rId85"/>
    <p:sldId id="610" r:id="rId86"/>
    <p:sldId id="613" r:id="rId87"/>
    <p:sldId id="614" r:id="rId88"/>
    <p:sldId id="615" r:id="rId89"/>
    <p:sldId id="616" r:id="rId90"/>
    <p:sldId id="521" r:id="rId91"/>
    <p:sldId id="617" r:id="rId92"/>
    <p:sldId id="618" r:id="rId93"/>
    <p:sldId id="621" r:id="rId94"/>
    <p:sldId id="619" r:id="rId95"/>
    <p:sldId id="620" r:id="rId96"/>
    <p:sldId id="624" r:id="rId97"/>
    <p:sldId id="625" r:id="rId98"/>
    <p:sldId id="627" r:id="rId99"/>
    <p:sldId id="550" r:id="rId100"/>
    <p:sldId id="527" r:id="rId10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DF"/>
    <a:srgbClr val="FFCDD7"/>
    <a:srgbClr val="EAEAEA"/>
    <a:srgbClr val="43A343"/>
    <a:srgbClr val="FEEC9D"/>
    <a:srgbClr val="744516"/>
    <a:srgbClr val="4974CB"/>
    <a:srgbClr val="4D4D4D"/>
    <a:srgbClr val="935A21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297" autoAdjust="0"/>
  </p:normalViewPr>
  <p:slideViewPr>
    <p:cSldViewPr>
      <p:cViewPr varScale="1">
        <p:scale>
          <a:sx n="118" d="100"/>
          <a:sy n="11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extended key-value 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that runs on commodity servers</a:t>
            </a:r>
          </a:p>
          <a:p>
            <a:endParaRPr lang="en-US" dirty="0" smtClean="0"/>
          </a:p>
          <a:p>
            <a:r>
              <a:rPr lang="en-US" dirty="0" smtClean="0"/>
              <a:t>Only</a:t>
            </a:r>
            <a:r>
              <a:rPr lang="en-US" baseline="0" dirty="0" smtClean="0"/>
              <a:t> non-commodity part is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expensive compared to </a:t>
            </a:r>
            <a:r>
              <a:rPr lang="en-US" dirty="0" smtClean="0"/>
              <a:t>disk.</a:t>
            </a:r>
          </a:p>
          <a:p>
            <a:endParaRPr lang="en-US" dirty="0" smtClean="0"/>
          </a:p>
          <a:p>
            <a:r>
              <a:rPr lang="en-US" dirty="0" smtClean="0"/>
              <a:t>Doesn’t have to be cheapest: just “cheap enough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Compare</a:t>
            </a:r>
            <a:r>
              <a:rPr lang="en-US" baseline="0" dirty="0" smtClean="0"/>
              <a:t> with tape in 70’s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systems must accommodate workload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Allocators</a:t>
            </a:r>
            <a:r>
              <a:rPr lang="en-US" baseline="0" dirty="0" smtClean="0"/>
              <a:t> divide into two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r>
              <a:rPr lang="en-US" baseline="0" dirty="0" smtClean="0"/>
              <a:t> GC time to RAMCloud crash recovery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7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Writes are the big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5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 structure</a:t>
            </a:r>
          </a:p>
          <a:p>
            <a:r>
              <a:rPr lang="en-US" dirty="0" smtClean="0"/>
              <a:t>8 MB =&gt; &lt; 10% overhead for seeks</a:t>
            </a:r>
          </a:p>
          <a:p>
            <a:endParaRPr lang="en-US" dirty="0" smtClean="0"/>
          </a:p>
          <a:p>
            <a:r>
              <a:rPr lang="en-US" dirty="0" smtClean="0"/>
              <a:t>Backups </a:t>
            </a:r>
            <a:r>
              <a:rPr lang="en-US" smtClean="0"/>
              <a:t>&amp; replication</a:t>
            </a:r>
          </a:p>
          <a:p>
            <a:endParaRPr lang="en-US" dirty="0" smtClean="0"/>
          </a:p>
          <a:p>
            <a:r>
              <a:rPr lang="en-US" dirty="0" smtClean="0"/>
              <a:t>Hash</a:t>
            </a:r>
            <a:r>
              <a:rPr lang="en-US" baseline="0" dirty="0" smtClean="0"/>
              <a:t> table for fast random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for random access to disk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easy to achieve performance potential of DRAM-based storage</a:t>
            </a:r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 smtClean="0"/>
              <a:t>idea to the extreme</a:t>
            </a:r>
          </a:p>
          <a:p>
            <a:endParaRPr lang="en-US" dirty="0" smtClean="0"/>
          </a:p>
          <a:p>
            <a:r>
              <a:rPr lang="en-US" dirty="0" smtClean="0"/>
              <a:t>Favor latency over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6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</a:t>
            </a:r>
            <a:r>
              <a:rPr lang="en-US" baseline="0" dirty="0" smtClean="0"/>
              <a:t> selection mechanism: cost-benefit from LFS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Cleaner requires free space!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0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</a:t>
            </a:r>
            <a:r>
              <a:rPr lang="en-US" baseline="0" dirty="0" smtClean="0"/>
              <a:t> tradeoff for any copying collector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Try to clean at lower U than </a:t>
            </a:r>
            <a:r>
              <a:rPr lang="en-US" baseline="0" dirty="0" err="1" smtClean="0"/>
              <a:t>avg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Cleaning cost limits </a:t>
            </a:r>
            <a:r>
              <a:rPr lang="en-US" baseline="0" smtClean="0"/>
              <a:t>write </a:t>
            </a:r>
            <a:r>
              <a:rPr lang="en-US" baseline="0" smtClean="0"/>
              <a:t>thruput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1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experimental </a:t>
            </a:r>
            <a:r>
              <a:rPr lang="en-US" baseline="0" smtClean="0"/>
              <a:t>setup</a:t>
            </a:r>
            <a:r>
              <a:rPr lang="en-US" baseline="0" smtClean="0"/>
              <a:t>:</a:t>
            </a:r>
            <a:endParaRPr lang="en-US" baseline="0" dirty="0" smtClean="0"/>
          </a:p>
          <a:p>
            <a:r>
              <a:rPr lang="en-US" baseline="0" dirty="0" smtClean="0"/>
              <a:t>pathological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91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 is </a:t>
            </a:r>
            <a:r>
              <a:rPr lang="en-US" i="1" dirty="0" smtClean="0"/>
              <a:t>unloaded</a:t>
            </a:r>
            <a:r>
              <a:rPr lang="en-US" dirty="0" smtClean="0"/>
              <a:t>: no buffering</a:t>
            </a:r>
          </a:p>
          <a:p>
            <a:endParaRPr lang="en-US" dirty="0" smtClean="0"/>
          </a:p>
          <a:p>
            <a:r>
              <a:rPr lang="en-US" dirty="0" smtClean="0"/>
              <a:t>What has to change? 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4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improvement (compared to current systems) must come outside RAMCloud.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low latency places some tough demands on RAMCloud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Dispatch</a:t>
            </a:r>
            <a:r>
              <a:rPr lang="en-US" baseline="0" dirty="0" smtClean="0"/>
              <a:t> thread prefers polling workers to sleeping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3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other systems such as MICA use the simpler threading model, but it doesn’t work for a more complex system like RAMCloud.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Flow: client-server(dispatch-worker)-client</a:t>
            </a:r>
          </a:p>
          <a:p>
            <a:r>
              <a:rPr lang="en-US" dirty="0" smtClean="0"/>
              <a:t>9 cache misses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2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End-to-end</a:t>
            </a:r>
            <a:r>
              <a:rPr lang="en-US" baseline="0" dirty="0" smtClean="0"/>
              <a:t> server time: 10 µs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spent in 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3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Single-read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. limited by dispatch thread</a:t>
            </a:r>
          </a:p>
          <a:p>
            <a:endParaRPr lang="en-US" dirty="0" smtClean="0"/>
          </a:p>
          <a:p>
            <a:r>
              <a:rPr lang="en-US" dirty="0" smtClean="0"/>
              <a:t>Multi-read performance</a:t>
            </a:r>
            <a:r>
              <a:rPr lang="en-US" baseline="0" dirty="0" smtClean="0"/>
              <a:t> limited by #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6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Crash recovery: most complex and difficult part of the RAMCloud implementation</a:t>
            </a:r>
          </a:p>
          <a:p>
            <a:endParaRPr lang="en-US" dirty="0" smtClean="0"/>
          </a:p>
          <a:p>
            <a:r>
              <a:rPr lang="en-US" dirty="0" smtClean="0"/>
              <a:t>Spent</a:t>
            </a:r>
            <a:r>
              <a:rPr lang="en-US" baseline="0" dirty="0" smtClean="0"/>
              <a:t> more time there than </a:t>
            </a:r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Failure promotion makes handled</a:t>
            </a:r>
            <a:r>
              <a:rPr lang="en-US" sz="2400" baseline="0" dirty="0" smtClean="0"/>
              <a:t> conditions more common, so more likely to get debugged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of masking</a:t>
            </a:r>
            <a:r>
              <a:rPr lang="en-US" sz="2400" baseline="0" dirty="0" smtClean="0"/>
              <a:t> + promotion together: server-server RPCs: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Communication errors are masked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Only failure mode is “server not up”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Server can’t re-enter cluster once it is thought to have crashed: don’t want to implement rejoin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8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Remind: only one</a:t>
            </a:r>
            <a:r>
              <a:rPr lang="en-US" baseline="0" dirty="0" smtClean="0"/>
              <a:t> copy of data in DRAM, so unavailable until recovery complete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Speed drove the design of the mechanism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Recovery masters: just other masters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4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Pure randomization not bad, but high variance.</a:t>
            </a:r>
          </a:p>
          <a:p>
            <a:r>
              <a:rPr lang="en-US" dirty="0" smtClean="0"/>
              <a:t>800</a:t>
            </a:r>
            <a:r>
              <a:rPr lang="en-US" baseline="0" dirty="0" smtClean="0"/>
              <a:t>0 replicas across 1000 devices? max will have 15-20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Ask: who has heard of POTC?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3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 recoveries</a:t>
            </a:r>
            <a:r>
              <a:rPr lang="en-US" baseline="0" dirty="0" smtClean="0"/>
              <a:t> in each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3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30-sec. TCP timeout won’t fly.</a:t>
            </a:r>
          </a:p>
          <a:p>
            <a:endParaRPr lang="en-US" dirty="0" smtClean="0"/>
          </a:p>
          <a:p>
            <a:r>
              <a:rPr lang="en-US" dirty="0" smtClean="0"/>
              <a:t>Don’t want one server handling all the ping 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papers for more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7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leaves tablet usage stats in log, where coordinator can find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9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Remind: log allocation totally distributed (only master knew locations of segments)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all replicas of head segment lost?</a:t>
            </a:r>
          </a:p>
          <a:p>
            <a:endParaRPr lang="en-US" dirty="0" smtClean="0"/>
          </a:p>
          <a:p>
            <a:r>
              <a:rPr lang="en-US" dirty="0" smtClean="0"/>
              <a:t>Log completeness must be </a:t>
            </a:r>
            <a:r>
              <a:rPr lang="en-US" baseline="0" dirty="0" smtClean="0"/>
              <a:t>unambiguous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39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flash drives</a:t>
            </a:r>
          </a:p>
          <a:p>
            <a:endParaRPr lang="en-US" dirty="0" smtClean="0"/>
          </a:p>
          <a:p>
            <a:r>
              <a:rPr lang="en-US" dirty="0" smtClean="0"/>
              <a:t>What limits recovery speed?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69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 failures are where recovery tends</a:t>
            </a:r>
            <a:r>
              <a:rPr lang="en-US" baseline="0" dirty="0" smtClean="0"/>
              <a:t> to get </a:t>
            </a:r>
            <a:r>
              <a:rPr lang="en-US" dirty="0" smtClean="0"/>
              <a:t>really complicated</a:t>
            </a:r>
          </a:p>
          <a:p>
            <a:endParaRPr lang="en-US" dirty="0" smtClean="0"/>
          </a:p>
          <a:p>
            <a:r>
              <a:rPr lang="en-US" dirty="0" smtClean="0"/>
              <a:t>How to handle</a:t>
            </a:r>
            <a:r>
              <a:rPr lang="en-US" baseline="0" dirty="0" smtClean="0"/>
              <a:t> all these twists with minimum complexity?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9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Don’t</a:t>
            </a:r>
            <a:r>
              <a:rPr lang="en-US" baseline="0" dirty="0" smtClean="0"/>
              <a:t> expect determinism.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Don’t have any preconceptions about order.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Not the most efficient way to handle cold start, but the simplest.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15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place in RAMCloud where safety depends</a:t>
            </a:r>
            <a:r>
              <a:rPr lang="en-US" baseline="0" dirty="0" smtClean="0"/>
              <a:t> on probabilities.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40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</a:t>
            </a:r>
            <a:r>
              <a:rPr lang="en-US" baseline="0" dirty="0" smtClean="0"/>
              <a:t> rough alignment of clock speeds (bounded drift 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9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various timings</a:t>
            </a:r>
            <a:r>
              <a:rPr lang="en-US" baseline="0" dirty="0" smtClean="0"/>
              <a:t> of coordinator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 GB/server isn’t cost-effective.</a:t>
            </a:r>
          </a:p>
          <a:p>
            <a:endParaRPr lang="en-US" dirty="0" smtClean="0"/>
          </a:p>
          <a:p>
            <a:r>
              <a:rPr lang="en-US" dirty="0" smtClean="0"/>
              <a:t>For small clusters, replication in DRAM makes sense.</a:t>
            </a:r>
          </a:p>
          <a:p>
            <a:endParaRPr lang="en-US" dirty="0" smtClean="0"/>
          </a:p>
          <a:p>
            <a:r>
              <a:rPr lang="en-US" dirty="0" smtClean="0"/>
              <a:t>It’s natural</a:t>
            </a:r>
            <a:r>
              <a:rPr lang="en-US" baseline="0" dirty="0" smtClean="0"/>
              <a:t> to start small, but RAMCloud isn’t cost-effective when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boundary point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of the lines are moving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29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odds of success</a:t>
            </a:r>
            <a:r>
              <a:rPr lang="en-US" baseline="0" dirty="0" smtClean="0"/>
              <a:t> with any one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29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learn a lot from a big system: observe recurring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92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Baby steps!</a:t>
            </a:r>
          </a:p>
          <a:p>
            <a:endParaRPr lang="en-US" dirty="0" smtClean="0"/>
          </a:p>
          <a:p>
            <a:r>
              <a:rPr lang="en-US" dirty="0" smtClean="0"/>
              <a:t>Typical action: initiate RPC</a:t>
            </a:r>
          </a:p>
          <a:p>
            <a:endParaRPr lang="en-US" dirty="0" smtClean="0"/>
          </a:p>
          <a:p>
            <a:r>
              <a:rPr lang="en-US" dirty="0" smtClean="0"/>
              <a:t>25 rules in replica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mgr</a:t>
            </a:r>
            <a:endParaRPr lang="en-US" baseline="0" dirty="0" smtClean="0"/>
          </a:p>
          <a:p>
            <a:r>
              <a:rPr lang="en-US" baseline="0" dirty="0" smtClean="0"/>
              <a:t>2 rules for multi-read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20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with large stacks will have trouble converting to low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n-US" baseline="0" dirty="0" smtClean="0"/>
              <a:t> apps stateless</a:t>
            </a:r>
          </a:p>
          <a:p>
            <a:r>
              <a:rPr lang="en-US" baseline="0" dirty="0" smtClean="0"/>
              <a:t>Uneven scaling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Stages of computation</a:t>
            </a:r>
          </a:p>
          <a:p>
            <a:endParaRPr lang="en-US" dirty="0" smtClean="0"/>
          </a:p>
          <a:p>
            <a:r>
              <a:rPr lang="en-US" dirty="0" smtClean="0"/>
              <a:t>Large</a:t>
            </a:r>
            <a:r>
              <a:rPr lang="en-US" baseline="0" dirty="0" smtClean="0"/>
              <a:t> datasets processed sequentially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Large-scale</a:t>
            </a:r>
            <a:r>
              <a:rPr lang="en-US" baseline="0" dirty="0" smtClean="0"/>
              <a:t> storage with on dataset for each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0" y="457200"/>
            <a:ext cx="8272463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9" descr="stanfo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257800"/>
            <a:ext cx="614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F7A2FB-5E63-4F6B-AD89-DAD0D43D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21A300-A8DA-4985-B9D1-87772919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9EA510-711E-4808-BDFF-EEB70A6E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A6D86-DBBA-4E58-B0C7-18EC354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191DFC-BCA0-443D-B994-97C841DC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45DFE7-D7AD-4ECD-A9C8-CA1FF5BA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A54A8-AC05-4E51-97BF-0AE6FFDE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048402-9490-480C-B493-607B1E84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457200" y="906756"/>
            <a:ext cx="8229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382000" cy="1698625"/>
          </a:xfrm>
        </p:spPr>
        <p:txBody>
          <a:bodyPr/>
          <a:lstStyle/>
          <a:p>
            <a:pPr eaLnBrk="1" hangingPunct="1"/>
            <a:r>
              <a:rPr lang="en-US" dirty="0" smtClean="0"/>
              <a:t>The RAMCloud Storage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505200"/>
            <a:ext cx="7239000" cy="1524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John Ousterhout</a:t>
            </a:r>
            <a:endParaRPr lang="en-US" sz="2200" dirty="0" smtClean="0">
              <a:cs typeface="Arial" charset="0"/>
            </a:endParaRP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Platform Lab</a:t>
            </a:r>
          </a:p>
          <a:p>
            <a:pPr eaLnBrk="1" hangingPunct="1"/>
            <a:r>
              <a:rPr lang="en-US" sz="2200" dirty="0" smtClean="0"/>
              <a:t>Stanford University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54102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Slides available for download at </a:t>
            </a:r>
            <a:r>
              <a:rPr lang="en-US" sz="2000" dirty="0">
                <a:solidFill>
                  <a:schemeClr val="accent4"/>
                </a:solidFill>
              </a:rPr>
              <a:t>http://goo.gl/13zote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48E2D48F-F8A7-4CDB-A532-E1DA8A6AD556}" type="slidenum">
              <a:rPr lang="en-US">
                <a:solidFill>
                  <a:schemeClr val="bg2"/>
                </a:solidFill>
              </a:rPr>
              <a:pPr eaLnBrk="1" hangingPunct="1"/>
              <a:t>10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/>
              <a:t>MapReduce</a:t>
            </a:r>
          </a:p>
        </p:txBody>
      </p:sp>
      <p:sp>
        <p:nvSpPr>
          <p:cNvPr id="11354" name="Oval 4"/>
          <p:cNvSpPr>
            <a:spLocks noChangeArrowheads="1"/>
          </p:cNvSpPr>
          <p:nvPr/>
        </p:nvSpPr>
        <p:spPr bwMode="auto">
          <a:xfrm>
            <a:off x="2286000" y="14097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Rectangle 5"/>
          <p:cNvSpPr>
            <a:spLocks noChangeArrowheads="1"/>
          </p:cNvSpPr>
          <p:nvPr/>
        </p:nvSpPr>
        <p:spPr bwMode="auto">
          <a:xfrm>
            <a:off x="1219200" y="14097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Line 6"/>
          <p:cNvSpPr>
            <a:spLocks noChangeShapeType="1"/>
          </p:cNvSpPr>
          <p:nvPr/>
        </p:nvSpPr>
        <p:spPr bwMode="auto">
          <a:xfrm>
            <a:off x="1752600" y="1562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7" name="Line 7"/>
          <p:cNvSpPr>
            <a:spLocks noChangeShapeType="1"/>
          </p:cNvSpPr>
          <p:nvPr/>
        </p:nvSpPr>
        <p:spPr bwMode="auto">
          <a:xfrm flipV="1">
            <a:off x="2590800" y="12192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8" name="Line 8"/>
          <p:cNvSpPr>
            <a:spLocks noChangeShapeType="1"/>
          </p:cNvSpPr>
          <p:nvPr/>
        </p:nvSpPr>
        <p:spPr bwMode="auto">
          <a:xfrm flipV="1">
            <a:off x="2590800" y="14478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9" name="Line 9"/>
          <p:cNvSpPr>
            <a:spLocks noChangeShapeType="1"/>
          </p:cNvSpPr>
          <p:nvPr/>
        </p:nvSpPr>
        <p:spPr bwMode="auto">
          <a:xfrm>
            <a:off x="2590800" y="15621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4419600" y="14097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3429000" y="1219200"/>
            <a:ext cx="990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V="1">
            <a:off x="3429000" y="1562100"/>
            <a:ext cx="990600" cy="72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V="1">
            <a:off x="3429000" y="1562100"/>
            <a:ext cx="99060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5257800" y="14097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4724400" y="1562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Oval 18"/>
          <p:cNvSpPr>
            <a:spLocks noChangeArrowheads="1"/>
          </p:cNvSpPr>
          <p:nvPr/>
        </p:nvSpPr>
        <p:spPr bwMode="auto">
          <a:xfrm>
            <a:off x="4419600" y="24765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5257800" y="24765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4724400" y="2628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3429000" y="1447800"/>
            <a:ext cx="99060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>
            <a:off x="3429000" y="2514600"/>
            <a:ext cx="990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V="1">
            <a:off x="3429000" y="2628900"/>
            <a:ext cx="990600" cy="201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Oval 32"/>
          <p:cNvSpPr>
            <a:spLocks noChangeArrowheads="1"/>
          </p:cNvSpPr>
          <p:nvPr/>
        </p:nvSpPr>
        <p:spPr bwMode="auto">
          <a:xfrm>
            <a:off x="4419600" y="46101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5257800" y="46101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4"/>
          <p:cNvSpPr>
            <a:spLocks noChangeShapeType="1"/>
          </p:cNvSpPr>
          <p:nvPr/>
        </p:nvSpPr>
        <p:spPr bwMode="auto">
          <a:xfrm>
            <a:off x="4724400" y="47625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35"/>
          <p:cNvSpPr>
            <a:spLocks noChangeShapeType="1"/>
          </p:cNvSpPr>
          <p:nvPr/>
        </p:nvSpPr>
        <p:spPr bwMode="auto">
          <a:xfrm>
            <a:off x="3429000" y="1905000"/>
            <a:ext cx="99060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6"/>
          <p:cNvSpPr>
            <a:spLocks noChangeShapeType="1"/>
          </p:cNvSpPr>
          <p:nvPr/>
        </p:nvSpPr>
        <p:spPr bwMode="auto">
          <a:xfrm>
            <a:off x="3429000" y="2971800"/>
            <a:ext cx="990600" cy="179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8"/>
          <p:cNvSpPr>
            <a:spLocks noChangeShapeType="1"/>
          </p:cNvSpPr>
          <p:nvPr/>
        </p:nvSpPr>
        <p:spPr bwMode="auto">
          <a:xfrm flipV="1">
            <a:off x="3429000" y="4762500"/>
            <a:ext cx="990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0" name="Rectangle 40"/>
          <p:cNvSpPr>
            <a:spLocks noChangeArrowheads="1"/>
          </p:cNvSpPr>
          <p:nvPr/>
        </p:nvSpPr>
        <p:spPr bwMode="auto">
          <a:xfrm>
            <a:off x="3200400" y="11430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Rectangle 41"/>
          <p:cNvSpPr>
            <a:spLocks noChangeArrowheads="1"/>
          </p:cNvSpPr>
          <p:nvPr/>
        </p:nvSpPr>
        <p:spPr bwMode="auto">
          <a:xfrm>
            <a:off x="3200400" y="13716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Rectangle 43"/>
          <p:cNvSpPr>
            <a:spLocks noChangeArrowheads="1"/>
          </p:cNvSpPr>
          <p:nvPr/>
        </p:nvSpPr>
        <p:spPr bwMode="auto">
          <a:xfrm>
            <a:off x="3200400" y="18288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Rectangle 45"/>
          <p:cNvSpPr>
            <a:spLocks noChangeArrowheads="1"/>
          </p:cNvSpPr>
          <p:nvPr/>
        </p:nvSpPr>
        <p:spPr bwMode="auto">
          <a:xfrm>
            <a:off x="3200400" y="22098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Rectangle 46"/>
          <p:cNvSpPr>
            <a:spLocks noChangeArrowheads="1"/>
          </p:cNvSpPr>
          <p:nvPr/>
        </p:nvSpPr>
        <p:spPr bwMode="auto">
          <a:xfrm>
            <a:off x="3200400" y="24384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Rectangle 48"/>
          <p:cNvSpPr>
            <a:spLocks noChangeArrowheads="1"/>
          </p:cNvSpPr>
          <p:nvPr/>
        </p:nvSpPr>
        <p:spPr bwMode="auto">
          <a:xfrm>
            <a:off x="3200400" y="28956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Rectangle 55"/>
          <p:cNvSpPr>
            <a:spLocks noChangeArrowheads="1"/>
          </p:cNvSpPr>
          <p:nvPr/>
        </p:nvSpPr>
        <p:spPr bwMode="auto">
          <a:xfrm>
            <a:off x="3200400" y="43434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Rectangle 56"/>
          <p:cNvSpPr>
            <a:spLocks noChangeArrowheads="1"/>
          </p:cNvSpPr>
          <p:nvPr/>
        </p:nvSpPr>
        <p:spPr bwMode="auto">
          <a:xfrm>
            <a:off x="3200400" y="45720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Rectangle 58"/>
          <p:cNvSpPr>
            <a:spLocks noChangeArrowheads="1"/>
          </p:cNvSpPr>
          <p:nvPr/>
        </p:nvSpPr>
        <p:spPr bwMode="auto">
          <a:xfrm>
            <a:off x="3200400" y="50292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60"/>
          <p:cNvSpPr>
            <a:spLocks noChangeArrowheads="1"/>
          </p:cNvSpPr>
          <p:nvPr/>
        </p:nvSpPr>
        <p:spPr bwMode="auto">
          <a:xfrm>
            <a:off x="2286000" y="24765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Rectangle 61"/>
          <p:cNvSpPr>
            <a:spLocks noChangeArrowheads="1"/>
          </p:cNvSpPr>
          <p:nvPr/>
        </p:nvSpPr>
        <p:spPr bwMode="auto">
          <a:xfrm>
            <a:off x="1219200" y="24765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Line 62"/>
          <p:cNvSpPr>
            <a:spLocks noChangeShapeType="1"/>
          </p:cNvSpPr>
          <p:nvPr/>
        </p:nvSpPr>
        <p:spPr bwMode="auto">
          <a:xfrm>
            <a:off x="1752600" y="2628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4" name="Line 63"/>
          <p:cNvSpPr>
            <a:spLocks noChangeShapeType="1"/>
          </p:cNvSpPr>
          <p:nvPr/>
        </p:nvSpPr>
        <p:spPr bwMode="auto">
          <a:xfrm flipV="1">
            <a:off x="2590800" y="22860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" name="Line 64"/>
          <p:cNvSpPr>
            <a:spLocks noChangeShapeType="1"/>
          </p:cNvSpPr>
          <p:nvPr/>
        </p:nvSpPr>
        <p:spPr bwMode="auto">
          <a:xfrm flipV="1">
            <a:off x="2590800" y="25146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6" name="Line 65"/>
          <p:cNvSpPr>
            <a:spLocks noChangeShapeType="1"/>
          </p:cNvSpPr>
          <p:nvPr/>
        </p:nvSpPr>
        <p:spPr bwMode="auto">
          <a:xfrm>
            <a:off x="2590800" y="26289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7" name="Oval 76"/>
          <p:cNvSpPr>
            <a:spLocks noChangeArrowheads="1"/>
          </p:cNvSpPr>
          <p:nvPr/>
        </p:nvSpPr>
        <p:spPr bwMode="auto">
          <a:xfrm>
            <a:off x="2286000" y="46101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Rectangle 77"/>
          <p:cNvSpPr>
            <a:spLocks noChangeArrowheads="1"/>
          </p:cNvSpPr>
          <p:nvPr/>
        </p:nvSpPr>
        <p:spPr bwMode="auto">
          <a:xfrm>
            <a:off x="1219200" y="46101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Line 78"/>
          <p:cNvSpPr>
            <a:spLocks noChangeShapeType="1"/>
          </p:cNvSpPr>
          <p:nvPr/>
        </p:nvSpPr>
        <p:spPr bwMode="auto">
          <a:xfrm>
            <a:off x="1752600" y="47625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0" name="Line 79"/>
          <p:cNvSpPr>
            <a:spLocks noChangeShapeType="1"/>
          </p:cNvSpPr>
          <p:nvPr/>
        </p:nvSpPr>
        <p:spPr bwMode="auto">
          <a:xfrm flipV="1">
            <a:off x="2590800" y="44196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1" name="Line 80"/>
          <p:cNvSpPr>
            <a:spLocks noChangeShapeType="1"/>
          </p:cNvSpPr>
          <p:nvPr/>
        </p:nvSpPr>
        <p:spPr bwMode="auto">
          <a:xfrm flipV="1">
            <a:off x="2590800" y="46482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2" name="Line 81"/>
          <p:cNvSpPr>
            <a:spLocks noChangeShapeType="1"/>
          </p:cNvSpPr>
          <p:nvPr/>
        </p:nvSpPr>
        <p:spPr bwMode="auto">
          <a:xfrm>
            <a:off x="2590800" y="47625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Oval 83"/>
          <p:cNvSpPr>
            <a:spLocks noChangeArrowheads="1"/>
          </p:cNvSpPr>
          <p:nvPr/>
        </p:nvSpPr>
        <p:spPr bwMode="auto">
          <a:xfrm>
            <a:off x="6781800" y="30099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Line 84"/>
          <p:cNvSpPr>
            <a:spLocks noChangeShapeType="1"/>
          </p:cNvSpPr>
          <p:nvPr/>
        </p:nvSpPr>
        <p:spPr bwMode="auto">
          <a:xfrm>
            <a:off x="5791200" y="1562100"/>
            <a:ext cx="990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85"/>
          <p:cNvSpPr>
            <a:spLocks noChangeShapeType="1"/>
          </p:cNvSpPr>
          <p:nvPr/>
        </p:nvSpPr>
        <p:spPr bwMode="auto">
          <a:xfrm>
            <a:off x="5791200" y="26289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0" name="Line 87"/>
          <p:cNvSpPr>
            <a:spLocks noChangeShapeType="1"/>
          </p:cNvSpPr>
          <p:nvPr/>
        </p:nvSpPr>
        <p:spPr bwMode="auto">
          <a:xfrm flipV="1">
            <a:off x="5791200" y="3162300"/>
            <a:ext cx="990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1" name="Line 88"/>
          <p:cNvSpPr>
            <a:spLocks noChangeShapeType="1"/>
          </p:cNvSpPr>
          <p:nvPr/>
        </p:nvSpPr>
        <p:spPr bwMode="auto">
          <a:xfrm>
            <a:off x="7086600" y="31623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2" name="Rectangle 89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200" dirty="0" smtClean="0"/>
              <a:t>Sequential data access </a:t>
            </a:r>
            <a:r>
              <a:rPr lang="en-US" sz="2200" dirty="0" smtClean="0">
                <a:cs typeface="Arial" charset="0"/>
              </a:rPr>
              <a:t>→ high data access rate</a:t>
            </a:r>
          </a:p>
          <a:p>
            <a:pPr eaLnBrk="1" hangingPunct="1">
              <a:spcBef>
                <a:spcPct val="20000"/>
              </a:spcBef>
              <a:buClr>
                <a:srgbClr val="EC0000"/>
              </a:buClr>
              <a:buFont typeface="Wingdings" pitchFamily="2" charset="2"/>
              <a:buChar char="û"/>
            </a:pPr>
            <a:r>
              <a:rPr lang="en-US" sz="2200" dirty="0" smtClean="0">
                <a:cs typeface="Arial" charset="0"/>
              </a:rPr>
              <a:t>Not all applications fit this model</a:t>
            </a:r>
          </a:p>
          <a:p>
            <a:pPr eaLnBrk="1" hangingPunct="1">
              <a:spcBef>
                <a:spcPct val="20000"/>
              </a:spcBef>
              <a:buClr>
                <a:srgbClr val="EC0000"/>
              </a:buClr>
              <a:buFont typeface="Wingdings" pitchFamily="2" charset="2"/>
              <a:buChar char="û"/>
            </a:pPr>
            <a:r>
              <a:rPr lang="en-US" sz="2200" dirty="0" smtClean="0">
                <a:cs typeface="Arial" charset="0"/>
              </a:rPr>
              <a:t>Offline</a:t>
            </a:r>
          </a:p>
        </p:txBody>
      </p:sp>
      <p:sp>
        <p:nvSpPr>
          <p:cNvPr id="11313" name="Oval 90"/>
          <p:cNvSpPr>
            <a:spLocks noChangeArrowheads="1"/>
          </p:cNvSpPr>
          <p:nvPr/>
        </p:nvSpPr>
        <p:spPr bwMode="auto">
          <a:xfrm>
            <a:off x="7048500" y="12954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Rectangle 91"/>
          <p:cNvSpPr>
            <a:spLocks noChangeArrowheads="1"/>
          </p:cNvSpPr>
          <p:nvPr/>
        </p:nvSpPr>
        <p:spPr bwMode="auto">
          <a:xfrm>
            <a:off x="6934200" y="18288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Text Box 92"/>
          <p:cNvSpPr txBox="1">
            <a:spLocks noChangeArrowheads="1"/>
          </p:cNvSpPr>
          <p:nvPr/>
        </p:nvSpPr>
        <p:spPr bwMode="auto">
          <a:xfrm>
            <a:off x="7696200" y="131127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Computation</a:t>
            </a:r>
          </a:p>
        </p:txBody>
      </p:sp>
      <p:sp>
        <p:nvSpPr>
          <p:cNvPr id="11316" name="Text Box 93"/>
          <p:cNvSpPr txBox="1">
            <a:spLocks noChangeArrowheads="1"/>
          </p:cNvSpPr>
          <p:nvPr/>
        </p:nvSpPr>
        <p:spPr bwMode="auto">
          <a:xfrm>
            <a:off x="7696200" y="1843088"/>
            <a:ext cx="48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Data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1314422" y="3408711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98" name="TextBox 97"/>
          <p:cNvSpPr txBox="1"/>
          <p:nvPr/>
        </p:nvSpPr>
        <p:spPr>
          <a:xfrm rot="5400000">
            <a:off x="3190101" y="1486555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rot="5400000">
            <a:off x="3184893" y="2557254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 rot="5400000">
            <a:off x="3184893" y="4697313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 rot="5400000">
            <a:off x="3134907" y="3412558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 rot="5400000">
            <a:off x="4399311" y="3412559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5343417" y="3412558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42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Palette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685800" cy="677333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438400"/>
            <a:ext cx="685800" cy="677333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438400"/>
            <a:ext cx="685800" cy="677333"/>
          </a:xfrm>
          <a:prstGeom prst="rect">
            <a:avLst/>
          </a:prstGeom>
          <a:solidFill>
            <a:srgbClr val="F5E7D9"/>
          </a:solidFill>
          <a:ln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2438400"/>
            <a:ext cx="685800" cy="677333"/>
          </a:xfrm>
          <a:prstGeom prst="rect">
            <a:avLst/>
          </a:prstGeom>
          <a:solidFill>
            <a:srgbClr val="FFFFA5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438400"/>
            <a:ext cx="685800" cy="677333"/>
          </a:xfrm>
          <a:prstGeom prst="rect">
            <a:avLst/>
          </a:prstGeom>
          <a:solidFill>
            <a:srgbClr val="FFD7DF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Slide </a:t>
            </a:r>
            <a:fld id="{A0D462B0-4615-4364-B09C-054EB717BF2D}" type="slidenum">
              <a:rPr lang="en-US">
                <a:solidFill>
                  <a:schemeClr val="bg2"/>
                </a:solidFill>
              </a:rPr>
              <a:pPr eaLnBrk="1" hangingPunct="1"/>
              <a:t>11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29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Goal: Scale </a:t>
            </a:r>
            <a:r>
              <a:rPr lang="en-US" dirty="0" smtClean="0">
                <a:solidFill>
                  <a:schemeClr val="accent4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Latency</a:t>
            </a:r>
          </a:p>
        </p:txBody>
      </p:sp>
      <p:sp>
        <p:nvSpPr>
          <p:cNvPr id="122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9970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dirty="0" smtClean="0"/>
              <a:t>Enable new class of applications: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dirty="0" smtClean="0"/>
              <a:t>Large-scale graph algorithms (machine learning?)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chemeClr val="tx2"/>
                </a:solidFill>
              </a:rPr>
              <a:t>Collaboration at scale?</a:t>
            </a:r>
          </a:p>
        </p:txBody>
      </p:sp>
      <p:sp>
        <p:nvSpPr>
          <p:cNvPr id="12333" name="Text Box 42"/>
          <p:cNvSpPr txBox="1">
            <a:spLocks noChangeArrowheads="1"/>
          </p:cNvSpPr>
          <p:nvPr/>
        </p:nvSpPr>
        <p:spPr bwMode="auto">
          <a:xfrm>
            <a:off x="685800" y="99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Traditional Application</a:t>
            </a:r>
          </a:p>
        </p:txBody>
      </p:sp>
      <p:sp>
        <p:nvSpPr>
          <p:cNvPr id="12339" name="Text Box 78"/>
          <p:cNvSpPr txBox="1">
            <a:spLocks noChangeArrowheads="1"/>
          </p:cNvSpPr>
          <p:nvPr/>
        </p:nvSpPr>
        <p:spPr bwMode="auto">
          <a:xfrm>
            <a:off x="5264150" y="990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Web Application</a:t>
            </a:r>
          </a:p>
        </p:txBody>
      </p:sp>
      <p:sp>
        <p:nvSpPr>
          <p:cNvPr id="12340" name="Text Box 79"/>
          <p:cNvSpPr txBox="1">
            <a:spLocks noChangeArrowheads="1"/>
          </p:cNvSpPr>
          <p:nvPr/>
        </p:nvSpPr>
        <p:spPr bwMode="auto">
          <a:xfrm>
            <a:off x="914400" y="38100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accent4"/>
                </a:solidFill>
              </a:rPr>
              <a:t>&lt;&lt; 1</a:t>
            </a:r>
            <a:r>
              <a:rPr lang="en-US" sz="2400" b="1" dirty="0">
                <a:solidFill>
                  <a:schemeClr val="accent4"/>
                </a:solidFill>
                <a:cs typeface="Arial" charset="0"/>
              </a:rPr>
              <a:t>µs latency</a:t>
            </a:r>
          </a:p>
        </p:txBody>
      </p:sp>
      <p:sp>
        <p:nvSpPr>
          <p:cNvPr id="12341" name="Text Box 80"/>
          <p:cNvSpPr txBox="1">
            <a:spLocks noChangeArrowheads="1"/>
          </p:cNvSpPr>
          <p:nvPr/>
        </p:nvSpPr>
        <p:spPr bwMode="auto">
          <a:xfrm>
            <a:off x="5181600" y="380682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accent4"/>
                </a:solidFill>
              </a:rPr>
              <a:t>0.5-10ms</a:t>
            </a:r>
            <a:r>
              <a:rPr lang="en-US" sz="2400" b="1">
                <a:solidFill>
                  <a:schemeClr val="accent4"/>
                </a:solidFill>
                <a:cs typeface="Arial" charset="0"/>
              </a:rPr>
              <a:t> latency</a:t>
            </a:r>
          </a:p>
        </p:txBody>
      </p:sp>
      <p:sp>
        <p:nvSpPr>
          <p:cNvPr id="12344" name="Text Box 83"/>
          <p:cNvSpPr txBox="1">
            <a:spLocks noChangeArrowheads="1"/>
          </p:cNvSpPr>
          <p:nvPr/>
        </p:nvSpPr>
        <p:spPr bwMode="auto">
          <a:xfrm>
            <a:off x="5300751" y="4191000"/>
            <a:ext cx="96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</a:rPr>
              <a:t>5-10µs</a:t>
            </a:r>
          </a:p>
        </p:txBody>
      </p:sp>
      <p:sp>
        <p:nvSpPr>
          <p:cNvPr id="12345" name="Line 84"/>
          <p:cNvSpPr>
            <a:spLocks noChangeShapeType="1"/>
          </p:cNvSpPr>
          <p:nvPr/>
        </p:nvSpPr>
        <p:spPr bwMode="auto">
          <a:xfrm>
            <a:off x="5257800" y="40386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>
            <a:off x="4191000" y="1371600"/>
            <a:ext cx="4572000" cy="2362200"/>
          </a:xfrm>
          <a:prstGeom prst="roundRect">
            <a:avLst>
              <a:gd name="adj" fmla="val 4167"/>
            </a:avLst>
          </a:prstGeom>
          <a:solidFill>
            <a:srgbClr val="F8F8F8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3"/>
          <p:cNvSpPr>
            <a:spLocks noChangeArrowheads="1"/>
          </p:cNvSpPr>
          <p:nvPr/>
        </p:nvSpPr>
        <p:spPr bwMode="auto">
          <a:xfrm>
            <a:off x="7239000" y="17335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4"/>
          <p:cNvSpPr>
            <a:spLocks noChangeArrowheads="1"/>
          </p:cNvSpPr>
          <p:nvPr/>
        </p:nvSpPr>
        <p:spPr bwMode="auto">
          <a:xfrm>
            <a:off x="7162800" y="16573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5"/>
          <p:cNvSpPr>
            <a:spLocks noChangeArrowheads="1"/>
          </p:cNvSpPr>
          <p:nvPr/>
        </p:nvSpPr>
        <p:spPr bwMode="auto">
          <a:xfrm>
            <a:off x="4724400" y="17335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4648200" y="16573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43"/>
          <p:cNvGrpSpPr>
            <a:grpSpLocks/>
          </p:cNvGrpSpPr>
          <p:nvPr/>
        </p:nvGrpSpPr>
        <p:grpSpPr bwMode="auto">
          <a:xfrm>
            <a:off x="4572000" y="1562100"/>
            <a:ext cx="1219200" cy="1695450"/>
            <a:chOff x="2880" y="948"/>
            <a:chExt cx="768" cy="1068"/>
          </a:xfrm>
        </p:grpSpPr>
        <p:sp>
          <p:nvSpPr>
            <p:cNvPr id="94" name="AutoShape 44"/>
            <p:cNvSpPr>
              <a:spLocks noChangeArrowheads="1"/>
            </p:cNvSpPr>
            <p:nvPr/>
          </p:nvSpPr>
          <p:spPr bwMode="auto">
            <a:xfrm>
              <a:off x="2880" y="948"/>
              <a:ext cx="768" cy="1068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3024" y="1152"/>
              <a:ext cx="48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UI</a:t>
              </a:r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480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App.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Logic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086600" y="1562100"/>
            <a:ext cx="1143000" cy="1695450"/>
            <a:chOff x="7086600" y="1562100"/>
            <a:chExt cx="1143000" cy="1695450"/>
          </a:xfrm>
        </p:grpSpPr>
        <p:sp>
          <p:nvSpPr>
            <p:cNvPr id="98" name="AutoShape 48"/>
            <p:cNvSpPr>
              <a:spLocks noChangeArrowheads="1"/>
            </p:cNvSpPr>
            <p:nvPr/>
          </p:nvSpPr>
          <p:spPr bwMode="auto">
            <a:xfrm>
              <a:off x="7086600" y="1562100"/>
              <a:ext cx="1143000" cy="1695450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49"/>
            <p:cNvGrpSpPr>
              <a:grpSpLocks noChangeAspect="1"/>
            </p:cNvGrpSpPr>
            <p:nvPr/>
          </p:nvGrpSpPr>
          <p:grpSpPr bwMode="auto">
            <a:xfrm>
              <a:off x="7239000" y="1660525"/>
              <a:ext cx="838200" cy="381000"/>
              <a:chOff x="4224" y="1008"/>
              <a:chExt cx="1056" cy="480"/>
            </a:xfrm>
          </p:grpSpPr>
          <p:sp>
            <p:nvSpPr>
              <p:cNvPr id="11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224" y="1008"/>
                <a:ext cx="1056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51"/>
              <p:cNvSpPr>
                <a:spLocks noChangeAspect="1" noChangeShapeType="1"/>
              </p:cNvSpPr>
              <p:nvPr/>
            </p:nvSpPr>
            <p:spPr bwMode="auto">
              <a:xfrm>
                <a:off x="4608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52"/>
              <p:cNvSpPr>
                <a:spLocks noChangeAspect="1" noChangeShapeType="1"/>
              </p:cNvSpPr>
              <p:nvPr/>
            </p:nvSpPr>
            <p:spPr bwMode="auto">
              <a:xfrm>
                <a:off x="475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53"/>
              <p:cNvSpPr>
                <a:spLocks noChangeAspect="1" noChangeShapeType="1"/>
              </p:cNvSpPr>
              <p:nvPr/>
            </p:nvSpPr>
            <p:spPr bwMode="auto">
              <a:xfrm>
                <a:off x="499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54"/>
              <p:cNvSpPr>
                <a:spLocks noChangeAspect="1" noChangeShapeType="1"/>
              </p:cNvSpPr>
              <p:nvPr/>
            </p:nvSpPr>
            <p:spPr bwMode="auto">
              <a:xfrm>
                <a:off x="4224" y="110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55"/>
              <p:cNvSpPr>
                <a:spLocks noChangeAspect="1" noChangeShapeType="1"/>
              </p:cNvSpPr>
              <p:nvPr/>
            </p:nvSpPr>
            <p:spPr bwMode="auto">
              <a:xfrm>
                <a:off x="4224" y="1200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56"/>
              <p:cNvSpPr>
                <a:spLocks noChangeAspect="1" noChangeShapeType="1"/>
              </p:cNvSpPr>
              <p:nvPr/>
            </p:nvSpPr>
            <p:spPr bwMode="auto">
              <a:xfrm>
                <a:off x="4224" y="1296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57"/>
              <p:cNvSpPr>
                <a:spLocks noChangeAspect="1" noChangeShapeType="1"/>
              </p:cNvSpPr>
              <p:nvPr/>
            </p:nvSpPr>
            <p:spPr bwMode="auto">
              <a:xfrm>
                <a:off x="4224" y="1392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58"/>
            <p:cNvGrpSpPr>
              <a:grpSpLocks noChangeAspect="1"/>
            </p:cNvGrpSpPr>
            <p:nvPr/>
          </p:nvGrpSpPr>
          <p:grpSpPr bwMode="auto">
            <a:xfrm>
              <a:off x="7505700" y="2133600"/>
              <a:ext cx="304800" cy="533400"/>
              <a:chOff x="4224" y="1824"/>
              <a:chExt cx="384" cy="672"/>
            </a:xfrm>
          </p:grpSpPr>
          <p:sp>
            <p:nvSpPr>
              <p:cNvPr id="10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224" y="1824"/>
                <a:ext cx="384" cy="6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60"/>
              <p:cNvSpPr>
                <a:spLocks noChangeAspect="1" noChangeShapeType="1"/>
              </p:cNvSpPr>
              <p:nvPr/>
            </p:nvSpPr>
            <p:spPr bwMode="auto">
              <a:xfrm>
                <a:off x="4416" y="182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61"/>
              <p:cNvSpPr>
                <a:spLocks noChangeAspect="1" noChangeShapeType="1"/>
              </p:cNvSpPr>
              <p:nvPr/>
            </p:nvSpPr>
            <p:spPr bwMode="auto">
              <a:xfrm>
                <a:off x="4224" y="192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62"/>
              <p:cNvSpPr>
                <a:spLocks noChangeAspect="1" noChangeShapeType="1"/>
              </p:cNvSpPr>
              <p:nvPr/>
            </p:nvSpPr>
            <p:spPr bwMode="auto">
              <a:xfrm>
                <a:off x="4224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63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64"/>
              <p:cNvSpPr>
                <a:spLocks noChangeAspect="1" noChangeShapeType="1"/>
              </p:cNvSpPr>
              <p:nvPr/>
            </p:nvSpPr>
            <p:spPr bwMode="auto">
              <a:xfrm>
                <a:off x="422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65"/>
              <p:cNvSpPr>
                <a:spLocks noChangeAspect="1" noChangeShapeType="1"/>
              </p:cNvSpPr>
              <p:nvPr/>
            </p:nvSpPr>
            <p:spPr bwMode="auto">
              <a:xfrm>
                <a:off x="422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66"/>
              <p:cNvSpPr>
                <a:spLocks noChangeAspect="1" noChangeShapeType="1"/>
              </p:cNvSpPr>
              <p:nvPr/>
            </p:nvSpPr>
            <p:spPr bwMode="auto">
              <a:xfrm>
                <a:off x="422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67"/>
            <p:cNvGrpSpPr>
              <a:grpSpLocks noChangeAspect="1"/>
            </p:cNvGrpSpPr>
            <p:nvPr/>
          </p:nvGrpSpPr>
          <p:grpSpPr bwMode="auto">
            <a:xfrm>
              <a:off x="7372350" y="2763838"/>
              <a:ext cx="571500" cy="381000"/>
              <a:chOff x="4080" y="2592"/>
              <a:chExt cx="720" cy="480"/>
            </a:xfrm>
          </p:grpSpPr>
          <p:sp>
            <p:nvSpPr>
              <p:cNvPr id="10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080" y="2592"/>
                <a:ext cx="720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69"/>
              <p:cNvSpPr>
                <a:spLocks noChangeAspect="1" noChangeShapeType="1"/>
              </p:cNvSpPr>
              <p:nvPr/>
            </p:nvSpPr>
            <p:spPr bwMode="auto">
              <a:xfrm>
                <a:off x="432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70"/>
              <p:cNvSpPr>
                <a:spLocks noChangeAspect="1" noChangeShapeType="1"/>
              </p:cNvSpPr>
              <p:nvPr/>
            </p:nvSpPr>
            <p:spPr bwMode="auto">
              <a:xfrm>
                <a:off x="456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71"/>
              <p:cNvSpPr>
                <a:spLocks noChangeAspect="1" noChangeShapeType="1"/>
              </p:cNvSpPr>
              <p:nvPr/>
            </p:nvSpPr>
            <p:spPr bwMode="auto">
              <a:xfrm>
                <a:off x="4080" y="2688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72"/>
              <p:cNvSpPr>
                <a:spLocks noChangeAspect="1" noChangeShapeType="1"/>
              </p:cNvSpPr>
              <p:nvPr/>
            </p:nvSpPr>
            <p:spPr bwMode="auto">
              <a:xfrm>
                <a:off x="4080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73"/>
              <p:cNvSpPr>
                <a:spLocks noChangeAspect="1" noChangeShapeType="1"/>
              </p:cNvSpPr>
              <p:nvPr/>
            </p:nvSpPr>
            <p:spPr bwMode="auto">
              <a:xfrm>
                <a:off x="4080" y="288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74"/>
              <p:cNvSpPr>
                <a:spLocks noChangeAspect="1" noChangeShapeType="1"/>
              </p:cNvSpPr>
              <p:nvPr/>
            </p:nvSpPr>
            <p:spPr bwMode="auto">
              <a:xfrm>
                <a:off x="4080" y="297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" name="Text Box 75"/>
          <p:cNvSpPr txBox="1">
            <a:spLocks noChangeArrowheads="1"/>
          </p:cNvSpPr>
          <p:nvPr/>
        </p:nvSpPr>
        <p:spPr bwMode="auto">
          <a:xfrm rot="-5400000">
            <a:off x="3405187" y="23066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Application Servers</a:t>
            </a:r>
          </a:p>
        </p:txBody>
      </p:sp>
      <p:sp>
        <p:nvSpPr>
          <p:cNvPr id="126" name="Text Box 76"/>
          <p:cNvSpPr txBox="1">
            <a:spLocks noChangeArrowheads="1"/>
          </p:cNvSpPr>
          <p:nvPr/>
        </p:nvSpPr>
        <p:spPr bwMode="auto">
          <a:xfrm rot="5400000">
            <a:off x="7566025" y="23653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Storage Servers</a:t>
            </a:r>
          </a:p>
        </p:txBody>
      </p:sp>
      <p:sp>
        <p:nvSpPr>
          <p:cNvPr id="127" name="AutoShape 77"/>
          <p:cNvSpPr>
            <a:spLocks noChangeArrowheads="1"/>
          </p:cNvSpPr>
          <p:nvPr/>
        </p:nvSpPr>
        <p:spPr bwMode="auto">
          <a:xfrm>
            <a:off x="6019800" y="2266950"/>
            <a:ext cx="990600" cy="533400"/>
          </a:xfrm>
          <a:prstGeom prst="leftRightArrow">
            <a:avLst>
              <a:gd name="adj1" fmla="val 57139"/>
              <a:gd name="adj2" fmla="val 52679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 Box 82"/>
          <p:cNvSpPr txBox="1">
            <a:spLocks noChangeArrowheads="1"/>
          </p:cNvSpPr>
          <p:nvPr/>
        </p:nvSpPr>
        <p:spPr bwMode="auto">
          <a:xfrm>
            <a:off x="4191000" y="3505200"/>
            <a:ext cx="11095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Datacenter</a:t>
            </a:r>
          </a:p>
        </p:txBody>
      </p:sp>
      <p:sp>
        <p:nvSpPr>
          <p:cNvPr id="129" name="AutoShape 9"/>
          <p:cNvSpPr>
            <a:spLocks noChangeArrowheads="1"/>
          </p:cNvSpPr>
          <p:nvPr/>
        </p:nvSpPr>
        <p:spPr bwMode="auto">
          <a:xfrm>
            <a:off x="838200" y="1504950"/>
            <a:ext cx="2362200" cy="2076450"/>
          </a:xfrm>
          <a:prstGeom prst="roundRect">
            <a:avLst>
              <a:gd name="adj" fmla="val 9134"/>
            </a:avLst>
          </a:prstGeom>
          <a:solidFill>
            <a:srgbClr val="E3EAF9"/>
          </a:solidFill>
          <a:ln w="25400">
            <a:solidFill>
              <a:srgbClr val="4974C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0"/>
          <p:cNvSpPr>
            <a:spLocks noChangeArrowheads="1"/>
          </p:cNvSpPr>
          <p:nvPr/>
        </p:nvSpPr>
        <p:spPr bwMode="auto">
          <a:xfrm>
            <a:off x="1143000" y="1885950"/>
            <a:ext cx="762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UI</a:t>
            </a:r>
          </a:p>
        </p:txBody>
      </p:sp>
      <p:sp>
        <p:nvSpPr>
          <p:cNvPr id="131" name="Rectangle 11"/>
          <p:cNvSpPr>
            <a:spLocks noChangeArrowheads="1"/>
          </p:cNvSpPr>
          <p:nvPr/>
        </p:nvSpPr>
        <p:spPr bwMode="auto">
          <a:xfrm>
            <a:off x="1143000" y="2343150"/>
            <a:ext cx="762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App.</a:t>
            </a:r>
            <a:br>
              <a:rPr lang="en-US"/>
            </a:br>
            <a:r>
              <a:rPr lang="en-US"/>
              <a:t>Logic</a:t>
            </a:r>
          </a:p>
        </p:txBody>
      </p:sp>
      <p:sp>
        <p:nvSpPr>
          <p:cNvPr id="132" name="Line 12"/>
          <p:cNvSpPr>
            <a:spLocks noChangeShapeType="1"/>
          </p:cNvSpPr>
          <p:nvPr/>
        </p:nvSpPr>
        <p:spPr bwMode="auto">
          <a:xfrm>
            <a:off x="25908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3"/>
          <p:cNvSpPr>
            <a:spLocks noChangeShapeType="1"/>
          </p:cNvSpPr>
          <p:nvPr/>
        </p:nvSpPr>
        <p:spPr bwMode="auto">
          <a:xfrm>
            <a:off x="2743200" y="19621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4"/>
          <p:cNvSpPr>
            <a:spLocks noChangeShapeType="1"/>
          </p:cNvSpPr>
          <p:nvPr/>
        </p:nvSpPr>
        <p:spPr bwMode="auto">
          <a:xfrm flipH="1">
            <a:off x="24384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5"/>
          <p:cNvSpPr>
            <a:spLocks noChangeShapeType="1"/>
          </p:cNvSpPr>
          <p:nvPr/>
        </p:nvSpPr>
        <p:spPr bwMode="auto">
          <a:xfrm>
            <a:off x="27432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6"/>
          <p:cNvSpPr>
            <a:spLocks noChangeShapeType="1"/>
          </p:cNvSpPr>
          <p:nvPr/>
        </p:nvSpPr>
        <p:spPr bwMode="auto">
          <a:xfrm>
            <a:off x="24384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>
            <a:off x="27432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8"/>
          <p:cNvSpPr>
            <a:spLocks noChangeShapeType="1"/>
          </p:cNvSpPr>
          <p:nvPr/>
        </p:nvSpPr>
        <p:spPr bwMode="auto">
          <a:xfrm>
            <a:off x="23622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9"/>
          <p:cNvSpPr>
            <a:spLocks noChangeShapeType="1"/>
          </p:cNvSpPr>
          <p:nvPr/>
        </p:nvSpPr>
        <p:spPr bwMode="auto">
          <a:xfrm>
            <a:off x="23622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/>
        </p:nvSpPr>
        <p:spPr bwMode="auto">
          <a:xfrm>
            <a:off x="24384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/>
        </p:nvSpPr>
        <p:spPr bwMode="auto">
          <a:xfrm>
            <a:off x="24384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2"/>
          <p:cNvSpPr>
            <a:spLocks noChangeShapeType="1"/>
          </p:cNvSpPr>
          <p:nvPr/>
        </p:nvSpPr>
        <p:spPr bwMode="auto">
          <a:xfrm flipH="1">
            <a:off x="22860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23"/>
          <p:cNvSpPr>
            <a:spLocks noChangeShapeType="1"/>
          </p:cNvSpPr>
          <p:nvPr/>
        </p:nvSpPr>
        <p:spPr bwMode="auto">
          <a:xfrm flipH="1">
            <a:off x="2438400" y="22669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24"/>
          <p:cNvSpPr>
            <a:spLocks noChangeShapeType="1"/>
          </p:cNvSpPr>
          <p:nvPr/>
        </p:nvSpPr>
        <p:spPr bwMode="auto">
          <a:xfrm>
            <a:off x="2590800" y="2266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25"/>
          <p:cNvSpPr>
            <a:spLocks noChangeShapeType="1"/>
          </p:cNvSpPr>
          <p:nvPr/>
        </p:nvSpPr>
        <p:spPr bwMode="auto">
          <a:xfrm>
            <a:off x="27432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/>
        </p:nvSpPr>
        <p:spPr bwMode="auto">
          <a:xfrm>
            <a:off x="25146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/>
        </p:nvSpPr>
        <p:spPr bwMode="auto">
          <a:xfrm>
            <a:off x="23622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/>
        </p:nvSpPr>
        <p:spPr bwMode="auto">
          <a:xfrm>
            <a:off x="26670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/>
        </p:nvSpPr>
        <p:spPr bwMode="auto">
          <a:xfrm>
            <a:off x="26670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30"/>
          <p:cNvSpPr>
            <a:spLocks noChangeShapeType="1"/>
          </p:cNvSpPr>
          <p:nvPr/>
        </p:nvSpPr>
        <p:spPr bwMode="auto">
          <a:xfrm>
            <a:off x="28194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31"/>
          <p:cNvSpPr>
            <a:spLocks noChangeShapeType="1"/>
          </p:cNvSpPr>
          <p:nvPr/>
        </p:nvSpPr>
        <p:spPr bwMode="auto">
          <a:xfrm>
            <a:off x="26670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32"/>
          <p:cNvSpPr>
            <a:spLocks noChangeShapeType="1"/>
          </p:cNvSpPr>
          <p:nvPr/>
        </p:nvSpPr>
        <p:spPr bwMode="auto">
          <a:xfrm>
            <a:off x="26670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33"/>
          <p:cNvSpPr>
            <a:spLocks noChangeShapeType="1"/>
          </p:cNvSpPr>
          <p:nvPr/>
        </p:nvSpPr>
        <p:spPr bwMode="auto">
          <a:xfrm>
            <a:off x="26670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34"/>
          <p:cNvSpPr>
            <a:spLocks noChangeShapeType="1"/>
          </p:cNvSpPr>
          <p:nvPr/>
        </p:nvSpPr>
        <p:spPr bwMode="auto">
          <a:xfrm>
            <a:off x="28194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35"/>
          <p:cNvSpPr>
            <a:spLocks noChangeShapeType="1"/>
          </p:cNvSpPr>
          <p:nvPr/>
        </p:nvSpPr>
        <p:spPr bwMode="auto">
          <a:xfrm>
            <a:off x="25146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36"/>
          <p:cNvSpPr>
            <a:spLocks noChangeShapeType="1"/>
          </p:cNvSpPr>
          <p:nvPr/>
        </p:nvSpPr>
        <p:spPr bwMode="auto">
          <a:xfrm>
            <a:off x="23622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7"/>
          <p:cNvSpPr>
            <a:spLocks noChangeShapeType="1"/>
          </p:cNvSpPr>
          <p:nvPr/>
        </p:nvSpPr>
        <p:spPr bwMode="auto">
          <a:xfrm>
            <a:off x="25146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38"/>
          <p:cNvSpPr>
            <a:spLocks noChangeShapeType="1"/>
          </p:cNvSpPr>
          <p:nvPr/>
        </p:nvSpPr>
        <p:spPr bwMode="auto">
          <a:xfrm>
            <a:off x="23622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39"/>
          <p:cNvSpPr>
            <a:spLocks noChangeShapeType="1"/>
          </p:cNvSpPr>
          <p:nvPr/>
        </p:nvSpPr>
        <p:spPr bwMode="auto">
          <a:xfrm>
            <a:off x="25146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>
            <a:off x="25146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Text Box 41"/>
          <p:cNvSpPr txBox="1">
            <a:spLocks noChangeArrowheads="1"/>
          </p:cNvSpPr>
          <p:nvPr/>
        </p:nvSpPr>
        <p:spPr bwMode="auto">
          <a:xfrm>
            <a:off x="2114550" y="2976563"/>
            <a:ext cx="9445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Data</a:t>
            </a:r>
            <a:br>
              <a:rPr lang="en-US" sz="1200" b="1"/>
            </a:br>
            <a:r>
              <a:rPr lang="en-US" sz="1200" b="1"/>
              <a:t>Structures</a:t>
            </a:r>
          </a:p>
        </p:txBody>
      </p:sp>
      <p:sp>
        <p:nvSpPr>
          <p:cNvPr id="162" name="Text Box 81"/>
          <p:cNvSpPr txBox="1">
            <a:spLocks noChangeArrowheads="1"/>
          </p:cNvSpPr>
          <p:nvPr/>
        </p:nvSpPr>
        <p:spPr bwMode="auto">
          <a:xfrm>
            <a:off x="838200" y="3352800"/>
            <a:ext cx="1497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Single machine</a:t>
            </a:r>
          </a:p>
        </p:txBody>
      </p:sp>
    </p:spTree>
    <p:extLst>
      <p:ext uri="{BB962C8B-B14F-4D97-AF65-F5344CB8AC3E}">
        <p14:creationId xmlns:p14="http://schemas.microsoft.com/office/powerpoint/2010/main" val="6585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Collaboration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81000" y="1905000"/>
            <a:ext cx="4800600" cy="2971800"/>
            <a:chOff x="2832" y="2296"/>
            <a:chExt cx="1867" cy="1433"/>
          </a:xfrm>
          <a:solidFill>
            <a:srgbClr val="DDE6F9"/>
          </a:solidFill>
        </p:grpSpPr>
        <p:sp>
          <p:nvSpPr>
            <p:cNvPr id="8" name="Arc 14"/>
            <p:cNvSpPr>
              <a:spLocks/>
            </p:cNvSpPr>
            <p:nvPr/>
          </p:nvSpPr>
          <p:spPr bwMode="auto">
            <a:xfrm rot="4018326" flipV="1">
              <a:off x="3841" y="3169"/>
              <a:ext cx="372" cy="742"/>
            </a:xfrm>
            <a:custGeom>
              <a:avLst/>
              <a:gdLst>
                <a:gd name="T0" fmla="*/ 0 w 21600"/>
                <a:gd name="T1" fmla="*/ 0 h 43029"/>
                <a:gd name="T2" fmla="*/ 47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15"/>
            <p:cNvSpPr>
              <a:spLocks/>
            </p:cNvSpPr>
            <p:nvPr/>
          </p:nvSpPr>
          <p:spPr bwMode="auto">
            <a:xfrm rot="2287649" flipV="1">
              <a:off x="4265" y="2887"/>
              <a:ext cx="372" cy="742"/>
            </a:xfrm>
            <a:custGeom>
              <a:avLst/>
              <a:gdLst>
                <a:gd name="T0" fmla="*/ 0 w 21600"/>
                <a:gd name="T1" fmla="*/ 0 h 43029"/>
                <a:gd name="T2" fmla="*/ 47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16"/>
            <p:cNvSpPr>
              <a:spLocks/>
            </p:cNvSpPr>
            <p:nvPr/>
          </p:nvSpPr>
          <p:spPr bwMode="auto">
            <a:xfrm rot="2287649" flipV="1">
              <a:off x="3070" y="3317"/>
              <a:ext cx="690" cy="412"/>
            </a:xfrm>
            <a:custGeom>
              <a:avLst/>
              <a:gdLst>
                <a:gd name="T0" fmla="*/ 0 w 40079"/>
                <a:gd name="T1" fmla="*/ 180 h 23906"/>
                <a:gd name="T2" fmla="*/ 688 w 40079"/>
                <a:gd name="T3" fmla="*/ 412 h 23906"/>
                <a:gd name="T4" fmla="*/ 318 w 40079"/>
                <a:gd name="T5" fmla="*/ 372 h 239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079" h="23906" fill="none" extrusionOk="0">
                  <a:moveTo>
                    <a:pt x="-1" y="10415"/>
                  </a:moveTo>
                  <a:cubicBezTo>
                    <a:pt x="3913" y="3950"/>
                    <a:pt x="10921" y="-1"/>
                    <a:pt x="18479" y="0"/>
                  </a:cubicBezTo>
                  <a:cubicBezTo>
                    <a:pt x="30408" y="0"/>
                    <a:pt x="40079" y="9670"/>
                    <a:pt x="40079" y="21600"/>
                  </a:cubicBezTo>
                  <a:cubicBezTo>
                    <a:pt x="40079" y="22370"/>
                    <a:pt x="40037" y="23140"/>
                    <a:pt x="39955" y="23905"/>
                  </a:cubicBezTo>
                </a:path>
                <a:path w="40079" h="23906" stroke="0" extrusionOk="0">
                  <a:moveTo>
                    <a:pt x="-1" y="10415"/>
                  </a:moveTo>
                  <a:cubicBezTo>
                    <a:pt x="3913" y="3950"/>
                    <a:pt x="10921" y="-1"/>
                    <a:pt x="18479" y="0"/>
                  </a:cubicBezTo>
                  <a:cubicBezTo>
                    <a:pt x="30408" y="0"/>
                    <a:pt x="40079" y="9670"/>
                    <a:pt x="40079" y="21600"/>
                  </a:cubicBezTo>
                  <a:cubicBezTo>
                    <a:pt x="40079" y="22370"/>
                    <a:pt x="40037" y="23140"/>
                    <a:pt x="39955" y="23905"/>
                  </a:cubicBezTo>
                  <a:lnTo>
                    <a:pt x="18479" y="21600"/>
                  </a:lnTo>
                  <a:lnTo>
                    <a:pt x="-1" y="10415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17"/>
            <p:cNvSpPr>
              <a:spLocks/>
            </p:cNvSpPr>
            <p:nvPr/>
          </p:nvSpPr>
          <p:spPr bwMode="auto">
            <a:xfrm rot="8767505" flipV="1">
              <a:off x="2916" y="2878"/>
              <a:ext cx="372" cy="602"/>
            </a:xfrm>
            <a:custGeom>
              <a:avLst/>
              <a:gdLst>
                <a:gd name="T0" fmla="*/ 163 w 21600"/>
                <a:gd name="T1" fmla="*/ 0 h 34940"/>
                <a:gd name="T2" fmla="*/ 259 w 21600"/>
                <a:gd name="T3" fmla="*/ 602 h 34940"/>
                <a:gd name="T4" fmla="*/ 0 w 21600"/>
                <a:gd name="T5" fmla="*/ 335 h 349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940" fill="none" extrusionOk="0">
                  <a:moveTo>
                    <a:pt x="9466" y="0"/>
                  </a:moveTo>
                  <a:cubicBezTo>
                    <a:pt x="16890" y="3619"/>
                    <a:pt x="21600" y="11155"/>
                    <a:pt x="21600" y="19415"/>
                  </a:cubicBezTo>
                  <a:cubicBezTo>
                    <a:pt x="21600" y="25268"/>
                    <a:pt x="19224" y="30870"/>
                    <a:pt x="15017" y="34940"/>
                  </a:cubicBezTo>
                </a:path>
                <a:path w="21600" h="34940" stroke="0" extrusionOk="0">
                  <a:moveTo>
                    <a:pt x="9466" y="0"/>
                  </a:moveTo>
                  <a:cubicBezTo>
                    <a:pt x="16890" y="3619"/>
                    <a:pt x="21600" y="11155"/>
                    <a:pt x="21600" y="19415"/>
                  </a:cubicBezTo>
                  <a:cubicBezTo>
                    <a:pt x="21600" y="25268"/>
                    <a:pt x="19224" y="30870"/>
                    <a:pt x="15017" y="34940"/>
                  </a:cubicBezTo>
                  <a:lnTo>
                    <a:pt x="0" y="19415"/>
                  </a:lnTo>
                  <a:lnTo>
                    <a:pt x="9466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8"/>
            <p:cNvSpPr>
              <a:spLocks/>
            </p:cNvSpPr>
            <p:nvPr/>
          </p:nvSpPr>
          <p:spPr bwMode="auto">
            <a:xfrm rot="14418447" flipV="1">
              <a:off x="2771" y="2653"/>
              <a:ext cx="487" cy="365"/>
            </a:xfrm>
            <a:custGeom>
              <a:avLst/>
              <a:gdLst>
                <a:gd name="T0" fmla="*/ 460 w 41770"/>
                <a:gd name="T1" fmla="*/ 0 h 31319"/>
                <a:gd name="T2" fmla="*/ 0 w 41770"/>
                <a:gd name="T3" fmla="*/ 203 h 31319"/>
                <a:gd name="T4" fmla="*/ 235 w 41770"/>
                <a:gd name="T5" fmla="*/ 113 h 31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70" h="31319" fill="none" extrusionOk="0">
                  <a:moveTo>
                    <a:pt x="39459" y="0"/>
                  </a:moveTo>
                  <a:cubicBezTo>
                    <a:pt x="40978" y="3014"/>
                    <a:pt x="41770" y="6343"/>
                    <a:pt x="41770" y="9719"/>
                  </a:cubicBezTo>
                  <a:cubicBezTo>
                    <a:pt x="41770" y="21648"/>
                    <a:pt x="32099" y="31319"/>
                    <a:pt x="20170" y="31319"/>
                  </a:cubicBezTo>
                  <a:cubicBezTo>
                    <a:pt x="11222" y="31319"/>
                    <a:pt x="3201" y="25802"/>
                    <a:pt x="0" y="17447"/>
                  </a:cubicBezTo>
                </a:path>
                <a:path w="41770" h="31319" stroke="0" extrusionOk="0">
                  <a:moveTo>
                    <a:pt x="39459" y="0"/>
                  </a:moveTo>
                  <a:cubicBezTo>
                    <a:pt x="40978" y="3014"/>
                    <a:pt x="41770" y="6343"/>
                    <a:pt x="41770" y="9719"/>
                  </a:cubicBezTo>
                  <a:cubicBezTo>
                    <a:pt x="41770" y="21648"/>
                    <a:pt x="32099" y="31319"/>
                    <a:pt x="20170" y="31319"/>
                  </a:cubicBezTo>
                  <a:cubicBezTo>
                    <a:pt x="11222" y="31319"/>
                    <a:pt x="3201" y="25802"/>
                    <a:pt x="0" y="17447"/>
                  </a:cubicBezTo>
                  <a:lnTo>
                    <a:pt x="20170" y="9719"/>
                  </a:lnTo>
                  <a:lnTo>
                    <a:pt x="39459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20"/>
            <p:cNvSpPr>
              <a:spLocks/>
            </p:cNvSpPr>
            <p:nvPr/>
          </p:nvSpPr>
          <p:spPr bwMode="auto">
            <a:xfrm rot="17353271" flipV="1">
              <a:off x="4134" y="2417"/>
              <a:ext cx="480" cy="650"/>
            </a:xfrm>
            <a:custGeom>
              <a:avLst/>
              <a:gdLst>
                <a:gd name="T0" fmla="*/ 0 w 31979"/>
                <a:gd name="T1" fmla="*/ 46 h 37656"/>
                <a:gd name="T2" fmla="*/ 373 w 31979"/>
                <a:gd name="T3" fmla="*/ 650 h 37656"/>
                <a:gd name="T4" fmla="*/ 156 w 31979"/>
                <a:gd name="T5" fmla="*/ 373 h 376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979" h="37656" fill="none" extrusionOk="0">
                  <a:moveTo>
                    <a:pt x="0" y="2657"/>
                  </a:moveTo>
                  <a:cubicBezTo>
                    <a:pt x="3181" y="913"/>
                    <a:pt x="6751" y="-1"/>
                    <a:pt x="10379" y="0"/>
                  </a:cubicBezTo>
                  <a:cubicBezTo>
                    <a:pt x="22308" y="0"/>
                    <a:pt x="31979" y="9670"/>
                    <a:pt x="31979" y="21600"/>
                  </a:cubicBezTo>
                  <a:cubicBezTo>
                    <a:pt x="31979" y="27723"/>
                    <a:pt x="29379" y="33560"/>
                    <a:pt x="24827" y="37656"/>
                  </a:cubicBezTo>
                </a:path>
                <a:path w="31979" h="37656" stroke="0" extrusionOk="0">
                  <a:moveTo>
                    <a:pt x="0" y="2657"/>
                  </a:moveTo>
                  <a:cubicBezTo>
                    <a:pt x="3181" y="913"/>
                    <a:pt x="6751" y="-1"/>
                    <a:pt x="10379" y="0"/>
                  </a:cubicBezTo>
                  <a:cubicBezTo>
                    <a:pt x="22308" y="0"/>
                    <a:pt x="31979" y="9670"/>
                    <a:pt x="31979" y="21600"/>
                  </a:cubicBezTo>
                  <a:cubicBezTo>
                    <a:pt x="31979" y="27723"/>
                    <a:pt x="29379" y="33560"/>
                    <a:pt x="24827" y="37656"/>
                  </a:cubicBezTo>
                  <a:lnTo>
                    <a:pt x="10379" y="21600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21"/>
            <p:cNvSpPr>
              <a:spLocks/>
            </p:cNvSpPr>
            <p:nvPr/>
          </p:nvSpPr>
          <p:spPr bwMode="auto">
            <a:xfrm rot="14744597" flipV="1">
              <a:off x="3184" y="2117"/>
              <a:ext cx="269" cy="742"/>
            </a:xfrm>
            <a:custGeom>
              <a:avLst/>
              <a:gdLst>
                <a:gd name="T0" fmla="*/ 0 w 21600"/>
                <a:gd name="T1" fmla="*/ 0 h 43029"/>
                <a:gd name="T2" fmla="*/ 34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024" y="2423"/>
              <a:ext cx="1536" cy="1129"/>
            </a:xfrm>
            <a:custGeom>
              <a:avLst/>
              <a:gdLst>
                <a:gd name="T0" fmla="*/ 123 w 1536"/>
                <a:gd name="T1" fmla="*/ 947 h 1129"/>
                <a:gd name="T2" fmla="*/ 156 w 1536"/>
                <a:gd name="T3" fmla="*/ 966 h 1129"/>
                <a:gd name="T4" fmla="*/ 624 w 1536"/>
                <a:gd name="T5" fmla="*/ 1129 h 1129"/>
                <a:gd name="T6" fmla="*/ 1392 w 1536"/>
                <a:gd name="T7" fmla="*/ 793 h 1129"/>
                <a:gd name="T8" fmla="*/ 1536 w 1536"/>
                <a:gd name="T9" fmla="*/ 409 h 1129"/>
                <a:gd name="T10" fmla="*/ 1104 w 1536"/>
                <a:gd name="T11" fmla="*/ 121 h 1129"/>
                <a:gd name="T12" fmla="*/ 503 w 1536"/>
                <a:gd name="T13" fmla="*/ 0 h 1129"/>
                <a:gd name="T14" fmla="*/ 48 w 1536"/>
                <a:gd name="T15" fmla="*/ 217 h 1129"/>
                <a:gd name="T16" fmla="*/ 0 w 1536"/>
                <a:gd name="T17" fmla="*/ 505 h 1129"/>
                <a:gd name="T18" fmla="*/ 123 w 1536"/>
                <a:gd name="T19" fmla="*/ 947 h 1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6" h="1129">
                  <a:moveTo>
                    <a:pt x="123" y="947"/>
                  </a:moveTo>
                  <a:cubicBezTo>
                    <a:pt x="135" y="951"/>
                    <a:pt x="156" y="966"/>
                    <a:pt x="156" y="966"/>
                  </a:cubicBezTo>
                  <a:lnTo>
                    <a:pt x="624" y="1129"/>
                  </a:lnTo>
                  <a:lnTo>
                    <a:pt x="1392" y="793"/>
                  </a:lnTo>
                  <a:lnTo>
                    <a:pt x="1536" y="409"/>
                  </a:lnTo>
                  <a:lnTo>
                    <a:pt x="1104" y="121"/>
                  </a:lnTo>
                  <a:lnTo>
                    <a:pt x="503" y="0"/>
                  </a:lnTo>
                  <a:lnTo>
                    <a:pt x="48" y="217"/>
                  </a:lnTo>
                  <a:lnTo>
                    <a:pt x="0" y="505"/>
                  </a:lnTo>
                  <a:lnTo>
                    <a:pt x="123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19"/>
            <p:cNvSpPr>
              <a:spLocks/>
            </p:cNvSpPr>
            <p:nvPr/>
          </p:nvSpPr>
          <p:spPr bwMode="auto">
            <a:xfrm rot="14681552" flipV="1">
              <a:off x="3760" y="2242"/>
              <a:ext cx="372" cy="480"/>
            </a:xfrm>
            <a:custGeom>
              <a:avLst/>
              <a:gdLst>
                <a:gd name="T0" fmla="*/ 0 w 21600"/>
                <a:gd name="T1" fmla="*/ 0 h 27829"/>
                <a:gd name="T2" fmla="*/ 356 w 21600"/>
                <a:gd name="T3" fmla="*/ 480 h 27829"/>
                <a:gd name="T4" fmla="*/ 0 w 21600"/>
                <a:gd name="T5" fmla="*/ 373 h 278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78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0"/>
                    <a:pt x="21290" y="25808"/>
                    <a:pt x="20682" y="27829"/>
                  </a:cubicBezTo>
                </a:path>
                <a:path w="21600" h="278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0"/>
                    <a:pt x="21290" y="25808"/>
                    <a:pt x="20682" y="278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54251" y="25649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2686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3586" y="3339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054" y="3138407"/>
            <a:ext cx="76199" cy="7619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2922" y="37764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8088" y="38978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5986" y="35465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3661" y="40243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004" y="27406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1407" y="29782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6278" y="31229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1186" y="327530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599" y="29937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6759" y="35258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65322" y="29433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4583" y="32107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7499" y="3657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6651" y="41432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35804" y="4210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03702" y="42310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4658" y="3810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7796" y="39391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33220" y="34871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0817" y="28232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10525" y="27819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1448" y="30996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84329" y="2477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21231" y="23815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08681" y="30376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36356" y="395723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34512" y="40631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939" y="36885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339312" y="43524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89495" y="40941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00932" y="38203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71787" y="46159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0302" y="28697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5210" y="30454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24180" y="27444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130085" y="23544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61454" y="21193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698356" y="20315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66254" y="19902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15698" y="2251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194302" y="19773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3847" y="28968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6282" y="33747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31929" y="3170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37834" y="36098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10906" y="46998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938580" y="48212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440051" y="44854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793929" y="47773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38939" y="26321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21597" y="24823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96506" y="26114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64404" y="22601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401305" y="21723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445217" y="2286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70316" y="1981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897251" y="218784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336370" y="203027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744851" y="21516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97611" y="32339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95766" y="33398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132667" y="37402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090980" y="48613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863672" y="46572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706105" y="46701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026404" y="21077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41535" y="218267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292458" y="25055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119393" y="23867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581759" y="2787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31583" y="21723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972160" y="24564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930830" y="25856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083230" y="253655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770681" y="27741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070315" y="31203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641528" y="33502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62193" y="35026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40796" y="22911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78804" y="21516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470688" y="2133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607950" y="25262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427136" y="25701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385807" y="26915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499461" y="3386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488770" y="22679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641170" y="2226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785821" y="21310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938221" y="20664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222356" y="2025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080289" y="21000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573651" y="20974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361841" y="20406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765516" y="22963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057400" y="224725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202051" y="26088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01685" y="24280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506851" y="29136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43014" y="30428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369949" y="238932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747434" y="29524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372532" y="28491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40431" y="25598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801678" y="341737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155556" y="42517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781014" y="37996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956661" y="34406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783597" y="36240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28613" y="23802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920498" y="23079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072898" y="27083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225298" y="28607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377698" y="3013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30098" y="31655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426776" y="3317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38952" y="3671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406111" y="31345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457772" y="2705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24193" y="2555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297624" y="27238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23081" y="3581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075481" y="35555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243380" y="309578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481380" y="2438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750017" y="25908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902417" y="2743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77326" y="28723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610532" y="30557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320871" y="3239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124559" y="296534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416444" y="35594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251129" y="33708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628614" y="31823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788763" y="31022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770682" y="32778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039319" y="398823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145224" y="32417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072898" y="37893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256655" y="26269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626031" y="2686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809427" y="24590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930831" y="29911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633780" y="28258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452966" y="32184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388031" y="3448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540431" y="36007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979909" y="42336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892085" y="40605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935997" y="38874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917916" y="3722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078065" y="41225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168471" y="36705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351868" y="41251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313482" y="24978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489129" y="27819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161082" y="28723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522709" y="29240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946329" y="3239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098729" y="33915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251129" y="35439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1830092" y="42077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493936" y="41587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1739685" y="40786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457773" y="37350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2083231" y="43834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2204634" y="40553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2178803" y="391332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248906" y="27638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323815" y="28930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290235" y="30144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194662" y="31668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347061" y="33579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212743" y="34871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310899" y="36162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2315706" y="3830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468106" y="39830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2620506" y="41354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2323456" y="3962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522350" y="45797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2388031" y="442218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393197" y="46908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166247" y="30492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318647" y="32016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432302" y="30441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1476213" y="35529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605365" y="36433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1618281" y="39120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1313481" y="403343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690606" y="4441556"/>
            <a:ext cx="76200" cy="7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2385447" y="42684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2537847" y="44208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2674748" y="46430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2555928" y="47411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2390614" y="48238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1184329" y="33230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1336729" y="34754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442634" y="373638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1641529" y="37802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793929" y="3932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713854" y="43020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347061" y="41677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251129" y="43898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2318288" y="45500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290234" y="37622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1442634" y="3914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595034" y="40670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623447" y="41884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899834" y="43718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990241" y="45087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204634" y="4676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285067" y="38926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1452965" y="407605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489128" y="42517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556288" y="43731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832673" y="45100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140057" y="45461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199467" y="48070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3710552" y="220334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3808709" y="2324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992105" y="2306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106118" y="255205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204275" y="27199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899475" y="31358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199109" y="29860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382505" y="27122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591732" y="22782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689888" y="23686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2803902" y="25907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467745" y="25339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3651142" y="24926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3113868" y="31099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3305014" y="28439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542654" y="26708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3609813" y="36446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3217191" y="215943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090621" y="22653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235272" y="2286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379923" y="23144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819401" y="28387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2979550" y="28361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147448" y="284910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850398" y="328822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2995049" y="3386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3341177" y="30583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3454832" y="38539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313453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2790987" y="22679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2935638" y="22188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2855564" y="239448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3519408" y="24151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323096" y="24590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3281767" y="25959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3046709" y="29808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3524573" y="31099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3707970" y="34871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3558154" y="37790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462581" y="34819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6492" y="41690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2646336" y="23557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2721245" y="24693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3013130" y="23893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165529" y="24099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054458" y="26631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2873645" y="29782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398004" y="32081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58892" y="33218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160363" y="32649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3398004" y="367309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356675" y="39494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3377339" y="40863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2654085" y="25804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728993" y="27096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943387" y="25365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909807" y="26967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263685" y="31900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416085" y="33424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227522" y="36808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3178444" y="35387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3222357" y="39546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3545237" y="43937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3294682" y="41974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3144865" y="44196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2672166" y="29085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2747074" y="30454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3038959" y="32443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3191359" y="33967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343759" y="3549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2914972" y="36162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3044125" y="36679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289514" y="44170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162945" y="42671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695414" y="31952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2708329" y="3339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000214" y="35000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2827149" y="39391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3305014" y="38048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3418669" y="430594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3439332" y="45125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3676973" y="44402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3914614" y="44144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2935638" y="38151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2948553" y="4052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2563678" y="33773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2731576" y="36227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2659250" y="3720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3067373" y="39585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3188776" y="4079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3077705" y="41625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648918" y="34858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809067" y="37467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2798735" y="349616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005379" y="44544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382505" y="47696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3798376" y="44880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2532682" y="38409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2623088" y="397789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2914973" y="41922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2850397" y="4484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142282" y="45590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3255936" y="47037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703163" y="3848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3576234" y="47140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3720885" y="4610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3578818" y="45616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2586926" y="4311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2739326" y="43627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2992466" y="48018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2912390" y="46055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3049293" y="468048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3023462" y="4313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3447082" y="465207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3289516" y="45719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2690247" y="44958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2842647" y="47256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2754824" y="42194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3162945" y="48212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2896891" y="43304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2747075" y="40644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3457415" y="28413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3454832" y="296276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3609814" y="28155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3602065" y="29782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3687306" y="26837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4051516" y="24358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4165170" y="23247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3821624" y="2624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4632702" y="25133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4730858" y="26192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3899115" y="31048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4919421" y="29085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4699861" y="28051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3945611" y="25236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4113509" y="26295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4343400" y="2362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4503550" y="257013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4834180" y="27535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3948193" y="322364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3821624" y="34147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4764438" y="29472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3819041" y="24668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3994688" y="26734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4193583" y="24771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4353732" y="2528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4606871" y="26889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3999854" y="28026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4113508" y="34974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4025685" y="36343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4426057" y="267087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3839706" y="28361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3992106" y="2988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3741550" y="30015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3862953" y="2960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4511300" y="40889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4160004" y="27690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414192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4906506" y="3902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4268493" y="26295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4994330" y="30376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3754465" y="31306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3806126" y="32753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3958526" y="34897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4025685" y="33553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4348566" y="39959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4283990" y="38616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4668865" y="40450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3666641" y="38952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3860370" y="36395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4012770" y="37919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4165170" y="39443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4627536" y="42517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4485469" y="42258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4436390" y="43240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3899115" y="40967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4756688" y="4156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376221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3744132" y="40347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4067013" y="41018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3893948" y="385907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4224579" y="42439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4291738" y="43653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4203915" y="40838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4867759" y="40347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3607232" y="40063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3759632" y="41587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3648561" y="42801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3475497" y="399856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3914615" y="42362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4098011" y="4295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3979191" y="39753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4348567" y="41432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4312404" y="29214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4596540" y="301183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4454471" y="31254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4769604" y="33786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4922004" y="35310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4764438" y="32494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4575875" y="35568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4705028" y="35232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4152254" y="2955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4304654" y="31074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4457054" y="32598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4609454" y="34122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4343400" y="35336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4914254" y="3717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4756687" y="38926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4428640" y="3657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4144506" y="3140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4242662" y="34173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4309822" y="32365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4469970" y="34354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4754106" y="3750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4906506" y="3902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4601706" y="32572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4165171" y="32778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4265908" y="36498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4418308" y="38022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4570708" y="39546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4320154" y="27509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4464805" y="27948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4578459" y="28697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4878093" y="32391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4983999" y="31745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4438974" y="2955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4831598" y="30764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4697280" y="31280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4805766" y="36162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4570708" y="3830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4606871" y="37040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/>
          <p:cNvSpPr txBox="1"/>
          <p:nvPr/>
        </p:nvSpPr>
        <p:spPr>
          <a:xfrm>
            <a:off x="381000" y="5486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for one user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5" name="Freeform 474"/>
          <p:cNvSpPr/>
          <p:nvPr/>
        </p:nvSpPr>
        <p:spPr>
          <a:xfrm>
            <a:off x="1170123" y="4517754"/>
            <a:ext cx="488197" cy="1022890"/>
          </a:xfrm>
          <a:custGeom>
            <a:avLst/>
            <a:gdLst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991892 h 991892"/>
              <a:gd name="connsiteX1" fmla="*/ 464949 w 464949"/>
              <a:gd name="connsiteY1" fmla="*/ 0 h 991892"/>
              <a:gd name="connsiteX0" fmla="*/ 0 w 472698"/>
              <a:gd name="connsiteY0" fmla="*/ 1015140 h 1015140"/>
              <a:gd name="connsiteX1" fmla="*/ 472698 w 472698"/>
              <a:gd name="connsiteY1" fmla="*/ 0 h 1015140"/>
              <a:gd name="connsiteX0" fmla="*/ 0 w 503695"/>
              <a:gd name="connsiteY0" fmla="*/ 1030639 h 1030639"/>
              <a:gd name="connsiteX1" fmla="*/ 503695 w 503695"/>
              <a:gd name="connsiteY1" fmla="*/ 0 h 1030639"/>
              <a:gd name="connsiteX0" fmla="*/ 0 w 488197"/>
              <a:gd name="connsiteY0" fmla="*/ 1022890 h 1022890"/>
              <a:gd name="connsiteX1" fmla="*/ 488197 w 488197"/>
              <a:gd name="connsiteY1" fmla="*/ 0 h 102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197" h="1022890">
                <a:moveTo>
                  <a:pt x="0" y="1022890"/>
                </a:moveTo>
                <a:cubicBezTo>
                  <a:pt x="7749" y="674178"/>
                  <a:pt x="100739" y="193730"/>
                  <a:pt x="48819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/>
          <p:cNvSpPr txBox="1"/>
          <p:nvPr/>
        </p:nvSpPr>
        <p:spPr>
          <a:xfrm>
            <a:off x="2492215" y="1066800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“Region of Consciousness”</a:t>
            </a:r>
            <a:endParaRPr lang="en-US" sz="2400" b="1" dirty="0"/>
          </a:p>
        </p:txBody>
      </p:sp>
      <p:sp>
        <p:nvSpPr>
          <p:cNvPr id="480" name="TextBox 479"/>
          <p:cNvSpPr txBox="1"/>
          <p:nvPr/>
        </p:nvSpPr>
        <p:spPr>
          <a:xfrm>
            <a:off x="5574307" y="1828800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Gmail: email for one user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5574307" y="3276600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Facebook: 50-500 friends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5574307" y="4800600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Morning commute: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10,000-100,000 cars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4" name="Down Arrow 483"/>
          <p:cNvSpPr/>
          <p:nvPr/>
        </p:nvSpPr>
        <p:spPr>
          <a:xfrm>
            <a:off x="6781800" y="2438400"/>
            <a:ext cx="609600" cy="609600"/>
          </a:xfrm>
          <a:prstGeom prst="downArrow">
            <a:avLst/>
          </a:prstGeom>
          <a:gradFill flip="none" rotWithShape="1">
            <a:gsLst>
              <a:gs pos="0">
                <a:srgbClr val="DAE5F8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Down Arrow 484"/>
          <p:cNvSpPr/>
          <p:nvPr/>
        </p:nvSpPr>
        <p:spPr>
          <a:xfrm>
            <a:off x="6781800" y="3962400"/>
            <a:ext cx="609600" cy="609600"/>
          </a:xfrm>
          <a:prstGeom prst="downArrow">
            <a:avLst/>
          </a:prstGeom>
          <a:gradFill flip="none" rotWithShape="1">
            <a:gsLst>
              <a:gs pos="0">
                <a:srgbClr val="DAE5F8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4267200" y="2286000"/>
            <a:ext cx="228600" cy="228600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7" name="Freeform 486"/>
          <p:cNvSpPr/>
          <p:nvPr/>
        </p:nvSpPr>
        <p:spPr>
          <a:xfrm>
            <a:off x="4479011" y="2030278"/>
            <a:ext cx="1131376" cy="247973"/>
          </a:xfrm>
          <a:custGeom>
            <a:avLst/>
            <a:gdLst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39125 w 1139125"/>
              <a:gd name="connsiteY0" fmla="*/ 0 h 240224"/>
              <a:gd name="connsiteX1" fmla="*/ 0 w 1139125"/>
              <a:gd name="connsiteY1" fmla="*/ 240224 h 240224"/>
              <a:gd name="connsiteX0" fmla="*/ 1131376 w 1131376"/>
              <a:gd name="connsiteY0" fmla="*/ 0 h 247973"/>
              <a:gd name="connsiteX1" fmla="*/ 0 w 1131376"/>
              <a:gd name="connsiteY1" fmla="*/ 247973 h 24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376" h="247973">
                <a:moveTo>
                  <a:pt x="1131376" y="0"/>
                </a:moveTo>
                <a:cubicBezTo>
                  <a:pt x="585707" y="10332"/>
                  <a:pt x="187271" y="90407"/>
                  <a:pt x="0" y="247973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3886199" y="2860725"/>
            <a:ext cx="990601" cy="914400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reeform 488"/>
          <p:cNvSpPr/>
          <p:nvPr/>
        </p:nvSpPr>
        <p:spPr>
          <a:xfrm>
            <a:off x="4912963" y="3370881"/>
            <a:ext cx="658678" cy="100928"/>
          </a:xfrm>
          <a:custGeom>
            <a:avLst/>
            <a:gdLst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2549"/>
              <a:gd name="connsiteX1" fmla="*/ 0 w 495946"/>
              <a:gd name="connsiteY1" fmla="*/ 0 h 62549"/>
              <a:gd name="connsiteX0" fmla="*/ 495946 w 495946"/>
              <a:gd name="connsiteY0" fmla="*/ 61993 h 62109"/>
              <a:gd name="connsiteX1" fmla="*/ 0 w 495946"/>
              <a:gd name="connsiteY1" fmla="*/ 0 h 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946" h="62109">
                <a:moveTo>
                  <a:pt x="495946" y="61993"/>
                </a:moveTo>
                <a:cubicBezTo>
                  <a:pt x="258974" y="63384"/>
                  <a:pt x="188380" y="52852"/>
                  <a:pt x="0" y="0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0" name="Oval 489"/>
          <p:cNvSpPr/>
          <p:nvPr/>
        </p:nvSpPr>
        <p:spPr>
          <a:xfrm rot="2102727">
            <a:off x="1281163" y="3024986"/>
            <a:ext cx="2590800" cy="1541554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 490"/>
          <p:cNvSpPr/>
          <p:nvPr/>
        </p:nvSpPr>
        <p:spPr>
          <a:xfrm>
            <a:off x="3518115" y="4724400"/>
            <a:ext cx="2045777" cy="441701"/>
          </a:xfrm>
          <a:custGeom>
            <a:avLst/>
            <a:gdLst>
              <a:gd name="connsiteX0" fmla="*/ 2045777 w 2045777"/>
              <a:gd name="connsiteY0" fmla="*/ 441701 h 441701"/>
              <a:gd name="connsiteX1" fmla="*/ 0 w 2045777"/>
              <a:gd name="connsiteY1" fmla="*/ 0 h 441701"/>
              <a:gd name="connsiteX0" fmla="*/ 2045777 w 2045777"/>
              <a:gd name="connsiteY0" fmla="*/ 441701 h 441701"/>
              <a:gd name="connsiteX1" fmla="*/ 0 w 2045777"/>
              <a:gd name="connsiteY1" fmla="*/ 0 h 441701"/>
              <a:gd name="connsiteX0" fmla="*/ 2045777 w 2045777"/>
              <a:gd name="connsiteY0" fmla="*/ 441701 h 441701"/>
              <a:gd name="connsiteX1" fmla="*/ 0 w 2045777"/>
              <a:gd name="connsiteY1" fmla="*/ 0 h 4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5777" h="441701">
                <a:moveTo>
                  <a:pt x="2045777" y="441701"/>
                </a:moveTo>
                <a:cubicBezTo>
                  <a:pt x="1146875" y="426203"/>
                  <a:pt x="457201" y="371959"/>
                  <a:pt x="0" y="0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3" name="TextBox 482"/>
          <p:cNvSpPr txBox="1"/>
          <p:nvPr/>
        </p:nvSpPr>
        <p:spPr>
          <a:xfrm>
            <a:off x="4220716" y="5791200"/>
            <a:ext cx="2747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Internet of Things?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70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II: Overall Architecture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Model: Key-Value Store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990600"/>
            <a:ext cx="113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Tables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715000" y="1524000"/>
            <a:ext cx="2293749" cy="1211233"/>
            <a:chOff x="3050847" y="1557653"/>
            <a:chExt cx="2293749" cy="1211233"/>
          </a:xfrm>
        </p:grpSpPr>
        <p:sp>
          <p:nvSpPr>
            <p:cNvPr id="24" name="Cloud 23"/>
            <p:cNvSpPr/>
            <p:nvPr/>
          </p:nvSpPr>
          <p:spPr>
            <a:xfrm flipV="1">
              <a:off x="3050847" y="1557653"/>
              <a:ext cx="2293749" cy="1211233"/>
            </a:xfrm>
            <a:prstGeom prst="cloud">
              <a:avLst/>
            </a:prstGeom>
            <a:gradFill flip="none" rotWithShape="0">
              <a:gsLst>
                <a:gs pos="57000">
                  <a:srgbClr val="F3E2D1"/>
                </a:gs>
                <a:gs pos="0">
                  <a:srgbClr val="F7ECE1"/>
                </a:gs>
                <a:gs pos="100000">
                  <a:srgbClr val="E5C3A1"/>
                </a:gs>
              </a:gsLst>
              <a:lin ang="5400000" scaled="1"/>
              <a:tileRect/>
            </a:gra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3659156" y="182513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4671713" y="243473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3911779" y="235879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4274956" y="2174361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Rounded Rectangle 28"/>
            <p:cNvSpPr>
              <a:spLocks noChangeAspect="1"/>
            </p:cNvSpPr>
            <p:nvPr/>
          </p:nvSpPr>
          <p:spPr>
            <a:xfrm>
              <a:off x="4573686" y="1856127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" name="Rounded Rectangle 29"/>
            <p:cNvSpPr>
              <a:spLocks noChangeAspect="1"/>
            </p:cNvSpPr>
            <p:nvPr/>
          </p:nvSpPr>
          <p:spPr>
            <a:xfrm>
              <a:off x="4163628" y="1727021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3373988" y="2136176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91200" y="3048000"/>
            <a:ext cx="2057400" cy="1524000"/>
            <a:chOff x="5820260" y="1376895"/>
            <a:chExt cx="2057400" cy="1524000"/>
          </a:xfrm>
        </p:grpSpPr>
        <p:sp>
          <p:nvSpPr>
            <p:cNvPr id="33" name="Cloud 32"/>
            <p:cNvSpPr/>
            <p:nvPr/>
          </p:nvSpPr>
          <p:spPr>
            <a:xfrm>
              <a:off x="5820260" y="1376895"/>
              <a:ext cx="2057400" cy="1524000"/>
            </a:xfrm>
            <a:prstGeom prst="cloud">
              <a:avLst/>
            </a:prstGeom>
            <a:gradFill flip="none" rotWithShape="1">
              <a:gsLst>
                <a:gs pos="52000">
                  <a:srgbClr val="EAEFFA"/>
                </a:gs>
                <a:gs pos="0">
                  <a:srgbClr val="EAEFFA"/>
                </a:gs>
                <a:gs pos="100000">
                  <a:srgbClr val="C2D0F0"/>
                </a:gs>
              </a:gsLst>
              <a:lin ang="5400000" scaled="1"/>
              <a:tileRect/>
            </a:gra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6311168" y="1766675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5" name="Rounded Rectangle 34"/>
            <p:cNvSpPr>
              <a:spLocks noChangeAspect="1"/>
            </p:cNvSpPr>
            <p:nvPr/>
          </p:nvSpPr>
          <p:spPr>
            <a:xfrm>
              <a:off x="6256408" y="2408768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6" name="Rounded Rectangle 35"/>
            <p:cNvSpPr>
              <a:spLocks noChangeAspect="1"/>
            </p:cNvSpPr>
            <p:nvPr/>
          </p:nvSpPr>
          <p:spPr>
            <a:xfrm>
              <a:off x="6925159" y="162511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7" name="Rounded Rectangle 36"/>
            <p:cNvSpPr>
              <a:spLocks noChangeAspect="1"/>
            </p:cNvSpPr>
            <p:nvPr/>
          </p:nvSpPr>
          <p:spPr>
            <a:xfrm>
              <a:off x="6109432" y="2070314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>
              <a:spLocks noChangeAspect="1"/>
            </p:cNvSpPr>
            <p:nvPr/>
          </p:nvSpPr>
          <p:spPr>
            <a:xfrm>
              <a:off x="6723940" y="199183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>
              <a:spLocks noChangeAspect="1"/>
            </p:cNvSpPr>
            <p:nvPr/>
          </p:nvSpPr>
          <p:spPr>
            <a:xfrm>
              <a:off x="7386234" y="175848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40" name="Rounded Rectangle 39"/>
            <p:cNvSpPr>
              <a:spLocks noChangeAspect="1"/>
            </p:cNvSpPr>
            <p:nvPr/>
          </p:nvSpPr>
          <p:spPr>
            <a:xfrm>
              <a:off x="6821837" y="2532079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41" name="Rounded Rectangle 40"/>
            <p:cNvSpPr>
              <a:spLocks noChangeAspect="1"/>
            </p:cNvSpPr>
            <p:nvPr/>
          </p:nvSpPr>
          <p:spPr>
            <a:xfrm>
              <a:off x="7127670" y="2244486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</p:grpSp>
      <p:cxnSp>
        <p:nvCxnSpPr>
          <p:cNvPr id="42" name="Straight Connector 41"/>
          <p:cNvCxnSpPr>
            <a:endCxn id="35" idx="2"/>
          </p:cNvCxnSpPr>
          <p:nvPr/>
        </p:nvCxnSpPr>
        <p:spPr>
          <a:xfrm flipH="1" flipV="1">
            <a:off x="6349268" y="4262753"/>
            <a:ext cx="356332" cy="995047"/>
          </a:xfrm>
          <a:prstGeom prst="line">
            <a:avLst/>
          </a:prstGeom>
          <a:ln w="25400" cap="rnd">
            <a:solidFill>
              <a:srgbClr val="4974CB"/>
            </a:solidFill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324600" y="4876800"/>
            <a:ext cx="1524000" cy="1371600"/>
            <a:chOff x="6934200" y="1066800"/>
            <a:chExt cx="15240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934200" y="1343799"/>
              <a:ext cx="1524000" cy="1094601"/>
            </a:xfrm>
            <a:prstGeom prst="roundRect">
              <a:avLst/>
            </a:prstGeom>
            <a:solidFill>
              <a:srgbClr val="EFF3FB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351548"/>
              <a:ext cx="1524000" cy="275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Key (</a:t>
              </a:r>
              <a:r>
                <a:rPr lang="en-US" sz="1600" dirty="0" smtClean="0">
                  <a:solidFill>
                    <a:schemeClr val="tx2"/>
                  </a:solidFill>
                </a:rPr>
                <a:t>≤ </a:t>
              </a:r>
              <a:r>
                <a:rPr lang="en-US" sz="1600" dirty="0" smtClean="0">
                  <a:solidFill>
                    <a:schemeClr val="tx2"/>
                  </a:solidFill>
                </a:rPr>
                <a:t>64 KB</a:t>
              </a:r>
              <a:r>
                <a:rPr lang="en-US" sz="1600" dirty="0" smtClean="0">
                  <a:solidFill>
                    <a:schemeClr val="tx2"/>
                  </a:solidFill>
                </a:rPr>
                <a:t>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642820"/>
              <a:ext cx="1524000" cy="279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Version (</a:t>
              </a:r>
              <a:r>
                <a:rPr lang="en-US" sz="1600" dirty="0" smtClean="0">
                  <a:solidFill>
                    <a:schemeClr val="tx2"/>
                  </a:solidFill>
                </a:rPr>
                <a:t>64 b</a:t>
              </a:r>
              <a:r>
                <a:rPr lang="en-US" sz="1600" dirty="0" smtClean="0">
                  <a:solidFill>
                    <a:schemeClr val="tx2"/>
                  </a:solidFill>
                </a:rPr>
                <a:t>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1905000"/>
              <a:ext cx="1524000" cy="5334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Blob (≤ </a:t>
              </a:r>
              <a:r>
                <a:rPr lang="en-US" sz="1600" dirty="0" smtClean="0">
                  <a:solidFill>
                    <a:schemeClr val="tx2"/>
                  </a:solidFill>
                </a:rPr>
                <a:t>1 MB</a:t>
              </a:r>
              <a:r>
                <a:rPr lang="en-US" sz="1600" dirty="0" smtClean="0">
                  <a:solidFill>
                    <a:schemeClr val="tx2"/>
                  </a:solidFill>
                </a:rPr>
                <a:t>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34200" y="1631196"/>
              <a:ext cx="152400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1905000"/>
              <a:ext cx="152400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34200" y="1066800"/>
              <a:ext cx="1524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Object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3400" y="990600"/>
            <a:ext cx="5105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TABLE </a:t>
            </a:r>
            <a:r>
              <a:rPr lang="en-US" sz="1600" b="1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OPERATIONS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createTable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id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getTableId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id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dropTable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400" b="1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BASIC OPERATIONS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read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value, version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write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key, value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version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delete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400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BULK OPERATIONS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multiRead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 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value</a:t>
            </a:r>
            <a:r>
              <a:rPr lang="en-US" sz="14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multiWrite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value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multiDelete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b="1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key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enumerateTable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key, value</a:t>
            </a:r>
            <a:r>
              <a:rPr lang="en-US" sz="14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ATOMIC OPERATIONS</a:t>
            </a:r>
          </a:p>
          <a:p>
            <a:pPr algn="l"/>
            <a:r>
              <a:rPr lang="en-US" sz="1400" b="1" dirty="0">
                <a:latin typeface="+mn-lt"/>
                <a:cs typeface="Times New Roman" panose="02020603050405020304" pitchFamily="18" charset="0"/>
              </a:rPr>
              <a:t>increment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amount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value, version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conditionalWrite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value, 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</a:p>
          <a:p>
            <a:pPr algn="l"/>
            <a:endParaRPr lang="en-US" sz="1400" i="1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MANAGEMENT </a:t>
            </a: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OPERATIONS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splitTablet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keyHash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migrateTablet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keyHash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newMaster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dirty="0" smtClean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strong consistency (</a:t>
            </a:r>
            <a:r>
              <a:rPr lang="en-US" dirty="0" err="1" smtClean="0"/>
              <a:t>linearizability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yet fully implemented</a:t>
            </a:r>
          </a:p>
          <a:p>
            <a:r>
              <a:rPr lang="en-US" dirty="0" smtClean="0"/>
              <a:t>Secondary indexes and multi-object transactions:</a:t>
            </a:r>
          </a:p>
          <a:p>
            <a:pPr lvl="1"/>
            <a:r>
              <a:rPr lang="en-US" dirty="0" smtClean="0"/>
              <a:t>Useful for developers</a:t>
            </a:r>
          </a:p>
          <a:p>
            <a:pPr lvl="1"/>
            <a:r>
              <a:rPr lang="en-US" dirty="0" smtClean="0"/>
              <a:t>Not implemented in RAMCloud 1.0</a:t>
            </a:r>
          </a:p>
          <a:p>
            <a:pPr lvl="1"/>
            <a:r>
              <a:rPr lang="en-US" dirty="0" smtClean="0"/>
              <a:t>Currently under development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Data Model,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Architecture</a:t>
            </a:r>
            <a:endParaRPr lang="en-US" dirty="0"/>
          </a:p>
        </p:txBody>
      </p:sp>
      <p:cxnSp>
        <p:nvCxnSpPr>
          <p:cNvPr id="101" name="Straight Connector 100"/>
          <p:cNvCxnSpPr>
            <a:endCxn id="117" idx="3"/>
          </p:cNvCxnSpPr>
          <p:nvPr/>
        </p:nvCxnSpPr>
        <p:spPr>
          <a:xfrm flipH="1">
            <a:off x="7345680" y="3474720"/>
            <a:ext cx="914400" cy="87206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190" idx="1"/>
          </p:cNvCxnSpPr>
          <p:nvPr/>
        </p:nvCxnSpPr>
        <p:spPr>
          <a:xfrm flipH="1" flipV="1">
            <a:off x="4785360" y="3474720"/>
            <a:ext cx="1143000" cy="338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191" idx="1"/>
          </p:cNvCxnSpPr>
          <p:nvPr/>
        </p:nvCxnSpPr>
        <p:spPr>
          <a:xfrm flipH="1" flipV="1">
            <a:off x="4831080" y="3749040"/>
            <a:ext cx="1097280" cy="50630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630680" y="3752425"/>
            <a:ext cx="685800" cy="682415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61" idx="0"/>
          </p:cNvCxnSpPr>
          <p:nvPr/>
        </p:nvCxnSpPr>
        <p:spPr>
          <a:xfrm>
            <a:off x="2636520" y="3798145"/>
            <a:ext cx="0" cy="640080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71" idx="0"/>
          </p:cNvCxnSpPr>
          <p:nvPr/>
        </p:nvCxnSpPr>
        <p:spPr>
          <a:xfrm>
            <a:off x="3642360" y="3798145"/>
            <a:ext cx="0" cy="640080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465320" y="3749040"/>
            <a:ext cx="685800" cy="682415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630680" y="2563705"/>
            <a:ext cx="685800" cy="68241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35" idx="2"/>
          </p:cNvCxnSpPr>
          <p:nvPr/>
        </p:nvCxnSpPr>
        <p:spPr>
          <a:xfrm>
            <a:off x="2636520" y="2563705"/>
            <a:ext cx="0" cy="63669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40" idx="2"/>
          </p:cNvCxnSpPr>
          <p:nvPr/>
        </p:nvCxnSpPr>
        <p:spPr>
          <a:xfrm>
            <a:off x="3642360" y="2563705"/>
            <a:ext cx="0" cy="59097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4465320" y="2560320"/>
            <a:ext cx="685800" cy="68241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6019800" y="4072465"/>
            <a:ext cx="1325880" cy="548640"/>
          </a:xfrm>
          <a:prstGeom prst="roundRect">
            <a:avLst/>
          </a:prstGeom>
          <a:solidFill>
            <a:srgbClr val="F0F2FC"/>
          </a:solidFill>
          <a:ln>
            <a:solidFill>
              <a:srgbClr val="5965A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264920" y="1832185"/>
            <a:ext cx="731520" cy="731520"/>
            <a:chOff x="1508760" y="1531620"/>
            <a:chExt cx="731520" cy="731520"/>
          </a:xfrm>
        </p:grpSpPr>
        <p:sp>
          <p:nvSpPr>
            <p:cNvPr id="120" name="Rounded Rectangle 119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23" name="Straight Connector 122"/>
            <p:cNvCxnSpPr>
              <a:stCxn id="120" idx="1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356360" y="2883745"/>
            <a:ext cx="3886200" cy="1188720"/>
            <a:chOff x="1770907" y="3292298"/>
            <a:chExt cx="3886200" cy="1260874"/>
          </a:xfrm>
        </p:grpSpPr>
        <p:sp>
          <p:nvSpPr>
            <p:cNvPr id="128" name="Cloud 127"/>
            <p:cNvSpPr/>
            <p:nvPr/>
          </p:nvSpPr>
          <p:spPr>
            <a:xfrm rot="21480000" flipV="1">
              <a:off x="1770907" y="3292298"/>
              <a:ext cx="3886200" cy="1260874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331720" y="3589020"/>
              <a:ext cx="2880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Datacenter</a:t>
              </a:r>
            </a:p>
            <a:p>
              <a:r>
                <a:rPr lang="en-US" sz="2000" dirty="0" smtClean="0"/>
                <a:t>Network</a:t>
              </a:r>
              <a:endParaRPr lang="en-US" sz="2000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4098885" y="178308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3A343"/>
                </a:solidFill>
              </a:rPr>
              <a:t>…</a:t>
            </a:r>
            <a:endParaRPr lang="en-US" sz="3200" b="1" dirty="0">
              <a:solidFill>
                <a:srgbClr val="43A343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73480" y="1371600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– 100,000 Application Servers</a:t>
            </a:r>
            <a:endParaRPr lang="en-US" sz="2000" b="1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2270760" y="1832185"/>
            <a:ext cx="731520" cy="731520"/>
            <a:chOff x="1508760" y="1531620"/>
            <a:chExt cx="731520" cy="731520"/>
          </a:xfrm>
        </p:grpSpPr>
        <p:sp>
          <p:nvSpPr>
            <p:cNvPr id="135" name="Rounded Rectangle 134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37" name="Straight Connector 136"/>
            <p:cNvCxnSpPr>
              <a:stCxn id="135" idx="1"/>
              <a:endCxn id="135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276600" y="1832185"/>
            <a:ext cx="731520" cy="731520"/>
            <a:chOff x="1508760" y="1531620"/>
            <a:chExt cx="731520" cy="731520"/>
          </a:xfrm>
        </p:grpSpPr>
        <p:sp>
          <p:nvSpPr>
            <p:cNvPr id="140" name="Rounded Rectangle 139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42" name="Straight Connector 141"/>
            <p:cNvCxnSpPr>
              <a:stCxn id="140" idx="1"/>
              <a:endCxn id="140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85360" y="1832185"/>
            <a:ext cx="731520" cy="731520"/>
            <a:chOff x="1508760" y="1531620"/>
            <a:chExt cx="731520" cy="731520"/>
          </a:xfrm>
        </p:grpSpPr>
        <p:sp>
          <p:nvSpPr>
            <p:cNvPr id="145" name="Rounded Rectangle 144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47" name="Straight Connector 146"/>
            <p:cNvCxnSpPr>
              <a:stCxn id="145" idx="1"/>
              <a:endCxn id="145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264920" y="4438225"/>
            <a:ext cx="731520" cy="881650"/>
            <a:chOff x="1645920" y="4457700"/>
            <a:chExt cx="731520" cy="881650"/>
          </a:xfrm>
        </p:grpSpPr>
        <p:sp>
          <p:nvSpPr>
            <p:cNvPr id="150" name="Rounded Rectangle 14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52" name="Straight Connector 151"/>
            <p:cNvCxnSpPr>
              <a:stCxn id="150" idx="1"/>
              <a:endCxn id="15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5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5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2270760" y="4438225"/>
            <a:ext cx="731520" cy="881650"/>
            <a:chOff x="1645920" y="4457700"/>
            <a:chExt cx="731520" cy="881650"/>
          </a:xfrm>
        </p:grpSpPr>
        <p:sp>
          <p:nvSpPr>
            <p:cNvPr id="160" name="Rounded Rectangle 15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62" name="Straight Connector 161"/>
            <p:cNvCxnSpPr>
              <a:stCxn id="160" idx="1"/>
              <a:endCxn id="16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6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3276600" y="4438225"/>
            <a:ext cx="731520" cy="881650"/>
            <a:chOff x="1645920" y="4457700"/>
            <a:chExt cx="731520" cy="881650"/>
          </a:xfrm>
        </p:grpSpPr>
        <p:sp>
          <p:nvSpPr>
            <p:cNvPr id="170" name="Rounded Rectangle 16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70" idx="1"/>
              <a:endCxn id="17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7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7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4785360" y="4438225"/>
            <a:ext cx="731520" cy="881650"/>
            <a:chOff x="1645920" y="4457700"/>
            <a:chExt cx="731520" cy="881650"/>
          </a:xfrm>
        </p:grpSpPr>
        <p:sp>
          <p:nvSpPr>
            <p:cNvPr id="180" name="Rounded Rectangle 17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82" name="Straight Connector 181"/>
            <p:cNvCxnSpPr>
              <a:stCxn id="180" idx="1"/>
              <a:endCxn id="18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8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8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" name="TextBox 188"/>
          <p:cNvSpPr txBox="1"/>
          <p:nvPr/>
        </p:nvSpPr>
        <p:spPr>
          <a:xfrm>
            <a:off x="4099560" y="43925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928360" y="3203785"/>
            <a:ext cx="1325880" cy="54864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Coordinator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928360" y="3981025"/>
            <a:ext cx="1325880" cy="548640"/>
          </a:xfrm>
          <a:prstGeom prst="roundRect">
            <a:avLst/>
          </a:prstGeom>
          <a:solidFill>
            <a:srgbClr val="F0F2FC"/>
          </a:solidFill>
          <a:ln>
            <a:solidFill>
              <a:srgbClr val="5965A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Coordinator</a:t>
            </a:r>
            <a:br>
              <a:rPr lang="en-US" sz="1600" dirty="0" smtClean="0"/>
            </a:br>
            <a:r>
              <a:rPr lang="en-US" sz="1600" dirty="0" smtClean="0"/>
              <a:t>Standby</a:t>
            </a:r>
            <a:endParaRPr lang="en-US" sz="1600" dirty="0"/>
          </a:p>
        </p:txBody>
      </p:sp>
      <p:sp>
        <p:nvSpPr>
          <p:cNvPr id="192" name="TextBox 191"/>
          <p:cNvSpPr txBox="1"/>
          <p:nvPr/>
        </p:nvSpPr>
        <p:spPr>
          <a:xfrm>
            <a:off x="7574280" y="4069080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External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Storage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(</a:t>
            </a:r>
            <a:r>
              <a:rPr lang="en-US" sz="1600" b="1" dirty="0" err="1" smtClean="0">
                <a:solidFill>
                  <a:srgbClr val="744516"/>
                </a:solidFill>
              </a:rPr>
              <a:t>ZooKeeper</a:t>
            </a:r>
            <a:r>
              <a:rPr lang="en-US" sz="1600" b="1" dirty="0" smtClean="0">
                <a:solidFill>
                  <a:srgbClr val="744516"/>
                </a:solidFill>
              </a:rPr>
              <a:t>)</a:t>
            </a:r>
            <a:endParaRPr lang="en-US" sz="1600" b="1" dirty="0">
              <a:solidFill>
                <a:srgbClr val="744516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264920" y="5394960"/>
            <a:ext cx="425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– 10,000 Storage Servers</a:t>
            </a:r>
            <a:endParaRPr lang="en-US" sz="2000" b="1" dirty="0"/>
          </a:p>
        </p:txBody>
      </p:sp>
      <p:cxnSp>
        <p:nvCxnSpPr>
          <p:cNvPr id="194" name="Straight Connector 193"/>
          <p:cNvCxnSpPr>
            <a:endCxn id="190" idx="3"/>
          </p:cNvCxnSpPr>
          <p:nvPr/>
        </p:nvCxnSpPr>
        <p:spPr>
          <a:xfrm flipH="1">
            <a:off x="7254240" y="3478105"/>
            <a:ext cx="640080" cy="0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95" name="Group 194"/>
          <p:cNvGrpSpPr/>
          <p:nvPr/>
        </p:nvGrpSpPr>
        <p:grpSpPr>
          <a:xfrm>
            <a:off x="7802880" y="2971800"/>
            <a:ext cx="1005840" cy="1005840"/>
            <a:chOff x="6858000" y="1165860"/>
            <a:chExt cx="1005840" cy="1005840"/>
          </a:xfrm>
        </p:grpSpPr>
        <p:sp>
          <p:nvSpPr>
            <p:cNvPr id="196" name="Oval 195"/>
            <p:cNvSpPr/>
            <p:nvPr/>
          </p:nvSpPr>
          <p:spPr>
            <a:xfrm>
              <a:off x="6858000" y="1165860"/>
              <a:ext cx="1005840" cy="1005840"/>
            </a:xfrm>
            <a:prstGeom prst="ellipse">
              <a:avLst/>
            </a:prstGeom>
            <a:solidFill>
              <a:srgbClr val="FFFAD9"/>
            </a:solidFill>
            <a:ln>
              <a:solidFill>
                <a:srgbClr val="744516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7243215" y="1257625"/>
              <a:ext cx="228600" cy="182880"/>
              <a:chOff x="7223760" y="1165860"/>
              <a:chExt cx="228600" cy="182880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27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28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8" name="Group 197"/>
            <p:cNvGrpSpPr/>
            <p:nvPr/>
          </p:nvGrpSpPr>
          <p:grpSpPr>
            <a:xfrm rot="-1080000">
              <a:off x="7527228" y="1483671"/>
              <a:ext cx="228600" cy="182880"/>
              <a:chOff x="7223760" y="1165860"/>
              <a:chExt cx="228600" cy="182880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21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22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9" name="Group 198"/>
            <p:cNvGrpSpPr/>
            <p:nvPr/>
          </p:nvGrpSpPr>
          <p:grpSpPr>
            <a:xfrm rot="-2160000">
              <a:off x="7432073" y="1835880"/>
              <a:ext cx="228600" cy="182880"/>
              <a:chOff x="7223760" y="1165860"/>
              <a:chExt cx="228600" cy="182880"/>
            </a:xfrm>
          </p:grpSpPr>
          <p:sp>
            <p:nvSpPr>
              <p:cNvPr id="214" name="Rounded Rectangle 213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15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16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 rot="1080000">
              <a:off x="6966012" y="1487804"/>
              <a:ext cx="228600" cy="182880"/>
              <a:chOff x="7223760" y="1165860"/>
              <a:chExt cx="228600" cy="182880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9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10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 rot="2160000" flipH="1">
              <a:off x="7065988" y="1836206"/>
              <a:ext cx="228600" cy="182880"/>
              <a:chOff x="7223760" y="1165860"/>
              <a:chExt cx="228600" cy="182880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3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04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2" name="Straight Arrow Connector 231"/>
          <p:cNvCxnSpPr/>
          <p:nvPr/>
        </p:nvCxnSpPr>
        <p:spPr>
          <a:xfrm flipH="1">
            <a:off x="5196840" y="2468880"/>
            <a:ext cx="1066800" cy="762000"/>
          </a:xfrm>
          <a:prstGeom prst="straightConnector1">
            <a:avLst/>
          </a:pr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3" name="Content Placeholder 18"/>
          <p:cNvSpPr>
            <a:spLocks noGrp="1"/>
          </p:cNvSpPr>
          <p:nvPr>
            <p:ph idx="1"/>
          </p:nvPr>
        </p:nvSpPr>
        <p:spPr>
          <a:xfrm>
            <a:off x="6294120" y="1864360"/>
            <a:ext cx="2651760" cy="1016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>
                <a:solidFill>
                  <a:schemeClr val="accent4"/>
                </a:solidFill>
              </a:rPr>
              <a:t>High-speed networking: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en-US" sz="1600" b="0" dirty="0" smtClean="0">
                <a:solidFill>
                  <a:schemeClr val="accent4"/>
                </a:solidFill>
              </a:rPr>
              <a:t>5 µs round-trip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en-US" sz="1600" b="0" dirty="0" smtClean="0">
                <a:solidFill>
                  <a:schemeClr val="accent4"/>
                </a:solidFill>
              </a:rPr>
              <a:t>Full bisection bandwidth</a:t>
            </a:r>
            <a:endParaRPr lang="en-US" sz="1600" b="0" dirty="0">
              <a:solidFill>
                <a:schemeClr val="accent4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6200" y="366718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Commodity</a:t>
            </a:r>
            <a:br>
              <a:rPr lang="en-US" sz="1600" dirty="0" smtClean="0"/>
            </a:br>
            <a:r>
              <a:rPr lang="en-US" sz="1600" dirty="0" smtClean="0"/>
              <a:t>Servers</a:t>
            </a:r>
            <a:endParaRPr lang="en-US" sz="1600" dirty="0"/>
          </a:p>
        </p:txBody>
      </p:sp>
      <p:sp>
        <p:nvSpPr>
          <p:cNvPr id="235" name="Freeform 234"/>
          <p:cNvSpPr/>
          <p:nvPr/>
        </p:nvSpPr>
        <p:spPr>
          <a:xfrm>
            <a:off x="716280" y="2194560"/>
            <a:ext cx="457199" cy="1554479"/>
          </a:xfrm>
          <a:custGeom>
            <a:avLst/>
            <a:gdLst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38 w 457238"/>
              <a:gd name="connsiteY0" fmla="*/ 1511085 h 1511085"/>
              <a:gd name="connsiteX1" fmla="*/ 457238 w 457238"/>
              <a:gd name="connsiteY1" fmla="*/ 0 h 1511085"/>
              <a:gd name="connsiteX0" fmla="*/ 344 w 457544"/>
              <a:gd name="connsiteY0" fmla="*/ 1511085 h 1511085"/>
              <a:gd name="connsiteX1" fmla="*/ 457544 w 457544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11085">
                <a:moveTo>
                  <a:pt x="0" y="1511085"/>
                </a:moveTo>
                <a:cubicBezTo>
                  <a:pt x="10977" y="495945"/>
                  <a:pt x="29705" y="86334"/>
                  <a:pt x="457200" y="0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 flipV="1">
            <a:off x="716280" y="4206240"/>
            <a:ext cx="457200" cy="594360"/>
          </a:xfrm>
          <a:custGeom>
            <a:avLst/>
            <a:gdLst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38 w 457238"/>
              <a:gd name="connsiteY0" fmla="*/ 1511085 h 1511085"/>
              <a:gd name="connsiteX1" fmla="*/ 457238 w 457238"/>
              <a:gd name="connsiteY1" fmla="*/ 0 h 1511085"/>
              <a:gd name="connsiteX0" fmla="*/ 344 w 457544"/>
              <a:gd name="connsiteY0" fmla="*/ 1511085 h 1511085"/>
              <a:gd name="connsiteX1" fmla="*/ 457544 w 457544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11085">
                <a:moveTo>
                  <a:pt x="0" y="1511085"/>
                </a:moveTo>
                <a:cubicBezTo>
                  <a:pt x="10977" y="495945"/>
                  <a:pt x="152922" y="98929"/>
                  <a:pt x="457200" y="0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6248400" y="4937760"/>
            <a:ext cx="117692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64-256 GB</a:t>
            </a:r>
            <a:br>
              <a:rPr lang="en-US" sz="1600" dirty="0" smtClean="0"/>
            </a:br>
            <a:r>
              <a:rPr lang="en-US" sz="1600" dirty="0" smtClean="0"/>
              <a:t>per server</a:t>
            </a:r>
            <a:endParaRPr lang="en-US" sz="1600" dirty="0"/>
          </a:p>
        </p:txBody>
      </p:sp>
      <p:cxnSp>
        <p:nvCxnSpPr>
          <p:cNvPr id="238" name="Straight Arrow Connector 237"/>
          <p:cNvCxnSpPr/>
          <p:nvPr/>
        </p:nvCxnSpPr>
        <p:spPr>
          <a:xfrm flipH="1" flipV="1">
            <a:off x="5608320" y="4957798"/>
            <a:ext cx="685800" cy="208562"/>
          </a:xfrm>
          <a:prstGeom prst="straightConnector1">
            <a:avLst/>
          </a:pr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4129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06963"/>
          </a:xfrm>
        </p:spPr>
        <p:txBody>
          <a:bodyPr/>
          <a:lstStyle/>
          <a:p>
            <a:r>
              <a:rPr lang="en-US" sz="2000" dirty="0" smtClean="0"/>
              <a:t>Tables divided into </a:t>
            </a:r>
            <a:r>
              <a:rPr lang="en-US" sz="2000" dirty="0" smtClean="0">
                <a:solidFill>
                  <a:schemeClr val="tx2"/>
                </a:solidFill>
              </a:rPr>
              <a:t>tablets</a:t>
            </a:r>
            <a:r>
              <a:rPr lang="en-US" sz="2000" dirty="0" smtClean="0"/>
              <a:t> by key hash</a:t>
            </a:r>
          </a:p>
          <a:p>
            <a:r>
              <a:rPr lang="en-US" sz="2000" dirty="0" smtClean="0"/>
              <a:t>Tablet: unit of allocation to servers</a:t>
            </a:r>
          </a:p>
          <a:p>
            <a:r>
              <a:rPr lang="en-US" sz="2000" dirty="0" smtClean="0"/>
              <a:t>Small tables: single tablet</a:t>
            </a:r>
          </a:p>
          <a:p>
            <a:r>
              <a:rPr lang="en-US" sz="2000" dirty="0" smtClean="0"/>
              <a:t>Large tables: multiple tablets on different servers</a:t>
            </a:r>
          </a:p>
          <a:p>
            <a:r>
              <a:rPr lang="en-US" sz="2000" dirty="0" smtClean="0"/>
              <a:t>Each server stores multiple tablets</a:t>
            </a:r>
          </a:p>
          <a:p>
            <a:r>
              <a:rPr lang="en-US" sz="2000" dirty="0" smtClean="0"/>
              <a:t>Currently no automatic reconfiguration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Partitioning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10200" y="4419600"/>
            <a:ext cx="873071" cy="1034415"/>
            <a:chOff x="1905000" y="3429000"/>
            <a:chExt cx="873071" cy="1034415"/>
          </a:xfrm>
        </p:grpSpPr>
        <p:sp>
          <p:nvSpPr>
            <p:cNvPr id="31" name="Rounded Rectangle 3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31" idx="1"/>
              <a:endCxn id="3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3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594529" y="4419600"/>
            <a:ext cx="873071" cy="1034415"/>
            <a:chOff x="1905000" y="3429000"/>
            <a:chExt cx="873071" cy="1034415"/>
          </a:xfrm>
        </p:grpSpPr>
        <p:sp>
          <p:nvSpPr>
            <p:cNvPr id="41" name="Rounded Rectangle 4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44" name="Straight Connector 43"/>
            <p:cNvCxnSpPr>
              <a:stCxn id="41" idx="1"/>
              <a:endCxn id="4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4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737529" y="4419600"/>
            <a:ext cx="873071" cy="1034415"/>
            <a:chOff x="1905000" y="3429000"/>
            <a:chExt cx="873071" cy="1034415"/>
          </a:xfrm>
        </p:grpSpPr>
        <p:sp>
          <p:nvSpPr>
            <p:cNvPr id="51" name="Rounded Rectangle 5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51" idx="1"/>
              <a:endCxn id="5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5715000" y="1295400"/>
            <a:ext cx="2590800" cy="3810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Variable-Length Key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438900" y="1981200"/>
            <a:ext cx="1143000" cy="877300"/>
            <a:chOff x="6438900" y="1981200"/>
            <a:chExt cx="1143000" cy="877300"/>
          </a:xfrm>
        </p:grpSpPr>
        <p:grpSp>
          <p:nvGrpSpPr>
            <p:cNvPr id="81" name="Group 23"/>
            <p:cNvGrpSpPr>
              <a:grpSpLocks/>
            </p:cNvGrpSpPr>
            <p:nvPr/>
          </p:nvGrpSpPr>
          <p:grpSpPr bwMode="auto">
            <a:xfrm>
              <a:off x="6438900" y="1981200"/>
              <a:ext cx="1143000" cy="877300"/>
              <a:chOff x="2832" y="2296"/>
              <a:chExt cx="1867" cy="1433"/>
            </a:xfrm>
          </p:grpSpPr>
          <p:sp>
            <p:nvSpPr>
              <p:cNvPr id="82" name="Arc 14"/>
              <p:cNvSpPr>
                <a:spLocks/>
              </p:cNvSpPr>
              <p:nvPr/>
            </p:nvSpPr>
            <p:spPr bwMode="auto">
              <a:xfrm rot="4018326" flipV="1">
                <a:off x="3841" y="3169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Arc 15"/>
              <p:cNvSpPr>
                <a:spLocks/>
              </p:cNvSpPr>
              <p:nvPr/>
            </p:nvSpPr>
            <p:spPr bwMode="auto">
              <a:xfrm rot="2287649" flipV="1">
                <a:off x="4265" y="2887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Arc 16"/>
              <p:cNvSpPr>
                <a:spLocks/>
              </p:cNvSpPr>
              <p:nvPr/>
            </p:nvSpPr>
            <p:spPr bwMode="auto">
              <a:xfrm rot="2287649" flipV="1">
                <a:off x="3070" y="3317"/>
                <a:ext cx="690" cy="412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Arc 17"/>
              <p:cNvSpPr>
                <a:spLocks/>
              </p:cNvSpPr>
              <p:nvPr/>
            </p:nvSpPr>
            <p:spPr bwMode="auto">
              <a:xfrm rot="8767505" flipV="1">
                <a:off x="2916" y="2878"/>
                <a:ext cx="372" cy="60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Arc 18"/>
              <p:cNvSpPr>
                <a:spLocks/>
              </p:cNvSpPr>
              <p:nvPr/>
            </p:nvSpPr>
            <p:spPr bwMode="auto">
              <a:xfrm rot="14418447" flipV="1">
                <a:off x="2771" y="2653"/>
                <a:ext cx="487" cy="365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Arc 19"/>
              <p:cNvSpPr>
                <a:spLocks/>
              </p:cNvSpPr>
              <p:nvPr/>
            </p:nvSpPr>
            <p:spPr bwMode="auto">
              <a:xfrm rot="14681552" flipV="1">
                <a:off x="3760" y="2242"/>
                <a:ext cx="372" cy="480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Arc 20"/>
              <p:cNvSpPr>
                <a:spLocks/>
              </p:cNvSpPr>
              <p:nvPr/>
            </p:nvSpPr>
            <p:spPr bwMode="auto">
              <a:xfrm rot="17353271" flipV="1">
                <a:off x="4134" y="2417"/>
                <a:ext cx="480" cy="65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Arc 21"/>
              <p:cNvSpPr>
                <a:spLocks/>
              </p:cNvSpPr>
              <p:nvPr/>
            </p:nvSpPr>
            <p:spPr bwMode="auto">
              <a:xfrm rot="14744597" flipV="1">
                <a:off x="3184" y="2117"/>
                <a:ext cx="269" cy="742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22"/>
              <p:cNvSpPr>
                <a:spLocks/>
              </p:cNvSpPr>
              <p:nvPr/>
            </p:nvSpPr>
            <p:spPr bwMode="auto">
              <a:xfrm>
                <a:off x="3024" y="2423"/>
                <a:ext cx="1536" cy="1129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546096" y="2104249"/>
              <a:ext cx="9701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Hash</a:t>
              </a:r>
              <a:br>
                <a:rPr lang="en-US" sz="1600" dirty="0" smtClean="0"/>
              </a:br>
              <a:r>
                <a:rPr lang="en-US" sz="1600" dirty="0" smtClean="0"/>
                <a:t>Function</a:t>
              </a:r>
              <a:endParaRPr lang="en-US" sz="1600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6057900" y="3200400"/>
            <a:ext cx="1905000" cy="381000"/>
          </a:xfrm>
          <a:prstGeom prst="rect">
            <a:avLst/>
          </a:prstGeom>
          <a:solidFill>
            <a:srgbClr val="F5E7D9"/>
          </a:solidFill>
          <a:ln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64-bit Key Hash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7010400" y="1676400"/>
            <a:ext cx="0" cy="3048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010400" y="2895600"/>
            <a:ext cx="0" cy="3048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2"/>
            <a:endCxn id="31" idx="0"/>
          </p:cNvCxnSpPr>
          <p:nvPr/>
        </p:nvCxnSpPr>
        <p:spPr>
          <a:xfrm flipH="1">
            <a:off x="5846736" y="3581400"/>
            <a:ext cx="1163664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2" idx="2"/>
            <a:endCxn id="41" idx="0"/>
          </p:cNvCxnSpPr>
          <p:nvPr/>
        </p:nvCxnSpPr>
        <p:spPr>
          <a:xfrm>
            <a:off x="7010400" y="3581400"/>
            <a:ext cx="20665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2" idx="2"/>
            <a:endCxn id="51" idx="0"/>
          </p:cNvCxnSpPr>
          <p:nvPr/>
        </p:nvCxnSpPr>
        <p:spPr>
          <a:xfrm>
            <a:off x="7010400" y="3581400"/>
            <a:ext cx="1163665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349498" y="5486400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 –</a:t>
            </a:r>
          </a:p>
          <a:p>
            <a:pPr algn="l"/>
            <a:r>
              <a:rPr lang="en-US" sz="1200" b="1" dirty="0" smtClean="0"/>
              <a:t>0xf7777777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453753" y="548640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0x80000000 </a:t>
            </a:r>
            <a:r>
              <a:rPr lang="en-US" sz="1200" b="1" dirty="0"/>
              <a:t>–</a:t>
            </a:r>
          </a:p>
          <a:p>
            <a:pPr algn="l"/>
            <a:r>
              <a:rPr lang="en-US" sz="1200" b="1" dirty="0" smtClean="0"/>
              <a:t>0xb7777777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7596753" y="548640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0xc0000000 </a:t>
            </a:r>
            <a:r>
              <a:rPr lang="en-US" sz="1200" b="1" dirty="0"/>
              <a:t>–</a:t>
            </a:r>
          </a:p>
          <a:p>
            <a:pPr algn="l"/>
            <a:r>
              <a:rPr lang="en-US" sz="1200" b="1" dirty="0" smtClean="0"/>
              <a:t>0xf7777777</a:t>
            </a:r>
            <a:endParaRPr lang="en-US" sz="12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522670" y="6107668"/>
            <a:ext cx="97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Tablets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7" name="Left Brace 106"/>
          <p:cNvSpPr/>
          <p:nvPr/>
        </p:nvSpPr>
        <p:spPr>
          <a:xfrm rot="16200000">
            <a:off x="6934200" y="4343400"/>
            <a:ext cx="152400" cy="3352800"/>
          </a:xfrm>
          <a:prstGeom prst="leftBrace">
            <a:avLst>
              <a:gd name="adj1" fmla="val 42231"/>
              <a:gd name="adj2" fmla="val 50000"/>
            </a:avLst>
          </a:prstGeom>
          <a:ln w="254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Example Configurations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$100-200K today:</a:t>
            </a:r>
          </a:p>
          <a:p>
            <a:pPr lvl="1"/>
            <a:r>
              <a:rPr lang="en-US" dirty="0" smtClean="0"/>
              <a:t>One year of Amazon customer orders</a:t>
            </a:r>
          </a:p>
          <a:p>
            <a:pPr lvl="1"/>
            <a:r>
              <a:rPr lang="en-US" dirty="0" smtClean="0"/>
              <a:t>One year of United flight reservations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43B05091-8AFD-4993-AAF4-F061EA491B4A}" type="slidenum">
              <a:rPr lang="en-US">
                <a:solidFill>
                  <a:schemeClr val="bg2"/>
                </a:solidFill>
              </a:rPr>
              <a:pPr eaLnBrk="1" hangingPunct="1"/>
              <a:t>18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2196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52601"/>
              </p:ext>
            </p:extLst>
          </p:nvPr>
        </p:nvGraphicFramePr>
        <p:xfrm>
          <a:off x="1752600" y="1600200"/>
          <a:ext cx="5257800" cy="2743200"/>
        </p:xfrm>
        <a:graphic>
          <a:graphicData uri="http://schemas.openxmlformats.org/drawingml/2006/table">
            <a:tbl>
              <a:tblPr/>
              <a:tblGrid>
                <a:gridCol w="2565400"/>
                <a:gridCol w="1233488"/>
                <a:gridCol w="14589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2015–2020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GB/server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1PB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server cost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$3.1M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$/GB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III: Log-Structured Storage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in Storage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44658" y="1480088"/>
            <a:ext cx="7679410" cy="4200041"/>
          </a:xfrm>
          <a:custGeom>
            <a:avLst/>
            <a:gdLst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9410" h="4200041">
                <a:moveTo>
                  <a:pt x="0" y="4200041"/>
                </a:moveTo>
                <a:cubicBezTo>
                  <a:pt x="3667932" y="4125132"/>
                  <a:pt x="6762428" y="3949485"/>
                  <a:pt x="7679410" y="0"/>
                </a:cubicBezTo>
              </a:path>
            </a:pathLst>
          </a:custGeom>
          <a:ln w="88900" cap="rnd">
            <a:solidFill>
              <a:srgbClr val="193877"/>
            </a:solidFill>
            <a:tailEnd type="arrow" w="lg" len="lg"/>
          </a:ln>
          <a:effectLst>
            <a:outerShdw blurRad="101600" dist="889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658" y="5867400"/>
            <a:ext cx="7537342" cy="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86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908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579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08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3441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60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86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520" y="4349087"/>
            <a:ext cx="1385956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UNIX buffer</a:t>
            </a:r>
            <a:br>
              <a:rPr lang="en-US" dirty="0"/>
            </a:br>
            <a:r>
              <a:rPr lang="en-US" dirty="0"/>
              <a:t>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3239869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8837" y="3958478"/>
            <a:ext cx="1133644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Large file</a:t>
            </a:r>
            <a:br>
              <a:rPr lang="en-US" dirty="0"/>
            </a:br>
            <a:r>
              <a:rPr lang="en-US" dirty="0"/>
              <a:t>caches</a:t>
            </a:r>
          </a:p>
        </p:txBody>
      </p:sp>
      <p:sp>
        <p:nvSpPr>
          <p:cNvPr id="65" name="Oval 64"/>
          <p:cNvSpPr/>
          <p:nvPr/>
        </p:nvSpPr>
        <p:spPr>
          <a:xfrm>
            <a:off x="1429319" y="5515383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54058" y="543530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892" y="5347485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04275" y="4461500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64245" y="390872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36756" y="3603927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7488" y="420577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122549" y="3040818"/>
            <a:ext cx="1915910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Web indexes</a:t>
            </a:r>
            <a:br>
              <a:rPr lang="en-US" dirty="0"/>
            </a:br>
            <a:r>
              <a:rPr lang="en-US" dirty="0"/>
              <a:t>entirely in DRAM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0971" y="2438400"/>
            <a:ext cx="1441420" cy="369332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memcached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91408" y="1233100"/>
            <a:ext cx="1937389" cy="923330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Facebook:</a:t>
            </a:r>
            <a:br>
              <a:rPr lang="en-US" dirty="0"/>
            </a:br>
            <a:r>
              <a:rPr lang="en-US" dirty="0"/>
              <a:t>200 TB total data</a:t>
            </a:r>
            <a:br>
              <a:rPr lang="en-US" dirty="0"/>
            </a:br>
            <a:r>
              <a:rPr lang="en-US" dirty="0"/>
              <a:t>150 TB cache!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4371" y="4888992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DBs, again</a:t>
            </a:r>
          </a:p>
        </p:txBody>
      </p:sp>
      <p:cxnSp>
        <p:nvCxnSpPr>
          <p:cNvPr id="77" name="Straight Connector 76"/>
          <p:cNvCxnSpPr>
            <a:stCxn id="65" idx="0"/>
          </p:cNvCxnSpPr>
          <p:nvPr/>
        </p:nvCxnSpPr>
        <p:spPr>
          <a:xfrm flipV="1">
            <a:off x="1585148" y="4995418"/>
            <a:ext cx="0" cy="51996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1"/>
            <a:endCxn id="50" idx="2"/>
          </p:cNvCxnSpPr>
          <p:nvPr/>
        </p:nvCxnSpPr>
        <p:spPr>
          <a:xfrm flipH="1" flipV="1">
            <a:off x="2169255" y="3886200"/>
            <a:ext cx="930444" cy="159108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7" idx="0"/>
            <a:endCxn id="51" idx="2"/>
          </p:cNvCxnSpPr>
          <p:nvPr/>
        </p:nvCxnSpPr>
        <p:spPr>
          <a:xfrm flipH="1" flipV="1">
            <a:off x="3955659" y="4604809"/>
            <a:ext cx="11062" cy="74267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2"/>
          </p:cNvCxnSpPr>
          <p:nvPr/>
        </p:nvCxnSpPr>
        <p:spPr>
          <a:xfrm flipH="1" flipV="1">
            <a:off x="5080504" y="3687149"/>
            <a:ext cx="1343543" cy="83835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24600" y="2807980"/>
            <a:ext cx="502403" cy="1407559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336756" y="2156430"/>
            <a:ext cx="102430" cy="145467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84203" y="4207790"/>
            <a:ext cx="244594" cy="68120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Read/write </a:t>
            </a:r>
            <a:r>
              <a:rPr lang="en-US" dirty="0" smtClean="0"/>
              <a:t>latency not </a:t>
            </a:r>
            <a:r>
              <a:rPr lang="en-US" dirty="0" smtClean="0"/>
              <a:t>impacted by secondary storage speed</a:t>
            </a:r>
          </a:p>
          <a:p>
            <a:r>
              <a:rPr lang="en-US" dirty="0" smtClean="0"/>
              <a:t>Efficient use of DRAM</a:t>
            </a:r>
          </a:p>
          <a:p>
            <a:pPr lvl="1"/>
            <a:r>
              <a:rPr lang="en-US" dirty="0" smtClean="0"/>
              <a:t>DRAM ≈ 50% of system cost</a:t>
            </a:r>
          </a:p>
          <a:p>
            <a:pPr lvl="1"/>
            <a:r>
              <a:rPr lang="en-US" dirty="0" smtClean="0"/>
              <a:t>Goal: 80-90% DRAM utilization</a:t>
            </a:r>
          </a:p>
          <a:p>
            <a:r>
              <a:rPr lang="en-US" dirty="0" smtClean="0"/>
              <a:t>Durability/availability </a:t>
            </a:r>
            <a:r>
              <a:rPr lang="en-US" dirty="0" smtClean="0"/>
              <a:t>≥ replicated disk</a:t>
            </a:r>
          </a:p>
          <a:p>
            <a:r>
              <a:rPr lang="en-US" dirty="0" smtClean="0"/>
              <a:t>Scalable</a:t>
            </a:r>
            <a:endParaRPr lang="en-US" dirty="0" smtClean="0"/>
          </a:p>
          <a:p>
            <a:pPr lvl="1"/>
            <a:r>
              <a:rPr lang="en-US" dirty="0" smtClean="0"/>
              <a:t>Increase capacity/performance by adding servers</a:t>
            </a:r>
          </a:p>
          <a:p>
            <a:pPr lvl="1"/>
            <a:r>
              <a:rPr lang="en-US" dirty="0" smtClean="0"/>
              <a:t>Minimize centralized functionality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System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5051"/>
            <a:ext cx="8610600" cy="23931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70437"/>
            <a:ext cx="8229600" cy="1477963"/>
          </a:xfrm>
        </p:spPr>
        <p:txBody>
          <a:bodyPr/>
          <a:lstStyle/>
          <a:p>
            <a:r>
              <a:rPr lang="en-US" sz="2000" dirty="0" smtClean="0"/>
              <a:t>7 memory allocators, 8 synthetic workloads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Total live data constant (10 GB)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But </a:t>
            </a:r>
            <a:r>
              <a:rPr lang="en-US" sz="1800" dirty="0" smtClean="0">
                <a:solidFill>
                  <a:schemeClr val="accent4"/>
                </a:solidFill>
              </a:rPr>
              <a:t>workload changes </a:t>
            </a:r>
            <a:r>
              <a:rPr lang="en-US" sz="1800" dirty="0" smtClean="0"/>
              <a:t>(except W1)</a:t>
            </a:r>
          </a:p>
          <a:p>
            <a:r>
              <a:rPr lang="en-US" sz="2000" dirty="0" smtClean="0"/>
              <a:t>All allocators waste at least 50% of memory in some situations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Allocators Waste Memory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8405" y="1143000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glibc</a:t>
            </a:r>
            <a:r>
              <a:rPr lang="en-US" dirty="0" smtClean="0"/>
              <a:t> </a:t>
            </a:r>
            <a:r>
              <a:rPr lang="en-US" dirty="0" err="1" smtClean="0"/>
              <a:t>malloc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4"/>
                </a:solidFill>
              </a:rPr>
              <a:t>13.7 GB memory to hold 10 GB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workload W2:</a:t>
            </a:r>
          </a:p>
          <a:p>
            <a:pPr marL="285750" indent="-285750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Allocate many 100B objects</a:t>
            </a:r>
          </a:p>
          <a:p>
            <a:pPr marL="285750" indent="-285750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Gradually overwrite with 130B objects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537638" y="1712563"/>
            <a:ext cx="1104824" cy="1712562"/>
          </a:xfrm>
          <a:custGeom>
            <a:avLst/>
            <a:gdLst>
              <a:gd name="connsiteX0" fmla="*/ 193729 w 193729"/>
              <a:gd name="connsiteY0" fmla="*/ 0 h 1379349"/>
              <a:gd name="connsiteX1" fmla="*/ 0 w 193729"/>
              <a:gd name="connsiteY1" fmla="*/ 1379349 h 1379349"/>
              <a:gd name="connsiteX0" fmla="*/ 386039 w 386039"/>
              <a:gd name="connsiteY0" fmla="*/ 0 h 1379349"/>
              <a:gd name="connsiteX1" fmla="*/ 192310 w 386039"/>
              <a:gd name="connsiteY1" fmla="*/ 1379349 h 1379349"/>
              <a:gd name="connsiteX0" fmla="*/ 527858 w 527858"/>
              <a:gd name="connsiteY0" fmla="*/ 0 h 1394847"/>
              <a:gd name="connsiteX1" fmla="*/ 16414 w 527858"/>
              <a:gd name="connsiteY1" fmla="*/ 1394847 h 1394847"/>
              <a:gd name="connsiteX0" fmla="*/ 643834 w 643834"/>
              <a:gd name="connsiteY0" fmla="*/ 0 h 1394847"/>
              <a:gd name="connsiteX1" fmla="*/ 132390 w 643834"/>
              <a:gd name="connsiteY1" fmla="*/ 1394847 h 1394847"/>
              <a:gd name="connsiteX0" fmla="*/ 649289 w 649289"/>
              <a:gd name="connsiteY0" fmla="*/ 0 h 1394847"/>
              <a:gd name="connsiteX1" fmla="*/ 137845 w 649289"/>
              <a:gd name="connsiteY1" fmla="*/ 1394847 h 1394847"/>
              <a:gd name="connsiteX0" fmla="*/ 511444 w 511444"/>
              <a:gd name="connsiteY0" fmla="*/ 0 h 1394847"/>
              <a:gd name="connsiteX1" fmla="*/ 0 w 511444"/>
              <a:gd name="connsiteY1" fmla="*/ 1394847 h 1394847"/>
              <a:gd name="connsiteX0" fmla="*/ 511444 w 511444"/>
              <a:gd name="connsiteY0" fmla="*/ 0 h 1394847"/>
              <a:gd name="connsiteX1" fmla="*/ 0 w 511444"/>
              <a:gd name="connsiteY1" fmla="*/ 1394847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444" h="1394847">
                <a:moveTo>
                  <a:pt x="511444" y="0"/>
                </a:moveTo>
                <a:cubicBezTo>
                  <a:pt x="4537" y="20395"/>
                  <a:pt x="81364" y="532109"/>
                  <a:pt x="0" y="1394847"/>
                </a:cubicBezTo>
              </a:path>
            </a:pathLst>
          </a:custGeom>
          <a:noFill/>
          <a:ln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2393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Non-Copying Allocators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5181600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5181600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0" y="5181600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5181600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624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5181600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5181600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5181600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181600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104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818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flipV="1">
            <a:off x="4788976" y="5525145"/>
            <a:ext cx="2177512" cy="507614"/>
            <a:chOff x="4788976" y="4636532"/>
            <a:chExt cx="2177512" cy="50761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25838" y="4636532"/>
              <a:ext cx="340650" cy="507614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625525" y="4636532"/>
              <a:ext cx="313" cy="507614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556142" y="4636532"/>
              <a:ext cx="1069696" cy="492115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788976" y="4636532"/>
              <a:ext cx="1836862" cy="499865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975660" y="59552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Free areas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/>
              <a:t>Blocks cannot be moved once allocated</a:t>
            </a:r>
          </a:p>
          <a:p>
            <a:r>
              <a:rPr lang="en-US" dirty="0"/>
              <a:t>Result: fragmentation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219200" y="1143000"/>
            <a:ext cx="5105400" cy="2514599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299702" y="1143001"/>
            <a:ext cx="1061634" cy="2514600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2393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Garbage Collectors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accent4"/>
                </a:solidFill>
              </a:rPr>
              <a:t>Must scan all memory to update pointers</a:t>
            </a:r>
            <a:endParaRPr lang="en-US" sz="2000" dirty="0">
              <a:solidFill>
                <a:schemeClr val="accent4"/>
              </a:solidFill>
            </a:endParaRPr>
          </a:p>
          <a:p>
            <a:pPr lvl="1"/>
            <a:r>
              <a:rPr lang="en-US" sz="1600" dirty="0" smtClean="0"/>
              <a:t>Expensive, scales poorly</a:t>
            </a:r>
            <a:endParaRPr lang="en-US" sz="1600" dirty="0"/>
          </a:p>
          <a:p>
            <a:pPr lvl="1"/>
            <a:r>
              <a:rPr lang="en-US" sz="1600" dirty="0" smtClean="0"/>
              <a:t>Wait for lots </a:t>
            </a:r>
            <a:r>
              <a:rPr lang="en-US" sz="1600" dirty="0"/>
              <a:t>of free </a:t>
            </a:r>
            <a:r>
              <a:rPr lang="en-US" sz="1600" dirty="0" smtClean="0"/>
              <a:t>space before running GC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State of the art: 3-5x </a:t>
            </a:r>
            <a:r>
              <a:rPr lang="en-US" sz="2000" dirty="0" err="1"/>
              <a:t>overallocation</a:t>
            </a:r>
            <a:r>
              <a:rPr lang="en-US" sz="2000" dirty="0"/>
              <a:t> of memory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Long pauses: 3+ seconds for full GC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331058" y="1193369"/>
            <a:ext cx="984142" cy="2311831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38400" y="3763506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3763506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00400" y="3763506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38600" y="3763506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95800" y="3763506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1054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816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3763506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72200" y="3763506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34200" y="3763506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15200" y="3763506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20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1534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37338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Before collection: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400" y="4255532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38400" y="4255532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194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971800" y="4255532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05200" y="4255532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733800" y="4255532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434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4196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958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0" y="4255532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76800" y="4255532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10200" y="4255532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0" y="4255532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008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2484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57200" y="422453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After collection: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Must use copying approach</a:t>
            </a:r>
          </a:p>
          <a:p>
            <a:pPr lvl="1"/>
            <a:r>
              <a:rPr lang="en-US" dirty="0" smtClean="0"/>
              <a:t>Must collect free space incrementally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Storage system advantage: pointers restricted</a:t>
            </a:r>
          </a:p>
          <a:p>
            <a:pPr lvl="1"/>
            <a:r>
              <a:rPr lang="en-US" dirty="0" smtClean="0"/>
              <a:t>Pointers stored in index structures</a:t>
            </a:r>
          </a:p>
          <a:p>
            <a:pPr lvl="1"/>
            <a:r>
              <a:rPr lang="en-US" dirty="0" smtClean="0"/>
              <a:t>Easy to locate pointers for a given memory block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Enables incremental copying</a:t>
            </a:r>
          </a:p>
          <a:p>
            <a:r>
              <a:rPr lang="en-US" dirty="0" smtClean="0"/>
              <a:t>Solution: log-structured storage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for 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53"/>
    </mc:Choice>
    <mc:Fallback xmlns="">
      <p:transition spd="slow" advTm="9675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must be replicated</a:t>
            </a:r>
          </a:p>
          <a:p>
            <a:r>
              <a:rPr lang="en-US" dirty="0" smtClean="0"/>
              <a:t>Replication in DRAM?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Insufficient (power failures)</a:t>
            </a:r>
          </a:p>
          <a:p>
            <a:r>
              <a:rPr lang="en-US" dirty="0" smtClean="0"/>
              <a:t>RAMCloud: primary-backup approach:</a:t>
            </a:r>
          </a:p>
          <a:p>
            <a:pPr lvl="1"/>
            <a:r>
              <a:rPr lang="en-US" dirty="0" smtClean="0"/>
              <a:t>One copy in DRAM</a:t>
            </a:r>
          </a:p>
          <a:p>
            <a:pPr lvl="1"/>
            <a:r>
              <a:rPr lang="en-US" dirty="0" smtClean="0"/>
              <a:t>Multiple copies on secondary storage (disk/flash)</a:t>
            </a:r>
          </a:p>
          <a:p>
            <a:pPr lvl="1"/>
            <a:r>
              <a:rPr lang="en-US" dirty="0" smtClean="0"/>
              <a:t>Must </a:t>
            </a:r>
            <a:r>
              <a:rPr lang="en-US" dirty="0" smtClean="0">
                <a:solidFill>
                  <a:schemeClr val="tx2"/>
                </a:solidFill>
              </a:rPr>
              <a:t>recover quickly </a:t>
            </a:r>
            <a:r>
              <a:rPr lang="en-US" dirty="0" smtClean="0"/>
              <a:t>after crashes</a:t>
            </a:r>
          </a:p>
          <a:p>
            <a:r>
              <a:rPr lang="en-US" dirty="0" smtClean="0"/>
              <a:t>Challenge: secondary storage latency</a:t>
            </a:r>
          </a:p>
          <a:p>
            <a:pPr lvl="1"/>
            <a:r>
              <a:rPr lang="en-US" dirty="0" smtClean="0"/>
              <a:t>Must not affect RAMCloud access times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Durability/Availability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all data in append-only logs:</a:t>
            </a:r>
          </a:p>
          <a:p>
            <a:pPr lvl="1"/>
            <a:r>
              <a:rPr lang="en-US" dirty="0" smtClean="0"/>
              <a:t>One log per master</a:t>
            </a:r>
          </a:p>
          <a:p>
            <a:pPr lvl="1"/>
            <a:r>
              <a:rPr lang="en-US" dirty="0" smtClean="0"/>
              <a:t>Both DRAM and secondary storage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smtClean="0"/>
              <a:t>to log-structured file systems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/>
              <a:t>Fast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High throughput: batched updates to secondary storage</a:t>
            </a:r>
            <a:endParaRPr lang="en-US" dirty="0"/>
          </a:p>
          <a:p>
            <a:pPr lvl="1"/>
            <a:r>
              <a:rPr lang="en-US" dirty="0" smtClean="0"/>
              <a:t>80-90% memory utilization</a:t>
            </a:r>
          </a:p>
          <a:p>
            <a:pPr lvl="1"/>
            <a:r>
              <a:rPr lang="en-US" dirty="0" smtClean="0"/>
              <a:t>Insensitive </a:t>
            </a:r>
            <a:r>
              <a:rPr lang="en-US" dirty="0"/>
              <a:t>to workload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Crash recovery: replay log</a:t>
            </a:r>
          </a:p>
          <a:p>
            <a:pPr lvl="1"/>
            <a:r>
              <a:rPr lang="en-US" dirty="0" smtClean="0"/>
              <a:t>Consistency: serializes operations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86000" y="38100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19600" y="3810000"/>
            <a:ext cx="1981200" cy="3048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38100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Storage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810000"/>
            <a:ext cx="3810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810000"/>
            <a:ext cx="1524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3810000"/>
            <a:ext cx="5334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3810000"/>
            <a:ext cx="228600" cy="304800"/>
          </a:xfrm>
          <a:prstGeom prst="rect">
            <a:avLst/>
          </a:prstGeom>
          <a:solidFill>
            <a:srgbClr val="E8B88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3810000"/>
            <a:ext cx="609600" cy="304800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3810000"/>
            <a:ext cx="152400" cy="304800"/>
          </a:xfrm>
          <a:prstGeom prst="rect">
            <a:avLst/>
          </a:prstGeom>
          <a:solidFill>
            <a:srgbClr val="CBC0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8600" y="3810000"/>
            <a:ext cx="762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800" y="3810000"/>
            <a:ext cx="76200" cy="304800"/>
          </a:xfrm>
          <a:prstGeom prst="rect">
            <a:avLst/>
          </a:prstGeom>
          <a:solidFill>
            <a:srgbClr val="C4B8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3810000"/>
            <a:ext cx="3048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3810000"/>
            <a:ext cx="533400" cy="304800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200" y="3810000"/>
            <a:ext cx="3810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3810000"/>
            <a:ext cx="457200" cy="304800"/>
          </a:xfrm>
          <a:prstGeom prst="rect">
            <a:avLst/>
          </a:prstGeom>
          <a:solidFill>
            <a:srgbClr val="FFDD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3810000"/>
            <a:ext cx="1524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3810000"/>
            <a:ext cx="1524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3810000"/>
            <a:ext cx="4572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15200" y="3810000"/>
            <a:ext cx="3810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057400" y="1676400"/>
            <a:ext cx="762000" cy="1676400"/>
            <a:chOff x="1676400" y="1447800"/>
            <a:chExt cx="762000" cy="1676400"/>
          </a:xfrm>
        </p:grpSpPr>
        <p:sp>
          <p:nvSpPr>
            <p:cNvPr id="27" name="Rectangle 26"/>
            <p:cNvSpPr/>
            <p:nvPr/>
          </p:nvSpPr>
          <p:spPr>
            <a:xfrm>
              <a:off x="1676400" y="1447800"/>
              <a:ext cx="762000" cy="1676400"/>
            </a:xfrm>
            <a:prstGeom prst="rect">
              <a:avLst/>
            </a:prstGeom>
            <a:gradFill flip="none" rotWithShape="1">
              <a:gsLst>
                <a:gs pos="0">
                  <a:srgbClr val="DEE7F8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676400" y="16002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76400" y="17526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76400" y="19050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76400" y="20574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76400" y="22098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76400" y="23622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76400" y="25146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76400" y="26670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76400" y="28194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76400" y="29718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757512" y="1307068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Hash Table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2057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{table id,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object key}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47800" y="2362200"/>
            <a:ext cx="533400" cy="0"/>
          </a:xfrm>
          <a:prstGeom prst="line">
            <a:avLst/>
          </a:prstGeom>
          <a:ln w="25400" cap="rnd">
            <a:solidFill>
              <a:schemeClr val="tx2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2812942" y="1747434"/>
            <a:ext cx="3363133" cy="2053525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446509" y="2583"/>
                  <a:pt x="3257228" y="1361268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19401" y="2057401"/>
            <a:ext cx="990599" cy="17526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3808294" y="194205"/>
                  <a:pt x="3268131" y="1205582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19400" y="1905000"/>
            <a:ext cx="2209800" cy="19050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710722" y="24596"/>
                  <a:pt x="3315304" y="1227011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759730" y="2209800"/>
            <a:ext cx="249860" cy="1607949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199515"/>
              <a:gd name="connsiteY0" fmla="*/ 0 h 2053525"/>
              <a:gd name="connsiteX1" fmla="*/ 199515 w 199515"/>
              <a:gd name="connsiteY1" fmla="*/ 2053525 h 2053525"/>
              <a:gd name="connsiteX0" fmla="*/ 0 w 1350263"/>
              <a:gd name="connsiteY0" fmla="*/ 0 h 2053525"/>
              <a:gd name="connsiteX1" fmla="*/ 199515 w 1350263"/>
              <a:gd name="connsiteY1" fmla="*/ 2053525 h 2053525"/>
              <a:gd name="connsiteX0" fmla="*/ 0 w 1357281"/>
              <a:gd name="connsiteY0" fmla="*/ 0 h 2053525"/>
              <a:gd name="connsiteX1" fmla="*/ 199515 w 1357281"/>
              <a:gd name="connsiteY1" fmla="*/ 2053525 h 2053525"/>
              <a:gd name="connsiteX0" fmla="*/ 0 w 3079840"/>
              <a:gd name="connsiteY0" fmla="*/ 0 h 2053525"/>
              <a:gd name="connsiteX1" fmla="*/ 199515 w 3079840"/>
              <a:gd name="connsiteY1" fmla="*/ 2053525 h 2053525"/>
              <a:gd name="connsiteX0" fmla="*/ 0 w 2304586"/>
              <a:gd name="connsiteY0" fmla="*/ 0 h 2053525"/>
              <a:gd name="connsiteX1" fmla="*/ 199515 w 2304586"/>
              <a:gd name="connsiteY1" fmla="*/ 2053525 h 2053525"/>
              <a:gd name="connsiteX0" fmla="*/ 0 w 2304586"/>
              <a:gd name="connsiteY0" fmla="*/ 0 h 2053525"/>
              <a:gd name="connsiteX1" fmla="*/ 199515 w 2304586"/>
              <a:gd name="connsiteY1" fmla="*/ 2053525 h 2053525"/>
              <a:gd name="connsiteX0" fmla="*/ 658393 w 2756932"/>
              <a:gd name="connsiteY0" fmla="*/ 0 h 2063469"/>
              <a:gd name="connsiteX1" fmla="*/ 2869 w 2756932"/>
              <a:gd name="connsiteY1" fmla="*/ 2063469 h 20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6932" h="2063469">
                <a:moveTo>
                  <a:pt x="658393" y="0"/>
                </a:moveTo>
                <a:cubicBezTo>
                  <a:pt x="5802853" y="410207"/>
                  <a:pt x="-149134" y="1518184"/>
                  <a:pt x="2869" y="2063469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19400" y="2362200"/>
            <a:ext cx="4038600" cy="14478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390709" y="25036"/>
                  <a:pt x="3360211" y="995316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819400" y="2514600"/>
            <a:ext cx="1828800" cy="12954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275339" y="242273"/>
                  <a:pt x="3168375" y="951351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19401" y="2667000"/>
            <a:ext cx="342254" cy="11430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992970"/>
              <a:gd name="connsiteY0" fmla="*/ 0 h 2053525"/>
              <a:gd name="connsiteX1" fmla="*/ 3363133 w 3992970"/>
              <a:gd name="connsiteY1" fmla="*/ 2053525 h 2053525"/>
              <a:gd name="connsiteX0" fmla="*/ 0 w 4285710"/>
              <a:gd name="connsiteY0" fmla="*/ 0 h 2053525"/>
              <a:gd name="connsiteX1" fmla="*/ 3363133 w 4285710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5710" h="2053525">
                <a:moveTo>
                  <a:pt x="0" y="0"/>
                </a:moveTo>
                <a:cubicBezTo>
                  <a:pt x="7191786" y="364297"/>
                  <a:pt x="3097128" y="1243718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819400" y="2819400"/>
            <a:ext cx="4419600" cy="9906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3526282" y="33564"/>
                  <a:pt x="3310133" y="996749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819401" y="2971800"/>
            <a:ext cx="659968" cy="8382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744616" y="147348"/>
                  <a:pt x="3276665" y="913380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819400" y="3124200"/>
            <a:ext cx="3048000" cy="6858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744616" y="147348"/>
                  <a:pt x="3276665" y="913380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495226" y="3276401"/>
            <a:ext cx="521946" cy="520683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1222687 w 2177745"/>
              <a:gd name="connsiteY0" fmla="*/ 0 h 1275145"/>
              <a:gd name="connsiteX1" fmla="*/ 1369 w 2177745"/>
              <a:gd name="connsiteY1" fmla="*/ 1275145 h 1275145"/>
              <a:gd name="connsiteX0" fmla="*/ 1222817 w 2025721"/>
              <a:gd name="connsiteY0" fmla="*/ 0 h 1275145"/>
              <a:gd name="connsiteX1" fmla="*/ 1499 w 2025721"/>
              <a:gd name="connsiteY1" fmla="*/ 1275145 h 1275145"/>
              <a:gd name="connsiteX0" fmla="*/ 1221317 w 2081355"/>
              <a:gd name="connsiteY0" fmla="*/ 0 h 1275145"/>
              <a:gd name="connsiteX1" fmla="*/ -1 w 2081355"/>
              <a:gd name="connsiteY1" fmla="*/ 1275145 h 1275145"/>
              <a:gd name="connsiteX0" fmla="*/ 1221317 w 2361525"/>
              <a:gd name="connsiteY0" fmla="*/ 0 h 1275145"/>
              <a:gd name="connsiteX1" fmla="*/ -1 w 2361525"/>
              <a:gd name="connsiteY1" fmla="*/ 1275145 h 1275145"/>
              <a:gd name="connsiteX0" fmla="*/ 1221317 w 2350098"/>
              <a:gd name="connsiteY0" fmla="*/ 0 h 1275145"/>
              <a:gd name="connsiteX1" fmla="*/ 1191234 w 2350098"/>
              <a:gd name="connsiteY1" fmla="*/ 12656 h 1275145"/>
              <a:gd name="connsiteX2" fmla="*/ -1 w 2350098"/>
              <a:gd name="connsiteY2" fmla="*/ 1275145 h 1275145"/>
              <a:gd name="connsiteX0" fmla="*/ 1221317 w 3542343"/>
              <a:gd name="connsiteY0" fmla="*/ 0 h 1275145"/>
              <a:gd name="connsiteX1" fmla="*/ 2599057 w 3542343"/>
              <a:gd name="connsiteY1" fmla="*/ 753064 h 1275145"/>
              <a:gd name="connsiteX2" fmla="*/ -1 w 3542343"/>
              <a:gd name="connsiteY2" fmla="*/ 1275145 h 1275145"/>
              <a:gd name="connsiteX0" fmla="*/ 1221317 w 3542343"/>
              <a:gd name="connsiteY0" fmla="*/ 0 h 1275145"/>
              <a:gd name="connsiteX1" fmla="*/ 2599057 w 3542343"/>
              <a:gd name="connsiteY1" fmla="*/ 753064 h 1275145"/>
              <a:gd name="connsiteX2" fmla="*/ -1 w 3542343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22335"/>
              <a:gd name="connsiteY0" fmla="*/ 0 h 1275145"/>
              <a:gd name="connsiteX1" fmla="*/ 2346376 w 3322335"/>
              <a:gd name="connsiteY1" fmla="*/ 449306 h 1275145"/>
              <a:gd name="connsiteX2" fmla="*/ -1 w 3322335"/>
              <a:gd name="connsiteY2" fmla="*/ 1275145 h 1275145"/>
              <a:gd name="connsiteX0" fmla="*/ 1221317 w 2346385"/>
              <a:gd name="connsiteY0" fmla="*/ 0 h 1275145"/>
              <a:gd name="connsiteX1" fmla="*/ 2346376 w 2346385"/>
              <a:gd name="connsiteY1" fmla="*/ 449306 h 1275145"/>
              <a:gd name="connsiteX2" fmla="*/ -1 w 2346385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576"/>
              <a:gd name="connsiteY0" fmla="*/ 0 h 1275145"/>
              <a:gd name="connsiteX1" fmla="*/ 2346376 w 2346576"/>
              <a:gd name="connsiteY1" fmla="*/ 449306 h 1275145"/>
              <a:gd name="connsiteX2" fmla="*/ -1 w 2346576"/>
              <a:gd name="connsiteY2" fmla="*/ 1275145 h 1275145"/>
              <a:gd name="connsiteX0" fmla="*/ 1221317 w 2346492"/>
              <a:gd name="connsiteY0" fmla="*/ 0 h 1275145"/>
              <a:gd name="connsiteX1" fmla="*/ 2346376 w 2346492"/>
              <a:gd name="connsiteY1" fmla="*/ 449306 h 1275145"/>
              <a:gd name="connsiteX2" fmla="*/ -1 w 2346492"/>
              <a:gd name="connsiteY2" fmla="*/ 1275145 h 1275145"/>
              <a:gd name="connsiteX0" fmla="*/ 1221317 w 2346492"/>
              <a:gd name="connsiteY0" fmla="*/ 0 h 1275145"/>
              <a:gd name="connsiteX1" fmla="*/ 2346376 w 2346492"/>
              <a:gd name="connsiteY1" fmla="*/ 449306 h 1275145"/>
              <a:gd name="connsiteX2" fmla="*/ -1 w 2346492"/>
              <a:gd name="connsiteY2" fmla="*/ 1275145 h 1275145"/>
              <a:gd name="connsiteX0" fmla="*/ 1221317 w 2406887"/>
              <a:gd name="connsiteY0" fmla="*/ 0 h 1275145"/>
              <a:gd name="connsiteX1" fmla="*/ 2346376 w 2406887"/>
              <a:gd name="connsiteY1" fmla="*/ 449306 h 1275145"/>
              <a:gd name="connsiteX2" fmla="*/ -1 w 2406887"/>
              <a:gd name="connsiteY2" fmla="*/ 1275145 h 1275145"/>
              <a:gd name="connsiteX0" fmla="*/ 1221317 w 2409654"/>
              <a:gd name="connsiteY0" fmla="*/ 0 h 1275145"/>
              <a:gd name="connsiteX1" fmla="*/ 2346376 w 2409654"/>
              <a:gd name="connsiteY1" fmla="*/ 449306 h 1275145"/>
              <a:gd name="connsiteX2" fmla="*/ -1 w 2409654"/>
              <a:gd name="connsiteY2" fmla="*/ 1275145 h 1275145"/>
              <a:gd name="connsiteX0" fmla="*/ 1221317 w 2391421"/>
              <a:gd name="connsiteY0" fmla="*/ 833 h 1275978"/>
              <a:gd name="connsiteX1" fmla="*/ 2346376 w 2391421"/>
              <a:gd name="connsiteY1" fmla="*/ 450139 h 1275978"/>
              <a:gd name="connsiteX2" fmla="*/ -1 w 2391421"/>
              <a:gd name="connsiteY2" fmla="*/ 1275978 h 1275978"/>
              <a:gd name="connsiteX0" fmla="*/ 1510100 w 2693802"/>
              <a:gd name="connsiteY0" fmla="*/ 620 h 1275765"/>
              <a:gd name="connsiteX1" fmla="*/ 2635159 w 2693802"/>
              <a:gd name="connsiteY1" fmla="*/ 449926 h 1275765"/>
              <a:gd name="connsiteX2" fmla="*/ 0 w 2693802"/>
              <a:gd name="connsiteY2" fmla="*/ 1275765 h 1275765"/>
              <a:gd name="connsiteX0" fmla="*/ 1510100 w 2432792"/>
              <a:gd name="connsiteY0" fmla="*/ 483 h 1275628"/>
              <a:gd name="connsiteX1" fmla="*/ 2346375 w 2432792"/>
              <a:gd name="connsiteY1" fmla="*/ 525729 h 1275628"/>
              <a:gd name="connsiteX2" fmla="*/ 0 w 2432792"/>
              <a:gd name="connsiteY2" fmla="*/ 1275628 h 1275628"/>
              <a:gd name="connsiteX0" fmla="*/ 1510100 w 2431390"/>
              <a:gd name="connsiteY0" fmla="*/ 488 h 1275633"/>
              <a:gd name="connsiteX1" fmla="*/ 2346375 w 2431390"/>
              <a:gd name="connsiteY1" fmla="*/ 525734 h 1275633"/>
              <a:gd name="connsiteX2" fmla="*/ 0 w 2431390"/>
              <a:gd name="connsiteY2" fmla="*/ 1275633 h 127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390" h="1275633">
                <a:moveTo>
                  <a:pt x="1510100" y="488"/>
                </a:moveTo>
                <a:cubicBezTo>
                  <a:pt x="2294226" y="-14278"/>
                  <a:pt x="2594637" y="309224"/>
                  <a:pt x="2346375" y="525734"/>
                </a:cubicBezTo>
                <a:cubicBezTo>
                  <a:pt x="1950302" y="871151"/>
                  <a:pt x="599396" y="515185"/>
                  <a:pt x="0" y="1275633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3788043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Immutable Log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38286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8 MB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Segments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52600" y="5257800"/>
            <a:ext cx="685800" cy="457200"/>
            <a:chOff x="1981200" y="5257800"/>
            <a:chExt cx="685800" cy="457200"/>
          </a:xfrm>
        </p:grpSpPr>
        <p:sp>
          <p:nvSpPr>
            <p:cNvPr id="57" name="Rounded Rectangle 56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B17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4600" y="5257800"/>
            <a:ext cx="685800" cy="457200"/>
            <a:chOff x="1981200" y="5257800"/>
            <a:chExt cx="685800" cy="457200"/>
          </a:xfrm>
        </p:grpSpPr>
        <p:sp>
          <p:nvSpPr>
            <p:cNvPr id="67" name="Rounded Rectangle 66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70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B86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76600" y="5257800"/>
            <a:ext cx="685800" cy="457200"/>
            <a:chOff x="1981200" y="5257800"/>
            <a:chExt cx="685800" cy="457200"/>
          </a:xfrm>
        </p:grpSpPr>
        <p:sp>
          <p:nvSpPr>
            <p:cNvPr id="76" name="Rounded Rectangle 75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7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B22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67200" y="5257800"/>
            <a:ext cx="685800" cy="457200"/>
            <a:chOff x="1981200" y="5257800"/>
            <a:chExt cx="685800" cy="457200"/>
          </a:xfrm>
        </p:grpSpPr>
        <p:sp>
          <p:nvSpPr>
            <p:cNvPr id="84" name="Rounded Rectangle 83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87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029200" y="5257800"/>
            <a:ext cx="685800" cy="457200"/>
            <a:chOff x="1981200" y="5257800"/>
            <a:chExt cx="685800" cy="457200"/>
          </a:xfrm>
        </p:grpSpPr>
        <p:sp>
          <p:nvSpPr>
            <p:cNvPr id="92" name="Rounded Rectangle 91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95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B72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791200" y="5257800"/>
            <a:ext cx="685800" cy="457200"/>
            <a:chOff x="1981200" y="5257800"/>
            <a:chExt cx="685800" cy="457200"/>
          </a:xfrm>
        </p:grpSpPr>
        <p:sp>
          <p:nvSpPr>
            <p:cNvPr id="100" name="Rounded Rectangle 99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03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B66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781800" y="5257800"/>
            <a:ext cx="685800" cy="457200"/>
            <a:chOff x="1981200" y="5257800"/>
            <a:chExt cx="685800" cy="457200"/>
          </a:xfrm>
        </p:grpSpPr>
        <p:sp>
          <p:nvSpPr>
            <p:cNvPr id="108" name="Rounded Rectangle 107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11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B49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543800" y="5257800"/>
            <a:ext cx="685800" cy="457200"/>
            <a:chOff x="1981200" y="5257800"/>
            <a:chExt cx="685800" cy="457200"/>
          </a:xfrm>
        </p:grpSpPr>
        <p:sp>
          <p:nvSpPr>
            <p:cNvPr id="116" name="Rounded Rectangle 115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1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305800" y="5257800"/>
            <a:ext cx="685800" cy="457200"/>
            <a:chOff x="1981200" y="5257800"/>
            <a:chExt cx="685800" cy="457200"/>
          </a:xfrm>
        </p:grpSpPr>
        <p:sp>
          <p:nvSpPr>
            <p:cNvPr id="124" name="Rounded Rectangle 123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25" name="Group 124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27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B16</a:t>
              </a:r>
              <a:endParaRPr lang="en-US" dirty="0"/>
            </a:p>
          </p:txBody>
        </p:sp>
      </p:grpSp>
      <p:cxnSp>
        <p:nvCxnSpPr>
          <p:cNvPr id="132" name="Straight Connector 131"/>
          <p:cNvCxnSpPr>
            <a:endCxn id="57" idx="0"/>
          </p:cNvCxnSpPr>
          <p:nvPr/>
        </p:nvCxnSpPr>
        <p:spPr>
          <a:xfrm flipH="1">
            <a:off x="2095500" y="4191000"/>
            <a:ext cx="11049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endCxn id="69" idx="0"/>
          </p:cNvCxnSpPr>
          <p:nvPr/>
        </p:nvCxnSpPr>
        <p:spPr>
          <a:xfrm flipH="1">
            <a:off x="2857500" y="4191000"/>
            <a:ext cx="4953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76" idx="0"/>
          </p:cNvCxnSpPr>
          <p:nvPr/>
        </p:nvCxnSpPr>
        <p:spPr>
          <a:xfrm>
            <a:off x="3505200" y="4191000"/>
            <a:ext cx="1143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84" idx="0"/>
          </p:cNvCxnSpPr>
          <p:nvPr/>
        </p:nvCxnSpPr>
        <p:spPr>
          <a:xfrm flipH="1">
            <a:off x="4610100" y="4191000"/>
            <a:ext cx="6477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92" idx="0"/>
          </p:cNvCxnSpPr>
          <p:nvPr/>
        </p:nvCxnSpPr>
        <p:spPr>
          <a:xfrm flipH="1">
            <a:off x="5372100" y="4191000"/>
            <a:ext cx="381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00" idx="0"/>
          </p:cNvCxnSpPr>
          <p:nvPr/>
        </p:nvCxnSpPr>
        <p:spPr>
          <a:xfrm>
            <a:off x="5562600" y="4191000"/>
            <a:ext cx="5715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10" idx="0"/>
          </p:cNvCxnSpPr>
          <p:nvPr/>
        </p:nvCxnSpPr>
        <p:spPr>
          <a:xfrm flipH="1">
            <a:off x="7124700" y="4191000"/>
            <a:ext cx="1905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18" idx="0"/>
          </p:cNvCxnSpPr>
          <p:nvPr/>
        </p:nvCxnSpPr>
        <p:spPr>
          <a:xfrm>
            <a:off x="7467600" y="4191000"/>
            <a:ext cx="4191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endCxn id="126" idx="0"/>
          </p:cNvCxnSpPr>
          <p:nvPr/>
        </p:nvCxnSpPr>
        <p:spPr>
          <a:xfrm>
            <a:off x="7620000" y="4191000"/>
            <a:ext cx="10287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7010400" y="1752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Log head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add next</a:t>
            </a:r>
            <a:br>
              <a:rPr lang="en-US" sz="2000" dirty="0" smtClean="0"/>
            </a:br>
            <a:r>
              <a:rPr lang="en-US" sz="2000" dirty="0" smtClean="0"/>
              <a:t>object here</a:t>
            </a:r>
            <a:endParaRPr lang="en-US" sz="2000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772400" y="2743200"/>
            <a:ext cx="0" cy="99060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3" name="Freeform 182"/>
          <p:cNvSpPr/>
          <p:nvPr/>
        </p:nvSpPr>
        <p:spPr>
          <a:xfrm>
            <a:off x="1689315" y="4188416"/>
            <a:ext cx="1325105" cy="535983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781373" y="344838"/>
                  <a:pt x="1206285" y="178230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1676400" y="4191000"/>
            <a:ext cx="3428999" cy="533400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681711" y="329339"/>
                  <a:pt x="1216687" y="410705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1676400" y="4191000"/>
            <a:ext cx="5410200" cy="533400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669100" y="306092"/>
                  <a:pt x="1256587" y="433953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1752600" y="5867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segment replicated on disks of 3 backup servers</a:t>
            </a:r>
            <a:endParaRPr lang="en-US" sz="2000" dirty="0"/>
          </a:p>
        </p:txBody>
      </p:sp>
      <p:sp>
        <p:nvSpPr>
          <p:cNvPr id="188" name="TextBox 187"/>
          <p:cNvSpPr txBox="1"/>
          <p:nvPr/>
        </p:nvSpPr>
        <p:spPr>
          <a:xfrm>
            <a:off x="3810000" y="106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Master Server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9"/>
    </mc:Choice>
    <mc:Fallback xmlns="">
      <p:transition spd="slow" advTm="68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6"/>
          <p:cNvGrpSpPr/>
          <p:nvPr/>
        </p:nvGrpSpPr>
        <p:grpSpPr>
          <a:xfrm>
            <a:off x="5213918" y="3581400"/>
            <a:ext cx="2329882" cy="914400"/>
            <a:chOff x="4876800" y="1600200"/>
            <a:chExt cx="2329882" cy="914400"/>
          </a:xfrm>
        </p:grpSpPr>
        <p:sp>
          <p:nvSpPr>
            <p:cNvPr id="228" name="Rounded Rectangle 227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Rectangle 240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0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23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234" name="Right Arrow 233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213918" y="2514600"/>
            <a:ext cx="2329882" cy="914400"/>
            <a:chOff x="4876800" y="1600200"/>
            <a:chExt cx="2329882" cy="914400"/>
          </a:xfrm>
        </p:grpSpPr>
        <p:sp>
          <p:nvSpPr>
            <p:cNvPr id="210" name="Rounded Rectangle 209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3" name="Rectangle 222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21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216" name="Right Arrow 215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No disk I/O during write requests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Backups perform I/O in background</a:t>
            </a:r>
            <a:endParaRPr lang="en-US" dirty="0" smtClean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Buffer memory must be non-volatile (NVDIMMs?)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Writes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1518" y="1524000"/>
            <a:ext cx="2819400" cy="2971800"/>
          </a:xfrm>
          <a:prstGeom prst="roundRect">
            <a:avLst>
              <a:gd name="adj" fmla="val 5398"/>
            </a:avLst>
          </a:prstGeom>
          <a:solidFill>
            <a:srgbClr val="EFF3FB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330198" y="4249579"/>
            <a:ext cx="662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Master</a:t>
            </a:r>
            <a:endParaRPr lang="en-US" sz="1600" b="1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213918" y="1447800"/>
            <a:ext cx="2329882" cy="914400"/>
            <a:chOff x="4876800" y="1600200"/>
            <a:chExt cx="2329882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44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013518" y="3962400"/>
            <a:ext cx="12022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In-Memory Log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480118" y="1600200"/>
            <a:ext cx="533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Hash</a:t>
            </a:r>
            <a:br>
              <a:rPr lang="en-US" sz="1400" dirty="0" smtClean="0"/>
            </a:br>
            <a:r>
              <a:rPr lang="en-US" sz="1400" dirty="0" smtClean="0"/>
              <a:t>Table</a:t>
            </a:r>
            <a:endParaRPr lang="en-US" sz="1400" dirty="0"/>
          </a:p>
        </p:txBody>
      </p:sp>
      <p:sp>
        <p:nvSpPr>
          <p:cNvPr id="110" name="Rectangle 109"/>
          <p:cNvSpPr/>
          <p:nvPr/>
        </p:nvSpPr>
        <p:spPr>
          <a:xfrm>
            <a:off x="1480118" y="2057400"/>
            <a:ext cx="533401" cy="1066800"/>
          </a:xfrm>
          <a:prstGeom prst="rect">
            <a:avLst/>
          </a:prstGeom>
          <a:solidFill>
            <a:srgbClr val="C7D5F1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480118" y="22098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480118" y="23622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480118" y="25146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480118" y="26670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480118" y="28194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480118" y="29718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04118" y="1981200"/>
            <a:ext cx="549756" cy="547436"/>
            <a:chOff x="3581400" y="1958975"/>
            <a:chExt cx="1881188" cy="1873250"/>
          </a:xfrm>
          <a:effectLst/>
        </p:grpSpPr>
        <p:sp>
          <p:nvSpPr>
            <p:cNvPr id="9" name="Freeform 547"/>
            <p:cNvSpPr>
              <a:spLocks/>
            </p:cNvSpPr>
            <p:nvPr/>
          </p:nvSpPr>
          <p:spPr bwMode="auto">
            <a:xfrm>
              <a:off x="3581400" y="1958975"/>
              <a:ext cx="1881188" cy="1873250"/>
            </a:xfrm>
            <a:custGeom>
              <a:avLst/>
              <a:gdLst>
                <a:gd name="T0" fmla="*/ 495 w 1185"/>
                <a:gd name="T1" fmla="*/ 13 h 1180"/>
                <a:gd name="T2" fmla="*/ 687 w 1185"/>
                <a:gd name="T3" fmla="*/ 13 h 1180"/>
                <a:gd name="T4" fmla="*/ 687 w 1185"/>
                <a:gd name="T5" fmla="*/ 205 h 1180"/>
                <a:gd name="T6" fmla="*/ 789 w 1185"/>
                <a:gd name="T7" fmla="*/ 253 h 1180"/>
                <a:gd name="T8" fmla="*/ 926 w 1185"/>
                <a:gd name="T9" fmla="*/ 118 h 1180"/>
                <a:gd name="T10" fmla="*/ 1064 w 1185"/>
                <a:gd name="T11" fmla="*/ 255 h 1180"/>
                <a:gd name="T12" fmla="*/ 926 w 1185"/>
                <a:gd name="T13" fmla="*/ 390 h 1180"/>
                <a:gd name="T14" fmla="*/ 975 w 1185"/>
                <a:gd name="T15" fmla="*/ 493 h 1180"/>
                <a:gd name="T16" fmla="*/ 1167 w 1185"/>
                <a:gd name="T17" fmla="*/ 493 h 1180"/>
                <a:gd name="T18" fmla="*/ 1167 w 1185"/>
                <a:gd name="T19" fmla="*/ 685 h 1180"/>
                <a:gd name="T20" fmla="*/ 975 w 1185"/>
                <a:gd name="T21" fmla="*/ 685 h 1180"/>
                <a:gd name="T22" fmla="*/ 927 w 1185"/>
                <a:gd name="T23" fmla="*/ 790 h 1180"/>
                <a:gd name="T24" fmla="*/ 1064 w 1185"/>
                <a:gd name="T25" fmla="*/ 924 h 1180"/>
                <a:gd name="T26" fmla="*/ 927 w 1185"/>
                <a:gd name="T27" fmla="*/ 1060 h 1180"/>
                <a:gd name="T28" fmla="*/ 791 w 1185"/>
                <a:gd name="T29" fmla="*/ 927 h 1180"/>
                <a:gd name="T30" fmla="*/ 687 w 1185"/>
                <a:gd name="T31" fmla="*/ 973 h 1180"/>
                <a:gd name="T32" fmla="*/ 687 w 1185"/>
                <a:gd name="T33" fmla="*/ 1165 h 1180"/>
                <a:gd name="T34" fmla="*/ 495 w 1185"/>
                <a:gd name="T35" fmla="*/ 1165 h 1180"/>
                <a:gd name="T36" fmla="*/ 495 w 1185"/>
                <a:gd name="T37" fmla="*/ 973 h 1180"/>
                <a:gd name="T38" fmla="*/ 390 w 1185"/>
                <a:gd name="T39" fmla="*/ 925 h 1180"/>
                <a:gd name="T40" fmla="*/ 254 w 1185"/>
                <a:gd name="T41" fmla="*/ 1062 h 1180"/>
                <a:gd name="T42" fmla="*/ 119 w 1185"/>
                <a:gd name="T43" fmla="*/ 927 h 1180"/>
                <a:gd name="T44" fmla="*/ 257 w 1185"/>
                <a:gd name="T45" fmla="*/ 789 h 1180"/>
                <a:gd name="T46" fmla="*/ 207 w 1185"/>
                <a:gd name="T47" fmla="*/ 685 h 1180"/>
                <a:gd name="T48" fmla="*/ 15 w 1185"/>
                <a:gd name="T49" fmla="*/ 685 h 1180"/>
                <a:gd name="T50" fmla="*/ 15 w 1185"/>
                <a:gd name="T51" fmla="*/ 493 h 1180"/>
                <a:gd name="T52" fmla="*/ 207 w 1185"/>
                <a:gd name="T53" fmla="*/ 493 h 1180"/>
                <a:gd name="T54" fmla="*/ 255 w 1185"/>
                <a:gd name="T55" fmla="*/ 388 h 1180"/>
                <a:gd name="T56" fmla="*/ 119 w 1185"/>
                <a:gd name="T57" fmla="*/ 252 h 1180"/>
                <a:gd name="T58" fmla="*/ 255 w 1185"/>
                <a:gd name="T59" fmla="*/ 115 h 1180"/>
                <a:gd name="T60" fmla="*/ 393 w 1185"/>
                <a:gd name="T61" fmla="*/ 253 h 1180"/>
                <a:gd name="T62" fmla="*/ 495 w 1185"/>
                <a:gd name="T63" fmla="*/ 205 h 1180"/>
                <a:gd name="T64" fmla="*/ 495 w 1185"/>
                <a:gd name="T65" fmla="*/ 1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5" h="1180">
                  <a:moveTo>
                    <a:pt x="495" y="13"/>
                  </a:moveTo>
                  <a:cubicBezTo>
                    <a:pt x="591" y="0"/>
                    <a:pt x="687" y="13"/>
                    <a:pt x="687" y="13"/>
                  </a:cubicBezTo>
                  <a:cubicBezTo>
                    <a:pt x="687" y="13"/>
                    <a:pt x="687" y="109"/>
                    <a:pt x="687" y="205"/>
                  </a:cubicBezTo>
                  <a:cubicBezTo>
                    <a:pt x="738" y="211"/>
                    <a:pt x="789" y="253"/>
                    <a:pt x="789" y="253"/>
                  </a:cubicBezTo>
                  <a:cubicBezTo>
                    <a:pt x="789" y="253"/>
                    <a:pt x="857" y="185"/>
                    <a:pt x="926" y="118"/>
                  </a:cubicBezTo>
                  <a:cubicBezTo>
                    <a:pt x="1013" y="178"/>
                    <a:pt x="1064" y="255"/>
                    <a:pt x="1064" y="255"/>
                  </a:cubicBezTo>
                  <a:cubicBezTo>
                    <a:pt x="1064" y="255"/>
                    <a:pt x="995" y="322"/>
                    <a:pt x="926" y="390"/>
                  </a:cubicBezTo>
                  <a:cubicBezTo>
                    <a:pt x="963" y="430"/>
                    <a:pt x="975" y="493"/>
                    <a:pt x="975" y="493"/>
                  </a:cubicBezTo>
                  <a:cubicBezTo>
                    <a:pt x="975" y="493"/>
                    <a:pt x="1071" y="493"/>
                    <a:pt x="1167" y="493"/>
                  </a:cubicBezTo>
                  <a:cubicBezTo>
                    <a:pt x="1185" y="586"/>
                    <a:pt x="1167" y="685"/>
                    <a:pt x="1167" y="685"/>
                  </a:cubicBezTo>
                  <a:cubicBezTo>
                    <a:pt x="1167" y="685"/>
                    <a:pt x="1071" y="685"/>
                    <a:pt x="975" y="685"/>
                  </a:cubicBezTo>
                  <a:cubicBezTo>
                    <a:pt x="971" y="739"/>
                    <a:pt x="927" y="790"/>
                    <a:pt x="927" y="790"/>
                  </a:cubicBezTo>
                  <a:lnTo>
                    <a:pt x="1064" y="924"/>
                  </a:lnTo>
                  <a:cubicBezTo>
                    <a:pt x="1064" y="924"/>
                    <a:pt x="1005" y="1002"/>
                    <a:pt x="927" y="1060"/>
                  </a:cubicBezTo>
                  <a:cubicBezTo>
                    <a:pt x="859" y="993"/>
                    <a:pt x="791" y="927"/>
                    <a:pt x="791" y="927"/>
                  </a:cubicBezTo>
                  <a:cubicBezTo>
                    <a:pt x="791" y="927"/>
                    <a:pt x="744" y="966"/>
                    <a:pt x="687" y="973"/>
                  </a:cubicBezTo>
                  <a:cubicBezTo>
                    <a:pt x="687" y="1069"/>
                    <a:pt x="687" y="1165"/>
                    <a:pt x="687" y="1165"/>
                  </a:cubicBezTo>
                  <a:cubicBezTo>
                    <a:pt x="687" y="1165"/>
                    <a:pt x="591" y="1180"/>
                    <a:pt x="495" y="1165"/>
                  </a:cubicBezTo>
                  <a:cubicBezTo>
                    <a:pt x="495" y="1165"/>
                    <a:pt x="495" y="1069"/>
                    <a:pt x="495" y="973"/>
                  </a:cubicBezTo>
                  <a:cubicBezTo>
                    <a:pt x="441" y="967"/>
                    <a:pt x="390" y="925"/>
                    <a:pt x="390" y="925"/>
                  </a:cubicBezTo>
                  <a:cubicBezTo>
                    <a:pt x="390" y="925"/>
                    <a:pt x="322" y="993"/>
                    <a:pt x="254" y="1062"/>
                  </a:cubicBezTo>
                  <a:cubicBezTo>
                    <a:pt x="177" y="1003"/>
                    <a:pt x="119" y="927"/>
                    <a:pt x="119" y="927"/>
                  </a:cubicBezTo>
                  <a:lnTo>
                    <a:pt x="257" y="789"/>
                  </a:lnTo>
                  <a:cubicBezTo>
                    <a:pt x="257" y="789"/>
                    <a:pt x="215" y="741"/>
                    <a:pt x="207" y="685"/>
                  </a:cubicBezTo>
                  <a:cubicBezTo>
                    <a:pt x="111" y="685"/>
                    <a:pt x="15" y="685"/>
                    <a:pt x="15" y="685"/>
                  </a:cubicBezTo>
                  <a:cubicBezTo>
                    <a:pt x="0" y="589"/>
                    <a:pt x="15" y="493"/>
                    <a:pt x="15" y="493"/>
                  </a:cubicBezTo>
                  <a:cubicBezTo>
                    <a:pt x="15" y="493"/>
                    <a:pt x="111" y="493"/>
                    <a:pt x="207" y="493"/>
                  </a:cubicBezTo>
                  <a:cubicBezTo>
                    <a:pt x="212" y="441"/>
                    <a:pt x="255" y="388"/>
                    <a:pt x="255" y="388"/>
                  </a:cubicBezTo>
                  <a:cubicBezTo>
                    <a:pt x="255" y="388"/>
                    <a:pt x="187" y="320"/>
                    <a:pt x="119" y="252"/>
                  </a:cubicBezTo>
                  <a:cubicBezTo>
                    <a:pt x="179" y="172"/>
                    <a:pt x="255" y="115"/>
                    <a:pt x="255" y="115"/>
                  </a:cubicBezTo>
                  <a:lnTo>
                    <a:pt x="393" y="253"/>
                  </a:lnTo>
                  <a:cubicBezTo>
                    <a:pt x="393" y="253"/>
                    <a:pt x="441" y="210"/>
                    <a:pt x="495" y="205"/>
                  </a:cubicBezTo>
                  <a:cubicBezTo>
                    <a:pt x="495" y="109"/>
                    <a:pt x="495" y="109"/>
                    <a:pt x="495" y="13"/>
                  </a:cubicBezTo>
                  <a:close/>
                </a:path>
              </a:pathLst>
            </a:custGeom>
            <a:solidFill>
              <a:srgbClr val="94B0E8"/>
            </a:solidFill>
            <a:ln w="12700" cap="flat" cmpd="sng">
              <a:solidFill>
                <a:srgbClr val="1F48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Oval 548"/>
            <p:cNvSpPr>
              <a:spLocks noChangeArrowheads="1"/>
            </p:cNvSpPr>
            <p:nvPr/>
          </p:nvSpPr>
          <p:spPr bwMode="auto">
            <a:xfrm>
              <a:off x="4367213" y="2741613"/>
              <a:ext cx="304800" cy="304800"/>
            </a:xfrm>
            <a:prstGeom prst="ellipse">
              <a:avLst/>
            </a:prstGeom>
            <a:solidFill>
              <a:srgbClr val="EFF3FB"/>
            </a:solidFill>
            <a:ln w="12700" algn="ctr">
              <a:solidFill>
                <a:srgbClr val="1F48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1925694" y="3048000"/>
            <a:ext cx="1274706" cy="612183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778790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937319" y="2133598"/>
            <a:ext cx="382065" cy="1524002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43331"/>
              <a:gd name="connsiteY0" fmla="*/ 1 h 612184"/>
              <a:gd name="connsiteX1" fmla="*/ 1239865 w 1243331"/>
              <a:gd name="connsiteY1" fmla="*/ 612184 h 6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3331" h="612184">
                <a:moveTo>
                  <a:pt x="0" y="1"/>
                </a:moveTo>
                <a:cubicBezTo>
                  <a:pt x="1409232" y="-529"/>
                  <a:pt x="1232115" y="198896"/>
                  <a:pt x="1239865" y="612184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937318" y="2438400"/>
            <a:ext cx="914400" cy="1219200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1030966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937318" y="2743200"/>
            <a:ext cx="1371570" cy="916983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778790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937318" y="2286000"/>
            <a:ext cx="685800" cy="1371600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1030966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3278996" y="1371600"/>
            <a:ext cx="0" cy="53340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2089718" y="2362200"/>
            <a:ext cx="914400" cy="22860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308918" y="2590800"/>
            <a:ext cx="135610" cy="1053885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3591762" y="1981202"/>
            <a:ext cx="2611464" cy="439154"/>
          </a:xfrm>
          <a:custGeom>
            <a:avLst/>
            <a:gdLst>
              <a:gd name="connsiteX0" fmla="*/ 0 w 2611464"/>
              <a:gd name="connsiteY0" fmla="*/ 252023 h 252023"/>
              <a:gd name="connsiteX1" fmla="*/ 2611464 w 2611464"/>
              <a:gd name="connsiteY1" fmla="*/ 4050 h 252023"/>
              <a:gd name="connsiteX0" fmla="*/ 0 w 2611464"/>
              <a:gd name="connsiteY0" fmla="*/ 250377 h 250377"/>
              <a:gd name="connsiteX1" fmla="*/ 2611464 w 2611464"/>
              <a:gd name="connsiteY1" fmla="*/ 2404 h 250377"/>
              <a:gd name="connsiteX0" fmla="*/ 0 w 2611464"/>
              <a:gd name="connsiteY0" fmla="*/ 247973 h 247973"/>
              <a:gd name="connsiteX1" fmla="*/ 2611464 w 2611464"/>
              <a:gd name="connsiteY1" fmla="*/ 0 h 247973"/>
              <a:gd name="connsiteX0" fmla="*/ 0 w 2611464"/>
              <a:gd name="connsiteY0" fmla="*/ 247973 h 332092"/>
              <a:gd name="connsiteX1" fmla="*/ 2611464 w 2611464"/>
              <a:gd name="connsiteY1" fmla="*/ 0 h 332092"/>
              <a:gd name="connsiteX0" fmla="*/ 0 w 2611464"/>
              <a:gd name="connsiteY0" fmla="*/ 247973 h 378934"/>
              <a:gd name="connsiteX1" fmla="*/ 2611464 w 2611464"/>
              <a:gd name="connsiteY1" fmla="*/ 0 h 378934"/>
              <a:gd name="connsiteX0" fmla="*/ 0 w 2611464"/>
              <a:gd name="connsiteY0" fmla="*/ 247973 h 405374"/>
              <a:gd name="connsiteX1" fmla="*/ 2611464 w 2611464"/>
              <a:gd name="connsiteY1" fmla="*/ 0 h 4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1464" h="405374">
                <a:moveTo>
                  <a:pt x="0" y="247973"/>
                </a:moveTo>
                <a:cubicBezTo>
                  <a:pt x="1190786" y="418504"/>
                  <a:pt x="2071607" y="577113"/>
                  <a:pt x="2611464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576265" y="2389322"/>
            <a:ext cx="2626962" cy="1001565"/>
          </a:xfrm>
          <a:custGeom>
            <a:avLst/>
            <a:gdLst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15139"/>
              <a:gd name="connsiteX1" fmla="*/ 1038387 w 2588217"/>
              <a:gd name="connsiteY1" fmla="*/ 511444 h 1015139"/>
              <a:gd name="connsiteX2" fmla="*/ 1968285 w 2588217"/>
              <a:gd name="connsiteY2" fmla="*/ 1015139 h 1015139"/>
              <a:gd name="connsiteX3" fmla="*/ 2588217 w 2588217"/>
              <a:gd name="connsiteY3" fmla="*/ 836908 h 1015139"/>
              <a:gd name="connsiteX0" fmla="*/ 0 w 2588217"/>
              <a:gd name="connsiteY0" fmla="*/ 0 h 1015139"/>
              <a:gd name="connsiteX1" fmla="*/ 1968285 w 2588217"/>
              <a:gd name="connsiteY1" fmla="*/ 1015139 h 1015139"/>
              <a:gd name="connsiteX2" fmla="*/ 2588217 w 2588217"/>
              <a:gd name="connsiteY2" fmla="*/ 836908 h 1015139"/>
              <a:gd name="connsiteX0" fmla="*/ 0 w 2588217"/>
              <a:gd name="connsiteY0" fmla="*/ 0 h 1072518"/>
              <a:gd name="connsiteX1" fmla="*/ 1968285 w 2588217"/>
              <a:gd name="connsiteY1" fmla="*/ 1015139 h 1072518"/>
              <a:gd name="connsiteX2" fmla="*/ 2588217 w 2588217"/>
              <a:gd name="connsiteY2" fmla="*/ 836908 h 1072518"/>
              <a:gd name="connsiteX0" fmla="*/ 0 w 2588217"/>
              <a:gd name="connsiteY0" fmla="*/ 0 h 1072518"/>
              <a:gd name="connsiteX1" fmla="*/ 1968285 w 2588217"/>
              <a:gd name="connsiteY1" fmla="*/ 1015139 h 1072518"/>
              <a:gd name="connsiteX2" fmla="*/ 2588217 w 2588217"/>
              <a:gd name="connsiteY2" fmla="*/ 836908 h 1072518"/>
              <a:gd name="connsiteX0" fmla="*/ 0 w 2588217"/>
              <a:gd name="connsiteY0" fmla="*/ 0 h 1092042"/>
              <a:gd name="connsiteX1" fmla="*/ 1968285 w 2588217"/>
              <a:gd name="connsiteY1" fmla="*/ 1015139 h 1092042"/>
              <a:gd name="connsiteX2" fmla="*/ 2588217 w 2588217"/>
              <a:gd name="connsiteY2" fmla="*/ 836908 h 1092042"/>
              <a:gd name="connsiteX0" fmla="*/ 0 w 2588217"/>
              <a:gd name="connsiteY0" fmla="*/ 0 h 1032184"/>
              <a:gd name="connsiteX1" fmla="*/ 1968285 w 2588217"/>
              <a:gd name="connsiteY1" fmla="*/ 1015139 h 1032184"/>
              <a:gd name="connsiteX2" fmla="*/ 2588217 w 2588217"/>
              <a:gd name="connsiteY2" fmla="*/ 836908 h 1032184"/>
              <a:gd name="connsiteX0" fmla="*/ 0 w 2588217"/>
              <a:gd name="connsiteY0" fmla="*/ 0 h 1018152"/>
              <a:gd name="connsiteX1" fmla="*/ 1968285 w 2588217"/>
              <a:gd name="connsiteY1" fmla="*/ 1015139 h 1018152"/>
              <a:gd name="connsiteX2" fmla="*/ 2588217 w 2588217"/>
              <a:gd name="connsiteY2" fmla="*/ 836908 h 1018152"/>
              <a:gd name="connsiteX0" fmla="*/ 0 w 2588217"/>
              <a:gd name="connsiteY0" fmla="*/ 0 h 1025159"/>
              <a:gd name="connsiteX1" fmla="*/ 1968285 w 2588217"/>
              <a:gd name="connsiteY1" fmla="*/ 1015139 h 1025159"/>
              <a:gd name="connsiteX2" fmla="*/ 2588217 w 2588217"/>
              <a:gd name="connsiteY2" fmla="*/ 836908 h 1025159"/>
              <a:gd name="connsiteX0" fmla="*/ 0 w 2588217"/>
              <a:gd name="connsiteY0" fmla="*/ 0 h 984335"/>
              <a:gd name="connsiteX1" fmla="*/ 1495587 w 2588217"/>
              <a:gd name="connsiteY1" fmla="*/ 951692 h 984335"/>
              <a:gd name="connsiteX2" fmla="*/ 2588217 w 2588217"/>
              <a:gd name="connsiteY2" fmla="*/ 836908 h 984335"/>
              <a:gd name="connsiteX0" fmla="*/ 0 w 2588217"/>
              <a:gd name="connsiteY0" fmla="*/ 0 h 976424"/>
              <a:gd name="connsiteX1" fmla="*/ 1425845 w 2588217"/>
              <a:gd name="connsiteY1" fmla="*/ 935831 h 976424"/>
              <a:gd name="connsiteX2" fmla="*/ 2588217 w 2588217"/>
              <a:gd name="connsiteY2" fmla="*/ 836908 h 976424"/>
              <a:gd name="connsiteX0" fmla="*/ 0 w 2588217"/>
              <a:gd name="connsiteY0" fmla="*/ 0 h 1000795"/>
              <a:gd name="connsiteX1" fmla="*/ 1425845 w 2588217"/>
              <a:gd name="connsiteY1" fmla="*/ 935831 h 1000795"/>
              <a:gd name="connsiteX2" fmla="*/ 2588217 w 2588217"/>
              <a:gd name="connsiteY2" fmla="*/ 836908 h 1000795"/>
              <a:gd name="connsiteX0" fmla="*/ 0 w 2588217"/>
              <a:gd name="connsiteY0" fmla="*/ 0 h 1000795"/>
              <a:gd name="connsiteX1" fmla="*/ 1425845 w 2588217"/>
              <a:gd name="connsiteY1" fmla="*/ 935831 h 1000795"/>
              <a:gd name="connsiteX2" fmla="*/ 2588217 w 2588217"/>
              <a:gd name="connsiteY2" fmla="*/ 836908 h 1000795"/>
              <a:gd name="connsiteX0" fmla="*/ 0 w 2588217"/>
              <a:gd name="connsiteY0" fmla="*/ 0 h 995469"/>
              <a:gd name="connsiteX1" fmla="*/ 1425845 w 2588217"/>
              <a:gd name="connsiteY1" fmla="*/ 935831 h 995469"/>
              <a:gd name="connsiteX2" fmla="*/ 2588217 w 2588217"/>
              <a:gd name="connsiteY2" fmla="*/ 836908 h 995469"/>
              <a:gd name="connsiteX0" fmla="*/ 0 w 2588217"/>
              <a:gd name="connsiteY0" fmla="*/ 0 h 836908"/>
              <a:gd name="connsiteX1" fmla="*/ 2588217 w 2588217"/>
              <a:gd name="connsiteY1" fmla="*/ 836908 h 836908"/>
              <a:gd name="connsiteX0" fmla="*/ 0 w 2588217"/>
              <a:gd name="connsiteY0" fmla="*/ 0 h 989394"/>
              <a:gd name="connsiteX1" fmla="*/ 2588217 w 2588217"/>
              <a:gd name="connsiteY1" fmla="*/ 836908 h 989394"/>
              <a:gd name="connsiteX0" fmla="*/ 0 w 2588217"/>
              <a:gd name="connsiteY0" fmla="*/ 0 h 1071654"/>
              <a:gd name="connsiteX1" fmla="*/ 2588217 w 2588217"/>
              <a:gd name="connsiteY1" fmla="*/ 836908 h 1071654"/>
              <a:gd name="connsiteX0" fmla="*/ 0 w 2611464"/>
              <a:gd name="connsiteY0" fmla="*/ 0 h 1046613"/>
              <a:gd name="connsiteX1" fmla="*/ 2611464 w 2611464"/>
              <a:gd name="connsiteY1" fmla="*/ 805185 h 1046613"/>
              <a:gd name="connsiteX0" fmla="*/ 0 w 2611464"/>
              <a:gd name="connsiteY0" fmla="*/ 0 h 1123655"/>
              <a:gd name="connsiteX1" fmla="*/ 2611464 w 2611464"/>
              <a:gd name="connsiteY1" fmla="*/ 805185 h 1123655"/>
              <a:gd name="connsiteX0" fmla="*/ 0 w 2611464"/>
              <a:gd name="connsiteY0" fmla="*/ 0 h 1068897"/>
              <a:gd name="connsiteX1" fmla="*/ 2611464 w 2611464"/>
              <a:gd name="connsiteY1" fmla="*/ 733807 h 1068897"/>
              <a:gd name="connsiteX0" fmla="*/ 0 w 2626962"/>
              <a:gd name="connsiteY0" fmla="*/ 0 h 1056925"/>
              <a:gd name="connsiteX1" fmla="*/ 2626962 w 2626962"/>
              <a:gd name="connsiteY1" fmla="*/ 717946 h 1056925"/>
              <a:gd name="connsiteX0" fmla="*/ 0 w 2657959"/>
              <a:gd name="connsiteY0" fmla="*/ 0 h 998207"/>
              <a:gd name="connsiteX1" fmla="*/ 2657959 w 2657959"/>
              <a:gd name="connsiteY1" fmla="*/ 638639 h 998207"/>
              <a:gd name="connsiteX0" fmla="*/ 0 w 2626962"/>
              <a:gd name="connsiteY0" fmla="*/ 0 h 1021459"/>
              <a:gd name="connsiteX1" fmla="*/ 2626962 w 2626962"/>
              <a:gd name="connsiteY1" fmla="*/ 670362 h 1021459"/>
              <a:gd name="connsiteX0" fmla="*/ 0 w 2626962"/>
              <a:gd name="connsiteY0" fmla="*/ 0 h 1025038"/>
              <a:gd name="connsiteX1" fmla="*/ 2626962 w 2626962"/>
              <a:gd name="connsiteY1" fmla="*/ 670362 h 10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6962" h="1025038">
                <a:moveTo>
                  <a:pt x="0" y="0"/>
                </a:moveTo>
                <a:cubicBezTo>
                  <a:pt x="738753" y="921362"/>
                  <a:pt x="1415512" y="1398599"/>
                  <a:pt x="2626962" y="670362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467775" y="2528809"/>
            <a:ext cx="2712203" cy="1864780"/>
          </a:xfrm>
          <a:custGeom>
            <a:avLst/>
            <a:gdLst>
              <a:gd name="connsiteX0" fmla="*/ 0 w 2588217"/>
              <a:gd name="connsiteY0" fmla="*/ 0 h 2159369"/>
              <a:gd name="connsiteX1" fmla="*/ 1464590 w 2588217"/>
              <a:gd name="connsiteY1" fmla="*/ 1999281 h 2159369"/>
              <a:gd name="connsiteX2" fmla="*/ 2588217 w 2588217"/>
              <a:gd name="connsiteY2" fmla="*/ 1890793 h 2159369"/>
              <a:gd name="connsiteX0" fmla="*/ 0 w 2588217"/>
              <a:gd name="connsiteY0" fmla="*/ 0 h 2159369"/>
              <a:gd name="connsiteX1" fmla="*/ 1464590 w 2588217"/>
              <a:gd name="connsiteY1" fmla="*/ 1999281 h 2159369"/>
              <a:gd name="connsiteX2" fmla="*/ 2588217 w 2588217"/>
              <a:gd name="connsiteY2" fmla="*/ 1890793 h 2159369"/>
              <a:gd name="connsiteX0" fmla="*/ 0 w 2588217"/>
              <a:gd name="connsiteY0" fmla="*/ 0 h 2101462"/>
              <a:gd name="connsiteX1" fmla="*/ 1464590 w 2588217"/>
              <a:gd name="connsiteY1" fmla="*/ 1999281 h 2101462"/>
              <a:gd name="connsiteX2" fmla="*/ 2588217 w 2588217"/>
              <a:gd name="connsiteY2" fmla="*/ 1890793 h 2101462"/>
              <a:gd name="connsiteX0" fmla="*/ 0 w 2588217"/>
              <a:gd name="connsiteY0" fmla="*/ 0 h 2134413"/>
              <a:gd name="connsiteX1" fmla="*/ 1464590 w 2588217"/>
              <a:gd name="connsiteY1" fmla="*/ 1976034 h 2134413"/>
              <a:gd name="connsiteX2" fmla="*/ 2588217 w 2588217"/>
              <a:gd name="connsiteY2" fmla="*/ 1867546 h 2134413"/>
              <a:gd name="connsiteX0" fmla="*/ 0 w 2588217"/>
              <a:gd name="connsiteY0" fmla="*/ 0 h 2100285"/>
              <a:gd name="connsiteX1" fmla="*/ 1464590 w 2588217"/>
              <a:gd name="connsiteY1" fmla="*/ 1976034 h 2100285"/>
              <a:gd name="connsiteX2" fmla="*/ 2588217 w 2588217"/>
              <a:gd name="connsiteY2" fmla="*/ 1867546 h 2100285"/>
              <a:gd name="connsiteX0" fmla="*/ 0 w 2588217"/>
              <a:gd name="connsiteY0" fmla="*/ 0 h 2086689"/>
              <a:gd name="connsiteX1" fmla="*/ 1464590 w 2588217"/>
              <a:gd name="connsiteY1" fmla="*/ 1976034 h 2086689"/>
              <a:gd name="connsiteX2" fmla="*/ 2588217 w 2588217"/>
              <a:gd name="connsiteY2" fmla="*/ 1867546 h 2086689"/>
              <a:gd name="connsiteX0" fmla="*/ 0 w 2588217"/>
              <a:gd name="connsiteY0" fmla="*/ 0 h 1867546"/>
              <a:gd name="connsiteX1" fmla="*/ 2588217 w 2588217"/>
              <a:gd name="connsiteY1" fmla="*/ 1867546 h 1867546"/>
              <a:gd name="connsiteX0" fmla="*/ 0 w 2588217"/>
              <a:gd name="connsiteY0" fmla="*/ 0 h 2013239"/>
              <a:gd name="connsiteX1" fmla="*/ 2588217 w 2588217"/>
              <a:gd name="connsiteY1" fmla="*/ 1867546 h 2013239"/>
              <a:gd name="connsiteX0" fmla="*/ 0 w 2588217"/>
              <a:gd name="connsiteY0" fmla="*/ 0 h 2047053"/>
              <a:gd name="connsiteX1" fmla="*/ 2588217 w 2588217"/>
              <a:gd name="connsiteY1" fmla="*/ 1867546 h 2047053"/>
              <a:gd name="connsiteX0" fmla="*/ 0 w 2588217"/>
              <a:gd name="connsiteY0" fmla="*/ 0 h 2098972"/>
              <a:gd name="connsiteX1" fmla="*/ 2588217 w 2588217"/>
              <a:gd name="connsiteY1" fmla="*/ 1867546 h 2098972"/>
              <a:gd name="connsiteX0" fmla="*/ 0 w 2588217"/>
              <a:gd name="connsiteY0" fmla="*/ 0 h 1960418"/>
              <a:gd name="connsiteX1" fmla="*/ 2588217 w 2588217"/>
              <a:gd name="connsiteY1" fmla="*/ 1712563 h 1960418"/>
              <a:gd name="connsiteX0" fmla="*/ 0 w 2634712"/>
              <a:gd name="connsiteY0" fmla="*/ 0 h 1953547"/>
              <a:gd name="connsiteX1" fmla="*/ 2634712 w 2634712"/>
              <a:gd name="connsiteY1" fmla="*/ 1704814 h 1953547"/>
              <a:gd name="connsiteX0" fmla="*/ 0 w 2712203"/>
              <a:gd name="connsiteY0" fmla="*/ 0 h 1864780"/>
              <a:gd name="connsiteX1" fmla="*/ 2712203 w 2712203"/>
              <a:gd name="connsiteY1" fmla="*/ 1604075 h 186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2203" h="1864780">
                <a:moveTo>
                  <a:pt x="0" y="0"/>
                </a:moveTo>
                <a:cubicBezTo>
                  <a:pt x="452034" y="1126210"/>
                  <a:pt x="1407762" y="2430652"/>
                  <a:pt x="2712203" y="1604075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439722" y="971490"/>
            <a:ext cx="170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Write request</a:t>
            </a:r>
            <a:endParaRPr lang="en-US" sz="2000" dirty="0"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34882" y="3657600"/>
            <a:ext cx="2222718" cy="228600"/>
            <a:chOff x="5930682" y="6172200"/>
            <a:chExt cx="2222718" cy="228600"/>
          </a:xfrm>
        </p:grpSpPr>
        <p:sp>
          <p:nvSpPr>
            <p:cNvPr id="125" name="Rectangle 124"/>
            <p:cNvSpPr/>
            <p:nvPr/>
          </p:nvSpPr>
          <p:spPr>
            <a:xfrm>
              <a:off x="7620000" y="6172200"/>
              <a:ext cx="533400" cy="228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0" y="6172200"/>
              <a:ext cx="152400" cy="228600"/>
            </a:xfrm>
            <a:prstGeom prst="rect">
              <a:avLst/>
            </a:prstGeom>
            <a:solidFill>
              <a:srgbClr val="9AB3E6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72400" y="6172200"/>
              <a:ext cx="76200" cy="228600"/>
            </a:xfrm>
            <a:prstGeom prst="rect">
              <a:avLst/>
            </a:prstGeom>
            <a:solidFill>
              <a:srgbClr val="5781D5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48600" y="6172200"/>
              <a:ext cx="76200" cy="228600"/>
            </a:xfrm>
            <a:prstGeom prst="rect">
              <a:avLst/>
            </a:prstGeom>
            <a:solidFill>
              <a:srgbClr val="E1E8F7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924800" y="6172200"/>
              <a:ext cx="152400" cy="228600"/>
            </a:xfrm>
            <a:prstGeom prst="rect">
              <a:avLst/>
            </a:prstGeom>
            <a:solidFill>
              <a:srgbClr val="FFBAC7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30682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92498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56894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32" name="Straight Arrow Connector 131"/>
          <p:cNvCxnSpPr/>
          <p:nvPr/>
        </p:nvCxnSpPr>
        <p:spPr>
          <a:xfrm>
            <a:off x="3733800" y="3771900"/>
            <a:ext cx="228600" cy="0"/>
          </a:xfrm>
          <a:prstGeom prst="straightConnector1">
            <a:avLst/>
          </a:prstGeom>
          <a:ln w="19050" cap="rnd">
            <a:solidFill>
              <a:srgbClr val="4974CB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Log </a:t>
            </a:r>
            <a:r>
              <a:rPr lang="en-US" smtClean="0"/>
              <a:t>on disk/fla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Except during crash recovery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During recovery, read entire log for a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 on Secondary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in Storage Systems</a:t>
            </a:r>
            <a:endParaRPr lang="en-US" dirty="0"/>
          </a:p>
        </p:txBody>
      </p:sp>
      <p:sp>
        <p:nvSpPr>
          <p:cNvPr id="118" name="Content Placeholder 11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953000" cy="5059363"/>
          </a:xfrm>
        </p:spPr>
        <p:txBody>
          <a:bodyPr/>
          <a:lstStyle/>
          <a:p>
            <a:r>
              <a:rPr lang="en-US" dirty="0" smtClean="0"/>
              <a:t>DRAM usage specialized/limited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Clumsy</a:t>
            </a:r>
            <a:r>
              <a:rPr lang="en-US" dirty="0" smtClean="0"/>
              <a:t> (manual backing store management)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Lost performance </a:t>
            </a:r>
            <a:r>
              <a:rPr lang="en-US" dirty="0" smtClean="0"/>
              <a:t>(cache misses, backing store)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44658" y="1480088"/>
            <a:ext cx="7679410" cy="4200041"/>
          </a:xfrm>
          <a:custGeom>
            <a:avLst/>
            <a:gdLst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9410" h="4200041">
                <a:moveTo>
                  <a:pt x="0" y="4200041"/>
                </a:moveTo>
                <a:cubicBezTo>
                  <a:pt x="3667932" y="4125132"/>
                  <a:pt x="6762428" y="3949485"/>
                  <a:pt x="7679410" y="0"/>
                </a:cubicBezTo>
              </a:path>
            </a:pathLst>
          </a:custGeom>
          <a:ln w="88900" cap="rnd">
            <a:solidFill>
              <a:srgbClr val="193877"/>
            </a:solidFill>
            <a:tailEnd type="arrow" w="lg" len="lg"/>
          </a:ln>
          <a:effectLst>
            <a:outerShdw blurRad="101600" dist="889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658" y="5867400"/>
            <a:ext cx="7537342" cy="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86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908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579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08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3441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60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86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520" y="4349087"/>
            <a:ext cx="1385956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UNIX buffer</a:t>
            </a:r>
            <a:br>
              <a:rPr lang="en-US" dirty="0"/>
            </a:br>
            <a:r>
              <a:rPr lang="en-US" dirty="0"/>
              <a:t>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3239869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8837" y="3958478"/>
            <a:ext cx="1133644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Large file</a:t>
            </a:r>
            <a:br>
              <a:rPr lang="en-US" dirty="0"/>
            </a:br>
            <a:r>
              <a:rPr lang="en-US" dirty="0"/>
              <a:t>caches</a:t>
            </a:r>
          </a:p>
        </p:txBody>
      </p:sp>
      <p:sp>
        <p:nvSpPr>
          <p:cNvPr id="65" name="Oval 64"/>
          <p:cNvSpPr/>
          <p:nvPr/>
        </p:nvSpPr>
        <p:spPr>
          <a:xfrm>
            <a:off x="1429319" y="5515383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54058" y="543530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892" y="5347485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04275" y="4461500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64245" y="390872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36756" y="3603927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7488" y="420577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122549" y="3040818"/>
            <a:ext cx="1915910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Web indexes</a:t>
            </a:r>
            <a:br>
              <a:rPr lang="en-US" dirty="0"/>
            </a:br>
            <a:r>
              <a:rPr lang="en-US" dirty="0"/>
              <a:t>entirely in DRAM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0971" y="2438400"/>
            <a:ext cx="1441420" cy="369332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memcached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91408" y="1233100"/>
            <a:ext cx="1937389" cy="923330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Facebook:</a:t>
            </a:r>
            <a:br>
              <a:rPr lang="en-US" dirty="0"/>
            </a:br>
            <a:r>
              <a:rPr lang="en-US" dirty="0"/>
              <a:t>200 TB total data</a:t>
            </a:r>
            <a:br>
              <a:rPr lang="en-US" dirty="0"/>
            </a:br>
            <a:r>
              <a:rPr lang="en-US" dirty="0"/>
              <a:t>150 TB cache!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4371" y="4888992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DBs, again</a:t>
            </a:r>
          </a:p>
        </p:txBody>
      </p:sp>
      <p:cxnSp>
        <p:nvCxnSpPr>
          <p:cNvPr id="77" name="Straight Connector 76"/>
          <p:cNvCxnSpPr>
            <a:stCxn id="65" idx="0"/>
          </p:cNvCxnSpPr>
          <p:nvPr/>
        </p:nvCxnSpPr>
        <p:spPr>
          <a:xfrm flipV="1">
            <a:off x="1585148" y="4995418"/>
            <a:ext cx="0" cy="51996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1"/>
            <a:endCxn id="50" idx="2"/>
          </p:cNvCxnSpPr>
          <p:nvPr/>
        </p:nvCxnSpPr>
        <p:spPr>
          <a:xfrm flipH="1" flipV="1">
            <a:off x="2169255" y="3886200"/>
            <a:ext cx="930444" cy="159108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7" idx="0"/>
            <a:endCxn id="51" idx="2"/>
          </p:cNvCxnSpPr>
          <p:nvPr/>
        </p:nvCxnSpPr>
        <p:spPr>
          <a:xfrm flipH="1" flipV="1">
            <a:off x="3955659" y="4604809"/>
            <a:ext cx="11062" cy="74267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2"/>
          </p:cNvCxnSpPr>
          <p:nvPr/>
        </p:nvCxnSpPr>
        <p:spPr>
          <a:xfrm flipH="1" flipV="1">
            <a:off x="5080504" y="3687149"/>
            <a:ext cx="1343543" cy="83835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24600" y="2807980"/>
            <a:ext cx="502403" cy="1407559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336756" y="2156430"/>
            <a:ext cx="102430" cy="145467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84203" y="4207790"/>
            <a:ext cx="244594" cy="68120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Entry Types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3716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Table </a:t>
            </a:r>
            <a:r>
              <a:rPr lang="en-US" sz="2200" dirty="0" smtClean="0">
                <a:solidFill>
                  <a:srgbClr val="3663BC"/>
                </a:solidFill>
              </a:rPr>
              <a:t>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1371600"/>
            <a:ext cx="6858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Key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1371600"/>
            <a:ext cx="24384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Value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13716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Version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0" y="1371600"/>
            <a:ext cx="1524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Timestamp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151" y="990600"/>
            <a:ext cx="895449" cy="3048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Object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3429000" y="2286000"/>
            <a:ext cx="16764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151" y="1905000"/>
            <a:ext cx="3867249" cy="3048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Tombstone </a:t>
            </a:r>
            <a:r>
              <a:rPr lang="en-US" sz="2200" dirty="0" smtClean="0"/>
              <a:t>(identifies dead object)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457200" y="3200400"/>
            <a:ext cx="13716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Master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800" y="32004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151" y="2819400"/>
            <a:ext cx="2571849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Segment Header</a:t>
            </a:r>
            <a:endParaRPr lang="en-US" sz="2200" b="1" dirty="0"/>
          </a:p>
        </p:txBody>
      </p:sp>
      <p:sp>
        <p:nvSpPr>
          <p:cNvPr id="33" name="Rectangle 32"/>
          <p:cNvSpPr/>
          <p:nvPr/>
        </p:nvSpPr>
        <p:spPr>
          <a:xfrm>
            <a:off x="457200" y="22860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Table </a:t>
            </a:r>
            <a:r>
              <a:rPr lang="en-US" sz="2200" dirty="0" smtClean="0">
                <a:solidFill>
                  <a:srgbClr val="3663BC"/>
                </a:solidFill>
              </a:rPr>
              <a:t>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2286000"/>
            <a:ext cx="6858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Key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0" y="22860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Version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74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151" y="3733800"/>
            <a:ext cx="5238849" cy="304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Log Digest </a:t>
            </a:r>
            <a:r>
              <a:rPr lang="en-US" sz="2200" dirty="0" smtClean="0"/>
              <a:t>(identifies all segments in log)</a:t>
            </a:r>
            <a:endParaRPr lang="en-US" sz="2200" dirty="0"/>
          </a:p>
        </p:txBody>
      </p:sp>
      <p:sp>
        <p:nvSpPr>
          <p:cNvPr id="39" name="Rectangle 38"/>
          <p:cNvSpPr/>
          <p:nvPr/>
        </p:nvSpPr>
        <p:spPr>
          <a:xfrm>
            <a:off x="4572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148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7600" y="4114800"/>
            <a:ext cx="457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...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6151" y="4648200"/>
            <a:ext cx="2343249" cy="304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Tablet Statistics </a:t>
            </a:r>
            <a:endParaRPr lang="en-US" sz="2200" dirty="0"/>
          </a:p>
        </p:txBody>
      </p:sp>
      <p:sp>
        <p:nvSpPr>
          <p:cNvPr id="47" name="Rectangle 46"/>
          <p:cNvSpPr/>
          <p:nvPr/>
        </p:nvSpPr>
        <p:spPr>
          <a:xfrm>
            <a:off x="457200" y="5029200"/>
            <a:ext cx="6858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For each tablet: # log entries, log bytes (compressed)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6151" y="5562600"/>
            <a:ext cx="2267049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Safe Version</a:t>
            </a:r>
            <a:endParaRPr lang="en-US" sz="2200" dirty="0"/>
          </a:p>
        </p:txBody>
      </p:sp>
      <p:sp>
        <p:nvSpPr>
          <p:cNvPr id="49" name="Rectangle 48"/>
          <p:cNvSpPr/>
          <p:nvPr/>
        </p:nvSpPr>
        <p:spPr>
          <a:xfrm>
            <a:off x="457200" y="5943600"/>
            <a:ext cx="5334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Version # larger than any used on master</a:t>
            </a:r>
            <a:endParaRPr lang="en-US" sz="2200" dirty="0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3124200" y="1752600"/>
            <a:ext cx="1447800" cy="381000"/>
          </a:xfrm>
          <a:prstGeom prst="roundRect">
            <a:avLst/>
          </a:prstGeom>
          <a:solidFill>
            <a:srgbClr val="FFE1E7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28600" y="1752600"/>
            <a:ext cx="1447800" cy="381000"/>
          </a:xfrm>
          <a:prstGeom prst="roundRect">
            <a:avLst/>
          </a:prstGeom>
          <a:solidFill>
            <a:srgbClr val="FFE1E7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Pick segments with lots of free space: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 live objects (survivors):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Free cleaned segments (and backup replicas)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chemeClr val="accent4"/>
                </a:solidFill>
              </a:rPr>
              <a:t>Cleaning is incremental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Cleaning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18288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18288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8288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18288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8288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9800" y="18288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18288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18288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1200" y="18288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14600" y="18288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43200" y="18288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18288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38600" y="18288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18288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48200" y="18288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8288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526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82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960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800" y="36576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" y="36576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8200" y="36576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81400" y="36576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6576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09800" y="36576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752600" y="36576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05000" y="36576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81200" y="36576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14600" y="36576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743200" y="36576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57800" y="36576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038600" y="36576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6576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48200" y="36576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36576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096000" y="36576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48400" y="36576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36576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36576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81800" y="36576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991892" y="3254633"/>
            <a:ext cx="5485108" cy="329350"/>
          </a:xfrm>
          <a:custGeom>
            <a:avLst/>
            <a:gdLst>
              <a:gd name="connsiteX0" fmla="*/ 0 w 5718874"/>
              <a:gd name="connsiteY0" fmla="*/ 0 h 7749"/>
              <a:gd name="connsiteX1" fmla="*/ 5718874 w 5718874"/>
              <a:gd name="connsiteY1" fmla="*/ 7749 h 7749"/>
              <a:gd name="connsiteX0" fmla="*/ 0 w 10000"/>
              <a:gd name="connsiteY0" fmla="*/ 290018 h 300018"/>
              <a:gd name="connsiteX1" fmla="*/ 10000 w 10000"/>
              <a:gd name="connsiteY1" fmla="*/ 300018 h 300018"/>
              <a:gd name="connsiteX0" fmla="*/ 0 w 10000"/>
              <a:gd name="connsiteY0" fmla="*/ 245575 h 255575"/>
              <a:gd name="connsiteX1" fmla="*/ 10000 w 10000"/>
              <a:gd name="connsiteY1" fmla="*/ 255575 h 255575"/>
              <a:gd name="connsiteX0" fmla="*/ 0 w 10000"/>
              <a:gd name="connsiteY0" fmla="*/ 415023 h 425023"/>
              <a:gd name="connsiteX1" fmla="*/ 10000 w 10000"/>
              <a:gd name="connsiteY1" fmla="*/ 425023 h 4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5023">
                <a:moveTo>
                  <a:pt x="0" y="415023"/>
                </a:moveTo>
                <a:cubicBezTo>
                  <a:pt x="1991" y="-141654"/>
                  <a:pt x="7995" y="-138322"/>
                  <a:pt x="10000" y="425023"/>
                </a:cubicBezTo>
              </a:path>
            </a:pathLst>
          </a:custGeom>
          <a:noFill/>
          <a:ln w="22225"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886200" y="3429000"/>
            <a:ext cx="2590800" cy="152400"/>
          </a:xfrm>
          <a:custGeom>
            <a:avLst/>
            <a:gdLst>
              <a:gd name="connsiteX0" fmla="*/ 0 w 5718874"/>
              <a:gd name="connsiteY0" fmla="*/ 0 h 7749"/>
              <a:gd name="connsiteX1" fmla="*/ 5718874 w 5718874"/>
              <a:gd name="connsiteY1" fmla="*/ 7749 h 7749"/>
              <a:gd name="connsiteX0" fmla="*/ 0 w 10000"/>
              <a:gd name="connsiteY0" fmla="*/ 290018 h 300018"/>
              <a:gd name="connsiteX1" fmla="*/ 10000 w 10000"/>
              <a:gd name="connsiteY1" fmla="*/ 300018 h 300018"/>
              <a:gd name="connsiteX0" fmla="*/ 0 w 10000"/>
              <a:gd name="connsiteY0" fmla="*/ 245575 h 255575"/>
              <a:gd name="connsiteX1" fmla="*/ 10000 w 10000"/>
              <a:gd name="connsiteY1" fmla="*/ 255575 h 255575"/>
              <a:gd name="connsiteX0" fmla="*/ 0 w 10000"/>
              <a:gd name="connsiteY0" fmla="*/ 415023 h 425023"/>
              <a:gd name="connsiteX1" fmla="*/ 10000 w 10000"/>
              <a:gd name="connsiteY1" fmla="*/ 425023 h 4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5023">
                <a:moveTo>
                  <a:pt x="0" y="415023"/>
                </a:moveTo>
                <a:cubicBezTo>
                  <a:pt x="1991" y="-141654"/>
                  <a:pt x="7995" y="-138322"/>
                  <a:pt x="10000" y="425023"/>
                </a:cubicBezTo>
              </a:path>
            </a:pathLst>
          </a:custGeom>
          <a:noFill/>
          <a:ln w="22225"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48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7526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004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82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0960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438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76800" y="50292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209800" y="50292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752600" y="50292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05000" y="50292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981200" y="50292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514600" y="50292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743200" y="50292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57800" y="50292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724400" y="50292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48200" y="50292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6400" y="50292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096000" y="50292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248400" y="50292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477000" y="50292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553200" y="50292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81800" y="50292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577679" y="21614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038600" y="23138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581400" y="39902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042321" y="41426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81400" y="53618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42321" y="55142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How to prevent reincarnation during crash recovery?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Tombstones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Written into log when object deleted or overwritten:</a:t>
            </a:r>
          </a:p>
          <a:p>
            <a:pPr lvl="2"/>
            <a:r>
              <a:rPr lang="en-US" dirty="0" smtClean="0"/>
              <a:t>Table id</a:t>
            </a:r>
          </a:p>
          <a:p>
            <a:pPr lvl="2"/>
            <a:r>
              <a:rPr lang="en-US" dirty="0" smtClean="0"/>
              <a:t>Object key</a:t>
            </a:r>
          </a:p>
          <a:p>
            <a:pPr lvl="2"/>
            <a:r>
              <a:rPr lang="en-US" dirty="0" smtClean="0"/>
              <a:t>Version of dead object</a:t>
            </a:r>
          </a:p>
          <a:p>
            <a:pPr lvl="2"/>
            <a:r>
              <a:rPr lang="en-US" dirty="0" smtClean="0"/>
              <a:t>Id of segment where object stored</a:t>
            </a:r>
          </a:p>
          <a:p>
            <a:r>
              <a:rPr lang="en-US" dirty="0" smtClean="0"/>
              <a:t>When can tombstone be cleaned?</a:t>
            </a:r>
          </a:p>
          <a:p>
            <a:pPr lvl="1"/>
            <a:r>
              <a:rPr lang="en-US" dirty="0" smtClean="0"/>
              <a:t>After segment containing object has been cleaned</a:t>
            </a:r>
            <a:br>
              <a:rPr lang="en-US" dirty="0" smtClean="0"/>
            </a:br>
            <a:r>
              <a:rPr lang="en-US" dirty="0" smtClean="0"/>
              <a:t>(and replicas deleted on backups)</a:t>
            </a:r>
          </a:p>
          <a:p>
            <a:r>
              <a:rPr lang="en-US" dirty="0" smtClean="0"/>
              <a:t>Note: tombstones are a mixed blessing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"/>
    </mc:Choice>
    <mc:Fallback xmlns="">
      <p:transition spd="slow" advTm="115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800600" y="4624953"/>
            <a:ext cx="2895600" cy="762000"/>
            <a:chOff x="5105400" y="4648200"/>
            <a:chExt cx="2819400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/>
            <p:cNvSpPr/>
            <p:nvPr/>
          </p:nvSpPr>
          <p:spPr>
            <a:xfrm>
              <a:off x="5105400" y="4648200"/>
              <a:ext cx="2819400" cy="762000"/>
            </a:xfrm>
            <a:prstGeom prst="rect">
              <a:avLst/>
            </a:prstGeom>
            <a:solidFill>
              <a:srgbClr val="F8F8F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515745" y="4648200"/>
              <a:ext cx="0" cy="76200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05400" y="5029200"/>
              <a:ext cx="2819400" cy="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57200" y="5684837"/>
            <a:ext cx="822960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Need different policies for cleaning disk and memory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Cost</a:t>
            </a:r>
            <a:endParaRPr lang="en-US" dirty="0"/>
          </a:p>
        </p:txBody>
      </p:sp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53406"/>
              </p:ext>
            </p:extLst>
          </p:nvPr>
        </p:nvGraphicFramePr>
        <p:xfrm>
          <a:off x="51054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79960"/>
              </p:ext>
            </p:extLst>
          </p:nvPr>
        </p:nvGraphicFramePr>
        <p:xfrm>
          <a:off x="67818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99.0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15647"/>
              </p:ext>
            </p:extLst>
          </p:nvPr>
        </p:nvGraphicFramePr>
        <p:xfrm>
          <a:off x="59436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24400" y="1143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U: fraction of live bytes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in cleaned segments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0.99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209800"/>
            <a:ext cx="3352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copied by cleaner (U)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3124200"/>
            <a:ext cx="4267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copied/byte freed (U/(1-U))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2667000"/>
            <a:ext cx="3352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freed (1-U)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12396" y="5029200"/>
            <a:ext cx="1066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Disk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2396" y="4648200"/>
            <a:ext cx="1066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Memory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6555" y="4267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Capacity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6404" y="4267200"/>
            <a:ext cx="1447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Bandwidth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6555" y="5029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</a:rPr>
              <a:t>cheap</a:t>
            </a:r>
            <a:endParaRPr lang="en-U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6555" y="4648200"/>
            <a:ext cx="1524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expensive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6404" y="5029200"/>
            <a:ext cx="1524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expensive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404" y="4648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</a:rPr>
              <a:t>cheap</a:t>
            </a:r>
            <a:endParaRPr lang="en-U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4800600"/>
            <a:ext cx="2819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/>
              <a:t>Conflicting Needs:</a:t>
            </a:r>
            <a:endParaRPr lang="en-US" sz="20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33400" y="3962400"/>
            <a:ext cx="8077200" cy="0"/>
          </a:xfrm>
          <a:prstGeom prst="line">
            <a:avLst/>
          </a:prstGeom>
          <a:ln w="190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2954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146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38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Cleaning</a:t>
            </a:r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sz="half" idx="1"/>
          </p:nvPr>
        </p:nvSpPr>
        <p:spPr>
          <a:xfrm>
            <a:off x="3733800" y="4312404"/>
            <a:ext cx="5181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Combined Cleaning:</a:t>
            </a:r>
          </a:p>
          <a:p>
            <a:pPr marL="287338" lvl="1" indent="-287338"/>
            <a:r>
              <a:rPr lang="en-US" sz="1800" dirty="0" smtClean="0"/>
              <a:t>Clean multiple segments</a:t>
            </a:r>
          </a:p>
          <a:p>
            <a:pPr marL="287338" lvl="1" indent="-287338"/>
            <a:r>
              <a:rPr lang="en-US" sz="1800" dirty="0" smtClean="0"/>
              <a:t>Free old segments (disk &amp; memory)</a:t>
            </a:r>
            <a:endParaRPr lang="en-US" sz="1800" dirty="0"/>
          </a:p>
        </p:txBody>
      </p:sp>
      <p:sp>
        <p:nvSpPr>
          <p:cNvPr id="134" name="Content Placeholder 133"/>
          <p:cNvSpPr>
            <a:spLocks noGrp="1"/>
          </p:cNvSpPr>
          <p:nvPr>
            <p:ph sz="half" idx="2"/>
          </p:nvPr>
        </p:nvSpPr>
        <p:spPr>
          <a:xfrm>
            <a:off x="3733800" y="2026404"/>
            <a:ext cx="50292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Compaction:</a:t>
            </a:r>
          </a:p>
          <a:p>
            <a:pPr marL="231775" lvl="1" indent="-231775"/>
            <a:r>
              <a:rPr lang="en-US" sz="1800" dirty="0" smtClean="0"/>
              <a:t>Clean single segment in memory</a:t>
            </a:r>
          </a:p>
          <a:p>
            <a:pPr marL="231775" lvl="1" indent="-231775"/>
            <a:r>
              <a:rPr lang="en-US" sz="1800" dirty="0" smtClean="0"/>
              <a:t>No change to replicas on backups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066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066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1066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0" y="1066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1066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1066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1066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1066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67200" y="1066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20161" y="1497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9466" y="1044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146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7338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530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95400" y="1524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514600" y="1524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52600" y="1524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048000" y="1524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209800" y="1524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810000" y="1524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76600" y="1524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29000" y="1524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267200" y="1524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95400" y="3352800"/>
            <a:ext cx="5334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146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530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295400" y="3352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514600" y="3352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524000" y="3352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048000" y="3352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752600" y="3352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76600" y="3352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29000" y="3352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2954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514600" y="38100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7338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530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95400" y="3810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514600" y="3810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752600" y="3810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048000" y="3810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09800" y="3810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810000" y="3810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276600" y="3810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429000" y="3810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267200" y="3810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514600" y="5638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953000" y="56388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953000" y="5638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514600" y="5638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181600" y="5638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0" y="5638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410200" y="5638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486400" y="5638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76600" y="5638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429000" y="5638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791200" y="5638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14600" y="6096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953000" y="60960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14600" y="6096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048000" y="6096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76600" y="6096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429000" y="6096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Down Arrow 130"/>
          <p:cNvSpPr/>
          <p:nvPr/>
        </p:nvSpPr>
        <p:spPr>
          <a:xfrm>
            <a:off x="2362200" y="22860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2" name="Down Arrow 131"/>
          <p:cNvSpPr/>
          <p:nvPr/>
        </p:nvSpPr>
        <p:spPr>
          <a:xfrm>
            <a:off x="2362200" y="45720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953000" y="6096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181600" y="6096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410200" y="6096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486400" y="6096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91200" y="6096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943600" y="5638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724400" y="1066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943600" y="6096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20161" y="3783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89466" y="3330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0161" y="6069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89466" y="5616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724400" y="1524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724400" y="3810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1722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1722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1722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1722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172200" y="5638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172200" y="6096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7338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10000" y="3352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67200" y="3352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724400" y="3352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19"/>
    </mc:Choice>
    <mc:Fallback xmlns="">
      <p:transition spd="slow" advTm="9881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of both worlds:</a:t>
            </a:r>
          </a:p>
          <a:p>
            <a:pPr lvl="1"/>
            <a:r>
              <a:rPr lang="en-US" dirty="0" smtClean="0"/>
              <a:t>Optimize utilization </a:t>
            </a:r>
            <a:r>
              <a:rPr lang="en-US" smtClean="0"/>
              <a:t>of </a:t>
            </a:r>
            <a:r>
              <a:rPr lang="en-US" smtClean="0"/>
              <a:t>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(can afford high bandwidth cost for compaction)</a:t>
            </a:r>
          </a:p>
          <a:p>
            <a:pPr lvl="1"/>
            <a:r>
              <a:rPr lang="en-US" dirty="0" smtClean="0"/>
              <a:t>Optimize disk bandwidth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(can afford extra disk space to reduce cleaning cost)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Segments in DRAM no longer fixed-size</a:t>
            </a:r>
            <a:br>
              <a:rPr lang="en-US" dirty="0" smtClean="0"/>
            </a:br>
            <a:r>
              <a:rPr lang="en-US" dirty="0" smtClean="0"/>
              <a:t>(implement with 128 KB </a:t>
            </a:r>
            <a:r>
              <a:rPr lang="en-US" dirty="0" err="1" smtClean="0">
                <a:solidFill>
                  <a:schemeClr val="tx2"/>
                </a:solidFill>
              </a:rPr>
              <a:t>seglets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Compaction cannot clean tombstones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(must eventually perform combined cleaning)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Cleaning,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28"/>
    </mc:Choice>
    <mc:Fallback xmlns="">
      <p:transition spd="slow" advTm="5522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/>
          <p:cNvSpPr/>
          <p:nvPr/>
        </p:nvSpPr>
        <p:spPr>
          <a:xfrm>
            <a:off x="4267200" y="5029200"/>
            <a:ext cx="4724400" cy="533400"/>
          </a:xfrm>
          <a:prstGeom prst="roundRect">
            <a:avLst/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67200" y="2819400"/>
            <a:ext cx="2743200" cy="1219200"/>
          </a:xfrm>
          <a:prstGeom prst="roundRect">
            <a:avLst>
              <a:gd name="adj" fmla="val 11582"/>
            </a:avLst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67200" y="1295400"/>
            <a:ext cx="2743200" cy="533400"/>
          </a:xfrm>
          <a:prstGeom prst="roundRect">
            <a:avLst/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86400" y="1447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Cleaning</a:t>
            </a:r>
            <a:endParaRPr lang="en-US" dirty="0"/>
          </a:p>
        </p:txBody>
      </p:sp>
      <p:sp>
        <p:nvSpPr>
          <p:cNvPr id="120" name="Content Placeholder 119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733800" cy="4648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Survivor data written to “side log”</a:t>
            </a:r>
            <a:endParaRPr lang="en-US" sz="2000" dirty="0"/>
          </a:p>
          <a:p>
            <a:pPr lvl="1"/>
            <a:r>
              <a:rPr lang="en-US" sz="1800" dirty="0" smtClean="0"/>
              <a:t>No competition for log head</a:t>
            </a:r>
          </a:p>
          <a:p>
            <a:pPr lvl="1"/>
            <a:r>
              <a:rPr lang="en-US" sz="1800" dirty="0" smtClean="0"/>
              <a:t>Different backups for replicas</a:t>
            </a:r>
          </a:p>
          <a:p>
            <a:pPr lvl="1"/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Synchronization points:</a:t>
            </a:r>
          </a:p>
          <a:p>
            <a:pPr lvl="1"/>
            <a:r>
              <a:rPr lang="en-US" sz="1800" dirty="0" smtClean="0"/>
              <a:t>Updates to hash table</a:t>
            </a:r>
            <a:endParaRPr lang="en-US" sz="1800" dirty="0"/>
          </a:p>
          <a:p>
            <a:pPr lvl="1"/>
            <a:r>
              <a:rPr lang="en-US" sz="1800" dirty="0" smtClean="0"/>
              <a:t>Adding survivor segments to log</a:t>
            </a:r>
          </a:p>
          <a:p>
            <a:pPr lvl="1"/>
            <a:r>
              <a:rPr lang="en-US" sz="1800" dirty="0" smtClean="0"/>
              <a:t>Freeing cleaned segments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447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14478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1447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1447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86400" y="14478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43400" y="1295400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4864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86400" y="2971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172200" y="2971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722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006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72200" y="36576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029200" y="36576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486400" y="2971800"/>
            <a:ext cx="762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2971800"/>
            <a:ext cx="76200" cy="228600"/>
          </a:xfrm>
          <a:prstGeom prst="rect">
            <a:avLst/>
          </a:prstGeom>
          <a:solidFill>
            <a:srgbClr val="1C1C1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257800" y="36576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72200" y="2971800"/>
            <a:ext cx="3048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62600" y="2971800"/>
            <a:ext cx="2286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36576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791200" y="29718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553200" y="3657600"/>
            <a:ext cx="1524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477000" y="29718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638800" y="36576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324600" y="3657600"/>
            <a:ext cx="1524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867400" y="3657600"/>
            <a:ext cx="2286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77000" y="3657600"/>
            <a:ext cx="762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6400" y="36576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19800" y="2971800"/>
            <a:ext cx="762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343400" y="3505200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4864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8580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438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722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006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172200" y="51816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029200" y="51816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705600" y="5181600"/>
            <a:ext cx="762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858000" y="5181600"/>
            <a:ext cx="762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77200" y="5181600"/>
            <a:ext cx="76200" cy="228600"/>
          </a:xfrm>
          <a:prstGeom prst="rect">
            <a:avLst/>
          </a:prstGeom>
          <a:solidFill>
            <a:srgbClr val="1C1C1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257800" y="51816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543800" y="5181600"/>
            <a:ext cx="3048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934200" y="5181600"/>
            <a:ext cx="2286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800600" y="51816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162800" y="51816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553200" y="5181600"/>
            <a:ext cx="1524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848600" y="51816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638800" y="51816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324600" y="5181600"/>
            <a:ext cx="1524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867400" y="5181600"/>
            <a:ext cx="2286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477000" y="5181600"/>
            <a:ext cx="762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486400" y="51816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391400" y="5181600"/>
            <a:ext cx="762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55334" y="1828800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5334000" y="20574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Down Arrow 107"/>
          <p:cNvSpPr/>
          <p:nvPr/>
        </p:nvSpPr>
        <p:spPr>
          <a:xfrm>
            <a:off x="5334000" y="42672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699502" y="1731935"/>
            <a:ext cx="1615697" cy="309269"/>
          </a:xfrm>
          <a:custGeom>
            <a:avLst/>
            <a:gdLst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5993"/>
              <a:gd name="connsiteX1" fmla="*/ 0 w 1379349"/>
              <a:gd name="connsiteY1" fmla="*/ 0 h 235993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32854 w 1332854"/>
              <a:gd name="connsiteY0" fmla="*/ 240223 h 240223"/>
              <a:gd name="connsiteX1" fmla="*/ 0 w 1332854"/>
              <a:gd name="connsiteY1" fmla="*/ 0 h 240223"/>
              <a:gd name="connsiteX0" fmla="*/ 1332854 w 1332854"/>
              <a:gd name="connsiteY0" fmla="*/ 240223 h 250711"/>
              <a:gd name="connsiteX1" fmla="*/ 0 w 1332854"/>
              <a:gd name="connsiteY1" fmla="*/ 0 h 250711"/>
              <a:gd name="connsiteX0" fmla="*/ 1332854 w 1332854"/>
              <a:gd name="connsiteY0" fmla="*/ 240223 h 250711"/>
              <a:gd name="connsiteX1" fmla="*/ 0 w 1332854"/>
              <a:gd name="connsiteY1" fmla="*/ 0 h 250711"/>
              <a:gd name="connsiteX0" fmla="*/ 1332854 w 1332854"/>
              <a:gd name="connsiteY0" fmla="*/ 240223 h 309269"/>
              <a:gd name="connsiteX1" fmla="*/ 0 w 1332854"/>
              <a:gd name="connsiteY1" fmla="*/ 0 h 3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854" h="309269">
                <a:moveTo>
                  <a:pt x="1332854" y="240223"/>
                </a:moveTo>
                <a:cubicBezTo>
                  <a:pt x="809721" y="232474"/>
                  <a:pt x="222848" y="511444"/>
                  <a:pt x="0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370831" y="399020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705600" y="3893336"/>
            <a:ext cx="609600" cy="240223"/>
          </a:xfrm>
          <a:custGeom>
            <a:avLst/>
            <a:gdLst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5993"/>
              <a:gd name="connsiteX1" fmla="*/ 0 w 1379349"/>
              <a:gd name="connsiteY1" fmla="*/ 0 h 235993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32854 w 1332854"/>
              <a:gd name="connsiteY0" fmla="*/ 240223 h 240223"/>
              <a:gd name="connsiteX1" fmla="*/ 0 w 1332854"/>
              <a:gd name="connsiteY1" fmla="*/ 0 h 240223"/>
              <a:gd name="connsiteX0" fmla="*/ 1332854 w 1332854"/>
              <a:gd name="connsiteY0" fmla="*/ 240223 h 240223"/>
              <a:gd name="connsiteX1" fmla="*/ 0 w 1332854"/>
              <a:gd name="connsiteY1" fmla="*/ 0 h 24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854" h="240223">
                <a:moveTo>
                  <a:pt x="1332854" y="240223"/>
                </a:moveTo>
                <a:cubicBezTo>
                  <a:pt x="803329" y="232474"/>
                  <a:pt x="397677" y="224725"/>
                  <a:pt x="0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355334" y="2812941"/>
            <a:ext cx="110286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Survivor</a:t>
            </a:r>
          </a:p>
          <a:p>
            <a:pPr algn="l"/>
            <a:r>
              <a:rPr lang="en-US" b="1" dirty="0" smtClean="0">
                <a:solidFill>
                  <a:schemeClr val="tx2"/>
                </a:solidFill>
              </a:rPr>
              <a:t>Segments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6858000" y="3086100"/>
            <a:ext cx="457200" cy="0"/>
          </a:xfrm>
          <a:prstGeom prst="line">
            <a:avLst/>
          </a:pr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Left Brace 114"/>
          <p:cNvSpPr/>
          <p:nvPr/>
        </p:nvSpPr>
        <p:spPr>
          <a:xfrm rot="16200000">
            <a:off x="6096000" y="2667000"/>
            <a:ext cx="76200" cy="1295400"/>
          </a:xfrm>
          <a:prstGeom prst="leftBrace">
            <a:avLst>
              <a:gd name="adj1" fmla="val 33757"/>
              <a:gd name="adj2" fmla="val 50000"/>
            </a:avLst>
          </a:prstGeom>
          <a:ln w="22225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133455" y="3416084"/>
            <a:ext cx="800745" cy="241515"/>
          </a:xfrm>
          <a:custGeom>
            <a:avLst/>
            <a:gdLst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8353" h="178230">
                <a:moveTo>
                  <a:pt x="0" y="0"/>
                </a:moveTo>
                <a:cubicBezTo>
                  <a:pt x="11625" y="142713"/>
                  <a:pt x="1061634" y="-63284"/>
                  <a:pt x="1348353" y="178230"/>
                </a:cubicBezTo>
              </a:path>
            </a:pathLst>
          </a:custGeom>
          <a:noFill/>
          <a:ln w="2222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943600" y="566660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7102098" y="5482527"/>
            <a:ext cx="1131377" cy="325464"/>
          </a:xfrm>
          <a:custGeom>
            <a:avLst/>
            <a:gdLst>
              <a:gd name="connsiteX0" fmla="*/ 0 w 1061634"/>
              <a:gd name="connsiteY0" fmla="*/ 287113 h 287113"/>
              <a:gd name="connsiteX1" fmla="*/ 1061634 w 1061634"/>
              <a:gd name="connsiteY1" fmla="*/ 394 h 287113"/>
              <a:gd name="connsiteX0" fmla="*/ 0 w 1061634"/>
              <a:gd name="connsiteY0" fmla="*/ 286934 h 286934"/>
              <a:gd name="connsiteX1" fmla="*/ 1061634 w 1061634"/>
              <a:gd name="connsiteY1" fmla="*/ 215 h 286934"/>
              <a:gd name="connsiteX0" fmla="*/ 0 w 1061634"/>
              <a:gd name="connsiteY0" fmla="*/ 286719 h 286719"/>
              <a:gd name="connsiteX1" fmla="*/ 1061634 w 1061634"/>
              <a:gd name="connsiteY1" fmla="*/ 0 h 286719"/>
              <a:gd name="connsiteX0" fmla="*/ 0 w 1131377"/>
              <a:gd name="connsiteY0" fmla="*/ 325464 h 325464"/>
              <a:gd name="connsiteX1" fmla="*/ 1131377 w 1131377"/>
              <a:gd name="connsiteY1" fmla="*/ 0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377" h="325464">
                <a:moveTo>
                  <a:pt x="0" y="325464"/>
                </a:moveTo>
                <a:cubicBezTo>
                  <a:pt x="597975" y="309319"/>
                  <a:pt x="1033221" y="184688"/>
                  <a:pt x="1131377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2296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343400" y="5040868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8"/>
    </mc:Choice>
    <mc:Fallback xmlns="">
      <p:transition spd="slow" advTm="15764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vs. Memory Utilization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066800"/>
            <a:ext cx="2863604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255713" algn="l"/>
              </a:tabLst>
            </a:pPr>
            <a:r>
              <a:rPr lang="en-US" b="1" dirty="0" smtClean="0"/>
              <a:t>Memory	Performance</a:t>
            </a:r>
          </a:p>
          <a:p>
            <a:pPr algn="l">
              <a:tabLst>
                <a:tab pos="1255713" algn="l"/>
              </a:tabLst>
            </a:pPr>
            <a:r>
              <a:rPr lang="en-US" b="1" dirty="0" smtClean="0"/>
              <a:t>Utilization</a:t>
            </a:r>
            <a:r>
              <a:rPr lang="en-US" b="1" dirty="0"/>
              <a:t>	</a:t>
            </a:r>
            <a:r>
              <a:rPr lang="en-US" b="1" dirty="0" smtClean="0"/>
              <a:t>Degradation</a:t>
            </a:r>
          </a:p>
          <a:p>
            <a:pPr algn="l">
              <a:spcBef>
                <a:spcPts val="600"/>
              </a:spcBef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17-27%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26-49%</a:t>
            </a: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14-15%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30-42%</a:t>
            </a: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3-4%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3-6%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9275"/>
            <a:ext cx="4251635" cy="566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971800"/>
            <a:ext cx="1351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 master,</a:t>
            </a:r>
          </a:p>
          <a:p>
            <a:pPr algn="l"/>
            <a:r>
              <a:rPr lang="en-US" dirty="0" smtClean="0"/>
              <a:t>3 backups,</a:t>
            </a:r>
          </a:p>
          <a:p>
            <a:pPr algn="l"/>
            <a:r>
              <a:rPr lang="en-US" dirty="0" smtClean="0"/>
              <a:t>1 client,</a:t>
            </a:r>
          </a:p>
          <a:p>
            <a:pPr algn="l"/>
            <a:r>
              <a:rPr lang="en-US" dirty="0" smtClean="0"/>
              <a:t>concurrent</a:t>
            </a:r>
            <a:br>
              <a:rPr lang="en-US" dirty="0" smtClean="0"/>
            </a:br>
            <a:r>
              <a:rPr lang="en-US" dirty="0" smtClean="0"/>
              <a:t>multi-writes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2"/>
    </mc:Choice>
    <mc:Fallback xmlns="">
      <p:transition spd="slow" advTm="13600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1-Level vs. 2-Level Cleaning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9275"/>
            <a:ext cx="4251635" cy="566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9" y="1084881"/>
            <a:ext cx="4236735" cy="5622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2284" y="346846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One-level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455403" y="1914041"/>
            <a:ext cx="1906292" cy="1642820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06292 w 1906292"/>
              <a:gd name="connsiteY0" fmla="*/ 1642820 h 1642820"/>
              <a:gd name="connsiteX1" fmla="*/ 0 w 1906292"/>
              <a:gd name="connsiteY1" fmla="*/ 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6292" h="1642820">
                <a:moveTo>
                  <a:pt x="1906292" y="1642820"/>
                </a:moveTo>
                <a:cubicBezTo>
                  <a:pt x="1177871" y="1250196"/>
                  <a:pt x="1123627" y="16789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469610" y="2314414"/>
            <a:ext cx="1921790" cy="1394847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1790" h="1394847">
                <a:moveTo>
                  <a:pt x="1921790" y="1394847"/>
                </a:moveTo>
                <a:cubicBezTo>
                  <a:pt x="821410" y="870487"/>
                  <a:pt x="1123627" y="16789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23667" y="3768519"/>
            <a:ext cx="2084522" cy="372112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9539 w 1929539"/>
              <a:gd name="connsiteY0" fmla="*/ 144948 h 550340"/>
              <a:gd name="connsiteX1" fmla="*/ 0 w 1929539"/>
              <a:gd name="connsiteY1" fmla="*/ 532406 h 550340"/>
              <a:gd name="connsiteX0" fmla="*/ 1929539 w 1929539"/>
              <a:gd name="connsiteY0" fmla="*/ 19825 h 433469"/>
              <a:gd name="connsiteX1" fmla="*/ 0 w 1929539"/>
              <a:gd name="connsiteY1" fmla="*/ 407283 h 433469"/>
              <a:gd name="connsiteX0" fmla="*/ 2084522 w 2084522"/>
              <a:gd name="connsiteY0" fmla="*/ 23003 h 332260"/>
              <a:gd name="connsiteX1" fmla="*/ 0 w 2084522"/>
              <a:gd name="connsiteY1" fmla="*/ 301973 h 332260"/>
              <a:gd name="connsiteX0" fmla="*/ 2084522 w 2084522"/>
              <a:gd name="connsiteY0" fmla="*/ 56134 h 335104"/>
              <a:gd name="connsiteX1" fmla="*/ 0 w 2084522"/>
              <a:gd name="connsiteY1" fmla="*/ 335104 h 335104"/>
              <a:gd name="connsiteX0" fmla="*/ 2084522 w 2084522"/>
              <a:gd name="connsiteY0" fmla="*/ 47577 h 326547"/>
              <a:gd name="connsiteX1" fmla="*/ 0 w 2084522"/>
              <a:gd name="connsiteY1" fmla="*/ 326547 h 326547"/>
              <a:gd name="connsiteX0" fmla="*/ 2084522 w 2084522"/>
              <a:gd name="connsiteY0" fmla="*/ 93142 h 372112"/>
              <a:gd name="connsiteX1" fmla="*/ 0 w 2084522"/>
              <a:gd name="connsiteY1" fmla="*/ 372112 h 37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4522" h="372112">
                <a:moveTo>
                  <a:pt x="2084522" y="93142"/>
                </a:moveTo>
                <a:cubicBezTo>
                  <a:pt x="1022889" y="-159997"/>
                  <a:pt x="542441" y="160301"/>
                  <a:pt x="0" y="37211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287504" y="4014061"/>
            <a:ext cx="2131017" cy="1906292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9539 w 1929539"/>
              <a:gd name="connsiteY0" fmla="*/ 144948 h 550340"/>
              <a:gd name="connsiteX1" fmla="*/ 0 w 1929539"/>
              <a:gd name="connsiteY1" fmla="*/ 532406 h 550340"/>
              <a:gd name="connsiteX0" fmla="*/ 1929539 w 1929539"/>
              <a:gd name="connsiteY0" fmla="*/ 19825 h 433469"/>
              <a:gd name="connsiteX1" fmla="*/ 0 w 1929539"/>
              <a:gd name="connsiteY1" fmla="*/ 407283 h 433469"/>
              <a:gd name="connsiteX0" fmla="*/ 2084522 w 2084522"/>
              <a:gd name="connsiteY0" fmla="*/ 23003 h 332260"/>
              <a:gd name="connsiteX1" fmla="*/ 0 w 2084522"/>
              <a:gd name="connsiteY1" fmla="*/ 301973 h 332260"/>
              <a:gd name="connsiteX0" fmla="*/ 2084522 w 2084522"/>
              <a:gd name="connsiteY0" fmla="*/ 56134 h 335104"/>
              <a:gd name="connsiteX1" fmla="*/ 0 w 2084522"/>
              <a:gd name="connsiteY1" fmla="*/ 335104 h 335104"/>
              <a:gd name="connsiteX0" fmla="*/ 2084522 w 2084522"/>
              <a:gd name="connsiteY0" fmla="*/ 47577 h 326547"/>
              <a:gd name="connsiteX1" fmla="*/ 0 w 2084522"/>
              <a:gd name="connsiteY1" fmla="*/ 326547 h 326547"/>
              <a:gd name="connsiteX0" fmla="*/ 2084522 w 2084522"/>
              <a:gd name="connsiteY0" fmla="*/ 93142 h 372112"/>
              <a:gd name="connsiteX1" fmla="*/ 0 w 2084522"/>
              <a:gd name="connsiteY1" fmla="*/ 372112 h 372112"/>
              <a:gd name="connsiteX0" fmla="*/ 2131017 w 2131017"/>
              <a:gd name="connsiteY0" fmla="*/ 22652 h 1928944"/>
              <a:gd name="connsiteX1" fmla="*/ 0 w 2131017"/>
              <a:gd name="connsiteY1" fmla="*/ 1928944 h 1928944"/>
              <a:gd name="connsiteX0" fmla="*/ 2131017 w 2131017"/>
              <a:gd name="connsiteY0" fmla="*/ 27890 h 1934182"/>
              <a:gd name="connsiteX1" fmla="*/ 0 w 2131017"/>
              <a:gd name="connsiteY1" fmla="*/ 1934182 h 1934182"/>
              <a:gd name="connsiteX0" fmla="*/ 2131017 w 2131017"/>
              <a:gd name="connsiteY0" fmla="*/ 0 h 1906292"/>
              <a:gd name="connsiteX1" fmla="*/ 0 w 2131017"/>
              <a:gd name="connsiteY1" fmla="*/ 1906292 h 190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1017" h="1906292">
                <a:moveTo>
                  <a:pt x="2131017" y="0"/>
                </a:moveTo>
                <a:cubicBezTo>
                  <a:pt x="999641" y="165315"/>
                  <a:pt x="193729" y="1283776"/>
                  <a:pt x="0" y="190629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2"/>
    </mc:Choice>
    <mc:Fallback xmlns="">
      <p:transition spd="slow" advTm="136002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Cleaner’s Impact on Latency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621"/>
            <a:ext cx="5698772" cy="4749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Median: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With cleaning: 	16.70 µs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No cleaner:	16.35 µs</a:t>
            </a:r>
            <a:endParaRPr lang="en-US" dirty="0">
              <a:solidFill>
                <a:srgbClr val="43A34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505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99.9th %</a:t>
            </a:r>
            <a:r>
              <a:rPr lang="en-US" dirty="0" err="1" smtClean="0">
                <a:solidFill>
                  <a:schemeClr val="tx2"/>
                </a:solidFill>
              </a:rPr>
              <a:t>ile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With cleaning: 	900 µs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No cleaner:	115 µs</a:t>
            </a:r>
            <a:endParaRPr lang="en-US" dirty="0">
              <a:solidFill>
                <a:srgbClr val="43A343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69763" y="1734519"/>
            <a:ext cx="4045057" cy="906650"/>
          </a:xfrm>
          <a:custGeom>
            <a:avLst/>
            <a:gdLst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45796 w 4145796"/>
              <a:gd name="connsiteY0" fmla="*/ 1007389 h 1007389"/>
              <a:gd name="connsiteX1" fmla="*/ 0 w 4145796"/>
              <a:gd name="connsiteY1" fmla="*/ 0 h 1007389"/>
              <a:gd name="connsiteX0" fmla="*/ 4045057 w 4045057"/>
              <a:gd name="connsiteY0" fmla="*/ 906650 h 906650"/>
              <a:gd name="connsiteX1" fmla="*/ 0 w 4045057"/>
              <a:gd name="connsiteY1" fmla="*/ 0 h 90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5057" h="906650">
                <a:moveTo>
                  <a:pt x="4045057" y="906650"/>
                </a:moveTo>
                <a:cubicBezTo>
                  <a:pt x="2422901" y="870488"/>
                  <a:pt x="2366074" y="36162"/>
                  <a:pt x="0" y="0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56503" y="2887621"/>
            <a:ext cx="1658318" cy="1063155"/>
          </a:xfrm>
          <a:custGeom>
            <a:avLst/>
            <a:gdLst>
              <a:gd name="connsiteX0" fmla="*/ 1673817 w 1673817"/>
              <a:gd name="connsiteY0" fmla="*/ 1100379 h 1100379"/>
              <a:gd name="connsiteX1" fmla="*/ 0 w 1673817"/>
              <a:gd name="connsiteY1" fmla="*/ 0 h 1100379"/>
              <a:gd name="connsiteX0" fmla="*/ 1673817 w 1673817"/>
              <a:gd name="connsiteY0" fmla="*/ 1154172 h 1154172"/>
              <a:gd name="connsiteX1" fmla="*/ 0 w 1673817"/>
              <a:gd name="connsiteY1" fmla="*/ 53793 h 1154172"/>
              <a:gd name="connsiteX0" fmla="*/ 1673817 w 1673817"/>
              <a:gd name="connsiteY0" fmla="*/ 1145657 h 1145657"/>
              <a:gd name="connsiteX1" fmla="*/ 0 w 1673817"/>
              <a:gd name="connsiteY1" fmla="*/ 45278 h 1145657"/>
              <a:gd name="connsiteX0" fmla="*/ 1658318 w 1658318"/>
              <a:gd name="connsiteY0" fmla="*/ 1063155 h 1063155"/>
              <a:gd name="connsiteX1" fmla="*/ 0 w 1658318"/>
              <a:gd name="connsiteY1" fmla="*/ 48016 h 10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8318" h="1063155">
                <a:moveTo>
                  <a:pt x="1658318" y="1063155"/>
                </a:moveTo>
                <a:cubicBezTo>
                  <a:pt x="937647" y="944335"/>
                  <a:pt x="774916" y="-251618"/>
                  <a:pt x="0" y="48016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01137" y="2966634"/>
            <a:ext cx="2905933" cy="1247613"/>
          </a:xfrm>
          <a:custGeom>
            <a:avLst/>
            <a:gdLst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75675 w 2975675"/>
              <a:gd name="connsiteY0" fmla="*/ 1332854 h 1332854"/>
              <a:gd name="connsiteX1" fmla="*/ 0 w 2975675"/>
              <a:gd name="connsiteY1" fmla="*/ 0 h 1332854"/>
              <a:gd name="connsiteX0" fmla="*/ 2905933 w 2905933"/>
              <a:gd name="connsiteY0" fmla="*/ 1247613 h 1247613"/>
              <a:gd name="connsiteX1" fmla="*/ 0 w 2905933"/>
              <a:gd name="connsiteY1" fmla="*/ 0 h 124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5933" h="1247613">
                <a:moveTo>
                  <a:pt x="2905933" y="1247613"/>
                </a:moveTo>
                <a:cubicBezTo>
                  <a:pt x="1870129" y="1219200"/>
                  <a:pt x="1128793" y="98155"/>
                  <a:pt x="0" y="0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1066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client, sequential 100B overwrites, no locality, 90% utilization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17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28"/>
    </mc:Choice>
    <mc:Fallback xmlns="">
      <p:transition spd="slow" advTm="467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General-purpose DRAM-based storage for large-scale applications:</a:t>
            </a:r>
          </a:p>
          <a:p>
            <a:r>
              <a:rPr lang="en-US" dirty="0" smtClean="0"/>
              <a:t>All data is stored in DRAM at all times</a:t>
            </a:r>
          </a:p>
          <a:p>
            <a:r>
              <a:rPr lang="en-US" dirty="0" smtClean="0"/>
              <a:t>As durable and available as disk</a:t>
            </a:r>
          </a:p>
          <a:p>
            <a:r>
              <a:rPr lang="en-US" dirty="0" smtClean="0"/>
              <a:t>Simple key-value data model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Large scale</a:t>
            </a:r>
            <a:r>
              <a:rPr lang="en-US" dirty="0" smtClean="0"/>
              <a:t>: 1000+ servers, 100+ TB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Low latency</a:t>
            </a:r>
            <a:r>
              <a:rPr lang="en-US" dirty="0" smtClean="0"/>
              <a:t>: 5-10 µs remote access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Potential impact:</a:t>
            </a:r>
            <a:r>
              <a:rPr lang="en-US" dirty="0" smtClean="0">
                <a:solidFill>
                  <a:schemeClr val="tx2"/>
                </a:solidFill>
              </a:rPr>
              <a:t> enable new class of applications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IV: Low-Latency RPCs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 smtClean="0"/>
              <a:t>Datacenter Latency in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13437"/>
            <a:ext cx="8229600" cy="563563"/>
          </a:xfrm>
        </p:spPr>
        <p:txBody>
          <a:bodyPr/>
          <a:lstStyle/>
          <a:p>
            <a:pPr marL="0" indent="0">
              <a:buNone/>
              <a:tabLst>
                <a:tab pos="3946525" algn="l"/>
              </a:tabLst>
            </a:pPr>
            <a:r>
              <a:rPr lang="en-US" dirty="0"/>
              <a:t>Typical in 2009: </a:t>
            </a:r>
            <a:r>
              <a:rPr lang="en-US" dirty="0">
                <a:solidFill>
                  <a:schemeClr val="accent4"/>
                </a:solidFill>
              </a:rPr>
              <a:t>200-400 </a:t>
            </a:r>
            <a:r>
              <a:rPr lang="en-US" dirty="0" smtClean="0">
                <a:solidFill>
                  <a:schemeClr val="accent4"/>
                </a:solidFill>
              </a:rPr>
              <a:t>µs      </a:t>
            </a:r>
            <a:r>
              <a:rPr lang="en-US" dirty="0" smtClean="0"/>
              <a:t>RAMCloud goal: </a:t>
            </a:r>
            <a:r>
              <a:rPr lang="en-US" dirty="0" smtClean="0">
                <a:solidFill>
                  <a:schemeClr val="accent4"/>
                </a:solidFill>
              </a:rPr>
              <a:t>5-10 µs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D3C556F-FB51-4F06-A4A0-7F54CE122B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09600" y="1352490"/>
            <a:ext cx="762000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Application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Process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1352490"/>
            <a:ext cx="401053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772400" y="1352490"/>
            <a:ext cx="762000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Process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14600" y="1657290"/>
            <a:ext cx="381000" cy="838200"/>
          </a:xfrm>
          <a:prstGeom prst="rect">
            <a:avLst/>
          </a:prstGeom>
          <a:solidFill>
            <a:srgbClr val="C3FFC3"/>
          </a:solidFill>
          <a:ln w="19050" cap="flat" cmpd="sng" algn="ctr">
            <a:solidFill>
              <a:srgbClr val="0B59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NIC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010400" y="1352490"/>
            <a:ext cx="401053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248400" y="1657290"/>
            <a:ext cx="401052" cy="838200"/>
          </a:xfrm>
          <a:prstGeom prst="rect">
            <a:avLst/>
          </a:prstGeom>
          <a:solidFill>
            <a:srgbClr val="C3FFC3"/>
          </a:solidFill>
          <a:ln w="19050" cap="flat" cmpd="sng" algn="ctr">
            <a:solidFill>
              <a:srgbClr val="0B59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NIC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457199" y="1123890"/>
            <a:ext cx="2590801" cy="1905000"/>
          </a:xfrm>
          <a:prstGeom prst="roundRect">
            <a:avLst>
              <a:gd name="adj" fmla="val 8894"/>
            </a:avLst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37446" y="1123890"/>
            <a:ext cx="2590800" cy="1905000"/>
          </a:xfrm>
          <a:prstGeom prst="roundRect">
            <a:avLst>
              <a:gd name="adj" fmla="val 8894"/>
            </a:avLst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3105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Machine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31050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 Machine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352800" y="1276290"/>
            <a:ext cx="2438400" cy="1524000"/>
            <a:chOff x="3352800" y="1143000"/>
            <a:chExt cx="2438400" cy="15240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505200" y="22098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657600" y="19050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886200" y="17526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267200" y="12954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648200" y="17526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029200" y="22098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4038601" y="14478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 flipH="1">
              <a:off x="4876800" y="14478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 flipH="1">
              <a:off x="5257800" y="19050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3352800" y="1143000"/>
              <a:ext cx="2438400" cy="1524000"/>
            </a:xfrm>
            <a:prstGeom prst="roundRect">
              <a:avLst>
                <a:gd name="adj" fmla="val 8894"/>
              </a:avLst>
            </a:prstGeom>
            <a:noFill/>
            <a:ln w="1905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 bwMode="auto">
          <a:xfrm>
            <a:off x="131465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>
            <a:off x="209590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>
            <a:off x="2829025" y="18096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>
            <a:off x="6582075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H="1">
            <a:off x="128577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>
            <a:off x="735370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H="1">
            <a:off x="206702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2819400" y="23430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5695750" y="23430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>
            <a:off x="5715000" y="18096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H="1">
            <a:off x="6553200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732482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75106"/>
              </p:ext>
            </p:extLst>
          </p:nvPr>
        </p:nvGraphicFramePr>
        <p:xfrm>
          <a:off x="2001253" y="3581400"/>
          <a:ext cx="5085347" cy="2262720"/>
        </p:xfrm>
        <a:graphic>
          <a:graphicData uri="http://schemas.openxmlformats.org/drawingml/2006/table">
            <a:tbl>
              <a:tblPr/>
              <a:tblGrid>
                <a:gridCol w="2341379"/>
                <a:gridCol w="1296168"/>
                <a:gridCol w="1447800"/>
              </a:tblGrid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Delay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Round-trip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switch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10-30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  <a:tr h="41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protocol stack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interface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controller (NIC)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2.5-32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2-128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Propagation delay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0.5 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1.0 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</a:tr>
            </a:tbl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3276600" y="28764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Datacenter Network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switches (10-30 µs per switch in 2009):</a:t>
            </a:r>
          </a:p>
          <a:p>
            <a:pPr lvl="1"/>
            <a:r>
              <a:rPr lang="en-US" dirty="0" smtClean="0"/>
              <a:t>10Gbit switches: 500 ns per switch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Radical redesign: 30 ns per switch</a:t>
            </a:r>
          </a:p>
          <a:p>
            <a:pPr lvl="1"/>
            <a:r>
              <a:rPr lang="en-US" dirty="0" smtClean="0"/>
              <a:t>Must eliminate buffering</a:t>
            </a:r>
          </a:p>
          <a:p>
            <a:r>
              <a:rPr lang="en-US" dirty="0" smtClean="0"/>
              <a:t>Software (60 µs total in 2009):</a:t>
            </a:r>
          </a:p>
          <a:p>
            <a:pPr lvl="1"/>
            <a:r>
              <a:rPr lang="en-US" dirty="0" smtClean="0"/>
              <a:t>Kernel bypass: 2 µs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irect NIC access from applications</a:t>
            </a:r>
          </a:p>
          <a:p>
            <a:pPr lvl="2"/>
            <a:r>
              <a:rPr lang="en-US" dirty="0" smtClean="0"/>
              <a:t>Polling instead of interrupts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New protocols, threading architectures: 1µs</a:t>
            </a:r>
          </a:p>
          <a:p>
            <a:r>
              <a:rPr lang="en-US" dirty="0" smtClean="0"/>
              <a:t>NIC (2-32 µs per transit in 2009):</a:t>
            </a:r>
          </a:p>
          <a:p>
            <a:pPr lvl="1"/>
            <a:r>
              <a:rPr lang="en-US" dirty="0" smtClean="0"/>
              <a:t>Optimize current architectures: 0.75 µs per transit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Radical NIC CPU integration: 50 ns per transit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dirty="0" smtClean="0"/>
              <a:t>Biggest remaining hurdles: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Speed of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Round-Trip Delay, Revisited</a:t>
            </a:r>
            <a:endParaRPr lang="en-US" dirty="0"/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16751"/>
              </p:ext>
            </p:extLst>
          </p:nvPr>
        </p:nvGraphicFramePr>
        <p:xfrm>
          <a:off x="990600" y="1371600"/>
          <a:ext cx="6781800" cy="3200400"/>
        </p:xfrm>
        <a:graphic>
          <a:graphicData uri="http://schemas.openxmlformats.org/drawingml/2006/table">
            <a:tbl>
              <a:tblPr/>
              <a:tblGrid>
                <a:gridCol w="2510971"/>
                <a:gridCol w="1586510"/>
                <a:gridCol w="1160319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Limit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Switching fabric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system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µs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µs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Application/server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 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Propagation delay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200-400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11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2.4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afford many L3 cache misses (&lt; 10?)</a:t>
            </a:r>
          </a:p>
          <a:p>
            <a:r>
              <a:rPr lang="en-US" dirty="0" smtClean="0"/>
              <a:t>Can’t afford much synchronization</a:t>
            </a:r>
          </a:p>
          <a:p>
            <a:pPr lvl="1"/>
            <a:r>
              <a:rPr lang="en-US" dirty="0" smtClean="0"/>
              <a:t>Acquire-release spin lock (no cache misses): 16 ns</a:t>
            </a:r>
          </a:p>
          <a:p>
            <a:r>
              <a:rPr lang="en-US" dirty="0" smtClean="0"/>
              <a:t>Can’t afford kernel calls</a:t>
            </a:r>
          </a:p>
          <a:p>
            <a:r>
              <a:rPr lang="en-US" dirty="0" smtClean="0"/>
              <a:t>Can’t afford batching</a:t>
            </a:r>
          </a:p>
          <a:p>
            <a:pPr lvl="1"/>
            <a:r>
              <a:rPr lang="en-US" dirty="0" smtClean="0"/>
              <a:t>Trade-off between bandwidth and latency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Goal</a:t>
            </a:r>
            <a:r>
              <a:rPr lang="en-US" dirty="0"/>
              <a:t>: </a:t>
            </a:r>
            <a:r>
              <a:rPr lang="en-US" dirty="0" smtClean="0"/>
              <a:t>1 µs Service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bypass:</a:t>
            </a:r>
          </a:p>
          <a:p>
            <a:pPr lvl="1"/>
            <a:r>
              <a:rPr lang="en-US" dirty="0"/>
              <a:t>Map virtual NIC into application address space</a:t>
            </a:r>
          </a:p>
          <a:p>
            <a:pPr lvl="1"/>
            <a:r>
              <a:rPr lang="en-US" dirty="0"/>
              <a:t>Originally developed for Infiniband (</a:t>
            </a:r>
            <a:r>
              <a:rPr lang="en-US" dirty="0" err="1"/>
              <a:t>Mellanox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becoming available for 10 GigE (Intel, </a:t>
            </a:r>
            <a:r>
              <a:rPr lang="en-US" dirty="0" err="1"/>
              <a:t>SolarFlare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Driven by demand for faster virtual machines</a:t>
            </a:r>
          </a:p>
          <a:p>
            <a:pPr lvl="2"/>
            <a:r>
              <a:rPr lang="en-US" dirty="0" smtClean="0"/>
              <a:t>Newer </a:t>
            </a:r>
            <a:r>
              <a:rPr lang="en-US" dirty="0" err="1" smtClean="0"/>
              <a:t>Mellanox</a:t>
            </a:r>
            <a:r>
              <a:rPr lang="en-US" dirty="0" smtClean="0"/>
              <a:t> NICs also support 10 GigE</a:t>
            </a:r>
          </a:p>
          <a:p>
            <a:pPr lvl="2"/>
            <a:r>
              <a:rPr lang="en-US" dirty="0" smtClean="0"/>
              <a:t>Latency </a:t>
            </a:r>
            <a:r>
              <a:rPr lang="en-US" dirty="0"/>
              <a:t>unimpressive for many NICs (RPC round-trip 2x </a:t>
            </a:r>
            <a:r>
              <a:rPr lang="en-US" dirty="0" err="1"/>
              <a:t>Mellanox</a:t>
            </a:r>
            <a:r>
              <a:rPr lang="en-US" dirty="0"/>
              <a:t>)</a:t>
            </a:r>
          </a:p>
          <a:p>
            <a:r>
              <a:rPr lang="en-US" dirty="0" smtClean="0"/>
              <a:t>Polling:</a:t>
            </a:r>
          </a:p>
          <a:p>
            <a:pPr lvl="1"/>
            <a:r>
              <a:rPr lang="en-US" dirty="0" smtClean="0"/>
              <a:t>Client spins while waiting for RPC response</a:t>
            </a:r>
          </a:p>
          <a:p>
            <a:pPr lvl="2"/>
            <a:r>
              <a:rPr lang="en-US" dirty="0" smtClean="0"/>
              <a:t>Response time &lt; context switch time</a:t>
            </a:r>
          </a:p>
          <a:p>
            <a:pPr lvl="2"/>
            <a:r>
              <a:rPr lang="en-US" dirty="0" smtClean="0"/>
              <a:t>Condition variable wakeup takes 2 µs</a:t>
            </a:r>
          </a:p>
          <a:p>
            <a:pPr lvl="1"/>
            <a:r>
              <a:rPr lang="en-US" dirty="0" smtClean="0"/>
              <a:t>Server spins while waiting for incoming request</a:t>
            </a:r>
          </a:p>
          <a:p>
            <a:pPr lvl="2"/>
            <a:r>
              <a:rPr lang="en-US" dirty="0" smtClean="0"/>
              <a:t>Burns 1 core even when idle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Latency in 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6858000" cy="4983163"/>
          </a:xfrm>
        </p:spPr>
        <p:txBody>
          <a:bodyPr/>
          <a:lstStyle/>
          <a:p>
            <a:r>
              <a:rPr lang="en-US" dirty="0" smtClean="0"/>
              <a:t>Encapsulate different approaches to networking</a:t>
            </a:r>
          </a:p>
          <a:p>
            <a:pPr lvl="1"/>
            <a:r>
              <a:rPr lang="en-US" dirty="0" smtClean="0"/>
              <a:t>Service naming</a:t>
            </a:r>
          </a:p>
          <a:p>
            <a:pPr lvl="1"/>
            <a:r>
              <a:rPr lang="en-US" dirty="0" smtClean="0"/>
              <a:t>Reliable delivery of request &amp; response</a:t>
            </a:r>
            <a:br>
              <a:rPr lang="en-US" dirty="0" smtClean="0"/>
            </a:br>
            <a:r>
              <a:rPr lang="en-US" dirty="0" smtClean="0"/>
              <a:t>messages</a:t>
            </a:r>
          </a:p>
          <a:p>
            <a:r>
              <a:rPr lang="en-US" dirty="0" smtClean="0"/>
              <a:t>Client APIs: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 = transport-&gt;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getSession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serviceLocator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sendRequest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(request,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response);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response-&gt;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isReady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smtClean="0"/>
              <a:t>Server API (callout):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handleRpc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(request) </a:t>
            </a:r>
            <a:r>
              <a:rPr lang="en-US" b="1" dirty="0">
                <a:cs typeface="Courier New" panose="02070309020205020404" pitchFamily="49" charset="0"/>
              </a:rPr>
              <a:t>→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response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200" y="2286000"/>
            <a:ext cx="1219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663BC"/>
                </a:solidFill>
              </a:rPr>
              <a:t>Transport</a:t>
            </a:r>
            <a:endParaRPr lang="en-US" dirty="0">
              <a:solidFill>
                <a:srgbClr val="3663B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53300" y="3200400"/>
            <a:ext cx="1143000" cy="877300"/>
            <a:chOff x="6438900" y="1981200"/>
            <a:chExt cx="1143000" cy="877300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6438900" y="1981200"/>
              <a:ext cx="1143000" cy="877300"/>
              <a:chOff x="2832" y="2296"/>
              <a:chExt cx="1867" cy="1433"/>
            </a:xfrm>
          </p:grpSpPr>
          <p:sp>
            <p:nvSpPr>
              <p:cNvPr id="12" name="Arc 14"/>
              <p:cNvSpPr>
                <a:spLocks/>
              </p:cNvSpPr>
              <p:nvPr/>
            </p:nvSpPr>
            <p:spPr bwMode="auto">
              <a:xfrm rot="4018326" flipV="1">
                <a:off x="3841" y="3169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c 15"/>
              <p:cNvSpPr>
                <a:spLocks/>
              </p:cNvSpPr>
              <p:nvPr/>
            </p:nvSpPr>
            <p:spPr bwMode="auto">
              <a:xfrm rot="2287649" flipV="1">
                <a:off x="4265" y="2887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Arc 16"/>
              <p:cNvSpPr>
                <a:spLocks/>
              </p:cNvSpPr>
              <p:nvPr/>
            </p:nvSpPr>
            <p:spPr bwMode="auto">
              <a:xfrm rot="2287649" flipV="1">
                <a:off x="3070" y="3317"/>
                <a:ext cx="690" cy="412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c 17"/>
              <p:cNvSpPr>
                <a:spLocks/>
              </p:cNvSpPr>
              <p:nvPr/>
            </p:nvSpPr>
            <p:spPr bwMode="auto">
              <a:xfrm rot="8767505" flipV="1">
                <a:off x="2916" y="2878"/>
                <a:ext cx="372" cy="60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Arc 18"/>
              <p:cNvSpPr>
                <a:spLocks/>
              </p:cNvSpPr>
              <p:nvPr/>
            </p:nvSpPr>
            <p:spPr bwMode="auto">
              <a:xfrm rot="14418447" flipV="1">
                <a:off x="2771" y="2653"/>
                <a:ext cx="487" cy="365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Arc 19"/>
              <p:cNvSpPr>
                <a:spLocks/>
              </p:cNvSpPr>
              <p:nvPr/>
            </p:nvSpPr>
            <p:spPr bwMode="auto">
              <a:xfrm rot="14681552" flipV="1">
                <a:off x="3760" y="2242"/>
                <a:ext cx="372" cy="480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Arc 20"/>
              <p:cNvSpPr>
                <a:spLocks/>
              </p:cNvSpPr>
              <p:nvPr/>
            </p:nvSpPr>
            <p:spPr bwMode="auto">
              <a:xfrm rot="17353271" flipV="1">
                <a:off x="4134" y="2417"/>
                <a:ext cx="480" cy="65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c 21"/>
              <p:cNvSpPr>
                <a:spLocks/>
              </p:cNvSpPr>
              <p:nvPr/>
            </p:nvSpPr>
            <p:spPr bwMode="auto">
              <a:xfrm rot="14744597" flipV="1">
                <a:off x="3184" y="2117"/>
                <a:ext cx="269" cy="742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024" y="2423"/>
                <a:ext cx="1536" cy="1129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69225" y="2252246"/>
              <a:ext cx="9364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14F1D"/>
                  </a:solidFill>
                </a:rPr>
                <a:t>Network</a:t>
              </a:r>
              <a:endParaRPr lang="en-US" sz="1600" dirty="0">
                <a:solidFill>
                  <a:srgbClr val="814F1D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315200" y="4648200"/>
            <a:ext cx="1219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663BC"/>
                </a:solidFill>
              </a:rPr>
              <a:t>Transport</a:t>
            </a:r>
            <a:endParaRPr lang="en-US" dirty="0">
              <a:solidFill>
                <a:srgbClr val="3663BC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5400000">
            <a:off x="7734300" y="4267200"/>
            <a:ext cx="3810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7734300" y="2819400"/>
            <a:ext cx="3810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162800" y="2133600"/>
            <a:ext cx="1524000" cy="3048000"/>
          </a:xfrm>
          <a:prstGeom prst="roundRect">
            <a:avLst>
              <a:gd name="adj" fmla="val 13108"/>
            </a:avLst>
          </a:prstGeom>
          <a:noFill/>
          <a:ln>
            <a:solidFill>
              <a:srgbClr val="3663BC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866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38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010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582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1030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Client RPC Wrappers</a:t>
            </a:r>
            <a:endParaRPr lang="en-US" dirty="0">
              <a:solidFill>
                <a:srgbClr val="39893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5221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Server RPC Dispatcher</a:t>
            </a:r>
            <a:endParaRPr lang="en-US" dirty="0">
              <a:solidFill>
                <a:srgbClr val="39893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467600" y="5867400"/>
            <a:ext cx="38100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01000" y="5867400"/>
            <a:ext cx="38100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2"/>
          </p:cNvCxnSpPr>
          <p:nvPr/>
        </p:nvCxnSpPr>
        <p:spPr>
          <a:xfrm>
            <a:off x="7924800" y="5867400"/>
            <a:ext cx="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InfRcTransport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Uses Infiniband Verbs APIs (reliable connected queue pairs)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Supports kernel bypass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Our workhorse transport (4.7 µs for 100B reads)</a:t>
            </a:r>
          </a:p>
          <a:p>
            <a:r>
              <a:rPr lang="en-US" sz="2000" dirty="0" err="1" smtClean="0"/>
              <a:t>TcpTransport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Uses kernel TCP sockets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Slow (50-150 µs for 100B reads)</a:t>
            </a:r>
          </a:p>
          <a:p>
            <a:r>
              <a:rPr lang="en-US" sz="2000" dirty="0" err="1" smtClean="0"/>
              <a:t>FastTransport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Custom protocol (reliable, flow-controlled, in-order delivery)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Layered on unreliable datagram drivers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Current drivers:</a:t>
            </a:r>
          </a:p>
          <a:p>
            <a:pPr lvl="2"/>
            <a:r>
              <a:rPr lang="en-US" sz="1600" dirty="0" smtClean="0"/>
              <a:t>Kernel UDP</a:t>
            </a:r>
          </a:p>
          <a:p>
            <a:pPr lvl="2"/>
            <a:r>
              <a:rPr lang="en-US" sz="1600" dirty="0" smtClean="0"/>
              <a:t>Infiniband unreliable datagrams (kernel bypass)</a:t>
            </a:r>
          </a:p>
          <a:p>
            <a:pPr lvl="2"/>
            <a:r>
              <a:rPr lang="en-US" sz="1600" dirty="0" err="1" smtClean="0"/>
              <a:t>SolarFlare</a:t>
            </a:r>
            <a:r>
              <a:rPr lang="en-US" sz="1600" dirty="0" smtClean="0"/>
              <a:t> (10 GigE with kernel bypass)</a:t>
            </a:r>
          </a:p>
          <a:p>
            <a:pPr lvl="1"/>
            <a:r>
              <a:rPr lang="en-US" sz="1800" dirty="0" smtClean="0"/>
              <a:t>Not yet as fast as </a:t>
            </a:r>
            <a:r>
              <a:rPr lang="en-US" sz="1800" dirty="0" err="1" smtClean="0"/>
              <a:t>InfRcTransport</a:t>
            </a:r>
            <a:r>
              <a:rPr lang="en-US" sz="1800" dirty="0" smtClean="0"/>
              <a:t>....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Transports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implementation: single-threaded</a:t>
            </a:r>
          </a:p>
          <a:p>
            <a:pPr lvl="1"/>
            <a:r>
              <a:rPr lang="en-US" dirty="0" smtClean="0"/>
              <a:t>No synchronization overhead</a:t>
            </a:r>
          </a:p>
          <a:p>
            <a:pPr lvl="1"/>
            <a:r>
              <a:rPr lang="en-US" dirty="0" smtClean="0"/>
              <a:t>Minimizes latency</a:t>
            </a:r>
          </a:p>
          <a:p>
            <a:r>
              <a:rPr lang="en-US" dirty="0" smtClean="0"/>
              <a:t>Fragile:</a:t>
            </a:r>
          </a:p>
          <a:p>
            <a:pPr lvl="1"/>
            <a:r>
              <a:rPr lang="en-US" dirty="0" smtClean="0"/>
              <a:t>Can’t process heartbeats during long-running requests</a:t>
            </a:r>
          </a:p>
          <a:p>
            <a:pPr lvl="1"/>
            <a:r>
              <a:rPr lang="en-US" dirty="0" smtClean="0"/>
              <a:t>Callers will assume server crashed</a:t>
            </a:r>
          </a:p>
          <a:p>
            <a:pPr lvl="1"/>
            <a:r>
              <a:rPr lang="en-US" dirty="0" smtClean="0"/>
              <a:t>“Crashes” cascade</a:t>
            </a:r>
          </a:p>
          <a:p>
            <a:r>
              <a:rPr lang="en-US" dirty="0" smtClean="0"/>
              <a:t>Vulnerable to distributed deadlock:</a:t>
            </a:r>
          </a:p>
          <a:p>
            <a:pPr lvl="1"/>
            <a:r>
              <a:rPr lang="en-US" dirty="0" smtClean="0"/>
              <a:t>Nested RPCs sometimes needed: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replication during writes</a:t>
            </a:r>
          </a:p>
          <a:p>
            <a:pPr lvl="1"/>
            <a:r>
              <a:rPr lang="en-US" dirty="0" smtClean="0"/>
              <a:t>All resources can be consumed with top-level requests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276600" y="1143000"/>
            <a:ext cx="4800600" cy="1905000"/>
          </a:xfrm>
          <a:prstGeom prst="roundRect">
            <a:avLst>
              <a:gd name="adj" fmla="val 9706"/>
            </a:avLst>
          </a:prstGeom>
          <a:ln>
            <a:solidFill>
              <a:srgbClr val="3663BC"/>
            </a:solidFill>
            <a:prstDash val="sysDot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Thread and Workers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1"/>
          </p:nvPr>
        </p:nvSpPr>
        <p:spPr>
          <a:xfrm>
            <a:off x="457200" y="3475037"/>
            <a:ext cx="4038600" cy="2849563"/>
          </a:xfrm>
        </p:spPr>
        <p:txBody>
          <a:bodyPr/>
          <a:lstStyle/>
          <a:p>
            <a:r>
              <a:rPr lang="en-US" sz="2000" dirty="0" smtClean="0"/>
              <a:t>Dispatch thread:</a:t>
            </a:r>
          </a:p>
          <a:p>
            <a:pPr lvl="1"/>
            <a:r>
              <a:rPr lang="en-US" sz="1800" dirty="0" smtClean="0"/>
              <a:t>Runs all transports</a:t>
            </a:r>
          </a:p>
          <a:p>
            <a:pPr lvl="1"/>
            <a:r>
              <a:rPr lang="en-US" sz="1800" dirty="0" smtClean="0"/>
              <a:t>Polls network for input;</a:t>
            </a:r>
            <a:br>
              <a:rPr lang="en-US" sz="1800" dirty="0" smtClean="0"/>
            </a:br>
            <a:r>
              <a:rPr lang="en-US" sz="1800" dirty="0" smtClean="0"/>
              <a:t>never sleeps</a:t>
            </a:r>
          </a:p>
          <a:p>
            <a:pPr lvl="1"/>
            <a:r>
              <a:rPr lang="en-US" sz="1800" dirty="0" smtClean="0"/>
              <a:t>Dispatches requests to workers</a:t>
            </a:r>
          </a:p>
          <a:p>
            <a:pPr lvl="1"/>
            <a:r>
              <a:rPr lang="en-US" sz="1800" dirty="0" smtClean="0"/>
              <a:t>Thread limits for different request classes: prevent deadlock</a:t>
            </a:r>
          </a:p>
          <a:p>
            <a:pPr lvl="1"/>
            <a:endParaRPr lang="en-US" sz="1800" dirty="0" smtClean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2"/>
          </p:nvPr>
        </p:nvSpPr>
        <p:spPr>
          <a:xfrm>
            <a:off x="4648200" y="3475037"/>
            <a:ext cx="4038600" cy="2849563"/>
          </a:xfrm>
        </p:spPr>
        <p:txBody>
          <a:bodyPr/>
          <a:lstStyle/>
          <a:p>
            <a:r>
              <a:rPr lang="en-US" sz="2000" dirty="0" smtClean="0"/>
              <a:t>Worker thread:</a:t>
            </a:r>
          </a:p>
          <a:p>
            <a:pPr lvl="1"/>
            <a:r>
              <a:rPr lang="en-US" sz="1800" dirty="0" smtClean="0"/>
              <a:t>Processes RPC requests</a:t>
            </a:r>
          </a:p>
          <a:p>
            <a:pPr lvl="1"/>
            <a:r>
              <a:rPr lang="en-US" sz="1800" dirty="0" smtClean="0"/>
              <a:t>Returns responses to dispatch thread</a:t>
            </a:r>
          </a:p>
          <a:p>
            <a:pPr lvl="1"/>
            <a:r>
              <a:rPr lang="en-US" sz="1800" dirty="0" smtClean="0"/>
              <a:t>Polls to wait for next request; eventually sleeps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66800" y="1447800"/>
            <a:ext cx="1748874" cy="967754"/>
            <a:chOff x="3806983" y="1471852"/>
            <a:chExt cx="1748874" cy="967754"/>
          </a:xfrm>
        </p:grpSpPr>
        <p:sp>
          <p:nvSpPr>
            <p:cNvPr id="11" name="Cloud 10"/>
            <p:cNvSpPr/>
            <p:nvPr/>
          </p:nvSpPr>
          <p:spPr>
            <a:xfrm rot="21480000" flipV="1">
              <a:off x="3806983" y="1471852"/>
              <a:ext cx="1748874" cy="967754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3804" y="1766808"/>
              <a:ext cx="1203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Network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33800" y="1371600"/>
            <a:ext cx="1143000" cy="1143000"/>
            <a:chOff x="6248400" y="2133600"/>
            <a:chExt cx="1143000" cy="1143000"/>
          </a:xfrm>
        </p:grpSpPr>
        <p:sp>
          <p:nvSpPr>
            <p:cNvPr id="13" name="Oval 12"/>
            <p:cNvSpPr/>
            <p:nvPr/>
          </p:nvSpPr>
          <p:spPr>
            <a:xfrm>
              <a:off x="6248400" y="2133600"/>
              <a:ext cx="1143000" cy="1143000"/>
            </a:xfrm>
            <a:prstGeom prst="ellipse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rgbClr val="3663BC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77000" y="2438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934200" y="2438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05600" y="2819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172200" y="19812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81800" y="13716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53200" y="2286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91400" y="13716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58000" y="18288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62800" y="2286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1400" y="1905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3048000" y="1828800"/>
            <a:ext cx="4572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24200" y="26302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Dispatch Thread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0" y="26302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Worker Threads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4796726" y="1526388"/>
            <a:ext cx="1464590" cy="143554"/>
          </a:xfrm>
          <a:custGeom>
            <a:avLst/>
            <a:gdLst>
              <a:gd name="connsiteX0" fmla="*/ 0 w 1162373"/>
              <a:gd name="connsiteY0" fmla="*/ 69742 h 69742"/>
              <a:gd name="connsiteX1" fmla="*/ 1162373 w 1162373"/>
              <a:gd name="connsiteY1" fmla="*/ 0 h 69742"/>
              <a:gd name="connsiteX0" fmla="*/ 0 w 1162373"/>
              <a:gd name="connsiteY0" fmla="*/ 124500 h 124500"/>
              <a:gd name="connsiteX1" fmla="*/ 1162373 w 1162373"/>
              <a:gd name="connsiteY1" fmla="*/ 54758 h 124500"/>
              <a:gd name="connsiteX0" fmla="*/ 0 w 1162373"/>
              <a:gd name="connsiteY0" fmla="*/ 153444 h 153444"/>
              <a:gd name="connsiteX1" fmla="*/ 1162373 w 1162373"/>
              <a:gd name="connsiteY1" fmla="*/ 83702 h 153444"/>
              <a:gd name="connsiteX0" fmla="*/ 0 w 1464590"/>
              <a:gd name="connsiteY0" fmla="*/ 143554 h 143554"/>
              <a:gd name="connsiteX1" fmla="*/ 1464590 w 1464590"/>
              <a:gd name="connsiteY1" fmla="*/ 89310 h 14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4590" h="143554">
                <a:moveTo>
                  <a:pt x="0" y="143554"/>
                </a:moveTo>
                <a:cubicBezTo>
                  <a:pt x="325465" y="-11429"/>
                  <a:pt x="999641" y="-57924"/>
                  <a:pt x="1464590" y="89310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81966" y="1778431"/>
            <a:ext cx="1402597" cy="202998"/>
          </a:xfrm>
          <a:custGeom>
            <a:avLst/>
            <a:gdLst>
              <a:gd name="connsiteX0" fmla="*/ 1077132 w 1077132"/>
              <a:gd name="connsiteY0" fmla="*/ 0 h 170482"/>
              <a:gd name="connsiteX1" fmla="*/ 0 w 1077132"/>
              <a:gd name="connsiteY1" fmla="*/ 170482 h 170482"/>
              <a:gd name="connsiteX0" fmla="*/ 1077132 w 1077132"/>
              <a:gd name="connsiteY0" fmla="*/ 0 h 174283"/>
              <a:gd name="connsiteX1" fmla="*/ 0 w 1077132"/>
              <a:gd name="connsiteY1" fmla="*/ 170482 h 174283"/>
              <a:gd name="connsiteX0" fmla="*/ 1077132 w 1077132"/>
              <a:gd name="connsiteY0" fmla="*/ 0 h 182916"/>
              <a:gd name="connsiteX1" fmla="*/ 0 w 1077132"/>
              <a:gd name="connsiteY1" fmla="*/ 170482 h 182916"/>
              <a:gd name="connsiteX0" fmla="*/ 1077132 w 1077132"/>
              <a:gd name="connsiteY0" fmla="*/ 0 h 179941"/>
              <a:gd name="connsiteX1" fmla="*/ 0 w 1077132"/>
              <a:gd name="connsiteY1" fmla="*/ 170482 h 179941"/>
              <a:gd name="connsiteX0" fmla="*/ 1077132 w 1077132"/>
              <a:gd name="connsiteY0" fmla="*/ 0 h 183048"/>
              <a:gd name="connsiteX1" fmla="*/ 0 w 1077132"/>
              <a:gd name="connsiteY1" fmla="*/ 170482 h 183048"/>
              <a:gd name="connsiteX0" fmla="*/ 1379349 w 1379349"/>
              <a:gd name="connsiteY0" fmla="*/ 0 h 169837"/>
              <a:gd name="connsiteX1" fmla="*/ 0 w 1379349"/>
              <a:gd name="connsiteY1" fmla="*/ 154984 h 169837"/>
              <a:gd name="connsiteX0" fmla="*/ 1379349 w 1379349"/>
              <a:gd name="connsiteY0" fmla="*/ 0 h 196798"/>
              <a:gd name="connsiteX1" fmla="*/ 0 w 1379349"/>
              <a:gd name="connsiteY1" fmla="*/ 154984 h 196798"/>
              <a:gd name="connsiteX0" fmla="*/ 1402597 w 1402597"/>
              <a:gd name="connsiteY0" fmla="*/ 0 h 202998"/>
              <a:gd name="connsiteX1" fmla="*/ 0 w 1402597"/>
              <a:gd name="connsiteY1" fmla="*/ 162733 h 20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597" h="202998">
                <a:moveTo>
                  <a:pt x="1402597" y="0"/>
                </a:moveTo>
                <a:cubicBezTo>
                  <a:pt x="1116524" y="169190"/>
                  <a:pt x="512736" y="260888"/>
                  <a:pt x="0" y="162733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029200" y="1219200"/>
            <a:ext cx="99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request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1935996"/>
            <a:ext cx="1143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response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6600" y="3075801"/>
            <a:ext cx="480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3663BC"/>
                </a:solidFill>
              </a:rPr>
              <a:t>Server</a:t>
            </a:r>
            <a:endParaRPr lang="en-US" dirty="0">
              <a:solidFill>
                <a:srgbClr val="3663B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0" y="1524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2600" y="26302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Transports</a:t>
            </a:r>
            <a:endParaRPr lang="en-US" dirty="0">
              <a:solidFill>
                <a:srgbClr val="398939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758698" y="2123268"/>
            <a:ext cx="1379349" cy="557939"/>
          </a:xfrm>
          <a:custGeom>
            <a:avLst/>
            <a:gdLst>
              <a:gd name="connsiteX0" fmla="*/ 0 w 1317356"/>
              <a:gd name="connsiteY0" fmla="*/ 557939 h 557939"/>
              <a:gd name="connsiteX1" fmla="*/ 1317356 w 1317356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9349" h="557939">
                <a:moveTo>
                  <a:pt x="0" y="557939"/>
                </a:moveTo>
                <a:cubicBezTo>
                  <a:pt x="254430" y="213748"/>
                  <a:pt x="694841" y="71034"/>
                  <a:pt x="1379349" y="0"/>
                </a:cubicBezTo>
              </a:path>
            </a:pathLst>
          </a:custGeom>
          <a:noFill/>
          <a:ln>
            <a:solidFill>
              <a:srgbClr val="398939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Read 100B object	</a:t>
            </a:r>
            <a:r>
              <a:rPr lang="en-US" sz="2200" b="0" dirty="0" smtClean="0"/>
              <a:t>4.7 µs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Read bandwidth (large </a:t>
            </a:r>
            <a:r>
              <a:rPr lang="en-US" sz="2200" dirty="0" smtClean="0"/>
              <a:t>objects, 1 client)</a:t>
            </a:r>
            <a:r>
              <a:rPr lang="en-US" sz="2200" dirty="0" smtClean="0"/>
              <a:t>	</a:t>
            </a:r>
            <a:r>
              <a:rPr lang="en-US" sz="2200" b="0" dirty="0" smtClean="0"/>
              <a:t>2.7 GB/s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Write 100B object (3x replication)</a:t>
            </a:r>
            <a:r>
              <a:rPr lang="en-US" sz="2200" dirty="0"/>
              <a:t>	</a:t>
            </a:r>
            <a:r>
              <a:rPr lang="en-US" sz="2200" b="0" dirty="0"/>
              <a:t>13.5 µs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Write bandwidth (</a:t>
            </a:r>
            <a:r>
              <a:rPr lang="en-US" sz="2200" dirty="0" err="1" smtClean="0"/>
              <a:t>Iarge</a:t>
            </a:r>
            <a:r>
              <a:rPr lang="en-US" sz="2200" dirty="0" smtClean="0"/>
              <a:t> </a:t>
            </a:r>
            <a:r>
              <a:rPr lang="en-US" sz="2200" dirty="0" smtClean="0"/>
              <a:t>objects, 1 client)</a:t>
            </a:r>
            <a:r>
              <a:rPr lang="en-US" sz="2200" dirty="0" smtClean="0"/>
              <a:t>	</a:t>
            </a:r>
            <a:r>
              <a:rPr lang="en-US" sz="2200" b="0" dirty="0" smtClean="0"/>
              <a:t>430 MB/s</a:t>
            </a:r>
          </a:p>
          <a:p>
            <a:pPr marL="0" indent="0">
              <a:spcBef>
                <a:spcPts val="18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Single-server throughput: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/>
              <a:t> </a:t>
            </a:r>
            <a:r>
              <a:rPr lang="en-US" sz="2200" dirty="0" smtClean="0"/>
              <a:t>   Read 100B objects	</a:t>
            </a:r>
            <a:r>
              <a:rPr lang="en-US" sz="2200" b="0" dirty="0" smtClean="0"/>
              <a:t>900 </a:t>
            </a:r>
            <a:r>
              <a:rPr lang="en-US" sz="2200" b="0" dirty="0" err="1" smtClean="0"/>
              <a:t>Kobj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Multi-read 100B objects	</a:t>
            </a:r>
            <a:r>
              <a:rPr lang="en-US" sz="2200" b="0" dirty="0" smtClean="0"/>
              <a:t>6 </a:t>
            </a:r>
            <a:r>
              <a:rPr lang="en-US" sz="2200" b="0" dirty="0" err="1" smtClean="0"/>
              <a:t>Mobj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Multi-write 100B objects	</a:t>
            </a:r>
            <a:r>
              <a:rPr lang="en-US" sz="2200" b="0" dirty="0" smtClean="0"/>
              <a:t>450 </a:t>
            </a:r>
            <a:r>
              <a:rPr lang="en-US" sz="2200" b="0" dirty="0" err="1" smtClean="0"/>
              <a:t>Kobj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Log replay for crash recovery	</a:t>
            </a:r>
            <a:r>
              <a:rPr lang="en-US" sz="2200" b="0" dirty="0" smtClean="0"/>
              <a:t>800 MB/s or</a:t>
            </a:r>
          </a:p>
          <a:p>
            <a:pPr marL="0" indent="0">
              <a:spcBef>
                <a:spcPts val="0"/>
              </a:spcBef>
              <a:buNone/>
              <a:tabLst>
                <a:tab pos="6745288" algn="dec"/>
              </a:tabLst>
            </a:pPr>
            <a:r>
              <a:rPr lang="en-US" sz="2200" dirty="0"/>
              <a:t>	</a:t>
            </a:r>
            <a:r>
              <a:rPr lang="en-US" sz="2200" b="0" dirty="0" smtClean="0"/>
              <a:t>2.3 </a:t>
            </a:r>
            <a:r>
              <a:rPr lang="en-US" sz="2200" b="0" dirty="0" err="1" smtClean="0"/>
              <a:t>Mobj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18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Crash recovery time (40 GB data, 80 servers)	</a:t>
            </a:r>
            <a:r>
              <a:rPr lang="en-US" sz="2200" b="0" dirty="0" smtClean="0"/>
              <a:t>1.9 s</a:t>
            </a:r>
            <a:endParaRPr lang="en-US" sz="22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(Infiniband)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for thread handoffs:</a:t>
            </a:r>
          </a:p>
          <a:p>
            <a:pPr lvl="1"/>
            <a:r>
              <a:rPr lang="en-US" dirty="0" smtClean="0"/>
              <a:t>100ns in each direction</a:t>
            </a:r>
          </a:p>
          <a:p>
            <a:r>
              <a:rPr lang="en-US" dirty="0" smtClean="0"/>
              <a:t>Shared state between dispatch and worker threads:</a:t>
            </a:r>
          </a:p>
          <a:p>
            <a:pPr lvl="1"/>
            <a:r>
              <a:rPr lang="en-US" dirty="0" smtClean="0"/>
              <a:t>Request/response buffers, etc.</a:t>
            </a:r>
          </a:p>
          <a:p>
            <a:pPr lvl="1"/>
            <a:r>
              <a:rPr lang="en-US" dirty="0" smtClean="0"/>
              <a:t>&gt;20 L2 additional cache misses to migrate state</a:t>
            </a:r>
          </a:p>
          <a:p>
            <a:r>
              <a:rPr lang="en-US" dirty="0" smtClean="0"/>
              <a:t>Total cost of threading: </a:t>
            </a:r>
            <a:r>
              <a:rPr lang="en-US" dirty="0" smtClean="0">
                <a:solidFill>
                  <a:schemeClr val="accent4"/>
                </a:solidFill>
              </a:rPr>
              <a:t>~450 ns in latency</a:t>
            </a:r>
          </a:p>
          <a:p>
            <a:r>
              <a:rPr lang="en-US" dirty="0" smtClean="0"/>
              <a:t>Dispatch thread is also throughput bottleneck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We are still looking for better alternatives...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are Expensive!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Latency (µs)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57203"/>
              </p:ext>
            </p:extLst>
          </p:nvPr>
        </p:nvGraphicFramePr>
        <p:xfrm>
          <a:off x="533400" y="1356360"/>
          <a:ext cx="12192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Object Size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93204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31796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Writes</a:t>
            </a:r>
            <a:endParaRPr lang="en-US" b="1" dirty="0"/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671354"/>
              </p:ext>
            </p:extLst>
          </p:nvPr>
        </p:nvGraphicFramePr>
        <p:xfrm>
          <a:off x="5410200" y="1356360"/>
          <a:ext cx="30480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14400"/>
                <a:gridCol w="685800"/>
                <a:gridCol w="6858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90%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99.9%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13.4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14.7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18.5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20.8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35.3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37.7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2300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2400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2700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021998"/>
              </p:ext>
            </p:extLst>
          </p:nvPr>
        </p:nvGraphicFramePr>
        <p:xfrm>
          <a:off x="2057400" y="1356360"/>
          <a:ext cx="30480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14400"/>
                <a:gridCol w="685800"/>
                <a:gridCol w="6858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90%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99.9%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9.2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8.9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10.1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11.1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28.5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44.0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45.3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29450" y="3352800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2.8 Gbytes/sec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35450" y="3246894"/>
            <a:ext cx="542441" cy="302217"/>
          </a:xfrm>
          <a:custGeom>
            <a:avLst/>
            <a:gdLst>
              <a:gd name="connsiteX0" fmla="*/ 588936 w 588936"/>
              <a:gd name="connsiteY0" fmla="*/ 309966 h 309966"/>
              <a:gd name="connsiteX1" fmla="*/ 0 w 588936"/>
              <a:gd name="connsiteY1" fmla="*/ 0 h 309966"/>
              <a:gd name="connsiteX0" fmla="*/ 588936 w 588936"/>
              <a:gd name="connsiteY0" fmla="*/ 309966 h 309966"/>
              <a:gd name="connsiteX1" fmla="*/ 0 w 588936"/>
              <a:gd name="connsiteY1" fmla="*/ 0 h 309966"/>
              <a:gd name="connsiteX0" fmla="*/ 588936 w 588936"/>
              <a:gd name="connsiteY0" fmla="*/ 309966 h 309966"/>
              <a:gd name="connsiteX1" fmla="*/ 0 w 588936"/>
              <a:gd name="connsiteY1" fmla="*/ 0 h 3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936" h="309966">
                <a:moveTo>
                  <a:pt x="588936" y="309966"/>
                </a:moveTo>
                <a:cubicBezTo>
                  <a:pt x="237641" y="299634"/>
                  <a:pt x="18081" y="219559"/>
                  <a:pt x="0" y="0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5943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07" y="3715295"/>
            <a:ext cx="4080593" cy="2894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" y="3662820"/>
            <a:ext cx="3970737" cy="29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Read Timeline (100B)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4906963"/>
          </a:xfrm>
        </p:spPr>
        <p:txBody>
          <a:bodyPr/>
          <a:lstStyle/>
          <a:p>
            <a:r>
              <a:rPr lang="en-US" dirty="0" smtClean="0"/>
              <a:t>3.2 µs in network and NICs</a:t>
            </a:r>
          </a:p>
          <a:p>
            <a:r>
              <a:rPr lang="en-US" dirty="0" smtClean="0"/>
              <a:t>9 L3 cache misses on server</a:t>
            </a:r>
            <a:br>
              <a:rPr lang="en-US" dirty="0" smtClean="0"/>
            </a:br>
            <a:r>
              <a:rPr lang="en-US" dirty="0" smtClean="0"/>
              <a:t>(up to 86 ns each)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Time on server: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NIC communication:</a:t>
            </a:r>
            <a:r>
              <a:rPr lang="en-US" dirty="0" smtClean="0"/>
              <a:t>	749 ns	39%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Thread handoffs:</a:t>
            </a:r>
            <a:r>
              <a:rPr lang="en-US" dirty="0" smtClean="0"/>
              <a:t>	470 ns	25%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Cache misses (est.):</a:t>
            </a:r>
            <a:r>
              <a:rPr lang="en-US" dirty="0" smtClean="0"/>
              <a:t>	300 ns	16%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Other:</a:t>
            </a:r>
            <a:r>
              <a:rPr lang="en-US" dirty="0" smtClean="0"/>
              <a:t>	382 ns	20%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Total:</a:t>
            </a:r>
            <a:r>
              <a:rPr lang="en-US" dirty="0" smtClean="0"/>
              <a:t>	1901 ns	100%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4929753"/>
            <a:ext cx="4343400" cy="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6096000"/>
            <a:ext cx="609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6" y="1096964"/>
            <a:ext cx="3831080" cy="5456236"/>
          </a:xfrm>
        </p:spPr>
      </p:pic>
    </p:spTree>
    <p:extLst>
      <p:ext uri="{BB962C8B-B14F-4D97-AF65-F5344CB8AC3E}">
        <p14:creationId xmlns:p14="http://schemas.microsoft.com/office/powerpoint/2010/main" val="1736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Write Timeline (100B)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8" y="990600"/>
            <a:ext cx="5334002" cy="57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Single-Server Read Throughput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2486"/>
            <a:ext cx="4038600" cy="4004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4" y="1871969"/>
            <a:ext cx="4029006" cy="399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3146" y="1295400"/>
            <a:ext cx="339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Individual Reads (100B)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76566" y="1295400"/>
            <a:ext cx="33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Multi-reads (70 × 100B)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2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V: Crash Recovery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Failures to handle:</a:t>
            </a:r>
          </a:p>
          <a:p>
            <a:pPr lvl="1"/>
            <a:r>
              <a:rPr lang="en-US" dirty="0" smtClean="0"/>
              <a:t>Networking failures (e.g. packet loss, partitions)</a:t>
            </a:r>
          </a:p>
          <a:p>
            <a:pPr lvl="1"/>
            <a:r>
              <a:rPr lang="en-US" dirty="0" smtClean="0"/>
              <a:t>Storage server crashes (masters/backups)</a:t>
            </a:r>
          </a:p>
          <a:p>
            <a:pPr lvl="1"/>
            <a:r>
              <a:rPr lang="en-US" dirty="0" smtClean="0"/>
              <a:t>Coordinator crashes</a:t>
            </a:r>
          </a:p>
          <a:p>
            <a:pPr lvl="1"/>
            <a:r>
              <a:rPr lang="en-US" dirty="0" smtClean="0"/>
              <a:t>Corruption of segments (DRAM and disk/flash)</a:t>
            </a:r>
          </a:p>
          <a:p>
            <a:pPr lvl="1"/>
            <a:r>
              <a:rPr lang="en-US" dirty="0" smtClean="0"/>
              <a:t>Multiple failures</a:t>
            </a:r>
          </a:p>
          <a:p>
            <a:pPr lvl="1"/>
            <a:r>
              <a:rPr lang="en-US" dirty="0" smtClean="0"/>
              <a:t>Zombies: “dead” server keeps operating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Fail-stop (no Byzantine failures)</a:t>
            </a:r>
          </a:p>
          <a:p>
            <a:pPr lvl="1"/>
            <a:r>
              <a:rPr lang="en-US" dirty="0" smtClean="0"/>
              <a:t>Secondary storage survives crashes</a:t>
            </a:r>
          </a:p>
          <a:p>
            <a:pPr lvl="1"/>
            <a:r>
              <a:rPr lang="en-US" dirty="0" smtClean="0"/>
              <a:t>Asynchronous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dirty="0"/>
              <a:t>Individual server failures? </a:t>
            </a:r>
            <a:r>
              <a:rPr lang="en-US" dirty="0" smtClean="0"/>
              <a:t>Continue normal operation:</a:t>
            </a:r>
            <a:endParaRPr lang="en-US" dirty="0"/>
          </a:p>
          <a:p>
            <a:pPr lvl="1"/>
            <a:r>
              <a:rPr lang="en-US" dirty="0"/>
              <a:t>Near-continuous availability</a:t>
            </a:r>
          </a:p>
          <a:p>
            <a:pPr lvl="1"/>
            <a:r>
              <a:rPr lang="en-US" dirty="0"/>
              <a:t>High performance</a:t>
            </a:r>
          </a:p>
          <a:p>
            <a:pPr lvl="1"/>
            <a:r>
              <a:rPr lang="en-US" dirty="0"/>
              <a:t>Correct operation</a:t>
            </a:r>
          </a:p>
          <a:p>
            <a:pPr lvl="1"/>
            <a:r>
              <a:rPr lang="en-US" dirty="0"/>
              <a:t>No data loss</a:t>
            </a:r>
          </a:p>
          <a:p>
            <a:r>
              <a:rPr lang="en-US" dirty="0" smtClean="0"/>
              <a:t>Multiple failures also OK if:</a:t>
            </a:r>
          </a:p>
          <a:p>
            <a:pPr lvl="1"/>
            <a:r>
              <a:rPr lang="en-US" dirty="0" smtClean="0"/>
              <a:t>Only a small fraction of servers fail</a:t>
            </a:r>
          </a:p>
          <a:p>
            <a:pPr lvl="1"/>
            <a:r>
              <a:rPr lang="en-US" dirty="0" smtClean="0"/>
              <a:t>Failures randomly distributed</a:t>
            </a:r>
          </a:p>
          <a:p>
            <a:r>
              <a:rPr lang="en-US" dirty="0" smtClean="0"/>
              <a:t>Large-scale outages:</a:t>
            </a:r>
          </a:p>
          <a:p>
            <a:pPr lvl="1"/>
            <a:r>
              <a:rPr lang="en-US" dirty="0" smtClean="0"/>
              <a:t>May cause unavailability</a:t>
            </a:r>
          </a:p>
          <a:p>
            <a:pPr lvl="1"/>
            <a:r>
              <a:rPr lang="en-US" dirty="0" smtClean="0"/>
              <a:t>No data loss (assuming sufficient replication)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handling: huge source of complexity</a:t>
            </a:r>
          </a:p>
          <a:p>
            <a:pPr lvl="1"/>
            <a:r>
              <a:rPr lang="en-US" dirty="0" smtClean="0"/>
              <a:t>Must write code 3 times</a:t>
            </a:r>
          </a:p>
          <a:p>
            <a:pPr lvl="1"/>
            <a:r>
              <a:rPr lang="en-US" dirty="0" smtClean="0"/>
              <a:t>Must handle secondary/simultaneous failures</a:t>
            </a:r>
          </a:p>
          <a:p>
            <a:pPr lvl="1"/>
            <a:r>
              <a:rPr lang="en-US" dirty="0" smtClean="0"/>
              <a:t>Hard to test</a:t>
            </a:r>
          </a:p>
          <a:p>
            <a:pPr lvl="1"/>
            <a:r>
              <a:rPr lang="en-US" dirty="0" smtClean="0"/>
              <a:t>Rarely exercised</a:t>
            </a:r>
          </a:p>
          <a:p>
            <a:r>
              <a:rPr lang="en-US" dirty="0" smtClean="0"/>
              <a:t>Goal: minimize distinct cases to handle</a:t>
            </a:r>
          </a:p>
          <a:p>
            <a:r>
              <a:rPr lang="en-US" dirty="0" smtClean="0"/>
              <a:t>Technique #1: </a:t>
            </a:r>
            <a:r>
              <a:rPr lang="en-US" dirty="0" smtClean="0">
                <a:solidFill>
                  <a:schemeClr val="tx2"/>
                </a:solidFill>
              </a:rPr>
              <a:t>masking</a:t>
            </a:r>
          </a:p>
          <a:p>
            <a:pPr lvl="1"/>
            <a:r>
              <a:rPr lang="en-US" dirty="0" smtClean="0"/>
              <a:t>Deal with errors at a low level</a:t>
            </a:r>
          </a:p>
          <a:p>
            <a:r>
              <a:rPr lang="en-US" dirty="0" smtClean="0"/>
              <a:t>Technique #2: </a:t>
            </a:r>
            <a:r>
              <a:rPr lang="en-US" dirty="0" smtClean="0">
                <a:solidFill>
                  <a:schemeClr val="tx2"/>
                </a:solidFill>
              </a:rPr>
              <a:t>failure promotion</a:t>
            </a:r>
          </a:p>
          <a:p>
            <a:pPr lvl="1"/>
            <a:r>
              <a:rPr lang="en-US" dirty="0" smtClean="0"/>
              <a:t>E.g., promote all internal server errors to “server failure”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Philosophy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191000" y="2507119"/>
            <a:ext cx="152400" cy="609600"/>
          </a:xfrm>
          <a:prstGeom prst="rightBrace">
            <a:avLst>
              <a:gd name="adj1" fmla="val 33899"/>
              <a:gd name="adj2" fmla="val 50000"/>
            </a:avLst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49363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May not work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when needed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Additional challenges:</a:t>
            </a:r>
          </a:p>
          <a:p>
            <a:r>
              <a:rPr lang="en-US" dirty="0" smtClean="0"/>
              <a:t>Speed: must recover in 1-2 seconds</a:t>
            </a:r>
          </a:p>
          <a:p>
            <a:pPr lvl="1"/>
            <a:r>
              <a:rPr lang="en-US" dirty="0" smtClean="0"/>
              <a:t>Data unavailable during recovery</a:t>
            </a:r>
          </a:p>
          <a:p>
            <a:r>
              <a:rPr lang="en-US" dirty="0" smtClean="0"/>
              <a:t>Avoid creating scalability bottlenecks</a:t>
            </a:r>
          </a:p>
          <a:p>
            <a:pPr lvl="1"/>
            <a:r>
              <a:rPr lang="en-US" dirty="0" smtClean="0"/>
              <a:t>Distributed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Crash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  <a:tabLst>
                <a:tab pos="1484313" algn="l"/>
              </a:tabLst>
            </a:pPr>
            <a:r>
              <a:rPr lang="en-US" dirty="0" smtClean="0"/>
              <a:t>Part I:	Motivation, Potential Impact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II:	Overall Architecture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III:	Log-Structured Storage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IV:	Low-Latency RPCs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V:	Crash Recovery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VI:	Status and </a:t>
            </a:r>
            <a:r>
              <a:rPr lang="en-US" dirty="0" smtClean="0"/>
              <a:t>Limitations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VII:	Application Experience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VIII:	Lessons Learned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/>
          <a:lstStyle/>
          <a:p>
            <a:r>
              <a:rPr lang="en-US" dirty="0" smtClean="0"/>
              <a:t>Goal: recover 256 GB data in 1-2 seconds: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Read from one flash drive?	</a:t>
            </a:r>
            <a:r>
              <a:rPr lang="en-US" dirty="0" smtClean="0">
                <a:solidFill>
                  <a:schemeClr val="accent4"/>
                </a:solidFill>
              </a:rPr>
              <a:t>1000 seconds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Transmit over 10 GigE connection?	</a:t>
            </a:r>
            <a:r>
              <a:rPr lang="en-US" dirty="0" smtClean="0">
                <a:solidFill>
                  <a:schemeClr val="accent4"/>
                </a:solidFill>
              </a:rPr>
              <a:t>250 seconds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Replay log on one CPU?	</a:t>
            </a:r>
            <a:r>
              <a:rPr lang="en-US" dirty="0" smtClean="0">
                <a:solidFill>
                  <a:schemeClr val="accent4"/>
                </a:solidFill>
              </a:rPr>
              <a:t>500 seconds</a:t>
            </a:r>
          </a:p>
          <a:p>
            <a:pPr>
              <a:tabLst>
                <a:tab pos="5375275" algn="l"/>
              </a:tabLst>
            </a:pPr>
            <a:r>
              <a:rPr lang="en-US" dirty="0" smtClean="0"/>
              <a:t>Solution: </a:t>
            </a:r>
            <a:r>
              <a:rPr lang="en-US" dirty="0" smtClean="0">
                <a:solidFill>
                  <a:schemeClr val="tx2"/>
                </a:solidFill>
              </a:rPr>
              <a:t>concurrency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(take advantage of cluster scale)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Master Recovery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44648" y="4876800"/>
            <a:ext cx="381000" cy="304800"/>
            <a:chOff x="3962400" y="2971800"/>
            <a:chExt cx="381000" cy="304800"/>
          </a:xfrm>
        </p:grpSpPr>
        <p:sp>
          <p:nvSpPr>
            <p:cNvPr id="18" name="Rounded Rectangle 17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1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801848" y="4876800"/>
            <a:ext cx="381000" cy="304800"/>
            <a:chOff x="3962400" y="2971800"/>
            <a:chExt cx="381000" cy="304800"/>
          </a:xfrm>
        </p:grpSpPr>
        <p:sp>
          <p:nvSpPr>
            <p:cNvPr id="21" name="Rounded Rectangle 20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2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259048" y="4876800"/>
            <a:ext cx="381000" cy="304800"/>
            <a:chOff x="3962400" y="2971800"/>
            <a:chExt cx="381000" cy="304800"/>
          </a:xfrm>
        </p:grpSpPr>
        <p:sp>
          <p:nvSpPr>
            <p:cNvPr id="28" name="Rounded Rectangle 27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30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716248" y="4876800"/>
            <a:ext cx="381000" cy="304800"/>
            <a:chOff x="3962400" y="2971800"/>
            <a:chExt cx="381000" cy="304800"/>
          </a:xfrm>
        </p:grpSpPr>
        <p:sp>
          <p:nvSpPr>
            <p:cNvPr id="35" name="Rounded Rectangle 34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37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173448" y="4876800"/>
            <a:ext cx="381000" cy="304800"/>
            <a:chOff x="3962400" y="2971800"/>
            <a:chExt cx="381000" cy="304800"/>
          </a:xfrm>
        </p:grpSpPr>
        <p:sp>
          <p:nvSpPr>
            <p:cNvPr id="42" name="Rounded Rectangle 41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630648" y="4876800"/>
            <a:ext cx="381000" cy="304800"/>
            <a:chOff x="3962400" y="2971800"/>
            <a:chExt cx="381000" cy="304800"/>
          </a:xfrm>
        </p:grpSpPr>
        <p:sp>
          <p:nvSpPr>
            <p:cNvPr id="49" name="Rounded Rectangle 48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51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087848" y="4876800"/>
            <a:ext cx="381000" cy="304800"/>
            <a:chOff x="3962400" y="2971800"/>
            <a:chExt cx="381000" cy="304800"/>
          </a:xfrm>
        </p:grpSpPr>
        <p:sp>
          <p:nvSpPr>
            <p:cNvPr id="56" name="Rounded Rectangle 55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58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5489327" y="47041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14F1D"/>
                </a:solidFill>
              </a:rPr>
              <a:t>…</a:t>
            </a:r>
            <a:endParaRPr lang="en-US" sz="2400" b="1" dirty="0">
              <a:solidFill>
                <a:srgbClr val="814F1D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002248" y="4876800"/>
            <a:ext cx="381000" cy="304800"/>
            <a:chOff x="3962400" y="2971800"/>
            <a:chExt cx="381000" cy="304800"/>
          </a:xfrm>
        </p:grpSpPr>
        <p:sp>
          <p:nvSpPr>
            <p:cNvPr id="64" name="Rounded Rectangle 63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66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459448" y="4876800"/>
            <a:ext cx="381000" cy="304800"/>
            <a:chOff x="3962400" y="2971800"/>
            <a:chExt cx="381000" cy="304800"/>
          </a:xfrm>
        </p:grpSpPr>
        <p:sp>
          <p:nvSpPr>
            <p:cNvPr id="71" name="Rounded Rectangle 70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" name="Rounded Rectangle 76"/>
          <p:cNvSpPr/>
          <p:nvPr/>
        </p:nvSpPr>
        <p:spPr>
          <a:xfrm>
            <a:off x="3792448" y="3810000"/>
            <a:ext cx="1143000" cy="609600"/>
          </a:xfrm>
          <a:prstGeom prst="roundRect">
            <a:avLst/>
          </a:prstGeom>
          <a:solidFill>
            <a:srgbClr val="C9D8F3"/>
          </a:solidFill>
          <a:ln w="254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Crashed</a:t>
            </a:r>
            <a:br>
              <a:rPr lang="en-US" dirty="0" smtClean="0"/>
            </a:br>
            <a:r>
              <a:rPr lang="en-US" dirty="0" smtClean="0"/>
              <a:t>Master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887448" y="4876800"/>
            <a:ext cx="381000" cy="304800"/>
            <a:chOff x="3962400" y="2971800"/>
            <a:chExt cx="381000" cy="304800"/>
          </a:xfrm>
        </p:grpSpPr>
        <p:sp>
          <p:nvSpPr>
            <p:cNvPr id="80" name="Rounded Rectangle 79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82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7" name="Straight Connector 86"/>
          <p:cNvCxnSpPr>
            <a:stCxn id="77" idx="2"/>
          </p:cNvCxnSpPr>
          <p:nvPr/>
        </p:nvCxnSpPr>
        <p:spPr>
          <a:xfrm flipH="1">
            <a:off x="2306548" y="4419600"/>
            <a:ext cx="20574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7" idx="2"/>
          </p:cNvCxnSpPr>
          <p:nvPr/>
        </p:nvCxnSpPr>
        <p:spPr>
          <a:xfrm>
            <a:off x="4363948" y="4419600"/>
            <a:ext cx="20193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7" idx="2"/>
          </p:cNvCxnSpPr>
          <p:nvPr/>
        </p:nvCxnSpPr>
        <p:spPr>
          <a:xfrm flipH="1">
            <a:off x="2725648" y="4419600"/>
            <a:ext cx="16383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7" idx="2"/>
          </p:cNvCxnSpPr>
          <p:nvPr/>
        </p:nvCxnSpPr>
        <p:spPr>
          <a:xfrm>
            <a:off x="4363948" y="4419600"/>
            <a:ext cx="15621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77" idx="2"/>
          </p:cNvCxnSpPr>
          <p:nvPr/>
        </p:nvCxnSpPr>
        <p:spPr>
          <a:xfrm flipH="1">
            <a:off x="3144748" y="4419600"/>
            <a:ext cx="12192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77" idx="2"/>
          </p:cNvCxnSpPr>
          <p:nvPr/>
        </p:nvCxnSpPr>
        <p:spPr>
          <a:xfrm flipH="1">
            <a:off x="3563848" y="4419600"/>
            <a:ext cx="8001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7" idx="2"/>
          </p:cNvCxnSpPr>
          <p:nvPr/>
        </p:nvCxnSpPr>
        <p:spPr>
          <a:xfrm>
            <a:off x="4363948" y="4419600"/>
            <a:ext cx="7620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7" idx="2"/>
          </p:cNvCxnSpPr>
          <p:nvPr/>
        </p:nvCxnSpPr>
        <p:spPr>
          <a:xfrm>
            <a:off x="4363948" y="4419600"/>
            <a:ext cx="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7" idx="2"/>
          </p:cNvCxnSpPr>
          <p:nvPr/>
        </p:nvCxnSpPr>
        <p:spPr>
          <a:xfrm>
            <a:off x="4363948" y="4419600"/>
            <a:ext cx="3429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021048" y="4419600"/>
            <a:ext cx="3429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573248" y="5638800"/>
            <a:ext cx="3581400" cy="381000"/>
            <a:chOff x="1828800" y="3276600"/>
            <a:chExt cx="3581400" cy="381000"/>
          </a:xfrm>
        </p:grpSpPr>
        <p:sp>
          <p:nvSpPr>
            <p:cNvPr id="105" name="Rounded Rectangle 104"/>
            <p:cNvSpPr/>
            <p:nvPr/>
          </p:nvSpPr>
          <p:spPr>
            <a:xfrm>
              <a:off x="18288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6670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5052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48006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859249" y="5505584"/>
            <a:ext cx="68579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rgbClr val="43A343"/>
                </a:solidFill>
              </a:rPr>
              <a:t>…</a:t>
            </a:r>
            <a:endParaRPr lang="en-US" sz="2400" b="1" dirty="0">
              <a:solidFill>
                <a:srgbClr val="43A343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14556" y="5581417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Recovery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Masters</a:t>
            </a:r>
            <a:endParaRPr lang="en-US" dirty="0"/>
          </a:p>
        </p:txBody>
      </p:sp>
      <p:cxnSp>
        <p:nvCxnSpPr>
          <p:cNvPr id="113" name="Straight Connector 112"/>
          <p:cNvCxnSpPr>
            <a:stCxn id="80" idx="2"/>
            <a:endCxn id="105" idx="0"/>
          </p:cNvCxnSpPr>
          <p:nvPr/>
        </p:nvCxnSpPr>
        <p:spPr>
          <a:xfrm>
            <a:off x="2077948" y="5181600"/>
            <a:ext cx="800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0" idx="2"/>
            <a:endCxn id="107" idx="0"/>
          </p:cNvCxnSpPr>
          <p:nvPr/>
        </p:nvCxnSpPr>
        <p:spPr>
          <a:xfrm>
            <a:off x="2077948" y="5181600"/>
            <a:ext cx="1638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0" idx="2"/>
            <a:endCxn id="108" idx="0"/>
          </p:cNvCxnSpPr>
          <p:nvPr/>
        </p:nvCxnSpPr>
        <p:spPr>
          <a:xfrm>
            <a:off x="2077948" y="5181600"/>
            <a:ext cx="2476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0" idx="2"/>
            <a:endCxn id="109" idx="0"/>
          </p:cNvCxnSpPr>
          <p:nvPr/>
        </p:nvCxnSpPr>
        <p:spPr>
          <a:xfrm>
            <a:off x="2077948" y="5181600"/>
            <a:ext cx="3771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8" idx="2"/>
            <a:endCxn id="105" idx="0"/>
          </p:cNvCxnSpPr>
          <p:nvPr/>
        </p:nvCxnSpPr>
        <p:spPr>
          <a:xfrm>
            <a:off x="2535148" y="5181600"/>
            <a:ext cx="342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2"/>
            <a:endCxn id="107" idx="0"/>
          </p:cNvCxnSpPr>
          <p:nvPr/>
        </p:nvCxnSpPr>
        <p:spPr>
          <a:xfrm>
            <a:off x="2535148" y="5181600"/>
            <a:ext cx="1181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8" idx="2"/>
            <a:endCxn id="108" idx="0"/>
          </p:cNvCxnSpPr>
          <p:nvPr/>
        </p:nvCxnSpPr>
        <p:spPr>
          <a:xfrm>
            <a:off x="2535148" y="5181600"/>
            <a:ext cx="2019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8" idx="2"/>
            <a:endCxn id="109" idx="0"/>
          </p:cNvCxnSpPr>
          <p:nvPr/>
        </p:nvCxnSpPr>
        <p:spPr>
          <a:xfrm>
            <a:off x="2535148" y="5181600"/>
            <a:ext cx="3314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21" idx="2"/>
            <a:endCxn id="105" idx="0"/>
          </p:cNvCxnSpPr>
          <p:nvPr/>
        </p:nvCxnSpPr>
        <p:spPr>
          <a:xfrm flipH="1">
            <a:off x="2878048" y="5181600"/>
            <a:ext cx="114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1" idx="2"/>
            <a:endCxn id="107" idx="0"/>
          </p:cNvCxnSpPr>
          <p:nvPr/>
        </p:nvCxnSpPr>
        <p:spPr>
          <a:xfrm>
            <a:off x="2992348" y="5181600"/>
            <a:ext cx="723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1" idx="2"/>
            <a:endCxn id="108" idx="0"/>
          </p:cNvCxnSpPr>
          <p:nvPr/>
        </p:nvCxnSpPr>
        <p:spPr>
          <a:xfrm>
            <a:off x="2992348" y="5181600"/>
            <a:ext cx="1562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21" idx="2"/>
            <a:endCxn id="109" idx="0"/>
          </p:cNvCxnSpPr>
          <p:nvPr/>
        </p:nvCxnSpPr>
        <p:spPr>
          <a:xfrm>
            <a:off x="2992348" y="5181600"/>
            <a:ext cx="2857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28" idx="2"/>
            <a:endCxn id="105" idx="0"/>
          </p:cNvCxnSpPr>
          <p:nvPr/>
        </p:nvCxnSpPr>
        <p:spPr>
          <a:xfrm flipH="1">
            <a:off x="2878048" y="5181600"/>
            <a:ext cx="571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28" idx="2"/>
            <a:endCxn id="107" idx="0"/>
          </p:cNvCxnSpPr>
          <p:nvPr/>
        </p:nvCxnSpPr>
        <p:spPr>
          <a:xfrm>
            <a:off x="3449548" y="5181600"/>
            <a:ext cx="266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8" idx="2"/>
            <a:endCxn id="108" idx="0"/>
          </p:cNvCxnSpPr>
          <p:nvPr/>
        </p:nvCxnSpPr>
        <p:spPr>
          <a:xfrm>
            <a:off x="3449548" y="5181600"/>
            <a:ext cx="1104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28" idx="2"/>
            <a:endCxn id="109" idx="0"/>
          </p:cNvCxnSpPr>
          <p:nvPr/>
        </p:nvCxnSpPr>
        <p:spPr>
          <a:xfrm>
            <a:off x="3449548" y="5181600"/>
            <a:ext cx="2400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5" idx="2"/>
            <a:endCxn id="105" idx="0"/>
          </p:cNvCxnSpPr>
          <p:nvPr/>
        </p:nvCxnSpPr>
        <p:spPr>
          <a:xfrm flipH="1">
            <a:off x="2878048" y="5181600"/>
            <a:ext cx="1028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5" idx="2"/>
            <a:endCxn id="107" idx="0"/>
          </p:cNvCxnSpPr>
          <p:nvPr/>
        </p:nvCxnSpPr>
        <p:spPr>
          <a:xfrm flipH="1">
            <a:off x="3716248" y="5181600"/>
            <a:ext cx="190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5" idx="2"/>
            <a:endCxn id="108" idx="0"/>
          </p:cNvCxnSpPr>
          <p:nvPr/>
        </p:nvCxnSpPr>
        <p:spPr>
          <a:xfrm>
            <a:off x="3906748" y="5181600"/>
            <a:ext cx="647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5" idx="2"/>
            <a:endCxn id="109" idx="0"/>
          </p:cNvCxnSpPr>
          <p:nvPr/>
        </p:nvCxnSpPr>
        <p:spPr>
          <a:xfrm>
            <a:off x="3906748" y="5181600"/>
            <a:ext cx="1943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42" idx="2"/>
            <a:endCxn id="105" idx="0"/>
          </p:cNvCxnSpPr>
          <p:nvPr/>
        </p:nvCxnSpPr>
        <p:spPr>
          <a:xfrm flipH="1">
            <a:off x="2878048" y="5181600"/>
            <a:ext cx="1485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42" idx="2"/>
            <a:endCxn id="107" idx="0"/>
          </p:cNvCxnSpPr>
          <p:nvPr/>
        </p:nvCxnSpPr>
        <p:spPr>
          <a:xfrm flipH="1">
            <a:off x="3716248" y="5181600"/>
            <a:ext cx="647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42" idx="2"/>
            <a:endCxn id="108" idx="0"/>
          </p:cNvCxnSpPr>
          <p:nvPr/>
        </p:nvCxnSpPr>
        <p:spPr>
          <a:xfrm>
            <a:off x="4363948" y="5181600"/>
            <a:ext cx="190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42" idx="2"/>
            <a:endCxn id="109" idx="0"/>
          </p:cNvCxnSpPr>
          <p:nvPr/>
        </p:nvCxnSpPr>
        <p:spPr>
          <a:xfrm>
            <a:off x="4363948" y="5181600"/>
            <a:ext cx="1485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49" idx="2"/>
            <a:endCxn id="105" idx="0"/>
          </p:cNvCxnSpPr>
          <p:nvPr/>
        </p:nvCxnSpPr>
        <p:spPr>
          <a:xfrm flipH="1">
            <a:off x="2878048" y="5181600"/>
            <a:ext cx="1943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49" idx="2"/>
            <a:endCxn id="107" idx="0"/>
          </p:cNvCxnSpPr>
          <p:nvPr/>
        </p:nvCxnSpPr>
        <p:spPr>
          <a:xfrm flipH="1">
            <a:off x="3716248" y="5181600"/>
            <a:ext cx="1104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49" idx="2"/>
            <a:endCxn id="108" idx="0"/>
          </p:cNvCxnSpPr>
          <p:nvPr/>
        </p:nvCxnSpPr>
        <p:spPr>
          <a:xfrm flipH="1">
            <a:off x="4554448" y="5181600"/>
            <a:ext cx="266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49" idx="2"/>
            <a:endCxn id="109" idx="0"/>
          </p:cNvCxnSpPr>
          <p:nvPr/>
        </p:nvCxnSpPr>
        <p:spPr>
          <a:xfrm>
            <a:off x="4821148" y="5181600"/>
            <a:ext cx="1028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56" idx="2"/>
            <a:endCxn id="105" idx="0"/>
          </p:cNvCxnSpPr>
          <p:nvPr/>
        </p:nvCxnSpPr>
        <p:spPr>
          <a:xfrm flipH="1">
            <a:off x="2878048" y="5181600"/>
            <a:ext cx="2400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6" idx="2"/>
            <a:endCxn id="107" idx="0"/>
          </p:cNvCxnSpPr>
          <p:nvPr/>
        </p:nvCxnSpPr>
        <p:spPr>
          <a:xfrm flipH="1">
            <a:off x="3716248" y="5181600"/>
            <a:ext cx="1562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56" idx="2"/>
            <a:endCxn id="108" idx="0"/>
          </p:cNvCxnSpPr>
          <p:nvPr/>
        </p:nvCxnSpPr>
        <p:spPr>
          <a:xfrm flipH="1">
            <a:off x="4554448" y="5181600"/>
            <a:ext cx="723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56" idx="2"/>
            <a:endCxn id="109" idx="0"/>
          </p:cNvCxnSpPr>
          <p:nvPr/>
        </p:nvCxnSpPr>
        <p:spPr>
          <a:xfrm>
            <a:off x="5278348" y="5181600"/>
            <a:ext cx="571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64" idx="2"/>
            <a:endCxn id="105" idx="0"/>
          </p:cNvCxnSpPr>
          <p:nvPr/>
        </p:nvCxnSpPr>
        <p:spPr>
          <a:xfrm flipH="1">
            <a:off x="2878048" y="5181600"/>
            <a:ext cx="3314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64" idx="2"/>
            <a:endCxn id="107" idx="0"/>
          </p:cNvCxnSpPr>
          <p:nvPr/>
        </p:nvCxnSpPr>
        <p:spPr>
          <a:xfrm flipH="1">
            <a:off x="3716248" y="5181600"/>
            <a:ext cx="2476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64" idx="2"/>
            <a:endCxn id="108" idx="0"/>
          </p:cNvCxnSpPr>
          <p:nvPr/>
        </p:nvCxnSpPr>
        <p:spPr>
          <a:xfrm flipH="1">
            <a:off x="4554448" y="5181600"/>
            <a:ext cx="1638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64" idx="2"/>
            <a:endCxn id="109" idx="0"/>
          </p:cNvCxnSpPr>
          <p:nvPr/>
        </p:nvCxnSpPr>
        <p:spPr>
          <a:xfrm flipH="1">
            <a:off x="5849848" y="5181600"/>
            <a:ext cx="342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71" idx="2"/>
            <a:endCxn id="105" idx="0"/>
          </p:cNvCxnSpPr>
          <p:nvPr/>
        </p:nvCxnSpPr>
        <p:spPr>
          <a:xfrm flipH="1">
            <a:off x="2878048" y="5181600"/>
            <a:ext cx="3771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71" idx="2"/>
            <a:endCxn id="107" idx="0"/>
          </p:cNvCxnSpPr>
          <p:nvPr/>
        </p:nvCxnSpPr>
        <p:spPr>
          <a:xfrm flipH="1">
            <a:off x="3716248" y="5181600"/>
            <a:ext cx="2933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71" idx="2"/>
            <a:endCxn id="108" idx="0"/>
          </p:cNvCxnSpPr>
          <p:nvPr/>
        </p:nvCxnSpPr>
        <p:spPr>
          <a:xfrm flipH="1">
            <a:off x="4554448" y="5181600"/>
            <a:ext cx="2095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1" idx="2"/>
            <a:endCxn id="109" idx="0"/>
          </p:cNvCxnSpPr>
          <p:nvPr/>
        </p:nvCxnSpPr>
        <p:spPr>
          <a:xfrm flipH="1">
            <a:off x="5849848" y="5181600"/>
            <a:ext cx="800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6916648" y="4874201"/>
            <a:ext cx="1069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Backups</a:t>
            </a:r>
            <a:endParaRPr lang="en-US" dirty="0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1735048" y="4114800"/>
            <a:ext cx="0" cy="7620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735048" y="5181600"/>
            <a:ext cx="0" cy="641132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4835" y="4191000"/>
            <a:ext cx="1197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Normal</a:t>
            </a:r>
            <a:br>
              <a:rPr lang="en-US" dirty="0" smtClean="0"/>
            </a:b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554835" y="5181600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Crash</a:t>
            </a:r>
            <a:br>
              <a:rPr lang="en-US" dirty="0" smtClean="0"/>
            </a:br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for replica placement:</a:t>
            </a:r>
          </a:p>
          <a:p>
            <a:pPr lvl="1"/>
            <a:r>
              <a:rPr lang="en-US" dirty="0" smtClean="0"/>
              <a:t>Distribute replicas for each master uniformly</a:t>
            </a:r>
          </a:p>
          <a:p>
            <a:pPr lvl="1"/>
            <a:r>
              <a:rPr lang="en-US" dirty="0" smtClean="0"/>
              <a:t>Use backup bandwidth and space evenly</a:t>
            </a:r>
          </a:p>
          <a:p>
            <a:pPr lvl="1"/>
            <a:r>
              <a:rPr lang="en-US" dirty="0" smtClean="0"/>
              <a:t>Reflect failure modes (replicas in different racks)</a:t>
            </a:r>
          </a:p>
          <a:p>
            <a:pPr lvl="1"/>
            <a:r>
              <a:rPr lang="en-US" dirty="0" smtClean="0"/>
              <a:t>Backups may have different device capacities/speeds</a:t>
            </a:r>
          </a:p>
          <a:p>
            <a:pPr lvl="1"/>
            <a:r>
              <a:rPr lang="en-US" dirty="0" smtClean="0"/>
              <a:t>Backups enter and leave cluster</a:t>
            </a:r>
          </a:p>
          <a:p>
            <a:pPr lvl="1"/>
            <a:r>
              <a:rPr lang="en-US" dirty="0" smtClean="0"/>
              <a:t>Each master must place its replicas independently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tx2"/>
                </a:solidFill>
              </a:rPr>
              <a:t>randomization with refinement</a:t>
            </a:r>
          </a:p>
          <a:p>
            <a:pPr lvl="1"/>
            <a:r>
              <a:rPr lang="en-US" dirty="0" err="1" smtClean="0"/>
              <a:t>Mitzenmacher’s</a:t>
            </a:r>
            <a:r>
              <a:rPr lang="en-US" dirty="0" smtClean="0"/>
              <a:t> “power of two choices”</a:t>
            </a:r>
          </a:p>
          <a:p>
            <a:pPr lvl="1"/>
            <a:r>
              <a:rPr lang="en-US" dirty="0" smtClean="0"/>
              <a:t>Pick several candidate backups at random</a:t>
            </a:r>
          </a:p>
          <a:p>
            <a:pPr lvl="1"/>
            <a:r>
              <a:rPr lang="en-US" dirty="0" smtClean="0"/>
              <a:t>Select best choice(s)</a:t>
            </a:r>
            <a:br>
              <a:rPr lang="en-US" dirty="0" smtClean="0"/>
            </a:br>
            <a:r>
              <a:rPr lang="en-US" dirty="0" smtClean="0"/>
              <a:t>(minimize worst-case read time for a backup)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Replicas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915653"/>
            <a:ext cx="2895600" cy="1600200"/>
          </a:xfrm>
        </p:spPr>
        <p:txBody>
          <a:bodyPr/>
          <a:lstStyle/>
          <a:p>
            <a:r>
              <a:rPr lang="en-US" sz="2000" dirty="0" smtClean="0"/>
              <a:t>120 recoveries</a:t>
            </a:r>
            <a:br>
              <a:rPr lang="en-US" sz="2000" dirty="0" smtClean="0"/>
            </a:br>
            <a:r>
              <a:rPr lang="en-US" sz="2000" dirty="0" smtClean="0"/>
              <a:t>per graph</a:t>
            </a:r>
          </a:p>
          <a:p>
            <a:r>
              <a:rPr lang="en-US" sz="2000" dirty="0" smtClean="0"/>
              <a:t>Replicas stored</a:t>
            </a:r>
            <a:br>
              <a:rPr lang="en-US" sz="2000" dirty="0" smtClean="0"/>
            </a:br>
            <a:r>
              <a:rPr lang="en-US" sz="2000" dirty="0" smtClean="0"/>
              <a:t>on disk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Effectiveness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8" y="1057598"/>
            <a:ext cx="4572002" cy="55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detect failures in a few hundred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Distributed randomized approach:</a:t>
            </a:r>
          </a:p>
          <a:p>
            <a:pPr lvl="1"/>
            <a:r>
              <a:rPr lang="en-US" dirty="0" smtClean="0"/>
              <a:t>Every 100ms each server pings another at random</a:t>
            </a:r>
          </a:p>
          <a:p>
            <a:pPr lvl="1"/>
            <a:r>
              <a:rPr lang="en-US" dirty="0" smtClean="0"/>
              <a:t>No response in 10-20ms? Report to coordinator</a:t>
            </a:r>
          </a:p>
          <a:p>
            <a:pPr lvl="1"/>
            <a:r>
              <a:rPr lang="en-US" dirty="0" smtClean="0"/>
              <a:t>Coordinator pings again before declaring death</a:t>
            </a:r>
          </a:p>
          <a:p>
            <a:r>
              <a:rPr lang="en-US" dirty="0" smtClean="0"/>
              <a:t>Probability of detecting crashed server:</a:t>
            </a:r>
          </a:p>
          <a:p>
            <a:pPr lvl="1"/>
            <a:r>
              <a:rPr lang="en-US" dirty="0" smtClean="0"/>
              <a:t>63% in first round</a:t>
            </a:r>
          </a:p>
          <a:p>
            <a:pPr lvl="1"/>
            <a:r>
              <a:rPr lang="en-US" dirty="0" smtClean="0"/>
              <a:t>99% after 5 rounds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Performance glitches may be treated as failures</a:t>
            </a:r>
            <a:br>
              <a:rPr lang="en-US" dirty="0" smtClean="0"/>
            </a:br>
            <a:r>
              <a:rPr lang="en-US" dirty="0" smtClean="0"/>
              <a:t>(overloaded servers)</a:t>
            </a:r>
          </a:p>
          <a:p>
            <a:pPr lvl="1"/>
            <a:r>
              <a:rPr lang="en-US" dirty="0" smtClean="0"/>
              <a:t>Protocol interactions (200 </a:t>
            </a:r>
            <a:r>
              <a:rPr lang="en-US" dirty="0" err="1" smtClean="0"/>
              <a:t>ms</a:t>
            </a:r>
            <a:r>
              <a:rPr lang="en-US" dirty="0" smtClean="0"/>
              <a:t> retry interval in TCP)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Failure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collects log metadata from all backups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divides recovery work (tablet partitions)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chooses recovery masters, assigns partitions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Recovery masters, backups replay log entries</a:t>
            </a:r>
            <a:endParaRPr lang="en-US" dirty="0"/>
          </a:p>
          <a:p>
            <a:pPr lvl="1"/>
            <a:r>
              <a:rPr lang="en-US" dirty="0" smtClean="0"/>
              <a:t>Recovery masters incorporate data into their logs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updates tablet configuration info to make tablets available again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Recovery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33800"/>
            <a:ext cx="7848600" cy="2392363"/>
          </a:xfrm>
        </p:spPr>
        <p:txBody>
          <a:bodyPr/>
          <a:lstStyle/>
          <a:p>
            <a:r>
              <a:rPr lang="en-US" dirty="0" smtClean="0"/>
              <a:t>Invariants: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Header names all other segments in log (</a:t>
            </a:r>
            <a:r>
              <a:rPr lang="en-US" dirty="0" smtClean="0">
                <a:solidFill>
                  <a:schemeClr val="tx2"/>
                </a:solidFill>
              </a:rPr>
              <a:t>log digest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least one </a:t>
            </a:r>
            <a:r>
              <a:rPr lang="en-US" dirty="0" smtClean="0">
                <a:solidFill>
                  <a:schemeClr val="tx2"/>
                </a:solidFill>
              </a:rPr>
              <a:t>open segment </a:t>
            </a:r>
            <a:r>
              <a:rPr lang="en-US" dirty="0" smtClean="0"/>
              <a:t>(header but no footer)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multiple open segments, only oldest contains data</a:t>
            </a:r>
          </a:p>
          <a:p>
            <a:r>
              <a:rPr lang="en-US" dirty="0" smtClean="0"/>
              <a:t>Defer recovery until log complete: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Open segment available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One replica available for each segment in log digest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Log Completeness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15240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15240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5240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1066800"/>
            <a:ext cx="2895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Old Head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066800"/>
            <a:ext cx="2895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New Head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981200" y="20574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20574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20574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0" y="20574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057400"/>
            <a:ext cx="7620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</a:rPr>
              <a:t>Header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81200" y="2590800"/>
            <a:ext cx="2895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81200" y="25908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25908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0" y="25908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25908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81200" y="3124200"/>
            <a:ext cx="2895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812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43200" y="31242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0" y="31242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864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48400" y="3124200"/>
            <a:ext cx="5334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2590800"/>
            <a:ext cx="7620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latin typeface="Arial" charset="0"/>
              </a:rPr>
              <a:t>Footer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148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latin typeface="+mn-lt"/>
              </a:rPr>
              <a:t>Footer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600200" y="1676400"/>
            <a:ext cx="0" cy="16002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4400" y="23380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r>
              <a:rPr lang="en-US" dirty="0" smtClean="0"/>
              <a:t>Concurrency in two dimensions: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Pipelining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Data parallelism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Replay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676400"/>
            <a:ext cx="2209800" cy="1447800"/>
          </a:xfrm>
          <a:prstGeom prst="roundRect">
            <a:avLst>
              <a:gd name="adj" fmla="val 7717"/>
            </a:avLst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9200" y="2171701"/>
            <a:ext cx="487679" cy="304799"/>
            <a:chOff x="4191000" y="2895600"/>
            <a:chExt cx="731003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43"/>
            <p:cNvSpPr>
              <a:spLocks noChangeArrowheads="1"/>
            </p:cNvSpPr>
            <p:nvPr/>
          </p:nvSpPr>
          <p:spPr bwMode="auto">
            <a:xfrm>
              <a:off x="4191000" y="3137906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4191000" y="3057138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4191000" y="2976369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4191000" y="2895600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9200" y="1828800"/>
            <a:ext cx="2819400" cy="2743200"/>
          </a:xfrm>
          <a:prstGeom prst="roundRect">
            <a:avLst>
              <a:gd name="adj" fmla="val 6039"/>
            </a:avLst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201579"/>
            <a:ext cx="1524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1. Read disk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2877979"/>
            <a:ext cx="2209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Backup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4343400"/>
            <a:ext cx="2819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Recovery Master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81200" y="1752600"/>
            <a:ext cx="381000" cy="382327"/>
            <a:chOff x="3505200" y="4343400"/>
            <a:chExt cx="455613" cy="457200"/>
          </a:xfrm>
          <a:solidFill>
            <a:srgbClr val="43A3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0387" y="2431289"/>
            <a:ext cx="455613" cy="457200"/>
            <a:chOff x="3505200" y="4343400"/>
            <a:chExt cx="455613" cy="457200"/>
          </a:xfrm>
          <a:solidFill>
            <a:srgbClr val="4974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971800" y="1752600"/>
            <a:ext cx="228600" cy="189370"/>
          </a:xfrm>
          <a:prstGeom prst="roundRect">
            <a:avLst/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71800" y="2020430"/>
            <a:ext cx="228600" cy="189370"/>
          </a:xfrm>
          <a:prstGeom prst="roundRect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200400" y="211511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Rounded Rectangle 35"/>
          <p:cNvSpPr/>
          <p:nvPr/>
        </p:nvSpPr>
        <p:spPr>
          <a:xfrm>
            <a:off x="2971800" y="2325230"/>
            <a:ext cx="228600" cy="189370"/>
          </a:xfrm>
          <a:prstGeom prst="roundRect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200400" y="2419915"/>
            <a:ext cx="4572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Freeform 37"/>
          <p:cNvSpPr/>
          <p:nvPr/>
        </p:nvSpPr>
        <p:spPr>
          <a:xfrm>
            <a:off x="1458310" y="1928028"/>
            <a:ext cx="457200" cy="181923"/>
          </a:xfrm>
          <a:custGeom>
            <a:avLst/>
            <a:gdLst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923 h 181923"/>
              <a:gd name="connsiteX1" fmla="*/ 457200 w 457200"/>
              <a:gd name="connsiteY1" fmla="*/ 619 h 1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81923">
                <a:moveTo>
                  <a:pt x="0" y="181923"/>
                </a:moveTo>
                <a:cubicBezTo>
                  <a:pt x="10510" y="-4636"/>
                  <a:pt x="115615" y="-2008"/>
                  <a:pt x="457200" y="619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15" idx="2"/>
          </p:cNvCxnSpPr>
          <p:nvPr/>
        </p:nvCxnSpPr>
        <p:spPr>
          <a:xfrm>
            <a:off x="1371600" y="1478578"/>
            <a:ext cx="204952" cy="393035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0800" y="1046202"/>
            <a:ext cx="152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4163" indent="-284163" algn="l"/>
          </a:lstStyle>
          <a:p>
            <a:r>
              <a:rPr lang="en-US" dirty="0"/>
              <a:t>2. Divide log entries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438400" y="1849821"/>
            <a:ext cx="533400" cy="55180"/>
          </a:xfrm>
          <a:prstGeom prst="line">
            <a:avLst/>
          </a:pr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4" idx="1"/>
          </p:cNvCxnSpPr>
          <p:nvPr/>
        </p:nvCxnSpPr>
        <p:spPr>
          <a:xfrm>
            <a:off x="2438400" y="1905000"/>
            <a:ext cx="533400" cy="210115"/>
          </a:xfrm>
          <a:prstGeom prst="line">
            <a:avLst/>
          </a:prstGeom>
          <a:ln w="25400" cap="rnd">
            <a:solidFill>
              <a:srgbClr val="CC2E2E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6" idx="1"/>
          </p:cNvCxnSpPr>
          <p:nvPr/>
        </p:nvCxnSpPr>
        <p:spPr>
          <a:xfrm>
            <a:off x="2438400" y="1905000"/>
            <a:ext cx="533400" cy="514915"/>
          </a:xfrm>
          <a:prstGeom prst="line">
            <a:avLst/>
          </a:prstGeom>
          <a:ln w="25400" cap="rnd">
            <a:solidFill>
              <a:srgbClr val="D09E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56945" y="1375000"/>
            <a:ext cx="386255" cy="370489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36533" y="2286000"/>
            <a:ext cx="506756" cy="747778"/>
          </a:xfrm>
          <a:prstGeom prst="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934200" y="2379472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934200" y="2472945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6934200" y="2566417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6934200" y="2659889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6934200" y="2753361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6934200" y="2846834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6934200" y="2940306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7440957" y="2332736"/>
            <a:ext cx="256292" cy="654306"/>
            <a:chOff x="4494751" y="5143500"/>
            <a:chExt cx="230698" cy="10668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494751" y="51435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4495800" y="52959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4495800" y="54483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4495800" y="56007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4495800" y="57531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495800" y="59055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4495800" y="60579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4495800" y="62103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6629400" y="2057400"/>
            <a:ext cx="1143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4974CB"/>
                </a:solidFill>
              </a:rPr>
              <a:t>Hash Table</a:t>
            </a:r>
            <a:endParaRPr lang="en-US" sz="1400" dirty="0">
              <a:solidFill>
                <a:srgbClr val="4974CB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172200" y="2611819"/>
            <a:ext cx="6858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6" name="Rectangle 75"/>
          <p:cNvSpPr/>
          <p:nvPr/>
        </p:nvSpPr>
        <p:spPr>
          <a:xfrm>
            <a:off x="5257800" y="3581400"/>
            <a:ext cx="23622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257800" y="35814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4864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562600" y="35814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43600" y="35814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1722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477000" y="3581400"/>
            <a:ext cx="533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72200" y="2695903"/>
            <a:ext cx="559676" cy="809297"/>
          </a:xfrm>
          <a:custGeom>
            <a:avLst/>
            <a:gdLst>
              <a:gd name="connsiteX0" fmla="*/ 0 w 244365"/>
              <a:gd name="connsiteY0" fmla="*/ 0 h 811925"/>
              <a:gd name="connsiteX1" fmla="*/ 244365 w 244365"/>
              <a:gd name="connsiteY1" fmla="*/ 811925 h 811925"/>
              <a:gd name="connsiteX0" fmla="*/ 0 w 244365"/>
              <a:gd name="connsiteY0" fmla="*/ 0 h 811925"/>
              <a:gd name="connsiteX1" fmla="*/ 244365 w 244365"/>
              <a:gd name="connsiteY1" fmla="*/ 811925 h 811925"/>
              <a:gd name="connsiteX0" fmla="*/ 0 w 244365"/>
              <a:gd name="connsiteY0" fmla="*/ 0 h 811925"/>
              <a:gd name="connsiteX1" fmla="*/ 244365 w 244365"/>
              <a:gd name="connsiteY1" fmla="*/ 811925 h 81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365" h="811925">
                <a:moveTo>
                  <a:pt x="0" y="0"/>
                </a:moveTo>
                <a:cubicBezTo>
                  <a:pt x="259474" y="11824"/>
                  <a:pt x="219404" y="315311"/>
                  <a:pt x="244365" y="811925"/>
                </a:cubicBezTo>
              </a:path>
            </a:pathLst>
          </a:custGeom>
          <a:noFill/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200400" y="1849820"/>
            <a:ext cx="2349062" cy="817180"/>
          </a:xfrm>
          <a:custGeom>
            <a:avLst/>
            <a:gdLst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1 h 654270"/>
              <a:gd name="connsiteX1" fmla="*/ 2349062 w 2349062"/>
              <a:gd name="connsiteY1" fmla="*/ 654270 h 654270"/>
              <a:gd name="connsiteX0" fmla="*/ 0 w 2349062"/>
              <a:gd name="connsiteY0" fmla="*/ 1 h 654270"/>
              <a:gd name="connsiteX1" fmla="*/ 2349062 w 2349062"/>
              <a:gd name="connsiteY1" fmla="*/ 654270 h 65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062" h="654270">
                <a:moveTo>
                  <a:pt x="0" y="1"/>
                </a:moveTo>
                <a:cubicBezTo>
                  <a:pt x="1681656" y="-1056"/>
                  <a:pt x="588579" y="653781"/>
                  <a:pt x="2349062" y="654270"/>
                </a:cubicBezTo>
              </a:path>
            </a:pathLst>
          </a:custGeom>
          <a:noFill/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495800" y="1046202"/>
            <a:ext cx="190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3.	Transfer data</a:t>
            </a:r>
            <a:br>
              <a:rPr lang="en-US" dirty="0" smtClean="0"/>
            </a:br>
            <a:r>
              <a:rPr lang="en-US" dirty="0" smtClean="0"/>
              <a:t>to masters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4169979" y="1353207"/>
            <a:ext cx="512382" cy="677917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553200" y="1046202"/>
            <a:ext cx="2362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4.	Add objects to hash table and log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6337738" y="1376855"/>
            <a:ext cx="409903" cy="1174531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010400" y="36957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257800" y="3352800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4974CB"/>
                </a:solidFill>
              </a:rPr>
              <a:t>In-Memory Log</a:t>
            </a:r>
            <a:endParaRPr lang="en-US" sz="1400" dirty="0">
              <a:solidFill>
                <a:srgbClr val="4974CB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248400" y="35814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903483" y="25116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</a:t>
            </a:r>
            <a:endParaRPr lang="en-US" sz="1400" b="1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2438400" y="1905000"/>
            <a:ext cx="533400" cy="738351"/>
          </a:xfrm>
          <a:prstGeom prst="line">
            <a:avLst/>
          </a:prstGeom>
          <a:ln w="25400" cap="rnd">
            <a:solidFill>
              <a:srgbClr val="4D4D4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1981200" y="2630030"/>
            <a:ext cx="228600" cy="189370"/>
          </a:xfrm>
          <a:prstGeom prst="roundRect">
            <a:avLst/>
          </a:prstGeom>
          <a:solidFill>
            <a:srgbClr val="F5E7D9"/>
          </a:solidFill>
          <a:ln>
            <a:solidFill>
              <a:srgbClr val="935A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286000" y="2732690"/>
            <a:ext cx="4453759" cy="1475767"/>
          </a:xfrm>
          <a:custGeom>
            <a:avLst/>
            <a:gdLst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507193"/>
              <a:gd name="connsiteX1" fmla="*/ 0 w 4453759"/>
              <a:gd name="connsiteY1" fmla="*/ 0 h 1507193"/>
              <a:gd name="connsiteX0" fmla="*/ 4453759 w 4453759"/>
              <a:gd name="connsiteY0" fmla="*/ 1178307 h 1499122"/>
              <a:gd name="connsiteX1" fmla="*/ 0 w 4453759"/>
              <a:gd name="connsiteY1" fmla="*/ 3776 h 1499122"/>
              <a:gd name="connsiteX0" fmla="*/ 4453759 w 4453759"/>
              <a:gd name="connsiteY0" fmla="*/ 1178262 h 1511029"/>
              <a:gd name="connsiteX1" fmla="*/ 0 w 4453759"/>
              <a:gd name="connsiteY1" fmla="*/ 3731 h 151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3759" h="1511029">
                <a:moveTo>
                  <a:pt x="4453759" y="1178262"/>
                </a:moveTo>
                <a:cubicBezTo>
                  <a:pt x="3069021" y="2390893"/>
                  <a:pt x="1234966" y="-109256"/>
                  <a:pt x="0" y="3731"/>
                </a:cubicBezTo>
              </a:path>
            </a:pathLst>
          </a:cu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466193" y="2496207"/>
            <a:ext cx="441435" cy="227356"/>
          </a:xfrm>
          <a:custGeom>
            <a:avLst/>
            <a:gdLst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59783"/>
              <a:gd name="connsiteX1" fmla="*/ 0 w 441435"/>
              <a:gd name="connsiteY1" fmla="*/ 0 h 159783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62222"/>
              <a:gd name="connsiteX1" fmla="*/ 0 w 441435"/>
              <a:gd name="connsiteY1" fmla="*/ 0 h 162222"/>
              <a:gd name="connsiteX0" fmla="*/ 441435 w 441435"/>
              <a:gd name="connsiteY0" fmla="*/ 157655 h 158306"/>
              <a:gd name="connsiteX1" fmla="*/ 0 w 441435"/>
              <a:gd name="connsiteY1" fmla="*/ 0 h 1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35" h="158306">
                <a:moveTo>
                  <a:pt x="441435" y="157655"/>
                </a:moveTo>
                <a:cubicBezTo>
                  <a:pt x="207580" y="154794"/>
                  <a:pt x="5255" y="188252"/>
                  <a:pt x="0" y="0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1066800" y="3276600"/>
            <a:ext cx="2209800" cy="1447800"/>
          </a:xfrm>
          <a:prstGeom prst="roundRect">
            <a:avLst>
              <a:gd name="adj" fmla="val 7717"/>
            </a:avLst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219200" y="3771901"/>
            <a:ext cx="487679" cy="304799"/>
            <a:chOff x="4191000" y="2895600"/>
            <a:chExt cx="731003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0" name="Oval 43"/>
            <p:cNvSpPr>
              <a:spLocks noChangeArrowheads="1"/>
            </p:cNvSpPr>
            <p:nvPr/>
          </p:nvSpPr>
          <p:spPr bwMode="auto">
            <a:xfrm>
              <a:off x="4191000" y="3137906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43"/>
            <p:cNvSpPr>
              <a:spLocks noChangeArrowheads="1"/>
            </p:cNvSpPr>
            <p:nvPr/>
          </p:nvSpPr>
          <p:spPr bwMode="auto">
            <a:xfrm>
              <a:off x="4191000" y="3057138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43"/>
            <p:cNvSpPr>
              <a:spLocks noChangeArrowheads="1"/>
            </p:cNvSpPr>
            <p:nvPr/>
          </p:nvSpPr>
          <p:spPr bwMode="auto">
            <a:xfrm>
              <a:off x="4191000" y="2976369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43"/>
            <p:cNvSpPr>
              <a:spLocks noChangeArrowheads="1"/>
            </p:cNvSpPr>
            <p:nvPr/>
          </p:nvSpPr>
          <p:spPr bwMode="auto">
            <a:xfrm>
              <a:off x="4191000" y="2895600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1066800" y="4478179"/>
            <a:ext cx="2209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Backup</a:t>
            </a:r>
            <a:endParaRPr lang="en-US" sz="1600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1981200" y="3352800"/>
            <a:ext cx="381000" cy="382327"/>
            <a:chOff x="3505200" y="4343400"/>
            <a:chExt cx="455613" cy="457200"/>
          </a:xfrm>
          <a:solidFill>
            <a:srgbClr val="43A3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6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Rounded Rectangle 158"/>
          <p:cNvSpPr/>
          <p:nvPr/>
        </p:nvSpPr>
        <p:spPr>
          <a:xfrm>
            <a:off x="2971800" y="3352800"/>
            <a:ext cx="228600" cy="189370"/>
          </a:xfrm>
          <a:prstGeom prst="roundRect">
            <a:avLst/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2971800" y="3620630"/>
            <a:ext cx="228600" cy="189370"/>
          </a:xfrm>
          <a:prstGeom prst="roundRect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3200400" y="371531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2" name="Rounded Rectangle 161"/>
          <p:cNvSpPr/>
          <p:nvPr/>
        </p:nvSpPr>
        <p:spPr>
          <a:xfrm>
            <a:off x="2971800" y="3925430"/>
            <a:ext cx="228600" cy="189370"/>
          </a:xfrm>
          <a:prstGeom prst="roundRect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3200400" y="4020115"/>
            <a:ext cx="4572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4" name="Freeform 163"/>
          <p:cNvSpPr/>
          <p:nvPr/>
        </p:nvSpPr>
        <p:spPr>
          <a:xfrm>
            <a:off x="1458310" y="3528228"/>
            <a:ext cx="457200" cy="181923"/>
          </a:xfrm>
          <a:custGeom>
            <a:avLst/>
            <a:gdLst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923 h 181923"/>
              <a:gd name="connsiteX1" fmla="*/ 457200 w 457200"/>
              <a:gd name="connsiteY1" fmla="*/ 619 h 1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81923">
                <a:moveTo>
                  <a:pt x="0" y="181923"/>
                </a:moveTo>
                <a:cubicBezTo>
                  <a:pt x="10510" y="-4636"/>
                  <a:pt x="115615" y="-2008"/>
                  <a:pt x="457200" y="619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flipV="1">
            <a:off x="2438400" y="3450021"/>
            <a:ext cx="533400" cy="55180"/>
          </a:xfrm>
          <a:prstGeom prst="line">
            <a:avLst/>
          </a:pr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60" idx="1"/>
          </p:cNvCxnSpPr>
          <p:nvPr/>
        </p:nvCxnSpPr>
        <p:spPr>
          <a:xfrm>
            <a:off x="2438400" y="3505200"/>
            <a:ext cx="533400" cy="210115"/>
          </a:xfrm>
          <a:prstGeom prst="line">
            <a:avLst/>
          </a:prstGeom>
          <a:ln w="25400" cap="rnd">
            <a:solidFill>
              <a:srgbClr val="CC2E2E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62" idx="1"/>
          </p:cNvCxnSpPr>
          <p:nvPr/>
        </p:nvCxnSpPr>
        <p:spPr>
          <a:xfrm>
            <a:off x="2438400" y="3505200"/>
            <a:ext cx="533400" cy="514915"/>
          </a:xfrm>
          <a:prstGeom prst="line">
            <a:avLst/>
          </a:prstGeom>
          <a:ln w="25400" cap="rnd">
            <a:solidFill>
              <a:srgbClr val="D09E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903483" y="41118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</a:t>
            </a:r>
            <a:endParaRPr lang="en-US" sz="1400" b="1" dirty="0"/>
          </a:p>
        </p:txBody>
      </p:sp>
      <p:cxnSp>
        <p:nvCxnSpPr>
          <p:cNvPr id="169" name="Straight Connector 168"/>
          <p:cNvCxnSpPr/>
          <p:nvPr/>
        </p:nvCxnSpPr>
        <p:spPr>
          <a:xfrm>
            <a:off x="2438400" y="3505200"/>
            <a:ext cx="533400" cy="738351"/>
          </a:xfrm>
          <a:prstGeom prst="line">
            <a:avLst/>
          </a:prstGeom>
          <a:ln w="25400" cap="rnd">
            <a:solidFill>
              <a:srgbClr val="4D4D4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>
          <a:xfrm>
            <a:off x="1981200" y="4230230"/>
            <a:ext cx="228600" cy="189370"/>
          </a:xfrm>
          <a:prstGeom prst="roundRect">
            <a:avLst/>
          </a:prstGeom>
          <a:solidFill>
            <a:srgbClr val="F5E7D9"/>
          </a:solidFill>
          <a:ln>
            <a:solidFill>
              <a:srgbClr val="935A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466193" y="4096407"/>
            <a:ext cx="441435" cy="227356"/>
          </a:xfrm>
          <a:custGeom>
            <a:avLst/>
            <a:gdLst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59783"/>
              <a:gd name="connsiteX1" fmla="*/ 0 w 441435"/>
              <a:gd name="connsiteY1" fmla="*/ 0 h 159783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62222"/>
              <a:gd name="connsiteX1" fmla="*/ 0 w 441435"/>
              <a:gd name="connsiteY1" fmla="*/ 0 h 162222"/>
              <a:gd name="connsiteX0" fmla="*/ 441435 w 441435"/>
              <a:gd name="connsiteY0" fmla="*/ 157655 h 158306"/>
              <a:gd name="connsiteX1" fmla="*/ 0 w 441435"/>
              <a:gd name="connsiteY1" fmla="*/ 0 h 1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35" h="158306">
                <a:moveTo>
                  <a:pt x="441435" y="157655"/>
                </a:moveTo>
                <a:cubicBezTo>
                  <a:pt x="207580" y="154794"/>
                  <a:pt x="5255" y="188252"/>
                  <a:pt x="0" y="0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2286000" y="3893966"/>
            <a:ext cx="4453759" cy="577948"/>
          </a:xfrm>
          <a:custGeom>
            <a:avLst/>
            <a:gdLst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507193"/>
              <a:gd name="connsiteX1" fmla="*/ 0 w 4453759"/>
              <a:gd name="connsiteY1" fmla="*/ 0 h 1507193"/>
              <a:gd name="connsiteX0" fmla="*/ 4453759 w 4453759"/>
              <a:gd name="connsiteY0" fmla="*/ 1178307 h 1499122"/>
              <a:gd name="connsiteX1" fmla="*/ 0 w 4453759"/>
              <a:gd name="connsiteY1" fmla="*/ 3776 h 1499122"/>
              <a:gd name="connsiteX0" fmla="*/ 4453759 w 4453759"/>
              <a:gd name="connsiteY0" fmla="*/ 1178262 h 1511029"/>
              <a:gd name="connsiteX1" fmla="*/ 0 w 4453759"/>
              <a:gd name="connsiteY1" fmla="*/ 3731 h 1511029"/>
              <a:gd name="connsiteX0" fmla="*/ 4453759 w 4453759"/>
              <a:gd name="connsiteY0" fmla="*/ 0 h 649918"/>
              <a:gd name="connsiteX1" fmla="*/ 0 w 4453759"/>
              <a:gd name="connsiteY1" fmla="*/ 447762 h 649918"/>
              <a:gd name="connsiteX0" fmla="*/ 4453759 w 4453759"/>
              <a:gd name="connsiteY0" fmla="*/ 0 h 683125"/>
              <a:gd name="connsiteX1" fmla="*/ 0 w 4453759"/>
              <a:gd name="connsiteY1" fmla="*/ 447762 h 683125"/>
              <a:gd name="connsiteX0" fmla="*/ 4453759 w 4453759"/>
              <a:gd name="connsiteY0" fmla="*/ 0 h 591758"/>
              <a:gd name="connsiteX1" fmla="*/ 0 w 4453759"/>
              <a:gd name="connsiteY1" fmla="*/ 447762 h 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3759" h="591758">
                <a:moveTo>
                  <a:pt x="4453759" y="0"/>
                </a:moveTo>
                <a:cubicBezTo>
                  <a:pt x="3384331" y="986640"/>
                  <a:pt x="769883" y="439699"/>
                  <a:pt x="0" y="447762"/>
                </a:cubicBezTo>
              </a:path>
            </a:pathLst>
          </a:cu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5257800" y="4904601"/>
            <a:ext cx="3581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5.	Replicate log data to backups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469524" y="4553608"/>
            <a:ext cx="677917" cy="465082"/>
          </a:xfrm>
          <a:custGeom>
            <a:avLst/>
            <a:gdLst>
              <a:gd name="connsiteX0" fmla="*/ 677917 w 677917"/>
              <a:gd name="connsiteY0" fmla="*/ 425669 h 425669"/>
              <a:gd name="connsiteX1" fmla="*/ 0 w 677917"/>
              <a:gd name="connsiteY1" fmla="*/ 0 h 425669"/>
              <a:gd name="connsiteX0" fmla="*/ 677917 w 677917"/>
              <a:gd name="connsiteY0" fmla="*/ 425669 h 425669"/>
              <a:gd name="connsiteX1" fmla="*/ 0 w 677917"/>
              <a:gd name="connsiteY1" fmla="*/ 0 h 425669"/>
              <a:gd name="connsiteX0" fmla="*/ 677917 w 677917"/>
              <a:gd name="connsiteY0" fmla="*/ 425669 h 425669"/>
              <a:gd name="connsiteX1" fmla="*/ 0 w 677917"/>
              <a:gd name="connsiteY1" fmla="*/ 0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917" h="425669">
                <a:moveTo>
                  <a:pt x="677917" y="425669"/>
                </a:moveTo>
                <a:cubicBezTo>
                  <a:pt x="294946" y="395451"/>
                  <a:pt x="109045" y="302172"/>
                  <a:pt x="0" y="0"/>
                </a:cubicBezTo>
              </a:path>
            </a:pathLst>
          </a:cu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609600" y="4904601"/>
            <a:ext cx="297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6.	Write replicas to disk</a:t>
            </a:r>
            <a:endParaRPr lang="en-US" dirty="0"/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1608083" y="4374931"/>
            <a:ext cx="0" cy="5334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00400" y="344748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183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Backups and masters work independently</a:t>
            </a:r>
          </a:p>
          <a:p>
            <a:pPr lvl="1"/>
            <a:r>
              <a:rPr lang="en-US" dirty="0" smtClean="0"/>
              <a:t>Backups read segments, divide log entries</a:t>
            </a:r>
          </a:p>
          <a:p>
            <a:pPr lvl="1"/>
            <a:r>
              <a:rPr lang="en-US" dirty="0" smtClean="0"/>
              <a:t>Masters fetch partitioned data, replay</a:t>
            </a:r>
          </a:p>
          <a:p>
            <a:r>
              <a:rPr lang="en-US" dirty="0" smtClean="0"/>
              <a:t>To avoid pipeline stalls:</a:t>
            </a:r>
          </a:p>
          <a:p>
            <a:pPr lvl="1"/>
            <a:r>
              <a:rPr lang="en-US" dirty="0" smtClean="0"/>
              <a:t>Backups publish read order</a:t>
            </a:r>
          </a:p>
          <a:p>
            <a:pPr lvl="1"/>
            <a:r>
              <a:rPr lang="en-US" dirty="0" smtClean="0"/>
              <a:t>Masters fetch in order of expected availability</a:t>
            </a:r>
          </a:p>
          <a:p>
            <a:pPr lvl="1"/>
            <a:r>
              <a:rPr lang="en-US" dirty="0" smtClean="0"/>
              <a:t>Masters maintain multiple outstanding fetches</a:t>
            </a:r>
          </a:p>
          <a:p>
            <a:r>
              <a:rPr lang="en-US" dirty="0" smtClean="0"/>
              <a:t>Log data replayed out of order:</a:t>
            </a:r>
          </a:p>
          <a:p>
            <a:pPr lvl="1"/>
            <a:r>
              <a:rPr lang="en-US" dirty="0" smtClean="0"/>
              <a:t>Version numbers identify most up-to-date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Replay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429736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tabLst>
                <a:tab pos="914400" algn="ctr"/>
                <a:tab pos="3713163" algn="ctr"/>
              </a:tabLst>
            </a:pPr>
            <a:r>
              <a:rPr lang="en-US" dirty="0"/>
              <a:t>	</a:t>
            </a:r>
            <a:r>
              <a:rPr lang="en-US" dirty="0" smtClean="0"/>
              <a:t>Object Size	Throughput</a:t>
            </a:r>
          </a:p>
          <a:p>
            <a:pPr marL="0" indent="0">
              <a:spcBef>
                <a:spcPts val="0"/>
              </a:spcBef>
              <a:buNone/>
              <a:tabLst>
                <a:tab pos="914400" algn="ctr"/>
                <a:tab pos="2916238" algn="ctr"/>
                <a:tab pos="4800600" algn="ctr"/>
              </a:tabLst>
            </a:pPr>
            <a:r>
              <a:rPr lang="en-US" dirty="0"/>
              <a:t>	</a:t>
            </a:r>
            <a:r>
              <a:rPr lang="en-US" dirty="0" smtClean="0"/>
              <a:t>(bytes)	(</a:t>
            </a:r>
            <a:r>
              <a:rPr lang="en-US" dirty="0" err="1" smtClean="0"/>
              <a:t>Mobjs</a:t>
            </a:r>
            <a:r>
              <a:rPr lang="en-US" dirty="0" smtClean="0"/>
              <a:t>/sec)	(MB/sec)</a:t>
            </a:r>
          </a:p>
          <a:p>
            <a:pPr marL="0" indent="0"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	2.32	84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64	2.18	210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128	2.03	319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256	1.71	478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1024	0.81	824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2048	0.39	781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4096	0.19	754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Throughput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2690649"/>
            <a:ext cx="5562600" cy="0"/>
          </a:xfrm>
          <a:prstGeom prst="line">
            <a:avLst/>
          </a:prstGeom>
          <a:ln w="508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138535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Single recovery master (Infiniband):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371600"/>
          </a:xfrm>
        </p:spPr>
        <p:txBody>
          <a:bodyPr/>
          <a:lstStyle/>
          <a:p>
            <a:r>
              <a:rPr lang="en-US" dirty="0" smtClean="0"/>
              <a:t>Will improve with newer machines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Need more cores (our nodes: 4 cores)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Need more memory bandwidth (our nodes: 11 GB/sec)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Scalability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142999"/>
            <a:ext cx="5486399" cy="35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845085" y="1417606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0" idx="1"/>
            <a:endCxn id="8" idx="5"/>
          </p:cNvCxnSpPr>
          <p:nvPr/>
        </p:nvCxnSpPr>
        <p:spPr>
          <a:xfrm flipH="1" flipV="1">
            <a:off x="6975167" y="1547688"/>
            <a:ext cx="492433" cy="576477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1524000"/>
            <a:ext cx="149271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3B13"/>
                </a:solidFill>
              </a:rPr>
              <a:t>80 masters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160 backups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160 SSDs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40 GB</a:t>
            </a:r>
            <a:endParaRPr lang="en-US" dirty="0">
              <a:solidFill>
                <a:srgbClr val="633B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123623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3B13"/>
                </a:solidFill>
              </a:rPr>
              <a:t>1 master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2 backups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2 SSDs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500 MB</a:t>
            </a:r>
            <a:endParaRPr lang="en-US" dirty="0">
              <a:solidFill>
                <a:srgbClr val="633B1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8183" y="1692701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2"/>
            <a:endCxn id="11" idx="3"/>
          </p:cNvCxnSpPr>
          <p:nvPr/>
        </p:nvCxnSpPr>
        <p:spPr>
          <a:xfrm flipH="1">
            <a:off x="1693436" y="1768901"/>
            <a:ext cx="1204747" cy="50464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I: Motivation, Potential Impact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Recovery complications:</a:t>
            </a:r>
          </a:p>
          <a:p>
            <a:r>
              <a:rPr lang="en-US" dirty="0" smtClean="0"/>
              <a:t>Multiple master failures</a:t>
            </a:r>
          </a:p>
          <a:p>
            <a:r>
              <a:rPr lang="en-US" dirty="0" smtClean="0"/>
              <a:t>Recovery masters:</a:t>
            </a:r>
          </a:p>
          <a:p>
            <a:pPr lvl="1"/>
            <a:r>
              <a:rPr lang="en-US" dirty="0" smtClean="0"/>
              <a:t>Crash during recovery</a:t>
            </a:r>
          </a:p>
          <a:p>
            <a:pPr lvl="1"/>
            <a:r>
              <a:rPr lang="en-US" dirty="0" smtClean="0"/>
              <a:t>Insufficient memory</a:t>
            </a:r>
          </a:p>
          <a:p>
            <a:pPr lvl="1"/>
            <a:r>
              <a:rPr lang="en-US" dirty="0" smtClean="0"/>
              <a:t>Not enough recovery masters available</a:t>
            </a:r>
          </a:p>
          <a:p>
            <a:r>
              <a:rPr lang="en-US" dirty="0" smtClean="0"/>
              <a:t>Backup crashes: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efore recovery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uring recovery</a:t>
            </a:r>
          </a:p>
          <a:p>
            <a:r>
              <a:rPr lang="en-US" dirty="0" smtClean="0"/>
              <a:t>Coordinator crashes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Failures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962400" y="4495800"/>
            <a:ext cx="152400" cy="609600"/>
          </a:xfrm>
          <a:prstGeom prst="rightBrace">
            <a:avLst>
              <a:gd name="adj1" fmla="val 33899"/>
              <a:gd name="adj2" fmla="val 50000"/>
            </a:avLst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462268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Replicas not available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is organized </a:t>
            </a:r>
            <a:r>
              <a:rPr lang="en-US" dirty="0" smtClean="0">
                <a:solidFill>
                  <a:schemeClr val="tx2"/>
                </a:solidFill>
              </a:rPr>
              <a:t>incrementally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Make progress in small independent pieces</a:t>
            </a:r>
            <a:br>
              <a:rPr lang="en-US" dirty="0" smtClean="0"/>
            </a:br>
            <a:r>
              <a:rPr lang="en-US" dirty="0" smtClean="0"/>
              <a:t>(one partition for one crashed master)</a:t>
            </a:r>
          </a:p>
          <a:p>
            <a:pPr lvl="1"/>
            <a:r>
              <a:rPr lang="en-US" dirty="0" smtClean="0"/>
              <a:t>Retry until done</a:t>
            </a:r>
          </a:p>
          <a:p>
            <a:r>
              <a:rPr lang="en-US" dirty="0" smtClean="0"/>
              <a:t>Coordinator recovery loop:</a:t>
            </a:r>
          </a:p>
          <a:p>
            <a:pPr lvl="1"/>
            <a:r>
              <a:rPr lang="en-US" dirty="0" smtClean="0"/>
              <a:t>Pick a dead master</a:t>
            </a:r>
          </a:p>
          <a:p>
            <a:pPr lvl="1"/>
            <a:r>
              <a:rPr lang="en-US" dirty="0" smtClean="0"/>
              <a:t>Collect replica info from backups, see if complete log available</a:t>
            </a:r>
          </a:p>
          <a:p>
            <a:pPr lvl="1"/>
            <a:r>
              <a:rPr lang="en-US" dirty="0" smtClean="0"/>
              <a:t>Choose (some) partitions, assign to recovery masters</a:t>
            </a:r>
          </a:p>
          <a:p>
            <a:pPr lvl="1"/>
            <a:r>
              <a:rPr lang="en-US" dirty="0" smtClean="0"/>
              <a:t>For recovery masters that complete, update tablet assignments</a:t>
            </a:r>
          </a:p>
          <a:p>
            <a:pPr lvl="1"/>
            <a:r>
              <a:rPr lang="en-US" dirty="0" smtClean="0"/>
              <a:t>If dead master has no tablets assigned, remove it from cluster</a:t>
            </a:r>
            <a:endParaRPr lang="en-US" dirty="0"/>
          </a:p>
          <a:p>
            <a:r>
              <a:rPr lang="en-US" dirty="0" smtClean="0"/>
              <a:t>This approach also handles cold start, partitions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Multiple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“Dead” servers may not be dead!</a:t>
            </a:r>
          </a:p>
          <a:p>
            <a:pPr lvl="1"/>
            <a:r>
              <a:rPr lang="en-US" dirty="0" smtClean="0"/>
              <a:t>Temporary network partition causes ping timeouts</a:t>
            </a:r>
          </a:p>
          <a:p>
            <a:pPr lvl="1"/>
            <a:r>
              <a:rPr lang="en-US" dirty="0" smtClean="0"/>
              <a:t>RAMCloud recovers “dead” server: tablets reconstructed elsewhere</a:t>
            </a:r>
          </a:p>
          <a:p>
            <a:pPr lvl="1"/>
            <a:r>
              <a:rPr lang="en-US" dirty="0" smtClean="0"/>
              <a:t>Partition resolved, “dead” server continues to serve requests</a:t>
            </a:r>
          </a:p>
          <a:p>
            <a:pPr lvl="1"/>
            <a:r>
              <a:rPr lang="en-US" dirty="0" smtClean="0"/>
              <a:t>Some clients use zombie, some use new servers: </a:t>
            </a:r>
            <a:r>
              <a:rPr lang="en-US" dirty="0" smtClean="0">
                <a:solidFill>
                  <a:schemeClr val="accent4"/>
                </a:solidFill>
              </a:rPr>
              <a:t>inconsistency!</a:t>
            </a:r>
          </a:p>
          <a:p>
            <a:r>
              <a:rPr lang="en-US" dirty="0" smtClean="0"/>
              <a:t>Preventing writes to zombies:</a:t>
            </a:r>
          </a:p>
          <a:p>
            <a:pPr lvl="1"/>
            <a:r>
              <a:rPr lang="en-US" dirty="0" smtClean="0"/>
              <a:t>Coordinator must contact backups for head segment during recovery</a:t>
            </a:r>
          </a:p>
          <a:p>
            <a:pPr lvl="1"/>
            <a:r>
              <a:rPr lang="en-US" dirty="0" smtClean="0"/>
              <a:t>Backups reject replication writes from zombie; zombie suicides</a:t>
            </a:r>
          </a:p>
          <a:p>
            <a:r>
              <a:rPr lang="en-US" dirty="0" smtClean="0"/>
              <a:t>Preventing reads from zombies:</a:t>
            </a:r>
          </a:p>
          <a:p>
            <a:pPr lvl="1"/>
            <a:r>
              <a:rPr lang="en-US" dirty="0" smtClean="0"/>
              <a:t>Zombie learns of its status during pings for failure detection</a:t>
            </a:r>
          </a:p>
          <a:p>
            <a:pPr lvl="1"/>
            <a:r>
              <a:rPr lang="en-US" dirty="0" smtClean="0"/>
              <a:t>Only probabilistically safe...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mechanism:</a:t>
            </a:r>
          </a:p>
          <a:p>
            <a:pPr lvl="1"/>
            <a:r>
              <a:rPr lang="en-US" dirty="0" smtClean="0"/>
              <a:t>Coordinator notifies masters of crashes</a:t>
            </a:r>
          </a:p>
          <a:p>
            <a:pPr lvl="1"/>
            <a:r>
              <a:rPr lang="en-US" dirty="0" smtClean="0"/>
              <a:t>Each master independently re-replicates lost segments</a:t>
            </a:r>
          </a:p>
          <a:p>
            <a:pPr lvl="1"/>
            <a:r>
              <a:rPr lang="en-US" dirty="0" smtClean="0"/>
              <a:t>Mechanism not time-critical (no loss of availability)</a:t>
            </a:r>
          </a:p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Backup restart: replica garbage collection</a:t>
            </a:r>
          </a:p>
          <a:p>
            <a:pPr lvl="1"/>
            <a:r>
              <a:rPr lang="en-US" dirty="0" smtClean="0"/>
              <a:t>Write-all-read-any approach requires replica consistency</a:t>
            </a:r>
          </a:p>
          <a:p>
            <a:pPr lvl="1"/>
            <a:r>
              <a:rPr lang="en-US" dirty="0" smtClean="0"/>
              <a:t>Replica consistency problems:</a:t>
            </a:r>
          </a:p>
          <a:p>
            <a:pPr lvl="2"/>
            <a:r>
              <a:rPr lang="en-US" dirty="0" smtClean="0"/>
              <a:t>When  backup for head segment crashes</a:t>
            </a:r>
          </a:p>
          <a:p>
            <a:pPr lvl="2"/>
            <a:r>
              <a:rPr lang="en-US" dirty="0" smtClean="0"/>
              <a:t>When master crashes during re-replication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Crashes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486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restart:</a:t>
            </a:r>
          </a:p>
          <a:p>
            <a:pPr lvl="1"/>
            <a:r>
              <a:rPr lang="en-US" dirty="0" smtClean="0"/>
              <a:t>Normal case: can discard existing replicas</a:t>
            </a:r>
            <a:br>
              <a:rPr lang="en-US" dirty="0" smtClean="0"/>
            </a:br>
            <a:r>
              <a:rPr lang="en-US" dirty="0" smtClean="0"/>
              <a:t>(all masters have re-replicated)</a:t>
            </a:r>
          </a:p>
          <a:p>
            <a:pPr lvl="1"/>
            <a:r>
              <a:rPr lang="en-US" dirty="0" smtClean="0"/>
              <a:t>But, sometimes need replicas (e.g. cold start, master crash)</a:t>
            </a:r>
          </a:p>
          <a:p>
            <a:r>
              <a:rPr lang="en-US" dirty="0" smtClean="0"/>
              <a:t>For each replica, check state of master</a:t>
            </a:r>
          </a:p>
          <a:p>
            <a:pPr lvl="1"/>
            <a:r>
              <a:rPr lang="en-US" dirty="0" smtClean="0"/>
              <a:t>Not in cluster: free replica (master crashed, was recovered)</a:t>
            </a:r>
          </a:p>
          <a:p>
            <a:pPr lvl="1"/>
            <a:r>
              <a:rPr lang="en-US" dirty="0" smtClean="0"/>
              <a:t>Crashed: retain replica</a:t>
            </a:r>
          </a:p>
          <a:p>
            <a:pPr lvl="1"/>
            <a:r>
              <a:rPr lang="en-US" dirty="0" smtClean="0"/>
              <a:t>Master up: check with master (“do you still need this replica?”)</a:t>
            </a:r>
          </a:p>
          <a:p>
            <a:pPr lvl="1"/>
            <a:r>
              <a:rPr lang="en-US" dirty="0" smtClean="0"/>
              <a:t>Repeat until all replicas freed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Garbage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708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r>
              <a:rPr lang="en-US" dirty="0" smtClean="0"/>
              <a:t>Must prevent use of out-of-date replicas</a:t>
            </a:r>
          </a:p>
          <a:p>
            <a:pPr lvl="1"/>
            <a:r>
              <a:rPr lang="en-US" dirty="0" smtClean="0"/>
              <a:t>Master sends info to coordinator after crash recovery</a:t>
            </a:r>
            <a:br>
              <a:rPr lang="en-US" dirty="0" smtClean="0"/>
            </a:br>
            <a:r>
              <a:rPr lang="en-US" dirty="0" smtClean="0"/>
              <a:t>(new log epoch number)</a:t>
            </a:r>
          </a:p>
          <a:p>
            <a:pPr lvl="1"/>
            <a:r>
              <a:rPr lang="en-US" dirty="0" smtClean="0"/>
              <a:t>Coordinator ignores out-of-date replica during recovery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Segment Consistency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002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1371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6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2971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71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00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052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3276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196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19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49530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4724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674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67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9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4008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61722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971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66800" y="18046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Backup 2 crashes, master re-replicates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2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3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152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4</a:t>
            </a:r>
            <a:endParaRPr lang="en-US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762000" y="1447800"/>
            <a:ext cx="0" cy="25146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" y="26047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10668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668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954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6002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1371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718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9718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2004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5052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3276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4196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6482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49530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7244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8674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8674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0960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64008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61722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3152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152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5438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8486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00" name="Rectangle 99"/>
          <p:cNvSpPr/>
          <p:nvPr/>
        </p:nvSpPr>
        <p:spPr>
          <a:xfrm>
            <a:off x="76200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066800" y="25666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 writes new data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668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05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1371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9718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9718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2004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810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06" name="Rectangle 105"/>
          <p:cNvSpPr/>
          <p:nvPr/>
        </p:nvSpPr>
        <p:spPr>
          <a:xfrm>
            <a:off x="3276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5052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814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6576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674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8674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0960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67056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14" name="Rectangle 113"/>
          <p:cNvSpPr/>
          <p:nvPr/>
        </p:nvSpPr>
        <p:spPr>
          <a:xfrm>
            <a:off x="61722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4008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5532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3152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73152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5438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1534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76200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8486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9248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0010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4196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419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6482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4953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30" name="Rectangle 129"/>
          <p:cNvSpPr/>
          <p:nvPr/>
        </p:nvSpPr>
        <p:spPr>
          <a:xfrm>
            <a:off x="47244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066800" y="3324659"/>
            <a:ext cx="7543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Master, Backups 1, 3, 4 crash; Backup 2’s replica used for recovery</a:t>
            </a:r>
            <a:endParaRPr lang="en-US" dirty="0"/>
          </a:p>
        </p:txBody>
      </p:sp>
      <p:sp>
        <p:nvSpPr>
          <p:cNvPr id="15" name="Cross 14"/>
          <p:cNvSpPr/>
          <p:nvPr/>
        </p:nvSpPr>
        <p:spPr>
          <a:xfrm rot="2700000">
            <a:off x="4764913" y="202237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668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0668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2954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1905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40" name="Rectangle 139"/>
          <p:cNvSpPr/>
          <p:nvPr/>
        </p:nvSpPr>
        <p:spPr>
          <a:xfrm>
            <a:off x="1371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6002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6764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7526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9718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29718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2004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3810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48" name="Rectangle 147"/>
          <p:cNvSpPr/>
          <p:nvPr/>
        </p:nvSpPr>
        <p:spPr>
          <a:xfrm>
            <a:off x="3276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5052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5814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6576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8674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8674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0960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67056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56" name="Rectangle 155"/>
          <p:cNvSpPr/>
          <p:nvPr/>
        </p:nvSpPr>
        <p:spPr>
          <a:xfrm>
            <a:off x="61722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4008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4770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5532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3152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3152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5438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81534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6200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8486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9248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0010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4196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4419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6482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4953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244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6" name="Cross 175"/>
          <p:cNvSpPr/>
          <p:nvPr/>
        </p:nvSpPr>
        <p:spPr>
          <a:xfrm rot="2700000">
            <a:off x="33171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2700000">
            <a:off x="62127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ross 177"/>
          <p:cNvSpPr/>
          <p:nvPr/>
        </p:nvSpPr>
        <p:spPr>
          <a:xfrm rot="2700000">
            <a:off x="76605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ross 178"/>
          <p:cNvSpPr/>
          <p:nvPr/>
        </p:nvSpPr>
        <p:spPr>
          <a:xfrm rot="2700000">
            <a:off x="14121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ross 179"/>
          <p:cNvSpPr/>
          <p:nvPr/>
        </p:nvSpPr>
        <p:spPr>
          <a:xfrm rot="2700000">
            <a:off x="4764913" y="2783056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270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>
          <a:xfrm>
            <a:off x="10668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10668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95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371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1600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1676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17526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9050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2286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29718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29718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200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276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3505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581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576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8100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4191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44196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4419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4648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47244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4953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5029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1054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52578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5638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58674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58674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6096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61722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400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477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65532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67056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70866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73152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3152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7543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76200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0668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0668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295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371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600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17526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19050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286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29718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9718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200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276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505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581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36576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8100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191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4196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4419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4648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7244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4953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029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51054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52578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5638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8674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58674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6096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61722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6400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477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5532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0866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dirty="0" smtClean="0"/>
              <a:t>Must prevent use of incomplete replicas</a:t>
            </a:r>
          </a:p>
          <a:p>
            <a:pPr lvl="1"/>
            <a:r>
              <a:rPr lang="en-US" dirty="0" smtClean="0"/>
              <a:t>During </a:t>
            </a:r>
            <a:r>
              <a:rPr lang="en-US" dirty="0" err="1" smtClean="0"/>
              <a:t>rereplication</a:t>
            </a:r>
            <a:r>
              <a:rPr lang="en-US" dirty="0" smtClean="0"/>
              <a:t>, new replica marked “incomplete”</a:t>
            </a:r>
          </a:p>
          <a:p>
            <a:pPr lvl="1"/>
            <a:r>
              <a:rPr lang="en-US" dirty="0" smtClean="0"/>
              <a:t>Once </a:t>
            </a:r>
            <a:r>
              <a:rPr lang="en-US" dirty="0" err="1" smtClean="0"/>
              <a:t>rereplication</a:t>
            </a:r>
            <a:r>
              <a:rPr lang="en-US" dirty="0" smtClean="0"/>
              <a:t> complete, new replica marked “complete”</a:t>
            </a:r>
          </a:p>
          <a:p>
            <a:pPr lvl="1"/>
            <a:r>
              <a:rPr lang="en-US" dirty="0" smtClean="0"/>
              <a:t>During recovery, backup doesn’t report incomplete replicas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 err="1" smtClean="0"/>
              <a:t>Rereplication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71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6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971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66800" y="18427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Backup 2 crashes, master begins </a:t>
            </a:r>
            <a:r>
              <a:rPr lang="en-US" dirty="0" err="1" smtClean="0"/>
              <a:t>rereplication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2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3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152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4</a:t>
            </a:r>
            <a:endParaRPr lang="en-US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762000" y="1447800"/>
            <a:ext cx="0" cy="19050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" y="22618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3152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152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066800" y="2673017"/>
            <a:ext cx="7543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Master, Backups 1, 3 crash; Backup 4’s replica used for recovery</a:t>
            </a:r>
            <a:endParaRPr lang="en-US" dirty="0"/>
          </a:p>
        </p:txBody>
      </p:sp>
      <p:sp>
        <p:nvSpPr>
          <p:cNvPr id="15" name="Cross 14"/>
          <p:cNvSpPr/>
          <p:nvPr/>
        </p:nvSpPr>
        <p:spPr>
          <a:xfrm rot="2700000">
            <a:off x="4764913" y="209857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Cross 175"/>
          <p:cNvSpPr/>
          <p:nvPr/>
        </p:nvSpPr>
        <p:spPr>
          <a:xfrm rot="2700000">
            <a:off x="33171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2700000">
            <a:off x="62127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ross 178"/>
          <p:cNvSpPr/>
          <p:nvPr/>
        </p:nvSpPr>
        <p:spPr>
          <a:xfrm rot="2700000">
            <a:off x="14121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ross 179"/>
          <p:cNvSpPr/>
          <p:nvPr/>
        </p:nvSpPr>
        <p:spPr>
          <a:xfrm rot="2700000">
            <a:off x="4764913" y="29275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1600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676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7526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9050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28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2971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2971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200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276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505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581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6576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8100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191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4196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419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648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724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953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029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51054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52578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56388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58674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09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61722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64008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6477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5532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0866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543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76200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3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Must protect coordinator metadata:</a:t>
            </a:r>
          </a:p>
          <a:p>
            <a:pPr lvl="1"/>
            <a:r>
              <a:rPr lang="en-US" dirty="0" smtClean="0"/>
              <a:t>Server list (active/crashed storage servers)</a:t>
            </a:r>
          </a:p>
          <a:p>
            <a:pPr lvl="1"/>
            <a:r>
              <a:rPr lang="en-US" dirty="0" smtClean="0"/>
              <a:t>Information for each table: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Identifier</a:t>
            </a:r>
          </a:p>
          <a:p>
            <a:pPr lvl="2"/>
            <a:r>
              <a:rPr lang="en-US" dirty="0" smtClean="0"/>
              <a:t>Mapping of tablets to storage servers</a:t>
            </a:r>
          </a:p>
          <a:p>
            <a:r>
              <a:rPr lang="en-US" dirty="0" smtClean="0"/>
              <a:t>Store metadata in RAMCloud?</a:t>
            </a:r>
          </a:p>
          <a:p>
            <a:pPr lvl="1"/>
            <a:r>
              <a:rPr lang="en-US" dirty="0" smtClean="0"/>
              <a:t>Need server list before recovery</a:t>
            </a:r>
          </a:p>
          <a:p>
            <a:r>
              <a:rPr lang="en-US" dirty="0" smtClean="0"/>
              <a:t>Instead, use separate </a:t>
            </a:r>
            <a:r>
              <a:rPr lang="en-US" dirty="0" smtClean="0">
                <a:solidFill>
                  <a:schemeClr val="tx2"/>
                </a:solidFill>
              </a:rPr>
              <a:t>external storage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Key-value data model</a:t>
            </a:r>
          </a:p>
          <a:p>
            <a:pPr lvl="1"/>
            <a:r>
              <a:rPr lang="en-US" dirty="0" smtClean="0"/>
              <a:t>Must be highly reliable</a:t>
            </a:r>
          </a:p>
          <a:p>
            <a:pPr lvl="1"/>
            <a:r>
              <a:rPr lang="en-US" dirty="0" smtClean="0"/>
              <a:t>Doesn’t need to be very large or very fast</a:t>
            </a:r>
          </a:p>
          <a:p>
            <a:pPr lvl="1"/>
            <a:r>
              <a:rPr lang="en-US" dirty="0" smtClean="0"/>
              <a:t>Currently using </a:t>
            </a:r>
            <a:r>
              <a:rPr lang="en-US" dirty="0" err="1" smtClean="0"/>
              <a:t>ZooKeeper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 Crash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482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705600" y="22860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Active/Standby Model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572000" cy="5105400"/>
          </a:xfrm>
        </p:spPr>
        <p:txBody>
          <a:bodyPr/>
          <a:lstStyle/>
          <a:p>
            <a:r>
              <a:rPr lang="en-US" dirty="0" smtClean="0"/>
              <a:t>One active coordinator:</a:t>
            </a:r>
          </a:p>
          <a:p>
            <a:pPr lvl="1"/>
            <a:r>
              <a:rPr lang="en-US" dirty="0" smtClean="0"/>
              <a:t>Record state on external storage</a:t>
            </a:r>
          </a:p>
          <a:p>
            <a:r>
              <a:rPr lang="en-US" dirty="0" smtClean="0"/>
              <a:t>Multiple standbys:</a:t>
            </a:r>
          </a:p>
          <a:p>
            <a:pPr lvl="1"/>
            <a:r>
              <a:rPr lang="en-US" dirty="0" smtClean="0"/>
              <a:t>Watch activity of active coordinator</a:t>
            </a:r>
          </a:p>
          <a:p>
            <a:pPr lvl="1"/>
            <a:r>
              <a:rPr lang="en-US" dirty="0" smtClean="0"/>
              <a:t>If active coordinator stops making progress, compete</a:t>
            </a:r>
            <a:br>
              <a:rPr lang="en-US" dirty="0" smtClean="0"/>
            </a:br>
            <a:r>
              <a:rPr lang="en-US" dirty="0" smtClean="0"/>
              <a:t>to become new leader</a:t>
            </a:r>
          </a:p>
          <a:p>
            <a:r>
              <a:rPr lang="en-US" dirty="0" smtClean="0"/>
              <a:t>New leader:</a:t>
            </a:r>
          </a:p>
          <a:p>
            <a:pPr lvl="1"/>
            <a:r>
              <a:rPr lang="en-US" dirty="0" smtClean="0"/>
              <a:t>Read state from external storage</a:t>
            </a:r>
          </a:p>
          <a:p>
            <a:pPr lvl="1"/>
            <a:r>
              <a:rPr lang="en-US" dirty="0" smtClean="0"/>
              <a:t>Cleanup incomplete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3733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2209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4701" y="43434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520553" y="25068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077101" y="28962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857545" y="35532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176399" y="35532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964005" y="28962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4648200" y="29718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6172200" y="32766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6248400" y="25630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248400" y="37021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119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222124" y="26670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Election &amp; Lease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64724" y="4114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64724" y="2590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41225" y="47244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37077" y="28878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93625" y="32772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374069" y="39342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692923" y="39342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480529" y="32772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4164724" y="33528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5688724" y="36576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5764924" y="29440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764924" y="40831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10400" y="1143000"/>
            <a:ext cx="1828800" cy="914400"/>
            <a:chOff x="5334000" y="1981200"/>
            <a:chExt cx="1828800" cy="914400"/>
          </a:xfrm>
        </p:grpSpPr>
        <p:sp>
          <p:nvSpPr>
            <p:cNvPr id="152" name="Rectangle 151"/>
            <p:cNvSpPr/>
            <p:nvPr/>
          </p:nvSpPr>
          <p:spPr>
            <a:xfrm>
              <a:off x="5334000" y="2286001"/>
              <a:ext cx="1828800" cy="304800"/>
            </a:xfrm>
            <a:prstGeom prst="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r>
                <a:rPr lang="en-US" dirty="0" smtClean="0">
                  <a:solidFill>
                    <a:srgbClr val="398939"/>
                  </a:solidFill>
                  <a:latin typeface="Arial" charset="0"/>
                </a:rPr>
                <a:t>Service Locator</a:t>
              </a:r>
              <a:endParaRPr lang="en-US" dirty="0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334000" y="1981200"/>
              <a:ext cx="1828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43A343"/>
                  </a:solidFill>
                </a:rPr>
                <a:t>Leader Object</a:t>
              </a:r>
              <a:endParaRPr lang="en-US" dirty="0">
                <a:solidFill>
                  <a:srgbClr val="43A343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334000" y="2590800"/>
              <a:ext cx="1828800" cy="304800"/>
            </a:xfrm>
            <a:prstGeom prst="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r>
                <a:rPr lang="en-US" dirty="0" smtClean="0">
                  <a:solidFill>
                    <a:srgbClr val="398939"/>
                  </a:solidFill>
                  <a:latin typeface="Arial" charset="0"/>
                </a:rPr>
                <a:t>Version</a:t>
              </a:r>
              <a:endParaRPr lang="en-US" dirty="0">
                <a:solidFill>
                  <a:srgbClr val="398939"/>
                </a:solidFill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2200" y="1066800"/>
            <a:ext cx="381000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lvl1pPr>
          </a:lstStyle>
          <a:p>
            <a:r>
              <a:rPr lang="en-US" sz="2000" dirty="0"/>
              <a:t>Identifies active </a:t>
            </a:r>
            <a:r>
              <a:rPr lang="en-US" sz="2000" dirty="0" smtClean="0"/>
              <a:t>coordinator</a:t>
            </a:r>
          </a:p>
          <a:p>
            <a:r>
              <a:rPr lang="en-US" sz="2000" dirty="0" smtClean="0"/>
              <a:t>Version must change within lease time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5181600"/>
            <a:ext cx="5181600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Check leader object occasionally</a:t>
            </a:r>
          </a:p>
          <a:p>
            <a:r>
              <a:rPr lang="en-US" dirty="0"/>
              <a:t>If lease time elapses with no version change, </a:t>
            </a:r>
            <a:r>
              <a:rPr lang="en-US" dirty="0" smtClean="0"/>
              <a:t>conditional write </a:t>
            </a:r>
            <a:r>
              <a:rPr lang="en-US" dirty="0"/>
              <a:t>to become leader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" y="2667000"/>
            <a:ext cx="34290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Update leader object to maintain leadership (conditional write based on version)</a:t>
            </a:r>
          </a:p>
          <a:p>
            <a:r>
              <a:rPr lang="en-US" dirty="0"/>
              <a:t>If update fails, stop acting as coordinator</a:t>
            </a:r>
          </a:p>
        </p:txBody>
      </p:sp>
      <p:cxnSp>
        <p:nvCxnSpPr>
          <p:cNvPr id="18" name="Straight Connector 17"/>
          <p:cNvCxnSpPr>
            <a:stCxn id="59" idx="3"/>
            <a:endCxn id="125" idx="1"/>
          </p:cNvCxnSpPr>
          <p:nvPr/>
        </p:nvCxnSpPr>
        <p:spPr>
          <a:xfrm>
            <a:off x="3657600" y="3657600"/>
            <a:ext cx="507124" cy="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953000" y="4724400"/>
            <a:ext cx="0" cy="4572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43800" y="2057400"/>
            <a:ext cx="228600" cy="1066800"/>
          </a:xfrm>
          <a:prstGeom prst="line">
            <a:avLst/>
          </a:prstGeom>
          <a:noFill/>
          <a:ln>
            <a:solidFill>
              <a:srgbClr val="43A343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172200" y="1600200"/>
            <a:ext cx="838200" cy="1524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3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2015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63D9E34-FD88-43CE-8318-CD77F67383DC}" type="slidenum">
              <a:rPr lang="en-US"/>
              <a:pPr/>
              <a:t>8</a:t>
            </a:fld>
            <a:endParaRPr lang="en-US"/>
          </a:p>
        </p:txBody>
      </p:sp>
      <p:sp>
        <p:nvSpPr>
          <p:cNvPr id="228396" name="Freeform 44"/>
          <p:cNvSpPr>
            <a:spLocks/>
          </p:cNvSpPr>
          <p:nvPr/>
        </p:nvSpPr>
        <p:spPr bwMode="auto">
          <a:xfrm>
            <a:off x="1447800" y="1371600"/>
            <a:ext cx="7010400" cy="4191000"/>
          </a:xfrm>
          <a:custGeom>
            <a:avLst/>
            <a:gdLst>
              <a:gd name="T0" fmla="*/ 0 w 4416"/>
              <a:gd name="T1" fmla="*/ 1392 h 2640"/>
              <a:gd name="T2" fmla="*/ 2976 w 4416"/>
              <a:gd name="T3" fmla="*/ 0 h 2640"/>
              <a:gd name="T4" fmla="*/ 4416 w 4416"/>
              <a:gd name="T5" fmla="*/ 0 h 2640"/>
              <a:gd name="T6" fmla="*/ 4416 w 4416"/>
              <a:gd name="T7" fmla="*/ 816 h 2640"/>
              <a:gd name="T8" fmla="*/ 672 w 4416"/>
              <a:gd name="T9" fmla="*/ 2640 h 2640"/>
              <a:gd name="T10" fmla="*/ 0 w 4416"/>
              <a:gd name="T11" fmla="*/ 2640 h 2640"/>
              <a:gd name="T12" fmla="*/ 0 w 4416"/>
              <a:gd name="T13" fmla="*/ 1392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6" h="2640">
                <a:moveTo>
                  <a:pt x="0" y="1392"/>
                </a:moveTo>
                <a:lnTo>
                  <a:pt x="2976" y="0"/>
                </a:lnTo>
                <a:lnTo>
                  <a:pt x="4416" y="0"/>
                </a:lnTo>
                <a:lnTo>
                  <a:pt x="4416" y="816"/>
                </a:lnTo>
                <a:lnTo>
                  <a:pt x="672" y="2640"/>
                </a:lnTo>
                <a:lnTo>
                  <a:pt x="0" y="2640"/>
                </a:lnTo>
                <a:lnTo>
                  <a:pt x="0" y="1392"/>
                </a:lnTo>
                <a:close/>
              </a:path>
            </a:pathLst>
          </a:custGeom>
          <a:solidFill>
            <a:srgbClr val="CCFFCC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7" name="Freeform 45"/>
          <p:cNvSpPr>
            <a:spLocks/>
          </p:cNvSpPr>
          <p:nvPr/>
        </p:nvSpPr>
        <p:spPr bwMode="auto">
          <a:xfrm>
            <a:off x="2514600" y="2667000"/>
            <a:ext cx="5943600" cy="2895600"/>
          </a:xfrm>
          <a:custGeom>
            <a:avLst/>
            <a:gdLst>
              <a:gd name="T0" fmla="*/ 0 w 3744"/>
              <a:gd name="T1" fmla="*/ 1824 h 1824"/>
              <a:gd name="T2" fmla="*/ 3744 w 3744"/>
              <a:gd name="T3" fmla="*/ 0 h 1824"/>
              <a:gd name="T4" fmla="*/ 3744 w 3744"/>
              <a:gd name="T5" fmla="*/ 1824 h 1824"/>
              <a:gd name="T6" fmla="*/ 0 w 3744"/>
              <a:gd name="T7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4" h="1824">
                <a:moveTo>
                  <a:pt x="0" y="1824"/>
                </a:moveTo>
                <a:lnTo>
                  <a:pt x="3744" y="0"/>
                </a:lnTo>
                <a:lnTo>
                  <a:pt x="3744" y="1824"/>
                </a:lnTo>
                <a:lnTo>
                  <a:pt x="0" y="1824"/>
                </a:lnTo>
                <a:close/>
              </a:path>
            </a:pathLst>
          </a:custGeom>
          <a:solidFill>
            <a:srgbClr val="FFFFBB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5" name="Freeform 43"/>
          <p:cNvSpPr>
            <a:spLocks/>
          </p:cNvSpPr>
          <p:nvPr/>
        </p:nvSpPr>
        <p:spPr bwMode="auto">
          <a:xfrm>
            <a:off x="1447800" y="1371600"/>
            <a:ext cx="4724400" cy="2209800"/>
          </a:xfrm>
          <a:custGeom>
            <a:avLst/>
            <a:gdLst>
              <a:gd name="T0" fmla="*/ 0 w 2976"/>
              <a:gd name="T1" fmla="*/ 1392 h 1392"/>
              <a:gd name="T2" fmla="*/ 2976 w 2976"/>
              <a:gd name="T3" fmla="*/ 0 h 1392"/>
              <a:gd name="T4" fmla="*/ 0 w 2976"/>
              <a:gd name="T5" fmla="*/ 0 h 1392"/>
              <a:gd name="T6" fmla="*/ 0 w 2976"/>
              <a:gd name="T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76" h="1392">
                <a:moveTo>
                  <a:pt x="0" y="1392"/>
                </a:moveTo>
                <a:lnTo>
                  <a:pt x="2976" y="0"/>
                </a:lnTo>
                <a:lnTo>
                  <a:pt x="0" y="0"/>
                </a:lnTo>
                <a:lnTo>
                  <a:pt x="0" y="1392"/>
                </a:lnTo>
                <a:close/>
              </a:path>
            </a:pathLst>
          </a:custGeom>
          <a:solidFill>
            <a:srgbClr val="C9D7F4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TCO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1447800" y="1371600"/>
            <a:ext cx="7010400" cy="4191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1447800" y="4724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1447800" y="3886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1447800" y="3048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14478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8382000" y="4724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8382000" y="3886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>
            <a:off x="8382000" y="3048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2" name="Line 20"/>
          <p:cNvSpPr>
            <a:spLocks noChangeShapeType="1"/>
          </p:cNvSpPr>
          <p:nvPr/>
        </p:nvSpPr>
        <p:spPr bwMode="auto">
          <a:xfrm>
            <a:off x="83820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 flipV="1">
            <a:off x="32004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 flipV="1">
            <a:off x="49530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 flipV="1">
            <a:off x="67056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 flipV="1">
            <a:off x="32004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 flipV="1">
            <a:off x="49530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 flipV="1">
            <a:off x="67056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1279525" y="5638800"/>
            <a:ext cx="317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28380" name="Text Box 28"/>
          <p:cNvSpPr txBox="1">
            <a:spLocks noChangeArrowheads="1"/>
          </p:cNvSpPr>
          <p:nvPr/>
        </p:nvSpPr>
        <p:spPr bwMode="auto">
          <a:xfrm>
            <a:off x="3133725" y="5638800"/>
            <a:ext cx="12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8381" name="Text Box 29"/>
          <p:cNvSpPr txBox="1">
            <a:spLocks noChangeArrowheads="1"/>
          </p:cNvSpPr>
          <p:nvPr/>
        </p:nvSpPr>
        <p:spPr bwMode="auto">
          <a:xfrm>
            <a:off x="4827588" y="5638800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28382" name="Text Box 30"/>
          <p:cNvSpPr txBox="1">
            <a:spLocks noChangeArrowheads="1"/>
          </p:cNvSpPr>
          <p:nvPr/>
        </p:nvSpPr>
        <p:spPr bwMode="auto">
          <a:xfrm>
            <a:off x="6513513" y="5638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28383" name="Text Box 31"/>
          <p:cNvSpPr txBox="1">
            <a:spLocks noChangeArrowheads="1"/>
          </p:cNvSpPr>
          <p:nvPr/>
        </p:nvSpPr>
        <p:spPr bwMode="auto">
          <a:xfrm>
            <a:off x="8205788" y="5638800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228384" name="Text Box 32"/>
          <p:cNvSpPr txBox="1">
            <a:spLocks noChangeArrowheads="1"/>
          </p:cNvSpPr>
          <p:nvPr/>
        </p:nvSpPr>
        <p:spPr bwMode="auto">
          <a:xfrm>
            <a:off x="1003300" y="5411788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28385" name="Text Box 33"/>
          <p:cNvSpPr txBox="1">
            <a:spLocks noChangeArrowheads="1"/>
          </p:cNvSpPr>
          <p:nvPr/>
        </p:nvSpPr>
        <p:spPr bwMode="auto">
          <a:xfrm>
            <a:off x="1193800" y="4579938"/>
            <a:ext cx="12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8386" name="Text Box 34"/>
          <p:cNvSpPr txBox="1">
            <a:spLocks noChangeArrowheads="1"/>
          </p:cNvSpPr>
          <p:nvPr/>
        </p:nvSpPr>
        <p:spPr bwMode="auto">
          <a:xfrm>
            <a:off x="1066800" y="3741738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28387" name="Text Box 35"/>
          <p:cNvSpPr txBox="1">
            <a:spLocks noChangeArrowheads="1"/>
          </p:cNvSpPr>
          <p:nvPr/>
        </p:nvSpPr>
        <p:spPr bwMode="auto">
          <a:xfrm>
            <a:off x="939800" y="290195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28388" name="Text Box 36"/>
          <p:cNvSpPr txBox="1">
            <a:spLocks noChangeArrowheads="1"/>
          </p:cNvSpPr>
          <p:nvPr/>
        </p:nvSpPr>
        <p:spPr bwMode="auto">
          <a:xfrm>
            <a:off x="812800" y="2065338"/>
            <a:ext cx="50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228389" name="Text Box 37"/>
          <p:cNvSpPr txBox="1">
            <a:spLocks noChangeArrowheads="1"/>
          </p:cNvSpPr>
          <p:nvPr/>
        </p:nvSpPr>
        <p:spPr bwMode="auto">
          <a:xfrm>
            <a:off x="685800" y="1227138"/>
            <a:ext cx="63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10000</a:t>
            </a:r>
          </a:p>
        </p:txBody>
      </p:sp>
      <p:sp>
        <p:nvSpPr>
          <p:cNvPr id="228392" name="Text Box 40"/>
          <p:cNvSpPr txBox="1">
            <a:spLocks noChangeArrowheads="1"/>
          </p:cNvSpPr>
          <p:nvPr/>
        </p:nvSpPr>
        <p:spPr bwMode="auto">
          <a:xfrm>
            <a:off x="3562419" y="5948363"/>
            <a:ext cx="27764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Query Rate </a:t>
            </a:r>
            <a:r>
              <a:rPr lang="en-US" sz="2000" b="1" dirty="0" smtClean="0">
                <a:solidFill>
                  <a:schemeClr val="tx2"/>
                </a:solidFill>
              </a:rPr>
              <a:t>(Mops/sec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8393" name="Text Box 41"/>
          <p:cNvSpPr txBox="1">
            <a:spLocks noChangeArrowheads="1"/>
          </p:cNvSpPr>
          <p:nvPr/>
        </p:nvSpPr>
        <p:spPr bwMode="auto">
          <a:xfrm rot="-5400000">
            <a:off x="-579438" y="3306763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Dataset Size (TB)</a:t>
            </a:r>
          </a:p>
        </p:txBody>
      </p:sp>
      <p:sp>
        <p:nvSpPr>
          <p:cNvPr id="228398" name="Text Box 46"/>
          <p:cNvSpPr txBox="1">
            <a:spLocks noChangeArrowheads="1"/>
          </p:cNvSpPr>
          <p:nvPr/>
        </p:nvSpPr>
        <p:spPr bwMode="auto">
          <a:xfrm>
            <a:off x="2273300" y="1887538"/>
            <a:ext cx="75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Disk</a:t>
            </a:r>
          </a:p>
        </p:txBody>
      </p:sp>
      <p:sp>
        <p:nvSpPr>
          <p:cNvPr id="228401" name="Text Box 49"/>
          <p:cNvSpPr txBox="1">
            <a:spLocks noChangeArrowheads="1"/>
          </p:cNvSpPr>
          <p:nvPr/>
        </p:nvSpPr>
        <p:spPr bwMode="auto">
          <a:xfrm>
            <a:off x="4276725" y="3165475"/>
            <a:ext cx="930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Flash</a:t>
            </a:r>
          </a:p>
        </p:txBody>
      </p:sp>
      <p:sp>
        <p:nvSpPr>
          <p:cNvPr id="228402" name="Text Box 50"/>
          <p:cNvSpPr txBox="1">
            <a:spLocks noChangeArrowheads="1"/>
          </p:cNvSpPr>
          <p:nvPr/>
        </p:nvSpPr>
        <p:spPr bwMode="auto">
          <a:xfrm>
            <a:off x="6475413" y="4297363"/>
            <a:ext cx="1068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DRAM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00" y="62484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91" name="Text Box 39"/>
          <p:cNvSpPr txBox="1">
            <a:spLocks noChangeArrowheads="1"/>
          </p:cNvSpPr>
          <p:nvPr/>
        </p:nvSpPr>
        <p:spPr bwMode="auto">
          <a:xfrm>
            <a:off x="4343400" y="6308725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from "Andersen et al., "FAWN: A Fast Array of Wimpy Nodes",</a:t>
            </a:r>
            <a:br>
              <a:rPr lang="en-US" sz="1000" dirty="0"/>
            </a:br>
            <a:r>
              <a:rPr lang="en-US" sz="1000" dirty="0"/>
              <a:t>Proc. 22nd Symposium on Operating System Principles, 2009, pp. 1-14. </a:t>
            </a:r>
          </a:p>
        </p:txBody>
      </p:sp>
    </p:spTree>
    <p:extLst>
      <p:ext uri="{BB962C8B-B14F-4D97-AF65-F5344CB8AC3E}">
        <p14:creationId xmlns:p14="http://schemas.microsoft.com/office/powerpoint/2010/main" val="2957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445071" y="27432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Must maintain consistency between coordinator, other servers, external storage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Updates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87671" y="41910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87671" y="26670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4172" y="48006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60024" y="29640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16572" y="33534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597016" y="40104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915870" y="40104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703476" y="33534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3387671" y="34290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4911671" y="37338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987871" y="30202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4987871" y="41593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81000" y="2590800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1.	Client request: “create new table”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43600" y="5128349"/>
            <a:ext cx="3124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4.	Update external storage: “finished table creation”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14400" y="4495800"/>
            <a:ext cx="205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3.	Tell master to take ownership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43400" y="1899047"/>
            <a:ext cx="4419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2.	Create external storage object for table: “intend to place on server X”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54016" y="3593027"/>
            <a:ext cx="1694793" cy="140773"/>
          </a:xfrm>
          <a:custGeom>
            <a:avLst/>
            <a:gdLst>
              <a:gd name="connsiteX0" fmla="*/ 0 w 1694793"/>
              <a:gd name="connsiteY0" fmla="*/ 0 h 7882"/>
              <a:gd name="connsiteX1" fmla="*/ 1694793 w 1694793"/>
              <a:gd name="connsiteY1" fmla="*/ 7882 h 7882"/>
              <a:gd name="connsiteX0" fmla="*/ 0 w 10000"/>
              <a:gd name="connsiteY0" fmla="*/ 112265 h 122265"/>
              <a:gd name="connsiteX1" fmla="*/ 10000 w 10000"/>
              <a:gd name="connsiteY1" fmla="*/ 122265 h 122265"/>
              <a:gd name="connsiteX0" fmla="*/ 0 w 10000"/>
              <a:gd name="connsiteY0" fmla="*/ 168601 h 178601"/>
              <a:gd name="connsiteX1" fmla="*/ 10000 w 10000"/>
              <a:gd name="connsiteY1" fmla="*/ 17860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78601">
                <a:moveTo>
                  <a:pt x="0" y="168601"/>
                </a:moveTo>
                <a:cubicBezTo>
                  <a:pt x="3938" y="-88091"/>
                  <a:pt x="7039" y="-24752"/>
                  <a:pt x="10000" y="178601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2667000" y="5290185"/>
            <a:ext cx="873071" cy="1034415"/>
            <a:chOff x="1905000" y="3429000"/>
            <a:chExt cx="873071" cy="1034415"/>
          </a:xfrm>
        </p:grpSpPr>
        <p:sp>
          <p:nvSpPr>
            <p:cNvPr id="138" name="Rounded Rectangle 137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141" name="Straight Connector 140"/>
            <p:cNvCxnSpPr>
              <a:stCxn id="138" idx="1"/>
              <a:endCxn id="138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2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14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3051340" y="3996559"/>
            <a:ext cx="859221" cy="1261241"/>
          </a:xfrm>
          <a:custGeom>
            <a:avLst/>
            <a:gdLst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21" h="1095703">
                <a:moveTo>
                  <a:pt x="859221" y="0"/>
                </a:moveTo>
                <a:cubicBezTo>
                  <a:pt x="777765" y="436179"/>
                  <a:pt x="26275" y="320565"/>
                  <a:pt x="0" y="1095703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7" name="Freeform 146"/>
          <p:cNvSpPr/>
          <p:nvPr/>
        </p:nvSpPr>
        <p:spPr>
          <a:xfrm flipV="1">
            <a:off x="4759271" y="3821627"/>
            <a:ext cx="1694793" cy="140773"/>
          </a:xfrm>
          <a:custGeom>
            <a:avLst/>
            <a:gdLst>
              <a:gd name="connsiteX0" fmla="*/ 0 w 1694793"/>
              <a:gd name="connsiteY0" fmla="*/ 0 h 7882"/>
              <a:gd name="connsiteX1" fmla="*/ 1694793 w 1694793"/>
              <a:gd name="connsiteY1" fmla="*/ 7882 h 7882"/>
              <a:gd name="connsiteX0" fmla="*/ 0 w 10000"/>
              <a:gd name="connsiteY0" fmla="*/ 112265 h 122265"/>
              <a:gd name="connsiteX1" fmla="*/ 10000 w 10000"/>
              <a:gd name="connsiteY1" fmla="*/ 122265 h 122265"/>
              <a:gd name="connsiteX0" fmla="*/ 0 w 10000"/>
              <a:gd name="connsiteY0" fmla="*/ 168601 h 178601"/>
              <a:gd name="connsiteX1" fmla="*/ 10000 w 10000"/>
              <a:gd name="connsiteY1" fmla="*/ 17860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78601">
                <a:moveTo>
                  <a:pt x="0" y="168601"/>
                </a:moveTo>
                <a:cubicBezTo>
                  <a:pt x="3938" y="-88091"/>
                  <a:pt x="7039" y="-24752"/>
                  <a:pt x="10000" y="178601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292671" y="2590800"/>
            <a:ext cx="0" cy="91440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595250" y="4769068"/>
            <a:ext cx="520262" cy="793531"/>
          </a:xfrm>
          <a:custGeom>
            <a:avLst/>
            <a:gdLst>
              <a:gd name="connsiteX0" fmla="*/ 520262 w 520262"/>
              <a:gd name="connsiteY0" fmla="*/ 0 h 606972"/>
              <a:gd name="connsiteX1" fmla="*/ 0 w 520262"/>
              <a:gd name="connsiteY1" fmla="*/ 606972 h 606972"/>
              <a:gd name="connsiteX0" fmla="*/ 520262 w 520262"/>
              <a:gd name="connsiteY0" fmla="*/ 0 h 606972"/>
              <a:gd name="connsiteX1" fmla="*/ 0 w 520262"/>
              <a:gd name="connsiteY1" fmla="*/ 606972 h 606972"/>
              <a:gd name="connsiteX0" fmla="*/ 520262 w 520262"/>
              <a:gd name="connsiteY0" fmla="*/ 0 h 606972"/>
              <a:gd name="connsiteX1" fmla="*/ 0 w 520262"/>
              <a:gd name="connsiteY1" fmla="*/ 606972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262" h="606972">
                <a:moveTo>
                  <a:pt x="520262" y="0"/>
                </a:moveTo>
                <a:cubicBezTo>
                  <a:pt x="441434" y="359979"/>
                  <a:pt x="370490" y="515007"/>
                  <a:pt x="0" y="606972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90043" y="4038600"/>
            <a:ext cx="805958" cy="1447800"/>
          </a:xfrm>
          <a:custGeom>
            <a:avLst/>
            <a:gdLst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0980" h="1347952">
                <a:moveTo>
                  <a:pt x="740980" y="1347952"/>
                </a:moveTo>
                <a:cubicBezTo>
                  <a:pt x="-12481" y="1334929"/>
                  <a:pt x="14452" y="365235"/>
                  <a:pt x="0" y="0"/>
                </a:cubicBezTo>
              </a:path>
            </a:pathLst>
          </a:custGeom>
          <a:ln w="25400" cap="rnd">
            <a:solidFill>
              <a:schemeClr val="accent4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501868" y="5515302"/>
            <a:ext cx="205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Must be idempotent!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576552" y="5163207"/>
            <a:ext cx="633248" cy="638503"/>
          </a:xfrm>
          <a:custGeom>
            <a:avLst/>
            <a:gdLst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862" h="638503">
                <a:moveTo>
                  <a:pt x="0" y="638503"/>
                </a:moveTo>
                <a:cubicBezTo>
                  <a:pt x="479660" y="520263"/>
                  <a:pt x="704193" y="323192"/>
                  <a:pt x="748862" y="0"/>
                </a:cubicBezTo>
              </a:path>
            </a:pathLst>
          </a:custGeom>
          <a:ln w="25400" cap="rnd">
            <a:solidFill>
              <a:schemeClr val="tx2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6353503"/>
            <a:ext cx="3163614" cy="50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733800" y="5867400"/>
            <a:ext cx="4114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>
                <a:solidFill>
                  <a:schemeClr val="accent4"/>
                </a:solidFill>
              </a:rPr>
              <a:t>5</a:t>
            </a:r>
            <a:r>
              <a:rPr lang="en-US" sz="2000" dirty="0" smtClean="0">
                <a:solidFill>
                  <a:schemeClr val="accent4"/>
                </a:solidFill>
              </a:rPr>
              <a:t>.	After crash recovery: reissue RPC to take ownership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97724" y="3231931"/>
            <a:ext cx="1789386" cy="520262"/>
          </a:xfrm>
          <a:custGeom>
            <a:avLst/>
            <a:gdLst>
              <a:gd name="connsiteX0" fmla="*/ 0 w 1789386"/>
              <a:gd name="connsiteY0" fmla="*/ 0 h 520262"/>
              <a:gd name="connsiteX1" fmla="*/ 1789386 w 1789386"/>
              <a:gd name="connsiteY1" fmla="*/ 520262 h 520262"/>
              <a:gd name="connsiteX0" fmla="*/ 0 w 1789386"/>
              <a:gd name="connsiteY0" fmla="*/ 0 h 520262"/>
              <a:gd name="connsiteX1" fmla="*/ 1789386 w 1789386"/>
              <a:gd name="connsiteY1" fmla="*/ 520262 h 520262"/>
              <a:gd name="connsiteX0" fmla="*/ 0 w 1789386"/>
              <a:gd name="connsiteY0" fmla="*/ 0 h 520262"/>
              <a:gd name="connsiteX1" fmla="*/ 1789386 w 1789386"/>
              <a:gd name="connsiteY1" fmla="*/ 520262 h 5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9386" h="520262">
                <a:moveTo>
                  <a:pt x="0" y="0"/>
                </a:moveTo>
                <a:cubicBezTo>
                  <a:pt x="162910" y="472966"/>
                  <a:pt x="735724" y="496614"/>
                  <a:pt x="1789386" y="520262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43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VI: Status and Limitations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design discussions:  Spring 2009</a:t>
            </a:r>
          </a:p>
          <a:p>
            <a:r>
              <a:rPr lang="en-US" dirty="0" smtClean="0"/>
              <a:t>Began serious coding: Spring 2010</a:t>
            </a:r>
          </a:p>
          <a:p>
            <a:r>
              <a:rPr lang="en-US" dirty="0" smtClean="0"/>
              <a:t>Version 1.0 in January 2014</a:t>
            </a:r>
          </a:p>
          <a:p>
            <a:pPr lvl="1"/>
            <a:r>
              <a:rPr lang="en-US" dirty="0" smtClean="0"/>
              <a:t>Includes all features described here</a:t>
            </a:r>
          </a:p>
          <a:p>
            <a:pPr lvl="1"/>
            <a:r>
              <a:rPr lang="en-US" dirty="0" smtClean="0"/>
              <a:t>Usable for applications</a:t>
            </a:r>
          </a:p>
          <a:p>
            <a:r>
              <a:rPr lang="en-US" dirty="0" smtClean="0"/>
              <a:t>Available in open-source form at RAMCloud Wiki:</a:t>
            </a:r>
            <a:br>
              <a:rPr lang="en-US" dirty="0" smtClean="0"/>
            </a:br>
            <a:r>
              <a:rPr lang="en-US" dirty="0" smtClean="0"/>
              <a:t>https://ramcloud.stanford.edu/</a:t>
            </a:r>
          </a:p>
          <a:p>
            <a:r>
              <a:rPr lang="en-US" dirty="0" smtClean="0"/>
              <a:t>Goal: research prototype </a:t>
            </a:r>
            <a:r>
              <a:rPr lang="en-US" dirty="0" smtClean="0">
                <a:solidFill>
                  <a:schemeClr val="tx2"/>
                </a:solidFill>
              </a:rPr>
              <a:t>production-quality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History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752600" y="4400664"/>
            <a:ext cx="2798379" cy="476136"/>
          </a:xfrm>
          <a:custGeom>
            <a:avLst/>
            <a:gdLst>
              <a:gd name="connsiteX0" fmla="*/ 0 w 2798379"/>
              <a:gd name="connsiteY0" fmla="*/ 452488 h 476136"/>
              <a:gd name="connsiteX1" fmla="*/ 31531 w 2798379"/>
              <a:gd name="connsiteY1" fmla="*/ 389426 h 476136"/>
              <a:gd name="connsiteX2" fmla="*/ 47297 w 2798379"/>
              <a:gd name="connsiteY2" fmla="*/ 302715 h 476136"/>
              <a:gd name="connsiteX3" fmla="*/ 63062 w 2798379"/>
              <a:gd name="connsiteY3" fmla="*/ 271184 h 476136"/>
              <a:gd name="connsiteX4" fmla="*/ 78828 w 2798379"/>
              <a:gd name="connsiteY4" fmla="*/ 208122 h 476136"/>
              <a:gd name="connsiteX5" fmla="*/ 86710 w 2798379"/>
              <a:gd name="connsiteY5" fmla="*/ 121412 h 476136"/>
              <a:gd name="connsiteX6" fmla="*/ 94593 w 2798379"/>
              <a:gd name="connsiteY6" fmla="*/ 89881 h 476136"/>
              <a:gd name="connsiteX7" fmla="*/ 118241 w 2798379"/>
              <a:gd name="connsiteY7" fmla="*/ 74115 h 476136"/>
              <a:gd name="connsiteX8" fmla="*/ 212834 w 2798379"/>
              <a:gd name="connsiteY8" fmla="*/ 121412 h 476136"/>
              <a:gd name="connsiteX9" fmla="*/ 260131 w 2798379"/>
              <a:gd name="connsiteY9" fmla="*/ 176591 h 476136"/>
              <a:gd name="connsiteX10" fmla="*/ 275897 w 2798379"/>
              <a:gd name="connsiteY10" fmla="*/ 239653 h 476136"/>
              <a:gd name="connsiteX11" fmla="*/ 283779 w 2798379"/>
              <a:gd name="connsiteY11" fmla="*/ 294833 h 476136"/>
              <a:gd name="connsiteX12" fmla="*/ 307428 w 2798379"/>
              <a:gd name="connsiteY12" fmla="*/ 350012 h 476136"/>
              <a:gd name="connsiteX13" fmla="*/ 331076 w 2798379"/>
              <a:gd name="connsiteY13" fmla="*/ 342129 h 476136"/>
              <a:gd name="connsiteX14" fmla="*/ 354724 w 2798379"/>
              <a:gd name="connsiteY14" fmla="*/ 286950 h 476136"/>
              <a:gd name="connsiteX15" fmla="*/ 354724 w 2798379"/>
              <a:gd name="connsiteY15" fmla="*/ 184474 h 476136"/>
              <a:gd name="connsiteX16" fmla="*/ 370490 w 2798379"/>
              <a:gd name="connsiteY16" fmla="*/ 216005 h 476136"/>
              <a:gd name="connsiteX17" fmla="*/ 386255 w 2798379"/>
              <a:gd name="connsiteY17" fmla="*/ 239653 h 476136"/>
              <a:gd name="connsiteX18" fmla="*/ 409903 w 2798379"/>
              <a:gd name="connsiteY18" fmla="*/ 302715 h 476136"/>
              <a:gd name="connsiteX19" fmla="*/ 425669 w 2798379"/>
              <a:gd name="connsiteY19" fmla="*/ 373660 h 476136"/>
              <a:gd name="connsiteX20" fmla="*/ 441434 w 2798379"/>
              <a:gd name="connsiteY20" fmla="*/ 420957 h 476136"/>
              <a:gd name="connsiteX21" fmla="*/ 449317 w 2798379"/>
              <a:gd name="connsiteY21" fmla="*/ 444605 h 476136"/>
              <a:gd name="connsiteX22" fmla="*/ 457200 w 2798379"/>
              <a:gd name="connsiteY22" fmla="*/ 468253 h 476136"/>
              <a:gd name="connsiteX23" fmla="*/ 480848 w 2798379"/>
              <a:gd name="connsiteY23" fmla="*/ 476136 h 476136"/>
              <a:gd name="connsiteX24" fmla="*/ 536028 w 2798379"/>
              <a:gd name="connsiteY24" fmla="*/ 460371 h 476136"/>
              <a:gd name="connsiteX25" fmla="*/ 559676 w 2798379"/>
              <a:gd name="connsiteY25" fmla="*/ 452488 h 476136"/>
              <a:gd name="connsiteX26" fmla="*/ 654269 w 2798379"/>
              <a:gd name="connsiteY26" fmla="*/ 381543 h 476136"/>
              <a:gd name="connsiteX27" fmla="*/ 670034 w 2798379"/>
              <a:gd name="connsiteY27" fmla="*/ 350012 h 476136"/>
              <a:gd name="connsiteX28" fmla="*/ 693683 w 2798379"/>
              <a:gd name="connsiteY28" fmla="*/ 326364 h 476136"/>
              <a:gd name="connsiteX29" fmla="*/ 709448 w 2798379"/>
              <a:gd name="connsiteY29" fmla="*/ 271184 h 476136"/>
              <a:gd name="connsiteX30" fmla="*/ 717331 w 2798379"/>
              <a:gd name="connsiteY30" fmla="*/ 152943 h 476136"/>
              <a:gd name="connsiteX31" fmla="*/ 725214 w 2798379"/>
              <a:gd name="connsiteY31" fmla="*/ 129295 h 476136"/>
              <a:gd name="connsiteX32" fmla="*/ 780393 w 2798379"/>
              <a:gd name="connsiteY32" fmla="*/ 152943 h 476136"/>
              <a:gd name="connsiteX33" fmla="*/ 851338 w 2798379"/>
              <a:gd name="connsiteY33" fmla="*/ 216005 h 476136"/>
              <a:gd name="connsiteX34" fmla="*/ 898634 w 2798379"/>
              <a:gd name="connsiteY34" fmla="*/ 302715 h 476136"/>
              <a:gd name="connsiteX35" fmla="*/ 945931 w 2798379"/>
              <a:gd name="connsiteY35" fmla="*/ 365777 h 476136"/>
              <a:gd name="connsiteX36" fmla="*/ 977462 w 2798379"/>
              <a:gd name="connsiteY36" fmla="*/ 436722 h 476136"/>
              <a:gd name="connsiteX37" fmla="*/ 1032641 w 2798379"/>
              <a:gd name="connsiteY37" fmla="*/ 357895 h 476136"/>
              <a:gd name="connsiteX38" fmla="*/ 1056290 w 2798379"/>
              <a:gd name="connsiteY38" fmla="*/ 310598 h 476136"/>
              <a:gd name="connsiteX39" fmla="*/ 1072055 w 2798379"/>
              <a:gd name="connsiteY39" fmla="*/ 263302 h 476136"/>
              <a:gd name="connsiteX40" fmla="*/ 1103586 w 2798379"/>
              <a:gd name="connsiteY40" fmla="*/ 200240 h 476136"/>
              <a:gd name="connsiteX41" fmla="*/ 1119352 w 2798379"/>
              <a:gd name="connsiteY41" fmla="*/ 160826 h 476136"/>
              <a:gd name="connsiteX42" fmla="*/ 1127234 w 2798379"/>
              <a:gd name="connsiteY42" fmla="*/ 137177 h 476136"/>
              <a:gd name="connsiteX43" fmla="*/ 1143000 w 2798379"/>
              <a:gd name="connsiteY43" fmla="*/ 105646 h 476136"/>
              <a:gd name="connsiteX44" fmla="*/ 1190297 w 2798379"/>
              <a:gd name="connsiteY44" fmla="*/ 113529 h 476136"/>
              <a:gd name="connsiteX45" fmla="*/ 1206062 w 2798379"/>
              <a:gd name="connsiteY45" fmla="*/ 137177 h 476136"/>
              <a:gd name="connsiteX46" fmla="*/ 1229710 w 2798379"/>
              <a:gd name="connsiteY46" fmla="*/ 160826 h 476136"/>
              <a:gd name="connsiteX47" fmla="*/ 1253359 w 2798379"/>
              <a:gd name="connsiteY47" fmla="*/ 216005 h 476136"/>
              <a:gd name="connsiteX48" fmla="*/ 1277007 w 2798379"/>
              <a:gd name="connsiteY48" fmla="*/ 263302 h 476136"/>
              <a:gd name="connsiteX49" fmla="*/ 1284890 w 2798379"/>
              <a:gd name="connsiteY49" fmla="*/ 405191 h 476136"/>
              <a:gd name="connsiteX50" fmla="*/ 1292772 w 2798379"/>
              <a:gd name="connsiteY50" fmla="*/ 428840 h 476136"/>
              <a:gd name="connsiteX51" fmla="*/ 1316421 w 2798379"/>
              <a:gd name="connsiteY51" fmla="*/ 405191 h 476136"/>
              <a:gd name="connsiteX52" fmla="*/ 1347952 w 2798379"/>
              <a:gd name="connsiteY52" fmla="*/ 381543 h 476136"/>
              <a:gd name="connsiteX53" fmla="*/ 1371600 w 2798379"/>
              <a:gd name="connsiteY53" fmla="*/ 350012 h 476136"/>
              <a:gd name="connsiteX54" fmla="*/ 1403131 w 2798379"/>
              <a:gd name="connsiteY54" fmla="*/ 318481 h 476136"/>
              <a:gd name="connsiteX55" fmla="*/ 1434662 w 2798379"/>
              <a:gd name="connsiteY55" fmla="*/ 247536 h 476136"/>
              <a:gd name="connsiteX56" fmla="*/ 1474076 w 2798379"/>
              <a:gd name="connsiteY56" fmla="*/ 168709 h 476136"/>
              <a:gd name="connsiteX57" fmla="*/ 1489841 w 2798379"/>
              <a:gd name="connsiteY57" fmla="*/ 105646 h 476136"/>
              <a:gd name="connsiteX58" fmla="*/ 1497724 w 2798379"/>
              <a:gd name="connsiteY58" fmla="*/ 129295 h 476136"/>
              <a:gd name="connsiteX59" fmla="*/ 1529255 w 2798379"/>
              <a:gd name="connsiteY59" fmla="*/ 184474 h 476136"/>
              <a:gd name="connsiteX60" fmla="*/ 1545021 w 2798379"/>
              <a:gd name="connsiteY60" fmla="*/ 231771 h 476136"/>
              <a:gd name="connsiteX61" fmla="*/ 1545021 w 2798379"/>
              <a:gd name="connsiteY61" fmla="*/ 381543 h 476136"/>
              <a:gd name="connsiteX62" fmla="*/ 1537138 w 2798379"/>
              <a:gd name="connsiteY62" fmla="*/ 357895 h 476136"/>
              <a:gd name="connsiteX63" fmla="*/ 1545021 w 2798379"/>
              <a:gd name="connsiteY63" fmla="*/ 334246 h 476136"/>
              <a:gd name="connsiteX64" fmla="*/ 1576552 w 2798379"/>
              <a:gd name="connsiteY64" fmla="*/ 286950 h 476136"/>
              <a:gd name="connsiteX65" fmla="*/ 1584434 w 2798379"/>
              <a:gd name="connsiteY65" fmla="*/ 255419 h 476136"/>
              <a:gd name="connsiteX66" fmla="*/ 1600200 w 2798379"/>
              <a:gd name="connsiteY66" fmla="*/ 231771 h 476136"/>
              <a:gd name="connsiteX67" fmla="*/ 1615965 w 2798379"/>
              <a:gd name="connsiteY67" fmla="*/ 192357 h 476136"/>
              <a:gd name="connsiteX68" fmla="*/ 1623848 w 2798379"/>
              <a:gd name="connsiteY68" fmla="*/ 160826 h 476136"/>
              <a:gd name="connsiteX69" fmla="*/ 1631731 w 2798379"/>
              <a:gd name="connsiteY69" fmla="*/ 105646 h 476136"/>
              <a:gd name="connsiteX70" fmla="*/ 1647497 w 2798379"/>
              <a:gd name="connsiteY70" fmla="*/ 81998 h 476136"/>
              <a:gd name="connsiteX71" fmla="*/ 1655379 w 2798379"/>
              <a:gd name="connsiteY71" fmla="*/ 58350 h 476136"/>
              <a:gd name="connsiteX72" fmla="*/ 1671145 w 2798379"/>
              <a:gd name="connsiteY72" fmla="*/ 81998 h 476136"/>
              <a:gd name="connsiteX73" fmla="*/ 1718441 w 2798379"/>
              <a:gd name="connsiteY73" fmla="*/ 160826 h 476136"/>
              <a:gd name="connsiteX74" fmla="*/ 1749972 w 2798379"/>
              <a:gd name="connsiteY74" fmla="*/ 231771 h 476136"/>
              <a:gd name="connsiteX75" fmla="*/ 1757855 w 2798379"/>
              <a:gd name="connsiteY75" fmla="*/ 255419 h 476136"/>
              <a:gd name="connsiteX76" fmla="*/ 1773621 w 2798379"/>
              <a:gd name="connsiteY76" fmla="*/ 294833 h 476136"/>
              <a:gd name="connsiteX77" fmla="*/ 1789386 w 2798379"/>
              <a:gd name="connsiteY77" fmla="*/ 389426 h 476136"/>
              <a:gd name="connsiteX78" fmla="*/ 1797269 w 2798379"/>
              <a:gd name="connsiteY78" fmla="*/ 428840 h 476136"/>
              <a:gd name="connsiteX79" fmla="*/ 1836683 w 2798379"/>
              <a:gd name="connsiteY79" fmla="*/ 397309 h 476136"/>
              <a:gd name="connsiteX80" fmla="*/ 1907628 w 2798379"/>
              <a:gd name="connsiteY80" fmla="*/ 302715 h 476136"/>
              <a:gd name="connsiteX81" fmla="*/ 1915510 w 2798379"/>
              <a:gd name="connsiteY81" fmla="*/ 255419 h 476136"/>
              <a:gd name="connsiteX82" fmla="*/ 1931276 w 2798379"/>
              <a:gd name="connsiteY82" fmla="*/ 231771 h 476136"/>
              <a:gd name="connsiteX83" fmla="*/ 1939159 w 2798379"/>
              <a:gd name="connsiteY83" fmla="*/ 208122 h 476136"/>
              <a:gd name="connsiteX84" fmla="*/ 1994338 w 2798379"/>
              <a:gd name="connsiteY84" fmla="*/ 279067 h 476136"/>
              <a:gd name="connsiteX85" fmla="*/ 2057400 w 2798379"/>
              <a:gd name="connsiteY85" fmla="*/ 397309 h 476136"/>
              <a:gd name="connsiteX86" fmla="*/ 2065283 w 2798379"/>
              <a:gd name="connsiteY86" fmla="*/ 436722 h 476136"/>
              <a:gd name="connsiteX87" fmla="*/ 2057400 w 2798379"/>
              <a:gd name="connsiteY87" fmla="*/ 468253 h 476136"/>
              <a:gd name="connsiteX88" fmla="*/ 2049517 w 2798379"/>
              <a:gd name="connsiteY88" fmla="*/ 444605 h 476136"/>
              <a:gd name="connsiteX89" fmla="*/ 2065283 w 2798379"/>
              <a:gd name="connsiteY89" fmla="*/ 389426 h 476136"/>
              <a:gd name="connsiteX90" fmla="*/ 2104697 w 2798379"/>
              <a:gd name="connsiteY90" fmla="*/ 294833 h 476136"/>
              <a:gd name="connsiteX91" fmla="*/ 2120462 w 2798379"/>
              <a:gd name="connsiteY91" fmla="*/ 263302 h 476136"/>
              <a:gd name="connsiteX92" fmla="*/ 2136228 w 2798379"/>
              <a:gd name="connsiteY92" fmla="*/ 216005 h 476136"/>
              <a:gd name="connsiteX93" fmla="*/ 2144110 w 2798379"/>
              <a:gd name="connsiteY93" fmla="*/ 160826 h 476136"/>
              <a:gd name="connsiteX94" fmla="*/ 2159876 w 2798379"/>
              <a:gd name="connsiteY94" fmla="*/ 129295 h 476136"/>
              <a:gd name="connsiteX95" fmla="*/ 2167759 w 2798379"/>
              <a:gd name="connsiteY95" fmla="*/ 81998 h 476136"/>
              <a:gd name="connsiteX96" fmla="*/ 2175641 w 2798379"/>
              <a:gd name="connsiteY96" fmla="*/ 58350 h 476136"/>
              <a:gd name="connsiteX97" fmla="*/ 2183524 w 2798379"/>
              <a:gd name="connsiteY97" fmla="*/ 3171 h 476136"/>
              <a:gd name="connsiteX98" fmla="*/ 2215055 w 2798379"/>
              <a:gd name="connsiteY98" fmla="*/ 11053 h 476136"/>
              <a:gd name="connsiteX99" fmla="*/ 2262352 w 2798379"/>
              <a:gd name="connsiteY99" fmla="*/ 58350 h 476136"/>
              <a:gd name="connsiteX100" fmla="*/ 2341179 w 2798379"/>
              <a:gd name="connsiteY100" fmla="*/ 152943 h 476136"/>
              <a:gd name="connsiteX101" fmla="*/ 2372710 w 2798379"/>
              <a:gd name="connsiteY101" fmla="*/ 192357 h 476136"/>
              <a:gd name="connsiteX102" fmla="*/ 2388476 w 2798379"/>
              <a:gd name="connsiteY102" fmla="*/ 223888 h 476136"/>
              <a:gd name="connsiteX103" fmla="*/ 2420007 w 2798379"/>
              <a:gd name="connsiteY103" fmla="*/ 263302 h 476136"/>
              <a:gd name="connsiteX104" fmla="*/ 2467303 w 2798379"/>
              <a:gd name="connsiteY104" fmla="*/ 342129 h 476136"/>
              <a:gd name="connsiteX105" fmla="*/ 2490952 w 2798379"/>
              <a:gd name="connsiteY105" fmla="*/ 389426 h 476136"/>
              <a:gd name="connsiteX106" fmla="*/ 2498834 w 2798379"/>
              <a:gd name="connsiteY106" fmla="*/ 420957 h 476136"/>
              <a:gd name="connsiteX107" fmla="*/ 2514600 w 2798379"/>
              <a:gd name="connsiteY107" fmla="*/ 444605 h 476136"/>
              <a:gd name="connsiteX108" fmla="*/ 2522483 w 2798379"/>
              <a:gd name="connsiteY108" fmla="*/ 405191 h 476136"/>
              <a:gd name="connsiteX109" fmla="*/ 2530365 w 2798379"/>
              <a:gd name="connsiteY109" fmla="*/ 239653 h 476136"/>
              <a:gd name="connsiteX110" fmla="*/ 2546131 w 2798379"/>
              <a:gd name="connsiteY110" fmla="*/ 176591 h 476136"/>
              <a:gd name="connsiteX111" fmla="*/ 2554014 w 2798379"/>
              <a:gd name="connsiteY111" fmla="*/ 137177 h 476136"/>
              <a:gd name="connsiteX112" fmla="*/ 2593428 w 2798379"/>
              <a:gd name="connsiteY112" fmla="*/ 152943 h 476136"/>
              <a:gd name="connsiteX113" fmla="*/ 2617076 w 2798379"/>
              <a:gd name="connsiteY113" fmla="*/ 184474 h 476136"/>
              <a:gd name="connsiteX114" fmla="*/ 2680138 w 2798379"/>
              <a:gd name="connsiteY114" fmla="*/ 263302 h 476136"/>
              <a:gd name="connsiteX115" fmla="*/ 2727434 w 2798379"/>
              <a:gd name="connsiteY115" fmla="*/ 334246 h 476136"/>
              <a:gd name="connsiteX116" fmla="*/ 2735317 w 2798379"/>
              <a:gd name="connsiteY116" fmla="*/ 365777 h 476136"/>
              <a:gd name="connsiteX117" fmla="*/ 2758965 w 2798379"/>
              <a:gd name="connsiteY117" fmla="*/ 389426 h 476136"/>
              <a:gd name="connsiteX118" fmla="*/ 2774731 w 2798379"/>
              <a:gd name="connsiteY118" fmla="*/ 413074 h 476136"/>
              <a:gd name="connsiteX119" fmla="*/ 2798379 w 2798379"/>
              <a:gd name="connsiteY119" fmla="*/ 444605 h 4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798379" h="476136">
                <a:moveTo>
                  <a:pt x="0" y="452488"/>
                </a:moveTo>
                <a:cubicBezTo>
                  <a:pt x="15497" y="426659"/>
                  <a:pt x="25542" y="416377"/>
                  <a:pt x="31531" y="389426"/>
                </a:cubicBezTo>
                <a:cubicBezTo>
                  <a:pt x="34179" y="377512"/>
                  <a:pt x="42514" y="317063"/>
                  <a:pt x="47297" y="302715"/>
                </a:cubicBezTo>
                <a:cubicBezTo>
                  <a:pt x="51013" y="291567"/>
                  <a:pt x="58433" y="281985"/>
                  <a:pt x="63062" y="271184"/>
                </a:cubicBezTo>
                <a:cubicBezTo>
                  <a:pt x="72153" y="249973"/>
                  <a:pt x="74200" y="231259"/>
                  <a:pt x="78828" y="208122"/>
                </a:cubicBezTo>
                <a:cubicBezTo>
                  <a:pt x="81455" y="179219"/>
                  <a:pt x="82874" y="150180"/>
                  <a:pt x="86710" y="121412"/>
                </a:cubicBezTo>
                <a:cubicBezTo>
                  <a:pt x="88142" y="110673"/>
                  <a:pt x="88584" y="98895"/>
                  <a:pt x="94593" y="89881"/>
                </a:cubicBezTo>
                <a:cubicBezTo>
                  <a:pt x="99848" y="81998"/>
                  <a:pt x="110358" y="79370"/>
                  <a:pt x="118241" y="74115"/>
                </a:cubicBezTo>
                <a:cubicBezTo>
                  <a:pt x="149885" y="87677"/>
                  <a:pt x="185062" y="99812"/>
                  <a:pt x="212834" y="121412"/>
                </a:cubicBezTo>
                <a:cubicBezTo>
                  <a:pt x="239300" y="141997"/>
                  <a:pt x="243618" y="151822"/>
                  <a:pt x="260131" y="176591"/>
                </a:cubicBezTo>
                <a:cubicBezTo>
                  <a:pt x="265386" y="197612"/>
                  <a:pt x="272833" y="218203"/>
                  <a:pt x="275897" y="239653"/>
                </a:cubicBezTo>
                <a:cubicBezTo>
                  <a:pt x="278524" y="258046"/>
                  <a:pt x="280135" y="276614"/>
                  <a:pt x="283779" y="294833"/>
                </a:cubicBezTo>
                <a:cubicBezTo>
                  <a:pt x="287645" y="314163"/>
                  <a:pt x="298883" y="332922"/>
                  <a:pt x="307428" y="350012"/>
                </a:cubicBezTo>
                <a:cubicBezTo>
                  <a:pt x="315311" y="347384"/>
                  <a:pt x="324588" y="347320"/>
                  <a:pt x="331076" y="342129"/>
                </a:cubicBezTo>
                <a:cubicBezTo>
                  <a:pt x="348087" y="328520"/>
                  <a:pt x="349991" y="305883"/>
                  <a:pt x="354724" y="286950"/>
                </a:cubicBezTo>
                <a:cubicBezTo>
                  <a:pt x="346420" y="253735"/>
                  <a:pt x="333895" y="219189"/>
                  <a:pt x="354724" y="184474"/>
                </a:cubicBezTo>
                <a:cubicBezTo>
                  <a:pt x="360770" y="174398"/>
                  <a:pt x="364660" y="205802"/>
                  <a:pt x="370490" y="216005"/>
                </a:cubicBezTo>
                <a:cubicBezTo>
                  <a:pt x="375190" y="224230"/>
                  <a:pt x="381000" y="231770"/>
                  <a:pt x="386255" y="239653"/>
                </a:cubicBezTo>
                <a:cubicBezTo>
                  <a:pt x="406489" y="320588"/>
                  <a:pt x="378987" y="220273"/>
                  <a:pt x="409903" y="302715"/>
                </a:cubicBezTo>
                <a:cubicBezTo>
                  <a:pt x="416982" y="321593"/>
                  <a:pt x="420674" y="355345"/>
                  <a:pt x="425669" y="373660"/>
                </a:cubicBezTo>
                <a:cubicBezTo>
                  <a:pt x="430042" y="389693"/>
                  <a:pt x="436179" y="405191"/>
                  <a:pt x="441434" y="420957"/>
                </a:cubicBezTo>
                <a:lnTo>
                  <a:pt x="449317" y="444605"/>
                </a:lnTo>
                <a:cubicBezTo>
                  <a:pt x="451945" y="452488"/>
                  <a:pt x="449317" y="465625"/>
                  <a:pt x="457200" y="468253"/>
                </a:cubicBezTo>
                <a:lnTo>
                  <a:pt x="480848" y="476136"/>
                </a:lnTo>
                <a:lnTo>
                  <a:pt x="536028" y="460371"/>
                </a:lnTo>
                <a:cubicBezTo>
                  <a:pt x="543987" y="457983"/>
                  <a:pt x="553188" y="457679"/>
                  <a:pt x="559676" y="452488"/>
                </a:cubicBezTo>
                <a:cubicBezTo>
                  <a:pt x="657453" y="374266"/>
                  <a:pt x="572974" y="414062"/>
                  <a:pt x="654269" y="381543"/>
                </a:cubicBezTo>
                <a:cubicBezTo>
                  <a:pt x="659524" y="371033"/>
                  <a:pt x="663204" y="359574"/>
                  <a:pt x="670034" y="350012"/>
                </a:cubicBezTo>
                <a:cubicBezTo>
                  <a:pt x="676514" y="340941"/>
                  <a:pt x="687499" y="335640"/>
                  <a:pt x="693683" y="326364"/>
                </a:cubicBezTo>
                <a:cubicBezTo>
                  <a:pt x="698204" y="319582"/>
                  <a:pt x="708398" y="275383"/>
                  <a:pt x="709448" y="271184"/>
                </a:cubicBezTo>
                <a:cubicBezTo>
                  <a:pt x="712076" y="231770"/>
                  <a:pt x="712969" y="192203"/>
                  <a:pt x="717331" y="152943"/>
                </a:cubicBezTo>
                <a:cubicBezTo>
                  <a:pt x="718249" y="144685"/>
                  <a:pt x="716905" y="129295"/>
                  <a:pt x="725214" y="129295"/>
                </a:cubicBezTo>
                <a:cubicBezTo>
                  <a:pt x="745225" y="129295"/>
                  <a:pt x="763350" y="142455"/>
                  <a:pt x="780393" y="152943"/>
                </a:cubicBezTo>
                <a:cubicBezTo>
                  <a:pt x="804600" y="167839"/>
                  <a:pt x="830373" y="195040"/>
                  <a:pt x="851338" y="216005"/>
                </a:cubicBezTo>
                <a:cubicBezTo>
                  <a:pt x="866216" y="245762"/>
                  <a:pt x="879951" y="274691"/>
                  <a:pt x="898634" y="302715"/>
                </a:cubicBezTo>
                <a:cubicBezTo>
                  <a:pt x="913209" y="324578"/>
                  <a:pt x="934180" y="342275"/>
                  <a:pt x="945931" y="365777"/>
                </a:cubicBezTo>
                <a:cubicBezTo>
                  <a:pt x="968025" y="409965"/>
                  <a:pt x="957333" y="386398"/>
                  <a:pt x="977462" y="436722"/>
                </a:cubicBezTo>
                <a:cubicBezTo>
                  <a:pt x="1008431" y="398011"/>
                  <a:pt x="1009565" y="400202"/>
                  <a:pt x="1032641" y="357895"/>
                </a:cubicBezTo>
                <a:cubicBezTo>
                  <a:pt x="1041082" y="342421"/>
                  <a:pt x="1049510" y="326869"/>
                  <a:pt x="1056290" y="310598"/>
                </a:cubicBezTo>
                <a:cubicBezTo>
                  <a:pt x="1062682" y="295258"/>
                  <a:pt x="1064623" y="278166"/>
                  <a:pt x="1072055" y="263302"/>
                </a:cubicBezTo>
                <a:cubicBezTo>
                  <a:pt x="1082565" y="242281"/>
                  <a:pt x="1094857" y="222061"/>
                  <a:pt x="1103586" y="200240"/>
                </a:cubicBezTo>
                <a:cubicBezTo>
                  <a:pt x="1108841" y="187102"/>
                  <a:pt x="1114384" y="174075"/>
                  <a:pt x="1119352" y="160826"/>
                </a:cubicBezTo>
                <a:cubicBezTo>
                  <a:pt x="1122270" y="153046"/>
                  <a:pt x="1123961" y="144814"/>
                  <a:pt x="1127234" y="137177"/>
                </a:cubicBezTo>
                <a:cubicBezTo>
                  <a:pt x="1131863" y="126376"/>
                  <a:pt x="1137745" y="116156"/>
                  <a:pt x="1143000" y="105646"/>
                </a:cubicBezTo>
                <a:cubicBezTo>
                  <a:pt x="1158766" y="108274"/>
                  <a:pt x="1176001" y="106381"/>
                  <a:pt x="1190297" y="113529"/>
                </a:cubicBezTo>
                <a:cubicBezTo>
                  <a:pt x="1198771" y="117766"/>
                  <a:pt x="1199997" y="129899"/>
                  <a:pt x="1206062" y="137177"/>
                </a:cubicBezTo>
                <a:cubicBezTo>
                  <a:pt x="1213199" y="145741"/>
                  <a:pt x="1223230" y="151754"/>
                  <a:pt x="1229710" y="160826"/>
                </a:cubicBezTo>
                <a:cubicBezTo>
                  <a:pt x="1257049" y="199101"/>
                  <a:pt x="1236204" y="181696"/>
                  <a:pt x="1253359" y="216005"/>
                </a:cubicBezTo>
                <a:cubicBezTo>
                  <a:pt x="1283920" y="277126"/>
                  <a:pt x="1257194" y="203862"/>
                  <a:pt x="1277007" y="263302"/>
                </a:cubicBezTo>
                <a:cubicBezTo>
                  <a:pt x="1279635" y="310598"/>
                  <a:pt x="1280399" y="358035"/>
                  <a:pt x="1284890" y="405191"/>
                </a:cubicBezTo>
                <a:cubicBezTo>
                  <a:pt x="1285678" y="413463"/>
                  <a:pt x="1284463" y="428840"/>
                  <a:pt x="1292772" y="428840"/>
                </a:cubicBezTo>
                <a:cubicBezTo>
                  <a:pt x="1303920" y="428840"/>
                  <a:pt x="1307957" y="412446"/>
                  <a:pt x="1316421" y="405191"/>
                </a:cubicBezTo>
                <a:cubicBezTo>
                  <a:pt x="1326396" y="396641"/>
                  <a:pt x="1338662" y="390833"/>
                  <a:pt x="1347952" y="381543"/>
                </a:cubicBezTo>
                <a:cubicBezTo>
                  <a:pt x="1357242" y="372253"/>
                  <a:pt x="1362949" y="359899"/>
                  <a:pt x="1371600" y="350012"/>
                </a:cubicBezTo>
                <a:cubicBezTo>
                  <a:pt x="1381388" y="338826"/>
                  <a:pt x="1392621" y="328991"/>
                  <a:pt x="1403131" y="318481"/>
                </a:cubicBezTo>
                <a:cubicBezTo>
                  <a:pt x="1443805" y="196461"/>
                  <a:pt x="1397187" y="322485"/>
                  <a:pt x="1434662" y="247536"/>
                </a:cubicBezTo>
                <a:cubicBezTo>
                  <a:pt x="1488297" y="140266"/>
                  <a:pt x="1408306" y="278325"/>
                  <a:pt x="1474076" y="168709"/>
                </a:cubicBezTo>
                <a:cubicBezTo>
                  <a:pt x="1479331" y="147688"/>
                  <a:pt x="1482989" y="85090"/>
                  <a:pt x="1489841" y="105646"/>
                </a:cubicBezTo>
                <a:cubicBezTo>
                  <a:pt x="1492469" y="113529"/>
                  <a:pt x="1494008" y="121863"/>
                  <a:pt x="1497724" y="129295"/>
                </a:cubicBezTo>
                <a:cubicBezTo>
                  <a:pt x="1526168" y="186183"/>
                  <a:pt x="1501613" y="115368"/>
                  <a:pt x="1529255" y="184474"/>
                </a:cubicBezTo>
                <a:cubicBezTo>
                  <a:pt x="1535427" y="199904"/>
                  <a:pt x="1539766" y="216005"/>
                  <a:pt x="1545021" y="231771"/>
                </a:cubicBezTo>
                <a:cubicBezTo>
                  <a:pt x="1549739" y="278957"/>
                  <a:pt x="1560803" y="334196"/>
                  <a:pt x="1545021" y="381543"/>
                </a:cubicBezTo>
                <a:lnTo>
                  <a:pt x="1537138" y="357895"/>
                </a:lnTo>
                <a:cubicBezTo>
                  <a:pt x="1539766" y="350012"/>
                  <a:pt x="1540986" y="341510"/>
                  <a:pt x="1545021" y="334246"/>
                </a:cubicBezTo>
                <a:cubicBezTo>
                  <a:pt x="1554223" y="317683"/>
                  <a:pt x="1576552" y="286950"/>
                  <a:pt x="1576552" y="286950"/>
                </a:cubicBezTo>
                <a:cubicBezTo>
                  <a:pt x="1579179" y="276440"/>
                  <a:pt x="1580166" y="265377"/>
                  <a:pt x="1584434" y="255419"/>
                </a:cubicBezTo>
                <a:cubicBezTo>
                  <a:pt x="1588166" y="246711"/>
                  <a:pt x="1595963" y="240245"/>
                  <a:pt x="1600200" y="231771"/>
                </a:cubicBezTo>
                <a:cubicBezTo>
                  <a:pt x="1606528" y="219115"/>
                  <a:pt x="1611490" y="205781"/>
                  <a:pt x="1615965" y="192357"/>
                </a:cubicBezTo>
                <a:cubicBezTo>
                  <a:pt x="1619391" y="182079"/>
                  <a:pt x="1621910" y="171485"/>
                  <a:pt x="1623848" y="160826"/>
                </a:cubicBezTo>
                <a:cubicBezTo>
                  <a:pt x="1627172" y="142546"/>
                  <a:pt x="1626392" y="123442"/>
                  <a:pt x="1631731" y="105646"/>
                </a:cubicBezTo>
                <a:cubicBezTo>
                  <a:pt x="1634453" y="96572"/>
                  <a:pt x="1642242" y="89881"/>
                  <a:pt x="1647497" y="81998"/>
                </a:cubicBezTo>
                <a:cubicBezTo>
                  <a:pt x="1650124" y="74115"/>
                  <a:pt x="1647070" y="58350"/>
                  <a:pt x="1655379" y="58350"/>
                </a:cubicBezTo>
                <a:cubicBezTo>
                  <a:pt x="1664853" y="58350"/>
                  <a:pt x="1666908" y="73524"/>
                  <a:pt x="1671145" y="81998"/>
                </a:cubicBezTo>
                <a:cubicBezTo>
                  <a:pt x="1708533" y="156772"/>
                  <a:pt x="1675436" y="117819"/>
                  <a:pt x="1718441" y="160826"/>
                </a:cubicBezTo>
                <a:cubicBezTo>
                  <a:pt x="1736198" y="214095"/>
                  <a:pt x="1713486" y="149678"/>
                  <a:pt x="1749972" y="231771"/>
                </a:cubicBezTo>
                <a:cubicBezTo>
                  <a:pt x="1753347" y="239364"/>
                  <a:pt x="1754937" y="247639"/>
                  <a:pt x="1757855" y="255419"/>
                </a:cubicBezTo>
                <a:cubicBezTo>
                  <a:pt x="1762824" y="268668"/>
                  <a:pt x="1768366" y="281695"/>
                  <a:pt x="1773621" y="294833"/>
                </a:cubicBezTo>
                <a:cubicBezTo>
                  <a:pt x="1792201" y="387739"/>
                  <a:pt x="1769825" y="272065"/>
                  <a:pt x="1789386" y="389426"/>
                </a:cubicBezTo>
                <a:cubicBezTo>
                  <a:pt x="1791589" y="402642"/>
                  <a:pt x="1794641" y="415702"/>
                  <a:pt x="1797269" y="428840"/>
                </a:cubicBezTo>
                <a:cubicBezTo>
                  <a:pt x="1810407" y="418330"/>
                  <a:pt x="1825271" y="409672"/>
                  <a:pt x="1836683" y="397309"/>
                </a:cubicBezTo>
                <a:cubicBezTo>
                  <a:pt x="1868051" y="363327"/>
                  <a:pt x="1884613" y="337237"/>
                  <a:pt x="1907628" y="302715"/>
                </a:cubicBezTo>
                <a:cubicBezTo>
                  <a:pt x="1910255" y="286950"/>
                  <a:pt x="1910456" y="270582"/>
                  <a:pt x="1915510" y="255419"/>
                </a:cubicBezTo>
                <a:cubicBezTo>
                  <a:pt x="1918506" y="246431"/>
                  <a:pt x="1927039" y="240245"/>
                  <a:pt x="1931276" y="231771"/>
                </a:cubicBezTo>
                <a:cubicBezTo>
                  <a:pt x="1934992" y="224339"/>
                  <a:pt x="1936531" y="216005"/>
                  <a:pt x="1939159" y="208122"/>
                </a:cubicBezTo>
                <a:cubicBezTo>
                  <a:pt x="1971449" y="240413"/>
                  <a:pt x="1964706" y="230579"/>
                  <a:pt x="1994338" y="279067"/>
                </a:cubicBezTo>
                <a:cubicBezTo>
                  <a:pt x="2015643" y="313930"/>
                  <a:pt x="2046637" y="354260"/>
                  <a:pt x="2057400" y="397309"/>
                </a:cubicBezTo>
                <a:cubicBezTo>
                  <a:pt x="2060650" y="410307"/>
                  <a:pt x="2062655" y="423584"/>
                  <a:pt x="2065283" y="436722"/>
                </a:cubicBezTo>
                <a:cubicBezTo>
                  <a:pt x="2062655" y="447232"/>
                  <a:pt x="2067090" y="463408"/>
                  <a:pt x="2057400" y="468253"/>
                </a:cubicBezTo>
                <a:cubicBezTo>
                  <a:pt x="2049968" y="471969"/>
                  <a:pt x="2048690" y="452873"/>
                  <a:pt x="2049517" y="444605"/>
                </a:cubicBezTo>
                <a:cubicBezTo>
                  <a:pt x="2051420" y="425571"/>
                  <a:pt x="2058670" y="407376"/>
                  <a:pt x="2065283" y="389426"/>
                </a:cubicBezTo>
                <a:cubicBezTo>
                  <a:pt x="2077092" y="357374"/>
                  <a:pt x="2089421" y="325386"/>
                  <a:pt x="2104697" y="294833"/>
                </a:cubicBezTo>
                <a:cubicBezTo>
                  <a:pt x="2109952" y="284323"/>
                  <a:pt x="2116098" y="274212"/>
                  <a:pt x="2120462" y="263302"/>
                </a:cubicBezTo>
                <a:cubicBezTo>
                  <a:pt x="2126634" y="247872"/>
                  <a:pt x="2130973" y="231771"/>
                  <a:pt x="2136228" y="216005"/>
                </a:cubicBezTo>
                <a:cubicBezTo>
                  <a:pt x="2138855" y="197612"/>
                  <a:pt x="2139221" y="178751"/>
                  <a:pt x="2144110" y="160826"/>
                </a:cubicBezTo>
                <a:cubicBezTo>
                  <a:pt x="2147202" y="149489"/>
                  <a:pt x="2156499" y="140550"/>
                  <a:pt x="2159876" y="129295"/>
                </a:cubicBezTo>
                <a:cubicBezTo>
                  <a:pt x="2164469" y="113986"/>
                  <a:pt x="2164292" y="97601"/>
                  <a:pt x="2167759" y="81998"/>
                </a:cubicBezTo>
                <a:cubicBezTo>
                  <a:pt x="2169561" y="73887"/>
                  <a:pt x="2173014" y="66233"/>
                  <a:pt x="2175641" y="58350"/>
                </a:cubicBezTo>
                <a:cubicBezTo>
                  <a:pt x="2178269" y="39957"/>
                  <a:pt x="2171630" y="17444"/>
                  <a:pt x="2183524" y="3171"/>
                </a:cubicBezTo>
                <a:cubicBezTo>
                  <a:pt x="2190460" y="-5152"/>
                  <a:pt x="2206180" y="4840"/>
                  <a:pt x="2215055" y="11053"/>
                </a:cubicBezTo>
                <a:cubicBezTo>
                  <a:pt x="2233321" y="23839"/>
                  <a:pt x="2248078" y="41222"/>
                  <a:pt x="2262352" y="58350"/>
                </a:cubicBezTo>
                <a:lnTo>
                  <a:pt x="2341179" y="152943"/>
                </a:lnTo>
                <a:cubicBezTo>
                  <a:pt x="2351875" y="165931"/>
                  <a:pt x="2365186" y="177309"/>
                  <a:pt x="2372710" y="192357"/>
                </a:cubicBezTo>
                <a:cubicBezTo>
                  <a:pt x="2377965" y="202867"/>
                  <a:pt x="2381958" y="214111"/>
                  <a:pt x="2388476" y="223888"/>
                </a:cubicBezTo>
                <a:cubicBezTo>
                  <a:pt x="2397809" y="237887"/>
                  <a:pt x="2410674" y="249303"/>
                  <a:pt x="2420007" y="263302"/>
                </a:cubicBezTo>
                <a:cubicBezTo>
                  <a:pt x="2437004" y="288798"/>
                  <a:pt x="2457613" y="313059"/>
                  <a:pt x="2467303" y="342129"/>
                </a:cubicBezTo>
                <a:cubicBezTo>
                  <a:pt x="2478182" y="374765"/>
                  <a:pt x="2470577" y="358863"/>
                  <a:pt x="2490952" y="389426"/>
                </a:cubicBezTo>
                <a:cubicBezTo>
                  <a:pt x="2493579" y="399936"/>
                  <a:pt x="2494566" y="410999"/>
                  <a:pt x="2498834" y="420957"/>
                </a:cubicBezTo>
                <a:cubicBezTo>
                  <a:pt x="2502566" y="429665"/>
                  <a:pt x="2506717" y="449860"/>
                  <a:pt x="2514600" y="444605"/>
                </a:cubicBezTo>
                <a:cubicBezTo>
                  <a:pt x="2525748" y="437173"/>
                  <a:pt x="2519855" y="418329"/>
                  <a:pt x="2522483" y="405191"/>
                </a:cubicBezTo>
                <a:cubicBezTo>
                  <a:pt x="2525110" y="350012"/>
                  <a:pt x="2524681" y="294602"/>
                  <a:pt x="2530365" y="239653"/>
                </a:cubicBezTo>
                <a:cubicBezTo>
                  <a:pt x="2532595" y="218100"/>
                  <a:pt x="2541259" y="197704"/>
                  <a:pt x="2546131" y="176591"/>
                </a:cubicBezTo>
                <a:cubicBezTo>
                  <a:pt x="2549144" y="163536"/>
                  <a:pt x="2551386" y="150315"/>
                  <a:pt x="2554014" y="137177"/>
                </a:cubicBezTo>
                <a:cubicBezTo>
                  <a:pt x="2567152" y="142432"/>
                  <a:pt x="2582108" y="144453"/>
                  <a:pt x="2593428" y="152943"/>
                </a:cubicBezTo>
                <a:cubicBezTo>
                  <a:pt x="2603938" y="160826"/>
                  <a:pt x="2608348" y="174655"/>
                  <a:pt x="2617076" y="184474"/>
                </a:cubicBezTo>
                <a:cubicBezTo>
                  <a:pt x="2692306" y="269108"/>
                  <a:pt x="2626330" y="179600"/>
                  <a:pt x="2680138" y="263302"/>
                </a:cubicBezTo>
                <a:cubicBezTo>
                  <a:pt x="2695507" y="287209"/>
                  <a:pt x="2727434" y="334246"/>
                  <a:pt x="2727434" y="334246"/>
                </a:cubicBezTo>
                <a:cubicBezTo>
                  <a:pt x="2730062" y="344756"/>
                  <a:pt x="2729942" y="356371"/>
                  <a:pt x="2735317" y="365777"/>
                </a:cubicBezTo>
                <a:cubicBezTo>
                  <a:pt x="2740848" y="375456"/>
                  <a:pt x="2751828" y="380862"/>
                  <a:pt x="2758965" y="389426"/>
                </a:cubicBezTo>
                <a:cubicBezTo>
                  <a:pt x="2765030" y="396704"/>
                  <a:pt x="2770494" y="404600"/>
                  <a:pt x="2774731" y="413074"/>
                </a:cubicBezTo>
                <a:cubicBezTo>
                  <a:pt x="2790966" y="445543"/>
                  <a:pt x="2770590" y="430710"/>
                  <a:pt x="2798379" y="44460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86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geo-replication</a:t>
            </a:r>
          </a:p>
          <a:p>
            <a:r>
              <a:rPr lang="en-US" dirty="0" smtClean="0"/>
              <a:t>Key-value data model</a:t>
            </a:r>
          </a:p>
          <a:p>
            <a:r>
              <a:rPr lang="en-US" dirty="0" err="1" smtClean="0"/>
              <a:t>Linearizability</a:t>
            </a:r>
            <a:r>
              <a:rPr lang="en-US" dirty="0" smtClean="0"/>
              <a:t> support incomplete</a:t>
            </a:r>
          </a:p>
          <a:p>
            <a:r>
              <a:rPr lang="en-US" dirty="0" smtClean="0"/>
              <a:t>No protection</a:t>
            </a:r>
          </a:p>
          <a:p>
            <a:r>
              <a:rPr lang="en-US" dirty="0" smtClean="0"/>
              <a:t>Incomplete configuration management</a:t>
            </a:r>
            <a:br>
              <a:rPr lang="en-US" dirty="0" smtClean="0"/>
            </a:br>
            <a:r>
              <a:rPr lang="en-US" dirty="0" smtClean="0"/>
              <a:t>(mechanisms but no policies)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134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Higher-level data model:</a:t>
            </a:r>
          </a:p>
          <a:p>
            <a:pPr lvl="1"/>
            <a:r>
              <a:rPr lang="en-US" dirty="0" smtClean="0"/>
              <a:t>Secondary indexes</a:t>
            </a:r>
          </a:p>
          <a:p>
            <a:pPr lvl="1"/>
            <a:r>
              <a:rPr lang="en-US" dirty="0" smtClean="0"/>
              <a:t>Multi-object transactions</a:t>
            </a:r>
          </a:p>
          <a:p>
            <a:pPr lvl="1"/>
            <a:r>
              <a:rPr lang="en-US" dirty="0" smtClean="0"/>
              <a:t>Full </a:t>
            </a:r>
            <a:r>
              <a:rPr lang="en-US" dirty="0" err="1" smtClean="0"/>
              <a:t>linearizability</a:t>
            </a:r>
            <a:endParaRPr lang="en-US" dirty="0" smtClean="0"/>
          </a:p>
          <a:p>
            <a:pPr lvl="1"/>
            <a:r>
              <a:rPr lang="en-US" dirty="0" smtClean="0"/>
              <a:t>Research question: achievable at low latency and large scale??</a:t>
            </a:r>
          </a:p>
          <a:p>
            <a:r>
              <a:rPr lang="en-US" dirty="0" smtClean="0"/>
              <a:t>New transport layer:</a:t>
            </a:r>
          </a:p>
          <a:p>
            <a:pPr lvl="1"/>
            <a:r>
              <a:rPr lang="en-US" dirty="0" smtClean="0"/>
              <a:t>New protocol for low-latency datacenter RPC (</a:t>
            </a:r>
            <a:r>
              <a:rPr lang="en-US" dirty="0"/>
              <a:t>replace TCP) </a:t>
            </a:r>
            <a:endParaRPr lang="en-US" dirty="0" smtClean="0"/>
          </a:p>
          <a:p>
            <a:pPr lvl="1"/>
            <a:r>
              <a:rPr lang="en-US" dirty="0" smtClean="0"/>
              <a:t>New threading architecture</a:t>
            </a:r>
          </a:p>
          <a:p>
            <a:pPr lvl="1"/>
            <a:r>
              <a:rPr lang="en-US" dirty="0" smtClean="0"/>
              <a:t>Better scalability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333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VII: Application Experience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applications in production, but several experiments:</a:t>
            </a:r>
          </a:p>
          <a:p>
            <a:pPr lvl="1"/>
            <a:r>
              <a:rPr lang="en-US" dirty="0" smtClean="0"/>
              <a:t>Stanford: natural language processing, graph algorithms</a:t>
            </a:r>
          </a:p>
          <a:p>
            <a:pPr lvl="1"/>
            <a:r>
              <a:rPr lang="en-US" dirty="0" smtClean="0"/>
              <a:t>Open Networking Laboratory: ONOS (operating system for software defined networks)</a:t>
            </a:r>
          </a:p>
          <a:p>
            <a:pPr lvl="1"/>
            <a:r>
              <a:rPr lang="en-US" dirty="0" smtClean="0"/>
              <a:t>CERN: high energy physics (visiting scientist, summer 2014)</a:t>
            </a:r>
          </a:p>
          <a:p>
            <a:pPr lvl="1"/>
            <a:r>
              <a:rPr lang="en-US" dirty="0" smtClean="0"/>
              <a:t>Huawei: real-time device management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Low-latency networking not yet commonplace</a:t>
            </a:r>
          </a:p>
          <a:p>
            <a:pPr lvl="1"/>
            <a:r>
              <a:rPr lang="en-US" dirty="0" smtClean="0"/>
              <a:t>RAMCloud not cost-effective at small scale</a:t>
            </a:r>
          </a:p>
          <a:p>
            <a:pPr lvl="1"/>
            <a:r>
              <a:rPr lang="en-US" dirty="0" smtClean="0"/>
              <a:t>RAMCloud is too slow (!!)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129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and Recovery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1792069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020669"/>
            <a:ext cx="457200" cy="228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2249269"/>
            <a:ext cx="4572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2706469"/>
            <a:ext cx="457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477869"/>
            <a:ext cx="457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563469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2020669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2477869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1792069"/>
            <a:ext cx="457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00" y="2706469"/>
            <a:ext cx="4572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1563469"/>
            <a:ext cx="457200" cy="228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91200" y="2249269"/>
            <a:ext cx="457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11817" y="311918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Crashed</a:t>
            </a:r>
            <a:br>
              <a:rPr lang="en-US" dirty="0" smtClean="0"/>
            </a:b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276600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 Masters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~500 MB/sec/server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6248400" y="1487269"/>
            <a:ext cx="152400" cy="3505200"/>
          </a:xfrm>
          <a:prstGeom prst="leftBrace">
            <a:avLst>
              <a:gd name="adj1" fmla="val 32740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743200" y="1944469"/>
            <a:ext cx="838200" cy="533400"/>
          </a:xfrm>
          <a:prstGeom prst="rightArrow">
            <a:avLst>
              <a:gd name="adj1" fmla="val 50000"/>
              <a:gd name="adj2" fmla="val 68886"/>
            </a:avLst>
          </a:prstGeom>
          <a:gradFill flip="none" rotWithShape="1">
            <a:gsLst>
              <a:gs pos="0">
                <a:srgbClr val="38589E"/>
              </a:gs>
              <a:gs pos="100000">
                <a:srgbClr val="7792CF"/>
              </a:gs>
            </a:gsLst>
            <a:lin ang="108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828800" y="118246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Fast crash recovery: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partition lost data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35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03234"/>
              </p:ext>
            </p:extLst>
          </p:nvPr>
        </p:nvGraphicFramePr>
        <p:xfrm>
          <a:off x="762000" y="4114800"/>
          <a:ext cx="5410200" cy="2057400"/>
        </p:xfrm>
        <a:graphic>
          <a:graphicData uri="http://schemas.openxmlformats.org/drawingml/2006/table">
            <a:tbl>
              <a:tblPr/>
              <a:tblGrid>
                <a:gridCol w="1436221"/>
                <a:gridCol w="1383179"/>
                <a:gridCol w="1295400"/>
                <a:gridCol w="1295400"/>
              </a:tblGrid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Cluster Size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Server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Cluster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Recovery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GB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GB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sec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324601" y="4572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Small clusters can’t have both fast recovery and</a:t>
            </a:r>
            <a:br>
              <a:rPr lang="en-US" sz="2000" dirty="0" smtClean="0"/>
            </a:br>
            <a:r>
              <a:rPr lang="en-US" sz="2000" dirty="0" smtClean="0"/>
              <a:t>large capacity/server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29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r>
              <a:rPr lang="en-US" dirty="0" smtClean="0"/>
              <a:t>Choice #2 is 100x faster than RAMCloud</a:t>
            </a:r>
          </a:p>
          <a:p>
            <a:pPr lvl="1"/>
            <a:r>
              <a:rPr lang="en-US" dirty="0" smtClean="0"/>
              <a:t>And, can store data in application-specific fashion</a:t>
            </a:r>
          </a:p>
          <a:p>
            <a:pPr lvl="1"/>
            <a:r>
              <a:rPr lang="en-US" dirty="0" smtClean="0"/>
              <a:t>But, data must partition</a:t>
            </a:r>
          </a:p>
          <a:p>
            <a:pPr lvl="1"/>
            <a:r>
              <a:rPr lang="en-US" dirty="0" smtClean="0"/>
              <a:t>What about persistence?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But Not Fastest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06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990600" y="3388677"/>
            <a:ext cx="381000" cy="533400"/>
            <a:chOff x="3581401" y="2209800"/>
            <a:chExt cx="381000" cy="533400"/>
          </a:xfrm>
        </p:grpSpPr>
        <p:sp>
          <p:nvSpPr>
            <p:cNvPr id="25" name="Rounded Rectangle 24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1447800" y="3388677"/>
            <a:ext cx="381000" cy="533400"/>
            <a:chOff x="3581401" y="2209800"/>
            <a:chExt cx="381000" cy="533400"/>
          </a:xfrm>
        </p:grpSpPr>
        <p:sp>
          <p:nvSpPr>
            <p:cNvPr id="137" name="Rounded Rectangle 136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905000" y="3388677"/>
            <a:ext cx="381000" cy="533400"/>
            <a:chOff x="3581401" y="2209800"/>
            <a:chExt cx="381000" cy="533400"/>
          </a:xfrm>
        </p:grpSpPr>
        <p:sp>
          <p:nvSpPr>
            <p:cNvPr id="165" name="Rounded Rectangle 164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2362200" y="3388677"/>
            <a:ext cx="381000" cy="533400"/>
            <a:chOff x="3581401" y="2209800"/>
            <a:chExt cx="381000" cy="533400"/>
          </a:xfrm>
        </p:grpSpPr>
        <p:sp>
          <p:nvSpPr>
            <p:cNvPr id="193" name="Rounded Rectangle 192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3429000" y="3388677"/>
            <a:ext cx="381000" cy="533400"/>
            <a:chOff x="3581401" y="2209800"/>
            <a:chExt cx="381000" cy="533400"/>
          </a:xfrm>
        </p:grpSpPr>
        <p:sp>
          <p:nvSpPr>
            <p:cNvPr id="221" name="Rounded Rectangle 220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3886200" y="3388677"/>
            <a:ext cx="381000" cy="533400"/>
            <a:chOff x="3581401" y="2209800"/>
            <a:chExt cx="381000" cy="533400"/>
          </a:xfrm>
        </p:grpSpPr>
        <p:sp>
          <p:nvSpPr>
            <p:cNvPr id="249" name="Rounded Rectangle 248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4" name="TextBox 303"/>
          <p:cNvSpPr txBox="1"/>
          <p:nvPr/>
        </p:nvSpPr>
        <p:spPr>
          <a:xfrm>
            <a:off x="2800851" y="32362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800851" y="1905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3A343"/>
                </a:solidFill>
              </a:rPr>
              <a:t>…</a:t>
            </a:r>
            <a:endParaRPr lang="en-US" sz="3200" b="1" dirty="0">
              <a:solidFill>
                <a:srgbClr val="43A343"/>
              </a:solidFill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14478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19050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23622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34290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38862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14" name="Straight Connector 313"/>
          <p:cNvCxnSpPr>
            <a:stCxn id="308" idx="2"/>
          </p:cNvCxnSpPr>
          <p:nvPr/>
        </p:nvCxnSpPr>
        <p:spPr>
          <a:xfrm>
            <a:off x="1638300" y="2550477"/>
            <a:ext cx="8763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>
            <a:stCxn id="311" idx="2"/>
          </p:cNvCxnSpPr>
          <p:nvPr/>
        </p:nvCxnSpPr>
        <p:spPr>
          <a:xfrm flipH="1">
            <a:off x="2133600" y="2550477"/>
            <a:ext cx="1485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309" idx="2"/>
          </p:cNvCxnSpPr>
          <p:nvPr/>
        </p:nvCxnSpPr>
        <p:spPr>
          <a:xfrm>
            <a:off x="2095500" y="2550477"/>
            <a:ext cx="1866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310" idx="2"/>
          </p:cNvCxnSpPr>
          <p:nvPr/>
        </p:nvCxnSpPr>
        <p:spPr>
          <a:xfrm flipH="1">
            <a:off x="1295400" y="2550477"/>
            <a:ext cx="12573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09" idx="2"/>
          </p:cNvCxnSpPr>
          <p:nvPr/>
        </p:nvCxnSpPr>
        <p:spPr>
          <a:xfrm>
            <a:off x="2095500" y="2550477"/>
            <a:ext cx="13335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16383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40767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stCxn id="312" idx="2"/>
          </p:cNvCxnSpPr>
          <p:nvPr/>
        </p:nvCxnSpPr>
        <p:spPr>
          <a:xfrm flipH="1">
            <a:off x="3733800" y="2550477"/>
            <a:ext cx="342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311" idx="2"/>
          </p:cNvCxnSpPr>
          <p:nvPr/>
        </p:nvCxnSpPr>
        <p:spPr>
          <a:xfrm>
            <a:off x="3619500" y="2550477"/>
            <a:ext cx="4191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23" idx="2"/>
          </p:cNvCxnSpPr>
          <p:nvPr/>
        </p:nvCxnSpPr>
        <p:spPr>
          <a:xfrm>
            <a:off x="1181100" y="2550477"/>
            <a:ext cx="8382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08" idx="2"/>
          </p:cNvCxnSpPr>
          <p:nvPr/>
        </p:nvCxnSpPr>
        <p:spPr>
          <a:xfrm flipH="1">
            <a:off x="1219200" y="2550477"/>
            <a:ext cx="4191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25527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/>
        </p:nvGrpSpPr>
        <p:grpSpPr>
          <a:xfrm>
            <a:off x="6248400" y="2093277"/>
            <a:ext cx="381000" cy="457200"/>
            <a:chOff x="6553200" y="1524000"/>
            <a:chExt cx="381000" cy="457200"/>
          </a:xfrm>
        </p:grpSpPr>
        <p:sp>
          <p:nvSpPr>
            <p:cNvPr id="344" name="Rounded Rectangle 343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65" name="Group 364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45" name="Rectangle 344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7" name="Group 366"/>
          <p:cNvGrpSpPr/>
          <p:nvPr/>
        </p:nvGrpSpPr>
        <p:grpSpPr>
          <a:xfrm>
            <a:off x="5791200" y="2702877"/>
            <a:ext cx="381000" cy="457200"/>
            <a:chOff x="6553200" y="1524000"/>
            <a:chExt cx="381000" cy="457200"/>
          </a:xfrm>
        </p:grpSpPr>
        <p:sp>
          <p:nvSpPr>
            <p:cNvPr id="368" name="Rounded Rectangle 367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7315200" y="2093277"/>
            <a:ext cx="381000" cy="457200"/>
            <a:chOff x="6553200" y="1524000"/>
            <a:chExt cx="381000" cy="457200"/>
          </a:xfrm>
        </p:grpSpPr>
        <p:sp>
          <p:nvSpPr>
            <p:cNvPr id="391" name="Rounded Rectangle 390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92" name="Group 391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3" name="Group 412"/>
          <p:cNvGrpSpPr/>
          <p:nvPr/>
        </p:nvGrpSpPr>
        <p:grpSpPr>
          <a:xfrm>
            <a:off x="6781800" y="2626677"/>
            <a:ext cx="381000" cy="457200"/>
            <a:chOff x="6553200" y="1524000"/>
            <a:chExt cx="381000" cy="457200"/>
          </a:xfrm>
        </p:grpSpPr>
        <p:sp>
          <p:nvSpPr>
            <p:cNvPr id="414" name="Rounded Rectangle 413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15" name="Group 414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6" name="Group 435"/>
          <p:cNvGrpSpPr/>
          <p:nvPr/>
        </p:nvGrpSpPr>
        <p:grpSpPr>
          <a:xfrm>
            <a:off x="7848600" y="2702877"/>
            <a:ext cx="381000" cy="457200"/>
            <a:chOff x="6553200" y="1524000"/>
            <a:chExt cx="381000" cy="457200"/>
          </a:xfrm>
        </p:grpSpPr>
        <p:sp>
          <p:nvSpPr>
            <p:cNvPr id="437" name="Rounded Rectangle 436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38" name="Group 437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39" name="Rectangle 438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9" name="Group 458"/>
          <p:cNvGrpSpPr/>
          <p:nvPr/>
        </p:nvGrpSpPr>
        <p:grpSpPr>
          <a:xfrm>
            <a:off x="6324600" y="3160077"/>
            <a:ext cx="381000" cy="457200"/>
            <a:chOff x="6553200" y="1524000"/>
            <a:chExt cx="381000" cy="457200"/>
          </a:xfrm>
        </p:grpSpPr>
        <p:sp>
          <p:nvSpPr>
            <p:cNvPr id="460" name="Rounded Rectangle 459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61" name="Group 460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62" name="Rectangle 461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2" name="Group 481"/>
          <p:cNvGrpSpPr/>
          <p:nvPr/>
        </p:nvGrpSpPr>
        <p:grpSpPr>
          <a:xfrm>
            <a:off x="7315200" y="2855277"/>
            <a:ext cx="381000" cy="457200"/>
            <a:chOff x="6553200" y="1524000"/>
            <a:chExt cx="381000" cy="457200"/>
          </a:xfrm>
        </p:grpSpPr>
        <p:sp>
          <p:nvSpPr>
            <p:cNvPr id="483" name="Rounded Rectangle 482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84" name="Group 483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85" name="Rectangle 484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5" name="Group 504"/>
          <p:cNvGrpSpPr/>
          <p:nvPr/>
        </p:nvGrpSpPr>
        <p:grpSpPr>
          <a:xfrm>
            <a:off x="6858000" y="3617277"/>
            <a:ext cx="381000" cy="457200"/>
            <a:chOff x="6553200" y="1524000"/>
            <a:chExt cx="381000" cy="457200"/>
          </a:xfrm>
        </p:grpSpPr>
        <p:sp>
          <p:nvSpPr>
            <p:cNvPr id="506" name="Rounded Rectangle 505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07" name="Group 506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5791200" y="3464877"/>
            <a:ext cx="381000" cy="457200"/>
            <a:chOff x="6553200" y="1524000"/>
            <a:chExt cx="381000" cy="457200"/>
          </a:xfrm>
        </p:grpSpPr>
        <p:sp>
          <p:nvSpPr>
            <p:cNvPr id="529" name="Rounded Rectangle 528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30" name="Group 529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7620000" y="3464877"/>
            <a:ext cx="381000" cy="457200"/>
            <a:chOff x="6553200" y="1524000"/>
            <a:chExt cx="381000" cy="457200"/>
          </a:xfrm>
        </p:grpSpPr>
        <p:sp>
          <p:nvSpPr>
            <p:cNvPr id="552" name="Rounded Rectangle 551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53" name="Group 552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54" name="Rectangle 553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4" name="TextBox 573"/>
          <p:cNvSpPr txBox="1"/>
          <p:nvPr/>
        </p:nvSpPr>
        <p:spPr>
          <a:xfrm>
            <a:off x="1458817" y="3998277"/>
            <a:ext cx="235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RAMCloud Servers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990600" y="990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#</a:t>
            </a:r>
            <a:r>
              <a:rPr lang="en-US" sz="2000" b="1" dirty="0" smtClean="0"/>
              <a:t>1:</a:t>
            </a:r>
            <a:br>
              <a:rPr lang="en-US" sz="2000" b="1" dirty="0" smtClean="0"/>
            </a:br>
            <a:r>
              <a:rPr lang="en-US" sz="2000" b="1" dirty="0" smtClean="0"/>
              <a:t>5-10 µs remote access</a:t>
            </a:r>
            <a:endParaRPr lang="en-US" sz="2000" b="1" dirty="0"/>
          </a:p>
        </p:txBody>
      </p:sp>
      <p:sp>
        <p:nvSpPr>
          <p:cNvPr id="577" name="TextBox 576"/>
          <p:cNvSpPr txBox="1"/>
          <p:nvPr/>
        </p:nvSpPr>
        <p:spPr>
          <a:xfrm>
            <a:off x="5497417" y="990600"/>
            <a:ext cx="2960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</a:t>
            </a:r>
            <a:r>
              <a:rPr lang="en-US" sz="2000" b="1" dirty="0" smtClean="0"/>
              <a:t>#2:</a:t>
            </a:r>
            <a:br>
              <a:rPr lang="en-US" sz="2000" b="1" dirty="0" smtClean="0"/>
            </a:br>
            <a:r>
              <a:rPr lang="en-US" sz="2000" b="1" dirty="0" smtClean="0"/>
              <a:t>50-100ns local access</a:t>
            </a:r>
            <a:endParaRPr lang="en-US" sz="2000" b="1" dirty="0"/>
          </a:p>
        </p:txBody>
      </p:sp>
      <p:sp>
        <p:nvSpPr>
          <p:cNvPr id="580" name="TextBox 579"/>
          <p:cNvSpPr txBox="1"/>
          <p:nvPr/>
        </p:nvSpPr>
        <p:spPr>
          <a:xfrm>
            <a:off x="990600" y="1688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3A343"/>
                </a:solidFill>
              </a:rPr>
              <a:t>Clients</a:t>
            </a:r>
            <a:endParaRPr lang="en-US" b="1" dirty="0">
              <a:solidFill>
                <a:srgbClr val="43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transfer is a numbers game:</a:t>
            </a:r>
          </a:p>
          <a:p>
            <a:pPr lvl="1"/>
            <a:r>
              <a:rPr lang="en-US" dirty="0" smtClean="0"/>
              <a:t>Must try many experiments to find the right fit</a:t>
            </a:r>
          </a:p>
          <a:p>
            <a:r>
              <a:rPr lang="en-US" dirty="0" smtClean="0"/>
              <a:t>Our goals:</a:t>
            </a:r>
          </a:p>
          <a:p>
            <a:pPr lvl="1"/>
            <a:r>
              <a:rPr lang="en-US" dirty="0" smtClean="0"/>
              <a:t>Learn something from every test case</a:t>
            </a:r>
          </a:p>
          <a:p>
            <a:pPr lvl="1"/>
            <a:r>
              <a:rPr lang="en-US" dirty="0" smtClean="0"/>
              <a:t>Keep improving RAMCloud</a:t>
            </a:r>
          </a:p>
          <a:p>
            <a:r>
              <a:rPr lang="en-US" dirty="0" smtClean="0"/>
              <a:t>Application issues suggest new research opportunities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2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78A2BBF9-C7E3-4673-BA52-A5C599CC98BA}" type="slidenum">
              <a:rPr lang="en-US">
                <a:solidFill>
                  <a:schemeClr val="bg2"/>
                </a:solidFill>
              </a:rPr>
              <a:pPr eaLnBrk="1" hangingPunct="1"/>
              <a:t>9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4191000" y="1371600"/>
            <a:ext cx="4572000" cy="2362200"/>
          </a:xfrm>
          <a:prstGeom prst="roundRect">
            <a:avLst>
              <a:gd name="adj" fmla="val 4167"/>
            </a:avLst>
          </a:prstGeom>
          <a:solidFill>
            <a:srgbClr val="F8F8F8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3"/>
          <p:cNvSpPr>
            <a:spLocks noChangeArrowheads="1"/>
          </p:cNvSpPr>
          <p:nvPr/>
        </p:nvSpPr>
        <p:spPr bwMode="auto">
          <a:xfrm>
            <a:off x="7239000" y="17335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7162800" y="16573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4724400" y="17335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6"/>
          <p:cNvSpPr>
            <a:spLocks noChangeArrowheads="1"/>
          </p:cNvSpPr>
          <p:nvPr/>
        </p:nvSpPr>
        <p:spPr bwMode="auto">
          <a:xfrm>
            <a:off x="4648200" y="16573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Why Does Latency Matter?</a:t>
            </a:r>
          </a:p>
        </p:txBody>
      </p:sp>
      <p:sp>
        <p:nvSpPr>
          <p:cNvPr id="82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pPr eaLnBrk="1" hangingPunct="1"/>
            <a:r>
              <a:rPr lang="en-US" dirty="0" smtClean="0"/>
              <a:t>Large-scale apps struggle with high latency</a:t>
            </a:r>
          </a:p>
          <a:p>
            <a:pPr lvl="1" eaLnBrk="1" hangingPunct="1"/>
            <a:r>
              <a:rPr lang="en-US" dirty="0" smtClean="0"/>
              <a:t>Random access data rate has not scaled!</a:t>
            </a:r>
          </a:p>
          <a:p>
            <a:pPr lvl="1" eaLnBrk="1" hangingPunct="1"/>
            <a:r>
              <a:rPr lang="en-US" dirty="0" smtClean="0"/>
              <a:t>Facebook: can only make 100-150 internal requests per page</a:t>
            </a:r>
          </a:p>
        </p:txBody>
      </p:sp>
      <p:sp>
        <p:nvSpPr>
          <p:cNvPr id="8204" name="AutoShape 9"/>
          <p:cNvSpPr>
            <a:spLocks noChangeArrowheads="1"/>
          </p:cNvSpPr>
          <p:nvPr/>
        </p:nvSpPr>
        <p:spPr bwMode="auto">
          <a:xfrm>
            <a:off x="838200" y="1504950"/>
            <a:ext cx="2362200" cy="2076450"/>
          </a:xfrm>
          <a:prstGeom prst="roundRect">
            <a:avLst>
              <a:gd name="adj" fmla="val 9134"/>
            </a:avLst>
          </a:prstGeom>
          <a:solidFill>
            <a:srgbClr val="E3EAF9"/>
          </a:solidFill>
          <a:ln w="25400">
            <a:solidFill>
              <a:srgbClr val="4974C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1143000" y="1885950"/>
            <a:ext cx="762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UI</a:t>
            </a:r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1143000" y="2343150"/>
            <a:ext cx="762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App.</a:t>
            </a:r>
            <a:br>
              <a:rPr lang="en-US"/>
            </a:br>
            <a:r>
              <a:rPr lang="en-US"/>
              <a:t>Logic</a:t>
            </a:r>
          </a:p>
        </p:txBody>
      </p:sp>
      <p:sp>
        <p:nvSpPr>
          <p:cNvPr id="8207" name="Line 12"/>
          <p:cNvSpPr>
            <a:spLocks noChangeShapeType="1"/>
          </p:cNvSpPr>
          <p:nvPr/>
        </p:nvSpPr>
        <p:spPr bwMode="auto">
          <a:xfrm>
            <a:off x="25908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3"/>
          <p:cNvSpPr>
            <a:spLocks noChangeShapeType="1"/>
          </p:cNvSpPr>
          <p:nvPr/>
        </p:nvSpPr>
        <p:spPr bwMode="auto">
          <a:xfrm>
            <a:off x="2743200" y="19621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4"/>
          <p:cNvSpPr>
            <a:spLocks noChangeShapeType="1"/>
          </p:cNvSpPr>
          <p:nvPr/>
        </p:nvSpPr>
        <p:spPr bwMode="auto">
          <a:xfrm flipH="1">
            <a:off x="24384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5"/>
          <p:cNvSpPr>
            <a:spLocks noChangeShapeType="1"/>
          </p:cNvSpPr>
          <p:nvPr/>
        </p:nvSpPr>
        <p:spPr bwMode="auto">
          <a:xfrm>
            <a:off x="27432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6"/>
          <p:cNvSpPr>
            <a:spLocks noChangeShapeType="1"/>
          </p:cNvSpPr>
          <p:nvPr/>
        </p:nvSpPr>
        <p:spPr bwMode="auto">
          <a:xfrm>
            <a:off x="24384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17"/>
          <p:cNvSpPr>
            <a:spLocks noChangeShapeType="1"/>
          </p:cNvSpPr>
          <p:nvPr/>
        </p:nvSpPr>
        <p:spPr bwMode="auto">
          <a:xfrm>
            <a:off x="27432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18"/>
          <p:cNvSpPr>
            <a:spLocks noChangeShapeType="1"/>
          </p:cNvSpPr>
          <p:nvPr/>
        </p:nvSpPr>
        <p:spPr bwMode="auto">
          <a:xfrm>
            <a:off x="23622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19"/>
          <p:cNvSpPr>
            <a:spLocks noChangeShapeType="1"/>
          </p:cNvSpPr>
          <p:nvPr/>
        </p:nvSpPr>
        <p:spPr bwMode="auto">
          <a:xfrm>
            <a:off x="23622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0"/>
          <p:cNvSpPr>
            <a:spLocks noChangeShapeType="1"/>
          </p:cNvSpPr>
          <p:nvPr/>
        </p:nvSpPr>
        <p:spPr bwMode="auto">
          <a:xfrm>
            <a:off x="24384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1"/>
          <p:cNvSpPr>
            <a:spLocks noChangeShapeType="1"/>
          </p:cNvSpPr>
          <p:nvPr/>
        </p:nvSpPr>
        <p:spPr bwMode="auto">
          <a:xfrm>
            <a:off x="24384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2"/>
          <p:cNvSpPr>
            <a:spLocks noChangeShapeType="1"/>
          </p:cNvSpPr>
          <p:nvPr/>
        </p:nvSpPr>
        <p:spPr bwMode="auto">
          <a:xfrm flipH="1">
            <a:off x="22860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3"/>
          <p:cNvSpPr>
            <a:spLocks noChangeShapeType="1"/>
          </p:cNvSpPr>
          <p:nvPr/>
        </p:nvSpPr>
        <p:spPr bwMode="auto">
          <a:xfrm flipH="1">
            <a:off x="2438400" y="22669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24"/>
          <p:cNvSpPr>
            <a:spLocks noChangeShapeType="1"/>
          </p:cNvSpPr>
          <p:nvPr/>
        </p:nvSpPr>
        <p:spPr bwMode="auto">
          <a:xfrm>
            <a:off x="2590800" y="2266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25"/>
          <p:cNvSpPr>
            <a:spLocks noChangeShapeType="1"/>
          </p:cNvSpPr>
          <p:nvPr/>
        </p:nvSpPr>
        <p:spPr bwMode="auto">
          <a:xfrm>
            <a:off x="27432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26"/>
          <p:cNvSpPr>
            <a:spLocks noChangeShapeType="1"/>
          </p:cNvSpPr>
          <p:nvPr/>
        </p:nvSpPr>
        <p:spPr bwMode="auto">
          <a:xfrm>
            <a:off x="25146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27"/>
          <p:cNvSpPr>
            <a:spLocks noChangeShapeType="1"/>
          </p:cNvSpPr>
          <p:nvPr/>
        </p:nvSpPr>
        <p:spPr bwMode="auto">
          <a:xfrm>
            <a:off x="23622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28"/>
          <p:cNvSpPr>
            <a:spLocks noChangeShapeType="1"/>
          </p:cNvSpPr>
          <p:nvPr/>
        </p:nvSpPr>
        <p:spPr bwMode="auto">
          <a:xfrm>
            <a:off x="26670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29"/>
          <p:cNvSpPr>
            <a:spLocks noChangeShapeType="1"/>
          </p:cNvSpPr>
          <p:nvPr/>
        </p:nvSpPr>
        <p:spPr bwMode="auto">
          <a:xfrm>
            <a:off x="26670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0"/>
          <p:cNvSpPr>
            <a:spLocks noChangeShapeType="1"/>
          </p:cNvSpPr>
          <p:nvPr/>
        </p:nvSpPr>
        <p:spPr bwMode="auto">
          <a:xfrm>
            <a:off x="28194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1"/>
          <p:cNvSpPr>
            <a:spLocks noChangeShapeType="1"/>
          </p:cNvSpPr>
          <p:nvPr/>
        </p:nvSpPr>
        <p:spPr bwMode="auto">
          <a:xfrm>
            <a:off x="26670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2"/>
          <p:cNvSpPr>
            <a:spLocks noChangeShapeType="1"/>
          </p:cNvSpPr>
          <p:nvPr/>
        </p:nvSpPr>
        <p:spPr bwMode="auto">
          <a:xfrm>
            <a:off x="26670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3"/>
          <p:cNvSpPr>
            <a:spLocks noChangeShapeType="1"/>
          </p:cNvSpPr>
          <p:nvPr/>
        </p:nvSpPr>
        <p:spPr bwMode="auto">
          <a:xfrm>
            <a:off x="26670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34"/>
          <p:cNvSpPr>
            <a:spLocks noChangeShapeType="1"/>
          </p:cNvSpPr>
          <p:nvPr/>
        </p:nvSpPr>
        <p:spPr bwMode="auto">
          <a:xfrm>
            <a:off x="28194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35"/>
          <p:cNvSpPr>
            <a:spLocks noChangeShapeType="1"/>
          </p:cNvSpPr>
          <p:nvPr/>
        </p:nvSpPr>
        <p:spPr bwMode="auto">
          <a:xfrm>
            <a:off x="25146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Line 36"/>
          <p:cNvSpPr>
            <a:spLocks noChangeShapeType="1"/>
          </p:cNvSpPr>
          <p:nvPr/>
        </p:nvSpPr>
        <p:spPr bwMode="auto">
          <a:xfrm>
            <a:off x="23622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37"/>
          <p:cNvSpPr>
            <a:spLocks noChangeShapeType="1"/>
          </p:cNvSpPr>
          <p:nvPr/>
        </p:nvSpPr>
        <p:spPr bwMode="auto">
          <a:xfrm>
            <a:off x="25146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38"/>
          <p:cNvSpPr>
            <a:spLocks noChangeShapeType="1"/>
          </p:cNvSpPr>
          <p:nvPr/>
        </p:nvSpPr>
        <p:spPr bwMode="auto">
          <a:xfrm>
            <a:off x="23622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39"/>
          <p:cNvSpPr>
            <a:spLocks noChangeShapeType="1"/>
          </p:cNvSpPr>
          <p:nvPr/>
        </p:nvSpPr>
        <p:spPr bwMode="auto">
          <a:xfrm>
            <a:off x="25146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40"/>
          <p:cNvSpPr>
            <a:spLocks noChangeShapeType="1"/>
          </p:cNvSpPr>
          <p:nvPr/>
        </p:nvSpPr>
        <p:spPr bwMode="auto">
          <a:xfrm>
            <a:off x="25146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Text Box 41"/>
          <p:cNvSpPr txBox="1">
            <a:spLocks noChangeArrowheads="1"/>
          </p:cNvSpPr>
          <p:nvPr/>
        </p:nvSpPr>
        <p:spPr bwMode="auto">
          <a:xfrm>
            <a:off x="2114550" y="2976563"/>
            <a:ext cx="9445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Data</a:t>
            </a:r>
            <a:br>
              <a:rPr lang="en-US" sz="1200" b="1"/>
            </a:br>
            <a:r>
              <a:rPr lang="en-US" sz="1200" b="1"/>
              <a:t>Structures</a:t>
            </a:r>
          </a:p>
        </p:txBody>
      </p:sp>
      <p:sp>
        <p:nvSpPr>
          <p:cNvPr id="8237" name="Text Box 42"/>
          <p:cNvSpPr txBox="1">
            <a:spLocks noChangeArrowheads="1"/>
          </p:cNvSpPr>
          <p:nvPr/>
        </p:nvSpPr>
        <p:spPr bwMode="auto">
          <a:xfrm>
            <a:off x="685800" y="99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Traditional Application</a:t>
            </a:r>
          </a:p>
        </p:txBody>
      </p:sp>
      <p:grpSp>
        <p:nvGrpSpPr>
          <p:cNvPr id="8238" name="Group 43"/>
          <p:cNvGrpSpPr>
            <a:grpSpLocks/>
          </p:cNvGrpSpPr>
          <p:nvPr/>
        </p:nvGrpSpPr>
        <p:grpSpPr bwMode="auto">
          <a:xfrm>
            <a:off x="4572000" y="1562100"/>
            <a:ext cx="1219200" cy="1695450"/>
            <a:chOff x="2880" y="948"/>
            <a:chExt cx="768" cy="1068"/>
          </a:xfrm>
        </p:grpSpPr>
        <p:sp>
          <p:nvSpPr>
            <p:cNvPr id="8275" name="AutoShape 44"/>
            <p:cNvSpPr>
              <a:spLocks noChangeArrowheads="1"/>
            </p:cNvSpPr>
            <p:nvPr/>
          </p:nvSpPr>
          <p:spPr bwMode="auto">
            <a:xfrm>
              <a:off x="2880" y="948"/>
              <a:ext cx="768" cy="1068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6" name="Rectangle 45"/>
            <p:cNvSpPr>
              <a:spLocks noChangeArrowheads="1"/>
            </p:cNvSpPr>
            <p:nvPr/>
          </p:nvSpPr>
          <p:spPr bwMode="auto">
            <a:xfrm>
              <a:off x="3024" y="1152"/>
              <a:ext cx="48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UI</a:t>
              </a:r>
            </a:p>
          </p:txBody>
        </p:sp>
        <p:sp>
          <p:nvSpPr>
            <p:cNvPr id="8277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480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App.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Logic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86600" y="1562100"/>
            <a:ext cx="1143000" cy="1695450"/>
            <a:chOff x="7086600" y="1562100"/>
            <a:chExt cx="1143000" cy="1695450"/>
          </a:xfrm>
        </p:grpSpPr>
        <p:sp>
          <p:nvSpPr>
            <p:cNvPr id="8248" name="AutoShape 48"/>
            <p:cNvSpPr>
              <a:spLocks noChangeArrowheads="1"/>
            </p:cNvSpPr>
            <p:nvPr/>
          </p:nvSpPr>
          <p:spPr bwMode="auto">
            <a:xfrm>
              <a:off x="7086600" y="1562100"/>
              <a:ext cx="1143000" cy="1695450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49" name="Group 49"/>
            <p:cNvGrpSpPr>
              <a:grpSpLocks noChangeAspect="1"/>
            </p:cNvGrpSpPr>
            <p:nvPr/>
          </p:nvGrpSpPr>
          <p:grpSpPr bwMode="auto">
            <a:xfrm>
              <a:off x="7239000" y="1660525"/>
              <a:ext cx="838200" cy="381000"/>
              <a:chOff x="4224" y="1008"/>
              <a:chExt cx="1056" cy="480"/>
            </a:xfrm>
          </p:grpSpPr>
          <p:sp>
            <p:nvSpPr>
              <p:cNvPr id="826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224" y="1008"/>
                <a:ext cx="1056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51"/>
              <p:cNvSpPr>
                <a:spLocks noChangeAspect="1" noChangeShapeType="1"/>
              </p:cNvSpPr>
              <p:nvPr/>
            </p:nvSpPr>
            <p:spPr bwMode="auto">
              <a:xfrm>
                <a:off x="4608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Line 52"/>
              <p:cNvSpPr>
                <a:spLocks noChangeAspect="1" noChangeShapeType="1"/>
              </p:cNvSpPr>
              <p:nvPr/>
            </p:nvSpPr>
            <p:spPr bwMode="auto">
              <a:xfrm>
                <a:off x="475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Line 53"/>
              <p:cNvSpPr>
                <a:spLocks noChangeAspect="1" noChangeShapeType="1"/>
              </p:cNvSpPr>
              <p:nvPr/>
            </p:nvSpPr>
            <p:spPr bwMode="auto">
              <a:xfrm>
                <a:off x="499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54"/>
              <p:cNvSpPr>
                <a:spLocks noChangeAspect="1" noChangeShapeType="1"/>
              </p:cNvSpPr>
              <p:nvPr/>
            </p:nvSpPr>
            <p:spPr bwMode="auto">
              <a:xfrm>
                <a:off x="4224" y="110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Line 55"/>
              <p:cNvSpPr>
                <a:spLocks noChangeAspect="1" noChangeShapeType="1"/>
              </p:cNvSpPr>
              <p:nvPr/>
            </p:nvSpPr>
            <p:spPr bwMode="auto">
              <a:xfrm>
                <a:off x="4224" y="1200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56"/>
              <p:cNvSpPr>
                <a:spLocks noChangeAspect="1" noChangeShapeType="1"/>
              </p:cNvSpPr>
              <p:nvPr/>
            </p:nvSpPr>
            <p:spPr bwMode="auto">
              <a:xfrm>
                <a:off x="4224" y="1296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Line 57"/>
              <p:cNvSpPr>
                <a:spLocks noChangeAspect="1" noChangeShapeType="1"/>
              </p:cNvSpPr>
              <p:nvPr/>
            </p:nvSpPr>
            <p:spPr bwMode="auto">
              <a:xfrm>
                <a:off x="4224" y="1392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0" name="Group 58"/>
            <p:cNvGrpSpPr>
              <a:grpSpLocks noChangeAspect="1"/>
            </p:cNvGrpSpPr>
            <p:nvPr/>
          </p:nvGrpSpPr>
          <p:grpSpPr bwMode="auto">
            <a:xfrm>
              <a:off x="7505700" y="2133600"/>
              <a:ext cx="304800" cy="533400"/>
              <a:chOff x="4224" y="1824"/>
              <a:chExt cx="384" cy="672"/>
            </a:xfrm>
          </p:grpSpPr>
          <p:sp>
            <p:nvSpPr>
              <p:cNvPr id="825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224" y="1824"/>
                <a:ext cx="384" cy="6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60"/>
              <p:cNvSpPr>
                <a:spLocks noChangeAspect="1" noChangeShapeType="1"/>
              </p:cNvSpPr>
              <p:nvPr/>
            </p:nvSpPr>
            <p:spPr bwMode="auto">
              <a:xfrm>
                <a:off x="4416" y="182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61"/>
              <p:cNvSpPr>
                <a:spLocks noChangeAspect="1" noChangeShapeType="1"/>
              </p:cNvSpPr>
              <p:nvPr/>
            </p:nvSpPr>
            <p:spPr bwMode="auto">
              <a:xfrm>
                <a:off x="4224" y="192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Line 62"/>
              <p:cNvSpPr>
                <a:spLocks noChangeAspect="1" noChangeShapeType="1"/>
              </p:cNvSpPr>
              <p:nvPr/>
            </p:nvSpPr>
            <p:spPr bwMode="auto">
              <a:xfrm>
                <a:off x="4224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Line 63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Line 64"/>
              <p:cNvSpPr>
                <a:spLocks noChangeAspect="1" noChangeShapeType="1"/>
              </p:cNvSpPr>
              <p:nvPr/>
            </p:nvSpPr>
            <p:spPr bwMode="auto">
              <a:xfrm>
                <a:off x="422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Line 65"/>
              <p:cNvSpPr>
                <a:spLocks noChangeAspect="1" noChangeShapeType="1"/>
              </p:cNvSpPr>
              <p:nvPr/>
            </p:nvSpPr>
            <p:spPr bwMode="auto">
              <a:xfrm>
                <a:off x="422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Line 66"/>
              <p:cNvSpPr>
                <a:spLocks noChangeAspect="1" noChangeShapeType="1"/>
              </p:cNvSpPr>
              <p:nvPr/>
            </p:nvSpPr>
            <p:spPr bwMode="auto">
              <a:xfrm>
                <a:off x="422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1" name="Group 67"/>
            <p:cNvGrpSpPr>
              <a:grpSpLocks noChangeAspect="1"/>
            </p:cNvGrpSpPr>
            <p:nvPr/>
          </p:nvGrpSpPr>
          <p:grpSpPr bwMode="auto">
            <a:xfrm>
              <a:off x="7372350" y="2763838"/>
              <a:ext cx="571500" cy="381000"/>
              <a:chOff x="4080" y="2592"/>
              <a:chExt cx="720" cy="480"/>
            </a:xfrm>
          </p:grpSpPr>
          <p:sp>
            <p:nvSpPr>
              <p:cNvPr id="825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080" y="2592"/>
                <a:ext cx="720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69"/>
              <p:cNvSpPr>
                <a:spLocks noChangeAspect="1" noChangeShapeType="1"/>
              </p:cNvSpPr>
              <p:nvPr/>
            </p:nvSpPr>
            <p:spPr bwMode="auto">
              <a:xfrm>
                <a:off x="432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Line 70"/>
              <p:cNvSpPr>
                <a:spLocks noChangeAspect="1" noChangeShapeType="1"/>
              </p:cNvSpPr>
              <p:nvPr/>
            </p:nvSpPr>
            <p:spPr bwMode="auto">
              <a:xfrm>
                <a:off x="456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Line 71"/>
              <p:cNvSpPr>
                <a:spLocks noChangeAspect="1" noChangeShapeType="1"/>
              </p:cNvSpPr>
              <p:nvPr/>
            </p:nvSpPr>
            <p:spPr bwMode="auto">
              <a:xfrm>
                <a:off x="4080" y="2688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Line 72"/>
              <p:cNvSpPr>
                <a:spLocks noChangeAspect="1" noChangeShapeType="1"/>
              </p:cNvSpPr>
              <p:nvPr/>
            </p:nvSpPr>
            <p:spPr bwMode="auto">
              <a:xfrm>
                <a:off x="4080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Line 73"/>
              <p:cNvSpPr>
                <a:spLocks noChangeAspect="1" noChangeShapeType="1"/>
              </p:cNvSpPr>
              <p:nvPr/>
            </p:nvSpPr>
            <p:spPr bwMode="auto">
              <a:xfrm>
                <a:off x="4080" y="288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74"/>
              <p:cNvSpPr>
                <a:spLocks noChangeAspect="1" noChangeShapeType="1"/>
              </p:cNvSpPr>
              <p:nvPr/>
            </p:nvSpPr>
            <p:spPr bwMode="auto">
              <a:xfrm>
                <a:off x="4080" y="297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40" name="Text Box 75"/>
          <p:cNvSpPr txBox="1">
            <a:spLocks noChangeArrowheads="1"/>
          </p:cNvSpPr>
          <p:nvPr/>
        </p:nvSpPr>
        <p:spPr bwMode="auto">
          <a:xfrm rot="-5400000">
            <a:off x="3405187" y="23066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Application Servers</a:t>
            </a:r>
          </a:p>
        </p:txBody>
      </p:sp>
      <p:sp>
        <p:nvSpPr>
          <p:cNvPr id="8241" name="Text Box 76"/>
          <p:cNvSpPr txBox="1">
            <a:spLocks noChangeArrowheads="1"/>
          </p:cNvSpPr>
          <p:nvPr/>
        </p:nvSpPr>
        <p:spPr bwMode="auto">
          <a:xfrm rot="5400000">
            <a:off x="7566025" y="23653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Storage Servers</a:t>
            </a:r>
          </a:p>
        </p:txBody>
      </p:sp>
      <p:sp>
        <p:nvSpPr>
          <p:cNvPr id="8242" name="AutoShape 77"/>
          <p:cNvSpPr>
            <a:spLocks noChangeArrowheads="1"/>
          </p:cNvSpPr>
          <p:nvPr/>
        </p:nvSpPr>
        <p:spPr bwMode="auto">
          <a:xfrm>
            <a:off x="6019800" y="2266950"/>
            <a:ext cx="990600" cy="533400"/>
          </a:xfrm>
          <a:prstGeom prst="leftRightArrow">
            <a:avLst>
              <a:gd name="adj1" fmla="val 57139"/>
              <a:gd name="adj2" fmla="val 52679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Text Box 78"/>
          <p:cNvSpPr txBox="1">
            <a:spLocks noChangeArrowheads="1"/>
          </p:cNvSpPr>
          <p:nvPr/>
        </p:nvSpPr>
        <p:spPr bwMode="auto">
          <a:xfrm>
            <a:off x="5264150" y="990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Web Application</a:t>
            </a:r>
          </a:p>
        </p:txBody>
      </p:sp>
      <p:sp>
        <p:nvSpPr>
          <p:cNvPr id="8244" name="Text Box 79"/>
          <p:cNvSpPr txBox="1">
            <a:spLocks noChangeArrowheads="1"/>
          </p:cNvSpPr>
          <p:nvPr/>
        </p:nvSpPr>
        <p:spPr bwMode="auto">
          <a:xfrm>
            <a:off x="914400" y="38100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chemeClr val="folHlink"/>
                </a:solidFill>
              </a:rPr>
              <a:t>&lt;&lt; 1</a:t>
            </a:r>
            <a:r>
              <a:rPr lang="en-US" sz="2400" b="1">
                <a:solidFill>
                  <a:schemeClr val="folHlink"/>
                </a:solidFill>
                <a:cs typeface="Arial" charset="0"/>
              </a:rPr>
              <a:t>µs latency</a:t>
            </a:r>
          </a:p>
        </p:txBody>
      </p:sp>
      <p:sp>
        <p:nvSpPr>
          <p:cNvPr id="8245" name="Text Box 80"/>
          <p:cNvSpPr txBox="1">
            <a:spLocks noChangeArrowheads="1"/>
          </p:cNvSpPr>
          <p:nvPr/>
        </p:nvSpPr>
        <p:spPr bwMode="auto">
          <a:xfrm>
            <a:off x="5181600" y="3810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folHlink"/>
                </a:solidFill>
              </a:rPr>
              <a:t>0.5-10ms</a:t>
            </a:r>
            <a:r>
              <a:rPr lang="en-US" sz="2400" b="1">
                <a:solidFill>
                  <a:schemeClr val="folHlink"/>
                </a:solidFill>
                <a:cs typeface="Arial" charset="0"/>
              </a:rPr>
              <a:t> latency</a:t>
            </a:r>
          </a:p>
        </p:txBody>
      </p:sp>
      <p:sp>
        <p:nvSpPr>
          <p:cNvPr id="8246" name="Text Box 81"/>
          <p:cNvSpPr txBox="1">
            <a:spLocks noChangeArrowheads="1"/>
          </p:cNvSpPr>
          <p:nvPr/>
        </p:nvSpPr>
        <p:spPr bwMode="auto">
          <a:xfrm>
            <a:off x="838200" y="3352800"/>
            <a:ext cx="1497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Single machine</a:t>
            </a:r>
          </a:p>
        </p:txBody>
      </p:sp>
      <p:sp>
        <p:nvSpPr>
          <p:cNvPr id="8247" name="Text Box 82"/>
          <p:cNvSpPr txBox="1">
            <a:spLocks noChangeArrowheads="1"/>
          </p:cNvSpPr>
          <p:nvPr/>
        </p:nvSpPr>
        <p:spPr bwMode="auto">
          <a:xfrm>
            <a:off x="4191000" y="3505200"/>
            <a:ext cx="11095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Datacenter</a:t>
            </a:r>
          </a:p>
        </p:txBody>
      </p:sp>
    </p:spTree>
    <p:extLst>
      <p:ext uri="{BB962C8B-B14F-4D97-AF65-F5344CB8AC3E}">
        <p14:creationId xmlns:p14="http://schemas.microsoft.com/office/powerpoint/2010/main" val="21283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VIII: Lessons Learned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chosen for performance (batch writes to disk/flash)</a:t>
            </a:r>
          </a:p>
          <a:p>
            <a:r>
              <a:rPr lang="en-US" dirty="0" smtClean="0"/>
              <a:t>Many other advantages:</a:t>
            </a:r>
          </a:p>
          <a:p>
            <a:pPr lvl="1"/>
            <a:r>
              <a:rPr lang="en-US" dirty="0" smtClean="0"/>
              <a:t>Crash recovery: self-identifying records that can be replayed</a:t>
            </a:r>
          </a:p>
          <a:p>
            <a:pPr lvl="1"/>
            <a:r>
              <a:rPr lang="en-US" dirty="0" smtClean="0"/>
              <a:t>Convenient place for additional metadata (log digest, tablet usage stats)</a:t>
            </a:r>
          </a:p>
          <a:p>
            <a:pPr lvl="1"/>
            <a:r>
              <a:rPr lang="en-US" dirty="0" smtClean="0"/>
              <a:t>Consistent replication: mark consistent points</a:t>
            </a:r>
          </a:p>
          <a:p>
            <a:pPr lvl="1"/>
            <a:r>
              <a:rPr lang="en-US" dirty="0" smtClean="0"/>
              <a:t>Immutable: simplifies concurrent access</a:t>
            </a:r>
          </a:p>
          <a:p>
            <a:pPr lvl="1"/>
            <a:r>
              <a:rPr lang="en-US" dirty="0" smtClean="0"/>
              <a:t>Neutralize zombies (disable head segment)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Manages memory quite efficiently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Only one insertion point per master: limits throughput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77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Essential tool for large-scale systems:</a:t>
            </a:r>
          </a:p>
          <a:p>
            <a:r>
              <a:rPr lang="en-US" dirty="0" smtClean="0"/>
              <a:t>Replace centralized decisions with distributed ones:</a:t>
            </a:r>
          </a:p>
          <a:p>
            <a:pPr lvl="1"/>
            <a:r>
              <a:rPr lang="en-US" dirty="0" smtClean="0"/>
              <a:t>Choosing backups for replicas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Simple and efficient algorithms for managing large numbers of objects</a:t>
            </a:r>
          </a:p>
          <a:p>
            <a:pPr lvl="1"/>
            <a:r>
              <a:rPr lang="en-US" dirty="0" smtClean="0"/>
              <a:t>Coordinator dividing tablets among partitions during recovery</a:t>
            </a:r>
          </a:p>
          <a:p>
            <a:r>
              <a:rPr lang="en-US" dirty="0" smtClean="0"/>
              <a:t>Many “pretty good” decisions produces nearly optimal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38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000" dirty="0" smtClean="0"/>
              <a:t>Select 3 backups for segment at random?</a:t>
            </a:r>
          </a:p>
          <a:p>
            <a:r>
              <a:rPr lang="en-US" sz="2000" dirty="0" smtClean="0"/>
              <a:t>Problem:</a:t>
            </a:r>
          </a:p>
          <a:p>
            <a:pPr lvl="1"/>
            <a:r>
              <a:rPr lang="en-US" sz="1800" dirty="0" smtClean="0"/>
              <a:t>In large-scale system, any 3 machine failures results in data loss</a:t>
            </a:r>
          </a:p>
          <a:p>
            <a:pPr lvl="1"/>
            <a:r>
              <a:rPr lang="en-US" sz="1800" dirty="0" smtClean="0"/>
              <a:t>After power outage, ~1% of servers don’t restart</a:t>
            </a:r>
          </a:p>
          <a:p>
            <a:pPr lvl="1"/>
            <a:r>
              <a:rPr lang="en-US" sz="1800" dirty="0" smtClean="0"/>
              <a:t>Every power outage loses a </a:t>
            </a:r>
            <a:r>
              <a:rPr lang="en-US" sz="1800" smtClean="0"/>
              <a:t>few segments!</a:t>
            </a:r>
            <a:endParaRPr lang="en-US" sz="1800" dirty="0" smtClean="0"/>
          </a:p>
          <a:p>
            <a:r>
              <a:rPr lang="en-US" sz="2000" dirty="0" smtClean="0"/>
              <a:t>Solution: </a:t>
            </a:r>
            <a:r>
              <a:rPr lang="en-US" sz="2000" dirty="0" err="1" smtClean="0">
                <a:solidFill>
                  <a:schemeClr val="tx2"/>
                </a:solidFill>
              </a:rPr>
              <a:t>derandomize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backup selection</a:t>
            </a:r>
          </a:p>
          <a:p>
            <a:pPr lvl="1"/>
            <a:r>
              <a:rPr lang="en-US" sz="1800" dirty="0" smtClean="0"/>
              <a:t>Pick first backup at random (for</a:t>
            </a:r>
            <a:br>
              <a:rPr lang="en-US" sz="1800" dirty="0" smtClean="0"/>
            </a:br>
            <a:r>
              <a:rPr lang="en-US" sz="1800" dirty="0" smtClean="0"/>
              <a:t>load balancing)</a:t>
            </a:r>
          </a:p>
          <a:p>
            <a:pPr lvl="1"/>
            <a:r>
              <a:rPr lang="en-US" sz="1800" dirty="0" smtClean="0"/>
              <a:t>Other backups deterministic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4"/>
                </a:solidFill>
              </a:rPr>
              <a:t>replication groups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Result: data safe for hundreds</a:t>
            </a:r>
            <a:br>
              <a:rPr lang="en-US" sz="1800" dirty="0" smtClean="0"/>
            </a:br>
            <a:r>
              <a:rPr lang="en-US" sz="1800" dirty="0" smtClean="0"/>
              <a:t>of years</a:t>
            </a:r>
          </a:p>
          <a:p>
            <a:pPr lvl="1"/>
            <a:r>
              <a:rPr lang="en-US" sz="1800" dirty="0" smtClean="0"/>
              <a:t>(but, lose more data in each</a:t>
            </a:r>
            <a:br>
              <a:rPr lang="en-US" sz="1800" dirty="0" smtClean="0"/>
            </a:br>
            <a:r>
              <a:rPr lang="en-US" sz="1800" dirty="0" smtClean="0"/>
              <a:t>loss)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Randomization is Bad!</a:t>
            </a:r>
            <a:endParaRPr lang="en-US" dirty="0"/>
          </a:p>
        </p:txBody>
      </p:sp>
      <p:pic>
        <p:nvPicPr>
          <p:cNvPr id="1026" name="Picture 2" descr="C:\Users\ouster\Desktop\copys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2252"/>
            <a:ext cx="4189413" cy="23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Assume operations may not succeed at first: provide mechanism for retries</a:t>
            </a:r>
          </a:p>
          <a:p>
            <a:r>
              <a:rPr lang="en-US" dirty="0" smtClean="0"/>
              <a:t>Fault tolerance: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After crash, reconstruct data and retry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Incomplete recovery</a:t>
            </a:r>
          </a:p>
          <a:p>
            <a:r>
              <a:rPr lang="en-US" dirty="0" smtClean="0"/>
              <a:t>Configuration changes (e.g., tablet moved)</a:t>
            </a:r>
          </a:p>
          <a:p>
            <a:r>
              <a:rPr lang="en-US" dirty="0" smtClean="0"/>
              <a:t>Blocking: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Don’t block operations on servers (resource exhaustion, deadlock)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Return STATUS_RETRY error; client retries later</a:t>
            </a:r>
          </a:p>
          <a:p>
            <a:r>
              <a:rPr lang="en-US" dirty="0" smtClean="0"/>
              <a:t>Retries now built into RPC system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All RPCs transparently retry-able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Can define reusable </a:t>
            </a:r>
            <a:r>
              <a:rPr lang="en-US" dirty="0" smtClean="0">
                <a:solidFill>
                  <a:schemeClr val="tx2"/>
                </a:solidFill>
              </a:rPr>
              <a:t>retry modules </a:t>
            </a:r>
            <a:r>
              <a:rPr lang="en-US" dirty="0" smtClean="0"/>
              <a:t>(e.g. for “tablet moved”)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Retry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6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RAMCloud contains many DCFT modules (Distributed, Concurrent, Fault-Tolerant)</a:t>
            </a:r>
          </a:p>
          <a:p>
            <a:pPr lvl="1"/>
            <a:r>
              <a:rPr lang="en-US" dirty="0" smtClean="0"/>
              <a:t>Segment replica manager</a:t>
            </a:r>
          </a:p>
          <a:p>
            <a:pPr lvl="1"/>
            <a:r>
              <a:rPr lang="en-US" dirty="0" smtClean="0"/>
              <a:t>Cluster membership </a:t>
            </a:r>
            <a:r>
              <a:rPr lang="en-US" dirty="0" err="1" smtClean="0"/>
              <a:t>notifier</a:t>
            </a:r>
            <a:endParaRPr lang="en-US" dirty="0" smtClean="0"/>
          </a:p>
          <a:p>
            <a:pPr lvl="1"/>
            <a:r>
              <a:rPr lang="en-US" dirty="0" smtClean="0"/>
              <a:t>Main loop of recovery masters</a:t>
            </a:r>
          </a:p>
          <a:p>
            <a:pPr lvl="1"/>
            <a:r>
              <a:rPr lang="en-US" dirty="0" smtClean="0"/>
              <a:t>Multi-read dispatcher</a:t>
            </a:r>
          </a:p>
          <a:p>
            <a:pPr lvl="1"/>
            <a:r>
              <a:rPr lang="en-US" dirty="0" smtClean="0"/>
              <a:t>...</a:t>
            </a:r>
          </a:p>
          <a:p>
            <a:r>
              <a:rPr lang="en-US" dirty="0" smtClean="0"/>
              <a:t>Very hard to implement! (</a:t>
            </a:r>
            <a:r>
              <a:rPr lang="en-US" dirty="0" err="1" smtClean="0"/>
              <a:t>nondeterminism</a:t>
            </a:r>
            <a:r>
              <a:rPr lang="en-US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Rules-Based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472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decompose code into rules</a:t>
            </a:r>
            <a:endParaRPr lang="en-US" dirty="0"/>
          </a:p>
          <a:p>
            <a:pPr lvl="1"/>
            <a:r>
              <a:rPr lang="en-US" dirty="0"/>
              <a:t>Rule = condition to check against state, action to </a:t>
            </a:r>
            <a:r>
              <a:rPr lang="en-US" dirty="0" smtClean="0"/>
              <a:t>execute</a:t>
            </a:r>
            <a:endParaRPr lang="en-US" dirty="0"/>
          </a:p>
          <a:p>
            <a:pPr lvl="1"/>
            <a:r>
              <a:rPr lang="en-US" dirty="0" smtClean="0"/>
              <a:t>Each rule makes incremental progress towards a goal</a:t>
            </a:r>
            <a:endParaRPr lang="en-US" dirty="0"/>
          </a:p>
          <a:p>
            <a:pPr lvl="1"/>
            <a:r>
              <a:rPr lang="en-US" dirty="0"/>
              <a:t>DCFT module = retry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dirty="0" smtClean="0"/>
              <a:t>Execute rules </a:t>
            </a:r>
            <a:r>
              <a:rPr lang="en-US" dirty="0"/>
              <a:t>until goal reached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Rules-Based Programming, cont’d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743200" y="3810000"/>
            <a:ext cx="1523999" cy="1981199"/>
          </a:xfrm>
          <a:custGeom>
            <a:avLst/>
            <a:gdLst>
              <a:gd name="connsiteX0" fmla="*/ 1233433 w 1452570"/>
              <a:gd name="connsiteY0" fmla="*/ 80834 h 1820131"/>
              <a:gd name="connsiteX1" fmla="*/ 1446268 w 1452570"/>
              <a:gd name="connsiteY1" fmla="*/ 742986 h 1820131"/>
              <a:gd name="connsiteX2" fmla="*/ 1328026 w 1452570"/>
              <a:gd name="connsiteY2" fmla="*/ 1539144 h 1820131"/>
              <a:gd name="connsiteX3" fmla="*/ 673757 w 1452570"/>
              <a:gd name="connsiteY3" fmla="*/ 1815041 h 1820131"/>
              <a:gd name="connsiteX4" fmla="*/ 19488 w 1452570"/>
              <a:gd name="connsiteY4" fmla="*/ 1342075 h 1820131"/>
              <a:gd name="connsiteX5" fmla="*/ 185026 w 1452570"/>
              <a:gd name="connsiteY5" fmla="*/ 782400 h 1820131"/>
              <a:gd name="connsiteX6" fmla="*/ 319033 w 1452570"/>
              <a:gd name="connsiteY6" fmla="*/ 380379 h 1820131"/>
              <a:gd name="connsiteX7" fmla="*/ 823530 w 1452570"/>
              <a:gd name="connsiteY7" fmla="*/ 41420 h 1820131"/>
              <a:gd name="connsiteX8" fmla="*/ 1233433 w 1452570"/>
              <a:gd name="connsiteY8" fmla="*/ 80834 h 1820131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641268"/>
              <a:gd name="connsiteY0" fmla="*/ 138950 h 1878247"/>
              <a:gd name="connsiteX1" fmla="*/ 1446268 w 1641268"/>
              <a:gd name="connsiteY1" fmla="*/ 801102 h 1878247"/>
              <a:gd name="connsiteX2" fmla="*/ 1328026 w 1641268"/>
              <a:gd name="connsiteY2" fmla="*/ 1597260 h 1878247"/>
              <a:gd name="connsiteX3" fmla="*/ 673757 w 1641268"/>
              <a:gd name="connsiteY3" fmla="*/ 1873157 h 1878247"/>
              <a:gd name="connsiteX4" fmla="*/ 19488 w 1641268"/>
              <a:gd name="connsiteY4" fmla="*/ 1400191 h 1878247"/>
              <a:gd name="connsiteX5" fmla="*/ 185026 w 1641268"/>
              <a:gd name="connsiteY5" fmla="*/ 840516 h 1878247"/>
              <a:gd name="connsiteX6" fmla="*/ 319033 w 1641268"/>
              <a:gd name="connsiteY6" fmla="*/ 438495 h 1878247"/>
              <a:gd name="connsiteX7" fmla="*/ 823530 w 1641268"/>
              <a:gd name="connsiteY7" fmla="*/ 99536 h 1878247"/>
              <a:gd name="connsiteX8" fmla="*/ 1233433 w 1641268"/>
              <a:gd name="connsiteY8" fmla="*/ 138950 h 1878247"/>
              <a:gd name="connsiteX0" fmla="*/ 1233433 w 1641268"/>
              <a:gd name="connsiteY0" fmla="*/ 138950 h 1903586"/>
              <a:gd name="connsiteX1" fmla="*/ 1446268 w 1641268"/>
              <a:gd name="connsiteY1" fmla="*/ 801102 h 1903586"/>
              <a:gd name="connsiteX2" fmla="*/ 1328026 w 1641268"/>
              <a:gd name="connsiteY2" fmla="*/ 1597260 h 1903586"/>
              <a:gd name="connsiteX3" fmla="*/ 673757 w 1641268"/>
              <a:gd name="connsiteY3" fmla="*/ 1873157 h 1903586"/>
              <a:gd name="connsiteX4" fmla="*/ 19488 w 1641268"/>
              <a:gd name="connsiteY4" fmla="*/ 1400191 h 1903586"/>
              <a:gd name="connsiteX5" fmla="*/ 185026 w 1641268"/>
              <a:gd name="connsiteY5" fmla="*/ 840516 h 1903586"/>
              <a:gd name="connsiteX6" fmla="*/ 319033 w 1641268"/>
              <a:gd name="connsiteY6" fmla="*/ 438495 h 1903586"/>
              <a:gd name="connsiteX7" fmla="*/ 823530 w 1641268"/>
              <a:gd name="connsiteY7" fmla="*/ 99536 h 1903586"/>
              <a:gd name="connsiteX8" fmla="*/ 1233433 w 1641268"/>
              <a:gd name="connsiteY8" fmla="*/ 138950 h 1903586"/>
              <a:gd name="connsiteX0" fmla="*/ 1233433 w 1641268"/>
              <a:gd name="connsiteY0" fmla="*/ 138950 h 1903586"/>
              <a:gd name="connsiteX1" fmla="*/ 1446268 w 1641268"/>
              <a:gd name="connsiteY1" fmla="*/ 801102 h 1903586"/>
              <a:gd name="connsiteX2" fmla="*/ 1328026 w 1641268"/>
              <a:gd name="connsiteY2" fmla="*/ 1597260 h 1903586"/>
              <a:gd name="connsiteX3" fmla="*/ 673757 w 1641268"/>
              <a:gd name="connsiteY3" fmla="*/ 1873157 h 1903586"/>
              <a:gd name="connsiteX4" fmla="*/ 19488 w 1641268"/>
              <a:gd name="connsiteY4" fmla="*/ 1400191 h 1903586"/>
              <a:gd name="connsiteX5" fmla="*/ 185026 w 1641268"/>
              <a:gd name="connsiteY5" fmla="*/ 840516 h 1903586"/>
              <a:gd name="connsiteX6" fmla="*/ 319033 w 1641268"/>
              <a:gd name="connsiteY6" fmla="*/ 438495 h 1903586"/>
              <a:gd name="connsiteX7" fmla="*/ 823530 w 1641268"/>
              <a:gd name="connsiteY7" fmla="*/ 99536 h 1903586"/>
              <a:gd name="connsiteX8" fmla="*/ 1233433 w 1641268"/>
              <a:gd name="connsiteY8" fmla="*/ 138950 h 1903586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405921 w 1813756"/>
              <a:gd name="connsiteY0" fmla="*/ 138950 h 2043472"/>
              <a:gd name="connsiteX1" fmla="*/ 1618756 w 1813756"/>
              <a:gd name="connsiteY1" fmla="*/ 801102 h 2043472"/>
              <a:gd name="connsiteX2" fmla="*/ 1500514 w 1813756"/>
              <a:gd name="connsiteY2" fmla="*/ 1597260 h 2043472"/>
              <a:gd name="connsiteX3" fmla="*/ 846245 w 1813756"/>
              <a:gd name="connsiteY3" fmla="*/ 1873157 h 2043472"/>
              <a:gd name="connsiteX4" fmla="*/ 26438 w 1813756"/>
              <a:gd name="connsiteY4" fmla="*/ 1723384 h 2043472"/>
              <a:gd name="connsiteX5" fmla="*/ 191976 w 1813756"/>
              <a:gd name="connsiteY5" fmla="*/ 1400191 h 2043472"/>
              <a:gd name="connsiteX6" fmla="*/ 357514 w 1813756"/>
              <a:gd name="connsiteY6" fmla="*/ 840516 h 2043472"/>
              <a:gd name="connsiteX7" fmla="*/ 491521 w 1813756"/>
              <a:gd name="connsiteY7" fmla="*/ 438495 h 2043472"/>
              <a:gd name="connsiteX8" fmla="*/ 996018 w 1813756"/>
              <a:gd name="connsiteY8" fmla="*/ 99536 h 2043472"/>
              <a:gd name="connsiteX9" fmla="*/ 1405921 w 1813756"/>
              <a:gd name="connsiteY9" fmla="*/ 138950 h 2043472"/>
              <a:gd name="connsiteX0" fmla="*/ 1215580 w 1623415"/>
              <a:gd name="connsiteY0" fmla="*/ 138950 h 2043472"/>
              <a:gd name="connsiteX1" fmla="*/ 1428415 w 1623415"/>
              <a:gd name="connsiteY1" fmla="*/ 801102 h 2043472"/>
              <a:gd name="connsiteX2" fmla="*/ 1310173 w 1623415"/>
              <a:gd name="connsiteY2" fmla="*/ 1597260 h 2043472"/>
              <a:gd name="connsiteX3" fmla="*/ 655904 w 1623415"/>
              <a:gd name="connsiteY3" fmla="*/ 1873157 h 2043472"/>
              <a:gd name="connsiteX4" fmla="*/ 151408 w 1623415"/>
              <a:gd name="connsiteY4" fmla="*/ 1542081 h 2043472"/>
              <a:gd name="connsiteX5" fmla="*/ 1635 w 1623415"/>
              <a:gd name="connsiteY5" fmla="*/ 1400191 h 2043472"/>
              <a:gd name="connsiteX6" fmla="*/ 167173 w 1623415"/>
              <a:gd name="connsiteY6" fmla="*/ 840516 h 2043472"/>
              <a:gd name="connsiteX7" fmla="*/ 301180 w 1623415"/>
              <a:gd name="connsiteY7" fmla="*/ 438495 h 2043472"/>
              <a:gd name="connsiteX8" fmla="*/ 805677 w 1623415"/>
              <a:gd name="connsiteY8" fmla="*/ 99536 h 2043472"/>
              <a:gd name="connsiteX9" fmla="*/ 1215580 w 1623415"/>
              <a:gd name="connsiteY9" fmla="*/ 138950 h 2043472"/>
              <a:gd name="connsiteX0" fmla="*/ 1255382 w 1663217"/>
              <a:gd name="connsiteY0" fmla="*/ 138950 h 2043472"/>
              <a:gd name="connsiteX1" fmla="*/ 1468217 w 1663217"/>
              <a:gd name="connsiteY1" fmla="*/ 801102 h 2043472"/>
              <a:gd name="connsiteX2" fmla="*/ 1349975 w 1663217"/>
              <a:gd name="connsiteY2" fmla="*/ 1597260 h 2043472"/>
              <a:gd name="connsiteX3" fmla="*/ 695706 w 1663217"/>
              <a:gd name="connsiteY3" fmla="*/ 1873157 h 2043472"/>
              <a:gd name="connsiteX4" fmla="*/ 191210 w 1663217"/>
              <a:gd name="connsiteY4" fmla="*/ 1542081 h 2043472"/>
              <a:gd name="connsiteX5" fmla="*/ 41437 w 1663217"/>
              <a:gd name="connsiteY5" fmla="*/ 1400191 h 2043472"/>
              <a:gd name="connsiteX6" fmla="*/ 206975 w 1663217"/>
              <a:gd name="connsiteY6" fmla="*/ 840516 h 2043472"/>
              <a:gd name="connsiteX7" fmla="*/ 340982 w 1663217"/>
              <a:gd name="connsiteY7" fmla="*/ 438495 h 2043472"/>
              <a:gd name="connsiteX8" fmla="*/ 845479 w 1663217"/>
              <a:gd name="connsiteY8" fmla="*/ 99536 h 2043472"/>
              <a:gd name="connsiteX9" fmla="*/ 1255382 w 1663217"/>
              <a:gd name="connsiteY9" fmla="*/ 138950 h 2043472"/>
              <a:gd name="connsiteX0" fmla="*/ 1255382 w 1663217"/>
              <a:gd name="connsiteY0" fmla="*/ 138950 h 2043472"/>
              <a:gd name="connsiteX1" fmla="*/ 1468217 w 1663217"/>
              <a:gd name="connsiteY1" fmla="*/ 801102 h 2043472"/>
              <a:gd name="connsiteX2" fmla="*/ 1349975 w 1663217"/>
              <a:gd name="connsiteY2" fmla="*/ 1597260 h 2043472"/>
              <a:gd name="connsiteX3" fmla="*/ 695706 w 1663217"/>
              <a:gd name="connsiteY3" fmla="*/ 1873157 h 2043472"/>
              <a:gd name="connsiteX4" fmla="*/ 191210 w 1663217"/>
              <a:gd name="connsiteY4" fmla="*/ 1542081 h 2043472"/>
              <a:gd name="connsiteX5" fmla="*/ 41437 w 1663217"/>
              <a:gd name="connsiteY5" fmla="*/ 1400191 h 2043472"/>
              <a:gd name="connsiteX6" fmla="*/ 206975 w 1663217"/>
              <a:gd name="connsiteY6" fmla="*/ 840516 h 2043472"/>
              <a:gd name="connsiteX7" fmla="*/ 340982 w 1663217"/>
              <a:gd name="connsiteY7" fmla="*/ 438495 h 2043472"/>
              <a:gd name="connsiteX8" fmla="*/ 845479 w 1663217"/>
              <a:gd name="connsiteY8" fmla="*/ 99536 h 2043472"/>
              <a:gd name="connsiteX9" fmla="*/ 1255382 w 1663217"/>
              <a:gd name="connsiteY9" fmla="*/ 138950 h 2043472"/>
              <a:gd name="connsiteX0" fmla="*/ 1259530 w 1667365"/>
              <a:gd name="connsiteY0" fmla="*/ 138950 h 2043472"/>
              <a:gd name="connsiteX1" fmla="*/ 1472365 w 1667365"/>
              <a:gd name="connsiteY1" fmla="*/ 801102 h 2043472"/>
              <a:gd name="connsiteX2" fmla="*/ 1354123 w 1667365"/>
              <a:gd name="connsiteY2" fmla="*/ 1597260 h 2043472"/>
              <a:gd name="connsiteX3" fmla="*/ 699854 w 1667365"/>
              <a:gd name="connsiteY3" fmla="*/ 1873157 h 2043472"/>
              <a:gd name="connsiteX4" fmla="*/ 195358 w 1667365"/>
              <a:gd name="connsiteY4" fmla="*/ 1542081 h 2043472"/>
              <a:gd name="connsiteX5" fmla="*/ 37703 w 1667365"/>
              <a:gd name="connsiteY5" fmla="*/ 1234653 h 2043472"/>
              <a:gd name="connsiteX6" fmla="*/ 211123 w 1667365"/>
              <a:gd name="connsiteY6" fmla="*/ 840516 h 2043472"/>
              <a:gd name="connsiteX7" fmla="*/ 345130 w 1667365"/>
              <a:gd name="connsiteY7" fmla="*/ 438495 h 2043472"/>
              <a:gd name="connsiteX8" fmla="*/ 849627 w 1667365"/>
              <a:gd name="connsiteY8" fmla="*/ 99536 h 2043472"/>
              <a:gd name="connsiteX9" fmla="*/ 1259530 w 1667365"/>
              <a:gd name="connsiteY9" fmla="*/ 138950 h 2043472"/>
              <a:gd name="connsiteX0" fmla="*/ 1293538 w 1701373"/>
              <a:gd name="connsiteY0" fmla="*/ 138950 h 2043472"/>
              <a:gd name="connsiteX1" fmla="*/ 1506373 w 1701373"/>
              <a:gd name="connsiteY1" fmla="*/ 801102 h 2043472"/>
              <a:gd name="connsiteX2" fmla="*/ 1388131 w 1701373"/>
              <a:gd name="connsiteY2" fmla="*/ 1597260 h 2043472"/>
              <a:gd name="connsiteX3" fmla="*/ 733862 w 1701373"/>
              <a:gd name="connsiteY3" fmla="*/ 1873157 h 2043472"/>
              <a:gd name="connsiteX4" fmla="*/ 229366 w 1701373"/>
              <a:gd name="connsiteY4" fmla="*/ 1542081 h 2043472"/>
              <a:gd name="connsiteX5" fmla="*/ 71711 w 1701373"/>
              <a:gd name="connsiteY5" fmla="*/ 1234653 h 2043472"/>
              <a:gd name="connsiteX6" fmla="*/ 245131 w 1701373"/>
              <a:gd name="connsiteY6" fmla="*/ 840516 h 2043472"/>
              <a:gd name="connsiteX7" fmla="*/ 379138 w 1701373"/>
              <a:gd name="connsiteY7" fmla="*/ 438495 h 2043472"/>
              <a:gd name="connsiteX8" fmla="*/ 883635 w 1701373"/>
              <a:gd name="connsiteY8" fmla="*/ 99536 h 2043472"/>
              <a:gd name="connsiteX9" fmla="*/ 1293538 w 170137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818063"/>
              <a:gd name="connsiteY0" fmla="*/ 169840 h 2046658"/>
              <a:gd name="connsiteX1" fmla="*/ 1585278 w 1818063"/>
              <a:gd name="connsiteY1" fmla="*/ 831992 h 2046658"/>
              <a:gd name="connsiteX2" fmla="*/ 1545863 w 1818063"/>
              <a:gd name="connsiteY2" fmla="*/ 1509909 h 2046658"/>
              <a:gd name="connsiteX3" fmla="*/ 812767 w 1818063"/>
              <a:gd name="connsiteY3" fmla="*/ 1904047 h 2046658"/>
              <a:gd name="connsiteX4" fmla="*/ 308271 w 1818063"/>
              <a:gd name="connsiteY4" fmla="*/ 1572971 h 2046658"/>
              <a:gd name="connsiteX5" fmla="*/ 150616 w 1818063"/>
              <a:gd name="connsiteY5" fmla="*/ 1265543 h 2046658"/>
              <a:gd name="connsiteX6" fmla="*/ 324036 w 1818063"/>
              <a:gd name="connsiteY6" fmla="*/ 871406 h 2046658"/>
              <a:gd name="connsiteX7" fmla="*/ 458043 w 1818063"/>
              <a:gd name="connsiteY7" fmla="*/ 469385 h 2046658"/>
              <a:gd name="connsiteX8" fmla="*/ 962540 w 1818063"/>
              <a:gd name="connsiteY8" fmla="*/ 130426 h 2046658"/>
              <a:gd name="connsiteX9" fmla="*/ 1372443 w 1818063"/>
              <a:gd name="connsiteY9" fmla="*/ 169840 h 2046658"/>
              <a:gd name="connsiteX0" fmla="*/ 1372443 w 1818063"/>
              <a:gd name="connsiteY0" fmla="*/ 169840 h 2117628"/>
              <a:gd name="connsiteX1" fmla="*/ 1585278 w 1818063"/>
              <a:gd name="connsiteY1" fmla="*/ 831992 h 2117628"/>
              <a:gd name="connsiteX2" fmla="*/ 1545863 w 1818063"/>
              <a:gd name="connsiteY2" fmla="*/ 1509909 h 2117628"/>
              <a:gd name="connsiteX3" fmla="*/ 1112312 w 1818063"/>
              <a:gd name="connsiteY3" fmla="*/ 1990757 h 2117628"/>
              <a:gd name="connsiteX4" fmla="*/ 308271 w 1818063"/>
              <a:gd name="connsiteY4" fmla="*/ 1572971 h 2117628"/>
              <a:gd name="connsiteX5" fmla="*/ 150616 w 1818063"/>
              <a:gd name="connsiteY5" fmla="*/ 1265543 h 2117628"/>
              <a:gd name="connsiteX6" fmla="*/ 324036 w 1818063"/>
              <a:gd name="connsiteY6" fmla="*/ 871406 h 2117628"/>
              <a:gd name="connsiteX7" fmla="*/ 458043 w 1818063"/>
              <a:gd name="connsiteY7" fmla="*/ 469385 h 2117628"/>
              <a:gd name="connsiteX8" fmla="*/ 962540 w 1818063"/>
              <a:gd name="connsiteY8" fmla="*/ 130426 h 2117628"/>
              <a:gd name="connsiteX9" fmla="*/ 1372443 w 1818063"/>
              <a:gd name="connsiteY9" fmla="*/ 169840 h 2117628"/>
              <a:gd name="connsiteX0" fmla="*/ 1372443 w 1818063"/>
              <a:gd name="connsiteY0" fmla="*/ 169840 h 2117628"/>
              <a:gd name="connsiteX1" fmla="*/ 1585278 w 1818063"/>
              <a:gd name="connsiteY1" fmla="*/ 831992 h 2117628"/>
              <a:gd name="connsiteX2" fmla="*/ 1545863 w 1818063"/>
              <a:gd name="connsiteY2" fmla="*/ 1509909 h 2117628"/>
              <a:gd name="connsiteX3" fmla="*/ 1112312 w 1818063"/>
              <a:gd name="connsiteY3" fmla="*/ 1990757 h 2117628"/>
              <a:gd name="connsiteX4" fmla="*/ 308271 w 1818063"/>
              <a:gd name="connsiteY4" fmla="*/ 1572971 h 2117628"/>
              <a:gd name="connsiteX5" fmla="*/ 237324 w 1818063"/>
              <a:gd name="connsiteY5" fmla="*/ 1620266 h 2117628"/>
              <a:gd name="connsiteX6" fmla="*/ 150616 w 1818063"/>
              <a:gd name="connsiteY6" fmla="*/ 1265543 h 2117628"/>
              <a:gd name="connsiteX7" fmla="*/ 324036 w 1818063"/>
              <a:gd name="connsiteY7" fmla="*/ 871406 h 2117628"/>
              <a:gd name="connsiteX8" fmla="*/ 458043 w 1818063"/>
              <a:gd name="connsiteY8" fmla="*/ 469385 h 2117628"/>
              <a:gd name="connsiteX9" fmla="*/ 962540 w 1818063"/>
              <a:gd name="connsiteY9" fmla="*/ 130426 h 2117628"/>
              <a:gd name="connsiteX10" fmla="*/ 1372443 w 1818063"/>
              <a:gd name="connsiteY10" fmla="*/ 169840 h 2117628"/>
              <a:gd name="connsiteX0" fmla="*/ 1372443 w 1818063"/>
              <a:gd name="connsiteY0" fmla="*/ 169840 h 2238854"/>
              <a:gd name="connsiteX1" fmla="*/ 1585278 w 1818063"/>
              <a:gd name="connsiteY1" fmla="*/ 831992 h 2238854"/>
              <a:gd name="connsiteX2" fmla="*/ 1545863 w 1818063"/>
              <a:gd name="connsiteY2" fmla="*/ 1509909 h 2238854"/>
              <a:gd name="connsiteX3" fmla="*/ 1112312 w 1818063"/>
              <a:gd name="connsiteY3" fmla="*/ 1990757 h 2238854"/>
              <a:gd name="connsiteX4" fmla="*/ 521106 w 1818063"/>
              <a:gd name="connsiteY4" fmla="*/ 2093233 h 2238854"/>
              <a:gd name="connsiteX5" fmla="*/ 237324 w 1818063"/>
              <a:gd name="connsiteY5" fmla="*/ 1620266 h 2238854"/>
              <a:gd name="connsiteX6" fmla="*/ 150616 w 1818063"/>
              <a:gd name="connsiteY6" fmla="*/ 1265543 h 2238854"/>
              <a:gd name="connsiteX7" fmla="*/ 324036 w 1818063"/>
              <a:gd name="connsiteY7" fmla="*/ 871406 h 2238854"/>
              <a:gd name="connsiteX8" fmla="*/ 458043 w 1818063"/>
              <a:gd name="connsiteY8" fmla="*/ 469385 h 2238854"/>
              <a:gd name="connsiteX9" fmla="*/ 962540 w 1818063"/>
              <a:gd name="connsiteY9" fmla="*/ 130426 h 2238854"/>
              <a:gd name="connsiteX10" fmla="*/ 1372443 w 1818063"/>
              <a:gd name="connsiteY10" fmla="*/ 169840 h 2238854"/>
              <a:gd name="connsiteX0" fmla="*/ 1372443 w 1818063"/>
              <a:gd name="connsiteY0" fmla="*/ 169840 h 2219972"/>
              <a:gd name="connsiteX1" fmla="*/ 1585278 w 1818063"/>
              <a:gd name="connsiteY1" fmla="*/ 831992 h 2219972"/>
              <a:gd name="connsiteX2" fmla="*/ 1545863 w 1818063"/>
              <a:gd name="connsiteY2" fmla="*/ 1509909 h 2219972"/>
              <a:gd name="connsiteX3" fmla="*/ 1112312 w 1818063"/>
              <a:gd name="connsiteY3" fmla="*/ 1990757 h 2219972"/>
              <a:gd name="connsiteX4" fmla="*/ 355568 w 1818063"/>
              <a:gd name="connsiteY4" fmla="*/ 2069585 h 2219972"/>
              <a:gd name="connsiteX5" fmla="*/ 237324 w 1818063"/>
              <a:gd name="connsiteY5" fmla="*/ 1620266 h 2219972"/>
              <a:gd name="connsiteX6" fmla="*/ 150616 w 1818063"/>
              <a:gd name="connsiteY6" fmla="*/ 1265543 h 2219972"/>
              <a:gd name="connsiteX7" fmla="*/ 324036 w 1818063"/>
              <a:gd name="connsiteY7" fmla="*/ 871406 h 2219972"/>
              <a:gd name="connsiteX8" fmla="*/ 458043 w 1818063"/>
              <a:gd name="connsiteY8" fmla="*/ 469385 h 2219972"/>
              <a:gd name="connsiteX9" fmla="*/ 962540 w 1818063"/>
              <a:gd name="connsiteY9" fmla="*/ 130426 h 2219972"/>
              <a:gd name="connsiteX10" fmla="*/ 1372443 w 1818063"/>
              <a:gd name="connsiteY10" fmla="*/ 169840 h 2219972"/>
              <a:gd name="connsiteX0" fmla="*/ 1372443 w 1818063"/>
              <a:gd name="connsiteY0" fmla="*/ 169840 h 2219972"/>
              <a:gd name="connsiteX1" fmla="*/ 1585278 w 1818063"/>
              <a:gd name="connsiteY1" fmla="*/ 831992 h 2219972"/>
              <a:gd name="connsiteX2" fmla="*/ 1545863 w 1818063"/>
              <a:gd name="connsiteY2" fmla="*/ 1509909 h 2219972"/>
              <a:gd name="connsiteX3" fmla="*/ 1112312 w 1818063"/>
              <a:gd name="connsiteY3" fmla="*/ 1990757 h 2219972"/>
              <a:gd name="connsiteX4" fmla="*/ 355568 w 1818063"/>
              <a:gd name="connsiteY4" fmla="*/ 2069585 h 2219972"/>
              <a:gd name="connsiteX5" fmla="*/ 237324 w 1818063"/>
              <a:gd name="connsiteY5" fmla="*/ 1620266 h 2219972"/>
              <a:gd name="connsiteX6" fmla="*/ 150616 w 1818063"/>
              <a:gd name="connsiteY6" fmla="*/ 1265543 h 2219972"/>
              <a:gd name="connsiteX7" fmla="*/ 324036 w 1818063"/>
              <a:gd name="connsiteY7" fmla="*/ 871406 h 2219972"/>
              <a:gd name="connsiteX8" fmla="*/ 458043 w 1818063"/>
              <a:gd name="connsiteY8" fmla="*/ 469385 h 2219972"/>
              <a:gd name="connsiteX9" fmla="*/ 962540 w 1818063"/>
              <a:gd name="connsiteY9" fmla="*/ 130426 h 2219972"/>
              <a:gd name="connsiteX10" fmla="*/ 1372443 w 1818063"/>
              <a:gd name="connsiteY10" fmla="*/ 169840 h 2219972"/>
              <a:gd name="connsiteX0" fmla="*/ 1372443 w 1818063"/>
              <a:gd name="connsiteY0" fmla="*/ 169840 h 2209585"/>
              <a:gd name="connsiteX1" fmla="*/ 1585278 w 1818063"/>
              <a:gd name="connsiteY1" fmla="*/ 831992 h 2209585"/>
              <a:gd name="connsiteX2" fmla="*/ 1545863 w 1818063"/>
              <a:gd name="connsiteY2" fmla="*/ 1509909 h 2209585"/>
              <a:gd name="connsiteX3" fmla="*/ 1112312 w 1818063"/>
              <a:gd name="connsiteY3" fmla="*/ 1990757 h 2209585"/>
              <a:gd name="connsiteX4" fmla="*/ 355568 w 1818063"/>
              <a:gd name="connsiteY4" fmla="*/ 2069585 h 2209585"/>
              <a:gd name="connsiteX5" fmla="*/ 237324 w 1818063"/>
              <a:gd name="connsiteY5" fmla="*/ 1620266 h 2209585"/>
              <a:gd name="connsiteX6" fmla="*/ 150616 w 1818063"/>
              <a:gd name="connsiteY6" fmla="*/ 1265543 h 2209585"/>
              <a:gd name="connsiteX7" fmla="*/ 324036 w 1818063"/>
              <a:gd name="connsiteY7" fmla="*/ 871406 h 2209585"/>
              <a:gd name="connsiteX8" fmla="*/ 458043 w 1818063"/>
              <a:gd name="connsiteY8" fmla="*/ 469385 h 2209585"/>
              <a:gd name="connsiteX9" fmla="*/ 962540 w 1818063"/>
              <a:gd name="connsiteY9" fmla="*/ 130426 h 2209585"/>
              <a:gd name="connsiteX10" fmla="*/ 1372443 w 1818063"/>
              <a:gd name="connsiteY10" fmla="*/ 169840 h 2209585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06420"/>
              <a:gd name="connsiteX1" fmla="*/ 1585278 w 1818063"/>
              <a:gd name="connsiteY1" fmla="*/ 831992 h 2306420"/>
              <a:gd name="connsiteX2" fmla="*/ 1545863 w 1818063"/>
              <a:gd name="connsiteY2" fmla="*/ 1509909 h 2306420"/>
              <a:gd name="connsiteX3" fmla="*/ 1112312 w 1818063"/>
              <a:gd name="connsiteY3" fmla="*/ 1990757 h 2306420"/>
              <a:gd name="connsiteX4" fmla="*/ 355568 w 1818063"/>
              <a:gd name="connsiteY4" fmla="*/ 2069585 h 2306420"/>
              <a:gd name="connsiteX5" fmla="*/ 237324 w 1818063"/>
              <a:gd name="connsiteY5" fmla="*/ 1620266 h 2306420"/>
              <a:gd name="connsiteX6" fmla="*/ 150616 w 1818063"/>
              <a:gd name="connsiteY6" fmla="*/ 1265543 h 2306420"/>
              <a:gd name="connsiteX7" fmla="*/ 324036 w 1818063"/>
              <a:gd name="connsiteY7" fmla="*/ 871406 h 2306420"/>
              <a:gd name="connsiteX8" fmla="*/ 458043 w 1818063"/>
              <a:gd name="connsiteY8" fmla="*/ 469385 h 2306420"/>
              <a:gd name="connsiteX9" fmla="*/ 962540 w 1818063"/>
              <a:gd name="connsiteY9" fmla="*/ 130426 h 2306420"/>
              <a:gd name="connsiteX10" fmla="*/ 1372443 w 1818063"/>
              <a:gd name="connsiteY10" fmla="*/ 169840 h 2306420"/>
              <a:gd name="connsiteX0" fmla="*/ 1310130 w 1755750"/>
              <a:gd name="connsiteY0" fmla="*/ 169840 h 2306420"/>
              <a:gd name="connsiteX1" fmla="*/ 1522965 w 1755750"/>
              <a:gd name="connsiteY1" fmla="*/ 831992 h 2306420"/>
              <a:gd name="connsiteX2" fmla="*/ 1483550 w 1755750"/>
              <a:gd name="connsiteY2" fmla="*/ 1509909 h 2306420"/>
              <a:gd name="connsiteX3" fmla="*/ 1049999 w 1755750"/>
              <a:gd name="connsiteY3" fmla="*/ 1990757 h 2306420"/>
              <a:gd name="connsiteX4" fmla="*/ 293255 w 1755750"/>
              <a:gd name="connsiteY4" fmla="*/ 2069585 h 2306420"/>
              <a:gd name="connsiteX5" fmla="*/ 175011 w 1755750"/>
              <a:gd name="connsiteY5" fmla="*/ 1620266 h 2306420"/>
              <a:gd name="connsiteX6" fmla="*/ 261723 w 1755750"/>
              <a:gd name="connsiteY6" fmla="*/ 871406 h 2306420"/>
              <a:gd name="connsiteX7" fmla="*/ 395730 w 1755750"/>
              <a:gd name="connsiteY7" fmla="*/ 469385 h 2306420"/>
              <a:gd name="connsiteX8" fmla="*/ 900227 w 1755750"/>
              <a:gd name="connsiteY8" fmla="*/ 130426 h 2306420"/>
              <a:gd name="connsiteX9" fmla="*/ 1310130 w 1755750"/>
              <a:gd name="connsiteY9" fmla="*/ 169840 h 2306420"/>
              <a:gd name="connsiteX0" fmla="*/ 1310130 w 1755750"/>
              <a:gd name="connsiteY0" fmla="*/ 169840 h 2306420"/>
              <a:gd name="connsiteX1" fmla="*/ 1522965 w 1755750"/>
              <a:gd name="connsiteY1" fmla="*/ 831992 h 2306420"/>
              <a:gd name="connsiteX2" fmla="*/ 1483550 w 1755750"/>
              <a:gd name="connsiteY2" fmla="*/ 1509909 h 2306420"/>
              <a:gd name="connsiteX3" fmla="*/ 1049999 w 1755750"/>
              <a:gd name="connsiteY3" fmla="*/ 1990757 h 2306420"/>
              <a:gd name="connsiteX4" fmla="*/ 293255 w 1755750"/>
              <a:gd name="connsiteY4" fmla="*/ 2069585 h 2306420"/>
              <a:gd name="connsiteX5" fmla="*/ 175011 w 1755750"/>
              <a:gd name="connsiteY5" fmla="*/ 1620266 h 2306420"/>
              <a:gd name="connsiteX6" fmla="*/ 261723 w 1755750"/>
              <a:gd name="connsiteY6" fmla="*/ 871406 h 2306420"/>
              <a:gd name="connsiteX7" fmla="*/ 395730 w 1755750"/>
              <a:gd name="connsiteY7" fmla="*/ 469385 h 2306420"/>
              <a:gd name="connsiteX8" fmla="*/ 900227 w 1755750"/>
              <a:gd name="connsiteY8" fmla="*/ 130426 h 2306420"/>
              <a:gd name="connsiteX9" fmla="*/ 1310130 w 1755750"/>
              <a:gd name="connsiteY9" fmla="*/ 169840 h 2306420"/>
              <a:gd name="connsiteX0" fmla="*/ 1401769 w 1847389"/>
              <a:gd name="connsiteY0" fmla="*/ 169840 h 2306420"/>
              <a:gd name="connsiteX1" fmla="*/ 1614604 w 1847389"/>
              <a:gd name="connsiteY1" fmla="*/ 831992 h 2306420"/>
              <a:gd name="connsiteX2" fmla="*/ 1575189 w 1847389"/>
              <a:gd name="connsiteY2" fmla="*/ 1509909 h 2306420"/>
              <a:gd name="connsiteX3" fmla="*/ 1141638 w 1847389"/>
              <a:gd name="connsiteY3" fmla="*/ 1990757 h 2306420"/>
              <a:gd name="connsiteX4" fmla="*/ 384894 w 1847389"/>
              <a:gd name="connsiteY4" fmla="*/ 2069585 h 2306420"/>
              <a:gd name="connsiteX5" fmla="*/ 266650 w 1847389"/>
              <a:gd name="connsiteY5" fmla="*/ 1620266 h 2306420"/>
              <a:gd name="connsiteX6" fmla="*/ 353362 w 1847389"/>
              <a:gd name="connsiteY6" fmla="*/ 871406 h 2306420"/>
              <a:gd name="connsiteX7" fmla="*/ 487369 w 1847389"/>
              <a:gd name="connsiteY7" fmla="*/ 469385 h 2306420"/>
              <a:gd name="connsiteX8" fmla="*/ 991866 w 1847389"/>
              <a:gd name="connsiteY8" fmla="*/ 130426 h 2306420"/>
              <a:gd name="connsiteX9" fmla="*/ 1401769 w 1847389"/>
              <a:gd name="connsiteY9" fmla="*/ 169840 h 2306420"/>
              <a:gd name="connsiteX0" fmla="*/ 1401769 w 1847389"/>
              <a:gd name="connsiteY0" fmla="*/ 169840 h 2306420"/>
              <a:gd name="connsiteX1" fmla="*/ 1614604 w 1847389"/>
              <a:gd name="connsiteY1" fmla="*/ 831992 h 2306420"/>
              <a:gd name="connsiteX2" fmla="*/ 1575189 w 1847389"/>
              <a:gd name="connsiteY2" fmla="*/ 1509909 h 2306420"/>
              <a:gd name="connsiteX3" fmla="*/ 1141638 w 1847389"/>
              <a:gd name="connsiteY3" fmla="*/ 1990757 h 2306420"/>
              <a:gd name="connsiteX4" fmla="*/ 384894 w 1847389"/>
              <a:gd name="connsiteY4" fmla="*/ 2069585 h 2306420"/>
              <a:gd name="connsiteX5" fmla="*/ 266650 w 1847389"/>
              <a:gd name="connsiteY5" fmla="*/ 1620266 h 2306420"/>
              <a:gd name="connsiteX6" fmla="*/ 353362 w 1847389"/>
              <a:gd name="connsiteY6" fmla="*/ 871406 h 2306420"/>
              <a:gd name="connsiteX7" fmla="*/ 487369 w 1847389"/>
              <a:gd name="connsiteY7" fmla="*/ 469385 h 2306420"/>
              <a:gd name="connsiteX8" fmla="*/ 991866 w 1847389"/>
              <a:gd name="connsiteY8" fmla="*/ 130426 h 2306420"/>
              <a:gd name="connsiteX9" fmla="*/ 1401769 w 1847389"/>
              <a:gd name="connsiteY9" fmla="*/ 169840 h 2306420"/>
              <a:gd name="connsiteX0" fmla="*/ 1435712 w 1881332"/>
              <a:gd name="connsiteY0" fmla="*/ 169840 h 2306420"/>
              <a:gd name="connsiteX1" fmla="*/ 1648547 w 1881332"/>
              <a:gd name="connsiteY1" fmla="*/ 831992 h 2306420"/>
              <a:gd name="connsiteX2" fmla="*/ 1609132 w 1881332"/>
              <a:gd name="connsiteY2" fmla="*/ 1509909 h 2306420"/>
              <a:gd name="connsiteX3" fmla="*/ 1175581 w 1881332"/>
              <a:gd name="connsiteY3" fmla="*/ 1990757 h 2306420"/>
              <a:gd name="connsiteX4" fmla="*/ 418837 w 1881332"/>
              <a:gd name="connsiteY4" fmla="*/ 2069585 h 2306420"/>
              <a:gd name="connsiteX5" fmla="*/ 300593 w 1881332"/>
              <a:gd name="connsiteY5" fmla="*/ 1620266 h 2306420"/>
              <a:gd name="connsiteX6" fmla="*/ 316360 w 1881332"/>
              <a:gd name="connsiteY6" fmla="*/ 1005412 h 2306420"/>
              <a:gd name="connsiteX7" fmla="*/ 521312 w 1881332"/>
              <a:gd name="connsiteY7" fmla="*/ 469385 h 2306420"/>
              <a:gd name="connsiteX8" fmla="*/ 1025809 w 1881332"/>
              <a:gd name="connsiteY8" fmla="*/ 130426 h 2306420"/>
              <a:gd name="connsiteX9" fmla="*/ 1435712 w 1881332"/>
              <a:gd name="connsiteY9" fmla="*/ 169840 h 2306420"/>
              <a:gd name="connsiteX0" fmla="*/ 1435712 w 1881332"/>
              <a:gd name="connsiteY0" fmla="*/ 169840 h 2306420"/>
              <a:gd name="connsiteX1" fmla="*/ 1648547 w 1881332"/>
              <a:gd name="connsiteY1" fmla="*/ 831992 h 2306420"/>
              <a:gd name="connsiteX2" fmla="*/ 1609132 w 1881332"/>
              <a:gd name="connsiteY2" fmla="*/ 1509909 h 2306420"/>
              <a:gd name="connsiteX3" fmla="*/ 1175581 w 1881332"/>
              <a:gd name="connsiteY3" fmla="*/ 1990757 h 2306420"/>
              <a:gd name="connsiteX4" fmla="*/ 418837 w 1881332"/>
              <a:gd name="connsiteY4" fmla="*/ 2069585 h 2306420"/>
              <a:gd name="connsiteX5" fmla="*/ 300593 w 1881332"/>
              <a:gd name="connsiteY5" fmla="*/ 1620266 h 2306420"/>
              <a:gd name="connsiteX6" fmla="*/ 316360 w 1881332"/>
              <a:gd name="connsiteY6" fmla="*/ 1005412 h 2306420"/>
              <a:gd name="connsiteX7" fmla="*/ 324243 w 1881332"/>
              <a:gd name="connsiteY7" fmla="*/ 414206 h 2306420"/>
              <a:gd name="connsiteX8" fmla="*/ 1025809 w 1881332"/>
              <a:gd name="connsiteY8" fmla="*/ 130426 h 2306420"/>
              <a:gd name="connsiteX9" fmla="*/ 1435712 w 1881332"/>
              <a:gd name="connsiteY9" fmla="*/ 169840 h 2306420"/>
              <a:gd name="connsiteX0" fmla="*/ 1435712 w 1881332"/>
              <a:gd name="connsiteY0" fmla="*/ 212224 h 2348804"/>
              <a:gd name="connsiteX1" fmla="*/ 1648547 w 1881332"/>
              <a:gd name="connsiteY1" fmla="*/ 874376 h 2348804"/>
              <a:gd name="connsiteX2" fmla="*/ 1609132 w 1881332"/>
              <a:gd name="connsiteY2" fmla="*/ 1552293 h 2348804"/>
              <a:gd name="connsiteX3" fmla="*/ 1175581 w 1881332"/>
              <a:gd name="connsiteY3" fmla="*/ 2033141 h 2348804"/>
              <a:gd name="connsiteX4" fmla="*/ 418837 w 1881332"/>
              <a:gd name="connsiteY4" fmla="*/ 2111969 h 2348804"/>
              <a:gd name="connsiteX5" fmla="*/ 300593 w 1881332"/>
              <a:gd name="connsiteY5" fmla="*/ 1662650 h 2348804"/>
              <a:gd name="connsiteX6" fmla="*/ 316360 w 1881332"/>
              <a:gd name="connsiteY6" fmla="*/ 1047796 h 2348804"/>
              <a:gd name="connsiteX7" fmla="*/ 324243 w 1881332"/>
              <a:gd name="connsiteY7" fmla="*/ 456590 h 2348804"/>
              <a:gd name="connsiteX8" fmla="*/ 805092 w 1881332"/>
              <a:gd name="connsiteY8" fmla="*/ 93983 h 2348804"/>
              <a:gd name="connsiteX9" fmla="*/ 1435712 w 1881332"/>
              <a:gd name="connsiteY9" fmla="*/ 212224 h 2348804"/>
              <a:gd name="connsiteX0" fmla="*/ 1435712 w 1881332"/>
              <a:gd name="connsiteY0" fmla="*/ 212224 h 2348804"/>
              <a:gd name="connsiteX1" fmla="*/ 1648547 w 1881332"/>
              <a:gd name="connsiteY1" fmla="*/ 874376 h 2348804"/>
              <a:gd name="connsiteX2" fmla="*/ 1609132 w 1881332"/>
              <a:gd name="connsiteY2" fmla="*/ 1552293 h 2348804"/>
              <a:gd name="connsiteX3" fmla="*/ 1175581 w 1881332"/>
              <a:gd name="connsiteY3" fmla="*/ 2033141 h 2348804"/>
              <a:gd name="connsiteX4" fmla="*/ 418837 w 1881332"/>
              <a:gd name="connsiteY4" fmla="*/ 2111969 h 2348804"/>
              <a:gd name="connsiteX5" fmla="*/ 300593 w 1881332"/>
              <a:gd name="connsiteY5" fmla="*/ 1662650 h 2348804"/>
              <a:gd name="connsiteX6" fmla="*/ 316360 w 1881332"/>
              <a:gd name="connsiteY6" fmla="*/ 1047796 h 2348804"/>
              <a:gd name="connsiteX7" fmla="*/ 324243 w 1881332"/>
              <a:gd name="connsiteY7" fmla="*/ 456590 h 2348804"/>
              <a:gd name="connsiteX8" fmla="*/ 805092 w 1881332"/>
              <a:gd name="connsiteY8" fmla="*/ 93983 h 2348804"/>
              <a:gd name="connsiteX9" fmla="*/ 1435712 w 1881332"/>
              <a:gd name="connsiteY9" fmla="*/ 212224 h 2348804"/>
              <a:gd name="connsiteX0" fmla="*/ 1435712 w 1881332"/>
              <a:gd name="connsiteY0" fmla="*/ 173552 h 2310132"/>
              <a:gd name="connsiteX1" fmla="*/ 1648547 w 1881332"/>
              <a:gd name="connsiteY1" fmla="*/ 835704 h 2310132"/>
              <a:gd name="connsiteX2" fmla="*/ 1609132 w 1881332"/>
              <a:gd name="connsiteY2" fmla="*/ 1513621 h 2310132"/>
              <a:gd name="connsiteX3" fmla="*/ 1175581 w 1881332"/>
              <a:gd name="connsiteY3" fmla="*/ 1994469 h 2310132"/>
              <a:gd name="connsiteX4" fmla="*/ 418837 w 1881332"/>
              <a:gd name="connsiteY4" fmla="*/ 2073297 h 2310132"/>
              <a:gd name="connsiteX5" fmla="*/ 300593 w 1881332"/>
              <a:gd name="connsiteY5" fmla="*/ 1623978 h 2310132"/>
              <a:gd name="connsiteX6" fmla="*/ 316360 w 1881332"/>
              <a:gd name="connsiteY6" fmla="*/ 1009124 h 2310132"/>
              <a:gd name="connsiteX7" fmla="*/ 324243 w 1881332"/>
              <a:gd name="connsiteY7" fmla="*/ 417918 h 2310132"/>
              <a:gd name="connsiteX8" fmla="*/ 812975 w 1881332"/>
              <a:gd name="connsiteY8" fmla="*/ 126256 h 2310132"/>
              <a:gd name="connsiteX9" fmla="*/ 1435712 w 1881332"/>
              <a:gd name="connsiteY9" fmla="*/ 173552 h 2310132"/>
              <a:gd name="connsiteX0" fmla="*/ 1435712 w 1881332"/>
              <a:gd name="connsiteY0" fmla="*/ 235518 h 2372098"/>
              <a:gd name="connsiteX1" fmla="*/ 1648547 w 1881332"/>
              <a:gd name="connsiteY1" fmla="*/ 897670 h 2372098"/>
              <a:gd name="connsiteX2" fmla="*/ 1609132 w 1881332"/>
              <a:gd name="connsiteY2" fmla="*/ 1575587 h 2372098"/>
              <a:gd name="connsiteX3" fmla="*/ 1175581 w 1881332"/>
              <a:gd name="connsiteY3" fmla="*/ 2056435 h 2372098"/>
              <a:gd name="connsiteX4" fmla="*/ 418837 w 1881332"/>
              <a:gd name="connsiteY4" fmla="*/ 2135263 h 2372098"/>
              <a:gd name="connsiteX5" fmla="*/ 300593 w 1881332"/>
              <a:gd name="connsiteY5" fmla="*/ 1685944 h 2372098"/>
              <a:gd name="connsiteX6" fmla="*/ 316360 w 1881332"/>
              <a:gd name="connsiteY6" fmla="*/ 1071090 h 2372098"/>
              <a:gd name="connsiteX7" fmla="*/ 324243 w 1881332"/>
              <a:gd name="connsiteY7" fmla="*/ 479884 h 2372098"/>
              <a:gd name="connsiteX8" fmla="*/ 812975 w 1881332"/>
              <a:gd name="connsiteY8" fmla="*/ 188222 h 2372098"/>
              <a:gd name="connsiteX9" fmla="*/ 1435712 w 1881332"/>
              <a:gd name="connsiteY9" fmla="*/ 235518 h 2372098"/>
              <a:gd name="connsiteX0" fmla="*/ 1459361 w 1881332"/>
              <a:gd name="connsiteY0" fmla="*/ 244941 h 2365755"/>
              <a:gd name="connsiteX1" fmla="*/ 1648547 w 1881332"/>
              <a:gd name="connsiteY1" fmla="*/ 891327 h 2365755"/>
              <a:gd name="connsiteX2" fmla="*/ 1609132 w 1881332"/>
              <a:gd name="connsiteY2" fmla="*/ 1569244 h 2365755"/>
              <a:gd name="connsiteX3" fmla="*/ 1175581 w 1881332"/>
              <a:gd name="connsiteY3" fmla="*/ 2050092 h 2365755"/>
              <a:gd name="connsiteX4" fmla="*/ 418837 w 1881332"/>
              <a:gd name="connsiteY4" fmla="*/ 2128920 h 2365755"/>
              <a:gd name="connsiteX5" fmla="*/ 300593 w 1881332"/>
              <a:gd name="connsiteY5" fmla="*/ 1679601 h 2365755"/>
              <a:gd name="connsiteX6" fmla="*/ 316360 w 1881332"/>
              <a:gd name="connsiteY6" fmla="*/ 1064747 h 2365755"/>
              <a:gd name="connsiteX7" fmla="*/ 324243 w 1881332"/>
              <a:gd name="connsiteY7" fmla="*/ 473541 h 2365755"/>
              <a:gd name="connsiteX8" fmla="*/ 812975 w 1881332"/>
              <a:gd name="connsiteY8" fmla="*/ 181879 h 2365755"/>
              <a:gd name="connsiteX9" fmla="*/ 1459361 w 1881332"/>
              <a:gd name="connsiteY9" fmla="*/ 244941 h 2365755"/>
              <a:gd name="connsiteX0" fmla="*/ 1459361 w 1881332"/>
              <a:gd name="connsiteY0" fmla="*/ 276621 h 2397435"/>
              <a:gd name="connsiteX1" fmla="*/ 1648547 w 1881332"/>
              <a:gd name="connsiteY1" fmla="*/ 923007 h 2397435"/>
              <a:gd name="connsiteX2" fmla="*/ 1609132 w 1881332"/>
              <a:gd name="connsiteY2" fmla="*/ 1600924 h 2397435"/>
              <a:gd name="connsiteX3" fmla="*/ 1175581 w 1881332"/>
              <a:gd name="connsiteY3" fmla="*/ 2081772 h 2397435"/>
              <a:gd name="connsiteX4" fmla="*/ 418837 w 1881332"/>
              <a:gd name="connsiteY4" fmla="*/ 2160600 h 2397435"/>
              <a:gd name="connsiteX5" fmla="*/ 300593 w 1881332"/>
              <a:gd name="connsiteY5" fmla="*/ 1711281 h 2397435"/>
              <a:gd name="connsiteX6" fmla="*/ 316360 w 1881332"/>
              <a:gd name="connsiteY6" fmla="*/ 1096427 h 2397435"/>
              <a:gd name="connsiteX7" fmla="*/ 324243 w 1881332"/>
              <a:gd name="connsiteY7" fmla="*/ 505221 h 2397435"/>
              <a:gd name="connsiteX8" fmla="*/ 812975 w 1881332"/>
              <a:gd name="connsiteY8" fmla="*/ 213559 h 2397435"/>
              <a:gd name="connsiteX9" fmla="*/ 1459361 w 1881332"/>
              <a:gd name="connsiteY9" fmla="*/ 276621 h 2397435"/>
              <a:gd name="connsiteX0" fmla="*/ 1459361 w 1881332"/>
              <a:gd name="connsiteY0" fmla="*/ 276621 h 2397435"/>
              <a:gd name="connsiteX1" fmla="*/ 1648547 w 1881332"/>
              <a:gd name="connsiteY1" fmla="*/ 923007 h 2397435"/>
              <a:gd name="connsiteX2" fmla="*/ 1609132 w 1881332"/>
              <a:gd name="connsiteY2" fmla="*/ 1600924 h 2397435"/>
              <a:gd name="connsiteX3" fmla="*/ 1175581 w 1881332"/>
              <a:gd name="connsiteY3" fmla="*/ 2081772 h 2397435"/>
              <a:gd name="connsiteX4" fmla="*/ 418837 w 1881332"/>
              <a:gd name="connsiteY4" fmla="*/ 2160600 h 2397435"/>
              <a:gd name="connsiteX5" fmla="*/ 300593 w 1881332"/>
              <a:gd name="connsiteY5" fmla="*/ 1711281 h 2397435"/>
              <a:gd name="connsiteX6" fmla="*/ 316360 w 1881332"/>
              <a:gd name="connsiteY6" fmla="*/ 1096427 h 2397435"/>
              <a:gd name="connsiteX7" fmla="*/ 324243 w 1881332"/>
              <a:gd name="connsiteY7" fmla="*/ 505221 h 2397435"/>
              <a:gd name="connsiteX8" fmla="*/ 812975 w 1881332"/>
              <a:gd name="connsiteY8" fmla="*/ 213559 h 2397435"/>
              <a:gd name="connsiteX9" fmla="*/ 1459361 w 1881332"/>
              <a:gd name="connsiteY9" fmla="*/ 276621 h 2397435"/>
              <a:gd name="connsiteX0" fmla="*/ 1427287 w 1849258"/>
              <a:gd name="connsiteY0" fmla="*/ 276621 h 2397435"/>
              <a:gd name="connsiteX1" fmla="*/ 1616473 w 1849258"/>
              <a:gd name="connsiteY1" fmla="*/ 923007 h 2397435"/>
              <a:gd name="connsiteX2" fmla="*/ 1577058 w 1849258"/>
              <a:gd name="connsiteY2" fmla="*/ 1600924 h 2397435"/>
              <a:gd name="connsiteX3" fmla="*/ 1143507 w 1849258"/>
              <a:gd name="connsiteY3" fmla="*/ 2081772 h 2397435"/>
              <a:gd name="connsiteX4" fmla="*/ 386763 w 1849258"/>
              <a:gd name="connsiteY4" fmla="*/ 2160600 h 2397435"/>
              <a:gd name="connsiteX5" fmla="*/ 268519 w 1849258"/>
              <a:gd name="connsiteY5" fmla="*/ 1711281 h 2397435"/>
              <a:gd name="connsiteX6" fmla="*/ 284286 w 1849258"/>
              <a:gd name="connsiteY6" fmla="*/ 1096427 h 2397435"/>
              <a:gd name="connsiteX7" fmla="*/ 292169 w 1849258"/>
              <a:gd name="connsiteY7" fmla="*/ 505221 h 2397435"/>
              <a:gd name="connsiteX8" fmla="*/ 780901 w 1849258"/>
              <a:gd name="connsiteY8" fmla="*/ 213559 h 2397435"/>
              <a:gd name="connsiteX9" fmla="*/ 1427287 w 1849258"/>
              <a:gd name="connsiteY9" fmla="*/ 276621 h 2397435"/>
              <a:gd name="connsiteX0" fmla="*/ 1400596 w 1822567"/>
              <a:gd name="connsiteY0" fmla="*/ 276621 h 2397435"/>
              <a:gd name="connsiteX1" fmla="*/ 1589782 w 1822567"/>
              <a:gd name="connsiteY1" fmla="*/ 923007 h 2397435"/>
              <a:gd name="connsiteX2" fmla="*/ 1550367 w 1822567"/>
              <a:gd name="connsiteY2" fmla="*/ 1600924 h 2397435"/>
              <a:gd name="connsiteX3" fmla="*/ 1116816 w 1822567"/>
              <a:gd name="connsiteY3" fmla="*/ 2081772 h 2397435"/>
              <a:gd name="connsiteX4" fmla="*/ 360072 w 1822567"/>
              <a:gd name="connsiteY4" fmla="*/ 2160600 h 2397435"/>
              <a:gd name="connsiteX5" fmla="*/ 241828 w 1822567"/>
              <a:gd name="connsiteY5" fmla="*/ 1711281 h 2397435"/>
              <a:gd name="connsiteX6" fmla="*/ 257595 w 1822567"/>
              <a:gd name="connsiteY6" fmla="*/ 1096427 h 2397435"/>
              <a:gd name="connsiteX7" fmla="*/ 265478 w 1822567"/>
              <a:gd name="connsiteY7" fmla="*/ 505221 h 2397435"/>
              <a:gd name="connsiteX8" fmla="*/ 754210 w 1822567"/>
              <a:gd name="connsiteY8" fmla="*/ 213559 h 2397435"/>
              <a:gd name="connsiteX9" fmla="*/ 1400596 w 1822567"/>
              <a:gd name="connsiteY9" fmla="*/ 276621 h 2397435"/>
              <a:gd name="connsiteX0" fmla="*/ 1400596 w 1822567"/>
              <a:gd name="connsiteY0" fmla="*/ 276621 h 2425456"/>
              <a:gd name="connsiteX1" fmla="*/ 1589782 w 1822567"/>
              <a:gd name="connsiteY1" fmla="*/ 923007 h 2425456"/>
              <a:gd name="connsiteX2" fmla="*/ 1550367 w 1822567"/>
              <a:gd name="connsiteY2" fmla="*/ 1600924 h 2425456"/>
              <a:gd name="connsiteX3" fmla="*/ 1116816 w 1822567"/>
              <a:gd name="connsiteY3" fmla="*/ 2081772 h 2425456"/>
              <a:gd name="connsiteX4" fmla="*/ 360072 w 1822567"/>
              <a:gd name="connsiteY4" fmla="*/ 2160600 h 2425456"/>
              <a:gd name="connsiteX5" fmla="*/ 241828 w 1822567"/>
              <a:gd name="connsiteY5" fmla="*/ 1711281 h 2425456"/>
              <a:gd name="connsiteX6" fmla="*/ 257595 w 1822567"/>
              <a:gd name="connsiteY6" fmla="*/ 1096427 h 2425456"/>
              <a:gd name="connsiteX7" fmla="*/ 265478 w 1822567"/>
              <a:gd name="connsiteY7" fmla="*/ 505221 h 2425456"/>
              <a:gd name="connsiteX8" fmla="*/ 754210 w 1822567"/>
              <a:gd name="connsiteY8" fmla="*/ 213559 h 2425456"/>
              <a:gd name="connsiteX9" fmla="*/ 1400596 w 1822567"/>
              <a:gd name="connsiteY9" fmla="*/ 276621 h 2425456"/>
              <a:gd name="connsiteX0" fmla="*/ 1400596 w 1822567"/>
              <a:gd name="connsiteY0" fmla="*/ 276621 h 2425456"/>
              <a:gd name="connsiteX1" fmla="*/ 1589782 w 1822567"/>
              <a:gd name="connsiteY1" fmla="*/ 923007 h 2425456"/>
              <a:gd name="connsiteX2" fmla="*/ 1550367 w 1822567"/>
              <a:gd name="connsiteY2" fmla="*/ 1600924 h 2425456"/>
              <a:gd name="connsiteX3" fmla="*/ 1116816 w 1822567"/>
              <a:gd name="connsiteY3" fmla="*/ 2081772 h 2425456"/>
              <a:gd name="connsiteX4" fmla="*/ 360072 w 1822567"/>
              <a:gd name="connsiteY4" fmla="*/ 2160600 h 2425456"/>
              <a:gd name="connsiteX5" fmla="*/ 241828 w 1822567"/>
              <a:gd name="connsiteY5" fmla="*/ 1711281 h 2425456"/>
              <a:gd name="connsiteX6" fmla="*/ 257595 w 1822567"/>
              <a:gd name="connsiteY6" fmla="*/ 1096427 h 2425456"/>
              <a:gd name="connsiteX7" fmla="*/ 265478 w 1822567"/>
              <a:gd name="connsiteY7" fmla="*/ 505221 h 2425456"/>
              <a:gd name="connsiteX8" fmla="*/ 754210 w 1822567"/>
              <a:gd name="connsiteY8" fmla="*/ 213559 h 2425456"/>
              <a:gd name="connsiteX9" fmla="*/ 1400596 w 1822567"/>
              <a:gd name="connsiteY9" fmla="*/ 276621 h 2425456"/>
              <a:gd name="connsiteX0" fmla="*/ 1400596 w 1822567"/>
              <a:gd name="connsiteY0" fmla="*/ 276621 h 2387047"/>
              <a:gd name="connsiteX1" fmla="*/ 1589782 w 1822567"/>
              <a:gd name="connsiteY1" fmla="*/ 923007 h 2387047"/>
              <a:gd name="connsiteX2" fmla="*/ 1550367 w 1822567"/>
              <a:gd name="connsiteY2" fmla="*/ 1600924 h 2387047"/>
              <a:gd name="connsiteX3" fmla="*/ 1116816 w 1822567"/>
              <a:gd name="connsiteY3" fmla="*/ 2081772 h 2387047"/>
              <a:gd name="connsiteX4" fmla="*/ 360072 w 1822567"/>
              <a:gd name="connsiteY4" fmla="*/ 2160600 h 2387047"/>
              <a:gd name="connsiteX5" fmla="*/ 241828 w 1822567"/>
              <a:gd name="connsiteY5" fmla="*/ 1711281 h 2387047"/>
              <a:gd name="connsiteX6" fmla="*/ 257595 w 1822567"/>
              <a:gd name="connsiteY6" fmla="*/ 1096427 h 2387047"/>
              <a:gd name="connsiteX7" fmla="*/ 265478 w 1822567"/>
              <a:gd name="connsiteY7" fmla="*/ 505221 h 2387047"/>
              <a:gd name="connsiteX8" fmla="*/ 754210 w 1822567"/>
              <a:gd name="connsiteY8" fmla="*/ 213559 h 2387047"/>
              <a:gd name="connsiteX9" fmla="*/ 1400596 w 1822567"/>
              <a:gd name="connsiteY9" fmla="*/ 276621 h 2387047"/>
              <a:gd name="connsiteX0" fmla="*/ 1400596 w 1822567"/>
              <a:gd name="connsiteY0" fmla="*/ 276621 h 2387047"/>
              <a:gd name="connsiteX1" fmla="*/ 1589782 w 1822567"/>
              <a:gd name="connsiteY1" fmla="*/ 923007 h 2387047"/>
              <a:gd name="connsiteX2" fmla="*/ 1550367 w 1822567"/>
              <a:gd name="connsiteY2" fmla="*/ 1600924 h 2387047"/>
              <a:gd name="connsiteX3" fmla="*/ 1116816 w 1822567"/>
              <a:gd name="connsiteY3" fmla="*/ 2081772 h 2387047"/>
              <a:gd name="connsiteX4" fmla="*/ 360072 w 1822567"/>
              <a:gd name="connsiteY4" fmla="*/ 2160600 h 2387047"/>
              <a:gd name="connsiteX5" fmla="*/ 241828 w 1822567"/>
              <a:gd name="connsiteY5" fmla="*/ 1711281 h 2387047"/>
              <a:gd name="connsiteX6" fmla="*/ 257595 w 1822567"/>
              <a:gd name="connsiteY6" fmla="*/ 1096427 h 2387047"/>
              <a:gd name="connsiteX7" fmla="*/ 265478 w 1822567"/>
              <a:gd name="connsiteY7" fmla="*/ 505221 h 2387047"/>
              <a:gd name="connsiteX8" fmla="*/ 754210 w 1822567"/>
              <a:gd name="connsiteY8" fmla="*/ 213559 h 2387047"/>
              <a:gd name="connsiteX9" fmla="*/ 1400596 w 1822567"/>
              <a:gd name="connsiteY9" fmla="*/ 276621 h 2387047"/>
              <a:gd name="connsiteX0" fmla="*/ 1400596 w 1822567"/>
              <a:gd name="connsiteY0" fmla="*/ 276621 h 2427017"/>
              <a:gd name="connsiteX1" fmla="*/ 1589782 w 1822567"/>
              <a:gd name="connsiteY1" fmla="*/ 923007 h 2427017"/>
              <a:gd name="connsiteX2" fmla="*/ 1550367 w 1822567"/>
              <a:gd name="connsiteY2" fmla="*/ 1600924 h 2427017"/>
              <a:gd name="connsiteX3" fmla="*/ 1258705 w 1822567"/>
              <a:gd name="connsiteY3" fmla="*/ 2176365 h 2427017"/>
              <a:gd name="connsiteX4" fmla="*/ 360072 w 1822567"/>
              <a:gd name="connsiteY4" fmla="*/ 2160600 h 2427017"/>
              <a:gd name="connsiteX5" fmla="*/ 241828 w 1822567"/>
              <a:gd name="connsiteY5" fmla="*/ 1711281 h 2427017"/>
              <a:gd name="connsiteX6" fmla="*/ 257595 w 1822567"/>
              <a:gd name="connsiteY6" fmla="*/ 1096427 h 2427017"/>
              <a:gd name="connsiteX7" fmla="*/ 265478 w 1822567"/>
              <a:gd name="connsiteY7" fmla="*/ 505221 h 2427017"/>
              <a:gd name="connsiteX8" fmla="*/ 754210 w 1822567"/>
              <a:gd name="connsiteY8" fmla="*/ 213559 h 2427017"/>
              <a:gd name="connsiteX9" fmla="*/ 1400596 w 1822567"/>
              <a:gd name="connsiteY9" fmla="*/ 276621 h 2427017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0092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0092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394346 w 1816317"/>
              <a:gd name="connsiteY0" fmla="*/ 276621 h 2491596"/>
              <a:gd name="connsiteX1" fmla="*/ 1583532 w 1816317"/>
              <a:gd name="connsiteY1" fmla="*/ 923007 h 2491596"/>
              <a:gd name="connsiteX2" fmla="*/ 1544117 w 1816317"/>
              <a:gd name="connsiteY2" fmla="*/ 1687634 h 2491596"/>
              <a:gd name="connsiteX3" fmla="*/ 1252455 w 1816317"/>
              <a:gd name="connsiteY3" fmla="*/ 2176365 h 2491596"/>
              <a:gd name="connsiteX4" fmla="*/ 629718 w 1816317"/>
              <a:gd name="connsiteY4" fmla="*/ 2270958 h 2491596"/>
              <a:gd name="connsiteX5" fmla="*/ 235578 w 1816317"/>
              <a:gd name="connsiteY5" fmla="*/ 1711281 h 2491596"/>
              <a:gd name="connsiteX6" fmla="*/ 251345 w 1816317"/>
              <a:gd name="connsiteY6" fmla="*/ 1096427 h 2491596"/>
              <a:gd name="connsiteX7" fmla="*/ 259228 w 1816317"/>
              <a:gd name="connsiteY7" fmla="*/ 505221 h 2491596"/>
              <a:gd name="connsiteX8" fmla="*/ 747960 w 1816317"/>
              <a:gd name="connsiteY8" fmla="*/ 213559 h 2491596"/>
              <a:gd name="connsiteX9" fmla="*/ 1394346 w 1816317"/>
              <a:gd name="connsiteY9" fmla="*/ 276621 h 2491596"/>
              <a:gd name="connsiteX0" fmla="*/ 1394346 w 1816317"/>
              <a:gd name="connsiteY0" fmla="*/ 276621 h 2491596"/>
              <a:gd name="connsiteX1" fmla="*/ 1583532 w 1816317"/>
              <a:gd name="connsiteY1" fmla="*/ 923007 h 2491596"/>
              <a:gd name="connsiteX2" fmla="*/ 1544117 w 1816317"/>
              <a:gd name="connsiteY2" fmla="*/ 1687634 h 2491596"/>
              <a:gd name="connsiteX3" fmla="*/ 1252455 w 1816317"/>
              <a:gd name="connsiteY3" fmla="*/ 2176365 h 2491596"/>
              <a:gd name="connsiteX4" fmla="*/ 629718 w 1816317"/>
              <a:gd name="connsiteY4" fmla="*/ 2270958 h 2491596"/>
              <a:gd name="connsiteX5" fmla="*/ 235578 w 1816317"/>
              <a:gd name="connsiteY5" fmla="*/ 1711281 h 2491596"/>
              <a:gd name="connsiteX6" fmla="*/ 251345 w 1816317"/>
              <a:gd name="connsiteY6" fmla="*/ 1096427 h 2491596"/>
              <a:gd name="connsiteX7" fmla="*/ 259228 w 1816317"/>
              <a:gd name="connsiteY7" fmla="*/ 505221 h 2491596"/>
              <a:gd name="connsiteX8" fmla="*/ 747960 w 1816317"/>
              <a:gd name="connsiteY8" fmla="*/ 213559 h 2491596"/>
              <a:gd name="connsiteX9" fmla="*/ 1394346 w 1816317"/>
              <a:gd name="connsiteY9" fmla="*/ 276621 h 2491596"/>
              <a:gd name="connsiteX0" fmla="*/ 1440466 w 1862437"/>
              <a:gd name="connsiteY0" fmla="*/ 276621 h 2491596"/>
              <a:gd name="connsiteX1" fmla="*/ 1629652 w 1862437"/>
              <a:gd name="connsiteY1" fmla="*/ 923007 h 2491596"/>
              <a:gd name="connsiteX2" fmla="*/ 1590237 w 1862437"/>
              <a:gd name="connsiteY2" fmla="*/ 1687634 h 2491596"/>
              <a:gd name="connsiteX3" fmla="*/ 1298575 w 1862437"/>
              <a:gd name="connsiteY3" fmla="*/ 2176365 h 2491596"/>
              <a:gd name="connsiteX4" fmla="*/ 675838 w 1862437"/>
              <a:gd name="connsiteY4" fmla="*/ 2270958 h 2491596"/>
              <a:gd name="connsiteX5" fmla="*/ 281698 w 1862437"/>
              <a:gd name="connsiteY5" fmla="*/ 1711281 h 2491596"/>
              <a:gd name="connsiteX6" fmla="*/ 218637 w 1862437"/>
              <a:gd name="connsiteY6" fmla="*/ 1112193 h 2491596"/>
              <a:gd name="connsiteX7" fmla="*/ 305348 w 1862437"/>
              <a:gd name="connsiteY7" fmla="*/ 505221 h 2491596"/>
              <a:gd name="connsiteX8" fmla="*/ 794080 w 1862437"/>
              <a:gd name="connsiteY8" fmla="*/ 213559 h 2491596"/>
              <a:gd name="connsiteX9" fmla="*/ 1440466 w 1862437"/>
              <a:gd name="connsiteY9" fmla="*/ 276621 h 2491596"/>
              <a:gd name="connsiteX0" fmla="*/ 1444753 w 1866724"/>
              <a:gd name="connsiteY0" fmla="*/ 276621 h 2491596"/>
              <a:gd name="connsiteX1" fmla="*/ 1633939 w 1866724"/>
              <a:gd name="connsiteY1" fmla="*/ 923007 h 2491596"/>
              <a:gd name="connsiteX2" fmla="*/ 1594524 w 1866724"/>
              <a:gd name="connsiteY2" fmla="*/ 1687634 h 2491596"/>
              <a:gd name="connsiteX3" fmla="*/ 1302862 w 1866724"/>
              <a:gd name="connsiteY3" fmla="*/ 2176365 h 2491596"/>
              <a:gd name="connsiteX4" fmla="*/ 680125 w 1866724"/>
              <a:gd name="connsiteY4" fmla="*/ 2270958 h 2491596"/>
              <a:gd name="connsiteX5" fmla="*/ 270220 w 1866724"/>
              <a:gd name="connsiteY5" fmla="*/ 1766460 h 2491596"/>
              <a:gd name="connsiteX6" fmla="*/ 222924 w 1866724"/>
              <a:gd name="connsiteY6" fmla="*/ 1112193 h 2491596"/>
              <a:gd name="connsiteX7" fmla="*/ 309635 w 1866724"/>
              <a:gd name="connsiteY7" fmla="*/ 505221 h 2491596"/>
              <a:gd name="connsiteX8" fmla="*/ 798367 w 1866724"/>
              <a:gd name="connsiteY8" fmla="*/ 213559 h 2491596"/>
              <a:gd name="connsiteX9" fmla="*/ 1444753 w 1866724"/>
              <a:gd name="connsiteY9" fmla="*/ 276621 h 2491596"/>
              <a:gd name="connsiteX0" fmla="*/ 1444753 w 1935715"/>
              <a:gd name="connsiteY0" fmla="*/ 276621 h 2491596"/>
              <a:gd name="connsiteX1" fmla="*/ 1760063 w 1935715"/>
              <a:gd name="connsiteY1" fmla="*/ 923007 h 2491596"/>
              <a:gd name="connsiteX2" fmla="*/ 1594524 w 1935715"/>
              <a:gd name="connsiteY2" fmla="*/ 1687634 h 2491596"/>
              <a:gd name="connsiteX3" fmla="*/ 1302862 w 1935715"/>
              <a:gd name="connsiteY3" fmla="*/ 2176365 h 2491596"/>
              <a:gd name="connsiteX4" fmla="*/ 680125 w 1935715"/>
              <a:gd name="connsiteY4" fmla="*/ 2270958 h 2491596"/>
              <a:gd name="connsiteX5" fmla="*/ 270220 w 1935715"/>
              <a:gd name="connsiteY5" fmla="*/ 1766460 h 2491596"/>
              <a:gd name="connsiteX6" fmla="*/ 222924 w 1935715"/>
              <a:gd name="connsiteY6" fmla="*/ 1112193 h 2491596"/>
              <a:gd name="connsiteX7" fmla="*/ 309635 w 1935715"/>
              <a:gd name="connsiteY7" fmla="*/ 505221 h 2491596"/>
              <a:gd name="connsiteX8" fmla="*/ 798367 w 1935715"/>
              <a:gd name="connsiteY8" fmla="*/ 213559 h 2491596"/>
              <a:gd name="connsiteX9" fmla="*/ 1444753 w 1935715"/>
              <a:gd name="connsiteY9" fmla="*/ 276621 h 2491596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77417 w 1968379"/>
              <a:gd name="connsiteY0" fmla="*/ 276621 h 2488212"/>
              <a:gd name="connsiteX1" fmla="*/ 1792727 w 1968379"/>
              <a:gd name="connsiteY1" fmla="*/ 923007 h 2488212"/>
              <a:gd name="connsiteX2" fmla="*/ 1627188 w 1968379"/>
              <a:gd name="connsiteY2" fmla="*/ 1687634 h 2488212"/>
              <a:gd name="connsiteX3" fmla="*/ 1335526 w 1968379"/>
              <a:gd name="connsiteY3" fmla="*/ 2176365 h 2488212"/>
              <a:gd name="connsiteX4" fmla="*/ 712789 w 1968379"/>
              <a:gd name="connsiteY4" fmla="*/ 2270958 h 2488212"/>
              <a:gd name="connsiteX5" fmla="*/ 302884 w 1968379"/>
              <a:gd name="connsiteY5" fmla="*/ 1766460 h 2488212"/>
              <a:gd name="connsiteX6" fmla="*/ 255588 w 1968379"/>
              <a:gd name="connsiteY6" fmla="*/ 1112193 h 2488212"/>
              <a:gd name="connsiteX7" fmla="*/ 342299 w 1968379"/>
              <a:gd name="connsiteY7" fmla="*/ 505221 h 2488212"/>
              <a:gd name="connsiteX8" fmla="*/ 831031 w 1968379"/>
              <a:gd name="connsiteY8" fmla="*/ 213559 h 2488212"/>
              <a:gd name="connsiteX9" fmla="*/ 1477417 w 1968379"/>
              <a:gd name="connsiteY9" fmla="*/ 276621 h 2488212"/>
              <a:gd name="connsiteX0" fmla="*/ 1477417 w 1968379"/>
              <a:gd name="connsiteY0" fmla="*/ 295500 h 2507091"/>
              <a:gd name="connsiteX1" fmla="*/ 1792727 w 1968379"/>
              <a:gd name="connsiteY1" fmla="*/ 941886 h 2507091"/>
              <a:gd name="connsiteX2" fmla="*/ 1627188 w 1968379"/>
              <a:gd name="connsiteY2" fmla="*/ 1706513 h 2507091"/>
              <a:gd name="connsiteX3" fmla="*/ 1335526 w 1968379"/>
              <a:gd name="connsiteY3" fmla="*/ 2195244 h 2507091"/>
              <a:gd name="connsiteX4" fmla="*/ 712789 w 1968379"/>
              <a:gd name="connsiteY4" fmla="*/ 2289837 h 2507091"/>
              <a:gd name="connsiteX5" fmla="*/ 302884 w 1968379"/>
              <a:gd name="connsiteY5" fmla="*/ 1785339 h 2507091"/>
              <a:gd name="connsiteX6" fmla="*/ 255588 w 1968379"/>
              <a:gd name="connsiteY6" fmla="*/ 1131072 h 2507091"/>
              <a:gd name="connsiteX7" fmla="*/ 342299 w 1968379"/>
              <a:gd name="connsiteY7" fmla="*/ 524100 h 2507091"/>
              <a:gd name="connsiteX8" fmla="*/ 831031 w 1968379"/>
              <a:gd name="connsiteY8" fmla="*/ 232438 h 2507091"/>
              <a:gd name="connsiteX9" fmla="*/ 1477417 w 1968379"/>
              <a:gd name="connsiteY9" fmla="*/ 295500 h 2507091"/>
              <a:gd name="connsiteX0" fmla="*/ 1477417 w 1968379"/>
              <a:gd name="connsiteY0" fmla="*/ 298199 h 2509790"/>
              <a:gd name="connsiteX1" fmla="*/ 1792727 w 1968379"/>
              <a:gd name="connsiteY1" fmla="*/ 944585 h 2509790"/>
              <a:gd name="connsiteX2" fmla="*/ 1627188 w 1968379"/>
              <a:gd name="connsiteY2" fmla="*/ 1709212 h 2509790"/>
              <a:gd name="connsiteX3" fmla="*/ 1335526 w 1968379"/>
              <a:gd name="connsiteY3" fmla="*/ 2197943 h 2509790"/>
              <a:gd name="connsiteX4" fmla="*/ 712789 w 1968379"/>
              <a:gd name="connsiteY4" fmla="*/ 2292536 h 2509790"/>
              <a:gd name="connsiteX5" fmla="*/ 302884 w 1968379"/>
              <a:gd name="connsiteY5" fmla="*/ 1788038 h 2509790"/>
              <a:gd name="connsiteX6" fmla="*/ 255588 w 1968379"/>
              <a:gd name="connsiteY6" fmla="*/ 1133771 h 2509790"/>
              <a:gd name="connsiteX7" fmla="*/ 342299 w 1968379"/>
              <a:gd name="connsiteY7" fmla="*/ 526799 h 2509790"/>
              <a:gd name="connsiteX8" fmla="*/ 831031 w 1968379"/>
              <a:gd name="connsiteY8" fmla="*/ 235137 h 2509790"/>
              <a:gd name="connsiteX9" fmla="*/ 1477417 w 1968379"/>
              <a:gd name="connsiteY9" fmla="*/ 298199 h 2509790"/>
              <a:gd name="connsiteX0" fmla="*/ 1477417 w 1968379"/>
              <a:gd name="connsiteY0" fmla="*/ 298199 h 2509790"/>
              <a:gd name="connsiteX1" fmla="*/ 1792727 w 1968379"/>
              <a:gd name="connsiteY1" fmla="*/ 944585 h 2509790"/>
              <a:gd name="connsiteX2" fmla="*/ 1627188 w 1968379"/>
              <a:gd name="connsiteY2" fmla="*/ 1709212 h 2509790"/>
              <a:gd name="connsiteX3" fmla="*/ 1335526 w 1968379"/>
              <a:gd name="connsiteY3" fmla="*/ 2197943 h 2509790"/>
              <a:gd name="connsiteX4" fmla="*/ 712789 w 1968379"/>
              <a:gd name="connsiteY4" fmla="*/ 2292536 h 2509790"/>
              <a:gd name="connsiteX5" fmla="*/ 302884 w 1968379"/>
              <a:gd name="connsiteY5" fmla="*/ 1788038 h 2509790"/>
              <a:gd name="connsiteX6" fmla="*/ 255588 w 1968379"/>
              <a:gd name="connsiteY6" fmla="*/ 1133771 h 2509790"/>
              <a:gd name="connsiteX7" fmla="*/ 342299 w 1968379"/>
              <a:gd name="connsiteY7" fmla="*/ 526799 h 2509790"/>
              <a:gd name="connsiteX8" fmla="*/ 831031 w 1968379"/>
              <a:gd name="connsiteY8" fmla="*/ 235137 h 2509790"/>
              <a:gd name="connsiteX9" fmla="*/ 1477417 w 1968379"/>
              <a:gd name="connsiteY9" fmla="*/ 298199 h 2509790"/>
              <a:gd name="connsiteX0" fmla="*/ 1477417 w 1968379"/>
              <a:gd name="connsiteY0" fmla="*/ 298199 h 2519299"/>
              <a:gd name="connsiteX1" fmla="*/ 1792727 w 1968379"/>
              <a:gd name="connsiteY1" fmla="*/ 944585 h 2519299"/>
              <a:gd name="connsiteX2" fmla="*/ 1627188 w 1968379"/>
              <a:gd name="connsiteY2" fmla="*/ 1709212 h 2519299"/>
              <a:gd name="connsiteX3" fmla="*/ 1335526 w 1968379"/>
              <a:gd name="connsiteY3" fmla="*/ 2197943 h 2519299"/>
              <a:gd name="connsiteX4" fmla="*/ 712789 w 1968379"/>
              <a:gd name="connsiteY4" fmla="*/ 2292536 h 2519299"/>
              <a:gd name="connsiteX5" fmla="*/ 302884 w 1968379"/>
              <a:gd name="connsiteY5" fmla="*/ 1788038 h 2519299"/>
              <a:gd name="connsiteX6" fmla="*/ 255588 w 1968379"/>
              <a:gd name="connsiteY6" fmla="*/ 1133771 h 2519299"/>
              <a:gd name="connsiteX7" fmla="*/ 342299 w 1968379"/>
              <a:gd name="connsiteY7" fmla="*/ 526799 h 2519299"/>
              <a:gd name="connsiteX8" fmla="*/ 831031 w 1968379"/>
              <a:gd name="connsiteY8" fmla="*/ 235137 h 2519299"/>
              <a:gd name="connsiteX9" fmla="*/ 1477417 w 1968379"/>
              <a:gd name="connsiteY9" fmla="*/ 298199 h 2519299"/>
              <a:gd name="connsiteX0" fmla="*/ 1477417 w 1968379"/>
              <a:gd name="connsiteY0" fmla="*/ 298199 h 2505992"/>
              <a:gd name="connsiteX1" fmla="*/ 1792727 w 1968379"/>
              <a:gd name="connsiteY1" fmla="*/ 944585 h 2505992"/>
              <a:gd name="connsiteX2" fmla="*/ 1627188 w 1968379"/>
              <a:gd name="connsiteY2" fmla="*/ 1709212 h 2505992"/>
              <a:gd name="connsiteX3" fmla="*/ 1335526 w 1968379"/>
              <a:gd name="connsiteY3" fmla="*/ 2197943 h 2505992"/>
              <a:gd name="connsiteX4" fmla="*/ 712789 w 1968379"/>
              <a:gd name="connsiteY4" fmla="*/ 2292536 h 2505992"/>
              <a:gd name="connsiteX5" fmla="*/ 302884 w 1968379"/>
              <a:gd name="connsiteY5" fmla="*/ 1788038 h 2505992"/>
              <a:gd name="connsiteX6" fmla="*/ 255588 w 1968379"/>
              <a:gd name="connsiteY6" fmla="*/ 1133771 h 2505992"/>
              <a:gd name="connsiteX7" fmla="*/ 342299 w 1968379"/>
              <a:gd name="connsiteY7" fmla="*/ 526799 h 2505992"/>
              <a:gd name="connsiteX8" fmla="*/ 831031 w 1968379"/>
              <a:gd name="connsiteY8" fmla="*/ 235137 h 2505992"/>
              <a:gd name="connsiteX9" fmla="*/ 1477417 w 1968379"/>
              <a:gd name="connsiteY9" fmla="*/ 298199 h 2505992"/>
              <a:gd name="connsiteX0" fmla="*/ 1477417 w 1968379"/>
              <a:gd name="connsiteY0" fmla="*/ 298199 h 2505992"/>
              <a:gd name="connsiteX1" fmla="*/ 1792727 w 1968379"/>
              <a:gd name="connsiteY1" fmla="*/ 944585 h 2505992"/>
              <a:gd name="connsiteX2" fmla="*/ 1627188 w 1968379"/>
              <a:gd name="connsiteY2" fmla="*/ 1709212 h 2505992"/>
              <a:gd name="connsiteX3" fmla="*/ 1335526 w 1968379"/>
              <a:gd name="connsiteY3" fmla="*/ 2197943 h 2505992"/>
              <a:gd name="connsiteX4" fmla="*/ 712789 w 1968379"/>
              <a:gd name="connsiteY4" fmla="*/ 2292536 h 2505992"/>
              <a:gd name="connsiteX5" fmla="*/ 302884 w 1968379"/>
              <a:gd name="connsiteY5" fmla="*/ 1788038 h 2505992"/>
              <a:gd name="connsiteX6" fmla="*/ 255588 w 1968379"/>
              <a:gd name="connsiteY6" fmla="*/ 1133771 h 2505992"/>
              <a:gd name="connsiteX7" fmla="*/ 342299 w 1968379"/>
              <a:gd name="connsiteY7" fmla="*/ 526799 h 2505992"/>
              <a:gd name="connsiteX8" fmla="*/ 831031 w 1968379"/>
              <a:gd name="connsiteY8" fmla="*/ 235137 h 2505992"/>
              <a:gd name="connsiteX9" fmla="*/ 1477417 w 1968379"/>
              <a:gd name="connsiteY9" fmla="*/ 298199 h 2505992"/>
              <a:gd name="connsiteX0" fmla="*/ 1477417 w 1968379"/>
              <a:gd name="connsiteY0" fmla="*/ 350382 h 2558175"/>
              <a:gd name="connsiteX1" fmla="*/ 1792727 w 1968379"/>
              <a:gd name="connsiteY1" fmla="*/ 996768 h 2558175"/>
              <a:gd name="connsiteX2" fmla="*/ 1627188 w 1968379"/>
              <a:gd name="connsiteY2" fmla="*/ 1761395 h 2558175"/>
              <a:gd name="connsiteX3" fmla="*/ 1335526 w 1968379"/>
              <a:gd name="connsiteY3" fmla="*/ 2250126 h 2558175"/>
              <a:gd name="connsiteX4" fmla="*/ 712789 w 1968379"/>
              <a:gd name="connsiteY4" fmla="*/ 2344719 h 2558175"/>
              <a:gd name="connsiteX5" fmla="*/ 302884 w 1968379"/>
              <a:gd name="connsiteY5" fmla="*/ 1840221 h 2558175"/>
              <a:gd name="connsiteX6" fmla="*/ 255588 w 1968379"/>
              <a:gd name="connsiteY6" fmla="*/ 1185954 h 2558175"/>
              <a:gd name="connsiteX7" fmla="*/ 342299 w 1968379"/>
              <a:gd name="connsiteY7" fmla="*/ 578982 h 2558175"/>
              <a:gd name="connsiteX8" fmla="*/ 775851 w 1968379"/>
              <a:gd name="connsiteY8" fmla="*/ 200610 h 2558175"/>
              <a:gd name="connsiteX9" fmla="*/ 1477417 w 1968379"/>
              <a:gd name="connsiteY9" fmla="*/ 350382 h 255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79" h="2558175">
                <a:moveTo>
                  <a:pt x="1477417" y="350382"/>
                </a:moveTo>
                <a:cubicBezTo>
                  <a:pt x="1841337" y="270242"/>
                  <a:pt x="2052859" y="730068"/>
                  <a:pt x="1792727" y="996768"/>
                </a:cubicBezTo>
                <a:cubicBezTo>
                  <a:pt x="2068623" y="1145227"/>
                  <a:pt x="2023954" y="1716726"/>
                  <a:pt x="1627188" y="1761395"/>
                </a:cubicBezTo>
                <a:cubicBezTo>
                  <a:pt x="1939871" y="2089844"/>
                  <a:pt x="1671857" y="2424861"/>
                  <a:pt x="1335526" y="2250126"/>
                </a:cubicBezTo>
                <a:cubicBezTo>
                  <a:pt x="1361803" y="2583829"/>
                  <a:pt x="806066" y="2691562"/>
                  <a:pt x="712789" y="2344719"/>
                </a:cubicBezTo>
                <a:cubicBezTo>
                  <a:pt x="390910" y="2573320"/>
                  <a:pt x="-33446" y="2049114"/>
                  <a:pt x="302884" y="1840221"/>
                </a:cubicBezTo>
                <a:cubicBezTo>
                  <a:pt x="-88626" y="1766650"/>
                  <a:pt x="-96509" y="1330470"/>
                  <a:pt x="255588" y="1185954"/>
                </a:cubicBezTo>
                <a:cubicBezTo>
                  <a:pt x="-134608" y="990200"/>
                  <a:pt x="62462" y="576355"/>
                  <a:pt x="342299" y="578982"/>
                </a:cubicBezTo>
                <a:cubicBezTo>
                  <a:pt x="164937" y="345127"/>
                  <a:pt x="526229" y="-68718"/>
                  <a:pt x="775851" y="200610"/>
                </a:cubicBezTo>
                <a:cubicBezTo>
                  <a:pt x="820521" y="-144917"/>
                  <a:pt x="1523399" y="-10911"/>
                  <a:pt x="1477417" y="350382"/>
                </a:cubicBezTo>
                <a:close/>
              </a:path>
            </a:pathLst>
          </a:custGeom>
          <a:solidFill>
            <a:srgbClr val="E3EAF9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6800" y="3886200"/>
            <a:ext cx="2590800" cy="304800"/>
            <a:chOff x="6096000" y="2133600"/>
            <a:chExt cx="2590800" cy="304800"/>
          </a:xfrm>
        </p:grpSpPr>
        <p:sp>
          <p:nvSpPr>
            <p:cNvPr id="8" name="Rectangle 7"/>
            <p:cNvSpPr/>
            <p:nvPr/>
          </p:nvSpPr>
          <p:spPr>
            <a:xfrm>
              <a:off x="6096000" y="21336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8600" y="21336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467600" y="21717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4343400"/>
            <a:ext cx="2590800" cy="304800"/>
            <a:chOff x="6096000" y="2590800"/>
            <a:chExt cx="2590800" cy="304800"/>
          </a:xfrm>
        </p:grpSpPr>
        <p:sp>
          <p:nvSpPr>
            <p:cNvPr id="12" name="Rectangle 11"/>
            <p:cNvSpPr/>
            <p:nvPr/>
          </p:nvSpPr>
          <p:spPr>
            <a:xfrm>
              <a:off x="6096000" y="2590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8600" y="2590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467600" y="2628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6800" y="4800600"/>
            <a:ext cx="2590800" cy="304800"/>
            <a:chOff x="6096000" y="2971800"/>
            <a:chExt cx="2590800" cy="304800"/>
          </a:xfrm>
        </p:grpSpPr>
        <p:sp>
          <p:nvSpPr>
            <p:cNvPr id="15" name="Rectangle 14"/>
            <p:cNvSpPr/>
            <p:nvPr/>
          </p:nvSpPr>
          <p:spPr>
            <a:xfrm>
              <a:off x="6096000" y="2971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48600" y="2971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467600" y="3009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6800" y="5562600"/>
            <a:ext cx="2590800" cy="304800"/>
            <a:chOff x="6096000" y="2971800"/>
            <a:chExt cx="2590800" cy="304800"/>
          </a:xfrm>
        </p:grpSpPr>
        <p:sp>
          <p:nvSpPr>
            <p:cNvPr id="21" name="Rectangle 20"/>
            <p:cNvSpPr/>
            <p:nvPr/>
          </p:nvSpPr>
          <p:spPr>
            <a:xfrm>
              <a:off x="6096000" y="2971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971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467600" y="3009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18234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83191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45957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333643" y="3440668"/>
            <a:ext cx="157735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</a:lstStyle>
          <a:p>
            <a:r>
              <a:rPr lang="en-US" b="1" dirty="0">
                <a:solidFill>
                  <a:schemeClr val="tx2"/>
                </a:solidFill>
              </a:rPr>
              <a:t>Event Handlers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6801" y="3429000"/>
            <a:ext cx="25908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Rules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447800" y="40386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47800" y="44958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447800" y="49530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47800" y="57150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6200000">
            <a:off x="166300" y="4738299"/>
            <a:ext cx="1981201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</a:lstStyle>
          <a:p>
            <a:r>
              <a:rPr lang="en-US" b="1" dirty="0" smtClean="0">
                <a:solidFill>
                  <a:schemeClr val="tx2"/>
                </a:solidFill>
              </a:rPr>
              <a:t>Events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00248" y="408852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24200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505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933497" y="485315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993931" y="4388069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576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2133600" y="4038600"/>
            <a:ext cx="1150675" cy="78941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33600" y="4038600"/>
            <a:ext cx="982925" cy="99663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133600" y="4311604"/>
            <a:ext cx="1433547" cy="184197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33600" y="4344496"/>
            <a:ext cx="1440125" cy="608504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33600" y="4953000"/>
            <a:ext cx="1275665" cy="33221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133600" y="5528612"/>
            <a:ext cx="1354606" cy="18638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00039" y="5531901"/>
            <a:ext cx="1276761" cy="290831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14519" y="5331259"/>
            <a:ext cx="1362281" cy="415273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17768" y="4929976"/>
            <a:ext cx="859032" cy="740356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17809" y="5029201"/>
            <a:ext cx="1358991" cy="25272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238207" y="4953000"/>
            <a:ext cx="1638593" cy="11512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024347" y="4572001"/>
            <a:ext cx="860336" cy="29876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091787" y="4428294"/>
            <a:ext cx="785013" cy="67507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682269" y="4314894"/>
            <a:ext cx="1194531" cy="104706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762703" y="4083269"/>
            <a:ext cx="1114097" cy="34946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399397" y="4007069"/>
            <a:ext cx="1477403" cy="11705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3390891" y="3694713"/>
            <a:ext cx="4387969" cy="801086"/>
          </a:xfrm>
          <a:custGeom>
            <a:avLst/>
            <a:gdLst>
              <a:gd name="connsiteX0" fmla="*/ 4075386 w 4075386"/>
              <a:gd name="connsiteY0" fmla="*/ 425669 h 425669"/>
              <a:gd name="connsiteX1" fmla="*/ 0 w 4075386"/>
              <a:gd name="connsiteY1" fmla="*/ 0 h 425669"/>
              <a:gd name="connsiteX0" fmla="*/ 4075386 w 4294877"/>
              <a:gd name="connsiteY0" fmla="*/ 425669 h 425669"/>
              <a:gd name="connsiteX1" fmla="*/ 0 w 4294877"/>
              <a:gd name="connsiteY1" fmla="*/ 0 h 425669"/>
              <a:gd name="connsiteX0" fmla="*/ 4075386 w 4294877"/>
              <a:gd name="connsiteY0" fmla="*/ 753822 h 753822"/>
              <a:gd name="connsiteX1" fmla="*/ 0 w 4294877"/>
              <a:gd name="connsiteY1" fmla="*/ 328153 h 753822"/>
              <a:gd name="connsiteX0" fmla="*/ 4075386 w 4598739"/>
              <a:gd name="connsiteY0" fmla="*/ 816215 h 816215"/>
              <a:gd name="connsiteX1" fmla="*/ 0 w 4598739"/>
              <a:gd name="connsiteY1" fmla="*/ 390546 h 816215"/>
              <a:gd name="connsiteX0" fmla="*/ 4075386 w 4111907"/>
              <a:gd name="connsiteY0" fmla="*/ 873053 h 873053"/>
              <a:gd name="connsiteX1" fmla="*/ 3047447 w 4111907"/>
              <a:gd name="connsiteY1" fmla="*/ 86991 h 873053"/>
              <a:gd name="connsiteX2" fmla="*/ 0 w 4111907"/>
              <a:gd name="connsiteY2" fmla="*/ 447384 h 873053"/>
              <a:gd name="connsiteX0" fmla="*/ 4075386 w 4111907"/>
              <a:gd name="connsiteY0" fmla="*/ 873053 h 873053"/>
              <a:gd name="connsiteX1" fmla="*/ 3047447 w 4111907"/>
              <a:gd name="connsiteY1" fmla="*/ 86991 h 873053"/>
              <a:gd name="connsiteX2" fmla="*/ 0 w 4111907"/>
              <a:gd name="connsiteY2" fmla="*/ 447384 h 873053"/>
              <a:gd name="connsiteX0" fmla="*/ 4075386 w 4075386"/>
              <a:gd name="connsiteY0" fmla="*/ 884808 h 884808"/>
              <a:gd name="connsiteX1" fmla="*/ 3047447 w 4075386"/>
              <a:gd name="connsiteY1" fmla="*/ 98746 h 884808"/>
              <a:gd name="connsiteX2" fmla="*/ 0 w 4075386"/>
              <a:gd name="connsiteY2" fmla="*/ 459139 h 884808"/>
              <a:gd name="connsiteX0" fmla="*/ 4075386 w 4252978"/>
              <a:gd name="connsiteY0" fmla="*/ 884808 h 884808"/>
              <a:gd name="connsiteX1" fmla="*/ 3047447 w 4252978"/>
              <a:gd name="connsiteY1" fmla="*/ 98746 h 884808"/>
              <a:gd name="connsiteX2" fmla="*/ 0 w 4252978"/>
              <a:gd name="connsiteY2" fmla="*/ 459139 h 884808"/>
              <a:gd name="connsiteX0" fmla="*/ 4075386 w 4252978"/>
              <a:gd name="connsiteY0" fmla="*/ 787241 h 787241"/>
              <a:gd name="connsiteX1" fmla="*/ 3047447 w 4252978"/>
              <a:gd name="connsiteY1" fmla="*/ 1179 h 787241"/>
              <a:gd name="connsiteX2" fmla="*/ 0 w 4252978"/>
              <a:gd name="connsiteY2" fmla="*/ 361572 h 787241"/>
              <a:gd name="connsiteX0" fmla="*/ 4075386 w 4330286"/>
              <a:gd name="connsiteY0" fmla="*/ 787241 h 787241"/>
              <a:gd name="connsiteX1" fmla="*/ 3047447 w 4330286"/>
              <a:gd name="connsiteY1" fmla="*/ 1179 h 787241"/>
              <a:gd name="connsiteX2" fmla="*/ 0 w 4330286"/>
              <a:gd name="connsiteY2" fmla="*/ 361572 h 787241"/>
              <a:gd name="connsiteX0" fmla="*/ 4075386 w 4333387"/>
              <a:gd name="connsiteY0" fmla="*/ 789161 h 789161"/>
              <a:gd name="connsiteX1" fmla="*/ 3047447 w 4333387"/>
              <a:gd name="connsiteY1" fmla="*/ 3099 h 789161"/>
              <a:gd name="connsiteX2" fmla="*/ 0 w 4333387"/>
              <a:gd name="connsiteY2" fmla="*/ 363492 h 789161"/>
              <a:gd name="connsiteX0" fmla="*/ 4075386 w 4323549"/>
              <a:gd name="connsiteY0" fmla="*/ 789161 h 789161"/>
              <a:gd name="connsiteX1" fmla="*/ 3047447 w 4323549"/>
              <a:gd name="connsiteY1" fmla="*/ 3099 h 789161"/>
              <a:gd name="connsiteX2" fmla="*/ 0 w 4323549"/>
              <a:gd name="connsiteY2" fmla="*/ 363492 h 789161"/>
              <a:gd name="connsiteX0" fmla="*/ 4075386 w 4326825"/>
              <a:gd name="connsiteY0" fmla="*/ 789161 h 789161"/>
              <a:gd name="connsiteX1" fmla="*/ 3047447 w 4326825"/>
              <a:gd name="connsiteY1" fmla="*/ 3099 h 789161"/>
              <a:gd name="connsiteX2" fmla="*/ 0 w 4326825"/>
              <a:gd name="connsiteY2" fmla="*/ 363492 h 789161"/>
              <a:gd name="connsiteX0" fmla="*/ 4075386 w 4402950"/>
              <a:gd name="connsiteY0" fmla="*/ 789161 h 789161"/>
              <a:gd name="connsiteX1" fmla="*/ 3047447 w 4402950"/>
              <a:gd name="connsiteY1" fmla="*/ 3099 h 789161"/>
              <a:gd name="connsiteX2" fmla="*/ 0 w 4402950"/>
              <a:gd name="connsiteY2" fmla="*/ 363492 h 789161"/>
              <a:gd name="connsiteX0" fmla="*/ 4075386 w 4615610"/>
              <a:gd name="connsiteY0" fmla="*/ 796516 h 796516"/>
              <a:gd name="connsiteX1" fmla="*/ 3898785 w 4615610"/>
              <a:gd name="connsiteY1" fmla="*/ 2571 h 796516"/>
              <a:gd name="connsiteX2" fmla="*/ 0 w 4615610"/>
              <a:gd name="connsiteY2" fmla="*/ 370847 h 796516"/>
              <a:gd name="connsiteX0" fmla="*/ 4075386 w 4452143"/>
              <a:gd name="connsiteY0" fmla="*/ 796516 h 796516"/>
              <a:gd name="connsiteX1" fmla="*/ 3898785 w 4452143"/>
              <a:gd name="connsiteY1" fmla="*/ 2571 h 796516"/>
              <a:gd name="connsiteX2" fmla="*/ 0 w 4452143"/>
              <a:gd name="connsiteY2" fmla="*/ 370847 h 796516"/>
              <a:gd name="connsiteX0" fmla="*/ 4075386 w 4438635"/>
              <a:gd name="connsiteY0" fmla="*/ 794783 h 794783"/>
              <a:gd name="connsiteX1" fmla="*/ 3898785 w 4438635"/>
              <a:gd name="connsiteY1" fmla="*/ 838 h 794783"/>
              <a:gd name="connsiteX2" fmla="*/ 0 w 4438635"/>
              <a:gd name="connsiteY2" fmla="*/ 369114 h 794783"/>
              <a:gd name="connsiteX0" fmla="*/ 4075386 w 4438637"/>
              <a:gd name="connsiteY0" fmla="*/ 793949 h 793949"/>
              <a:gd name="connsiteX1" fmla="*/ 3898785 w 4438637"/>
              <a:gd name="connsiteY1" fmla="*/ 4 h 793949"/>
              <a:gd name="connsiteX2" fmla="*/ 0 w 4438637"/>
              <a:gd name="connsiteY2" fmla="*/ 368280 h 793949"/>
              <a:gd name="connsiteX0" fmla="*/ 4075386 w 4438629"/>
              <a:gd name="connsiteY0" fmla="*/ 797227 h 797227"/>
              <a:gd name="connsiteX1" fmla="*/ 3898785 w 4438629"/>
              <a:gd name="connsiteY1" fmla="*/ 3282 h 797227"/>
              <a:gd name="connsiteX2" fmla="*/ 0 w 4438629"/>
              <a:gd name="connsiteY2" fmla="*/ 371558 h 797227"/>
              <a:gd name="connsiteX0" fmla="*/ 4075386 w 4394587"/>
              <a:gd name="connsiteY0" fmla="*/ 797227 h 797227"/>
              <a:gd name="connsiteX1" fmla="*/ 3898785 w 4394587"/>
              <a:gd name="connsiteY1" fmla="*/ 3282 h 797227"/>
              <a:gd name="connsiteX2" fmla="*/ 0 w 4394587"/>
              <a:gd name="connsiteY2" fmla="*/ 371558 h 797227"/>
              <a:gd name="connsiteX0" fmla="*/ 4075386 w 4351512"/>
              <a:gd name="connsiteY0" fmla="*/ 793949 h 793949"/>
              <a:gd name="connsiteX1" fmla="*/ 3898785 w 4351512"/>
              <a:gd name="connsiteY1" fmla="*/ 4 h 793949"/>
              <a:gd name="connsiteX2" fmla="*/ 0 w 4351512"/>
              <a:gd name="connsiteY2" fmla="*/ 368280 h 793949"/>
              <a:gd name="connsiteX0" fmla="*/ 4075386 w 4313314"/>
              <a:gd name="connsiteY0" fmla="*/ 778183 h 778183"/>
              <a:gd name="connsiteX1" fmla="*/ 3796309 w 4313314"/>
              <a:gd name="connsiteY1" fmla="*/ 4 h 778183"/>
              <a:gd name="connsiteX2" fmla="*/ 0 w 4313314"/>
              <a:gd name="connsiteY2" fmla="*/ 352514 h 778183"/>
              <a:gd name="connsiteX0" fmla="*/ 4075386 w 4333772"/>
              <a:gd name="connsiteY0" fmla="*/ 783092 h 783092"/>
              <a:gd name="connsiteX1" fmla="*/ 3796309 w 4333772"/>
              <a:gd name="connsiteY1" fmla="*/ 4913 h 783092"/>
              <a:gd name="connsiteX2" fmla="*/ 0 w 4333772"/>
              <a:gd name="connsiteY2" fmla="*/ 357423 h 783092"/>
              <a:gd name="connsiteX0" fmla="*/ 4075386 w 4360835"/>
              <a:gd name="connsiteY0" fmla="*/ 783092 h 783092"/>
              <a:gd name="connsiteX1" fmla="*/ 3796309 w 4360835"/>
              <a:gd name="connsiteY1" fmla="*/ 4913 h 783092"/>
              <a:gd name="connsiteX2" fmla="*/ 0 w 4360835"/>
              <a:gd name="connsiteY2" fmla="*/ 357423 h 783092"/>
              <a:gd name="connsiteX0" fmla="*/ 4101699 w 4408723"/>
              <a:gd name="connsiteY0" fmla="*/ 803042 h 803042"/>
              <a:gd name="connsiteX1" fmla="*/ 3822622 w 4408723"/>
              <a:gd name="connsiteY1" fmla="*/ 24863 h 803042"/>
              <a:gd name="connsiteX2" fmla="*/ 0 w 4408723"/>
              <a:gd name="connsiteY2" fmla="*/ 397108 h 803042"/>
              <a:gd name="connsiteX0" fmla="*/ 4081964 w 4387969"/>
              <a:gd name="connsiteY0" fmla="*/ 801086 h 801086"/>
              <a:gd name="connsiteX1" fmla="*/ 3802887 w 4387969"/>
              <a:gd name="connsiteY1" fmla="*/ 22907 h 801086"/>
              <a:gd name="connsiteX2" fmla="*/ 0 w 4387969"/>
              <a:gd name="connsiteY2" fmla="*/ 405020 h 8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7969" h="801086">
                <a:moveTo>
                  <a:pt x="4081964" y="801086"/>
                </a:moveTo>
                <a:cubicBezTo>
                  <a:pt x="4562097" y="638542"/>
                  <a:pt x="4483214" y="88918"/>
                  <a:pt x="3802887" y="22907"/>
                </a:cubicBezTo>
                <a:cubicBezTo>
                  <a:pt x="3122560" y="-43104"/>
                  <a:pt x="995855" y="18765"/>
                  <a:pt x="0" y="405020"/>
                </a:cubicBezTo>
              </a:path>
            </a:pathLst>
          </a:cu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586655" y="5575737"/>
            <a:ext cx="4097610" cy="581467"/>
          </a:xfrm>
          <a:custGeom>
            <a:avLst/>
            <a:gdLst>
              <a:gd name="connsiteX0" fmla="*/ 3862552 w 3862552"/>
              <a:gd name="connsiteY0" fmla="*/ 149772 h 149772"/>
              <a:gd name="connsiteX1" fmla="*/ 0 w 3862552"/>
              <a:gd name="connsiteY1" fmla="*/ 0 h 149772"/>
              <a:gd name="connsiteX0" fmla="*/ 3886200 w 3886200"/>
              <a:gd name="connsiteY0" fmla="*/ 149772 h 149772"/>
              <a:gd name="connsiteX1" fmla="*/ 0 w 3886200"/>
              <a:gd name="connsiteY1" fmla="*/ 0 h 149772"/>
              <a:gd name="connsiteX0" fmla="*/ 3886200 w 3961454"/>
              <a:gd name="connsiteY0" fmla="*/ 149772 h 218762"/>
              <a:gd name="connsiteX1" fmla="*/ 0 w 3961454"/>
              <a:gd name="connsiteY1" fmla="*/ 0 h 218762"/>
              <a:gd name="connsiteX0" fmla="*/ 3886200 w 3959624"/>
              <a:gd name="connsiteY0" fmla="*/ 149772 h 461329"/>
              <a:gd name="connsiteX1" fmla="*/ 0 w 3959624"/>
              <a:gd name="connsiteY1" fmla="*/ 0 h 461329"/>
              <a:gd name="connsiteX0" fmla="*/ 3886200 w 3886200"/>
              <a:gd name="connsiteY0" fmla="*/ 149772 h 496616"/>
              <a:gd name="connsiteX1" fmla="*/ 3381704 w 3886200"/>
              <a:gd name="connsiteY1" fmla="*/ 425669 h 496616"/>
              <a:gd name="connsiteX2" fmla="*/ 0 w 3886200"/>
              <a:gd name="connsiteY2" fmla="*/ 0 h 496616"/>
              <a:gd name="connsiteX0" fmla="*/ 3886200 w 3886200"/>
              <a:gd name="connsiteY0" fmla="*/ 149772 h 496616"/>
              <a:gd name="connsiteX1" fmla="*/ 3381704 w 3886200"/>
              <a:gd name="connsiteY1" fmla="*/ 425669 h 496616"/>
              <a:gd name="connsiteX2" fmla="*/ 0 w 3886200"/>
              <a:gd name="connsiteY2" fmla="*/ 0 h 496616"/>
              <a:gd name="connsiteX0" fmla="*/ 3886200 w 3886200"/>
              <a:gd name="connsiteY0" fmla="*/ 149772 h 520652"/>
              <a:gd name="connsiteX1" fmla="*/ 3381704 w 3886200"/>
              <a:gd name="connsiteY1" fmla="*/ 425669 h 520652"/>
              <a:gd name="connsiteX2" fmla="*/ 0 w 3886200"/>
              <a:gd name="connsiteY2" fmla="*/ 0 h 520652"/>
              <a:gd name="connsiteX0" fmla="*/ 3886200 w 3886200"/>
              <a:gd name="connsiteY0" fmla="*/ 149772 h 565457"/>
              <a:gd name="connsiteX1" fmla="*/ 3436883 w 3886200"/>
              <a:gd name="connsiteY1" fmla="*/ 504497 h 565457"/>
              <a:gd name="connsiteX2" fmla="*/ 0 w 3886200"/>
              <a:gd name="connsiteY2" fmla="*/ 0 h 565457"/>
              <a:gd name="connsiteX0" fmla="*/ 3886200 w 4016438"/>
              <a:gd name="connsiteY0" fmla="*/ 149772 h 565457"/>
              <a:gd name="connsiteX1" fmla="*/ 3436883 w 4016438"/>
              <a:gd name="connsiteY1" fmla="*/ 504497 h 565457"/>
              <a:gd name="connsiteX2" fmla="*/ 0 w 4016438"/>
              <a:gd name="connsiteY2" fmla="*/ 0 h 565457"/>
              <a:gd name="connsiteX0" fmla="*/ 3886200 w 4069514"/>
              <a:gd name="connsiteY0" fmla="*/ 149772 h 564206"/>
              <a:gd name="connsiteX1" fmla="*/ 3436883 w 4069514"/>
              <a:gd name="connsiteY1" fmla="*/ 504497 h 564206"/>
              <a:gd name="connsiteX2" fmla="*/ 0 w 4069514"/>
              <a:gd name="connsiteY2" fmla="*/ 0 h 564206"/>
              <a:gd name="connsiteX0" fmla="*/ 3886200 w 4069482"/>
              <a:gd name="connsiteY0" fmla="*/ 149772 h 564206"/>
              <a:gd name="connsiteX1" fmla="*/ 3436883 w 4069482"/>
              <a:gd name="connsiteY1" fmla="*/ 504497 h 564206"/>
              <a:gd name="connsiteX2" fmla="*/ 0 w 4069482"/>
              <a:gd name="connsiteY2" fmla="*/ 0 h 564206"/>
              <a:gd name="connsiteX0" fmla="*/ 3886200 w 4069482"/>
              <a:gd name="connsiteY0" fmla="*/ 149772 h 519719"/>
              <a:gd name="connsiteX1" fmla="*/ 3436883 w 4069482"/>
              <a:gd name="connsiteY1" fmla="*/ 504497 h 519719"/>
              <a:gd name="connsiteX2" fmla="*/ 0 w 4069482"/>
              <a:gd name="connsiteY2" fmla="*/ 0 h 519719"/>
              <a:gd name="connsiteX0" fmla="*/ 3886200 w 4016342"/>
              <a:gd name="connsiteY0" fmla="*/ 129167 h 505851"/>
              <a:gd name="connsiteX1" fmla="*/ 3436883 w 4016342"/>
              <a:gd name="connsiteY1" fmla="*/ 504497 h 505851"/>
              <a:gd name="connsiteX2" fmla="*/ 0 w 4016342"/>
              <a:gd name="connsiteY2" fmla="*/ 0 h 505851"/>
              <a:gd name="connsiteX0" fmla="*/ 3886200 w 4030318"/>
              <a:gd name="connsiteY0" fmla="*/ 129167 h 505851"/>
              <a:gd name="connsiteX1" fmla="*/ 3436883 w 4030318"/>
              <a:gd name="connsiteY1" fmla="*/ 504497 h 505851"/>
              <a:gd name="connsiteX2" fmla="*/ 0 w 4030318"/>
              <a:gd name="connsiteY2" fmla="*/ 0 h 505851"/>
              <a:gd name="connsiteX0" fmla="*/ 3886200 w 4017588"/>
              <a:gd name="connsiteY0" fmla="*/ 129167 h 518109"/>
              <a:gd name="connsiteX1" fmla="*/ 3436883 w 4017588"/>
              <a:gd name="connsiteY1" fmla="*/ 504497 h 518109"/>
              <a:gd name="connsiteX2" fmla="*/ 0 w 4017588"/>
              <a:gd name="connsiteY2" fmla="*/ 0 h 518109"/>
              <a:gd name="connsiteX0" fmla="*/ 3886200 w 4087594"/>
              <a:gd name="connsiteY0" fmla="*/ 129167 h 514949"/>
              <a:gd name="connsiteX1" fmla="*/ 3436883 w 4087594"/>
              <a:gd name="connsiteY1" fmla="*/ 504497 h 514949"/>
              <a:gd name="connsiteX2" fmla="*/ 0 w 4087594"/>
              <a:gd name="connsiteY2" fmla="*/ 0 h 514949"/>
              <a:gd name="connsiteX0" fmla="*/ 3886200 w 4097610"/>
              <a:gd name="connsiteY0" fmla="*/ 129167 h 514959"/>
              <a:gd name="connsiteX1" fmla="*/ 3436883 w 4097610"/>
              <a:gd name="connsiteY1" fmla="*/ 504497 h 514959"/>
              <a:gd name="connsiteX2" fmla="*/ 0 w 4097610"/>
              <a:gd name="connsiteY2" fmla="*/ 0 h 514959"/>
              <a:gd name="connsiteX0" fmla="*/ 3886200 w 4097610"/>
              <a:gd name="connsiteY0" fmla="*/ 129167 h 504499"/>
              <a:gd name="connsiteX1" fmla="*/ 3436883 w 4097610"/>
              <a:gd name="connsiteY1" fmla="*/ 504497 h 504499"/>
              <a:gd name="connsiteX2" fmla="*/ 0 w 4097610"/>
              <a:gd name="connsiteY2" fmla="*/ 0 h 504499"/>
              <a:gd name="connsiteX0" fmla="*/ 3886200 w 4097610"/>
              <a:gd name="connsiteY0" fmla="*/ 129167 h 506655"/>
              <a:gd name="connsiteX1" fmla="*/ 3436883 w 4097610"/>
              <a:gd name="connsiteY1" fmla="*/ 504497 h 506655"/>
              <a:gd name="connsiteX2" fmla="*/ 0 w 4097610"/>
              <a:gd name="connsiteY2" fmla="*/ 0 h 50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7610" h="506655">
                <a:moveTo>
                  <a:pt x="3886200" y="129167"/>
                </a:moveTo>
                <a:cubicBezTo>
                  <a:pt x="4147645" y="194625"/>
                  <a:pt x="4321065" y="505420"/>
                  <a:pt x="3436883" y="504497"/>
                </a:cubicBezTo>
                <a:cubicBezTo>
                  <a:pt x="2788826" y="503820"/>
                  <a:pt x="585953" y="571431"/>
                  <a:pt x="0" y="0"/>
                </a:cubicBezTo>
              </a:path>
            </a:pathLst>
          </a:cu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69606" y="38862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69606" y="43434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969606" y="48006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69606" y="55626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Layering: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ssential for decomposing large systems</a:t>
            </a:r>
          </a:p>
          <a:p>
            <a:pPr lvl="1"/>
            <a:r>
              <a:rPr lang="en-US" dirty="0" smtClean="0"/>
              <a:t>Each crossing adds delay</a:t>
            </a:r>
          </a:p>
          <a:p>
            <a:pPr lvl="1"/>
            <a:r>
              <a:rPr lang="en-US" dirty="0" smtClean="0"/>
              <a:t>Many layers → high latency</a:t>
            </a:r>
          </a:p>
          <a:p>
            <a:pPr lvl="1"/>
            <a:r>
              <a:rPr lang="en-US" dirty="0" smtClean="0"/>
              <a:t>Granular interfaces especially problematic</a:t>
            </a:r>
          </a:p>
          <a:p>
            <a:r>
              <a:rPr lang="en-US" dirty="0" smtClean="0"/>
              <a:t>For low latency, must rethink system architecture</a:t>
            </a:r>
          </a:p>
          <a:p>
            <a:pPr lvl="1"/>
            <a:r>
              <a:rPr lang="en-US" dirty="0" smtClean="0"/>
              <a:t>Minimize layer crossings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Thick interfaces</a:t>
            </a:r>
            <a:r>
              <a:rPr lang="en-US" dirty="0" smtClean="0"/>
              <a:t>: lots of useful work for each crossing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Fast paths </a:t>
            </a:r>
            <a:r>
              <a:rPr lang="en-US" dirty="0" smtClean="0"/>
              <a:t>that bypass layers (e.g., kernel bypass for NICs)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Conflicts With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801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RAMCloud: general-purpose DRAM-based storage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Latency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Harness full performance potential of DRAM-based storage</a:t>
            </a:r>
          </a:p>
          <a:p>
            <a:pPr lvl="1"/>
            <a:r>
              <a:rPr lang="en-US" dirty="0"/>
              <a:t>Enable new applications: intensive manipulation of large-scale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What could you do with:</a:t>
            </a:r>
          </a:p>
          <a:p>
            <a:pPr lvl="1"/>
            <a:r>
              <a:rPr lang="en-US" dirty="0" smtClean="0"/>
              <a:t>1M cores</a:t>
            </a:r>
          </a:p>
          <a:p>
            <a:pPr lvl="1"/>
            <a:r>
              <a:rPr lang="en-US" dirty="0" smtClean="0"/>
              <a:t>1 petabyte data</a:t>
            </a:r>
          </a:p>
          <a:p>
            <a:pPr lvl="1"/>
            <a:r>
              <a:rPr lang="en-US" dirty="0" smtClean="0"/>
              <a:t>5-10µs flat access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14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[1]	RAMCloud Wiki: https://ramcloud.atlassian.net/wiki/display/RAM/RAMCloud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[2]	J. Ousterhout et al., “The RAMCloud Storage System,” </a:t>
            </a:r>
            <a:r>
              <a:rPr lang="en-US" sz="1400" b="0" dirty="0"/>
              <a:t>under submission, https://ramcloud.atlassian.net/wiki/display/RAM/RAMCloud?preview=/6848571/6947168/RAMCloudPaper.pdf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[3]</a:t>
            </a:r>
            <a:r>
              <a:rPr lang="en-US" sz="1400" b="0" dirty="0"/>
              <a:t>	D. Ongaro, S. Rumble, R. Stutsman, J. Ousterhout and M. Rosenblum, “Fast Crash Recovery in RAMCloud,” </a:t>
            </a:r>
            <a:r>
              <a:rPr lang="en-US" sz="1400" b="0" i="1" dirty="0"/>
              <a:t>Proc. 23rd ACM Symposium on Operating Systems Principles</a:t>
            </a:r>
            <a:r>
              <a:rPr lang="en-US" sz="1400" b="0" dirty="0"/>
              <a:t>, October 2011, pp. 29-41.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[4]	S</a:t>
            </a:r>
            <a:r>
              <a:rPr lang="en-US" sz="1400" b="0" dirty="0"/>
              <a:t>. Rumble, A. Kejriwal, and J. Ousterhout, </a:t>
            </a:r>
            <a:r>
              <a:rPr lang="en-US" sz="1400" b="0" dirty="0" smtClean="0"/>
              <a:t>“Log-Structured </a:t>
            </a:r>
            <a:r>
              <a:rPr lang="en-US" sz="1400" b="0" dirty="0"/>
              <a:t>Memory for DRAM-based Storage</a:t>
            </a:r>
            <a:r>
              <a:rPr lang="en-US" sz="1400" b="0" dirty="0" smtClean="0"/>
              <a:t>,” </a:t>
            </a:r>
            <a:r>
              <a:rPr lang="en-US" sz="1400" b="0" i="1" dirty="0"/>
              <a:t>12th USENIX Conference on File and Storage Technology </a:t>
            </a:r>
            <a:r>
              <a:rPr lang="en-US" sz="1400" b="0" dirty="0"/>
              <a:t>(FAST '14), February 2014, pp. 1-16</a:t>
            </a:r>
            <a:r>
              <a:rPr lang="en-US" sz="1400" b="0" dirty="0" smtClean="0"/>
              <a:t>.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[5]	Ryan Stutsman’s Ph.D. dissertation</a:t>
            </a:r>
            <a:r>
              <a:rPr lang="en-US" sz="1400" b="0" dirty="0"/>
              <a:t>: </a:t>
            </a:r>
            <a:r>
              <a:rPr lang="en-US" sz="1400" b="0" i="1" dirty="0"/>
              <a:t>Durability and Crash Recovery in Distributed In-memory Storage </a:t>
            </a:r>
            <a:r>
              <a:rPr lang="en-US" sz="1400" b="0" i="1" dirty="0" smtClean="0"/>
              <a:t>Systems, 2013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[6]	Steve </a:t>
            </a:r>
            <a:r>
              <a:rPr lang="en-US" sz="1400" b="0" dirty="0"/>
              <a:t>Rumble’s </a:t>
            </a:r>
            <a:r>
              <a:rPr lang="en-US" sz="1400" b="0" dirty="0" smtClean="0"/>
              <a:t>Ph.D. dissertation</a:t>
            </a:r>
            <a:r>
              <a:rPr lang="en-US" sz="1400" b="0" dirty="0"/>
              <a:t>: </a:t>
            </a:r>
            <a:r>
              <a:rPr lang="en-US" sz="1400" b="0" i="1" dirty="0"/>
              <a:t>Memory and Object Management in </a:t>
            </a:r>
            <a:r>
              <a:rPr lang="en-US" sz="1400" b="0" i="1" dirty="0" smtClean="0"/>
              <a:t>RAMCloud, 2014</a:t>
            </a:r>
          </a:p>
          <a:p>
            <a:pPr marL="341313" indent="-341313">
              <a:buNone/>
            </a:pPr>
            <a:r>
              <a:rPr lang="en-US" sz="1400" b="0" dirty="0" smtClean="0"/>
              <a:t>[7]	R. Stutsman, C. Lee, and J. Ousterhout, “Experience </a:t>
            </a:r>
            <a:r>
              <a:rPr lang="en-US" sz="1400" b="0" dirty="0"/>
              <a:t>with Rules-Based Programming for Distributed, Concurrent, Fault-Tolerant </a:t>
            </a:r>
            <a:r>
              <a:rPr lang="en-US" sz="1400" b="0" dirty="0" smtClean="0"/>
              <a:t>Code,” Stanford </a:t>
            </a:r>
            <a:r>
              <a:rPr lang="en-US" sz="1400" b="0" dirty="0"/>
              <a:t>technical report, https://ramcloud.atlassian.net/wiki/display/RAM/RAMCloud+Papers?preview=/6848671/12058674/dcft.pdf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7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15149</TotalTime>
  <Words>5634</Words>
  <Application>Microsoft Office PowerPoint</Application>
  <PresentationFormat>On-screen Show (4:3)</PresentationFormat>
  <Paragraphs>1670</Paragraphs>
  <Slides>100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Default Design</vt:lpstr>
      <vt:lpstr>The RAMCloud Storage System</vt:lpstr>
      <vt:lpstr>DRAM in Storage Systems</vt:lpstr>
      <vt:lpstr>DRAM in Storage Systems</vt:lpstr>
      <vt:lpstr>RAMCloud</vt:lpstr>
      <vt:lpstr>Performance (Infiniband)</vt:lpstr>
      <vt:lpstr>Tutorial Outline</vt:lpstr>
      <vt:lpstr>Part I: Motivation, Potential Impact</vt:lpstr>
      <vt:lpstr>Lowest TCO</vt:lpstr>
      <vt:lpstr>Why Does Latency Matter?</vt:lpstr>
      <vt:lpstr>MapReduce</vt:lpstr>
      <vt:lpstr>Goal: Scale and Latency</vt:lpstr>
      <vt:lpstr>Large-Scale Collaboration</vt:lpstr>
      <vt:lpstr>Part II: Overall Architecture</vt:lpstr>
      <vt:lpstr>Data Model: Key-Value Store</vt:lpstr>
      <vt:lpstr>RAMCloud Data Model, cont’d</vt:lpstr>
      <vt:lpstr>RAMCloud Architecture</vt:lpstr>
      <vt:lpstr>Hash Partitioning</vt:lpstr>
      <vt:lpstr>Example Configurations</vt:lpstr>
      <vt:lpstr>Part III: Log-Structured Storage</vt:lpstr>
      <vt:lpstr>Storage System Requirements</vt:lpstr>
      <vt:lpstr>Existing Allocators Waste Memory</vt:lpstr>
      <vt:lpstr>Non-Copying Allocators</vt:lpstr>
      <vt:lpstr>Copying Garbage Collectors</vt:lpstr>
      <vt:lpstr>Allocator for RAMCloud</vt:lpstr>
      <vt:lpstr>Durability/Availability</vt:lpstr>
      <vt:lpstr>Log-Structured Storage</vt:lpstr>
      <vt:lpstr>Log-Structured Storage</vt:lpstr>
      <vt:lpstr>Durable Writes</vt:lpstr>
      <vt:lpstr>Logs on Secondary Storage</vt:lpstr>
      <vt:lpstr>Log Entry Types</vt:lpstr>
      <vt:lpstr>Log Cleaning</vt:lpstr>
      <vt:lpstr>Tombstones</vt:lpstr>
      <vt:lpstr>Cleaning Cost</vt:lpstr>
      <vt:lpstr>Two-Level Cleaning</vt:lpstr>
      <vt:lpstr>Two-Level Cleaning, cont’d</vt:lpstr>
      <vt:lpstr>Parallel Cleaning</vt:lpstr>
      <vt:lpstr>Throughput vs. Memory Utilization</vt:lpstr>
      <vt:lpstr>1-Level vs. 2-Level Cleaning</vt:lpstr>
      <vt:lpstr>Cleaner’s Impact on Latency</vt:lpstr>
      <vt:lpstr>Part IV: Low-Latency RPCs</vt:lpstr>
      <vt:lpstr>Datacenter Latency in 2009</vt:lpstr>
      <vt:lpstr>How to Improve Latency</vt:lpstr>
      <vt:lpstr>Round-Trip Delay, Revisited</vt:lpstr>
      <vt:lpstr>RAMCloud Goal: 1 µs Service Time</vt:lpstr>
      <vt:lpstr>Low Latency in RAMCloud</vt:lpstr>
      <vt:lpstr>Transports</vt:lpstr>
      <vt:lpstr>Current Transports</vt:lpstr>
      <vt:lpstr>Threading Architecture</vt:lpstr>
      <vt:lpstr>Dispatch Thread and Workers</vt:lpstr>
      <vt:lpstr>Threads are Expensive!</vt:lpstr>
      <vt:lpstr>Infiniband Latency (µs)</vt:lpstr>
      <vt:lpstr>Infiniband Read Timeline (100B)</vt:lpstr>
      <vt:lpstr>Infiniband Write Timeline (100B)</vt:lpstr>
      <vt:lpstr>Single-Server Read Throughput</vt:lpstr>
      <vt:lpstr>Part V: Crash Recovery</vt:lpstr>
      <vt:lpstr>Fault Tolerance Introduction</vt:lpstr>
      <vt:lpstr>Fault Tolerance Goals</vt:lpstr>
      <vt:lpstr>Error Handling Philosophy</vt:lpstr>
      <vt:lpstr>Master Crash Recovery</vt:lpstr>
      <vt:lpstr>Fast Master Recovery</vt:lpstr>
      <vt:lpstr>Scattering Replicas</vt:lpstr>
      <vt:lpstr>Placement Effectiveness</vt:lpstr>
      <vt:lpstr>Fast Failure Detection</vt:lpstr>
      <vt:lpstr>Master Recovery Overview</vt:lpstr>
      <vt:lpstr>Ensuring Log Completeness</vt:lpstr>
      <vt:lpstr>Log Replay</vt:lpstr>
      <vt:lpstr>Segment Replay Order</vt:lpstr>
      <vt:lpstr>Replay Throughput</vt:lpstr>
      <vt:lpstr>Recovery Scalability</vt:lpstr>
      <vt:lpstr>Secondary Failures</vt:lpstr>
      <vt:lpstr>Handling Multiple Failures</vt:lpstr>
      <vt:lpstr>Zombies</vt:lpstr>
      <vt:lpstr>Backup Crashes</vt:lpstr>
      <vt:lpstr>Replica Garbage Collection</vt:lpstr>
      <vt:lpstr>Head Segment Consistency</vt:lpstr>
      <vt:lpstr>Crash During Rereplication</vt:lpstr>
      <vt:lpstr>Coordinator Crash Recovery</vt:lpstr>
      <vt:lpstr>Active/Standby Model</vt:lpstr>
      <vt:lpstr>Leader Election &amp; Lease</vt:lpstr>
      <vt:lpstr>Distributed Updates</vt:lpstr>
      <vt:lpstr>Part VI: Status and Limitations</vt:lpstr>
      <vt:lpstr>RAMCloud History</vt:lpstr>
      <vt:lpstr>Limitations</vt:lpstr>
      <vt:lpstr>Current Work</vt:lpstr>
      <vt:lpstr>Part VII: Application Experience</vt:lpstr>
      <vt:lpstr>Applications?</vt:lpstr>
      <vt:lpstr>Scale and Recovery</vt:lpstr>
      <vt:lpstr>Fast But Not Fastest</vt:lpstr>
      <vt:lpstr>Application Philosophy</vt:lpstr>
      <vt:lpstr>Part VIII: Lessons Learned</vt:lpstr>
      <vt:lpstr>Logging</vt:lpstr>
      <vt:lpstr>Randomization</vt:lpstr>
      <vt:lpstr>Sometimes Randomization is Bad!</vt:lpstr>
      <vt:lpstr>Ubiquitous Retry</vt:lpstr>
      <vt:lpstr>Rules-Based Programming</vt:lpstr>
      <vt:lpstr>Rules-Based Programming, cont’d</vt:lpstr>
      <vt:lpstr>Layering Conflicts With Latency</vt:lpstr>
      <vt:lpstr>Conclusion</vt:lpstr>
      <vt:lpstr>References</vt:lpstr>
      <vt:lpstr>Palette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John Ousterhout</cp:lastModifiedBy>
  <cp:revision>694</cp:revision>
  <cp:lastPrinted>2011-01-25T21:54:55Z</cp:lastPrinted>
  <dcterms:created xsi:type="dcterms:W3CDTF">2008-10-19T02:20:00Z</dcterms:created>
  <dcterms:modified xsi:type="dcterms:W3CDTF">2015-03-01T04:52:48Z</dcterms:modified>
</cp:coreProperties>
</file>