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503" r:id="rId2"/>
    <p:sldId id="504" r:id="rId3"/>
    <p:sldId id="507" r:id="rId4"/>
    <p:sldId id="500" r:id="rId5"/>
    <p:sldId id="499" r:id="rId6"/>
    <p:sldId id="502" r:id="rId7"/>
    <p:sldId id="505" r:id="rId8"/>
    <p:sldId id="506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F2"/>
    <a:srgbClr val="4D7CDB"/>
    <a:srgbClr val="BCCEF2"/>
    <a:srgbClr val="EAEAEA"/>
    <a:srgbClr val="F8F8F8"/>
    <a:srgbClr val="D8BEEC"/>
    <a:srgbClr val="633B13"/>
    <a:srgbClr val="EDFFED"/>
    <a:srgbClr val="7495D8"/>
    <a:srgbClr val="497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7,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133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RAMCloud Update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SEDCL Retreat</a:t>
            </a:r>
            <a:br>
              <a:rPr lang="en-US" sz="2800" b="0" dirty="0" smtClean="0"/>
            </a:br>
            <a:r>
              <a:rPr lang="en-US" sz="2800" b="0" dirty="0" smtClean="0"/>
              <a:t>June, 2012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810000"/>
            <a:ext cx="7239000" cy="1219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27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General-purpose storage system for large-scale applications:</a:t>
            </a:r>
          </a:p>
          <a:p>
            <a:r>
              <a:rPr lang="en-US" dirty="0" smtClean="0"/>
              <a:t>All data is stored in DRAM at all times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Large 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 µs remote access time</a:t>
            </a:r>
          </a:p>
          <a:p>
            <a:r>
              <a:rPr lang="en-US" dirty="0" smtClean="0"/>
              <a:t>As durable and available as disk</a:t>
            </a:r>
          </a:p>
          <a:p>
            <a:r>
              <a:rPr lang="en-US" dirty="0" smtClean="0"/>
              <a:t>Simple key-value data model (for now)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Project goal: enable a new class of data-intensive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RAMCloud?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1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keletal prototype running:</a:t>
            </a:r>
          </a:p>
          <a:p>
            <a:pPr lvl="1"/>
            <a:r>
              <a:rPr lang="en-US" dirty="0" smtClean="0"/>
              <a:t>Read/write operations working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Read 100 bytes in 5.2 µs</a:t>
            </a:r>
          </a:p>
          <a:p>
            <a:pPr lvl="1"/>
            <a:r>
              <a:rPr lang="en-US" dirty="0" smtClean="0"/>
              <a:t>Recovery implemented for masters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Recover 6 GB from crashed server in 1.1 seconds with 33 nodes</a:t>
            </a:r>
          </a:p>
          <a:p>
            <a:r>
              <a:rPr lang="en-US" dirty="0" smtClean="0"/>
              <a:t>System not yet usable, many features missing:</a:t>
            </a:r>
          </a:p>
          <a:p>
            <a:pPr lvl="1"/>
            <a:r>
              <a:rPr lang="en-US" dirty="0" smtClean="0"/>
              <a:t>Recovery incomplete:</a:t>
            </a:r>
          </a:p>
          <a:p>
            <a:pPr lvl="2"/>
            <a:r>
              <a:rPr lang="en-US" dirty="0" smtClean="0"/>
              <a:t>No recovery from backup crashes</a:t>
            </a:r>
          </a:p>
          <a:p>
            <a:pPr lvl="2"/>
            <a:r>
              <a:rPr lang="en-US" dirty="0" smtClean="0"/>
              <a:t>RPC system can’t handle crashes</a:t>
            </a:r>
          </a:p>
          <a:p>
            <a:pPr lvl="2"/>
            <a:r>
              <a:rPr lang="en-US" dirty="0" smtClean="0"/>
              <a:t>No cluster membership management</a:t>
            </a:r>
          </a:p>
          <a:p>
            <a:pPr lvl="2"/>
            <a:r>
              <a:rPr lang="en-US" dirty="0" smtClean="0"/>
              <a:t>No cold start</a:t>
            </a:r>
          </a:p>
          <a:p>
            <a:pPr lvl="1"/>
            <a:r>
              <a:rPr lang="en-US" dirty="0" smtClean="0"/>
              <a:t>Cleaner not yet usable</a:t>
            </a:r>
          </a:p>
          <a:p>
            <a:pPr lvl="1"/>
            <a:r>
              <a:rPr lang="en-US" dirty="0" smtClean="0"/>
              <a:t>Coordinator still in skeletal form, not robust</a:t>
            </a:r>
          </a:p>
          <a:p>
            <a:pPr lvl="1"/>
            <a:r>
              <a:rPr lang="en-US" dirty="0" smtClean="0"/>
              <a:t>Single-threaded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at May 2011 Retreat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Overall goal: push towards a 1.0 release: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“Least usable system” for real applications</a:t>
            </a:r>
          </a:p>
          <a:p>
            <a:r>
              <a:rPr lang="en-US" dirty="0"/>
              <a:t>Cluster upgrade: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Increase from 40 -&gt; 80 nodes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Flash memory for backups</a:t>
            </a:r>
          </a:p>
          <a:p>
            <a:pPr lvl="1">
              <a:spcBef>
                <a:spcPts val="300"/>
              </a:spcBef>
            </a:pPr>
            <a:r>
              <a:rPr lang="en-US" dirty="0">
                <a:solidFill>
                  <a:schemeClr val="tx2"/>
                </a:solidFill>
              </a:rPr>
              <a:t>Now recovering 35 GB in 1.6 seconds with 60 nodes</a:t>
            </a:r>
          </a:p>
          <a:p>
            <a:r>
              <a:rPr lang="en-US" dirty="0" smtClean="0"/>
              <a:t>Major revision of log cleaner: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First usable version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Operates in parallel with reads and writes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Two-level approach: higher memory utilization without overloading disks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Steve will present performance measurements</a:t>
            </a:r>
          </a:p>
          <a:p>
            <a:r>
              <a:rPr lang="en-US" dirty="0" smtClean="0"/>
              <a:t>Added multi-threading in servers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1659D765-7126-4B95-ADF3-403BFECAA3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Since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dirty="0" smtClean="0"/>
              <a:t>Improved crash </a:t>
            </a:r>
            <a:r>
              <a:rPr lang="en-US" dirty="0"/>
              <a:t>recovery:</a:t>
            </a:r>
          </a:p>
          <a:p>
            <a:pPr marL="800100" lvl="1">
              <a:spcBef>
                <a:spcPts val="300"/>
              </a:spcBef>
            </a:pPr>
            <a:r>
              <a:rPr lang="en-US" dirty="0"/>
              <a:t>Cluster membership management</a:t>
            </a:r>
          </a:p>
          <a:p>
            <a:pPr marL="1200150" lvl="2">
              <a:spcBef>
                <a:spcPts val="300"/>
              </a:spcBef>
            </a:pPr>
            <a:r>
              <a:rPr lang="en-US" dirty="0"/>
              <a:t>Detect server failures</a:t>
            </a:r>
          </a:p>
          <a:p>
            <a:pPr marL="1200150" lvl="2">
              <a:spcBef>
                <a:spcPts val="300"/>
              </a:spcBef>
            </a:pPr>
            <a:r>
              <a:rPr lang="en-US" dirty="0"/>
              <a:t>Disseminate information about server entries/exits</a:t>
            </a:r>
          </a:p>
          <a:p>
            <a:pPr marL="800100" lvl="1">
              <a:spcBef>
                <a:spcPts val="300"/>
              </a:spcBef>
            </a:pPr>
            <a:r>
              <a:rPr lang="en-US" dirty="0"/>
              <a:t>New architecture for replica management</a:t>
            </a:r>
          </a:p>
          <a:p>
            <a:pPr marL="1200150" lvl="2">
              <a:spcBef>
                <a:spcPts val="300"/>
              </a:spcBef>
            </a:pPr>
            <a:r>
              <a:rPr lang="en-US" dirty="0"/>
              <a:t>Handle backup failures</a:t>
            </a:r>
          </a:p>
          <a:p>
            <a:pPr marL="1200150" lvl="2">
              <a:spcBef>
                <a:spcPts val="300"/>
              </a:spcBef>
            </a:pPr>
            <a:r>
              <a:rPr lang="en-US" dirty="0"/>
              <a:t>Use new threading facilities, cluster  membership</a:t>
            </a:r>
          </a:p>
          <a:p>
            <a:pPr marL="800100" lvl="1">
              <a:spcBef>
                <a:spcPts val="300"/>
              </a:spcBef>
            </a:pPr>
            <a:r>
              <a:rPr lang="en-US" dirty="0"/>
              <a:t>RPC transports </a:t>
            </a:r>
            <a:r>
              <a:rPr lang="en-US" dirty="0" smtClean="0"/>
              <a:t>report timeouts gracefully (but no retry yet)</a:t>
            </a:r>
            <a:endParaRPr lang="en-US" dirty="0"/>
          </a:p>
          <a:p>
            <a:r>
              <a:rPr lang="en-US" dirty="0" smtClean="0"/>
              <a:t>Switched to variable-length keys</a:t>
            </a:r>
          </a:p>
          <a:p>
            <a:r>
              <a:rPr lang="en-US" dirty="0" smtClean="0"/>
              <a:t>Performance </a:t>
            </a:r>
            <a:r>
              <a:rPr lang="en-US" dirty="0"/>
              <a:t>tools: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2 benchmarking frameworks (standalone, cluster)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Web site for collecting metrics (</a:t>
            </a:r>
            <a:r>
              <a:rPr lang="en-US" dirty="0" err="1"/>
              <a:t>Dumpstr</a:t>
            </a:r>
            <a:r>
              <a:rPr lang="en-US" dirty="0"/>
              <a:t>)</a:t>
            </a:r>
          </a:p>
          <a:p>
            <a:r>
              <a:rPr lang="en-US" dirty="0" smtClean="0"/>
              <a:t>Publicity: SOSP paper, LinkedIn talk, articles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Progress,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3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Fault-tolerant coordinator</a:t>
            </a:r>
            <a:br>
              <a:rPr lang="en-US" dirty="0" smtClean="0"/>
            </a:br>
            <a:r>
              <a:rPr lang="en-US" dirty="0" smtClean="0"/>
              <a:t>(complete rewrite underway)</a:t>
            </a:r>
          </a:p>
          <a:p>
            <a:r>
              <a:rPr lang="en-US" dirty="0" err="1" smtClean="0"/>
              <a:t>LogCabin</a:t>
            </a:r>
            <a:r>
              <a:rPr lang="en-US" dirty="0" smtClean="0"/>
              <a:t> (leader election, configuration storage)</a:t>
            </a:r>
          </a:p>
          <a:p>
            <a:r>
              <a:rPr lang="en-US" dirty="0" smtClean="0"/>
              <a:t>A few more </a:t>
            </a:r>
            <a:r>
              <a:rPr lang="en-US" smtClean="0"/>
              <a:t>bits for recovery</a:t>
            </a:r>
            <a:endParaRPr lang="en-US" dirty="0" smtClean="0"/>
          </a:p>
          <a:p>
            <a:pPr lvl="1"/>
            <a:r>
              <a:rPr lang="en-US" dirty="0" smtClean="0"/>
              <a:t>Simultaneous failures</a:t>
            </a:r>
          </a:p>
          <a:p>
            <a:pPr lvl="1"/>
            <a:r>
              <a:rPr lang="en-US" dirty="0" smtClean="0"/>
              <a:t>Cold start</a:t>
            </a:r>
          </a:p>
          <a:p>
            <a:pPr lvl="1"/>
            <a:r>
              <a:rPr lang="en-US" dirty="0" smtClean="0"/>
              <a:t>RPC retry</a:t>
            </a:r>
          </a:p>
          <a:p>
            <a:pPr marL="400050"/>
            <a:r>
              <a:rPr lang="en-US" dirty="0" smtClean="0"/>
              <a:t>Table enumeration</a:t>
            </a:r>
          </a:p>
          <a:p>
            <a:pPr marL="400050"/>
            <a:r>
              <a:rPr lang="en-US" dirty="0" smtClean="0"/>
              <a:t>Synchronous backup writes</a:t>
            </a:r>
          </a:p>
          <a:p>
            <a:pPr marL="57150" indent="0">
              <a:spcBef>
                <a:spcPts val="2400"/>
              </a:spcBef>
              <a:buNone/>
            </a:pPr>
            <a:r>
              <a:rPr lang="en-US" dirty="0" smtClean="0">
                <a:solidFill>
                  <a:schemeClr val="accent4"/>
                </a:solidFill>
              </a:rPr>
              <a:t>1.0 is “constant 3-6 months away”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 for RAMCloud 1.0?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9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an 80-node cluster for a few weeks:</a:t>
            </a:r>
          </a:p>
          <a:p>
            <a:pPr lvl="1"/>
            <a:r>
              <a:rPr lang="en-US" dirty="0" smtClean="0"/>
              <a:t>Synthetic workload, capable of </a:t>
            </a:r>
            <a:r>
              <a:rPr lang="en-US" smtClean="0"/>
              <a:t>detecting </a:t>
            </a:r>
            <a:r>
              <a:rPr lang="en-US" smtClean="0"/>
              <a:t>data </a:t>
            </a:r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Force servers to crash at random times</a:t>
            </a:r>
          </a:p>
          <a:p>
            <a:pPr lvl="1"/>
            <a:r>
              <a:rPr lang="en-US" dirty="0" smtClean="0"/>
              <a:t>Multiple simultaneous failures</a:t>
            </a:r>
          </a:p>
          <a:p>
            <a:pPr lvl="1"/>
            <a:r>
              <a:rPr lang="en-US" dirty="0" smtClean="0"/>
              <a:t>Coordinator failures</a:t>
            </a:r>
          </a:p>
          <a:p>
            <a:pPr lvl="1"/>
            <a:r>
              <a:rPr lang="en-US" dirty="0" smtClean="0"/>
              <a:t>Complete cluster crashes</a:t>
            </a:r>
          </a:p>
          <a:p>
            <a:r>
              <a:rPr lang="en-US" dirty="0" smtClean="0"/>
              <a:t>Survive with no loss of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7,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Test for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47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</TotalTime>
  <Words>389</Words>
  <Application>Microsoft Office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RAMCloud Update  SEDCL Retreat June, 2012</vt:lpstr>
      <vt:lpstr>What is RAMCloud?</vt:lpstr>
      <vt:lpstr>RAMCloud Architecture</vt:lpstr>
      <vt:lpstr>Status at May 2011 Retreat</vt:lpstr>
      <vt:lpstr>Progress Since May 2011</vt:lpstr>
      <vt:lpstr>RAMCloud Progress, cont’d</vt:lpstr>
      <vt:lpstr>What’s Left for RAMCloud 1.0?</vt:lpstr>
      <vt:lpstr>Acceptance Test for 1.0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421</cp:revision>
  <cp:lastPrinted>2011-01-25T21:54:55Z</cp:lastPrinted>
  <dcterms:created xsi:type="dcterms:W3CDTF">2008-10-19T02:20:00Z</dcterms:created>
  <dcterms:modified xsi:type="dcterms:W3CDTF">2012-06-07T17:07:18Z</dcterms:modified>
</cp:coreProperties>
</file>