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21" r:id="rId2"/>
    <p:sldId id="399" r:id="rId3"/>
    <p:sldId id="397" r:id="rId4"/>
    <p:sldId id="398" r:id="rId5"/>
    <p:sldId id="400" r:id="rId6"/>
    <p:sldId id="401" r:id="rId7"/>
    <p:sldId id="402" r:id="rId8"/>
    <p:sldId id="408" r:id="rId9"/>
    <p:sldId id="403" r:id="rId10"/>
    <p:sldId id="404" r:id="rId11"/>
    <p:sldId id="405" r:id="rId12"/>
    <p:sldId id="406" r:id="rId13"/>
    <p:sldId id="407" r:id="rId14"/>
    <p:sldId id="418" r:id="rId15"/>
    <p:sldId id="414" r:id="rId16"/>
    <p:sldId id="421" r:id="rId17"/>
    <p:sldId id="415" r:id="rId18"/>
    <p:sldId id="416" r:id="rId19"/>
    <p:sldId id="417" r:id="rId20"/>
    <p:sldId id="419" r:id="rId21"/>
    <p:sldId id="420" r:id="rId22"/>
    <p:sldId id="344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58C"/>
    <a:srgbClr val="FF6381"/>
    <a:srgbClr val="FF91A6"/>
    <a:srgbClr val="003972"/>
    <a:srgbClr val="005FBE"/>
    <a:srgbClr val="32AA32"/>
    <a:srgbClr val="4A5EC4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3748D67-A48A-432B-BF33-65643F9AF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36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BF356C-21B6-477C-9D9B-EA9FBEEADD5F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9966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D194FD-2F24-459E-B318-9DF5D4BD5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9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0858F4-09CC-4DD0-BDFE-255703E11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43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729FAB-51E1-4625-A23F-C60C4BDB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92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FB60D9-147A-4354-ABAF-B569B8EE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94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FF2C723-9A85-4CD0-B8F8-6524AA88C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06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06DA20-F539-4EDA-8526-895364016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64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681A73-49B9-4723-B552-95E7981A5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3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DD5904-0C88-4B76-A0D8-BA7F9A65C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3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359235-468B-4218-B409-8A71BF645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EC1D13-B150-4582-9E16-DE23B9BC6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RAMCloud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775765C-DC41-4F86-9425-BE04CD792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Analysis of </a:t>
            </a:r>
            <a:r>
              <a:rPr lang="en-US" dirty="0" err="1" smtClean="0"/>
              <a:t>RAMCloud</a:t>
            </a:r>
            <a:r>
              <a:rPr lang="en-US" dirty="0" smtClean="0"/>
              <a:t> Crash Probabilities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err="1" smtClean="0"/>
              <a:t>Asaf</a:t>
            </a:r>
            <a:r>
              <a:rPr lang="en-US" sz="2200" dirty="0" smtClean="0"/>
              <a:t> </a:t>
            </a:r>
            <a:r>
              <a:rPr lang="en-US" sz="2200" dirty="0" err="1" smtClean="0"/>
              <a:t>Cidon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Simultaneous Crashes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General idea: </a:t>
                </a:r>
              </a:p>
              <a:p>
                <a:pPr lvl="1"/>
                <a:r>
                  <a:rPr lang="en-US" dirty="0" smtClean="0"/>
                  <a:t>Each machine crashes as independent Poisson process with recovery time T</a:t>
                </a:r>
              </a:p>
              <a:p>
                <a:pPr lvl="1"/>
                <a:r>
                  <a:rPr lang="en-US" dirty="0"/>
                  <a:t>T</a:t>
                </a:r>
                <a:r>
                  <a:rPr lang="en-US" dirty="0" smtClean="0"/>
                  <a:t>ry to find overlapping crashes</a:t>
                </a:r>
              </a:p>
              <a:p>
                <a:pPr lvl="1"/>
                <a:r>
                  <a:rPr lang="en-US" dirty="0" smtClean="0"/>
                  <a:t>Very similar to Aloha network packet collisions model</a:t>
                </a:r>
              </a:p>
              <a:p>
                <a:r>
                  <a:rPr lang="en-US" dirty="0" smtClean="0"/>
                  <a:t>Single machine failure: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𝑿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~</m:t>
                    </m:r>
                    <m:r>
                      <a:rPr lang="en-US" b="1" i="1" smtClean="0">
                        <a:latin typeface="Cambria Math"/>
                      </a:rPr>
                      <m:t>𝑷𝒐𝒊𝒔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/>
                              </a:rPr>
                              <m:t>𝒈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</m:den>
                        </m:f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endParaRPr lang="en-US" b="1" dirty="0" smtClean="0"/>
              </a:p>
              <a:p>
                <a:r>
                  <a:rPr lang="en-US" dirty="0" smtClean="0"/>
                  <a:t>All machine failures: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𝑿</m:t>
                    </m:r>
                    <m:r>
                      <a:rPr lang="en-US" b="1" i="1" smtClean="0">
                        <a:latin typeface="Cambria Math"/>
                      </a:rPr>
                      <m:t>~</m:t>
                    </m:r>
                    <m:r>
                      <a:rPr lang="en-US" b="1" i="1" smtClean="0">
                        <a:latin typeface="Cambria Math"/>
                      </a:rPr>
                      <m:t>𝑷𝒐𝒊𝒔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𝒈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𝒕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747486" y="6005286"/>
            <a:ext cx="769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4648200" y="5471886"/>
            <a:ext cx="838200" cy="51888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 M7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77964" y="5424714"/>
            <a:ext cx="838200" cy="56605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M4</a:t>
            </a:r>
          </a:p>
        </p:txBody>
      </p:sp>
      <p:sp>
        <p:nvSpPr>
          <p:cNvPr id="14" name="Right Brace 13"/>
          <p:cNvSpPr/>
          <p:nvPr/>
        </p:nvSpPr>
        <p:spPr bwMode="auto">
          <a:xfrm>
            <a:off x="2253342" y="4853827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1981200" y="5471886"/>
            <a:ext cx="838200" cy="51888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M1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85686" y="47534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19" name="Right Brace 18"/>
          <p:cNvSpPr/>
          <p:nvPr/>
        </p:nvSpPr>
        <p:spPr bwMode="auto">
          <a:xfrm>
            <a:off x="4934856" y="4806655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>
            <a:off x="5471886" y="4556281"/>
            <a:ext cx="297564" cy="83939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760186" y="5744029"/>
            <a:ext cx="0" cy="2739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8429172" y="5731329"/>
            <a:ext cx="0" cy="2739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-25400" y="6031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32700" y="60314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691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u="sng" dirty="0" smtClean="0"/>
              <a:t>All machines fail independently of each other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Each individual machine fails at a low rate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Number of machines &gt;&gt; 1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Constant recovery time for all machines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a single machine fails, there is a time slot of 2T when other machine failures count as simultaneous failures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Simultaneous Crash Rate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Reminder - Poisson distribution: </a:t>
                </a:r>
                <a:endParaRPr lang="en-US" b="0" i="1" dirty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i="1" dirty="0" smtClean="0">
                    <a:latin typeface="Cambria Math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=</m:t>
                        </m:r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𝑇𝑔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𝑇𝑔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endParaRPr lang="en-US" sz="1800" b="0" dirty="0" smtClean="0"/>
              </a:p>
              <a:p>
                <a:r>
                  <a:rPr lang="en-US" b="0" dirty="0" smtClean="0"/>
                  <a:t>Rate of crashes where only one machine fails at a time (i.e. successful packet transmission rate in Aloha): </a:t>
                </a:r>
              </a:p>
              <a:p>
                <a:pPr marL="0" indent="0">
                  <a:buNone/>
                </a:pPr>
                <a:endParaRPr lang="en-US" sz="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          </m:t>
                      </m:r>
                      <m:r>
                        <a:rPr lang="en-US" b="0">
                          <a:latin typeface="Cambria Math"/>
                        </a:rPr>
                        <m:t>(</m:t>
                      </m:r>
                      <m:r>
                        <a:rPr lang="en-US" b="0" i="1">
                          <a:latin typeface="Cambria Math"/>
                        </a:rPr>
                        <m:t>𝐹𝑎𝑖𝑙𝑢𝑟𝑒</m:t>
                      </m:r>
                      <m:r>
                        <a:rPr lang="en-US" b="0" i="1">
                          <a:latin typeface="Cambria Math"/>
                        </a:rPr>
                        <m:t> </m:t>
                      </m:r>
                      <m:r>
                        <a:rPr lang="en-US" b="0" i="1">
                          <a:latin typeface="Cambria Math"/>
                        </a:rPr>
                        <m:t>𝑅𝑎𝑡𝑒</m:t>
                      </m:r>
                      <m:r>
                        <a:rPr lang="en-US" b="0" i="1">
                          <a:latin typeface="Cambria Math"/>
                        </a:rPr>
                        <m:t>)∙</m:t>
                      </m:r>
                      <m:r>
                        <a:rPr lang="en-US" b="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>
                              <a:latin typeface="Cambria Math"/>
                            </a:rPr>
                            <m:t>𝑋</m:t>
                          </m:r>
                          <m:r>
                            <a:rPr lang="en-US" b="0" i="1">
                              <a:latin typeface="Cambria Math"/>
                            </a:rPr>
                            <m:t>=0, </m:t>
                          </m:r>
                          <m:r>
                            <a:rPr lang="en-US" b="0" i="1">
                              <a:latin typeface="Cambria Math"/>
                            </a:rPr>
                            <m:t>𝑡</m:t>
                          </m:r>
                          <m:r>
                            <a:rPr lang="en-US" b="0" i="1">
                              <a:latin typeface="Cambria Math"/>
                            </a:rPr>
                            <m:t>=2</m:t>
                          </m:r>
                          <m:r>
                            <a:rPr lang="en-US" b="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>
                          <a:latin typeface="Cambria Math"/>
                        </a:rPr>
                        <m:t>𝑔𝑌</m:t>
                      </m:r>
                      <m:sSup>
                        <m:sSupPr>
                          <m:ctrlPr>
                            <a:rPr lang="en-US" b="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>
                              <a:latin typeface="Cambria Math"/>
                            </a:rPr>
                            <m:t>−2</m:t>
                          </m:r>
                          <m:r>
                            <a:rPr lang="en-US" b="0" i="1">
                              <a:latin typeface="Cambria Math"/>
                            </a:rPr>
                            <m:t>𝑇𝑔</m:t>
                          </m:r>
                        </m:sup>
                      </m:sSup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r>
                  <a:rPr lang="en-US" dirty="0" smtClean="0"/>
                  <a:t>Rate of 2 machines crashing simultaneously: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𝑭𝒂𝒊𝒍𝒖𝒓𝒆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𝑹𝒂𝒕𝒆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𝑿</m:t>
                        </m:r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, </m:t>
                        </m:r>
                        <m:r>
                          <a:rPr lang="en-US" b="1" i="1">
                            <a:latin typeface="Cambria Math"/>
                          </a:rPr>
                          <m:t>𝒕</m:t>
                        </m:r>
                        <m:r>
                          <a:rPr lang="en-US" b="1" i="1"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𝑻𝒈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Rate of 3 machines crashing simultaneously</a:t>
                </a:r>
                <a:r>
                  <a:rPr lang="en-US" dirty="0" smtClean="0"/>
                  <a:t>:</a:t>
                </a:r>
              </a:p>
              <a:p>
                <a:endParaRPr lang="en-US" sz="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   </m:t>
                      </m:r>
                      <m:r>
                        <a:rPr lang="en-US" b="0">
                          <a:latin typeface="Cambria Math"/>
                        </a:rPr>
                        <m:t>(</m:t>
                      </m:r>
                      <m:r>
                        <a:rPr lang="en-US" i="1">
                          <a:latin typeface="Cambria Math"/>
                        </a:rPr>
                        <m:t>𝑭𝒂𝒊𝒍𝒖𝒓𝒆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𝑹𝒂𝒕𝒆</m:t>
                      </m:r>
                      <m:r>
                        <a:rPr lang="en-US" i="1">
                          <a:latin typeface="Cambria Math"/>
                        </a:rPr>
                        <m:t>)∙</m:t>
                      </m:r>
                      <m:r>
                        <a:rPr lang="en-US" i="1">
                          <a:latin typeface="Cambria Math"/>
                        </a:rPr>
                        <m:t>𝑷𝒓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𝑿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i="1">
                              <a:latin typeface="Cambria Math"/>
                            </a:rPr>
                            <m:t>, </m:t>
                          </m:r>
                          <m:r>
                            <a:rPr lang="en-US" i="1">
                              <a:latin typeface="Cambria Math"/>
                            </a:rPr>
                            <m:t>𝒕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latin typeface="Cambria Math"/>
                            </a:rPr>
                            <m:t>𝑻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𝒈𝒀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𝑻𝒈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𝑻𝒈</m:t>
                              </m:r>
                            </m:sup>
                          </m:sSup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 b="-5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Segment Loss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Average disk segment loss rate for two backup failures: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         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e>
                    </m:d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𝑻𝒈</m:t>
                        </m:r>
                      </m:sup>
                    </m:sSup>
                  </m:oMath>
                </a14:m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𝑺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𝑵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Average disk and memory segment loss rate for three simultaneous machine failures: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          </m:t>
                    </m:r>
                    <m:r>
                      <a:rPr lang="en-US" i="1" smtClean="0">
                        <a:latin typeface="Cambria Math"/>
                      </a:rPr>
                      <m:t>𝒈𝒀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𝑻𝒈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𝒆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</a:rPr>
                              <m:t>𝑻𝒈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  <m:r>
                                  <a:rPr lang="en-US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𝟏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𝑵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𝑺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Segment loss probabilities are accurate</a:t>
            </a:r>
          </a:p>
          <a:p>
            <a:endParaRPr lang="en-US" dirty="0" smtClean="0"/>
          </a:p>
          <a:p>
            <a:r>
              <a:rPr lang="en-US" dirty="0" smtClean="0"/>
              <a:t>Annual simultaneous crashes and annual segment loss rate are </a:t>
            </a:r>
            <a:r>
              <a:rPr lang="en-US" smtClean="0"/>
              <a:t>only </a:t>
            </a:r>
            <a:r>
              <a:rPr lang="en-US" b="1" i="1" smtClean="0"/>
              <a:t>lower </a:t>
            </a:r>
            <a:r>
              <a:rPr lang="en-US" b="1" i="1" dirty="0" smtClean="0"/>
              <a:t>bounds</a:t>
            </a:r>
            <a:r>
              <a:rPr lang="en-US" dirty="0" smtClean="0"/>
              <a:t>, the real numbers are probably higher</a:t>
            </a:r>
          </a:p>
          <a:p>
            <a:endParaRPr lang="en-US" dirty="0" smtClean="0"/>
          </a:p>
          <a:p>
            <a:r>
              <a:rPr lang="en-US" dirty="0" smtClean="0"/>
              <a:t>We do not take into account rare but feasible data center crash scenarios (e.g. power outages)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Numerical Results: Segment Disk Loss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180741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0.99999995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0.79972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0.14792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0.01587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0.054593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4.7889E-06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0.201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0.00195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0.4296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0.00486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8.88E-07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92180741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147403" r="-260892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0.99999995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0.79972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0.14792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0.01587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249020" r="-260892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0.054593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4.7889E-06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346753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0.201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0.00195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446753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0.4296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0.00486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8.88E-07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908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Numerical Results: Segment Disk Loss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26786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(1,000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0.878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0.182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0.0198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0.00699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6.09E-05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5.98E-07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2.4E-06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5 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0.0677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1.11E-07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267861"/>
                  </p:ext>
                </p:extLst>
              </p:nvPr>
            </p:nvGraphicFramePr>
            <p:xfrm>
              <a:off x="381000" y="1143000"/>
              <a:ext cx="8382000" cy="5105401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69740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(1,000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6565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</a:t>
                          </a:r>
                          <a:r>
                            <a:rPr lang="en-US" dirty="0" smtClean="0"/>
                            <a:t>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147403" r="-260892" b="-299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0.878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0.182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0.0198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249020" r="-260892" b="-20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0.00699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6.09E-05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5.98E-07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346753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0.0276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2.4E-06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  <a:tr h="9378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62" t="-446753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0.0677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1.11E-07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977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Segment Disk &amp; Memory Loss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7521476"/>
                  </p:ext>
                </p:extLst>
              </p:nvPr>
            </p:nvGraphicFramePr>
            <p:xfrm>
              <a:off x="457200" y="1524000"/>
              <a:ext cx="8382000" cy="4038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83147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and Memory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8314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2 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4.799E-08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𝑃𝑟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eqArr>
                                      <m:eqArr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𝑆𝑒𝑔𝑚𝑒𝑛𝑡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𝐿𝑜𝑠𝑠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 | 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3 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𝑏𝑎𝑐𝑘𝑢𝑝𝑠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,</m:t>
                                        </m:r>
                                      </m:e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4 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𝑠𝑖𝑚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. 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𝑐𝑟𝑎𝑠h𝑒𝑠</m:t>
                                        </m:r>
                                      </m:e>
                                    </m:eqArr>
                                  </m:e>
                                </m:d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1.978E-07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1.92E-10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Content Placeholder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77521476"/>
                  </p:ext>
                </p:extLst>
              </p:nvPr>
            </p:nvGraphicFramePr>
            <p:xfrm>
              <a:off x="457200" y="1524000"/>
              <a:ext cx="8382000" cy="403860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324906"/>
                    <a:gridCol w="1545984"/>
                    <a:gridCol w="1332859"/>
                    <a:gridCol w="1532227"/>
                    <a:gridCol w="1646024"/>
                  </a:tblGrid>
                  <a:tr h="831477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Segment Loss on Disk and Memory Probabilities</a:t>
                          </a:r>
                          <a:endParaRPr lang="en-US" baseline="0" dirty="0" smtClean="0"/>
                        </a:p>
                        <a:p>
                          <a:pPr algn="ctr"/>
                          <a:r>
                            <a:rPr lang="en-US" baseline="0" dirty="0" smtClean="0"/>
                            <a:t>(8,000 segments per machine, 50 machines per rack)</a:t>
                          </a:r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8314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Number of machines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100,000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1,000,000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42564" r="-260892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0.05459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0.000487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4.8E-06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4.799E-08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</a:tr>
                  <a:tr h="118782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242564" r="-2608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0.00026</a:t>
                          </a:r>
                          <a:endParaRPr lang="en-US" sz="1800" b="1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1.978E-07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1.92E-10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</a:t>
                          </a:r>
                        </a:p>
                      </a:txBody>
                      <a:tcPr marL="9525" marR="9525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7535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Rates of Simultaneous Crashes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034525"/>
              </p:ext>
            </p:extLst>
          </p:nvPr>
        </p:nvGraphicFramePr>
        <p:xfrm>
          <a:off x="457200" y="1524000"/>
          <a:ext cx="8382000" cy="40403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4906"/>
                <a:gridCol w="1545984"/>
                <a:gridCol w="1332859"/>
                <a:gridCol w="1532227"/>
                <a:gridCol w="1646024"/>
              </a:tblGrid>
              <a:tr h="831477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Simultaneous Crash Rate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(each machine fails 2 times a year, 50 machines per rack)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31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machines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rate of 2 machines failing simultaneously (different racks)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1.379E-05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0.0158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15.862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14171.6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r</a:t>
                      </a:r>
                      <a:r>
                        <a:rPr lang="en-US" dirty="0" smtClean="0"/>
                        <a:t>ate</a:t>
                      </a:r>
                      <a:r>
                        <a:rPr lang="en-US" baseline="0" dirty="0" smtClean="0"/>
                        <a:t> of 3 machines failing simultaneously (different racks)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4.97E-10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6.595E-06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0.0667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599.17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57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Numerical Results: Segment Loss Rates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975319"/>
              </p:ext>
            </p:extLst>
          </p:nvPr>
        </p:nvGraphicFramePr>
        <p:xfrm>
          <a:off x="457200" y="1524000"/>
          <a:ext cx="83820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24906"/>
                <a:gridCol w="1545984"/>
                <a:gridCol w="1332859"/>
                <a:gridCol w="1532227"/>
                <a:gridCol w="1646024"/>
              </a:tblGrid>
              <a:tr h="831477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Segment Loss Rate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(each machine fails 2 times a year, 50 machines per rack)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8314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machines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segment loss rate for 2 backups, 3 crashes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7.53E-07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7.71E-06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7.62E-05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0.00068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187823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Annual segment loss rate for 3 backups, 4 crashes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1.313E-13</a:t>
                      </a:r>
                      <a:endParaRPr lang="en-US" sz="18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1.3E-12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1.284E-11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 E-10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Segment Loss Probabilities</a:t>
            </a:r>
          </a:p>
          <a:p>
            <a:r>
              <a:rPr lang="en-US" dirty="0" smtClean="0"/>
              <a:t>Simultaneous Crash Probabilities</a:t>
            </a:r>
          </a:p>
          <a:p>
            <a:r>
              <a:rPr lang="en-US" dirty="0" smtClean="0"/>
              <a:t>Average Segment Loss Rate</a:t>
            </a:r>
          </a:p>
          <a:p>
            <a:r>
              <a:rPr lang="en-US" dirty="0" smtClean="0"/>
              <a:t>Numerical Results</a:t>
            </a:r>
          </a:p>
          <a:p>
            <a:r>
              <a:rPr lang="en-US" dirty="0" smtClean="0"/>
              <a:t>Conclusions &amp; Takeaways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case of big data center crash, 2 backups are not enough</a:t>
            </a:r>
          </a:p>
          <a:p>
            <a:pPr lvl="1"/>
            <a:r>
              <a:rPr lang="en-US" sz="1800" dirty="0" smtClean="0"/>
              <a:t>For example: power outage takes out all memory, ~100% data loss if two machines do not reboot out of 1000 machine cluster</a:t>
            </a:r>
          </a:p>
          <a:p>
            <a:endParaRPr lang="en-US" sz="2000" dirty="0" smtClean="0"/>
          </a:p>
          <a:p>
            <a:r>
              <a:rPr lang="en-US" sz="2000" dirty="0" smtClean="0"/>
              <a:t>2 backups are also risky in case of 3 simultaneous failures </a:t>
            </a:r>
          </a:p>
          <a:p>
            <a:pPr lvl="1"/>
            <a:r>
              <a:rPr lang="en-US" sz="1800" dirty="0" smtClean="0"/>
              <a:t>~5% data loss with 1000 machines</a:t>
            </a:r>
          </a:p>
          <a:p>
            <a:endParaRPr lang="en-US" sz="2000" dirty="0"/>
          </a:p>
          <a:p>
            <a:r>
              <a:rPr lang="en-US" sz="2000" dirty="0" smtClean="0"/>
              <a:t>If our independent crash model is a good approximation, 2 backups are safe for ordinary crash scenarios</a:t>
            </a:r>
          </a:p>
          <a:p>
            <a:endParaRPr lang="en-US" sz="2000" dirty="0"/>
          </a:p>
          <a:p>
            <a:r>
              <a:rPr lang="en-US" sz="2000" dirty="0" smtClean="0"/>
              <a:t>In most cases, using 3 backups instead of 2 significantly reduces crash probabilities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</a:t>
            </a:r>
            <a:r>
              <a:rPr lang="en-US" sz="2000" dirty="0" smtClean="0"/>
              <a:t>umber of backups per segment should be a configurable system parameter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Consider using 3 backups for important data, 2 backups for ordinary data</a:t>
            </a:r>
          </a:p>
          <a:p>
            <a:pPr lvl="1"/>
            <a:r>
              <a:rPr lang="en-US" dirty="0" smtClean="0"/>
              <a:t>Pros: lower data loss rate, provide majority in case of inconsistencies</a:t>
            </a:r>
          </a:p>
          <a:p>
            <a:pPr lvl="1"/>
            <a:r>
              <a:rPr lang="en-US" dirty="0" smtClean="0"/>
              <a:t>Con: higher I/O bandwidth for writes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Consider backing up segments in bigger chunks</a:t>
            </a:r>
          </a:p>
          <a:p>
            <a:pPr lvl="1"/>
            <a:r>
              <a:rPr lang="en-US" dirty="0" smtClean="0"/>
              <a:t>Pros: lower data loss rate, recovery time determined by slowest machine, easier to manage fewer backups (smaller tables, less coordination)</a:t>
            </a:r>
          </a:p>
          <a:p>
            <a:pPr lvl="1"/>
            <a:r>
              <a:rPr lang="en-US" dirty="0" smtClean="0"/>
              <a:t>Con: bigger chunks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lower recovery throughput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RAMCloud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9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1CAF1D02-F392-4F29-8C01-F9BA1B44697E}" type="slidenum">
              <a:rPr lang="en-US">
                <a:solidFill>
                  <a:schemeClr val="bg2"/>
                </a:solidFill>
              </a:rPr>
              <a:pPr eaLnBrk="1" hangingPunct="1"/>
              <a:t>22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THANK YOU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 the assumptions of </a:t>
            </a:r>
            <a:r>
              <a:rPr lang="en-US" dirty="0" err="1" smtClean="0"/>
              <a:t>RAMCloud’s</a:t>
            </a:r>
            <a:r>
              <a:rPr lang="en-US" dirty="0" smtClean="0"/>
              <a:t> recovery mechanism</a:t>
            </a:r>
          </a:p>
          <a:p>
            <a:pPr lvl="1" eaLnBrk="1" hangingPunct="1"/>
            <a:r>
              <a:rPr lang="en-US" dirty="0" smtClean="0"/>
              <a:t>Are 2 disk backups per segment enough?</a:t>
            </a:r>
          </a:p>
          <a:p>
            <a:pPr lvl="1" eaLnBrk="1" hangingPunct="1"/>
            <a:r>
              <a:rPr lang="en-US" dirty="0" smtClean="0"/>
              <a:t>Is </a:t>
            </a:r>
            <a:r>
              <a:rPr lang="en-US" smtClean="0"/>
              <a:t>it a good idea to </a:t>
            </a:r>
            <a:r>
              <a:rPr lang="en-US" dirty="0" smtClean="0"/>
              <a:t>backup every segment independently and randomly? </a:t>
            </a:r>
          </a:p>
          <a:p>
            <a:pPr lvl="1" eaLnBrk="1" hangingPunct="1"/>
            <a:r>
              <a:rPr lang="en-US" dirty="0" smtClean="0"/>
              <a:t>If we suddenly lose all our memory (i.e. power outage), is our data protected?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Estimate rate and probability of segment loss in </a:t>
            </a:r>
            <a:r>
              <a:rPr lang="en-US" dirty="0" err="1" smtClean="0"/>
              <a:t>RAMCloud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741F1B57-A4B3-4582-810F-D184BE2F1292}" type="slidenum">
              <a:rPr lang="en-US">
                <a:solidFill>
                  <a:schemeClr val="bg2"/>
                </a:solidFill>
              </a:rPr>
              <a:pPr eaLnBrk="1" hangingPunct="1"/>
              <a:t>3</a:t>
            </a:fld>
            <a:endParaRPr 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Segment Loss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953000"/>
                <a:ext cx="8229600" cy="1173163"/>
              </a:xfrm>
            </p:spPr>
            <p:txBody>
              <a:bodyPr/>
              <a:lstStyle/>
              <a:p>
                <a:pPr eaLnBrk="1" hangingPunct="1"/>
                <a:r>
                  <a:rPr lang="en-US" b="1" dirty="0" smtClean="0"/>
                  <a:t>2 backups fail: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b="1" i="1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</m:d>
                  </m:oMath>
                </a14:m>
                <a:endParaRPr lang="en-US" i="1" dirty="0" smtClean="0"/>
              </a:p>
              <a:p>
                <a:pPr eaLnBrk="1" hangingPunct="1"/>
                <a:r>
                  <a:rPr lang="en-US" dirty="0" smtClean="0"/>
                  <a:t>2 backups and 1 master fail: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𝑴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≠∅</m:t>
                        </m:r>
                      </m:e>
                    </m:d>
                  </m:oMath>
                </a14:m>
                <a:endParaRPr lang="en-US" b="1" dirty="0" smtClean="0">
                  <a:ea typeface="Cambria Math"/>
                </a:endParaRPr>
              </a:p>
              <a:p>
                <a:pPr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512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953000"/>
                <a:ext cx="8229600" cy="1173163"/>
              </a:xfrm>
              <a:blipFill rotWithShape="1">
                <a:blip r:embed="rId2"/>
                <a:stretch>
                  <a:fillRect l="-741" t="-2083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bg2"/>
                </a:solidFill>
              </a:rPr>
              <a:t>November 16, 2010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RAMCloud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Slide </a:t>
            </a:r>
            <a:fld id="{1157E183-2BCC-4DC0-B3FE-1DB88A816887}" type="slidenum">
              <a:rPr lang="en-US">
                <a:solidFill>
                  <a:schemeClr val="bg2"/>
                </a:solidFill>
              </a:rPr>
              <a:pPr eaLnBrk="1" hangingPunct="1"/>
              <a:t>4</a:t>
            </a:fld>
            <a:endParaRPr lang="en-US">
              <a:solidFill>
                <a:schemeClr val="bg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val 1"/>
              <p:cNvSpPr/>
              <p:nvPr/>
            </p:nvSpPr>
            <p:spPr bwMode="auto">
              <a:xfrm>
                <a:off x="14478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2" name="Oval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1371600"/>
                <a:ext cx="685800" cy="685800"/>
              </a:xfrm>
              <a:prstGeom prst="ellipse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/>
              <p:nvPr/>
            </p:nvSpPr>
            <p:spPr bwMode="auto">
              <a:xfrm>
                <a:off x="27432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1371600"/>
                <a:ext cx="685800" cy="685800"/>
              </a:xfrm>
              <a:prstGeom prst="ellipse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/>
              <p:nvPr/>
            </p:nvSpPr>
            <p:spPr bwMode="auto">
              <a:xfrm>
                <a:off x="7086600" y="1371600"/>
                <a:ext cx="685800" cy="685800"/>
              </a:xfrm>
              <a:prstGeom prst="ellipse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1371600"/>
                <a:ext cx="685800" cy="685800"/>
              </a:xfrm>
              <a:prstGeom prst="ellipse">
                <a:avLst/>
              </a:prstGeom>
              <a:blipFill rotWithShape="1">
                <a:blip r:embed="rId5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 bwMode="auto">
          <a:xfrm>
            <a:off x="5533156" y="1924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/>
              <p:cNvSpPr/>
              <p:nvPr/>
            </p:nvSpPr>
            <p:spPr bwMode="auto">
              <a:xfrm>
                <a:off x="1371600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3" name="Ova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2566553"/>
                <a:ext cx="685800" cy="685800"/>
              </a:xfrm>
              <a:prstGeom prst="ellipse">
                <a:avLst/>
              </a:prstGeom>
              <a:blipFill rotWithShape="1">
                <a:blip r:embed="rId6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val 13"/>
              <p:cNvSpPr/>
              <p:nvPr/>
            </p:nvSpPr>
            <p:spPr bwMode="auto">
              <a:xfrm>
                <a:off x="2140527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4" name="Ova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40527" y="2566553"/>
                <a:ext cx="685800" cy="685800"/>
              </a:xfrm>
              <a:prstGeom prst="ellipse">
                <a:avLst/>
              </a:prstGeom>
              <a:blipFill rotWithShape="1">
                <a:blip r:embed="rId7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val 17"/>
              <p:cNvSpPr/>
              <p:nvPr/>
            </p:nvSpPr>
            <p:spPr bwMode="auto">
              <a:xfrm>
                <a:off x="3810000" y="2566553"/>
                <a:ext cx="685800" cy="6858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2,</m:t>
                          </m:r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18" name="Oval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2566553"/>
                <a:ext cx="685800" cy="685800"/>
              </a:xfrm>
              <a:prstGeom prst="ellipse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 bwMode="auto">
          <a:xfrm flipH="1">
            <a:off x="1790700" y="1828800"/>
            <a:ext cx="952500" cy="7377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/>
          <p:cNvCxnSpPr>
            <a:stCxn id="8" idx="3"/>
            <a:endCxn id="14" idx="0"/>
          </p:cNvCxnSpPr>
          <p:nvPr/>
        </p:nvCxnSpPr>
        <p:spPr bwMode="auto">
          <a:xfrm flipH="1">
            <a:off x="2483427" y="1956967"/>
            <a:ext cx="360206" cy="609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>
            <a:stCxn id="8" idx="5"/>
            <a:endCxn id="18" idx="0"/>
          </p:cNvCxnSpPr>
          <p:nvPr/>
        </p:nvCxnSpPr>
        <p:spPr bwMode="auto">
          <a:xfrm>
            <a:off x="3328567" y="1956967"/>
            <a:ext cx="824333" cy="609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7"/>
          <p:cNvSpPr/>
          <p:nvPr/>
        </p:nvSpPr>
        <p:spPr bwMode="auto">
          <a:xfrm>
            <a:off x="5257805" y="1920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987640" y="1920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593516" y="3067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3318165" y="3063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3048000" y="3063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val 37"/>
              <p:cNvSpPr/>
              <p:nvPr/>
            </p:nvSpPr>
            <p:spPr bwMode="auto">
              <a:xfrm>
                <a:off x="14478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38" name="Oval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4038600"/>
                <a:ext cx="685800" cy="685800"/>
              </a:xfrm>
              <a:prstGeom prst="ellipse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val 38"/>
              <p:cNvSpPr/>
              <p:nvPr/>
            </p:nvSpPr>
            <p:spPr bwMode="auto">
              <a:xfrm>
                <a:off x="27432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39" name="Oval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4038600"/>
                <a:ext cx="685800" cy="685800"/>
              </a:xfrm>
              <a:prstGeom prst="ellipse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val 39"/>
              <p:cNvSpPr/>
              <p:nvPr/>
            </p:nvSpPr>
            <p:spPr bwMode="auto">
              <a:xfrm>
                <a:off x="7086600" y="4038600"/>
                <a:ext cx="685800" cy="6858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kumimoji="0" lang="en-US" sz="18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mc:Choice>
        <mc:Fallback xmlns="">
          <p:sp>
            <p:nvSpPr>
              <p:cNvPr id="40" name="Oval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4038600"/>
                <a:ext cx="685800" cy="685800"/>
              </a:xfrm>
              <a:prstGeom prst="ellipse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 bwMode="auto">
          <a:xfrm>
            <a:off x="5533156" y="4591050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257805" y="4587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987640" y="4587585"/>
            <a:ext cx="57150" cy="5715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4" name="Straight Arrow Connector 33"/>
          <p:cNvCxnSpPr>
            <a:stCxn id="18" idx="3"/>
            <a:endCxn id="38" idx="7"/>
          </p:cNvCxnSpPr>
          <p:nvPr/>
        </p:nvCxnSpPr>
        <p:spPr bwMode="auto">
          <a:xfrm flipH="1">
            <a:off x="2033167" y="3151920"/>
            <a:ext cx="187726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8" idx="5"/>
          </p:cNvCxnSpPr>
          <p:nvPr/>
        </p:nvCxnSpPr>
        <p:spPr bwMode="auto">
          <a:xfrm>
            <a:off x="4395367" y="3151920"/>
            <a:ext cx="1137789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/>
          <p:cNvCxnSpPr>
            <a:stCxn id="14" idx="5"/>
          </p:cNvCxnSpPr>
          <p:nvPr/>
        </p:nvCxnSpPr>
        <p:spPr bwMode="auto">
          <a:xfrm>
            <a:off x="2725894" y="3151920"/>
            <a:ext cx="176990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Arrow Connector 47"/>
          <p:cNvCxnSpPr>
            <a:endCxn id="38" idx="0"/>
          </p:cNvCxnSpPr>
          <p:nvPr/>
        </p:nvCxnSpPr>
        <p:spPr bwMode="auto">
          <a:xfrm flipH="1">
            <a:off x="1790700" y="3252353"/>
            <a:ext cx="571500" cy="7862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Arrow Connector 49"/>
          <p:cNvCxnSpPr>
            <a:stCxn id="13" idx="5"/>
          </p:cNvCxnSpPr>
          <p:nvPr/>
        </p:nvCxnSpPr>
        <p:spPr bwMode="auto">
          <a:xfrm>
            <a:off x="1956967" y="3151920"/>
            <a:ext cx="1953466" cy="9871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3" idx="4"/>
            <a:endCxn id="39" idx="1"/>
          </p:cNvCxnSpPr>
          <p:nvPr/>
        </p:nvCxnSpPr>
        <p:spPr bwMode="auto">
          <a:xfrm>
            <a:off x="1714500" y="3252353"/>
            <a:ext cx="1129133" cy="886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Each master </a:t>
            </a:r>
            <a:r>
              <a:rPr lang="en-US" dirty="0" smtClean="0"/>
              <a:t>randomly uniformly and independently distributes </a:t>
            </a:r>
            <a:r>
              <a:rPr lang="en-US" dirty="0"/>
              <a:t>one copy of each of its segments to two different </a:t>
            </a:r>
            <a:r>
              <a:rPr lang="en-US" dirty="0" smtClean="0"/>
              <a:t>backups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backup </a:t>
            </a:r>
            <a:r>
              <a:rPr lang="en-US" dirty="0" smtClean="0"/>
              <a:t>cannot </a:t>
            </a:r>
            <a:r>
              <a:rPr lang="en-US" dirty="0"/>
              <a:t>hold a segment that belongs to a master with the same master </a:t>
            </a:r>
            <a:r>
              <a:rPr lang="en-US" dirty="0" smtClean="0"/>
              <a:t>index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Probability of Segment Loss for 2 Backups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4906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∅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𝑆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𝑃𝑟</m:t>
                              </m:r>
                              <m:d>
                                <m:dPr>
                                  <m:ctrlP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𝑀</m:t>
                                          </m:r>
                                        </m:e>
                                        <m:sub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>
                                              <a:latin typeface="Cambria Math"/>
                                            </a:rPr>
                                            <m:t>𝑙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∈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  <a:ea typeface="Cambria Math"/>
                                        </a:rPr>
                                        <m:t>∩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sz="2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𝑑𝑖𝑓𝑓𝑒𝑟𝑒𝑛𝑡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0, 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b="0" i="1">
                          <a:latin typeface="Cambria Math"/>
                          <a:ea typeface="Cambria Math"/>
                        </a:rPr>
                        <m:t>𝑙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b="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>
                              <a:latin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∅</m:t>
                          </m:r>
                        </m:e>
                      </m:d>
                      <m:r>
                        <a:rPr lang="en-US" b="0" i="1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b="0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e>
                          </m:eqArr>
                        </m:sub>
                        <m:sup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en-US" b="0" i="1">
                              <a:latin typeface="Cambria Math"/>
                              <a:ea typeface="Cambria Math"/>
                            </a:rPr>
                            <m:t>𝑆</m:t>
                          </m:r>
                        </m:sup>
                        <m:e>
                          <m:d>
                            <m:dPr>
                              <m:ctrlPr>
                                <a:rPr lang="en-US" b="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d>
                                    <m:dPr>
                                      <m:ctrlPr>
                                        <a:rPr lang="en-US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𝑁</m:t>
                                      </m:r>
                                      <m:r>
                                        <a:rPr lang="en-US" b="0" i="1">
                                          <a:latin typeface="Cambria Math"/>
                                        </a:rPr>
                                        <m:t>−2</m:t>
                                      </m:r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i="1">
                                <a:latin typeface="Cambria Math"/>
                              </a:rPr>
                              <m:t>𝑩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𝒋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≠∅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𝟐</m:t>
                            </m:r>
                          </m:e>
                        </m:d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4906963"/>
              </a:xfrm>
              <a:blipFill rotWithShape="1">
                <a:blip r:embed="rId2"/>
                <a:stretch>
                  <a:fillRect l="-1111" b="-1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2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Probability of Segment Loss for 2 Backups and 1 Master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4906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𝑃𝑟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≠∅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𝑃𝑟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latin typeface="Cambria Math"/>
                                      <a:ea typeface="Cambria Math"/>
                                    </a:rPr>
                                    <m:t>∩</m:t>
                                  </m:r>
                                  <m:r>
                                    <a:rPr lang="en-US" b="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n-US" b="0" i="1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>
                                  <a:latin typeface="Cambria Math"/>
                                  <a:ea typeface="Cambria Math"/>
                                </a:rPr>
                                <m:t>∅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smtClean="0">
                    <a:sym typeface="Wingdings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𝑷𝒓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 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𝒐𝒓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 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𝒐𝒓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𝒌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𝑩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/>
                                    <a:ea typeface="Cambria Math"/>
                                  </a:rPr>
                                  <m:t>∩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US" b="1" i="1" smtClean="0">
                                    <a:latin typeface="Cambria Math"/>
                                  </a:rPr>
                                  <m:t>𝒋</m:t>
                                </m:r>
                              </m:sub>
                            </m:s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≠∅</m:t>
                            </m:r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  <m:r>
                      <a:rPr lang="en-US" b="1" i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1" i="0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 b="1" i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/>
                                  </a:rPr>
                                  <m:t>𝟐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𝑺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0" dirty="0"/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4906963"/>
              </a:xfrm>
              <a:blipFill rotWithShape="1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of the Same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Probability of losing segment in disk when using 3 backups per segments with k simultaneous failures: 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𝒌</m:t>
                                        </m:r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!</m:t>
                                        </m:r>
                                      </m:num>
                                      <m:den>
                                        <m:d>
                                          <m:dPr>
                                            <m:ctrlPr>
                                              <a:rPr lang="en-US" i="1" smtClean="0"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𝒌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𝟑</m:t>
                                            </m:r>
                                          </m:e>
                                        </m:d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!</m:t>
                                        </m:r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  <m:d>
                          <m:dPr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𝑵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e>
                        </m:d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Probability of losing segment in disk and memory when using 3 backups per segments with 4 simultaneous failures: 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smtClean="0"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1" i="1" smtClean="0">
                                    <a:latin typeface="Cambria Math"/>
                                  </a:rPr>
                                  <m:t>𝟔</m:t>
                                </m:r>
                              </m:num>
                              <m:den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𝑵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1" i="1" smtClean="0">
                                        <a:latin typeface="Cambria Math"/>
                                      </a:rPr>
                                      <m:t>𝟑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𝑺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870" r="-444" b="-2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/>
            <a:r>
              <a:rPr lang="en-US" dirty="0"/>
              <a:t>November 16,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Intermezzo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we done so far?</a:t>
            </a:r>
          </a:p>
          <a:p>
            <a:pPr lvl="1"/>
            <a:r>
              <a:rPr lang="en-US" dirty="0" smtClean="0"/>
              <a:t>We calculated the probability of losing at least one copy of a segment </a:t>
            </a:r>
            <a:r>
              <a:rPr lang="en-US" b="1" i="1" dirty="0" smtClean="0"/>
              <a:t>on disk</a:t>
            </a:r>
            <a:r>
              <a:rPr lang="en-US" dirty="0" smtClean="0"/>
              <a:t> given two simultaneous failures of backups</a:t>
            </a:r>
          </a:p>
          <a:p>
            <a:pPr lvl="1"/>
            <a:r>
              <a:rPr lang="en-US" dirty="0" smtClean="0"/>
              <a:t>We calculated the probability of losing at least one copy of a segment </a:t>
            </a:r>
            <a:r>
              <a:rPr lang="en-US" b="1" i="1" dirty="0" smtClean="0"/>
              <a:t>on disk and on memory</a:t>
            </a:r>
            <a:r>
              <a:rPr lang="en-US" dirty="0" smtClean="0"/>
              <a:t> given the simultaneous failure of three machines</a:t>
            </a:r>
          </a:p>
          <a:p>
            <a:pPr lvl="1"/>
            <a:endParaRPr lang="en-US" dirty="0"/>
          </a:p>
          <a:p>
            <a:r>
              <a:rPr lang="en-US" dirty="0" smtClean="0"/>
              <a:t>What can we do now?</a:t>
            </a:r>
          </a:p>
          <a:p>
            <a:pPr lvl="1"/>
            <a:r>
              <a:rPr lang="en-US" dirty="0" smtClean="0"/>
              <a:t>Try to estimate the rate of simultaneous machine failures in a </a:t>
            </a:r>
            <a:r>
              <a:rPr lang="en-US" dirty="0" err="1" smtClean="0"/>
              <a:t>RAMCloud</a:t>
            </a:r>
            <a:r>
              <a:rPr lang="en-US" dirty="0" smtClean="0"/>
              <a:t> data center</a:t>
            </a:r>
          </a:p>
          <a:p>
            <a:pPr lvl="1"/>
            <a:r>
              <a:rPr lang="en-US" dirty="0" smtClean="0"/>
              <a:t>Estimate </a:t>
            </a:r>
            <a:r>
              <a:rPr lang="en-US" dirty="0" err="1" smtClean="0"/>
              <a:t>RAMCloud’s</a:t>
            </a:r>
            <a:r>
              <a:rPr lang="en-US" dirty="0" smtClean="0"/>
              <a:t> annual segment loss rate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16,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RAMCloud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B729FAB-51E1-4625-A23F-C60C4BDBBB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1F0FF"/>
      </a:accent1>
      <a:accent2>
        <a:srgbClr val="0050A0"/>
      </a:accent2>
      <a:accent3>
        <a:srgbClr val="FFFFFF"/>
      </a:accent3>
      <a:accent4>
        <a:srgbClr val="000000"/>
      </a:accent4>
      <a:accent5>
        <a:srgbClr val="EEF6FF"/>
      </a:accent5>
      <a:accent6>
        <a:srgbClr val="004891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9185</TotalTime>
  <Words>1896</Words>
  <Application>Microsoft Office PowerPoint</Application>
  <PresentationFormat>On-screen Show (4:3)</PresentationFormat>
  <Paragraphs>297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Analysis of RAMCloud Crash Probabilities</vt:lpstr>
      <vt:lpstr>Outline</vt:lpstr>
      <vt:lpstr>Motivation</vt:lpstr>
      <vt:lpstr>Segment Loss Probabilities</vt:lpstr>
      <vt:lpstr>Assumptions</vt:lpstr>
      <vt:lpstr>Probability of Segment Loss for 2 Backups</vt:lpstr>
      <vt:lpstr>Probability of Segment Loss for 2 Backups and 1 Master</vt:lpstr>
      <vt:lpstr>More of the Same</vt:lpstr>
      <vt:lpstr>Intermezzo</vt:lpstr>
      <vt:lpstr>Simultaneous Crashes</vt:lpstr>
      <vt:lpstr>Assumptions</vt:lpstr>
      <vt:lpstr>Average Simultaneous Crash Rate</vt:lpstr>
      <vt:lpstr>Average Segment Loss Rate</vt:lpstr>
      <vt:lpstr>Numerical Results</vt:lpstr>
      <vt:lpstr>Numerical Results: Segment Disk Loss</vt:lpstr>
      <vt:lpstr>Numerical Results: Segment Disk Loss</vt:lpstr>
      <vt:lpstr>Numerical Results: Segment Disk &amp; Memory Loss</vt:lpstr>
      <vt:lpstr>Numerical Results: Rates of Simultaneous Crashes</vt:lpstr>
      <vt:lpstr>Numerical Results: Segment Loss Rates</vt:lpstr>
      <vt:lpstr>Conclusions &amp; Takeaways</vt:lpstr>
      <vt:lpstr>Suggestions for Improvement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Asaf Cidon</cp:lastModifiedBy>
  <cp:revision>392</cp:revision>
  <dcterms:created xsi:type="dcterms:W3CDTF">2008-10-19T02:20:00Z</dcterms:created>
  <dcterms:modified xsi:type="dcterms:W3CDTF">2010-11-17T06:48:58Z</dcterms:modified>
</cp:coreProperties>
</file>