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321" r:id="rId2"/>
    <p:sldId id="460" r:id="rId3"/>
    <p:sldId id="464" r:id="rId4"/>
    <p:sldId id="462" r:id="rId5"/>
    <p:sldId id="437" r:id="rId6"/>
    <p:sldId id="438" r:id="rId7"/>
    <p:sldId id="439" r:id="rId8"/>
    <p:sldId id="440" r:id="rId9"/>
    <p:sldId id="463" r:id="rId10"/>
    <p:sldId id="454" r:id="rId11"/>
    <p:sldId id="458" r:id="rId12"/>
    <p:sldId id="474" r:id="rId13"/>
    <p:sldId id="473" r:id="rId14"/>
    <p:sldId id="475" r:id="rId15"/>
    <p:sldId id="467" r:id="rId16"/>
    <p:sldId id="468" r:id="rId17"/>
    <p:sldId id="469" r:id="rId18"/>
    <p:sldId id="470" r:id="rId19"/>
    <p:sldId id="444" r:id="rId20"/>
    <p:sldId id="478" r:id="rId21"/>
    <p:sldId id="479" r:id="rId22"/>
    <p:sldId id="476" r:id="rId23"/>
    <p:sldId id="480" r:id="rId24"/>
    <p:sldId id="448" r:id="rId25"/>
    <p:sldId id="451" r:id="rId26"/>
    <p:sldId id="442" r:id="rId2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EAEAEA"/>
    <a:srgbClr val="633B13"/>
    <a:srgbClr val="EDFFED"/>
    <a:srgbClr val="7495D8"/>
    <a:srgbClr val="4974CB"/>
    <a:srgbClr val="E9FFE9"/>
    <a:srgbClr val="808080"/>
    <a:srgbClr val="4D4D4D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28,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28,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28,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28, 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28,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28,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28,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715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28,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28,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28,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28,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28,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RAMCloud: Scalable</a:t>
            </a:r>
            <a:br>
              <a:rPr lang="en-US" dirty="0"/>
            </a:br>
            <a:r>
              <a:rPr lang="en-US" dirty="0"/>
              <a:t>High-Performance Storage Entirely in DRAM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429000"/>
            <a:ext cx="7239000" cy="16002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John Ousterhout</a:t>
            </a:r>
            <a:endParaRPr lang="en-US" sz="2200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Stanford University</a:t>
            </a:r>
          </a:p>
          <a:p>
            <a:pPr eaLnBrk="1" hangingPunct="1"/>
            <a:endParaRPr lang="en-US" sz="1600" dirty="0"/>
          </a:p>
          <a:p>
            <a:pPr eaLnBrk="1" hangingPunct="1"/>
            <a:r>
              <a:rPr lang="en-US" sz="1600" dirty="0">
                <a:solidFill>
                  <a:srgbClr val="777777"/>
                </a:solidFill>
              </a:rPr>
              <a:t>(with </a:t>
            </a:r>
            <a:r>
              <a:rPr lang="en-US" sz="1600" dirty="0" err="1" smtClean="0">
                <a:solidFill>
                  <a:srgbClr val="777777"/>
                </a:solidFill>
              </a:rPr>
              <a:t>Nandu</a:t>
            </a:r>
            <a:r>
              <a:rPr lang="en-US" sz="1600" dirty="0" smtClean="0">
                <a:solidFill>
                  <a:srgbClr val="777777"/>
                </a:solidFill>
              </a:rPr>
              <a:t> Jayakumar, </a:t>
            </a:r>
            <a:r>
              <a:rPr lang="en-US" sz="1600" dirty="0">
                <a:solidFill>
                  <a:srgbClr val="777777"/>
                </a:solidFill>
              </a:rPr>
              <a:t>Diego Ongaro, Mendel Rosenblum</a:t>
            </a:r>
            <a:r>
              <a:rPr lang="en-US" sz="1600" dirty="0" smtClean="0">
                <a:solidFill>
                  <a:srgbClr val="777777"/>
                </a:solidFill>
              </a:rPr>
              <a:t>,</a:t>
            </a:r>
            <a:br>
              <a:rPr lang="en-US" sz="1600" dirty="0" smtClean="0">
                <a:solidFill>
                  <a:srgbClr val="777777"/>
                </a:solidFill>
              </a:rPr>
            </a:br>
            <a:r>
              <a:rPr lang="en-US" sz="1600" dirty="0" smtClean="0">
                <a:solidFill>
                  <a:srgbClr val="777777"/>
                </a:solidFill>
              </a:rPr>
              <a:t>Stephen </a:t>
            </a:r>
            <a:r>
              <a:rPr lang="en-US" sz="1600" dirty="0">
                <a:solidFill>
                  <a:srgbClr val="777777"/>
                </a:solidFill>
              </a:rPr>
              <a:t>Rumble, and Ryan Stutsman)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Straight Connector 125"/>
          <p:cNvCxnSpPr>
            <a:stCxn id="125" idx="1"/>
          </p:cNvCxnSpPr>
          <p:nvPr/>
        </p:nvCxnSpPr>
        <p:spPr>
          <a:xfrm flipH="1">
            <a:off x="5496732" y="3695700"/>
            <a:ext cx="980268" cy="0"/>
          </a:xfrm>
          <a:prstGeom prst="line">
            <a:avLst/>
          </a:prstGeom>
          <a:ln w="25400" cap="rnd">
            <a:solidFill>
              <a:srgbClr val="3447B8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37" idx="0"/>
          </p:cNvCxnSpPr>
          <p:nvPr/>
        </p:nvCxnSpPr>
        <p:spPr>
          <a:xfrm>
            <a:off x="2992465" y="4114800"/>
            <a:ext cx="0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endCxn id="47" idx="0"/>
          </p:cNvCxnSpPr>
          <p:nvPr/>
        </p:nvCxnSpPr>
        <p:spPr>
          <a:xfrm>
            <a:off x="4170336" y="4191000"/>
            <a:ext cx="0" cy="4572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58" idx="0"/>
          </p:cNvCxnSpPr>
          <p:nvPr/>
        </p:nvCxnSpPr>
        <p:spPr>
          <a:xfrm>
            <a:off x="5029200" y="4114800"/>
            <a:ext cx="935065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endCxn id="7" idx="0"/>
          </p:cNvCxnSpPr>
          <p:nvPr/>
        </p:nvCxnSpPr>
        <p:spPr>
          <a:xfrm flipH="1">
            <a:off x="1808136" y="4114800"/>
            <a:ext cx="668364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0" idx="2"/>
          </p:cNvCxnSpPr>
          <p:nvPr/>
        </p:nvCxnSpPr>
        <p:spPr>
          <a:xfrm flipH="1">
            <a:off x="2992464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5" idx="2"/>
          </p:cNvCxnSpPr>
          <p:nvPr/>
        </p:nvCxnSpPr>
        <p:spPr>
          <a:xfrm flipH="1">
            <a:off x="4170335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0" idx="2"/>
          </p:cNvCxnSpPr>
          <p:nvPr/>
        </p:nvCxnSpPr>
        <p:spPr>
          <a:xfrm flipH="1">
            <a:off x="5029200" y="2590800"/>
            <a:ext cx="935065" cy="6858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69" idx="2"/>
          </p:cNvCxnSpPr>
          <p:nvPr/>
        </p:nvCxnSpPr>
        <p:spPr>
          <a:xfrm>
            <a:off x="1808136" y="2590800"/>
            <a:ext cx="747793" cy="60442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28,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Architecture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1371600" y="4648200"/>
            <a:ext cx="873071" cy="1034415"/>
            <a:chOff x="1905000" y="3429000"/>
            <a:chExt cx="873071" cy="1034415"/>
          </a:xfrm>
        </p:grpSpPr>
        <p:sp>
          <p:nvSpPr>
            <p:cNvPr id="7" name="Rounded Rectangle 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11" name="Straight Connector 10"/>
            <p:cNvCxnSpPr>
              <a:stCxn id="7" idx="1"/>
              <a:endCxn id="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31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2555929" y="4648200"/>
            <a:ext cx="873071" cy="1034415"/>
            <a:chOff x="1905000" y="3429000"/>
            <a:chExt cx="873071" cy="1034415"/>
          </a:xfrm>
        </p:grpSpPr>
        <p:sp>
          <p:nvSpPr>
            <p:cNvPr id="37" name="Rounded Rectangle 3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40" name="Straight Connector 39"/>
            <p:cNvCxnSpPr>
              <a:stCxn id="37" idx="1"/>
              <a:endCxn id="3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4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4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3733800" y="4648200"/>
            <a:ext cx="873071" cy="1034415"/>
            <a:chOff x="1905000" y="3429000"/>
            <a:chExt cx="873071" cy="1034415"/>
          </a:xfrm>
        </p:grpSpPr>
        <p:sp>
          <p:nvSpPr>
            <p:cNvPr id="47" name="Rounded Rectangle 4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50" name="Straight Connector 49"/>
            <p:cNvCxnSpPr>
              <a:stCxn id="47" idx="1"/>
              <a:endCxn id="4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5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5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5527729" y="4648200"/>
            <a:ext cx="873071" cy="1034415"/>
            <a:chOff x="1905000" y="3429000"/>
            <a:chExt cx="873071" cy="1034415"/>
          </a:xfrm>
        </p:grpSpPr>
        <p:sp>
          <p:nvSpPr>
            <p:cNvPr id="58" name="Rounded Rectangle 57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61" name="Straight Connector 60"/>
            <p:cNvCxnSpPr>
              <a:stCxn id="58" idx="1"/>
              <a:endCxn id="58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62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63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7" name="TextBox 66"/>
          <p:cNvSpPr txBox="1"/>
          <p:nvPr/>
        </p:nvSpPr>
        <p:spPr>
          <a:xfrm>
            <a:off x="4784169" y="470402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974CB"/>
                </a:solidFill>
              </a:rPr>
              <a:t>…</a:t>
            </a:r>
            <a:endParaRPr lang="en-US" sz="3200" b="1" dirty="0">
              <a:solidFill>
                <a:srgbClr val="4974CB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1371600" y="1676400"/>
            <a:ext cx="873071" cy="914400"/>
            <a:chOff x="2022529" y="2335078"/>
            <a:chExt cx="873071" cy="914400"/>
          </a:xfrm>
        </p:grpSpPr>
        <p:sp>
          <p:nvSpPr>
            <p:cNvPr id="69" name="Rounded Rectangle 68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72" name="Straight Connector 71"/>
            <p:cNvCxnSpPr>
              <a:stCxn id="69" idx="1"/>
              <a:endCxn id="69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555929" y="1676400"/>
            <a:ext cx="873071" cy="914400"/>
            <a:chOff x="2022529" y="2335078"/>
            <a:chExt cx="873071" cy="914400"/>
          </a:xfrm>
        </p:grpSpPr>
        <p:sp>
          <p:nvSpPr>
            <p:cNvPr id="80" name="Rounded Rectangle 7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3" name="Straight Connector 82"/>
            <p:cNvCxnSpPr>
              <a:stCxn id="80" idx="1"/>
              <a:endCxn id="8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3733800" y="1676400"/>
            <a:ext cx="873071" cy="914400"/>
            <a:chOff x="2022529" y="2335078"/>
            <a:chExt cx="873071" cy="914400"/>
          </a:xfrm>
        </p:grpSpPr>
        <p:sp>
          <p:nvSpPr>
            <p:cNvPr id="85" name="Rounded Rectangle 84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8" name="Straight Connector 87"/>
            <p:cNvCxnSpPr>
              <a:stCxn id="85" idx="1"/>
              <a:endCxn id="85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5527729" y="1676400"/>
            <a:ext cx="873071" cy="914400"/>
            <a:chOff x="2022529" y="2335078"/>
            <a:chExt cx="873071" cy="914400"/>
          </a:xfrm>
        </p:grpSpPr>
        <p:sp>
          <p:nvSpPr>
            <p:cNvPr id="90" name="Rounded Rectangle 8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93" name="Straight Connector 92"/>
            <p:cNvCxnSpPr>
              <a:stCxn id="90" idx="1"/>
              <a:endCxn id="9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4785102" y="172935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3A343"/>
                </a:solidFill>
              </a:rPr>
              <a:t>…</a:t>
            </a:r>
            <a:endParaRPr lang="en-US" sz="3200" b="1" dirty="0">
              <a:solidFill>
                <a:srgbClr val="43A343"/>
              </a:solidFill>
            </a:endParaRPr>
          </a:p>
        </p:txBody>
      </p:sp>
      <p:sp>
        <p:nvSpPr>
          <p:cNvPr id="95" name="Cloud 94"/>
          <p:cNvSpPr/>
          <p:nvPr/>
        </p:nvSpPr>
        <p:spPr>
          <a:xfrm rot="21480000" flipV="1">
            <a:off x="1774021" y="2963019"/>
            <a:ext cx="3886200" cy="1295400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2724325" y="319522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Datacenter</a:t>
            </a:r>
            <a:br>
              <a:rPr lang="en-US" sz="2400" dirty="0" smtClean="0"/>
            </a:br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125" name="Rounded Rectangle 124"/>
          <p:cNvSpPr/>
          <p:nvPr/>
        </p:nvSpPr>
        <p:spPr>
          <a:xfrm>
            <a:off x="6477000" y="3276600"/>
            <a:ext cx="1676400" cy="838200"/>
          </a:xfrm>
          <a:prstGeom prst="roundRect">
            <a:avLst/>
          </a:prstGeom>
          <a:solidFill>
            <a:srgbClr val="D2D7F6"/>
          </a:solidFill>
          <a:ln>
            <a:solidFill>
              <a:srgbClr val="3447B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Coordinator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71601" y="5786735"/>
            <a:ext cx="5029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10,000 Storage Servers</a:t>
            </a:r>
            <a:endParaRPr lang="en-US" sz="24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1219200" y="1107539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100,000 Application Servers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4326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3200400"/>
            <a:ext cx="6266741" cy="3124200"/>
          </a:xfrm>
        </p:spPr>
        <p:txBody>
          <a:bodyPr/>
          <a:lstStyle/>
          <a:p>
            <a:pPr marL="0" indent="0">
              <a:lnSpc>
                <a:spcPts val="1800"/>
              </a:lnSpc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create(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blob)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objectId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version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read(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objectId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blob, version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write(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objectId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blob)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version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cwrite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objectId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blob, version)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version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delete(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objectId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28,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38600" y="1006412"/>
            <a:ext cx="1136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Tables</a:t>
            </a:r>
            <a:endParaRPr lang="en-US" sz="24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7079497" y="3393448"/>
            <a:ext cx="1843006" cy="1254751"/>
          </a:xfrm>
          <a:prstGeom prst="roundRect">
            <a:avLst/>
          </a:prstGeom>
          <a:solidFill>
            <a:srgbClr val="EFF3FB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246103" y="3401198"/>
            <a:ext cx="16764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Identifier (64b)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46103" y="3713747"/>
            <a:ext cx="16764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Version (64b)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46103" y="4191000"/>
            <a:ext cx="16764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Blob (≤1MB)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7079497" y="3698248"/>
            <a:ext cx="1843006" cy="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093703" y="4003049"/>
            <a:ext cx="1828800" cy="1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246103" y="3116450"/>
            <a:ext cx="153175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Object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180108" y="1349126"/>
            <a:ext cx="1203612" cy="1345769"/>
            <a:chOff x="5189438" y="3657600"/>
            <a:chExt cx="1203612" cy="1345769"/>
          </a:xfrm>
        </p:grpSpPr>
        <p:sp>
          <p:nvSpPr>
            <p:cNvPr id="39" name="Cloud 38"/>
            <p:cNvSpPr/>
            <p:nvPr/>
          </p:nvSpPr>
          <p:spPr>
            <a:xfrm rot="5400000">
              <a:off x="5118359" y="3728679"/>
              <a:ext cx="1345769" cy="1203612"/>
            </a:xfrm>
            <a:prstGeom prst="cloud">
              <a:avLst/>
            </a:prstGeom>
            <a:gradFill flip="none" rotWithShape="0">
              <a:gsLst>
                <a:gs pos="56000">
                  <a:srgbClr val="E1FFE1"/>
                </a:gs>
                <a:gs pos="0">
                  <a:srgbClr val="E1FFE1"/>
                </a:gs>
                <a:gs pos="100000">
                  <a:srgbClr val="B5FFB5"/>
                </a:gs>
              </a:gsLst>
              <a:lin ang="5400000" scaled="1"/>
              <a:tileRect/>
            </a:gra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0" name="Rounded Rectangle 39"/>
            <p:cNvSpPr>
              <a:spLocks noChangeAspect="1"/>
            </p:cNvSpPr>
            <p:nvPr/>
          </p:nvSpPr>
          <p:spPr>
            <a:xfrm>
              <a:off x="5606512" y="3913967"/>
              <a:ext cx="243840" cy="182880"/>
            </a:xfrm>
            <a:prstGeom prst="roundRect">
              <a:avLst/>
            </a:prstGeom>
            <a:solidFill>
              <a:srgbClr val="A8F4A8"/>
            </a:solidFill>
            <a:ln w="25400" algn="ctr">
              <a:solidFill>
                <a:srgbClr val="2F732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3" name="Rounded Rectangle 42"/>
            <p:cNvSpPr>
              <a:spLocks noChangeAspect="1"/>
            </p:cNvSpPr>
            <p:nvPr/>
          </p:nvSpPr>
          <p:spPr>
            <a:xfrm>
              <a:off x="5921644" y="4213601"/>
              <a:ext cx="243840" cy="182880"/>
            </a:xfrm>
            <a:prstGeom prst="roundRect">
              <a:avLst/>
            </a:prstGeom>
            <a:solidFill>
              <a:srgbClr val="A8F4A8"/>
            </a:solidFill>
            <a:ln w="25400" algn="ctr">
              <a:solidFill>
                <a:srgbClr val="2F732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4" name="Rounded Rectangle 43"/>
            <p:cNvSpPr>
              <a:spLocks noChangeAspect="1"/>
            </p:cNvSpPr>
            <p:nvPr/>
          </p:nvSpPr>
          <p:spPr>
            <a:xfrm>
              <a:off x="5523853" y="4335004"/>
              <a:ext cx="243840" cy="182880"/>
            </a:xfrm>
            <a:prstGeom prst="roundRect">
              <a:avLst/>
            </a:prstGeom>
            <a:solidFill>
              <a:srgbClr val="A8F4A8"/>
            </a:solidFill>
            <a:ln w="25400" algn="ctr">
              <a:solidFill>
                <a:srgbClr val="2F732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5" name="Rounded Rectangle 44"/>
            <p:cNvSpPr>
              <a:spLocks noChangeAspect="1"/>
            </p:cNvSpPr>
            <p:nvPr/>
          </p:nvSpPr>
          <p:spPr>
            <a:xfrm>
              <a:off x="5908728" y="4642388"/>
              <a:ext cx="243840" cy="182880"/>
            </a:xfrm>
            <a:prstGeom prst="roundRect">
              <a:avLst/>
            </a:prstGeom>
            <a:solidFill>
              <a:srgbClr val="A8F4A8"/>
            </a:solidFill>
            <a:ln w="25400" algn="ctr">
              <a:solidFill>
                <a:srgbClr val="2F732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050847" y="1557653"/>
            <a:ext cx="2293749" cy="1211233"/>
            <a:chOff x="3050847" y="1557653"/>
            <a:chExt cx="2293749" cy="1211233"/>
          </a:xfrm>
        </p:grpSpPr>
        <p:sp>
          <p:nvSpPr>
            <p:cNvPr id="47" name="Cloud 46"/>
            <p:cNvSpPr/>
            <p:nvPr/>
          </p:nvSpPr>
          <p:spPr>
            <a:xfrm flipV="1">
              <a:off x="3050847" y="1557653"/>
              <a:ext cx="2293749" cy="1211233"/>
            </a:xfrm>
            <a:prstGeom prst="cloud">
              <a:avLst/>
            </a:prstGeom>
            <a:gradFill flip="none" rotWithShape="0">
              <a:gsLst>
                <a:gs pos="57000">
                  <a:srgbClr val="F3E2D1"/>
                </a:gs>
                <a:gs pos="0">
                  <a:srgbClr val="F7ECE1"/>
                </a:gs>
                <a:gs pos="100000">
                  <a:srgbClr val="E5C3A1"/>
                </a:gs>
              </a:gsLst>
              <a:lin ang="5400000" scaled="1"/>
              <a:tileRect/>
            </a:gradFill>
            <a:ln>
              <a:solidFill>
                <a:srgbClr val="814F1D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Rounded Rectangle 47"/>
            <p:cNvSpPr>
              <a:spLocks noChangeAspect="1"/>
            </p:cNvSpPr>
            <p:nvPr/>
          </p:nvSpPr>
          <p:spPr>
            <a:xfrm>
              <a:off x="3659156" y="182513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9" name="Rounded Rectangle 48"/>
            <p:cNvSpPr>
              <a:spLocks noChangeAspect="1"/>
            </p:cNvSpPr>
            <p:nvPr/>
          </p:nvSpPr>
          <p:spPr>
            <a:xfrm>
              <a:off x="4671713" y="243473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0" name="Rounded Rectangle 49"/>
            <p:cNvSpPr>
              <a:spLocks noChangeAspect="1"/>
            </p:cNvSpPr>
            <p:nvPr/>
          </p:nvSpPr>
          <p:spPr>
            <a:xfrm>
              <a:off x="3911779" y="235879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1" name="Rounded Rectangle 50"/>
            <p:cNvSpPr>
              <a:spLocks noChangeAspect="1"/>
            </p:cNvSpPr>
            <p:nvPr/>
          </p:nvSpPr>
          <p:spPr>
            <a:xfrm>
              <a:off x="4274956" y="2174361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2" name="Rounded Rectangle 51"/>
            <p:cNvSpPr>
              <a:spLocks noChangeAspect="1"/>
            </p:cNvSpPr>
            <p:nvPr/>
          </p:nvSpPr>
          <p:spPr>
            <a:xfrm>
              <a:off x="4573686" y="1856127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3" name="Rounded Rectangle 52"/>
            <p:cNvSpPr>
              <a:spLocks noChangeAspect="1"/>
            </p:cNvSpPr>
            <p:nvPr/>
          </p:nvSpPr>
          <p:spPr>
            <a:xfrm>
              <a:off x="4163628" y="1727021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4" name="Rounded Rectangle 53"/>
            <p:cNvSpPr>
              <a:spLocks noChangeAspect="1"/>
            </p:cNvSpPr>
            <p:nvPr/>
          </p:nvSpPr>
          <p:spPr>
            <a:xfrm>
              <a:off x="3373988" y="2136176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820260" y="1376895"/>
            <a:ext cx="2057400" cy="1524000"/>
            <a:chOff x="5820260" y="1376895"/>
            <a:chExt cx="2057400" cy="1524000"/>
          </a:xfrm>
        </p:grpSpPr>
        <p:sp>
          <p:nvSpPr>
            <p:cNvPr id="7" name="Cloud 6"/>
            <p:cNvSpPr/>
            <p:nvPr/>
          </p:nvSpPr>
          <p:spPr>
            <a:xfrm>
              <a:off x="5820260" y="1376895"/>
              <a:ext cx="2057400" cy="1524000"/>
            </a:xfrm>
            <a:prstGeom prst="cloud">
              <a:avLst/>
            </a:prstGeom>
            <a:gradFill flip="none" rotWithShape="1">
              <a:gsLst>
                <a:gs pos="52000">
                  <a:srgbClr val="EAEFFA"/>
                </a:gs>
                <a:gs pos="0">
                  <a:srgbClr val="EAEFFA"/>
                </a:gs>
                <a:gs pos="100000">
                  <a:srgbClr val="C2D0F0"/>
                </a:gs>
              </a:gsLst>
              <a:lin ang="5400000" scaled="1"/>
              <a:tileRect/>
            </a:gra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Rounded Rectangle 55"/>
            <p:cNvSpPr>
              <a:spLocks noChangeAspect="1"/>
            </p:cNvSpPr>
            <p:nvPr/>
          </p:nvSpPr>
          <p:spPr>
            <a:xfrm>
              <a:off x="6311168" y="1766675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57" name="Rounded Rectangle 56"/>
            <p:cNvSpPr>
              <a:spLocks noChangeAspect="1"/>
            </p:cNvSpPr>
            <p:nvPr/>
          </p:nvSpPr>
          <p:spPr>
            <a:xfrm>
              <a:off x="6256408" y="2408768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58" name="Rounded Rectangle 57"/>
            <p:cNvSpPr>
              <a:spLocks noChangeAspect="1"/>
            </p:cNvSpPr>
            <p:nvPr/>
          </p:nvSpPr>
          <p:spPr>
            <a:xfrm>
              <a:off x="6925159" y="1625117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59" name="Rounded Rectangle 58"/>
            <p:cNvSpPr>
              <a:spLocks noChangeAspect="1"/>
            </p:cNvSpPr>
            <p:nvPr/>
          </p:nvSpPr>
          <p:spPr>
            <a:xfrm>
              <a:off x="6109432" y="2070314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60" name="Rounded Rectangle 59"/>
            <p:cNvSpPr>
              <a:spLocks noChangeAspect="1"/>
            </p:cNvSpPr>
            <p:nvPr/>
          </p:nvSpPr>
          <p:spPr>
            <a:xfrm>
              <a:off x="6723940" y="1991837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61" name="Rounded Rectangle 60"/>
            <p:cNvSpPr>
              <a:spLocks noChangeAspect="1"/>
            </p:cNvSpPr>
            <p:nvPr/>
          </p:nvSpPr>
          <p:spPr>
            <a:xfrm>
              <a:off x="7386234" y="1758487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62" name="Rounded Rectangle 61"/>
            <p:cNvSpPr>
              <a:spLocks noChangeAspect="1"/>
            </p:cNvSpPr>
            <p:nvPr/>
          </p:nvSpPr>
          <p:spPr>
            <a:xfrm>
              <a:off x="6821837" y="2532079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63" name="Rounded Rectangle 62"/>
            <p:cNvSpPr>
              <a:spLocks noChangeAspect="1"/>
            </p:cNvSpPr>
            <p:nvPr/>
          </p:nvSpPr>
          <p:spPr>
            <a:xfrm>
              <a:off x="7127670" y="2244486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</p:grpSp>
      <p:cxnSp>
        <p:nvCxnSpPr>
          <p:cNvPr id="38" name="Straight Connector 37"/>
          <p:cNvCxnSpPr/>
          <p:nvPr/>
        </p:nvCxnSpPr>
        <p:spPr>
          <a:xfrm>
            <a:off x="7249590" y="2434730"/>
            <a:ext cx="258564" cy="966468"/>
          </a:xfrm>
          <a:prstGeom prst="line">
            <a:avLst/>
          </a:prstGeom>
          <a:ln w="25400" cap="rnd">
            <a:solidFill>
              <a:srgbClr val="4974CB"/>
            </a:solidFill>
            <a:prstDash val="sys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33241" y="3990746"/>
            <a:ext cx="1941557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F732F"/>
                </a:solidFill>
              </a:rPr>
              <a:t>(Only overwrite if</a:t>
            </a:r>
            <a:br>
              <a:rPr lang="en-US" dirty="0" smtClean="0">
                <a:solidFill>
                  <a:srgbClr val="2F732F"/>
                </a:solidFill>
              </a:rPr>
            </a:br>
            <a:r>
              <a:rPr lang="en-US" dirty="0" smtClean="0">
                <a:solidFill>
                  <a:srgbClr val="2F732F"/>
                </a:solidFill>
              </a:rPr>
              <a:t>version matches)</a:t>
            </a:r>
            <a:endParaRPr lang="en-US" dirty="0">
              <a:solidFill>
                <a:srgbClr val="2F732F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915553" y="4572000"/>
            <a:ext cx="524352" cy="517903"/>
          </a:xfrm>
          <a:prstGeom prst="straightConnector1">
            <a:avLst/>
          </a:prstGeom>
          <a:ln w="19050" cap="rnd">
            <a:solidFill>
              <a:srgbClr val="2F732F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38800" y="5105400"/>
            <a:ext cx="2895600" cy="1200329"/>
          </a:xfrm>
          <a:prstGeom prst="rect">
            <a:avLst/>
          </a:prstGeom>
          <a:solidFill>
            <a:srgbClr val="F8F8F8"/>
          </a:solidFill>
          <a:ln w="222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Richer model in the future: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Indexes?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Transactions?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Graphs?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08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Goals: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No impact on performance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Minimum cost, energy</a:t>
            </a:r>
          </a:p>
          <a:p>
            <a:r>
              <a:rPr lang="en-US" dirty="0" smtClean="0"/>
              <a:t>Keep replicas in DRAM of other servers?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3x system cost, energy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Still have to handle power failures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Replicas unnecessary for performance</a:t>
            </a:r>
          </a:p>
          <a:p>
            <a:r>
              <a:rPr lang="en-US" dirty="0" smtClean="0"/>
              <a:t>RAMCloud approach: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1 copy in DRAM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Backup copies on disk/flash: durability ~ free!</a:t>
            </a:r>
          </a:p>
          <a:p>
            <a:r>
              <a:rPr lang="en-US" dirty="0" smtClean="0"/>
              <a:t>Issues to resolve: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Synchronous disk I/O’s during writes??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Data unavailable after crashes??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28,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Durability and Availability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96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roup 226"/>
          <p:cNvGrpSpPr/>
          <p:nvPr/>
        </p:nvGrpSpPr>
        <p:grpSpPr>
          <a:xfrm>
            <a:off x="5213918" y="3581400"/>
            <a:ext cx="2329882" cy="914400"/>
            <a:chOff x="4876800" y="1600200"/>
            <a:chExt cx="2329882" cy="914400"/>
          </a:xfrm>
        </p:grpSpPr>
        <p:sp>
          <p:nvSpPr>
            <p:cNvPr id="228" name="Rounded Rectangle 227"/>
            <p:cNvSpPr/>
            <p:nvPr/>
          </p:nvSpPr>
          <p:spPr>
            <a:xfrm>
              <a:off x="4876800" y="1600200"/>
              <a:ext cx="2329882" cy="914400"/>
            </a:xfrm>
            <a:prstGeom prst="roundRect">
              <a:avLst>
                <a:gd name="adj" fmla="val 8701"/>
              </a:avLst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229" name="Group 228"/>
            <p:cNvGrpSpPr/>
            <p:nvPr/>
          </p:nvGrpSpPr>
          <p:grpSpPr>
            <a:xfrm>
              <a:off x="5486400" y="1943100"/>
              <a:ext cx="533400" cy="228600"/>
              <a:chOff x="5219009" y="1867308"/>
              <a:chExt cx="533400" cy="228600"/>
            </a:xfrm>
          </p:grpSpPr>
          <p:sp>
            <p:nvSpPr>
              <p:cNvPr id="239" name="Rectangle 238"/>
              <p:cNvSpPr/>
              <p:nvPr/>
            </p:nvSpPr>
            <p:spPr>
              <a:xfrm>
                <a:off x="5219009" y="1867308"/>
                <a:ext cx="533400" cy="228600"/>
              </a:xfrm>
              <a:prstGeom prst="rect">
                <a:avLst/>
              </a:prstGeom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0" name="Straight Connector 239"/>
              <p:cNvCxnSpPr/>
              <p:nvPr/>
            </p:nvCxnSpPr>
            <p:spPr>
              <a:xfrm>
                <a:off x="5219009" y="1867308"/>
                <a:ext cx="0" cy="228600"/>
              </a:xfrm>
              <a:prstGeom prst="line">
                <a:avLst/>
              </a:prstGeom>
              <a:ln w="19050" cap="rnd">
                <a:solidFill>
                  <a:srgbClr val="4974CB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1" name="Rectangle 240"/>
              <p:cNvSpPr/>
              <p:nvPr/>
            </p:nvSpPr>
            <p:spPr>
              <a:xfrm>
                <a:off x="5219009" y="1867308"/>
                <a:ext cx="152400" cy="228600"/>
              </a:xfrm>
              <a:prstGeom prst="rect">
                <a:avLst/>
              </a:prstGeom>
              <a:solidFill>
                <a:srgbClr val="9AB3E6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5371409" y="1867308"/>
                <a:ext cx="76200" cy="228600"/>
              </a:xfrm>
              <a:prstGeom prst="rect">
                <a:avLst/>
              </a:prstGeom>
              <a:solidFill>
                <a:srgbClr val="5781D5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5447609" y="1867308"/>
                <a:ext cx="76200" cy="228600"/>
              </a:xfrm>
              <a:prstGeom prst="rect">
                <a:avLst/>
              </a:prstGeom>
              <a:solidFill>
                <a:srgbClr val="E1E8F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5523809" y="1867308"/>
                <a:ext cx="152400" cy="228600"/>
              </a:xfrm>
              <a:prstGeom prst="rect">
                <a:avLst/>
              </a:prstGeom>
              <a:solidFill>
                <a:srgbClr val="FFBAC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30" name="Group 54"/>
            <p:cNvGrpSpPr>
              <a:grpSpLocks/>
            </p:cNvGrpSpPr>
            <p:nvPr/>
          </p:nvGrpSpPr>
          <p:grpSpPr bwMode="auto">
            <a:xfrm>
              <a:off x="6563532" y="1896212"/>
              <a:ext cx="450700" cy="322376"/>
              <a:chOff x="3744" y="1584"/>
              <a:chExt cx="336" cy="240"/>
            </a:xfrm>
          </p:grpSpPr>
          <p:sp>
            <p:nvSpPr>
              <p:cNvPr id="235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1" name="TextBox 230"/>
            <p:cNvSpPr txBox="1"/>
            <p:nvPr/>
          </p:nvSpPr>
          <p:spPr>
            <a:xfrm>
              <a:off x="6592494" y="1676400"/>
              <a:ext cx="34945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Disk</a:t>
              </a:r>
              <a:endParaRPr lang="en-US" sz="1400" dirty="0"/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5672248" y="2268379"/>
              <a:ext cx="73898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b="1" dirty="0"/>
                <a:t>B</a:t>
              </a:r>
              <a:r>
                <a:rPr lang="en-US" sz="1600" b="1" dirty="0" smtClean="0"/>
                <a:t>ackup</a:t>
              </a:r>
              <a:endParaRPr lang="en-US" sz="1600" b="1" dirty="0"/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5029200" y="1676400"/>
              <a:ext cx="1439432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Buffered Segment</a:t>
              </a:r>
              <a:endParaRPr lang="en-US" sz="1400" dirty="0"/>
            </a:p>
          </p:txBody>
        </p:sp>
        <p:sp>
          <p:nvSpPr>
            <p:cNvPr id="234" name="Right Arrow 233"/>
            <p:cNvSpPr/>
            <p:nvPr/>
          </p:nvSpPr>
          <p:spPr>
            <a:xfrm>
              <a:off x="6114727" y="1960687"/>
              <a:ext cx="381000" cy="193426"/>
            </a:xfrm>
            <a:prstGeom prst="rightArrow">
              <a:avLst>
                <a:gd name="adj1" fmla="val 50000"/>
                <a:gd name="adj2" fmla="val 102081"/>
              </a:avLst>
            </a:prstGeom>
            <a:solidFill>
              <a:srgbClr val="4D4D4D"/>
            </a:solidFill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5213918" y="2514600"/>
            <a:ext cx="2329882" cy="914400"/>
            <a:chOff x="4876800" y="1600200"/>
            <a:chExt cx="2329882" cy="914400"/>
          </a:xfrm>
        </p:grpSpPr>
        <p:sp>
          <p:nvSpPr>
            <p:cNvPr id="210" name="Rounded Rectangle 209"/>
            <p:cNvSpPr/>
            <p:nvPr/>
          </p:nvSpPr>
          <p:spPr>
            <a:xfrm>
              <a:off x="4876800" y="1600200"/>
              <a:ext cx="2329882" cy="914400"/>
            </a:xfrm>
            <a:prstGeom prst="roundRect">
              <a:avLst>
                <a:gd name="adj" fmla="val 8701"/>
              </a:avLst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211" name="Group 210"/>
            <p:cNvGrpSpPr/>
            <p:nvPr/>
          </p:nvGrpSpPr>
          <p:grpSpPr>
            <a:xfrm>
              <a:off x="5486400" y="1943100"/>
              <a:ext cx="533400" cy="228600"/>
              <a:chOff x="5219009" y="1867308"/>
              <a:chExt cx="533400" cy="228600"/>
            </a:xfrm>
          </p:grpSpPr>
          <p:sp>
            <p:nvSpPr>
              <p:cNvPr id="221" name="Rectangle 220"/>
              <p:cNvSpPr/>
              <p:nvPr/>
            </p:nvSpPr>
            <p:spPr>
              <a:xfrm>
                <a:off x="5219009" y="1867308"/>
                <a:ext cx="533400" cy="228600"/>
              </a:xfrm>
              <a:prstGeom prst="rect">
                <a:avLst/>
              </a:prstGeom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2" name="Straight Connector 221"/>
              <p:cNvCxnSpPr/>
              <p:nvPr/>
            </p:nvCxnSpPr>
            <p:spPr>
              <a:xfrm>
                <a:off x="5219009" y="1867308"/>
                <a:ext cx="0" cy="228600"/>
              </a:xfrm>
              <a:prstGeom prst="line">
                <a:avLst/>
              </a:prstGeom>
              <a:ln w="19050" cap="rnd">
                <a:solidFill>
                  <a:srgbClr val="4974CB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3" name="Rectangle 222"/>
              <p:cNvSpPr/>
              <p:nvPr/>
            </p:nvSpPr>
            <p:spPr>
              <a:xfrm>
                <a:off x="5219009" y="1867308"/>
                <a:ext cx="152400" cy="228600"/>
              </a:xfrm>
              <a:prstGeom prst="rect">
                <a:avLst/>
              </a:prstGeom>
              <a:solidFill>
                <a:srgbClr val="9AB3E6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5371409" y="1867308"/>
                <a:ext cx="76200" cy="228600"/>
              </a:xfrm>
              <a:prstGeom prst="rect">
                <a:avLst/>
              </a:prstGeom>
              <a:solidFill>
                <a:srgbClr val="5781D5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5447609" y="1867308"/>
                <a:ext cx="76200" cy="228600"/>
              </a:xfrm>
              <a:prstGeom prst="rect">
                <a:avLst/>
              </a:prstGeom>
              <a:solidFill>
                <a:srgbClr val="E1E8F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5523809" y="1867308"/>
                <a:ext cx="152400" cy="228600"/>
              </a:xfrm>
              <a:prstGeom prst="rect">
                <a:avLst/>
              </a:prstGeom>
              <a:solidFill>
                <a:srgbClr val="FFBAC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12" name="Group 54"/>
            <p:cNvGrpSpPr>
              <a:grpSpLocks/>
            </p:cNvGrpSpPr>
            <p:nvPr/>
          </p:nvGrpSpPr>
          <p:grpSpPr bwMode="auto">
            <a:xfrm>
              <a:off x="6563532" y="1896212"/>
              <a:ext cx="450700" cy="322376"/>
              <a:chOff x="3744" y="1584"/>
              <a:chExt cx="336" cy="240"/>
            </a:xfrm>
          </p:grpSpPr>
          <p:sp>
            <p:nvSpPr>
              <p:cNvPr id="217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3" name="TextBox 212"/>
            <p:cNvSpPr txBox="1"/>
            <p:nvPr/>
          </p:nvSpPr>
          <p:spPr>
            <a:xfrm>
              <a:off x="6592494" y="1676400"/>
              <a:ext cx="34945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Disk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672248" y="2268379"/>
              <a:ext cx="73898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b="1" dirty="0"/>
                <a:t>B</a:t>
              </a:r>
              <a:r>
                <a:rPr lang="en-US" sz="1600" b="1" dirty="0" smtClean="0"/>
                <a:t>ackup</a:t>
              </a:r>
              <a:endParaRPr lang="en-US" sz="1600" b="1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5029200" y="1676400"/>
              <a:ext cx="1439432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Buffered Segment</a:t>
              </a:r>
              <a:endParaRPr lang="en-US" sz="1400" dirty="0"/>
            </a:p>
          </p:txBody>
        </p:sp>
        <p:sp>
          <p:nvSpPr>
            <p:cNvPr id="216" name="Right Arrow 215"/>
            <p:cNvSpPr/>
            <p:nvPr/>
          </p:nvSpPr>
          <p:spPr>
            <a:xfrm>
              <a:off x="6114727" y="1960687"/>
              <a:ext cx="381000" cy="193426"/>
            </a:xfrm>
            <a:prstGeom prst="rightArrow">
              <a:avLst>
                <a:gd name="adj1" fmla="val 50000"/>
                <a:gd name="adj2" fmla="val 102081"/>
              </a:avLst>
            </a:prstGeom>
            <a:solidFill>
              <a:srgbClr val="4D4D4D"/>
            </a:solidFill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4936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No disk I/O during write requests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Master’s memory also log-structured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Log cleaning ~ generational garbage collection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28,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Buffered Logging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51518" y="1524000"/>
            <a:ext cx="2819400" cy="2971800"/>
          </a:xfrm>
          <a:prstGeom prst="roundRect">
            <a:avLst>
              <a:gd name="adj" fmla="val 5398"/>
            </a:avLst>
          </a:prstGeom>
          <a:solidFill>
            <a:srgbClr val="EFF3FB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480118" y="3657600"/>
            <a:ext cx="2362200" cy="228600"/>
            <a:chOff x="1143000" y="2133600"/>
            <a:chExt cx="2362200" cy="228600"/>
          </a:xfrm>
        </p:grpSpPr>
        <p:sp>
          <p:nvSpPr>
            <p:cNvPr id="11" name="Rectangle 10"/>
            <p:cNvSpPr/>
            <p:nvPr/>
          </p:nvSpPr>
          <p:spPr>
            <a:xfrm>
              <a:off x="1143000" y="2133600"/>
              <a:ext cx="2362200" cy="2286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676400" y="2133600"/>
              <a:ext cx="0" cy="228600"/>
            </a:xfrm>
            <a:prstGeom prst="line">
              <a:avLst/>
            </a:prstGeom>
            <a:ln w="1905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209800" y="2133600"/>
              <a:ext cx="0" cy="228600"/>
            </a:xfrm>
            <a:prstGeom prst="line">
              <a:avLst/>
            </a:prstGeom>
            <a:ln w="1905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743200" y="2133600"/>
              <a:ext cx="0" cy="228600"/>
            </a:xfrm>
            <a:prstGeom prst="line">
              <a:avLst/>
            </a:prstGeom>
            <a:ln w="1905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2743200" y="2133600"/>
              <a:ext cx="152400" cy="228600"/>
            </a:xfrm>
            <a:prstGeom prst="rect">
              <a:avLst/>
            </a:prstGeom>
            <a:solidFill>
              <a:srgbClr val="9AB3E6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895600" y="2133600"/>
              <a:ext cx="76200" cy="228600"/>
            </a:xfrm>
            <a:prstGeom prst="rect">
              <a:avLst/>
            </a:prstGeom>
            <a:solidFill>
              <a:srgbClr val="5781D5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971800" y="2133600"/>
              <a:ext cx="76200" cy="228600"/>
            </a:xfrm>
            <a:prstGeom prst="rect">
              <a:avLst/>
            </a:prstGeom>
            <a:solidFill>
              <a:srgbClr val="E1E8F7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048000" y="2133600"/>
              <a:ext cx="152400" cy="228600"/>
            </a:xfrm>
            <a:prstGeom prst="rect">
              <a:avLst/>
            </a:prstGeom>
            <a:solidFill>
              <a:srgbClr val="FFBAC7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200400" y="2133600"/>
              <a:ext cx="304800" cy="2286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3238500" y="2247900"/>
              <a:ext cx="228600" cy="0"/>
            </a:xfrm>
            <a:prstGeom prst="straightConnector1">
              <a:avLst/>
            </a:prstGeom>
            <a:ln w="19050" cap="rnd"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2330198" y="4249579"/>
            <a:ext cx="66204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1" dirty="0" smtClean="0"/>
              <a:t>Master</a:t>
            </a:r>
            <a:endParaRPr lang="en-US" sz="1600" b="1" dirty="0"/>
          </a:p>
        </p:txBody>
      </p:sp>
      <p:grpSp>
        <p:nvGrpSpPr>
          <p:cNvPr id="124" name="Group 123"/>
          <p:cNvGrpSpPr/>
          <p:nvPr/>
        </p:nvGrpSpPr>
        <p:grpSpPr>
          <a:xfrm>
            <a:off x="5213918" y="1447800"/>
            <a:ext cx="2329882" cy="914400"/>
            <a:chOff x="4876800" y="1600200"/>
            <a:chExt cx="2329882" cy="914400"/>
          </a:xfrm>
        </p:grpSpPr>
        <p:sp>
          <p:nvSpPr>
            <p:cNvPr id="28" name="Rounded Rectangle 27"/>
            <p:cNvSpPr/>
            <p:nvPr/>
          </p:nvSpPr>
          <p:spPr>
            <a:xfrm>
              <a:off x="4876800" y="1600200"/>
              <a:ext cx="2329882" cy="914400"/>
            </a:xfrm>
            <a:prstGeom prst="roundRect">
              <a:avLst>
                <a:gd name="adj" fmla="val 8701"/>
              </a:avLst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5486400" y="1943100"/>
              <a:ext cx="533400" cy="228600"/>
              <a:chOff x="5219009" y="1867308"/>
              <a:chExt cx="533400" cy="2286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5219009" y="1867308"/>
                <a:ext cx="533400" cy="228600"/>
              </a:xfrm>
              <a:prstGeom prst="rect">
                <a:avLst/>
              </a:prstGeom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5219009" y="1867308"/>
                <a:ext cx="0" cy="228600"/>
              </a:xfrm>
              <a:prstGeom prst="line">
                <a:avLst/>
              </a:prstGeom>
              <a:ln w="19050" cap="rnd">
                <a:solidFill>
                  <a:srgbClr val="4974CB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" name="Rectangle 30"/>
              <p:cNvSpPr/>
              <p:nvPr/>
            </p:nvSpPr>
            <p:spPr>
              <a:xfrm>
                <a:off x="5219009" y="1867308"/>
                <a:ext cx="152400" cy="228600"/>
              </a:xfrm>
              <a:prstGeom prst="rect">
                <a:avLst/>
              </a:prstGeom>
              <a:solidFill>
                <a:srgbClr val="9AB3E6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371409" y="1867308"/>
                <a:ext cx="76200" cy="228600"/>
              </a:xfrm>
              <a:prstGeom prst="rect">
                <a:avLst/>
              </a:prstGeom>
              <a:solidFill>
                <a:srgbClr val="5781D5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447609" y="1867308"/>
                <a:ext cx="76200" cy="228600"/>
              </a:xfrm>
              <a:prstGeom prst="rect">
                <a:avLst/>
              </a:prstGeom>
              <a:solidFill>
                <a:srgbClr val="E1E8F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523809" y="1867308"/>
                <a:ext cx="152400" cy="228600"/>
              </a:xfrm>
              <a:prstGeom prst="rect">
                <a:avLst/>
              </a:prstGeom>
              <a:solidFill>
                <a:srgbClr val="FFBAC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3" name="Group 54"/>
            <p:cNvGrpSpPr>
              <a:grpSpLocks/>
            </p:cNvGrpSpPr>
            <p:nvPr/>
          </p:nvGrpSpPr>
          <p:grpSpPr bwMode="auto">
            <a:xfrm>
              <a:off x="6563532" y="1896212"/>
              <a:ext cx="450700" cy="322376"/>
              <a:chOff x="3744" y="1584"/>
              <a:chExt cx="336" cy="240"/>
            </a:xfrm>
          </p:grpSpPr>
          <p:sp>
            <p:nvSpPr>
              <p:cNvPr id="44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6592494" y="1676400"/>
              <a:ext cx="34945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Disk</a:t>
              </a:r>
              <a:endParaRPr lang="en-US" sz="14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672248" y="2268379"/>
              <a:ext cx="73898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b="1" dirty="0"/>
                <a:t>B</a:t>
              </a:r>
              <a:r>
                <a:rPr lang="en-US" sz="1600" b="1" dirty="0" smtClean="0"/>
                <a:t>ackup</a:t>
              </a:r>
              <a:endParaRPr lang="en-US" sz="16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029200" y="1676400"/>
              <a:ext cx="1439432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Buffered Segment</a:t>
              </a:r>
              <a:endParaRPr lang="en-US" sz="1400" dirty="0"/>
            </a:p>
          </p:txBody>
        </p:sp>
        <p:sp>
          <p:nvSpPr>
            <p:cNvPr id="53" name="Right Arrow 52"/>
            <p:cNvSpPr/>
            <p:nvPr/>
          </p:nvSpPr>
          <p:spPr>
            <a:xfrm>
              <a:off x="6114727" y="1960687"/>
              <a:ext cx="381000" cy="193426"/>
            </a:xfrm>
            <a:prstGeom prst="rightArrow">
              <a:avLst>
                <a:gd name="adj1" fmla="val 50000"/>
                <a:gd name="adj2" fmla="val 102081"/>
              </a:avLst>
            </a:prstGeom>
            <a:solidFill>
              <a:srgbClr val="4D4D4D"/>
            </a:solidFill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2013518" y="3962400"/>
            <a:ext cx="120225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/>
              <a:t>In-Memory Log</a:t>
            </a:r>
            <a:endParaRPr lang="en-US" sz="1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1480118" y="1600200"/>
            <a:ext cx="5334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Hash</a:t>
            </a:r>
            <a:br>
              <a:rPr lang="en-US" sz="1400" dirty="0" smtClean="0"/>
            </a:br>
            <a:r>
              <a:rPr lang="en-US" sz="1400" dirty="0" smtClean="0"/>
              <a:t>Table</a:t>
            </a:r>
            <a:endParaRPr lang="en-US" sz="1400" dirty="0"/>
          </a:p>
        </p:txBody>
      </p:sp>
      <p:sp>
        <p:nvSpPr>
          <p:cNvPr id="110" name="Rectangle 109"/>
          <p:cNvSpPr/>
          <p:nvPr/>
        </p:nvSpPr>
        <p:spPr>
          <a:xfrm>
            <a:off x="1480118" y="2057400"/>
            <a:ext cx="533401" cy="1066800"/>
          </a:xfrm>
          <a:prstGeom prst="rect">
            <a:avLst/>
          </a:prstGeom>
          <a:solidFill>
            <a:srgbClr val="C7D5F1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cxnSp>
        <p:nvCxnSpPr>
          <p:cNvPr id="113" name="Straight Connector 112"/>
          <p:cNvCxnSpPr/>
          <p:nvPr/>
        </p:nvCxnSpPr>
        <p:spPr>
          <a:xfrm>
            <a:off x="1480118" y="22098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1480118" y="23622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1480118" y="25146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1480118" y="26670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480118" y="28194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1480118" y="29718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3004118" y="1981200"/>
            <a:ext cx="549756" cy="547436"/>
            <a:chOff x="3581400" y="1958975"/>
            <a:chExt cx="1881188" cy="1873250"/>
          </a:xfrm>
          <a:effectLst/>
        </p:grpSpPr>
        <p:sp>
          <p:nvSpPr>
            <p:cNvPr id="9" name="Freeform 547"/>
            <p:cNvSpPr>
              <a:spLocks/>
            </p:cNvSpPr>
            <p:nvPr/>
          </p:nvSpPr>
          <p:spPr bwMode="auto">
            <a:xfrm>
              <a:off x="3581400" y="1958975"/>
              <a:ext cx="1881188" cy="1873250"/>
            </a:xfrm>
            <a:custGeom>
              <a:avLst/>
              <a:gdLst>
                <a:gd name="T0" fmla="*/ 495 w 1185"/>
                <a:gd name="T1" fmla="*/ 13 h 1180"/>
                <a:gd name="T2" fmla="*/ 687 w 1185"/>
                <a:gd name="T3" fmla="*/ 13 h 1180"/>
                <a:gd name="T4" fmla="*/ 687 w 1185"/>
                <a:gd name="T5" fmla="*/ 205 h 1180"/>
                <a:gd name="T6" fmla="*/ 789 w 1185"/>
                <a:gd name="T7" fmla="*/ 253 h 1180"/>
                <a:gd name="T8" fmla="*/ 926 w 1185"/>
                <a:gd name="T9" fmla="*/ 118 h 1180"/>
                <a:gd name="T10" fmla="*/ 1064 w 1185"/>
                <a:gd name="T11" fmla="*/ 255 h 1180"/>
                <a:gd name="T12" fmla="*/ 926 w 1185"/>
                <a:gd name="T13" fmla="*/ 390 h 1180"/>
                <a:gd name="T14" fmla="*/ 975 w 1185"/>
                <a:gd name="T15" fmla="*/ 493 h 1180"/>
                <a:gd name="T16" fmla="*/ 1167 w 1185"/>
                <a:gd name="T17" fmla="*/ 493 h 1180"/>
                <a:gd name="T18" fmla="*/ 1167 w 1185"/>
                <a:gd name="T19" fmla="*/ 685 h 1180"/>
                <a:gd name="T20" fmla="*/ 975 w 1185"/>
                <a:gd name="T21" fmla="*/ 685 h 1180"/>
                <a:gd name="T22" fmla="*/ 927 w 1185"/>
                <a:gd name="T23" fmla="*/ 790 h 1180"/>
                <a:gd name="T24" fmla="*/ 1064 w 1185"/>
                <a:gd name="T25" fmla="*/ 924 h 1180"/>
                <a:gd name="T26" fmla="*/ 927 w 1185"/>
                <a:gd name="T27" fmla="*/ 1060 h 1180"/>
                <a:gd name="T28" fmla="*/ 791 w 1185"/>
                <a:gd name="T29" fmla="*/ 927 h 1180"/>
                <a:gd name="T30" fmla="*/ 687 w 1185"/>
                <a:gd name="T31" fmla="*/ 973 h 1180"/>
                <a:gd name="T32" fmla="*/ 687 w 1185"/>
                <a:gd name="T33" fmla="*/ 1165 h 1180"/>
                <a:gd name="T34" fmla="*/ 495 w 1185"/>
                <a:gd name="T35" fmla="*/ 1165 h 1180"/>
                <a:gd name="T36" fmla="*/ 495 w 1185"/>
                <a:gd name="T37" fmla="*/ 973 h 1180"/>
                <a:gd name="T38" fmla="*/ 390 w 1185"/>
                <a:gd name="T39" fmla="*/ 925 h 1180"/>
                <a:gd name="T40" fmla="*/ 254 w 1185"/>
                <a:gd name="T41" fmla="*/ 1062 h 1180"/>
                <a:gd name="T42" fmla="*/ 119 w 1185"/>
                <a:gd name="T43" fmla="*/ 927 h 1180"/>
                <a:gd name="T44" fmla="*/ 257 w 1185"/>
                <a:gd name="T45" fmla="*/ 789 h 1180"/>
                <a:gd name="T46" fmla="*/ 207 w 1185"/>
                <a:gd name="T47" fmla="*/ 685 h 1180"/>
                <a:gd name="T48" fmla="*/ 15 w 1185"/>
                <a:gd name="T49" fmla="*/ 685 h 1180"/>
                <a:gd name="T50" fmla="*/ 15 w 1185"/>
                <a:gd name="T51" fmla="*/ 493 h 1180"/>
                <a:gd name="T52" fmla="*/ 207 w 1185"/>
                <a:gd name="T53" fmla="*/ 493 h 1180"/>
                <a:gd name="T54" fmla="*/ 255 w 1185"/>
                <a:gd name="T55" fmla="*/ 388 h 1180"/>
                <a:gd name="T56" fmla="*/ 119 w 1185"/>
                <a:gd name="T57" fmla="*/ 252 h 1180"/>
                <a:gd name="T58" fmla="*/ 255 w 1185"/>
                <a:gd name="T59" fmla="*/ 115 h 1180"/>
                <a:gd name="T60" fmla="*/ 393 w 1185"/>
                <a:gd name="T61" fmla="*/ 253 h 1180"/>
                <a:gd name="T62" fmla="*/ 495 w 1185"/>
                <a:gd name="T63" fmla="*/ 205 h 1180"/>
                <a:gd name="T64" fmla="*/ 495 w 1185"/>
                <a:gd name="T65" fmla="*/ 13 h 1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85" h="1180">
                  <a:moveTo>
                    <a:pt x="495" y="13"/>
                  </a:moveTo>
                  <a:cubicBezTo>
                    <a:pt x="591" y="0"/>
                    <a:pt x="687" y="13"/>
                    <a:pt x="687" y="13"/>
                  </a:cubicBezTo>
                  <a:cubicBezTo>
                    <a:pt x="687" y="13"/>
                    <a:pt x="687" y="109"/>
                    <a:pt x="687" y="205"/>
                  </a:cubicBezTo>
                  <a:cubicBezTo>
                    <a:pt x="738" y="211"/>
                    <a:pt x="789" y="253"/>
                    <a:pt x="789" y="253"/>
                  </a:cubicBezTo>
                  <a:cubicBezTo>
                    <a:pt x="789" y="253"/>
                    <a:pt x="857" y="185"/>
                    <a:pt x="926" y="118"/>
                  </a:cubicBezTo>
                  <a:cubicBezTo>
                    <a:pt x="1013" y="178"/>
                    <a:pt x="1064" y="255"/>
                    <a:pt x="1064" y="255"/>
                  </a:cubicBezTo>
                  <a:cubicBezTo>
                    <a:pt x="1064" y="255"/>
                    <a:pt x="995" y="322"/>
                    <a:pt x="926" y="390"/>
                  </a:cubicBezTo>
                  <a:cubicBezTo>
                    <a:pt x="963" y="430"/>
                    <a:pt x="975" y="493"/>
                    <a:pt x="975" y="493"/>
                  </a:cubicBezTo>
                  <a:cubicBezTo>
                    <a:pt x="975" y="493"/>
                    <a:pt x="1071" y="493"/>
                    <a:pt x="1167" y="493"/>
                  </a:cubicBezTo>
                  <a:cubicBezTo>
                    <a:pt x="1185" y="586"/>
                    <a:pt x="1167" y="685"/>
                    <a:pt x="1167" y="685"/>
                  </a:cubicBezTo>
                  <a:cubicBezTo>
                    <a:pt x="1167" y="685"/>
                    <a:pt x="1071" y="685"/>
                    <a:pt x="975" y="685"/>
                  </a:cubicBezTo>
                  <a:cubicBezTo>
                    <a:pt x="971" y="739"/>
                    <a:pt x="927" y="790"/>
                    <a:pt x="927" y="790"/>
                  </a:cubicBezTo>
                  <a:lnTo>
                    <a:pt x="1064" y="924"/>
                  </a:lnTo>
                  <a:cubicBezTo>
                    <a:pt x="1064" y="924"/>
                    <a:pt x="1005" y="1002"/>
                    <a:pt x="927" y="1060"/>
                  </a:cubicBezTo>
                  <a:cubicBezTo>
                    <a:pt x="859" y="993"/>
                    <a:pt x="791" y="927"/>
                    <a:pt x="791" y="927"/>
                  </a:cubicBezTo>
                  <a:cubicBezTo>
                    <a:pt x="791" y="927"/>
                    <a:pt x="744" y="966"/>
                    <a:pt x="687" y="973"/>
                  </a:cubicBezTo>
                  <a:cubicBezTo>
                    <a:pt x="687" y="1069"/>
                    <a:pt x="687" y="1165"/>
                    <a:pt x="687" y="1165"/>
                  </a:cubicBezTo>
                  <a:cubicBezTo>
                    <a:pt x="687" y="1165"/>
                    <a:pt x="591" y="1180"/>
                    <a:pt x="495" y="1165"/>
                  </a:cubicBezTo>
                  <a:cubicBezTo>
                    <a:pt x="495" y="1165"/>
                    <a:pt x="495" y="1069"/>
                    <a:pt x="495" y="973"/>
                  </a:cubicBezTo>
                  <a:cubicBezTo>
                    <a:pt x="441" y="967"/>
                    <a:pt x="390" y="925"/>
                    <a:pt x="390" y="925"/>
                  </a:cubicBezTo>
                  <a:cubicBezTo>
                    <a:pt x="390" y="925"/>
                    <a:pt x="322" y="993"/>
                    <a:pt x="254" y="1062"/>
                  </a:cubicBezTo>
                  <a:cubicBezTo>
                    <a:pt x="177" y="1003"/>
                    <a:pt x="119" y="927"/>
                    <a:pt x="119" y="927"/>
                  </a:cubicBezTo>
                  <a:lnTo>
                    <a:pt x="257" y="789"/>
                  </a:lnTo>
                  <a:cubicBezTo>
                    <a:pt x="257" y="789"/>
                    <a:pt x="215" y="741"/>
                    <a:pt x="207" y="685"/>
                  </a:cubicBezTo>
                  <a:cubicBezTo>
                    <a:pt x="111" y="685"/>
                    <a:pt x="15" y="685"/>
                    <a:pt x="15" y="685"/>
                  </a:cubicBezTo>
                  <a:cubicBezTo>
                    <a:pt x="0" y="589"/>
                    <a:pt x="15" y="493"/>
                    <a:pt x="15" y="493"/>
                  </a:cubicBezTo>
                  <a:cubicBezTo>
                    <a:pt x="15" y="493"/>
                    <a:pt x="111" y="493"/>
                    <a:pt x="207" y="493"/>
                  </a:cubicBezTo>
                  <a:cubicBezTo>
                    <a:pt x="212" y="441"/>
                    <a:pt x="255" y="388"/>
                    <a:pt x="255" y="388"/>
                  </a:cubicBezTo>
                  <a:cubicBezTo>
                    <a:pt x="255" y="388"/>
                    <a:pt x="187" y="320"/>
                    <a:pt x="119" y="252"/>
                  </a:cubicBezTo>
                  <a:cubicBezTo>
                    <a:pt x="179" y="172"/>
                    <a:pt x="255" y="115"/>
                    <a:pt x="255" y="115"/>
                  </a:cubicBezTo>
                  <a:lnTo>
                    <a:pt x="393" y="253"/>
                  </a:lnTo>
                  <a:cubicBezTo>
                    <a:pt x="393" y="253"/>
                    <a:pt x="441" y="210"/>
                    <a:pt x="495" y="205"/>
                  </a:cubicBezTo>
                  <a:cubicBezTo>
                    <a:pt x="495" y="109"/>
                    <a:pt x="495" y="109"/>
                    <a:pt x="495" y="13"/>
                  </a:cubicBezTo>
                  <a:close/>
                </a:path>
              </a:pathLst>
            </a:custGeom>
            <a:solidFill>
              <a:srgbClr val="94B0E8"/>
            </a:solidFill>
            <a:ln w="12700" cap="flat" cmpd="sng">
              <a:solidFill>
                <a:srgbClr val="1F4899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0" name="Oval 548"/>
            <p:cNvSpPr>
              <a:spLocks noChangeArrowheads="1"/>
            </p:cNvSpPr>
            <p:nvPr/>
          </p:nvSpPr>
          <p:spPr bwMode="auto">
            <a:xfrm>
              <a:off x="4367213" y="2741613"/>
              <a:ext cx="304800" cy="304800"/>
            </a:xfrm>
            <a:prstGeom prst="ellipse">
              <a:avLst/>
            </a:prstGeom>
            <a:solidFill>
              <a:srgbClr val="EFF3FB"/>
            </a:solidFill>
            <a:ln w="12700" algn="ctr">
              <a:solidFill>
                <a:srgbClr val="1F48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" name="Freeform 35"/>
          <p:cNvSpPr/>
          <p:nvPr/>
        </p:nvSpPr>
        <p:spPr>
          <a:xfrm>
            <a:off x="1925694" y="3048000"/>
            <a:ext cx="1239865" cy="612183"/>
          </a:xfrm>
          <a:custGeom>
            <a:avLst/>
            <a:gdLst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39865" h="612183">
                <a:moveTo>
                  <a:pt x="0" y="0"/>
                </a:moveTo>
                <a:cubicBezTo>
                  <a:pt x="778790" y="2583"/>
                  <a:pt x="1232115" y="198895"/>
                  <a:pt x="1239865" y="612183"/>
                </a:cubicBezTo>
              </a:path>
            </a:pathLst>
          </a:custGeom>
          <a:ln w="12700">
            <a:solidFill>
              <a:srgbClr val="4974CB"/>
            </a:solidFill>
            <a:prstDash val="solid"/>
            <a:tailEnd type="triangle" w="sm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1937319" y="2133598"/>
            <a:ext cx="382065" cy="1524002"/>
          </a:xfrm>
          <a:custGeom>
            <a:avLst/>
            <a:gdLst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43331"/>
              <a:gd name="connsiteY0" fmla="*/ 1 h 612184"/>
              <a:gd name="connsiteX1" fmla="*/ 1239865 w 1243331"/>
              <a:gd name="connsiteY1" fmla="*/ 612184 h 612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43331" h="612184">
                <a:moveTo>
                  <a:pt x="0" y="1"/>
                </a:moveTo>
                <a:cubicBezTo>
                  <a:pt x="1409232" y="-529"/>
                  <a:pt x="1232115" y="198896"/>
                  <a:pt x="1239865" y="612184"/>
                </a:cubicBezTo>
              </a:path>
            </a:pathLst>
          </a:custGeom>
          <a:ln w="12700">
            <a:solidFill>
              <a:srgbClr val="4974CB"/>
            </a:solidFill>
            <a:prstDash val="solid"/>
            <a:tailEnd type="triangle" w="sm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1937318" y="2438400"/>
            <a:ext cx="914400" cy="1219200"/>
          </a:xfrm>
          <a:custGeom>
            <a:avLst/>
            <a:gdLst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39865" h="612183">
                <a:moveTo>
                  <a:pt x="0" y="0"/>
                </a:moveTo>
                <a:cubicBezTo>
                  <a:pt x="1030966" y="2583"/>
                  <a:pt x="1232115" y="198895"/>
                  <a:pt x="1239865" y="612183"/>
                </a:cubicBezTo>
              </a:path>
            </a:pathLst>
          </a:custGeom>
          <a:ln w="12700">
            <a:solidFill>
              <a:srgbClr val="4974CB"/>
            </a:solidFill>
            <a:prstDash val="solid"/>
            <a:tailEnd type="triangle" w="sm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1937318" y="2743200"/>
            <a:ext cx="1344478" cy="916983"/>
          </a:xfrm>
          <a:custGeom>
            <a:avLst/>
            <a:gdLst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39865" h="612183">
                <a:moveTo>
                  <a:pt x="0" y="0"/>
                </a:moveTo>
                <a:cubicBezTo>
                  <a:pt x="778790" y="2583"/>
                  <a:pt x="1232115" y="198895"/>
                  <a:pt x="1239865" y="612183"/>
                </a:cubicBezTo>
              </a:path>
            </a:pathLst>
          </a:custGeom>
          <a:ln w="12700">
            <a:solidFill>
              <a:srgbClr val="4974CB"/>
            </a:solidFill>
            <a:prstDash val="solid"/>
            <a:tailEnd type="triangle" w="sm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1937318" y="2286000"/>
            <a:ext cx="685800" cy="1371600"/>
          </a:xfrm>
          <a:custGeom>
            <a:avLst/>
            <a:gdLst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39865" h="612183">
                <a:moveTo>
                  <a:pt x="0" y="0"/>
                </a:moveTo>
                <a:cubicBezTo>
                  <a:pt x="1030966" y="2583"/>
                  <a:pt x="1232115" y="198895"/>
                  <a:pt x="1239865" y="612183"/>
                </a:cubicBezTo>
              </a:path>
            </a:pathLst>
          </a:custGeom>
          <a:ln w="12700">
            <a:solidFill>
              <a:srgbClr val="4974CB"/>
            </a:solidFill>
            <a:prstDash val="solid"/>
            <a:tailEnd type="triangle" w="sm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3278996" y="1371600"/>
            <a:ext cx="0" cy="53340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2089718" y="2362200"/>
            <a:ext cx="914400" cy="22860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3308918" y="2590800"/>
            <a:ext cx="135610" cy="1053885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Freeform 90"/>
          <p:cNvSpPr/>
          <p:nvPr/>
        </p:nvSpPr>
        <p:spPr>
          <a:xfrm>
            <a:off x="3591762" y="1981202"/>
            <a:ext cx="2611464" cy="439154"/>
          </a:xfrm>
          <a:custGeom>
            <a:avLst/>
            <a:gdLst>
              <a:gd name="connsiteX0" fmla="*/ 0 w 2611464"/>
              <a:gd name="connsiteY0" fmla="*/ 252023 h 252023"/>
              <a:gd name="connsiteX1" fmla="*/ 2611464 w 2611464"/>
              <a:gd name="connsiteY1" fmla="*/ 4050 h 252023"/>
              <a:gd name="connsiteX0" fmla="*/ 0 w 2611464"/>
              <a:gd name="connsiteY0" fmla="*/ 250377 h 250377"/>
              <a:gd name="connsiteX1" fmla="*/ 2611464 w 2611464"/>
              <a:gd name="connsiteY1" fmla="*/ 2404 h 250377"/>
              <a:gd name="connsiteX0" fmla="*/ 0 w 2611464"/>
              <a:gd name="connsiteY0" fmla="*/ 247973 h 247973"/>
              <a:gd name="connsiteX1" fmla="*/ 2611464 w 2611464"/>
              <a:gd name="connsiteY1" fmla="*/ 0 h 247973"/>
              <a:gd name="connsiteX0" fmla="*/ 0 w 2611464"/>
              <a:gd name="connsiteY0" fmla="*/ 247973 h 332092"/>
              <a:gd name="connsiteX1" fmla="*/ 2611464 w 2611464"/>
              <a:gd name="connsiteY1" fmla="*/ 0 h 332092"/>
              <a:gd name="connsiteX0" fmla="*/ 0 w 2611464"/>
              <a:gd name="connsiteY0" fmla="*/ 247973 h 378934"/>
              <a:gd name="connsiteX1" fmla="*/ 2611464 w 2611464"/>
              <a:gd name="connsiteY1" fmla="*/ 0 h 378934"/>
              <a:gd name="connsiteX0" fmla="*/ 0 w 2611464"/>
              <a:gd name="connsiteY0" fmla="*/ 247973 h 405374"/>
              <a:gd name="connsiteX1" fmla="*/ 2611464 w 2611464"/>
              <a:gd name="connsiteY1" fmla="*/ 0 h 405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11464" h="405374">
                <a:moveTo>
                  <a:pt x="0" y="247973"/>
                </a:moveTo>
                <a:cubicBezTo>
                  <a:pt x="1190786" y="418504"/>
                  <a:pt x="2071607" y="577113"/>
                  <a:pt x="2611464" y="0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3576265" y="2389322"/>
            <a:ext cx="2626962" cy="1001565"/>
          </a:xfrm>
          <a:custGeom>
            <a:avLst/>
            <a:gdLst>
              <a:gd name="connsiteX0" fmla="*/ 0 w 2588217"/>
              <a:gd name="connsiteY0" fmla="*/ 0 h 1028867"/>
              <a:gd name="connsiteX1" fmla="*/ 1038387 w 2588217"/>
              <a:gd name="connsiteY1" fmla="*/ 511444 h 1028867"/>
              <a:gd name="connsiteX2" fmla="*/ 1968285 w 2588217"/>
              <a:gd name="connsiteY2" fmla="*/ 1015139 h 1028867"/>
              <a:gd name="connsiteX3" fmla="*/ 2588217 w 2588217"/>
              <a:gd name="connsiteY3" fmla="*/ 836908 h 1028867"/>
              <a:gd name="connsiteX0" fmla="*/ 0 w 2588217"/>
              <a:gd name="connsiteY0" fmla="*/ 0 h 1028867"/>
              <a:gd name="connsiteX1" fmla="*/ 1038387 w 2588217"/>
              <a:gd name="connsiteY1" fmla="*/ 511444 h 1028867"/>
              <a:gd name="connsiteX2" fmla="*/ 1968285 w 2588217"/>
              <a:gd name="connsiteY2" fmla="*/ 1015139 h 1028867"/>
              <a:gd name="connsiteX3" fmla="*/ 2588217 w 2588217"/>
              <a:gd name="connsiteY3" fmla="*/ 836908 h 1028867"/>
              <a:gd name="connsiteX0" fmla="*/ 0 w 2588217"/>
              <a:gd name="connsiteY0" fmla="*/ 0 h 1028867"/>
              <a:gd name="connsiteX1" fmla="*/ 1038387 w 2588217"/>
              <a:gd name="connsiteY1" fmla="*/ 511444 h 1028867"/>
              <a:gd name="connsiteX2" fmla="*/ 1968285 w 2588217"/>
              <a:gd name="connsiteY2" fmla="*/ 1015139 h 1028867"/>
              <a:gd name="connsiteX3" fmla="*/ 2588217 w 2588217"/>
              <a:gd name="connsiteY3" fmla="*/ 836908 h 1028867"/>
              <a:gd name="connsiteX0" fmla="*/ 0 w 2588217"/>
              <a:gd name="connsiteY0" fmla="*/ 0 h 1015139"/>
              <a:gd name="connsiteX1" fmla="*/ 1038387 w 2588217"/>
              <a:gd name="connsiteY1" fmla="*/ 511444 h 1015139"/>
              <a:gd name="connsiteX2" fmla="*/ 1968285 w 2588217"/>
              <a:gd name="connsiteY2" fmla="*/ 1015139 h 1015139"/>
              <a:gd name="connsiteX3" fmla="*/ 2588217 w 2588217"/>
              <a:gd name="connsiteY3" fmla="*/ 836908 h 1015139"/>
              <a:gd name="connsiteX0" fmla="*/ 0 w 2588217"/>
              <a:gd name="connsiteY0" fmla="*/ 0 h 1015139"/>
              <a:gd name="connsiteX1" fmla="*/ 1968285 w 2588217"/>
              <a:gd name="connsiteY1" fmla="*/ 1015139 h 1015139"/>
              <a:gd name="connsiteX2" fmla="*/ 2588217 w 2588217"/>
              <a:gd name="connsiteY2" fmla="*/ 836908 h 1015139"/>
              <a:gd name="connsiteX0" fmla="*/ 0 w 2588217"/>
              <a:gd name="connsiteY0" fmla="*/ 0 h 1072518"/>
              <a:gd name="connsiteX1" fmla="*/ 1968285 w 2588217"/>
              <a:gd name="connsiteY1" fmla="*/ 1015139 h 1072518"/>
              <a:gd name="connsiteX2" fmla="*/ 2588217 w 2588217"/>
              <a:gd name="connsiteY2" fmla="*/ 836908 h 1072518"/>
              <a:gd name="connsiteX0" fmla="*/ 0 w 2588217"/>
              <a:gd name="connsiteY0" fmla="*/ 0 h 1072518"/>
              <a:gd name="connsiteX1" fmla="*/ 1968285 w 2588217"/>
              <a:gd name="connsiteY1" fmla="*/ 1015139 h 1072518"/>
              <a:gd name="connsiteX2" fmla="*/ 2588217 w 2588217"/>
              <a:gd name="connsiteY2" fmla="*/ 836908 h 1072518"/>
              <a:gd name="connsiteX0" fmla="*/ 0 w 2588217"/>
              <a:gd name="connsiteY0" fmla="*/ 0 h 1092042"/>
              <a:gd name="connsiteX1" fmla="*/ 1968285 w 2588217"/>
              <a:gd name="connsiteY1" fmla="*/ 1015139 h 1092042"/>
              <a:gd name="connsiteX2" fmla="*/ 2588217 w 2588217"/>
              <a:gd name="connsiteY2" fmla="*/ 836908 h 1092042"/>
              <a:gd name="connsiteX0" fmla="*/ 0 w 2588217"/>
              <a:gd name="connsiteY0" fmla="*/ 0 h 1032184"/>
              <a:gd name="connsiteX1" fmla="*/ 1968285 w 2588217"/>
              <a:gd name="connsiteY1" fmla="*/ 1015139 h 1032184"/>
              <a:gd name="connsiteX2" fmla="*/ 2588217 w 2588217"/>
              <a:gd name="connsiteY2" fmla="*/ 836908 h 1032184"/>
              <a:gd name="connsiteX0" fmla="*/ 0 w 2588217"/>
              <a:gd name="connsiteY0" fmla="*/ 0 h 1018152"/>
              <a:gd name="connsiteX1" fmla="*/ 1968285 w 2588217"/>
              <a:gd name="connsiteY1" fmla="*/ 1015139 h 1018152"/>
              <a:gd name="connsiteX2" fmla="*/ 2588217 w 2588217"/>
              <a:gd name="connsiteY2" fmla="*/ 836908 h 1018152"/>
              <a:gd name="connsiteX0" fmla="*/ 0 w 2588217"/>
              <a:gd name="connsiteY0" fmla="*/ 0 h 1025159"/>
              <a:gd name="connsiteX1" fmla="*/ 1968285 w 2588217"/>
              <a:gd name="connsiteY1" fmla="*/ 1015139 h 1025159"/>
              <a:gd name="connsiteX2" fmla="*/ 2588217 w 2588217"/>
              <a:gd name="connsiteY2" fmla="*/ 836908 h 1025159"/>
              <a:gd name="connsiteX0" fmla="*/ 0 w 2588217"/>
              <a:gd name="connsiteY0" fmla="*/ 0 h 984335"/>
              <a:gd name="connsiteX1" fmla="*/ 1495587 w 2588217"/>
              <a:gd name="connsiteY1" fmla="*/ 951692 h 984335"/>
              <a:gd name="connsiteX2" fmla="*/ 2588217 w 2588217"/>
              <a:gd name="connsiteY2" fmla="*/ 836908 h 984335"/>
              <a:gd name="connsiteX0" fmla="*/ 0 w 2588217"/>
              <a:gd name="connsiteY0" fmla="*/ 0 h 976424"/>
              <a:gd name="connsiteX1" fmla="*/ 1425845 w 2588217"/>
              <a:gd name="connsiteY1" fmla="*/ 935831 h 976424"/>
              <a:gd name="connsiteX2" fmla="*/ 2588217 w 2588217"/>
              <a:gd name="connsiteY2" fmla="*/ 836908 h 976424"/>
              <a:gd name="connsiteX0" fmla="*/ 0 w 2588217"/>
              <a:gd name="connsiteY0" fmla="*/ 0 h 1000795"/>
              <a:gd name="connsiteX1" fmla="*/ 1425845 w 2588217"/>
              <a:gd name="connsiteY1" fmla="*/ 935831 h 1000795"/>
              <a:gd name="connsiteX2" fmla="*/ 2588217 w 2588217"/>
              <a:gd name="connsiteY2" fmla="*/ 836908 h 1000795"/>
              <a:gd name="connsiteX0" fmla="*/ 0 w 2588217"/>
              <a:gd name="connsiteY0" fmla="*/ 0 h 1000795"/>
              <a:gd name="connsiteX1" fmla="*/ 1425845 w 2588217"/>
              <a:gd name="connsiteY1" fmla="*/ 935831 h 1000795"/>
              <a:gd name="connsiteX2" fmla="*/ 2588217 w 2588217"/>
              <a:gd name="connsiteY2" fmla="*/ 836908 h 1000795"/>
              <a:gd name="connsiteX0" fmla="*/ 0 w 2588217"/>
              <a:gd name="connsiteY0" fmla="*/ 0 h 995469"/>
              <a:gd name="connsiteX1" fmla="*/ 1425845 w 2588217"/>
              <a:gd name="connsiteY1" fmla="*/ 935831 h 995469"/>
              <a:gd name="connsiteX2" fmla="*/ 2588217 w 2588217"/>
              <a:gd name="connsiteY2" fmla="*/ 836908 h 995469"/>
              <a:gd name="connsiteX0" fmla="*/ 0 w 2588217"/>
              <a:gd name="connsiteY0" fmla="*/ 0 h 836908"/>
              <a:gd name="connsiteX1" fmla="*/ 2588217 w 2588217"/>
              <a:gd name="connsiteY1" fmla="*/ 836908 h 836908"/>
              <a:gd name="connsiteX0" fmla="*/ 0 w 2588217"/>
              <a:gd name="connsiteY0" fmla="*/ 0 h 989394"/>
              <a:gd name="connsiteX1" fmla="*/ 2588217 w 2588217"/>
              <a:gd name="connsiteY1" fmla="*/ 836908 h 989394"/>
              <a:gd name="connsiteX0" fmla="*/ 0 w 2588217"/>
              <a:gd name="connsiteY0" fmla="*/ 0 h 1071654"/>
              <a:gd name="connsiteX1" fmla="*/ 2588217 w 2588217"/>
              <a:gd name="connsiteY1" fmla="*/ 836908 h 1071654"/>
              <a:gd name="connsiteX0" fmla="*/ 0 w 2611464"/>
              <a:gd name="connsiteY0" fmla="*/ 0 h 1046613"/>
              <a:gd name="connsiteX1" fmla="*/ 2611464 w 2611464"/>
              <a:gd name="connsiteY1" fmla="*/ 805185 h 1046613"/>
              <a:gd name="connsiteX0" fmla="*/ 0 w 2611464"/>
              <a:gd name="connsiteY0" fmla="*/ 0 h 1123655"/>
              <a:gd name="connsiteX1" fmla="*/ 2611464 w 2611464"/>
              <a:gd name="connsiteY1" fmla="*/ 805185 h 1123655"/>
              <a:gd name="connsiteX0" fmla="*/ 0 w 2611464"/>
              <a:gd name="connsiteY0" fmla="*/ 0 h 1068897"/>
              <a:gd name="connsiteX1" fmla="*/ 2611464 w 2611464"/>
              <a:gd name="connsiteY1" fmla="*/ 733807 h 1068897"/>
              <a:gd name="connsiteX0" fmla="*/ 0 w 2626962"/>
              <a:gd name="connsiteY0" fmla="*/ 0 h 1056925"/>
              <a:gd name="connsiteX1" fmla="*/ 2626962 w 2626962"/>
              <a:gd name="connsiteY1" fmla="*/ 717946 h 1056925"/>
              <a:gd name="connsiteX0" fmla="*/ 0 w 2657959"/>
              <a:gd name="connsiteY0" fmla="*/ 0 h 998207"/>
              <a:gd name="connsiteX1" fmla="*/ 2657959 w 2657959"/>
              <a:gd name="connsiteY1" fmla="*/ 638639 h 998207"/>
              <a:gd name="connsiteX0" fmla="*/ 0 w 2626962"/>
              <a:gd name="connsiteY0" fmla="*/ 0 h 1021459"/>
              <a:gd name="connsiteX1" fmla="*/ 2626962 w 2626962"/>
              <a:gd name="connsiteY1" fmla="*/ 670362 h 1021459"/>
              <a:gd name="connsiteX0" fmla="*/ 0 w 2626962"/>
              <a:gd name="connsiteY0" fmla="*/ 0 h 1025038"/>
              <a:gd name="connsiteX1" fmla="*/ 2626962 w 2626962"/>
              <a:gd name="connsiteY1" fmla="*/ 670362 h 1025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26962" h="1025038">
                <a:moveTo>
                  <a:pt x="0" y="0"/>
                </a:moveTo>
                <a:cubicBezTo>
                  <a:pt x="738753" y="921362"/>
                  <a:pt x="1415512" y="1398599"/>
                  <a:pt x="2626962" y="670362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3467775" y="2528809"/>
            <a:ext cx="2712203" cy="1864780"/>
          </a:xfrm>
          <a:custGeom>
            <a:avLst/>
            <a:gdLst>
              <a:gd name="connsiteX0" fmla="*/ 0 w 2588217"/>
              <a:gd name="connsiteY0" fmla="*/ 0 h 2159369"/>
              <a:gd name="connsiteX1" fmla="*/ 1464590 w 2588217"/>
              <a:gd name="connsiteY1" fmla="*/ 1999281 h 2159369"/>
              <a:gd name="connsiteX2" fmla="*/ 2588217 w 2588217"/>
              <a:gd name="connsiteY2" fmla="*/ 1890793 h 2159369"/>
              <a:gd name="connsiteX0" fmla="*/ 0 w 2588217"/>
              <a:gd name="connsiteY0" fmla="*/ 0 h 2159369"/>
              <a:gd name="connsiteX1" fmla="*/ 1464590 w 2588217"/>
              <a:gd name="connsiteY1" fmla="*/ 1999281 h 2159369"/>
              <a:gd name="connsiteX2" fmla="*/ 2588217 w 2588217"/>
              <a:gd name="connsiteY2" fmla="*/ 1890793 h 2159369"/>
              <a:gd name="connsiteX0" fmla="*/ 0 w 2588217"/>
              <a:gd name="connsiteY0" fmla="*/ 0 h 2101462"/>
              <a:gd name="connsiteX1" fmla="*/ 1464590 w 2588217"/>
              <a:gd name="connsiteY1" fmla="*/ 1999281 h 2101462"/>
              <a:gd name="connsiteX2" fmla="*/ 2588217 w 2588217"/>
              <a:gd name="connsiteY2" fmla="*/ 1890793 h 2101462"/>
              <a:gd name="connsiteX0" fmla="*/ 0 w 2588217"/>
              <a:gd name="connsiteY0" fmla="*/ 0 h 2134413"/>
              <a:gd name="connsiteX1" fmla="*/ 1464590 w 2588217"/>
              <a:gd name="connsiteY1" fmla="*/ 1976034 h 2134413"/>
              <a:gd name="connsiteX2" fmla="*/ 2588217 w 2588217"/>
              <a:gd name="connsiteY2" fmla="*/ 1867546 h 2134413"/>
              <a:gd name="connsiteX0" fmla="*/ 0 w 2588217"/>
              <a:gd name="connsiteY0" fmla="*/ 0 h 2100285"/>
              <a:gd name="connsiteX1" fmla="*/ 1464590 w 2588217"/>
              <a:gd name="connsiteY1" fmla="*/ 1976034 h 2100285"/>
              <a:gd name="connsiteX2" fmla="*/ 2588217 w 2588217"/>
              <a:gd name="connsiteY2" fmla="*/ 1867546 h 2100285"/>
              <a:gd name="connsiteX0" fmla="*/ 0 w 2588217"/>
              <a:gd name="connsiteY0" fmla="*/ 0 h 2086689"/>
              <a:gd name="connsiteX1" fmla="*/ 1464590 w 2588217"/>
              <a:gd name="connsiteY1" fmla="*/ 1976034 h 2086689"/>
              <a:gd name="connsiteX2" fmla="*/ 2588217 w 2588217"/>
              <a:gd name="connsiteY2" fmla="*/ 1867546 h 2086689"/>
              <a:gd name="connsiteX0" fmla="*/ 0 w 2588217"/>
              <a:gd name="connsiteY0" fmla="*/ 0 h 1867546"/>
              <a:gd name="connsiteX1" fmla="*/ 2588217 w 2588217"/>
              <a:gd name="connsiteY1" fmla="*/ 1867546 h 1867546"/>
              <a:gd name="connsiteX0" fmla="*/ 0 w 2588217"/>
              <a:gd name="connsiteY0" fmla="*/ 0 h 2013239"/>
              <a:gd name="connsiteX1" fmla="*/ 2588217 w 2588217"/>
              <a:gd name="connsiteY1" fmla="*/ 1867546 h 2013239"/>
              <a:gd name="connsiteX0" fmla="*/ 0 w 2588217"/>
              <a:gd name="connsiteY0" fmla="*/ 0 h 2047053"/>
              <a:gd name="connsiteX1" fmla="*/ 2588217 w 2588217"/>
              <a:gd name="connsiteY1" fmla="*/ 1867546 h 2047053"/>
              <a:gd name="connsiteX0" fmla="*/ 0 w 2588217"/>
              <a:gd name="connsiteY0" fmla="*/ 0 h 2098972"/>
              <a:gd name="connsiteX1" fmla="*/ 2588217 w 2588217"/>
              <a:gd name="connsiteY1" fmla="*/ 1867546 h 2098972"/>
              <a:gd name="connsiteX0" fmla="*/ 0 w 2588217"/>
              <a:gd name="connsiteY0" fmla="*/ 0 h 1960418"/>
              <a:gd name="connsiteX1" fmla="*/ 2588217 w 2588217"/>
              <a:gd name="connsiteY1" fmla="*/ 1712563 h 1960418"/>
              <a:gd name="connsiteX0" fmla="*/ 0 w 2634712"/>
              <a:gd name="connsiteY0" fmla="*/ 0 h 1953547"/>
              <a:gd name="connsiteX1" fmla="*/ 2634712 w 2634712"/>
              <a:gd name="connsiteY1" fmla="*/ 1704814 h 1953547"/>
              <a:gd name="connsiteX0" fmla="*/ 0 w 2712203"/>
              <a:gd name="connsiteY0" fmla="*/ 0 h 1864780"/>
              <a:gd name="connsiteX1" fmla="*/ 2712203 w 2712203"/>
              <a:gd name="connsiteY1" fmla="*/ 1604075 h 1864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12203" h="1864780">
                <a:moveTo>
                  <a:pt x="0" y="0"/>
                </a:moveTo>
                <a:cubicBezTo>
                  <a:pt x="452034" y="1126210"/>
                  <a:pt x="1407762" y="2430652"/>
                  <a:pt x="2712203" y="1604075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2439722" y="971490"/>
            <a:ext cx="17029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</a:rPr>
              <a:t>Write request</a:t>
            </a:r>
            <a:endParaRPr lang="en-US" sz="2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57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failures: backups must guarantee durability of buffered data:</a:t>
            </a:r>
          </a:p>
          <a:p>
            <a:pPr lvl="1"/>
            <a:r>
              <a:rPr lang="en-US" dirty="0" smtClean="0"/>
              <a:t>DIMMs with built-in flash </a:t>
            </a:r>
            <a:r>
              <a:rPr lang="en-US" dirty="0" smtClean="0"/>
              <a:t>backup?</a:t>
            </a:r>
            <a:endParaRPr lang="en-US" dirty="0" smtClean="0"/>
          </a:p>
          <a:p>
            <a:pPr lvl="1"/>
            <a:r>
              <a:rPr lang="en-US" dirty="0" smtClean="0"/>
              <a:t>Per-server battery </a:t>
            </a:r>
            <a:r>
              <a:rPr lang="en-US" dirty="0" smtClean="0"/>
              <a:t>backups?</a:t>
            </a:r>
            <a:endParaRPr lang="en-US" dirty="0" smtClean="0"/>
          </a:p>
          <a:p>
            <a:pPr lvl="1"/>
            <a:r>
              <a:rPr lang="en-US" dirty="0" smtClean="0"/>
              <a:t>Caches on enterprise </a:t>
            </a:r>
            <a:r>
              <a:rPr lang="en-US" smtClean="0"/>
              <a:t>disk </a:t>
            </a:r>
            <a:r>
              <a:rPr lang="en-US" smtClean="0"/>
              <a:t>controllers?</a:t>
            </a:r>
            <a:endParaRPr lang="en-US" dirty="0" smtClean="0"/>
          </a:p>
          <a:p>
            <a:r>
              <a:rPr lang="en-US" dirty="0" smtClean="0"/>
              <a:t>Server crashes:</a:t>
            </a:r>
          </a:p>
          <a:p>
            <a:pPr lvl="1"/>
            <a:r>
              <a:rPr lang="en-US" dirty="0" smtClean="0"/>
              <a:t>Must replay log to reconstruct data</a:t>
            </a:r>
          </a:p>
          <a:p>
            <a:pPr lvl="1"/>
            <a:r>
              <a:rPr lang="en-US" dirty="0" smtClean="0"/>
              <a:t>Meanwhile, data is unavailable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Solution: fast crash recovery (1-2 seconds)</a:t>
            </a:r>
          </a:p>
          <a:p>
            <a:pPr lvl="1"/>
            <a:r>
              <a:rPr lang="en-US" dirty="0" smtClean="0"/>
              <a:t>If fast enough, failures will not be noticed</a:t>
            </a:r>
          </a:p>
          <a:p>
            <a:r>
              <a:rPr lang="en-US" dirty="0" smtClean="0"/>
              <a:t>Key to fast recovery: use system scale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28,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Recovery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463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Master chooses backups statically</a:t>
            </a:r>
          </a:p>
          <a:p>
            <a:pPr lvl="1"/>
            <a:r>
              <a:rPr lang="en-US" dirty="0" smtClean="0"/>
              <a:t>Each backup stores entire log for master</a:t>
            </a:r>
            <a:endParaRPr lang="en-US" dirty="0"/>
          </a:p>
          <a:p>
            <a:r>
              <a:rPr lang="en-US" dirty="0" smtClean="0"/>
              <a:t>Crash recovery:</a:t>
            </a:r>
          </a:p>
          <a:p>
            <a:pPr lvl="1"/>
            <a:r>
              <a:rPr lang="en-US" dirty="0" smtClean="0"/>
              <a:t>Choose recovery master</a:t>
            </a:r>
          </a:p>
          <a:p>
            <a:pPr lvl="1"/>
            <a:r>
              <a:rPr lang="en-US" dirty="0" smtClean="0"/>
              <a:t>Backups read log info from disk</a:t>
            </a:r>
          </a:p>
          <a:p>
            <a:pPr lvl="1"/>
            <a:r>
              <a:rPr lang="en-US" dirty="0" smtClean="0"/>
              <a:t>Transfer logs to recovery master</a:t>
            </a:r>
          </a:p>
          <a:p>
            <a:pPr lvl="1"/>
            <a:r>
              <a:rPr lang="en-US" dirty="0" smtClean="0"/>
              <a:t>Recovery master replays log</a:t>
            </a:r>
          </a:p>
          <a:p>
            <a:r>
              <a:rPr lang="en-US" dirty="0" smtClean="0"/>
              <a:t>First bottleneck: disk bandwidth:</a:t>
            </a:r>
          </a:p>
          <a:p>
            <a:pPr lvl="1"/>
            <a:r>
              <a:rPr lang="en-US" dirty="0" smtClean="0"/>
              <a:t>64 GB / 3 backups / 100 MB/sec/disk</a:t>
            </a:r>
            <a:br>
              <a:rPr lang="en-US" dirty="0" smtClean="0"/>
            </a:br>
            <a:r>
              <a:rPr lang="en-US" dirty="0" smtClean="0"/>
              <a:t>≈ </a:t>
            </a:r>
            <a:r>
              <a:rPr lang="en-US" dirty="0" smtClean="0">
                <a:solidFill>
                  <a:schemeClr val="accent4"/>
                </a:solidFill>
              </a:rPr>
              <a:t>210 seconds</a:t>
            </a:r>
          </a:p>
          <a:p>
            <a:r>
              <a:rPr lang="en-US" dirty="0" smtClean="0"/>
              <a:t>Solution: more disks (and backups)</a:t>
            </a:r>
          </a:p>
        </p:txBody>
      </p:sp>
      <p:sp>
        <p:nvSpPr>
          <p:cNvPr id="6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2011</a:t>
            </a:r>
            <a:endParaRPr lang="en-US"/>
          </a:p>
        </p:txBody>
      </p:sp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9A6EB875-1A3F-4778-8273-9501628D5B97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Recovery, First Try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7315200" y="2209800"/>
            <a:ext cx="609600" cy="4953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66804" y="1600200"/>
            <a:ext cx="110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204B98"/>
                </a:solidFill>
              </a:rPr>
              <a:t>Recovery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477000" y="3352800"/>
            <a:ext cx="609600" cy="936625"/>
            <a:chOff x="6553200" y="3581400"/>
            <a:chExt cx="609600" cy="936625"/>
          </a:xfrm>
        </p:grpSpPr>
        <p:grpSp>
          <p:nvGrpSpPr>
            <p:cNvPr id="225319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225320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21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22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23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7" name="Rounded Rectangle 66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225324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7111335" y="4343400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781801" y="2705100"/>
            <a:ext cx="702590" cy="647700"/>
          </a:xfrm>
          <a:custGeom>
            <a:avLst/>
            <a:gdLst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395207"/>
              <a:gd name="connsiteY0" fmla="*/ 643180 h 643180"/>
              <a:gd name="connsiteX1" fmla="*/ 395207 w 395207"/>
              <a:gd name="connsiteY1" fmla="*/ 0 h 643180"/>
              <a:gd name="connsiteX0" fmla="*/ 0 w 395207"/>
              <a:gd name="connsiteY0" fmla="*/ 643180 h 643180"/>
              <a:gd name="connsiteX1" fmla="*/ 395207 w 395207"/>
              <a:gd name="connsiteY1" fmla="*/ 0 h 64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5207" h="643180">
                <a:moveTo>
                  <a:pt x="0" y="643180"/>
                </a:moveTo>
                <a:cubicBezTo>
                  <a:pt x="1937" y="136901"/>
                  <a:pt x="391333" y="397790"/>
                  <a:pt x="395207" y="0"/>
                </a:cubicBezTo>
              </a:path>
            </a:pathLst>
          </a:custGeom>
          <a:ln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 flipH="1">
            <a:off x="7758192" y="2705100"/>
            <a:ext cx="700007" cy="647700"/>
          </a:xfrm>
          <a:custGeom>
            <a:avLst/>
            <a:gdLst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395207"/>
              <a:gd name="connsiteY0" fmla="*/ 643180 h 643180"/>
              <a:gd name="connsiteX1" fmla="*/ 395207 w 395207"/>
              <a:gd name="connsiteY1" fmla="*/ 0 h 643180"/>
              <a:gd name="connsiteX0" fmla="*/ 0 w 395207"/>
              <a:gd name="connsiteY0" fmla="*/ 643180 h 643180"/>
              <a:gd name="connsiteX1" fmla="*/ 395207 w 395207"/>
              <a:gd name="connsiteY1" fmla="*/ 0 h 64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5207" h="643180">
                <a:moveTo>
                  <a:pt x="0" y="643180"/>
                </a:moveTo>
                <a:cubicBezTo>
                  <a:pt x="1937" y="136901"/>
                  <a:pt x="391333" y="397790"/>
                  <a:pt x="395207" y="0"/>
                </a:cubicBezTo>
              </a:path>
            </a:pathLst>
          </a:custGeom>
          <a:ln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7315200" y="3352800"/>
            <a:ext cx="609600" cy="936625"/>
            <a:chOff x="6553200" y="3581400"/>
            <a:chExt cx="609600" cy="936625"/>
          </a:xfrm>
        </p:grpSpPr>
        <p:grpSp>
          <p:nvGrpSpPr>
            <p:cNvPr id="91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94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" name="Rounded Rectangle 91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93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153400" y="3352800"/>
            <a:ext cx="609600" cy="936625"/>
            <a:chOff x="6553200" y="3581400"/>
            <a:chExt cx="609600" cy="936625"/>
          </a:xfrm>
        </p:grpSpPr>
        <p:grpSp>
          <p:nvGrpSpPr>
            <p:cNvPr id="34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37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" name="Rounded Rectangle 34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36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0" name="Straight Connector 9"/>
          <p:cNvCxnSpPr>
            <a:stCxn id="92" idx="0"/>
            <a:endCxn id="2" idx="2"/>
          </p:cNvCxnSpPr>
          <p:nvPr/>
        </p:nvCxnSpPr>
        <p:spPr>
          <a:xfrm flipV="1">
            <a:off x="7620000" y="2705100"/>
            <a:ext cx="0" cy="647700"/>
          </a:xfrm>
          <a:prstGeom prst="line">
            <a:avLst/>
          </a:prstGeom>
          <a:ln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20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2011</a:t>
            </a:r>
            <a:endParaRPr lang="en-US"/>
          </a:p>
        </p:txBody>
      </p:sp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RAMCloud</a:t>
            </a:r>
            <a:endParaRPr lang="en-US"/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A6EB875-1A3F-4778-8273-9501628D5B97}" type="slidenum">
              <a:rPr lang="en-US"/>
              <a:pPr/>
              <a:t>16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Recovery, </a:t>
            </a:r>
            <a:r>
              <a:rPr lang="en-US" dirty="0" smtClean="0"/>
              <a:t>Second </a:t>
            </a:r>
            <a:r>
              <a:rPr lang="en-US" dirty="0"/>
              <a:t>Try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3048000"/>
          </a:xfrm>
        </p:spPr>
        <p:txBody>
          <a:bodyPr/>
          <a:lstStyle/>
          <a:p>
            <a:r>
              <a:rPr lang="en-US" dirty="0" smtClean="0"/>
              <a:t>Scatter logs:</a:t>
            </a:r>
          </a:p>
          <a:p>
            <a:pPr lvl="1"/>
            <a:r>
              <a:rPr lang="en-US" dirty="0" smtClean="0"/>
              <a:t>Each log divided into 8MB </a:t>
            </a:r>
            <a:r>
              <a:rPr lang="en-US" dirty="0" smtClean="0">
                <a:solidFill>
                  <a:schemeClr val="accent4"/>
                </a:solidFill>
              </a:rPr>
              <a:t>segments</a:t>
            </a:r>
          </a:p>
          <a:p>
            <a:pPr lvl="1"/>
            <a:r>
              <a:rPr lang="en-US" dirty="0" smtClean="0"/>
              <a:t>Master chooses different backups for each segment (randomly)</a:t>
            </a:r>
          </a:p>
          <a:p>
            <a:pPr lvl="1"/>
            <a:r>
              <a:rPr lang="en-US" dirty="0" smtClean="0"/>
              <a:t>Segments scattered across all servers in the cluster</a:t>
            </a:r>
          </a:p>
          <a:p>
            <a:r>
              <a:rPr lang="en-US" dirty="0" smtClean="0"/>
              <a:t>Crash recovery:</a:t>
            </a:r>
          </a:p>
          <a:p>
            <a:pPr lvl="1"/>
            <a:r>
              <a:rPr lang="en-US" dirty="0" smtClean="0"/>
              <a:t>All backups read from disk in parallel</a:t>
            </a:r>
          </a:p>
          <a:p>
            <a:pPr lvl="1"/>
            <a:r>
              <a:rPr lang="en-US" dirty="0" smtClean="0"/>
              <a:t>Transmit data over network to recovery master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4343400" y="4191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37007" y="4146262"/>
            <a:ext cx="110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204B98"/>
                </a:solidFill>
              </a:rPr>
              <a:t>Recovery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grpSp>
        <p:nvGrpSpPr>
          <p:cNvPr id="68" name="Group 39"/>
          <p:cNvGrpSpPr>
            <a:grpSpLocks/>
          </p:cNvGrpSpPr>
          <p:nvPr/>
        </p:nvGrpSpPr>
        <p:grpSpPr bwMode="auto">
          <a:xfrm>
            <a:off x="4419600" y="5943600"/>
            <a:ext cx="457200" cy="327025"/>
            <a:chOff x="3744" y="1584"/>
            <a:chExt cx="336" cy="240"/>
          </a:xfrm>
        </p:grpSpPr>
        <p:sp>
          <p:nvSpPr>
            <p:cNvPr id="71" name="Oval 40"/>
            <p:cNvSpPr>
              <a:spLocks noChangeArrowheads="1"/>
            </p:cNvSpPr>
            <p:nvPr/>
          </p:nvSpPr>
          <p:spPr bwMode="auto">
            <a:xfrm>
              <a:off x="3744" y="172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41"/>
            <p:cNvSpPr>
              <a:spLocks noChangeArrowheads="1"/>
            </p:cNvSpPr>
            <p:nvPr/>
          </p:nvSpPr>
          <p:spPr bwMode="auto">
            <a:xfrm>
              <a:off x="3744" y="168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Oval 42"/>
            <p:cNvSpPr>
              <a:spLocks noChangeArrowheads="1"/>
            </p:cNvSpPr>
            <p:nvPr/>
          </p:nvSpPr>
          <p:spPr bwMode="auto">
            <a:xfrm>
              <a:off x="3744" y="163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43"/>
            <p:cNvSpPr>
              <a:spLocks noChangeArrowheads="1"/>
            </p:cNvSpPr>
            <p:nvPr/>
          </p:nvSpPr>
          <p:spPr bwMode="auto">
            <a:xfrm>
              <a:off x="3744" y="1584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" name="Rounded Rectangle 68"/>
          <p:cNvSpPr/>
          <p:nvPr/>
        </p:nvSpPr>
        <p:spPr>
          <a:xfrm>
            <a:off x="4343400" y="5329981"/>
            <a:ext cx="609600" cy="46121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70" name="AutoShape 44"/>
          <p:cNvSpPr>
            <a:spLocks noChangeArrowheads="1"/>
          </p:cNvSpPr>
          <p:nvPr/>
        </p:nvSpPr>
        <p:spPr bwMode="auto">
          <a:xfrm>
            <a:off x="4495800" y="5748203"/>
            <a:ext cx="304800" cy="276225"/>
          </a:xfrm>
          <a:prstGeom prst="upArrow">
            <a:avLst>
              <a:gd name="adj1" fmla="val 50000"/>
              <a:gd name="adj2" fmla="val 58046"/>
            </a:avLst>
          </a:prstGeom>
          <a:solidFill>
            <a:srgbClr val="F4DEC8"/>
          </a:solidFill>
          <a:ln w="12700" algn="ctr">
            <a:solidFill>
              <a:srgbClr val="90561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791337" y="5270212"/>
            <a:ext cx="10374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6C00"/>
                </a:solidFill>
              </a:rPr>
              <a:t>~1000</a:t>
            </a:r>
            <a:br>
              <a:rPr lang="en-US" sz="1600" b="1" dirty="0" smtClean="0">
                <a:solidFill>
                  <a:srgbClr val="006C00"/>
                </a:solidFill>
              </a:rPr>
            </a:br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6019800" y="5334000"/>
            <a:ext cx="609600" cy="936625"/>
            <a:chOff x="6553200" y="3581400"/>
            <a:chExt cx="609600" cy="936625"/>
          </a:xfrm>
        </p:grpSpPr>
        <p:grpSp>
          <p:nvGrpSpPr>
            <p:cNvPr id="79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82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0" name="Rounded Rectangle 79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81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5181600" y="5334000"/>
            <a:ext cx="609600" cy="936625"/>
            <a:chOff x="6553200" y="3581400"/>
            <a:chExt cx="609600" cy="936625"/>
          </a:xfrm>
        </p:grpSpPr>
        <p:grpSp>
          <p:nvGrpSpPr>
            <p:cNvPr id="87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90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8" name="Rounded Rectangle 87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89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6858000" y="5334000"/>
            <a:ext cx="609600" cy="936625"/>
            <a:chOff x="6553200" y="3581400"/>
            <a:chExt cx="609600" cy="936625"/>
          </a:xfrm>
        </p:grpSpPr>
        <p:grpSp>
          <p:nvGrpSpPr>
            <p:cNvPr id="95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98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6" name="Rounded Rectangle 95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97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505200" y="5334000"/>
            <a:ext cx="609600" cy="936625"/>
            <a:chOff x="6553200" y="3581400"/>
            <a:chExt cx="609600" cy="936625"/>
          </a:xfrm>
        </p:grpSpPr>
        <p:grpSp>
          <p:nvGrpSpPr>
            <p:cNvPr id="103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06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" name="Rounded Rectangle 103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05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667000" y="5334000"/>
            <a:ext cx="609600" cy="936625"/>
            <a:chOff x="6553200" y="3581400"/>
            <a:chExt cx="609600" cy="936625"/>
          </a:xfrm>
        </p:grpSpPr>
        <p:grpSp>
          <p:nvGrpSpPr>
            <p:cNvPr id="111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14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" name="Rounded Rectangle 111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13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828800" y="5334000"/>
            <a:ext cx="609600" cy="936625"/>
            <a:chOff x="6553200" y="3581400"/>
            <a:chExt cx="609600" cy="936625"/>
          </a:xfrm>
        </p:grpSpPr>
        <p:grpSp>
          <p:nvGrpSpPr>
            <p:cNvPr id="119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22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0" name="Rounded Rectangle 119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21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" name="Straight Connector 4"/>
          <p:cNvCxnSpPr>
            <a:stCxn id="69" idx="0"/>
            <a:endCxn id="65" idx="2"/>
          </p:cNvCxnSpPr>
          <p:nvPr/>
        </p:nvCxnSpPr>
        <p:spPr>
          <a:xfrm flipV="1">
            <a:off x="4648200" y="4648200"/>
            <a:ext cx="0" cy="681781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5486400" y="5101025"/>
            <a:ext cx="0" cy="2329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2133600" y="4953000"/>
            <a:ext cx="0" cy="38100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133600" y="4953000"/>
            <a:ext cx="2286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2971800" y="5029200"/>
            <a:ext cx="1524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3810000" y="5105400"/>
            <a:ext cx="762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6324600" y="5024825"/>
            <a:ext cx="0" cy="3091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2971800" y="5029200"/>
            <a:ext cx="0" cy="3091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3810000" y="5105400"/>
            <a:ext cx="0" cy="2329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7162800" y="4953000"/>
            <a:ext cx="0" cy="38100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4724400" y="5105400"/>
            <a:ext cx="762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4800600" y="5029200"/>
            <a:ext cx="1524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4876800" y="4953000"/>
            <a:ext cx="2286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419600" y="4648200"/>
            <a:ext cx="0" cy="304800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4495800" y="4648200"/>
            <a:ext cx="0" cy="37662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4572000" y="4648200"/>
            <a:ext cx="0" cy="44837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4724400" y="4648200"/>
            <a:ext cx="0" cy="44837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4800600" y="4648200"/>
            <a:ext cx="0" cy="37662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V="1">
            <a:off x="4876800" y="4648200"/>
            <a:ext cx="0" cy="304800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94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Disk no longer a bottleneck:</a:t>
            </a:r>
          </a:p>
          <a:p>
            <a:pPr lvl="1"/>
            <a:r>
              <a:rPr lang="en-US" dirty="0" smtClean="0"/>
              <a:t>64 GB / 8 MB/segment / 1000 backups ≈ 8 segments/backup</a:t>
            </a:r>
          </a:p>
          <a:p>
            <a:pPr lvl="1"/>
            <a:r>
              <a:rPr lang="en-US" dirty="0" smtClean="0"/>
              <a:t>100ms/segment to read from disk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0.8 second </a:t>
            </a:r>
            <a:r>
              <a:rPr lang="en-US" dirty="0" smtClean="0"/>
              <a:t>to read all segments in parallel</a:t>
            </a:r>
          </a:p>
          <a:p>
            <a:r>
              <a:rPr lang="en-US" dirty="0" smtClean="0"/>
              <a:t>Second bottleneck: NIC on recovery master</a:t>
            </a:r>
          </a:p>
          <a:p>
            <a:pPr lvl="1"/>
            <a:r>
              <a:rPr lang="en-US" dirty="0" smtClean="0"/>
              <a:t>64 GB / 10 </a:t>
            </a:r>
            <a:r>
              <a:rPr lang="en-US" dirty="0" err="1" smtClean="0"/>
              <a:t>Gbits</a:t>
            </a:r>
            <a:r>
              <a:rPr lang="en-US" dirty="0" smtClean="0"/>
              <a:t>/second ≈ </a:t>
            </a:r>
            <a:r>
              <a:rPr lang="en-US" dirty="0" smtClean="0">
                <a:solidFill>
                  <a:schemeClr val="accent4"/>
                </a:solidFill>
              </a:rPr>
              <a:t>60 seconds</a:t>
            </a:r>
          </a:p>
          <a:p>
            <a:pPr lvl="1"/>
            <a:r>
              <a:rPr lang="en-US" dirty="0" smtClean="0"/>
              <a:t>Recovery master CPU is also a bottleneck</a:t>
            </a:r>
          </a:p>
          <a:p>
            <a:r>
              <a:rPr lang="en-US" dirty="0" smtClean="0"/>
              <a:t>Solution: more recovery masters</a:t>
            </a:r>
          </a:p>
          <a:p>
            <a:pPr lvl="1"/>
            <a:r>
              <a:rPr lang="en-US" dirty="0" smtClean="0"/>
              <a:t>Spread work over 100 recovery masters</a:t>
            </a:r>
          </a:p>
          <a:p>
            <a:pPr lvl="1"/>
            <a:r>
              <a:rPr lang="en-US" dirty="0" smtClean="0"/>
              <a:t>64 GB / 10 </a:t>
            </a:r>
            <a:r>
              <a:rPr lang="en-US" dirty="0" err="1" smtClean="0"/>
              <a:t>Gbits</a:t>
            </a:r>
            <a:r>
              <a:rPr lang="en-US" dirty="0" smtClean="0"/>
              <a:t>/second / 100 masters ≈ </a:t>
            </a:r>
            <a:r>
              <a:rPr lang="en-US" dirty="0" smtClean="0">
                <a:solidFill>
                  <a:schemeClr val="accent4"/>
                </a:solidFill>
              </a:rPr>
              <a:t>0.6 second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28,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Scattered Logs, 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90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1371600"/>
          </a:xfrm>
        </p:spPr>
        <p:txBody>
          <a:bodyPr/>
          <a:lstStyle/>
          <a:p>
            <a:r>
              <a:rPr lang="en-US" dirty="0" smtClean="0"/>
              <a:t>Divide each master’s data into </a:t>
            </a:r>
            <a:r>
              <a:rPr lang="en-US" dirty="0" smtClean="0">
                <a:solidFill>
                  <a:schemeClr val="accent4"/>
                </a:solidFill>
              </a:rPr>
              <a:t>partitions</a:t>
            </a:r>
          </a:p>
          <a:p>
            <a:pPr lvl="1"/>
            <a:r>
              <a:rPr lang="en-US" dirty="0" smtClean="0"/>
              <a:t>Recover each partition on a separate recovery master</a:t>
            </a:r>
          </a:p>
          <a:p>
            <a:pPr lvl="1"/>
            <a:r>
              <a:rPr lang="en-US" dirty="0" smtClean="0"/>
              <a:t>Partitions based on tables &amp; key ranges, </a:t>
            </a:r>
            <a:r>
              <a:rPr lang="en-US" i="1" dirty="0" smtClean="0"/>
              <a:t>not log segment</a:t>
            </a:r>
          </a:p>
          <a:p>
            <a:pPr lvl="1"/>
            <a:r>
              <a:rPr lang="en-US" dirty="0" smtClean="0"/>
              <a:t>Each backup divides its log data among recovery masters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28,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Recovery, Third Try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3365212"/>
            <a:ext cx="110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204B98"/>
                </a:solidFill>
              </a:rPr>
              <a:t>Recovery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Masters</a:t>
            </a:r>
            <a:endParaRPr lang="en-US" sz="1600" b="1" dirty="0">
              <a:solidFill>
                <a:srgbClr val="204B98"/>
              </a:solidFill>
            </a:endParaRPr>
          </a:p>
        </p:txBody>
      </p: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4038600" y="5334000"/>
            <a:ext cx="457200" cy="327025"/>
            <a:chOff x="3744" y="1584"/>
            <a:chExt cx="336" cy="240"/>
          </a:xfrm>
        </p:grpSpPr>
        <p:sp>
          <p:nvSpPr>
            <p:cNvPr id="10" name="Oval 40"/>
            <p:cNvSpPr>
              <a:spLocks noChangeArrowheads="1"/>
            </p:cNvSpPr>
            <p:nvPr/>
          </p:nvSpPr>
          <p:spPr bwMode="auto">
            <a:xfrm>
              <a:off x="3744" y="172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41"/>
            <p:cNvSpPr>
              <a:spLocks noChangeArrowheads="1"/>
            </p:cNvSpPr>
            <p:nvPr/>
          </p:nvSpPr>
          <p:spPr bwMode="auto">
            <a:xfrm>
              <a:off x="3744" y="168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42"/>
            <p:cNvSpPr>
              <a:spLocks noChangeArrowheads="1"/>
            </p:cNvSpPr>
            <p:nvPr/>
          </p:nvSpPr>
          <p:spPr bwMode="auto">
            <a:xfrm>
              <a:off x="3744" y="163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43"/>
            <p:cNvSpPr>
              <a:spLocks noChangeArrowheads="1"/>
            </p:cNvSpPr>
            <p:nvPr/>
          </p:nvSpPr>
          <p:spPr bwMode="auto">
            <a:xfrm>
              <a:off x="3744" y="1584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3962400" y="4720381"/>
            <a:ext cx="609600" cy="46121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15" name="AutoShape 44"/>
          <p:cNvSpPr>
            <a:spLocks noChangeArrowheads="1"/>
          </p:cNvSpPr>
          <p:nvPr/>
        </p:nvSpPr>
        <p:spPr bwMode="auto">
          <a:xfrm>
            <a:off x="4114800" y="5138603"/>
            <a:ext cx="304800" cy="276225"/>
          </a:xfrm>
          <a:prstGeom prst="upArrow">
            <a:avLst>
              <a:gd name="adj1" fmla="val 50000"/>
              <a:gd name="adj2" fmla="val 58046"/>
            </a:avLst>
          </a:prstGeom>
          <a:solidFill>
            <a:srgbClr val="F4DEC8"/>
          </a:solidFill>
          <a:ln w="12700" algn="ctr">
            <a:solidFill>
              <a:srgbClr val="90561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10337" y="4781713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638800" y="4724400"/>
            <a:ext cx="609600" cy="936625"/>
            <a:chOff x="6553200" y="3581400"/>
            <a:chExt cx="609600" cy="936625"/>
          </a:xfrm>
        </p:grpSpPr>
        <p:grpSp>
          <p:nvGrpSpPr>
            <p:cNvPr id="18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21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" name="Rounded Rectangle 18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20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800600" y="4724400"/>
            <a:ext cx="609600" cy="936625"/>
            <a:chOff x="6553200" y="3581400"/>
            <a:chExt cx="609600" cy="936625"/>
          </a:xfrm>
        </p:grpSpPr>
        <p:grpSp>
          <p:nvGrpSpPr>
            <p:cNvPr id="26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29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" name="Rounded Rectangle 26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28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477000" y="4724400"/>
            <a:ext cx="609600" cy="936625"/>
            <a:chOff x="6553200" y="3581400"/>
            <a:chExt cx="609600" cy="936625"/>
          </a:xfrm>
        </p:grpSpPr>
        <p:grpSp>
          <p:nvGrpSpPr>
            <p:cNvPr id="34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37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" name="Rounded Rectangle 34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36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124200" y="4724400"/>
            <a:ext cx="609600" cy="936625"/>
            <a:chOff x="6553200" y="3581400"/>
            <a:chExt cx="609600" cy="936625"/>
          </a:xfrm>
        </p:grpSpPr>
        <p:grpSp>
          <p:nvGrpSpPr>
            <p:cNvPr id="42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45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" name="Rounded Rectangle 42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44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286000" y="4724400"/>
            <a:ext cx="609600" cy="936625"/>
            <a:chOff x="6553200" y="3581400"/>
            <a:chExt cx="609600" cy="936625"/>
          </a:xfrm>
        </p:grpSpPr>
        <p:grpSp>
          <p:nvGrpSpPr>
            <p:cNvPr id="50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53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" name="Rounded Rectangle 50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52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447800" y="4724400"/>
            <a:ext cx="609600" cy="936625"/>
            <a:chOff x="6553200" y="3581400"/>
            <a:chExt cx="609600" cy="936625"/>
          </a:xfrm>
        </p:grpSpPr>
        <p:grpSp>
          <p:nvGrpSpPr>
            <p:cNvPr id="58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61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" name="Rounded Rectangle 58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60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4" name="Rounded Rectangle 83"/>
          <p:cNvSpPr/>
          <p:nvPr/>
        </p:nvSpPr>
        <p:spPr>
          <a:xfrm>
            <a:off x="1447800" y="3429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1546602" y="3501971"/>
            <a:ext cx="152400" cy="117529"/>
          </a:xfrm>
          <a:prstGeom prst="roundRect">
            <a:avLst/>
          </a:prstGeom>
          <a:solidFill>
            <a:srgbClr val="FFE48F"/>
          </a:solidFill>
          <a:ln w="12700">
            <a:solidFill>
              <a:srgbClr val="F2B8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806198" y="3501971"/>
            <a:ext cx="152400" cy="117529"/>
          </a:xfrm>
          <a:prstGeom prst="roundRect">
            <a:avLst/>
          </a:prstGeom>
          <a:solidFill>
            <a:srgbClr val="D5B8EA"/>
          </a:solidFill>
          <a:ln w="12700">
            <a:solidFill>
              <a:srgbClr val="9E5DC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1546602" y="3695700"/>
            <a:ext cx="152400" cy="11752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15A715"/>
                </a:solidFill>
              </a:ln>
              <a:solidFill>
                <a:srgbClr val="C9F7C9"/>
              </a:solidFill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1806198" y="3695700"/>
            <a:ext cx="152400" cy="117529"/>
          </a:xfrm>
          <a:prstGeom prst="roundRect">
            <a:avLst/>
          </a:prstGeom>
          <a:solidFill>
            <a:srgbClr val="FFB3B3"/>
          </a:solidFill>
          <a:ln w="12700">
            <a:solidFill>
              <a:srgbClr val="CC2E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3124200" y="3429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3223002" y="3501971"/>
            <a:ext cx="152400" cy="117529"/>
          </a:xfrm>
          <a:prstGeom prst="roundRect">
            <a:avLst/>
          </a:prstGeom>
          <a:solidFill>
            <a:srgbClr val="FFE48F"/>
          </a:solidFill>
          <a:ln w="12700">
            <a:solidFill>
              <a:srgbClr val="F2B8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3962400" y="3429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4320798" y="3501971"/>
            <a:ext cx="152400" cy="117529"/>
          </a:xfrm>
          <a:prstGeom prst="roundRect">
            <a:avLst/>
          </a:prstGeom>
          <a:solidFill>
            <a:srgbClr val="D5B8EA"/>
          </a:solidFill>
          <a:ln w="12700">
            <a:solidFill>
              <a:srgbClr val="9E5DC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4800600" y="3429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4899402" y="3695700"/>
            <a:ext cx="152400" cy="11752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15A715"/>
                </a:solidFill>
              </a:ln>
              <a:solidFill>
                <a:srgbClr val="C9F7C9"/>
              </a:solidFill>
              <a:latin typeface="Arial" charset="0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5638800" y="3429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5997198" y="3695700"/>
            <a:ext cx="152400" cy="117529"/>
          </a:xfrm>
          <a:prstGeom prst="roundRect">
            <a:avLst/>
          </a:prstGeom>
          <a:solidFill>
            <a:srgbClr val="FFB3B3"/>
          </a:solidFill>
          <a:ln w="12700">
            <a:solidFill>
              <a:srgbClr val="CC2E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115" name="Group 114"/>
          <p:cNvGrpSpPr/>
          <p:nvPr/>
        </p:nvGrpSpPr>
        <p:grpSpPr>
          <a:xfrm>
            <a:off x="7315200" y="4724400"/>
            <a:ext cx="609600" cy="936625"/>
            <a:chOff x="6553200" y="3581400"/>
            <a:chExt cx="609600" cy="936625"/>
          </a:xfrm>
        </p:grpSpPr>
        <p:grpSp>
          <p:nvGrpSpPr>
            <p:cNvPr id="116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19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7" name="Rounded Rectangle 116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18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24" name="Straight Connector 123"/>
          <p:cNvCxnSpPr>
            <a:stCxn id="59" idx="0"/>
            <a:endCxn id="96" idx="2"/>
          </p:cNvCxnSpPr>
          <p:nvPr/>
        </p:nvCxnSpPr>
        <p:spPr>
          <a:xfrm flipV="1">
            <a:off x="1752600" y="3619500"/>
            <a:ext cx="1546602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51" idx="0"/>
          </p:cNvCxnSpPr>
          <p:nvPr/>
        </p:nvCxnSpPr>
        <p:spPr>
          <a:xfrm flipV="1">
            <a:off x="2590800" y="3619500"/>
            <a:ext cx="708402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43" idx="0"/>
            <a:endCxn id="96" idx="2"/>
          </p:cNvCxnSpPr>
          <p:nvPr/>
        </p:nvCxnSpPr>
        <p:spPr>
          <a:xfrm flipH="1" flipV="1">
            <a:off x="3299202" y="3619500"/>
            <a:ext cx="129798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4" idx="0"/>
            <a:endCxn id="96" idx="2"/>
          </p:cNvCxnSpPr>
          <p:nvPr/>
        </p:nvCxnSpPr>
        <p:spPr>
          <a:xfrm flipH="1" flipV="1">
            <a:off x="3299202" y="3619500"/>
            <a:ext cx="967998" cy="1100881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27" idx="0"/>
          </p:cNvCxnSpPr>
          <p:nvPr/>
        </p:nvCxnSpPr>
        <p:spPr>
          <a:xfrm flipH="1" flipV="1">
            <a:off x="3276600" y="3619500"/>
            <a:ext cx="1828800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9" idx="0"/>
            <a:endCxn id="96" idx="2"/>
          </p:cNvCxnSpPr>
          <p:nvPr/>
        </p:nvCxnSpPr>
        <p:spPr>
          <a:xfrm flipH="1" flipV="1">
            <a:off x="3299202" y="3619500"/>
            <a:ext cx="2644398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35" idx="0"/>
            <a:endCxn id="96" idx="2"/>
          </p:cNvCxnSpPr>
          <p:nvPr/>
        </p:nvCxnSpPr>
        <p:spPr>
          <a:xfrm flipH="1" flipV="1">
            <a:off x="3299202" y="3619500"/>
            <a:ext cx="3482598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17" idx="0"/>
            <a:endCxn id="96" idx="2"/>
          </p:cNvCxnSpPr>
          <p:nvPr/>
        </p:nvCxnSpPr>
        <p:spPr>
          <a:xfrm flipH="1" flipV="1">
            <a:off x="3299202" y="3619500"/>
            <a:ext cx="4320798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59" idx="0"/>
            <a:endCxn id="102" idx="2"/>
          </p:cNvCxnSpPr>
          <p:nvPr/>
        </p:nvCxnSpPr>
        <p:spPr>
          <a:xfrm flipV="1">
            <a:off x="1752600" y="3619500"/>
            <a:ext cx="2644398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51" idx="0"/>
            <a:endCxn id="102" idx="2"/>
          </p:cNvCxnSpPr>
          <p:nvPr/>
        </p:nvCxnSpPr>
        <p:spPr>
          <a:xfrm flipV="1">
            <a:off x="2590800" y="3619500"/>
            <a:ext cx="1806198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43" idx="0"/>
            <a:endCxn id="102" idx="2"/>
          </p:cNvCxnSpPr>
          <p:nvPr/>
        </p:nvCxnSpPr>
        <p:spPr>
          <a:xfrm flipV="1">
            <a:off x="3429000" y="3619500"/>
            <a:ext cx="967998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" idx="0"/>
            <a:endCxn id="102" idx="2"/>
          </p:cNvCxnSpPr>
          <p:nvPr/>
        </p:nvCxnSpPr>
        <p:spPr>
          <a:xfrm flipV="1">
            <a:off x="4267200" y="3619500"/>
            <a:ext cx="129798" cy="1100881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27" idx="0"/>
          </p:cNvCxnSpPr>
          <p:nvPr/>
        </p:nvCxnSpPr>
        <p:spPr>
          <a:xfrm flipH="1" flipV="1">
            <a:off x="4396998" y="3619500"/>
            <a:ext cx="708402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9" idx="0"/>
            <a:endCxn id="102" idx="2"/>
          </p:cNvCxnSpPr>
          <p:nvPr/>
        </p:nvCxnSpPr>
        <p:spPr>
          <a:xfrm flipH="1" flipV="1">
            <a:off x="4396998" y="3619500"/>
            <a:ext cx="1546602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35" idx="0"/>
            <a:endCxn id="102" idx="2"/>
          </p:cNvCxnSpPr>
          <p:nvPr/>
        </p:nvCxnSpPr>
        <p:spPr>
          <a:xfrm flipH="1" flipV="1">
            <a:off x="4396998" y="3619500"/>
            <a:ext cx="2384802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>
            <a:stCxn id="59" idx="0"/>
            <a:endCxn id="108" idx="2"/>
          </p:cNvCxnSpPr>
          <p:nvPr/>
        </p:nvCxnSpPr>
        <p:spPr>
          <a:xfrm flipV="1">
            <a:off x="1752600" y="3813229"/>
            <a:ext cx="3223002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51" idx="0"/>
            <a:endCxn id="108" idx="2"/>
          </p:cNvCxnSpPr>
          <p:nvPr/>
        </p:nvCxnSpPr>
        <p:spPr>
          <a:xfrm flipV="1">
            <a:off x="2590800" y="3813229"/>
            <a:ext cx="2384802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43" idx="0"/>
            <a:endCxn id="108" idx="2"/>
          </p:cNvCxnSpPr>
          <p:nvPr/>
        </p:nvCxnSpPr>
        <p:spPr>
          <a:xfrm flipV="1">
            <a:off x="3429000" y="3813229"/>
            <a:ext cx="1546602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14" idx="0"/>
            <a:endCxn id="108" idx="2"/>
          </p:cNvCxnSpPr>
          <p:nvPr/>
        </p:nvCxnSpPr>
        <p:spPr>
          <a:xfrm flipV="1">
            <a:off x="4267200" y="3813229"/>
            <a:ext cx="708402" cy="907152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stCxn id="27" idx="0"/>
            <a:endCxn id="108" idx="2"/>
          </p:cNvCxnSpPr>
          <p:nvPr/>
        </p:nvCxnSpPr>
        <p:spPr>
          <a:xfrm flipH="1" flipV="1">
            <a:off x="4975602" y="3813229"/>
            <a:ext cx="129798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stCxn id="19" idx="0"/>
            <a:endCxn id="108" idx="2"/>
          </p:cNvCxnSpPr>
          <p:nvPr/>
        </p:nvCxnSpPr>
        <p:spPr>
          <a:xfrm flipH="1" flipV="1">
            <a:off x="4975602" y="3813229"/>
            <a:ext cx="967998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>
            <a:stCxn id="35" idx="0"/>
            <a:endCxn id="108" idx="2"/>
          </p:cNvCxnSpPr>
          <p:nvPr/>
        </p:nvCxnSpPr>
        <p:spPr>
          <a:xfrm flipH="1" flipV="1">
            <a:off x="4975602" y="3813229"/>
            <a:ext cx="1806198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17" idx="0"/>
            <a:endCxn id="108" idx="2"/>
          </p:cNvCxnSpPr>
          <p:nvPr/>
        </p:nvCxnSpPr>
        <p:spPr>
          <a:xfrm flipH="1" flipV="1">
            <a:off x="4975602" y="3813229"/>
            <a:ext cx="2644398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59" idx="0"/>
            <a:endCxn id="114" idx="2"/>
          </p:cNvCxnSpPr>
          <p:nvPr/>
        </p:nvCxnSpPr>
        <p:spPr>
          <a:xfrm flipV="1">
            <a:off x="1752600" y="3813229"/>
            <a:ext cx="4320798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51" idx="0"/>
            <a:endCxn id="114" idx="2"/>
          </p:cNvCxnSpPr>
          <p:nvPr/>
        </p:nvCxnSpPr>
        <p:spPr>
          <a:xfrm flipV="1">
            <a:off x="2590800" y="3813229"/>
            <a:ext cx="3482598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43" idx="0"/>
            <a:endCxn id="114" idx="2"/>
          </p:cNvCxnSpPr>
          <p:nvPr/>
        </p:nvCxnSpPr>
        <p:spPr>
          <a:xfrm flipV="1">
            <a:off x="3429000" y="3813229"/>
            <a:ext cx="2644398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>
            <a:stCxn id="14" idx="0"/>
            <a:endCxn id="114" idx="2"/>
          </p:cNvCxnSpPr>
          <p:nvPr/>
        </p:nvCxnSpPr>
        <p:spPr>
          <a:xfrm flipV="1">
            <a:off x="4267200" y="3813229"/>
            <a:ext cx="1806198" cy="907152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27" idx="0"/>
            <a:endCxn id="114" idx="2"/>
          </p:cNvCxnSpPr>
          <p:nvPr/>
        </p:nvCxnSpPr>
        <p:spPr>
          <a:xfrm flipV="1">
            <a:off x="5105400" y="3813229"/>
            <a:ext cx="967998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stCxn id="19" idx="0"/>
            <a:endCxn id="114" idx="2"/>
          </p:cNvCxnSpPr>
          <p:nvPr/>
        </p:nvCxnSpPr>
        <p:spPr>
          <a:xfrm flipV="1">
            <a:off x="5943600" y="3813229"/>
            <a:ext cx="129798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35" idx="0"/>
            <a:endCxn id="114" idx="2"/>
          </p:cNvCxnSpPr>
          <p:nvPr/>
        </p:nvCxnSpPr>
        <p:spPr>
          <a:xfrm flipH="1" flipV="1">
            <a:off x="6073398" y="3813229"/>
            <a:ext cx="708402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>
            <a:stCxn id="117" idx="0"/>
            <a:endCxn id="114" idx="2"/>
          </p:cNvCxnSpPr>
          <p:nvPr/>
        </p:nvCxnSpPr>
        <p:spPr>
          <a:xfrm flipH="1" flipV="1">
            <a:off x="6073398" y="3813229"/>
            <a:ext cx="1546602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601093" y="3365211"/>
            <a:ext cx="846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204B98"/>
                </a:solidFill>
              </a:rPr>
              <a:t>Dead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601093" y="3276600"/>
            <a:ext cx="1608707" cy="762000"/>
          </a:xfrm>
          <a:prstGeom prst="rect">
            <a:avLst/>
          </a:prstGeom>
          <a:solidFill>
            <a:schemeClr val="lt1">
              <a:alpha val="46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0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March 28, 2011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4290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2"/>
                </a:solidFill>
              </a:rPr>
              <a:t>RAMCloud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Slide </a:t>
            </a:r>
            <a:fld id="{3EF9AA20-0F2C-4AE7-A90F-C9651850AADD}" type="slidenum">
              <a:rPr lang="en-US">
                <a:solidFill>
                  <a:schemeClr val="bg2"/>
                </a:solidFill>
              </a:rPr>
              <a:pPr eaLnBrk="1" hangingPunct="1"/>
              <a:t>19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Other Research Issues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dirty="0" smtClean="0"/>
              <a:t>Fast communication (RPC)</a:t>
            </a:r>
          </a:p>
          <a:p>
            <a:pPr lvl="1" eaLnBrk="1" hangingPunct="1"/>
            <a:r>
              <a:rPr lang="en-US" dirty="0" smtClean="0"/>
              <a:t>New datacenter network protocol?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Data model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Concurrency, consistency, transactions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Data distribution, scaling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Multi-tenancy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Client-server functional distribution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Node architecture</a:t>
            </a:r>
          </a:p>
        </p:txBody>
      </p:sp>
    </p:spTree>
    <p:extLst>
      <p:ext uri="{BB962C8B-B14F-4D97-AF65-F5344CB8AC3E}">
        <p14:creationId xmlns:p14="http://schemas.microsoft.com/office/powerpoint/2010/main" val="320600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in Storage Systems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28,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844658" y="1480088"/>
            <a:ext cx="7679410" cy="4200041"/>
          </a:xfrm>
          <a:custGeom>
            <a:avLst/>
            <a:gdLst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79410" h="4200041">
                <a:moveTo>
                  <a:pt x="0" y="4200041"/>
                </a:moveTo>
                <a:cubicBezTo>
                  <a:pt x="3667932" y="4125132"/>
                  <a:pt x="6762428" y="3949485"/>
                  <a:pt x="7679410" y="0"/>
                </a:cubicBezTo>
              </a:path>
            </a:pathLst>
          </a:custGeom>
          <a:ln w="88900" cap="rnd">
            <a:solidFill>
              <a:srgbClr val="193877"/>
            </a:solidFill>
            <a:tailEnd type="arrow" w="lg" len="lg"/>
          </a:ln>
          <a:effectLst>
            <a:outerShdw blurRad="101600" dist="889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844658" y="5867400"/>
            <a:ext cx="7537342" cy="0"/>
          </a:xfrm>
          <a:prstGeom prst="line">
            <a:avLst/>
          </a:prstGeom>
          <a:ln w="2540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8486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960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3434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908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382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8579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1970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2708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1980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4023441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1990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57760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2000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75286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2010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465520" y="4349087"/>
            <a:ext cx="1385956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UNIX buffer</a:t>
            </a:r>
            <a:br>
              <a:rPr lang="en-US" dirty="0"/>
            </a:br>
            <a:r>
              <a:rPr lang="en-US" dirty="0"/>
              <a:t>cache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371600" y="3239869"/>
            <a:ext cx="1595309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Main-memory</a:t>
            </a:r>
            <a:br>
              <a:rPr lang="en-US" dirty="0"/>
            </a:br>
            <a:r>
              <a:rPr lang="en-US" dirty="0"/>
              <a:t>databases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88837" y="3958478"/>
            <a:ext cx="1133644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Large file</a:t>
            </a:r>
            <a:br>
              <a:rPr lang="en-US" dirty="0"/>
            </a:br>
            <a:r>
              <a:rPr lang="en-US" dirty="0"/>
              <a:t>caches</a:t>
            </a:r>
          </a:p>
        </p:txBody>
      </p:sp>
      <p:sp>
        <p:nvSpPr>
          <p:cNvPr id="65" name="Oval 64"/>
          <p:cNvSpPr/>
          <p:nvPr/>
        </p:nvSpPr>
        <p:spPr>
          <a:xfrm>
            <a:off x="1429319" y="5515383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054058" y="543530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810892" y="5347485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404275" y="4461500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064245" y="390872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336756" y="3603927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737488" y="420577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4122549" y="3040818"/>
            <a:ext cx="1915910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Web indexes</a:t>
            </a:r>
            <a:br>
              <a:rPr lang="en-US" dirty="0"/>
            </a:br>
            <a:r>
              <a:rPr lang="en-US" dirty="0"/>
              <a:t>entirely in DRAM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150971" y="2438400"/>
            <a:ext cx="1441420" cy="369332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memcached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591408" y="1233100"/>
            <a:ext cx="1937389" cy="923330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Facebook:</a:t>
            </a:r>
            <a:br>
              <a:rPr lang="en-US" dirty="0"/>
            </a:br>
            <a:r>
              <a:rPr lang="en-US" dirty="0"/>
              <a:t>200 TB total data</a:t>
            </a:r>
            <a:br>
              <a:rPr lang="en-US" dirty="0"/>
            </a:br>
            <a:r>
              <a:rPr lang="en-US" dirty="0"/>
              <a:t>150 TB cache!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094371" y="4888992"/>
            <a:ext cx="1595309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Main-memory</a:t>
            </a:r>
            <a:br>
              <a:rPr lang="en-US" dirty="0"/>
            </a:br>
            <a:r>
              <a:rPr lang="en-US" dirty="0"/>
              <a:t>DBs, again</a:t>
            </a:r>
          </a:p>
        </p:txBody>
      </p:sp>
      <p:cxnSp>
        <p:nvCxnSpPr>
          <p:cNvPr id="77" name="Straight Connector 76"/>
          <p:cNvCxnSpPr>
            <a:stCxn id="65" idx="0"/>
          </p:cNvCxnSpPr>
          <p:nvPr/>
        </p:nvCxnSpPr>
        <p:spPr>
          <a:xfrm flipV="1">
            <a:off x="1585148" y="4995418"/>
            <a:ext cx="0" cy="519965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6" idx="1"/>
            <a:endCxn id="50" idx="2"/>
          </p:cNvCxnSpPr>
          <p:nvPr/>
        </p:nvCxnSpPr>
        <p:spPr>
          <a:xfrm flipH="1" flipV="1">
            <a:off x="2169255" y="3886200"/>
            <a:ext cx="930444" cy="1591082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7" idx="0"/>
            <a:endCxn id="51" idx="2"/>
          </p:cNvCxnSpPr>
          <p:nvPr/>
        </p:nvCxnSpPr>
        <p:spPr>
          <a:xfrm flipH="1" flipV="1">
            <a:off x="3955659" y="4604809"/>
            <a:ext cx="11062" cy="742676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72" idx="2"/>
          </p:cNvCxnSpPr>
          <p:nvPr/>
        </p:nvCxnSpPr>
        <p:spPr>
          <a:xfrm flipH="1" flipV="1">
            <a:off x="5080504" y="3687149"/>
            <a:ext cx="1343543" cy="838356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6324600" y="2807980"/>
            <a:ext cx="502403" cy="1407559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7336756" y="2156430"/>
            <a:ext cx="102430" cy="1454675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284203" y="4207790"/>
            <a:ext cx="244594" cy="681202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66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build </a:t>
            </a:r>
            <a:r>
              <a:rPr lang="en-US" dirty="0" smtClean="0">
                <a:solidFill>
                  <a:schemeClr val="accent4"/>
                </a:solidFill>
              </a:rPr>
              <a:t>production-quality</a:t>
            </a:r>
            <a:r>
              <a:rPr lang="en-US" dirty="0" smtClean="0"/>
              <a:t> implementation</a:t>
            </a:r>
          </a:p>
          <a:p>
            <a:r>
              <a:rPr lang="en-US" dirty="0" smtClean="0"/>
              <a:t>Started coding Spring 2010</a:t>
            </a:r>
          </a:p>
          <a:p>
            <a:r>
              <a:rPr lang="en-US" dirty="0" smtClean="0"/>
              <a:t>Major pieces coming together:</a:t>
            </a:r>
          </a:p>
          <a:p>
            <a:pPr lvl="1"/>
            <a:r>
              <a:rPr lang="en-US" dirty="0" smtClean="0"/>
              <a:t>RPC subsystem</a:t>
            </a:r>
          </a:p>
          <a:p>
            <a:pPr lvl="2"/>
            <a:r>
              <a:rPr lang="en-US" dirty="0" smtClean="0"/>
              <a:t>Supports many different transport layers</a:t>
            </a:r>
          </a:p>
          <a:p>
            <a:pPr lvl="2"/>
            <a:r>
              <a:rPr lang="en-US" dirty="0" smtClean="0"/>
              <a:t>Using </a:t>
            </a:r>
            <a:r>
              <a:rPr lang="en-US" dirty="0" err="1" smtClean="0"/>
              <a:t>Mellanox</a:t>
            </a:r>
            <a:r>
              <a:rPr lang="en-US" dirty="0" smtClean="0"/>
              <a:t> Infiniband for high performance</a:t>
            </a:r>
          </a:p>
          <a:p>
            <a:pPr lvl="1"/>
            <a:r>
              <a:rPr lang="en-US" dirty="0" smtClean="0"/>
              <a:t>Basic data model</a:t>
            </a:r>
          </a:p>
          <a:p>
            <a:pPr lvl="1"/>
            <a:r>
              <a:rPr lang="en-US" dirty="0" smtClean="0"/>
              <a:t>Simple cluster coordinator</a:t>
            </a:r>
          </a:p>
          <a:p>
            <a:pPr lvl="1"/>
            <a:r>
              <a:rPr lang="en-US" dirty="0" smtClean="0"/>
              <a:t>Fast recovery</a:t>
            </a:r>
          </a:p>
          <a:p>
            <a:r>
              <a:rPr lang="en-US" dirty="0" smtClean="0"/>
              <a:t>Performance (40-node cluster):</a:t>
            </a:r>
          </a:p>
          <a:p>
            <a:pPr lvl="1"/>
            <a:r>
              <a:rPr lang="en-US" dirty="0"/>
              <a:t>Read small object: </a:t>
            </a:r>
            <a:r>
              <a:rPr lang="en-US" dirty="0" smtClean="0"/>
              <a:t>5µs</a:t>
            </a:r>
          </a:p>
          <a:p>
            <a:pPr lvl="1"/>
            <a:r>
              <a:rPr lang="en-US" dirty="0" smtClean="0"/>
              <a:t>Throughput</a:t>
            </a:r>
            <a:r>
              <a:rPr lang="en-US" dirty="0"/>
              <a:t>: &gt; 1M small </a:t>
            </a:r>
            <a:r>
              <a:rPr lang="en-US" dirty="0" smtClean="0"/>
              <a:t>reads/second/server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28,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424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28,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Recovery Master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4000"/>
            <a:ext cx="6096000" cy="420855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47234" y="5147846"/>
            <a:ext cx="63991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1000</a:t>
            </a:r>
            <a:endParaRPr lang="en-US" sz="1600" dirty="0"/>
          </a:p>
        </p:txBody>
      </p:sp>
      <p:sp>
        <p:nvSpPr>
          <p:cNvPr id="2" name="Oval 1"/>
          <p:cNvSpPr/>
          <p:nvPr/>
        </p:nvSpPr>
        <p:spPr>
          <a:xfrm>
            <a:off x="3810000" y="3657600"/>
            <a:ext cx="152400" cy="152400"/>
          </a:xfrm>
          <a:prstGeom prst="ellipse">
            <a:avLst/>
          </a:prstGeom>
          <a:noFill/>
          <a:ln>
            <a:solidFill>
              <a:srgbClr val="633B1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638800" y="3657600"/>
            <a:ext cx="152400" cy="152400"/>
          </a:xfrm>
          <a:prstGeom prst="ellipse">
            <a:avLst/>
          </a:prstGeom>
          <a:noFill/>
          <a:ln>
            <a:solidFill>
              <a:srgbClr val="633B1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2" idx="5"/>
          </p:cNvCxnSpPr>
          <p:nvPr/>
        </p:nvCxnSpPr>
        <p:spPr>
          <a:xfrm>
            <a:off x="3940082" y="3787682"/>
            <a:ext cx="3220135" cy="923803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15395" y="4572000"/>
            <a:ext cx="2050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633B13"/>
                </a:solidFill>
              </a:rPr>
              <a:t>400-800 MB/sec</a:t>
            </a:r>
            <a:endParaRPr lang="en-US" sz="2000" dirty="0">
              <a:solidFill>
                <a:srgbClr val="633B13"/>
              </a:solidFill>
            </a:endParaRPr>
          </a:p>
        </p:txBody>
      </p:sp>
      <p:cxnSp>
        <p:nvCxnSpPr>
          <p:cNvPr id="14" name="Straight Connector 13"/>
          <p:cNvCxnSpPr>
            <a:stCxn id="10" idx="5"/>
          </p:cNvCxnSpPr>
          <p:nvPr/>
        </p:nvCxnSpPr>
        <p:spPr>
          <a:xfrm>
            <a:off x="5768882" y="3787682"/>
            <a:ext cx="1492074" cy="807565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705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28,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Scalability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46302"/>
            <a:ext cx="6172200" cy="44210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0" y="1524000"/>
            <a:ext cx="1236236" cy="1200329"/>
          </a:xfrm>
          <a:prstGeom prst="rect">
            <a:avLst/>
          </a:prstGeom>
          <a:solidFill>
            <a:schemeClr val="bg1"/>
          </a:solidFill>
          <a:ln w="19050"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rgbClr val="633B13"/>
                </a:solidFill>
              </a:rPr>
              <a:t>1 master</a:t>
            </a: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6 backups</a:t>
            </a: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6 disks</a:t>
            </a: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600 MB</a:t>
            </a:r>
            <a:endParaRPr lang="en-US" dirty="0">
              <a:solidFill>
                <a:srgbClr val="633B13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903349" y="2354451"/>
            <a:ext cx="152400" cy="152400"/>
          </a:xfrm>
          <a:prstGeom prst="ellipse">
            <a:avLst/>
          </a:prstGeom>
          <a:noFill/>
          <a:ln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2"/>
            <a:endCxn id="2" idx="3"/>
          </p:cNvCxnSpPr>
          <p:nvPr/>
        </p:nvCxnSpPr>
        <p:spPr>
          <a:xfrm flipH="1" flipV="1">
            <a:off x="1541036" y="2124165"/>
            <a:ext cx="1362313" cy="306486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291953" y="2118102"/>
            <a:ext cx="152400" cy="152400"/>
          </a:xfrm>
          <a:prstGeom prst="ellipse">
            <a:avLst/>
          </a:prstGeom>
          <a:noFill/>
          <a:ln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2" idx="0"/>
            <a:endCxn id="16" idx="5"/>
          </p:cNvCxnSpPr>
          <p:nvPr/>
        </p:nvCxnSpPr>
        <p:spPr>
          <a:xfrm flipH="1" flipV="1">
            <a:off x="7422035" y="2248184"/>
            <a:ext cx="880203" cy="876016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20000" y="3124200"/>
            <a:ext cx="1364476" cy="1200329"/>
          </a:xfrm>
          <a:prstGeom prst="rect">
            <a:avLst/>
          </a:prstGeom>
          <a:solidFill>
            <a:schemeClr val="bg1"/>
          </a:solidFill>
          <a:ln w="19050"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rgbClr val="633B13"/>
                </a:solidFill>
              </a:rPr>
              <a:t>11 masters</a:t>
            </a: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66 backups</a:t>
            </a: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66 disks</a:t>
            </a:r>
          </a:p>
          <a:p>
            <a:pPr algn="l"/>
            <a:r>
              <a:rPr lang="en-US" smtClean="0">
                <a:solidFill>
                  <a:srgbClr val="633B13"/>
                </a:solidFill>
              </a:rPr>
              <a:t>6.6 GB</a:t>
            </a:r>
            <a:endParaRPr lang="en-US" dirty="0">
              <a:solidFill>
                <a:srgbClr val="633B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5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Achieved low </a:t>
            </a:r>
            <a:r>
              <a:rPr lang="en-US" dirty="0" smtClean="0">
                <a:solidFill>
                  <a:schemeClr val="accent4"/>
                </a:solidFill>
              </a:rPr>
              <a:t>latency</a:t>
            </a:r>
            <a:r>
              <a:rPr lang="en-US" dirty="0" smtClean="0"/>
              <a:t> (at small scale)</a:t>
            </a:r>
          </a:p>
          <a:p>
            <a:r>
              <a:rPr lang="en-US" dirty="0" smtClean="0"/>
              <a:t>Not yet at large </a:t>
            </a:r>
            <a:r>
              <a:rPr lang="en-US" dirty="0" smtClean="0">
                <a:solidFill>
                  <a:schemeClr val="accent4"/>
                </a:solidFill>
              </a:rPr>
              <a:t>scale</a:t>
            </a:r>
            <a:r>
              <a:rPr lang="en-US" dirty="0" smtClean="0"/>
              <a:t> (but scalability encouraging)</a:t>
            </a:r>
          </a:p>
          <a:p>
            <a:r>
              <a:rPr lang="en-US" dirty="0" smtClean="0"/>
              <a:t>Fast recovery:</a:t>
            </a:r>
          </a:p>
          <a:p>
            <a:pPr lvl="1"/>
            <a:r>
              <a:rPr lang="en-US" dirty="0" smtClean="0"/>
              <a:t>1 second for memory sizes &lt; 10GB</a:t>
            </a:r>
          </a:p>
          <a:p>
            <a:pPr lvl="1"/>
            <a:r>
              <a:rPr lang="en-US" dirty="0" smtClean="0"/>
              <a:t>Scalability looks good</a:t>
            </a:r>
          </a:p>
          <a:p>
            <a:pPr lvl="1"/>
            <a:r>
              <a:rPr lang="en-US" dirty="0" smtClean="0"/>
              <a:t>Durable and available DRAM storage for the cost of volatile cache</a:t>
            </a:r>
          </a:p>
          <a:p>
            <a:r>
              <a:rPr lang="en-US" dirty="0" smtClean="0"/>
              <a:t>Many interesting problems left</a:t>
            </a:r>
          </a:p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Harness full performance potential of DRAM-based storage</a:t>
            </a:r>
          </a:p>
          <a:p>
            <a:pPr lvl="1"/>
            <a:r>
              <a:rPr lang="en-US" dirty="0" smtClean="0"/>
              <a:t>Enable new applications: intensive manipulation of large-scale data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28,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606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March 28, 2011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4290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RAMCloud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Slide </a:t>
            </a:r>
            <a:fld id="{25325A2F-2CC9-43E7-8B24-55F910E3D5D1}" type="slidenum">
              <a:rPr lang="en-US">
                <a:solidFill>
                  <a:schemeClr val="bg2"/>
                </a:solidFill>
              </a:rPr>
              <a:pPr eaLnBrk="1" hangingPunct="1"/>
              <a:t>24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pPr eaLnBrk="1" hangingPunct="1"/>
            <a:r>
              <a:rPr lang="en-US" smtClean="0"/>
              <a:t>Why not a Caching Approach?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Lost performance:</a:t>
            </a:r>
          </a:p>
          <a:p>
            <a:pPr lvl="1" eaLnBrk="1" hangingPunct="1"/>
            <a:r>
              <a:rPr lang="en-US" dirty="0" smtClean="0"/>
              <a:t>1% misses </a:t>
            </a:r>
            <a:r>
              <a:rPr lang="en-US" dirty="0" smtClean="0">
                <a:cs typeface="Arial" charset="0"/>
              </a:rPr>
              <a:t>→</a:t>
            </a:r>
            <a:r>
              <a:rPr lang="en-US" dirty="0" smtClean="0"/>
              <a:t> 10x performance degradation</a:t>
            </a:r>
          </a:p>
          <a:p>
            <a:pPr eaLnBrk="1" hangingPunct="1"/>
            <a:r>
              <a:rPr lang="en-US" dirty="0" smtClean="0"/>
              <a:t>Won’t save much money:</a:t>
            </a:r>
          </a:p>
          <a:p>
            <a:pPr lvl="1" eaLnBrk="1" hangingPunct="1"/>
            <a:r>
              <a:rPr lang="en-US" dirty="0" smtClean="0"/>
              <a:t>Already have to keep information in memory</a:t>
            </a:r>
          </a:p>
          <a:p>
            <a:pPr lvl="1" eaLnBrk="1" hangingPunct="1"/>
            <a:r>
              <a:rPr lang="en-US" dirty="0" smtClean="0"/>
              <a:t>Example: Facebook caches  ~75% of data size</a:t>
            </a:r>
          </a:p>
          <a:p>
            <a:pPr eaLnBrk="1" hangingPunct="1"/>
            <a:r>
              <a:rPr lang="en-US" dirty="0" smtClean="0"/>
              <a:t>Availability gaps after crashes:</a:t>
            </a:r>
          </a:p>
          <a:p>
            <a:pPr lvl="1" eaLnBrk="1" hangingPunct="1"/>
            <a:r>
              <a:rPr lang="en-US" dirty="0" smtClean="0"/>
              <a:t>System performance intolerable until cache refills</a:t>
            </a:r>
          </a:p>
          <a:p>
            <a:pPr lvl="1" eaLnBrk="1" hangingPunct="1"/>
            <a:r>
              <a:rPr lang="en-US" dirty="0" smtClean="0"/>
              <a:t>Facebook example: 2.5 hours to refill caches!</a:t>
            </a:r>
          </a:p>
        </p:txBody>
      </p:sp>
    </p:spTree>
    <p:extLst>
      <p:ext uri="{BB962C8B-B14F-4D97-AF65-F5344CB8AC3E}">
        <p14:creationId xmlns:p14="http://schemas.microsoft.com/office/powerpoint/2010/main" val="9936930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28, 2011</a:t>
            </a:r>
            <a:endParaRPr 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RAMCloud</a:t>
            </a:r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DF06AB-E0AB-421C-8F88-DE6759B11E65}" type="slidenum">
              <a:rPr lang="en-US"/>
              <a:pPr/>
              <a:t>25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Model Rationale</a:t>
            </a:r>
          </a:p>
        </p:txBody>
      </p:sp>
      <p:sp>
        <p:nvSpPr>
          <p:cNvPr id="230403" name="AutoShape 3"/>
          <p:cNvSpPr>
            <a:spLocks noChangeArrowheads="1"/>
          </p:cNvSpPr>
          <p:nvPr/>
        </p:nvSpPr>
        <p:spPr bwMode="auto">
          <a:xfrm>
            <a:off x="762000" y="1981200"/>
            <a:ext cx="7924800" cy="381000"/>
          </a:xfrm>
          <a:prstGeom prst="leftRightArrow">
            <a:avLst>
              <a:gd name="adj1" fmla="val 51037"/>
              <a:gd name="adj2" fmla="val 104578"/>
            </a:avLst>
          </a:prstGeom>
          <a:gradFill rotWithShape="1">
            <a:gsLst>
              <a:gs pos="0">
                <a:srgbClr val="E3EAF9"/>
              </a:gs>
              <a:gs pos="100000">
                <a:srgbClr val="4974CB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838200" y="5791200"/>
            <a:ext cx="7038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/>
              <a:t>How to get best </a:t>
            </a:r>
            <a:r>
              <a:rPr lang="en-US" sz="2400" b="1">
                <a:solidFill>
                  <a:schemeClr val="folHlink"/>
                </a:solidFill>
              </a:rPr>
              <a:t>application-level</a:t>
            </a:r>
            <a:r>
              <a:rPr lang="en-US" sz="2400" b="1"/>
              <a:t> performance?</a:t>
            </a:r>
          </a:p>
        </p:txBody>
      </p:sp>
      <p:sp>
        <p:nvSpPr>
          <p:cNvPr id="230408" name="Text Box 8"/>
          <p:cNvSpPr txBox="1">
            <a:spLocks noChangeArrowheads="1"/>
          </p:cNvSpPr>
          <p:nvPr/>
        </p:nvSpPr>
        <p:spPr bwMode="auto">
          <a:xfrm>
            <a:off x="381000" y="1143000"/>
            <a:ext cx="2635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Lower-level APIs</a:t>
            </a:r>
          </a:p>
          <a:p>
            <a:pPr algn="l"/>
            <a:r>
              <a:rPr lang="en-US"/>
              <a:t>Less server functionality</a:t>
            </a:r>
          </a:p>
        </p:txBody>
      </p:sp>
      <p:sp>
        <p:nvSpPr>
          <p:cNvPr id="230409" name="Text Box 9"/>
          <p:cNvSpPr txBox="1">
            <a:spLocks noChangeArrowheads="1"/>
          </p:cNvSpPr>
          <p:nvPr/>
        </p:nvSpPr>
        <p:spPr bwMode="auto">
          <a:xfrm>
            <a:off x="6477000" y="1143000"/>
            <a:ext cx="267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Higher-level APIs</a:t>
            </a:r>
          </a:p>
          <a:p>
            <a:pPr algn="l"/>
            <a:r>
              <a:rPr lang="en-US"/>
              <a:t>More server functionality</a:t>
            </a:r>
          </a:p>
        </p:txBody>
      </p:sp>
      <p:sp>
        <p:nvSpPr>
          <p:cNvPr id="230410" name="Rectangle 10"/>
          <p:cNvSpPr>
            <a:spLocks noChangeArrowheads="1"/>
          </p:cNvSpPr>
          <p:nvPr/>
        </p:nvSpPr>
        <p:spPr bwMode="auto">
          <a:xfrm>
            <a:off x="3657600" y="1066800"/>
            <a:ext cx="2133600" cy="533400"/>
          </a:xfrm>
          <a:prstGeom prst="rect">
            <a:avLst/>
          </a:prstGeom>
          <a:solidFill>
            <a:srgbClr val="F8F8F8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r>
              <a:rPr lang="en-US" b="1" dirty="0">
                <a:solidFill>
                  <a:schemeClr val="tx2"/>
                </a:solidFill>
              </a:rPr>
              <a:t>Key-value store</a:t>
            </a:r>
          </a:p>
        </p:txBody>
      </p:sp>
      <p:sp>
        <p:nvSpPr>
          <p:cNvPr id="230411" name="Rectangle 11"/>
          <p:cNvSpPr>
            <a:spLocks noChangeArrowheads="1"/>
          </p:cNvSpPr>
          <p:nvPr/>
        </p:nvSpPr>
        <p:spPr bwMode="auto">
          <a:xfrm>
            <a:off x="838200" y="3124200"/>
            <a:ext cx="3657600" cy="2514600"/>
          </a:xfrm>
          <a:prstGeom prst="rect">
            <a:avLst/>
          </a:prstGeom>
          <a:solidFill>
            <a:srgbClr val="F8F8F8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287338" indent="-287338" algn="l"/>
            <a:r>
              <a:rPr lang="en-US" b="1" dirty="0">
                <a:solidFill>
                  <a:schemeClr val="tx2"/>
                </a:solidFill>
              </a:rPr>
              <a:t>Distributed shared memory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chemeClr val="tx2"/>
                </a:solidFill>
              </a:rPr>
              <a:t>:</a:t>
            </a:r>
          </a:p>
          <a:p>
            <a:pPr marL="287338" indent="-287338" algn="l">
              <a:lnSpc>
                <a:spcPct val="90000"/>
              </a:lnSpc>
              <a:spcBef>
                <a:spcPct val="25000"/>
              </a:spcBef>
              <a:buClr>
                <a:srgbClr val="009900"/>
              </a:buClr>
              <a:buFont typeface="Wingdings" pitchFamily="2" charset="2"/>
              <a:buChar char="ü"/>
            </a:pPr>
            <a:r>
              <a:rPr lang="en-US" b="1" dirty="0">
                <a:sym typeface="Wingdings" pitchFamily="2" charset="2"/>
              </a:rPr>
              <a:t>Server implementation easy</a:t>
            </a:r>
          </a:p>
          <a:p>
            <a:pPr marL="287338" indent="-287338" algn="l">
              <a:lnSpc>
                <a:spcPct val="90000"/>
              </a:lnSpc>
              <a:spcBef>
                <a:spcPct val="25000"/>
              </a:spcBef>
              <a:buClr>
                <a:srgbClr val="009900"/>
              </a:buClr>
              <a:buFont typeface="Wingdings" pitchFamily="2" charset="2"/>
              <a:buChar char="ü"/>
            </a:pPr>
            <a:r>
              <a:rPr lang="en-US" b="1" dirty="0">
                <a:sym typeface="Wingdings" pitchFamily="2" charset="2"/>
              </a:rPr>
              <a:t>Low-level performance good</a:t>
            </a:r>
          </a:p>
          <a:p>
            <a:pPr marL="287338" indent="-287338" algn="l">
              <a:lnSpc>
                <a:spcPct val="90000"/>
              </a:lnSpc>
              <a:spcBef>
                <a:spcPct val="25000"/>
              </a:spcBef>
              <a:buClr>
                <a:schemeClr val="folHlink"/>
              </a:buClr>
              <a:buFont typeface="Wingdings" pitchFamily="2" charset="2"/>
              <a:buChar char="û"/>
            </a:pPr>
            <a:r>
              <a:rPr lang="en-US" b="1" dirty="0">
                <a:sym typeface="Wingdings" pitchFamily="2" charset="2"/>
              </a:rPr>
              <a:t>APIs not convenient for applications</a:t>
            </a:r>
          </a:p>
          <a:p>
            <a:pPr marL="287338" indent="-287338" algn="l">
              <a:lnSpc>
                <a:spcPct val="90000"/>
              </a:lnSpc>
              <a:spcBef>
                <a:spcPct val="25000"/>
              </a:spcBef>
              <a:buClr>
                <a:schemeClr val="folHlink"/>
              </a:buClr>
              <a:buFont typeface="Wingdings" pitchFamily="2" charset="2"/>
              <a:buChar char="û"/>
            </a:pPr>
            <a:r>
              <a:rPr lang="en-US" b="1" dirty="0">
                <a:sym typeface="Wingdings" pitchFamily="2" charset="2"/>
              </a:rPr>
              <a:t>Lose performance in application-level synchronization</a:t>
            </a:r>
          </a:p>
        </p:txBody>
      </p:sp>
      <p:sp>
        <p:nvSpPr>
          <p:cNvPr id="230412" name="Rectangle 12"/>
          <p:cNvSpPr>
            <a:spLocks noChangeArrowheads="1"/>
          </p:cNvSpPr>
          <p:nvPr/>
        </p:nvSpPr>
        <p:spPr bwMode="auto">
          <a:xfrm>
            <a:off x="5181600" y="3124200"/>
            <a:ext cx="3505200" cy="1981200"/>
          </a:xfrm>
          <a:prstGeom prst="rect">
            <a:avLst/>
          </a:prstGeom>
          <a:solidFill>
            <a:srgbClr val="F8F8F8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287338" indent="-287338" algn="l"/>
            <a:r>
              <a:rPr lang="en-US" b="1" dirty="0">
                <a:solidFill>
                  <a:schemeClr val="tx2"/>
                </a:solidFill>
              </a:rPr>
              <a:t>Relational database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chemeClr val="tx2"/>
                </a:solidFill>
              </a:rPr>
              <a:t>:</a:t>
            </a:r>
          </a:p>
          <a:p>
            <a:pPr marL="287338" indent="-287338" algn="l">
              <a:lnSpc>
                <a:spcPct val="90000"/>
              </a:lnSpc>
              <a:spcBef>
                <a:spcPct val="25000"/>
              </a:spcBef>
              <a:buClr>
                <a:srgbClr val="009900"/>
              </a:buClr>
              <a:buFont typeface="Wingdings" pitchFamily="2" charset="2"/>
              <a:buChar char="ü"/>
            </a:pPr>
            <a:r>
              <a:rPr lang="en-US" b="1" dirty="0">
                <a:sym typeface="Wingdings" pitchFamily="2" charset="2"/>
              </a:rPr>
              <a:t>Powerful facilities for apps</a:t>
            </a:r>
          </a:p>
          <a:p>
            <a:pPr marL="287338" indent="-287338" algn="l">
              <a:lnSpc>
                <a:spcPct val="90000"/>
              </a:lnSpc>
              <a:spcBef>
                <a:spcPct val="25000"/>
              </a:spcBef>
              <a:buClr>
                <a:srgbClr val="009900"/>
              </a:buClr>
              <a:buFont typeface="Wingdings" pitchFamily="2" charset="2"/>
              <a:buChar char="ü"/>
            </a:pPr>
            <a:r>
              <a:rPr lang="en-US" b="1" dirty="0">
                <a:sym typeface="Wingdings" pitchFamily="2" charset="2"/>
              </a:rPr>
              <a:t>Best RDBMS performance</a:t>
            </a:r>
          </a:p>
          <a:p>
            <a:pPr marL="287338" indent="-287338" algn="l">
              <a:lnSpc>
                <a:spcPct val="90000"/>
              </a:lnSpc>
              <a:spcBef>
                <a:spcPct val="25000"/>
              </a:spcBef>
              <a:buClr>
                <a:schemeClr val="folHlink"/>
              </a:buClr>
              <a:buFont typeface="Wingdings" pitchFamily="2" charset="2"/>
              <a:buChar char="û"/>
            </a:pPr>
            <a:r>
              <a:rPr lang="en-US" b="1" dirty="0">
                <a:sym typeface="Wingdings" pitchFamily="2" charset="2"/>
              </a:rPr>
              <a:t>Simple cases pay RDBMS performance</a:t>
            </a:r>
          </a:p>
          <a:p>
            <a:pPr marL="287338" indent="-287338" algn="l">
              <a:lnSpc>
                <a:spcPct val="90000"/>
              </a:lnSpc>
              <a:spcBef>
                <a:spcPct val="25000"/>
              </a:spcBef>
              <a:buClr>
                <a:schemeClr val="folHlink"/>
              </a:buClr>
              <a:buFont typeface="Wingdings" pitchFamily="2" charset="2"/>
              <a:buChar char="û"/>
            </a:pPr>
            <a:r>
              <a:rPr lang="en-US" b="1" dirty="0">
                <a:sym typeface="Wingdings" pitchFamily="2" charset="2"/>
              </a:rPr>
              <a:t>More complexity in servers</a:t>
            </a:r>
          </a:p>
        </p:txBody>
      </p:sp>
      <p:sp>
        <p:nvSpPr>
          <p:cNvPr id="230414" name="Line 14"/>
          <p:cNvSpPr>
            <a:spLocks noChangeShapeType="1"/>
          </p:cNvSpPr>
          <p:nvPr/>
        </p:nvSpPr>
        <p:spPr bwMode="auto">
          <a:xfrm>
            <a:off x="4724400" y="16002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415" name="Line 15"/>
          <p:cNvSpPr>
            <a:spLocks noChangeShapeType="1"/>
          </p:cNvSpPr>
          <p:nvPr/>
        </p:nvSpPr>
        <p:spPr bwMode="auto">
          <a:xfrm flipH="1" flipV="1">
            <a:off x="990600" y="23622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416" name="Line 16"/>
          <p:cNvSpPr>
            <a:spLocks noChangeShapeType="1"/>
          </p:cNvSpPr>
          <p:nvPr/>
        </p:nvSpPr>
        <p:spPr bwMode="auto">
          <a:xfrm flipV="1">
            <a:off x="8153400" y="23622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739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March 28, 2011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4290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RAMCloud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2"/>
                </a:solidFill>
              </a:rPr>
              <a:t>Slide </a:t>
            </a:r>
            <a:fld id="{C22C0ECC-06C0-4C6C-9ED9-8671DE26955D}" type="slidenum">
              <a:rPr lang="en-US">
                <a:solidFill>
                  <a:schemeClr val="bg2"/>
                </a:solidFill>
              </a:rPr>
              <a:pPr eaLnBrk="1" hangingPunct="1"/>
              <a:t>26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pPr eaLnBrk="1" hangingPunct="1"/>
            <a:r>
              <a:rPr lang="en-US" smtClean="0"/>
              <a:t>RAMCloud Motivation: Technology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/>
              <a:t>Disk access rate not keeping up with capacity: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marL="0" indent="0" eaLnBrk="1" hangingPunct="1">
              <a:spcBef>
                <a:spcPct val="0"/>
              </a:spcBef>
              <a:buNone/>
            </a:pPr>
            <a:endParaRPr lang="en-US" dirty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Disks must become more archival</a:t>
            </a:r>
          </a:p>
          <a:p>
            <a:pPr eaLnBrk="1" hangingPunct="1">
              <a:spcBef>
                <a:spcPct val="25000"/>
              </a:spcBef>
            </a:pPr>
            <a:r>
              <a:rPr lang="en-US" dirty="0" smtClean="0"/>
              <a:t>More information must move to memory</a:t>
            </a:r>
          </a:p>
        </p:txBody>
      </p:sp>
      <p:graphicFrame>
        <p:nvGraphicFramePr>
          <p:cNvPr id="20685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218713"/>
              </p:ext>
            </p:extLst>
          </p:nvPr>
        </p:nvGraphicFramePr>
        <p:xfrm>
          <a:off x="652463" y="1947862"/>
          <a:ext cx="7348537" cy="3005138"/>
        </p:xfrm>
        <a:graphic>
          <a:graphicData uri="http://schemas.openxmlformats.org/drawingml/2006/table">
            <a:tbl>
              <a:tblPr/>
              <a:tblGrid>
                <a:gridCol w="3127375"/>
                <a:gridCol w="1563687"/>
                <a:gridCol w="1328738"/>
                <a:gridCol w="1328737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Mid-1980’s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2009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Change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Disk capacity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MB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 GB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16667x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Max. transfer rate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MB/s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MB/s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50x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Latency (seek &amp; rotate)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2x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Capacity/bandwidth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(large blocks)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5000 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333x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Capacity/bandwidth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(1KB blocks)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 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 days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8333x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20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in Storage Systems</a:t>
            </a:r>
            <a:endParaRPr lang="en-US" dirty="0"/>
          </a:p>
        </p:txBody>
      </p:sp>
      <p:sp>
        <p:nvSpPr>
          <p:cNvPr id="118" name="Content Placeholder 117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953000" cy="5059363"/>
          </a:xfrm>
        </p:spPr>
        <p:txBody>
          <a:bodyPr/>
          <a:lstStyle/>
          <a:p>
            <a:r>
              <a:rPr lang="en-US" dirty="0" smtClean="0"/>
              <a:t>DRAM usage limited/specialized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accent4"/>
                </a:solidFill>
              </a:rPr>
              <a:t>Clumsy</a:t>
            </a:r>
            <a:r>
              <a:rPr lang="en-US" dirty="0" smtClean="0"/>
              <a:t> (consistency with backing store)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accent4"/>
                </a:solidFill>
              </a:rPr>
              <a:t>Lost performance </a:t>
            </a:r>
            <a:r>
              <a:rPr lang="en-US" dirty="0" smtClean="0"/>
              <a:t>(cache misses, backing store)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28,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844658" y="1480088"/>
            <a:ext cx="7679410" cy="4200041"/>
          </a:xfrm>
          <a:custGeom>
            <a:avLst/>
            <a:gdLst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79410" h="4200041">
                <a:moveTo>
                  <a:pt x="0" y="4200041"/>
                </a:moveTo>
                <a:cubicBezTo>
                  <a:pt x="3667932" y="4125132"/>
                  <a:pt x="6762428" y="3949485"/>
                  <a:pt x="7679410" y="0"/>
                </a:cubicBezTo>
              </a:path>
            </a:pathLst>
          </a:custGeom>
          <a:ln w="88900" cap="rnd">
            <a:solidFill>
              <a:srgbClr val="193877"/>
            </a:solidFill>
            <a:tailEnd type="arrow" w="lg" len="lg"/>
          </a:ln>
          <a:effectLst>
            <a:outerShdw blurRad="101600" dist="889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844658" y="5867400"/>
            <a:ext cx="7537342" cy="0"/>
          </a:xfrm>
          <a:prstGeom prst="line">
            <a:avLst/>
          </a:prstGeom>
          <a:ln w="2540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8486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960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3434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908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382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8579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1970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2708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1980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4023441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1990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57760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2000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75286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2010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465520" y="4349087"/>
            <a:ext cx="1385956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UNIX buffer</a:t>
            </a:r>
            <a:br>
              <a:rPr lang="en-US" dirty="0"/>
            </a:br>
            <a:r>
              <a:rPr lang="en-US" dirty="0"/>
              <a:t>cache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371600" y="3239869"/>
            <a:ext cx="1595309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Main-memory</a:t>
            </a:r>
            <a:br>
              <a:rPr lang="en-US" dirty="0"/>
            </a:br>
            <a:r>
              <a:rPr lang="en-US" dirty="0"/>
              <a:t>databases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88837" y="3958478"/>
            <a:ext cx="1133644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Large file</a:t>
            </a:r>
            <a:br>
              <a:rPr lang="en-US" dirty="0"/>
            </a:br>
            <a:r>
              <a:rPr lang="en-US" dirty="0"/>
              <a:t>caches</a:t>
            </a:r>
          </a:p>
        </p:txBody>
      </p:sp>
      <p:sp>
        <p:nvSpPr>
          <p:cNvPr id="65" name="Oval 64"/>
          <p:cNvSpPr/>
          <p:nvPr/>
        </p:nvSpPr>
        <p:spPr>
          <a:xfrm>
            <a:off x="1429319" y="5515383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054058" y="543530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810892" y="5347485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404275" y="4461500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064245" y="390872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336756" y="3603927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737488" y="420577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4122549" y="3040818"/>
            <a:ext cx="1915910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Web indexes</a:t>
            </a:r>
            <a:br>
              <a:rPr lang="en-US" dirty="0"/>
            </a:br>
            <a:r>
              <a:rPr lang="en-US" dirty="0"/>
              <a:t>entirely in DRAM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150971" y="2438400"/>
            <a:ext cx="1441420" cy="369332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memcached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591408" y="1233100"/>
            <a:ext cx="1937389" cy="923330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Facebook:</a:t>
            </a:r>
            <a:br>
              <a:rPr lang="en-US" dirty="0"/>
            </a:br>
            <a:r>
              <a:rPr lang="en-US" dirty="0"/>
              <a:t>200 TB total data</a:t>
            </a:r>
            <a:br>
              <a:rPr lang="en-US" dirty="0"/>
            </a:br>
            <a:r>
              <a:rPr lang="en-US" dirty="0"/>
              <a:t>150 TB cache!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094371" y="4888992"/>
            <a:ext cx="1595309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Main-memory</a:t>
            </a:r>
            <a:br>
              <a:rPr lang="en-US" dirty="0"/>
            </a:br>
            <a:r>
              <a:rPr lang="en-US" dirty="0"/>
              <a:t>DBs, again</a:t>
            </a:r>
          </a:p>
        </p:txBody>
      </p:sp>
      <p:cxnSp>
        <p:nvCxnSpPr>
          <p:cNvPr id="77" name="Straight Connector 76"/>
          <p:cNvCxnSpPr>
            <a:stCxn id="65" idx="0"/>
          </p:cNvCxnSpPr>
          <p:nvPr/>
        </p:nvCxnSpPr>
        <p:spPr>
          <a:xfrm flipV="1">
            <a:off x="1585148" y="4995418"/>
            <a:ext cx="0" cy="519965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6" idx="1"/>
            <a:endCxn id="50" idx="2"/>
          </p:cNvCxnSpPr>
          <p:nvPr/>
        </p:nvCxnSpPr>
        <p:spPr>
          <a:xfrm flipH="1" flipV="1">
            <a:off x="2169255" y="3886200"/>
            <a:ext cx="930444" cy="1591082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7" idx="0"/>
            <a:endCxn id="51" idx="2"/>
          </p:cNvCxnSpPr>
          <p:nvPr/>
        </p:nvCxnSpPr>
        <p:spPr>
          <a:xfrm flipH="1" flipV="1">
            <a:off x="3955659" y="4604809"/>
            <a:ext cx="11062" cy="742676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72" idx="2"/>
          </p:cNvCxnSpPr>
          <p:nvPr/>
        </p:nvCxnSpPr>
        <p:spPr>
          <a:xfrm flipH="1" flipV="1">
            <a:off x="5080504" y="3687149"/>
            <a:ext cx="1343543" cy="838356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6324600" y="2807980"/>
            <a:ext cx="502403" cy="1407559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7336756" y="2156430"/>
            <a:ext cx="102430" cy="1454675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284203" y="4207790"/>
            <a:ext cx="244594" cy="681202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58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Harness full performance potential of large-scale DRAM storage:</a:t>
            </a:r>
          </a:p>
          <a:p>
            <a:r>
              <a:rPr lang="en-US" dirty="0" smtClean="0"/>
              <a:t>General-purpose storage system</a:t>
            </a:r>
          </a:p>
          <a:p>
            <a:r>
              <a:rPr lang="en-US" dirty="0" smtClean="0"/>
              <a:t>All data always in DRAM (no cache misses)</a:t>
            </a:r>
          </a:p>
          <a:p>
            <a:r>
              <a:rPr lang="en-US" dirty="0" smtClean="0"/>
              <a:t>Durable and available (no backing store)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Scale</a:t>
            </a:r>
            <a:r>
              <a:rPr lang="en-US" dirty="0" smtClean="0"/>
              <a:t>: 1000+ servers, 100+ TB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Low latency</a:t>
            </a:r>
            <a:r>
              <a:rPr lang="en-US" dirty="0" smtClean="0"/>
              <a:t>: 5-10µs remote access</a:t>
            </a:r>
            <a:endParaRPr lang="en-US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/>
              <a:t>Potential impact: </a:t>
            </a:r>
            <a:r>
              <a:rPr lang="en-US" dirty="0" smtClean="0">
                <a:solidFill>
                  <a:schemeClr val="tx2"/>
                </a:solidFill>
              </a:rPr>
              <a:t>enable new class of applications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28,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67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March 28, 2011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4290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2"/>
                </a:solidFill>
              </a:rPr>
              <a:t>RAMCloud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Slide </a:t>
            </a:r>
            <a:fld id="{79F49444-62FE-4D73-AE4A-B002D72E85A4}" type="slidenum">
              <a:rPr lang="en-US">
                <a:solidFill>
                  <a:schemeClr val="bg2"/>
                </a:solidFill>
              </a:rPr>
              <a:pPr eaLnBrk="1" hangingPunct="1"/>
              <a:t>5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RAMCloud</a:t>
            </a:r>
            <a:r>
              <a:rPr lang="en-US" dirty="0" smtClean="0"/>
              <a:t> Overview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4648200" cy="4906963"/>
          </a:xfrm>
        </p:spPr>
        <p:txBody>
          <a:bodyPr/>
          <a:lstStyle/>
          <a:p>
            <a:pPr eaLnBrk="1" hangingPunct="1"/>
            <a:r>
              <a:rPr lang="en-US" dirty="0" smtClean="0"/>
              <a:t>Storage for datacenters</a:t>
            </a:r>
          </a:p>
          <a:p>
            <a:pPr eaLnBrk="1" hangingPunct="1"/>
            <a:r>
              <a:rPr lang="en-US" dirty="0" smtClean="0"/>
              <a:t>1000-10000 commodity servers</a:t>
            </a:r>
          </a:p>
          <a:p>
            <a:pPr eaLnBrk="1" hangingPunct="1"/>
            <a:r>
              <a:rPr lang="en-US" dirty="0" smtClean="0"/>
              <a:t>32-64 GB DRAM/server</a:t>
            </a:r>
          </a:p>
          <a:p>
            <a:pPr eaLnBrk="1" hangingPunct="1"/>
            <a:r>
              <a:rPr lang="en-US" dirty="0" smtClean="0">
                <a:solidFill>
                  <a:schemeClr val="folHlink"/>
                </a:solidFill>
              </a:rPr>
              <a:t>All data always in RAM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Durable and available</a:t>
            </a:r>
            <a:endParaRPr lang="en-US" dirty="0" smtClean="0"/>
          </a:p>
          <a:p>
            <a:pPr eaLnBrk="1" hangingPunct="1"/>
            <a:r>
              <a:rPr lang="en-US" dirty="0" smtClean="0">
                <a:cs typeface="Arial" charset="0"/>
              </a:rPr>
              <a:t>Performance goals:</a:t>
            </a:r>
          </a:p>
          <a:p>
            <a:pPr lvl="1" eaLnBrk="1" hangingPunct="1"/>
            <a:r>
              <a:rPr lang="en-US" dirty="0" smtClean="0">
                <a:cs typeface="Arial" charset="0"/>
              </a:rPr>
              <a:t>High throughput:</a:t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solidFill>
                  <a:schemeClr val="accent4"/>
                </a:solidFill>
                <a:cs typeface="Arial" charset="0"/>
              </a:rPr>
              <a:t>1M ops/sec/server</a:t>
            </a:r>
          </a:p>
          <a:p>
            <a:pPr lvl="1" eaLnBrk="1" hangingPunct="1"/>
            <a:r>
              <a:rPr lang="en-US" dirty="0" smtClean="0"/>
              <a:t>Low-latency access:</a:t>
            </a:r>
            <a:br>
              <a:rPr lang="en-US" dirty="0" smtClean="0"/>
            </a:br>
            <a:r>
              <a:rPr lang="en-US" dirty="0" smtClean="0">
                <a:solidFill>
                  <a:schemeClr val="accent4"/>
                </a:solidFill>
              </a:rPr>
              <a:t>5-10</a:t>
            </a:r>
            <a:r>
              <a:rPr lang="en-US" dirty="0" smtClean="0">
                <a:solidFill>
                  <a:schemeClr val="accent4"/>
                </a:solidFill>
                <a:cs typeface="Arial" charset="0"/>
              </a:rPr>
              <a:t>µs RPC</a:t>
            </a:r>
          </a:p>
        </p:txBody>
      </p:sp>
      <p:sp>
        <p:nvSpPr>
          <p:cNvPr id="6151" name="AutoShape 4"/>
          <p:cNvSpPr>
            <a:spLocks noChangeArrowheads="1"/>
          </p:cNvSpPr>
          <p:nvPr/>
        </p:nvSpPr>
        <p:spPr bwMode="auto">
          <a:xfrm>
            <a:off x="5410200" y="1371600"/>
            <a:ext cx="3124200" cy="4572000"/>
          </a:xfrm>
          <a:prstGeom prst="roundRect">
            <a:avLst>
              <a:gd name="adj" fmla="val 7500"/>
            </a:avLst>
          </a:prstGeom>
          <a:solidFill>
            <a:srgbClr val="EAEAEA"/>
          </a:solidFill>
          <a:ln w="19050">
            <a:solidFill>
              <a:schemeClr val="tx2"/>
            </a:solidFill>
            <a:prstDash val="dash"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5791200" y="1524000"/>
            <a:ext cx="233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b="1" dirty="0">
                <a:solidFill>
                  <a:schemeClr val="tx2"/>
                </a:solidFill>
              </a:rPr>
              <a:t>Application Servers</a:t>
            </a:r>
          </a:p>
        </p:txBody>
      </p:sp>
      <p:sp>
        <p:nvSpPr>
          <p:cNvPr id="6153" name="Text Box 6"/>
          <p:cNvSpPr txBox="1">
            <a:spLocks noChangeArrowheads="1"/>
          </p:cNvSpPr>
          <p:nvPr/>
        </p:nvSpPr>
        <p:spPr bwMode="auto">
          <a:xfrm>
            <a:off x="5988050" y="5410200"/>
            <a:ext cx="193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b="1" dirty="0">
                <a:solidFill>
                  <a:schemeClr val="tx2"/>
                </a:solidFill>
              </a:rPr>
              <a:t>Storage Servers</a:t>
            </a:r>
          </a:p>
        </p:txBody>
      </p:sp>
      <p:sp>
        <p:nvSpPr>
          <p:cNvPr id="6154" name="Line 7"/>
          <p:cNvSpPr>
            <a:spLocks noChangeShapeType="1"/>
          </p:cNvSpPr>
          <p:nvPr/>
        </p:nvSpPr>
        <p:spPr bwMode="auto">
          <a:xfrm>
            <a:off x="6553200" y="3124200"/>
            <a:ext cx="83820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8"/>
          <p:cNvSpPr>
            <a:spLocks noChangeShapeType="1"/>
          </p:cNvSpPr>
          <p:nvPr/>
        </p:nvSpPr>
        <p:spPr bwMode="auto">
          <a:xfrm>
            <a:off x="7391400" y="3124200"/>
            <a:ext cx="22860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9"/>
          <p:cNvSpPr>
            <a:spLocks noChangeShapeType="1"/>
          </p:cNvSpPr>
          <p:nvPr/>
        </p:nvSpPr>
        <p:spPr bwMode="auto">
          <a:xfrm flipH="1">
            <a:off x="6553200" y="3124200"/>
            <a:ext cx="30480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0"/>
          <p:cNvSpPr>
            <a:spLocks noChangeShapeType="1"/>
          </p:cNvSpPr>
          <p:nvPr/>
        </p:nvSpPr>
        <p:spPr bwMode="auto">
          <a:xfrm>
            <a:off x="6248400" y="3124200"/>
            <a:ext cx="22860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1"/>
          <p:cNvSpPr>
            <a:spLocks noChangeShapeType="1"/>
          </p:cNvSpPr>
          <p:nvPr/>
        </p:nvSpPr>
        <p:spPr bwMode="auto">
          <a:xfrm flipH="1">
            <a:off x="7315200" y="3124200"/>
            <a:ext cx="38100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2"/>
          <p:cNvSpPr>
            <a:spLocks noChangeShapeType="1"/>
          </p:cNvSpPr>
          <p:nvPr/>
        </p:nvSpPr>
        <p:spPr bwMode="auto">
          <a:xfrm>
            <a:off x="6248400" y="3124200"/>
            <a:ext cx="91440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3"/>
          <p:cNvSpPr>
            <a:spLocks noChangeShapeType="1"/>
          </p:cNvSpPr>
          <p:nvPr/>
        </p:nvSpPr>
        <p:spPr bwMode="auto">
          <a:xfrm flipH="1">
            <a:off x="6324600" y="3124200"/>
            <a:ext cx="15240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4"/>
          <p:cNvSpPr>
            <a:spLocks noChangeShapeType="1"/>
          </p:cNvSpPr>
          <p:nvPr/>
        </p:nvSpPr>
        <p:spPr bwMode="auto">
          <a:xfrm flipH="1">
            <a:off x="6172200" y="3124200"/>
            <a:ext cx="99060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5"/>
          <p:cNvSpPr>
            <a:spLocks noChangeShapeType="1"/>
          </p:cNvSpPr>
          <p:nvPr/>
        </p:nvSpPr>
        <p:spPr bwMode="auto">
          <a:xfrm>
            <a:off x="7162800" y="3124200"/>
            <a:ext cx="53340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16"/>
          <p:cNvSpPr>
            <a:spLocks noChangeShapeType="1"/>
          </p:cNvSpPr>
          <p:nvPr/>
        </p:nvSpPr>
        <p:spPr bwMode="auto">
          <a:xfrm flipH="1">
            <a:off x="6705600" y="3124200"/>
            <a:ext cx="60960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17"/>
          <p:cNvSpPr>
            <a:spLocks noChangeShapeType="1"/>
          </p:cNvSpPr>
          <p:nvPr/>
        </p:nvSpPr>
        <p:spPr bwMode="auto">
          <a:xfrm>
            <a:off x="7010400" y="3124200"/>
            <a:ext cx="30480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18"/>
          <p:cNvSpPr>
            <a:spLocks noChangeShapeType="1"/>
          </p:cNvSpPr>
          <p:nvPr/>
        </p:nvSpPr>
        <p:spPr bwMode="auto">
          <a:xfrm flipH="1">
            <a:off x="6858000" y="3124200"/>
            <a:ext cx="68580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19"/>
          <p:cNvSpPr>
            <a:spLocks noChangeShapeType="1"/>
          </p:cNvSpPr>
          <p:nvPr/>
        </p:nvSpPr>
        <p:spPr bwMode="auto">
          <a:xfrm>
            <a:off x="7543800" y="3124200"/>
            <a:ext cx="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20"/>
          <p:cNvSpPr>
            <a:spLocks noChangeShapeType="1"/>
          </p:cNvSpPr>
          <p:nvPr/>
        </p:nvSpPr>
        <p:spPr bwMode="auto">
          <a:xfrm>
            <a:off x="6781800" y="3124200"/>
            <a:ext cx="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1"/>
          <p:cNvSpPr>
            <a:spLocks noChangeShapeType="1"/>
          </p:cNvSpPr>
          <p:nvPr/>
        </p:nvSpPr>
        <p:spPr bwMode="auto">
          <a:xfrm>
            <a:off x="7010400" y="3124200"/>
            <a:ext cx="45720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Text Box 22"/>
          <p:cNvSpPr txBox="1">
            <a:spLocks noChangeArrowheads="1"/>
          </p:cNvSpPr>
          <p:nvPr/>
        </p:nvSpPr>
        <p:spPr bwMode="auto">
          <a:xfrm>
            <a:off x="5410200" y="5943600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Datacenter</a:t>
            </a:r>
          </a:p>
        </p:txBody>
      </p:sp>
      <p:pic>
        <p:nvPicPr>
          <p:cNvPr id="6170" name="Picture 23" descr="rack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70088"/>
            <a:ext cx="18335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1" name="Picture 24" descr="rack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259263"/>
            <a:ext cx="18335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137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Example Configurations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325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$100-200K today:</a:t>
            </a:r>
          </a:p>
          <a:p>
            <a:pPr lvl="1"/>
            <a:r>
              <a:rPr lang="en-US" dirty="0" smtClean="0"/>
              <a:t>One year of Amazon customer orders</a:t>
            </a:r>
          </a:p>
          <a:p>
            <a:pPr lvl="1"/>
            <a:r>
              <a:rPr lang="en-US" dirty="0" smtClean="0"/>
              <a:t>One year of United flight reservations</a:t>
            </a:r>
          </a:p>
        </p:txBody>
      </p:sp>
      <p:sp>
        <p:nvSpPr>
          <p:cNvPr id="717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March 28, 2011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4290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RAMCloud</a:t>
            </a:r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Slide </a:t>
            </a:r>
            <a:fld id="{43B05091-8AFD-4993-AAF4-F061EA491B4A}" type="slidenum">
              <a:rPr lang="en-US">
                <a:solidFill>
                  <a:schemeClr val="bg2"/>
                </a:solidFill>
              </a:rPr>
              <a:pPr eaLnBrk="1" hangingPunct="1"/>
              <a:t>6</a:t>
            </a:fld>
            <a:endParaRPr lang="en-US">
              <a:solidFill>
                <a:schemeClr val="bg2"/>
              </a:solidFill>
            </a:endParaRPr>
          </a:p>
        </p:txBody>
      </p:sp>
      <p:graphicFrame>
        <p:nvGraphicFramePr>
          <p:cNvPr id="121963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507952"/>
              </p:ext>
            </p:extLst>
          </p:nvPr>
        </p:nvGraphicFramePr>
        <p:xfrm>
          <a:off x="1752600" y="1600200"/>
          <a:ext cx="5257800" cy="2743200"/>
        </p:xfrm>
        <a:graphic>
          <a:graphicData uri="http://schemas.openxmlformats.org/drawingml/2006/table">
            <a:tbl>
              <a:tblPr/>
              <a:tblGrid>
                <a:gridCol w="2565400"/>
                <a:gridCol w="1233488"/>
                <a:gridCol w="145891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Today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5-10 years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 servers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GB/server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24GB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256GB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capacity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48TB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1PB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server cost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$3.1M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$6M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$/GB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$65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67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2"/>
                </a:solidFill>
              </a:rPr>
              <a:t>March 28, 2011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4290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RAMCloud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Slide </a:t>
            </a:r>
            <a:fld id="{78A2BBF9-C7E3-4673-BA52-A5C599CC98BA}" type="slidenum">
              <a:rPr lang="en-US">
                <a:solidFill>
                  <a:schemeClr val="bg2"/>
                </a:solidFill>
              </a:rPr>
              <a:pPr eaLnBrk="1" hangingPunct="1"/>
              <a:t>7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8197" name="AutoShape 2"/>
          <p:cNvSpPr>
            <a:spLocks noChangeArrowheads="1"/>
          </p:cNvSpPr>
          <p:nvPr/>
        </p:nvSpPr>
        <p:spPr bwMode="auto">
          <a:xfrm>
            <a:off x="4191000" y="1371600"/>
            <a:ext cx="4572000" cy="2362200"/>
          </a:xfrm>
          <a:prstGeom prst="roundRect">
            <a:avLst>
              <a:gd name="adj" fmla="val 4167"/>
            </a:avLst>
          </a:prstGeom>
          <a:solidFill>
            <a:srgbClr val="F8F8F8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3"/>
          <p:cNvSpPr>
            <a:spLocks noChangeArrowheads="1"/>
          </p:cNvSpPr>
          <p:nvPr/>
        </p:nvSpPr>
        <p:spPr bwMode="auto">
          <a:xfrm>
            <a:off x="7239000" y="1733550"/>
            <a:ext cx="11430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AutoShape 4"/>
          <p:cNvSpPr>
            <a:spLocks noChangeArrowheads="1"/>
          </p:cNvSpPr>
          <p:nvPr/>
        </p:nvSpPr>
        <p:spPr bwMode="auto">
          <a:xfrm>
            <a:off x="7162800" y="1657350"/>
            <a:ext cx="11430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AutoShape 5"/>
          <p:cNvSpPr>
            <a:spLocks noChangeArrowheads="1"/>
          </p:cNvSpPr>
          <p:nvPr/>
        </p:nvSpPr>
        <p:spPr bwMode="auto">
          <a:xfrm>
            <a:off x="4724400" y="1733550"/>
            <a:ext cx="12192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AutoShape 6"/>
          <p:cNvSpPr>
            <a:spLocks noChangeArrowheads="1"/>
          </p:cNvSpPr>
          <p:nvPr/>
        </p:nvSpPr>
        <p:spPr bwMode="auto">
          <a:xfrm>
            <a:off x="4648200" y="1657350"/>
            <a:ext cx="12192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Why Does Latency Matter?</a:t>
            </a:r>
          </a:p>
        </p:txBody>
      </p:sp>
      <p:sp>
        <p:nvSpPr>
          <p:cNvPr id="8203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4648200"/>
            <a:ext cx="8229600" cy="1477963"/>
          </a:xfrm>
        </p:spPr>
        <p:txBody>
          <a:bodyPr/>
          <a:lstStyle/>
          <a:p>
            <a:pPr eaLnBrk="1" hangingPunct="1"/>
            <a:r>
              <a:rPr lang="en-US" dirty="0" smtClean="0"/>
              <a:t>Large-scale apps struggle with high latency</a:t>
            </a:r>
          </a:p>
          <a:p>
            <a:pPr lvl="1" eaLnBrk="1" hangingPunct="1"/>
            <a:r>
              <a:rPr lang="en-US" dirty="0" smtClean="0"/>
              <a:t>Facebook: can only make 100-150 internal requests per page</a:t>
            </a:r>
          </a:p>
          <a:p>
            <a:pPr lvl="1" eaLnBrk="1" hangingPunct="1"/>
            <a:r>
              <a:rPr lang="en-US" dirty="0" smtClean="0"/>
              <a:t>Random access data rate has not scaled!</a:t>
            </a:r>
          </a:p>
        </p:txBody>
      </p:sp>
      <p:sp>
        <p:nvSpPr>
          <p:cNvPr id="8204" name="AutoShape 9"/>
          <p:cNvSpPr>
            <a:spLocks noChangeArrowheads="1"/>
          </p:cNvSpPr>
          <p:nvPr/>
        </p:nvSpPr>
        <p:spPr bwMode="auto">
          <a:xfrm>
            <a:off x="838200" y="1504950"/>
            <a:ext cx="2362200" cy="2076450"/>
          </a:xfrm>
          <a:prstGeom prst="roundRect">
            <a:avLst>
              <a:gd name="adj" fmla="val 9134"/>
            </a:avLst>
          </a:prstGeom>
          <a:solidFill>
            <a:srgbClr val="E3EAF9"/>
          </a:solidFill>
          <a:ln w="25400">
            <a:solidFill>
              <a:srgbClr val="4974CB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Rectangle 10"/>
          <p:cNvSpPr>
            <a:spLocks noChangeArrowheads="1"/>
          </p:cNvSpPr>
          <p:nvPr/>
        </p:nvSpPr>
        <p:spPr bwMode="auto">
          <a:xfrm>
            <a:off x="1143000" y="1885950"/>
            <a:ext cx="7620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UI</a:t>
            </a:r>
          </a:p>
        </p:txBody>
      </p:sp>
      <p:sp>
        <p:nvSpPr>
          <p:cNvPr id="8206" name="Rectangle 11"/>
          <p:cNvSpPr>
            <a:spLocks noChangeArrowheads="1"/>
          </p:cNvSpPr>
          <p:nvPr/>
        </p:nvSpPr>
        <p:spPr bwMode="auto">
          <a:xfrm>
            <a:off x="1143000" y="2343150"/>
            <a:ext cx="762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App.</a:t>
            </a:r>
            <a:br>
              <a:rPr lang="en-US"/>
            </a:br>
            <a:r>
              <a:rPr lang="en-US"/>
              <a:t>Logic</a:t>
            </a:r>
          </a:p>
        </p:txBody>
      </p:sp>
      <p:sp>
        <p:nvSpPr>
          <p:cNvPr id="8207" name="Line 12"/>
          <p:cNvSpPr>
            <a:spLocks noChangeShapeType="1"/>
          </p:cNvSpPr>
          <p:nvPr/>
        </p:nvSpPr>
        <p:spPr bwMode="auto">
          <a:xfrm>
            <a:off x="2590800" y="18097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3"/>
          <p:cNvSpPr>
            <a:spLocks noChangeShapeType="1"/>
          </p:cNvSpPr>
          <p:nvPr/>
        </p:nvSpPr>
        <p:spPr bwMode="auto">
          <a:xfrm>
            <a:off x="2743200" y="19621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4"/>
          <p:cNvSpPr>
            <a:spLocks noChangeShapeType="1"/>
          </p:cNvSpPr>
          <p:nvPr/>
        </p:nvSpPr>
        <p:spPr bwMode="auto">
          <a:xfrm flipH="1">
            <a:off x="2438400" y="18097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5"/>
          <p:cNvSpPr>
            <a:spLocks noChangeShapeType="1"/>
          </p:cNvSpPr>
          <p:nvPr/>
        </p:nvSpPr>
        <p:spPr bwMode="auto">
          <a:xfrm>
            <a:off x="2743200" y="19621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6"/>
          <p:cNvSpPr>
            <a:spLocks noChangeShapeType="1"/>
          </p:cNvSpPr>
          <p:nvPr/>
        </p:nvSpPr>
        <p:spPr bwMode="auto">
          <a:xfrm>
            <a:off x="2438400" y="21145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17"/>
          <p:cNvSpPr>
            <a:spLocks noChangeShapeType="1"/>
          </p:cNvSpPr>
          <p:nvPr/>
        </p:nvSpPr>
        <p:spPr bwMode="auto">
          <a:xfrm>
            <a:off x="2743200" y="21145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18"/>
          <p:cNvSpPr>
            <a:spLocks noChangeShapeType="1"/>
          </p:cNvSpPr>
          <p:nvPr/>
        </p:nvSpPr>
        <p:spPr bwMode="auto">
          <a:xfrm>
            <a:off x="2362200" y="26479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Line 19"/>
          <p:cNvSpPr>
            <a:spLocks noChangeShapeType="1"/>
          </p:cNvSpPr>
          <p:nvPr/>
        </p:nvSpPr>
        <p:spPr bwMode="auto">
          <a:xfrm>
            <a:off x="23622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20"/>
          <p:cNvSpPr>
            <a:spLocks noChangeShapeType="1"/>
          </p:cNvSpPr>
          <p:nvPr/>
        </p:nvSpPr>
        <p:spPr bwMode="auto">
          <a:xfrm>
            <a:off x="2438400" y="19621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21"/>
          <p:cNvSpPr>
            <a:spLocks noChangeShapeType="1"/>
          </p:cNvSpPr>
          <p:nvPr/>
        </p:nvSpPr>
        <p:spPr bwMode="auto">
          <a:xfrm>
            <a:off x="2438400" y="21145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22"/>
          <p:cNvSpPr>
            <a:spLocks noChangeShapeType="1"/>
          </p:cNvSpPr>
          <p:nvPr/>
        </p:nvSpPr>
        <p:spPr bwMode="auto">
          <a:xfrm flipH="1">
            <a:off x="2286000" y="21145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23"/>
          <p:cNvSpPr>
            <a:spLocks noChangeShapeType="1"/>
          </p:cNvSpPr>
          <p:nvPr/>
        </p:nvSpPr>
        <p:spPr bwMode="auto">
          <a:xfrm flipH="1">
            <a:off x="2438400" y="22669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24"/>
          <p:cNvSpPr>
            <a:spLocks noChangeShapeType="1"/>
          </p:cNvSpPr>
          <p:nvPr/>
        </p:nvSpPr>
        <p:spPr bwMode="auto">
          <a:xfrm>
            <a:off x="2590800" y="2266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25"/>
          <p:cNvSpPr>
            <a:spLocks noChangeShapeType="1"/>
          </p:cNvSpPr>
          <p:nvPr/>
        </p:nvSpPr>
        <p:spPr bwMode="auto">
          <a:xfrm>
            <a:off x="2743200" y="21145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26"/>
          <p:cNvSpPr>
            <a:spLocks noChangeShapeType="1"/>
          </p:cNvSpPr>
          <p:nvPr/>
        </p:nvSpPr>
        <p:spPr bwMode="auto">
          <a:xfrm>
            <a:off x="25146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Line 27"/>
          <p:cNvSpPr>
            <a:spLocks noChangeShapeType="1"/>
          </p:cNvSpPr>
          <p:nvPr/>
        </p:nvSpPr>
        <p:spPr bwMode="auto">
          <a:xfrm>
            <a:off x="2362200" y="28003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Line 28"/>
          <p:cNvSpPr>
            <a:spLocks noChangeShapeType="1"/>
          </p:cNvSpPr>
          <p:nvPr/>
        </p:nvSpPr>
        <p:spPr bwMode="auto">
          <a:xfrm>
            <a:off x="2667000" y="26479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Line 29"/>
          <p:cNvSpPr>
            <a:spLocks noChangeShapeType="1"/>
          </p:cNvSpPr>
          <p:nvPr/>
        </p:nvSpPr>
        <p:spPr bwMode="auto">
          <a:xfrm>
            <a:off x="26670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Line 30"/>
          <p:cNvSpPr>
            <a:spLocks noChangeShapeType="1"/>
          </p:cNvSpPr>
          <p:nvPr/>
        </p:nvSpPr>
        <p:spPr bwMode="auto">
          <a:xfrm>
            <a:off x="28194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Line 31"/>
          <p:cNvSpPr>
            <a:spLocks noChangeShapeType="1"/>
          </p:cNvSpPr>
          <p:nvPr/>
        </p:nvSpPr>
        <p:spPr bwMode="auto">
          <a:xfrm>
            <a:off x="2667000" y="28003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Line 32"/>
          <p:cNvSpPr>
            <a:spLocks noChangeShapeType="1"/>
          </p:cNvSpPr>
          <p:nvPr/>
        </p:nvSpPr>
        <p:spPr bwMode="auto">
          <a:xfrm>
            <a:off x="2667000" y="29527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Line 33"/>
          <p:cNvSpPr>
            <a:spLocks noChangeShapeType="1"/>
          </p:cNvSpPr>
          <p:nvPr/>
        </p:nvSpPr>
        <p:spPr bwMode="auto">
          <a:xfrm>
            <a:off x="26670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Line 34"/>
          <p:cNvSpPr>
            <a:spLocks noChangeShapeType="1"/>
          </p:cNvSpPr>
          <p:nvPr/>
        </p:nvSpPr>
        <p:spPr bwMode="auto">
          <a:xfrm>
            <a:off x="28194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0" name="Line 35"/>
          <p:cNvSpPr>
            <a:spLocks noChangeShapeType="1"/>
          </p:cNvSpPr>
          <p:nvPr/>
        </p:nvSpPr>
        <p:spPr bwMode="auto">
          <a:xfrm>
            <a:off x="2514600" y="29527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Line 36"/>
          <p:cNvSpPr>
            <a:spLocks noChangeShapeType="1"/>
          </p:cNvSpPr>
          <p:nvPr/>
        </p:nvSpPr>
        <p:spPr bwMode="auto">
          <a:xfrm>
            <a:off x="2362200" y="29527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Line 37"/>
          <p:cNvSpPr>
            <a:spLocks noChangeShapeType="1"/>
          </p:cNvSpPr>
          <p:nvPr/>
        </p:nvSpPr>
        <p:spPr bwMode="auto">
          <a:xfrm>
            <a:off x="25146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3" name="Line 38"/>
          <p:cNvSpPr>
            <a:spLocks noChangeShapeType="1"/>
          </p:cNvSpPr>
          <p:nvPr/>
        </p:nvSpPr>
        <p:spPr bwMode="auto">
          <a:xfrm>
            <a:off x="23622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Line 39"/>
          <p:cNvSpPr>
            <a:spLocks noChangeShapeType="1"/>
          </p:cNvSpPr>
          <p:nvPr/>
        </p:nvSpPr>
        <p:spPr bwMode="auto">
          <a:xfrm>
            <a:off x="2514600" y="26479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5" name="Line 40"/>
          <p:cNvSpPr>
            <a:spLocks noChangeShapeType="1"/>
          </p:cNvSpPr>
          <p:nvPr/>
        </p:nvSpPr>
        <p:spPr bwMode="auto">
          <a:xfrm>
            <a:off x="2514600" y="28003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6" name="Text Box 41"/>
          <p:cNvSpPr txBox="1">
            <a:spLocks noChangeArrowheads="1"/>
          </p:cNvSpPr>
          <p:nvPr/>
        </p:nvSpPr>
        <p:spPr bwMode="auto">
          <a:xfrm>
            <a:off x="2114550" y="2976563"/>
            <a:ext cx="944563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Data</a:t>
            </a:r>
            <a:br>
              <a:rPr lang="en-US" sz="1200" b="1"/>
            </a:br>
            <a:r>
              <a:rPr lang="en-US" sz="1200" b="1"/>
              <a:t>Structures</a:t>
            </a:r>
          </a:p>
        </p:txBody>
      </p:sp>
      <p:sp>
        <p:nvSpPr>
          <p:cNvPr id="8237" name="Text Box 42"/>
          <p:cNvSpPr txBox="1">
            <a:spLocks noChangeArrowheads="1"/>
          </p:cNvSpPr>
          <p:nvPr/>
        </p:nvSpPr>
        <p:spPr bwMode="auto">
          <a:xfrm>
            <a:off x="685800" y="9906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Traditional Application</a:t>
            </a:r>
          </a:p>
        </p:txBody>
      </p:sp>
      <p:grpSp>
        <p:nvGrpSpPr>
          <p:cNvPr id="8238" name="Group 43"/>
          <p:cNvGrpSpPr>
            <a:grpSpLocks/>
          </p:cNvGrpSpPr>
          <p:nvPr/>
        </p:nvGrpSpPr>
        <p:grpSpPr bwMode="auto">
          <a:xfrm>
            <a:off x="4572000" y="1562100"/>
            <a:ext cx="1219200" cy="1695450"/>
            <a:chOff x="2880" y="948"/>
            <a:chExt cx="768" cy="1068"/>
          </a:xfrm>
        </p:grpSpPr>
        <p:sp>
          <p:nvSpPr>
            <p:cNvPr id="8275" name="AutoShape 44"/>
            <p:cNvSpPr>
              <a:spLocks noChangeArrowheads="1"/>
            </p:cNvSpPr>
            <p:nvPr/>
          </p:nvSpPr>
          <p:spPr bwMode="auto">
            <a:xfrm>
              <a:off x="2880" y="948"/>
              <a:ext cx="768" cy="1068"/>
            </a:xfrm>
            <a:prstGeom prst="roundRect">
              <a:avLst>
                <a:gd name="adj" fmla="val 9134"/>
              </a:avLst>
            </a:prstGeom>
            <a:solidFill>
              <a:srgbClr val="DFFFDF"/>
            </a:solidFill>
            <a:ln w="25400">
              <a:solidFill>
                <a:srgbClr val="43A34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6" name="Rectangle 45"/>
            <p:cNvSpPr>
              <a:spLocks noChangeArrowheads="1"/>
            </p:cNvSpPr>
            <p:nvPr/>
          </p:nvSpPr>
          <p:spPr bwMode="auto">
            <a:xfrm>
              <a:off x="3024" y="1152"/>
              <a:ext cx="48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UI</a:t>
              </a:r>
            </a:p>
          </p:txBody>
        </p:sp>
        <p:sp>
          <p:nvSpPr>
            <p:cNvPr id="8277" name="Rectangle 46"/>
            <p:cNvSpPr>
              <a:spLocks noChangeArrowheads="1"/>
            </p:cNvSpPr>
            <p:nvPr/>
          </p:nvSpPr>
          <p:spPr bwMode="auto">
            <a:xfrm>
              <a:off x="3024" y="1440"/>
              <a:ext cx="480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 smtClean="0"/>
                <a:t>App.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/>
                <a:t>Logic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086600" y="1562100"/>
            <a:ext cx="1143000" cy="1695450"/>
            <a:chOff x="7086600" y="1562100"/>
            <a:chExt cx="1143000" cy="1695450"/>
          </a:xfrm>
        </p:grpSpPr>
        <p:sp>
          <p:nvSpPr>
            <p:cNvPr id="8248" name="AutoShape 48"/>
            <p:cNvSpPr>
              <a:spLocks noChangeArrowheads="1"/>
            </p:cNvSpPr>
            <p:nvPr/>
          </p:nvSpPr>
          <p:spPr bwMode="auto">
            <a:xfrm>
              <a:off x="7086600" y="1562100"/>
              <a:ext cx="1143000" cy="1695450"/>
            </a:xfrm>
            <a:prstGeom prst="roundRect">
              <a:avLst>
                <a:gd name="adj" fmla="val 9134"/>
              </a:avLst>
            </a:prstGeom>
            <a:solidFill>
              <a:srgbClr val="DFFFDF"/>
            </a:solidFill>
            <a:ln w="25400">
              <a:solidFill>
                <a:srgbClr val="43A34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49" name="Group 49"/>
            <p:cNvGrpSpPr>
              <a:grpSpLocks noChangeAspect="1"/>
            </p:cNvGrpSpPr>
            <p:nvPr/>
          </p:nvGrpSpPr>
          <p:grpSpPr bwMode="auto">
            <a:xfrm>
              <a:off x="7239000" y="1660525"/>
              <a:ext cx="838200" cy="381000"/>
              <a:chOff x="4224" y="1008"/>
              <a:chExt cx="1056" cy="480"/>
            </a:xfrm>
          </p:grpSpPr>
          <p:sp>
            <p:nvSpPr>
              <p:cNvPr id="8267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4224" y="1008"/>
                <a:ext cx="1056" cy="48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8" name="Line 51"/>
              <p:cNvSpPr>
                <a:spLocks noChangeAspect="1" noChangeShapeType="1"/>
              </p:cNvSpPr>
              <p:nvPr/>
            </p:nvSpPr>
            <p:spPr bwMode="auto">
              <a:xfrm>
                <a:off x="4608" y="1008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9" name="Line 52"/>
              <p:cNvSpPr>
                <a:spLocks noChangeAspect="1" noChangeShapeType="1"/>
              </p:cNvSpPr>
              <p:nvPr/>
            </p:nvSpPr>
            <p:spPr bwMode="auto">
              <a:xfrm>
                <a:off x="4752" y="1008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0" name="Line 53"/>
              <p:cNvSpPr>
                <a:spLocks noChangeAspect="1" noChangeShapeType="1"/>
              </p:cNvSpPr>
              <p:nvPr/>
            </p:nvSpPr>
            <p:spPr bwMode="auto">
              <a:xfrm>
                <a:off x="4992" y="1008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1" name="Line 54"/>
              <p:cNvSpPr>
                <a:spLocks noChangeAspect="1" noChangeShapeType="1"/>
              </p:cNvSpPr>
              <p:nvPr/>
            </p:nvSpPr>
            <p:spPr bwMode="auto">
              <a:xfrm>
                <a:off x="4224" y="1104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2" name="Line 55"/>
              <p:cNvSpPr>
                <a:spLocks noChangeAspect="1" noChangeShapeType="1"/>
              </p:cNvSpPr>
              <p:nvPr/>
            </p:nvSpPr>
            <p:spPr bwMode="auto">
              <a:xfrm>
                <a:off x="4224" y="1200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3" name="Line 56"/>
              <p:cNvSpPr>
                <a:spLocks noChangeAspect="1" noChangeShapeType="1"/>
              </p:cNvSpPr>
              <p:nvPr/>
            </p:nvSpPr>
            <p:spPr bwMode="auto">
              <a:xfrm>
                <a:off x="4224" y="1296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4" name="Line 57"/>
              <p:cNvSpPr>
                <a:spLocks noChangeAspect="1" noChangeShapeType="1"/>
              </p:cNvSpPr>
              <p:nvPr/>
            </p:nvSpPr>
            <p:spPr bwMode="auto">
              <a:xfrm>
                <a:off x="4224" y="1392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50" name="Group 58"/>
            <p:cNvGrpSpPr>
              <a:grpSpLocks noChangeAspect="1"/>
            </p:cNvGrpSpPr>
            <p:nvPr/>
          </p:nvGrpSpPr>
          <p:grpSpPr bwMode="auto">
            <a:xfrm>
              <a:off x="7505700" y="2133600"/>
              <a:ext cx="304800" cy="533400"/>
              <a:chOff x="4224" y="1824"/>
              <a:chExt cx="384" cy="672"/>
            </a:xfrm>
          </p:grpSpPr>
          <p:sp>
            <p:nvSpPr>
              <p:cNvPr id="8259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4224" y="1824"/>
                <a:ext cx="384" cy="67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0" name="Line 60"/>
              <p:cNvSpPr>
                <a:spLocks noChangeAspect="1" noChangeShapeType="1"/>
              </p:cNvSpPr>
              <p:nvPr/>
            </p:nvSpPr>
            <p:spPr bwMode="auto">
              <a:xfrm>
                <a:off x="4416" y="1824"/>
                <a:ext cx="0" cy="6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1" name="Line 61"/>
              <p:cNvSpPr>
                <a:spLocks noChangeAspect="1" noChangeShapeType="1"/>
              </p:cNvSpPr>
              <p:nvPr/>
            </p:nvSpPr>
            <p:spPr bwMode="auto">
              <a:xfrm>
                <a:off x="4224" y="1920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2" name="Line 62"/>
              <p:cNvSpPr>
                <a:spLocks noChangeAspect="1" noChangeShapeType="1"/>
              </p:cNvSpPr>
              <p:nvPr/>
            </p:nvSpPr>
            <p:spPr bwMode="auto">
              <a:xfrm>
                <a:off x="4224" y="2016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3" name="Line 63"/>
              <p:cNvSpPr>
                <a:spLocks noChangeAspect="1" noChangeShapeType="1"/>
              </p:cNvSpPr>
              <p:nvPr/>
            </p:nvSpPr>
            <p:spPr bwMode="auto">
              <a:xfrm>
                <a:off x="4224" y="2112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4" name="Line 64"/>
              <p:cNvSpPr>
                <a:spLocks noChangeAspect="1" noChangeShapeType="1"/>
              </p:cNvSpPr>
              <p:nvPr/>
            </p:nvSpPr>
            <p:spPr bwMode="auto">
              <a:xfrm>
                <a:off x="4224" y="2208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5" name="Line 65"/>
              <p:cNvSpPr>
                <a:spLocks noChangeAspect="1" noChangeShapeType="1"/>
              </p:cNvSpPr>
              <p:nvPr/>
            </p:nvSpPr>
            <p:spPr bwMode="auto">
              <a:xfrm>
                <a:off x="4224" y="2304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6" name="Line 66"/>
              <p:cNvSpPr>
                <a:spLocks noChangeAspect="1" noChangeShapeType="1"/>
              </p:cNvSpPr>
              <p:nvPr/>
            </p:nvSpPr>
            <p:spPr bwMode="auto">
              <a:xfrm>
                <a:off x="4224" y="2400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51" name="Group 67"/>
            <p:cNvGrpSpPr>
              <a:grpSpLocks noChangeAspect="1"/>
            </p:cNvGrpSpPr>
            <p:nvPr/>
          </p:nvGrpSpPr>
          <p:grpSpPr bwMode="auto">
            <a:xfrm>
              <a:off x="7372350" y="2763838"/>
              <a:ext cx="571500" cy="381000"/>
              <a:chOff x="4080" y="2592"/>
              <a:chExt cx="720" cy="480"/>
            </a:xfrm>
          </p:grpSpPr>
          <p:sp>
            <p:nvSpPr>
              <p:cNvPr id="8252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4080" y="2592"/>
                <a:ext cx="720" cy="48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3" name="Line 69"/>
              <p:cNvSpPr>
                <a:spLocks noChangeAspect="1" noChangeShapeType="1"/>
              </p:cNvSpPr>
              <p:nvPr/>
            </p:nvSpPr>
            <p:spPr bwMode="auto">
              <a:xfrm>
                <a:off x="4320" y="2592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4" name="Line 70"/>
              <p:cNvSpPr>
                <a:spLocks noChangeAspect="1" noChangeShapeType="1"/>
              </p:cNvSpPr>
              <p:nvPr/>
            </p:nvSpPr>
            <p:spPr bwMode="auto">
              <a:xfrm>
                <a:off x="4560" y="2592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5" name="Line 71"/>
              <p:cNvSpPr>
                <a:spLocks noChangeAspect="1" noChangeShapeType="1"/>
              </p:cNvSpPr>
              <p:nvPr/>
            </p:nvSpPr>
            <p:spPr bwMode="auto">
              <a:xfrm>
                <a:off x="4080" y="2688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6" name="Line 72"/>
              <p:cNvSpPr>
                <a:spLocks noChangeAspect="1" noChangeShapeType="1"/>
              </p:cNvSpPr>
              <p:nvPr/>
            </p:nvSpPr>
            <p:spPr bwMode="auto">
              <a:xfrm>
                <a:off x="4080" y="2784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7" name="Line 73"/>
              <p:cNvSpPr>
                <a:spLocks noChangeAspect="1" noChangeShapeType="1"/>
              </p:cNvSpPr>
              <p:nvPr/>
            </p:nvSpPr>
            <p:spPr bwMode="auto">
              <a:xfrm>
                <a:off x="4080" y="2880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8" name="Line 74"/>
              <p:cNvSpPr>
                <a:spLocks noChangeAspect="1" noChangeShapeType="1"/>
              </p:cNvSpPr>
              <p:nvPr/>
            </p:nvSpPr>
            <p:spPr bwMode="auto">
              <a:xfrm>
                <a:off x="4080" y="2976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240" name="Text Box 75"/>
          <p:cNvSpPr txBox="1">
            <a:spLocks noChangeArrowheads="1"/>
          </p:cNvSpPr>
          <p:nvPr/>
        </p:nvSpPr>
        <p:spPr bwMode="auto">
          <a:xfrm rot="-5400000">
            <a:off x="3405187" y="2306638"/>
            <a:ext cx="2060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Application Servers</a:t>
            </a:r>
          </a:p>
        </p:txBody>
      </p:sp>
      <p:sp>
        <p:nvSpPr>
          <p:cNvPr id="8241" name="Text Box 76"/>
          <p:cNvSpPr txBox="1">
            <a:spLocks noChangeArrowheads="1"/>
          </p:cNvSpPr>
          <p:nvPr/>
        </p:nvSpPr>
        <p:spPr bwMode="auto">
          <a:xfrm rot="5400000">
            <a:off x="7566025" y="2365375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Storage Servers</a:t>
            </a:r>
          </a:p>
        </p:txBody>
      </p:sp>
      <p:sp>
        <p:nvSpPr>
          <p:cNvPr id="8242" name="AutoShape 77"/>
          <p:cNvSpPr>
            <a:spLocks noChangeArrowheads="1"/>
          </p:cNvSpPr>
          <p:nvPr/>
        </p:nvSpPr>
        <p:spPr bwMode="auto">
          <a:xfrm>
            <a:off x="6019800" y="2266950"/>
            <a:ext cx="990600" cy="533400"/>
          </a:xfrm>
          <a:prstGeom prst="leftRightArrow">
            <a:avLst>
              <a:gd name="adj1" fmla="val 57139"/>
              <a:gd name="adj2" fmla="val 52679"/>
            </a:avLst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3" name="Text Box 78"/>
          <p:cNvSpPr txBox="1">
            <a:spLocks noChangeArrowheads="1"/>
          </p:cNvSpPr>
          <p:nvPr/>
        </p:nvSpPr>
        <p:spPr bwMode="auto">
          <a:xfrm>
            <a:off x="5264150" y="990600"/>
            <a:ext cx="2508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Web Application</a:t>
            </a:r>
          </a:p>
        </p:txBody>
      </p:sp>
      <p:sp>
        <p:nvSpPr>
          <p:cNvPr id="8244" name="Text Box 79"/>
          <p:cNvSpPr txBox="1">
            <a:spLocks noChangeArrowheads="1"/>
          </p:cNvSpPr>
          <p:nvPr/>
        </p:nvSpPr>
        <p:spPr bwMode="auto">
          <a:xfrm>
            <a:off x="914400" y="3810000"/>
            <a:ext cx="2274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2400" b="1">
                <a:solidFill>
                  <a:schemeClr val="folHlink"/>
                </a:solidFill>
              </a:rPr>
              <a:t>&lt;&lt; 1</a:t>
            </a:r>
            <a:r>
              <a:rPr lang="en-US" sz="2400" b="1">
                <a:solidFill>
                  <a:schemeClr val="folHlink"/>
                </a:solidFill>
                <a:cs typeface="Arial" charset="0"/>
              </a:rPr>
              <a:t>µs latency</a:t>
            </a:r>
          </a:p>
        </p:txBody>
      </p:sp>
      <p:sp>
        <p:nvSpPr>
          <p:cNvPr id="8245" name="Text Box 80"/>
          <p:cNvSpPr txBox="1">
            <a:spLocks noChangeArrowheads="1"/>
          </p:cNvSpPr>
          <p:nvPr/>
        </p:nvSpPr>
        <p:spPr bwMode="auto">
          <a:xfrm>
            <a:off x="5181600" y="3810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folHlink"/>
                </a:solidFill>
              </a:rPr>
              <a:t>0.5-10ms</a:t>
            </a:r>
            <a:r>
              <a:rPr lang="en-US" sz="2400" b="1">
                <a:solidFill>
                  <a:schemeClr val="folHlink"/>
                </a:solidFill>
                <a:cs typeface="Arial" charset="0"/>
              </a:rPr>
              <a:t> latency</a:t>
            </a:r>
          </a:p>
        </p:txBody>
      </p:sp>
      <p:sp>
        <p:nvSpPr>
          <p:cNvPr id="8246" name="Text Box 81"/>
          <p:cNvSpPr txBox="1">
            <a:spLocks noChangeArrowheads="1"/>
          </p:cNvSpPr>
          <p:nvPr/>
        </p:nvSpPr>
        <p:spPr bwMode="auto">
          <a:xfrm>
            <a:off x="838200" y="3352800"/>
            <a:ext cx="149752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400" b="1" dirty="0">
                <a:solidFill>
                  <a:schemeClr val="tx2"/>
                </a:solidFill>
              </a:rPr>
              <a:t>Single machine</a:t>
            </a:r>
          </a:p>
        </p:txBody>
      </p:sp>
      <p:sp>
        <p:nvSpPr>
          <p:cNvPr id="8247" name="Text Box 82"/>
          <p:cNvSpPr txBox="1">
            <a:spLocks noChangeArrowheads="1"/>
          </p:cNvSpPr>
          <p:nvPr/>
        </p:nvSpPr>
        <p:spPr bwMode="auto">
          <a:xfrm>
            <a:off x="4191000" y="3505200"/>
            <a:ext cx="110959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400" b="1" dirty="0"/>
              <a:t>Datacenter</a:t>
            </a:r>
          </a:p>
        </p:txBody>
      </p:sp>
    </p:spTree>
    <p:extLst>
      <p:ext uri="{BB962C8B-B14F-4D97-AF65-F5344CB8AC3E}">
        <p14:creationId xmlns:p14="http://schemas.microsoft.com/office/powerpoint/2010/main" val="212838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March 28, 2011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4290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RAMCloud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Slide </a:t>
            </a:r>
            <a:fld id="{48E2D48F-F8A7-4CDB-A532-E1DA8A6AD556}" type="slidenum">
              <a:rPr lang="en-US">
                <a:solidFill>
                  <a:schemeClr val="bg2"/>
                </a:solidFill>
              </a:rPr>
              <a:pPr eaLnBrk="1" hangingPunct="1"/>
              <a:t>8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pPr eaLnBrk="1" hangingPunct="1"/>
            <a:r>
              <a:rPr lang="en-US" smtClean="0"/>
              <a:t>MapReduce</a:t>
            </a:r>
          </a:p>
        </p:txBody>
      </p:sp>
      <p:grpSp>
        <p:nvGrpSpPr>
          <p:cNvPr id="11270" name="Group 3"/>
          <p:cNvGrpSpPr>
            <a:grpSpLocks/>
          </p:cNvGrpSpPr>
          <p:nvPr/>
        </p:nvGrpSpPr>
        <p:grpSpPr bwMode="auto">
          <a:xfrm>
            <a:off x="1219200" y="1219200"/>
            <a:ext cx="1981200" cy="685800"/>
            <a:chOff x="1200" y="912"/>
            <a:chExt cx="1248" cy="432"/>
          </a:xfrm>
        </p:grpSpPr>
        <p:sp>
          <p:nvSpPr>
            <p:cNvPr id="11354" name="Oval 4"/>
            <p:cNvSpPr>
              <a:spLocks noChangeArrowheads="1"/>
            </p:cNvSpPr>
            <p:nvPr/>
          </p:nvSpPr>
          <p:spPr bwMode="auto">
            <a:xfrm>
              <a:off x="1872" y="1032"/>
              <a:ext cx="192" cy="192"/>
            </a:xfrm>
            <a:prstGeom prst="ellipse">
              <a:avLst/>
            </a:prstGeom>
            <a:solidFill>
              <a:srgbClr val="CCFFCC"/>
            </a:solidFill>
            <a:ln w="12700">
              <a:solidFill>
                <a:srgbClr val="37AF3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5" name="Rectangle 5"/>
            <p:cNvSpPr>
              <a:spLocks noChangeArrowheads="1"/>
            </p:cNvSpPr>
            <p:nvPr/>
          </p:nvSpPr>
          <p:spPr bwMode="auto">
            <a:xfrm>
              <a:off x="1200" y="1032"/>
              <a:ext cx="336" cy="192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rgbClr val="4974CB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" name="Line 6"/>
            <p:cNvSpPr>
              <a:spLocks noChangeShapeType="1"/>
            </p:cNvSpPr>
            <p:nvPr/>
          </p:nvSpPr>
          <p:spPr bwMode="auto">
            <a:xfrm>
              <a:off x="1536" y="1128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7" name="Line 7"/>
            <p:cNvSpPr>
              <a:spLocks noChangeShapeType="1"/>
            </p:cNvSpPr>
            <p:nvPr/>
          </p:nvSpPr>
          <p:spPr bwMode="auto">
            <a:xfrm flipV="1">
              <a:off x="2064" y="912"/>
              <a:ext cx="384" cy="2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8" name="Line 8"/>
            <p:cNvSpPr>
              <a:spLocks noChangeShapeType="1"/>
            </p:cNvSpPr>
            <p:nvPr/>
          </p:nvSpPr>
          <p:spPr bwMode="auto">
            <a:xfrm flipV="1">
              <a:off x="2064" y="1056"/>
              <a:ext cx="384" cy="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9" name="Line 9"/>
            <p:cNvSpPr>
              <a:spLocks noChangeShapeType="1"/>
            </p:cNvSpPr>
            <p:nvPr/>
          </p:nvSpPr>
          <p:spPr bwMode="auto">
            <a:xfrm>
              <a:off x="2064" y="1128"/>
              <a:ext cx="384" cy="2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0" name="Line 10"/>
            <p:cNvSpPr>
              <a:spLocks noChangeShapeType="1"/>
            </p:cNvSpPr>
            <p:nvPr/>
          </p:nvSpPr>
          <p:spPr bwMode="auto">
            <a:xfrm>
              <a:off x="2064" y="1128"/>
              <a:ext cx="384" cy="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1" name="Oval 11"/>
          <p:cNvSpPr>
            <a:spLocks noChangeArrowheads="1"/>
          </p:cNvSpPr>
          <p:nvPr/>
        </p:nvSpPr>
        <p:spPr bwMode="auto">
          <a:xfrm>
            <a:off x="4419600" y="1409700"/>
            <a:ext cx="304800" cy="304800"/>
          </a:xfrm>
          <a:prstGeom prst="ellipse">
            <a:avLst/>
          </a:prstGeom>
          <a:solidFill>
            <a:srgbClr val="CCFFCC"/>
          </a:solidFill>
          <a:ln w="12700">
            <a:solidFill>
              <a:srgbClr val="37AF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12"/>
          <p:cNvSpPr>
            <a:spLocks noChangeShapeType="1"/>
          </p:cNvSpPr>
          <p:nvPr/>
        </p:nvSpPr>
        <p:spPr bwMode="auto">
          <a:xfrm>
            <a:off x="3429000" y="1219200"/>
            <a:ext cx="990600" cy="342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13"/>
          <p:cNvSpPr>
            <a:spLocks noChangeShapeType="1"/>
          </p:cNvSpPr>
          <p:nvPr/>
        </p:nvSpPr>
        <p:spPr bwMode="auto">
          <a:xfrm flipV="1">
            <a:off x="3429000" y="1562100"/>
            <a:ext cx="990600" cy="723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4"/>
          <p:cNvSpPr>
            <a:spLocks noChangeShapeType="1"/>
          </p:cNvSpPr>
          <p:nvPr/>
        </p:nvSpPr>
        <p:spPr bwMode="auto">
          <a:xfrm flipV="1">
            <a:off x="3429000" y="1562100"/>
            <a:ext cx="990600" cy="1790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5"/>
          <p:cNvSpPr>
            <a:spLocks noChangeShapeType="1"/>
          </p:cNvSpPr>
          <p:nvPr/>
        </p:nvSpPr>
        <p:spPr bwMode="auto">
          <a:xfrm flipV="1">
            <a:off x="3429000" y="1562100"/>
            <a:ext cx="990600" cy="285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Rectangle 16"/>
          <p:cNvSpPr>
            <a:spLocks noChangeArrowheads="1"/>
          </p:cNvSpPr>
          <p:nvPr/>
        </p:nvSpPr>
        <p:spPr bwMode="auto">
          <a:xfrm>
            <a:off x="5257800" y="1409700"/>
            <a:ext cx="533400" cy="304800"/>
          </a:xfrm>
          <a:prstGeom prst="rect">
            <a:avLst/>
          </a:prstGeom>
          <a:solidFill>
            <a:schemeClr val="accent3"/>
          </a:solidFill>
          <a:ln w="12700">
            <a:solidFill>
              <a:srgbClr val="4974C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7"/>
          <p:cNvSpPr>
            <a:spLocks noChangeShapeType="1"/>
          </p:cNvSpPr>
          <p:nvPr/>
        </p:nvSpPr>
        <p:spPr bwMode="auto">
          <a:xfrm>
            <a:off x="4724400" y="15621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Oval 18"/>
          <p:cNvSpPr>
            <a:spLocks noChangeArrowheads="1"/>
          </p:cNvSpPr>
          <p:nvPr/>
        </p:nvSpPr>
        <p:spPr bwMode="auto">
          <a:xfrm>
            <a:off x="4419600" y="2476500"/>
            <a:ext cx="304800" cy="304800"/>
          </a:xfrm>
          <a:prstGeom prst="ellipse">
            <a:avLst/>
          </a:prstGeom>
          <a:solidFill>
            <a:srgbClr val="CCFFCC"/>
          </a:solidFill>
          <a:ln w="12700">
            <a:solidFill>
              <a:srgbClr val="37AF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Rectangle 19"/>
          <p:cNvSpPr>
            <a:spLocks noChangeArrowheads="1"/>
          </p:cNvSpPr>
          <p:nvPr/>
        </p:nvSpPr>
        <p:spPr bwMode="auto">
          <a:xfrm>
            <a:off x="5257800" y="2476500"/>
            <a:ext cx="533400" cy="304800"/>
          </a:xfrm>
          <a:prstGeom prst="rect">
            <a:avLst/>
          </a:prstGeom>
          <a:solidFill>
            <a:schemeClr val="accent3"/>
          </a:solidFill>
          <a:ln w="12700">
            <a:solidFill>
              <a:srgbClr val="4974C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20"/>
          <p:cNvSpPr>
            <a:spLocks noChangeShapeType="1"/>
          </p:cNvSpPr>
          <p:nvPr/>
        </p:nvSpPr>
        <p:spPr bwMode="auto">
          <a:xfrm>
            <a:off x="4724400" y="26289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21"/>
          <p:cNvSpPr>
            <a:spLocks noChangeShapeType="1"/>
          </p:cNvSpPr>
          <p:nvPr/>
        </p:nvSpPr>
        <p:spPr bwMode="auto">
          <a:xfrm>
            <a:off x="3429000" y="1447800"/>
            <a:ext cx="990600" cy="1181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22"/>
          <p:cNvSpPr>
            <a:spLocks noChangeShapeType="1"/>
          </p:cNvSpPr>
          <p:nvPr/>
        </p:nvSpPr>
        <p:spPr bwMode="auto">
          <a:xfrm>
            <a:off x="3429000" y="2514600"/>
            <a:ext cx="990600" cy="114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23"/>
          <p:cNvSpPr>
            <a:spLocks noChangeShapeType="1"/>
          </p:cNvSpPr>
          <p:nvPr/>
        </p:nvSpPr>
        <p:spPr bwMode="auto">
          <a:xfrm flipV="1">
            <a:off x="3429000" y="2628900"/>
            <a:ext cx="990600" cy="952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4"/>
          <p:cNvSpPr>
            <a:spLocks noChangeShapeType="1"/>
          </p:cNvSpPr>
          <p:nvPr/>
        </p:nvSpPr>
        <p:spPr bwMode="auto">
          <a:xfrm flipV="1">
            <a:off x="3429000" y="2628900"/>
            <a:ext cx="990600" cy="2019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Oval 25"/>
          <p:cNvSpPr>
            <a:spLocks noChangeArrowheads="1"/>
          </p:cNvSpPr>
          <p:nvPr/>
        </p:nvSpPr>
        <p:spPr bwMode="auto">
          <a:xfrm>
            <a:off x="4419600" y="3543300"/>
            <a:ext cx="304800" cy="304800"/>
          </a:xfrm>
          <a:prstGeom prst="ellipse">
            <a:avLst/>
          </a:prstGeom>
          <a:solidFill>
            <a:srgbClr val="CCFFCC"/>
          </a:solidFill>
          <a:ln w="12700">
            <a:solidFill>
              <a:srgbClr val="37AF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6"/>
          <p:cNvSpPr>
            <a:spLocks noChangeArrowheads="1"/>
          </p:cNvSpPr>
          <p:nvPr/>
        </p:nvSpPr>
        <p:spPr bwMode="auto">
          <a:xfrm>
            <a:off x="5257800" y="3543300"/>
            <a:ext cx="533400" cy="304800"/>
          </a:xfrm>
          <a:prstGeom prst="rect">
            <a:avLst/>
          </a:prstGeom>
          <a:solidFill>
            <a:schemeClr val="accent3"/>
          </a:solidFill>
          <a:ln w="12700">
            <a:solidFill>
              <a:srgbClr val="4974C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Line 27"/>
          <p:cNvSpPr>
            <a:spLocks noChangeShapeType="1"/>
          </p:cNvSpPr>
          <p:nvPr/>
        </p:nvSpPr>
        <p:spPr bwMode="auto">
          <a:xfrm>
            <a:off x="4724400" y="36957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Line 28"/>
          <p:cNvSpPr>
            <a:spLocks noChangeShapeType="1"/>
          </p:cNvSpPr>
          <p:nvPr/>
        </p:nvSpPr>
        <p:spPr bwMode="auto">
          <a:xfrm>
            <a:off x="3429000" y="1676400"/>
            <a:ext cx="990600" cy="2019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Line 29"/>
          <p:cNvSpPr>
            <a:spLocks noChangeShapeType="1"/>
          </p:cNvSpPr>
          <p:nvPr/>
        </p:nvSpPr>
        <p:spPr bwMode="auto">
          <a:xfrm>
            <a:off x="3429000" y="2743200"/>
            <a:ext cx="990600" cy="952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0" name="Line 30"/>
          <p:cNvSpPr>
            <a:spLocks noChangeShapeType="1"/>
          </p:cNvSpPr>
          <p:nvPr/>
        </p:nvSpPr>
        <p:spPr bwMode="auto">
          <a:xfrm flipV="1">
            <a:off x="3429000" y="3695700"/>
            <a:ext cx="990600" cy="114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31"/>
          <p:cNvSpPr>
            <a:spLocks noChangeShapeType="1"/>
          </p:cNvSpPr>
          <p:nvPr/>
        </p:nvSpPr>
        <p:spPr bwMode="auto">
          <a:xfrm flipV="1">
            <a:off x="3429000" y="3695700"/>
            <a:ext cx="990600" cy="1181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Oval 32"/>
          <p:cNvSpPr>
            <a:spLocks noChangeArrowheads="1"/>
          </p:cNvSpPr>
          <p:nvPr/>
        </p:nvSpPr>
        <p:spPr bwMode="auto">
          <a:xfrm>
            <a:off x="4419600" y="4610100"/>
            <a:ext cx="304800" cy="304800"/>
          </a:xfrm>
          <a:prstGeom prst="ellipse">
            <a:avLst/>
          </a:prstGeom>
          <a:solidFill>
            <a:srgbClr val="CCFFCC"/>
          </a:solidFill>
          <a:ln w="12700">
            <a:solidFill>
              <a:srgbClr val="37AF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Rectangle 33"/>
          <p:cNvSpPr>
            <a:spLocks noChangeArrowheads="1"/>
          </p:cNvSpPr>
          <p:nvPr/>
        </p:nvSpPr>
        <p:spPr bwMode="auto">
          <a:xfrm>
            <a:off x="5257800" y="4610100"/>
            <a:ext cx="533400" cy="304800"/>
          </a:xfrm>
          <a:prstGeom prst="rect">
            <a:avLst/>
          </a:prstGeom>
          <a:solidFill>
            <a:schemeClr val="accent3"/>
          </a:solidFill>
          <a:ln w="12700">
            <a:solidFill>
              <a:srgbClr val="4974C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Line 34"/>
          <p:cNvSpPr>
            <a:spLocks noChangeShapeType="1"/>
          </p:cNvSpPr>
          <p:nvPr/>
        </p:nvSpPr>
        <p:spPr bwMode="auto">
          <a:xfrm>
            <a:off x="4724400" y="47625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Line 35"/>
          <p:cNvSpPr>
            <a:spLocks noChangeShapeType="1"/>
          </p:cNvSpPr>
          <p:nvPr/>
        </p:nvSpPr>
        <p:spPr bwMode="auto">
          <a:xfrm>
            <a:off x="3429000" y="1905000"/>
            <a:ext cx="990600" cy="285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Line 36"/>
          <p:cNvSpPr>
            <a:spLocks noChangeShapeType="1"/>
          </p:cNvSpPr>
          <p:nvPr/>
        </p:nvSpPr>
        <p:spPr bwMode="auto">
          <a:xfrm>
            <a:off x="3429000" y="2971800"/>
            <a:ext cx="990600" cy="1790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Line 37"/>
          <p:cNvSpPr>
            <a:spLocks noChangeShapeType="1"/>
          </p:cNvSpPr>
          <p:nvPr/>
        </p:nvSpPr>
        <p:spPr bwMode="auto">
          <a:xfrm>
            <a:off x="3429000" y="4038600"/>
            <a:ext cx="990600" cy="723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Line 38"/>
          <p:cNvSpPr>
            <a:spLocks noChangeShapeType="1"/>
          </p:cNvSpPr>
          <p:nvPr/>
        </p:nvSpPr>
        <p:spPr bwMode="auto">
          <a:xfrm flipV="1">
            <a:off x="3429000" y="4762500"/>
            <a:ext cx="990600" cy="342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299" name="Group 39"/>
          <p:cNvGrpSpPr>
            <a:grpSpLocks/>
          </p:cNvGrpSpPr>
          <p:nvPr/>
        </p:nvGrpSpPr>
        <p:grpSpPr bwMode="auto">
          <a:xfrm>
            <a:off x="3200400" y="1143000"/>
            <a:ext cx="228600" cy="838200"/>
            <a:chOff x="2496" y="1008"/>
            <a:chExt cx="144" cy="528"/>
          </a:xfrm>
        </p:grpSpPr>
        <p:sp>
          <p:nvSpPr>
            <p:cNvPr id="11350" name="Rectangle 40"/>
            <p:cNvSpPr>
              <a:spLocks noChangeArrowheads="1"/>
            </p:cNvSpPr>
            <p:nvPr/>
          </p:nvSpPr>
          <p:spPr bwMode="auto">
            <a:xfrm>
              <a:off x="2496" y="1008"/>
              <a:ext cx="144" cy="9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rgbClr val="4974CB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Rectangle 41"/>
            <p:cNvSpPr>
              <a:spLocks noChangeArrowheads="1"/>
            </p:cNvSpPr>
            <p:nvPr/>
          </p:nvSpPr>
          <p:spPr bwMode="auto">
            <a:xfrm>
              <a:off x="2496" y="1152"/>
              <a:ext cx="144" cy="9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rgbClr val="4974CB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Rectangle 42"/>
            <p:cNvSpPr>
              <a:spLocks noChangeArrowheads="1"/>
            </p:cNvSpPr>
            <p:nvPr/>
          </p:nvSpPr>
          <p:spPr bwMode="auto">
            <a:xfrm>
              <a:off x="2496" y="1296"/>
              <a:ext cx="144" cy="9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rgbClr val="4974CB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Rectangle 43"/>
            <p:cNvSpPr>
              <a:spLocks noChangeArrowheads="1"/>
            </p:cNvSpPr>
            <p:nvPr/>
          </p:nvSpPr>
          <p:spPr bwMode="auto">
            <a:xfrm>
              <a:off x="2496" y="1440"/>
              <a:ext cx="144" cy="9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rgbClr val="4974CB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00" name="Group 44"/>
          <p:cNvGrpSpPr>
            <a:grpSpLocks/>
          </p:cNvGrpSpPr>
          <p:nvPr/>
        </p:nvGrpSpPr>
        <p:grpSpPr bwMode="auto">
          <a:xfrm>
            <a:off x="3200400" y="2209800"/>
            <a:ext cx="228600" cy="838200"/>
            <a:chOff x="2496" y="1008"/>
            <a:chExt cx="144" cy="528"/>
          </a:xfrm>
        </p:grpSpPr>
        <p:sp>
          <p:nvSpPr>
            <p:cNvPr id="11346" name="Rectangle 45"/>
            <p:cNvSpPr>
              <a:spLocks noChangeArrowheads="1"/>
            </p:cNvSpPr>
            <p:nvPr/>
          </p:nvSpPr>
          <p:spPr bwMode="auto">
            <a:xfrm>
              <a:off x="2496" y="1008"/>
              <a:ext cx="144" cy="9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rgbClr val="4974CB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Rectangle 46"/>
            <p:cNvSpPr>
              <a:spLocks noChangeArrowheads="1"/>
            </p:cNvSpPr>
            <p:nvPr/>
          </p:nvSpPr>
          <p:spPr bwMode="auto">
            <a:xfrm>
              <a:off x="2496" y="1152"/>
              <a:ext cx="144" cy="9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rgbClr val="4974CB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Rectangle 47"/>
            <p:cNvSpPr>
              <a:spLocks noChangeArrowheads="1"/>
            </p:cNvSpPr>
            <p:nvPr/>
          </p:nvSpPr>
          <p:spPr bwMode="auto">
            <a:xfrm>
              <a:off x="2496" y="1296"/>
              <a:ext cx="144" cy="9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rgbClr val="4974CB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Rectangle 48"/>
            <p:cNvSpPr>
              <a:spLocks noChangeArrowheads="1"/>
            </p:cNvSpPr>
            <p:nvPr/>
          </p:nvSpPr>
          <p:spPr bwMode="auto">
            <a:xfrm>
              <a:off x="2496" y="1440"/>
              <a:ext cx="144" cy="9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rgbClr val="4974CB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01" name="Group 49"/>
          <p:cNvGrpSpPr>
            <a:grpSpLocks/>
          </p:cNvGrpSpPr>
          <p:nvPr/>
        </p:nvGrpSpPr>
        <p:grpSpPr bwMode="auto">
          <a:xfrm>
            <a:off x="3200400" y="3276600"/>
            <a:ext cx="228600" cy="838200"/>
            <a:chOff x="2496" y="1008"/>
            <a:chExt cx="144" cy="528"/>
          </a:xfrm>
        </p:grpSpPr>
        <p:sp>
          <p:nvSpPr>
            <p:cNvPr id="11342" name="Rectangle 50"/>
            <p:cNvSpPr>
              <a:spLocks noChangeArrowheads="1"/>
            </p:cNvSpPr>
            <p:nvPr/>
          </p:nvSpPr>
          <p:spPr bwMode="auto">
            <a:xfrm>
              <a:off x="2496" y="1008"/>
              <a:ext cx="144" cy="9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rgbClr val="4974CB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Rectangle 51"/>
            <p:cNvSpPr>
              <a:spLocks noChangeArrowheads="1"/>
            </p:cNvSpPr>
            <p:nvPr/>
          </p:nvSpPr>
          <p:spPr bwMode="auto">
            <a:xfrm>
              <a:off x="2496" y="1152"/>
              <a:ext cx="144" cy="9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rgbClr val="4974CB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Rectangle 52"/>
            <p:cNvSpPr>
              <a:spLocks noChangeArrowheads="1"/>
            </p:cNvSpPr>
            <p:nvPr/>
          </p:nvSpPr>
          <p:spPr bwMode="auto">
            <a:xfrm>
              <a:off x="2496" y="1296"/>
              <a:ext cx="144" cy="9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rgbClr val="4974CB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Rectangle 53"/>
            <p:cNvSpPr>
              <a:spLocks noChangeArrowheads="1"/>
            </p:cNvSpPr>
            <p:nvPr/>
          </p:nvSpPr>
          <p:spPr bwMode="auto">
            <a:xfrm>
              <a:off x="2496" y="1440"/>
              <a:ext cx="144" cy="9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rgbClr val="4974CB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02" name="Group 54"/>
          <p:cNvGrpSpPr>
            <a:grpSpLocks/>
          </p:cNvGrpSpPr>
          <p:nvPr/>
        </p:nvGrpSpPr>
        <p:grpSpPr bwMode="auto">
          <a:xfrm>
            <a:off x="3200400" y="4343400"/>
            <a:ext cx="228600" cy="838200"/>
            <a:chOff x="2496" y="1008"/>
            <a:chExt cx="144" cy="528"/>
          </a:xfrm>
        </p:grpSpPr>
        <p:sp>
          <p:nvSpPr>
            <p:cNvPr id="11338" name="Rectangle 55"/>
            <p:cNvSpPr>
              <a:spLocks noChangeArrowheads="1"/>
            </p:cNvSpPr>
            <p:nvPr/>
          </p:nvSpPr>
          <p:spPr bwMode="auto">
            <a:xfrm>
              <a:off x="2496" y="1008"/>
              <a:ext cx="144" cy="9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rgbClr val="4974CB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Rectangle 56"/>
            <p:cNvSpPr>
              <a:spLocks noChangeArrowheads="1"/>
            </p:cNvSpPr>
            <p:nvPr/>
          </p:nvSpPr>
          <p:spPr bwMode="auto">
            <a:xfrm>
              <a:off x="2496" y="1152"/>
              <a:ext cx="144" cy="9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rgbClr val="4974CB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Rectangle 57"/>
            <p:cNvSpPr>
              <a:spLocks noChangeArrowheads="1"/>
            </p:cNvSpPr>
            <p:nvPr/>
          </p:nvSpPr>
          <p:spPr bwMode="auto">
            <a:xfrm>
              <a:off x="2496" y="1296"/>
              <a:ext cx="144" cy="9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rgbClr val="4974CB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Rectangle 58"/>
            <p:cNvSpPr>
              <a:spLocks noChangeArrowheads="1"/>
            </p:cNvSpPr>
            <p:nvPr/>
          </p:nvSpPr>
          <p:spPr bwMode="auto">
            <a:xfrm>
              <a:off x="2496" y="1440"/>
              <a:ext cx="144" cy="9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rgbClr val="4974CB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03" name="Group 59"/>
          <p:cNvGrpSpPr>
            <a:grpSpLocks/>
          </p:cNvGrpSpPr>
          <p:nvPr/>
        </p:nvGrpSpPr>
        <p:grpSpPr bwMode="auto">
          <a:xfrm>
            <a:off x="1219200" y="2286000"/>
            <a:ext cx="1981200" cy="685800"/>
            <a:chOff x="1200" y="912"/>
            <a:chExt cx="1248" cy="432"/>
          </a:xfrm>
        </p:grpSpPr>
        <p:sp>
          <p:nvSpPr>
            <p:cNvPr id="11331" name="Oval 60"/>
            <p:cNvSpPr>
              <a:spLocks noChangeArrowheads="1"/>
            </p:cNvSpPr>
            <p:nvPr/>
          </p:nvSpPr>
          <p:spPr bwMode="auto">
            <a:xfrm>
              <a:off x="1872" y="1032"/>
              <a:ext cx="192" cy="192"/>
            </a:xfrm>
            <a:prstGeom prst="ellipse">
              <a:avLst/>
            </a:prstGeom>
            <a:solidFill>
              <a:srgbClr val="CCFFCC"/>
            </a:solidFill>
            <a:ln w="12700">
              <a:solidFill>
                <a:srgbClr val="37AF3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61"/>
            <p:cNvSpPr>
              <a:spLocks noChangeArrowheads="1"/>
            </p:cNvSpPr>
            <p:nvPr/>
          </p:nvSpPr>
          <p:spPr bwMode="auto">
            <a:xfrm>
              <a:off x="1200" y="1032"/>
              <a:ext cx="336" cy="192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rgbClr val="4974CB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Line 62"/>
            <p:cNvSpPr>
              <a:spLocks noChangeShapeType="1"/>
            </p:cNvSpPr>
            <p:nvPr/>
          </p:nvSpPr>
          <p:spPr bwMode="auto">
            <a:xfrm>
              <a:off x="1536" y="1128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4" name="Line 63"/>
            <p:cNvSpPr>
              <a:spLocks noChangeShapeType="1"/>
            </p:cNvSpPr>
            <p:nvPr/>
          </p:nvSpPr>
          <p:spPr bwMode="auto">
            <a:xfrm flipV="1">
              <a:off x="2064" y="912"/>
              <a:ext cx="384" cy="2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5" name="Line 64"/>
            <p:cNvSpPr>
              <a:spLocks noChangeShapeType="1"/>
            </p:cNvSpPr>
            <p:nvPr/>
          </p:nvSpPr>
          <p:spPr bwMode="auto">
            <a:xfrm flipV="1">
              <a:off x="2064" y="1056"/>
              <a:ext cx="384" cy="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6" name="Line 65"/>
            <p:cNvSpPr>
              <a:spLocks noChangeShapeType="1"/>
            </p:cNvSpPr>
            <p:nvPr/>
          </p:nvSpPr>
          <p:spPr bwMode="auto">
            <a:xfrm>
              <a:off x="2064" y="1128"/>
              <a:ext cx="384" cy="2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7" name="Line 66"/>
            <p:cNvSpPr>
              <a:spLocks noChangeShapeType="1"/>
            </p:cNvSpPr>
            <p:nvPr/>
          </p:nvSpPr>
          <p:spPr bwMode="auto">
            <a:xfrm>
              <a:off x="2064" y="1128"/>
              <a:ext cx="384" cy="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04" name="Group 67"/>
          <p:cNvGrpSpPr>
            <a:grpSpLocks/>
          </p:cNvGrpSpPr>
          <p:nvPr/>
        </p:nvGrpSpPr>
        <p:grpSpPr bwMode="auto">
          <a:xfrm>
            <a:off x="1219200" y="3352800"/>
            <a:ext cx="1981200" cy="685800"/>
            <a:chOff x="1200" y="912"/>
            <a:chExt cx="1248" cy="432"/>
          </a:xfrm>
        </p:grpSpPr>
        <p:sp>
          <p:nvSpPr>
            <p:cNvPr id="11324" name="Oval 68"/>
            <p:cNvSpPr>
              <a:spLocks noChangeArrowheads="1"/>
            </p:cNvSpPr>
            <p:nvPr/>
          </p:nvSpPr>
          <p:spPr bwMode="auto">
            <a:xfrm>
              <a:off x="1872" y="1032"/>
              <a:ext cx="192" cy="192"/>
            </a:xfrm>
            <a:prstGeom prst="ellipse">
              <a:avLst/>
            </a:prstGeom>
            <a:solidFill>
              <a:srgbClr val="CCFFCC"/>
            </a:solidFill>
            <a:ln w="12700">
              <a:solidFill>
                <a:srgbClr val="37AF3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9"/>
            <p:cNvSpPr>
              <a:spLocks noChangeArrowheads="1"/>
            </p:cNvSpPr>
            <p:nvPr/>
          </p:nvSpPr>
          <p:spPr bwMode="auto">
            <a:xfrm>
              <a:off x="1200" y="1032"/>
              <a:ext cx="336" cy="192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rgbClr val="4974CB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Line 70"/>
            <p:cNvSpPr>
              <a:spLocks noChangeShapeType="1"/>
            </p:cNvSpPr>
            <p:nvPr/>
          </p:nvSpPr>
          <p:spPr bwMode="auto">
            <a:xfrm>
              <a:off x="1536" y="1128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7" name="Line 71"/>
            <p:cNvSpPr>
              <a:spLocks noChangeShapeType="1"/>
            </p:cNvSpPr>
            <p:nvPr/>
          </p:nvSpPr>
          <p:spPr bwMode="auto">
            <a:xfrm flipV="1">
              <a:off x="2064" y="912"/>
              <a:ext cx="384" cy="2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8" name="Line 72"/>
            <p:cNvSpPr>
              <a:spLocks noChangeShapeType="1"/>
            </p:cNvSpPr>
            <p:nvPr/>
          </p:nvSpPr>
          <p:spPr bwMode="auto">
            <a:xfrm flipV="1">
              <a:off x="2064" y="1056"/>
              <a:ext cx="384" cy="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9" name="Line 73"/>
            <p:cNvSpPr>
              <a:spLocks noChangeShapeType="1"/>
            </p:cNvSpPr>
            <p:nvPr/>
          </p:nvSpPr>
          <p:spPr bwMode="auto">
            <a:xfrm>
              <a:off x="2064" y="1128"/>
              <a:ext cx="384" cy="2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0" name="Line 74"/>
            <p:cNvSpPr>
              <a:spLocks noChangeShapeType="1"/>
            </p:cNvSpPr>
            <p:nvPr/>
          </p:nvSpPr>
          <p:spPr bwMode="auto">
            <a:xfrm>
              <a:off x="2064" y="1128"/>
              <a:ext cx="384" cy="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05" name="Group 75"/>
          <p:cNvGrpSpPr>
            <a:grpSpLocks/>
          </p:cNvGrpSpPr>
          <p:nvPr/>
        </p:nvGrpSpPr>
        <p:grpSpPr bwMode="auto">
          <a:xfrm>
            <a:off x="1219200" y="4419600"/>
            <a:ext cx="1981200" cy="685800"/>
            <a:chOff x="1200" y="912"/>
            <a:chExt cx="1248" cy="432"/>
          </a:xfrm>
        </p:grpSpPr>
        <p:sp>
          <p:nvSpPr>
            <p:cNvPr id="11317" name="Oval 76"/>
            <p:cNvSpPr>
              <a:spLocks noChangeArrowheads="1"/>
            </p:cNvSpPr>
            <p:nvPr/>
          </p:nvSpPr>
          <p:spPr bwMode="auto">
            <a:xfrm>
              <a:off x="1872" y="1032"/>
              <a:ext cx="192" cy="192"/>
            </a:xfrm>
            <a:prstGeom prst="ellipse">
              <a:avLst/>
            </a:prstGeom>
            <a:solidFill>
              <a:srgbClr val="CCFFCC"/>
            </a:solidFill>
            <a:ln w="12700">
              <a:solidFill>
                <a:srgbClr val="37AF3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77"/>
            <p:cNvSpPr>
              <a:spLocks noChangeArrowheads="1"/>
            </p:cNvSpPr>
            <p:nvPr/>
          </p:nvSpPr>
          <p:spPr bwMode="auto">
            <a:xfrm>
              <a:off x="1200" y="1032"/>
              <a:ext cx="336" cy="192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rgbClr val="4974CB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9" name="Line 78"/>
            <p:cNvSpPr>
              <a:spLocks noChangeShapeType="1"/>
            </p:cNvSpPr>
            <p:nvPr/>
          </p:nvSpPr>
          <p:spPr bwMode="auto">
            <a:xfrm>
              <a:off x="1536" y="1128"/>
              <a:ext cx="33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0" name="Line 79"/>
            <p:cNvSpPr>
              <a:spLocks noChangeShapeType="1"/>
            </p:cNvSpPr>
            <p:nvPr/>
          </p:nvSpPr>
          <p:spPr bwMode="auto">
            <a:xfrm flipV="1">
              <a:off x="2064" y="912"/>
              <a:ext cx="384" cy="21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1" name="Line 80"/>
            <p:cNvSpPr>
              <a:spLocks noChangeShapeType="1"/>
            </p:cNvSpPr>
            <p:nvPr/>
          </p:nvSpPr>
          <p:spPr bwMode="auto">
            <a:xfrm flipV="1">
              <a:off x="2064" y="1056"/>
              <a:ext cx="384" cy="7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2" name="Line 81"/>
            <p:cNvSpPr>
              <a:spLocks noChangeShapeType="1"/>
            </p:cNvSpPr>
            <p:nvPr/>
          </p:nvSpPr>
          <p:spPr bwMode="auto">
            <a:xfrm>
              <a:off x="2064" y="1128"/>
              <a:ext cx="384" cy="21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3" name="Line 82"/>
            <p:cNvSpPr>
              <a:spLocks noChangeShapeType="1"/>
            </p:cNvSpPr>
            <p:nvPr/>
          </p:nvSpPr>
          <p:spPr bwMode="auto">
            <a:xfrm>
              <a:off x="2064" y="1128"/>
              <a:ext cx="384" cy="7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06" name="Oval 83"/>
          <p:cNvSpPr>
            <a:spLocks noChangeArrowheads="1"/>
          </p:cNvSpPr>
          <p:nvPr/>
        </p:nvSpPr>
        <p:spPr bwMode="auto">
          <a:xfrm>
            <a:off x="6781800" y="3009900"/>
            <a:ext cx="304800" cy="304800"/>
          </a:xfrm>
          <a:prstGeom prst="ellipse">
            <a:avLst/>
          </a:prstGeom>
          <a:solidFill>
            <a:srgbClr val="CCFFCC"/>
          </a:solidFill>
          <a:ln w="12700">
            <a:solidFill>
              <a:srgbClr val="37AF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7" name="Line 84"/>
          <p:cNvSpPr>
            <a:spLocks noChangeShapeType="1"/>
          </p:cNvSpPr>
          <p:nvPr/>
        </p:nvSpPr>
        <p:spPr bwMode="auto">
          <a:xfrm>
            <a:off x="5791200" y="1562100"/>
            <a:ext cx="9906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8" name="Line 85"/>
          <p:cNvSpPr>
            <a:spLocks noChangeShapeType="1"/>
          </p:cNvSpPr>
          <p:nvPr/>
        </p:nvSpPr>
        <p:spPr bwMode="auto">
          <a:xfrm>
            <a:off x="5791200" y="2628900"/>
            <a:ext cx="9906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9" name="Line 86"/>
          <p:cNvSpPr>
            <a:spLocks noChangeShapeType="1"/>
          </p:cNvSpPr>
          <p:nvPr/>
        </p:nvSpPr>
        <p:spPr bwMode="auto">
          <a:xfrm flipV="1">
            <a:off x="5791200" y="3162300"/>
            <a:ext cx="9906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0" name="Line 87"/>
          <p:cNvSpPr>
            <a:spLocks noChangeShapeType="1"/>
          </p:cNvSpPr>
          <p:nvPr/>
        </p:nvSpPr>
        <p:spPr bwMode="auto">
          <a:xfrm flipV="1">
            <a:off x="5791200" y="3162300"/>
            <a:ext cx="9906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1" name="Line 88"/>
          <p:cNvSpPr>
            <a:spLocks noChangeShapeType="1"/>
          </p:cNvSpPr>
          <p:nvPr/>
        </p:nvSpPr>
        <p:spPr bwMode="auto">
          <a:xfrm>
            <a:off x="7086600" y="31623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2" name="Rectangle 89"/>
          <p:cNvSpPr>
            <a:spLocks noGrp="1" noChangeArrowheads="1"/>
          </p:cNvSpPr>
          <p:nvPr>
            <p:ph type="body" idx="1"/>
          </p:nvPr>
        </p:nvSpPr>
        <p:spPr>
          <a:xfrm>
            <a:off x="457200" y="5181600"/>
            <a:ext cx="8229600" cy="1143000"/>
          </a:xfrm>
        </p:spPr>
        <p:txBody>
          <a:bodyPr/>
          <a:lstStyle/>
          <a:p>
            <a:pPr eaLnBrk="1" hangingPunct="1">
              <a:buClr>
                <a:srgbClr val="009900"/>
              </a:buClr>
              <a:buFont typeface="Wingdings" pitchFamily="2" charset="2"/>
              <a:buChar char="ü"/>
            </a:pPr>
            <a:r>
              <a:rPr lang="en-US" sz="2200" dirty="0" smtClean="0"/>
              <a:t>Sequential data access </a:t>
            </a:r>
            <a:r>
              <a:rPr lang="en-US" sz="2200" dirty="0" smtClean="0">
                <a:cs typeface="Arial" charset="0"/>
              </a:rPr>
              <a:t>→ high data access rate</a:t>
            </a:r>
          </a:p>
          <a:p>
            <a:pPr eaLnBrk="1" hangingPunct="1">
              <a:spcBef>
                <a:spcPct val="20000"/>
              </a:spcBef>
              <a:buClr>
                <a:srgbClr val="EC0000"/>
              </a:buClr>
              <a:buFont typeface="Wingdings" pitchFamily="2" charset="2"/>
              <a:buChar char="û"/>
            </a:pPr>
            <a:r>
              <a:rPr lang="en-US" sz="2200" dirty="0" smtClean="0">
                <a:cs typeface="Arial" charset="0"/>
              </a:rPr>
              <a:t>Not all applications fit this model</a:t>
            </a:r>
          </a:p>
          <a:p>
            <a:pPr eaLnBrk="1" hangingPunct="1">
              <a:spcBef>
                <a:spcPct val="20000"/>
              </a:spcBef>
              <a:buClr>
                <a:srgbClr val="EC0000"/>
              </a:buClr>
              <a:buFont typeface="Wingdings" pitchFamily="2" charset="2"/>
              <a:buChar char="û"/>
            </a:pPr>
            <a:r>
              <a:rPr lang="en-US" sz="2200" dirty="0" smtClean="0">
                <a:cs typeface="Arial" charset="0"/>
              </a:rPr>
              <a:t>Offline</a:t>
            </a:r>
          </a:p>
        </p:txBody>
      </p:sp>
      <p:sp>
        <p:nvSpPr>
          <p:cNvPr id="11313" name="Oval 90"/>
          <p:cNvSpPr>
            <a:spLocks noChangeArrowheads="1"/>
          </p:cNvSpPr>
          <p:nvPr/>
        </p:nvSpPr>
        <p:spPr bwMode="auto">
          <a:xfrm>
            <a:off x="7048500" y="1295400"/>
            <a:ext cx="304800" cy="304800"/>
          </a:xfrm>
          <a:prstGeom prst="ellipse">
            <a:avLst/>
          </a:prstGeom>
          <a:solidFill>
            <a:srgbClr val="CCFFCC"/>
          </a:solidFill>
          <a:ln w="12700">
            <a:solidFill>
              <a:srgbClr val="37AF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Rectangle 91"/>
          <p:cNvSpPr>
            <a:spLocks noChangeArrowheads="1"/>
          </p:cNvSpPr>
          <p:nvPr/>
        </p:nvSpPr>
        <p:spPr bwMode="auto">
          <a:xfrm>
            <a:off x="6934200" y="1828800"/>
            <a:ext cx="533400" cy="304800"/>
          </a:xfrm>
          <a:prstGeom prst="rect">
            <a:avLst/>
          </a:prstGeom>
          <a:solidFill>
            <a:schemeClr val="accent3"/>
          </a:solidFill>
          <a:ln w="12700">
            <a:solidFill>
              <a:srgbClr val="4974C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" name="Text Box 92"/>
          <p:cNvSpPr txBox="1">
            <a:spLocks noChangeArrowheads="1"/>
          </p:cNvSpPr>
          <p:nvPr/>
        </p:nvSpPr>
        <p:spPr bwMode="auto">
          <a:xfrm>
            <a:off x="7696200" y="1311275"/>
            <a:ext cx="1295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Computation</a:t>
            </a:r>
          </a:p>
        </p:txBody>
      </p:sp>
      <p:sp>
        <p:nvSpPr>
          <p:cNvPr id="11316" name="Text Box 93"/>
          <p:cNvSpPr txBox="1">
            <a:spLocks noChangeArrowheads="1"/>
          </p:cNvSpPr>
          <p:nvPr/>
        </p:nvSpPr>
        <p:spPr bwMode="auto">
          <a:xfrm>
            <a:off x="7696200" y="1843088"/>
            <a:ext cx="482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237788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March 28, 2011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4290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RAMCloud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2"/>
                </a:solidFill>
              </a:rPr>
              <a:t>Slide </a:t>
            </a:r>
            <a:fld id="{A0D462B0-4615-4364-B09C-054EB717BF2D}" type="slidenum">
              <a:rPr lang="en-US">
                <a:solidFill>
                  <a:schemeClr val="bg2"/>
                </a:solidFill>
              </a:rPr>
              <a:pPr eaLnBrk="1" hangingPunct="1"/>
              <a:t>9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2298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Goal: Scale </a:t>
            </a:r>
            <a:r>
              <a:rPr lang="en-US" dirty="0" smtClean="0">
                <a:solidFill>
                  <a:schemeClr val="accent4"/>
                </a:solidFill>
              </a:rPr>
              <a:t>and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/>
                </a:solidFill>
              </a:rPr>
              <a:t>Latency</a:t>
            </a:r>
          </a:p>
        </p:txBody>
      </p:sp>
      <p:sp>
        <p:nvSpPr>
          <p:cNvPr id="12299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4648200"/>
            <a:ext cx="8229600" cy="1997075"/>
          </a:xfrm>
        </p:spPr>
        <p:txBody>
          <a:bodyPr/>
          <a:lstStyle/>
          <a:p>
            <a:pPr eaLnBrk="1" hangingPunct="1">
              <a:spcBef>
                <a:spcPct val="25000"/>
              </a:spcBef>
            </a:pPr>
            <a:r>
              <a:rPr lang="en-US" dirty="0" smtClean="0"/>
              <a:t>Enable new class of applications:</a:t>
            </a:r>
          </a:p>
          <a:p>
            <a:pPr lvl="1" eaLnBrk="1" hangingPunct="1">
              <a:spcBef>
                <a:spcPts val="200"/>
              </a:spcBef>
            </a:pPr>
            <a:r>
              <a:rPr lang="en-US" dirty="0" smtClean="0"/>
              <a:t>Crowd-level collaboration</a:t>
            </a:r>
          </a:p>
          <a:p>
            <a:pPr lvl="1" eaLnBrk="1" hangingPunct="1">
              <a:spcBef>
                <a:spcPts val="200"/>
              </a:spcBef>
            </a:pPr>
            <a:r>
              <a:rPr lang="en-US" dirty="0" smtClean="0"/>
              <a:t>Large-scale graph algorithms</a:t>
            </a:r>
          </a:p>
          <a:p>
            <a:pPr lvl="1" eaLnBrk="1" hangingPunct="1">
              <a:spcBef>
                <a:spcPts val="200"/>
              </a:spcBef>
            </a:pPr>
            <a:r>
              <a:rPr lang="en-US" dirty="0" smtClean="0"/>
              <a:t>Real-time information-intensive applications</a:t>
            </a:r>
          </a:p>
        </p:txBody>
      </p:sp>
      <p:sp>
        <p:nvSpPr>
          <p:cNvPr id="12333" name="Text Box 42"/>
          <p:cNvSpPr txBox="1">
            <a:spLocks noChangeArrowheads="1"/>
          </p:cNvSpPr>
          <p:nvPr/>
        </p:nvSpPr>
        <p:spPr bwMode="auto">
          <a:xfrm>
            <a:off x="685800" y="9906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Traditional Application</a:t>
            </a:r>
          </a:p>
        </p:txBody>
      </p:sp>
      <p:sp>
        <p:nvSpPr>
          <p:cNvPr id="12339" name="Text Box 78"/>
          <p:cNvSpPr txBox="1">
            <a:spLocks noChangeArrowheads="1"/>
          </p:cNvSpPr>
          <p:nvPr/>
        </p:nvSpPr>
        <p:spPr bwMode="auto">
          <a:xfrm>
            <a:off x="5264150" y="990600"/>
            <a:ext cx="2508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Web Application</a:t>
            </a:r>
          </a:p>
        </p:txBody>
      </p:sp>
      <p:sp>
        <p:nvSpPr>
          <p:cNvPr id="12340" name="Text Box 79"/>
          <p:cNvSpPr txBox="1">
            <a:spLocks noChangeArrowheads="1"/>
          </p:cNvSpPr>
          <p:nvPr/>
        </p:nvSpPr>
        <p:spPr bwMode="auto">
          <a:xfrm>
            <a:off x="914400" y="3810000"/>
            <a:ext cx="2274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2400" b="1" dirty="0">
                <a:solidFill>
                  <a:schemeClr val="accent4"/>
                </a:solidFill>
              </a:rPr>
              <a:t>&lt;&lt; 1</a:t>
            </a:r>
            <a:r>
              <a:rPr lang="en-US" sz="2400" b="1" dirty="0">
                <a:solidFill>
                  <a:schemeClr val="accent4"/>
                </a:solidFill>
                <a:cs typeface="Arial" charset="0"/>
              </a:rPr>
              <a:t>µs latency</a:t>
            </a:r>
          </a:p>
        </p:txBody>
      </p:sp>
      <p:sp>
        <p:nvSpPr>
          <p:cNvPr id="12341" name="Text Box 80"/>
          <p:cNvSpPr txBox="1">
            <a:spLocks noChangeArrowheads="1"/>
          </p:cNvSpPr>
          <p:nvPr/>
        </p:nvSpPr>
        <p:spPr bwMode="auto">
          <a:xfrm>
            <a:off x="5181600" y="3806825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accent4"/>
                </a:solidFill>
              </a:rPr>
              <a:t>0.5-10ms</a:t>
            </a:r>
            <a:r>
              <a:rPr lang="en-US" sz="2400" b="1">
                <a:solidFill>
                  <a:schemeClr val="accent4"/>
                </a:solidFill>
                <a:cs typeface="Arial" charset="0"/>
              </a:rPr>
              <a:t> latency</a:t>
            </a:r>
          </a:p>
        </p:txBody>
      </p:sp>
      <p:sp>
        <p:nvSpPr>
          <p:cNvPr id="12344" name="Text Box 83"/>
          <p:cNvSpPr txBox="1">
            <a:spLocks noChangeArrowheads="1"/>
          </p:cNvSpPr>
          <p:nvPr/>
        </p:nvSpPr>
        <p:spPr bwMode="auto">
          <a:xfrm>
            <a:off x="5300751" y="4191000"/>
            <a:ext cx="9666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tx2"/>
                </a:solidFill>
              </a:rPr>
              <a:t>5-10µs</a:t>
            </a:r>
          </a:p>
        </p:txBody>
      </p:sp>
      <p:sp>
        <p:nvSpPr>
          <p:cNvPr id="12345" name="Line 84"/>
          <p:cNvSpPr>
            <a:spLocks noChangeShapeType="1"/>
          </p:cNvSpPr>
          <p:nvPr/>
        </p:nvSpPr>
        <p:spPr bwMode="auto">
          <a:xfrm>
            <a:off x="5257800" y="403860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AutoShape 2"/>
          <p:cNvSpPr>
            <a:spLocks noChangeArrowheads="1"/>
          </p:cNvSpPr>
          <p:nvPr/>
        </p:nvSpPr>
        <p:spPr bwMode="auto">
          <a:xfrm>
            <a:off x="4191000" y="1371600"/>
            <a:ext cx="4572000" cy="2362200"/>
          </a:xfrm>
          <a:prstGeom prst="roundRect">
            <a:avLst>
              <a:gd name="adj" fmla="val 4167"/>
            </a:avLst>
          </a:prstGeom>
          <a:solidFill>
            <a:srgbClr val="F8F8F8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AutoShape 3"/>
          <p:cNvSpPr>
            <a:spLocks noChangeArrowheads="1"/>
          </p:cNvSpPr>
          <p:nvPr/>
        </p:nvSpPr>
        <p:spPr bwMode="auto">
          <a:xfrm>
            <a:off x="7239000" y="1733550"/>
            <a:ext cx="11430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AutoShape 4"/>
          <p:cNvSpPr>
            <a:spLocks noChangeArrowheads="1"/>
          </p:cNvSpPr>
          <p:nvPr/>
        </p:nvSpPr>
        <p:spPr bwMode="auto">
          <a:xfrm>
            <a:off x="7162800" y="1657350"/>
            <a:ext cx="11430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AutoShape 5"/>
          <p:cNvSpPr>
            <a:spLocks noChangeArrowheads="1"/>
          </p:cNvSpPr>
          <p:nvPr/>
        </p:nvSpPr>
        <p:spPr bwMode="auto">
          <a:xfrm>
            <a:off x="4724400" y="1733550"/>
            <a:ext cx="12192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AutoShape 6"/>
          <p:cNvSpPr>
            <a:spLocks noChangeArrowheads="1"/>
          </p:cNvSpPr>
          <p:nvPr/>
        </p:nvSpPr>
        <p:spPr bwMode="auto">
          <a:xfrm>
            <a:off x="4648200" y="1657350"/>
            <a:ext cx="12192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3" name="Group 43"/>
          <p:cNvGrpSpPr>
            <a:grpSpLocks/>
          </p:cNvGrpSpPr>
          <p:nvPr/>
        </p:nvGrpSpPr>
        <p:grpSpPr bwMode="auto">
          <a:xfrm>
            <a:off x="4572000" y="1562100"/>
            <a:ext cx="1219200" cy="1695450"/>
            <a:chOff x="2880" y="948"/>
            <a:chExt cx="768" cy="1068"/>
          </a:xfrm>
        </p:grpSpPr>
        <p:sp>
          <p:nvSpPr>
            <p:cNvPr id="94" name="AutoShape 44"/>
            <p:cNvSpPr>
              <a:spLocks noChangeArrowheads="1"/>
            </p:cNvSpPr>
            <p:nvPr/>
          </p:nvSpPr>
          <p:spPr bwMode="auto">
            <a:xfrm>
              <a:off x="2880" y="948"/>
              <a:ext cx="768" cy="1068"/>
            </a:xfrm>
            <a:prstGeom prst="roundRect">
              <a:avLst>
                <a:gd name="adj" fmla="val 9134"/>
              </a:avLst>
            </a:prstGeom>
            <a:solidFill>
              <a:srgbClr val="DFFFDF"/>
            </a:solidFill>
            <a:ln w="25400">
              <a:solidFill>
                <a:srgbClr val="43A34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Rectangle 45"/>
            <p:cNvSpPr>
              <a:spLocks noChangeArrowheads="1"/>
            </p:cNvSpPr>
            <p:nvPr/>
          </p:nvSpPr>
          <p:spPr bwMode="auto">
            <a:xfrm>
              <a:off x="3024" y="1152"/>
              <a:ext cx="48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UI</a:t>
              </a:r>
            </a:p>
          </p:txBody>
        </p:sp>
        <p:sp>
          <p:nvSpPr>
            <p:cNvPr id="96" name="Rectangle 46"/>
            <p:cNvSpPr>
              <a:spLocks noChangeArrowheads="1"/>
            </p:cNvSpPr>
            <p:nvPr/>
          </p:nvSpPr>
          <p:spPr bwMode="auto">
            <a:xfrm>
              <a:off x="3024" y="1440"/>
              <a:ext cx="480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 smtClean="0"/>
                <a:t>App.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/>
                <a:t>Logic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7086600" y="1562100"/>
            <a:ext cx="1143000" cy="1695450"/>
            <a:chOff x="7086600" y="1562100"/>
            <a:chExt cx="1143000" cy="1695450"/>
          </a:xfrm>
        </p:grpSpPr>
        <p:sp>
          <p:nvSpPr>
            <p:cNvPr id="98" name="AutoShape 48"/>
            <p:cNvSpPr>
              <a:spLocks noChangeArrowheads="1"/>
            </p:cNvSpPr>
            <p:nvPr/>
          </p:nvSpPr>
          <p:spPr bwMode="auto">
            <a:xfrm>
              <a:off x="7086600" y="1562100"/>
              <a:ext cx="1143000" cy="1695450"/>
            </a:xfrm>
            <a:prstGeom prst="roundRect">
              <a:avLst>
                <a:gd name="adj" fmla="val 9134"/>
              </a:avLst>
            </a:prstGeom>
            <a:solidFill>
              <a:srgbClr val="DFFFDF"/>
            </a:solidFill>
            <a:ln w="25400">
              <a:solidFill>
                <a:srgbClr val="43A34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9" name="Group 49"/>
            <p:cNvGrpSpPr>
              <a:grpSpLocks noChangeAspect="1"/>
            </p:cNvGrpSpPr>
            <p:nvPr/>
          </p:nvGrpSpPr>
          <p:grpSpPr bwMode="auto">
            <a:xfrm>
              <a:off x="7239000" y="1660525"/>
              <a:ext cx="838200" cy="381000"/>
              <a:chOff x="4224" y="1008"/>
              <a:chExt cx="1056" cy="480"/>
            </a:xfrm>
          </p:grpSpPr>
          <p:sp>
            <p:nvSpPr>
              <p:cNvPr id="117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4224" y="1008"/>
                <a:ext cx="1056" cy="48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Line 51"/>
              <p:cNvSpPr>
                <a:spLocks noChangeAspect="1" noChangeShapeType="1"/>
              </p:cNvSpPr>
              <p:nvPr/>
            </p:nvSpPr>
            <p:spPr bwMode="auto">
              <a:xfrm>
                <a:off x="4608" y="1008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Line 52"/>
              <p:cNvSpPr>
                <a:spLocks noChangeAspect="1" noChangeShapeType="1"/>
              </p:cNvSpPr>
              <p:nvPr/>
            </p:nvSpPr>
            <p:spPr bwMode="auto">
              <a:xfrm>
                <a:off x="4752" y="1008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Line 53"/>
              <p:cNvSpPr>
                <a:spLocks noChangeAspect="1" noChangeShapeType="1"/>
              </p:cNvSpPr>
              <p:nvPr/>
            </p:nvSpPr>
            <p:spPr bwMode="auto">
              <a:xfrm>
                <a:off x="4992" y="1008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Line 54"/>
              <p:cNvSpPr>
                <a:spLocks noChangeAspect="1" noChangeShapeType="1"/>
              </p:cNvSpPr>
              <p:nvPr/>
            </p:nvSpPr>
            <p:spPr bwMode="auto">
              <a:xfrm>
                <a:off x="4224" y="1104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Line 55"/>
              <p:cNvSpPr>
                <a:spLocks noChangeAspect="1" noChangeShapeType="1"/>
              </p:cNvSpPr>
              <p:nvPr/>
            </p:nvSpPr>
            <p:spPr bwMode="auto">
              <a:xfrm>
                <a:off x="4224" y="1200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Line 56"/>
              <p:cNvSpPr>
                <a:spLocks noChangeAspect="1" noChangeShapeType="1"/>
              </p:cNvSpPr>
              <p:nvPr/>
            </p:nvSpPr>
            <p:spPr bwMode="auto">
              <a:xfrm>
                <a:off x="4224" y="1296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Line 57"/>
              <p:cNvSpPr>
                <a:spLocks noChangeAspect="1" noChangeShapeType="1"/>
              </p:cNvSpPr>
              <p:nvPr/>
            </p:nvSpPr>
            <p:spPr bwMode="auto">
              <a:xfrm>
                <a:off x="4224" y="1392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" name="Group 58"/>
            <p:cNvGrpSpPr>
              <a:grpSpLocks noChangeAspect="1"/>
            </p:cNvGrpSpPr>
            <p:nvPr/>
          </p:nvGrpSpPr>
          <p:grpSpPr bwMode="auto">
            <a:xfrm>
              <a:off x="7505700" y="2133600"/>
              <a:ext cx="304800" cy="533400"/>
              <a:chOff x="4224" y="1824"/>
              <a:chExt cx="384" cy="672"/>
            </a:xfrm>
          </p:grpSpPr>
          <p:sp>
            <p:nvSpPr>
              <p:cNvPr id="109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4224" y="1824"/>
                <a:ext cx="384" cy="67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Line 60"/>
              <p:cNvSpPr>
                <a:spLocks noChangeAspect="1" noChangeShapeType="1"/>
              </p:cNvSpPr>
              <p:nvPr/>
            </p:nvSpPr>
            <p:spPr bwMode="auto">
              <a:xfrm>
                <a:off x="4416" y="1824"/>
                <a:ext cx="0" cy="6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Line 61"/>
              <p:cNvSpPr>
                <a:spLocks noChangeAspect="1" noChangeShapeType="1"/>
              </p:cNvSpPr>
              <p:nvPr/>
            </p:nvSpPr>
            <p:spPr bwMode="auto">
              <a:xfrm>
                <a:off x="4224" y="1920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Line 62"/>
              <p:cNvSpPr>
                <a:spLocks noChangeAspect="1" noChangeShapeType="1"/>
              </p:cNvSpPr>
              <p:nvPr/>
            </p:nvSpPr>
            <p:spPr bwMode="auto">
              <a:xfrm>
                <a:off x="4224" y="2016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Line 63"/>
              <p:cNvSpPr>
                <a:spLocks noChangeAspect="1" noChangeShapeType="1"/>
              </p:cNvSpPr>
              <p:nvPr/>
            </p:nvSpPr>
            <p:spPr bwMode="auto">
              <a:xfrm>
                <a:off x="4224" y="2112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Line 64"/>
              <p:cNvSpPr>
                <a:spLocks noChangeAspect="1" noChangeShapeType="1"/>
              </p:cNvSpPr>
              <p:nvPr/>
            </p:nvSpPr>
            <p:spPr bwMode="auto">
              <a:xfrm>
                <a:off x="4224" y="2208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Line 65"/>
              <p:cNvSpPr>
                <a:spLocks noChangeAspect="1" noChangeShapeType="1"/>
              </p:cNvSpPr>
              <p:nvPr/>
            </p:nvSpPr>
            <p:spPr bwMode="auto">
              <a:xfrm>
                <a:off x="4224" y="2304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66"/>
              <p:cNvSpPr>
                <a:spLocks noChangeAspect="1" noChangeShapeType="1"/>
              </p:cNvSpPr>
              <p:nvPr/>
            </p:nvSpPr>
            <p:spPr bwMode="auto">
              <a:xfrm>
                <a:off x="4224" y="2400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1" name="Group 67"/>
            <p:cNvGrpSpPr>
              <a:grpSpLocks noChangeAspect="1"/>
            </p:cNvGrpSpPr>
            <p:nvPr/>
          </p:nvGrpSpPr>
          <p:grpSpPr bwMode="auto">
            <a:xfrm>
              <a:off x="7372350" y="2763838"/>
              <a:ext cx="571500" cy="381000"/>
              <a:chOff x="4080" y="2592"/>
              <a:chExt cx="720" cy="480"/>
            </a:xfrm>
          </p:grpSpPr>
          <p:sp>
            <p:nvSpPr>
              <p:cNvPr id="102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4080" y="2592"/>
                <a:ext cx="720" cy="48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69"/>
              <p:cNvSpPr>
                <a:spLocks noChangeAspect="1" noChangeShapeType="1"/>
              </p:cNvSpPr>
              <p:nvPr/>
            </p:nvSpPr>
            <p:spPr bwMode="auto">
              <a:xfrm>
                <a:off x="4320" y="2592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70"/>
              <p:cNvSpPr>
                <a:spLocks noChangeAspect="1" noChangeShapeType="1"/>
              </p:cNvSpPr>
              <p:nvPr/>
            </p:nvSpPr>
            <p:spPr bwMode="auto">
              <a:xfrm>
                <a:off x="4560" y="2592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71"/>
              <p:cNvSpPr>
                <a:spLocks noChangeAspect="1" noChangeShapeType="1"/>
              </p:cNvSpPr>
              <p:nvPr/>
            </p:nvSpPr>
            <p:spPr bwMode="auto">
              <a:xfrm>
                <a:off x="4080" y="2688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72"/>
              <p:cNvSpPr>
                <a:spLocks noChangeAspect="1" noChangeShapeType="1"/>
              </p:cNvSpPr>
              <p:nvPr/>
            </p:nvSpPr>
            <p:spPr bwMode="auto">
              <a:xfrm>
                <a:off x="4080" y="2784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Line 73"/>
              <p:cNvSpPr>
                <a:spLocks noChangeAspect="1" noChangeShapeType="1"/>
              </p:cNvSpPr>
              <p:nvPr/>
            </p:nvSpPr>
            <p:spPr bwMode="auto">
              <a:xfrm>
                <a:off x="4080" y="2880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74"/>
              <p:cNvSpPr>
                <a:spLocks noChangeAspect="1" noChangeShapeType="1"/>
              </p:cNvSpPr>
              <p:nvPr/>
            </p:nvSpPr>
            <p:spPr bwMode="auto">
              <a:xfrm>
                <a:off x="4080" y="2976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5" name="Text Box 75"/>
          <p:cNvSpPr txBox="1">
            <a:spLocks noChangeArrowheads="1"/>
          </p:cNvSpPr>
          <p:nvPr/>
        </p:nvSpPr>
        <p:spPr bwMode="auto">
          <a:xfrm rot="-5400000">
            <a:off x="3405187" y="2306638"/>
            <a:ext cx="2060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Application Servers</a:t>
            </a:r>
          </a:p>
        </p:txBody>
      </p:sp>
      <p:sp>
        <p:nvSpPr>
          <p:cNvPr id="126" name="Text Box 76"/>
          <p:cNvSpPr txBox="1">
            <a:spLocks noChangeArrowheads="1"/>
          </p:cNvSpPr>
          <p:nvPr/>
        </p:nvSpPr>
        <p:spPr bwMode="auto">
          <a:xfrm rot="5400000">
            <a:off x="7566025" y="2365375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Storage Servers</a:t>
            </a:r>
          </a:p>
        </p:txBody>
      </p:sp>
      <p:sp>
        <p:nvSpPr>
          <p:cNvPr id="127" name="AutoShape 77"/>
          <p:cNvSpPr>
            <a:spLocks noChangeArrowheads="1"/>
          </p:cNvSpPr>
          <p:nvPr/>
        </p:nvSpPr>
        <p:spPr bwMode="auto">
          <a:xfrm>
            <a:off x="6019800" y="2266950"/>
            <a:ext cx="990600" cy="533400"/>
          </a:xfrm>
          <a:prstGeom prst="leftRightArrow">
            <a:avLst>
              <a:gd name="adj1" fmla="val 57139"/>
              <a:gd name="adj2" fmla="val 52679"/>
            </a:avLst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Text Box 82"/>
          <p:cNvSpPr txBox="1">
            <a:spLocks noChangeArrowheads="1"/>
          </p:cNvSpPr>
          <p:nvPr/>
        </p:nvSpPr>
        <p:spPr bwMode="auto">
          <a:xfrm>
            <a:off x="4191000" y="3505200"/>
            <a:ext cx="110959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400" b="1" dirty="0"/>
              <a:t>Datacenter</a:t>
            </a:r>
          </a:p>
        </p:txBody>
      </p:sp>
      <p:sp>
        <p:nvSpPr>
          <p:cNvPr id="129" name="AutoShape 9"/>
          <p:cNvSpPr>
            <a:spLocks noChangeArrowheads="1"/>
          </p:cNvSpPr>
          <p:nvPr/>
        </p:nvSpPr>
        <p:spPr bwMode="auto">
          <a:xfrm>
            <a:off x="838200" y="1504950"/>
            <a:ext cx="2362200" cy="2076450"/>
          </a:xfrm>
          <a:prstGeom prst="roundRect">
            <a:avLst>
              <a:gd name="adj" fmla="val 9134"/>
            </a:avLst>
          </a:prstGeom>
          <a:solidFill>
            <a:srgbClr val="E3EAF9"/>
          </a:solidFill>
          <a:ln w="25400">
            <a:solidFill>
              <a:srgbClr val="4974CB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Rectangle 10"/>
          <p:cNvSpPr>
            <a:spLocks noChangeArrowheads="1"/>
          </p:cNvSpPr>
          <p:nvPr/>
        </p:nvSpPr>
        <p:spPr bwMode="auto">
          <a:xfrm>
            <a:off x="1143000" y="1885950"/>
            <a:ext cx="7620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UI</a:t>
            </a:r>
          </a:p>
        </p:txBody>
      </p:sp>
      <p:sp>
        <p:nvSpPr>
          <p:cNvPr id="131" name="Rectangle 11"/>
          <p:cNvSpPr>
            <a:spLocks noChangeArrowheads="1"/>
          </p:cNvSpPr>
          <p:nvPr/>
        </p:nvSpPr>
        <p:spPr bwMode="auto">
          <a:xfrm>
            <a:off x="1143000" y="2343150"/>
            <a:ext cx="762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App.</a:t>
            </a:r>
            <a:br>
              <a:rPr lang="en-US"/>
            </a:br>
            <a:r>
              <a:rPr lang="en-US"/>
              <a:t>Logic</a:t>
            </a:r>
          </a:p>
        </p:txBody>
      </p:sp>
      <p:sp>
        <p:nvSpPr>
          <p:cNvPr id="132" name="Line 12"/>
          <p:cNvSpPr>
            <a:spLocks noChangeShapeType="1"/>
          </p:cNvSpPr>
          <p:nvPr/>
        </p:nvSpPr>
        <p:spPr bwMode="auto">
          <a:xfrm>
            <a:off x="2590800" y="18097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Line 13"/>
          <p:cNvSpPr>
            <a:spLocks noChangeShapeType="1"/>
          </p:cNvSpPr>
          <p:nvPr/>
        </p:nvSpPr>
        <p:spPr bwMode="auto">
          <a:xfrm>
            <a:off x="2743200" y="19621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Line 14"/>
          <p:cNvSpPr>
            <a:spLocks noChangeShapeType="1"/>
          </p:cNvSpPr>
          <p:nvPr/>
        </p:nvSpPr>
        <p:spPr bwMode="auto">
          <a:xfrm flipH="1">
            <a:off x="2438400" y="18097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Line 15"/>
          <p:cNvSpPr>
            <a:spLocks noChangeShapeType="1"/>
          </p:cNvSpPr>
          <p:nvPr/>
        </p:nvSpPr>
        <p:spPr bwMode="auto">
          <a:xfrm>
            <a:off x="2743200" y="19621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Line 16"/>
          <p:cNvSpPr>
            <a:spLocks noChangeShapeType="1"/>
          </p:cNvSpPr>
          <p:nvPr/>
        </p:nvSpPr>
        <p:spPr bwMode="auto">
          <a:xfrm>
            <a:off x="2438400" y="21145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Line 17"/>
          <p:cNvSpPr>
            <a:spLocks noChangeShapeType="1"/>
          </p:cNvSpPr>
          <p:nvPr/>
        </p:nvSpPr>
        <p:spPr bwMode="auto">
          <a:xfrm>
            <a:off x="2743200" y="21145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Line 18"/>
          <p:cNvSpPr>
            <a:spLocks noChangeShapeType="1"/>
          </p:cNvSpPr>
          <p:nvPr/>
        </p:nvSpPr>
        <p:spPr bwMode="auto">
          <a:xfrm>
            <a:off x="2362200" y="26479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Line 19"/>
          <p:cNvSpPr>
            <a:spLocks noChangeShapeType="1"/>
          </p:cNvSpPr>
          <p:nvPr/>
        </p:nvSpPr>
        <p:spPr bwMode="auto">
          <a:xfrm>
            <a:off x="23622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Line 20"/>
          <p:cNvSpPr>
            <a:spLocks noChangeShapeType="1"/>
          </p:cNvSpPr>
          <p:nvPr/>
        </p:nvSpPr>
        <p:spPr bwMode="auto">
          <a:xfrm>
            <a:off x="2438400" y="19621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Line 21"/>
          <p:cNvSpPr>
            <a:spLocks noChangeShapeType="1"/>
          </p:cNvSpPr>
          <p:nvPr/>
        </p:nvSpPr>
        <p:spPr bwMode="auto">
          <a:xfrm>
            <a:off x="2438400" y="21145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Line 22"/>
          <p:cNvSpPr>
            <a:spLocks noChangeShapeType="1"/>
          </p:cNvSpPr>
          <p:nvPr/>
        </p:nvSpPr>
        <p:spPr bwMode="auto">
          <a:xfrm flipH="1">
            <a:off x="2286000" y="21145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Line 23"/>
          <p:cNvSpPr>
            <a:spLocks noChangeShapeType="1"/>
          </p:cNvSpPr>
          <p:nvPr/>
        </p:nvSpPr>
        <p:spPr bwMode="auto">
          <a:xfrm flipH="1">
            <a:off x="2438400" y="22669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Line 24"/>
          <p:cNvSpPr>
            <a:spLocks noChangeShapeType="1"/>
          </p:cNvSpPr>
          <p:nvPr/>
        </p:nvSpPr>
        <p:spPr bwMode="auto">
          <a:xfrm>
            <a:off x="2590800" y="2266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Line 25"/>
          <p:cNvSpPr>
            <a:spLocks noChangeShapeType="1"/>
          </p:cNvSpPr>
          <p:nvPr/>
        </p:nvSpPr>
        <p:spPr bwMode="auto">
          <a:xfrm>
            <a:off x="2743200" y="21145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Line 26"/>
          <p:cNvSpPr>
            <a:spLocks noChangeShapeType="1"/>
          </p:cNvSpPr>
          <p:nvPr/>
        </p:nvSpPr>
        <p:spPr bwMode="auto">
          <a:xfrm>
            <a:off x="25146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Line 27"/>
          <p:cNvSpPr>
            <a:spLocks noChangeShapeType="1"/>
          </p:cNvSpPr>
          <p:nvPr/>
        </p:nvSpPr>
        <p:spPr bwMode="auto">
          <a:xfrm>
            <a:off x="2362200" y="28003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Line 28"/>
          <p:cNvSpPr>
            <a:spLocks noChangeShapeType="1"/>
          </p:cNvSpPr>
          <p:nvPr/>
        </p:nvSpPr>
        <p:spPr bwMode="auto">
          <a:xfrm>
            <a:off x="2667000" y="26479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Line 29"/>
          <p:cNvSpPr>
            <a:spLocks noChangeShapeType="1"/>
          </p:cNvSpPr>
          <p:nvPr/>
        </p:nvSpPr>
        <p:spPr bwMode="auto">
          <a:xfrm>
            <a:off x="26670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Line 30"/>
          <p:cNvSpPr>
            <a:spLocks noChangeShapeType="1"/>
          </p:cNvSpPr>
          <p:nvPr/>
        </p:nvSpPr>
        <p:spPr bwMode="auto">
          <a:xfrm>
            <a:off x="28194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Line 31"/>
          <p:cNvSpPr>
            <a:spLocks noChangeShapeType="1"/>
          </p:cNvSpPr>
          <p:nvPr/>
        </p:nvSpPr>
        <p:spPr bwMode="auto">
          <a:xfrm>
            <a:off x="2667000" y="28003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Line 32"/>
          <p:cNvSpPr>
            <a:spLocks noChangeShapeType="1"/>
          </p:cNvSpPr>
          <p:nvPr/>
        </p:nvSpPr>
        <p:spPr bwMode="auto">
          <a:xfrm>
            <a:off x="2667000" y="29527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Line 33"/>
          <p:cNvSpPr>
            <a:spLocks noChangeShapeType="1"/>
          </p:cNvSpPr>
          <p:nvPr/>
        </p:nvSpPr>
        <p:spPr bwMode="auto">
          <a:xfrm>
            <a:off x="26670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Line 34"/>
          <p:cNvSpPr>
            <a:spLocks noChangeShapeType="1"/>
          </p:cNvSpPr>
          <p:nvPr/>
        </p:nvSpPr>
        <p:spPr bwMode="auto">
          <a:xfrm>
            <a:off x="28194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Line 35"/>
          <p:cNvSpPr>
            <a:spLocks noChangeShapeType="1"/>
          </p:cNvSpPr>
          <p:nvPr/>
        </p:nvSpPr>
        <p:spPr bwMode="auto">
          <a:xfrm>
            <a:off x="2514600" y="29527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Line 36"/>
          <p:cNvSpPr>
            <a:spLocks noChangeShapeType="1"/>
          </p:cNvSpPr>
          <p:nvPr/>
        </p:nvSpPr>
        <p:spPr bwMode="auto">
          <a:xfrm>
            <a:off x="2362200" y="29527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Line 37"/>
          <p:cNvSpPr>
            <a:spLocks noChangeShapeType="1"/>
          </p:cNvSpPr>
          <p:nvPr/>
        </p:nvSpPr>
        <p:spPr bwMode="auto">
          <a:xfrm>
            <a:off x="25146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Line 38"/>
          <p:cNvSpPr>
            <a:spLocks noChangeShapeType="1"/>
          </p:cNvSpPr>
          <p:nvPr/>
        </p:nvSpPr>
        <p:spPr bwMode="auto">
          <a:xfrm>
            <a:off x="23622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Line 39"/>
          <p:cNvSpPr>
            <a:spLocks noChangeShapeType="1"/>
          </p:cNvSpPr>
          <p:nvPr/>
        </p:nvSpPr>
        <p:spPr bwMode="auto">
          <a:xfrm>
            <a:off x="2514600" y="26479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Line 40"/>
          <p:cNvSpPr>
            <a:spLocks noChangeShapeType="1"/>
          </p:cNvSpPr>
          <p:nvPr/>
        </p:nvSpPr>
        <p:spPr bwMode="auto">
          <a:xfrm>
            <a:off x="2514600" y="28003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Text Box 41"/>
          <p:cNvSpPr txBox="1">
            <a:spLocks noChangeArrowheads="1"/>
          </p:cNvSpPr>
          <p:nvPr/>
        </p:nvSpPr>
        <p:spPr bwMode="auto">
          <a:xfrm>
            <a:off x="2114550" y="2976563"/>
            <a:ext cx="944563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Data</a:t>
            </a:r>
            <a:br>
              <a:rPr lang="en-US" sz="1200" b="1"/>
            </a:br>
            <a:r>
              <a:rPr lang="en-US" sz="1200" b="1"/>
              <a:t>Structures</a:t>
            </a:r>
          </a:p>
        </p:txBody>
      </p:sp>
      <p:sp>
        <p:nvSpPr>
          <p:cNvPr id="162" name="Text Box 81"/>
          <p:cNvSpPr txBox="1">
            <a:spLocks noChangeArrowheads="1"/>
          </p:cNvSpPr>
          <p:nvPr/>
        </p:nvSpPr>
        <p:spPr bwMode="auto">
          <a:xfrm>
            <a:off x="838200" y="3352800"/>
            <a:ext cx="149752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400" b="1" dirty="0">
                <a:solidFill>
                  <a:schemeClr val="tx2"/>
                </a:solidFill>
              </a:rPr>
              <a:t>Single machine</a:t>
            </a:r>
          </a:p>
        </p:txBody>
      </p:sp>
    </p:spTree>
    <p:extLst>
      <p:ext uri="{BB962C8B-B14F-4D97-AF65-F5344CB8AC3E}">
        <p14:creationId xmlns:p14="http://schemas.microsoft.com/office/powerpoint/2010/main" val="65858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9436</TotalTime>
  <Words>1319</Words>
  <Application>Microsoft Office PowerPoint</Application>
  <PresentationFormat>On-screen Show (4:3)</PresentationFormat>
  <Paragraphs>421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RAMCloud: Scalable High-Performance Storage Entirely in DRAM</vt:lpstr>
      <vt:lpstr>DRAM in Storage Systems</vt:lpstr>
      <vt:lpstr>DRAM in Storage Systems</vt:lpstr>
      <vt:lpstr>RAMCloud</vt:lpstr>
      <vt:lpstr>RAMCloud Overview</vt:lpstr>
      <vt:lpstr>Example Configurations</vt:lpstr>
      <vt:lpstr>Why Does Latency Matter?</vt:lpstr>
      <vt:lpstr>MapReduce</vt:lpstr>
      <vt:lpstr>Goal: Scale and Latency</vt:lpstr>
      <vt:lpstr>RAMCloud Architecture</vt:lpstr>
      <vt:lpstr>Data Model</vt:lpstr>
      <vt:lpstr>Durability and Availability</vt:lpstr>
      <vt:lpstr>Buffered Logging</vt:lpstr>
      <vt:lpstr>Crash Recovery</vt:lpstr>
      <vt:lpstr>Recovery, First Try</vt:lpstr>
      <vt:lpstr>Recovery, Second Try</vt:lpstr>
      <vt:lpstr>Scattered Logs, cont’d</vt:lpstr>
      <vt:lpstr>Recovery, Third Try</vt:lpstr>
      <vt:lpstr>Other Research Issues</vt:lpstr>
      <vt:lpstr>Project Status</vt:lpstr>
      <vt:lpstr>Single Recovery Master</vt:lpstr>
      <vt:lpstr>Recovery Scalability</vt:lpstr>
      <vt:lpstr>Conclusion</vt:lpstr>
      <vt:lpstr>Why not a Caching Approach?</vt:lpstr>
      <vt:lpstr>Data Model Rationale</vt:lpstr>
      <vt:lpstr>RAMCloud Motivation: Technology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359</cp:revision>
  <cp:lastPrinted>2011-01-25T21:54:55Z</cp:lastPrinted>
  <dcterms:created xsi:type="dcterms:W3CDTF">2008-10-19T02:20:00Z</dcterms:created>
  <dcterms:modified xsi:type="dcterms:W3CDTF">2011-05-13T05:06:38Z</dcterms:modified>
</cp:coreProperties>
</file>