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6"/>
  </p:notesMasterIdLst>
  <p:sldIdLst>
    <p:sldId id="321" r:id="rId2"/>
    <p:sldId id="460" r:id="rId3"/>
    <p:sldId id="464" r:id="rId4"/>
    <p:sldId id="462" r:id="rId5"/>
    <p:sldId id="437" r:id="rId6"/>
    <p:sldId id="438" r:id="rId7"/>
    <p:sldId id="439" r:id="rId8"/>
    <p:sldId id="483" r:id="rId9"/>
    <p:sldId id="463" r:id="rId10"/>
    <p:sldId id="484" r:id="rId11"/>
    <p:sldId id="458" r:id="rId12"/>
    <p:sldId id="444" r:id="rId13"/>
    <p:sldId id="509" r:id="rId14"/>
    <p:sldId id="474" r:id="rId15"/>
    <p:sldId id="473" r:id="rId16"/>
    <p:sldId id="475" r:id="rId17"/>
    <p:sldId id="467" r:id="rId18"/>
    <p:sldId id="468" r:id="rId19"/>
    <p:sldId id="469" r:id="rId20"/>
    <p:sldId id="470" r:id="rId21"/>
    <p:sldId id="478" r:id="rId22"/>
    <p:sldId id="479" r:id="rId23"/>
    <p:sldId id="482" r:id="rId24"/>
    <p:sldId id="476" r:id="rId25"/>
    <p:sldId id="481" r:id="rId26"/>
    <p:sldId id="480" r:id="rId27"/>
    <p:sldId id="496" r:id="rId28"/>
    <p:sldId id="485" r:id="rId29"/>
    <p:sldId id="486" r:id="rId30"/>
    <p:sldId id="487" r:id="rId31"/>
    <p:sldId id="488" r:id="rId32"/>
    <p:sldId id="489" r:id="rId33"/>
    <p:sldId id="490" r:id="rId34"/>
    <p:sldId id="491" r:id="rId35"/>
    <p:sldId id="492" r:id="rId36"/>
    <p:sldId id="506" r:id="rId37"/>
    <p:sldId id="511" r:id="rId38"/>
    <p:sldId id="512" r:id="rId39"/>
    <p:sldId id="513" r:id="rId40"/>
    <p:sldId id="514" r:id="rId41"/>
    <p:sldId id="494" r:id="rId42"/>
    <p:sldId id="495" r:id="rId43"/>
    <p:sldId id="448" r:id="rId44"/>
    <p:sldId id="508" r:id="rId45"/>
    <p:sldId id="517" r:id="rId46"/>
    <p:sldId id="516" r:id="rId47"/>
    <p:sldId id="493" r:id="rId48"/>
    <p:sldId id="497" r:id="rId49"/>
    <p:sldId id="498" r:id="rId50"/>
    <p:sldId id="499" r:id="rId51"/>
    <p:sldId id="500" r:id="rId52"/>
    <p:sldId id="501" r:id="rId53"/>
    <p:sldId id="502" r:id="rId54"/>
    <p:sldId id="503" r:id="rId55"/>
    <p:sldId id="504" r:id="rId56"/>
    <p:sldId id="505" r:id="rId57"/>
    <p:sldId id="507" r:id="rId58"/>
    <p:sldId id="510" r:id="rId59"/>
    <p:sldId id="518" r:id="rId60"/>
    <p:sldId id="519" r:id="rId61"/>
    <p:sldId id="520" r:id="rId62"/>
    <p:sldId id="521" r:id="rId63"/>
    <p:sldId id="522" r:id="rId64"/>
    <p:sldId id="523" r:id="rId65"/>
    <p:sldId id="524" r:id="rId66"/>
    <p:sldId id="525" r:id="rId67"/>
    <p:sldId id="526" r:id="rId68"/>
    <p:sldId id="527" r:id="rId69"/>
    <p:sldId id="528" r:id="rId70"/>
    <p:sldId id="529" r:id="rId71"/>
    <p:sldId id="530" r:id="rId72"/>
    <p:sldId id="531" r:id="rId73"/>
    <p:sldId id="532" r:id="rId74"/>
    <p:sldId id="533" r:id="rId7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1F2"/>
    <a:srgbClr val="C9D7F4"/>
    <a:srgbClr val="EAEAEA"/>
    <a:srgbClr val="F8F8F8"/>
    <a:srgbClr val="D8BEEC"/>
    <a:srgbClr val="633B13"/>
    <a:srgbClr val="EDFFED"/>
    <a:srgbClr val="7495D8"/>
    <a:srgbClr val="4974CB"/>
    <a:srgbClr val="E9F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3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2012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2,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2,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2,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October 2,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Compilation of RAMCloud Slides (through Oct. 2012)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429000"/>
            <a:ext cx="7239000" cy="16002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John Ousterhout</a:t>
            </a: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Stanford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Connector 125"/>
          <p:cNvCxnSpPr>
            <a:stCxn id="125" idx="1"/>
          </p:cNvCxnSpPr>
          <p:nvPr/>
        </p:nvCxnSpPr>
        <p:spPr>
          <a:xfrm flipH="1">
            <a:off x="5496732" y="3695700"/>
            <a:ext cx="980268" cy="0"/>
          </a:xfrm>
          <a:prstGeom prst="line">
            <a:avLst/>
          </a:prstGeom>
          <a:ln w="25400" cap="rnd">
            <a:solidFill>
              <a:srgbClr val="3447B8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37" idx="0"/>
          </p:cNvCxnSpPr>
          <p:nvPr/>
        </p:nvCxnSpPr>
        <p:spPr>
          <a:xfrm>
            <a:off x="2992465" y="4114800"/>
            <a:ext cx="0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47" idx="0"/>
          </p:cNvCxnSpPr>
          <p:nvPr/>
        </p:nvCxnSpPr>
        <p:spPr>
          <a:xfrm>
            <a:off x="4170336" y="4191000"/>
            <a:ext cx="0" cy="4572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58" idx="0"/>
          </p:cNvCxnSpPr>
          <p:nvPr/>
        </p:nvCxnSpPr>
        <p:spPr>
          <a:xfrm>
            <a:off x="5029200" y="4114800"/>
            <a:ext cx="935065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7" idx="0"/>
          </p:cNvCxnSpPr>
          <p:nvPr/>
        </p:nvCxnSpPr>
        <p:spPr>
          <a:xfrm flipH="1">
            <a:off x="1808136" y="4114800"/>
            <a:ext cx="668364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0" idx="2"/>
          </p:cNvCxnSpPr>
          <p:nvPr/>
        </p:nvCxnSpPr>
        <p:spPr>
          <a:xfrm flipH="1">
            <a:off x="2992464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5" idx="2"/>
          </p:cNvCxnSpPr>
          <p:nvPr/>
        </p:nvCxnSpPr>
        <p:spPr>
          <a:xfrm flipH="1">
            <a:off x="4170335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0" idx="2"/>
          </p:cNvCxnSpPr>
          <p:nvPr/>
        </p:nvCxnSpPr>
        <p:spPr>
          <a:xfrm flipH="1">
            <a:off x="5029200" y="2590800"/>
            <a:ext cx="935065" cy="6858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9" idx="2"/>
          </p:cNvCxnSpPr>
          <p:nvPr/>
        </p:nvCxnSpPr>
        <p:spPr>
          <a:xfrm>
            <a:off x="1808136" y="2590800"/>
            <a:ext cx="747793" cy="60442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Architecture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371600" y="4648200"/>
            <a:ext cx="873071" cy="1034415"/>
            <a:chOff x="1905000" y="3429000"/>
            <a:chExt cx="873071" cy="1034415"/>
          </a:xfrm>
        </p:grpSpPr>
        <p:sp>
          <p:nvSpPr>
            <p:cNvPr id="7" name="Rounded Rectangle 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11" name="Straight Connector 10"/>
            <p:cNvCxnSpPr>
              <a:stCxn id="7" idx="1"/>
              <a:endCxn id="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31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2555929" y="4648200"/>
            <a:ext cx="873071" cy="1034415"/>
            <a:chOff x="1905000" y="3429000"/>
            <a:chExt cx="873071" cy="1034415"/>
          </a:xfrm>
        </p:grpSpPr>
        <p:sp>
          <p:nvSpPr>
            <p:cNvPr id="37" name="Rounded Rectangle 3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40" name="Straight Connector 39"/>
            <p:cNvCxnSpPr>
              <a:stCxn id="37" idx="1"/>
              <a:endCxn id="3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4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4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3733800" y="4648200"/>
            <a:ext cx="873071" cy="1034415"/>
            <a:chOff x="1905000" y="3429000"/>
            <a:chExt cx="873071" cy="1034415"/>
          </a:xfrm>
        </p:grpSpPr>
        <p:sp>
          <p:nvSpPr>
            <p:cNvPr id="47" name="Rounded Rectangle 4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50" name="Straight Connector 49"/>
            <p:cNvCxnSpPr>
              <a:stCxn id="47" idx="1"/>
              <a:endCxn id="4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5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5527729" y="4648200"/>
            <a:ext cx="873071" cy="1034415"/>
            <a:chOff x="1905000" y="3429000"/>
            <a:chExt cx="873071" cy="1034415"/>
          </a:xfrm>
        </p:grpSpPr>
        <p:sp>
          <p:nvSpPr>
            <p:cNvPr id="58" name="Rounded Rectangle 57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61" name="Straight Connector 60"/>
            <p:cNvCxnSpPr>
              <a:stCxn id="58" idx="1"/>
              <a:endCxn id="58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6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6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4784169" y="470402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371600" y="1676400"/>
            <a:ext cx="873071" cy="914400"/>
            <a:chOff x="2022529" y="2335078"/>
            <a:chExt cx="873071" cy="914400"/>
          </a:xfrm>
        </p:grpSpPr>
        <p:sp>
          <p:nvSpPr>
            <p:cNvPr id="69" name="Rounded Rectangle 68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72" name="Straight Connector 71"/>
            <p:cNvCxnSpPr>
              <a:stCxn id="69" idx="1"/>
              <a:endCxn id="69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555929" y="1676400"/>
            <a:ext cx="873071" cy="914400"/>
            <a:chOff x="2022529" y="2335078"/>
            <a:chExt cx="873071" cy="914400"/>
          </a:xfrm>
        </p:grpSpPr>
        <p:sp>
          <p:nvSpPr>
            <p:cNvPr id="80" name="Rounded Rectangle 7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3" name="Straight Connector 82"/>
            <p:cNvCxnSpPr>
              <a:stCxn id="80" idx="1"/>
              <a:endCxn id="8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3733800" y="1676400"/>
            <a:ext cx="873071" cy="914400"/>
            <a:chOff x="2022529" y="2335078"/>
            <a:chExt cx="873071" cy="914400"/>
          </a:xfrm>
        </p:grpSpPr>
        <p:sp>
          <p:nvSpPr>
            <p:cNvPr id="85" name="Rounded Rectangle 84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8" name="Straight Connector 87"/>
            <p:cNvCxnSpPr>
              <a:stCxn id="85" idx="1"/>
              <a:endCxn id="85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5527729" y="1676400"/>
            <a:ext cx="873071" cy="914400"/>
            <a:chOff x="2022529" y="2335078"/>
            <a:chExt cx="873071" cy="914400"/>
          </a:xfrm>
        </p:grpSpPr>
        <p:sp>
          <p:nvSpPr>
            <p:cNvPr id="90" name="Rounded Rectangle 8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90" idx="1"/>
              <a:endCxn id="9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4785102" y="172935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3A343"/>
                </a:solidFill>
              </a:rPr>
              <a:t>…</a:t>
            </a:r>
            <a:endParaRPr lang="en-US" sz="3200" b="1" dirty="0">
              <a:solidFill>
                <a:srgbClr val="43A343"/>
              </a:solidFill>
            </a:endParaRPr>
          </a:p>
        </p:txBody>
      </p:sp>
      <p:sp>
        <p:nvSpPr>
          <p:cNvPr id="95" name="Cloud 94"/>
          <p:cNvSpPr/>
          <p:nvPr/>
        </p:nvSpPr>
        <p:spPr>
          <a:xfrm rot="21480000" flipV="1">
            <a:off x="1774021" y="2963019"/>
            <a:ext cx="3886200" cy="1295400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2724325" y="319522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Datacenter</a:t>
            </a:r>
            <a:br>
              <a:rPr lang="en-US" sz="2400" dirty="0" smtClean="0"/>
            </a:br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25" name="Rounded Rectangle 124"/>
          <p:cNvSpPr/>
          <p:nvPr/>
        </p:nvSpPr>
        <p:spPr>
          <a:xfrm>
            <a:off x="6477000" y="3276600"/>
            <a:ext cx="1676400" cy="838200"/>
          </a:xfrm>
          <a:prstGeom prst="roundRect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Coordinator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71601" y="5786735"/>
            <a:ext cx="5029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10,000 Storage Servers</a:t>
            </a:r>
            <a:endParaRPr lang="en-US" sz="24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1219200" y="1107539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100,000 Application Servers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3657600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Commodity</a:t>
            </a:r>
            <a:br>
              <a:rPr lang="en-US" dirty="0" smtClean="0"/>
            </a:br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821410" y="2138766"/>
            <a:ext cx="457200" cy="1511085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flipV="1">
            <a:off x="838200" y="4343400"/>
            <a:ext cx="457200" cy="762000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050648" y="4785102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32-256 GB</a:t>
            </a:r>
            <a:br>
              <a:rPr lang="en-US" dirty="0" smtClean="0"/>
            </a:br>
            <a:r>
              <a:rPr lang="en-US" dirty="0" smtClean="0"/>
              <a:t>per server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477000" y="5105400"/>
            <a:ext cx="609600" cy="0"/>
          </a:xfrm>
          <a:prstGeom prst="straightConnector1">
            <a:avLst/>
          </a:pr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5562600" y="2667000"/>
            <a:ext cx="1066800" cy="685800"/>
          </a:xfrm>
          <a:prstGeom prst="straightConnector1">
            <a:avLst/>
          </a:pr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6629400" y="2133600"/>
            <a:ext cx="2438400" cy="914400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 smtClean="0">
                <a:solidFill>
                  <a:schemeClr val="accent4"/>
                </a:solidFill>
              </a:rPr>
              <a:t>High-speed networking: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5 µs round-trip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Full bisection </a:t>
            </a:r>
            <a:r>
              <a:rPr lang="en-US" sz="1600" b="0" dirty="0" err="1" smtClean="0">
                <a:solidFill>
                  <a:schemeClr val="accent4"/>
                </a:solidFill>
              </a:rPr>
              <a:t>bwidth</a:t>
            </a:r>
            <a:endParaRPr lang="en-US" sz="1600" b="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9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3200400"/>
            <a:ext cx="6266741" cy="3124200"/>
          </a:xfrm>
        </p:spPr>
        <p:txBody>
          <a:bodyPr/>
          <a:lstStyle/>
          <a:p>
            <a:pPr marL="0" indent="0">
              <a:lnSpc>
                <a:spcPts val="1800"/>
              </a:lnSpc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read(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key)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blob, version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key, blob)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version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cwrite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key, blob, version)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version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delete(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key)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38600" y="1006412"/>
            <a:ext cx="1136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Tables</a:t>
            </a:r>
            <a:endParaRPr lang="en-US" sz="24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7079497" y="3393448"/>
            <a:ext cx="1843006" cy="1254751"/>
          </a:xfrm>
          <a:prstGeom prst="roundRect">
            <a:avLst/>
          </a:prstGeom>
          <a:solidFill>
            <a:srgbClr val="EFF3FB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246103" y="3401198"/>
            <a:ext cx="16764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Key (</a:t>
            </a:r>
            <a:r>
              <a:rPr lang="en-US" dirty="0" smtClean="0">
                <a:solidFill>
                  <a:schemeClr val="tx2"/>
                </a:solidFill>
              </a:rPr>
              <a:t>≤ 64KB)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46103" y="3713747"/>
            <a:ext cx="16764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Version (64b)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46103" y="4191000"/>
            <a:ext cx="16764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Blob (≤ 1MB)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7079497" y="3698248"/>
            <a:ext cx="1843006" cy="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093703" y="4003049"/>
            <a:ext cx="1828800" cy="1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246103" y="3116450"/>
            <a:ext cx="153175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Object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180108" y="1349126"/>
            <a:ext cx="1203612" cy="1345769"/>
            <a:chOff x="5189438" y="3657600"/>
            <a:chExt cx="1203612" cy="1345769"/>
          </a:xfrm>
        </p:grpSpPr>
        <p:sp>
          <p:nvSpPr>
            <p:cNvPr id="39" name="Cloud 38"/>
            <p:cNvSpPr/>
            <p:nvPr/>
          </p:nvSpPr>
          <p:spPr>
            <a:xfrm rot="5400000">
              <a:off x="5118359" y="3728679"/>
              <a:ext cx="1345769" cy="1203612"/>
            </a:xfrm>
            <a:prstGeom prst="cloud">
              <a:avLst/>
            </a:prstGeom>
            <a:gradFill flip="none" rotWithShape="0">
              <a:gsLst>
                <a:gs pos="56000">
                  <a:srgbClr val="E1FFE1"/>
                </a:gs>
                <a:gs pos="0">
                  <a:srgbClr val="E1FFE1"/>
                </a:gs>
                <a:gs pos="100000">
                  <a:srgbClr val="B5FFB5"/>
                </a:gs>
              </a:gsLst>
              <a:lin ang="5400000" scaled="1"/>
              <a:tileRect/>
            </a:gra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0" name="Rounded Rectangle 39"/>
            <p:cNvSpPr>
              <a:spLocks noChangeAspect="1"/>
            </p:cNvSpPr>
            <p:nvPr/>
          </p:nvSpPr>
          <p:spPr>
            <a:xfrm>
              <a:off x="5606512" y="3913967"/>
              <a:ext cx="243840" cy="182880"/>
            </a:xfrm>
            <a:prstGeom prst="roundRect">
              <a:avLst/>
            </a:prstGeom>
            <a:solidFill>
              <a:srgbClr val="A8F4A8"/>
            </a:solidFill>
            <a:ln w="25400" algn="ctr">
              <a:solidFill>
                <a:srgbClr val="2F732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3" name="Rounded Rectangle 42"/>
            <p:cNvSpPr>
              <a:spLocks noChangeAspect="1"/>
            </p:cNvSpPr>
            <p:nvPr/>
          </p:nvSpPr>
          <p:spPr>
            <a:xfrm>
              <a:off x="5921644" y="4213601"/>
              <a:ext cx="243840" cy="182880"/>
            </a:xfrm>
            <a:prstGeom prst="roundRect">
              <a:avLst/>
            </a:prstGeom>
            <a:solidFill>
              <a:srgbClr val="A8F4A8"/>
            </a:solidFill>
            <a:ln w="25400" algn="ctr">
              <a:solidFill>
                <a:srgbClr val="2F732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4" name="Rounded Rectangle 43"/>
            <p:cNvSpPr>
              <a:spLocks noChangeAspect="1"/>
            </p:cNvSpPr>
            <p:nvPr/>
          </p:nvSpPr>
          <p:spPr>
            <a:xfrm>
              <a:off x="5523853" y="4335004"/>
              <a:ext cx="243840" cy="182880"/>
            </a:xfrm>
            <a:prstGeom prst="roundRect">
              <a:avLst/>
            </a:prstGeom>
            <a:solidFill>
              <a:srgbClr val="A8F4A8"/>
            </a:solidFill>
            <a:ln w="25400" algn="ctr">
              <a:solidFill>
                <a:srgbClr val="2F732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5" name="Rounded Rectangle 44"/>
            <p:cNvSpPr>
              <a:spLocks noChangeAspect="1"/>
            </p:cNvSpPr>
            <p:nvPr/>
          </p:nvSpPr>
          <p:spPr>
            <a:xfrm>
              <a:off x="5908728" y="4642388"/>
              <a:ext cx="243840" cy="182880"/>
            </a:xfrm>
            <a:prstGeom prst="roundRect">
              <a:avLst/>
            </a:prstGeom>
            <a:solidFill>
              <a:srgbClr val="A8F4A8"/>
            </a:solidFill>
            <a:ln w="25400" algn="ctr">
              <a:solidFill>
                <a:srgbClr val="2F732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050847" y="1557653"/>
            <a:ext cx="2293749" cy="1211233"/>
            <a:chOff x="3050847" y="1557653"/>
            <a:chExt cx="2293749" cy="1211233"/>
          </a:xfrm>
        </p:grpSpPr>
        <p:sp>
          <p:nvSpPr>
            <p:cNvPr id="47" name="Cloud 46"/>
            <p:cNvSpPr/>
            <p:nvPr/>
          </p:nvSpPr>
          <p:spPr>
            <a:xfrm flipV="1">
              <a:off x="3050847" y="1557653"/>
              <a:ext cx="2293749" cy="1211233"/>
            </a:xfrm>
            <a:prstGeom prst="cloud">
              <a:avLst/>
            </a:prstGeom>
            <a:gradFill flip="none" rotWithShape="0">
              <a:gsLst>
                <a:gs pos="57000">
                  <a:srgbClr val="F3E2D1"/>
                </a:gs>
                <a:gs pos="0">
                  <a:srgbClr val="F7ECE1"/>
                </a:gs>
                <a:gs pos="100000">
                  <a:srgbClr val="E5C3A1"/>
                </a:gs>
              </a:gsLst>
              <a:lin ang="5400000" scaled="1"/>
              <a:tileRect/>
            </a:gradFill>
            <a:ln>
              <a:solidFill>
                <a:srgbClr val="814F1D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Rounded Rectangle 47"/>
            <p:cNvSpPr>
              <a:spLocks noChangeAspect="1"/>
            </p:cNvSpPr>
            <p:nvPr/>
          </p:nvSpPr>
          <p:spPr>
            <a:xfrm>
              <a:off x="3659156" y="182513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9" name="Rounded Rectangle 48"/>
            <p:cNvSpPr>
              <a:spLocks noChangeAspect="1"/>
            </p:cNvSpPr>
            <p:nvPr/>
          </p:nvSpPr>
          <p:spPr>
            <a:xfrm>
              <a:off x="4671713" y="243473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0" name="Rounded Rectangle 49"/>
            <p:cNvSpPr>
              <a:spLocks noChangeAspect="1"/>
            </p:cNvSpPr>
            <p:nvPr/>
          </p:nvSpPr>
          <p:spPr>
            <a:xfrm>
              <a:off x="3911779" y="235879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1" name="Rounded Rectangle 50"/>
            <p:cNvSpPr>
              <a:spLocks noChangeAspect="1"/>
            </p:cNvSpPr>
            <p:nvPr/>
          </p:nvSpPr>
          <p:spPr>
            <a:xfrm>
              <a:off x="4274956" y="2174361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2" name="Rounded Rectangle 51"/>
            <p:cNvSpPr>
              <a:spLocks noChangeAspect="1"/>
            </p:cNvSpPr>
            <p:nvPr/>
          </p:nvSpPr>
          <p:spPr>
            <a:xfrm>
              <a:off x="4573686" y="1856127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3" name="Rounded Rectangle 52"/>
            <p:cNvSpPr>
              <a:spLocks noChangeAspect="1"/>
            </p:cNvSpPr>
            <p:nvPr/>
          </p:nvSpPr>
          <p:spPr>
            <a:xfrm>
              <a:off x="4163628" y="1727021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4" name="Rounded Rectangle 53"/>
            <p:cNvSpPr>
              <a:spLocks noChangeAspect="1"/>
            </p:cNvSpPr>
            <p:nvPr/>
          </p:nvSpPr>
          <p:spPr>
            <a:xfrm>
              <a:off x="3373988" y="2136176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820260" y="1376895"/>
            <a:ext cx="2057400" cy="1524000"/>
            <a:chOff x="5820260" y="1376895"/>
            <a:chExt cx="2057400" cy="1524000"/>
          </a:xfrm>
        </p:grpSpPr>
        <p:sp>
          <p:nvSpPr>
            <p:cNvPr id="7" name="Cloud 6"/>
            <p:cNvSpPr/>
            <p:nvPr/>
          </p:nvSpPr>
          <p:spPr>
            <a:xfrm>
              <a:off x="5820260" y="1376895"/>
              <a:ext cx="2057400" cy="1524000"/>
            </a:xfrm>
            <a:prstGeom prst="cloud">
              <a:avLst/>
            </a:prstGeom>
            <a:gradFill flip="none" rotWithShape="1">
              <a:gsLst>
                <a:gs pos="52000">
                  <a:srgbClr val="EAEFFA"/>
                </a:gs>
                <a:gs pos="0">
                  <a:srgbClr val="EAEFFA"/>
                </a:gs>
                <a:gs pos="100000">
                  <a:srgbClr val="C2D0F0"/>
                </a:gs>
              </a:gsLst>
              <a:lin ang="5400000" scaled="1"/>
              <a:tileRect/>
            </a:gra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Rounded Rectangle 55"/>
            <p:cNvSpPr>
              <a:spLocks noChangeAspect="1"/>
            </p:cNvSpPr>
            <p:nvPr/>
          </p:nvSpPr>
          <p:spPr>
            <a:xfrm>
              <a:off x="6311168" y="1766675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57" name="Rounded Rectangle 56"/>
            <p:cNvSpPr>
              <a:spLocks noChangeAspect="1"/>
            </p:cNvSpPr>
            <p:nvPr/>
          </p:nvSpPr>
          <p:spPr>
            <a:xfrm>
              <a:off x="6256408" y="2408768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58" name="Rounded Rectangle 57"/>
            <p:cNvSpPr>
              <a:spLocks noChangeAspect="1"/>
            </p:cNvSpPr>
            <p:nvPr/>
          </p:nvSpPr>
          <p:spPr>
            <a:xfrm>
              <a:off x="6925159" y="1625117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59" name="Rounded Rectangle 58"/>
            <p:cNvSpPr>
              <a:spLocks noChangeAspect="1"/>
            </p:cNvSpPr>
            <p:nvPr/>
          </p:nvSpPr>
          <p:spPr>
            <a:xfrm>
              <a:off x="6109432" y="2070314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60" name="Rounded Rectangle 59"/>
            <p:cNvSpPr>
              <a:spLocks noChangeAspect="1"/>
            </p:cNvSpPr>
            <p:nvPr/>
          </p:nvSpPr>
          <p:spPr>
            <a:xfrm>
              <a:off x="6723940" y="1991837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61" name="Rounded Rectangle 60"/>
            <p:cNvSpPr>
              <a:spLocks noChangeAspect="1"/>
            </p:cNvSpPr>
            <p:nvPr/>
          </p:nvSpPr>
          <p:spPr>
            <a:xfrm>
              <a:off x="7386234" y="1758487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62" name="Rounded Rectangle 61"/>
            <p:cNvSpPr>
              <a:spLocks noChangeAspect="1"/>
            </p:cNvSpPr>
            <p:nvPr/>
          </p:nvSpPr>
          <p:spPr>
            <a:xfrm>
              <a:off x="6821837" y="2532079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63" name="Rounded Rectangle 62"/>
            <p:cNvSpPr>
              <a:spLocks noChangeAspect="1"/>
            </p:cNvSpPr>
            <p:nvPr/>
          </p:nvSpPr>
          <p:spPr>
            <a:xfrm>
              <a:off x="7127670" y="2244486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7249590" y="2434730"/>
            <a:ext cx="258564" cy="966468"/>
          </a:xfrm>
          <a:prstGeom prst="line">
            <a:avLst/>
          </a:prstGeom>
          <a:ln w="25400" cap="rnd">
            <a:solidFill>
              <a:srgbClr val="4974CB"/>
            </a:solidFill>
            <a:prstDash val="sys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91000" y="3701443"/>
            <a:ext cx="1941557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F732F"/>
                </a:solidFill>
              </a:rPr>
              <a:t>(Only overwrite if</a:t>
            </a:r>
            <a:br>
              <a:rPr lang="en-US" dirty="0" smtClean="0">
                <a:solidFill>
                  <a:srgbClr val="2F732F"/>
                </a:solidFill>
              </a:rPr>
            </a:br>
            <a:r>
              <a:rPr lang="en-US" dirty="0" smtClean="0">
                <a:solidFill>
                  <a:srgbClr val="2F732F"/>
                </a:solidFill>
              </a:rPr>
              <a:t>version matches)</a:t>
            </a:r>
            <a:endParaRPr lang="en-US" dirty="0">
              <a:solidFill>
                <a:srgbClr val="2F732F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473312" y="4282697"/>
            <a:ext cx="524352" cy="517903"/>
          </a:xfrm>
          <a:prstGeom prst="straightConnector1">
            <a:avLst/>
          </a:prstGeom>
          <a:ln w="19050" cap="rnd">
            <a:solidFill>
              <a:srgbClr val="2F732F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38800" y="5105400"/>
            <a:ext cx="2895600" cy="1200329"/>
          </a:xfrm>
          <a:prstGeom prst="rect">
            <a:avLst/>
          </a:prstGeom>
          <a:solidFill>
            <a:srgbClr val="F8F8F8"/>
          </a:solidFill>
          <a:ln w="222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Richer model in the future: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Indexes?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Transactions?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Graphs?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08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October 2, 2012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4290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2"/>
                </a:solidFill>
              </a:rPr>
              <a:t>RAMCloud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Slide </a:t>
            </a:r>
            <a:fld id="{3EF9AA20-0F2C-4AE7-A90F-C9651850AADD}" type="slidenum">
              <a:rPr lang="en-US">
                <a:solidFill>
                  <a:schemeClr val="bg2"/>
                </a:solidFill>
              </a:rPr>
              <a:pPr eaLnBrk="1" hangingPunct="1"/>
              <a:t>12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Research Issues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Durability and availability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Fast communication (RPC)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Data model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Concurrency, consistency, transactions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Data distribution, scaling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Multi-tenancy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Client-server functional distribution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Node architecture</a:t>
            </a:r>
          </a:p>
        </p:txBody>
      </p:sp>
    </p:spTree>
    <p:extLst>
      <p:ext uri="{BB962C8B-B14F-4D97-AF65-F5344CB8AC3E}">
        <p14:creationId xmlns:p14="http://schemas.microsoft.com/office/powerpoint/2010/main" val="320600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Data models </a:t>
            </a:r>
            <a:r>
              <a:rPr lang="en-US" dirty="0" smtClean="0"/>
              <a:t>for low latency and large scale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Storage systems</a:t>
            </a:r>
            <a:r>
              <a:rPr lang="en-US" dirty="0" smtClean="0"/>
              <a:t>: replication, logging to make DRAM-based storage durable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Performance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Serve requests in &lt; 10 cache misses</a:t>
            </a:r>
          </a:p>
          <a:p>
            <a:pPr lvl="1"/>
            <a:r>
              <a:rPr lang="en-US" dirty="0" smtClean="0"/>
              <a:t>Recover from crashes in 1-2 seconds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Networking</a:t>
            </a:r>
            <a:r>
              <a:rPr lang="en-US" dirty="0" smtClean="0"/>
              <a:t>: new protocols for  low latency, datacenters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Large-scale systems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Coordinate 1000’s of machines</a:t>
            </a:r>
          </a:p>
          <a:p>
            <a:pPr lvl="1"/>
            <a:r>
              <a:rPr lang="en-US" dirty="0" smtClean="0"/>
              <a:t>Automatic reconfiguration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11,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47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Goals: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No impact on performance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Minimum cost, energy</a:t>
            </a:r>
          </a:p>
          <a:p>
            <a:r>
              <a:rPr lang="en-US" dirty="0" smtClean="0"/>
              <a:t>Keep replicas in DRAM of other servers?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3x system cost, energy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Still have to handle power failures</a:t>
            </a:r>
          </a:p>
          <a:p>
            <a:r>
              <a:rPr lang="en-US" dirty="0" smtClean="0"/>
              <a:t>RAMCloud approach: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1 copy in DRAM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Backup copies on disk/flash: </a:t>
            </a:r>
            <a:r>
              <a:rPr lang="en-US" dirty="0" smtClean="0">
                <a:solidFill>
                  <a:schemeClr val="accent4"/>
                </a:solidFill>
              </a:rPr>
              <a:t>durability ~ free!</a:t>
            </a:r>
          </a:p>
          <a:p>
            <a:r>
              <a:rPr lang="en-US" dirty="0" smtClean="0"/>
              <a:t>Issues to resolve: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Synchronous disk I/O’s during writes??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Data unavailable after crashes??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Durability and Availability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9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roup 226"/>
          <p:cNvGrpSpPr/>
          <p:nvPr/>
        </p:nvGrpSpPr>
        <p:grpSpPr>
          <a:xfrm>
            <a:off x="5213918" y="3581400"/>
            <a:ext cx="2329882" cy="914400"/>
            <a:chOff x="4876800" y="1600200"/>
            <a:chExt cx="2329882" cy="914400"/>
          </a:xfrm>
        </p:grpSpPr>
        <p:sp>
          <p:nvSpPr>
            <p:cNvPr id="228" name="Rounded Rectangle 227"/>
            <p:cNvSpPr/>
            <p:nvPr/>
          </p:nvSpPr>
          <p:spPr>
            <a:xfrm>
              <a:off x="4876800" y="1600200"/>
              <a:ext cx="2329882" cy="914400"/>
            </a:xfrm>
            <a:prstGeom prst="roundRect">
              <a:avLst>
                <a:gd name="adj" fmla="val 8701"/>
              </a:avLst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229" name="Group 228"/>
            <p:cNvGrpSpPr/>
            <p:nvPr/>
          </p:nvGrpSpPr>
          <p:grpSpPr>
            <a:xfrm>
              <a:off x="5486400" y="1943100"/>
              <a:ext cx="533400" cy="228600"/>
              <a:chOff x="5219009" y="1867308"/>
              <a:chExt cx="533400" cy="228600"/>
            </a:xfrm>
          </p:grpSpPr>
          <p:sp>
            <p:nvSpPr>
              <p:cNvPr id="239" name="Rectangle 238"/>
              <p:cNvSpPr/>
              <p:nvPr/>
            </p:nvSpPr>
            <p:spPr>
              <a:xfrm>
                <a:off x="5219009" y="1867308"/>
                <a:ext cx="533400" cy="228600"/>
              </a:xfrm>
              <a:prstGeom prst="rect">
                <a:avLst/>
              </a:prstGeom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0" name="Straight Connector 239"/>
              <p:cNvCxnSpPr/>
              <p:nvPr/>
            </p:nvCxnSpPr>
            <p:spPr>
              <a:xfrm>
                <a:off x="5219009" y="1867308"/>
                <a:ext cx="0" cy="228600"/>
              </a:xfrm>
              <a:prstGeom prst="line">
                <a:avLst/>
              </a:prstGeom>
              <a:ln w="19050" cap="rnd">
                <a:solidFill>
                  <a:srgbClr val="4974CB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1" name="Rectangle 240"/>
              <p:cNvSpPr/>
              <p:nvPr/>
            </p:nvSpPr>
            <p:spPr>
              <a:xfrm>
                <a:off x="5219009" y="1867308"/>
                <a:ext cx="152400" cy="228600"/>
              </a:xfrm>
              <a:prstGeom prst="rect">
                <a:avLst/>
              </a:prstGeom>
              <a:solidFill>
                <a:srgbClr val="9AB3E6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5371409" y="1867308"/>
                <a:ext cx="76200" cy="228600"/>
              </a:xfrm>
              <a:prstGeom prst="rect">
                <a:avLst/>
              </a:prstGeom>
              <a:solidFill>
                <a:srgbClr val="5781D5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5447609" y="1867308"/>
                <a:ext cx="76200" cy="228600"/>
              </a:xfrm>
              <a:prstGeom prst="rect">
                <a:avLst/>
              </a:prstGeom>
              <a:solidFill>
                <a:srgbClr val="E1E8F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5523809" y="1867308"/>
                <a:ext cx="152400" cy="228600"/>
              </a:xfrm>
              <a:prstGeom prst="rect">
                <a:avLst/>
              </a:prstGeom>
              <a:solidFill>
                <a:srgbClr val="FFBAC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30" name="Group 54"/>
            <p:cNvGrpSpPr>
              <a:grpSpLocks/>
            </p:cNvGrpSpPr>
            <p:nvPr/>
          </p:nvGrpSpPr>
          <p:grpSpPr bwMode="auto">
            <a:xfrm>
              <a:off x="6563532" y="1896212"/>
              <a:ext cx="450700" cy="322376"/>
              <a:chOff x="3744" y="1584"/>
              <a:chExt cx="336" cy="240"/>
            </a:xfrm>
          </p:grpSpPr>
          <p:sp>
            <p:nvSpPr>
              <p:cNvPr id="235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1" name="TextBox 230"/>
            <p:cNvSpPr txBox="1"/>
            <p:nvPr/>
          </p:nvSpPr>
          <p:spPr>
            <a:xfrm>
              <a:off x="6592494" y="1676400"/>
              <a:ext cx="34945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Disk</a:t>
              </a:r>
              <a:endParaRPr lang="en-US" sz="1400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5672248" y="2268379"/>
              <a:ext cx="73898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b="1" dirty="0"/>
                <a:t>B</a:t>
              </a:r>
              <a:r>
                <a:rPr lang="en-US" sz="1600" b="1" dirty="0" smtClean="0"/>
                <a:t>ackup</a:t>
              </a:r>
              <a:endParaRPr lang="en-US" sz="1600" b="1" dirty="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5029200" y="1676400"/>
              <a:ext cx="143943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Buffered Segment</a:t>
              </a:r>
              <a:endParaRPr lang="en-US" sz="1400" dirty="0"/>
            </a:p>
          </p:txBody>
        </p:sp>
        <p:sp>
          <p:nvSpPr>
            <p:cNvPr id="234" name="Right Arrow 233"/>
            <p:cNvSpPr/>
            <p:nvPr/>
          </p:nvSpPr>
          <p:spPr>
            <a:xfrm>
              <a:off x="6114727" y="1960687"/>
              <a:ext cx="381000" cy="193426"/>
            </a:xfrm>
            <a:prstGeom prst="rightArrow">
              <a:avLst>
                <a:gd name="adj1" fmla="val 50000"/>
                <a:gd name="adj2" fmla="val 102081"/>
              </a:avLst>
            </a:prstGeom>
            <a:solidFill>
              <a:srgbClr val="4D4D4D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5213918" y="2514600"/>
            <a:ext cx="2329882" cy="914400"/>
            <a:chOff x="4876800" y="1600200"/>
            <a:chExt cx="2329882" cy="914400"/>
          </a:xfrm>
        </p:grpSpPr>
        <p:sp>
          <p:nvSpPr>
            <p:cNvPr id="210" name="Rounded Rectangle 209"/>
            <p:cNvSpPr/>
            <p:nvPr/>
          </p:nvSpPr>
          <p:spPr>
            <a:xfrm>
              <a:off x="4876800" y="1600200"/>
              <a:ext cx="2329882" cy="914400"/>
            </a:xfrm>
            <a:prstGeom prst="roundRect">
              <a:avLst>
                <a:gd name="adj" fmla="val 8701"/>
              </a:avLst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211" name="Group 210"/>
            <p:cNvGrpSpPr/>
            <p:nvPr/>
          </p:nvGrpSpPr>
          <p:grpSpPr>
            <a:xfrm>
              <a:off x="5486400" y="1943100"/>
              <a:ext cx="533400" cy="228600"/>
              <a:chOff x="5219009" y="1867308"/>
              <a:chExt cx="533400" cy="228600"/>
            </a:xfrm>
          </p:grpSpPr>
          <p:sp>
            <p:nvSpPr>
              <p:cNvPr id="221" name="Rectangle 220"/>
              <p:cNvSpPr/>
              <p:nvPr/>
            </p:nvSpPr>
            <p:spPr>
              <a:xfrm>
                <a:off x="5219009" y="1867308"/>
                <a:ext cx="533400" cy="228600"/>
              </a:xfrm>
              <a:prstGeom prst="rect">
                <a:avLst/>
              </a:prstGeom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2" name="Straight Connector 221"/>
              <p:cNvCxnSpPr/>
              <p:nvPr/>
            </p:nvCxnSpPr>
            <p:spPr>
              <a:xfrm>
                <a:off x="5219009" y="1867308"/>
                <a:ext cx="0" cy="228600"/>
              </a:xfrm>
              <a:prstGeom prst="line">
                <a:avLst/>
              </a:prstGeom>
              <a:ln w="19050" cap="rnd">
                <a:solidFill>
                  <a:srgbClr val="4974CB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3" name="Rectangle 222"/>
              <p:cNvSpPr/>
              <p:nvPr/>
            </p:nvSpPr>
            <p:spPr>
              <a:xfrm>
                <a:off x="5219009" y="1867308"/>
                <a:ext cx="152400" cy="228600"/>
              </a:xfrm>
              <a:prstGeom prst="rect">
                <a:avLst/>
              </a:prstGeom>
              <a:solidFill>
                <a:srgbClr val="9AB3E6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5371409" y="1867308"/>
                <a:ext cx="76200" cy="228600"/>
              </a:xfrm>
              <a:prstGeom prst="rect">
                <a:avLst/>
              </a:prstGeom>
              <a:solidFill>
                <a:srgbClr val="5781D5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5447609" y="1867308"/>
                <a:ext cx="76200" cy="228600"/>
              </a:xfrm>
              <a:prstGeom prst="rect">
                <a:avLst/>
              </a:prstGeom>
              <a:solidFill>
                <a:srgbClr val="E1E8F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23809" y="1867308"/>
                <a:ext cx="152400" cy="228600"/>
              </a:xfrm>
              <a:prstGeom prst="rect">
                <a:avLst/>
              </a:prstGeom>
              <a:solidFill>
                <a:srgbClr val="FFBAC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12" name="Group 54"/>
            <p:cNvGrpSpPr>
              <a:grpSpLocks/>
            </p:cNvGrpSpPr>
            <p:nvPr/>
          </p:nvGrpSpPr>
          <p:grpSpPr bwMode="auto">
            <a:xfrm>
              <a:off x="6563532" y="1896212"/>
              <a:ext cx="450700" cy="322376"/>
              <a:chOff x="3744" y="1584"/>
              <a:chExt cx="336" cy="240"/>
            </a:xfrm>
          </p:grpSpPr>
          <p:sp>
            <p:nvSpPr>
              <p:cNvPr id="217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3" name="TextBox 212"/>
            <p:cNvSpPr txBox="1"/>
            <p:nvPr/>
          </p:nvSpPr>
          <p:spPr>
            <a:xfrm>
              <a:off x="6592494" y="1676400"/>
              <a:ext cx="34945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Disk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672248" y="2268379"/>
              <a:ext cx="73898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b="1" dirty="0"/>
                <a:t>B</a:t>
              </a:r>
              <a:r>
                <a:rPr lang="en-US" sz="1600" b="1" dirty="0" smtClean="0"/>
                <a:t>ackup</a:t>
              </a:r>
              <a:endParaRPr lang="en-US" sz="1600" b="1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5029200" y="1676400"/>
              <a:ext cx="143943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Buffered Segment</a:t>
              </a:r>
              <a:endParaRPr lang="en-US" sz="1400" dirty="0"/>
            </a:p>
          </p:txBody>
        </p:sp>
        <p:sp>
          <p:nvSpPr>
            <p:cNvPr id="216" name="Right Arrow 215"/>
            <p:cNvSpPr/>
            <p:nvPr/>
          </p:nvSpPr>
          <p:spPr>
            <a:xfrm>
              <a:off x="6114727" y="1960687"/>
              <a:ext cx="381000" cy="193426"/>
            </a:xfrm>
            <a:prstGeom prst="rightArrow">
              <a:avLst>
                <a:gd name="adj1" fmla="val 50000"/>
                <a:gd name="adj2" fmla="val 102081"/>
              </a:avLst>
            </a:prstGeom>
            <a:solidFill>
              <a:srgbClr val="4D4D4D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No disk I/O during write requests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Log-structured: backup disk </a:t>
            </a:r>
            <a:r>
              <a:rPr lang="en-US" dirty="0" smtClean="0">
                <a:solidFill>
                  <a:schemeClr val="accent4"/>
                </a:solidFill>
              </a:rPr>
              <a:t>and master’s memory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Log cleaning ~ generational garbage collection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Buffered Logging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51518" y="1524000"/>
            <a:ext cx="2819400" cy="2971800"/>
          </a:xfrm>
          <a:prstGeom prst="roundRect">
            <a:avLst>
              <a:gd name="adj" fmla="val 5398"/>
            </a:avLst>
          </a:prstGeom>
          <a:solidFill>
            <a:srgbClr val="EFF3FB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330198" y="4249579"/>
            <a:ext cx="66204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1" dirty="0" smtClean="0"/>
              <a:t>Master</a:t>
            </a:r>
            <a:endParaRPr lang="en-US" sz="1600" b="1" dirty="0"/>
          </a:p>
        </p:txBody>
      </p:sp>
      <p:grpSp>
        <p:nvGrpSpPr>
          <p:cNvPr id="124" name="Group 123"/>
          <p:cNvGrpSpPr/>
          <p:nvPr/>
        </p:nvGrpSpPr>
        <p:grpSpPr>
          <a:xfrm>
            <a:off x="5213918" y="1447800"/>
            <a:ext cx="2329882" cy="914400"/>
            <a:chOff x="4876800" y="1600200"/>
            <a:chExt cx="2329882" cy="914400"/>
          </a:xfrm>
        </p:grpSpPr>
        <p:sp>
          <p:nvSpPr>
            <p:cNvPr id="28" name="Rounded Rectangle 27"/>
            <p:cNvSpPr/>
            <p:nvPr/>
          </p:nvSpPr>
          <p:spPr>
            <a:xfrm>
              <a:off x="4876800" y="1600200"/>
              <a:ext cx="2329882" cy="914400"/>
            </a:xfrm>
            <a:prstGeom prst="roundRect">
              <a:avLst>
                <a:gd name="adj" fmla="val 8701"/>
              </a:avLst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5486400" y="1943100"/>
              <a:ext cx="533400" cy="228600"/>
              <a:chOff x="5219009" y="1867308"/>
              <a:chExt cx="533400" cy="2286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5219009" y="1867308"/>
                <a:ext cx="533400" cy="228600"/>
              </a:xfrm>
              <a:prstGeom prst="rect">
                <a:avLst/>
              </a:prstGeom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5219009" y="1867308"/>
                <a:ext cx="0" cy="228600"/>
              </a:xfrm>
              <a:prstGeom prst="line">
                <a:avLst/>
              </a:prstGeom>
              <a:ln w="19050" cap="rnd">
                <a:solidFill>
                  <a:srgbClr val="4974CB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>
                <a:off x="5219009" y="1867308"/>
                <a:ext cx="152400" cy="228600"/>
              </a:xfrm>
              <a:prstGeom prst="rect">
                <a:avLst/>
              </a:prstGeom>
              <a:solidFill>
                <a:srgbClr val="9AB3E6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371409" y="1867308"/>
                <a:ext cx="76200" cy="228600"/>
              </a:xfrm>
              <a:prstGeom prst="rect">
                <a:avLst/>
              </a:prstGeom>
              <a:solidFill>
                <a:srgbClr val="5781D5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447609" y="1867308"/>
                <a:ext cx="76200" cy="228600"/>
              </a:xfrm>
              <a:prstGeom prst="rect">
                <a:avLst/>
              </a:prstGeom>
              <a:solidFill>
                <a:srgbClr val="E1E8F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523809" y="1867308"/>
                <a:ext cx="152400" cy="228600"/>
              </a:xfrm>
              <a:prstGeom prst="rect">
                <a:avLst/>
              </a:prstGeom>
              <a:solidFill>
                <a:srgbClr val="FFBAC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3" name="Group 54"/>
            <p:cNvGrpSpPr>
              <a:grpSpLocks/>
            </p:cNvGrpSpPr>
            <p:nvPr/>
          </p:nvGrpSpPr>
          <p:grpSpPr bwMode="auto">
            <a:xfrm>
              <a:off x="6563532" y="1896212"/>
              <a:ext cx="450700" cy="322376"/>
              <a:chOff x="3744" y="1584"/>
              <a:chExt cx="336" cy="240"/>
            </a:xfrm>
          </p:grpSpPr>
          <p:sp>
            <p:nvSpPr>
              <p:cNvPr id="44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6592494" y="1676400"/>
              <a:ext cx="34945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Disk</a:t>
              </a:r>
              <a:endParaRPr lang="en-US" sz="14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72248" y="2268379"/>
              <a:ext cx="73898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b="1" dirty="0"/>
                <a:t>B</a:t>
              </a:r>
              <a:r>
                <a:rPr lang="en-US" sz="1600" b="1" dirty="0" smtClean="0"/>
                <a:t>ackup</a:t>
              </a:r>
              <a:endParaRPr lang="en-US" sz="16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029200" y="1676400"/>
              <a:ext cx="143943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Buffered Segment</a:t>
              </a:r>
              <a:endParaRPr lang="en-US" sz="1400" dirty="0"/>
            </a:p>
          </p:txBody>
        </p:sp>
        <p:sp>
          <p:nvSpPr>
            <p:cNvPr id="53" name="Right Arrow 52"/>
            <p:cNvSpPr/>
            <p:nvPr/>
          </p:nvSpPr>
          <p:spPr>
            <a:xfrm>
              <a:off x="6114727" y="1960687"/>
              <a:ext cx="381000" cy="193426"/>
            </a:xfrm>
            <a:prstGeom prst="rightArrow">
              <a:avLst>
                <a:gd name="adj1" fmla="val 50000"/>
                <a:gd name="adj2" fmla="val 102081"/>
              </a:avLst>
            </a:prstGeom>
            <a:solidFill>
              <a:srgbClr val="4D4D4D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2013518" y="3962400"/>
            <a:ext cx="120225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/>
              <a:t>In-Memory Log</a:t>
            </a:r>
            <a:endParaRPr lang="en-US" sz="1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1480118" y="1600200"/>
            <a:ext cx="5334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Hash</a:t>
            </a:r>
            <a:br>
              <a:rPr lang="en-US" sz="1400" dirty="0" smtClean="0"/>
            </a:br>
            <a:r>
              <a:rPr lang="en-US" sz="1400" dirty="0" smtClean="0"/>
              <a:t>Table</a:t>
            </a:r>
            <a:endParaRPr lang="en-US" sz="1400" dirty="0"/>
          </a:p>
        </p:txBody>
      </p:sp>
      <p:sp>
        <p:nvSpPr>
          <p:cNvPr id="110" name="Rectangle 109"/>
          <p:cNvSpPr/>
          <p:nvPr/>
        </p:nvSpPr>
        <p:spPr>
          <a:xfrm>
            <a:off x="1480118" y="2057400"/>
            <a:ext cx="533401" cy="1066800"/>
          </a:xfrm>
          <a:prstGeom prst="rect">
            <a:avLst/>
          </a:prstGeom>
          <a:solidFill>
            <a:srgbClr val="C7D5F1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1480118" y="22098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1480118" y="23622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1480118" y="25146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1480118" y="26670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480118" y="28194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1480118" y="29718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3004118" y="1981200"/>
            <a:ext cx="549756" cy="547436"/>
            <a:chOff x="3581400" y="1958975"/>
            <a:chExt cx="1881188" cy="1873250"/>
          </a:xfrm>
          <a:effectLst/>
        </p:grpSpPr>
        <p:sp>
          <p:nvSpPr>
            <p:cNvPr id="9" name="Freeform 547"/>
            <p:cNvSpPr>
              <a:spLocks/>
            </p:cNvSpPr>
            <p:nvPr/>
          </p:nvSpPr>
          <p:spPr bwMode="auto">
            <a:xfrm>
              <a:off x="3581400" y="1958975"/>
              <a:ext cx="1881188" cy="1873250"/>
            </a:xfrm>
            <a:custGeom>
              <a:avLst/>
              <a:gdLst>
                <a:gd name="T0" fmla="*/ 495 w 1185"/>
                <a:gd name="T1" fmla="*/ 13 h 1180"/>
                <a:gd name="T2" fmla="*/ 687 w 1185"/>
                <a:gd name="T3" fmla="*/ 13 h 1180"/>
                <a:gd name="T4" fmla="*/ 687 w 1185"/>
                <a:gd name="T5" fmla="*/ 205 h 1180"/>
                <a:gd name="T6" fmla="*/ 789 w 1185"/>
                <a:gd name="T7" fmla="*/ 253 h 1180"/>
                <a:gd name="T8" fmla="*/ 926 w 1185"/>
                <a:gd name="T9" fmla="*/ 118 h 1180"/>
                <a:gd name="T10" fmla="*/ 1064 w 1185"/>
                <a:gd name="T11" fmla="*/ 255 h 1180"/>
                <a:gd name="T12" fmla="*/ 926 w 1185"/>
                <a:gd name="T13" fmla="*/ 390 h 1180"/>
                <a:gd name="T14" fmla="*/ 975 w 1185"/>
                <a:gd name="T15" fmla="*/ 493 h 1180"/>
                <a:gd name="T16" fmla="*/ 1167 w 1185"/>
                <a:gd name="T17" fmla="*/ 493 h 1180"/>
                <a:gd name="T18" fmla="*/ 1167 w 1185"/>
                <a:gd name="T19" fmla="*/ 685 h 1180"/>
                <a:gd name="T20" fmla="*/ 975 w 1185"/>
                <a:gd name="T21" fmla="*/ 685 h 1180"/>
                <a:gd name="T22" fmla="*/ 927 w 1185"/>
                <a:gd name="T23" fmla="*/ 790 h 1180"/>
                <a:gd name="T24" fmla="*/ 1064 w 1185"/>
                <a:gd name="T25" fmla="*/ 924 h 1180"/>
                <a:gd name="T26" fmla="*/ 927 w 1185"/>
                <a:gd name="T27" fmla="*/ 1060 h 1180"/>
                <a:gd name="T28" fmla="*/ 791 w 1185"/>
                <a:gd name="T29" fmla="*/ 927 h 1180"/>
                <a:gd name="T30" fmla="*/ 687 w 1185"/>
                <a:gd name="T31" fmla="*/ 973 h 1180"/>
                <a:gd name="T32" fmla="*/ 687 w 1185"/>
                <a:gd name="T33" fmla="*/ 1165 h 1180"/>
                <a:gd name="T34" fmla="*/ 495 w 1185"/>
                <a:gd name="T35" fmla="*/ 1165 h 1180"/>
                <a:gd name="T36" fmla="*/ 495 w 1185"/>
                <a:gd name="T37" fmla="*/ 973 h 1180"/>
                <a:gd name="T38" fmla="*/ 390 w 1185"/>
                <a:gd name="T39" fmla="*/ 925 h 1180"/>
                <a:gd name="T40" fmla="*/ 254 w 1185"/>
                <a:gd name="T41" fmla="*/ 1062 h 1180"/>
                <a:gd name="T42" fmla="*/ 119 w 1185"/>
                <a:gd name="T43" fmla="*/ 927 h 1180"/>
                <a:gd name="T44" fmla="*/ 257 w 1185"/>
                <a:gd name="T45" fmla="*/ 789 h 1180"/>
                <a:gd name="T46" fmla="*/ 207 w 1185"/>
                <a:gd name="T47" fmla="*/ 685 h 1180"/>
                <a:gd name="T48" fmla="*/ 15 w 1185"/>
                <a:gd name="T49" fmla="*/ 685 h 1180"/>
                <a:gd name="T50" fmla="*/ 15 w 1185"/>
                <a:gd name="T51" fmla="*/ 493 h 1180"/>
                <a:gd name="T52" fmla="*/ 207 w 1185"/>
                <a:gd name="T53" fmla="*/ 493 h 1180"/>
                <a:gd name="T54" fmla="*/ 255 w 1185"/>
                <a:gd name="T55" fmla="*/ 388 h 1180"/>
                <a:gd name="T56" fmla="*/ 119 w 1185"/>
                <a:gd name="T57" fmla="*/ 252 h 1180"/>
                <a:gd name="T58" fmla="*/ 255 w 1185"/>
                <a:gd name="T59" fmla="*/ 115 h 1180"/>
                <a:gd name="T60" fmla="*/ 393 w 1185"/>
                <a:gd name="T61" fmla="*/ 253 h 1180"/>
                <a:gd name="T62" fmla="*/ 495 w 1185"/>
                <a:gd name="T63" fmla="*/ 205 h 1180"/>
                <a:gd name="T64" fmla="*/ 495 w 1185"/>
                <a:gd name="T65" fmla="*/ 13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85" h="1180">
                  <a:moveTo>
                    <a:pt x="495" y="13"/>
                  </a:moveTo>
                  <a:cubicBezTo>
                    <a:pt x="591" y="0"/>
                    <a:pt x="687" y="13"/>
                    <a:pt x="687" y="13"/>
                  </a:cubicBezTo>
                  <a:cubicBezTo>
                    <a:pt x="687" y="13"/>
                    <a:pt x="687" y="109"/>
                    <a:pt x="687" y="205"/>
                  </a:cubicBezTo>
                  <a:cubicBezTo>
                    <a:pt x="738" y="211"/>
                    <a:pt x="789" y="253"/>
                    <a:pt x="789" y="253"/>
                  </a:cubicBezTo>
                  <a:cubicBezTo>
                    <a:pt x="789" y="253"/>
                    <a:pt x="857" y="185"/>
                    <a:pt x="926" y="118"/>
                  </a:cubicBezTo>
                  <a:cubicBezTo>
                    <a:pt x="1013" y="178"/>
                    <a:pt x="1064" y="255"/>
                    <a:pt x="1064" y="255"/>
                  </a:cubicBezTo>
                  <a:cubicBezTo>
                    <a:pt x="1064" y="255"/>
                    <a:pt x="995" y="322"/>
                    <a:pt x="926" y="390"/>
                  </a:cubicBezTo>
                  <a:cubicBezTo>
                    <a:pt x="963" y="430"/>
                    <a:pt x="975" y="493"/>
                    <a:pt x="975" y="493"/>
                  </a:cubicBezTo>
                  <a:cubicBezTo>
                    <a:pt x="975" y="493"/>
                    <a:pt x="1071" y="493"/>
                    <a:pt x="1167" y="493"/>
                  </a:cubicBezTo>
                  <a:cubicBezTo>
                    <a:pt x="1185" y="586"/>
                    <a:pt x="1167" y="685"/>
                    <a:pt x="1167" y="685"/>
                  </a:cubicBezTo>
                  <a:cubicBezTo>
                    <a:pt x="1167" y="685"/>
                    <a:pt x="1071" y="685"/>
                    <a:pt x="975" y="685"/>
                  </a:cubicBezTo>
                  <a:cubicBezTo>
                    <a:pt x="971" y="739"/>
                    <a:pt x="927" y="790"/>
                    <a:pt x="927" y="790"/>
                  </a:cubicBezTo>
                  <a:lnTo>
                    <a:pt x="1064" y="924"/>
                  </a:lnTo>
                  <a:cubicBezTo>
                    <a:pt x="1064" y="924"/>
                    <a:pt x="1005" y="1002"/>
                    <a:pt x="927" y="1060"/>
                  </a:cubicBezTo>
                  <a:cubicBezTo>
                    <a:pt x="859" y="993"/>
                    <a:pt x="791" y="927"/>
                    <a:pt x="791" y="927"/>
                  </a:cubicBezTo>
                  <a:cubicBezTo>
                    <a:pt x="791" y="927"/>
                    <a:pt x="744" y="966"/>
                    <a:pt x="687" y="973"/>
                  </a:cubicBezTo>
                  <a:cubicBezTo>
                    <a:pt x="687" y="1069"/>
                    <a:pt x="687" y="1165"/>
                    <a:pt x="687" y="1165"/>
                  </a:cubicBezTo>
                  <a:cubicBezTo>
                    <a:pt x="687" y="1165"/>
                    <a:pt x="591" y="1180"/>
                    <a:pt x="495" y="1165"/>
                  </a:cubicBezTo>
                  <a:cubicBezTo>
                    <a:pt x="495" y="1165"/>
                    <a:pt x="495" y="1069"/>
                    <a:pt x="495" y="973"/>
                  </a:cubicBezTo>
                  <a:cubicBezTo>
                    <a:pt x="441" y="967"/>
                    <a:pt x="390" y="925"/>
                    <a:pt x="390" y="925"/>
                  </a:cubicBezTo>
                  <a:cubicBezTo>
                    <a:pt x="390" y="925"/>
                    <a:pt x="322" y="993"/>
                    <a:pt x="254" y="1062"/>
                  </a:cubicBezTo>
                  <a:cubicBezTo>
                    <a:pt x="177" y="1003"/>
                    <a:pt x="119" y="927"/>
                    <a:pt x="119" y="927"/>
                  </a:cubicBezTo>
                  <a:lnTo>
                    <a:pt x="257" y="789"/>
                  </a:lnTo>
                  <a:cubicBezTo>
                    <a:pt x="257" y="789"/>
                    <a:pt x="215" y="741"/>
                    <a:pt x="207" y="685"/>
                  </a:cubicBezTo>
                  <a:cubicBezTo>
                    <a:pt x="111" y="685"/>
                    <a:pt x="15" y="685"/>
                    <a:pt x="15" y="685"/>
                  </a:cubicBezTo>
                  <a:cubicBezTo>
                    <a:pt x="0" y="589"/>
                    <a:pt x="15" y="493"/>
                    <a:pt x="15" y="493"/>
                  </a:cubicBezTo>
                  <a:cubicBezTo>
                    <a:pt x="15" y="493"/>
                    <a:pt x="111" y="493"/>
                    <a:pt x="207" y="493"/>
                  </a:cubicBezTo>
                  <a:cubicBezTo>
                    <a:pt x="212" y="441"/>
                    <a:pt x="255" y="388"/>
                    <a:pt x="255" y="388"/>
                  </a:cubicBezTo>
                  <a:cubicBezTo>
                    <a:pt x="255" y="388"/>
                    <a:pt x="187" y="320"/>
                    <a:pt x="119" y="252"/>
                  </a:cubicBezTo>
                  <a:cubicBezTo>
                    <a:pt x="179" y="172"/>
                    <a:pt x="255" y="115"/>
                    <a:pt x="255" y="115"/>
                  </a:cubicBezTo>
                  <a:lnTo>
                    <a:pt x="393" y="253"/>
                  </a:lnTo>
                  <a:cubicBezTo>
                    <a:pt x="393" y="253"/>
                    <a:pt x="441" y="210"/>
                    <a:pt x="495" y="205"/>
                  </a:cubicBezTo>
                  <a:cubicBezTo>
                    <a:pt x="495" y="109"/>
                    <a:pt x="495" y="109"/>
                    <a:pt x="495" y="13"/>
                  </a:cubicBezTo>
                  <a:close/>
                </a:path>
              </a:pathLst>
            </a:custGeom>
            <a:solidFill>
              <a:srgbClr val="94B0E8"/>
            </a:solidFill>
            <a:ln w="12700" cap="flat" cmpd="sng">
              <a:solidFill>
                <a:srgbClr val="1F4899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" name="Oval 548"/>
            <p:cNvSpPr>
              <a:spLocks noChangeArrowheads="1"/>
            </p:cNvSpPr>
            <p:nvPr/>
          </p:nvSpPr>
          <p:spPr bwMode="auto">
            <a:xfrm>
              <a:off x="4367213" y="2741613"/>
              <a:ext cx="304800" cy="304800"/>
            </a:xfrm>
            <a:prstGeom prst="ellipse">
              <a:avLst/>
            </a:prstGeom>
            <a:solidFill>
              <a:srgbClr val="EFF3FB"/>
            </a:solidFill>
            <a:ln w="12700" algn="ctr">
              <a:solidFill>
                <a:srgbClr val="1F48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" name="Freeform 35"/>
          <p:cNvSpPr/>
          <p:nvPr/>
        </p:nvSpPr>
        <p:spPr>
          <a:xfrm>
            <a:off x="1925694" y="3048000"/>
            <a:ext cx="1274706" cy="612183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9865" h="612183">
                <a:moveTo>
                  <a:pt x="0" y="0"/>
                </a:moveTo>
                <a:cubicBezTo>
                  <a:pt x="778790" y="2583"/>
                  <a:pt x="1232115" y="198895"/>
                  <a:pt x="1239865" y="612183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1937319" y="2133598"/>
            <a:ext cx="382065" cy="1524002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43331"/>
              <a:gd name="connsiteY0" fmla="*/ 1 h 612184"/>
              <a:gd name="connsiteX1" fmla="*/ 1239865 w 1243331"/>
              <a:gd name="connsiteY1" fmla="*/ 612184 h 612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43331" h="612184">
                <a:moveTo>
                  <a:pt x="0" y="1"/>
                </a:moveTo>
                <a:cubicBezTo>
                  <a:pt x="1409232" y="-529"/>
                  <a:pt x="1232115" y="198896"/>
                  <a:pt x="1239865" y="612184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1937318" y="2438400"/>
            <a:ext cx="914400" cy="1219200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9865" h="612183">
                <a:moveTo>
                  <a:pt x="0" y="0"/>
                </a:moveTo>
                <a:cubicBezTo>
                  <a:pt x="1030966" y="2583"/>
                  <a:pt x="1232115" y="198895"/>
                  <a:pt x="1239865" y="612183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1937318" y="2743200"/>
            <a:ext cx="1371570" cy="916983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9865" h="612183">
                <a:moveTo>
                  <a:pt x="0" y="0"/>
                </a:moveTo>
                <a:cubicBezTo>
                  <a:pt x="778790" y="2583"/>
                  <a:pt x="1232115" y="198895"/>
                  <a:pt x="1239865" y="612183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1937318" y="2286000"/>
            <a:ext cx="685800" cy="1371600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9865" h="612183">
                <a:moveTo>
                  <a:pt x="0" y="0"/>
                </a:moveTo>
                <a:cubicBezTo>
                  <a:pt x="1030966" y="2583"/>
                  <a:pt x="1232115" y="198895"/>
                  <a:pt x="1239865" y="612183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3278996" y="1371600"/>
            <a:ext cx="0" cy="53340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2089718" y="2362200"/>
            <a:ext cx="914400" cy="22860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3308918" y="2590800"/>
            <a:ext cx="135610" cy="1053885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Freeform 90"/>
          <p:cNvSpPr/>
          <p:nvPr/>
        </p:nvSpPr>
        <p:spPr>
          <a:xfrm>
            <a:off x="3591762" y="1981202"/>
            <a:ext cx="2611464" cy="439154"/>
          </a:xfrm>
          <a:custGeom>
            <a:avLst/>
            <a:gdLst>
              <a:gd name="connsiteX0" fmla="*/ 0 w 2611464"/>
              <a:gd name="connsiteY0" fmla="*/ 252023 h 252023"/>
              <a:gd name="connsiteX1" fmla="*/ 2611464 w 2611464"/>
              <a:gd name="connsiteY1" fmla="*/ 4050 h 252023"/>
              <a:gd name="connsiteX0" fmla="*/ 0 w 2611464"/>
              <a:gd name="connsiteY0" fmla="*/ 250377 h 250377"/>
              <a:gd name="connsiteX1" fmla="*/ 2611464 w 2611464"/>
              <a:gd name="connsiteY1" fmla="*/ 2404 h 250377"/>
              <a:gd name="connsiteX0" fmla="*/ 0 w 2611464"/>
              <a:gd name="connsiteY0" fmla="*/ 247973 h 247973"/>
              <a:gd name="connsiteX1" fmla="*/ 2611464 w 2611464"/>
              <a:gd name="connsiteY1" fmla="*/ 0 h 247973"/>
              <a:gd name="connsiteX0" fmla="*/ 0 w 2611464"/>
              <a:gd name="connsiteY0" fmla="*/ 247973 h 332092"/>
              <a:gd name="connsiteX1" fmla="*/ 2611464 w 2611464"/>
              <a:gd name="connsiteY1" fmla="*/ 0 h 332092"/>
              <a:gd name="connsiteX0" fmla="*/ 0 w 2611464"/>
              <a:gd name="connsiteY0" fmla="*/ 247973 h 378934"/>
              <a:gd name="connsiteX1" fmla="*/ 2611464 w 2611464"/>
              <a:gd name="connsiteY1" fmla="*/ 0 h 378934"/>
              <a:gd name="connsiteX0" fmla="*/ 0 w 2611464"/>
              <a:gd name="connsiteY0" fmla="*/ 247973 h 405374"/>
              <a:gd name="connsiteX1" fmla="*/ 2611464 w 2611464"/>
              <a:gd name="connsiteY1" fmla="*/ 0 h 405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1464" h="405374">
                <a:moveTo>
                  <a:pt x="0" y="247973"/>
                </a:moveTo>
                <a:cubicBezTo>
                  <a:pt x="1190786" y="418504"/>
                  <a:pt x="2071607" y="577113"/>
                  <a:pt x="2611464" y="0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3576265" y="2389322"/>
            <a:ext cx="2626962" cy="1001565"/>
          </a:xfrm>
          <a:custGeom>
            <a:avLst/>
            <a:gdLst>
              <a:gd name="connsiteX0" fmla="*/ 0 w 2588217"/>
              <a:gd name="connsiteY0" fmla="*/ 0 h 1028867"/>
              <a:gd name="connsiteX1" fmla="*/ 1038387 w 2588217"/>
              <a:gd name="connsiteY1" fmla="*/ 511444 h 1028867"/>
              <a:gd name="connsiteX2" fmla="*/ 1968285 w 2588217"/>
              <a:gd name="connsiteY2" fmla="*/ 1015139 h 1028867"/>
              <a:gd name="connsiteX3" fmla="*/ 2588217 w 2588217"/>
              <a:gd name="connsiteY3" fmla="*/ 836908 h 1028867"/>
              <a:gd name="connsiteX0" fmla="*/ 0 w 2588217"/>
              <a:gd name="connsiteY0" fmla="*/ 0 h 1028867"/>
              <a:gd name="connsiteX1" fmla="*/ 1038387 w 2588217"/>
              <a:gd name="connsiteY1" fmla="*/ 511444 h 1028867"/>
              <a:gd name="connsiteX2" fmla="*/ 1968285 w 2588217"/>
              <a:gd name="connsiteY2" fmla="*/ 1015139 h 1028867"/>
              <a:gd name="connsiteX3" fmla="*/ 2588217 w 2588217"/>
              <a:gd name="connsiteY3" fmla="*/ 836908 h 1028867"/>
              <a:gd name="connsiteX0" fmla="*/ 0 w 2588217"/>
              <a:gd name="connsiteY0" fmla="*/ 0 h 1028867"/>
              <a:gd name="connsiteX1" fmla="*/ 1038387 w 2588217"/>
              <a:gd name="connsiteY1" fmla="*/ 511444 h 1028867"/>
              <a:gd name="connsiteX2" fmla="*/ 1968285 w 2588217"/>
              <a:gd name="connsiteY2" fmla="*/ 1015139 h 1028867"/>
              <a:gd name="connsiteX3" fmla="*/ 2588217 w 2588217"/>
              <a:gd name="connsiteY3" fmla="*/ 836908 h 1028867"/>
              <a:gd name="connsiteX0" fmla="*/ 0 w 2588217"/>
              <a:gd name="connsiteY0" fmla="*/ 0 h 1015139"/>
              <a:gd name="connsiteX1" fmla="*/ 1038387 w 2588217"/>
              <a:gd name="connsiteY1" fmla="*/ 511444 h 1015139"/>
              <a:gd name="connsiteX2" fmla="*/ 1968285 w 2588217"/>
              <a:gd name="connsiteY2" fmla="*/ 1015139 h 1015139"/>
              <a:gd name="connsiteX3" fmla="*/ 2588217 w 2588217"/>
              <a:gd name="connsiteY3" fmla="*/ 836908 h 1015139"/>
              <a:gd name="connsiteX0" fmla="*/ 0 w 2588217"/>
              <a:gd name="connsiteY0" fmla="*/ 0 h 1015139"/>
              <a:gd name="connsiteX1" fmla="*/ 1968285 w 2588217"/>
              <a:gd name="connsiteY1" fmla="*/ 1015139 h 1015139"/>
              <a:gd name="connsiteX2" fmla="*/ 2588217 w 2588217"/>
              <a:gd name="connsiteY2" fmla="*/ 836908 h 1015139"/>
              <a:gd name="connsiteX0" fmla="*/ 0 w 2588217"/>
              <a:gd name="connsiteY0" fmla="*/ 0 h 1072518"/>
              <a:gd name="connsiteX1" fmla="*/ 1968285 w 2588217"/>
              <a:gd name="connsiteY1" fmla="*/ 1015139 h 1072518"/>
              <a:gd name="connsiteX2" fmla="*/ 2588217 w 2588217"/>
              <a:gd name="connsiteY2" fmla="*/ 836908 h 1072518"/>
              <a:gd name="connsiteX0" fmla="*/ 0 w 2588217"/>
              <a:gd name="connsiteY0" fmla="*/ 0 h 1072518"/>
              <a:gd name="connsiteX1" fmla="*/ 1968285 w 2588217"/>
              <a:gd name="connsiteY1" fmla="*/ 1015139 h 1072518"/>
              <a:gd name="connsiteX2" fmla="*/ 2588217 w 2588217"/>
              <a:gd name="connsiteY2" fmla="*/ 836908 h 1072518"/>
              <a:gd name="connsiteX0" fmla="*/ 0 w 2588217"/>
              <a:gd name="connsiteY0" fmla="*/ 0 h 1092042"/>
              <a:gd name="connsiteX1" fmla="*/ 1968285 w 2588217"/>
              <a:gd name="connsiteY1" fmla="*/ 1015139 h 1092042"/>
              <a:gd name="connsiteX2" fmla="*/ 2588217 w 2588217"/>
              <a:gd name="connsiteY2" fmla="*/ 836908 h 1092042"/>
              <a:gd name="connsiteX0" fmla="*/ 0 w 2588217"/>
              <a:gd name="connsiteY0" fmla="*/ 0 h 1032184"/>
              <a:gd name="connsiteX1" fmla="*/ 1968285 w 2588217"/>
              <a:gd name="connsiteY1" fmla="*/ 1015139 h 1032184"/>
              <a:gd name="connsiteX2" fmla="*/ 2588217 w 2588217"/>
              <a:gd name="connsiteY2" fmla="*/ 836908 h 1032184"/>
              <a:gd name="connsiteX0" fmla="*/ 0 w 2588217"/>
              <a:gd name="connsiteY0" fmla="*/ 0 h 1018152"/>
              <a:gd name="connsiteX1" fmla="*/ 1968285 w 2588217"/>
              <a:gd name="connsiteY1" fmla="*/ 1015139 h 1018152"/>
              <a:gd name="connsiteX2" fmla="*/ 2588217 w 2588217"/>
              <a:gd name="connsiteY2" fmla="*/ 836908 h 1018152"/>
              <a:gd name="connsiteX0" fmla="*/ 0 w 2588217"/>
              <a:gd name="connsiteY0" fmla="*/ 0 h 1025159"/>
              <a:gd name="connsiteX1" fmla="*/ 1968285 w 2588217"/>
              <a:gd name="connsiteY1" fmla="*/ 1015139 h 1025159"/>
              <a:gd name="connsiteX2" fmla="*/ 2588217 w 2588217"/>
              <a:gd name="connsiteY2" fmla="*/ 836908 h 1025159"/>
              <a:gd name="connsiteX0" fmla="*/ 0 w 2588217"/>
              <a:gd name="connsiteY0" fmla="*/ 0 h 984335"/>
              <a:gd name="connsiteX1" fmla="*/ 1495587 w 2588217"/>
              <a:gd name="connsiteY1" fmla="*/ 951692 h 984335"/>
              <a:gd name="connsiteX2" fmla="*/ 2588217 w 2588217"/>
              <a:gd name="connsiteY2" fmla="*/ 836908 h 984335"/>
              <a:gd name="connsiteX0" fmla="*/ 0 w 2588217"/>
              <a:gd name="connsiteY0" fmla="*/ 0 h 976424"/>
              <a:gd name="connsiteX1" fmla="*/ 1425845 w 2588217"/>
              <a:gd name="connsiteY1" fmla="*/ 935831 h 976424"/>
              <a:gd name="connsiteX2" fmla="*/ 2588217 w 2588217"/>
              <a:gd name="connsiteY2" fmla="*/ 836908 h 976424"/>
              <a:gd name="connsiteX0" fmla="*/ 0 w 2588217"/>
              <a:gd name="connsiteY0" fmla="*/ 0 h 1000795"/>
              <a:gd name="connsiteX1" fmla="*/ 1425845 w 2588217"/>
              <a:gd name="connsiteY1" fmla="*/ 935831 h 1000795"/>
              <a:gd name="connsiteX2" fmla="*/ 2588217 w 2588217"/>
              <a:gd name="connsiteY2" fmla="*/ 836908 h 1000795"/>
              <a:gd name="connsiteX0" fmla="*/ 0 w 2588217"/>
              <a:gd name="connsiteY0" fmla="*/ 0 h 1000795"/>
              <a:gd name="connsiteX1" fmla="*/ 1425845 w 2588217"/>
              <a:gd name="connsiteY1" fmla="*/ 935831 h 1000795"/>
              <a:gd name="connsiteX2" fmla="*/ 2588217 w 2588217"/>
              <a:gd name="connsiteY2" fmla="*/ 836908 h 1000795"/>
              <a:gd name="connsiteX0" fmla="*/ 0 w 2588217"/>
              <a:gd name="connsiteY0" fmla="*/ 0 h 995469"/>
              <a:gd name="connsiteX1" fmla="*/ 1425845 w 2588217"/>
              <a:gd name="connsiteY1" fmla="*/ 935831 h 995469"/>
              <a:gd name="connsiteX2" fmla="*/ 2588217 w 2588217"/>
              <a:gd name="connsiteY2" fmla="*/ 836908 h 995469"/>
              <a:gd name="connsiteX0" fmla="*/ 0 w 2588217"/>
              <a:gd name="connsiteY0" fmla="*/ 0 h 836908"/>
              <a:gd name="connsiteX1" fmla="*/ 2588217 w 2588217"/>
              <a:gd name="connsiteY1" fmla="*/ 836908 h 836908"/>
              <a:gd name="connsiteX0" fmla="*/ 0 w 2588217"/>
              <a:gd name="connsiteY0" fmla="*/ 0 h 989394"/>
              <a:gd name="connsiteX1" fmla="*/ 2588217 w 2588217"/>
              <a:gd name="connsiteY1" fmla="*/ 836908 h 989394"/>
              <a:gd name="connsiteX0" fmla="*/ 0 w 2588217"/>
              <a:gd name="connsiteY0" fmla="*/ 0 h 1071654"/>
              <a:gd name="connsiteX1" fmla="*/ 2588217 w 2588217"/>
              <a:gd name="connsiteY1" fmla="*/ 836908 h 1071654"/>
              <a:gd name="connsiteX0" fmla="*/ 0 w 2611464"/>
              <a:gd name="connsiteY0" fmla="*/ 0 h 1046613"/>
              <a:gd name="connsiteX1" fmla="*/ 2611464 w 2611464"/>
              <a:gd name="connsiteY1" fmla="*/ 805185 h 1046613"/>
              <a:gd name="connsiteX0" fmla="*/ 0 w 2611464"/>
              <a:gd name="connsiteY0" fmla="*/ 0 h 1123655"/>
              <a:gd name="connsiteX1" fmla="*/ 2611464 w 2611464"/>
              <a:gd name="connsiteY1" fmla="*/ 805185 h 1123655"/>
              <a:gd name="connsiteX0" fmla="*/ 0 w 2611464"/>
              <a:gd name="connsiteY0" fmla="*/ 0 h 1068897"/>
              <a:gd name="connsiteX1" fmla="*/ 2611464 w 2611464"/>
              <a:gd name="connsiteY1" fmla="*/ 733807 h 1068897"/>
              <a:gd name="connsiteX0" fmla="*/ 0 w 2626962"/>
              <a:gd name="connsiteY0" fmla="*/ 0 h 1056925"/>
              <a:gd name="connsiteX1" fmla="*/ 2626962 w 2626962"/>
              <a:gd name="connsiteY1" fmla="*/ 717946 h 1056925"/>
              <a:gd name="connsiteX0" fmla="*/ 0 w 2657959"/>
              <a:gd name="connsiteY0" fmla="*/ 0 h 998207"/>
              <a:gd name="connsiteX1" fmla="*/ 2657959 w 2657959"/>
              <a:gd name="connsiteY1" fmla="*/ 638639 h 998207"/>
              <a:gd name="connsiteX0" fmla="*/ 0 w 2626962"/>
              <a:gd name="connsiteY0" fmla="*/ 0 h 1021459"/>
              <a:gd name="connsiteX1" fmla="*/ 2626962 w 2626962"/>
              <a:gd name="connsiteY1" fmla="*/ 670362 h 1021459"/>
              <a:gd name="connsiteX0" fmla="*/ 0 w 2626962"/>
              <a:gd name="connsiteY0" fmla="*/ 0 h 1025038"/>
              <a:gd name="connsiteX1" fmla="*/ 2626962 w 2626962"/>
              <a:gd name="connsiteY1" fmla="*/ 670362 h 1025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26962" h="1025038">
                <a:moveTo>
                  <a:pt x="0" y="0"/>
                </a:moveTo>
                <a:cubicBezTo>
                  <a:pt x="738753" y="921362"/>
                  <a:pt x="1415512" y="1398599"/>
                  <a:pt x="2626962" y="670362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3467775" y="2528809"/>
            <a:ext cx="2712203" cy="1864780"/>
          </a:xfrm>
          <a:custGeom>
            <a:avLst/>
            <a:gdLst>
              <a:gd name="connsiteX0" fmla="*/ 0 w 2588217"/>
              <a:gd name="connsiteY0" fmla="*/ 0 h 2159369"/>
              <a:gd name="connsiteX1" fmla="*/ 1464590 w 2588217"/>
              <a:gd name="connsiteY1" fmla="*/ 1999281 h 2159369"/>
              <a:gd name="connsiteX2" fmla="*/ 2588217 w 2588217"/>
              <a:gd name="connsiteY2" fmla="*/ 1890793 h 2159369"/>
              <a:gd name="connsiteX0" fmla="*/ 0 w 2588217"/>
              <a:gd name="connsiteY0" fmla="*/ 0 h 2159369"/>
              <a:gd name="connsiteX1" fmla="*/ 1464590 w 2588217"/>
              <a:gd name="connsiteY1" fmla="*/ 1999281 h 2159369"/>
              <a:gd name="connsiteX2" fmla="*/ 2588217 w 2588217"/>
              <a:gd name="connsiteY2" fmla="*/ 1890793 h 2159369"/>
              <a:gd name="connsiteX0" fmla="*/ 0 w 2588217"/>
              <a:gd name="connsiteY0" fmla="*/ 0 h 2101462"/>
              <a:gd name="connsiteX1" fmla="*/ 1464590 w 2588217"/>
              <a:gd name="connsiteY1" fmla="*/ 1999281 h 2101462"/>
              <a:gd name="connsiteX2" fmla="*/ 2588217 w 2588217"/>
              <a:gd name="connsiteY2" fmla="*/ 1890793 h 2101462"/>
              <a:gd name="connsiteX0" fmla="*/ 0 w 2588217"/>
              <a:gd name="connsiteY0" fmla="*/ 0 h 2134413"/>
              <a:gd name="connsiteX1" fmla="*/ 1464590 w 2588217"/>
              <a:gd name="connsiteY1" fmla="*/ 1976034 h 2134413"/>
              <a:gd name="connsiteX2" fmla="*/ 2588217 w 2588217"/>
              <a:gd name="connsiteY2" fmla="*/ 1867546 h 2134413"/>
              <a:gd name="connsiteX0" fmla="*/ 0 w 2588217"/>
              <a:gd name="connsiteY0" fmla="*/ 0 h 2100285"/>
              <a:gd name="connsiteX1" fmla="*/ 1464590 w 2588217"/>
              <a:gd name="connsiteY1" fmla="*/ 1976034 h 2100285"/>
              <a:gd name="connsiteX2" fmla="*/ 2588217 w 2588217"/>
              <a:gd name="connsiteY2" fmla="*/ 1867546 h 2100285"/>
              <a:gd name="connsiteX0" fmla="*/ 0 w 2588217"/>
              <a:gd name="connsiteY0" fmla="*/ 0 h 2086689"/>
              <a:gd name="connsiteX1" fmla="*/ 1464590 w 2588217"/>
              <a:gd name="connsiteY1" fmla="*/ 1976034 h 2086689"/>
              <a:gd name="connsiteX2" fmla="*/ 2588217 w 2588217"/>
              <a:gd name="connsiteY2" fmla="*/ 1867546 h 2086689"/>
              <a:gd name="connsiteX0" fmla="*/ 0 w 2588217"/>
              <a:gd name="connsiteY0" fmla="*/ 0 h 1867546"/>
              <a:gd name="connsiteX1" fmla="*/ 2588217 w 2588217"/>
              <a:gd name="connsiteY1" fmla="*/ 1867546 h 1867546"/>
              <a:gd name="connsiteX0" fmla="*/ 0 w 2588217"/>
              <a:gd name="connsiteY0" fmla="*/ 0 h 2013239"/>
              <a:gd name="connsiteX1" fmla="*/ 2588217 w 2588217"/>
              <a:gd name="connsiteY1" fmla="*/ 1867546 h 2013239"/>
              <a:gd name="connsiteX0" fmla="*/ 0 w 2588217"/>
              <a:gd name="connsiteY0" fmla="*/ 0 h 2047053"/>
              <a:gd name="connsiteX1" fmla="*/ 2588217 w 2588217"/>
              <a:gd name="connsiteY1" fmla="*/ 1867546 h 2047053"/>
              <a:gd name="connsiteX0" fmla="*/ 0 w 2588217"/>
              <a:gd name="connsiteY0" fmla="*/ 0 h 2098972"/>
              <a:gd name="connsiteX1" fmla="*/ 2588217 w 2588217"/>
              <a:gd name="connsiteY1" fmla="*/ 1867546 h 2098972"/>
              <a:gd name="connsiteX0" fmla="*/ 0 w 2588217"/>
              <a:gd name="connsiteY0" fmla="*/ 0 h 1960418"/>
              <a:gd name="connsiteX1" fmla="*/ 2588217 w 2588217"/>
              <a:gd name="connsiteY1" fmla="*/ 1712563 h 1960418"/>
              <a:gd name="connsiteX0" fmla="*/ 0 w 2634712"/>
              <a:gd name="connsiteY0" fmla="*/ 0 h 1953547"/>
              <a:gd name="connsiteX1" fmla="*/ 2634712 w 2634712"/>
              <a:gd name="connsiteY1" fmla="*/ 1704814 h 1953547"/>
              <a:gd name="connsiteX0" fmla="*/ 0 w 2712203"/>
              <a:gd name="connsiteY0" fmla="*/ 0 h 1864780"/>
              <a:gd name="connsiteX1" fmla="*/ 2712203 w 2712203"/>
              <a:gd name="connsiteY1" fmla="*/ 1604075 h 1864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12203" h="1864780">
                <a:moveTo>
                  <a:pt x="0" y="0"/>
                </a:moveTo>
                <a:cubicBezTo>
                  <a:pt x="452034" y="1126210"/>
                  <a:pt x="1407762" y="2430652"/>
                  <a:pt x="2712203" y="1604075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2439722" y="971490"/>
            <a:ext cx="17029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Write request</a:t>
            </a:r>
            <a:endParaRPr lang="en-US" sz="2000" dirty="0">
              <a:solidFill>
                <a:schemeClr val="accent4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434882" y="3657600"/>
            <a:ext cx="2222718" cy="228600"/>
            <a:chOff x="5930682" y="6172200"/>
            <a:chExt cx="2222718" cy="228600"/>
          </a:xfrm>
        </p:grpSpPr>
        <p:sp>
          <p:nvSpPr>
            <p:cNvPr id="125" name="Rectangle 124"/>
            <p:cNvSpPr/>
            <p:nvPr/>
          </p:nvSpPr>
          <p:spPr>
            <a:xfrm>
              <a:off x="7620000" y="6172200"/>
              <a:ext cx="533400" cy="2286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620000" y="6172200"/>
              <a:ext cx="152400" cy="228600"/>
            </a:xfrm>
            <a:prstGeom prst="rect">
              <a:avLst/>
            </a:prstGeom>
            <a:solidFill>
              <a:srgbClr val="9AB3E6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772400" y="6172200"/>
              <a:ext cx="76200" cy="228600"/>
            </a:xfrm>
            <a:prstGeom prst="rect">
              <a:avLst/>
            </a:prstGeom>
            <a:solidFill>
              <a:srgbClr val="5781D5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848600" y="6172200"/>
              <a:ext cx="76200" cy="228600"/>
            </a:xfrm>
            <a:prstGeom prst="rect">
              <a:avLst/>
            </a:prstGeom>
            <a:solidFill>
              <a:srgbClr val="E1E8F7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7924800" y="6172200"/>
              <a:ext cx="152400" cy="228600"/>
            </a:xfrm>
            <a:prstGeom prst="rect">
              <a:avLst/>
            </a:prstGeom>
            <a:solidFill>
              <a:srgbClr val="FFBAC7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930682" y="6172200"/>
              <a:ext cx="533400" cy="2286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492498" y="6172200"/>
              <a:ext cx="533400" cy="2286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056894" y="6172200"/>
              <a:ext cx="533400" cy="2286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132" name="Straight Arrow Connector 131"/>
          <p:cNvCxnSpPr/>
          <p:nvPr/>
        </p:nvCxnSpPr>
        <p:spPr>
          <a:xfrm>
            <a:off x="3733800" y="3771900"/>
            <a:ext cx="228600" cy="0"/>
          </a:xfrm>
          <a:prstGeom prst="straightConnector1">
            <a:avLst/>
          </a:prstGeom>
          <a:ln w="19050" cap="rnd">
            <a:solidFill>
              <a:srgbClr val="4974CB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57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failures: backups must guarantee durability of buffered data:</a:t>
            </a:r>
          </a:p>
          <a:p>
            <a:pPr lvl="1"/>
            <a:r>
              <a:rPr lang="en-US" dirty="0" smtClean="0"/>
              <a:t>Per-server battery backups?</a:t>
            </a:r>
          </a:p>
          <a:p>
            <a:pPr lvl="1"/>
            <a:r>
              <a:rPr lang="en-US" dirty="0" smtClean="0"/>
              <a:t>DIMMs with built-in flash backup?</a:t>
            </a:r>
          </a:p>
          <a:p>
            <a:pPr lvl="1"/>
            <a:r>
              <a:rPr lang="en-US" dirty="0" smtClean="0"/>
              <a:t>Caches on enterprise disk controllers?</a:t>
            </a:r>
          </a:p>
          <a:p>
            <a:r>
              <a:rPr lang="en-US" dirty="0" smtClean="0"/>
              <a:t>Server crashes:</a:t>
            </a:r>
          </a:p>
          <a:p>
            <a:pPr lvl="1"/>
            <a:r>
              <a:rPr lang="en-US" dirty="0" smtClean="0"/>
              <a:t>Must replay log to reconstruct data</a:t>
            </a:r>
          </a:p>
          <a:p>
            <a:pPr lvl="1"/>
            <a:r>
              <a:rPr lang="en-US" dirty="0" smtClean="0"/>
              <a:t>Meanwhile, data is unavailable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Solution: fast crash recovery (1-2 seconds)</a:t>
            </a:r>
          </a:p>
          <a:p>
            <a:pPr lvl="1"/>
            <a:r>
              <a:rPr lang="en-US" dirty="0" smtClean="0"/>
              <a:t>If fast enough, failures will not be noticed</a:t>
            </a:r>
          </a:p>
          <a:p>
            <a:r>
              <a:rPr lang="en-US" dirty="0" smtClean="0"/>
              <a:t>Key to fast recovery: use system scale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463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Master chooses backups statically</a:t>
            </a:r>
          </a:p>
          <a:p>
            <a:pPr lvl="1"/>
            <a:r>
              <a:rPr lang="en-US" dirty="0" smtClean="0"/>
              <a:t>Each backup mirrors entire log for master</a:t>
            </a:r>
            <a:endParaRPr lang="en-US" dirty="0"/>
          </a:p>
          <a:p>
            <a:r>
              <a:rPr lang="en-US" dirty="0" smtClean="0"/>
              <a:t>Crash recovery:</a:t>
            </a:r>
          </a:p>
          <a:p>
            <a:pPr lvl="1"/>
            <a:r>
              <a:rPr lang="en-US" dirty="0" smtClean="0"/>
              <a:t>Choose recovery master</a:t>
            </a:r>
          </a:p>
          <a:p>
            <a:pPr lvl="1"/>
            <a:r>
              <a:rPr lang="en-US" dirty="0" smtClean="0"/>
              <a:t>Backups read log info from disk</a:t>
            </a:r>
          </a:p>
          <a:p>
            <a:pPr lvl="1"/>
            <a:r>
              <a:rPr lang="en-US" dirty="0" smtClean="0"/>
              <a:t>Transfer logs to recovery master</a:t>
            </a:r>
          </a:p>
          <a:p>
            <a:pPr lvl="1"/>
            <a:r>
              <a:rPr lang="en-US" dirty="0" smtClean="0"/>
              <a:t>Recovery master replays log</a:t>
            </a:r>
          </a:p>
          <a:p>
            <a:r>
              <a:rPr lang="en-US" dirty="0" smtClean="0"/>
              <a:t>First bottleneck: disk bandwidth:</a:t>
            </a:r>
          </a:p>
          <a:p>
            <a:pPr lvl="1"/>
            <a:r>
              <a:rPr lang="en-US" dirty="0" smtClean="0"/>
              <a:t>64 GB / 3 backups / 100 MB/sec/disk</a:t>
            </a:r>
            <a:br>
              <a:rPr lang="en-US" dirty="0" smtClean="0"/>
            </a:br>
            <a:r>
              <a:rPr lang="en-US" dirty="0" smtClean="0"/>
              <a:t>≈ </a:t>
            </a:r>
            <a:r>
              <a:rPr lang="en-US" dirty="0" smtClean="0">
                <a:solidFill>
                  <a:schemeClr val="accent4"/>
                </a:solidFill>
              </a:rPr>
              <a:t>210 seconds</a:t>
            </a:r>
          </a:p>
          <a:p>
            <a:r>
              <a:rPr lang="en-US" dirty="0" smtClean="0"/>
              <a:t>Solution: more disks (and backups)</a:t>
            </a:r>
          </a:p>
        </p:txBody>
      </p:sp>
      <p:sp>
        <p:nvSpPr>
          <p:cNvPr id="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2, 2012</a:t>
            </a:r>
            <a:endParaRPr lang="en-US"/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9A6EB875-1A3F-4778-8273-9501628D5B97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Recovery, First Try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7315200" y="2209800"/>
            <a:ext cx="609600" cy="4953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66804" y="1600200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477000" y="3352800"/>
            <a:ext cx="609600" cy="936625"/>
            <a:chOff x="6553200" y="3581400"/>
            <a:chExt cx="609600" cy="936625"/>
          </a:xfrm>
        </p:grpSpPr>
        <p:grpSp>
          <p:nvGrpSpPr>
            <p:cNvPr id="225319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25320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1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2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3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" name="Rounded Rectangle 66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25324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7111335" y="4343400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781801" y="2705100"/>
            <a:ext cx="702590" cy="647700"/>
          </a:xfrm>
          <a:custGeom>
            <a:avLst/>
            <a:gdLst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395207"/>
              <a:gd name="connsiteY0" fmla="*/ 643180 h 643180"/>
              <a:gd name="connsiteX1" fmla="*/ 395207 w 395207"/>
              <a:gd name="connsiteY1" fmla="*/ 0 h 643180"/>
              <a:gd name="connsiteX0" fmla="*/ 0 w 395207"/>
              <a:gd name="connsiteY0" fmla="*/ 643180 h 643180"/>
              <a:gd name="connsiteX1" fmla="*/ 395207 w 395207"/>
              <a:gd name="connsiteY1" fmla="*/ 0 h 64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5207" h="643180">
                <a:moveTo>
                  <a:pt x="0" y="643180"/>
                </a:moveTo>
                <a:cubicBezTo>
                  <a:pt x="1937" y="136901"/>
                  <a:pt x="391333" y="397790"/>
                  <a:pt x="395207" y="0"/>
                </a:cubicBezTo>
              </a:path>
            </a:pathLst>
          </a:custGeom>
          <a:ln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 flipH="1">
            <a:off x="7758192" y="2705100"/>
            <a:ext cx="700007" cy="647700"/>
          </a:xfrm>
          <a:custGeom>
            <a:avLst/>
            <a:gdLst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395207"/>
              <a:gd name="connsiteY0" fmla="*/ 643180 h 643180"/>
              <a:gd name="connsiteX1" fmla="*/ 395207 w 395207"/>
              <a:gd name="connsiteY1" fmla="*/ 0 h 643180"/>
              <a:gd name="connsiteX0" fmla="*/ 0 w 395207"/>
              <a:gd name="connsiteY0" fmla="*/ 643180 h 643180"/>
              <a:gd name="connsiteX1" fmla="*/ 395207 w 395207"/>
              <a:gd name="connsiteY1" fmla="*/ 0 h 64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5207" h="643180">
                <a:moveTo>
                  <a:pt x="0" y="643180"/>
                </a:moveTo>
                <a:cubicBezTo>
                  <a:pt x="1937" y="136901"/>
                  <a:pt x="391333" y="397790"/>
                  <a:pt x="395207" y="0"/>
                </a:cubicBezTo>
              </a:path>
            </a:pathLst>
          </a:custGeom>
          <a:ln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7315200" y="3352800"/>
            <a:ext cx="609600" cy="936625"/>
            <a:chOff x="6553200" y="3581400"/>
            <a:chExt cx="609600" cy="936625"/>
          </a:xfrm>
        </p:grpSpPr>
        <p:grpSp>
          <p:nvGrpSpPr>
            <p:cNvPr id="91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94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" name="Rounded Rectangle 91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93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153400" y="3352800"/>
            <a:ext cx="609600" cy="936625"/>
            <a:chOff x="6553200" y="3581400"/>
            <a:chExt cx="609600" cy="936625"/>
          </a:xfrm>
        </p:grpSpPr>
        <p:grpSp>
          <p:nvGrpSpPr>
            <p:cNvPr id="34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37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Rounded Rectangle 34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36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" name="Straight Connector 9"/>
          <p:cNvCxnSpPr>
            <a:stCxn id="92" idx="0"/>
            <a:endCxn id="2" idx="2"/>
          </p:cNvCxnSpPr>
          <p:nvPr/>
        </p:nvCxnSpPr>
        <p:spPr>
          <a:xfrm flipV="1">
            <a:off x="7620000" y="2705100"/>
            <a:ext cx="0" cy="647700"/>
          </a:xfrm>
          <a:prstGeom prst="line">
            <a:avLst/>
          </a:prstGeom>
          <a:ln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2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2, 2012</a:t>
            </a:r>
            <a:endParaRPr lang="en-US"/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RAMCloud</a:t>
            </a:r>
            <a:endParaRPr lang="en-US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A6EB875-1A3F-4778-8273-9501628D5B97}" type="slidenum">
              <a:rPr lang="en-US"/>
              <a:pPr/>
              <a:t>18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Recovery, </a:t>
            </a:r>
            <a:r>
              <a:rPr lang="en-US" dirty="0" smtClean="0"/>
              <a:t>Second </a:t>
            </a:r>
            <a:r>
              <a:rPr lang="en-US" dirty="0"/>
              <a:t>Try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3048000"/>
          </a:xfrm>
        </p:spPr>
        <p:txBody>
          <a:bodyPr/>
          <a:lstStyle/>
          <a:p>
            <a:r>
              <a:rPr lang="en-US" dirty="0" smtClean="0"/>
              <a:t>Scatter logs:</a:t>
            </a:r>
          </a:p>
          <a:p>
            <a:pPr lvl="1"/>
            <a:r>
              <a:rPr lang="en-US" dirty="0" smtClean="0"/>
              <a:t>Each log divided into 8MB </a:t>
            </a:r>
            <a:r>
              <a:rPr lang="en-US" dirty="0" smtClean="0">
                <a:solidFill>
                  <a:schemeClr val="accent4"/>
                </a:solidFill>
              </a:rPr>
              <a:t>segments</a:t>
            </a:r>
          </a:p>
          <a:p>
            <a:pPr lvl="1"/>
            <a:r>
              <a:rPr lang="en-US" dirty="0" smtClean="0"/>
              <a:t>Master chooses different backups for each segment (randomly)</a:t>
            </a:r>
          </a:p>
          <a:p>
            <a:pPr lvl="1"/>
            <a:r>
              <a:rPr lang="en-US" dirty="0" smtClean="0"/>
              <a:t>Segments scattered across all servers in the cluster</a:t>
            </a:r>
          </a:p>
          <a:p>
            <a:r>
              <a:rPr lang="en-US" dirty="0" smtClean="0"/>
              <a:t>Crash recovery:</a:t>
            </a:r>
          </a:p>
          <a:p>
            <a:pPr lvl="1"/>
            <a:r>
              <a:rPr lang="en-US" dirty="0" smtClean="0"/>
              <a:t>All backups read from disk in parallel</a:t>
            </a:r>
          </a:p>
          <a:p>
            <a:pPr lvl="1"/>
            <a:r>
              <a:rPr lang="en-US" dirty="0" smtClean="0"/>
              <a:t>Transmit data over network to recovery master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4343400" y="4191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37007" y="4146262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68" name="Group 39"/>
          <p:cNvGrpSpPr>
            <a:grpSpLocks/>
          </p:cNvGrpSpPr>
          <p:nvPr/>
        </p:nvGrpSpPr>
        <p:grpSpPr bwMode="auto">
          <a:xfrm>
            <a:off x="4419600" y="5943600"/>
            <a:ext cx="457200" cy="327025"/>
            <a:chOff x="3744" y="1584"/>
            <a:chExt cx="336" cy="240"/>
          </a:xfrm>
        </p:grpSpPr>
        <p:sp>
          <p:nvSpPr>
            <p:cNvPr id="71" name="Oval 40"/>
            <p:cNvSpPr>
              <a:spLocks noChangeArrowheads="1"/>
            </p:cNvSpPr>
            <p:nvPr/>
          </p:nvSpPr>
          <p:spPr bwMode="auto">
            <a:xfrm>
              <a:off x="3744" y="172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41"/>
            <p:cNvSpPr>
              <a:spLocks noChangeArrowheads="1"/>
            </p:cNvSpPr>
            <p:nvPr/>
          </p:nvSpPr>
          <p:spPr bwMode="auto">
            <a:xfrm>
              <a:off x="3744" y="168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Oval 42"/>
            <p:cNvSpPr>
              <a:spLocks noChangeArrowheads="1"/>
            </p:cNvSpPr>
            <p:nvPr/>
          </p:nvSpPr>
          <p:spPr bwMode="auto">
            <a:xfrm>
              <a:off x="3744" y="163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43"/>
            <p:cNvSpPr>
              <a:spLocks noChangeArrowheads="1"/>
            </p:cNvSpPr>
            <p:nvPr/>
          </p:nvSpPr>
          <p:spPr bwMode="auto">
            <a:xfrm>
              <a:off x="3744" y="1584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" name="Rounded Rectangle 68"/>
          <p:cNvSpPr/>
          <p:nvPr/>
        </p:nvSpPr>
        <p:spPr>
          <a:xfrm>
            <a:off x="4343400" y="5329981"/>
            <a:ext cx="609600" cy="46121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70" name="AutoShape 44"/>
          <p:cNvSpPr>
            <a:spLocks noChangeArrowheads="1"/>
          </p:cNvSpPr>
          <p:nvPr/>
        </p:nvSpPr>
        <p:spPr bwMode="auto">
          <a:xfrm>
            <a:off x="4495800" y="5748203"/>
            <a:ext cx="304800" cy="276225"/>
          </a:xfrm>
          <a:prstGeom prst="upArrow">
            <a:avLst>
              <a:gd name="adj1" fmla="val 50000"/>
              <a:gd name="adj2" fmla="val 58046"/>
            </a:avLst>
          </a:prstGeom>
          <a:solidFill>
            <a:srgbClr val="F4DEC8"/>
          </a:solidFill>
          <a:ln w="12700" algn="ctr">
            <a:solidFill>
              <a:srgbClr val="90561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791337" y="5270212"/>
            <a:ext cx="1037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6C00"/>
                </a:solidFill>
              </a:rPr>
              <a:t>~1000</a:t>
            </a:r>
            <a:br>
              <a:rPr lang="en-US" sz="1600" b="1" dirty="0" smtClean="0">
                <a:solidFill>
                  <a:srgbClr val="006C00"/>
                </a:solidFill>
              </a:rPr>
            </a:br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6019800" y="5334000"/>
            <a:ext cx="609600" cy="936625"/>
            <a:chOff x="6553200" y="3581400"/>
            <a:chExt cx="609600" cy="936625"/>
          </a:xfrm>
        </p:grpSpPr>
        <p:grpSp>
          <p:nvGrpSpPr>
            <p:cNvPr id="79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82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0" name="Rounded Rectangle 79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81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181600" y="5334000"/>
            <a:ext cx="609600" cy="936625"/>
            <a:chOff x="6553200" y="3581400"/>
            <a:chExt cx="609600" cy="936625"/>
          </a:xfrm>
        </p:grpSpPr>
        <p:grpSp>
          <p:nvGrpSpPr>
            <p:cNvPr id="87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90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8" name="Rounded Rectangle 87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89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6858000" y="5334000"/>
            <a:ext cx="609600" cy="936625"/>
            <a:chOff x="6553200" y="3581400"/>
            <a:chExt cx="609600" cy="936625"/>
          </a:xfrm>
        </p:grpSpPr>
        <p:grpSp>
          <p:nvGrpSpPr>
            <p:cNvPr id="95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98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6" name="Rounded Rectangle 95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97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505200" y="5334000"/>
            <a:ext cx="609600" cy="936625"/>
            <a:chOff x="6553200" y="3581400"/>
            <a:chExt cx="609600" cy="936625"/>
          </a:xfrm>
        </p:grpSpPr>
        <p:grpSp>
          <p:nvGrpSpPr>
            <p:cNvPr id="103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06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" name="Rounded Rectangle 103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05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667000" y="5334000"/>
            <a:ext cx="609600" cy="936625"/>
            <a:chOff x="6553200" y="3581400"/>
            <a:chExt cx="609600" cy="936625"/>
          </a:xfrm>
        </p:grpSpPr>
        <p:grpSp>
          <p:nvGrpSpPr>
            <p:cNvPr id="111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14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" name="Rounded Rectangle 111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13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828800" y="5334000"/>
            <a:ext cx="609600" cy="936625"/>
            <a:chOff x="6553200" y="3581400"/>
            <a:chExt cx="609600" cy="936625"/>
          </a:xfrm>
        </p:grpSpPr>
        <p:grpSp>
          <p:nvGrpSpPr>
            <p:cNvPr id="119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22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0" name="Rounded Rectangle 119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21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" name="Straight Connector 4"/>
          <p:cNvCxnSpPr>
            <a:stCxn id="69" idx="0"/>
            <a:endCxn id="65" idx="2"/>
          </p:cNvCxnSpPr>
          <p:nvPr/>
        </p:nvCxnSpPr>
        <p:spPr>
          <a:xfrm flipV="1">
            <a:off x="4648200" y="4648200"/>
            <a:ext cx="0" cy="681781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5486400" y="5101025"/>
            <a:ext cx="0" cy="2329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2133600" y="4953000"/>
            <a:ext cx="0" cy="38100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133600" y="4953000"/>
            <a:ext cx="2286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2971800" y="5029200"/>
            <a:ext cx="1524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3810000" y="5105400"/>
            <a:ext cx="762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6324600" y="5024825"/>
            <a:ext cx="0" cy="3091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2971800" y="5029200"/>
            <a:ext cx="0" cy="3091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3810000" y="5105400"/>
            <a:ext cx="0" cy="2329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7162800" y="4953000"/>
            <a:ext cx="0" cy="38100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4724400" y="5105400"/>
            <a:ext cx="762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4800600" y="5029200"/>
            <a:ext cx="1524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4876800" y="4953000"/>
            <a:ext cx="2286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419600" y="4648200"/>
            <a:ext cx="0" cy="304800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495800" y="4648200"/>
            <a:ext cx="0" cy="37662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4572000" y="4648200"/>
            <a:ext cx="0" cy="44837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4724400" y="4648200"/>
            <a:ext cx="0" cy="44837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4800600" y="4648200"/>
            <a:ext cx="0" cy="37662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V="1">
            <a:off x="4876800" y="4648200"/>
            <a:ext cx="0" cy="304800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9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Disk no longer a bottleneck:</a:t>
            </a:r>
          </a:p>
          <a:p>
            <a:pPr lvl="1"/>
            <a:r>
              <a:rPr lang="en-US" dirty="0" smtClean="0"/>
              <a:t>64 GB / 8 MB/segment / 1000 backups ≈ 8 segments/backup</a:t>
            </a:r>
          </a:p>
          <a:p>
            <a:pPr lvl="1"/>
            <a:r>
              <a:rPr lang="en-US" dirty="0" smtClean="0"/>
              <a:t>100ms/segment to read from disk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0.8 second </a:t>
            </a:r>
            <a:r>
              <a:rPr lang="en-US" dirty="0" smtClean="0"/>
              <a:t>to read all segments in parallel</a:t>
            </a:r>
          </a:p>
          <a:p>
            <a:r>
              <a:rPr lang="en-US" dirty="0" smtClean="0"/>
              <a:t>Second bottleneck: NIC on recovery master</a:t>
            </a:r>
          </a:p>
          <a:p>
            <a:pPr lvl="1"/>
            <a:r>
              <a:rPr lang="en-US" dirty="0" smtClean="0"/>
              <a:t>64 GB / 10 </a:t>
            </a:r>
            <a:r>
              <a:rPr lang="en-US" dirty="0" err="1" smtClean="0"/>
              <a:t>Gbits</a:t>
            </a:r>
            <a:r>
              <a:rPr lang="en-US" dirty="0" smtClean="0"/>
              <a:t>/second ≈ </a:t>
            </a:r>
            <a:r>
              <a:rPr lang="en-US" dirty="0" smtClean="0">
                <a:solidFill>
                  <a:schemeClr val="accent4"/>
                </a:solidFill>
              </a:rPr>
              <a:t>60 seconds</a:t>
            </a:r>
          </a:p>
          <a:p>
            <a:pPr lvl="1"/>
            <a:r>
              <a:rPr lang="en-US" dirty="0" smtClean="0"/>
              <a:t>Recovery master CPU is also a bottleneck</a:t>
            </a:r>
          </a:p>
          <a:p>
            <a:r>
              <a:rPr lang="en-US" dirty="0" smtClean="0"/>
              <a:t>Solution: more recovery masters</a:t>
            </a:r>
          </a:p>
          <a:p>
            <a:pPr lvl="1"/>
            <a:r>
              <a:rPr lang="en-US" dirty="0" smtClean="0"/>
              <a:t>Spread work over 100 recovery masters</a:t>
            </a:r>
          </a:p>
          <a:p>
            <a:pPr lvl="1"/>
            <a:r>
              <a:rPr lang="en-US" dirty="0" smtClean="0"/>
              <a:t>64 GB / 10 </a:t>
            </a:r>
            <a:r>
              <a:rPr lang="en-US" dirty="0" err="1" smtClean="0"/>
              <a:t>Gbits</a:t>
            </a:r>
            <a:r>
              <a:rPr lang="en-US" dirty="0" smtClean="0"/>
              <a:t>/second / 100 masters ≈ </a:t>
            </a:r>
            <a:r>
              <a:rPr lang="en-US" dirty="0" smtClean="0">
                <a:solidFill>
                  <a:schemeClr val="accent4"/>
                </a:solidFill>
              </a:rPr>
              <a:t>0.6 second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Scattered Logs,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90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in Storage Systems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844658" y="1480088"/>
            <a:ext cx="7679410" cy="4200041"/>
          </a:xfrm>
          <a:custGeom>
            <a:avLst/>
            <a:gdLst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79410" h="4200041">
                <a:moveTo>
                  <a:pt x="0" y="4200041"/>
                </a:moveTo>
                <a:cubicBezTo>
                  <a:pt x="3667932" y="4125132"/>
                  <a:pt x="6762428" y="3949485"/>
                  <a:pt x="7679410" y="0"/>
                </a:cubicBezTo>
              </a:path>
            </a:pathLst>
          </a:custGeom>
          <a:ln w="88900" cap="rnd">
            <a:solidFill>
              <a:srgbClr val="193877"/>
            </a:solidFill>
            <a:tailEnd type="arrow" w="lg" len="lg"/>
          </a:ln>
          <a:effectLst>
            <a:outerShdw blurRad="101600" dist="889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844658" y="5867400"/>
            <a:ext cx="7537342" cy="0"/>
          </a:xfrm>
          <a:prstGeom prst="line">
            <a:avLst/>
          </a:prstGeom>
          <a:ln w="2540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8486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960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3434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908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382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8579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1970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2708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1980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023441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1990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7760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2000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75286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2010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465520" y="4349087"/>
            <a:ext cx="1385956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UNIX buffer</a:t>
            </a:r>
            <a:br>
              <a:rPr lang="en-US" dirty="0"/>
            </a:br>
            <a:r>
              <a:rPr lang="en-US" dirty="0"/>
              <a:t>cache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371600" y="3239869"/>
            <a:ext cx="1595309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Main-memory</a:t>
            </a:r>
            <a:br>
              <a:rPr lang="en-US" dirty="0"/>
            </a:br>
            <a:r>
              <a:rPr lang="en-US" dirty="0"/>
              <a:t>databases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88837" y="3958478"/>
            <a:ext cx="1133644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Large file</a:t>
            </a:r>
            <a:br>
              <a:rPr lang="en-US" dirty="0"/>
            </a:br>
            <a:r>
              <a:rPr lang="en-US" dirty="0"/>
              <a:t>caches</a:t>
            </a:r>
          </a:p>
        </p:txBody>
      </p:sp>
      <p:sp>
        <p:nvSpPr>
          <p:cNvPr id="65" name="Oval 64"/>
          <p:cNvSpPr/>
          <p:nvPr/>
        </p:nvSpPr>
        <p:spPr>
          <a:xfrm>
            <a:off x="1429319" y="5515383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054058" y="543530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810892" y="5347485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404275" y="4461500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064245" y="390872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336756" y="3603927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737488" y="420577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4122549" y="3040818"/>
            <a:ext cx="1915910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Web indexes</a:t>
            </a:r>
            <a:br>
              <a:rPr lang="en-US" dirty="0"/>
            </a:br>
            <a:r>
              <a:rPr lang="en-US" dirty="0"/>
              <a:t>entirely in DRAM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150971" y="2438400"/>
            <a:ext cx="1441420" cy="369332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memcached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591408" y="1233100"/>
            <a:ext cx="1937389" cy="923330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Facebook:</a:t>
            </a:r>
            <a:br>
              <a:rPr lang="en-US" dirty="0"/>
            </a:br>
            <a:r>
              <a:rPr lang="en-US" dirty="0"/>
              <a:t>200 TB total data</a:t>
            </a:r>
            <a:br>
              <a:rPr lang="en-US" dirty="0"/>
            </a:br>
            <a:r>
              <a:rPr lang="en-US" dirty="0"/>
              <a:t>150 TB cache!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094371" y="4888992"/>
            <a:ext cx="1595309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Main-memory</a:t>
            </a:r>
            <a:br>
              <a:rPr lang="en-US" dirty="0"/>
            </a:br>
            <a:r>
              <a:rPr lang="en-US" dirty="0"/>
              <a:t>DBs, again</a:t>
            </a:r>
          </a:p>
        </p:txBody>
      </p:sp>
      <p:cxnSp>
        <p:nvCxnSpPr>
          <p:cNvPr id="77" name="Straight Connector 76"/>
          <p:cNvCxnSpPr>
            <a:stCxn id="65" idx="0"/>
          </p:cNvCxnSpPr>
          <p:nvPr/>
        </p:nvCxnSpPr>
        <p:spPr>
          <a:xfrm flipV="1">
            <a:off x="1585148" y="4995418"/>
            <a:ext cx="0" cy="519965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6" idx="1"/>
            <a:endCxn id="50" idx="2"/>
          </p:cNvCxnSpPr>
          <p:nvPr/>
        </p:nvCxnSpPr>
        <p:spPr>
          <a:xfrm flipH="1" flipV="1">
            <a:off x="2169255" y="3886200"/>
            <a:ext cx="930444" cy="1591082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7" idx="0"/>
            <a:endCxn id="51" idx="2"/>
          </p:cNvCxnSpPr>
          <p:nvPr/>
        </p:nvCxnSpPr>
        <p:spPr>
          <a:xfrm flipH="1" flipV="1">
            <a:off x="3955659" y="4604809"/>
            <a:ext cx="11062" cy="742676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72" idx="2"/>
          </p:cNvCxnSpPr>
          <p:nvPr/>
        </p:nvCxnSpPr>
        <p:spPr>
          <a:xfrm flipH="1" flipV="1">
            <a:off x="5080504" y="3687149"/>
            <a:ext cx="1343543" cy="838356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6324600" y="2807980"/>
            <a:ext cx="502403" cy="1407559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7336756" y="2156430"/>
            <a:ext cx="102430" cy="1454675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284203" y="4207790"/>
            <a:ext cx="244594" cy="681202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66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371600"/>
          </a:xfrm>
        </p:spPr>
        <p:txBody>
          <a:bodyPr/>
          <a:lstStyle/>
          <a:p>
            <a:r>
              <a:rPr lang="en-US" dirty="0" smtClean="0"/>
              <a:t>Divide each master’s data into </a:t>
            </a:r>
            <a:r>
              <a:rPr lang="en-US" dirty="0" smtClean="0">
                <a:solidFill>
                  <a:schemeClr val="accent4"/>
                </a:solidFill>
              </a:rPr>
              <a:t>partitions</a:t>
            </a:r>
          </a:p>
          <a:p>
            <a:pPr lvl="1"/>
            <a:r>
              <a:rPr lang="en-US" dirty="0" smtClean="0"/>
              <a:t>Recover each partition on a separate recovery master</a:t>
            </a:r>
          </a:p>
          <a:p>
            <a:pPr lvl="1"/>
            <a:r>
              <a:rPr lang="en-US" dirty="0" smtClean="0"/>
              <a:t>Partitions based on tables &amp; key ranges, </a:t>
            </a:r>
            <a:r>
              <a:rPr lang="en-US" i="1" dirty="0" smtClean="0"/>
              <a:t>not log segment</a:t>
            </a:r>
          </a:p>
          <a:p>
            <a:pPr lvl="1"/>
            <a:r>
              <a:rPr lang="en-US" dirty="0" smtClean="0"/>
              <a:t>Each backup divides its log data among recovery masters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Recovery, Third Try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3365212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Masters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4038600" y="5334000"/>
            <a:ext cx="457200" cy="327025"/>
            <a:chOff x="3744" y="1584"/>
            <a:chExt cx="336" cy="240"/>
          </a:xfrm>
        </p:grpSpPr>
        <p:sp>
          <p:nvSpPr>
            <p:cNvPr id="10" name="Oval 40"/>
            <p:cNvSpPr>
              <a:spLocks noChangeArrowheads="1"/>
            </p:cNvSpPr>
            <p:nvPr/>
          </p:nvSpPr>
          <p:spPr bwMode="auto">
            <a:xfrm>
              <a:off x="3744" y="172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41"/>
            <p:cNvSpPr>
              <a:spLocks noChangeArrowheads="1"/>
            </p:cNvSpPr>
            <p:nvPr/>
          </p:nvSpPr>
          <p:spPr bwMode="auto">
            <a:xfrm>
              <a:off x="3744" y="168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42"/>
            <p:cNvSpPr>
              <a:spLocks noChangeArrowheads="1"/>
            </p:cNvSpPr>
            <p:nvPr/>
          </p:nvSpPr>
          <p:spPr bwMode="auto">
            <a:xfrm>
              <a:off x="3744" y="163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43"/>
            <p:cNvSpPr>
              <a:spLocks noChangeArrowheads="1"/>
            </p:cNvSpPr>
            <p:nvPr/>
          </p:nvSpPr>
          <p:spPr bwMode="auto">
            <a:xfrm>
              <a:off x="3744" y="1584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3962400" y="4720381"/>
            <a:ext cx="609600" cy="46121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5" name="AutoShape 44"/>
          <p:cNvSpPr>
            <a:spLocks noChangeArrowheads="1"/>
          </p:cNvSpPr>
          <p:nvPr/>
        </p:nvSpPr>
        <p:spPr bwMode="auto">
          <a:xfrm>
            <a:off x="4114800" y="5138603"/>
            <a:ext cx="304800" cy="276225"/>
          </a:xfrm>
          <a:prstGeom prst="upArrow">
            <a:avLst>
              <a:gd name="adj1" fmla="val 50000"/>
              <a:gd name="adj2" fmla="val 58046"/>
            </a:avLst>
          </a:prstGeom>
          <a:solidFill>
            <a:srgbClr val="F4DEC8"/>
          </a:solidFill>
          <a:ln w="12700" algn="ctr">
            <a:solidFill>
              <a:srgbClr val="90561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10337" y="4781713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638800" y="4724400"/>
            <a:ext cx="609600" cy="936625"/>
            <a:chOff x="6553200" y="3581400"/>
            <a:chExt cx="609600" cy="936625"/>
          </a:xfrm>
        </p:grpSpPr>
        <p:grpSp>
          <p:nvGrpSpPr>
            <p:cNvPr id="18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1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" name="Rounded Rectangle 18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0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800600" y="4724400"/>
            <a:ext cx="609600" cy="936625"/>
            <a:chOff x="6553200" y="3581400"/>
            <a:chExt cx="609600" cy="936625"/>
          </a:xfrm>
        </p:grpSpPr>
        <p:grpSp>
          <p:nvGrpSpPr>
            <p:cNvPr id="26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9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" name="Rounded Rectangle 26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8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477000" y="4724400"/>
            <a:ext cx="609600" cy="936625"/>
            <a:chOff x="6553200" y="3581400"/>
            <a:chExt cx="609600" cy="936625"/>
          </a:xfrm>
        </p:grpSpPr>
        <p:grpSp>
          <p:nvGrpSpPr>
            <p:cNvPr id="34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37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Rounded Rectangle 34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36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124200" y="4724400"/>
            <a:ext cx="609600" cy="936625"/>
            <a:chOff x="6553200" y="3581400"/>
            <a:chExt cx="609600" cy="936625"/>
          </a:xfrm>
        </p:grpSpPr>
        <p:grpSp>
          <p:nvGrpSpPr>
            <p:cNvPr id="42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45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" name="Rounded Rectangle 42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44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286000" y="4724400"/>
            <a:ext cx="609600" cy="936625"/>
            <a:chOff x="6553200" y="3581400"/>
            <a:chExt cx="609600" cy="936625"/>
          </a:xfrm>
        </p:grpSpPr>
        <p:grpSp>
          <p:nvGrpSpPr>
            <p:cNvPr id="50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53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" name="Rounded Rectangle 50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52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447800" y="4724400"/>
            <a:ext cx="609600" cy="936625"/>
            <a:chOff x="6553200" y="3581400"/>
            <a:chExt cx="609600" cy="936625"/>
          </a:xfrm>
        </p:grpSpPr>
        <p:grpSp>
          <p:nvGrpSpPr>
            <p:cNvPr id="58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61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" name="Rounded Rectangle 58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60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4" name="Rounded Rectangle 83"/>
          <p:cNvSpPr/>
          <p:nvPr/>
        </p:nvSpPr>
        <p:spPr>
          <a:xfrm>
            <a:off x="14478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1546602" y="3501971"/>
            <a:ext cx="152400" cy="117529"/>
          </a:xfrm>
          <a:prstGeom prst="roundRect">
            <a:avLst/>
          </a:prstGeom>
          <a:solidFill>
            <a:srgbClr val="FFE48F"/>
          </a:solidFill>
          <a:ln w="12700">
            <a:solidFill>
              <a:srgbClr val="F2B8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806198" y="3501971"/>
            <a:ext cx="152400" cy="117529"/>
          </a:xfrm>
          <a:prstGeom prst="roundRect">
            <a:avLst/>
          </a:prstGeom>
          <a:solidFill>
            <a:srgbClr val="D5B8EA"/>
          </a:solidFill>
          <a:ln w="12700">
            <a:solidFill>
              <a:srgbClr val="9E5DC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546602" y="3695700"/>
            <a:ext cx="152400" cy="11752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15A715"/>
                </a:solidFill>
              </a:ln>
              <a:solidFill>
                <a:srgbClr val="C9F7C9"/>
              </a:solidFill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1806198" y="3695700"/>
            <a:ext cx="152400" cy="117529"/>
          </a:xfrm>
          <a:prstGeom prst="roundRect">
            <a:avLst/>
          </a:prstGeom>
          <a:solidFill>
            <a:srgbClr val="FFB3B3"/>
          </a:solidFill>
          <a:ln w="12700">
            <a:solidFill>
              <a:srgbClr val="CC2E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31242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3223002" y="3501971"/>
            <a:ext cx="152400" cy="117529"/>
          </a:xfrm>
          <a:prstGeom prst="roundRect">
            <a:avLst/>
          </a:prstGeom>
          <a:solidFill>
            <a:srgbClr val="FFE48F"/>
          </a:solidFill>
          <a:ln w="12700">
            <a:solidFill>
              <a:srgbClr val="F2B8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39624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4320798" y="3501971"/>
            <a:ext cx="152400" cy="117529"/>
          </a:xfrm>
          <a:prstGeom prst="roundRect">
            <a:avLst/>
          </a:prstGeom>
          <a:solidFill>
            <a:srgbClr val="D5B8EA"/>
          </a:solidFill>
          <a:ln w="12700">
            <a:solidFill>
              <a:srgbClr val="9E5DC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48006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4899402" y="3695700"/>
            <a:ext cx="152400" cy="11752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15A715"/>
                </a:solidFill>
              </a:ln>
              <a:solidFill>
                <a:srgbClr val="C9F7C9"/>
              </a:solidFill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56388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5997198" y="3695700"/>
            <a:ext cx="152400" cy="117529"/>
          </a:xfrm>
          <a:prstGeom prst="roundRect">
            <a:avLst/>
          </a:prstGeom>
          <a:solidFill>
            <a:srgbClr val="FFB3B3"/>
          </a:solidFill>
          <a:ln w="12700">
            <a:solidFill>
              <a:srgbClr val="CC2E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15" name="Group 114"/>
          <p:cNvGrpSpPr/>
          <p:nvPr/>
        </p:nvGrpSpPr>
        <p:grpSpPr>
          <a:xfrm>
            <a:off x="7315200" y="4724400"/>
            <a:ext cx="609600" cy="936625"/>
            <a:chOff x="6553200" y="3581400"/>
            <a:chExt cx="609600" cy="936625"/>
          </a:xfrm>
        </p:grpSpPr>
        <p:grpSp>
          <p:nvGrpSpPr>
            <p:cNvPr id="116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19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7" name="Rounded Rectangle 116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18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24" name="Straight Connector 123"/>
          <p:cNvCxnSpPr>
            <a:stCxn id="59" idx="0"/>
            <a:endCxn id="96" idx="2"/>
          </p:cNvCxnSpPr>
          <p:nvPr/>
        </p:nvCxnSpPr>
        <p:spPr>
          <a:xfrm flipV="1">
            <a:off x="1752600" y="3619500"/>
            <a:ext cx="1546602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1" idx="0"/>
          </p:cNvCxnSpPr>
          <p:nvPr/>
        </p:nvCxnSpPr>
        <p:spPr>
          <a:xfrm flipV="1">
            <a:off x="2590800" y="3619500"/>
            <a:ext cx="708402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43" idx="0"/>
            <a:endCxn id="96" idx="2"/>
          </p:cNvCxnSpPr>
          <p:nvPr/>
        </p:nvCxnSpPr>
        <p:spPr>
          <a:xfrm flipH="1" flipV="1">
            <a:off x="3299202" y="3619500"/>
            <a:ext cx="129798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4" idx="0"/>
            <a:endCxn id="96" idx="2"/>
          </p:cNvCxnSpPr>
          <p:nvPr/>
        </p:nvCxnSpPr>
        <p:spPr>
          <a:xfrm flipH="1" flipV="1">
            <a:off x="3299202" y="3619500"/>
            <a:ext cx="967998" cy="1100881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27" idx="0"/>
          </p:cNvCxnSpPr>
          <p:nvPr/>
        </p:nvCxnSpPr>
        <p:spPr>
          <a:xfrm flipH="1" flipV="1">
            <a:off x="3276600" y="3619500"/>
            <a:ext cx="1828800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9" idx="0"/>
            <a:endCxn id="96" idx="2"/>
          </p:cNvCxnSpPr>
          <p:nvPr/>
        </p:nvCxnSpPr>
        <p:spPr>
          <a:xfrm flipH="1" flipV="1">
            <a:off x="3299202" y="3619500"/>
            <a:ext cx="2644398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35" idx="0"/>
            <a:endCxn id="96" idx="2"/>
          </p:cNvCxnSpPr>
          <p:nvPr/>
        </p:nvCxnSpPr>
        <p:spPr>
          <a:xfrm flipH="1" flipV="1">
            <a:off x="3299202" y="3619500"/>
            <a:ext cx="3482598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17" idx="0"/>
            <a:endCxn id="96" idx="2"/>
          </p:cNvCxnSpPr>
          <p:nvPr/>
        </p:nvCxnSpPr>
        <p:spPr>
          <a:xfrm flipH="1" flipV="1">
            <a:off x="3299202" y="3619500"/>
            <a:ext cx="4320798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59" idx="0"/>
            <a:endCxn id="102" idx="2"/>
          </p:cNvCxnSpPr>
          <p:nvPr/>
        </p:nvCxnSpPr>
        <p:spPr>
          <a:xfrm flipV="1">
            <a:off x="1752600" y="3619500"/>
            <a:ext cx="2644398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51" idx="0"/>
            <a:endCxn id="102" idx="2"/>
          </p:cNvCxnSpPr>
          <p:nvPr/>
        </p:nvCxnSpPr>
        <p:spPr>
          <a:xfrm flipV="1">
            <a:off x="2590800" y="3619500"/>
            <a:ext cx="1806198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43" idx="0"/>
            <a:endCxn id="102" idx="2"/>
          </p:cNvCxnSpPr>
          <p:nvPr/>
        </p:nvCxnSpPr>
        <p:spPr>
          <a:xfrm flipV="1">
            <a:off x="3429000" y="3619500"/>
            <a:ext cx="967998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" idx="0"/>
            <a:endCxn id="102" idx="2"/>
          </p:cNvCxnSpPr>
          <p:nvPr/>
        </p:nvCxnSpPr>
        <p:spPr>
          <a:xfrm flipV="1">
            <a:off x="4267200" y="3619500"/>
            <a:ext cx="129798" cy="1100881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27" idx="0"/>
          </p:cNvCxnSpPr>
          <p:nvPr/>
        </p:nvCxnSpPr>
        <p:spPr>
          <a:xfrm flipH="1" flipV="1">
            <a:off x="4396998" y="3619500"/>
            <a:ext cx="708402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9" idx="0"/>
            <a:endCxn id="102" idx="2"/>
          </p:cNvCxnSpPr>
          <p:nvPr/>
        </p:nvCxnSpPr>
        <p:spPr>
          <a:xfrm flipH="1" flipV="1">
            <a:off x="4396998" y="3619500"/>
            <a:ext cx="1546602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35" idx="0"/>
            <a:endCxn id="102" idx="2"/>
          </p:cNvCxnSpPr>
          <p:nvPr/>
        </p:nvCxnSpPr>
        <p:spPr>
          <a:xfrm flipH="1" flipV="1">
            <a:off x="4396998" y="3619500"/>
            <a:ext cx="2384802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stCxn id="59" idx="0"/>
            <a:endCxn id="108" idx="2"/>
          </p:cNvCxnSpPr>
          <p:nvPr/>
        </p:nvCxnSpPr>
        <p:spPr>
          <a:xfrm flipV="1">
            <a:off x="1752600" y="3813229"/>
            <a:ext cx="3223002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51" idx="0"/>
            <a:endCxn id="108" idx="2"/>
          </p:cNvCxnSpPr>
          <p:nvPr/>
        </p:nvCxnSpPr>
        <p:spPr>
          <a:xfrm flipV="1">
            <a:off x="2590800" y="3813229"/>
            <a:ext cx="2384802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43" idx="0"/>
            <a:endCxn id="108" idx="2"/>
          </p:cNvCxnSpPr>
          <p:nvPr/>
        </p:nvCxnSpPr>
        <p:spPr>
          <a:xfrm flipV="1">
            <a:off x="3429000" y="3813229"/>
            <a:ext cx="1546602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4" idx="0"/>
            <a:endCxn id="108" idx="2"/>
          </p:cNvCxnSpPr>
          <p:nvPr/>
        </p:nvCxnSpPr>
        <p:spPr>
          <a:xfrm flipV="1">
            <a:off x="4267200" y="3813229"/>
            <a:ext cx="708402" cy="907152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stCxn id="27" idx="0"/>
            <a:endCxn id="108" idx="2"/>
          </p:cNvCxnSpPr>
          <p:nvPr/>
        </p:nvCxnSpPr>
        <p:spPr>
          <a:xfrm flipH="1" flipV="1">
            <a:off x="4975602" y="3813229"/>
            <a:ext cx="129798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19" idx="0"/>
            <a:endCxn id="108" idx="2"/>
          </p:cNvCxnSpPr>
          <p:nvPr/>
        </p:nvCxnSpPr>
        <p:spPr>
          <a:xfrm flipH="1" flipV="1">
            <a:off x="4975602" y="3813229"/>
            <a:ext cx="967998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>
            <a:stCxn id="35" idx="0"/>
            <a:endCxn id="108" idx="2"/>
          </p:cNvCxnSpPr>
          <p:nvPr/>
        </p:nvCxnSpPr>
        <p:spPr>
          <a:xfrm flipH="1" flipV="1">
            <a:off x="4975602" y="3813229"/>
            <a:ext cx="1806198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17" idx="0"/>
            <a:endCxn id="108" idx="2"/>
          </p:cNvCxnSpPr>
          <p:nvPr/>
        </p:nvCxnSpPr>
        <p:spPr>
          <a:xfrm flipH="1" flipV="1">
            <a:off x="4975602" y="3813229"/>
            <a:ext cx="2644398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59" idx="0"/>
            <a:endCxn id="114" idx="2"/>
          </p:cNvCxnSpPr>
          <p:nvPr/>
        </p:nvCxnSpPr>
        <p:spPr>
          <a:xfrm flipV="1">
            <a:off x="1752600" y="3813229"/>
            <a:ext cx="43207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51" idx="0"/>
            <a:endCxn id="114" idx="2"/>
          </p:cNvCxnSpPr>
          <p:nvPr/>
        </p:nvCxnSpPr>
        <p:spPr>
          <a:xfrm flipV="1">
            <a:off x="2590800" y="3813229"/>
            <a:ext cx="34825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43" idx="0"/>
            <a:endCxn id="114" idx="2"/>
          </p:cNvCxnSpPr>
          <p:nvPr/>
        </p:nvCxnSpPr>
        <p:spPr>
          <a:xfrm flipV="1">
            <a:off x="3429000" y="3813229"/>
            <a:ext cx="26443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14" idx="0"/>
            <a:endCxn id="114" idx="2"/>
          </p:cNvCxnSpPr>
          <p:nvPr/>
        </p:nvCxnSpPr>
        <p:spPr>
          <a:xfrm flipV="1">
            <a:off x="4267200" y="3813229"/>
            <a:ext cx="1806198" cy="907152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27" idx="0"/>
            <a:endCxn id="114" idx="2"/>
          </p:cNvCxnSpPr>
          <p:nvPr/>
        </p:nvCxnSpPr>
        <p:spPr>
          <a:xfrm flipV="1">
            <a:off x="5105400" y="3813229"/>
            <a:ext cx="9679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19" idx="0"/>
            <a:endCxn id="114" idx="2"/>
          </p:cNvCxnSpPr>
          <p:nvPr/>
        </p:nvCxnSpPr>
        <p:spPr>
          <a:xfrm flipV="1">
            <a:off x="5943600" y="3813229"/>
            <a:ext cx="1297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35" idx="0"/>
            <a:endCxn id="114" idx="2"/>
          </p:cNvCxnSpPr>
          <p:nvPr/>
        </p:nvCxnSpPr>
        <p:spPr>
          <a:xfrm flipH="1" flipV="1">
            <a:off x="6073398" y="3813229"/>
            <a:ext cx="708402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stCxn id="117" idx="0"/>
            <a:endCxn id="114" idx="2"/>
          </p:cNvCxnSpPr>
          <p:nvPr/>
        </p:nvCxnSpPr>
        <p:spPr>
          <a:xfrm flipH="1" flipV="1">
            <a:off x="6073398" y="3813229"/>
            <a:ext cx="1546602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601093" y="3365211"/>
            <a:ext cx="846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Dead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601093" y="3276600"/>
            <a:ext cx="1608707" cy="762000"/>
          </a:xfrm>
          <a:prstGeom prst="rect">
            <a:avLst/>
          </a:prstGeom>
          <a:solidFill>
            <a:schemeClr val="lt1">
              <a:alpha val="4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0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build </a:t>
            </a:r>
            <a:r>
              <a:rPr lang="en-US" dirty="0" smtClean="0">
                <a:solidFill>
                  <a:schemeClr val="accent4"/>
                </a:solidFill>
              </a:rPr>
              <a:t>production-quality</a:t>
            </a:r>
            <a:r>
              <a:rPr lang="en-US" dirty="0" smtClean="0"/>
              <a:t> implementation</a:t>
            </a:r>
          </a:p>
          <a:p>
            <a:r>
              <a:rPr lang="en-US" dirty="0" smtClean="0"/>
              <a:t>Started coding Spring 2010</a:t>
            </a:r>
          </a:p>
          <a:p>
            <a:r>
              <a:rPr lang="en-US" dirty="0" smtClean="0"/>
              <a:t>Major pieces working:</a:t>
            </a:r>
          </a:p>
          <a:p>
            <a:pPr lvl="1"/>
            <a:r>
              <a:rPr lang="en-US" dirty="0" smtClean="0"/>
              <a:t>RPC subsystem (supports multiple networking technologies)</a:t>
            </a:r>
          </a:p>
          <a:p>
            <a:pPr lvl="1"/>
            <a:r>
              <a:rPr lang="en-US" dirty="0" smtClean="0"/>
              <a:t>Basic operations, log cleaning</a:t>
            </a:r>
          </a:p>
          <a:p>
            <a:pPr lvl="1"/>
            <a:r>
              <a:rPr lang="en-US" dirty="0" smtClean="0"/>
              <a:t>Fast recovery</a:t>
            </a:r>
          </a:p>
          <a:p>
            <a:pPr lvl="1"/>
            <a:r>
              <a:rPr lang="en-US" dirty="0" smtClean="0"/>
              <a:t>Prototype cluster coordinator</a:t>
            </a:r>
          </a:p>
          <a:p>
            <a:r>
              <a:rPr lang="en-US" dirty="0" smtClean="0"/>
              <a:t>Nearing 1.0-level release</a:t>
            </a:r>
          </a:p>
          <a:p>
            <a:r>
              <a:rPr lang="en-US" dirty="0" smtClean="0"/>
              <a:t>Performance (80-node cluster):</a:t>
            </a:r>
          </a:p>
          <a:p>
            <a:pPr lvl="1"/>
            <a:r>
              <a:rPr lang="en-US" dirty="0"/>
              <a:t>Read small object: </a:t>
            </a:r>
            <a:r>
              <a:rPr lang="en-US" dirty="0" smtClean="0"/>
              <a:t>5.3µs</a:t>
            </a:r>
          </a:p>
          <a:p>
            <a:pPr lvl="1"/>
            <a:r>
              <a:rPr lang="en-US" dirty="0" smtClean="0"/>
              <a:t>Throughput</a:t>
            </a:r>
            <a:r>
              <a:rPr lang="en-US" dirty="0"/>
              <a:t>: </a:t>
            </a:r>
            <a:r>
              <a:rPr lang="en-US" dirty="0" smtClean="0"/>
              <a:t>850K small reads/second/server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42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47" y="1143000"/>
            <a:ext cx="6911401" cy="505698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Recovery Master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3577595" y="3727343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72822" y="3727344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2" idx="5"/>
            <a:endCxn id="12" idx="1"/>
          </p:cNvCxnSpPr>
          <p:nvPr/>
        </p:nvCxnSpPr>
        <p:spPr>
          <a:xfrm>
            <a:off x="3707677" y="3857425"/>
            <a:ext cx="3656670" cy="914630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4347" y="4572000"/>
            <a:ext cx="1779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633B13"/>
                </a:solidFill>
              </a:rPr>
              <a:t>400-800 MB/s</a:t>
            </a:r>
            <a:endParaRPr lang="en-US" sz="2000" dirty="0">
              <a:solidFill>
                <a:srgbClr val="633B13"/>
              </a:solidFill>
            </a:endParaRPr>
          </a:p>
        </p:txBody>
      </p:sp>
      <p:cxnSp>
        <p:nvCxnSpPr>
          <p:cNvPr id="14" name="Straight Connector 13"/>
          <p:cNvCxnSpPr>
            <a:stCxn id="10" idx="5"/>
          </p:cNvCxnSpPr>
          <p:nvPr/>
        </p:nvCxnSpPr>
        <p:spPr>
          <a:xfrm>
            <a:off x="6202904" y="3857426"/>
            <a:ext cx="1275097" cy="761069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05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Rectangle 208"/>
          <p:cNvSpPr/>
          <p:nvPr/>
        </p:nvSpPr>
        <p:spPr>
          <a:xfrm>
            <a:off x="1295400" y="2438400"/>
            <a:ext cx="685800" cy="3048000"/>
          </a:xfrm>
          <a:prstGeom prst="rect">
            <a:avLst/>
          </a:prstGeom>
          <a:solidFill>
            <a:srgbClr val="EAEAEA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1295400" y="2438400"/>
            <a:ext cx="685800" cy="304800"/>
          </a:xfrm>
          <a:prstGeom prst="rect">
            <a:avLst/>
          </a:prstGeom>
          <a:solidFill>
            <a:srgbClr val="D8BEE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Recovery time should stay constant as system scales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Scalability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276600" y="3295710"/>
            <a:ext cx="304800" cy="2286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895600" y="3905310"/>
            <a:ext cx="304800" cy="228600"/>
            <a:chOff x="3581400" y="3429000"/>
            <a:chExt cx="304800" cy="228600"/>
          </a:xfrm>
        </p:grpSpPr>
        <p:sp>
          <p:nvSpPr>
            <p:cNvPr id="12" name="Rounded Rectangle 11"/>
            <p:cNvSpPr/>
            <p:nvPr/>
          </p:nvSpPr>
          <p:spPr>
            <a:xfrm>
              <a:off x="3581400" y="3429000"/>
              <a:ext cx="304800" cy="2286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3645331" y="3475495"/>
              <a:ext cx="176939" cy="135610"/>
              <a:chOff x="5257800" y="3048000"/>
              <a:chExt cx="304800" cy="260352"/>
            </a:xfrm>
          </p:grpSpPr>
          <p:sp>
            <p:nvSpPr>
              <p:cNvPr id="14" name="Oval 40"/>
              <p:cNvSpPr>
                <a:spLocks noChangeArrowheads="1"/>
              </p:cNvSpPr>
              <p:nvPr/>
            </p:nvSpPr>
            <p:spPr bwMode="auto">
              <a:xfrm>
                <a:off x="5257800" y="320421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Oval 41"/>
              <p:cNvSpPr>
                <a:spLocks noChangeArrowheads="1"/>
              </p:cNvSpPr>
              <p:nvPr/>
            </p:nvSpPr>
            <p:spPr bwMode="auto">
              <a:xfrm>
                <a:off x="5257800" y="315214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Oval 42"/>
              <p:cNvSpPr>
                <a:spLocks noChangeArrowheads="1"/>
              </p:cNvSpPr>
              <p:nvPr/>
            </p:nvSpPr>
            <p:spPr bwMode="auto">
              <a:xfrm>
                <a:off x="5257800" y="310007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Oval 43"/>
              <p:cNvSpPr>
                <a:spLocks noChangeArrowheads="1"/>
              </p:cNvSpPr>
              <p:nvPr/>
            </p:nvSpPr>
            <p:spPr bwMode="auto">
              <a:xfrm>
                <a:off x="5257800" y="304800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3276600" y="3905310"/>
            <a:ext cx="304800" cy="228600"/>
            <a:chOff x="3581400" y="3429000"/>
            <a:chExt cx="304800" cy="228600"/>
          </a:xfrm>
        </p:grpSpPr>
        <p:sp>
          <p:nvSpPr>
            <p:cNvPr id="22" name="Rounded Rectangle 21"/>
            <p:cNvSpPr/>
            <p:nvPr/>
          </p:nvSpPr>
          <p:spPr>
            <a:xfrm>
              <a:off x="3581400" y="3429000"/>
              <a:ext cx="304800" cy="2286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645331" y="3475495"/>
              <a:ext cx="176939" cy="135610"/>
              <a:chOff x="5257800" y="3048000"/>
              <a:chExt cx="304800" cy="260352"/>
            </a:xfrm>
          </p:grpSpPr>
          <p:sp>
            <p:nvSpPr>
              <p:cNvPr id="24" name="Oval 40"/>
              <p:cNvSpPr>
                <a:spLocks noChangeArrowheads="1"/>
              </p:cNvSpPr>
              <p:nvPr/>
            </p:nvSpPr>
            <p:spPr bwMode="auto">
              <a:xfrm>
                <a:off x="5257800" y="320421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Oval 41"/>
              <p:cNvSpPr>
                <a:spLocks noChangeArrowheads="1"/>
              </p:cNvSpPr>
              <p:nvPr/>
            </p:nvSpPr>
            <p:spPr bwMode="auto">
              <a:xfrm>
                <a:off x="5257800" y="315214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42"/>
              <p:cNvSpPr>
                <a:spLocks noChangeArrowheads="1"/>
              </p:cNvSpPr>
              <p:nvPr/>
            </p:nvSpPr>
            <p:spPr bwMode="auto">
              <a:xfrm>
                <a:off x="5257800" y="310007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Oval 43"/>
              <p:cNvSpPr>
                <a:spLocks noChangeArrowheads="1"/>
              </p:cNvSpPr>
              <p:nvPr/>
            </p:nvSpPr>
            <p:spPr bwMode="auto">
              <a:xfrm>
                <a:off x="5257800" y="304800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3657600" y="3905310"/>
            <a:ext cx="304800" cy="228600"/>
            <a:chOff x="3581400" y="3429000"/>
            <a:chExt cx="304800" cy="228600"/>
          </a:xfrm>
        </p:grpSpPr>
        <p:sp>
          <p:nvSpPr>
            <p:cNvPr id="29" name="Rounded Rectangle 28"/>
            <p:cNvSpPr/>
            <p:nvPr/>
          </p:nvSpPr>
          <p:spPr>
            <a:xfrm>
              <a:off x="3581400" y="3429000"/>
              <a:ext cx="304800" cy="2286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3645331" y="3475495"/>
              <a:ext cx="176939" cy="135610"/>
              <a:chOff x="5257800" y="3048000"/>
              <a:chExt cx="304800" cy="260352"/>
            </a:xfrm>
          </p:grpSpPr>
          <p:sp>
            <p:nvSpPr>
              <p:cNvPr id="31" name="Oval 40"/>
              <p:cNvSpPr>
                <a:spLocks noChangeArrowheads="1"/>
              </p:cNvSpPr>
              <p:nvPr/>
            </p:nvSpPr>
            <p:spPr bwMode="auto">
              <a:xfrm>
                <a:off x="5257800" y="320421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41"/>
              <p:cNvSpPr>
                <a:spLocks noChangeArrowheads="1"/>
              </p:cNvSpPr>
              <p:nvPr/>
            </p:nvSpPr>
            <p:spPr bwMode="auto">
              <a:xfrm>
                <a:off x="5257800" y="315214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42"/>
              <p:cNvSpPr>
                <a:spLocks noChangeArrowheads="1"/>
              </p:cNvSpPr>
              <p:nvPr/>
            </p:nvSpPr>
            <p:spPr bwMode="auto">
              <a:xfrm>
                <a:off x="5257800" y="310007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43"/>
              <p:cNvSpPr>
                <a:spLocks noChangeArrowheads="1"/>
              </p:cNvSpPr>
              <p:nvPr/>
            </p:nvSpPr>
            <p:spPr bwMode="auto">
              <a:xfrm>
                <a:off x="5257800" y="304800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2895600" y="4210110"/>
            <a:ext cx="304800" cy="228600"/>
            <a:chOff x="3581400" y="3429000"/>
            <a:chExt cx="304800" cy="228600"/>
          </a:xfrm>
        </p:grpSpPr>
        <p:sp>
          <p:nvSpPr>
            <p:cNvPr id="36" name="Rounded Rectangle 35"/>
            <p:cNvSpPr/>
            <p:nvPr/>
          </p:nvSpPr>
          <p:spPr>
            <a:xfrm>
              <a:off x="3581400" y="3429000"/>
              <a:ext cx="304800" cy="2286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645331" y="3475495"/>
              <a:ext cx="176939" cy="135610"/>
              <a:chOff x="5257800" y="3048000"/>
              <a:chExt cx="304800" cy="260352"/>
            </a:xfrm>
          </p:grpSpPr>
          <p:sp>
            <p:nvSpPr>
              <p:cNvPr id="38" name="Oval 40"/>
              <p:cNvSpPr>
                <a:spLocks noChangeArrowheads="1"/>
              </p:cNvSpPr>
              <p:nvPr/>
            </p:nvSpPr>
            <p:spPr bwMode="auto">
              <a:xfrm>
                <a:off x="5257800" y="320421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Oval 41"/>
              <p:cNvSpPr>
                <a:spLocks noChangeArrowheads="1"/>
              </p:cNvSpPr>
              <p:nvPr/>
            </p:nvSpPr>
            <p:spPr bwMode="auto">
              <a:xfrm>
                <a:off x="5257800" y="315214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42"/>
              <p:cNvSpPr>
                <a:spLocks noChangeArrowheads="1"/>
              </p:cNvSpPr>
              <p:nvPr/>
            </p:nvSpPr>
            <p:spPr bwMode="auto">
              <a:xfrm>
                <a:off x="5257800" y="310007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Oval 43"/>
              <p:cNvSpPr>
                <a:spLocks noChangeArrowheads="1"/>
              </p:cNvSpPr>
              <p:nvPr/>
            </p:nvSpPr>
            <p:spPr bwMode="auto">
              <a:xfrm>
                <a:off x="5257800" y="304800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3276600" y="4210110"/>
            <a:ext cx="304800" cy="228600"/>
            <a:chOff x="3581400" y="3429000"/>
            <a:chExt cx="304800" cy="228600"/>
          </a:xfrm>
        </p:grpSpPr>
        <p:sp>
          <p:nvSpPr>
            <p:cNvPr id="43" name="Rounded Rectangle 42"/>
            <p:cNvSpPr/>
            <p:nvPr/>
          </p:nvSpPr>
          <p:spPr>
            <a:xfrm>
              <a:off x="3581400" y="3429000"/>
              <a:ext cx="304800" cy="2286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3645331" y="3475495"/>
              <a:ext cx="176939" cy="135610"/>
              <a:chOff x="5257800" y="3048000"/>
              <a:chExt cx="304800" cy="260352"/>
            </a:xfrm>
          </p:grpSpPr>
          <p:sp>
            <p:nvSpPr>
              <p:cNvPr id="45" name="Oval 40"/>
              <p:cNvSpPr>
                <a:spLocks noChangeArrowheads="1"/>
              </p:cNvSpPr>
              <p:nvPr/>
            </p:nvSpPr>
            <p:spPr bwMode="auto">
              <a:xfrm>
                <a:off x="5257800" y="320421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41"/>
              <p:cNvSpPr>
                <a:spLocks noChangeArrowheads="1"/>
              </p:cNvSpPr>
              <p:nvPr/>
            </p:nvSpPr>
            <p:spPr bwMode="auto">
              <a:xfrm>
                <a:off x="5257800" y="315214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Oval 42"/>
              <p:cNvSpPr>
                <a:spLocks noChangeArrowheads="1"/>
              </p:cNvSpPr>
              <p:nvPr/>
            </p:nvSpPr>
            <p:spPr bwMode="auto">
              <a:xfrm>
                <a:off x="5257800" y="310007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Oval 43"/>
              <p:cNvSpPr>
                <a:spLocks noChangeArrowheads="1"/>
              </p:cNvSpPr>
              <p:nvPr/>
            </p:nvSpPr>
            <p:spPr bwMode="auto">
              <a:xfrm>
                <a:off x="5257800" y="304800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3657600" y="4210110"/>
            <a:ext cx="304800" cy="228600"/>
            <a:chOff x="3581400" y="3429000"/>
            <a:chExt cx="304800" cy="228600"/>
          </a:xfrm>
        </p:grpSpPr>
        <p:sp>
          <p:nvSpPr>
            <p:cNvPr id="50" name="Rounded Rectangle 49"/>
            <p:cNvSpPr/>
            <p:nvPr/>
          </p:nvSpPr>
          <p:spPr>
            <a:xfrm>
              <a:off x="3581400" y="3429000"/>
              <a:ext cx="304800" cy="2286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3645331" y="3475495"/>
              <a:ext cx="176939" cy="135610"/>
              <a:chOff x="5257800" y="3048000"/>
              <a:chExt cx="304800" cy="260352"/>
            </a:xfrm>
          </p:grpSpPr>
          <p:sp>
            <p:nvSpPr>
              <p:cNvPr id="52" name="Oval 40"/>
              <p:cNvSpPr>
                <a:spLocks noChangeArrowheads="1"/>
              </p:cNvSpPr>
              <p:nvPr/>
            </p:nvSpPr>
            <p:spPr bwMode="auto">
              <a:xfrm>
                <a:off x="5257800" y="320421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41"/>
              <p:cNvSpPr>
                <a:spLocks noChangeArrowheads="1"/>
              </p:cNvSpPr>
              <p:nvPr/>
            </p:nvSpPr>
            <p:spPr bwMode="auto">
              <a:xfrm>
                <a:off x="5257800" y="315214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42"/>
              <p:cNvSpPr>
                <a:spLocks noChangeArrowheads="1"/>
              </p:cNvSpPr>
              <p:nvPr/>
            </p:nvSpPr>
            <p:spPr bwMode="auto">
              <a:xfrm>
                <a:off x="5257800" y="310007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43"/>
              <p:cNvSpPr>
                <a:spLocks noChangeArrowheads="1"/>
              </p:cNvSpPr>
              <p:nvPr/>
            </p:nvSpPr>
            <p:spPr bwMode="auto">
              <a:xfrm>
                <a:off x="5257800" y="304800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6" name="TextBox 55"/>
          <p:cNvSpPr txBox="1"/>
          <p:nvPr/>
        </p:nvSpPr>
        <p:spPr>
          <a:xfrm>
            <a:off x="4495800" y="27432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204B98"/>
                </a:solidFill>
              </a:rPr>
              <a:t>Recovery Masters</a:t>
            </a:r>
            <a:endParaRPr lang="en-US" sz="2000" b="1" dirty="0">
              <a:solidFill>
                <a:srgbClr val="204B98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029200" y="4572000"/>
            <a:ext cx="1371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006C00"/>
                </a:solidFill>
              </a:rPr>
              <a:t>Backups</a:t>
            </a:r>
            <a:endParaRPr lang="en-US" sz="2000" b="1" dirty="0">
              <a:solidFill>
                <a:srgbClr val="006C00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4419600" y="3295710"/>
            <a:ext cx="304800" cy="2286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4038600" y="3905310"/>
            <a:ext cx="304800" cy="228600"/>
            <a:chOff x="3581400" y="3429000"/>
            <a:chExt cx="304800" cy="228600"/>
          </a:xfrm>
        </p:grpSpPr>
        <p:sp>
          <p:nvSpPr>
            <p:cNvPr id="60" name="Rounded Rectangle 59"/>
            <p:cNvSpPr/>
            <p:nvPr/>
          </p:nvSpPr>
          <p:spPr>
            <a:xfrm>
              <a:off x="3581400" y="3429000"/>
              <a:ext cx="304800" cy="2286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645331" y="3475495"/>
              <a:ext cx="176939" cy="135610"/>
              <a:chOff x="5257800" y="3048000"/>
              <a:chExt cx="304800" cy="260352"/>
            </a:xfrm>
          </p:grpSpPr>
          <p:sp>
            <p:nvSpPr>
              <p:cNvPr id="62" name="Oval 40"/>
              <p:cNvSpPr>
                <a:spLocks noChangeArrowheads="1"/>
              </p:cNvSpPr>
              <p:nvPr/>
            </p:nvSpPr>
            <p:spPr bwMode="auto">
              <a:xfrm>
                <a:off x="5257800" y="320421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Oval 41"/>
              <p:cNvSpPr>
                <a:spLocks noChangeArrowheads="1"/>
              </p:cNvSpPr>
              <p:nvPr/>
            </p:nvSpPr>
            <p:spPr bwMode="auto">
              <a:xfrm>
                <a:off x="5257800" y="315214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42"/>
              <p:cNvSpPr>
                <a:spLocks noChangeArrowheads="1"/>
              </p:cNvSpPr>
              <p:nvPr/>
            </p:nvSpPr>
            <p:spPr bwMode="auto">
              <a:xfrm>
                <a:off x="5257800" y="310007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43"/>
              <p:cNvSpPr>
                <a:spLocks noChangeArrowheads="1"/>
              </p:cNvSpPr>
              <p:nvPr/>
            </p:nvSpPr>
            <p:spPr bwMode="auto">
              <a:xfrm>
                <a:off x="5257800" y="304800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4419600" y="3905310"/>
            <a:ext cx="304800" cy="228600"/>
            <a:chOff x="3581400" y="3429000"/>
            <a:chExt cx="304800" cy="228600"/>
          </a:xfrm>
        </p:grpSpPr>
        <p:sp>
          <p:nvSpPr>
            <p:cNvPr id="67" name="Rounded Rectangle 66"/>
            <p:cNvSpPr/>
            <p:nvPr/>
          </p:nvSpPr>
          <p:spPr>
            <a:xfrm>
              <a:off x="3581400" y="3429000"/>
              <a:ext cx="304800" cy="2286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3645331" y="3475495"/>
              <a:ext cx="176939" cy="135610"/>
              <a:chOff x="5257800" y="3048000"/>
              <a:chExt cx="304800" cy="260352"/>
            </a:xfrm>
          </p:grpSpPr>
          <p:sp>
            <p:nvSpPr>
              <p:cNvPr id="69" name="Oval 40"/>
              <p:cNvSpPr>
                <a:spLocks noChangeArrowheads="1"/>
              </p:cNvSpPr>
              <p:nvPr/>
            </p:nvSpPr>
            <p:spPr bwMode="auto">
              <a:xfrm>
                <a:off x="5257800" y="320421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Oval 41"/>
              <p:cNvSpPr>
                <a:spLocks noChangeArrowheads="1"/>
              </p:cNvSpPr>
              <p:nvPr/>
            </p:nvSpPr>
            <p:spPr bwMode="auto">
              <a:xfrm>
                <a:off x="5257800" y="315214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Oval 42"/>
              <p:cNvSpPr>
                <a:spLocks noChangeArrowheads="1"/>
              </p:cNvSpPr>
              <p:nvPr/>
            </p:nvSpPr>
            <p:spPr bwMode="auto">
              <a:xfrm>
                <a:off x="5257800" y="310007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Oval 43"/>
              <p:cNvSpPr>
                <a:spLocks noChangeArrowheads="1"/>
              </p:cNvSpPr>
              <p:nvPr/>
            </p:nvSpPr>
            <p:spPr bwMode="auto">
              <a:xfrm>
                <a:off x="5257800" y="304800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3" name="Group 72"/>
          <p:cNvGrpSpPr/>
          <p:nvPr/>
        </p:nvGrpSpPr>
        <p:grpSpPr>
          <a:xfrm>
            <a:off x="4800600" y="3905310"/>
            <a:ext cx="304800" cy="228600"/>
            <a:chOff x="3581400" y="3429000"/>
            <a:chExt cx="304800" cy="228600"/>
          </a:xfrm>
        </p:grpSpPr>
        <p:sp>
          <p:nvSpPr>
            <p:cNvPr id="74" name="Rounded Rectangle 73"/>
            <p:cNvSpPr/>
            <p:nvPr/>
          </p:nvSpPr>
          <p:spPr>
            <a:xfrm>
              <a:off x="3581400" y="3429000"/>
              <a:ext cx="304800" cy="2286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3645331" y="3475495"/>
              <a:ext cx="176939" cy="135610"/>
              <a:chOff x="5257800" y="3048000"/>
              <a:chExt cx="304800" cy="260352"/>
            </a:xfrm>
          </p:grpSpPr>
          <p:sp>
            <p:nvSpPr>
              <p:cNvPr id="76" name="Oval 40"/>
              <p:cNvSpPr>
                <a:spLocks noChangeArrowheads="1"/>
              </p:cNvSpPr>
              <p:nvPr/>
            </p:nvSpPr>
            <p:spPr bwMode="auto">
              <a:xfrm>
                <a:off x="5257800" y="320421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Oval 41"/>
              <p:cNvSpPr>
                <a:spLocks noChangeArrowheads="1"/>
              </p:cNvSpPr>
              <p:nvPr/>
            </p:nvSpPr>
            <p:spPr bwMode="auto">
              <a:xfrm>
                <a:off x="5257800" y="315214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Oval 42"/>
              <p:cNvSpPr>
                <a:spLocks noChangeArrowheads="1"/>
              </p:cNvSpPr>
              <p:nvPr/>
            </p:nvSpPr>
            <p:spPr bwMode="auto">
              <a:xfrm>
                <a:off x="5257800" y="310007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Oval 43"/>
              <p:cNvSpPr>
                <a:spLocks noChangeArrowheads="1"/>
              </p:cNvSpPr>
              <p:nvPr/>
            </p:nvSpPr>
            <p:spPr bwMode="auto">
              <a:xfrm>
                <a:off x="5257800" y="304800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4038600" y="4210110"/>
            <a:ext cx="304800" cy="228600"/>
            <a:chOff x="3581400" y="3429000"/>
            <a:chExt cx="304800" cy="228600"/>
          </a:xfrm>
        </p:grpSpPr>
        <p:sp>
          <p:nvSpPr>
            <p:cNvPr id="81" name="Rounded Rectangle 80"/>
            <p:cNvSpPr/>
            <p:nvPr/>
          </p:nvSpPr>
          <p:spPr>
            <a:xfrm>
              <a:off x="3581400" y="3429000"/>
              <a:ext cx="304800" cy="2286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3645331" y="3475495"/>
              <a:ext cx="176939" cy="135610"/>
              <a:chOff x="5257800" y="3048000"/>
              <a:chExt cx="304800" cy="260352"/>
            </a:xfrm>
          </p:grpSpPr>
          <p:sp>
            <p:nvSpPr>
              <p:cNvPr id="83" name="Oval 40"/>
              <p:cNvSpPr>
                <a:spLocks noChangeArrowheads="1"/>
              </p:cNvSpPr>
              <p:nvPr/>
            </p:nvSpPr>
            <p:spPr bwMode="auto">
              <a:xfrm>
                <a:off x="5257800" y="320421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Oval 41"/>
              <p:cNvSpPr>
                <a:spLocks noChangeArrowheads="1"/>
              </p:cNvSpPr>
              <p:nvPr/>
            </p:nvSpPr>
            <p:spPr bwMode="auto">
              <a:xfrm>
                <a:off x="5257800" y="315214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Oval 42"/>
              <p:cNvSpPr>
                <a:spLocks noChangeArrowheads="1"/>
              </p:cNvSpPr>
              <p:nvPr/>
            </p:nvSpPr>
            <p:spPr bwMode="auto">
              <a:xfrm>
                <a:off x="5257800" y="310007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Oval 43"/>
              <p:cNvSpPr>
                <a:spLocks noChangeArrowheads="1"/>
              </p:cNvSpPr>
              <p:nvPr/>
            </p:nvSpPr>
            <p:spPr bwMode="auto">
              <a:xfrm>
                <a:off x="5257800" y="304800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7" name="Group 86"/>
          <p:cNvGrpSpPr/>
          <p:nvPr/>
        </p:nvGrpSpPr>
        <p:grpSpPr>
          <a:xfrm>
            <a:off x="4419600" y="4210110"/>
            <a:ext cx="304800" cy="228600"/>
            <a:chOff x="3581400" y="3429000"/>
            <a:chExt cx="304800" cy="228600"/>
          </a:xfrm>
        </p:grpSpPr>
        <p:sp>
          <p:nvSpPr>
            <p:cNvPr id="88" name="Rounded Rectangle 87"/>
            <p:cNvSpPr/>
            <p:nvPr/>
          </p:nvSpPr>
          <p:spPr>
            <a:xfrm>
              <a:off x="3581400" y="3429000"/>
              <a:ext cx="304800" cy="2286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3645331" y="3475495"/>
              <a:ext cx="176939" cy="135610"/>
              <a:chOff x="5257800" y="3048000"/>
              <a:chExt cx="304800" cy="260352"/>
            </a:xfrm>
          </p:grpSpPr>
          <p:sp>
            <p:nvSpPr>
              <p:cNvPr id="90" name="Oval 40"/>
              <p:cNvSpPr>
                <a:spLocks noChangeArrowheads="1"/>
              </p:cNvSpPr>
              <p:nvPr/>
            </p:nvSpPr>
            <p:spPr bwMode="auto">
              <a:xfrm>
                <a:off x="5257800" y="320421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Oval 41"/>
              <p:cNvSpPr>
                <a:spLocks noChangeArrowheads="1"/>
              </p:cNvSpPr>
              <p:nvPr/>
            </p:nvSpPr>
            <p:spPr bwMode="auto">
              <a:xfrm>
                <a:off x="5257800" y="315214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Oval 42"/>
              <p:cNvSpPr>
                <a:spLocks noChangeArrowheads="1"/>
              </p:cNvSpPr>
              <p:nvPr/>
            </p:nvSpPr>
            <p:spPr bwMode="auto">
              <a:xfrm>
                <a:off x="5257800" y="310007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Oval 43"/>
              <p:cNvSpPr>
                <a:spLocks noChangeArrowheads="1"/>
              </p:cNvSpPr>
              <p:nvPr/>
            </p:nvSpPr>
            <p:spPr bwMode="auto">
              <a:xfrm>
                <a:off x="5257800" y="304800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4" name="Group 93"/>
          <p:cNvGrpSpPr/>
          <p:nvPr/>
        </p:nvGrpSpPr>
        <p:grpSpPr>
          <a:xfrm>
            <a:off x="4800600" y="4210110"/>
            <a:ext cx="304800" cy="228600"/>
            <a:chOff x="3581400" y="3429000"/>
            <a:chExt cx="304800" cy="228600"/>
          </a:xfrm>
        </p:grpSpPr>
        <p:sp>
          <p:nvSpPr>
            <p:cNvPr id="95" name="Rounded Rectangle 94"/>
            <p:cNvSpPr/>
            <p:nvPr/>
          </p:nvSpPr>
          <p:spPr>
            <a:xfrm>
              <a:off x="3581400" y="3429000"/>
              <a:ext cx="304800" cy="2286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3645331" y="3475495"/>
              <a:ext cx="176939" cy="135610"/>
              <a:chOff x="5257800" y="3048000"/>
              <a:chExt cx="304800" cy="260352"/>
            </a:xfrm>
          </p:grpSpPr>
          <p:sp>
            <p:nvSpPr>
              <p:cNvPr id="97" name="Oval 40"/>
              <p:cNvSpPr>
                <a:spLocks noChangeArrowheads="1"/>
              </p:cNvSpPr>
              <p:nvPr/>
            </p:nvSpPr>
            <p:spPr bwMode="auto">
              <a:xfrm>
                <a:off x="5257800" y="320421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Oval 41"/>
              <p:cNvSpPr>
                <a:spLocks noChangeArrowheads="1"/>
              </p:cNvSpPr>
              <p:nvPr/>
            </p:nvSpPr>
            <p:spPr bwMode="auto">
              <a:xfrm>
                <a:off x="5257800" y="315214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Oval 42"/>
              <p:cNvSpPr>
                <a:spLocks noChangeArrowheads="1"/>
              </p:cNvSpPr>
              <p:nvPr/>
            </p:nvSpPr>
            <p:spPr bwMode="auto">
              <a:xfrm>
                <a:off x="5257800" y="310007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Oval 43"/>
              <p:cNvSpPr>
                <a:spLocks noChangeArrowheads="1"/>
              </p:cNvSpPr>
              <p:nvPr/>
            </p:nvSpPr>
            <p:spPr bwMode="auto">
              <a:xfrm>
                <a:off x="5257800" y="304800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1" name="Rounded Rectangle 100"/>
          <p:cNvSpPr/>
          <p:nvPr/>
        </p:nvSpPr>
        <p:spPr>
          <a:xfrm>
            <a:off x="5562600" y="3295710"/>
            <a:ext cx="304800" cy="2286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5181600" y="3905310"/>
            <a:ext cx="304800" cy="228600"/>
            <a:chOff x="3581400" y="3429000"/>
            <a:chExt cx="304800" cy="228600"/>
          </a:xfrm>
        </p:grpSpPr>
        <p:sp>
          <p:nvSpPr>
            <p:cNvPr id="103" name="Rounded Rectangle 102"/>
            <p:cNvSpPr/>
            <p:nvPr/>
          </p:nvSpPr>
          <p:spPr>
            <a:xfrm>
              <a:off x="3581400" y="3429000"/>
              <a:ext cx="304800" cy="2286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3645331" y="3475495"/>
              <a:ext cx="176939" cy="135610"/>
              <a:chOff x="5257800" y="3048000"/>
              <a:chExt cx="304800" cy="260352"/>
            </a:xfrm>
          </p:grpSpPr>
          <p:sp>
            <p:nvSpPr>
              <p:cNvPr id="105" name="Oval 40"/>
              <p:cNvSpPr>
                <a:spLocks noChangeArrowheads="1"/>
              </p:cNvSpPr>
              <p:nvPr/>
            </p:nvSpPr>
            <p:spPr bwMode="auto">
              <a:xfrm>
                <a:off x="5257800" y="320421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Oval 41"/>
              <p:cNvSpPr>
                <a:spLocks noChangeArrowheads="1"/>
              </p:cNvSpPr>
              <p:nvPr/>
            </p:nvSpPr>
            <p:spPr bwMode="auto">
              <a:xfrm>
                <a:off x="5257800" y="315214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Oval 42"/>
              <p:cNvSpPr>
                <a:spLocks noChangeArrowheads="1"/>
              </p:cNvSpPr>
              <p:nvPr/>
            </p:nvSpPr>
            <p:spPr bwMode="auto">
              <a:xfrm>
                <a:off x="5257800" y="310007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Oval 43"/>
              <p:cNvSpPr>
                <a:spLocks noChangeArrowheads="1"/>
              </p:cNvSpPr>
              <p:nvPr/>
            </p:nvSpPr>
            <p:spPr bwMode="auto">
              <a:xfrm>
                <a:off x="5257800" y="304800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9" name="Group 108"/>
          <p:cNvGrpSpPr/>
          <p:nvPr/>
        </p:nvGrpSpPr>
        <p:grpSpPr>
          <a:xfrm>
            <a:off x="5562600" y="3905310"/>
            <a:ext cx="304800" cy="228600"/>
            <a:chOff x="3581400" y="3429000"/>
            <a:chExt cx="304800" cy="228600"/>
          </a:xfrm>
        </p:grpSpPr>
        <p:sp>
          <p:nvSpPr>
            <p:cNvPr id="110" name="Rounded Rectangle 109"/>
            <p:cNvSpPr/>
            <p:nvPr/>
          </p:nvSpPr>
          <p:spPr>
            <a:xfrm>
              <a:off x="3581400" y="3429000"/>
              <a:ext cx="304800" cy="2286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3645331" y="3475495"/>
              <a:ext cx="176939" cy="135610"/>
              <a:chOff x="5257800" y="3048000"/>
              <a:chExt cx="304800" cy="260352"/>
            </a:xfrm>
          </p:grpSpPr>
          <p:sp>
            <p:nvSpPr>
              <p:cNvPr id="112" name="Oval 40"/>
              <p:cNvSpPr>
                <a:spLocks noChangeArrowheads="1"/>
              </p:cNvSpPr>
              <p:nvPr/>
            </p:nvSpPr>
            <p:spPr bwMode="auto">
              <a:xfrm>
                <a:off x="5257800" y="320421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Oval 41"/>
              <p:cNvSpPr>
                <a:spLocks noChangeArrowheads="1"/>
              </p:cNvSpPr>
              <p:nvPr/>
            </p:nvSpPr>
            <p:spPr bwMode="auto">
              <a:xfrm>
                <a:off x="5257800" y="315214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Oval 42"/>
              <p:cNvSpPr>
                <a:spLocks noChangeArrowheads="1"/>
              </p:cNvSpPr>
              <p:nvPr/>
            </p:nvSpPr>
            <p:spPr bwMode="auto">
              <a:xfrm>
                <a:off x="5257800" y="310007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Oval 43"/>
              <p:cNvSpPr>
                <a:spLocks noChangeArrowheads="1"/>
              </p:cNvSpPr>
              <p:nvPr/>
            </p:nvSpPr>
            <p:spPr bwMode="auto">
              <a:xfrm>
                <a:off x="5257800" y="304800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6" name="Group 115"/>
          <p:cNvGrpSpPr/>
          <p:nvPr/>
        </p:nvGrpSpPr>
        <p:grpSpPr>
          <a:xfrm>
            <a:off x="5943600" y="3905310"/>
            <a:ext cx="304800" cy="228600"/>
            <a:chOff x="3581400" y="3429000"/>
            <a:chExt cx="304800" cy="228600"/>
          </a:xfrm>
        </p:grpSpPr>
        <p:sp>
          <p:nvSpPr>
            <p:cNvPr id="117" name="Rounded Rectangle 116"/>
            <p:cNvSpPr/>
            <p:nvPr/>
          </p:nvSpPr>
          <p:spPr>
            <a:xfrm>
              <a:off x="3581400" y="3429000"/>
              <a:ext cx="304800" cy="2286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118" name="Group 117"/>
            <p:cNvGrpSpPr/>
            <p:nvPr/>
          </p:nvGrpSpPr>
          <p:grpSpPr>
            <a:xfrm>
              <a:off x="3645331" y="3475495"/>
              <a:ext cx="176939" cy="135610"/>
              <a:chOff x="5257800" y="3048000"/>
              <a:chExt cx="304800" cy="260352"/>
            </a:xfrm>
          </p:grpSpPr>
          <p:sp>
            <p:nvSpPr>
              <p:cNvPr id="119" name="Oval 40"/>
              <p:cNvSpPr>
                <a:spLocks noChangeArrowheads="1"/>
              </p:cNvSpPr>
              <p:nvPr/>
            </p:nvSpPr>
            <p:spPr bwMode="auto">
              <a:xfrm>
                <a:off x="5257800" y="320421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Oval 41"/>
              <p:cNvSpPr>
                <a:spLocks noChangeArrowheads="1"/>
              </p:cNvSpPr>
              <p:nvPr/>
            </p:nvSpPr>
            <p:spPr bwMode="auto">
              <a:xfrm>
                <a:off x="5257800" y="315214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Oval 42"/>
              <p:cNvSpPr>
                <a:spLocks noChangeArrowheads="1"/>
              </p:cNvSpPr>
              <p:nvPr/>
            </p:nvSpPr>
            <p:spPr bwMode="auto">
              <a:xfrm>
                <a:off x="5257800" y="310007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Oval 43"/>
              <p:cNvSpPr>
                <a:spLocks noChangeArrowheads="1"/>
              </p:cNvSpPr>
              <p:nvPr/>
            </p:nvSpPr>
            <p:spPr bwMode="auto">
              <a:xfrm>
                <a:off x="5257800" y="304800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3" name="Group 122"/>
          <p:cNvGrpSpPr/>
          <p:nvPr/>
        </p:nvGrpSpPr>
        <p:grpSpPr>
          <a:xfrm>
            <a:off x="5181600" y="4210110"/>
            <a:ext cx="304800" cy="228600"/>
            <a:chOff x="3581400" y="3429000"/>
            <a:chExt cx="304800" cy="228600"/>
          </a:xfrm>
        </p:grpSpPr>
        <p:sp>
          <p:nvSpPr>
            <p:cNvPr id="124" name="Rounded Rectangle 123"/>
            <p:cNvSpPr/>
            <p:nvPr/>
          </p:nvSpPr>
          <p:spPr>
            <a:xfrm>
              <a:off x="3581400" y="3429000"/>
              <a:ext cx="304800" cy="2286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3645331" y="3475495"/>
              <a:ext cx="176939" cy="135610"/>
              <a:chOff x="5257800" y="3048000"/>
              <a:chExt cx="304800" cy="260352"/>
            </a:xfrm>
          </p:grpSpPr>
          <p:sp>
            <p:nvSpPr>
              <p:cNvPr id="126" name="Oval 40"/>
              <p:cNvSpPr>
                <a:spLocks noChangeArrowheads="1"/>
              </p:cNvSpPr>
              <p:nvPr/>
            </p:nvSpPr>
            <p:spPr bwMode="auto">
              <a:xfrm>
                <a:off x="5257800" y="320421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Oval 41"/>
              <p:cNvSpPr>
                <a:spLocks noChangeArrowheads="1"/>
              </p:cNvSpPr>
              <p:nvPr/>
            </p:nvSpPr>
            <p:spPr bwMode="auto">
              <a:xfrm>
                <a:off x="5257800" y="315214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" name="Oval 42"/>
              <p:cNvSpPr>
                <a:spLocks noChangeArrowheads="1"/>
              </p:cNvSpPr>
              <p:nvPr/>
            </p:nvSpPr>
            <p:spPr bwMode="auto">
              <a:xfrm>
                <a:off x="5257800" y="310007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Oval 43"/>
              <p:cNvSpPr>
                <a:spLocks noChangeArrowheads="1"/>
              </p:cNvSpPr>
              <p:nvPr/>
            </p:nvSpPr>
            <p:spPr bwMode="auto">
              <a:xfrm>
                <a:off x="5257800" y="304800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0" name="Group 129"/>
          <p:cNvGrpSpPr/>
          <p:nvPr/>
        </p:nvGrpSpPr>
        <p:grpSpPr>
          <a:xfrm>
            <a:off x="5562600" y="4210110"/>
            <a:ext cx="304800" cy="228600"/>
            <a:chOff x="3581400" y="3429000"/>
            <a:chExt cx="304800" cy="228600"/>
          </a:xfrm>
        </p:grpSpPr>
        <p:sp>
          <p:nvSpPr>
            <p:cNvPr id="131" name="Rounded Rectangle 130"/>
            <p:cNvSpPr/>
            <p:nvPr/>
          </p:nvSpPr>
          <p:spPr>
            <a:xfrm>
              <a:off x="3581400" y="3429000"/>
              <a:ext cx="304800" cy="2286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132" name="Group 131"/>
            <p:cNvGrpSpPr/>
            <p:nvPr/>
          </p:nvGrpSpPr>
          <p:grpSpPr>
            <a:xfrm>
              <a:off x="3645331" y="3475495"/>
              <a:ext cx="176939" cy="135610"/>
              <a:chOff x="5257800" y="3048000"/>
              <a:chExt cx="304800" cy="260352"/>
            </a:xfrm>
          </p:grpSpPr>
          <p:sp>
            <p:nvSpPr>
              <p:cNvPr id="133" name="Oval 40"/>
              <p:cNvSpPr>
                <a:spLocks noChangeArrowheads="1"/>
              </p:cNvSpPr>
              <p:nvPr/>
            </p:nvSpPr>
            <p:spPr bwMode="auto">
              <a:xfrm>
                <a:off x="5257800" y="320421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Oval 41"/>
              <p:cNvSpPr>
                <a:spLocks noChangeArrowheads="1"/>
              </p:cNvSpPr>
              <p:nvPr/>
            </p:nvSpPr>
            <p:spPr bwMode="auto">
              <a:xfrm>
                <a:off x="5257800" y="315214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Oval 42"/>
              <p:cNvSpPr>
                <a:spLocks noChangeArrowheads="1"/>
              </p:cNvSpPr>
              <p:nvPr/>
            </p:nvSpPr>
            <p:spPr bwMode="auto">
              <a:xfrm>
                <a:off x="5257800" y="310007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Oval 43"/>
              <p:cNvSpPr>
                <a:spLocks noChangeArrowheads="1"/>
              </p:cNvSpPr>
              <p:nvPr/>
            </p:nvSpPr>
            <p:spPr bwMode="auto">
              <a:xfrm>
                <a:off x="5257800" y="304800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7" name="Group 136"/>
          <p:cNvGrpSpPr/>
          <p:nvPr/>
        </p:nvGrpSpPr>
        <p:grpSpPr>
          <a:xfrm>
            <a:off x="5943600" y="4210110"/>
            <a:ext cx="304800" cy="228600"/>
            <a:chOff x="3581400" y="3429000"/>
            <a:chExt cx="304800" cy="228600"/>
          </a:xfrm>
        </p:grpSpPr>
        <p:sp>
          <p:nvSpPr>
            <p:cNvPr id="138" name="Rounded Rectangle 137"/>
            <p:cNvSpPr/>
            <p:nvPr/>
          </p:nvSpPr>
          <p:spPr>
            <a:xfrm>
              <a:off x="3581400" y="3429000"/>
              <a:ext cx="304800" cy="2286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3645331" y="3475495"/>
              <a:ext cx="176939" cy="135610"/>
              <a:chOff x="5257800" y="3048000"/>
              <a:chExt cx="304800" cy="260352"/>
            </a:xfrm>
          </p:grpSpPr>
          <p:sp>
            <p:nvSpPr>
              <p:cNvPr id="140" name="Oval 40"/>
              <p:cNvSpPr>
                <a:spLocks noChangeArrowheads="1"/>
              </p:cNvSpPr>
              <p:nvPr/>
            </p:nvSpPr>
            <p:spPr bwMode="auto">
              <a:xfrm>
                <a:off x="5257800" y="320421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Oval 41"/>
              <p:cNvSpPr>
                <a:spLocks noChangeArrowheads="1"/>
              </p:cNvSpPr>
              <p:nvPr/>
            </p:nvSpPr>
            <p:spPr bwMode="auto">
              <a:xfrm>
                <a:off x="5257800" y="315214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" name="Oval 42"/>
              <p:cNvSpPr>
                <a:spLocks noChangeArrowheads="1"/>
              </p:cNvSpPr>
              <p:nvPr/>
            </p:nvSpPr>
            <p:spPr bwMode="auto">
              <a:xfrm>
                <a:off x="5257800" y="310007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Oval 43"/>
              <p:cNvSpPr>
                <a:spLocks noChangeArrowheads="1"/>
              </p:cNvSpPr>
              <p:nvPr/>
            </p:nvSpPr>
            <p:spPr bwMode="auto">
              <a:xfrm>
                <a:off x="5257800" y="304800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44" name="Rounded Rectangle 143"/>
          <p:cNvSpPr/>
          <p:nvPr/>
        </p:nvSpPr>
        <p:spPr>
          <a:xfrm>
            <a:off x="7620000" y="3295710"/>
            <a:ext cx="304800" cy="2286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45" name="Group 144"/>
          <p:cNvGrpSpPr/>
          <p:nvPr/>
        </p:nvGrpSpPr>
        <p:grpSpPr>
          <a:xfrm>
            <a:off x="7239000" y="3905310"/>
            <a:ext cx="304800" cy="228600"/>
            <a:chOff x="3581400" y="3429000"/>
            <a:chExt cx="304800" cy="228600"/>
          </a:xfrm>
        </p:grpSpPr>
        <p:sp>
          <p:nvSpPr>
            <p:cNvPr id="146" name="Rounded Rectangle 145"/>
            <p:cNvSpPr/>
            <p:nvPr/>
          </p:nvSpPr>
          <p:spPr>
            <a:xfrm>
              <a:off x="3581400" y="3429000"/>
              <a:ext cx="304800" cy="2286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147" name="Group 146"/>
            <p:cNvGrpSpPr/>
            <p:nvPr/>
          </p:nvGrpSpPr>
          <p:grpSpPr>
            <a:xfrm>
              <a:off x="3645331" y="3475495"/>
              <a:ext cx="176939" cy="135610"/>
              <a:chOff x="5257800" y="3048000"/>
              <a:chExt cx="304800" cy="260352"/>
            </a:xfrm>
          </p:grpSpPr>
          <p:sp>
            <p:nvSpPr>
              <p:cNvPr id="148" name="Oval 40"/>
              <p:cNvSpPr>
                <a:spLocks noChangeArrowheads="1"/>
              </p:cNvSpPr>
              <p:nvPr/>
            </p:nvSpPr>
            <p:spPr bwMode="auto">
              <a:xfrm>
                <a:off x="5257800" y="320421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" name="Oval 41"/>
              <p:cNvSpPr>
                <a:spLocks noChangeArrowheads="1"/>
              </p:cNvSpPr>
              <p:nvPr/>
            </p:nvSpPr>
            <p:spPr bwMode="auto">
              <a:xfrm>
                <a:off x="5257800" y="315214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" name="Oval 42"/>
              <p:cNvSpPr>
                <a:spLocks noChangeArrowheads="1"/>
              </p:cNvSpPr>
              <p:nvPr/>
            </p:nvSpPr>
            <p:spPr bwMode="auto">
              <a:xfrm>
                <a:off x="5257800" y="310007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" name="Oval 43"/>
              <p:cNvSpPr>
                <a:spLocks noChangeArrowheads="1"/>
              </p:cNvSpPr>
              <p:nvPr/>
            </p:nvSpPr>
            <p:spPr bwMode="auto">
              <a:xfrm>
                <a:off x="5257800" y="304800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2" name="Group 151"/>
          <p:cNvGrpSpPr/>
          <p:nvPr/>
        </p:nvGrpSpPr>
        <p:grpSpPr>
          <a:xfrm>
            <a:off x="7620000" y="3905310"/>
            <a:ext cx="304800" cy="228600"/>
            <a:chOff x="3581400" y="3429000"/>
            <a:chExt cx="304800" cy="228600"/>
          </a:xfrm>
        </p:grpSpPr>
        <p:sp>
          <p:nvSpPr>
            <p:cNvPr id="153" name="Rounded Rectangle 152"/>
            <p:cNvSpPr/>
            <p:nvPr/>
          </p:nvSpPr>
          <p:spPr>
            <a:xfrm>
              <a:off x="3581400" y="3429000"/>
              <a:ext cx="304800" cy="2286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154" name="Group 153"/>
            <p:cNvGrpSpPr/>
            <p:nvPr/>
          </p:nvGrpSpPr>
          <p:grpSpPr>
            <a:xfrm>
              <a:off x="3645331" y="3475495"/>
              <a:ext cx="176939" cy="135610"/>
              <a:chOff x="5257800" y="3048000"/>
              <a:chExt cx="304800" cy="260352"/>
            </a:xfrm>
          </p:grpSpPr>
          <p:sp>
            <p:nvSpPr>
              <p:cNvPr id="155" name="Oval 40"/>
              <p:cNvSpPr>
                <a:spLocks noChangeArrowheads="1"/>
              </p:cNvSpPr>
              <p:nvPr/>
            </p:nvSpPr>
            <p:spPr bwMode="auto">
              <a:xfrm>
                <a:off x="5257800" y="320421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Oval 41"/>
              <p:cNvSpPr>
                <a:spLocks noChangeArrowheads="1"/>
              </p:cNvSpPr>
              <p:nvPr/>
            </p:nvSpPr>
            <p:spPr bwMode="auto">
              <a:xfrm>
                <a:off x="5257800" y="315214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Oval 42"/>
              <p:cNvSpPr>
                <a:spLocks noChangeArrowheads="1"/>
              </p:cNvSpPr>
              <p:nvPr/>
            </p:nvSpPr>
            <p:spPr bwMode="auto">
              <a:xfrm>
                <a:off x="5257800" y="310007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Oval 43"/>
              <p:cNvSpPr>
                <a:spLocks noChangeArrowheads="1"/>
              </p:cNvSpPr>
              <p:nvPr/>
            </p:nvSpPr>
            <p:spPr bwMode="auto">
              <a:xfrm>
                <a:off x="5257800" y="304800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9" name="Group 158"/>
          <p:cNvGrpSpPr/>
          <p:nvPr/>
        </p:nvGrpSpPr>
        <p:grpSpPr>
          <a:xfrm>
            <a:off x="8001000" y="3905310"/>
            <a:ext cx="304800" cy="228600"/>
            <a:chOff x="3581400" y="3429000"/>
            <a:chExt cx="304800" cy="228600"/>
          </a:xfrm>
        </p:grpSpPr>
        <p:sp>
          <p:nvSpPr>
            <p:cNvPr id="160" name="Rounded Rectangle 159"/>
            <p:cNvSpPr/>
            <p:nvPr/>
          </p:nvSpPr>
          <p:spPr>
            <a:xfrm>
              <a:off x="3581400" y="3429000"/>
              <a:ext cx="304800" cy="2286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161" name="Group 160"/>
            <p:cNvGrpSpPr/>
            <p:nvPr/>
          </p:nvGrpSpPr>
          <p:grpSpPr>
            <a:xfrm>
              <a:off x="3645331" y="3475495"/>
              <a:ext cx="176939" cy="135610"/>
              <a:chOff x="5257800" y="3048000"/>
              <a:chExt cx="304800" cy="260352"/>
            </a:xfrm>
          </p:grpSpPr>
          <p:sp>
            <p:nvSpPr>
              <p:cNvPr id="162" name="Oval 40"/>
              <p:cNvSpPr>
                <a:spLocks noChangeArrowheads="1"/>
              </p:cNvSpPr>
              <p:nvPr/>
            </p:nvSpPr>
            <p:spPr bwMode="auto">
              <a:xfrm>
                <a:off x="5257800" y="320421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Oval 41"/>
              <p:cNvSpPr>
                <a:spLocks noChangeArrowheads="1"/>
              </p:cNvSpPr>
              <p:nvPr/>
            </p:nvSpPr>
            <p:spPr bwMode="auto">
              <a:xfrm>
                <a:off x="5257800" y="315214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" name="Oval 42"/>
              <p:cNvSpPr>
                <a:spLocks noChangeArrowheads="1"/>
              </p:cNvSpPr>
              <p:nvPr/>
            </p:nvSpPr>
            <p:spPr bwMode="auto">
              <a:xfrm>
                <a:off x="5257800" y="310007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" name="Oval 43"/>
              <p:cNvSpPr>
                <a:spLocks noChangeArrowheads="1"/>
              </p:cNvSpPr>
              <p:nvPr/>
            </p:nvSpPr>
            <p:spPr bwMode="auto">
              <a:xfrm>
                <a:off x="5257800" y="304800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6" name="Group 165"/>
          <p:cNvGrpSpPr/>
          <p:nvPr/>
        </p:nvGrpSpPr>
        <p:grpSpPr>
          <a:xfrm>
            <a:off x="7239000" y="4210110"/>
            <a:ext cx="304800" cy="228600"/>
            <a:chOff x="3581400" y="3429000"/>
            <a:chExt cx="304800" cy="228600"/>
          </a:xfrm>
        </p:grpSpPr>
        <p:sp>
          <p:nvSpPr>
            <p:cNvPr id="167" name="Rounded Rectangle 166"/>
            <p:cNvSpPr/>
            <p:nvPr/>
          </p:nvSpPr>
          <p:spPr>
            <a:xfrm>
              <a:off x="3581400" y="3429000"/>
              <a:ext cx="304800" cy="2286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168" name="Group 167"/>
            <p:cNvGrpSpPr/>
            <p:nvPr/>
          </p:nvGrpSpPr>
          <p:grpSpPr>
            <a:xfrm>
              <a:off x="3645331" y="3475495"/>
              <a:ext cx="176939" cy="135610"/>
              <a:chOff x="5257800" y="3048000"/>
              <a:chExt cx="304800" cy="260352"/>
            </a:xfrm>
          </p:grpSpPr>
          <p:sp>
            <p:nvSpPr>
              <p:cNvPr id="169" name="Oval 40"/>
              <p:cNvSpPr>
                <a:spLocks noChangeArrowheads="1"/>
              </p:cNvSpPr>
              <p:nvPr/>
            </p:nvSpPr>
            <p:spPr bwMode="auto">
              <a:xfrm>
                <a:off x="5257800" y="320421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Oval 41"/>
              <p:cNvSpPr>
                <a:spLocks noChangeArrowheads="1"/>
              </p:cNvSpPr>
              <p:nvPr/>
            </p:nvSpPr>
            <p:spPr bwMode="auto">
              <a:xfrm>
                <a:off x="5257800" y="315214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" name="Oval 42"/>
              <p:cNvSpPr>
                <a:spLocks noChangeArrowheads="1"/>
              </p:cNvSpPr>
              <p:nvPr/>
            </p:nvSpPr>
            <p:spPr bwMode="auto">
              <a:xfrm>
                <a:off x="5257800" y="310007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" name="Oval 43"/>
              <p:cNvSpPr>
                <a:spLocks noChangeArrowheads="1"/>
              </p:cNvSpPr>
              <p:nvPr/>
            </p:nvSpPr>
            <p:spPr bwMode="auto">
              <a:xfrm>
                <a:off x="5257800" y="304800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3" name="Group 172"/>
          <p:cNvGrpSpPr/>
          <p:nvPr/>
        </p:nvGrpSpPr>
        <p:grpSpPr>
          <a:xfrm>
            <a:off x="7620000" y="4210110"/>
            <a:ext cx="304800" cy="228600"/>
            <a:chOff x="3581400" y="3429000"/>
            <a:chExt cx="304800" cy="228600"/>
          </a:xfrm>
        </p:grpSpPr>
        <p:sp>
          <p:nvSpPr>
            <p:cNvPr id="174" name="Rounded Rectangle 173"/>
            <p:cNvSpPr/>
            <p:nvPr/>
          </p:nvSpPr>
          <p:spPr>
            <a:xfrm>
              <a:off x="3581400" y="3429000"/>
              <a:ext cx="304800" cy="2286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175" name="Group 174"/>
            <p:cNvGrpSpPr/>
            <p:nvPr/>
          </p:nvGrpSpPr>
          <p:grpSpPr>
            <a:xfrm>
              <a:off x="3645331" y="3475495"/>
              <a:ext cx="176939" cy="135610"/>
              <a:chOff x="5257800" y="3048000"/>
              <a:chExt cx="304800" cy="260352"/>
            </a:xfrm>
          </p:grpSpPr>
          <p:sp>
            <p:nvSpPr>
              <p:cNvPr id="176" name="Oval 40"/>
              <p:cNvSpPr>
                <a:spLocks noChangeArrowheads="1"/>
              </p:cNvSpPr>
              <p:nvPr/>
            </p:nvSpPr>
            <p:spPr bwMode="auto">
              <a:xfrm>
                <a:off x="5257800" y="320421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" name="Oval 41"/>
              <p:cNvSpPr>
                <a:spLocks noChangeArrowheads="1"/>
              </p:cNvSpPr>
              <p:nvPr/>
            </p:nvSpPr>
            <p:spPr bwMode="auto">
              <a:xfrm>
                <a:off x="5257800" y="315214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" name="Oval 42"/>
              <p:cNvSpPr>
                <a:spLocks noChangeArrowheads="1"/>
              </p:cNvSpPr>
              <p:nvPr/>
            </p:nvSpPr>
            <p:spPr bwMode="auto">
              <a:xfrm>
                <a:off x="5257800" y="310007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" name="Oval 43"/>
              <p:cNvSpPr>
                <a:spLocks noChangeArrowheads="1"/>
              </p:cNvSpPr>
              <p:nvPr/>
            </p:nvSpPr>
            <p:spPr bwMode="auto">
              <a:xfrm>
                <a:off x="5257800" y="304800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0" name="Group 179"/>
          <p:cNvGrpSpPr/>
          <p:nvPr/>
        </p:nvGrpSpPr>
        <p:grpSpPr>
          <a:xfrm>
            <a:off x="8001000" y="4210110"/>
            <a:ext cx="304800" cy="228600"/>
            <a:chOff x="3581400" y="3429000"/>
            <a:chExt cx="304800" cy="228600"/>
          </a:xfrm>
        </p:grpSpPr>
        <p:sp>
          <p:nvSpPr>
            <p:cNvPr id="181" name="Rounded Rectangle 180"/>
            <p:cNvSpPr/>
            <p:nvPr/>
          </p:nvSpPr>
          <p:spPr>
            <a:xfrm>
              <a:off x="3581400" y="3429000"/>
              <a:ext cx="304800" cy="2286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182" name="Group 181"/>
            <p:cNvGrpSpPr/>
            <p:nvPr/>
          </p:nvGrpSpPr>
          <p:grpSpPr>
            <a:xfrm>
              <a:off x="3645331" y="3475495"/>
              <a:ext cx="176939" cy="135610"/>
              <a:chOff x="5257800" y="3048000"/>
              <a:chExt cx="304800" cy="260352"/>
            </a:xfrm>
          </p:grpSpPr>
          <p:sp>
            <p:nvSpPr>
              <p:cNvPr id="183" name="Oval 40"/>
              <p:cNvSpPr>
                <a:spLocks noChangeArrowheads="1"/>
              </p:cNvSpPr>
              <p:nvPr/>
            </p:nvSpPr>
            <p:spPr bwMode="auto">
              <a:xfrm>
                <a:off x="5257800" y="320421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" name="Oval 41"/>
              <p:cNvSpPr>
                <a:spLocks noChangeArrowheads="1"/>
              </p:cNvSpPr>
              <p:nvPr/>
            </p:nvSpPr>
            <p:spPr bwMode="auto">
              <a:xfrm>
                <a:off x="5257800" y="3152141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" name="Oval 42"/>
              <p:cNvSpPr>
                <a:spLocks noChangeArrowheads="1"/>
              </p:cNvSpPr>
              <p:nvPr/>
            </p:nvSpPr>
            <p:spPr bwMode="auto">
              <a:xfrm>
                <a:off x="5257800" y="310007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" name="Oval 43"/>
              <p:cNvSpPr>
                <a:spLocks noChangeArrowheads="1"/>
              </p:cNvSpPr>
              <p:nvPr/>
            </p:nvSpPr>
            <p:spPr bwMode="auto">
              <a:xfrm>
                <a:off x="5257800" y="3048000"/>
                <a:ext cx="304800" cy="104141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7" name="TextBox 186"/>
          <p:cNvSpPr txBox="1"/>
          <p:nvPr/>
        </p:nvSpPr>
        <p:spPr>
          <a:xfrm>
            <a:off x="6553200" y="3124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204B98"/>
                </a:solidFill>
              </a:rPr>
              <a:t>…</a:t>
            </a:r>
            <a:endParaRPr lang="en-US" sz="2000" b="1" dirty="0">
              <a:solidFill>
                <a:srgbClr val="204B98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6523494" y="38862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r">
              <a:defRPr sz="2000" b="1">
                <a:solidFill>
                  <a:srgbClr val="006C00"/>
                </a:solidFill>
              </a:defRPr>
            </a:lvl1pPr>
          </a:lstStyle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97" name="Rectangle 196"/>
          <p:cNvSpPr/>
          <p:nvPr/>
        </p:nvSpPr>
        <p:spPr>
          <a:xfrm>
            <a:off x="1295400" y="2743200"/>
            <a:ext cx="685800" cy="304800"/>
          </a:xfrm>
          <a:prstGeom prst="rect">
            <a:avLst/>
          </a:prstGeom>
          <a:solidFill>
            <a:srgbClr val="D8BEE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1295400" y="3048000"/>
            <a:ext cx="685800" cy="304800"/>
          </a:xfrm>
          <a:prstGeom prst="rect">
            <a:avLst/>
          </a:prstGeom>
          <a:solidFill>
            <a:srgbClr val="D8BEE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1295400" y="3352800"/>
            <a:ext cx="685800" cy="304800"/>
          </a:xfrm>
          <a:prstGeom prst="rect">
            <a:avLst/>
          </a:prstGeom>
          <a:solidFill>
            <a:srgbClr val="D8BEE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1295400" y="3657600"/>
            <a:ext cx="685800" cy="304800"/>
          </a:xfrm>
          <a:prstGeom prst="rect">
            <a:avLst/>
          </a:prstGeom>
          <a:solidFill>
            <a:srgbClr val="D8BEE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1295400" y="3962400"/>
            <a:ext cx="685800" cy="304800"/>
          </a:xfrm>
          <a:prstGeom prst="rect">
            <a:avLst/>
          </a:prstGeom>
          <a:solidFill>
            <a:srgbClr val="D8BEE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1295400" y="4267200"/>
            <a:ext cx="685800" cy="304800"/>
          </a:xfrm>
          <a:prstGeom prst="rect">
            <a:avLst/>
          </a:prstGeom>
          <a:solidFill>
            <a:srgbClr val="D8BEE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1295400" y="4572000"/>
            <a:ext cx="685800" cy="304800"/>
          </a:xfrm>
          <a:prstGeom prst="rect">
            <a:avLst/>
          </a:prstGeom>
          <a:solidFill>
            <a:srgbClr val="D8BEE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1295400" y="4876800"/>
            <a:ext cx="685800" cy="304800"/>
          </a:xfrm>
          <a:prstGeom prst="rect">
            <a:avLst/>
          </a:prstGeom>
          <a:solidFill>
            <a:srgbClr val="D8BEE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1295400" y="5181600"/>
            <a:ext cx="685800" cy="304800"/>
          </a:xfrm>
          <a:prstGeom prst="rect">
            <a:avLst/>
          </a:prstGeom>
          <a:solidFill>
            <a:srgbClr val="D8BEE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TextBox 209"/>
          <p:cNvSpPr txBox="1"/>
          <p:nvPr/>
        </p:nvSpPr>
        <p:spPr>
          <a:xfrm>
            <a:off x="381000" y="5616714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Memory used in</a:t>
            </a:r>
            <a:br>
              <a:rPr lang="en-US" sz="2000" b="1" dirty="0" smtClean="0"/>
            </a:br>
            <a:r>
              <a:rPr lang="en-US" sz="2000" b="1" dirty="0" smtClean="0"/>
              <a:t>crashed master</a:t>
            </a:r>
            <a:endParaRPr lang="en-US" sz="2000" b="1" dirty="0"/>
          </a:p>
        </p:txBody>
      </p:sp>
      <p:sp>
        <p:nvSpPr>
          <p:cNvPr id="211" name="TextBox 210"/>
          <p:cNvSpPr txBox="1"/>
          <p:nvPr/>
        </p:nvSpPr>
        <p:spPr>
          <a:xfrm>
            <a:off x="304800" y="2286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600</a:t>
            </a:r>
            <a:br>
              <a:rPr lang="en-US" b="1" dirty="0" smtClean="0"/>
            </a:br>
            <a:r>
              <a:rPr lang="en-US" b="1" dirty="0" smtClean="0"/>
              <a:t>MB</a:t>
            </a:r>
            <a:endParaRPr lang="en-US" b="1" dirty="0"/>
          </a:p>
        </p:txBody>
      </p:sp>
      <p:cxnSp>
        <p:nvCxnSpPr>
          <p:cNvPr id="213" name="Straight Connector 212"/>
          <p:cNvCxnSpPr/>
          <p:nvPr/>
        </p:nvCxnSpPr>
        <p:spPr>
          <a:xfrm>
            <a:off x="914400" y="2590800"/>
            <a:ext cx="304800" cy="0"/>
          </a:xfrm>
          <a:prstGeom prst="line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27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101" grpId="0" animBg="1"/>
      <p:bldP spid="144" grpId="0" animBg="1"/>
      <p:bldP spid="187" grpId="0"/>
      <p:bldP spid="190" grpId="0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600200"/>
            <a:ext cx="5867400" cy="433614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Scalability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1524000"/>
            <a:ext cx="1236236" cy="1200329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rgbClr val="633B13"/>
                </a:solidFill>
              </a:rPr>
              <a:t>1 master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6 backups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6 disks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600 MB</a:t>
            </a:r>
            <a:endParaRPr lang="en-US" dirty="0">
              <a:solidFill>
                <a:srgbClr val="633B13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588217" y="3230105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2"/>
            <a:endCxn id="2" idx="3"/>
          </p:cNvCxnSpPr>
          <p:nvPr/>
        </p:nvCxnSpPr>
        <p:spPr>
          <a:xfrm flipH="1" flipV="1">
            <a:off x="1388636" y="2124165"/>
            <a:ext cx="1199581" cy="1182140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038815" y="2986007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2" idx="1"/>
            <a:endCxn id="16" idx="7"/>
          </p:cNvCxnSpPr>
          <p:nvPr/>
        </p:nvCxnSpPr>
        <p:spPr>
          <a:xfrm flipH="1">
            <a:off x="7168897" y="2124165"/>
            <a:ext cx="298703" cy="884160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67600" y="1524000"/>
            <a:ext cx="1492716" cy="1200329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rgbClr val="633B13"/>
                </a:solidFill>
              </a:rPr>
              <a:t>20 masters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120 backups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120 disks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11.7 GB</a:t>
            </a:r>
            <a:endParaRPr lang="en-US" dirty="0">
              <a:solidFill>
                <a:srgbClr val="633B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752600"/>
            <a:ext cx="5796957" cy="4362259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(Flash)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2057400"/>
            <a:ext cx="1236236" cy="1200329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rgbClr val="633B13"/>
                </a:solidFill>
              </a:rPr>
              <a:t>1 master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2 backups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2 SSDs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600 MB</a:t>
            </a:r>
            <a:endParaRPr lang="en-US" dirty="0">
              <a:solidFill>
                <a:srgbClr val="633B13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502976" y="2762084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2"/>
            <a:endCxn id="2" idx="3"/>
          </p:cNvCxnSpPr>
          <p:nvPr/>
        </p:nvCxnSpPr>
        <p:spPr>
          <a:xfrm flipH="1" flipV="1">
            <a:off x="1388636" y="2657565"/>
            <a:ext cx="1114340" cy="180719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031065" y="2146026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2" idx="1"/>
            <a:endCxn id="16" idx="5"/>
          </p:cNvCxnSpPr>
          <p:nvPr/>
        </p:nvCxnSpPr>
        <p:spPr>
          <a:xfrm flipH="1" flipV="1">
            <a:off x="7161147" y="2276108"/>
            <a:ext cx="306453" cy="381457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67600" y="2057400"/>
            <a:ext cx="1492716" cy="1200329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rgbClr val="633B13"/>
                </a:solidFill>
              </a:rPr>
              <a:t>60 masters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120 backups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120 SSDs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35 GB</a:t>
            </a:r>
            <a:endParaRPr lang="en-US" dirty="0">
              <a:solidFill>
                <a:srgbClr val="633B13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47800" y="1143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 flash drives (250MB/s) per partition: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02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Achieved low </a:t>
            </a:r>
            <a:r>
              <a:rPr lang="en-US" dirty="0" smtClean="0">
                <a:solidFill>
                  <a:schemeClr val="accent4"/>
                </a:solidFill>
              </a:rPr>
              <a:t>latency</a:t>
            </a:r>
            <a:r>
              <a:rPr lang="en-US" dirty="0" smtClean="0"/>
              <a:t> (at small scale)</a:t>
            </a:r>
          </a:p>
          <a:p>
            <a:r>
              <a:rPr lang="en-US" dirty="0" smtClean="0"/>
              <a:t>Not yet at large </a:t>
            </a:r>
            <a:r>
              <a:rPr lang="en-US" dirty="0" smtClean="0">
                <a:solidFill>
                  <a:schemeClr val="accent4"/>
                </a:solidFill>
              </a:rPr>
              <a:t>scale</a:t>
            </a:r>
            <a:r>
              <a:rPr lang="en-US" dirty="0" smtClean="0"/>
              <a:t> (but scalability encouraging)</a:t>
            </a:r>
          </a:p>
          <a:p>
            <a:r>
              <a:rPr lang="en-US" dirty="0" smtClean="0"/>
              <a:t>Fast recovery:</a:t>
            </a:r>
          </a:p>
          <a:p>
            <a:pPr lvl="1"/>
            <a:r>
              <a:rPr lang="en-US" dirty="0" smtClean="0"/>
              <a:t>&lt; 2 seconds for memory sizes up to 35GB</a:t>
            </a:r>
          </a:p>
          <a:p>
            <a:pPr lvl="1"/>
            <a:r>
              <a:rPr lang="en-US" dirty="0" smtClean="0"/>
              <a:t>Scalability looks good</a:t>
            </a:r>
          </a:p>
          <a:p>
            <a:pPr lvl="1"/>
            <a:r>
              <a:rPr lang="en-US" dirty="0" smtClean="0"/>
              <a:t>Durable and available DRAM storage for the cost of volatile cache</a:t>
            </a:r>
          </a:p>
          <a:p>
            <a:r>
              <a:rPr lang="en-US" dirty="0" smtClean="0"/>
              <a:t>Many interesting problems left</a:t>
            </a:r>
          </a:p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Harness full performance potential of DRAM-based storage</a:t>
            </a:r>
          </a:p>
          <a:p>
            <a:pPr lvl="1"/>
            <a:r>
              <a:rPr lang="en-US" dirty="0" smtClean="0"/>
              <a:t>Enable new applications: intensive manipulation of large-scale data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6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09800"/>
            <a:ext cx="8610600" cy="3886200"/>
          </a:xfrm>
          <a:prstGeom prst="rect">
            <a:avLst/>
          </a:prstGeom>
          <a:gradFill>
            <a:gsLst>
              <a:gs pos="0">
                <a:srgbClr val="F8F8F8"/>
              </a:gs>
              <a:gs pos="100000">
                <a:srgbClr val="DDDDDD"/>
              </a:gs>
            </a:gsLst>
            <a:lin ang="5400000" scaled="0"/>
          </a:gra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3,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 Overview &amp;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968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 Transport Architecture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971800" y="2762071"/>
            <a:ext cx="1905000" cy="566928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sz="1600" b="1" dirty="0" err="1" smtClean="0"/>
              <a:t>TcpTransport</a:t>
            </a:r>
            <a:endParaRPr lang="en-US" sz="1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" y="2762071"/>
            <a:ext cx="1905000" cy="566928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 b="1">
                <a:solidFill>
                  <a:srgbClr val="4D4D4D"/>
                </a:solidFill>
              </a:defRPr>
            </a:lvl1pPr>
          </a:lstStyle>
          <a:p>
            <a:r>
              <a:rPr lang="en-US" dirty="0" err="1">
                <a:solidFill>
                  <a:srgbClr val="183774"/>
                </a:solidFill>
              </a:rPr>
              <a:t>InfRcTransport</a:t>
            </a:r>
            <a:endParaRPr lang="en-US" dirty="0">
              <a:solidFill>
                <a:srgbClr val="183774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10200" y="2762071"/>
            <a:ext cx="1905000" cy="566928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sz="1600" b="1" dirty="0" err="1" smtClean="0"/>
              <a:t>FastTransport</a:t>
            </a:r>
            <a:endParaRPr lang="en-US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971800" y="3447871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4D4D4D"/>
                </a:solidFill>
              </a:rPr>
              <a:t>Kernel TCP/IP</a:t>
            </a:r>
            <a:endParaRPr lang="en-US" dirty="0">
              <a:solidFill>
                <a:srgbClr val="4D4D4D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" y="3447871"/>
            <a:ext cx="2287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dirty="0">
                <a:solidFill>
                  <a:srgbClr val="4D4D4D"/>
                </a:solidFill>
              </a:rPr>
              <a:t>Infiniband </a:t>
            </a:r>
            <a:r>
              <a:rPr lang="en-US" dirty="0" smtClean="0">
                <a:solidFill>
                  <a:srgbClr val="4D4D4D"/>
                </a:solidFill>
              </a:rPr>
              <a:t>verbs</a:t>
            </a:r>
            <a:br>
              <a:rPr lang="en-US" dirty="0" smtClean="0">
                <a:solidFill>
                  <a:srgbClr val="4D4D4D"/>
                </a:solidFill>
              </a:rPr>
            </a:br>
            <a:r>
              <a:rPr lang="en-US" dirty="0" smtClean="0">
                <a:solidFill>
                  <a:srgbClr val="4D4D4D"/>
                </a:solidFill>
              </a:rPr>
              <a:t>Reliable queue </a:t>
            </a:r>
            <a:r>
              <a:rPr lang="en-US" dirty="0">
                <a:solidFill>
                  <a:srgbClr val="4D4D4D"/>
                </a:solidFill>
              </a:rPr>
              <a:t>pairs</a:t>
            </a:r>
            <a:br>
              <a:rPr lang="en-US" dirty="0">
                <a:solidFill>
                  <a:srgbClr val="4D4D4D"/>
                </a:solidFill>
              </a:rPr>
            </a:br>
            <a:r>
              <a:rPr lang="en-US" dirty="0">
                <a:solidFill>
                  <a:srgbClr val="4D4D4D"/>
                </a:solidFill>
              </a:rPr>
              <a:t>Kernel </a:t>
            </a:r>
            <a:r>
              <a:rPr lang="en-US" dirty="0" smtClean="0">
                <a:solidFill>
                  <a:srgbClr val="4D4D4D"/>
                </a:solidFill>
              </a:rPr>
              <a:t>bypass</a:t>
            </a:r>
          </a:p>
          <a:p>
            <a:pPr algn="l"/>
            <a:r>
              <a:rPr lang="en-US" dirty="0" err="1" smtClean="0">
                <a:solidFill>
                  <a:srgbClr val="4D4D4D"/>
                </a:solidFill>
              </a:rPr>
              <a:t>Mellanox</a:t>
            </a:r>
            <a:r>
              <a:rPr lang="en-US" dirty="0" smtClean="0">
                <a:solidFill>
                  <a:srgbClr val="4D4D4D"/>
                </a:solidFill>
              </a:rPr>
              <a:t> NICs</a:t>
            </a:r>
            <a:endParaRPr lang="en-US" dirty="0">
              <a:solidFill>
                <a:srgbClr val="4D4D4D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91000" y="4343400"/>
            <a:ext cx="1371600" cy="5669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</a:lstStyle>
          <a:p>
            <a:r>
              <a:rPr lang="en-US" dirty="0" err="1" smtClean="0">
                <a:solidFill>
                  <a:srgbClr val="2B672B"/>
                </a:solidFill>
              </a:rPr>
              <a:t>UdpDriver</a:t>
            </a:r>
            <a:endParaRPr lang="en-US" dirty="0">
              <a:solidFill>
                <a:srgbClr val="2B672B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5000" y="4343400"/>
            <a:ext cx="1371600" cy="5669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</a:lstStyle>
          <a:p>
            <a:r>
              <a:rPr lang="en-US" dirty="0" err="1" smtClean="0">
                <a:solidFill>
                  <a:srgbClr val="2B672B"/>
                </a:solidFill>
              </a:rPr>
              <a:t>InfUdDriver</a:t>
            </a:r>
            <a:endParaRPr lang="en-US" dirty="0">
              <a:solidFill>
                <a:srgbClr val="2B672B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91000" y="4953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4D4D4D"/>
                </a:solidFill>
              </a:rPr>
              <a:t>Kernel UDP</a:t>
            </a:r>
            <a:endParaRPr lang="en-US" dirty="0">
              <a:solidFill>
                <a:srgbClr val="4D4D4D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15000" y="494407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4D4D4D"/>
                </a:solidFill>
              </a:rPr>
              <a:t>Infiniband</a:t>
            </a:r>
            <a:br>
              <a:rPr lang="en-US" dirty="0" smtClean="0">
                <a:solidFill>
                  <a:srgbClr val="4D4D4D"/>
                </a:solidFill>
              </a:rPr>
            </a:br>
            <a:r>
              <a:rPr lang="en-US" dirty="0" smtClean="0">
                <a:solidFill>
                  <a:srgbClr val="4D4D4D"/>
                </a:solidFill>
              </a:rPr>
              <a:t>unreliable</a:t>
            </a:r>
            <a:br>
              <a:rPr lang="en-US" dirty="0" smtClean="0">
                <a:solidFill>
                  <a:srgbClr val="4D4D4D"/>
                </a:solidFill>
              </a:rPr>
            </a:br>
            <a:r>
              <a:rPr lang="en-US" dirty="0" smtClean="0">
                <a:solidFill>
                  <a:srgbClr val="4D4D4D"/>
                </a:solidFill>
              </a:rPr>
              <a:t>datagrams</a:t>
            </a:r>
            <a:endParaRPr lang="en-US" dirty="0">
              <a:solidFill>
                <a:srgbClr val="4D4D4D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" y="1219200"/>
            <a:ext cx="1967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Transport API: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Reliable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request/response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52046" y="1066800"/>
            <a:ext cx="954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Clients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840422" y="1066800"/>
            <a:ext cx="103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Servers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667000" y="1447800"/>
            <a:ext cx="312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getSession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serviceLocator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clientSend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reqBuf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respBuf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wait()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7400" y="1447800"/>
            <a:ext cx="2977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handleRpc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reqBuf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respBuf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447800" y="5181600"/>
            <a:ext cx="2377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rgbClr val="0E6C0E"/>
                </a:solidFill>
              </a:rPr>
              <a:t>Driver API:</a:t>
            </a:r>
            <a:br>
              <a:rPr lang="en-US" dirty="0" smtClean="0">
                <a:solidFill>
                  <a:srgbClr val="0E6C0E"/>
                </a:solidFill>
              </a:rPr>
            </a:br>
            <a:r>
              <a:rPr lang="en-US" dirty="0" smtClean="0">
                <a:solidFill>
                  <a:srgbClr val="0E6C0E"/>
                </a:solidFill>
              </a:rPr>
              <a:t>Unreliable datagrams</a:t>
            </a:r>
            <a:endParaRPr lang="en-US" dirty="0">
              <a:solidFill>
                <a:srgbClr val="0E6C0E"/>
              </a:solidFill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2852980" y="4038601"/>
            <a:ext cx="1033220" cy="1371600"/>
          </a:xfrm>
          <a:custGeom>
            <a:avLst/>
            <a:gdLst>
              <a:gd name="connsiteX0" fmla="*/ 0 w 976393"/>
              <a:gd name="connsiteY0" fmla="*/ 1588576 h 1588576"/>
              <a:gd name="connsiteX1" fmla="*/ 976393 w 976393"/>
              <a:gd name="connsiteY1" fmla="*/ 0 h 1588576"/>
              <a:gd name="connsiteX0" fmla="*/ 0 w 976393"/>
              <a:gd name="connsiteY0" fmla="*/ 1588576 h 1588576"/>
              <a:gd name="connsiteX1" fmla="*/ 976393 w 976393"/>
              <a:gd name="connsiteY1" fmla="*/ 0 h 1588576"/>
              <a:gd name="connsiteX0" fmla="*/ 0 w 976393"/>
              <a:gd name="connsiteY0" fmla="*/ 1588576 h 1588576"/>
              <a:gd name="connsiteX1" fmla="*/ 976393 w 976393"/>
              <a:gd name="connsiteY1" fmla="*/ 0 h 1588576"/>
              <a:gd name="connsiteX0" fmla="*/ 0 w 976393"/>
              <a:gd name="connsiteY0" fmla="*/ 1588576 h 1588576"/>
              <a:gd name="connsiteX1" fmla="*/ 976393 w 976393"/>
              <a:gd name="connsiteY1" fmla="*/ 0 h 158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6393" h="1588576">
                <a:moveTo>
                  <a:pt x="0" y="1588576"/>
                </a:moveTo>
                <a:cubicBezTo>
                  <a:pt x="534691" y="1407763"/>
                  <a:pt x="193729" y="405538"/>
                  <a:pt x="976393" y="0"/>
                </a:cubicBezTo>
              </a:path>
            </a:pathLst>
          </a:custGeom>
          <a:ln w="15875">
            <a:solidFill>
              <a:srgbClr val="0E6C0E"/>
            </a:solidFill>
            <a:tailEnd type="triangle" w="sm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239000" y="4343400"/>
            <a:ext cx="1371600" cy="5669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</a:lstStyle>
          <a:p>
            <a:r>
              <a:rPr lang="en-US" dirty="0" err="1" smtClean="0">
                <a:solidFill>
                  <a:srgbClr val="2B672B"/>
                </a:solidFill>
              </a:rPr>
              <a:t>InfEthDriver</a:t>
            </a:r>
            <a:endParaRPr lang="en-US" dirty="0">
              <a:solidFill>
                <a:srgbClr val="2B672B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6600" y="494407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4D4D4D"/>
                </a:solidFill>
              </a:rPr>
              <a:t>10GigE</a:t>
            </a:r>
            <a:br>
              <a:rPr lang="en-US" dirty="0" smtClean="0">
                <a:solidFill>
                  <a:srgbClr val="4D4D4D"/>
                </a:solidFill>
              </a:rPr>
            </a:br>
            <a:r>
              <a:rPr lang="en-US" dirty="0" smtClean="0">
                <a:solidFill>
                  <a:srgbClr val="4D4D4D"/>
                </a:solidFill>
              </a:rPr>
              <a:t>packets via </a:t>
            </a:r>
            <a:r>
              <a:rPr lang="en-US" dirty="0" err="1" smtClean="0">
                <a:solidFill>
                  <a:srgbClr val="4D4D4D"/>
                </a:solidFill>
              </a:rPr>
              <a:t>Mellanox</a:t>
            </a:r>
            <a:r>
              <a:rPr lang="en-US" dirty="0" smtClean="0">
                <a:solidFill>
                  <a:srgbClr val="4D4D4D"/>
                </a:solidFill>
              </a:rPr>
              <a:t> NIC</a:t>
            </a:r>
            <a:endParaRPr lang="en-US" dirty="0">
              <a:solidFill>
                <a:srgbClr val="4D4D4D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4038600" y="3962400"/>
            <a:ext cx="4724400" cy="0"/>
          </a:xfrm>
          <a:prstGeom prst="line">
            <a:avLst/>
          </a:prstGeom>
          <a:ln w="28575" cap="rnd">
            <a:solidFill>
              <a:srgbClr val="0E6C0E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Up-Down Arrow 14"/>
          <p:cNvSpPr/>
          <p:nvPr/>
        </p:nvSpPr>
        <p:spPr>
          <a:xfrm>
            <a:off x="6248400" y="3459996"/>
            <a:ext cx="304800" cy="762000"/>
          </a:xfrm>
          <a:prstGeom prst="upDownArrow">
            <a:avLst>
              <a:gd name="adj1" fmla="val 50000"/>
              <a:gd name="adj2" fmla="val 60170"/>
            </a:avLst>
          </a:prstGeom>
          <a:solidFill>
            <a:srgbClr val="E6EDFA"/>
          </a:solidFill>
          <a:ln w="127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sz="1600" b="1">
              <a:solidFill>
                <a:srgbClr val="1837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54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3810000"/>
            <a:ext cx="8153400" cy="2316163"/>
          </a:xfrm>
        </p:spPr>
        <p:txBody>
          <a:bodyPr/>
          <a:lstStyle/>
          <a:p>
            <a:r>
              <a:rPr lang="en-US" dirty="0" smtClean="0"/>
              <a:t>Transport layer enables experimentation with different networking protocols/technologies</a:t>
            </a:r>
          </a:p>
          <a:p>
            <a:r>
              <a:rPr lang="en-US" dirty="0" smtClean="0"/>
              <a:t>Basic Infiniband performance (one switch):</a:t>
            </a:r>
          </a:p>
          <a:p>
            <a:pPr lvl="1">
              <a:tabLst>
                <a:tab pos="5486400" algn="l"/>
              </a:tabLst>
            </a:pPr>
            <a:r>
              <a:rPr lang="en-US" dirty="0" smtClean="0"/>
              <a:t>100-byte reads:	5.3 µs</a:t>
            </a:r>
          </a:p>
          <a:p>
            <a:pPr lvl="1">
              <a:tabLst>
                <a:tab pos="5486400" algn="l"/>
              </a:tabLst>
            </a:pPr>
            <a:r>
              <a:rPr lang="en-US" dirty="0" smtClean="0"/>
              <a:t>100-byte writes (3x replication):	16.1 µs</a:t>
            </a:r>
          </a:p>
          <a:p>
            <a:pPr lvl="1">
              <a:tabLst>
                <a:tab pos="5486400" algn="l"/>
              </a:tabLst>
            </a:pPr>
            <a:r>
              <a:rPr lang="en-US" dirty="0" smtClean="0"/>
              <a:t>Read throughput (100 bytes, 1 server):	800 Kops/sec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11,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RPC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981200" y="2286000"/>
            <a:ext cx="1676400" cy="914400"/>
          </a:xfrm>
          <a:prstGeom prst="rect">
            <a:avLst/>
          </a:prstGeom>
          <a:solidFill>
            <a:srgbClr val="DEE7F8"/>
          </a:solidFill>
          <a:ln w="19050" algn="ctr">
            <a:solidFill>
              <a:srgbClr val="1F4899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r>
              <a:rPr lang="en-US" sz="1600" dirty="0">
                <a:solidFill>
                  <a:srgbClr val="1F4899"/>
                </a:solidFill>
                <a:latin typeface="Arial" charset="0"/>
              </a:rPr>
              <a:t>Infiniband</a:t>
            </a:r>
          </a:p>
          <a:p>
            <a:r>
              <a:rPr lang="en-US" sz="1600" dirty="0">
                <a:solidFill>
                  <a:srgbClr val="1F4899"/>
                </a:solidFill>
                <a:latin typeface="Arial" charset="0"/>
              </a:rPr>
              <a:t>Queue Pairs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09999" y="2286000"/>
            <a:ext cx="2971801" cy="381000"/>
          </a:xfrm>
          <a:prstGeom prst="rect">
            <a:avLst/>
          </a:prstGeom>
          <a:solidFill>
            <a:srgbClr val="DEE7F8"/>
          </a:solidFill>
          <a:ln w="19050" algn="ctr">
            <a:solidFill>
              <a:srgbClr val="1F4899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r>
              <a:rPr lang="en-US" sz="1600" dirty="0">
                <a:solidFill>
                  <a:srgbClr val="1F4899"/>
                </a:solidFill>
                <a:latin typeface="Arial" charset="0"/>
              </a:rPr>
              <a:t>Custom Datagram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90600" y="2286000"/>
            <a:ext cx="838200" cy="914400"/>
          </a:xfrm>
          <a:prstGeom prst="rect">
            <a:avLst/>
          </a:prstGeom>
          <a:solidFill>
            <a:srgbClr val="DEE7F8"/>
          </a:solidFill>
          <a:ln w="19050" algn="ctr">
            <a:solidFill>
              <a:srgbClr val="1F4899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r>
              <a:rPr lang="en-US" sz="1600" dirty="0">
                <a:solidFill>
                  <a:srgbClr val="1F4899"/>
                </a:solidFill>
                <a:latin typeface="Arial" charset="0"/>
              </a:rPr>
              <a:t>TCP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0" y="2819400"/>
            <a:ext cx="838200" cy="381000"/>
          </a:xfrm>
          <a:prstGeom prst="rect">
            <a:avLst/>
          </a:prstGeom>
          <a:solidFill>
            <a:srgbClr val="DEE7F8"/>
          </a:solidFill>
          <a:ln w="19050" algn="ctr">
            <a:solidFill>
              <a:srgbClr val="1F4899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r>
              <a:rPr lang="en-US" sz="1600" dirty="0">
                <a:solidFill>
                  <a:srgbClr val="1F4899"/>
                </a:solidFill>
                <a:latin typeface="Arial" charset="0"/>
              </a:rPr>
              <a:t>UDP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724400" y="2819400"/>
            <a:ext cx="990600" cy="381000"/>
          </a:xfrm>
          <a:prstGeom prst="rect">
            <a:avLst/>
          </a:prstGeom>
          <a:solidFill>
            <a:srgbClr val="DEE7F8"/>
          </a:solidFill>
          <a:ln w="19050" algn="ctr">
            <a:solidFill>
              <a:srgbClr val="1F4899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r>
              <a:rPr lang="en-US" sz="1600" dirty="0" err="1">
                <a:solidFill>
                  <a:srgbClr val="1F4899"/>
                </a:solidFill>
                <a:latin typeface="Arial" charset="0"/>
              </a:rPr>
              <a:t>InfUD</a:t>
            </a:r>
            <a:endParaRPr lang="en-US" sz="160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29300" y="2819400"/>
            <a:ext cx="952500" cy="381000"/>
          </a:xfrm>
          <a:prstGeom prst="rect">
            <a:avLst/>
          </a:prstGeom>
          <a:solidFill>
            <a:srgbClr val="DEE7F8"/>
          </a:solidFill>
          <a:ln w="19050" algn="ctr">
            <a:solidFill>
              <a:srgbClr val="1F4899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r>
              <a:rPr lang="en-US" sz="1600" dirty="0" err="1">
                <a:solidFill>
                  <a:srgbClr val="1F4899"/>
                </a:solidFill>
                <a:latin typeface="Arial" charset="0"/>
              </a:rPr>
              <a:t>InfEth</a:t>
            </a:r>
            <a:endParaRPr lang="en-US" sz="1600" dirty="0">
              <a:solidFill>
                <a:srgbClr val="1F4899"/>
              </a:solidFill>
              <a:latin typeface="Arial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33400" y="2133600"/>
            <a:ext cx="8153400" cy="0"/>
          </a:xfrm>
          <a:prstGeom prst="line">
            <a:avLst/>
          </a:prstGeom>
          <a:ln w="254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305550" y="2667000"/>
            <a:ext cx="0" cy="152400"/>
          </a:xfrm>
          <a:prstGeom prst="line">
            <a:avLst/>
          </a:prstGeom>
          <a:ln w="19050" cap="rnd">
            <a:solidFill>
              <a:srgbClr val="1F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219700" y="2667000"/>
            <a:ext cx="0" cy="152400"/>
          </a:xfrm>
          <a:prstGeom prst="line">
            <a:avLst/>
          </a:prstGeom>
          <a:ln w="19050" cap="rnd">
            <a:solidFill>
              <a:srgbClr val="1F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229100" y="2667000"/>
            <a:ext cx="0" cy="152400"/>
          </a:xfrm>
          <a:prstGeom prst="line">
            <a:avLst/>
          </a:prstGeom>
          <a:ln w="19050" cap="rnd">
            <a:solidFill>
              <a:srgbClr val="1F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2171700" y="1600200"/>
            <a:ext cx="3429000" cy="381000"/>
            <a:chOff x="2590800" y="1828800"/>
            <a:chExt cx="3429000" cy="381000"/>
          </a:xfrm>
        </p:grpSpPr>
        <p:sp>
          <p:nvSpPr>
            <p:cNvPr id="41" name="Rectangle 40"/>
            <p:cNvSpPr/>
            <p:nvPr/>
          </p:nvSpPr>
          <p:spPr>
            <a:xfrm>
              <a:off x="2590800" y="1828800"/>
              <a:ext cx="381000" cy="381000"/>
            </a:xfrm>
            <a:prstGeom prst="rect">
              <a:avLst/>
            </a:prstGeom>
            <a:solidFill>
              <a:srgbClr val="EDFFED"/>
            </a:solidFill>
            <a:ln w="19050" algn="ctr">
              <a:solidFill>
                <a:srgbClr val="43A343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1600">
                <a:solidFill>
                  <a:srgbClr val="2B672B"/>
                </a:solidFill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200400" y="1828800"/>
              <a:ext cx="381000" cy="381000"/>
            </a:xfrm>
            <a:prstGeom prst="rect">
              <a:avLst/>
            </a:prstGeom>
            <a:solidFill>
              <a:srgbClr val="EDFFED"/>
            </a:solidFill>
            <a:ln w="19050" algn="ctr">
              <a:solidFill>
                <a:srgbClr val="43A343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1600">
                <a:solidFill>
                  <a:srgbClr val="2B672B"/>
                </a:solidFill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810000" y="1828800"/>
              <a:ext cx="381000" cy="381000"/>
            </a:xfrm>
            <a:prstGeom prst="rect">
              <a:avLst/>
            </a:prstGeom>
            <a:solidFill>
              <a:srgbClr val="EDFFED"/>
            </a:solidFill>
            <a:ln w="19050" algn="ctr">
              <a:solidFill>
                <a:srgbClr val="43A343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1600">
                <a:solidFill>
                  <a:srgbClr val="2B672B"/>
                </a:solidFill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419600" y="1828800"/>
              <a:ext cx="381000" cy="381000"/>
            </a:xfrm>
            <a:prstGeom prst="rect">
              <a:avLst/>
            </a:prstGeom>
            <a:solidFill>
              <a:srgbClr val="EDFFED"/>
            </a:solidFill>
            <a:ln w="19050" algn="ctr">
              <a:solidFill>
                <a:srgbClr val="43A343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1600">
                <a:solidFill>
                  <a:srgbClr val="2B672B"/>
                </a:solidFill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1828800"/>
              <a:ext cx="381000" cy="381000"/>
            </a:xfrm>
            <a:prstGeom prst="rect">
              <a:avLst/>
            </a:prstGeom>
            <a:solidFill>
              <a:srgbClr val="EDFFED"/>
            </a:solidFill>
            <a:ln w="19050" algn="ctr">
              <a:solidFill>
                <a:srgbClr val="43A343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1600">
                <a:solidFill>
                  <a:srgbClr val="2B672B"/>
                </a:solidFill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638800" y="1828800"/>
              <a:ext cx="381000" cy="381000"/>
            </a:xfrm>
            <a:prstGeom prst="rect">
              <a:avLst/>
            </a:prstGeom>
            <a:solidFill>
              <a:srgbClr val="EDFFED"/>
            </a:solidFill>
            <a:ln w="19050" algn="ctr">
              <a:solidFill>
                <a:srgbClr val="43A343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1600">
                <a:solidFill>
                  <a:srgbClr val="2B672B"/>
                </a:solidFill>
                <a:latin typeface="Arial" charset="0"/>
              </a:endParaRPr>
            </a:p>
          </p:txBody>
        </p:sp>
      </p:grpSp>
      <p:cxnSp>
        <p:nvCxnSpPr>
          <p:cNvPr id="48" name="Straight Connector 47"/>
          <p:cNvCxnSpPr/>
          <p:nvPr/>
        </p:nvCxnSpPr>
        <p:spPr>
          <a:xfrm>
            <a:off x="533400" y="1447800"/>
            <a:ext cx="8153400" cy="0"/>
          </a:xfrm>
          <a:prstGeom prst="line">
            <a:avLst/>
          </a:prstGeom>
          <a:ln w="254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486400" y="1066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Applications/Servers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7239000" y="1600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43A343"/>
                </a:solidFill>
              </a:rPr>
              <a:t>RPC Stubs</a:t>
            </a:r>
            <a:endParaRPr lang="en-US" dirty="0">
              <a:solidFill>
                <a:srgbClr val="43A343"/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33400" y="3352800"/>
            <a:ext cx="8153400" cy="0"/>
          </a:xfrm>
          <a:prstGeom prst="line">
            <a:avLst/>
          </a:prstGeom>
          <a:ln w="254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540331" y="3364468"/>
            <a:ext cx="1146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239000" y="2590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1F4899"/>
                </a:solidFill>
              </a:rPr>
              <a:t>Transports</a:t>
            </a:r>
            <a:endParaRPr lang="en-US" dirty="0">
              <a:solidFill>
                <a:srgbClr val="1F48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0216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r>
              <a:rPr lang="en-US" dirty="0" smtClean="0"/>
              <a:t>Datacenter Latency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913437"/>
            <a:ext cx="8229600" cy="563563"/>
          </a:xfrm>
        </p:spPr>
        <p:txBody>
          <a:bodyPr/>
          <a:lstStyle/>
          <a:p>
            <a:pPr marL="0" indent="0">
              <a:buNone/>
              <a:tabLst>
                <a:tab pos="3946525" algn="l"/>
              </a:tabLst>
            </a:pPr>
            <a:r>
              <a:rPr lang="en-US" dirty="0" err="1" smtClean="0"/>
              <a:t>RAMCloud</a:t>
            </a:r>
            <a:r>
              <a:rPr lang="en-US" dirty="0" smtClean="0"/>
              <a:t> goal: </a:t>
            </a:r>
            <a:r>
              <a:rPr lang="en-US" dirty="0" smtClean="0">
                <a:solidFill>
                  <a:schemeClr val="accent4"/>
                </a:solidFill>
              </a:rPr>
              <a:t>5-10µs	</a:t>
            </a:r>
            <a:r>
              <a:rPr lang="en-US" dirty="0" smtClean="0"/>
              <a:t>Typical today: </a:t>
            </a:r>
            <a:r>
              <a:rPr lang="en-US" dirty="0" smtClean="0">
                <a:solidFill>
                  <a:schemeClr val="accent4"/>
                </a:solidFill>
              </a:rPr>
              <a:t>200-400</a:t>
            </a:r>
            <a:r>
              <a:rPr lang="en-US" dirty="0">
                <a:solidFill>
                  <a:schemeClr val="accent4"/>
                </a:solidFill>
              </a:rPr>
              <a:t>µs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11,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429000" cy="396875"/>
          </a:xfrm>
        </p:spPr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D3C556F-FB51-4F06-A4A0-7F54CE122B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609600" y="1352490"/>
            <a:ext cx="762000" cy="1447800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Application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Process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752600" y="1352490"/>
            <a:ext cx="401053" cy="1447800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Kernel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772400" y="1352490"/>
            <a:ext cx="762000" cy="1447800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Process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514600" y="1657290"/>
            <a:ext cx="381000" cy="838200"/>
          </a:xfrm>
          <a:prstGeom prst="rect">
            <a:avLst/>
          </a:prstGeom>
          <a:solidFill>
            <a:srgbClr val="C3FFC3"/>
          </a:solidFill>
          <a:ln w="19050" cap="flat" cmpd="sng" algn="ctr">
            <a:solidFill>
              <a:srgbClr val="0B590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rPr>
              <a:t>NIC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7010400" y="1352490"/>
            <a:ext cx="401053" cy="1447800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Kernel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248400" y="1657290"/>
            <a:ext cx="401052" cy="838200"/>
          </a:xfrm>
          <a:prstGeom prst="rect">
            <a:avLst/>
          </a:prstGeom>
          <a:solidFill>
            <a:srgbClr val="C3FFC3"/>
          </a:solidFill>
          <a:ln w="19050" cap="flat" cmpd="sng" algn="ctr">
            <a:solidFill>
              <a:srgbClr val="0B590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rPr>
              <a:t>NIC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457199" y="1123890"/>
            <a:ext cx="2590801" cy="1905000"/>
          </a:xfrm>
          <a:prstGeom prst="roundRect">
            <a:avLst>
              <a:gd name="adj" fmla="val 8894"/>
            </a:avLst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6037446" y="1123890"/>
            <a:ext cx="2590800" cy="1905000"/>
          </a:xfrm>
          <a:prstGeom prst="roundRect">
            <a:avLst>
              <a:gd name="adj" fmla="val 8894"/>
            </a:avLst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" y="310509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Application Machine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7400" y="310509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Server Machine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3352800" y="1276290"/>
            <a:ext cx="2438400" cy="1524000"/>
            <a:chOff x="3352800" y="1143000"/>
            <a:chExt cx="2438400" cy="1524000"/>
          </a:xfrm>
        </p:grpSpPr>
        <p:sp>
          <p:nvSpPr>
            <p:cNvPr id="45" name="Rectangle 44"/>
            <p:cNvSpPr/>
            <p:nvPr/>
          </p:nvSpPr>
          <p:spPr bwMode="auto">
            <a:xfrm>
              <a:off x="3505200" y="2209800"/>
              <a:ext cx="609600" cy="304800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accent6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charset="0"/>
                </a:rPr>
                <a:t>Switch</a:t>
              </a:r>
            </a:p>
          </p:txBody>
        </p:sp>
        <p:sp>
          <p:nvSpPr>
            <p:cNvPr id="50" name="Freeform 37"/>
            <p:cNvSpPr>
              <a:spLocks/>
            </p:cNvSpPr>
            <p:nvPr/>
          </p:nvSpPr>
          <p:spPr bwMode="auto">
            <a:xfrm>
              <a:off x="3657600" y="1905000"/>
              <a:ext cx="228599" cy="304800"/>
            </a:xfrm>
            <a:custGeom>
              <a:avLst/>
              <a:gdLst>
                <a:gd name="T0" fmla="*/ 1 w 112"/>
                <a:gd name="T1" fmla="*/ 215 h 215"/>
                <a:gd name="T2" fmla="*/ 112 w 112"/>
                <a:gd name="T3" fmla="*/ 0 h 2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2" h="215">
                  <a:moveTo>
                    <a:pt x="1" y="215"/>
                  </a:moveTo>
                  <a:cubicBezTo>
                    <a:pt x="0" y="81"/>
                    <a:pt x="0" y="0"/>
                    <a:pt x="112" y="0"/>
                  </a:cubicBezTo>
                </a:path>
              </a:pathLst>
            </a:custGeom>
            <a:noFill/>
            <a:ln w="12700">
              <a:solidFill>
                <a:schemeClr val="accent6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3886200" y="1752600"/>
              <a:ext cx="609600" cy="304800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accent6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charset="0"/>
                </a:rPr>
                <a:t>Switch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4267200" y="1295400"/>
              <a:ext cx="609600" cy="304800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accent6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charset="0"/>
                </a:rPr>
                <a:t>Switch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4648200" y="1752600"/>
              <a:ext cx="609600" cy="304800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accent6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charset="0"/>
                </a:rPr>
                <a:t>Switch</a:t>
              </a: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5029200" y="2209800"/>
              <a:ext cx="609600" cy="304800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accent6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charset="0"/>
                </a:rPr>
                <a:t>Switch</a:t>
              </a:r>
            </a:p>
          </p:txBody>
        </p:sp>
        <p:sp>
          <p:nvSpPr>
            <p:cNvPr id="59" name="Freeform 37"/>
            <p:cNvSpPr>
              <a:spLocks/>
            </p:cNvSpPr>
            <p:nvPr/>
          </p:nvSpPr>
          <p:spPr bwMode="auto">
            <a:xfrm>
              <a:off x="4038601" y="1447800"/>
              <a:ext cx="228599" cy="304800"/>
            </a:xfrm>
            <a:custGeom>
              <a:avLst/>
              <a:gdLst>
                <a:gd name="T0" fmla="*/ 1 w 112"/>
                <a:gd name="T1" fmla="*/ 215 h 215"/>
                <a:gd name="T2" fmla="*/ 112 w 112"/>
                <a:gd name="T3" fmla="*/ 0 h 2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2" h="215">
                  <a:moveTo>
                    <a:pt x="1" y="215"/>
                  </a:moveTo>
                  <a:cubicBezTo>
                    <a:pt x="0" y="81"/>
                    <a:pt x="0" y="0"/>
                    <a:pt x="112" y="0"/>
                  </a:cubicBezTo>
                </a:path>
              </a:pathLst>
            </a:custGeom>
            <a:noFill/>
            <a:ln w="12700">
              <a:solidFill>
                <a:schemeClr val="accent6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37"/>
            <p:cNvSpPr>
              <a:spLocks/>
            </p:cNvSpPr>
            <p:nvPr/>
          </p:nvSpPr>
          <p:spPr bwMode="auto">
            <a:xfrm flipH="1">
              <a:off x="4876800" y="1447800"/>
              <a:ext cx="228599" cy="304800"/>
            </a:xfrm>
            <a:custGeom>
              <a:avLst/>
              <a:gdLst>
                <a:gd name="T0" fmla="*/ 1 w 112"/>
                <a:gd name="T1" fmla="*/ 215 h 215"/>
                <a:gd name="T2" fmla="*/ 112 w 112"/>
                <a:gd name="T3" fmla="*/ 0 h 2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2" h="215">
                  <a:moveTo>
                    <a:pt x="1" y="215"/>
                  </a:moveTo>
                  <a:cubicBezTo>
                    <a:pt x="0" y="81"/>
                    <a:pt x="0" y="0"/>
                    <a:pt x="112" y="0"/>
                  </a:cubicBezTo>
                </a:path>
              </a:pathLst>
            </a:custGeom>
            <a:noFill/>
            <a:ln w="12700">
              <a:solidFill>
                <a:schemeClr val="accent6"/>
              </a:solidFill>
              <a:round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37"/>
            <p:cNvSpPr>
              <a:spLocks/>
            </p:cNvSpPr>
            <p:nvPr/>
          </p:nvSpPr>
          <p:spPr bwMode="auto">
            <a:xfrm flipH="1">
              <a:off x="5257800" y="1905000"/>
              <a:ext cx="228599" cy="304800"/>
            </a:xfrm>
            <a:custGeom>
              <a:avLst/>
              <a:gdLst>
                <a:gd name="T0" fmla="*/ 1 w 112"/>
                <a:gd name="T1" fmla="*/ 215 h 215"/>
                <a:gd name="T2" fmla="*/ 112 w 112"/>
                <a:gd name="T3" fmla="*/ 0 h 2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2" h="215">
                  <a:moveTo>
                    <a:pt x="1" y="215"/>
                  </a:moveTo>
                  <a:cubicBezTo>
                    <a:pt x="0" y="81"/>
                    <a:pt x="0" y="0"/>
                    <a:pt x="112" y="0"/>
                  </a:cubicBezTo>
                </a:path>
              </a:pathLst>
            </a:custGeom>
            <a:noFill/>
            <a:ln w="12700">
              <a:solidFill>
                <a:schemeClr val="accent6"/>
              </a:solidFill>
              <a:round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 bwMode="auto">
            <a:xfrm>
              <a:off x="3352800" y="1143000"/>
              <a:ext cx="2438400" cy="1524000"/>
            </a:xfrm>
            <a:prstGeom prst="roundRect">
              <a:avLst>
                <a:gd name="adj" fmla="val 8894"/>
              </a:avLst>
            </a:prstGeom>
            <a:noFill/>
            <a:ln w="19050" cap="flat" cmpd="sng" algn="ctr">
              <a:solidFill>
                <a:schemeClr val="accent6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96" name="Straight Connector 95"/>
          <p:cNvCxnSpPr/>
          <p:nvPr/>
        </p:nvCxnSpPr>
        <p:spPr bwMode="auto">
          <a:xfrm>
            <a:off x="1314650" y="1809690"/>
            <a:ext cx="5029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>
            <a:off x="2095900" y="1809690"/>
            <a:ext cx="5029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>
            <a:off x="2829025" y="1809690"/>
            <a:ext cx="609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>
            <a:off x="6582075" y="1809690"/>
            <a:ext cx="5029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flipH="1">
            <a:off x="1285775" y="2343090"/>
            <a:ext cx="5029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>
            <a:off x="7353700" y="1809690"/>
            <a:ext cx="5029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flipH="1">
            <a:off x="2067025" y="2343090"/>
            <a:ext cx="5029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 flipH="1">
            <a:off x="2819400" y="2343090"/>
            <a:ext cx="609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flipH="1">
            <a:off x="5695750" y="2343090"/>
            <a:ext cx="609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>
            <a:off x="5715000" y="1809690"/>
            <a:ext cx="609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flipH="1">
            <a:off x="6553200" y="2343090"/>
            <a:ext cx="5029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Straight Connector 114"/>
          <p:cNvCxnSpPr/>
          <p:nvPr/>
        </p:nvCxnSpPr>
        <p:spPr bwMode="auto">
          <a:xfrm flipH="1">
            <a:off x="7324825" y="2343090"/>
            <a:ext cx="5029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1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409595"/>
              </p:ext>
            </p:extLst>
          </p:nvPr>
        </p:nvGraphicFramePr>
        <p:xfrm>
          <a:off x="2001253" y="3581400"/>
          <a:ext cx="5085347" cy="2262720"/>
        </p:xfrm>
        <a:graphic>
          <a:graphicData uri="http://schemas.openxmlformats.org/drawingml/2006/table">
            <a:tbl>
              <a:tblPr/>
              <a:tblGrid>
                <a:gridCol w="2341379"/>
                <a:gridCol w="1296168"/>
                <a:gridCol w="1447800"/>
              </a:tblGrid>
              <a:tr h="403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Component</a:t>
                      </a:r>
                    </a:p>
                  </a:txBody>
                  <a:tcPr marT="45734" marB="45734"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Delay</a:t>
                      </a:r>
                    </a:p>
                  </a:txBody>
                  <a:tcPr marT="45734" marB="4573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Round-trip</a:t>
                      </a:r>
                    </a:p>
                  </a:txBody>
                  <a:tcPr marT="45734" marB="4573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Network switch</a:t>
                      </a:r>
                    </a:p>
                  </a:txBody>
                  <a:tcPr marT="45734" marB="45734"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D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µs</a:t>
                      </a:r>
                    </a:p>
                  </a:txBody>
                  <a:tcPr marT="45734" marB="4573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D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100-300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µs</a:t>
                      </a:r>
                    </a:p>
                  </a:txBody>
                  <a:tcPr marT="45734" marB="4573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DFA"/>
                    </a:solidFill>
                  </a:tcPr>
                </a:tc>
              </a:tr>
              <a:tr h="412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 protocol stack</a:t>
                      </a:r>
                    </a:p>
                  </a:txBody>
                  <a:tcPr marT="45734" marB="45734"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CB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µs</a:t>
                      </a:r>
                    </a:p>
                  </a:txBody>
                  <a:tcPr marT="45734" marB="4573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CB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µs</a:t>
                      </a:r>
                    </a:p>
                  </a:txBody>
                  <a:tcPr marT="45734" marB="4573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CBF0"/>
                    </a:solidFill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Network interface</a:t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controller (NIC)</a:t>
                      </a:r>
                    </a:p>
                  </a:txBody>
                  <a:tcPr marT="45734" marB="45734"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D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2.5-32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µs</a:t>
                      </a:r>
                    </a:p>
                  </a:txBody>
                  <a:tcPr marT="45734" marB="4573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D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10-128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µs</a:t>
                      </a:r>
                    </a:p>
                  </a:txBody>
                  <a:tcPr marT="45734" marB="4573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DFA"/>
                    </a:solidFill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Propagation delay</a:t>
                      </a:r>
                    </a:p>
                  </a:txBody>
                  <a:tcPr marT="45734" marB="45734"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CB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0.2-0.4µs</a:t>
                      </a:r>
                    </a:p>
                  </a:txBody>
                  <a:tcPr marT="45734" marB="4573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CB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0.4-0.8µs</a:t>
                      </a:r>
                    </a:p>
                  </a:txBody>
                  <a:tcPr marT="45734" marB="4573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CBF0"/>
                    </a:solidFill>
                  </a:tcPr>
                </a:tc>
              </a:tr>
            </a:tbl>
          </a:graphicData>
        </a:graphic>
      </p:graphicFrame>
      <p:sp>
        <p:nvSpPr>
          <p:cNvPr id="117" name="TextBox 116"/>
          <p:cNvSpPr txBox="1"/>
          <p:nvPr/>
        </p:nvSpPr>
        <p:spPr>
          <a:xfrm>
            <a:off x="3276600" y="287649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Datacenter Network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37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in Storage Systems</a:t>
            </a:r>
            <a:endParaRPr lang="en-US" dirty="0"/>
          </a:p>
        </p:txBody>
      </p:sp>
      <p:sp>
        <p:nvSpPr>
          <p:cNvPr id="118" name="Content Placeholder 117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953000" cy="5059363"/>
          </a:xfrm>
        </p:spPr>
        <p:txBody>
          <a:bodyPr/>
          <a:lstStyle/>
          <a:p>
            <a:r>
              <a:rPr lang="en-US" dirty="0" smtClean="0"/>
              <a:t>DRAM usage specialized/limited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4"/>
                </a:solidFill>
              </a:rPr>
              <a:t>Clumsy</a:t>
            </a:r>
            <a:r>
              <a:rPr lang="en-US" dirty="0" smtClean="0"/>
              <a:t> (consistency with backing store)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4"/>
                </a:solidFill>
              </a:rPr>
              <a:t>Lost performance </a:t>
            </a:r>
            <a:r>
              <a:rPr lang="en-US" dirty="0" smtClean="0"/>
              <a:t>(cache misses, backing store)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844658" y="1480088"/>
            <a:ext cx="7679410" cy="4200041"/>
          </a:xfrm>
          <a:custGeom>
            <a:avLst/>
            <a:gdLst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79410" h="4200041">
                <a:moveTo>
                  <a:pt x="0" y="4200041"/>
                </a:moveTo>
                <a:cubicBezTo>
                  <a:pt x="3667932" y="4125132"/>
                  <a:pt x="6762428" y="3949485"/>
                  <a:pt x="7679410" y="0"/>
                </a:cubicBezTo>
              </a:path>
            </a:pathLst>
          </a:custGeom>
          <a:ln w="88900" cap="rnd">
            <a:solidFill>
              <a:srgbClr val="193877"/>
            </a:solidFill>
            <a:tailEnd type="arrow" w="lg" len="lg"/>
          </a:ln>
          <a:effectLst>
            <a:outerShdw blurRad="101600" dist="889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844658" y="5867400"/>
            <a:ext cx="7537342" cy="0"/>
          </a:xfrm>
          <a:prstGeom prst="line">
            <a:avLst/>
          </a:prstGeom>
          <a:ln w="2540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8486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960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3434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908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382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8579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1970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2708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1980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023441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1990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7760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2000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75286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2010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465520" y="4349087"/>
            <a:ext cx="1385956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UNIX buffer</a:t>
            </a:r>
            <a:br>
              <a:rPr lang="en-US" dirty="0"/>
            </a:br>
            <a:r>
              <a:rPr lang="en-US" dirty="0"/>
              <a:t>cache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371600" y="3239869"/>
            <a:ext cx="1595309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Main-memory</a:t>
            </a:r>
            <a:br>
              <a:rPr lang="en-US" dirty="0"/>
            </a:br>
            <a:r>
              <a:rPr lang="en-US" dirty="0"/>
              <a:t>databases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88837" y="3958478"/>
            <a:ext cx="1133644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Large file</a:t>
            </a:r>
            <a:br>
              <a:rPr lang="en-US" dirty="0"/>
            </a:br>
            <a:r>
              <a:rPr lang="en-US" dirty="0"/>
              <a:t>caches</a:t>
            </a:r>
          </a:p>
        </p:txBody>
      </p:sp>
      <p:sp>
        <p:nvSpPr>
          <p:cNvPr id="65" name="Oval 64"/>
          <p:cNvSpPr/>
          <p:nvPr/>
        </p:nvSpPr>
        <p:spPr>
          <a:xfrm>
            <a:off x="1429319" y="5515383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054058" y="543530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810892" y="5347485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404275" y="4461500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064245" y="390872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336756" y="3603927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737488" y="420577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4122549" y="3040818"/>
            <a:ext cx="1915910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Web indexes</a:t>
            </a:r>
            <a:br>
              <a:rPr lang="en-US" dirty="0"/>
            </a:br>
            <a:r>
              <a:rPr lang="en-US" dirty="0"/>
              <a:t>entirely in DRAM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150971" y="2438400"/>
            <a:ext cx="1441420" cy="369332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memcached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591408" y="1233100"/>
            <a:ext cx="1937389" cy="923330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Facebook:</a:t>
            </a:r>
            <a:br>
              <a:rPr lang="en-US" dirty="0"/>
            </a:br>
            <a:r>
              <a:rPr lang="en-US" dirty="0"/>
              <a:t>200 TB total data</a:t>
            </a:r>
            <a:br>
              <a:rPr lang="en-US" dirty="0"/>
            </a:br>
            <a:r>
              <a:rPr lang="en-US" dirty="0"/>
              <a:t>150 TB cache!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094371" y="4888992"/>
            <a:ext cx="1595309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Main-memory</a:t>
            </a:r>
            <a:br>
              <a:rPr lang="en-US" dirty="0"/>
            </a:br>
            <a:r>
              <a:rPr lang="en-US" dirty="0"/>
              <a:t>DBs, again</a:t>
            </a:r>
          </a:p>
        </p:txBody>
      </p:sp>
      <p:cxnSp>
        <p:nvCxnSpPr>
          <p:cNvPr id="77" name="Straight Connector 76"/>
          <p:cNvCxnSpPr>
            <a:stCxn id="65" idx="0"/>
          </p:cNvCxnSpPr>
          <p:nvPr/>
        </p:nvCxnSpPr>
        <p:spPr>
          <a:xfrm flipV="1">
            <a:off x="1585148" y="4995418"/>
            <a:ext cx="0" cy="519965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6" idx="1"/>
            <a:endCxn id="50" idx="2"/>
          </p:cNvCxnSpPr>
          <p:nvPr/>
        </p:nvCxnSpPr>
        <p:spPr>
          <a:xfrm flipH="1" flipV="1">
            <a:off x="2169255" y="3886200"/>
            <a:ext cx="930444" cy="1591082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7" idx="0"/>
            <a:endCxn id="51" idx="2"/>
          </p:cNvCxnSpPr>
          <p:nvPr/>
        </p:nvCxnSpPr>
        <p:spPr>
          <a:xfrm flipH="1" flipV="1">
            <a:off x="3955659" y="4604809"/>
            <a:ext cx="11062" cy="742676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72" idx="2"/>
          </p:cNvCxnSpPr>
          <p:nvPr/>
        </p:nvCxnSpPr>
        <p:spPr>
          <a:xfrm flipH="1" flipV="1">
            <a:off x="5080504" y="3687149"/>
            <a:ext cx="1343543" cy="838356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6324600" y="2807980"/>
            <a:ext cx="502403" cy="1407559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7336756" y="2156430"/>
            <a:ext cx="102430" cy="1454675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284203" y="4207790"/>
            <a:ext cx="244594" cy="681202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58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7858226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Overall: must focus on </a:t>
            </a:r>
            <a:r>
              <a:rPr lang="en-US" dirty="0" smtClean="0">
                <a:solidFill>
                  <a:schemeClr val="accent4"/>
                </a:solidFill>
              </a:rPr>
              <a:t>latency</a:t>
            </a:r>
            <a:r>
              <a:rPr lang="en-US" dirty="0" smtClean="0">
                <a:solidFill>
                  <a:schemeClr val="tx2"/>
                </a:solidFill>
              </a:rPr>
              <a:t>, not bandwidth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Step 1: faster switching fabrics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11,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Faster RPC: Switches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0" y="2743200"/>
            <a:ext cx="1600200" cy="381000"/>
          </a:xfrm>
          <a:prstGeom prst="rect">
            <a:avLst/>
          </a:prstGeom>
          <a:solidFill>
            <a:srgbClr val="E6EDFA"/>
          </a:solidFill>
          <a:ln>
            <a:solidFill>
              <a:srgbClr val="1F48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10-30</a:t>
            </a:r>
            <a:r>
              <a:rPr lang="en-US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µs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05200" y="2743200"/>
            <a:ext cx="1600200" cy="381000"/>
          </a:xfrm>
          <a:prstGeom prst="rect">
            <a:avLst/>
          </a:prstGeom>
          <a:solidFill>
            <a:srgbClr val="E6EDFA"/>
          </a:solidFill>
          <a:ln>
            <a:solidFill>
              <a:srgbClr val="1F48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100-300 µs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236220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 Switch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644746" y="2362200"/>
            <a:ext cx="1313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Round Trip</a:t>
            </a:r>
            <a:endParaRPr lang="en-US" dirty="0"/>
          </a:p>
        </p:txBody>
      </p:sp>
      <p:cxnSp>
        <p:nvCxnSpPr>
          <p:cNvPr id="14" name="Straight Connector 13"/>
          <p:cNvCxnSpPr>
            <a:stCxn id="10" idx="3"/>
            <a:endCxn id="15" idx="1"/>
          </p:cNvCxnSpPr>
          <p:nvPr/>
        </p:nvCxnSpPr>
        <p:spPr>
          <a:xfrm>
            <a:off x="3124200" y="2933700"/>
            <a:ext cx="381000" cy="0"/>
          </a:xfrm>
          <a:prstGeom prst="line">
            <a:avLst/>
          </a:prstGeom>
          <a:ln w="25400" cap="rnd">
            <a:solidFill>
              <a:srgbClr val="1F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524000" y="3657600"/>
            <a:ext cx="1600200" cy="381000"/>
          </a:xfrm>
          <a:prstGeom prst="rect">
            <a:avLst/>
          </a:prstGeom>
          <a:solidFill>
            <a:srgbClr val="E6EDFA"/>
          </a:solidFill>
          <a:ln>
            <a:solidFill>
              <a:srgbClr val="1F48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0.5</a:t>
            </a:r>
            <a:r>
              <a:rPr lang="en-US" dirty="0" smtClean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µs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05200" y="3657600"/>
            <a:ext cx="1600200" cy="381000"/>
          </a:xfrm>
          <a:prstGeom prst="rect">
            <a:avLst/>
          </a:prstGeom>
          <a:solidFill>
            <a:srgbClr val="E6EDFA"/>
          </a:solidFill>
          <a:ln>
            <a:solidFill>
              <a:srgbClr val="1F48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5 </a:t>
            </a:r>
            <a:r>
              <a:rPr lang="en-US" dirty="0"/>
              <a:t>µs</a:t>
            </a:r>
          </a:p>
        </p:txBody>
      </p:sp>
      <p:cxnSp>
        <p:nvCxnSpPr>
          <p:cNvPr id="23" name="Straight Connector 22"/>
          <p:cNvCxnSpPr>
            <a:stCxn id="21" idx="3"/>
            <a:endCxn id="22" idx="1"/>
          </p:cNvCxnSpPr>
          <p:nvPr/>
        </p:nvCxnSpPr>
        <p:spPr>
          <a:xfrm>
            <a:off x="3124200" y="3848100"/>
            <a:ext cx="381000" cy="0"/>
          </a:xfrm>
          <a:prstGeom prst="line">
            <a:avLst/>
          </a:prstGeom>
          <a:ln w="25400" cap="rnd">
            <a:solidFill>
              <a:srgbClr val="1F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524000" y="4572000"/>
            <a:ext cx="1600200" cy="381000"/>
          </a:xfrm>
          <a:prstGeom prst="rect">
            <a:avLst/>
          </a:prstGeom>
          <a:solidFill>
            <a:srgbClr val="E6EDFA"/>
          </a:solidFill>
          <a:ln>
            <a:solidFill>
              <a:srgbClr val="1F48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100-200 n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05200" y="4572000"/>
            <a:ext cx="1600200" cy="381000"/>
          </a:xfrm>
          <a:prstGeom prst="rect">
            <a:avLst/>
          </a:prstGeom>
          <a:solidFill>
            <a:srgbClr val="E6EDFA"/>
          </a:solidFill>
          <a:ln>
            <a:solidFill>
              <a:srgbClr val="1F48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1-2 </a:t>
            </a:r>
            <a:r>
              <a:rPr lang="en-US" dirty="0"/>
              <a:t>µs</a:t>
            </a:r>
          </a:p>
        </p:txBody>
      </p:sp>
      <p:cxnSp>
        <p:nvCxnSpPr>
          <p:cNvPr id="26" name="Straight Connector 25"/>
          <p:cNvCxnSpPr>
            <a:stCxn id="24" idx="3"/>
            <a:endCxn id="25" idx="1"/>
          </p:cNvCxnSpPr>
          <p:nvPr/>
        </p:nvCxnSpPr>
        <p:spPr>
          <a:xfrm>
            <a:off x="3124200" y="4762500"/>
            <a:ext cx="381000" cy="0"/>
          </a:xfrm>
          <a:prstGeom prst="line">
            <a:avLst/>
          </a:prstGeom>
          <a:ln w="25400" cap="rnd">
            <a:solidFill>
              <a:srgbClr val="1F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505200" y="5486400"/>
            <a:ext cx="1600200" cy="381000"/>
          </a:xfrm>
          <a:prstGeom prst="rect">
            <a:avLst/>
          </a:prstGeom>
          <a:solidFill>
            <a:srgbClr val="E6EDFA"/>
          </a:solidFill>
          <a:ln>
            <a:solidFill>
              <a:srgbClr val="1F48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240 ns</a:t>
            </a:r>
            <a:endParaRPr lang="en-US" dirty="0"/>
          </a:p>
        </p:txBody>
      </p:sp>
      <p:sp>
        <p:nvSpPr>
          <p:cNvPr id="30" name="Down Arrow 29"/>
          <p:cNvSpPr/>
          <p:nvPr/>
        </p:nvSpPr>
        <p:spPr>
          <a:xfrm>
            <a:off x="4114800" y="3200400"/>
            <a:ext cx="381000" cy="381000"/>
          </a:xfrm>
          <a:prstGeom prst="downArrow">
            <a:avLst/>
          </a:prstGeom>
          <a:solidFill>
            <a:srgbClr val="CCAAE6"/>
          </a:solidFill>
          <a:ln w="190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2133600" y="3200400"/>
            <a:ext cx="381000" cy="381000"/>
          </a:xfrm>
          <a:prstGeom prst="downArrow">
            <a:avLst/>
          </a:prstGeom>
          <a:solidFill>
            <a:srgbClr val="CCAAE6"/>
          </a:solidFill>
          <a:ln w="190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2133600" y="4114800"/>
            <a:ext cx="381000" cy="381000"/>
          </a:xfrm>
          <a:prstGeom prst="downArrow">
            <a:avLst/>
          </a:prstGeom>
          <a:solidFill>
            <a:srgbClr val="CCAAE6"/>
          </a:solidFill>
          <a:ln w="190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4114800" y="4114800"/>
            <a:ext cx="381000" cy="381000"/>
          </a:xfrm>
          <a:prstGeom prst="downArrow">
            <a:avLst/>
          </a:prstGeom>
          <a:solidFill>
            <a:srgbClr val="CCAAE6"/>
          </a:solidFill>
          <a:ln w="190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4114800" y="5029200"/>
            <a:ext cx="381000" cy="381000"/>
          </a:xfrm>
          <a:prstGeom prst="downArrow">
            <a:avLst/>
          </a:prstGeom>
          <a:solidFill>
            <a:srgbClr val="CCAAE6"/>
          </a:solidFill>
          <a:ln w="190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562600" y="2590800"/>
            <a:ext cx="31184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Typical 1 Gb/sec Ethernet</a:t>
            </a:r>
            <a:br>
              <a:rPr lang="en-US" sz="2000" dirty="0" smtClean="0"/>
            </a:br>
            <a:r>
              <a:rPr lang="en-US" sz="2000" dirty="0" smtClean="0"/>
              <a:t>switches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5562600" y="3505200"/>
            <a:ext cx="32191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Newer 10 Gb/sec switches</a:t>
            </a:r>
            <a:br>
              <a:rPr lang="en-US" sz="2000" dirty="0" smtClean="0"/>
            </a:br>
            <a:r>
              <a:rPr lang="en-US" sz="2000" dirty="0" smtClean="0"/>
              <a:t>(e.g. Arista 7124)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5562600" y="4572000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Infiniband switches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5562600" y="5334000"/>
            <a:ext cx="27109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Radical new switching</a:t>
            </a:r>
            <a:br>
              <a:rPr lang="en-US" sz="2000" dirty="0" smtClean="0"/>
            </a:br>
            <a:r>
              <a:rPr lang="en-US" sz="2000" dirty="0" smtClean="0"/>
              <a:t>fabrics (Dally)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1524000" y="5486400"/>
            <a:ext cx="1600200" cy="381000"/>
          </a:xfrm>
          <a:prstGeom prst="rect">
            <a:avLst/>
          </a:prstGeom>
          <a:solidFill>
            <a:srgbClr val="E6EDFA"/>
          </a:solidFill>
          <a:ln>
            <a:solidFill>
              <a:srgbClr val="1F48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30 n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Down Arrow 38"/>
          <p:cNvSpPr/>
          <p:nvPr/>
        </p:nvSpPr>
        <p:spPr>
          <a:xfrm>
            <a:off x="2133600" y="5029200"/>
            <a:ext cx="381000" cy="381000"/>
          </a:xfrm>
          <a:prstGeom prst="downArrow">
            <a:avLst/>
          </a:prstGeom>
          <a:solidFill>
            <a:srgbClr val="CCAAE6"/>
          </a:solidFill>
          <a:ln w="190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799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2: new software architecture:</a:t>
            </a:r>
          </a:p>
          <a:p>
            <a:pPr lvl="1"/>
            <a:r>
              <a:rPr lang="en-US" dirty="0" smtClean="0"/>
              <a:t>Packets cannot pass through OS</a:t>
            </a:r>
          </a:p>
          <a:p>
            <a:pPr lvl="2"/>
            <a:r>
              <a:rPr lang="en-US" dirty="0" smtClean="0"/>
              <a:t>Direct user-level access to NIC</a:t>
            </a:r>
          </a:p>
          <a:p>
            <a:pPr lvl="1"/>
            <a:r>
              <a:rPr lang="en-US" dirty="0" smtClean="0"/>
              <a:t>Polling instead of interrupts</a:t>
            </a:r>
          </a:p>
          <a:p>
            <a:pPr lvl="1"/>
            <a:r>
              <a:rPr lang="en-US" dirty="0" smtClean="0"/>
              <a:t>New network protocol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11,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Faster RPC: Software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010175" y="1764254"/>
            <a:ext cx="762000" cy="1447800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Application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Process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153175" y="1764254"/>
            <a:ext cx="401053" cy="1447800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Kernel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915175" y="2069054"/>
            <a:ext cx="381000" cy="838200"/>
          </a:xfrm>
          <a:prstGeom prst="rect">
            <a:avLst/>
          </a:prstGeom>
          <a:solidFill>
            <a:srgbClr val="C3FFC3"/>
          </a:solidFill>
          <a:ln w="19050" cap="flat" cmpd="sng" algn="ctr">
            <a:solidFill>
              <a:srgbClr val="0B590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rPr>
              <a:t>NIC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8229600" y="2221454"/>
            <a:ext cx="609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8219975" y="2754854"/>
            <a:ext cx="609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Freeform 11"/>
          <p:cNvSpPr/>
          <p:nvPr/>
        </p:nvSpPr>
        <p:spPr>
          <a:xfrm>
            <a:off x="6697266" y="1600200"/>
            <a:ext cx="1278610" cy="619962"/>
          </a:xfrm>
          <a:custGeom>
            <a:avLst/>
            <a:gdLst>
              <a:gd name="connsiteX0" fmla="*/ 0 w 1301857"/>
              <a:gd name="connsiteY0" fmla="*/ 932063 h 932063"/>
              <a:gd name="connsiteX1" fmla="*/ 340962 w 1301857"/>
              <a:gd name="connsiteY1" fmla="*/ 110653 h 932063"/>
              <a:gd name="connsiteX2" fmla="*/ 1030637 w 1301857"/>
              <a:gd name="connsiteY2" fmla="*/ 95155 h 932063"/>
              <a:gd name="connsiteX3" fmla="*/ 1301857 w 1301857"/>
              <a:gd name="connsiteY3" fmla="*/ 916565 h 932063"/>
              <a:gd name="connsiteX0" fmla="*/ 0 w 1301857"/>
              <a:gd name="connsiteY0" fmla="*/ 932063 h 932063"/>
              <a:gd name="connsiteX1" fmla="*/ 340962 w 1301857"/>
              <a:gd name="connsiteY1" fmla="*/ 110653 h 932063"/>
              <a:gd name="connsiteX2" fmla="*/ 1030637 w 1301857"/>
              <a:gd name="connsiteY2" fmla="*/ 95155 h 932063"/>
              <a:gd name="connsiteX3" fmla="*/ 1301857 w 1301857"/>
              <a:gd name="connsiteY3" fmla="*/ 916565 h 932063"/>
              <a:gd name="connsiteX0" fmla="*/ 0 w 1301857"/>
              <a:gd name="connsiteY0" fmla="*/ 836908 h 836908"/>
              <a:gd name="connsiteX1" fmla="*/ 1030637 w 1301857"/>
              <a:gd name="connsiteY1" fmla="*/ 0 h 836908"/>
              <a:gd name="connsiteX2" fmla="*/ 1301857 w 1301857"/>
              <a:gd name="connsiteY2" fmla="*/ 821410 h 836908"/>
              <a:gd name="connsiteX0" fmla="*/ 0 w 1301857"/>
              <a:gd name="connsiteY0" fmla="*/ 619932 h 619932"/>
              <a:gd name="connsiteX1" fmla="*/ 658678 w 1301857"/>
              <a:gd name="connsiteY1" fmla="*/ 0 h 619932"/>
              <a:gd name="connsiteX2" fmla="*/ 1301857 w 1301857"/>
              <a:gd name="connsiteY2" fmla="*/ 604434 h 619932"/>
              <a:gd name="connsiteX0" fmla="*/ 0 w 1301857"/>
              <a:gd name="connsiteY0" fmla="*/ 619973 h 619973"/>
              <a:gd name="connsiteX1" fmla="*/ 658678 w 1301857"/>
              <a:gd name="connsiteY1" fmla="*/ 41 h 619973"/>
              <a:gd name="connsiteX2" fmla="*/ 1301857 w 1301857"/>
              <a:gd name="connsiteY2" fmla="*/ 604475 h 619973"/>
              <a:gd name="connsiteX0" fmla="*/ 0 w 1294108"/>
              <a:gd name="connsiteY0" fmla="*/ 619943 h 619943"/>
              <a:gd name="connsiteX1" fmla="*/ 658678 w 1294108"/>
              <a:gd name="connsiteY1" fmla="*/ 11 h 619943"/>
              <a:gd name="connsiteX2" fmla="*/ 1294108 w 1294108"/>
              <a:gd name="connsiteY2" fmla="*/ 604445 h 619943"/>
              <a:gd name="connsiteX0" fmla="*/ 0 w 1294108"/>
              <a:gd name="connsiteY0" fmla="*/ 619954 h 619954"/>
              <a:gd name="connsiteX1" fmla="*/ 658678 w 1294108"/>
              <a:gd name="connsiteY1" fmla="*/ 22 h 619954"/>
              <a:gd name="connsiteX2" fmla="*/ 1294108 w 1294108"/>
              <a:gd name="connsiteY2" fmla="*/ 604456 h 619954"/>
              <a:gd name="connsiteX0" fmla="*/ 0 w 1294108"/>
              <a:gd name="connsiteY0" fmla="*/ 619954 h 619954"/>
              <a:gd name="connsiteX1" fmla="*/ 658678 w 1294108"/>
              <a:gd name="connsiteY1" fmla="*/ 22 h 619954"/>
              <a:gd name="connsiteX2" fmla="*/ 1294108 w 1294108"/>
              <a:gd name="connsiteY2" fmla="*/ 604456 h 619954"/>
              <a:gd name="connsiteX0" fmla="*/ 0 w 1294108"/>
              <a:gd name="connsiteY0" fmla="*/ 619962 h 619962"/>
              <a:gd name="connsiteX1" fmla="*/ 658678 w 1294108"/>
              <a:gd name="connsiteY1" fmla="*/ 30 h 619962"/>
              <a:gd name="connsiteX2" fmla="*/ 1294108 w 1294108"/>
              <a:gd name="connsiteY2" fmla="*/ 604464 h 619962"/>
              <a:gd name="connsiteX0" fmla="*/ 0 w 1278610"/>
              <a:gd name="connsiteY0" fmla="*/ 619962 h 619962"/>
              <a:gd name="connsiteX1" fmla="*/ 658678 w 1278610"/>
              <a:gd name="connsiteY1" fmla="*/ 30 h 619962"/>
              <a:gd name="connsiteX2" fmla="*/ 1278610 w 1278610"/>
              <a:gd name="connsiteY2" fmla="*/ 604464 h 619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8610" h="619962">
                <a:moveTo>
                  <a:pt x="0" y="619962"/>
                </a:moveTo>
                <a:cubicBezTo>
                  <a:pt x="5489" y="158887"/>
                  <a:pt x="445576" y="2613"/>
                  <a:pt x="658678" y="30"/>
                </a:cubicBezTo>
                <a:cubicBezTo>
                  <a:pt x="871780" y="-2553"/>
                  <a:pt x="1254072" y="158887"/>
                  <a:pt x="1278610" y="604464"/>
                </a:cubicBezTo>
              </a:path>
            </a:pathLst>
          </a:custGeom>
          <a:noFill/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>
          <a:xfrm rot="10800000">
            <a:off x="6695974" y="2744492"/>
            <a:ext cx="1278610" cy="619962"/>
          </a:xfrm>
          <a:custGeom>
            <a:avLst/>
            <a:gdLst>
              <a:gd name="connsiteX0" fmla="*/ 0 w 1301857"/>
              <a:gd name="connsiteY0" fmla="*/ 932063 h 932063"/>
              <a:gd name="connsiteX1" fmla="*/ 340962 w 1301857"/>
              <a:gd name="connsiteY1" fmla="*/ 110653 h 932063"/>
              <a:gd name="connsiteX2" fmla="*/ 1030637 w 1301857"/>
              <a:gd name="connsiteY2" fmla="*/ 95155 h 932063"/>
              <a:gd name="connsiteX3" fmla="*/ 1301857 w 1301857"/>
              <a:gd name="connsiteY3" fmla="*/ 916565 h 932063"/>
              <a:gd name="connsiteX0" fmla="*/ 0 w 1301857"/>
              <a:gd name="connsiteY0" fmla="*/ 932063 h 932063"/>
              <a:gd name="connsiteX1" fmla="*/ 340962 w 1301857"/>
              <a:gd name="connsiteY1" fmla="*/ 110653 h 932063"/>
              <a:gd name="connsiteX2" fmla="*/ 1030637 w 1301857"/>
              <a:gd name="connsiteY2" fmla="*/ 95155 h 932063"/>
              <a:gd name="connsiteX3" fmla="*/ 1301857 w 1301857"/>
              <a:gd name="connsiteY3" fmla="*/ 916565 h 932063"/>
              <a:gd name="connsiteX0" fmla="*/ 0 w 1301857"/>
              <a:gd name="connsiteY0" fmla="*/ 836908 h 836908"/>
              <a:gd name="connsiteX1" fmla="*/ 1030637 w 1301857"/>
              <a:gd name="connsiteY1" fmla="*/ 0 h 836908"/>
              <a:gd name="connsiteX2" fmla="*/ 1301857 w 1301857"/>
              <a:gd name="connsiteY2" fmla="*/ 821410 h 836908"/>
              <a:gd name="connsiteX0" fmla="*/ 0 w 1301857"/>
              <a:gd name="connsiteY0" fmla="*/ 619932 h 619932"/>
              <a:gd name="connsiteX1" fmla="*/ 658678 w 1301857"/>
              <a:gd name="connsiteY1" fmla="*/ 0 h 619932"/>
              <a:gd name="connsiteX2" fmla="*/ 1301857 w 1301857"/>
              <a:gd name="connsiteY2" fmla="*/ 604434 h 619932"/>
              <a:gd name="connsiteX0" fmla="*/ 0 w 1301857"/>
              <a:gd name="connsiteY0" fmla="*/ 619973 h 619973"/>
              <a:gd name="connsiteX1" fmla="*/ 658678 w 1301857"/>
              <a:gd name="connsiteY1" fmla="*/ 41 h 619973"/>
              <a:gd name="connsiteX2" fmla="*/ 1301857 w 1301857"/>
              <a:gd name="connsiteY2" fmla="*/ 604475 h 619973"/>
              <a:gd name="connsiteX0" fmla="*/ 0 w 1294108"/>
              <a:gd name="connsiteY0" fmla="*/ 619943 h 619943"/>
              <a:gd name="connsiteX1" fmla="*/ 658678 w 1294108"/>
              <a:gd name="connsiteY1" fmla="*/ 11 h 619943"/>
              <a:gd name="connsiteX2" fmla="*/ 1294108 w 1294108"/>
              <a:gd name="connsiteY2" fmla="*/ 604445 h 619943"/>
              <a:gd name="connsiteX0" fmla="*/ 0 w 1294108"/>
              <a:gd name="connsiteY0" fmla="*/ 619954 h 619954"/>
              <a:gd name="connsiteX1" fmla="*/ 658678 w 1294108"/>
              <a:gd name="connsiteY1" fmla="*/ 22 h 619954"/>
              <a:gd name="connsiteX2" fmla="*/ 1294108 w 1294108"/>
              <a:gd name="connsiteY2" fmla="*/ 604456 h 619954"/>
              <a:gd name="connsiteX0" fmla="*/ 0 w 1294108"/>
              <a:gd name="connsiteY0" fmla="*/ 619954 h 619954"/>
              <a:gd name="connsiteX1" fmla="*/ 658678 w 1294108"/>
              <a:gd name="connsiteY1" fmla="*/ 22 h 619954"/>
              <a:gd name="connsiteX2" fmla="*/ 1294108 w 1294108"/>
              <a:gd name="connsiteY2" fmla="*/ 604456 h 619954"/>
              <a:gd name="connsiteX0" fmla="*/ 0 w 1294108"/>
              <a:gd name="connsiteY0" fmla="*/ 619962 h 619962"/>
              <a:gd name="connsiteX1" fmla="*/ 658678 w 1294108"/>
              <a:gd name="connsiteY1" fmla="*/ 30 h 619962"/>
              <a:gd name="connsiteX2" fmla="*/ 1294108 w 1294108"/>
              <a:gd name="connsiteY2" fmla="*/ 604464 h 619962"/>
              <a:gd name="connsiteX0" fmla="*/ 0 w 1278610"/>
              <a:gd name="connsiteY0" fmla="*/ 619962 h 619962"/>
              <a:gd name="connsiteX1" fmla="*/ 658678 w 1278610"/>
              <a:gd name="connsiteY1" fmla="*/ 30 h 619962"/>
              <a:gd name="connsiteX2" fmla="*/ 1278610 w 1278610"/>
              <a:gd name="connsiteY2" fmla="*/ 604464 h 619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8610" h="619962">
                <a:moveTo>
                  <a:pt x="0" y="619962"/>
                </a:moveTo>
                <a:cubicBezTo>
                  <a:pt x="5489" y="158887"/>
                  <a:pt x="445576" y="2613"/>
                  <a:pt x="658678" y="30"/>
                </a:cubicBezTo>
                <a:cubicBezTo>
                  <a:pt x="871780" y="-2553"/>
                  <a:pt x="1254072" y="158887"/>
                  <a:pt x="1278610" y="604464"/>
                </a:cubicBezTo>
              </a:path>
            </a:pathLst>
          </a:custGeom>
          <a:noFill/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71600" y="3886200"/>
            <a:ext cx="1600200" cy="381000"/>
          </a:xfrm>
          <a:prstGeom prst="rect">
            <a:avLst/>
          </a:prstGeom>
          <a:solidFill>
            <a:srgbClr val="E6EDFA"/>
          </a:solidFill>
          <a:ln>
            <a:solidFill>
              <a:srgbClr val="1F48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30</a:t>
            </a:r>
            <a:r>
              <a:rPr lang="en-US" dirty="0" smtClean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µs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52800" y="3886200"/>
            <a:ext cx="1600200" cy="381000"/>
          </a:xfrm>
          <a:prstGeom prst="rect">
            <a:avLst/>
          </a:prstGeom>
          <a:solidFill>
            <a:srgbClr val="E6EDFA"/>
          </a:solidFill>
          <a:ln>
            <a:solidFill>
              <a:srgbClr val="1F48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60 </a:t>
            </a:r>
            <a:r>
              <a:rPr lang="en-US" dirty="0"/>
              <a:t>µs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75297" y="3505200"/>
            <a:ext cx="1184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End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492346" y="3505200"/>
            <a:ext cx="1313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Round Trip</a:t>
            </a:r>
            <a:endParaRPr lang="en-US" dirty="0"/>
          </a:p>
        </p:txBody>
      </p:sp>
      <p:cxnSp>
        <p:nvCxnSpPr>
          <p:cNvPr id="18" name="Straight Connector 17"/>
          <p:cNvCxnSpPr>
            <a:stCxn id="14" idx="3"/>
            <a:endCxn id="15" idx="1"/>
          </p:cNvCxnSpPr>
          <p:nvPr/>
        </p:nvCxnSpPr>
        <p:spPr>
          <a:xfrm>
            <a:off x="2971800" y="4076700"/>
            <a:ext cx="381000" cy="0"/>
          </a:xfrm>
          <a:prstGeom prst="line">
            <a:avLst/>
          </a:prstGeom>
          <a:ln w="25400" cap="rnd">
            <a:solidFill>
              <a:srgbClr val="1F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371600" y="4800600"/>
            <a:ext cx="1600200" cy="381000"/>
          </a:xfrm>
          <a:prstGeom prst="rect">
            <a:avLst/>
          </a:prstGeom>
          <a:solidFill>
            <a:srgbClr val="E6EDFA"/>
          </a:solidFill>
          <a:ln>
            <a:solidFill>
              <a:srgbClr val="1F48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µs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52800" y="4800600"/>
            <a:ext cx="1600200" cy="381000"/>
          </a:xfrm>
          <a:prstGeom prst="rect">
            <a:avLst/>
          </a:prstGeom>
          <a:solidFill>
            <a:srgbClr val="E6EDFA"/>
          </a:solidFill>
          <a:ln>
            <a:solidFill>
              <a:srgbClr val="1F48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2 </a:t>
            </a:r>
            <a:r>
              <a:rPr lang="en-US" dirty="0"/>
              <a:t>µs</a:t>
            </a:r>
          </a:p>
        </p:txBody>
      </p:sp>
      <p:cxnSp>
        <p:nvCxnSpPr>
          <p:cNvPr id="21" name="Straight Connector 20"/>
          <p:cNvCxnSpPr>
            <a:stCxn id="19" idx="3"/>
            <a:endCxn id="20" idx="1"/>
          </p:cNvCxnSpPr>
          <p:nvPr/>
        </p:nvCxnSpPr>
        <p:spPr>
          <a:xfrm>
            <a:off x="2971800" y="4991100"/>
            <a:ext cx="381000" cy="0"/>
          </a:xfrm>
          <a:prstGeom prst="line">
            <a:avLst/>
          </a:prstGeom>
          <a:ln w="25400" cap="rnd">
            <a:solidFill>
              <a:srgbClr val="1F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371600" y="5715000"/>
            <a:ext cx="1600200" cy="381000"/>
          </a:xfrm>
          <a:prstGeom prst="rect">
            <a:avLst/>
          </a:prstGeom>
          <a:solidFill>
            <a:srgbClr val="E6EDFA"/>
          </a:solidFill>
          <a:ln>
            <a:solidFill>
              <a:srgbClr val="1F48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0.5 µs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5715000"/>
            <a:ext cx="1600200" cy="381000"/>
          </a:xfrm>
          <a:prstGeom prst="rect">
            <a:avLst/>
          </a:prstGeom>
          <a:solidFill>
            <a:srgbClr val="E6EDFA"/>
          </a:solidFill>
          <a:ln>
            <a:solidFill>
              <a:srgbClr val="1F48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 </a:t>
            </a:r>
            <a:r>
              <a:rPr lang="en-US" dirty="0"/>
              <a:t>µs</a:t>
            </a:r>
          </a:p>
        </p:txBody>
      </p:sp>
      <p:cxnSp>
        <p:nvCxnSpPr>
          <p:cNvPr id="24" name="Straight Connector 23"/>
          <p:cNvCxnSpPr>
            <a:stCxn id="22" idx="3"/>
            <a:endCxn id="23" idx="1"/>
          </p:cNvCxnSpPr>
          <p:nvPr/>
        </p:nvCxnSpPr>
        <p:spPr>
          <a:xfrm>
            <a:off x="2971800" y="5905500"/>
            <a:ext cx="381000" cy="0"/>
          </a:xfrm>
          <a:prstGeom prst="line">
            <a:avLst/>
          </a:prstGeom>
          <a:ln w="25400" cap="rnd">
            <a:solidFill>
              <a:srgbClr val="1F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Down Arrow 24"/>
          <p:cNvSpPr/>
          <p:nvPr/>
        </p:nvSpPr>
        <p:spPr>
          <a:xfrm>
            <a:off x="3962400" y="4343400"/>
            <a:ext cx="381000" cy="381000"/>
          </a:xfrm>
          <a:prstGeom prst="downArrow">
            <a:avLst/>
          </a:prstGeom>
          <a:solidFill>
            <a:srgbClr val="CCAAE6"/>
          </a:solidFill>
          <a:ln w="190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1981200" y="4343400"/>
            <a:ext cx="381000" cy="381000"/>
          </a:xfrm>
          <a:prstGeom prst="downArrow">
            <a:avLst/>
          </a:prstGeom>
          <a:solidFill>
            <a:srgbClr val="CCAAE6"/>
          </a:solidFill>
          <a:ln w="190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1981200" y="5257800"/>
            <a:ext cx="381000" cy="381000"/>
          </a:xfrm>
          <a:prstGeom prst="downArrow">
            <a:avLst/>
          </a:prstGeom>
          <a:solidFill>
            <a:srgbClr val="CCAAE6"/>
          </a:solidFill>
          <a:ln w="190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3962400" y="5257800"/>
            <a:ext cx="381000" cy="381000"/>
          </a:xfrm>
          <a:prstGeom prst="downArrow">
            <a:avLst/>
          </a:prstGeom>
          <a:solidFill>
            <a:srgbClr val="CCAAE6"/>
          </a:solidFill>
          <a:ln w="190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334000" y="3882588"/>
            <a:ext cx="1682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Typical today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5334000" y="4781490"/>
            <a:ext cx="2350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With kernel bypass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5334000" y="5715000"/>
            <a:ext cx="3161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With new NIC architecture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62098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NICs focus on throughput, not latency</a:t>
            </a:r>
          </a:p>
          <a:p>
            <a:pPr lvl="1"/>
            <a:r>
              <a:rPr lang="en-US" dirty="0" smtClean="0"/>
              <a:t>E.g. defer interrupts for 32 </a:t>
            </a:r>
            <a:r>
              <a:rPr lang="en-US" dirty="0" smtClean="0">
                <a:cs typeface="Arial" charset="0"/>
              </a:rPr>
              <a:t>µs to enable coalescing</a:t>
            </a:r>
          </a:p>
          <a:p>
            <a:r>
              <a:rPr lang="en-US" dirty="0" smtClean="0"/>
              <a:t>CPU-NIC interactions are expensive:</a:t>
            </a:r>
          </a:p>
          <a:p>
            <a:pPr lvl="1"/>
            <a:r>
              <a:rPr lang="en-US" dirty="0" smtClean="0"/>
              <a:t>Data must pass through memory</a:t>
            </a:r>
          </a:p>
          <a:p>
            <a:pPr lvl="1"/>
            <a:r>
              <a:rPr lang="en-US" dirty="0" smtClean="0"/>
              <a:t>High-latency interconnects (Northbridge, </a:t>
            </a:r>
            <a:r>
              <a:rPr lang="en-US" dirty="0" err="1" smtClean="0"/>
              <a:t>PCIe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Interrupts</a:t>
            </a:r>
          </a:p>
          <a:p>
            <a:r>
              <a:rPr lang="en-US" dirty="0" smtClean="0"/>
              <a:t>Best-case today:</a:t>
            </a:r>
          </a:p>
          <a:p>
            <a:pPr lvl="1"/>
            <a:r>
              <a:rPr lang="en-US" dirty="0" smtClean="0"/>
              <a:t>0.75 </a:t>
            </a:r>
            <a:r>
              <a:rPr lang="en-US" dirty="0" smtClean="0">
                <a:cs typeface="Arial" charset="0"/>
              </a:rPr>
              <a:t>µs per NIC traversal</a:t>
            </a:r>
          </a:p>
          <a:p>
            <a:pPr lvl="1"/>
            <a:r>
              <a:rPr lang="en-US" dirty="0" smtClean="0">
                <a:cs typeface="Arial" charset="0"/>
              </a:rPr>
              <a:t>3 µs round-trip delay</a:t>
            </a:r>
          </a:p>
          <a:p>
            <a:r>
              <a:rPr lang="en-US" dirty="0" smtClean="0">
                <a:cs typeface="Arial" charset="0"/>
              </a:rPr>
              <a:t>Example: </a:t>
            </a:r>
            <a:r>
              <a:rPr lang="en-US" dirty="0" err="1" smtClean="0">
                <a:cs typeface="Arial" charset="0"/>
              </a:rPr>
              <a:t>Mellanox</a:t>
            </a:r>
            <a:r>
              <a:rPr lang="en-US" dirty="0" smtClean="0">
                <a:cs typeface="Arial" charset="0"/>
              </a:rPr>
              <a:t> Infiniband NICs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(kernel bypass)</a:t>
            </a:r>
            <a:endParaRPr lang="en-US" dirty="0" smtClean="0">
              <a:cs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11,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Faster RPC: NICs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4399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325563"/>
          </a:xfrm>
        </p:spPr>
        <p:txBody>
          <a:bodyPr/>
          <a:lstStyle/>
          <a:p>
            <a:r>
              <a:rPr lang="en-US" dirty="0" smtClean="0"/>
              <a:t>In 10 years, </a:t>
            </a:r>
            <a:r>
              <a:rPr lang="en-US" dirty="0" smtClean="0">
                <a:solidFill>
                  <a:schemeClr val="accent4"/>
                </a:solidFill>
              </a:rPr>
              <a:t>2/3 of round-trip delay due to NIC</a:t>
            </a:r>
            <a:r>
              <a:rPr lang="en-US" dirty="0" smtClean="0"/>
              <a:t>!!</a:t>
            </a:r>
          </a:p>
          <a:p>
            <a:pPr lvl="1"/>
            <a:r>
              <a:rPr lang="en-US" dirty="0" smtClean="0"/>
              <a:t>3</a:t>
            </a:r>
            <a:r>
              <a:rPr lang="en-US" dirty="0" smtClean="0">
                <a:latin typeface="Arial" charset="0"/>
                <a:cs typeface="Arial" charset="0"/>
              </a:rPr>
              <a:t>µs directly from NIC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1µs indirectly from software (communication, cache misses)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11,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Round-Trip Delay</a:t>
            </a:r>
            <a:endParaRPr lang="en-US" dirty="0"/>
          </a:p>
        </p:txBody>
      </p:sp>
      <p:graphicFrame>
        <p:nvGraphicFramePr>
          <p:cNvPr id="7" name="Group 10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320992"/>
              </p:ext>
            </p:extLst>
          </p:nvPr>
        </p:nvGraphicFramePr>
        <p:xfrm>
          <a:off x="990600" y="1295400"/>
          <a:ext cx="6629400" cy="2987040"/>
        </p:xfrm>
        <a:graphic>
          <a:graphicData uri="http://schemas.openxmlformats.org/drawingml/2006/table">
            <a:tbl>
              <a:tblPr/>
              <a:tblGrid>
                <a:gridCol w="2510971"/>
                <a:gridCol w="1586510"/>
                <a:gridCol w="1160319"/>
                <a:gridCol w="1371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Component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Today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3-5 Years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 Years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Switching fabric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100-300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Software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2µs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2µs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8-128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3µs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3µs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Propagation delay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D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200-400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µ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D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11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µ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D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6.2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µs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D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6195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Must integrate NIC tightly into CPU cores:</a:t>
            </a:r>
          </a:p>
          <a:p>
            <a:r>
              <a:rPr lang="en-US" dirty="0" smtClean="0"/>
              <a:t>Bits pass directly between L1 cache and the network</a:t>
            </a:r>
          </a:p>
          <a:p>
            <a:r>
              <a:rPr lang="en-US" dirty="0" smtClean="0"/>
              <a:t>Direct access from user space</a:t>
            </a:r>
          </a:p>
          <a:p>
            <a:r>
              <a:rPr lang="en-US" dirty="0" smtClean="0"/>
              <a:t>Will require architectural changes:</a:t>
            </a:r>
          </a:p>
          <a:p>
            <a:pPr lvl="1"/>
            <a:r>
              <a:rPr lang="en-US" dirty="0" smtClean="0"/>
              <a:t>New instructions for network communication</a:t>
            </a:r>
          </a:p>
          <a:p>
            <a:pPr lvl="1"/>
            <a:r>
              <a:rPr lang="en-US" dirty="0" smtClean="0"/>
              <a:t>Some packet buffering in hardware</a:t>
            </a:r>
          </a:p>
          <a:p>
            <a:pPr lvl="1"/>
            <a:r>
              <a:rPr lang="en-US" dirty="0" smtClean="0"/>
              <a:t>Hardware tables to give OS control</a:t>
            </a:r>
          </a:p>
          <a:p>
            <a:pPr lvl="2"/>
            <a:r>
              <a:rPr lang="en-US" dirty="0" smtClean="0"/>
              <a:t>Analogous to page tables</a:t>
            </a:r>
          </a:p>
          <a:p>
            <a:pPr lvl="2"/>
            <a:r>
              <a:rPr lang="en-US" dirty="0" smtClean="0"/>
              <a:t>Take ideas from </a:t>
            </a:r>
            <a:r>
              <a:rPr lang="en-US" dirty="0" err="1" smtClean="0"/>
              <a:t>OpenFlow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Ideally: CPU architecture designed in conjunction with switching fabric</a:t>
            </a:r>
          </a:p>
          <a:p>
            <a:pPr lvl="2"/>
            <a:r>
              <a:rPr lang="en-US" dirty="0" smtClean="0"/>
              <a:t>E.g. minimize buffering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11,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NIC Architecture?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6531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325563"/>
          </a:xfrm>
        </p:spPr>
        <p:txBody>
          <a:bodyPr/>
          <a:lstStyle/>
          <a:p>
            <a:r>
              <a:rPr lang="en-US" dirty="0" smtClean="0"/>
              <a:t>Biggest remaining hurdles:</a:t>
            </a:r>
          </a:p>
          <a:p>
            <a:pPr lvl="1"/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Speed of light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11,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Round-Trip Delay, Revisited</a:t>
            </a:r>
            <a:endParaRPr lang="en-US" dirty="0"/>
          </a:p>
        </p:txBody>
      </p:sp>
      <p:graphicFrame>
        <p:nvGraphicFramePr>
          <p:cNvPr id="7" name="Group 10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9713403"/>
              </p:ext>
            </p:extLst>
          </p:nvPr>
        </p:nvGraphicFramePr>
        <p:xfrm>
          <a:off x="990600" y="1508760"/>
          <a:ext cx="6629400" cy="2987040"/>
        </p:xfrm>
        <a:graphic>
          <a:graphicData uri="http://schemas.openxmlformats.org/drawingml/2006/table">
            <a:tbl>
              <a:tblPr/>
              <a:tblGrid>
                <a:gridCol w="2510971"/>
                <a:gridCol w="1586510"/>
                <a:gridCol w="1160319"/>
                <a:gridCol w="1371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Component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Today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3-5 Years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 Years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Switching fabric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100-300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Software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2µs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1µs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8-128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3µs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0.2µs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Propagation delay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D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200-400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µ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D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11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µ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D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2.4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µs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D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407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Integrated functionality drives applications &amp; markets: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As # cores increases, on-chip networks will become essential: solve the off-chip problem at the same time!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Arguments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66800" y="2362200"/>
            <a:ext cx="2819400" cy="381000"/>
          </a:xfrm>
          <a:prstGeom prst="rect">
            <a:avLst/>
          </a:prstGeom>
          <a:solidFill>
            <a:srgbClr val="E6EDFA"/>
          </a:solidFill>
          <a:ln>
            <a:solidFill>
              <a:srgbClr val="1F48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Floating-point arithmetic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2971800"/>
            <a:ext cx="2819400" cy="381000"/>
          </a:xfrm>
          <a:prstGeom prst="rect">
            <a:avLst/>
          </a:prstGeom>
          <a:solidFill>
            <a:srgbClr val="E6EDFA"/>
          </a:solidFill>
          <a:ln>
            <a:solidFill>
              <a:srgbClr val="1F48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High-speed graphics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3581400"/>
            <a:ext cx="2819400" cy="381000"/>
          </a:xfrm>
          <a:prstGeom prst="rect">
            <a:avLst/>
          </a:prstGeom>
          <a:solidFill>
            <a:srgbClr val="E6EDFA"/>
          </a:solidFill>
          <a:ln>
            <a:solidFill>
              <a:srgbClr val="1F48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Low-latency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0600" y="2362200"/>
            <a:ext cx="3124200" cy="381000"/>
          </a:xfrm>
          <a:prstGeom prst="rect">
            <a:avLst/>
          </a:prstGeom>
          <a:solidFill>
            <a:srgbClr val="E1FFE1"/>
          </a:solidFill>
          <a:ln>
            <a:solidFill>
              <a:srgbClr val="37AF37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Scientific computing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971800"/>
            <a:ext cx="3124200" cy="381000"/>
          </a:xfrm>
          <a:prstGeom prst="rect">
            <a:avLst/>
          </a:prstGeom>
          <a:solidFill>
            <a:srgbClr val="E1FFE1"/>
          </a:solidFill>
          <a:ln>
            <a:solidFill>
              <a:srgbClr val="37AF37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Gaming, visualization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00600" y="3581400"/>
            <a:ext cx="3124200" cy="381000"/>
          </a:xfrm>
          <a:prstGeom prst="rect">
            <a:avLst/>
          </a:prstGeom>
          <a:solidFill>
            <a:srgbClr val="E1FFE1"/>
          </a:solidFill>
          <a:ln>
            <a:solidFill>
              <a:srgbClr val="37AF37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Datacenter/cloud computing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4114800" y="2362200"/>
            <a:ext cx="457200" cy="381000"/>
          </a:xfrm>
          <a:prstGeom prst="rightArrow">
            <a:avLst/>
          </a:prstGeom>
          <a:solidFill>
            <a:srgbClr val="D7BDEB"/>
          </a:solidFill>
          <a:ln w="19050">
            <a:solidFill>
              <a:srgbClr val="8550A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114800" y="2971800"/>
            <a:ext cx="457200" cy="381000"/>
          </a:xfrm>
          <a:prstGeom prst="rightArrow">
            <a:avLst/>
          </a:prstGeom>
          <a:solidFill>
            <a:srgbClr val="D7BDEB"/>
          </a:solidFill>
          <a:ln w="19050">
            <a:solidFill>
              <a:srgbClr val="8550A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4114800" y="3581400"/>
            <a:ext cx="457200" cy="381000"/>
          </a:xfrm>
          <a:prstGeom prst="rightArrow">
            <a:avLst/>
          </a:prstGeom>
          <a:solidFill>
            <a:srgbClr val="D7BDEB"/>
          </a:solidFill>
          <a:ln w="19050">
            <a:solidFill>
              <a:srgbClr val="8550A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374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RAMCloud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0354597-31C5-40D4-98A5-F95AF0BDA4F7}" type="slidenum">
              <a:rPr lang="en-US"/>
              <a:pPr/>
              <a:t>37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Cores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Goal: service RPC request in 1</a:t>
            </a:r>
            <a:r>
              <a:rPr lang="en-US">
                <a:cs typeface="Arial" charset="0"/>
              </a:rPr>
              <a:t>µs:</a:t>
            </a:r>
          </a:p>
          <a:p>
            <a:pPr lvl="1"/>
            <a:r>
              <a:rPr lang="en-US">
                <a:cs typeface="Arial" charset="0"/>
              </a:rPr>
              <a:t>&lt; 10 L2 cache misses!</a:t>
            </a:r>
          </a:p>
          <a:p>
            <a:pPr lvl="1"/>
            <a:r>
              <a:rPr lang="en-US">
                <a:cs typeface="Arial" charset="0"/>
              </a:rPr>
              <a:t>Cross-chip synchronization cost: ~1 L2 cache miss</a:t>
            </a:r>
          </a:p>
          <a:p>
            <a:r>
              <a:rPr lang="en-US">
                <a:cs typeface="Arial" charset="0"/>
              </a:rPr>
              <a:t>Using multiple cores/threads:</a:t>
            </a:r>
          </a:p>
          <a:p>
            <a:pPr lvl="1"/>
            <a:r>
              <a:rPr lang="en-US">
                <a:cs typeface="Arial" charset="0"/>
              </a:rPr>
              <a:t>Synchronization overhead will increase latency</a:t>
            </a:r>
          </a:p>
          <a:p>
            <a:pPr lvl="1"/>
            <a:r>
              <a:rPr lang="en-US">
                <a:cs typeface="Arial" charset="0"/>
              </a:rPr>
              <a:t>Concurrency may improve throughput</a:t>
            </a:r>
          </a:p>
          <a:p>
            <a:r>
              <a:rPr lang="en-US">
                <a:cs typeface="Arial" charset="0"/>
              </a:rPr>
              <a:t>Questions:</a:t>
            </a:r>
          </a:p>
          <a:p>
            <a:pPr lvl="1"/>
            <a:r>
              <a:rPr lang="en-US">
                <a:cs typeface="Arial" charset="0"/>
              </a:rPr>
              <a:t>What is the best way to use multiple cores?</a:t>
            </a:r>
          </a:p>
          <a:p>
            <a:pPr lvl="1"/>
            <a:r>
              <a:rPr lang="en-US">
                <a:cs typeface="Arial" charset="0"/>
              </a:rPr>
              <a:t>Does using multiple cores help performance?</a:t>
            </a:r>
          </a:p>
          <a:p>
            <a:pPr lvl="1"/>
            <a:r>
              <a:rPr lang="en-US">
                <a:cs typeface="Arial" charset="0"/>
              </a:rPr>
              <a:t>Can a single core saturate the network?</a:t>
            </a:r>
          </a:p>
        </p:txBody>
      </p:sp>
    </p:spTree>
    <p:extLst>
      <p:ext uri="{BB962C8B-B14F-4D97-AF65-F5344CB8AC3E}">
        <p14:creationId xmlns:p14="http://schemas.microsoft.com/office/powerpoint/2010/main" val="24095477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20, 2010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RAMCloud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9C50480-A049-4D3C-AD84-95C60801E9BA}" type="slidenum">
              <a:rPr lang="en-US"/>
              <a:pPr/>
              <a:t>38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Baseline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1 core, 1 thread:</a:t>
            </a:r>
          </a:p>
          <a:p>
            <a:endParaRPr lang="en-US">
              <a:cs typeface="Arial" charset="0"/>
            </a:endParaRPr>
          </a:p>
          <a:p>
            <a:endParaRPr lang="en-US">
              <a:cs typeface="Arial" charset="0"/>
            </a:endParaRPr>
          </a:p>
          <a:p>
            <a:endParaRPr lang="en-US">
              <a:cs typeface="Arial" charset="0"/>
            </a:endParaRPr>
          </a:p>
          <a:p>
            <a:r>
              <a:rPr lang="en-US">
                <a:cs typeface="Arial" charset="0"/>
              </a:rPr>
              <a:t>Poll NIC, process request, send response</a:t>
            </a:r>
          </a:p>
          <a:p>
            <a:pPr>
              <a:buClr>
                <a:srgbClr val="33CC33"/>
              </a:buClr>
              <a:buFont typeface="Wingdings" pitchFamily="2" charset="2"/>
              <a:buChar char="ü"/>
            </a:pPr>
            <a:r>
              <a:rPr lang="en-US">
                <a:cs typeface="Arial" charset="0"/>
              </a:rPr>
              <a:t>No synchronization overhead</a:t>
            </a:r>
          </a:p>
          <a:p>
            <a:pPr>
              <a:buClr>
                <a:schemeClr val="folHlink"/>
              </a:buClr>
              <a:buFont typeface="Wingdings" pitchFamily="2" charset="2"/>
              <a:buChar char="û"/>
            </a:pPr>
            <a:r>
              <a:rPr lang="en-US">
                <a:cs typeface="Arial" charset="0"/>
              </a:rPr>
              <a:t>No concurrency</a:t>
            </a:r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2057400" y="2133600"/>
            <a:ext cx="762000" cy="457200"/>
          </a:xfrm>
          <a:prstGeom prst="rect">
            <a:avLst/>
          </a:prstGeom>
          <a:solidFill>
            <a:srgbClr val="C9D7F4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NIC</a:t>
            </a:r>
          </a:p>
        </p:txBody>
      </p:sp>
      <p:sp>
        <p:nvSpPr>
          <p:cNvPr id="231429" name="Oval 5"/>
          <p:cNvSpPr>
            <a:spLocks noChangeArrowheads="1"/>
          </p:cNvSpPr>
          <p:nvPr/>
        </p:nvSpPr>
        <p:spPr bwMode="auto">
          <a:xfrm>
            <a:off x="3886200" y="2133600"/>
            <a:ext cx="457200" cy="4572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</a:t>
            </a:r>
          </a:p>
        </p:txBody>
      </p:sp>
      <p:sp>
        <p:nvSpPr>
          <p:cNvPr id="231430" name="Rectangle 6"/>
          <p:cNvSpPr>
            <a:spLocks noChangeArrowheads="1"/>
          </p:cNvSpPr>
          <p:nvPr/>
        </p:nvSpPr>
        <p:spPr bwMode="auto">
          <a:xfrm>
            <a:off x="5410200" y="2133600"/>
            <a:ext cx="762000" cy="457200"/>
          </a:xfrm>
          <a:prstGeom prst="rect">
            <a:avLst/>
          </a:prstGeom>
          <a:solidFill>
            <a:srgbClr val="C9D7F4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NIC</a:t>
            </a:r>
          </a:p>
        </p:txBody>
      </p:sp>
      <p:sp>
        <p:nvSpPr>
          <p:cNvPr id="231431" name="Line 7"/>
          <p:cNvSpPr>
            <a:spLocks noChangeShapeType="1"/>
          </p:cNvSpPr>
          <p:nvPr/>
        </p:nvSpPr>
        <p:spPr bwMode="auto">
          <a:xfrm>
            <a:off x="2819400" y="2362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32" name="Line 8"/>
          <p:cNvSpPr>
            <a:spLocks noChangeShapeType="1"/>
          </p:cNvSpPr>
          <p:nvPr/>
        </p:nvSpPr>
        <p:spPr bwMode="auto">
          <a:xfrm>
            <a:off x="4343400" y="2362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33" name="Text Box 9"/>
          <p:cNvSpPr txBox="1">
            <a:spLocks noChangeArrowheads="1"/>
          </p:cNvSpPr>
          <p:nvPr/>
        </p:nvSpPr>
        <p:spPr bwMode="auto">
          <a:xfrm>
            <a:off x="3424238" y="2590800"/>
            <a:ext cx="1376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Service Thread</a:t>
            </a:r>
          </a:p>
        </p:txBody>
      </p:sp>
      <p:sp>
        <p:nvSpPr>
          <p:cNvPr id="231434" name="Text Box 10"/>
          <p:cNvSpPr txBox="1">
            <a:spLocks noChangeArrowheads="1"/>
          </p:cNvSpPr>
          <p:nvPr/>
        </p:nvSpPr>
        <p:spPr bwMode="auto">
          <a:xfrm>
            <a:off x="4418013" y="2133600"/>
            <a:ext cx="835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response</a:t>
            </a:r>
          </a:p>
        </p:txBody>
      </p:sp>
      <p:sp>
        <p:nvSpPr>
          <p:cNvPr id="231435" name="Text Box 11"/>
          <p:cNvSpPr txBox="1">
            <a:spLocks noChangeArrowheads="1"/>
          </p:cNvSpPr>
          <p:nvPr/>
        </p:nvSpPr>
        <p:spPr bwMode="auto">
          <a:xfrm>
            <a:off x="2976563" y="2133600"/>
            <a:ext cx="6778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request</a:t>
            </a:r>
          </a:p>
        </p:txBody>
      </p:sp>
    </p:spTree>
    <p:extLst>
      <p:ext uri="{BB962C8B-B14F-4D97-AF65-F5344CB8AC3E}">
        <p14:creationId xmlns:p14="http://schemas.microsoft.com/office/powerpoint/2010/main" val="15005312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20, 2010</a:t>
            </a: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RAMCloud</a:t>
            </a: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4CB0EE-C891-4B82-B1F5-095374A2BA19}" type="slidenum">
              <a:rPr lang="en-US"/>
              <a:pPr/>
              <a:t>39</a:t>
            </a:fld>
            <a:endParaRPr lang="en-US"/>
          </a:p>
        </p:txBody>
      </p:sp>
      <p:sp>
        <p:nvSpPr>
          <p:cNvPr id="232473" name="Line 25"/>
          <p:cNvSpPr>
            <a:spLocks noChangeShapeType="1"/>
          </p:cNvSpPr>
          <p:nvPr/>
        </p:nvSpPr>
        <p:spPr bwMode="auto">
          <a:xfrm flipV="1">
            <a:off x="4540250" y="231775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72" name="Line 24"/>
          <p:cNvSpPr>
            <a:spLocks noChangeShapeType="1"/>
          </p:cNvSpPr>
          <p:nvPr/>
        </p:nvSpPr>
        <p:spPr bwMode="auto">
          <a:xfrm>
            <a:off x="4540250" y="172085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Multi-Thread Choices</a:t>
            </a:r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1066800" y="2057400"/>
            <a:ext cx="762000" cy="457200"/>
          </a:xfrm>
          <a:prstGeom prst="rect">
            <a:avLst/>
          </a:prstGeom>
          <a:solidFill>
            <a:srgbClr val="C9D7F4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NIC</a:t>
            </a:r>
          </a:p>
        </p:txBody>
      </p:sp>
      <p:sp>
        <p:nvSpPr>
          <p:cNvPr id="232453" name="Oval 5"/>
          <p:cNvSpPr>
            <a:spLocks noChangeArrowheads="1"/>
          </p:cNvSpPr>
          <p:nvPr/>
        </p:nvSpPr>
        <p:spPr bwMode="auto">
          <a:xfrm>
            <a:off x="2743200" y="2057400"/>
            <a:ext cx="457200" cy="4572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</a:t>
            </a:r>
          </a:p>
        </p:txBody>
      </p:sp>
      <p:sp>
        <p:nvSpPr>
          <p:cNvPr id="232455" name="Line 7"/>
          <p:cNvSpPr>
            <a:spLocks noChangeShapeType="1"/>
          </p:cNvSpPr>
          <p:nvPr/>
        </p:nvSpPr>
        <p:spPr bwMode="auto">
          <a:xfrm>
            <a:off x="1828800" y="2286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57" name="Text Box 9"/>
          <p:cNvSpPr txBox="1">
            <a:spLocks noChangeArrowheads="1"/>
          </p:cNvSpPr>
          <p:nvPr/>
        </p:nvSpPr>
        <p:spPr bwMode="auto">
          <a:xfrm>
            <a:off x="2444750" y="2514600"/>
            <a:ext cx="1049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NIC Thread</a:t>
            </a:r>
          </a:p>
        </p:txBody>
      </p:sp>
      <p:sp>
        <p:nvSpPr>
          <p:cNvPr id="232459" name="Text Box 11"/>
          <p:cNvSpPr txBox="1">
            <a:spLocks noChangeArrowheads="1"/>
          </p:cNvSpPr>
          <p:nvPr/>
        </p:nvSpPr>
        <p:spPr bwMode="auto">
          <a:xfrm>
            <a:off x="1997075" y="2057400"/>
            <a:ext cx="5905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request</a:t>
            </a:r>
          </a:p>
        </p:txBody>
      </p:sp>
      <p:sp>
        <p:nvSpPr>
          <p:cNvPr id="232460" name="Oval 12"/>
          <p:cNvSpPr>
            <a:spLocks noChangeArrowheads="1"/>
          </p:cNvSpPr>
          <p:nvPr/>
        </p:nvSpPr>
        <p:spPr bwMode="auto">
          <a:xfrm>
            <a:off x="5638800" y="2057400"/>
            <a:ext cx="457200" cy="4572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</a:t>
            </a:r>
          </a:p>
        </p:txBody>
      </p:sp>
      <p:sp>
        <p:nvSpPr>
          <p:cNvPr id="232461" name="Rectangle 13"/>
          <p:cNvSpPr>
            <a:spLocks noChangeArrowheads="1"/>
          </p:cNvSpPr>
          <p:nvPr/>
        </p:nvSpPr>
        <p:spPr bwMode="auto">
          <a:xfrm>
            <a:off x="7010400" y="2057400"/>
            <a:ext cx="762000" cy="457200"/>
          </a:xfrm>
          <a:prstGeom prst="rect">
            <a:avLst/>
          </a:prstGeom>
          <a:solidFill>
            <a:srgbClr val="C9D7F4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NIC</a:t>
            </a:r>
          </a:p>
        </p:txBody>
      </p:sp>
      <p:sp>
        <p:nvSpPr>
          <p:cNvPr id="232462" name="Line 14"/>
          <p:cNvSpPr>
            <a:spLocks noChangeShapeType="1"/>
          </p:cNvSpPr>
          <p:nvPr/>
        </p:nvSpPr>
        <p:spPr bwMode="auto">
          <a:xfrm>
            <a:off x="6096000" y="2286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63" name="Text Box 15"/>
          <p:cNvSpPr txBox="1">
            <a:spLocks noChangeArrowheads="1"/>
          </p:cNvSpPr>
          <p:nvPr/>
        </p:nvSpPr>
        <p:spPr bwMode="auto">
          <a:xfrm>
            <a:off x="5340350" y="2514600"/>
            <a:ext cx="1049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NIC Thread</a:t>
            </a:r>
          </a:p>
        </p:txBody>
      </p:sp>
      <p:sp>
        <p:nvSpPr>
          <p:cNvPr id="232464" name="Text Box 16"/>
          <p:cNvSpPr txBox="1">
            <a:spLocks noChangeArrowheads="1"/>
          </p:cNvSpPr>
          <p:nvPr/>
        </p:nvSpPr>
        <p:spPr bwMode="auto">
          <a:xfrm>
            <a:off x="6167438" y="2057400"/>
            <a:ext cx="7286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response</a:t>
            </a:r>
          </a:p>
        </p:txBody>
      </p:sp>
      <p:sp>
        <p:nvSpPr>
          <p:cNvPr id="232465" name="Oval 17"/>
          <p:cNvSpPr>
            <a:spLocks noChangeArrowheads="1"/>
          </p:cNvSpPr>
          <p:nvPr/>
        </p:nvSpPr>
        <p:spPr bwMode="auto">
          <a:xfrm>
            <a:off x="4191000" y="2057400"/>
            <a:ext cx="457200" cy="4572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</a:t>
            </a:r>
          </a:p>
        </p:txBody>
      </p:sp>
      <p:sp>
        <p:nvSpPr>
          <p:cNvPr id="232466" name="Oval 18"/>
          <p:cNvSpPr>
            <a:spLocks noChangeArrowheads="1"/>
          </p:cNvSpPr>
          <p:nvPr/>
        </p:nvSpPr>
        <p:spPr bwMode="auto">
          <a:xfrm>
            <a:off x="4191000" y="1371600"/>
            <a:ext cx="457200" cy="4572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</a:t>
            </a:r>
          </a:p>
        </p:txBody>
      </p:sp>
      <p:sp>
        <p:nvSpPr>
          <p:cNvPr id="232467" name="Oval 19"/>
          <p:cNvSpPr>
            <a:spLocks noChangeArrowheads="1"/>
          </p:cNvSpPr>
          <p:nvPr/>
        </p:nvSpPr>
        <p:spPr bwMode="auto">
          <a:xfrm>
            <a:off x="4191000" y="2743200"/>
            <a:ext cx="457200" cy="4572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</a:t>
            </a:r>
          </a:p>
        </p:txBody>
      </p:sp>
      <p:sp>
        <p:nvSpPr>
          <p:cNvPr id="232468" name="Line 20"/>
          <p:cNvSpPr>
            <a:spLocks noChangeShapeType="1"/>
          </p:cNvSpPr>
          <p:nvPr/>
        </p:nvSpPr>
        <p:spPr bwMode="auto">
          <a:xfrm>
            <a:off x="3200400" y="2286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69" name="Line 21"/>
          <p:cNvSpPr>
            <a:spLocks noChangeShapeType="1"/>
          </p:cNvSpPr>
          <p:nvPr/>
        </p:nvSpPr>
        <p:spPr bwMode="auto">
          <a:xfrm flipV="1">
            <a:off x="3657600" y="17526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70" name="Line 22"/>
          <p:cNvSpPr>
            <a:spLocks noChangeShapeType="1"/>
          </p:cNvSpPr>
          <p:nvPr/>
        </p:nvSpPr>
        <p:spPr bwMode="auto">
          <a:xfrm>
            <a:off x="3657600" y="2286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71" name="Line 23"/>
          <p:cNvSpPr>
            <a:spLocks noChangeShapeType="1"/>
          </p:cNvSpPr>
          <p:nvPr/>
        </p:nvSpPr>
        <p:spPr bwMode="auto">
          <a:xfrm>
            <a:off x="5257800" y="2286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74" name="AutoShape 26"/>
          <p:cNvSpPr>
            <a:spLocks noChangeArrowheads="1"/>
          </p:cNvSpPr>
          <p:nvPr/>
        </p:nvSpPr>
        <p:spPr bwMode="auto">
          <a:xfrm>
            <a:off x="3581400" y="2209800"/>
            <a:ext cx="152400" cy="152400"/>
          </a:xfrm>
          <a:prstGeom prst="diamond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75" name="Line 27"/>
          <p:cNvSpPr>
            <a:spLocks noChangeShapeType="1"/>
          </p:cNvSpPr>
          <p:nvPr/>
        </p:nvSpPr>
        <p:spPr bwMode="auto">
          <a:xfrm>
            <a:off x="3733800" y="228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76" name="AutoShape 28"/>
          <p:cNvSpPr>
            <a:spLocks noChangeArrowheads="1"/>
          </p:cNvSpPr>
          <p:nvPr/>
        </p:nvSpPr>
        <p:spPr bwMode="auto">
          <a:xfrm>
            <a:off x="5105400" y="2209800"/>
            <a:ext cx="152400" cy="152400"/>
          </a:xfrm>
          <a:prstGeom prst="diamond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77" name="Line 29"/>
          <p:cNvSpPr>
            <a:spLocks noChangeShapeType="1"/>
          </p:cNvSpPr>
          <p:nvPr/>
        </p:nvSpPr>
        <p:spPr bwMode="auto">
          <a:xfrm>
            <a:off x="4648200" y="228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78" name="Text Box 30"/>
          <p:cNvSpPr txBox="1">
            <a:spLocks noChangeArrowheads="1"/>
          </p:cNvSpPr>
          <p:nvPr/>
        </p:nvSpPr>
        <p:spPr bwMode="auto">
          <a:xfrm>
            <a:off x="3581400" y="3260725"/>
            <a:ext cx="1676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Service Threads</a:t>
            </a:r>
          </a:p>
        </p:txBody>
      </p:sp>
      <p:sp>
        <p:nvSpPr>
          <p:cNvPr id="232479" name="Line 31"/>
          <p:cNvSpPr>
            <a:spLocks noChangeShapeType="1"/>
          </p:cNvSpPr>
          <p:nvPr/>
        </p:nvSpPr>
        <p:spPr bwMode="auto">
          <a:xfrm flipV="1">
            <a:off x="4540250" y="506095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80" name="Line 32"/>
          <p:cNvSpPr>
            <a:spLocks noChangeShapeType="1"/>
          </p:cNvSpPr>
          <p:nvPr/>
        </p:nvSpPr>
        <p:spPr bwMode="auto">
          <a:xfrm>
            <a:off x="4540250" y="446405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81" name="Rectangle 33"/>
          <p:cNvSpPr>
            <a:spLocks noChangeArrowheads="1"/>
          </p:cNvSpPr>
          <p:nvPr/>
        </p:nvSpPr>
        <p:spPr bwMode="auto">
          <a:xfrm>
            <a:off x="2819400" y="4800600"/>
            <a:ext cx="762000" cy="457200"/>
          </a:xfrm>
          <a:prstGeom prst="rect">
            <a:avLst/>
          </a:prstGeom>
          <a:solidFill>
            <a:srgbClr val="C9D7F4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NIC</a:t>
            </a:r>
          </a:p>
        </p:txBody>
      </p:sp>
      <p:sp>
        <p:nvSpPr>
          <p:cNvPr id="232487" name="Rectangle 39"/>
          <p:cNvSpPr>
            <a:spLocks noChangeArrowheads="1"/>
          </p:cNvSpPr>
          <p:nvPr/>
        </p:nvSpPr>
        <p:spPr bwMode="auto">
          <a:xfrm>
            <a:off x="5257800" y="4800600"/>
            <a:ext cx="762000" cy="457200"/>
          </a:xfrm>
          <a:prstGeom prst="rect">
            <a:avLst/>
          </a:prstGeom>
          <a:solidFill>
            <a:srgbClr val="C9D7F4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NIC</a:t>
            </a:r>
          </a:p>
        </p:txBody>
      </p:sp>
      <p:sp>
        <p:nvSpPr>
          <p:cNvPr id="232491" name="Oval 43"/>
          <p:cNvSpPr>
            <a:spLocks noChangeArrowheads="1"/>
          </p:cNvSpPr>
          <p:nvPr/>
        </p:nvSpPr>
        <p:spPr bwMode="auto">
          <a:xfrm>
            <a:off x="4191000" y="4800600"/>
            <a:ext cx="457200" cy="4572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</a:t>
            </a:r>
          </a:p>
        </p:txBody>
      </p:sp>
      <p:sp>
        <p:nvSpPr>
          <p:cNvPr id="232492" name="Oval 44"/>
          <p:cNvSpPr>
            <a:spLocks noChangeArrowheads="1"/>
          </p:cNvSpPr>
          <p:nvPr/>
        </p:nvSpPr>
        <p:spPr bwMode="auto">
          <a:xfrm>
            <a:off x="4191000" y="4114800"/>
            <a:ext cx="457200" cy="4572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</a:t>
            </a:r>
          </a:p>
        </p:txBody>
      </p:sp>
      <p:sp>
        <p:nvSpPr>
          <p:cNvPr id="232493" name="Oval 45"/>
          <p:cNvSpPr>
            <a:spLocks noChangeArrowheads="1"/>
          </p:cNvSpPr>
          <p:nvPr/>
        </p:nvSpPr>
        <p:spPr bwMode="auto">
          <a:xfrm>
            <a:off x="4191000" y="5486400"/>
            <a:ext cx="457200" cy="4572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</a:t>
            </a:r>
          </a:p>
        </p:txBody>
      </p:sp>
      <p:sp>
        <p:nvSpPr>
          <p:cNvPr id="232495" name="Line 47"/>
          <p:cNvSpPr>
            <a:spLocks noChangeShapeType="1"/>
          </p:cNvSpPr>
          <p:nvPr/>
        </p:nvSpPr>
        <p:spPr bwMode="auto">
          <a:xfrm flipV="1">
            <a:off x="3657600" y="4495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96" name="Line 48"/>
          <p:cNvSpPr>
            <a:spLocks noChangeShapeType="1"/>
          </p:cNvSpPr>
          <p:nvPr/>
        </p:nvSpPr>
        <p:spPr bwMode="auto">
          <a:xfrm>
            <a:off x="3657600" y="5029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98" name="AutoShape 50"/>
          <p:cNvSpPr>
            <a:spLocks noChangeArrowheads="1"/>
          </p:cNvSpPr>
          <p:nvPr/>
        </p:nvSpPr>
        <p:spPr bwMode="auto">
          <a:xfrm>
            <a:off x="3581400" y="4953000"/>
            <a:ext cx="152400" cy="152400"/>
          </a:xfrm>
          <a:prstGeom prst="diamond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99" name="Line 51"/>
          <p:cNvSpPr>
            <a:spLocks noChangeShapeType="1"/>
          </p:cNvSpPr>
          <p:nvPr/>
        </p:nvSpPr>
        <p:spPr bwMode="auto">
          <a:xfrm>
            <a:off x="37338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00" name="AutoShape 52"/>
          <p:cNvSpPr>
            <a:spLocks noChangeArrowheads="1"/>
          </p:cNvSpPr>
          <p:nvPr/>
        </p:nvSpPr>
        <p:spPr bwMode="auto">
          <a:xfrm>
            <a:off x="5105400" y="4953000"/>
            <a:ext cx="152400" cy="152400"/>
          </a:xfrm>
          <a:prstGeom prst="diamond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501" name="Line 53"/>
          <p:cNvSpPr>
            <a:spLocks noChangeShapeType="1"/>
          </p:cNvSpPr>
          <p:nvPr/>
        </p:nvSpPr>
        <p:spPr bwMode="auto">
          <a:xfrm>
            <a:off x="46482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02" name="Text Box 54"/>
          <p:cNvSpPr txBox="1">
            <a:spLocks noChangeArrowheads="1"/>
          </p:cNvSpPr>
          <p:nvPr/>
        </p:nvSpPr>
        <p:spPr bwMode="auto">
          <a:xfrm>
            <a:off x="3581400" y="6003925"/>
            <a:ext cx="1676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Service Threads</a:t>
            </a:r>
          </a:p>
        </p:txBody>
      </p:sp>
      <p:sp>
        <p:nvSpPr>
          <p:cNvPr id="232504" name="Text Box 56"/>
          <p:cNvSpPr txBox="1">
            <a:spLocks noChangeArrowheads="1"/>
          </p:cNvSpPr>
          <p:nvPr/>
        </p:nvSpPr>
        <p:spPr bwMode="auto">
          <a:xfrm>
            <a:off x="5543550" y="5607050"/>
            <a:ext cx="1771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folHlink"/>
                </a:solidFill>
              </a:rPr>
              <a:t>Synchronize for</a:t>
            </a:r>
            <a:br>
              <a:rPr lang="en-US">
                <a:solidFill>
                  <a:schemeClr val="folHlink"/>
                </a:solidFill>
              </a:rPr>
            </a:br>
            <a:r>
              <a:rPr lang="en-US">
                <a:solidFill>
                  <a:schemeClr val="folHlink"/>
                </a:solidFill>
              </a:rPr>
              <a:t>access to NIC</a:t>
            </a:r>
          </a:p>
        </p:txBody>
      </p:sp>
      <p:sp>
        <p:nvSpPr>
          <p:cNvPr id="232505" name="Line 57"/>
          <p:cNvSpPr>
            <a:spLocks noChangeShapeType="1"/>
          </p:cNvSpPr>
          <p:nvPr/>
        </p:nvSpPr>
        <p:spPr bwMode="auto">
          <a:xfrm flipH="1" flipV="1">
            <a:off x="5257800" y="5105400"/>
            <a:ext cx="457200" cy="533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06" name="Line 58"/>
          <p:cNvSpPr>
            <a:spLocks noChangeShapeType="1"/>
          </p:cNvSpPr>
          <p:nvPr/>
        </p:nvSpPr>
        <p:spPr bwMode="auto">
          <a:xfrm flipH="1" flipV="1">
            <a:off x="3810000" y="5105400"/>
            <a:ext cx="1752600" cy="685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07" name="Text Box 59"/>
          <p:cNvSpPr txBox="1">
            <a:spLocks noChangeArrowheads="1"/>
          </p:cNvSpPr>
          <p:nvPr/>
        </p:nvSpPr>
        <p:spPr bwMode="auto">
          <a:xfrm>
            <a:off x="5486400" y="1143000"/>
            <a:ext cx="224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folHlink"/>
                </a:solidFill>
              </a:rPr>
              <a:t>Synchronize to pass</a:t>
            </a:r>
            <a:br>
              <a:rPr lang="en-US">
                <a:solidFill>
                  <a:schemeClr val="folHlink"/>
                </a:solidFill>
              </a:rPr>
            </a:br>
            <a:r>
              <a:rPr lang="en-US">
                <a:solidFill>
                  <a:schemeClr val="folHlink"/>
                </a:solidFill>
              </a:rPr>
              <a:t>request/response </a:t>
            </a:r>
          </a:p>
        </p:txBody>
      </p:sp>
      <p:sp>
        <p:nvSpPr>
          <p:cNvPr id="232508" name="Line 60"/>
          <p:cNvSpPr>
            <a:spLocks noChangeShapeType="1"/>
          </p:cNvSpPr>
          <p:nvPr/>
        </p:nvSpPr>
        <p:spPr bwMode="auto">
          <a:xfrm flipH="1">
            <a:off x="5257800" y="1752600"/>
            <a:ext cx="30480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09" name="Line 61"/>
          <p:cNvSpPr>
            <a:spLocks noChangeShapeType="1"/>
          </p:cNvSpPr>
          <p:nvPr/>
        </p:nvSpPr>
        <p:spPr bwMode="auto">
          <a:xfrm flipH="1">
            <a:off x="3810000" y="1524000"/>
            <a:ext cx="1676400" cy="685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10" name="Text Box 62"/>
          <p:cNvSpPr txBox="1">
            <a:spLocks noChangeArrowheads="1"/>
          </p:cNvSpPr>
          <p:nvPr/>
        </p:nvSpPr>
        <p:spPr bwMode="auto">
          <a:xfrm>
            <a:off x="5638800" y="3429000"/>
            <a:ext cx="2965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folHlink"/>
                </a:solidFill>
              </a:rPr>
              <a:t>Server threads synchronize</a:t>
            </a:r>
            <a:br>
              <a:rPr lang="en-US">
                <a:solidFill>
                  <a:schemeClr val="folHlink"/>
                </a:solidFill>
              </a:rPr>
            </a:br>
            <a:r>
              <a:rPr lang="en-US">
                <a:solidFill>
                  <a:schemeClr val="folHlink"/>
                </a:solidFill>
              </a:rPr>
              <a:t>access to RAMCloud data </a:t>
            </a:r>
          </a:p>
        </p:txBody>
      </p:sp>
      <p:sp>
        <p:nvSpPr>
          <p:cNvPr id="232511" name="Line 63"/>
          <p:cNvSpPr>
            <a:spLocks noChangeShapeType="1"/>
          </p:cNvSpPr>
          <p:nvPr/>
        </p:nvSpPr>
        <p:spPr bwMode="auto">
          <a:xfrm flipH="1" flipV="1">
            <a:off x="4953000" y="2743200"/>
            <a:ext cx="762000" cy="762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12" name="Line 64"/>
          <p:cNvSpPr>
            <a:spLocks noChangeShapeType="1"/>
          </p:cNvSpPr>
          <p:nvPr/>
        </p:nvSpPr>
        <p:spPr bwMode="auto">
          <a:xfrm flipH="1">
            <a:off x="4876800" y="3962400"/>
            <a:ext cx="762000" cy="533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7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Harness full performance potential of large-scale DRAM storage:</a:t>
            </a:r>
          </a:p>
          <a:p>
            <a:r>
              <a:rPr lang="en-US" dirty="0" smtClean="0"/>
              <a:t>General-purpose storage system</a:t>
            </a:r>
          </a:p>
          <a:p>
            <a:r>
              <a:rPr lang="en-US" dirty="0" smtClean="0"/>
              <a:t>All data always in DRAM (no cache misses)</a:t>
            </a:r>
          </a:p>
          <a:p>
            <a:r>
              <a:rPr lang="en-US" dirty="0" smtClean="0"/>
              <a:t>Durable and available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Scale</a:t>
            </a:r>
            <a:r>
              <a:rPr lang="en-US" dirty="0" smtClean="0"/>
              <a:t>: 1000+ servers, 100+ TB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Low latency</a:t>
            </a:r>
            <a:r>
              <a:rPr lang="en-US" dirty="0" smtClean="0"/>
              <a:t>: 5-10µs remote access</a:t>
            </a:r>
            <a:endParaRPr lang="en-US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/>
              <a:t>Potential impact: </a:t>
            </a:r>
            <a:r>
              <a:rPr lang="en-US" dirty="0" smtClean="0">
                <a:solidFill>
                  <a:schemeClr val="tx2"/>
                </a:solidFill>
              </a:rPr>
              <a:t>enable new class of applications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7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RAMCloud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455A7C2-4CF6-4235-A54B-3617A6A7F67A}" type="slidenum">
              <a:rPr lang="en-US"/>
              <a:pPr/>
              <a:t>40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Thoughts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If all threads/cores in a single package:</a:t>
            </a:r>
          </a:p>
          <a:p>
            <a:pPr lvl="1"/>
            <a:r>
              <a:rPr lang="en-US">
                <a:cs typeface="Arial" charset="0"/>
              </a:rPr>
              <a:t>No external memory references for synchronization</a:t>
            </a:r>
          </a:p>
          <a:p>
            <a:pPr lvl="1"/>
            <a:r>
              <a:rPr lang="en-US">
                <a:cs typeface="Arial" charset="0"/>
              </a:rPr>
              <a:t>Does this make synchronization significantly faster?</a:t>
            </a:r>
          </a:p>
          <a:p>
            <a:r>
              <a:rPr lang="en-US">
                <a:cs typeface="Arial" charset="0"/>
              </a:rPr>
              <a:t>Why not integrated NIC?</a:t>
            </a:r>
          </a:p>
          <a:p>
            <a:pPr lvl="1"/>
            <a:r>
              <a:rPr lang="en-US">
                <a:cs typeface="Arial" charset="0"/>
              </a:rPr>
              <a:t>Transfer incoming packets directly to L2 cache</a:t>
            </a:r>
            <a:br>
              <a:rPr lang="en-US">
                <a:cs typeface="Arial" charset="0"/>
              </a:rPr>
            </a:br>
            <a:r>
              <a:rPr lang="en-US">
                <a:cs typeface="Arial" charset="0"/>
              </a:rPr>
              <a:t>(</a:t>
            </a:r>
            <a:r>
              <a:rPr lang="en-US" i="1">
                <a:cs typeface="Arial" charset="0"/>
              </a:rPr>
              <a:t>which</a:t>
            </a:r>
            <a:r>
              <a:rPr lang="en-US">
                <a:cs typeface="Arial" charset="0"/>
              </a:rPr>
              <a:t> L2 cache?....)</a:t>
            </a:r>
          </a:p>
          <a:p>
            <a:pPr lvl="1"/>
            <a:r>
              <a:rPr lang="en-US">
                <a:cs typeface="Arial" charset="0"/>
              </a:rPr>
              <a:t>Eliminate cache misses to read packets</a:t>
            </a:r>
          </a:p>
          <a:p>
            <a:r>
              <a:rPr lang="en-US">
                <a:cs typeface="Arial" charset="0"/>
              </a:rPr>
              <a:t>Plan:</a:t>
            </a:r>
          </a:p>
          <a:p>
            <a:pPr lvl="1"/>
            <a:r>
              <a:rPr lang="en-US">
                <a:cs typeface="Arial" charset="0"/>
              </a:rPr>
              <a:t>Implement a couple of different approaches</a:t>
            </a:r>
          </a:p>
          <a:p>
            <a:pPr lvl="1"/>
            <a:r>
              <a:rPr lang="en-US">
                <a:cs typeface="Arial" charset="0"/>
              </a:rPr>
              <a:t>Compare latency and bandwidth</a:t>
            </a:r>
          </a:p>
        </p:txBody>
      </p:sp>
    </p:spTree>
    <p:extLst>
      <p:ext uri="{BB962C8B-B14F-4D97-AF65-F5344CB8AC3E}">
        <p14:creationId xmlns:p14="http://schemas.microsoft.com/office/powerpoint/2010/main" val="5753244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Winds of Change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581400" y="2743200"/>
            <a:ext cx="1828800" cy="1371600"/>
          </a:xfrm>
          <a:prstGeom prst="roundRect">
            <a:avLst/>
          </a:prstGeom>
          <a:solidFill>
            <a:srgbClr val="E8F0F8"/>
          </a:solidFill>
          <a:ln>
            <a:solidFill>
              <a:srgbClr val="1E469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Scalable, Durable Storage in </a:t>
            </a:r>
            <a:r>
              <a:rPr lang="en-US" sz="2000" dirty="0" smtClean="0">
                <a:solidFill>
                  <a:srgbClr val="1E4696"/>
                </a:solidFill>
              </a:rPr>
              <a:t>DRAM</a:t>
            </a:r>
            <a:endParaRPr lang="en-US" sz="2000" dirty="0">
              <a:solidFill>
                <a:srgbClr val="1E469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12954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Disk </a:t>
            </a:r>
            <a:r>
              <a:rPr lang="en-US" sz="2000" dirty="0">
                <a:solidFill>
                  <a:schemeClr val="accent4"/>
                </a:solidFill>
              </a:rPr>
              <a:t>→ </a:t>
            </a:r>
            <a:r>
              <a:rPr lang="en-US" sz="2000" dirty="0" smtClean="0">
                <a:solidFill>
                  <a:schemeClr val="accent4"/>
                </a:solidFill>
              </a:rPr>
              <a:t> tape: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bandwidth/capacity → 0</a:t>
            </a:r>
            <a:endParaRPr lang="en-US" sz="2000" dirty="0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9134" y="4724400"/>
            <a:ext cx="27077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DRAM cheap enough:</a:t>
            </a:r>
          </a:p>
          <a:p>
            <a:r>
              <a:rPr lang="en-US" sz="20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1 yr. Amazon data for</a:t>
            </a:r>
          </a:p>
          <a:p>
            <a:r>
              <a:rPr lang="en-US" sz="20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$100-200K</a:t>
            </a:r>
            <a:endParaRPr lang="en-US" sz="2000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2600" y="4775537"/>
            <a:ext cx="22509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Datacenters:</a:t>
            </a:r>
          </a:p>
          <a:p>
            <a:r>
              <a:rPr lang="en-US" sz="20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dense computing,</a:t>
            </a:r>
          </a:p>
          <a:p>
            <a:r>
              <a:rPr lang="en-US" sz="20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low latency</a:t>
            </a:r>
            <a:endParaRPr lang="en-US" sz="2000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95756" y="2946737"/>
            <a:ext cx="29482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Cloud computing: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biggest obstacle is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lack of scalable storage</a:t>
            </a:r>
            <a:endParaRPr lang="en-US" sz="2000" dirty="0">
              <a:solidFill>
                <a:schemeClr val="accent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2946737"/>
            <a:ext cx="25300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Web apps strangled:</a:t>
            </a:r>
            <a:br>
              <a:rPr lang="en-US" sz="2000" dirty="0" smtClean="0">
                <a:solidFill>
                  <a:schemeClr val="accent4"/>
                </a:solidFill>
              </a:rPr>
            </a:br>
            <a:r>
              <a:rPr lang="en-US" sz="2000" dirty="0" smtClean="0">
                <a:solidFill>
                  <a:schemeClr val="accent4"/>
                </a:solidFill>
              </a:rPr>
              <a:t>can only read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150 items/page</a:t>
            </a:r>
            <a:endParaRPr lang="en-US" sz="2000" dirty="0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0" y="1447800"/>
            <a:ext cx="17395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RDBMS don’t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scale</a:t>
            </a:r>
            <a:endParaRPr lang="en-US" sz="2000" dirty="0">
              <a:solidFill>
                <a:schemeClr val="accent4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767707" y="3200400"/>
            <a:ext cx="685800" cy="457200"/>
          </a:xfrm>
          <a:prstGeom prst="rightArrow">
            <a:avLst>
              <a:gd name="adj1" fmla="val 46610"/>
              <a:gd name="adj2" fmla="val 65254"/>
            </a:avLst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flipH="1">
            <a:off x="5562600" y="3200400"/>
            <a:ext cx="685800" cy="457200"/>
          </a:xfrm>
          <a:prstGeom prst="rightArrow">
            <a:avLst>
              <a:gd name="adj1" fmla="val 46610"/>
              <a:gd name="adj2" fmla="val 65254"/>
            </a:avLst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2700000">
            <a:off x="2986788" y="2186688"/>
            <a:ext cx="685800" cy="457200"/>
          </a:xfrm>
          <a:prstGeom prst="rightArrow">
            <a:avLst>
              <a:gd name="adj1" fmla="val 46610"/>
              <a:gd name="adj2" fmla="val 65254"/>
            </a:avLst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8900000" flipH="1">
            <a:off x="5395212" y="2186688"/>
            <a:ext cx="685800" cy="457200"/>
          </a:xfrm>
          <a:prstGeom prst="rightArrow">
            <a:avLst>
              <a:gd name="adj1" fmla="val 46610"/>
              <a:gd name="adj2" fmla="val 65254"/>
            </a:avLst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-2700000">
            <a:off x="2956812" y="4214112"/>
            <a:ext cx="685800" cy="457200"/>
          </a:xfrm>
          <a:prstGeom prst="rightArrow">
            <a:avLst>
              <a:gd name="adj1" fmla="val 46610"/>
              <a:gd name="adj2" fmla="val 65254"/>
            </a:avLst>
          </a:prstGeom>
          <a:gradFill flip="none" rotWithShape="1">
            <a:gsLst>
              <a:gs pos="0">
                <a:srgbClr val="43A343">
                  <a:shade val="30000"/>
                  <a:satMod val="115000"/>
                </a:srgbClr>
              </a:gs>
              <a:gs pos="50000">
                <a:srgbClr val="43A343">
                  <a:shade val="67500"/>
                  <a:satMod val="115000"/>
                </a:srgbClr>
              </a:gs>
              <a:gs pos="100000">
                <a:srgbClr val="43A343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2700000" flipH="1">
            <a:off x="5395212" y="4214112"/>
            <a:ext cx="685800" cy="457200"/>
          </a:xfrm>
          <a:prstGeom prst="rightArrow">
            <a:avLst>
              <a:gd name="adj1" fmla="val 46610"/>
              <a:gd name="adj2" fmla="val 65254"/>
            </a:avLst>
          </a:prstGeom>
          <a:gradFill flip="none" rotWithShape="1">
            <a:gsLst>
              <a:gs pos="0">
                <a:srgbClr val="43A343">
                  <a:shade val="30000"/>
                  <a:satMod val="115000"/>
                </a:srgbClr>
              </a:gs>
              <a:gs pos="50000">
                <a:srgbClr val="43A343">
                  <a:shade val="67500"/>
                  <a:satMod val="115000"/>
                </a:srgbClr>
              </a:gs>
              <a:gs pos="100000">
                <a:srgbClr val="43A343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718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Data models </a:t>
            </a:r>
            <a:r>
              <a:rPr lang="en-US" dirty="0" smtClean="0"/>
              <a:t>for low latency and large scale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Storage systems</a:t>
            </a:r>
            <a:r>
              <a:rPr lang="en-US" dirty="0" smtClean="0"/>
              <a:t>: replication, logging to make DRAM-based storage durable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Performance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Serve requests in &lt; 10 cache misses</a:t>
            </a:r>
          </a:p>
          <a:p>
            <a:pPr lvl="1"/>
            <a:r>
              <a:rPr lang="en-US" dirty="0" smtClean="0"/>
              <a:t>Recover from crashes in 1-2 seconds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Networking</a:t>
            </a:r>
            <a:r>
              <a:rPr lang="en-US" dirty="0" smtClean="0"/>
              <a:t>: new protocols for  low latency, datacenters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Large-scale systems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Coordinate 1000’s of machines</a:t>
            </a:r>
          </a:p>
          <a:p>
            <a:pPr lvl="1"/>
            <a:r>
              <a:rPr lang="en-US" dirty="0" smtClean="0"/>
              <a:t>Automatic reconfiguration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9,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6054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October 2, 2012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4290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RAMCloud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Slide </a:t>
            </a:r>
            <a:fld id="{25325A2F-2CC9-43E7-8B24-55F910E3D5D1}" type="slidenum">
              <a:rPr lang="en-US">
                <a:solidFill>
                  <a:schemeClr val="bg2"/>
                </a:solidFill>
              </a:rPr>
              <a:pPr eaLnBrk="1" hangingPunct="1"/>
              <a:t>43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smtClean="0"/>
              <a:t>Why not a Caching Approach?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Lost performance:</a:t>
            </a:r>
          </a:p>
          <a:p>
            <a:pPr lvl="1" eaLnBrk="1" hangingPunct="1"/>
            <a:r>
              <a:rPr lang="en-US" dirty="0" smtClean="0"/>
              <a:t>1% misses </a:t>
            </a:r>
            <a:r>
              <a:rPr lang="en-US" dirty="0" smtClean="0">
                <a:cs typeface="Arial" charset="0"/>
              </a:rPr>
              <a:t>→</a:t>
            </a:r>
            <a:r>
              <a:rPr lang="en-US" dirty="0" smtClean="0"/>
              <a:t> 10x performance degradation</a:t>
            </a:r>
          </a:p>
          <a:p>
            <a:pPr eaLnBrk="1" hangingPunct="1"/>
            <a:r>
              <a:rPr lang="en-US" dirty="0" smtClean="0"/>
              <a:t>Won’t save much money:</a:t>
            </a:r>
          </a:p>
          <a:p>
            <a:pPr lvl="1" eaLnBrk="1" hangingPunct="1"/>
            <a:r>
              <a:rPr lang="en-US" dirty="0" smtClean="0"/>
              <a:t>Already have to keep information in memory</a:t>
            </a:r>
          </a:p>
          <a:p>
            <a:pPr lvl="1" eaLnBrk="1" hangingPunct="1"/>
            <a:r>
              <a:rPr lang="en-US" dirty="0" smtClean="0"/>
              <a:t>Example: Facebook caches  ~75% of data size</a:t>
            </a:r>
          </a:p>
          <a:p>
            <a:pPr eaLnBrk="1" hangingPunct="1"/>
            <a:r>
              <a:rPr lang="en-US" dirty="0" smtClean="0"/>
              <a:t>Availability gaps after crashes:</a:t>
            </a:r>
          </a:p>
          <a:p>
            <a:pPr lvl="1" eaLnBrk="1" hangingPunct="1"/>
            <a:r>
              <a:rPr lang="en-US" dirty="0" smtClean="0"/>
              <a:t>System performance intolerable until cache refills</a:t>
            </a:r>
          </a:p>
          <a:p>
            <a:pPr lvl="1" eaLnBrk="1" hangingPunct="1"/>
            <a:r>
              <a:rPr lang="en-US" dirty="0" smtClean="0"/>
              <a:t>Facebook example: 2.5 hours to refill caches!</a:t>
            </a:r>
          </a:p>
        </p:txBody>
      </p:sp>
    </p:spTree>
    <p:extLst>
      <p:ext uri="{BB962C8B-B14F-4D97-AF65-F5344CB8AC3E}">
        <p14:creationId xmlns:p14="http://schemas.microsoft.com/office/powerpoint/2010/main" val="99369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February 9, 2011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4290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RAMCloud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Slide </a:t>
            </a:r>
            <a:fld id="{CE43991C-0BB7-4CC8-ABB1-7B5637AA9354}" type="slidenum">
              <a:rPr lang="en-US">
                <a:solidFill>
                  <a:schemeClr val="bg2"/>
                </a:solidFill>
              </a:rPr>
              <a:pPr eaLnBrk="1" hangingPunct="1"/>
              <a:t>44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smtClean="0"/>
              <a:t>Why not Flash Memory?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spcBef>
                <a:spcPct val="65000"/>
              </a:spcBef>
            </a:pPr>
            <a:r>
              <a:rPr lang="en-US" dirty="0" smtClean="0"/>
              <a:t>DRAM enables lowest latency today:</a:t>
            </a:r>
          </a:p>
          <a:p>
            <a:pPr lvl="1" eaLnBrk="1" hangingPunct="1"/>
            <a:r>
              <a:rPr lang="en-US" dirty="0" smtClean="0"/>
              <a:t>5-10x faster than flash</a:t>
            </a:r>
          </a:p>
          <a:p>
            <a:pPr eaLnBrk="1" hangingPunct="1"/>
            <a:r>
              <a:rPr lang="en-US" dirty="0" smtClean="0"/>
              <a:t>Many candidate technologies besides DRAM</a:t>
            </a:r>
          </a:p>
          <a:p>
            <a:pPr lvl="1" eaLnBrk="1" hangingPunct="1"/>
            <a:r>
              <a:rPr lang="en-US" dirty="0" smtClean="0"/>
              <a:t>Flash (NAND, NOR)</a:t>
            </a:r>
          </a:p>
          <a:p>
            <a:pPr lvl="1" eaLnBrk="1" hangingPunct="1"/>
            <a:r>
              <a:rPr lang="en-US" dirty="0" smtClean="0"/>
              <a:t>PC RAM</a:t>
            </a:r>
          </a:p>
          <a:p>
            <a:pPr lvl="1" eaLnBrk="1" hangingPunct="1"/>
            <a:r>
              <a:rPr lang="en-US" dirty="0" smtClean="0"/>
              <a:t>…</a:t>
            </a:r>
          </a:p>
          <a:p>
            <a:pPr eaLnBrk="1" hangingPunct="1">
              <a:spcBef>
                <a:spcPct val="65000"/>
              </a:spcBef>
            </a:pPr>
            <a:r>
              <a:rPr lang="en-US" dirty="0" smtClean="0"/>
              <a:t>Most </a:t>
            </a:r>
            <a:r>
              <a:rPr lang="en-US" dirty="0" err="1" smtClean="0"/>
              <a:t>RAMCloud</a:t>
            </a:r>
            <a:r>
              <a:rPr lang="en-US" dirty="0" smtClean="0"/>
              <a:t> techniques will apply to other technologies</a:t>
            </a:r>
          </a:p>
        </p:txBody>
      </p:sp>
    </p:spTree>
    <p:extLst>
      <p:ext uri="{BB962C8B-B14F-4D97-AF65-F5344CB8AC3E}">
        <p14:creationId xmlns:p14="http://schemas.microsoft.com/office/powerpoint/2010/main" val="4789490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October 2, 2012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4290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RAMCloud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2"/>
                </a:solidFill>
              </a:rPr>
              <a:t>Slide </a:t>
            </a:r>
            <a:fld id="{C22C0ECC-06C0-4C6C-9ED9-8671DE26955D}" type="slidenum">
              <a:rPr lang="en-US">
                <a:solidFill>
                  <a:schemeClr val="bg2"/>
                </a:solidFill>
              </a:rPr>
              <a:pPr eaLnBrk="1" hangingPunct="1"/>
              <a:t>45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smtClean="0"/>
              <a:t>RAMCloud Motivation: Technology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Disk access rate not keeping up with capacity: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marL="0" indent="0" eaLnBrk="1" hangingPunct="1">
              <a:spcBef>
                <a:spcPct val="0"/>
              </a:spcBef>
              <a:buNone/>
            </a:pPr>
            <a:endParaRPr lang="en-US" dirty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Disks must become more archival</a:t>
            </a:r>
          </a:p>
          <a:p>
            <a:pPr eaLnBrk="1" hangingPunct="1">
              <a:spcBef>
                <a:spcPct val="25000"/>
              </a:spcBef>
            </a:pPr>
            <a:r>
              <a:rPr lang="en-US" dirty="0" smtClean="0"/>
              <a:t>More information must move to memory</a:t>
            </a:r>
          </a:p>
        </p:txBody>
      </p:sp>
      <p:graphicFrame>
        <p:nvGraphicFramePr>
          <p:cNvPr id="2068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297030"/>
              </p:ext>
            </p:extLst>
          </p:nvPr>
        </p:nvGraphicFramePr>
        <p:xfrm>
          <a:off x="652463" y="1947862"/>
          <a:ext cx="7348537" cy="3005138"/>
        </p:xfrm>
        <a:graphic>
          <a:graphicData uri="http://schemas.openxmlformats.org/drawingml/2006/table">
            <a:tbl>
              <a:tblPr/>
              <a:tblGrid>
                <a:gridCol w="3127375"/>
                <a:gridCol w="1563687"/>
                <a:gridCol w="1328738"/>
                <a:gridCol w="1328737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Mid-1980’s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2009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Change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Disk capacity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MB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 GB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16667x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Max. transfer rate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MB/s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MB/s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50x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Latency (seek &amp; rotate)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2x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Capacity/bandwidth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(large blocks)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5000 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333x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Capacity/bandwidth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(1KB blocks)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 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 days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8333x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14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October 2, 2012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4290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RAMCloud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2"/>
                </a:solidFill>
              </a:rPr>
              <a:t>Slide </a:t>
            </a:r>
            <a:fld id="{C22C0ECC-06C0-4C6C-9ED9-8671DE26955D}" type="slidenum">
              <a:rPr lang="en-US">
                <a:solidFill>
                  <a:schemeClr val="bg2"/>
                </a:solidFill>
              </a:rPr>
              <a:pPr eaLnBrk="1" hangingPunct="1"/>
              <a:t>46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smtClean="0"/>
              <a:t>RAMCloud Motivation: Technology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Disk access rate not keeping up with capacity: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marL="0" indent="0" eaLnBrk="1" hangingPunct="1">
              <a:spcBef>
                <a:spcPct val="0"/>
              </a:spcBef>
              <a:buNone/>
            </a:pP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Disks must become more archival</a:t>
            </a:r>
          </a:p>
          <a:p>
            <a:pPr eaLnBrk="1" hangingPunct="1">
              <a:spcBef>
                <a:spcPct val="25000"/>
              </a:spcBef>
            </a:pPr>
            <a:r>
              <a:rPr lang="en-US" dirty="0" smtClean="0"/>
              <a:t>More information must move to memory</a:t>
            </a:r>
          </a:p>
        </p:txBody>
      </p:sp>
      <p:graphicFrame>
        <p:nvGraphicFramePr>
          <p:cNvPr id="2068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073930"/>
              </p:ext>
            </p:extLst>
          </p:nvPr>
        </p:nvGraphicFramePr>
        <p:xfrm>
          <a:off x="652463" y="1932623"/>
          <a:ext cx="7348537" cy="3401378"/>
        </p:xfrm>
        <a:graphic>
          <a:graphicData uri="http://schemas.openxmlformats.org/drawingml/2006/table">
            <a:tbl>
              <a:tblPr/>
              <a:tblGrid>
                <a:gridCol w="3127375"/>
                <a:gridCol w="1563687"/>
                <a:gridCol w="1328738"/>
                <a:gridCol w="1328737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Mid-1980’s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2009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Change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Disk capacity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MB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 GB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16667x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Max. transfer rate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MB/s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MB/s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50x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Latency (seek &amp; rotate)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2x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Capacity/bandwidth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(large blocks)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5000 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333x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Capacity/bandwidth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(1KB blocks)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 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 days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8333x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Jim Gray’s rule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min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hours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360x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2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11,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Status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32671" y="5955268"/>
            <a:ext cx="2325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3592F"/>
                </a:solidFill>
              </a:rPr>
              <a:t>Throw-away version</a:t>
            </a:r>
            <a:endParaRPr lang="en-US" dirty="0">
              <a:solidFill>
                <a:srgbClr val="73592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59552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D60000"/>
                </a:solidFill>
              </a:rPr>
              <a:t>A few ideas</a:t>
            </a:r>
            <a:endParaRPr lang="en-US" dirty="0">
              <a:solidFill>
                <a:srgbClr val="D6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21972" y="5955268"/>
            <a:ext cx="2407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E6C0E"/>
                </a:solidFill>
              </a:rPr>
              <a:t>Ready for 1.0</a:t>
            </a:r>
            <a:endParaRPr lang="en-US" dirty="0">
              <a:solidFill>
                <a:srgbClr val="0E6C0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25691" y="4953000"/>
            <a:ext cx="1184709" cy="5669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2B672B"/>
                </a:solidFill>
              </a:defRPr>
            </a:lvl1pPr>
          </a:lstStyle>
          <a:p>
            <a:r>
              <a:rPr lang="en-US" sz="1600" dirty="0" smtClean="0"/>
              <a:t>Master</a:t>
            </a:r>
          </a:p>
          <a:p>
            <a:r>
              <a:rPr lang="en-US" sz="1600" dirty="0" smtClean="0"/>
              <a:t>Recovery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3429000"/>
            <a:ext cx="1219200" cy="5669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2B672B"/>
                </a:solidFill>
              </a:defRPr>
            </a:lvl1pPr>
          </a:lstStyle>
          <a:p>
            <a:r>
              <a:rPr lang="en-US" dirty="0"/>
              <a:t>Master</a:t>
            </a:r>
            <a:br>
              <a:rPr lang="en-US" dirty="0"/>
            </a:br>
            <a:r>
              <a:rPr lang="en-US" dirty="0"/>
              <a:t>Server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91200" y="1143000"/>
            <a:ext cx="1237858" cy="5669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2B672B"/>
                </a:solidFill>
              </a:defRPr>
            </a:lvl1pPr>
          </a:lstStyle>
          <a:p>
            <a:r>
              <a:rPr lang="en-US" dirty="0"/>
              <a:t>Threading</a:t>
            </a:r>
          </a:p>
          <a:p>
            <a:r>
              <a:rPr lang="en-US" dirty="0"/>
              <a:t>Architecture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29000" y="3048000"/>
            <a:ext cx="1295400" cy="566928"/>
          </a:xfrm>
          <a:prstGeom prst="rect">
            <a:avLst/>
          </a:prstGeom>
          <a:solidFill>
            <a:srgbClr val="FFFFB9"/>
          </a:solidFill>
          <a:ln w="25400">
            <a:solidFill>
              <a:srgbClr val="886A38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886A38"/>
                </a:solidFill>
              </a:defRPr>
            </a:lvl1pPr>
          </a:lstStyle>
          <a:p>
            <a:r>
              <a:rPr lang="en-US" dirty="0"/>
              <a:t>Cluster</a:t>
            </a:r>
            <a:br>
              <a:rPr lang="en-US" dirty="0"/>
            </a:br>
            <a:r>
              <a:rPr lang="en-US" dirty="0"/>
              <a:t>Coordinator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62800" y="1905000"/>
            <a:ext cx="1219200" cy="5669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2B672B"/>
                </a:solidFill>
              </a:defRPr>
            </a:lvl1pPr>
          </a:lstStyle>
          <a:p>
            <a:r>
              <a:rPr lang="en-US" dirty="0"/>
              <a:t>Log</a:t>
            </a:r>
            <a:br>
              <a:rPr lang="en-US" dirty="0"/>
            </a:br>
            <a:r>
              <a:rPr lang="en-US" dirty="0"/>
              <a:t>Cleaning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62800" y="3429000"/>
            <a:ext cx="1219200" cy="5669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2B672B"/>
                </a:solidFill>
              </a:defRPr>
            </a:lvl1pPr>
          </a:lstStyle>
          <a:p>
            <a:r>
              <a:rPr lang="en-US" dirty="0"/>
              <a:t>Backup</a:t>
            </a:r>
            <a:br>
              <a:rPr lang="en-US" dirty="0"/>
            </a:br>
            <a:r>
              <a:rPr lang="en-US" dirty="0"/>
              <a:t>Server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62800" y="4953000"/>
            <a:ext cx="1219200" cy="5669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2B672B"/>
                </a:solidFill>
              </a:defRPr>
            </a:lvl1pPr>
          </a:lstStyle>
          <a:p>
            <a:r>
              <a:rPr lang="en-US" dirty="0" smtClean="0"/>
              <a:t>Backup</a:t>
            </a:r>
          </a:p>
          <a:p>
            <a:r>
              <a:rPr lang="en-US" dirty="0" smtClean="0"/>
              <a:t>Recovery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162800" y="1143000"/>
            <a:ext cx="1219200" cy="5669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2B672B"/>
                </a:solidFill>
              </a:defRPr>
            </a:lvl1pPr>
          </a:lstStyle>
          <a:p>
            <a:r>
              <a:rPr lang="en-US" dirty="0"/>
              <a:t>RPC</a:t>
            </a:r>
            <a:br>
              <a:rPr lang="en-US" dirty="0"/>
            </a:br>
            <a:r>
              <a:rPr lang="en-US" dirty="0"/>
              <a:t>Transport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91200" y="4191000"/>
            <a:ext cx="1219200" cy="5669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2B672B"/>
                </a:solidFill>
              </a:defRPr>
            </a:lvl1pPr>
          </a:lstStyle>
          <a:p>
            <a:r>
              <a:rPr lang="en-US" dirty="0"/>
              <a:t>Failure</a:t>
            </a:r>
            <a:br>
              <a:rPr lang="en-US" dirty="0"/>
            </a:br>
            <a:r>
              <a:rPr lang="en-US" dirty="0"/>
              <a:t>Detection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14400" y="2633472"/>
            <a:ext cx="1295400" cy="566928"/>
          </a:xfrm>
          <a:prstGeom prst="rect">
            <a:avLst/>
          </a:prstGeom>
          <a:solidFill>
            <a:srgbClr val="FFD7D7"/>
          </a:solidFill>
          <a:ln w="25400">
            <a:solidFill>
              <a:srgbClr val="D6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D60000"/>
                </a:solidFill>
              </a:defRPr>
            </a:lvl1pPr>
          </a:lstStyle>
          <a:p>
            <a:r>
              <a:rPr lang="en-US" dirty="0"/>
              <a:t>Coordinator</a:t>
            </a:r>
          </a:p>
          <a:p>
            <a:r>
              <a:rPr lang="en-US" dirty="0"/>
              <a:t>Recovery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14400" y="4462272"/>
            <a:ext cx="1295400" cy="566928"/>
          </a:xfrm>
          <a:prstGeom prst="rect">
            <a:avLst/>
          </a:prstGeom>
          <a:solidFill>
            <a:srgbClr val="FFD7D7"/>
          </a:solidFill>
          <a:ln w="25400">
            <a:solidFill>
              <a:srgbClr val="D6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D60000"/>
                </a:solidFill>
              </a:defRPr>
            </a:lvl1pPr>
          </a:lstStyle>
          <a:p>
            <a:r>
              <a:rPr lang="en-US" dirty="0"/>
              <a:t>Cold Start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91200" y="1905000"/>
            <a:ext cx="1219200" cy="5669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2B672B"/>
                </a:solidFill>
              </a:defRPr>
            </a:lvl1pPr>
          </a:lstStyle>
          <a:p>
            <a:r>
              <a:rPr lang="en-US" dirty="0"/>
              <a:t>Key-Value</a:t>
            </a:r>
            <a:br>
              <a:rPr lang="en-US" dirty="0"/>
            </a:br>
            <a:r>
              <a:rPr lang="en-US" dirty="0"/>
              <a:t>Store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91200" y="2667000"/>
            <a:ext cx="1219200" cy="5669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2B672B"/>
                </a:solidFill>
              </a:defRPr>
            </a:lvl1pPr>
          </a:lstStyle>
          <a:p>
            <a:r>
              <a:rPr lang="en-US" dirty="0" smtClean="0"/>
              <a:t>Replica</a:t>
            </a:r>
            <a:br>
              <a:rPr lang="en-US" dirty="0" smtClean="0"/>
            </a:b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914400" y="1752600"/>
            <a:ext cx="1295400" cy="566928"/>
          </a:xfrm>
          <a:prstGeom prst="rect">
            <a:avLst/>
          </a:prstGeom>
          <a:solidFill>
            <a:srgbClr val="FFD7D7"/>
          </a:solidFill>
          <a:ln w="25400">
            <a:solidFill>
              <a:srgbClr val="D6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886A38"/>
                </a:solidFill>
              </a:defRPr>
            </a:lvl1pPr>
          </a:lstStyle>
          <a:p>
            <a:r>
              <a:rPr lang="en-US" dirty="0">
                <a:solidFill>
                  <a:srgbClr val="D60000"/>
                </a:solidFill>
              </a:rPr>
              <a:t>RPC</a:t>
            </a:r>
          </a:p>
          <a:p>
            <a:r>
              <a:rPr lang="en-US" dirty="0">
                <a:solidFill>
                  <a:srgbClr val="D60000"/>
                </a:solidFill>
              </a:rPr>
              <a:t>Retry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162800" y="2667000"/>
            <a:ext cx="1219200" cy="5669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2B672B"/>
                </a:solidFill>
              </a:defRPr>
            </a:lvl1pPr>
          </a:lstStyle>
          <a:p>
            <a:r>
              <a:rPr lang="en-US" dirty="0" smtClean="0"/>
              <a:t>Cluster</a:t>
            </a:r>
            <a:br>
              <a:rPr lang="en-US" dirty="0" smtClean="0"/>
            </a:br>
            <a:r>
              <a:rPr lang="en-US" dirty="0" smtClean="0"/>
              <a:t>Membership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914400" y="3547872"/>
            <a:ext cx="1295400" cy="566928"/>
          </a:xfrm>
          <a:prstGeom prst="rect">
            <a:avLst/>
          </a:prstGeom>
          <a:solidFill>
            <a:srgbClr val="FFD7D7"/>
          </a:solidFill>
          <a:ln w="25400">
            <a:solidFill>
              <a:srgbClr val="D6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D60000"/>
                </a:solidFill>
              </a:defRPr>
            </a:lvl1pPr>
          </a:lstStyle>
          <a:p>
            <a:r>
              <a:rPr lang="en-US" dirty="0"/>
              <a:t>Simultaneous</a:t>
            </a:r>
            <a:br>
              <a:rPr lang="en-US" dirty="0"/>
            </a:br>
            <a:r>
              <a:rPr lang="en-US" dirty="0"/>
              <a:t>Failures</a:t>
            </a:r>
          </a:p>
        </p:txBody>
      </p:sp>
      <p:sp>
        <p:nvSpPr>
          <p:cNvPr id="2" name="Left Brace 1"/>
          <p:cNvSpPr/>
          <p:nvPr/>
        </p:nvSpPr>
        <p:spPr>
          <a:xfrm rot="16200000">
            <a:off x="7010400" y="4343400"/>
            <a:ext cx="228600" cy="2971800"/>
          </a:xfrm>
          <a:prstGeom prst="leftBrace">
            <a:avLst>
              <a:gd name="adj1" fmla="val 44122"/>
              <a:gd name="adj2" fmla="val 50000"/>
            </a:avLst>
          </a:prstGeom>
          <a:ln w="25400" cap="rnd">
            <a:solidFill>
              <a:srgbClr val="357F3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Left Brace 55"/>
          <p:cNvSpPr/>
          <p:nvPr/>
        </p:nvSpPr>
        <p:spPr>
          <a:xfrm rot="16200000">
            <a:off x="3962400" y="4876800"/>
            <a:ext cx="228601" cy="1904999"/>
          </a:xfrm>
          <a:prstGeom prst="leftBrace">
            <a:avLst>
              <a:gd name="adj1" fmla="val 44122"/>
              <a:gd name="adj2" fmla="val 50000"/>
            </a:avLst>
          </a:prstGeom>
          <a:ln w="25400" cap="rnd">
            <a:solidFill>
              <a:srgbClr val="73592F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eft Brace 56"/>
          <p:cNvSpPr/>
          <p:nvPr/>
        </p:nvSpPr>
        <p:spPr>
          <a:xfrm rot="16200000">
            <a:off x="1447801" y="4876801"/>
            <a:ext cx="228599" cy="1904998"/>
          </a:xfrm>
          <a:prstGeom prst="leftBrace">
            <a:avLst>
              <a:gd name="adj1" fmla="val 44122"/>
              <a:gd name="adj2" fmla="val 50000"/>
            </a:avLst>
          </a:prstGeom>
          <a:ln w="25400" cap="rnd">
            <a:solidFill>
              <a:srgbClr val="D6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0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5943600" y="990600"/>
            <a:ext cx="0" cy="4419600"/>
          </a:xfrm>
          <a:prstGeom prst="line">
            <a:avLst/>
          </a:prstGeom>
          <a:ln w="19050" cap="rnd">
            <a:solidFill>
              <a:srgbClr val="0E6C0E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429000" y="990600"/>
            <a:ext cx="0" cy="4419600"/>
          </a:xfrm>
          <a:prstGeom prst="line">
            <a:avLst/>
          </a:prstGeom>
          <a:ln w="19050" cap="rnd">
            <a:solidFill>
              <a:srgbClr val="0E6C0E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914400" y="990600"/>
            <a:ext cx="0" cy="4419600"/>
          </a:xfrm>
          <a:prstGeom prst="line">
            <a:avLst/>
          </a:prstGeom>
          <a:ln w="19050" cap="rnd">
            <a:solidFill>
              <a:srgbClr val="0E6C0E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3,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Overview &amp;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Status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57200" y="5257800"/>
            <a:ext cx="8001000" cy="457200"/>
          </a:xfrm>
          <a:prstGeom prst="rightArrow">
            <a:avLst>
              <a:gd name="adj1" fmla="val 50000"/>
              <a:gd name="adj2" fmla="val 98214"/>
            </a:avLst>
          </a:prstGeom>
          <a:gradFill flip="none" rotWithShape="1">
            <a:gsLst>
              <a:gs pos="0">
                <a:schemeClr val="accent2">
                  <a:lumMod val="90000"/>
                </a:schemeClr>
              </a:gs>
              <a:gs pos="100000">
                <a:schemeClr val="accent1">
                  <a:lumMod val="75000"/>
                  <a:lumOff val="25000"/>
                </a:schemeClr>
              </a:gs>
            </a:gsLst>
            <a:lin ang="0" scaled="1"/>
            <a:tileRect/>
          </a:gradFill>
          <a:ln w="12700">
            <a:solidFill>
              <a:srgbClr val="107E1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80271" y="5715000"/>
            <a:ext cx="1441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E6C0E"/>
                </a:solidFill>
              </a:rPr>
              <a:t>Throw-away</a:t>
            </a:r>
            <a:br>
              <a:rPr lang="en-US" dirty="0" smtClean="0">
                <a:solidFill>
                  <a:srgbClr val="0E6C0E"/>
                </a:solidFill>
              </a:rPr>
            </a:br>
            <a:r>
              <a:rPr lang="en-US" dirty="0" smtClean="0">
                <a:solidFill>
                  <a:srgbClr val="0E6C0E"/>
                </a:solidFill>
              </a:rPr>
              <a:t>first version</a:t>
            </a:r>
            <a:endParaRPr lang="en-US" dirty="0">
              <a:solidFill>
                <a:srgbClr val="0E6C0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5715000"/>
            <a:ext cx="748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E6C0E"/>
                </a:solidFill>
              </a:rPr>
              <a:t>A few</a:t>
            </a:r>
            <a:br>
              <a:rPr lang="en-US" dirty="0" smtClean="0">
                <a:solidFill>
                  <a:srgbClr val="0E6C0E"/>
                </a:solidFill>
              </a:rPr>
            </a:br>
            <a:r>
              <a:rPr lang="en-US" dirty="0" smtClean="0">
                <a:solidFill>
                  <a:srgbClr val="0E6C0E"/>
                </a:solidFill>
              </a:rPr>
              <a:t>ideas</a:t>
            </a:r>
            <a:endParaRPr lang="en-US" dirty="0">
              <a:solidFill>
                <a:srgbClr val="0E6C0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12589" y="57912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E6C0E"/>
                </a:solidFill>
              </a:rPr>
              <a:t>Mature</a:t>
            </a:r>
            <a:endParaRPr lang="en-US" dirty="0">
              <a:solidFill>
                <a:srgbClr val="0E6C0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4529" y="5715000"/>
            <a:ext cx="17491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E6C0E"/>
                </a:solidFill>
              </a:rPr>
              <a:t>First real</a:t>
            </a:r>
            <a:br>
              <a:rPr lang="en-US" dirty="0" smtClean="0">
                <a:solidFill>
                  <a:srgbClr val="0E6C0E"/>
                </a:solidFill>
              </a:rPr>
            </a:br>
            <a:r>
              <a:rPr lang="en-US" dirty="0" smtClean="0">
                <a:solidFill>
                  <a:srgbClr val="0E6C0E"/>
                </a:solidFill>
              </a:rPr>
              <a:t>implementation</a:t>
            </a:r>
            <a:endParaRPr lang="en-US" dirty="0">
              <a:solidFill>
                <a:srgbClr val="0E6C0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00800" y="1219200"/>
            <a:ext cx="1237858" cy="566928"/>
          </a:xfrm>
          <a:prstGeom prst="rect">
            <a:avLst/>
          </a:prstGeom>
          <a:solidFill>
            <a:srgbClr val="E5DAF6"/>
          </a:solidFill>
          <a:ln w="25400">
            <a:solidFill>
              <a:srgbClr val="6D4C9E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sz="1600" dirty="0" smtClean="0">
                <a:solidFill>
                  <a:srgbClr val="6D4C9E"/>
                </a:solidFill>
              </a:rPr>
              <a:t>RPC</a:t>
            </a:r>
            <a:br>
              <a:rPr lang="en-US" sz="1600" dirty="0" smtClean="0">
                <a:solidFill>
                  <a:srgbClr val="6D4C9E"/>
                </a:solidFill>
              </a:rPr>
            </a:br>
            <a:r>
              <a:rPr lang="en-US" sz="1600" dirty="0" smtClean="0">
                <a:solidFill>
                  <a:srgbClr val="6D4C9E"/>
                </a:solidFill>
              </a:rPr>
              <a:t>Architecture</a:t>
            </a:r>
            <a:endParaRPr lang="en-US" sz="1600" dirty="0">
              <a:solidFill>
                <a:srgbClr val="6D4C9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29200" y="1219200"/>
            <a:ext cx="1066800" cy="5669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2B672B"/>
                </a:solidFill>
              </a:defRPr>
            </a:lvl1pPr>
          </a:lstStyle>
          <a:p>
            <a:r>
              <a:rPr lang="en-US" sz="1600" dirty="0"/>
              <a:t>Recovery:</a:t>
            </a:r>
            <a:br>
              <a:rPr lang="en-US" sz="1600" dirty="0"/>
            </a:br>
            <a:r>
              <a:rPr lang="en-US" sz="1600" dirty="0"/>
              <a:t>Masters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91200" y="2971800"/>
            <a:ext cx="933058" cy="566928"/>
          </a:xfrm>
          <a:prstGeom prst="rect">
            <a:avLst/>
          </a:prstGeom>
          <a:solidFill>
            <a:srgbClr val="FFFFB9"/>
          </a:solidFill>
          <a:ln w="25400">
            <a:solidFill>
              <a:srgbClr val="886A38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886A38"/>
                </a:solidFill>
              </a:defRPr>
            </a:lvl1pPr>
          </a:lstStyle>
          <a:p>
            <a:r>
              <a:rPr lang="en-US" dirty="0"/>
              <a:t>Master</a:t>
            </a:r>
            <a:br>
              <a:rPr lang="en-US" dirty="0"/>
            </a:br>
            <a:r>
              <a:rPr lang="en-US" dirty="0"/>
              <a:t>Server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72342" y="3319272"/>
            <a:ext cx="1085458" cy="566928"/>
          </a:xfrm>
          <a:prstGeom prst="rect">
            <a:avLst/>
          </a:prstGeom>
          <a:solidFill>
            <a:srgbClr val="FFFFB9"/>
          </a:solidFill>
          <a:ln w="25400">
            <a:solidFill>
              <a:srgbClr val="886A38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886A38"/>
                </a:solidFill>
              </a:defRPr>
            </a:lvl1pPr>
          </a:lstStyle>
          <a:p>
            <a:r>
              <a:rPr lang="en-US" dirty="0"/>
              <a:t>Threading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56796" y="4013886"/>
            <a:ext cx="1215204" cy="566928"/>
          </a:xfrm>
          <a:prstGeom prst="rect">
            <a:avLst/>
          </a:prstGeom>
          <a:solidFill>
            <a:srgbClr val="FFFFB9"/>
          </a:solidFill>
          <a:ln w="25400">
            <a:solidFill>
              <a:srgbClr val="886A38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886A38"/>
                </a:solidFill>
              </a:defRPr>
            </a:lvl1pPr>
          </a:lstStyle>
          <a:p>
            <a:r>
              <a:rPr lang="en-US" dirty="0"/>
              <a:t>Cluster</a:t>
            </a:r>
            <a:br>
              <a:rPr lang="en-US" dirty="0"/>
            </a:br>
            <a:r>
              <a:rPr lang="en-US" dirty="0"/>
              <a:t>Coordinator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19400" y="2633472"/>
            <a:ext cx="1143000" cy="566928"/>
          </a:xfrm>
          <a:prstGeom prst="rect">
            <a:avLst/>
          </a:prstGeom>
          <a:solidFill>
            <a:srgbClr val="FFFFB9"/>
          </a:solidFill>
          <a:ln w="25400">
            <a:solidFill>
              <a:srgbClr val="886A38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7D6F33"/>
                </a:solidFill>
              </a:defRPr>
            </a:lvl1pPr>
          </a:lstStyle>
          <a:p>
            <a:r>
              <a:rPr lang="en-US" dirty="0">
                <a:solidFill>
                  <a:srgbClr val="886A38"/>
                </a:solidFill>
              </a:rPr>
              <a:t>Log</a:t>
            </a:r>
            <a:br>
              <a:rPr lang="en-US" dirty="0">
                <a:solidFill>
                  <a:srgbClr val="886A38"/>
                </a:solidFill>
              </a:rPr>
            </a:br>
            <a:r>
              <a:rPr lang="en-US" dirty="0">
                <a:solidFill>
                  <a:srgbClr val="886A38"/>
                </a:solidFill>
              </a:rPr>
              <a:t>Cleaning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05942" y="3691128"/>
            <a:ext cx="933058" cy="566928"/>
          </a:xfrm>
          <a:prstGeom prst="rect">
            <a:avLst/>
          </a:prstGeom>
          <a:solidFill>
            <a:srgbClr val="FFFFB9"/>
          </a:solidFill>
          <a:ln w="25400">
            <a:solidFill>
              <a:srgbClr val="886A38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886A38"/>
                </a:solidFill>
              </a:defRPr>
            </a:lvl1pPr>
          </a:lstStyle>
          <a:p>
            <a:r>
              <a:rPr lang="en-US" dirty="0"/>
              <a:t>Backup</a:t>
            </a:r>
            <a:br>
              <a:rPr lang="en-US" dirty="0"/>
            </a:br>
            <a:r>
              <a:rPr lang="en-US" dirty="0"/>
              <a:t>Server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400" y="4405884"/>
            <a:ext cx="2438400" cy="338328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sz="1600" dirty="0" smtClean="0"/>
              <a:t>Higher-level Data </a:t>
            </a:r>
            <a:r>
              <a:rPr lang="en-US" sz="1600" dirty="0"/>
              <a:t>M</a:t>
            </a:r>
            <a:r>
              <a:rPr lang="en-US" sz="1600" dirty="0" smtClean="0"/>
              <a:t>odel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2819400" y="1219200"/>
            <a:ext cx="1143000" cy="5669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2B672B"/>
                </a:solidFill>
              </a:defRPr>
            </a:lvl1pPr>
          </a:lstStyle>
          <a:p>
            <a:r>
              <a:rPr lang="en-US" dirty="0"/>
              <a:t>Recovery:</a:t>
            </a:r>
            <a:br>
              <a:rPr lang="en-US" dirty="0"/>
            </a:br>
            <a:r>
              <a:rPr lang="en-US" dirty="0"/>
              <a:t>Backups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62400" y="4724400"/>
            <a:ext cx="1314058" cy="566928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sz="1600" dirty="0" smtClean="0"/>
              <a:t>Performance</a:t>
            </a:r>
            <a:br>
              <a:rPr lang="en-US" sz="1600" dirty="0" smtClean="0"/>
            </a:br>
            <a:r>
              <a:rPr lang="en-US" sz="1600" dirty="0" smtClean="0"/>
              <a:t>Tools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6400800" y="1905000"/>
            <a:ext cx="1237858" cy="566928"/>
          </a:xfrm>
          <a:prstGeom prst="rect">
            <a:avLst/>
          </a:prstGeom>
          <a:solidFill>
            <a:srgbClr val="E5DAF6"/>
          </a:solidFill>
          <a:ln w="25400">
            <a:solidFill>
              <a:srgbClr val="6D4C9E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6D4C9E"/>
                </a:solidFill>
              </a:defRPr>
            </a:lvl1pPr>
          </a:lstStyle>
          <a:p>
            <a:r>
              <a:rPr lang="en-US" dirty="0"/>
              <a:t>RPC</a:t>
            </a:r>
            <a:br>
              <a:rPr lang="en-US" dirty="0"/>
            </a:br>
            <a:r>
              <a:rPr lang="en-US" dirty="0"/>
              <a:t>Transports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19400" y="1905000"/>
            <a:ext cx="1143000" cy="5669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2B672B"/>
                </a:solidFill>
              </a:defRPr>
            </a:lvl1pPr>
          </a:lstStyle>
          <a:p>
            <a:r>
              <a:rPr lang="en-US" dirty="0"/>
              <a:t>Failure</a:t>
            </a:r>
            <a:br>
              <a:rPr lang="en-US" dirty="0"/>
            </a:br>
            <a:r>
              <a:rPr lang="en-US" dirty="0"/>
              <a:t>Detection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9600" y="4876800"/>
            <a:ext cx="2514600" cy="338328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sz="1600" dirty="0" smtClean="0"/>
              <a:t>Multi-object Transactions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52400" y="3464052"/>
            <a:ext cx="1600200" cy="338328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sz="1600" dirty="0" smtClean="0"/>
              <a:t>Multi-Tenancy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2400" y="3934968"/>
            <a:ext cx="2438400" cy="338328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sz="1600" dirty="0" smtClean="0"/>
              <a:t>Access Control/Security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2400" y="2993136"/>
            <a:ext cx="1981200" cy="338328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sz="1600" dirty="0" smtClean="0"/>
              <a:t>Split/move Tablets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52400" y="2522220"/>
            <a:ext cx="1905000" cy="338328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sz="1600" dirty="0" smtClean="0"/>
              <a:t>Tablet Placement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2400" y="1109472"/>
            <a:ext cx="2209800" cy="338328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sz="1600" dirty="0" smtClean="0"/>
              <a:t>Administration Tools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2400" y="1580388"/>
            <a:ext cx="2438400" cy="3383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2B672B"/>
                </a:solidFill>
              </a:defRPr>
            </a:lvl1pPr>
          </a:lstStyle>
          <a:p>
            <a:r>
              <a:rPr lang="en-US" dirty="0"/>
              <a:t>Recovery: Coordinator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52400" y="2051304"/>
            <a:ext cx="1295400" cy="3383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2B672B"/>
                </a:solidFill>
              </a:defRPr>
            </a:lvl1pPr>
          </a:lstStyle>
          <a:p>
            <a:r>
              <a:rPr lang="en-US" dirty="0"/>
              <a:t>Cold Start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305800" y="4267200"/>
            <a:ext cx="685800" cy="566928"/>
          </a:xfrm>
          <a:prstGeom prst="rect">
            <a:avLst/>
          </a:prstGeom>
          <a:solidFill>
            <a:srgbClr val="E3BC95"/>
          </a:solidFill>
          <a:ln w="25400" algn="ctr">
            <a:solidFill>
              <a:srgbClr val="73471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</a:lstStyle>
          <a:p>
            <a:r>
              <a:rPr lang="en-US" dirty="0">
                <a:solidFill>
                  <a:srgbClr val="73471B"/>
                </a:solidFill>
              </a:rPr>
              <a:t>Tub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803121" y="6324600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E6C0E"/>
                </a:solidFill>
              </a:rPr>
              <a:t>Dissertation-</a:t>
            </a:r>
            <a:br>
              <a:rPr lang="en-US" sz="1200" dirty="0" smtClean="0">
                <a:solidFill>
                  <a:srgbClr val="0E6C0E"/>
                </a:solidFill>
              </a:rPr>
            </a:br>
            <a:r>
              <a:rPr lang="en-US" sz="1200" dirty="0" smtClean="0">
                <a:solidFill>
                  <a:srgbClr val="0E6C0E"/>
                </a:solidFill>
              </a:rPr>
              <a:t>ready</a:t>
            </a:r>
            <a:endParaRPr lang="en-US" sz="1200" dirty="0">
              <a:solidFill>
                <a:srgbClr val="0E6C0E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7336521" y="5791200"/>
            <a:ext cx="0" cy="533400"/>
          </a:xfrm>
          <a:prstGeom prst="line">
            <a:avLst/>
          </a:prstGeom>
          <a:ln w="19050" cap="rnd">
            <a:solidFill>
              <a:srgbClr val="0E6C0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53400" y="4800600"/>
            <a:ext cx="990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73471B"/>
                </a:solidFill>
              </a:rPr>
              <a:t>(ask Diego)</a:t>
            </a:r>
            <a:endParaRPr lang="en-US" sz="1200" dirty="0">
              <a:solidFill>
                <a:srgbClr val="7347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5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600" y="1524000"/>
            <a:ext cx="6172200" cy="4602163"/>
          </a:xfrm>
        </p:spPr>
        <p:txBody>
          <a:bodyPr/>
          <a:lstStyle/>
          <a:p>
            <a:pPr marL="0" indent="0">
              <a:buNone/>
              <a:tabLst>
                <a:tab pos="1828800" algn="l"/>
              </a:tabLst>
            </a:pPr>
            <a:r>
              <a:rPr lang="en-US" dirty="0" smtClean="0"/>
              <a:t>Code	36,900 lines</a:t>
            </a:r>
          </a:p>
          <a:p>
            <a:pPr marL="0" indent="0">
              <a:buNone/>
              <a:tabLst>
                <a:tab pos="1828800" algn="l"/>
              </a:tabLst>
            </a:pPr>
            <a:r>
              <a:rPr lang="en-US" dirty="0" smtClean="0"/>
              <a:t>Unit tests	16,500 lines</a:t>
            </a:r>
          </a:p>
          <a:p>
            <a:pPr marL="0" indent="0">
              <a:buNone/>
              <a:tabLst>
                <a:tab pos="1828800" algn="l"/>
              </a:tabLst>
            </a:pPr>
            <a:r>
              <a:rPr lang="en-US" dirty="0" smtClean="0"/>
              <a:t>Total	53,400 lines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3,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Overview &amp;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Code Size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590800" y="2543475"/>
            <a:ext cx="3581400" cy="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93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October 2, 2012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4290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2"/>
                </a:solidFill>
              </a:rPr>
              <a:t>RAMCloud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Slide </a:t>
            </a:r>
            <a:fld id="{79F49444-62FE-4D73-AE4A-B002D72E85A4}" type="slidenum">
              <a:rPr lang="en-US">
                <a:solidFill>
                  <a:schemeClr val="bg2"/>
                </a:solidFill>
              </a:rPr>
              <a:pPr eaLnBrk="1" hangingPunct="1"/>
              <a:t>5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RAMCloud</a:t>
            </a:r>
            <a:r>
              <a:rPr lang="en-US" dirty="0" smtClean="0"/>
              <a:t> Overview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4648200" cy="4906963"/>
          </a:xfrm>
        </p:spPr>
        <p:txBody>
          <a:bodyPr/>
          <a:lstStyle/>
          <a:p>
            <a:pPr eaLnBrk="1" hangingPunct="1"/>
            <a:r>
              <a:rPr lang="en-US" dirty="0" smtClean="0"/>
              <a:t>Storage for datacenters</a:t>
            </a:r>
          </a:p>
          <a:p>
            <a:pPr eaLnBrk="1" hangingPunct="1"/>
            <a:r>
              <a:rPr lang="en-US" dirty="0" smtClean="0"/>
              <a:t>1000-10000 commodity servers</a:t>
            </a:r>
          </a:p>
          <a:p>
            <a:pPr eaLnBrk="1" hangingPunct="1"/>
            <a:r>
              <a:rPr lang="en-US" dirty="0" smtClean="0"/>
              <a:t>32-64 GB DRAM/server</a:t>
            </a:r>
          </a:p>
          <a:p>
            <a:pPr eaLnBrk="1" hangingPunct="1"/>
            <a:r>
              <a:rPr lang="en-US" dirty="0" smtClean="0">
                <a:solidFill>
                  <a:schemeClr val="folHlink"/>
                </a:solidFill>
              </a:rPr>
              <a:t>All data always in RAM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Durable and available</a:t>
            </a:r>
            <a:endParaRPr lang="en-US" dirty="0" smtClean="0"/>
          </a:p>
          <a:p>
            <a:pPr eaLnBrk="1" hangingPunct="1"/>
            <a:r>
              <a:rPr lang="en-US" dirty="0" smtClean="0">
                <a:cs typeface="Arial" charset="0"/>
              </a:rPr>
              <a:t>Performance goals: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High throughput: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solidFill>
                  <a:schemeClr val="accent4"/>
                </a:solidFill>
                <a:cs typeface="Arial" charset="0"/>
              </a:rPr>
              <a:t>1M ops/sec/server</a:t>
            </a:r>
          </a:p>
          <a:p>
            <a:pPr lvl="1" eaLnBrk="1" hangingPunct="1"/>
            <a:r>
              <a:rPr lang="en-US" dirty="0" smtClean="0"/>
              <a:t>Low-latency access:</a:t>
            </a:r>
            <a:br>
              <a:rPr lang="en-US" dirty="0" smtClean="0"/>
            </a:br>
            <a:r>
              <a:rPr lang="en-US" dirty="0" smtClean="0">
                <a:solidFill>
                  <a:schemeClr val="accent4"/>
                </a:solidFill>
              </a:rPr>
              <a:t>5-10</a:t>
            </a:r>
            <a:r>
              <a:rPr lang="en-US" dirty="0" smtClean="0">
                <a:solidFill>
                  <a:schemeClr val="accent4"/>
                </a:solidFill>
                <a:cs typeface="Arial" charset="0"/>
              </a:rPr>
              <a:t>µs RPC</a:t>
            </a:r>
          </a:p>
        </p:txBody>
      </p:sp>
      <p:sp>
        <p:nvSpPr>
          <p:cNvPr id="6151" name="AutoShape 4"/>
          <p:cNvSpPr>
            <a:spLocks noChangeArrowheads="1"/>
          </p:cNvSpPr>
          <p:nvPr/>
        </p:nvSpPr>
        <p:spPr bwMode="auto">
          <a:xfrm>
            <a:off x="5410200" y="1371600"/>
            <a:ext cx="3124200" cy="4572000"/>
          </a:xfrm>
          <a:prstGeom prst="roundRect">
            <a:avLst>
              <a:gd name="adj" fmla="val 7500"/>
            </a:avLst>
          </a:prstGeom>
          <a:solidFill>
            <a:srgbClr val="EAEAEA"/>
          </a:solidFill>
          <a:ln w="19050">
            <a:solidFill>
              <a:schemeClr val="tx2"/>
            </a:solidFill>
            <a:prstDash val="dash"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5791200" y="1524000"/>
            <a:ext cx="233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b="1" dirty="0">
                <a:solidFill>
                  <a:schemeClr val="tx2"/>
                </a:solidFill>
              </a:rPr>
              <a:t>Application Servers</a:t>
            </a:r>
          </a:p>
        </p:txBody>
      </p:sp>
      <p:sp>
        <p:nvSpPr>
          <p:cNvPr id="6153" name="Text Box 6"/>
          <p:cNvSpPr txBox="1">
            <a:spLocks noChangeArrowheads="1"/>
          </p:cNvSpPr>
          <p:nvPr/>
        </p:nvSpPr>
        <p:spPr bwMode="auto">
          <a:xfrm>
            <a:off x="5988050" y="5410200"/>
            <a:ext cx="193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b="1" dirty="0">
                <a:solidFill>
                  <a:schemeClr val="tx2"/>
                </a:solidFill>
              </a:rPr>
              <a:t>Storage Servers</a:t>
            </a:r>
          </a:p>
        </p:txBody>
      </p:sp>
      <p:sp>
        <p:nvSpPr>
          <p:cNvPr id="6154" name="Line 7"/>
          <p:cNvSpPr>
            <a:spLocks noChangeShapeType="1"/>
          </p:cNvSpPr>
          <p:nvPr/>
        </p:nvSpPr>
        <p:spPr bwMode="auto">
          <a:xfrm>
            <a:off x="6553200" y="3124200"/>
            <a:ext cx="8382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8"/>
          <p:cNvSpPr>
            <a:spLocks noChangeShapeType="1"/>
          </p:cNvSpPr>
          <p:nvPr/>
        </p:nvSpPr>
        <p:spPr bwMode="auto">
          <a:xfrm>
            <a:off x="7391400" y="3124200"/>
            <a:ext cx="2286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9"/>
          <p:cNvSpPr>
            <a:spLocks noChangeShapeType="1"/>
          </p:cNvSpPr>
          <p:nvPr/>
        </p:nvSpPr>
        <p:spPr bwMode="auto">
          <a:xfrm flipH="1">
            <a:off x="6553200" y="3124200"/>
            <a:ext cx="3048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0"/>
          <p:cNvSpPr>
            <a:spLocks noChangeShapeType="1"/>
          </p:cNvSpPr>
          <p:nvPr/>
        </p:nvSpPr>
        <p:spPr bwMode="auto">
          <a:xfrm>
            <a:off x="6248400" y="3124200"/>
            <a:ext cx="2286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1"/>
          <p:cNvSpPr>
            <a:spLocks noChangeShapeType="1"/>
          </p:cNvSpPr>
          <p:nvPr/>
        </p:nvSpPr>
        <p:spPr bwMode="auto">
          <a:xfrm flipH="1">
            <a:off x="7315200" y="3124200"/>
            <a:ext cx="3810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2"/>
          <p:cNvSpPr>
            <a:spLocks noChangeShapeType="1"/>
          </p:cNvSpPr>
          <p:nvPr/>
        </p:nvSpPr>
        <p:spPr bwMode="auto">
          <a:xfrm>
            <a:off x="6248400" y="3124200"/>
            <a:ext cx="9144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3"/>
          <p:cNvSpPr>
            <a:spLocks noChangeShapeType="1"/>
          </p:cNvSpPr>
          <p:nvPr/>
        </p:nvSpPr>
        <p:spPr bwMode="auto">
          <a:xfrm flipH="1">
            <a:off x="6324600" y="3124200"/>
            <a:ext cx="1524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4"/>
          <p:cNvSpPr>
            <a:spLocks noChangeShapeType="1"/>
          </p:cNvSpPr>
          <p:nvPr/>
        </p:nvSpPr>
        <p:spPr bwMode="auto">
          <a:xfrm flipH="1">
            <a:off x="6172200" y="3124200"/>
            <a:ext cx="9906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5"/>
          <p:cNvSpPr>
            <a:spLocks noChangeShapeType="1"/>
          </p:cNvSpPr>
          <p:nvPr/>
        </p:nvSpPr>
        <p:spPr bwMode="auto">
          <a:xfrm>
            <a:off x="7162800" y="3124200"/>
            <a:ext cx="5334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6"/>
          <p:cNvSpPr>
            <a:spLocks noChangeShapeType="1"/>
          </p:cNvSpPr>
          <p:nvPr/>
        </p:nvSpPr>
        <p:spPr bwMode="auto">
          <a:xfrm flipH="1">
            <a:off x="6705600" y="3124200"/>
            <a:ext cx="6096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17"/>
          <p:cNvSpPr>
            <a:spLocks noChangeShapeType="1"/>
          </p:cNvSpPr>
          <p:nvPr/>
        </p:nvSpPr>
        <p:spPr bwMode="auto">
          <a:xfrm>
            <a:off x="7010400" y="3124200"/>
            <a:ext cx="3048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18"/>
          <p:cNvSpPr>
            <a:spLocks noChangeShapeType="1"/>
          </p:cNvSpPr>
          <p:nvPr/>
        </p:nvSpPr>
        <p:spPr bwMode="auto">
          <a:xfrm flipH="1">
            <a:off x="6858000" y="3124200"/>
            <a:ext cx="6858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19"/>
          <p:cNvSpPr>
            <a:spLocks noChangeShapeType="1"/>
          </p:cNvSpPr>
          <p:nvPr/>
        </p:nvSpPr>
        <p:spPr bwMode="auto">
          <a:xfrm>
            <a:off x="7543800" y="3124200"/>
            <a:ext cx="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0"/>
          <p:cNvSpPr>
            <a:spLocks noChangeShapeType="1"/>
          </p:cNvSpPr>
          <p:nvPr/>
        </p:nvSpPr>
        <p:spPr bwMode="auto">
          <a:xfrm>
            <a:off x="6781800" y="3124200"/>
            <a:ext cx="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1"/>
          <p:cNvSpPr>
            <a:spLocks noChangeShapeType="1"/>
          </p:cNvSpPr>
          <p:nvPr/>
        </p:nvSpPr>
        <p:spPr bwMode="auto">
          <a:xfrm>
            <a:off x="7010400" y="3124200"/>
            <a:ext cx="4572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Text Box 22"/>
          <p:cNvSpPr txBox="1">
            <a:spLocks noChangeArrowheads="1"/>
          </p:cNvSpPr>
          <p:nvPr/>
        </p:nvSpPr>
        <p:spPr bwMode="auto">
          <a:xfrm>
            <a:off x="5410200" y="59436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Datacenter</a:t>
            </a:r>
          </a:p>
        </p:txBody>
      </p:sp>
      <p:pic>
        <p:nvPicPr>
          <p:cNvPr id="6170" name="Picture 23" descr="rack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237" y="1981200"/>
            <a:ext cx="18335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1" name="Picture 24" descr="rack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237" y="4259263"/>
            <a:ext cx="18335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137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Latency for 100-byte reads (1 switch):</a:t>
            </a:r>
          </a:p>
          <a:p>
            <a:pPr marL="457200" lvl="1" indent="0">
              <a:buNone/>
              <a:tabLst>
                <a:tab pos="4803775" algn="r"/>
              </a:tabLst>
            </a:pPr>
            <a:r>
              <a:rPr lang="en-US" dirty="0" err="1" smtClean="0"/>
              <a:t>InfRc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4"/>
                </a:solidFill>
              </a:rPr>
              <a:t>4.9 µs</a:t>
            </a:r>
          </a:p>
          <a:p>
            <a:pPr marL="457200" lvl="1" indent="0">
              <a:buNone/>
              <a:tabLst>
                <a:tab pos="4803775" algn="r"/>
              </a:tabLst>
            </a:pPr>
            <a:r>
              <a:rPr lang="en-US" dirty="0" smtClean="0"/>
              <a:t>TCP (1GigE)	</a:t>
            </a:r>
            <a:r>
              <a:rPr lang="en-US" dirty="0" smtClean="0">
                <a:solidFill>
                  <a:schemeClr val="tx2"/>
                </a:solidFill>
              </a:rPr>
              <a:t>92 µs</a:t>
            </a:r>
          </a:p>
          <a:p>
            <a:pPr marL="457200" lvl="1" indent="0">
              <a:buNone/>
              <a:tabLst>
                <a:tab pos="4803775" algn="r"/>
              </a:tabLst>
            </a:pPr>
            <a:r>
              <a:rPr lang="en-US" dirty="0" smtClean="0"/>
              <a:t>TCP (Infiniband)	</a:t>
            </a:r>
            <a:r>
              <a:rPr lang="en-US" dirty="0" smtClean="0">
                <a:solidFill>
                  <a:schemeClr val="tx2"/>
                </a:solidFill>
              </a:rPr>
              <a:t>47 µs</a:t>
            </a:r>
          </a:p>
          <a:p>
            <a:pPr marL="457200" lvl="1" indent="0">
              <a:buNone/>
              <a:tabLst>
                <a:tab pos="4803775" algn="r"/>
              </a:tabLst>
            </a:pPr>
            <a:r>
              <a:rPr lang="en-US" dirty="0" smtClean="0"/>
              <a:t>Fast + UDP (1GigE)	</a:t>
            </a:r>
            <a:r>
              <a:rPr lang="en-US" dirty="0" smtClean="0">
                <a:solidFill>
                  <a:schemeClr val="tx2"/>
                </a:solidFill>
              </a:rPr>
              <a:t>91 µs</a:t>
            </a:r>
          </a:p>
          <a:p>
            <a:pPr marL="457200" lvl="1" indent="0">
              <a:buNone/>
              <a:tabLst>
                <a:tab pos="4803775" algn="r"/>
              </a:tabLst>
            </a:pPr>
            <a:r>
              <a:rPr lang="en-US" dirty="0" smtClean="0"/>
              <a:t>Fast + UDP (Infiniband)	</a:t>
            </a:r>
            <a:r>
              <a:rPr lang="en-US" dirty="0" smtClean="0">
                <a:solidFill>
                  <a:schemeClr val="tx2"/>
                </a:solidFill>
              </a:rPr>
              <a:t>44 µs</a:t>
            </a:r>
          </a:p>
          <a:p>
            <a:pPr marL="457200" lvl="1" indent="0">
              <a:buNone/>
              <a:tabLst>
                <a:tab pos="4803775" algn="r"/>
              </a:tabLst>
            </a:pPr>
            <a:r>
              <a:rPr lang="en-US" dirty="0" smtClean="0"/>
              <a:t>Fast + </a:t>
            </a:r>
            <a:r>
              <a:rPr lang="en-US" dirty="0" err="1" smtClean="0"/>
              <a:t>InfUd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4"/>
                </a:solidFill>
              </a:rPr>
              <a:t>4.9 µs</a:t>
            </a:r>
          </a:p>
          <a:p>
            <a:pPr marL="400050">
              <a:tabLst>
                <a:tab pos="4803775" algn="r"/>
              </a:tabLst>
            </a:pPr>
            <a:r>
              <a:rPr lang="en-US" dirty="0" smtClean="0"/>
              <a:t>Server throughput (</a:t>
            </a:r>
            <a:r>
              <a:rPr lang="en-US" dirty="0" err="1" smtClean="0"/>
              <a:t>InfRc</a:t>
            </a:r>
            <a:r>
              <a:rPr lang="en-US" dirty="0" smtClean="0"/>
              <a:t>, 100-byte reads, one core):</a:t>
            </a:r>
          </a:p>
          <a:p>
            <a:pPr marL="514350" lvl="1" indent="0">
              <a:buNone/>
              <a:tabLst>
                <a:tab pos="4803775" algn="r"/>
              </a:tabLst>
            </a:pPr>
            <a:r>
              <a:rPr lang="en-US" dirty="0" smtClean="0">
                <a:solidFill>
                  <a:schemeClr val="tx2"/>
                </a:solidFill>
              </a:rPr>
              <a:t>1.05 × 10</a:t>
            </a:r>
            <a:r>
              <a:rPr lang="en-US" baseline="30000" dirty="0" smtClean="0">
                <a:solidFill>
                  <a:schemeClr val="tx2"/>
                </a:solidFill>
              </a:rPr>
              <a:t>6</a:t>
            </a:r>
            <a:r>
              <a:rPr lang="en-US" dirty="0" smtClean="0">
                <a:solidFill>
                  <a:schemeClr val="tx2"/>
                </a:solidFill>
              </a:rPr>
              <a:t> requests/sec</a:t>
            </a:r>
          </a:p>
          <a:p>
            <a:pPr marL="457200">
              <a:tabLst>
                <a:tab pos="4803775" algn="r"/>
              </a:tabLst>
            </a:pPr>
            <a:r>
              <a:rPr lang="en-US" dirty="0" smtClean="0"/>
              <a:t>Recovery time (6.6GB data, 11 recovery masters,</a:t>
            </a:r>
            <a:br>
              <a:rPr lang="en-US" dirty="0" smtClean="0"/>
            </a:br>
            <a:r>
              <a:rPr lang="en-US" dirty="0" smtClean="0"/>
              <a:t>66 backups)</a:t>
            </a:r>
          </a:p>
          <a:p>
            <a:pPr marL="571500" lvl="1" indent="0">
              <a:buNone/>
              <a:tabLst>
                <a:tab pos="4803775" algn="r"/>
              </a:tabLst>
            </a:pPr>
            <a:r>
              <a:rPr lang="en-US" dirty="0" smtClean="0">
                <a:solidFill>
                  <a:schemeClr val="tx2"/>
                </a:solidFill>
              </a:rPr>
              <a:t>1.15 sec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3,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 Overview &amp;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Performance 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0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RPC is within reach</a:t>
            </a:r>
          </a:p>
          <a:p>
            <a:r>
              <a:rPr lang="en-US" dirty="0" smtClean="0"/>
              <a:t>NIC is biggest long-term bottleneck:</a:t>
            </a:r>
            <a:br>
              <a:rPr lang="en-US" dirty="0" smtClean="0"/>
            </a:br>
            <a:r>
              <a:rPr lang="en-US" dirty="0" smtClean="0"/>
              <a:t>must integrate with CPU</a:t>
            </a:r>
          </a:p>
          <a:p>
            <a:r>
              <a:rPr lang="en-US" dirty="0" smtClean="0"/>
              <a:t>Can recover fast enough that replication isn’t needed for availability</a:t>
            </a:r>
          </a:p>
          <a:p>
            <a:r>
              <a:rPr lang="en-US" dirty="0" smtClean="0"/>
              <a:t>Randomized approaches are key to scalable distributed decision-making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3,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Overview &amp;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Lessons/Conclusions (so far)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69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Datacenter Opportunity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Exciting combination of features for research:</a:t>
            </a:r>
          </a:p>
          <a:p>
            <a:pPr lvl="1" eaLnBrk="1" hangingPunct="1"/>
            <a:r>
              <a:rPr lang="en-US" smtClean="0"/>
              <a:t>Concentrated compute power (~100,000 machines)</a:t>
            </a:r>
          </a:p>
          <a:p>
            <a:pPr lvl="1" eaLnBrk="1" hangingPunct="1"/>
            <a:r>
              <a:rPr lang="en-US" smtClean="0"/>
              <a:t>Large amounts of storage:</a:t>
            </a:r>
          </a:p>
          <a:p>
            <a:pPr lvl="2" eaLnBrk="1" hangingPunct="1"/>
            <a:r>
              <a:rPr lang="en-US" smtClean="0"/>
              <a:t>1 Pbyte DRAM</a:t>
            </a:r>
          </a:p>
          <a:p>
            <a:pPr lvl="2" eaLnBrk="1" hangingPunct="1"/>
            <a:r>
              <a:rPr lang="en-US" smtClean="0"/>
              <a:t>100 Pbytes disk</a:t>
            </a:r>
          </a:p>
          <a:p>
            <a:pPr lvl="1" eaLnBrk="1" hangingPunct="1"/>
            <a:r>
              <a:rPr lang="en-US" smtClean="0"/>
              <a:t>Potential for fast communication:</a:t>
            </a:r>
          </a:p>
          <a:p>
            <a:pPr lvl="2" eaLnBrk="1" hangingPunct="1"/>
            <a:r>
              <a:rPr lang="en-US" smtClean="0"/>
              <a:t>Low latency (speed-of-light delay &lt; 1µs)</a:t>
            </a:r>
          </a:p>
          <a:p>
            <a:pPr lvl="2" eaLnBrk="1" hangingPunct="1"/>
            <a:r>
              <a:rPr lang="en-US" smtClean="0"/>
              <a:t>High bandwidth</a:t>
            </a:r>
          </a:p>
          <a:p>
            <a:pPr lvl="1" eaLnBrk="1" hangingPunct="1"/>
            <a:r>
              <a:rPr lang="en-US" smtClean="0"/>
              <a:t>Homogeneous</a:t>
            </a:r>
          </a:p>
          <a:p>
            <a:pPr eaLnBrk="1" hangingPunct="1"/>
            <a:r>
              <a:rPr lang="en-US" smtClean="0"/>
              <a:t>Controlled environment enables experimentation:</a:t>
            </a:r>
          </a:p>
          <a:p>
            <a:pPr lvl="1" eaLnBrk="1" hangingPunct="1"/>
            <a:r>
              <a:rPr lang="en-US" smtClean="0"/>
              <a:t>E.g. new network protocols</a:t>
            </a:r>
          </a:p>
          <a:p>
            <a:pPr eaLnBrk="1" hangingPunct="1"/>
            <a:r>
              <a:rPr lang="en-US" smtClean="0"/>
              <a:t>Huge Petri dish for innovation over next decade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June 8, 2011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SEDCL &amp; Low-latency NICs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Slide </a:t>
            </a:r>
            <a:fld id="{B716FA0A-4116-442C-AD90-0863C3206078}" type="slidenum">
              <a:rPr lang="en-US" smtClean="0">
                <a:solidFill>
                  <a:schemeClr val="bg2"/>
                </a:solidFill>
              </a:rPr>
              <a:pPr eaLnBrk="1" hangingPunct="1"/>
              <a:t>52</a:t>
            </a:fld>
            <a:endParaRPr 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5537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Many Datacenters?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Suppose we capitalize IT at the same level as other infrastructure (power, water, highways, telecom):</a:t>
            </a:r>
          </a:p>
          <a:p>
            <a:pPr lvl="1">
              <a:defRPr/>
            </a:pPr>
            <a:r>
              <a:rPr lang="en-US" dirty="0" smtClean="0"/>
              <a:t>$1-10K per person?</a:t>
            </a:r>
          </a:p>
          <a:p>
            <a:pPr lvl="1">
              <a:defRPr/>
            </a:pPr>
            <a:r>
              <a:rPr lang="en-US" dirty="0" smtClean="0"/>
              <a:t>1-10 datacenter servers/person?</a:t>
            </a:r>
          </a:p>
          <a:p>
            <a:pPr marL="0" indent="0">
              <a:buFont typeface="Arial" charset="0"/>
              <a:buNone/>
              <a:tabLst>
                <a:tab pos="2743200" algn="l"/>
                <a:tab pos="5427663" algn="l"/>
              </a:tabLst>
              <a:defRPr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Font typeface="Arial" charset="0"/>
              <a:buNone/>
              <a:tabLst>
                <a:tab pos="2743200" algn="l"/>
                <a:tab pos="5427663" algn="l"/>
              </a:tabLst>
              <a:defRPr/>
            </a:pPr>
            <a:endParaRPr lang="en-US" dirty="0"/>
          </a:p>
          <a:p>
            <a:pPr marL="0" indent="0">
              <a:buFont typeface="Arial" charset="0"/>
              <a:buNone/>
              <a:tabLst>
                <a:tab pos="2743200" algn="l"/>
                <a:tab pos="5427663" algn="l"/>
              </a:tabLst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Computing in 10 years:</a:t>
            </a:r>
          </a:p>
          <a:p>
            <a:pPr lvl="1">
              <a:defRPr/>
            </a:pPr>
            <a:r>
              <a:rPr lang="en-US" dirty="0" smtClean="0"/>
              <a:t>Devices provide user interfaces</a:t>
            </a:r>
          </a:p>
          <a:p>
            <a:pPr lvl="1">
              <a:defRPr/>
            </a:pPr>
            <a:r>
              <a:rPr lang="en-US" dirty="0" smtClean="0"/>
              <a:t>Most general-purpose computing (i.e. Intel processors) will be in datacenters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2"/>
                </a:solidFill>
              </a:rPr>
              <a:t>June 8, 2011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SEDCL &amp; Low-latency NICs</a:t>
            </a:r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2"/>
                </a:solidFill>
              </a:rPr>
              <a:t>Slide </a:t>
            </a:r>
            <a:fld id="{6B2AF1CA-8858-4977-B36F-0C92632D2968}" type="slidenum">
              <a:rPr lang="en-US" smtClean="0">
                <a:solidFill>
                  <a:schemeClr val="bg2"/>
                </a:solidFill>
              </a:rPr>
              <a:pPr eaLnBrk="1" hangingPunct="1"/>
              <a:t>53</a:t>
            </a:fld>
            <a:endParaRPr lang="en-US" dirty="0" smtClean="0">
              <a:solidFill>
                <a:schemeClr val="bg2"/>
              </a:solidFill>
            </a:endParaRPr>
          </a:p>
        </p:txBody>
      </p:sp>
      <p:graphicFrame>
        <p:nvGraphicFramePr>
          <p:cNvPr id="8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342139"/>
              </p:ext>
            </p:extLst>
          </p:nvPr>
        </p:nvGraphicFramePr>
        <p:xfrm>
          <a:off x="1524000" y="2971800"/>
          <a:ext cx="5562600" cy="1371600"/>
        </p:xfrm>
        <a:graphic>
          <a:graphicData uri="http://schemas.openxmlformats.org/drawingml/2006/table">
            <a:tbl>
              <a:tblPr/>
              <a:tblGrid>
                <a:gridCol w="1752600"/>
                <a:gridCol w="1676400"/>
                <a:gridCol w="2133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U.S.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World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Servers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0.3-3B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7-70B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Datacenters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3000-30,000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70,000-700,000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82099" y="4343400"/>
            <a:ext cx="3246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(assumes 100,000 servers/datacenter)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1994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data/changes appended to a log: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One log for each </a:t>
            </a:r>
            <a:r>
              <a:rPr lang="en-US" dirty="0" smtClean="0">
                <a:solidFill>
                  <a:schemeClr val="accent4"/>
                </a:solidFill>
              </a:rPr>
              <a:t>master </a:t>
            </a:r>
            <a:r>
              <a:rPr lang="en-US" dirty="0" smtClean="0"/>
              <a:t>(kept in DRAM)</a:t>
            </a:r>
          </a:p>
          <a:p>
            <a:r>
              <a:rPr lang="en-US" dirty="0" smtClean="0"/>
              <a:t>Log data is replicated on disk on 2+ </a:t>
            </a:r>
            <a:r>
              <a:rPr lang="en-US" dirty="0" smtClean="0">
                <a:solidFill>
                  <a:schemeClr val="accent4"/>
                </a:solidFill>
              </a:rPr>
              <a:t>backups</a:t>
            </a:r>
            <a:endParaRPr lang="en-US" dirty="0" smtClean="0"/>
          </a:p>
          <a:p>
            <a:r>
              <a:rPr lang="en-US" dirty="0" smtClean="0"/>
              <a:t>During recovery:</a:t>
            </a:r>
          </a:p>
          <a:p>
            <a:pPr lvl="1"/>
            <a:r>
              <a:rPr lang="en-US" dirty="0" smtClean="0"/>
              <a:t>Read data from disks on backups</a:t>
            </a:r>
          </a:p>
          <a:p>
            <a:pPr lvl="1"/>
            <a:r>
              <a:rPr lang="en-US" dirty="0" smtClean="0"/>
              <a:t>Replay log to recreate data on master</a:t>
            </a:r>
          </a:p>
          <a:p>
            <a:r>
              <a:rPr lang="en-US" dirty="0" smtClean="0"/>
              <a:t>Recovery must be fast: 1-2 seconds!</a:t>
            </a:r>
          </a:p>
          <a:p>
            <a:pPr lvl="1"/>
            <a:r>
              <a:rPr lang="en-US" dirty="0" smtClean="0"/>
              <a:t>Only one copy of data in DRAM</a:t>
            </a:r>
          </a:p>
          <a:p>
            <a:pPr lvl="1"/>
            <a:r>
              <a:rPr lang="en-US" dirty="0" smtClean="0"/>
              <a:t>Data unavailable until recovery completes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26,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Logging/</a:t>
            </a:r>
            <a:r>
              <a:rPr lang="en-US" dirty="0"/>
              <a:t>R</a:t>
            </a:r>
            <a:r>
              <a:rPr lang="en-US" dirty="0" smtClean="0"/>
              <a:t>ecovery Basics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1752600" y="1981200"/>
            <a:ext cx="3505200" cy="381000"/>
          </a:xfrm>
          <a:prstGeom prst="rect">
            <a:avLst/>
          </a:prstGeom>
          <a:gradFill flip="none" rotWithShape="1">
            <a:gsLst>
              <a:gs pos="0">
                <a:srgbClr val="6792DF"/>
              </a:gs>
              <a:gs pos="100000">
                <a:srgbClr val="C9D8F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1752600" y="1981200"/>
            <a:ext cx="5181600" cy="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752600" y="2362200"/>
            <a:ext cx="5181600" cy="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7526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Right Arrow 54"/>
          <p:cNvSpPr/>
          <p:nvPr/>
        </p:nvSpPr>
        <p:spPr>
          <a:xfrm>
            <a:off x="5334000" y="2019300"/>
            <a:ext cx="381000" cy="304800"/>
          </a:xfrm>
          <a:prstGeom prst="rightArrow">
            <a:avLst>
              <a:gd name="adj1" fmla="val 56316"/>
              <a:gd name="adj2" fmla="val 59474"/>
            </a:avLst>
          </a:prstGeom>
          <a:solidFill>
            <a:srgbClr val="4177D7"/>
          </a:soli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050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60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622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384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194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9718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052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34906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6576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02804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49298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0386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5720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6482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8006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9530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578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9212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 26,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in Recovery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410200" y="1712861"/>
            <a:ext cx="2971800" cy="3468739"/>
          </a:xfrm>
          <a:prstGeom prst="roundRect">
            <a:avLst>
              <a:gd name="adj" fmla="val 13761"/>
            </a:avLst>
          </a:prstGeom>
          <a:solidFill>
            <a:srgbClr val="EFF3FB"/>
          </a:solidFill>
          <a:ln w="12700">
            <a:solidFill>
              <a:srgbClr val="3567C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3567C1">
                <a:alpha val="40000"/>
              </a:srgbClr>
            </a:outerShdw>
          </a:effectLst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" y="1752600"/>
            <a:ext cx="2971800" cy="3429000"/>
          </a:xfrm>
          <a:prstGeom prst="roundRect">
            <a:avLst>
              <a:gd name="adj" fmla="val 13761"/>
            </a:avLst>
          </a:prstGeom>
          <a:solidFill>
            <a:srgbClr val="F3FDF3"/>
          </a:solidFill>
          <a:ln w="12700">
            <a:solidFill>
              <a:srgbClr val="247224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247224">
                <a:alpha val="40000"/>
              </a:srgbClr>
            </a:outerShdw>
          </a:effectLst>
        </p:spPr>
        <p:txBody>
          <a:bodyPr wrap="none" anchor="ctr"/>
          <a:lstStyle/>
          <a:p>
            <a:endParaRPr lang="en-US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62000" y="3467745"/>
            <a:ext cx="731003" cy="457200"/>
            <a:chOff x="4191000" y="2895600"/>
            <a:chExt cx="731003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Oval 43"/>
            <p:cNvSpPr>
              <a:spLocks noChangeArrowheads="1"/>
            </p:cNvSpPr>
            <p:nvPr/>
          </p:nvSpPr>
          <p:spPr bwMode="auto">
            <a:xfrm>
              <a:off x="4191000" y="3137906"/>
              <a:ext cx="731003" cy="214894"/>
            </a:xfrm>
            <a:prstGeom prst="ellipse">
              <a:avLst/>
            </a:prstGeom>
            <a:solidFill>
              <a:srgbClr val="C18567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43"/>
            <p:cNvSpPr>
              <a:spLocks noChangeArrowheads="1"/>
            </p:cNvSpPr>
            <p:nvPr/>
          </p:nvSpPr>
          <p:spPr bwMode="auto">
            <a:xfrm>
              <a:off x="4191000" y="3057138"/>
              <a:ext cx="731003" cy="214894"/>
            </a:xfrm>
            <a:prstGeom prst="ellipse">
              <a:avLst/>
            </a:prstGeom>
            <a:solidFill>
              <a:srgbClr val="C18567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43"/>
            <p:cNvSpPr>
              <a:spLocks noChangeArrowheads="1"/>
            </p:cNvSpPr>
            <p:nvPr/>
          </p:nvSpPr>
          <p:spPr bwMode="auto">
            <a:xfrm>
              <a:off x="4191000" y="2976369"/>
              <a:ext cx="731003" cy="214894"/>
            </a:xfrm>
            <a:prstGeom prst="ellipse">
              <a:avLst/>
            </a:prstGeom>
            <a:solidFill>
              <a:srgbClr val="C18567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43"/>
            <p:cNvSpPr>
              <a:spLocks noChangeArrowheads="1"/>
            </p:cNvSpPr>
            <p:nvPr/>
          </p:nvSpPr>
          <p:spPr bwMode="auto">
            <a:xfrm>
              <a:off x="4191000" y="2895600"/>
              <a:ext cx="731003" cy="214894"/>
            </a:xfrm>
            <a:prstGeom prst="ellipse">
              <a:avLst/>
            </a:prstGeom>
            <a:solidFill>
              <a:srgbClr val="C18567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2895600" y="2109707"/>
            <a:ext cx="304800" cy="252493"/>
          </a:xfrm>
          <a:prstGeom prst="roundRect">
            <a:avLst/>
          </a:prstGeom>
          <a:solidFill>
            <a:srgbClr val="FFE48F"/>
          </a:solidFill>
          <a:ln w="12700">
            <a:solidFill>
              <a:srgbClr val="F2B8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895600" y="2488446"/>
            <a:ext cx="304800" cy="252493"/>
          </a:xfrm>
          <a:prstGeom prst="roundRect">
            <a:avLst/>
          </a:prstGeom>
          <a:solidFill>
            <a:srgbClr val="D5B8EA"/>
          </a:solidFill>
          <a:ln w="12700">
            <a:solidFill>
              <a:srgbClr val="9E5DC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895600" y="2895600"/>
            <a:ext cx="304800" cy="252493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>
              <a:ln>
                <a:solidFill>
                  <a:srgbClr val="15A715"/>
                </a:solidFill>
              </a:ln>
              <a:solidFill>
                <a:srgbClr val="C9F7C9"/>
              </a:solidFill>
              <a:latin typeface="Arial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895600" y="3296021"/>
            <a:ext cx="304800" cy="252493"/>
          </a:xfrm>
          <a:prstGeom prst="roundRect">
            <a:avLst/>
          </a:prstGeom>
          <a:solidFill>
            <a:srgbClr val="FFB3B3"/>
          </a:solidFill>
          <a:ln w="12700">
            <a:solidFill>
              <a:srgbClr val="CC2E2E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736244" y="2545682"/>
            <a:ext cx="549756" cy="547436"/>
            <a:chOff x="3581400" y="1958975"/>
            <a:chExt cx="1881188" cy="18732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8" name="Freeform 547"/>
            <p:cNvSpPr>
              <a:spLocks/>
            </p:cNvSpPr>
            <p:nvPr/>
          </p:nvSpPr>
          <p:spPr bwMode="auto">
            <a:xfrm>
              <a:off x="3581400" y="1958975"/>
              <a:ext cx="1881188" cy="1873250"/>
            </a:xfrm>
            <a:custGeom>
              <a:avLst/>
              <a:gdLst>
                <a:gd name="T0" fmla="*/ 495 w 1185"/>
                <a:gd name="T1" fmla="*/ 13 h 1180"/>
                <a:gd name="T2" fmla="*/ 687 w 1185"/>
                <a:gd name="T3" fmla="*/ 13 h 1180"/>
                <a:gd name="T4" fmla="*/ 687 w 1185"/>
                <a:gd name="T5" fmla="*/ 205 h 1180"/>
                <a:gd name="T6" fmla="*/ 789 w 1185"/>
                <a:gd name="T7" fmla="*/ 253 h 1180"/>
                <a:gd name="T8" fmla="*/ 926 w 1185"/>
                <a:gd name="T9" fmla="*/ 118 h 1180"/>
                <a:gd name="T10" fmla="*/ 1064 w 1185"/>
                <a:gd name="T11" fmla="*/ 255 h 1180"/>
                <a:gd name="T12" fmla="*/ 926 w 1185"/>
                <a:gd name="T13" fmla="*/ 390 h 1180"/>
                <a:gd name="T14" fmla="*/ 975 w 1185"/>
                <a:gd name="T15" fmla="*/ 493 h 1180"/>
                <a:gd name="T16" fmla="*/ 1167 w 1185"/>
                <a:gd name="T17" fmla="*/ 493 h 1180"/>
                <a:gd name="T18" fmla="*/ 1167 w 1185"/>
                <a:gd name="T19" fmla="*/ 685 h 1180"/>
                <a:gd name="T20" fmla="*/ 975 w 1185"/>
                <a:gd name="T21" fmla="*/ 685 h 1180"/>
                <a:gd name="T22" fmla="*/ 927 w 1185"/>
                <a:gd name="T23" fmla="*/ 790 h 1180"/>
                <a:gd name="T24" fmla="*/ 1064 w 1185"/>
                <a:gd name="T25" fmla="*/ 924 h 1180"/>
                <a:gd name="T26" fmla="*/ 927 w 1185"/>
                <a:gd name="T27" fmla="*/ 1060 h 1180"/>
                <a:gd name="T28" fmla="*/ 791 w 1185"/>
                <a:gd name="T29" fmla="*/ 927 h 1180"/>
                <a:gd name="T30" fmla="*/ 687 w 1185"/>
                <a:gd name="T31" fmla="*/ 973 h 1180"/>
                <a:gd name="T32" fmla="*/ 687 w 1185"/>
                <a:gd name="T33" fmla="*/ 1165 h 1180"/>
                <a:gd name="T34" fmla="*/ 495 w 1185"/>
                <a:gd name="T35" fmla="*/ 1165 h 1180"/>
                <a:gd name="T36" fmla="*/ 495 w 1185"/>
                <a:gd name="T37" fmla="*/ 973 h 1180"/>
                <a:gd name="T38" fmla="*/ 390 w 1185"/>
                <a:gd name="T39" fmla="*/ 925 h 1180"/>
                <a:gd name="T40" fmla="*/ 254 w 1185"/>
                <a:gd name="T41" fmla="*/ 1062 h 1180"/>
                <a:gd name="T42" fmla="*/ 119 w 1185"/>
                <a:gd name="T43" fmla="*/ 927 h 1180"/>
                <a:gd name="T44" fmla="*/ 257 w 1185"/>
                <a:gd name="T45" fmla="*/ 789 h 1180"/>
                <a:gd name="T46" fmla="*/ 207 w 1185"/>
                <a:gd name="T47" fmla="*/ 685 h 1180"/>
                <a:gd name="T48" fmla="*/ 15 w 1185"/>
                <a:gd name="T49" fmla="*/ 685 h 1180"/>
                <a:gd name="T50" fmla="*/ 15 w 1185"/>
                <a:gd name="T51" fmla="*/ 493 h 1180"/>
                <a:gd name="T52" fmla="*/ 207 w 1185"/>
                <a:gd name="T53" fmla="*/ 493 h 1180"/>
                <a:gd name="T54" fmla="*/ 255 w 1185"/>
                <a:gd name="T55" fmla="*/ 388 h 1180"/>
                <a:gd name="T56" fmla="*/ 119 w 1185"/>
                <a:gd name="T57" fmla="*/ 252 h 1180"/>
                <a:gd name="T58" fmla="*/ 255 w 1185"/>
                <a:gd name="T59" fmla="*/ 115 h 1180"/>
                <a:gd name="T60" fmla="*/ 393 w 1185"/>
                <a:gd name="T61" fmla="*/ 253 h 1180"/>
                <a:gd name="T62" fmla="*/ 495 w 1185"/>
                <a:gd name="T63" fmla="*/ 205 h 1180"/>
                <a:gd name="T64" fmla="*/ 495 w 1185"/>
                <a:gd name="T65" fmla="*/ 13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85" h="1180">
                  <a:moveTo>
                    <a:pt x="495" y="13"/>
                  </a:moveTo>
                  <a:cubicBezTo>
                    <a:pt x="591" y="0"/>
                    <a:pt x="687" y="13"/>
                    <a:pt x="687" y="13"/>
                  </a:cubicBezTo>
                  <a:cubicBezTo>
                    <a:pt x="687" y="13"/>
                    <a:pt x="687" y="109"/>
                    <a:pt x="687" y="205"/>
                  </a:cubicBezTo>
                  <a:cubicBezTo>
                    <a:pt x="738" y="211"/>
                    <a:pt x="789" y="253"/>
                    <a:pt x="789" y="253"/>
                  </a:cubicBezTo>
                  <a:cubicBezTo>
                    <a:pt x="789" y="253"/>
                    <a:pt x="857" y="185"/>
                    <a:pt x="926" y="118"/>
                  </a:cubicBezTo>
                  <a:cubicBezTo>
                    <a:pt x="1013" y="178"/>
                    <a:pt x="1064" y="255"/>
                    <a:pt x="1064" y="255"/>
                  </a:cubicBezTo>
                  <a:cubicBezTo>
                    <a:pt x="1064" y="255"/>
                    <a:pt x="995" y="322"/>
                    <a:pt x="926" y="390"/>
                  </a:cubicBezTo>
                  <a:cubicBezTo>
                    <a:pt x="963" y="430"/>
                    <a:pt x="975" y="493"/>
                    <a:pt x="975" y="493"/>
                  </a:cubicBezTo>
                  <a:cubicBezTo>
                    <a:pt x="975" y="493"/>
                    <a:pt x="1071" y="493"/>
                    <a:pt x="1167" y="493"/>
                  </a:cubicBezTo>
                  <a:cubicBezTo>
                    <a:pt x="1185" y="586"/>
                    <a:pt x="1167" y="685"/>
                    <a:pt x="1167" y="685"/>
                  </a:cubicBezTo>
                  <a:cubicBezTo>
                    <a:pt x="1167" y="685"/>
                    <a:pt x="1071" y="685"/>
                    <a:pt x="975" y="685"/>
                  </a:cubicBezTo>
                  <a:cubicBezTo>
                    <a:pt x="971" y="739"/>
                    <a:pt x="927" y="790"/>
                    <a:pt x="927" y="790"/>
                  </a:cubicBezTo>
                  <a:lnTo>
                    <a:pt x="1064" y="924"/>
                  </a:lnTo>
                  <a:cubicBezTo>
                    <a:pt x="1064" y="924"/>
                    <a:pt x="1005" y="1002"/>
                    <a:pt x="927" y="1060"/>
                  </a:cubicBezTo>
                  <a:cubicBezTo>
                    <a:pt x="859" y="993"/>
                    <a:pt x="791" y="927"/>
                    <a:pt x="791" y="927"/>
                  </a:cubicBezTo>
                  <a:cubicBezTo>
                    <a:pt x="791" y="927"/>
                    <a:pt x="744" y="966"/>
                    <a:pt x="687" y="973"/>
                  </a:cubicBezTo>
                  <a:cubicBezTo>
                    <a:pt x="687" y="1069"/>
                    <a:pt x="687" y="1165"/>
                    <a:pt x="687" y="1165"/>
                  </a:cubicBezTo>
                  <a:cubicBezTo>
                    <a:pt x="687" y="1165"/>
                    <a:pt x="591" y="1180"/>
                    <a:pt x="495" y="1165"/>
                  </a:cubicBezTo>
                  <a:cubicBezTo>
                    <a:pt x="495" y="1165"/>
                    <a:pt x="495" y="1069"/>
                    <a:pt x="495" y="973"/>
                  </a:cubicBezTo>
                  <a:cubicBezTo>
                    <a:pt x="441" y="967"/>
                    <a:pt x="390" y="925"/>
                    <a:pt x="390" y="925"/>
                  </a:cubicBezTo>
                  <a:cubicBezTo>
                    <a:pt x="390" y="925"/>
                    <a:pt x="322" y="993"/>
                    <a:pt x="254" y="1062"/>
                  </a:cubicBezTo>
                  <a:cubicBezTo>
                    <a:pt x="177" y="1003"/>
                    <a:pt x="119" y="927"/>
                    <a:pt x="119" y="927"/>
                  </a:cubicBezTo>
                  <a:lnTo>
                    <a:pt x="257" y="789"/>
                  </a:lnTo>
                  <a:cubicBezTo>
                    <a:pt x="257" y="789"/>
                    <a:pt x="215" y="741"/>
                    <a:pt x="207" y="685"/>
                  </a:cubicBezTo>
                  <a:cubicBezTo>
                    <a:pt x="111" y="685"/>
                    <a:pt x="15" y="685"/>
                    <a:pt x="15" y="685"/>
                  </a:cubicBezTo>
                  <a:cubicBezTo>
                    <a:pt x="0" y="589"/>
                    <a:pt x="15" y="493"/>
                    <a:pt x="15" y="493"/>
                  </a:cubicBezTo>
                  <a:cubicBezTo>
                    <a:pt x="15" y="493"/>
                    <a:pt x="111" y="493"/>
                    <a:pt x="207" y="493"/>
                  </a:cubicBezTo>
                  <a:cubicBezTo>
                    <a:pt x="212" y="441"/>
                    <a:pt x="255" y="388"/>
                    <a:pt x="255" y="388"/>
                  </a:cubicBezTo>
                  <a:cubicBezTo>
                    <a:pt x="255" y="388"/>
                    <a:pt x="187" y="320"/>
                    <a:pt x="119" y="252"/>
                  </a:cubicBezTo>
                  <a:cubicBezTo>
                    <a:pt x="179" y="172"/>
                    <a:pt x="255" y="115"/>
                    <a:pt x="255" y="115"/>
                  </a:cubicBezTo>
                  <a:lnTo>
                    <a:pt x="393" y="253"/>
                  </a:lnTo>
                  <a:cubicBezTo>
                    <a:pt x="393" y="253"/>
                    <a:pt x="441" y="210"/>
                    <a:pt x="495" y="205"/>
                  </a:cubicBezTo>
                  <a:cubicBezTo>
                    <a:pt x="495" y="109"/>
                    <a:pt x="495" y="109"/>
                    <a:pt x="495" y="13"/>
                  </a:cubicBezTo>
                  <a:close/>
                </a:path>
              </a:pathLst>
            </a:custGeom>
            <a:solidFill>
              <a:srgbClr val="94B0E8"/>
            </a:solidFill>
            <a:ln w="12700" cap="flat" cmpd="sng">
              <a:solidFill>
                <a:srgbClr val="1F4899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9" name="Oval 548"/>
            <p:cNvSpPr>
              <a:spLocks noChangeArrowheads="1"/>
            </p:cNvSpPr>
            <p:nvPr/>
          </p:nvSpPr>
          <p:spPr bwMode="auto">
            <a:xfrm>
              <a:off x="4367213" y="2741613"/>
              <a:ext cx="304800" cy="304800"/>
            </a:xfrm>
            <a:prstGeom prst="ellipse">
              <a:avLst/>
            </a:prstGeom>
            <a:solidFill>
              <a:srgbClr val="F3FDF3"/>
            </a:solidFill>
            <a:ln w="12700" algn="ctr">
              <a:solidFill>
                <a:srgbClr val="1F48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>
            <a:off x="1123627" y="2820626"/>
            <a:ext cx="596685" cy="727888"/>
          </a:xfrm>
          <a:custGeom>
            <a:avLst/>
            <a:gdLst>
              <a:gd name="connsiteX0" fmla="*/ 0 w 596685"/>
              <a:gd name="connsiteY0" fmla="*/ 627681 h 627681"/>
              <a:gd name="connsiteX1" fmla="*/ 596685 w 596685"/>
              <a:gd name="connsiteY1" fmla="*/ 0 h 627681"/>
              <a:gd name="connsiteX0" fmla="*/ 0 w 596685"/>
              <a:gd name="connsiteY0" fmla="*/ 627681 h 627681"/>
              <a:gd name="connsiteX1" fmla="*/ 596685 w 596685"/>
              <a:gd name="connsiteY1" fmla="*/ 0 h 627681"/>
              <a:gd name="connsiteX0" fmla="*/ 0 w 596685"/>
              <a:gd name="connsiteY0" fmla="*/ 627681 h 627681"/>
              <a:gd name="connsiteX1" fmla="*/ 596685 w 596685"/>
              <a:gd name="connsiteY1" fmla="*/ 0 h 627681"/>
              <a:gd name="connsiteX0" fmla="*/ 0 w 596685"/>
              <a:gd name="connsiteY0" fmla="*/ 627681 h 627681"/>
              <a:gd name="connsiteX1" fmla="*/ 596685 w 596685"/>
              <a:gd name="connsiteY1" fmla="*/ 0 h 627681"/>
              <a:gd name="connsiteX0" fmla="*/ 0 w 596685"/>
              <a:gd name="connsiteY0" fmla="*/ 627747 h 627747"/>
              <a:gd name="connsiteX1" fmla="*/ 596685 w 596685"/>
              <a:gd name="connsiteY1" fmla="*/ 66 h 627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6685" h="627747">
                <a:moveTo>
                  <a:pt x="0" y="627747"/>
                </a:moveTo>
                <a:cubicBezTo>
                  <a:pt x="12269" y="160860"/>
                  <a:pt x="171772" y="-3808"/>
                  <a:pt x="596685" y="66"/>
                </a:cubicBezTo>
              </a:path>
            </a:pathLst>
          </a:custGeom>
          <a:ln>
            <a:solidFill>
              <a:srgbClr val="70442E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endCxn id="23" idx="1"/>
          </p:cNvCxnSpPr>
          <p:nvPr/>
        </p:nvCxnSpPr>
        <p:spPr>
          <a:xfrm flipV="1">
            <a:off x="2286000" y="2235954"/>
            <a:ext cx="609600" cy="431046"/>
          </a:xfrm>
          <a:prstGeom prst="line">
            <a:avLst/>
          </a:prstGeom>
          <a:ln>
            <a:solidFill>
              <a:srgbClr val="1F4899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286000" y="2997954"/>
            <a:ext cx="609600" cy="431046"/>
          </a:xfrm>
          <a:prstGeom prst="line">
            <a:avLst/>
          </a:prstGeom>
          <a:ln>
            <a:solidFill>
              <a:srgbClr val="1F4899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25" idx="1"/>
          </p:cNvCxnSpPr>
          <p:nvPr/>
        </p:nvCxnSpPr>
        <p:spPr>
          <a:xfrm>
            <a:off x="2286000" y="2895600"/>
            <a:ext cx="609600" cy="126247"/>
          </a:xfrm>
          <a:prstGeom prst="line">
            <a:avLst/>
          </a:prstGeom>
          <a:ln>
            <a:solidFill>
              <a:srgbClr val="1F4899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286000" y="2616953"/>
            <a:ext cx="609600" cy="126247"/>
          </a:xfrm>
          <a:prstGeom prst="line">
            <a:avLst/>
          </a:prstGeom>
          <a:ln>
            <a:solidFill>
              <a:srgbClr val="1F4899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200400" y="2616954"/>
            <a:ext cx="990600" cy="0"/>
          </a:xfrm>
          <a:prstGeom prst="line">
            <a:avLst/>
          </a:prstGeom>
          <a:ln>
            <a:solidFill>
              <a:srgbClr val="9E5DCF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67014" y="1185446"/>
            <a:ext cx="1095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Read disk</a:t>
            </a:r>
            <a:endParaRPr lang="en-US" sz="1600" dirty="0"/>
          </a:p>
        </p:txBody>
      </p:sp>
      <p:cxnSp>
        <p:nvCxnSpPr>
          <p:cNvPr id="44" name="Straight Connector 43"/>
          <p:cNvCxnSpPr>
            <a:stCxn id="42" idx="2"/>
          </p:cNvCxnSpPr>
          <p:nvPr/>
        </p:nvCxnSpPr>
        <p:spPr>
          <a:xfrm>
            <a:off x="814600" y="1524000"/>
            <a:ext cx="328401" cy="1269105"/>
          </a:xfrm>
          <a:prstGeom prst="line">
            <a:avLst/>
          </a:prstGeom>
          <a:ln w="12700" cap="rnd">
            <a:prstDash val="sysDot"/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714815" y="1185446"/>
            <a:ext cx="1426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Filter log data</a:t>
            </a:r>
            <a:endParaRPr lang="en-US" sz="1600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2362200" y="1524000"/>
            <a:ext cx="0" cy="909847"/>
          </a:xfrm>
          <a:prstGeom prst="line">
            <a:avLst/>
          </a:prstGeom>
          <a:ln w="12700" cap="rnd">
            <a:prstDash val="sysDot"/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715000" y="3407690"/>
            <a:ext cx="2299172" cy="249910"/>
            <a:chOff x="3886200" y="5922290"/>
            <a:chExt cx="3505200" cy="381000"/>
          </a:xfrm>
        </p:grpSpPr>
        <p:sp>
          <p:nvSpPr>
            <p:cNvPr id="76" name="Rectangle 75"/>
            <p:cNvSpPr/>
            <p:nvPr/>
          </p:nvSpPr>
          <p:spPr>
            <a:xfrm>
              <a:off x="6083674" y="5922290"/>
              <a:ext cx="534520" cy="381000"/>
            </a:xfrm>
            <a:prstGeom prst="rect">
              <a:avLst/>
            </a:prstGeom>
            <a:gradFill>
              <a:gsLst>
                <a:gs pos="0">
                  <a:srgbClr val="A86ED4"/>
                </a:gs>
                <a:gs pos="100000">
                  <a:srgbClr val="D1B2E8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886200" y="5922290"/>
              <a:ext cx="2197474" cy="381000"/>
            </a:xfrm>
            <a:prstGeom prst="rect">
              <a:avLst/>
            </a:prstGeom>
            <a:gradFill flip="none" rotWithShape="1">
              <a:gsLst>
                <a:gs pos="0">
                  <a:srgbClr val="6792DF"/>
                </a:gs>
                <a:gs pos="100000">
                  <a:srgbClr val="C9D8F3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3886200" y="5922290"/>
              <a:ext cx="3505200" cy="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886200" y="6303290"/>
              <a:ext cx="3505200" cy="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886200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Right Arrow 56"/>
            <p:cNvSpPr/>
            <p:nvPr/>
          </p:nvSpPr>
          <p:spPr>
            <a:xfrm>
              <a:off x="6677585" y="5960390"/>
              <a:ext cx="296956" cy="304800"/>
            </a:xfrm>
            <a:prstGeom prst="rightArrow">
              <a:avLst>
                <a:gd name="adj1" fmla="val 56316"/>
                <a:gd name="adj2" fmla="val 59474"/>
              </a:avLst>
            </a:prstGeom>
            <a:solidFill>
              <a:srgbClr val="4177D7"/>
            </a:solidFill>
            <a:ln w="31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4004982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4301938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361329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4420721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4717676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4836459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252197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5275350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5370979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5406212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442450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667935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083674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143065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6261847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380629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6618194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Rounded Rectangle 80"/>
          <p:cNvSpPr/>
          <p:nvPr/>
        </p:nvSpPr>
        <p:spPr>
          <a:xfrm>
            <a:off x="2895600" y="4419600"/>
            <a:ext cx="304800" cy="252493"/>
          </a:xfrm>
          <a:prstGeom prst="roundRect">
            <a:avLst/>
          </a:prstGeom>
          <a:solidFill>
            <a:srgbClr val="C18567"/>
          </a:solidFill>
          <a:ln w="12700" algn="ctr">
            <a:solidFill>
              <a:srgbClr val="64351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 flipH="1">
            <a:off x="3200400" y="4545846"/>
            <a:ext cx="990600" cy="0"/>
          </a:xfrm>
          <a:prstGeom prst="line">
            <a:avLst/>
          </a:prstGeom>
          <a:ln>
            <a:solidFill>
              <a:srgbClr val="70442E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Freeform 84"/>
          <p:cNvSpPr/>
          <p:nvPr/>
        </p:nvSpPr>
        <p:spPr>
          <a:xfrm>
            <a:off x="1123627" y="3967566"/>
            <a:ext cx="1771973" cy="581187"/>
          </a:xfrm>
          <a:custGeom>
            <a:avLst/>
            <a:gdLst>
              <a:gd name="connsiteX0" fmla="*/ 1774556 w 1774556"/>
              <a:gd name="connsiteY0" fmla="*/ 581187 h 581187"/>
              <a:gd name="connsiteX1" fmla="*/ 0 w 1774556"/>
              <a:gd name="connsiteY1" fmla="*/ 0 h 581187"/>
              <a:gd name="connsiteX0" fmla="*/ 1774556 w 1774556"/>
              <a:gd name="connsiteY0" fmla="*/ 581187 h 581187"/>
              <a:gd name="connsiteX1" fmla="*/ 0 w 1774556"/>
              <a:gd name="connsiteY1" fmla="*/ 0 h 581187"/>
              <a:gd name="connsiteX0" fmla="*/ 1774556 w 1774556"/>
              <a:gd name="connsiteY0" fmla="*/ 581187 h 581187"/>
              <a:gd name="connsiteX1" fmla="*/ 0 w 1774556"/>
              <a:gd name="connsiteY1" fmla="*/ 0 h 58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4556" h="581187">
                <a:moveTo>
                  <a:pt x="1774556" y="581187"/>
                </a:moveTo>
                <a:cubicBezTo>
                  <a:pt x="227309" y="573437"/>
                  <a:pt x="12915" y="410705"/>
                  <a:pt x="0" y="0"/>
                </a:cubicBezTo>
              </a:path>
            </a:pathLst>
          </a:custGeom>
          <a:ln>
            <a:solidFill>
              <a:srgbClr val="70442E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6486041" y="2680076"/>
            <a:ext cx="883403" cy="698555"/>
          </a:xfrm>
          <a:custGeom>
            <a:avLst/>
            <a:gdLst>
              <a:gd name="connsiteX0" fmla="*/ 0 w 1348352"/>
              <a:gd name="connsiteY0" fmla="*/ 0 h 728421"/>
              <a:gd name="connsiteX1" fmla="*/ 1348352 w 1348352"/>
              <a:gd name="connsiteY1" fmla="*/ 728421 h 728421"/>
              <a:gd name="connsiteX0" fmla="*/ 0 w 1348352"/>
              <a:gd name="connsiteY0" fmla="*/ 0 h 728421"/>
              <a:gd name="connsiteX1" fmla="*/ 1348352 w 1348352"/>
              <a:gd name="connsiteY1" fmla="*/ 728421 h 728421"/>
              <a:gd name="connsiteX0" fmla="*/ 0 w 1348352"/>
              <a:gd name="connsiteY0" fmla="*/ 0 h 728421"/>
              <a:gd name="connsiteX1" fmla="*/ 1348352 w 1348352"/>
              <a:gd name="connsiteY1" fmla="*/ 728421 h 72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48352" h="728421">
                <a:moveTo>
                  <a:pt x="0" y="0"/>
                </a:moveTo>
                <a:cubicBezTo>
                  <a:pt x="1142999" y="645"/>
                  <a:pt x="1340603" y="226018"/>
                  <a:pt x="1348352" y="728421"/>
                </a:cubicBezTo>
              </a:path>
            </a:pathLst>
          </a:custGeom>
          <a:ln>
            <a:solidFill>
              <a:srgbClr val="9E5DCF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3" name="Group 122"/>
          <p:cNvGrpSpPr/>
          <p:nvPr/>
        </p:nvGrpSpPr>
        <p:grpSpPr>
          <a:xfrm>
            <a:off x="7511699" y="2203353"/>
            <a:ext cx="763049" cy="747778"/>
            <a:chOff x="4038600" y="5105400"/>
            <a:chExt cx="686849" cy="1219200"/>
          </a:xfrm>
        </p:grpSpPr>
        <p:sp>
          <p:nvSpPr>
            <p:cNvPr id="87" name="Rectangle 86"/>
            <p:cNvSpPr/>
            <p:nvPr/>
          </p:nvSpPr>
          <p:spPr>
            <a:xfrm>
              <a:off x="4040700" y="5105400"/>
              <a:ext cx="456150" cy="1219200"/>
            </a:xfrm>
            <a:prstGeom prst="rect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4038600" y="5257800"/>
              <a:ext cx="456151" cy="0"/>
            </a:xfrm>
            <a:prstGeom prst="line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>
            <a:xfrm>
              <a:off x="4038600" y="5410200"/>
              <a:ext cx="456151" cy="0"/>
            </a:xfrm>
            <a:prstGeom prst="line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>
            <a:xfrm>
              <a:off x="4038600" y="5562600"/>
              <a:ext cx="456151" cy="0"/>
            </a:xfrm>
            <a:prstGeom prst="line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>
            <a:xfrm>
              <a:off x="4038600" y="5715000"/>
              <a:ext cx="456151" cy="0"/>
            </a:xfrm>
            <a:prstGeom prst="line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>
            <a:xfrm>
              <a:off x="4038600" y="5867400"/>
              <a:ext cx="456151" cy="0"/>
            </a:xfrm>
            <a:prstGeom prst="line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>
            <a:xfrm>
              <a:off x="4038600" y="6019800"/>
              <a:ext cx="456151" cy="0"/>
            </a:xfrm>
            <a:prstGeom prst="line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>
            <a:xfrm>
              <a:off x="4038600" y="6172200"/>
              <a:ext cx="456151" cy="0"/>
            </a:xfrm>
            <a:prstGeom prst="line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</p:cxnSp>
        <p:grpSp>
          <p:nvGrpSpPr>
            <p:cNvPr id="122" name="Group 121"/>
            <p:cNvGrpSpPr/>
            <p:nvPr/>
          </p:nvGrpSpPr>
          <p:grpSpPr>
            <a:xfrm>
              <a:off x="4494751" y="5181600"/>
              <a:ext cx="230698" cy="1066800"/>
              <a:chOff x="4494751" y="5143500"/>
              <a:chExt cx="230698" cy="1066800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>
                <a:off x="4494751" y="5143500"/>
                <a:ext cx="229649" cy="0"/>
              </a:xfrm>
              <a:prstGeom prst="line">
                <a:avLst/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prstDash val="sysDot"/>
                <a:miter lim="800000"/>
                <a:headEnd/>
                <a:tailEnd type="triangle" w="sm" len="med"/>
              </a:ln>
              <a:effectLst/>
            </p:spPr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4495800" y="5295900"/>
                <a:ext cx="229649" cy="0"/>
              </a:xfrm>
              <a:prstGeom prst="line">
                <a:avLst/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prstDash val="sysDot"/>
                <a:miter lim="800000"/>
                <a:headEnd/>
                <a:tailEnd type="triangle" w="sm" len="med"/>
              </a:ln>
              <a:effectLst/>
            </p:spPr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4495800" y="5448300"/>
                <a:ext cx="229649" cy="0"/>
              </a:xfrm>
              <a:prstGeom prst="line">
                <a:avLst/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prstDash val="sysDot"/>
                <a:miter lim="800000"/>
                <a:headEnd/>
                <a:tailEnd type="triangle" w="sm" len="med"/>
              </a:ln>
              <a:effectLst/>
            </p:spPr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4495800" y="5600700"/>
                <a:ext cx="229649" cy="0"/>
              </a:xfrm>
              <a:prstGeom prst="line">
                <a:avLst/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prstDash val="sysDot"/>
                <a:miter lim="800000"/>
                <a:headEnd/>
                <a:tailEnd type="triangle" w="sm" len="med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4495800" y="5753100"/>
                <a:ext cx="229649" cy="0"/>
              </a:xfrm>
              <a:prstGeom prst="line">
                <a:avLst/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prstDash val="sysDot"/>
                <a:miter lim="800000"/>
                <a:headEnd/>
                <a:tailEnd type="triangle" w="sm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4495800" y="5905500"/>
                <a:ext cx="229649" cy="0"/>
              </a:xfrm>
              <a:prstGeom prst="line">
                <a:avLst/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prstDash val="sysDot"/>
                <a:miter lim="800000"/>
                <a:headEnd/>
                <a:tailEnd type="triangle" w="sm" len="med"/>
              </a:ln>
              <a:effectLst/>
            </p:spPr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4495800" y="6057900"/>
                <a:ext cx="229649" cy="0"/>
              </a:xfrm>
              <a:prstGeom prst="line">
                <a:avLst/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prstDash val="sysDot"/>
                <a:miter lim="800000"/>
                <a:headEnd/>
                <a:tailEnd type="triangle" w="sm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4495800" y="6210300"/>
                <a:ext cx="229649" cy="0"/>
              </a:xfrm>
              <a:prstGeom prst="line">
                <a:avLst/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prstDash val="sysDot"/>
                <a:miter lim="800000"/>
                <a:headEnd/>
                <a:tailEnd type="triangle" w="sm" len="med"/>
              </a:ln>
              <a:effectLst/>
            </p:spPr>
          </p:cxnSp>
        </p:grpSp>
      </p:grpSp>
      <p:cxnSp>
        <p:nvCxnSpPr>
          <p:cNvPr id="125" name="Straight Connector 124"/>
          <p:cNvCxnSpPr/>
          <p:nvPr/>
        </p:nvCxnSpPr>
        <p:spPr>
          <a:xfrm>
            <a:off x="6486041" y="2530098"/>
            <a:ext cx="986904" cy="0"/>
          </a:xfrm>
          <a:prstGeom prst="line">
            <a:avLst/>
          </a:prstGeom>
          <a:ln>
            <a:solidFill>
              <a:srgbClr val="9E5DCF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5715000" y="3155196"/>
            <a:ext cx="29815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>
                <a:solidFill>
                  <a:srgbClr val="1F4899"/>
                </a:solidFill>
              </a:rPr>
              <a:t>Log</a:t>
            </a:r>
            <a:endParaRPr lang="en-US" sz="1400" dirty="0">
              <a:solidFill>
                <a:srgbClr val="1F4899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553729" y="1752600"/>
            <a:ext cx="427361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>
                <a:solidFill>
                  <a:srgbClr val="1F4899"/>
                </a:solidFill>
              </a:rPr>
              <a:t>Hash</a:t>
            </a:r>
            <a:br>
              <a:rPr lang="en-US" sz="1400" dirty="0" smtClean="0">
                <a:solidFill>
                  <a:srgbClr val="1F4899"/>
                </a:solidFill>
              </a:rPr>
            </a:br>
            <a:r>
              <a:rPr lang="en-US" sz="1400" dirty="0" smtClean="0">
                <a:solidFill>
                  <a:srgbClr val="1F4899"/>
                </a:solidFill>
              </a:rPr>
              <a:t>Table</a:t>
            </a:r>
            <a:endParaRPr lang="en-US" sz="1400" dirty="0">
              <a:solidFill>
                <a:srgbClr val="1F4899"/>
              </a:solidFill>
            </a:endParaRPr>
          </a:p>
        </p:txBody>
      </p:sp>
      <p:sp>
        <p:nvSpPr>
          <p:cNvPr id="131" name="Freeform 130"/>
          <p:cNvSpPr/>
          <p:nvPr/>
        </p:nvSpPr>
        <p:spPr>
          <a:xfrm>
            <a:off x="4953000" y="3727342"/>
            <a:ext cx="2416444" cy="836909"/>
          </a:xfrm>
          <a:custGeom>
            <a:avLst/>
            <a:gdLst>
              <a:gd name="connsiteX0" fmla="*/ 2131017 w 2131017"/>
              <a:gd name="connsiteY0" fmla="*/ 0 h 836909"/>
              <a:gd name="connsiteX1" fmla="*/ 0 w 2131017"/>
              <a:gd name="connsiteY1" fmla="*/ 836909 h 836909"/>
              <a:gd name="connsiteX0" fmla="*/ 2131017 w 2131066"/>
              <a:gd name="connsiteY0" fmla="*/ 0 h 836909"/>
              <a:gd name="connsiteX1" fmla="*/ 0 w 2131066"/>
              <a:gd name="connsiteY1" fmla="*/ 836909 h 836909"/>
              <a:gd name="connsiteX0" fmla="*/ 2131017 w 2131198"/>
              <a:gd name="connsiteY0" fmla="*/ 0 h 836909"/>
              <a:gd name="connsiteX1" fmla="*/ 0 w 2131198"/>
              <a:gd name="connsiteY1" fmla="*/ 836909 h 83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31198" h="836909">
                <a:moveTo>
                  <a:pt x="2131017" y="0"/>
                </a:moveTo>
                <a:cubicBezTo>
                  <a:pt x="2141995" y="781373"/>
                  <a:pt x="1657027" y="818828"/>
                  <a:pt x="0" y="836909"/>
                </a:cubicBezTo>
              </a:path>
            </a:pathLst>
          </a:custGeom>
          <a:ln>
            <a:solidFill>
              <a:srgbClr val="9E5DCF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cxnSp>
        <p:nvCxnSpPr>
          <p:cNvPr id="132" name="Straight Connector 131"/>
          <p:cNvCxnSpPr/>
          <p:nvPr/>
        </p:nvCxnSpPr>
        <p:spPr>
          <a:xfrm>
            <a:off x="4953000" y="2616953"/>
            <a:ext cx="839913" cy="1"/>
          </a:xfrm>
          <a:prstGeom prst="line">
            <a:avLst/>
          </a:prstGeom>
          <a:ln>
            <a:solidFill>
              <a:srgbClr val="9E5DCF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5867400" y="2340974"/>
            <a:ext cx="549756" cy="547436"/>
            <a:chOff x="3581400" y="1958975"/>
            <a:chExt cx="1881188" cy="18732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5" name="Freeform 547"/>
            <p:cNvSpPr>
              <a:spLocks/>
            </p:cNvSpPr>
            <p:nvPr/>
          </p:nvSpPr>
          <p:spPr bwMode="auto">
            <a:xfrm>
              <a:off x="3581400" y="1958975"/>
              <a:ext cx="1881188" cy="1873250"/>
            </a:xfrm>
            <a:custGeom>
              <a:avLst/>
              <a:gdLst>
                <a:gd name="T0" fmla="*/ 495 w 1185"/>
                <a:gd name="T1" fmla="*/ 13 h 1180"/>
                <a:gd name="T2" fmla="*/ 687 w 1185"/>
                <a:gd name="T3" fmla="*/ 13 h 1180"/>
                <a:gd name="T4" fmla="*/ 687 w 1185"/>
                <a:gd name="T5" fmla="*/ 205 h 1180"/>
                <a:gd name="T6" fmla="*/ 789 w 1185"/>
                <a:gd name="T7" fmla="*/ 253 h 1180"/>
                <a:gd name="T8" fmla="*/ 926 w 1185"/>
                <a:gd name="T9" fmla="*/ 118 h 1180"/>
                <a:gd name="T10" fmla="*/ 1064 w 1185"/>
                <a:gd name="T11" fmla="*/ 255 h 1180"/>
                <a:gd name="T12" fmla="*/ 926 w 1185"/>
                <a:gd name="T13" fmla="*/ 390 h 1180"/>
                <a:gd name="T14" fmla="*/ 975 w 1185"/>
                <a:gd name="T15" fmla="*/ 493 h 1180"/>
                <a:gd name="T16" fmla="*/ 1167 w 1185"/>
                <a:gd name="T17" fmla="*/ 493 h 1180"/>
                <a:gd name="T18" fmla="*/ 1167 w 1185"/>
                <a:gd name="T19" fmla="*/ 685 h 1180"/>
                <a:gd name="T20" fmla="*/ 975 w 1185"/>
                <a:gd name="T21" fmla="*/ 685 h 1180"/>
                <a:gd name="T22" fmla="*/ 927 w 1185"/>
                <a:gd name="T23" fmla="*/ 790 h 1180"/>
                <a:gd name="T24" fmla="*/ 1064 w 1185"/>
                <a:gd name="T25" fmla="*/ 924 h 1180"/>
                <a:gd name="T26" fmla="*/ 927 w 1185"/>
                <a:gd name="T27" fmla="*/ 1060 h 1180"/>
                <a:gd name="T28" fmla="*/ 791 w 1185"/>
                <a:gd name="T29" fmla="*/ 927 h 1180"/>
                <a:gd name="T30" fmla="*/ 687 w 1185"/>
                <a:gd name="T31" fmla="*/ 973 h 1180"/>
                <a:gd name="T32" fmla="*/ 687 w 1185"/>
                <a:gd name="T33" fmla="*/ 1165 h 1180"/>
                <a:gd name="T34" fmla="*/ 495 w 1185"/>
                <a:gd name="T35" fmla="*/ 1165 h 1180"/>
                <a:gd name="T36" fmla="*/ 495 w 1185"/>
                <a:gd name="T37" fmla="*/ 973 h 1180"/>
                <a:gd name="T38" fmla="*/ 390 w 1185"/>
                <a:gd name="T39" fmla="*/ 925 h 1180"/>
                <a:gd name="T40" fmla="*/ 254 w 1185"/>
                <a:gd name="T41" fmla="*/ 1062 h 1180"/>
                <a:gd name="T42" fmla="*/ 119 w 1185"/>
                <a:gd name="T43" fmla="*/ 927 h 1180"/>
                <a:gd name="T44" fmla="*/ 257 w 1185"/>
                <a:gd name="T45" fmla="*/ 789 h 1180"/>
                <a:gd name="T46" fmla="*/ 207 w 1185"/>
                <a:gd name="T47" fmla="*/ 685 h 1180"/>
                <a:gd name="T48" fmla="*/ 15 w 1185"/>
                <a:gd name="T49" fmla="*/ 685 h 1180"/>
                <a:gd name="T50" fmla="*/ 15 w 1185"/>
                <a:gd name="T51" fmla="*/ 493 h 1180"/>
                <a:gd name="T52" fmla="*/ 207 w 1185"/>
                <a:gd name="T53" fmla="*/ 493 h 1180"/>
                <a:gd name="T54" fmla="*/ 255 w 1185"/>
                <a:gd name="T55" fmla="*/ 388 h 1180"/>
                <a:gd name="T56" fmla="*/ 119 w 1185"/>
                <a:gd name="T57" fmla="*/ 252 h 1180"/>
                <a:gd name="T58" fmla="*/ 255 w 1185"/>
                <a:gd name="T59" fmla="*/ 115 h 1180"/>
                <a:gd name="T60" fmla="*/ 393 w 1185"/>
                <a:gd name="T61" fmla="*/ 253 h 1180"/>
                <a:gd name="T62" fmla="*/ 495 w 1185"/>
                <a:gd name="T63" fmla="*/ 205 h 1180"/>
                <a:gd name="T64" fmla="*/ 495 w 1185"/>
                <a:gd name="T65" fmla="*/ 13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85" h="1180">
                  <a:moveTo>
                    <a:pt x="495" y="13"/>
                  </a:moveTo>
                  <a:cubicBezTo>
                    <a:pt x="591" y="0"/>
                    <a:pt x="687" y="13"/>
                    <a:pt x="687" y="13"/>
                  </a:cubicBezTo>
                  <a:cubicBezTo>
                    <a:pt x="687" y="13"/>
                    <a:pt x="687" y="109"/>
                    <a:pt x="687" y="205"/>
                  </a:cubicBezTo>
                  <a:cubicBezTo>
                    <a:pt x="738" y="211"/>
                    <a:pt x="789" y="253"/>
                    <a:pt x="789" y="253"/>
                  </a:cubicBezTo>
                  <a:cubicBezTo>
                    <a:pt x="789" y="253"/>
                    <a:pt x="857" y="185"/>
                    <a:pt x="926" y="118"/>
                  </a:cubicBezTo>
                  <a:cubicBezTo>
                    <a:pt x="1013" y="178"/>
                    <a:pt x="1064" y="255"/>
                    <a:pt x="1064" y="255"/>
                  </a:cubicBezTo>
                  <a:cubicBezTo>
                    <a:pt x="1064" y="255"/>
                    <a:pt x="995" y="322"/>
                    <a:pt x="926" y="390"/>
                  </a:cubicBezTo>
                  <a:cubicBezTo>
                    <a:pt x="963" y="430"/>
                    <a:pt x="975" y="493"/>
                    <a:pt x="975" y="493"/>
                  </a:cubicBezTo>
                  <a:cubicBezTo>
                    <a:pt x="975" y="493"/>
                    <a:pt x="1071" y="493"/>
                    <a:pt x="1167" y="493"/>
                  </a:cubicBezTo>
                  <a:cubicBezTo>
                    <a:pt x="1185" y="586"/>
                    <a:pt x="1167" y="685"/>
                    <a:pt x="1167" y="685"/>
                  </a:cubicBezTo>
                  <a:cubicBezTo>
                    <a:pt x="1167" y="685"/>
                    <a:pt x="1071" y="685"/>
                    <a:pt x="975" y="685"/>
                  </a:cubicBezTo>
                  <a:cubicBezTo>
                    <a:pt x="971" y="739"/>
                    <a:pt x="927" y="790"/>
                    <a:pt x="927" y="790"/>
                  </a:cubicBezTo>
                  <a:lnTo>
                    <a:pt x="1064" y="924"/>
                  </a:lnTo>
                  <a:cubicBezTo>
                    <a:pt x="1064" y="924"/>
                    <a:pt x="1005" y="1002"/>
                    <a:pt x="927" y="1060"/>
                  </a:cubicBezTo>
                  <a:cubicBezTo>
                    <a:pt x="859" y="993"/>
                    <a:pt x="791" y="927"/>
                    <a:pt x="791" y="927"/>
                  </a:cubicBezTo>
                  <a:cubicBezTo>
                    <a:pt x="791" y="927"/>
                    <a:pt x="744" y="966"/>
                    <a:pt x="687" y="973"/>
                  </a:cubicBezTo>
                  <a:cubicBezTo>
                    <a:pt x="687" y="1069"/>
                    <a:pt x="687" y="1165"/>
                    <a:pt x="687" y="1165"/>
                  </a:cubicBezTo>
                  <a:cubicBezTo>
                    <a:pt x="687" y="1165"/>
                    <a:pt x="591" y="1180"/>
                    <a:pt x="495" y="1165"/>
                  </a:cubicBezTo>
                  <a:cubicBezTo>
                    <a:pt x="495" y="1165"/>
                    <a:pt x="495" y="1069"/>
                    <a:pt x="495" y="973"/>
                  </a:cubicBezTo>
                  <a:cubicBezTo>
                    <a:pt x="441" y="967"/>
                    <a:pt x="390" y="925"/>
                    <a:pt x="390" y="925"/>
                  </a:cubicBezTo>
                  <a:cubicBezTo>
                    <a:pt x="390" y="925"/>
                    <a:pt x="322" y="993"/>
                    <a:pt x="254" y="1062"/>
                  </a:cubicBezTo>
                  <a:cubicBezTo>
                    <a:pt x="177" y="1003"/>
                    <a:pt x="119" y="927"/>
                    <a:pt x="119" y="927"/>
                  </a:cubicBezTo>
                  <a:lnTo>
                    <a:pt x="257" y="789"/>
                  </a:lnTo>
                  <a:cubicBezTo>
                    <a:pt x="257" y="789"/>
                    <a:pt x="215" y="741"/>
                    <a:pt x="207" y="685"/>
                  </a:cubicBezTo>
                  <a:cubicBezTo>
                    <a:pt x="111" y="685"/>
                    <a:pt x="15" y="685"/>
                    <a:pt x="15" y="685"/>
                  </a:cubicBezTo>
                  <a:cubicBezTo>
                    <a:pt x="0" y="589"/>
                    <a:pt x="15" y="493"/>
                    <a:pt x="15" y="493"/>
                  </a:cubicBezTo>
                  <a:cubicBezTo>
                    <a:pt x="15" y="493"/>
                    <a:pt x="111" y="493"/>
                    <a:pt x="207" y="493"/>
                  </a:cubicBezTo>
                  <a:cubicBezTo>
                    <a:pt x="212" y="441"/>
                    <a:pt x="255" y="388"/>
                    <a:pt x="255" y="388"/>
                  </a:cubicBezTo>
                  <a:cubicBezTo>
                    <a:pt x="255" y="388"/>
                    <a:pt x="187" y="320"/>
                    <a:pt x="119" y="252"/>
                  </a:cubicBezTo>
                  <a:cubicBezTo>
                    <a:pt x="179" y="172"/>
                    <a:pt x="255" y="115"/>
                    <a:pt x="255" y="115"/>
                  </a:cubicBezTo>
                  <a:lnTo>
                    <a:pt x="393" y="253"/>
                  </a:lnTo>
                  <a:cubicBezTo>
                    <a:pt x="393" y="253"/>
                    <a:pt x="441" y="210"/>
                    <a:pt x="495" y="205"/>
                  </a:cubicBezTo>
                  <a:cubicBezTo>
                    <a:pt x="495" y="109"/>
                    <a:pt x="495" y="109"/>
                    <a:pt x="495" y="13"/>
                  </a:cubicBezTo>
                  <a:close/>
                </a:path>
              </a:pathLst>
            </a:custGeom>
            <a:solidFill>
              <a:srgbClr val="D5B8EA"/>
            </a:solidFill>
            <a:ln w="12700">
              <a:solidFill>
                <a:srgbClr val="9E5DC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Oval 548"/>
            <p:cNvSpPr>
              <a:spLocks noChangeArrowheads="1"/>
            </p:cNvSpPr>
            <p:nvPr/>
          </p:nvSpPr>
          <p:spPr bwMode="auto">
            <a:xfrm>
              <a:off x="4367213" y="2741613"/>
              <a:ext cx="304800" cy="304800"/>
            </a:xfrm>
            <a:prstGeom prst="ellipse">
              <a:avLst/>
            </a:prstGeom>
            <a:solidFill>
              <a:srgbClr val="F3FDF3"/>
            </a:solidFill>
            <a:ln w="12700">
              <a:solidFill>
                <a:srgbClr val="9E5DC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2" name="TextBox 141"/>
          <p:cNvSpPr txBox="1"/>
          <p:nvPr/>
        </p:nvSpPr>
        <p:spPr>
          <a:xfrm>
            <a:off x="4977986" y="1066800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>
              <a:defRPr sz="1600"/>
            </a:lvl1pPr>
          </a:lstStyle>
          <a:p>
            <a:r>
              <a:rPr lang="en-US" dirty="0" smtClean="0"/>
              <a:t>Request </a:t>
            </a:r>
            <a:r>
              <a:rPr lang="en-US" dirty="0"/>
              <a:t>data</a:t>
            </a:r>
            <a:br>
              <a:rPr lang="en-US" dirty="0"/>
            </a:br>
            <a:r>
              <a:rPr lang="en-US" dirty="0"/>
              <a:t>from backups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6798141" y="1066800"/>
            <a:ext cx="16546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>
              <a:defRPr sz="1600"/>
            </a:lvl1pPr>
          </a:lstStyle>
          <a:p>
            <a:r>
              <a:rPr lang="en-US" dirty="0" smtClean="0"/>
              <a:t>Add </a:t>
            </a:r>
            <a:r>
              <a:rPr lang="en-US" dirty="0"/>
              <a:t>new info to</a:t>
            </a:r>
            <a:br>
              <a:rPr lang="en-US" dirty="0"/>
            </a:br>
            <a:r>
              <a:rPr lang="en-US" dirty="0"/>
              <a:t>hash table &amp; log</a:t>
            </a:r>
          </a:p>
        </p:txBody>
      </p:sp>
      <p:cxnSp>
        <p:nvCxnSpPr>
          <p:cNvPr id="144" name="Straight Connector 143"/>
          <p:cNvCxnSpPr/>
          <p:nvPr/>
        </p:nvCxnSpPr>
        <p:spPr>
          <a:xfrm>
            <a:off x="5638800" y="1676400"/>
            <a:ext cx="0" cy="901367"/>
          </a:xfrm>
          <a:prstGeom prst="line">
            <a:avLst/>
          </a:prstGeom>
          <a:ln w="12700" cap="rnd">
            <a:prstDash val="sysDot"/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H="1">
            <a:off x="6858000" y="1651575"/>
            <a:ext cx="610578" cy="785459"/>
          </a:xfrm>
          <a:prstGeom prst="line">
            <a:avLst/>
          </a:prstGeom>
          <a:ln w="12700" cap="rnd">
            <a:prstDash val="sysDot"/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4495800" y="5791200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 smtClean="0"/>
              <a:t>Log new data</a:t>
            </a:r>
            <a:br>
              <a:rPr lang="en-US" sz="1600" dirty="0" smtClean="0"/>
            </a:br>
            <a:r>
              <a:rPr lang="en-US" sz="1600" dirty="0" smtClean="0"/>
              <a:t>to backups</a:t>
            </a:r>
            <a:endParaRPr lang="en-US" sz="1600" dirty="0"/>
          </a:p>
        </p:txBody>
      </p:sp>
      <p:sp>
        <p:nvSpPr>
          <p:cNvPr id="150" name="Freeform 149"/>
          <p:cNvSpPr/>
          <p:nvPr/>
        </p:nvSpPr>
        <p:spPr>
          <a:xfrm>
            <a:off x="4953000" y="3733800"/>
            <a:ext cx="2416444" cy="1143000"/>
          </a:xfrm>
          <a:custGeom>
            <a:avLst/>
            <a:gdLst>
              <a:gd name="connsiteX0" fmla="*/ 2131017 w 2131017"/>
              <a:gd name="connsiteY0" fmla="*/ 0 h 836909"/>
              <a:gd name="connsiteX1" fmla="*/ 0 w 2131017"/>
              <a:gd name="connsiteY1" fmla="*/ 836909 h 836909"/>
              <a:gd name="connsiteX0" fmla="*/ 2131017 w 2131066"/>
              <a:gd name="connsiteY0" fmla="*/ 0 h 836909"/>
              <a:gd name="connsiteX1" fmla="*/ 0 w 2131066"/>
              <a:gd name="connsiteY1" fmla="*/ 836909 h 836909"/>
              <a:gd name="connsiteX0" fmla="*/ 2131017 w 2131198"/>
              <a:gd name="connsiteY0" fmla="*/ 0 h 836909"/>
              <a:gd name="connsiteX1" fmla="*/ 0 w 2131198"/>
              <a:gd name="connsiteY1" fmla="*/ 836909 h 83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31198" h="836909">
                <a:moveTo>
                  <a:pt x="2131017" y="0"/>
                </a:moveTo>
                <a:cubicBezTo>
                  <a:pt x="2141995" y="781373"/>
                  <a:pt x="1657027" y="818828"/>
                  <a:pt x="0" y="836909"/>
                </a:cubicBezTo>
              </a:path>
            </a:pathLst>
          </a:custGeom>
          <a:ln>
            <a:solidFill>
              <a:srgbClr val="9E5DCF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5900219" y="518160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899"/>
                </a:solidFill>
              </a:rPr>
              <a:t>Recovery Master</a:t>
            </a:r>
            <a:endParaRPr lang="en-US" dirty="0">
              <a:solidFill>
                <a:srgbClr val="1F4899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619372" y="5189305"/>
            <a:ext cx="954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47224"/>
                </a:solidFill>
              </a:rPr>
              <a:t>Backup</a:t>
            </a:r>
            <a:endParaRPr lang="en-US" dirty="0">
              <a:solidFill>
                <a:srgbClr val="247224"/>
              </a:solidFill>
            </a:endParaRPr>
          </a:p>
        </p:txBody>
      </p:sp>
      <p:cxnSp>
        <p:nvCxnSpPr>
          <p:cNvPr id="153" name="Straight Connector 152"/>
          <p:cNvCxnSpPr/>
          <p:nvPr/>
        </p:nvCxnSpPr>
        <p:spPr>
          <a:xfrm flipV="1">
            <a:off x="5257800" y="4953000"/>
            <a:ext cx="0" cy="855078"/>
          </a:xfrm>
          <a:prstGeom prst="line">
            <a:avLst/>
          </a:prstGeom>
          <a:ln w="12700" cap="rnd">
            <a:prstDash val="sysDot"/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609600" y="5791200"/>
            <a:ext cx="1378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>
              <a:defRPr sz="1600"/>
            </a:lvl1pPr>
          </a:lstStyle>
          <a:p>
            <a:r>
              <a:rPr lang="en-US" dirty="0" smtClean="0"/>
              <a:t>Write </a:t>
            </a:r>
            <a:r>
              <a:rPr lang="en-US" dirty="0"/>
              <a:t>backup</a:t>
            </a:r>
            <a:br>
              <a:rPr lang="en-US" dirty="0"/>
            </a:br>
            <a:r>
              <a:rPr lang="en-US" dirty="0"/>
              <a:t>data to disk</a:t>
            </a:r>
          </a:p>
        </p:txBody>
      </p:sp>
      <p:cxnSp>
        <p:nvCxnSpPr>
          <p:cNvPr id="157" name="Straight Connector 156"/>
          <p:cNvCxnSpPr/>
          <p:nvPr/>
        </p:nvCxnSpPr>
        <p:spPr>
          <a:xfrm flipV="1">
            <a:off x="1421969" y="4572000"/>
            <a:ext cx="0" cy="1236078"/>
          </a:xfrm>
          <a:prstGeom prst="line">
            <a:avLst/>
          </a:prstGeom>
          <a:ln w="12700" cap="rnd">
            <a:prstDash val="sysDot"/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2886349" y="5791200"/>
            <a:ext cx="9236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>
              <a:defRPr sz="1600"/>
            </a:lvl1pPr>
          </a:lstStyle>
          <a:p>
            <a:r>
              <a:rPr lang="en-US" dirty="0" smtClean="0"/>
              <a:t>Receive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backup</a:t>
            </a:r>
            <a:br>
              <a:rPr lang="en-US" dirty="0"/>
            </a:br>
            <a:r>
              <a:rPr lang="en-US" dirty="0"/>
              <a:t>data</a:t>
            </a:r>
          </a:p>
        </p:txBody>
      </p:sp>
      <p:cxnSp>
        <p:nvCxnSpPr>
          <p:cNvPr id="161" name="Straight Connector 160"/>
          <p:cNvCxnSpPr/>
          <p:nvPr/>
        </p:nvCxnSpPr>
        <p:spPr>
          <a:xfrm flipV="1">
            <a:off x="3352800" y="4724400"/>
            <a:ext cx="0" cy="1083678"/>
          </a:xfrm>
          <a:prstGeom prst="line">
            <a:avLst/>
          </a:prstGeom>
          <a:ln w="12700" cap="rnd">
            <a:prstDash val="sysDot"/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3200400" y="2235953"/>
            <a:ext cx="990600" cy="0"/>
          </a:xfrm>
          <a:prstGeom prst="line">
            <a:avLst/>
          </a:prstGeom>
          <a:solidFill>
            <a:srgbClr val="FFE48F"/>
          </a:solidFill>
          <a:ln w="25400">
            <a:solidFill>
              <a:srgbClr val="F2B800"/>
            </a:solidFill>
            <a:miter lim="800000"/>
            <a:headEnd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64" name="Straight Connector 163"/>
          <p:cNvCxnSpPr/>
          <p:nvPr/>
        </p:nvCxnSpPr>
        <p:spPr>
          <a:xfrm>
            <a:off x="3200400" y="3021846"/>
            <a:ext cx="990600" cy="0"/>
          </a:xfrm>
          <a:prstGeom prst="line">
            <a:avLst/>
          </a:prstGeom>
          <a:solidFill>
            <a:srgbClr val="C9F7C9"/>
          </a:solidFill>
          <a:ln w="25400">
            <a:solidFill>
              <a:srgbClr val="15A715"/>
            </a:solidFill>
            <a:miter lim="800000"/>
            <a:headEnd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67" name="Straight Connector 166"/>
          <p:cNvCxnSpPr/>
          <p:nvPr/>
        </p:nvCxnSpPr>
        <p:spPr>
          <a:xfrm>
            <a:off x="3200400" y="3422267"/>
            <a:ext cx="990600" cy="0"/>
          </a:xfrm>
          <a:prstGeom prst="line">
            <a:avLst/>
          </a:prstGeom>
          <a:solidFill>
            <a:srgbClr val="FFB3B3"/>
          </a:solidFill>
          <a:ln w="25400">
            <a:solidFill>
              <a:srgbClr val="CC2E2E"/>
            </a:solidFill>
            <a:miter lim="800000"/>
            <a:headEnd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51" name="TextBox 50"/>
          <p:cNvSpPr txBox="1"/>
          <p:nvPr/>
        </p:nvSpPr>
        <p:spPr>
          <a:xfrm>
            <a:off x="3599630" y="990600"/>
            <a:ext cx="12009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 smtClean="0"/>
              <a:t>Respond</a:t>
            </a:r>
            <a:br>
              <a:rPr lang="en-US" sz="1600" dirty="0" smtClean="0"/>
            </a:br>
            <a:r>
              <a:rPr lang="en-US" sz="1600" dirty="0" smtClean="0"/>
              <a:t>to requests</a:t>
            </a:r>
            <a:br>
              <a:rPr lang="en-US" sz="1600" dirty="0" smtClean="0"/>
            </a:br>
            <a:r>
              <a:rPr lang="en-US" sz="1600" dirty="0" smtClean="0"/>
              <a:t>from</a:t>
            </a:r>
            <a:br>
              <a:rPr lang="en-US" sz="1600" dirty="0" smtClean="0"/>
            </a:br>
            <a:r>
              <a:rPr lang="en-US" sz="1600" dirty="0" smtClean="0"/>
              <a:t>masters</a:t>
            </a:r>
            <a:endParaRPr lang="en-US" sz="1600" dirty="0"/>
          </a:p>
        </p:txBody>
      </p:sp>
      <p:sp>
        <p:nvSpPr>
          <p:cNvPr id="172" name="Freeform 171"/>
          <p:cNvSpPr/>
          <p:nvPr/>
        </p:nvSpPr>
        <p:spPr>
          <a:xfrm>
            <a:off x="4370522" y="1627323"/>
            <a:ext cx="598962" cy="836908"/>
          </a:xfrm>
          <a:custGeom>
            <a:avLst/>
            <a:gdLst>
              <a:gd name="connsiteX0" fmla="*/ 216976 w 216976"/>
              <a:gd name="connsiteY0" fmla="*/ 0 h 790414"/>
              <a:gd name="connsiteX1" fmla="*/ 0 w 216976"/>
              <a:gd name="connsiteY1" fmla="*/ 790414 h 790414"/>
              <a:gd name="connsiteX0" fmla="*/ 216976 w 434279"/>
              <a:gd name="connsiteY0" fmla="*/ 0 h 790414"/>
              <a:gd name="connsiteX1" fmla="*/ 0 w 434279"/>
              <a:gd name="connsiteY1" fmla="*/ 790414 h 790414"/>
              <a:gd name="connsiteX0" fmla="*/ 216976 w 672319"/>
              <a:gd name="connsiteY0" fmla="*/ 0 h 790414"/>
              <a:gd name="connsiteX1" fmla="*/ 0 w 672319"/>
              <a:gd name="connsiteY1" fmla="*/ 790414 h 790414"/>
              <a:gd name="connsiteX0" fmla="*/ 216976 w 669578"/>
              <a:gd name="connsiteY0" fmla="*/ 0 h 790414"/>
              <a:gd name="connsiteX1" fmla="*/ 0 w 669578"/>
              <a:gd name="connsiteY1" fmla="*/ 790414 h 790414"/>
              <a:gd name="connsiteX0" fmla="*/ 100739 w 610054"/>
              <a:gd name="connsiteY0" fmla="*/ 0 h 852407"/>
              <a:gd name="connsiteX1" fmla="*/ 0 w 610054"/>
              <a:gd name="connsiteY1" fmla="*/ 852407 h 852407"/>
              <a:gd name="connsiteX0" fmla="*/ 77491 w 598962"/>
              <a:gd name="connsiteY0" fmla="*/ 0 h 836908"/>
              <a:gd name="connsiteX1" fmla="*/ 0 w 598962"/>
              <a:gd name="connsiteY1" fmla="*/ 836908 h 83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8962" h="836908">
                <a:moveTo>
                  <a:pt x="77491" y="0"/>
                </a:moveTo>
                <a:cubicBezTo>
                  <a:pt x="688382" y="149816"/>
                  <a:pt x="880820" y="555355"/>
                  <a:pt x="0" y="836908"/>
                </a:cubicBezTo>
              </a:path>
            </a:pathLst>
          </a:custGeom>
          <a:ln w="12700" cap="rnd">
            <a:prstDash val="sysDot"/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790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2057400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dirty="0" smtClean="0"/>
              <a:t>Performance measurements often wrong/counterintuitive</a:t>
            </a:r>
          </a:p>
          <a:p>
            <a:pPr>
              <a:spcBef>
                <a:spcPts val="1000"/>
              </a:spcBef>
            </a:pPr>
            <a:r>
              <a:rPr lang="en-US" dirty="0" smtClean="0"/>
              <a:t>Measure components of performance</a:t>
            </a:r>
          </a:p>
          <a:p>
            <a:pPr>
              <a:spcBef>
                <a:spcPts val="1000"/>
              </a:spcBef>
            </a:pPr>
            <a:r>
              <a:rPr lang="en-US" dirty="0" smtClean="0"/>
              <a:t>Understand </a:t>
            </a:r>
            <a:r>
              <a:rPr lang="en-US" i="1" dirty="0" smtClean="0"/>
              <a:t>why</a:t>
            </a:r>
            <a:r>
              <a:rPr lang="en-US" dirty="0" smtClean="0"/>
              <a:t> performance is what it 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26,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Deeper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038600" y="1512332"/>
            <a:ext cx="914400" cy="2590800"/>
          </a:xfrm>
          <a:prstGeom prst="roundRect">
            <a:avLst/>
          </a:prstGeom>
          <a:gradFill flip="none" rotWithShape="1">
            <a:gsLst>
              <a:gs pos="0">
                <a:srgbClr val="6F8CC7"/>
              </a:gs>
              <a:gs pos="100000">
                <a:srgbClr val="D9E3F7"/>
              </a:gs>
            </a:gsLst>
            <a:lin ang="16200000" scaled="1"/>
            <a:tileRect/>
          </a:gradFill>
          <a:ln w="12700">
            <a:solidFill>
              <a:srgbClr val="1B3F7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03329" y="4103132"/>
            <a:ext cx="1184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899"/>
                </a:solidFill>
              </a:rPr>
              <a:t>Hardware</a:t>
            </a:r>
            <a:endParaRPr lang="en-US" dirty="0">
              <a:solidFill>
                <a:srgbClr val="1F48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9209" y="1143000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899"/>
                </a:solidFill>
              </a:rPr>
              <a:t>Application</a:t>
            </a:r>
            <a:endParaRPr lang="en-US" dirty="0">
              <a:solidFill>
                <a:srgbClr val="1F4899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657600" y="2502932"/>
            <a:ext cx="1295400" cy="0"/>
          </a:xfrm>
          <a:prstGeom prst="line">
            <a:avLst/>
          </a:prstGeom>
          <a:ln w="254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38600" y="2960132"/>
            <a:ext cx="1295400" cy="0"/>
          </a:xfrm>
          <a:prstGeom prst="line">
            <a:avLst/>
          </a:prstGeom>
          <a:ln w="254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82973" y="1628001"/>
            <a:ext cx="2189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Want to understand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performance here?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161654" y="1978573"/>
            <a:ext cx="689675" cy="488196"/>
          </a:xfrm>
          <a:custGeom>
            <a:avLst/>
            <a:gdLst>
              <a:gd name="connsiteX0" fmla="*/ 0 w 689675"/>
              <a:gd name="connsiteY0" fmla="*/ 0 h 488196"/>
              <a:gd name="connsiteX1" fmla="*/ 689675 w 689675"/>
              <a:gd name="connsiteY1" fmla="*/ 488196 h 488196"/>
              <a:gd name="connsiteX0" fmla="*/ 0 w 689675"/>
              <a:gd name="connsiteY0" fmla="*/ 0 h 488196"/>
              <a:gd name="connsiteX1" fmla="*/ 689675 w 689675"/>
              <a:gd name="connsiteY1" fmla="*/ 488196 h 488196"/>
              <a:gd name="connsiteX0" fmla="*/ 0 w 689675"/>
              <a:gd name="connsiteY0" fmla="*/ 0 h 488196"/>
              <a:gd name="connsiteX1" fmla="*/ 689675 w 689675"/>
              <a:gd name="connsiteY1" fmla="*/ 488196 h 48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9675" h="488196">
                <a:moveTo>
                  <a:pt x="0" y="0"/>
                </a:moveTo>
                <a:cubicBezTo>
                  <a:pt x="503049" y="-1"/>
                  <a:pt x="680635" y="46494"/>
                  <a:pt x="689675" y="488196"/>
                </a:cubicBezTo>
              </a:path>
            </a:pathLst>
          </a:custGeom>
          <a:ln>
            <a:solidFill>
              <a:srgbClr val="A5001E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719147" y="2121932"/>
            <a:ext cx="1672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Then measure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down to here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 flipH="1">
            <a:off x="5105400" y="2426732"/>
            <a:ext cx="689675" cy="488196"/>
          </a:xfrm>
          <a:custGeom>
            <a:avLst/>
            <a:gdLst>
              <a:gd name="connsiteX0" fmla="*/ 0 w 689675"/>
              <a:gd name="connsiteY0" fmla="*/ 0 h 488196"/>
              <a:gd name="connsiteX1" fmla="*/ 689675 w 689675"/>
              <a:gd name="connsiteY1" fmla="*/ 488196 h 488196"/>
              <a:gd name="connsiteX0" fmla="*/ 0 w 689675"/>
              <a:gd name="connsiteY0" fmla="*/ 0 h 488196"/>
              <a:gd name="connsiteX1" fmla="*/ 689675 w 689675"/>
              <a:gd name="connsiteY1" fmla="*/ 488196 h 488196"/>
              <a:gd name="connsiteX0" fmla="*/ 0 w 689675"/>
              <a:gd name="connsiteY0" fmla="*/ 0 h 488196"/>
              <a:gd name="connsiteX1" fmla="*/ 689675 w 689675"/>
              <a:gd name="connsiteY1" fmla="*/ 488196 h 48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9675" h="488196">
                <a:moveTo>
                  <a:pt x="0" y="0"/>
                </a:moveTo>
                <a:cubicBezTo>
                  <a:pt x="503049" y="-1"/>
                  <a:pt x="680635" y="46494"/>
                  <a:pt x="689675" y="488196"/>
                </a:cubicBezTo>
              </a:path>
            </a:pathLst>
          </a:custGeom>
          <a:ln>
            <a:solidFill>
              <a:srgbClr val="A5001E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709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21, 2011</a:t>
            </a:r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RAMCloud</a:t>
            </a: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DF06AB-E0AB-421C-8F88-DE6759B11E65}" type="slidenum">
              <a:rPr lang="en-US"/>
              <a:pPr/>
              <a:t>57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Model Rationale</a:t>
            </a:r>
          </a:p>
        </p:txBody>
      </p:sp>
      <p:sp>
        <p:nvSpPr>
          <p:cNvPr id="230403" name="AutoShape 3"/>
          <p:cNvSpPr>
            <a:spLocks noChangeArrowheads="1"/>
          </p:cNvSpPr>
          <p:nvPr/>
        </p:nvSpPr>
        <p:spPr bwMode="auto">
          <a:xfrm>
            <a:off x="762000" y="1981200"/>
            <a:ext cx="7924800" cy="381000"/>
          </a:xfrm>
          <a:prstGeom prst="leftRightArrow">
            <a:avLst>
              <a:gd name="adj1" fmla="val 51037"/>
              <a:gd name="adj2" fmla="val 104578"/>
            </a:avLst>
          </a:prstGeom>
          <a:gradFill rotWithShape="1">
            <a:gsLst>
              <a:gs pos="0">
                <a:srgbClr val="E3EAF9"/>
              </a:gs>
              <a:gs pos="100000">
                <a:srgbClr val="4974CB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838200" y="5791200"/>
            <a:ext cx="703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/>
              <a:t>How to get best </a:t>
            </a:r>
            <a:r>
              <a:rPr lang="en-US" sz="2400" b="1">
                <a:solidFill>
                  <a:schemeClr val="folHlink"/>
                </a:solidFill>
              </a:rPr>
              <a:t>application-level</a:t>
            </a:r>
            <a:r>
              <a:rPr lang="en-US" sz="2400" b="1"/>
              <a:t> performance?</a:t>
            </a:r>
          </a:p>
        </p:txBody>
      </p:sp>
      <p:sp>
        <p:nvSpPr>
          <p:cNvPr id="230408" name="Text Box 8"/>
          <p:cNvSpPr txBox="1">
            <a:spLocks noChangeArrowheads="1"/>
          </p:cNvSpPr>
          <p:nvPr/>
        </p:nvSpPr>
        <p:spPr bwMode="auto">
          <a:xfrm>
            <a:off x="381000" y="1143000"/>
            <a:ext cx="263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Lower-level APIs</a:t>
            </a:r>
          </a:p>
          <a:p>
            <a:pPr algn="l"/>
            <a:r>
              <a:rPr lang="en-US"/>
              <a:t>Less server functionality</a:t>
            </a:r>
          </a:p>
        </p:txBody>
      </p:sp>
      <p:sp>
        <p:nvSpPr>
          <p:cNvPr id="230409" name="Text Box 9"/>
          <p:cNvSpPr txBox="1">
            <a:spLocks noChangeArrowheads="1"/>
          </p:cNvSpPr>
          <p:nvPr/>
        </p:nvSpPr>
        <p:spPr bwMode="auto">
          <a:xfrm>
            <a:off x="6477000" y="1143000"/>
            <a:ext cx="267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Higher-level APIs</a:t>
            </a:r>
          </a:p>
          <a:p>
            <a:pPr algn="l"/>
            <a:r>
              <a:rPr lang="en-US"/>
              <a:t>More server functionality</a:t>
            </a:r>
          </a:p>
        </p:txBody>
      </p:sp>
      <p:sp>
        <p:nvSpPr>
          <p:cNvPr id="230410" name="Rectangle 10"/>
          <p:cNvSpPr>
            <a:spLocks noChangeArrowheads="1"/>
          </p:cNvSpPr>
          <p:nvPr/>
        </p:nvSpPr>
        <p:spPr bwMode="auto">
          <a:xfrm>
            <a:off x="3657600" y="1066800"/>
            <a:ext cx="2133600" cy="533400"/>
          </a:xfrm>
          <a:prstGeom prst="rect">
            <a:avLst/>
          </a:prstGeom>
          <a:solidFill>
            <a:srgbClr val="F8F8F8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r>
              <a:rPr lang="en-US" b="1" dirty="0">
                <a:solidFill>
                  <a:schemeClr val="tx2"/>
                </a:solidFill>
              </a:rPr>
              <a:t>Key-value store</a:t>
            </a:r>
          </a:p>
        </p:txBody>
      </p:sp>
      <p:sp>
        <p:nvSpPr>
          <p:cNvPr id="230411" name="Rectangle 11"/>
          <p:cNvSpPr>
            <a:spLocks noChangeArrowheads="1"/>
          </p:cNvSpPr>
          <p:nvPr/>
        </p:nvSpPr>
        <p:spPr bwMode="auto">
          <a:xfrm>
            <a:off x="838200" y="3124200"/>
            <a:ext cx="3657600" cy="2514600"/>
          </a:xfrm>
          <a:prstGeom prst="rect">
            <a:avLst/>
          </a:prstGeom>
          <a:solidFill>
            <a:srgbClr val="F8F8F8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287338" indent="-287338" algn="l"/>
            <a:r>
              <a:rPr lang="en-US" b="1" dirty="0">
                <a:solidFill>
                  <a:schemeClr val="tx2"/>
                </a:solidFill>
              </a:rPr>
              <a:t>Distributed shared memory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:</a:t>
            </a:r>
          </a:p>
          <a:p>
            <a:pPr marL="287338" indent="-287338" algn="l">
              <a:lnSpc>
                <a:spcPct val="90000"/>
              </a:lnSpc>
              <a:spcBef>
                <a:spcPct val="25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en-US" b="1" dirty="0">
                <a:sym typeface="Wingdings" pitchFamily="2" charset="2"/>
              </a:rPr>
              <a:t>Server implementation easy</a:t>
            </a:r>
          </a:p>
          <a:p>
            <a:pPr marL="287338" indent="-287338" algn="l">
              <a:lnSpc>
                <a:spcPct val="90000"/>
              </a:lnSpc>
              <a:spcBef>
                <a:spcPct val="25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en-US" b="1" dirty="0">
                <a:sym typeface="Wingdings" pitchFamily="2" charset="2"/>
              </a:rPr>
              <a:t>Low-level performance good</a:t>
            </a:r>
          </a:p>
          <a:p>
            <a:pPr marL="287338" indent="-287338" algn="l">
              <a:lnSpc>
                <a:spcPct val="90000"/>
              </a:lnSpc>
              <a:spcBef>
                <a:spcPct val="25000"/>
              </a:spcBef>
              <a:buClr>
                <a:schemeClr val="folHlink"/>
              </a:buClr>
              <a:buFont typeface="Wingdings" pitchFamily="2" charset="2"/>
              <a:buChar char="û"/>
            </a:pPr>
            <a:r>
              <a:rPr lang="en-US" b="1" dirty="0">
                <a:sym typeface="Wingdings" pitchFamily="2" charset="2"/>
              </a:rPr>
              <a:t>APIs not convenient for applications</a:t>
            </a:r>
          </a:p>
          <a:p>
            <a:pPr marL="287338" indent="-287338" algn="l">
              <a:lnSpc>
                <a:spcPct val="90000"/>
              </a:lnSpc>
              <a:spcBef>
                <a:spcPct val="25000"/>
              </a:spcBef>
              <a:buClr>
                <a:schemeClr val="folHlink"/>
              </a:buClr>
              <a:buFont typeface="Wingdings" pitchFamily="2" charset="2"/>
              <a:buChar char="û"/>
            </a:pPr>
            <a:r>
              <a:rPr lang="en-US" b="1" dirty="0">
                <a:sym typeface="Wingdings" pitchFamily="2" charset="2"/>
              </a:rPr>
              <a:t>Lose performance in application-level synchronization</a:t>
            </a:r>
          </a:p>
        </p:txBody>
      </p:sp>
      <p:sp>
        <p:nvSpPr>
          <p:cNvPr id="230412" name="Rectangle 12"/>
          <p:cNvSpPr>
            <a:spLocks noChangeArrowheads="1"/>
          </p:cNvSpPr>
          <p:nvPr/>
        </p:nvSpPr>
        <p:spPr bwMode="auto">
          <a:xfrm>
            <a:off x="5181600" y="3124200"/>
            <a:ext cx="3505200" cy="1981200"/>
          </a:xfrm>
          <a:prstGeom prst="rect">
            <a:avLst/>
          </a:prstGeom>
          <a:solidFill>
            <a:srgbClr val="F8F8F8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287338" indent="-287338" algn="l"/>
            <a:r>
              <a:rPr lang="en-US" b="1" dirty="0">
                <a:solidFill>
                  <a:schemeClr val="tx2"/>
                </a:solidFill>
              </a:rPr>
              <a:t>Relational database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:</a:t>
            </a:r>
          </a:p>
          <a:p>
            <a:pPr marL="287338" indent="-287338" algn="l">
              <a:lnSpc>
                <a:spcPct val="90000"/>
              </a:lnSpc>
              <a:spcBef>
                <a:spcPct val="25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en-US" b="1" dirty="0">
                <a:sym typeface="Wingdings" pitchFamily="2" charset="2"/>
              </a:rPr>
              <a:t>Powerful facilities for apps</a:t>
            </a:r>
          </a:p>
          <a:p>
            <a:pPr marL="287338" indent="-287338" algn="l">
              <a:lnSpc>
                <a:spcPct val="90000"/>
              </a:lnSpc>
              <a:spcBef>
                <a:spcPct val="25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en-US" b="1" dirty="0">
                <a:sym typeface="Wingdings" pitchFamily="2" charset="2"/>
              </a:rPr>
              <a:t>Best RDBMS performance</a:t>
            </a:r>
          </a:p>
          <a:p>
            <a:pPr marL="287338" indent="-287338" algn="l">
              <a:lnSpc>
                <a:spcPct val="90000"/>
              </a:lnSpc>
              <a:spcBef>
                <a:spcPct val="25000"/>
              </a:spcBef>
              <a:buClr>
                <a:schemeClr val="folHlink"/>
              </a:buClr>
              <a:buFont typeface="Wingdings" pitchFamily="2" charset="2"/>
              <a:buChar char="û"/>
            </a:pPr>
            <a:r>
              <a:rPr lang="en-US" b="1" dirty="0">
                <a:sym typeface="Wingdings" pitchFamily="2" charset="2"/>
              </a:rPr>
              <a:t>Simple cases pay RDBMS performance</a:t>
            </a:r>
          </a:p>
          <a:p>
            <a:pPr marL="287338" indent="-287338" algn="l">
              <a:lnSpc>
                <a:spcPct val="90000"/>
              </a:lnSpc>
              <a:spcBef>
                <a:spcPct val="25000"/>
              </a:spcBef>
              <a:buClr>
                <a:schemeClr val="folHlink"/>
              </a:buClr>
              <a:buFont typeface="Wingdings" pitchFamily="2" charset="2"/>
              <a:buChar char="û"/>
            </a:pPr>
            <a:r>
              <a:rPr lang="en-US" b="1" dirty="0">
                <a:sym typeface="Wingdings" pitchFamily="2" charset="2"/>
              </a:rPr>
              <a:t>More complexity in servers</a:t>
            </a:r>
          </a:p>
        </p:txBody>
      </p:sp>
      <p:sp>
        <p:nvSpPr>
          <p:cNvPr id="230414" name="Line 14"/>
          <p:cNvSpPr>
            <a:spLocks noChangeShapeType="1"/>
          </p:cNvSpPr>
          <p:nvPr/>
        </p:nvSpPr>
        <p:spPr bwMode="auto">
          <a:xfrm>
            <a:off x="4724400" y="16002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415" name="Line 15"/>
          <p:cNvSpPr>
            <a:spLocks noChangeShapeType="1"/>
          </p:cNvSpPr>
          <p:nvPr/>
        </p:nvSpPr>
        <p:spPr bwMode="auto">
          <a:xfrm flipH="1" flipV="1">
            <a:off x="990600" y="23622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416" name="Line 16"/>
          <p:cNvSpPr>
            <a:spLocks noChangeShapeType="1"/>
          </p:cNvSpPr>
          <p:nvPr/>
        </p:nvSpPr>
        <p:spPr bwMode="auto">
          <a:xfrm flipV="1">
            <a:off x="8153400" y="23622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159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August 9, 2010</a:t>
            </a:r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RAMCloud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63D9E34-FD88-43CE-8318-CD77F67383DC}" type="slidenum">
              <a:rPr lang="en-US"/>
              <a:pPr/>
              <a:t>58</a:t>
            </a:fld>
            <a:endParaRPr lang="en-US"/>
          </a:p>
        </p:txBody>
      </p:sp>
      <p:sp>
        <p:nvSpPr>
          <p:cNvPr id="228396" name="Freeform 44"/>
          <p:cNvSpPr>
            <a:spLocks/>
          </p:cNvSpPr>
          <p:nvPr/>
        </p:nvSpPr>
        <p:spPr bwMode="auto">
          <a:xfrm>
            <a:off x="1447800" y="1371600"/>
            <a:ext cx="7010400" cy="4191000"/>
          </a:xfrm>
          <a:custGeom>
            <a:avLst/>
            <a:gdLst>
              <a:gd name="T0" fmla="*/ 0 w 4416"/>
              <a:gd name="T1" fmla="*/ 1392 h 2640"/>
              <a:gd name="T2" fmla="*/ 2976 w 4416"/>
              <a:gd name="T3" fmla="*/ 0 h 2640"/>
              <a:gd name="T4" fmla="*/ 4416 w 4416"/>
              <a:gd name="T5" fmla="*/ 0 h 2640"/>
              <a:gd name="T6" fmla="*/ 4416 w 4416"/>
              <a:gd name="T7" fmla="*/ 816 h 2640"/>
              <a:gd name="T8" fmla="*/ 672 w 4416"/>
              <a:gd name="T9" fmla="*/ 2640 h 2640"/>
              <a:gd name="T10" fmla="*/ 0 w 4416"/>
              <a:gd name="T11" fmla="*/ 2640 h 2640"/>
              <a:gd name="T12" fmla="*/ 0 w 4416"/>
              <a:gd name="T13" fmla="*/ 1392 h 2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16" h="2640">
                <a:moveTo>
                  <a:pt x="0" y="1392"/>
                </a:moveTo>
                <a:lnTo>
                  <a:pt x="2976" y="0"/>
                </a:lnTo>
                <a:lnTo>
                  <a:pt x="4416" y="0"/>
                </a:lnTo>
                <a:lnTo>
                  <a:pt x="4416" y="816"/>
                </a:lnTo>
                <a:lnTo>
                  <a:pt x="672" y="2640"/>
                </a:lnTo>
                <a:lnTo>
                  <a:pt x="0" y="2640"/>
                </a:lnTo>
                <a:lnTo>
                  <a:pt x="0" y="1392"/>
                </a:lnTo>
                <a:close/>
              </a:path>
            </a:pathLst>
          </a:custGeom>
          <a:solidFill>
            <a:srgbClr val="CCFFCC"/>
          </a:solidFill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397" name="Freeform 45"/>
          <p:cNvSpPr>
            <a:spLocks/>
          </p:cNvSpPr>
          <p:nvPr/>
        </p:nvSpPr>
        <p:spPr bwMode="auto">
          <a:xfrm>
            <a:off x="2514600" y="2667000"/>
            <a:ext cx="5943600" cy="2895600"/>
          </a:xfrm>
          <a:custGeom>
            <a:avLst/>
            <a:gdLst>
              <a:gd name="T0" fmla="*/ 0 w 3744"/>
              <a:gd name="T1" fmla="*/ 1824 h 1824"/>
              <a:gd name="T2" fmla="*/ 3744 w 3744"/>
              <a:gd name="T3" fmla="*/ 0 h 1824"/>
              <a:gd name="T4" fmla="*/ 3744 w 3744"/>
              <a:gd name="T5" fmla="*/ 1824 h 1824"/>
              <a:gd name="T6" fmla="*/ 0 w 3744"/>
              <a:gd name="T7" fmla="*/ 1824 h 1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44" h="1824">
                <a:moveTo>
                  <a:pt x="0" y="1824"/>
                </a:moveTo>
                <a:lnTo>
                  <a:pt x="3744" y="0"/>
                </a:lnTo>
                <a:lnTo>
                  <a:pt x="3744" y="1824"/>
                </a:lnTo>
                <a:lnTo>
                  <a:pt x="0" y="1824"/>
                </a:lnTo>
                <a:close/>
              </a:path>
            </a:pathLst>
          </a:custGeom>
          <a:solidFill>
            <a:srgbClr val="FFFFBB"/>
          </a:solidFill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395" name="Freeform 43"/>
          <p:cNvSpPr>
            <a:spLocks/>
          </p:cNvSpPr>
          <p:nvPr/>
        </p:nvSpPr>
        <p:spPr bwMode="auto">
          <a:xfrm>
            <a:off x="1447800" y="1371600"/>
            <a:ext cx="4724400" cy="2209800"/>
          </a:xfrm>
          <a:custGeom>
            <a:avLst/>
            <a:gdLst>
              <a:gd name="T0" fmla="*/ 0 w 2976"/>
              <a:gd name="T1" fmla="*/ 1392 h 1392"/>
              <a:gd name="T2" fmla="*/ 2976 w 2976"/>
              <a:gd name="T3" fmla="*/ 0 h 1392"/>
              <a:gd name="T4" fmla="*/ 0 w 2976"/>
              <a:gd name="T5" fmla="*/ 0 h 1392"/>
              <a:gd name="T6" fmla="*/ 0 w 2976"/>
              <a:gd name="T7" fmla="*/ 1392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76" h="1392">
                <a:moveTo>
                  <a:pt x="0" y="1392"/>
                </a:moveTo>
                <a:lnTo>
                  <a:pt x="2976" y="0"/>
                </a:lnTo>
                <a:lnTo>
                  <a:pt x="0" y="0"/>
                </a:lnTo>
                <a:lnTo>
                  <a:pt x="0" y="1392"/>
                </a:lnTo>
                <a:close/>
              </a:path>
            </a:pathLst>
          </a:custGeom>
          <a:solidFill>
            <a:srgbClr val="C9D7F4"/>
          </a:solidFill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Lowest TCO</a:t>
            </a:r>
          </a:p>
        </p:txBody>
      </p:sp>
      <p:sp>
        <p:nvSpPr>
          <p:cNvPr id="228364" name="Rectangle 12"/>
          <p:cNvSpPr>
            <a:spLocks noChangeArrowheads="1"/>
          </p:cNvSpPr>
          <p:nvPr/>
        </p:nvSpPr>
        <p:spPr bwMode="auto">
          <a:xfrm>
            <a:off x="1447800" y="1371600"/>
            <a:ext cx="7010400" cy="41910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5" name="Line 13"/>
          <p:cNvSpPr>
            <a:spLocks noChangeShapeType="1"/>
          </p:cNvSpPr>
          <p:nvPr/>
        </p:nvSpPr>
        <p:spPr bwMode="auto">
          <a:xfrm>
            <a:off x="1447800" y="4724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366" name="Line 14"/>
          <p:cNvSpPr>
            <a:spLocks noChangeShapeType="1"/>
          </p:cNvSpPr>
          <p:nvPr/>
        </p:nvSpPr>
        <p:spPr bwMode="auto">
          <a:xfrm>
            <a:off x="1447800" y="3886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367" name="Line 15"/>
          <p:cNvSpPr>
            <a:spLocks noChangeShapeType="1"/>
          </p:cNvSpPr>
          <p:nvPr/>
        </p:nvSpPr>
        <p:spPr bwMode="auto">
          <a:xfrm>
            <a:off x="1447800" y="3048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368" name="Line 16"/>
          <p:cNvSpPr>
            <a:spLocks noChangeShapeType="1"/>
          </p:cNvSpPr>
          <p:nvPr/>
        </p:nvSpPr>
        <p:spPr bwMode="auto">
          <a:xfrm>
            <a:off x="1447800" y="2209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>
            <a:off x="8382000" y="4724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370" name="Line 18"/>
          <p:cNvSpPr>
            <a:spLocks noChangeShapeType="1"/>
          </p:cNvSpPr>
          <p:nvPr/>
        </p:nvSpPr>
        <p:spPr bwMode="auto">
          <a:xfrm>
            <a:off x="8382000" y="3886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371" name="Line 19"/>
          <p:cNvSpPr>
            <a:spLocks noChangeShapeType="1"/>
          </p:cNvSpPr>
          <p:nvPr/>
        </p:nvSpPr>
        <p:spPr bwMode="auto">
          <a:xfrm>
            <a:off x="8382000" y="3048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372" name="Line 20"/>
          <p:cNvSpPr>
            <a:spLocks noChangeShapeType="1"/>
          </p:cNvSpPr>
          <p:nvPr/>
        </p:nvSpPr>
        <p:spPr bwMode="auto">
          <a:xfrm>
            <a:off x="8382000" y="2209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373" name="Line 21"/>
          <p:cNvSpPr>
            <a:spLocks noChangeShapeType="1"/>
          </p:cNvSpPr>
          <p:nvPr/>
        </p:nvSpPr>
        <p:spPr bwMode="auto">
          <a:xfrm flipV="1">
            <a:off x="3200400" y="54864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374" name="Line 22"/>
          <p:cNvSpPr>
            <a:spLocks noChangeShapeType="1"/>
          </p:cNvSpPr>
          <p:nvPr/>
        </p:nvSpPr>
        <p:spPr bwMode="auto">
          <a:xfrm flipV="1">
            <a:off x="4953000" y="54864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375" name="Line 23"/>
          <p:cNvSpPr>
            <a:spLocks noChangeShapeType="1"/>
          </p:cNvSpPr>
          <p:nvPr/>
        </p:nvSpPr>
        <p:spPr bwMode="auto">
          <a:xfrm flipV="1">
            <a:off x="6705600" y="54864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376" name="Line 24"/>
          <p:cNvSpPr>
            <a:spLocks noChangeShapeType="1"/>
          </p:cNvSpPr>
          <p:nvPr/>
        </p:nvSpPr>
        <p:spPr bwMode="auto">
          <a:xfrm flipV="1">
            <a:off x="3200400" y="13716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377" name="Line 25"/>
          <p:cNvSpPr>
            <a:spLocks noChangeShapeType="1"/>
          </p:cNvSpPr>
          <p:nvPr/>
        </p:nvSpPr>
        <p:spPr bwMode="auto">
          <a:xfrm flipV="1">
            <a:off x="4953000" y="13716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378" name="Line 26"/>
          <p:cNvSpPr>
            <a:spLocks noChangeShapeType="1"/>
          </p:cNvSpPr>
          <p:nvPr/>
        </p:nvSpPr>
        <p:spPr bwMode="auto">
          <a:xfrm flipV="1">
            <a:off x="6705600" y="13716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379" name="Text Box 27"/>
          <p:cNvSpPr txBox="1">
            <a:spLocks noChangeArrowheads="1"/>
          </p:cNvSpPr>
          <p:nvPr/>
        </p:nvSpPr>
        <p:spPr bwMode="auto">
          <a:xfrm>
            <a:off x="1279525" y="5638800"/>
            <a:ext cx="317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0.1</a:t>
            </a:r>
          </a:p>
        </p:txBody>
      </p:sp>
      <p:sp>
        <p:nvSpPr>
          <p:cNvPr id="228380" name="Text Box 28"/>
          <p:cNvSpPr txBox="1">
            <a:spLocks noChangeArrowheads="1"/>
          </p:cNvSpPr>
          <p:nvPr/>
        </p:nvSpPr>
        <p:spPr bwMode="auto">
          <a:xfrm>
            <a:off x="3133725" y="5638800"/>
            <a:ext cx="127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28381" name="Text Box 29"/>
          <p:cNvSpPr txBox="1">
            <a:spLocks noChangeArrowheads="1"/>
          </p:cNvSpPr>
          <p:nvPr/>
        </p:nvSpPr>
        <p:spPr bwMode="auto">
          <a:xfrm>
            <a:off x="4827588" y="5638800"/>
            <a:ext cx="25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228382" name="Text Box 30"/>
          <p:cNvSpPr txBox="1">
            <a:spLocks noChangeArrowheads="1"/>
          </p:cNvSpPr>
          <p:nvPr/>
        </p:nvSpPr>
        <p:spPr bwMode="auto">
          <a:xfrm>
            <a:off x="6513513" y="56388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228383" name="Text Box 31"/>
          <p:cNvSpPr txBox="1">
            <a:spLocks noChangeArrowheads="1"/>
          </p:cNvSpPr>
          <p:nvPr/>
        </p:nvSpPr>
        <p:spPr bwMode="auto">
          <a:xfrm>
            <a:off x="8205788" y="5638800"/>
            <a:ext cx="508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1000</a:t>
            </a:r>
          </a:p>
        </p:txBody>
      </p:sp>
      <p:sp>
        <p:nvSpPr>
          <p:cNvPr id="228384" name="Text Box 32"/>
          <p:cNvSpPr txBox="1">
            <a:spLocks noChangeArrowheads="1"/>
          </p:cNvSpPr>
          <p:nvPr/>
        </p:nvSpPr>
        <p:spPr bwMode="auto">
          <a:xfrm>
            <a:off x="1003300" y="5411788"/>
            <a:ext cx="317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0.1</a:t>
            </a:r>
          </a:p>
        </p:txBody>
      </p:sp>
      <p:sp>
        <p:nvSpPr>
          <p:cNvPr id="228385" name="Text Box 33"/>
          <p:cNvSpPr txBox="1">
            <a:spLocks noChangeArrowheads="1"/>
          </p:cNvSpPr>
          <p:nvPr/>
        </p:nvSpPr>
        <p:spPr bwMode="auto">
          <a:xfrm>
            <a:off x="1193800" y="4579938"/>
            <a:ext cx="127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28386" name="Text Box 34"/>
          <p:cNvSpPr txBox="1">
            <a:spLocks noChangeArrowheads="1"/>
          </p:cNvSpPr>
          <p:nvPr/>
        </p:nvSpPr>
        <p:spPr bwMode="auto">
          <a:xfrm>
            <a:off x="1066800" y="3741738"/>
            <a:ext cx="254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228387" name="Text Box 35"/>
          <p:cNvSpPr txBox="1">
            <a:spLocks noChangeArrowheads="1"/>
          </p:cNvSpPr>
          <p:nvPr/>
        </p:nvSpPr>
        <p:spPr bwMode="auto">
          <a:xfrm>
            <a:off x="939800" y="290195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228388" name="Text Box 36"/>
          <p:cNvSpPr txBox="1">
            <a:spLocks noChangeArrowheads="1"/>
          </p:cNvSpPr>
          <p:nvPr/>
        </p:nvSpPr>
        <p:spPr bwMode="auto">
          <a:xfrm>
            <a:off x="812800" y="2065338"/>
            <a:ext cx="508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1000</a:t>
            </a:r>
          </a:p>
        </p:txBody>
      </p:sp>
      <p:sp>
        <p:nvSpPr>
          <p:cNvPr id="228389" name="Text Box 37"/>
          <p:cNvSpPr txBox="1">
            <a:spLocks noChangeArrowheads="1"/>
          </p:cNvSpPr>
          <p:nvPr/>
        </p:nvSpPr>
        <p:spPr bwMode="auto">
          <a:xfrm>
            <a:off x="685800" y="1227138"/>
            <a:ext cx="635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10000</a:t>
            </a:r>
          </a:p>
        </p:txBody>
      </p:sp>
      <p:sp>
        <p:nvSpPr>
          <p:cNvPr id="228391" name="Text Box 39"/>
          <p:cNvSpPr txBox="1">
            <a:spLocks noChangeArrowheads="1"/>
          </p:cNvSpPr>
          <p:nvPr/>
        </p:nvSpPr>
        <p:spPr bwMode="auto">
          <a:xfrm>
            <a:off x="4267200" y="6308725"/>
            <a:ext cx="457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000"/>
              <a:t>from "Andersen et al., "FAWN: A Fast Array of Wimpy Nodes",</a:t>
            </a:r>
            <a:br>
              <a:rPr lang="en-US" sz="1000"/>
            </a:br>
            <a:r>
              <a:rPr lang="en-US" sz="1000"/>
              <a:t>Proc. 22nd Symposium on Operating System Principles, 2009, pp. 1-14. </a:t>
            </a:r>
          </a:p>
        </p:txBody>
      </p:sp>
      <p:sp>
        <p:nvSpPr>
          <p:cNvPr id="228392" name="Text Box 40"/>
          <p:cNvSpPr txBox="1">
            <a:spLocks noChangeArrowheads="1"/>
          </p:cNvSpPr>
          <p:nvPr/>
        </p:nvSpPr>
        <p:spPr bwMode="auto">
          <a:xfrm>
            <a:off x="3429000" y="5948363"/>
            <a:ext cx="3043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Query Rate (millions/sec)</a:t>
            </a:r>
          </a:p>
        </p:txBody>
      </p:sp>
      <p:sp>
        <p:nvSpPr>
          <p:cNvPr id="228393" name="Text Box 41"/>
          <p:cNvSpPr txBox="1">
            <a:spLocks noChangeArrowheads="1"/>
          </p:cNvSpPr>
          <p:nvPr/>
        </p:nvSpPr>
        <p:spPr bwMode="auto">
          <a:xfrm rot="-5400000">
            <a:off x="-579438" y="3306763"/>
            <a:ext cx="2073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Dataset Size (TB)</a:t>
            </a:r>
          </a:p>
        </p:txBody>
      </p:sp>
      <p:sp>
        <p:nvSpPr>
          <p:cNvPr id="228398" name="Text Box 46"/>
          <p:cNvSpPr txBox="1">
            <a:spLocks noChangeArrowheads="1"/>
          </p:cNvSpPr>
          <p:nvPr/>
        </p:nvSpPr>
        <p:spPr bwMode="auto">
          <a:xfrm>
            <a:off x="2273300" y="1887538"/>
            <a:ext cx="7524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 b="1"/>
              <a:t>Disk</a:t>
            </a:r>
          </a:p>
        </p:txBody>
      </p:sp>
      <p:sp>
        <p:nvSpPr>
          <p:cNvPr id="228401" name="Text Box 49"/>
          <p:cNvSpPr txBox="1">
            <a:spLocks noChangeArrowheads="1"/>
          </p:cNvSpPr>
          <p:nvPr/>
        </p:nvSpPr>
        <p:spPr bwMode="auto">
          <a:xfrm>
            <a:off x="4276725" y="3165475"/>
            <a:ext cx="9302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 b="1"/>
              <a:t>Flash</a:t>
            </a:r>
          </a:p>
        </p:txBody>
      </p:sp>
      <p:sp>
        <p:nvSpPr>
          <p:cNvPr id="228402" name="Text Box 50"/>
          <p:cNvSpPr txBox="1">
            <a:spLocks noChangeArrowheads="1"/>
          </p:cNvSpPr>
          <p:nvPr/>
        </p:nvSpPr>
        <p:spPr bwMode="auto">
          <a:xfrm>
            <a:off x="6475413" y="4297363"/>
            <a:ext cx="10683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 b="1"/>
              <a:t>DRAM</a:t>
            </a:r>
          </a:p>
        </p:txBody>
      </p:sp>
    </p:spTree>
    <p:extLst>
      <p:ext uri="{BB962C8B-B14F-4D97-AF65-F5344CB8AC3E}">
        <p14:creationId xmlns:p14="http://schemas.microsoft.com/office/powerpoint/2010/main" val="171665012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14, 2010</a:t>
            </a:r>
          </a:p>
        </p:txBody>
      </p:sp>
      <p:sp>
        <p:nvSpPr>
          <p:cNvPr id="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Latency vs. Ops/Sec.</a:t>
            </a:r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A6180C-4D1E-4F51-9C3A-BFE00198D1C3}" type="slidenum">
              <a:rPr lang="en-US"/>
              <a:pPr/>
              <a:t>59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Latency vs. Ops/sec</a:t>
            </a:r>
          </a:p>
        </p:txBody>
      </p:sp>
      <p:sp>
        <p:nvSpPr>
          <p:cNvPr id="261172" name="Text Box 52"/>
          <p:cNvSpPr txBox="1">
            <a:spLocks noChangeArrowheads="1"/>
          </p:cNvSpPr>
          <p:nvPr/>
        </p:nvSpPr>
        <p:spPr bwMode="auto">
          <a:xfrm>
            <a:off x="1201738" y="5630863"/>
            <a:ext cx="338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2</a:t>
            </a:r>
          </a:p>
        </p:txBody>
      </p:sp>
      <p:sp>
        <p:nvSpPr>
          <p:cNvPr id="261173" name="Text Box 53"/>
          <p:cNvSpPr txBox="1">
            <a:spLocks noChangeArrowheads="1"/>
          </p:cNvSpPr>
          <p:nvPr/>
        </p:nvSpPr>
        <p:spPr bwMode="auto">
          <a:xfrm>
            <a:off x="2116138" y="5630863"/>
            <a:ext cx="338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3</a:t>
            </a:r>
          </a:p>
        </p:txBody>
      </p:sp>
      <p:sp>
        <p:nvSpPr>
          <p:cNvPr id="261174" name="Text Box 54"/>
          <p:cNvSpPr txBox="1">
            <a:spLocks noChangeArrowheads="1"/>
          </p:cNvSpPr>
          <p:nvPr/>
        </p:nvSpPr>
        <p:spPr bwMode="auto">
          <a:xfrm>
            <a:off x="3030538" y="5630863"/>
            <a:ext cx="338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4</a:t>
            </a:r>
          </a:p>
        </p:txBody>
      </p:sp>
      <p:sp>
        <p:nvSpPr>
          <p:cNvPr id="261175" name="Text Box 55"/>
          <p:cNvSpPr txBox="1">
            <a:spLocks noChangeArrowheads="1"/>
          </p:cNvSpPr>
          <p:nvPr/>
        </p:nvSpPr>
        <p:spPr bwMode="auto">
          <a:xfrm>
            <a:off x="3944938" y="5630863"/>
            <a:ext cx="338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5</a:t>
            </a:r>
          </a:p>
        </p:txBody>
      </p:sp>
      <p:sp>
        <p:nvSpPr>
          <p:cNvPr id="261176" name="Text Box 56"/>
          <p:cNvSpPr txBox="1">
            <a:spLocks noChangeArrowheads="1"/>
          </p:cNvSpPr>
          <p:nvPr/>
        </p:nvSpPr>
        <p:spPr bwMode="auto">
          <a:xfrm>
            <a:off x="4859338" y="5630863"/>
            <a:ext cx="338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6</a:t>
            </a:r>
          </a:p>
        </p:txBody>
      </p:sp>
      <p:sp>
        <p:nvSpPr>
          <p:cNvPr id="261177" name="Text Box 57"/>
          <p:cNvSpPr txBox="1">
            <a:spLocks noChangeArrowheads="1"/>
          </p:cNvSpPr>
          <p:nvPr/>
        </p:nvSpPr>
        <p:spPr bwMode="auto">
          <a:xfrm>
            <a:off x="5773738" y="5630863"/>
            <a:ext cx="338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7</a:t>
            </a:r>
          </a:p>
        </p:txBody>
      </p:sp>
      <p:sp>
        <p:nvSpPr>
          <p:cNvPr id="261178" name="Text Box 58"/>
          <p:cNvSpPr txBox="1">
            <a:spLocks noChangeArrowheads="1"/>
          </p:cNvSpPr>
          <p:nvPr/>
        </p:nvSpPr>
        <p:spPr bwMode="auto">
          <a:xfrm>
            <a:off x="6688138" y="5630863"/>
            <a:ext cx="338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8</a:t>
            </a:r>
          </a:p>
        </p:txBody>
      </p:sp>
      <p:sp>
        <p:nvSpPr>
          <p:cNvPr id="261179" name="Text Box 59"/>
          <p:cNvSpPr txBox="1">
            <a:spLocks noChangeArrowheads="1"/>
          </p:cNvSpPr>
          <p:nvPr/>
        </p:nvSpPr>
        <p:spPr bwMode="auto">
          <a:xfrm>
            <a:off x="7602538" y="5630863"/>
            <a:ext cx="338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9</a:t>
            </a:r>
          </a:p>
        </p:txBody>
      </p:sp>
      <p:sp>
        <p:nvSpPr>
          <p:cNvPr id="261180" name="Text Box 60"/>
          <p:cNvSpPr txBox="1">
            <a:spLocks noChangeArrowheads="1"/>
          </p:cNvSpPr>
          <p:nvPr/>
        </p:nvSpPr>
        <p:spPr bwMode="auto">
          <a:xfrm>
            <a:off x="906463" y="5416550"/>
            <a:ext cx="3889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-2</a:t>
            </a:r>
          </a:p>
        </p:txBody>
      </p:sp>
      <p:sp>
        <p:nvSpPr>
          <p:cNvPr id="261181" name="Text Box 61"/>
          <p:cNvSpPr txBox="1">
            <a:spLocks noChangeArrowheads="1"/>
          </p:cNvSpPr>
          <p:nvPr/>
        </p:nvSpPr>
        <p:spPr bwMode="auto">
          <a:xfrm>
            <a:off x="906463" y="3740150"/>
            <a:ext cx="3889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-4</a:t>
            </a:r>
          </a:p>
        </p:txBody>
      </p:sp>
      <p:sp>
        <p:nvSpPr>
          <p:cNvPr id="261182" name="Text Box 62"/>
          <p:cNvSpPr txBox="1">
            <a:spLocks noChangeArrowheads="1"/>
          </p:cNvSpPr>
          <p:nvPr/>
        </p:nvSpPr>
        <p:spPr bwMode="auto">
          <a:xfrm>
            <a:off x="906463" y="2901950"/>
            <a:ext cx="3889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-5</a:t>
            </a:r>
          </a:p>
        </p:txBody>
      </p:sp>
      <p:sp>
        <p:nvSpPr>
          <p:cNvPr id="261183" name="Text Box 63"/>
          <p:cNvSpPr txBox="1">
            <a:spLocks noChangeArrowheads="1"/>
          </p:cNvSpPr>
          <p:nvPr/>
        </p:nvSpPr>
        <p:spPr bwMode="auto">
          <a:xfrm>
            <a:off x="906463" y="2063750"/>
            <a:ext cx="3889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-6</a:t>
            </a:r>
          </a:p>
        </p:txBody>
      </p:sp>
      <p:sp>
        <p:nvSpPr>
          <p:cNvPr id="261184" name="Text Box 64"/>
          <p:cNvSpPr txBox="1">
            <a:spLocks noChangeArrowheads="1"/>
          </p:cNvSpPr>
          <p:nvPr/>
        </p:nvSpPr>
        <p:spPr bwMode="auto">
          <a:xfrm>
            <a:off x="906463" y="1225550"/>
            <a:ext cx="3889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-7</a:t>
            </a:r>
          </a:p>
        </p:txBody>
      </p:sp>
      <p:sp>
        <p:nvSpPr>
          <p:cNvPr id="261188" name="Text Box 68"/>
          <p:cNvSpPr txBox="1">
            <a:spLocks noChangeArrowheads="1"/>
          </p:cNvSpPr>
          <p:nvPr/>
        </p:nvSpPr>
        <p:spPr bwMode="auto">
          <a:xfrm>
            <a:off x="2828925" y="5899150"/>
            <a:ext cx="341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Ops/sec. (small reads)</a:t>
            </a:r>
          </a:p>
        </p:txBody>
      </p:sp>
      <p:sp>
        <p:nvSpPr>
          <p:cNvPr id="261189" name="Text Box 69"/>
          <p:cNvSpPr txBox="1">
            <a:spLocks noChangeArrowheads="1"/>
          </p:cNvSpPr>
          <p:nvPr/>
        </p:nvSpPr>
        <p:spPr bwMode="auto">
          <a:xfrm rot="-5400000">
            <a:off x="-618331" y="3201194"/>
            <a:ext cx="2303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Latency (secs)</a:t>
            </a:r>
          </a:p>
        </p:txBody>
      </p:sp>
      <p:sp>
        <p:nvSpPr>
          <p:cNvPr id="261191" name="Text Box 71"/>
          <p:cNvSpPr txBox="1">
            <a:spLocks noChangeArrowheads="1"/>
          </p:cNvSpPr>
          <p:nvPr/>
        </p:nvSpPr>
        <p:spPr bwMode="auto">
          <a:xfrm>
            <a:off x="5299075" y="1498600"/>
            <a:ext cx="128905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/>
              <a:t>Main memory,</a:t>
            </a:r>
            <a:br>
              <a:rPr lang="en-US" sz="1600"/>
            </a:br>
            <a:r>
              <a:rPr lang="en-US" sz="1600"/>
              <a:t>one machine</a:t>
            </a:r>
          </a:p>
        </p:txBody>
      </p:sp>
      <p:grpSp>
        <p:nvGrpSpPr>
          <p:cNvPr id="261203" name="Group 83"/>
          <p:cNvGrpSpPr>
            <a:grpSpLocks/>
          </p:cNvGrpSpPr>
          <p:nvPr/>
        </p:nvGrpSpPr>
        <p:grpSpPr bwMode="auto">
          <a:xfrm>
            <a:off x="1371600" y="1363663"/>
            <a:ext cx="6400800" cy="4191000"/>
            <a:chOff x="1104" y="768"/>
            <a:chExt cx="4032" cy="2640"/>
          </a:xfrm>
        </p:grpSpPr>
        <p:sp>
          <p:nvSpPr>
            <p:cNvPr id="261152" name="Rectangle 32"/>
            <p:cNvSpPr>
              <a:spLocks noChangeArrowheads="1"/>
            </p:cNvSpPr>
            <p:nvPr/>
          </p:nvSpPr>
          <p:spPr bwMode="auto">
            <a:xfrm>
              <a:off x="1104" y="768"/>
              <a:ext cx="4032" cy="2640"/>
            </a:xfrm>
            <a:prstGeom prst="rect">
              <a:avLst/>
            </a:prstGeom>
            <a:noFill/>
            <a:ln w="158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53" name="Line 33"/>
            <p:cNvSpPr>
              <a:spLocks noChangeShapeType="1"/>
            </p:cNvSpPr>
            <p:nvPr/>
          </p:nvSpPr>
          <p:spPr bwMode="auto">
            <a:xfrm flipV="1">
              <a:off x="1680" y="3361"/>
              <a:ext cx="0" cy="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154" name="Line 34"/>
            <p:cNvSpPr>
              <a:spLocks noChangeShapeType="1"/>
            </p:cNvSpPr>
            <p:nvPr/>
          </p:nvSpPr>
          <p:spPr bwMode="auto">
            <a:xfrm flipV="1">
              <a:off x="2256" y="3361"/>
              <a:ext cx="0" cy="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155" name="Line 35"/>
            <p:cNvSpPr>
              <a:spLocks noChangeShapeType="1"/>
            </p:cNvSpPr>
            <p:nvPr/>
          </p:nvSpPr>
          <p:spPr bwMode="auto">
            <a:xfrm flipV="1">
              <a:off x="2832" y="3361"/>
              <a:ext cx="0" cy="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156" name="Line 36"/>
            <p:cNvSpPr>
              <a:spLocks noChangeShapeType="1"/>
            </p:cNvSpPr>
            <p:nvPr/>
          </p:nvSpPr>
          <p:spPr bwMode="auto">
            <a:xfrm flipV="1">
              <a:off x="3408" y="3361"/>
              <a:ext cx="0" cy="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157" name="Line 37"/>
            <p:cNvSpPr>
              <a:spLocks noChangeShapeType="1"/>
            </p:cNvSpPr>
            <p:nvPr/>
          </p:nvSpPr>
          <p:spPr bwMode="auto">
            <a:xfrm flipV="1">
              <a:off x="3984" y="3361"/>
              <a:ext cx="0" cy="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158" name="Line 38"/>
            <p:cNvSpPr>
              <a:spLocks noChangeShapeType="1"/>
            </p:cNvSpPr>
            <p:nvPr/>
          </p:nvSpPr>
          <p:spPr bwMode="auto">
            <a:xfrm flipV="1">
              <a:off x="4560" y="3361"/>
              <a:ext cx="0" cy="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159" name="Line 39"/>
            <p:cNvSpPr>
              <a:spLocks noChangeShapeType="1"/>
            </p:cNvSpPr>
            <p:nvPr/>
          </p:nvSpPr>
          <p:spPr bwMode="auto">
            <a:xfrm flipV="1">
              <a:off x="4560" y="768"/>
              <a:ext cx="0" cy="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160" name="Line 40"/>
            <p:cNvSpPr>
              <a:spLocks noChangeShapeType="1"/>
            </p:cNvSpPr>
            <p:nvPr/>
          </p:nvSpPr>
          <p:spPr bwMode="auto">
            <a:xfrm flipV="1">
              <a:off x="3984" y="768"/>
              <a:ext cx="0" cy="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161" name="Line 41"/>
            <p:cNvSpPr>
              <a:spLocks noChangeShapeType="1"/>
            </p:cNvSpPr>
            <p:nvPr/>
          </p:nvSpPr>
          <p:spPr bwMode="auto">
            <a:xfrm flipV="1">
              <a:off x="3408" y="768"/>
              <a:ext cx="0" cy="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162" name="Line 42"/>
            <p:cNvSpPr>
              <a:spLocks noChangeShapeType="1"/>
            </p:cNvSpPr>
            <p:nvPr/>
          </p:nvSpPr>
          <p:spPr bwMode="auto">
            <a:xfrm flipV="1">
              <a:off x="2832" y="768"/>
              <a:ext cx="0" cy="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163" name="Line 43"/>
            <p:cNvSpPr>
              <a:spLocks noChangeShapeType="1"/>
            </p:cNvSpPr>
            <p:nvPr/>
          </p:nvSpPr>
          <p:spPr bwMode="auto">
            <a:xfrm flipV="1">
              <a:off x="2256" y="768"/>
              <a:ext cx="0" cy="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164" name="Line 44"/>
            <p:cNvSpPr>
              <a:spLocks noChangeShapeType="1"/>
            </p:cNvSpPr>
            <p:nvPr/>
          </p:nvSpPr>
          <p:spPr bwMode="auto">
            <a:xfrm flipV="1">
              <a:off x="1680" y="768"/>
              <a:ext cx="0" cy="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165" name="Line 45"/>
            <p:cNvSpPr>
              <a:spLocks noChangeShapeType="1"/>
            </p:cNvSpPr>
            <p:nvPr/>
          </p:nvSpPr>
          <p:spPr bwMode="auto">
            <a:xfrm rot="5400000" flipV="1">
              <a:off x="1128" y="1272"/>
              <a:ext cx="0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166" name="Line 46"/>
            <p:cNvSpPr>
              <a:spLocks noChangeShapeType="1"/>
            </p:cNvSpPr>
            <p:nvPr/>
          </p:nvSpPr>
          <p:spPr bwMode="auto">
            <a:xfrm rot="5400000" flipV="1">
              <a:off x="1128" y="1800"/>
              <a:ext cx="0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167" name="Line 47"/>
            <p:cNvSpPr>
              <a:spLocks noChangeShapeType="1"/>
            </p:cNvSpPr>
            <p:nvPr/>
          </p:nvSpPr>
          <p:spPr bwMode="auto">
            <a:xfrm rot="5400000" flipV="1">
              <a:off x="1128" y="2328"/>
              <a:ext cx="0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169" name="Line 49"/>
            <p:cNvSpPr>
              <a:spLocks noChangeShapeType="1"/>
            </p:cNvSpPr>
            <p:nvPr/>
          </p:nvSpPr>
          <p:spPr bwMode="auto">
            <a:xfrm rot="5400000" flipV="1">
              <a:off x="5112" y="1800"/>
              <a:ext cx="0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170" name="Line 50"/>
            <p:cNvSpPr>
              <a:spLocks noChangeShapeType="1"/>
            </p:cNvSpPr>
            <p:nvPr/>
          </p:nvSpPr>
          <p:spPr bwMode="auto">
            <a:xfrm rot="5400000" flipV="1">
              <a:off x="5112" y="1272"/>
              <a:ext cx="0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200" name="Line 80"/>
            <p:cNvSpPr>
              <a:spLocks noChangeShapeType="1"/>
            </p:cNvSpPr>
            <p:nvPr/>
          </p:nvSpPr>
          <p:spPr bwMode="auto">
            <a:xfrm rot="5400000" flipV="1">
              <a:off x="1128" y="2856"/>
              <a:ext cx="0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201" name="Line 81"/>
            <p:cNvSpPr>
              <a:spLocks noChangeShapeType="1"/>
            </p:cNvSpPr>
            <p:nvPr/>
          </p:nvSpPr>
          <p:spPr bwMode="auto">
            <a:xfrm rot="5400000" flipV="1">
              <a:off x="5112" y="2328"/>
              <a:ext cx="0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202" name="Line 82"/>
            <p:cNvSpPr>
              <a:spLocks noChangeShapeType="1"/>
            </p:cNvSpPr>
            <p:nvPr/>
          </p:nvSpPr>
          <p:spPr bwMode="auto">
            <a:xfrm rot="5400000" flipV="1">
              <a:off x="5112" y="2856"/>
              <a:ext cx="0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1205" name="Text Box 85"/>
          <p:cNvSpPr txBox="1">
            <a:spLocks noChangeArrowheads="1"/>
          </p:cNvSpPr>
          <p:nvPr/>
        </p:nvSpPr>
        <p:spPr bwMode="auto">
          <a:xfrm>
            <a:off x="906463" y="4578350"/>
            <a:ext cx="3889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-3</a:t>
            </a:r>
          </a:p>
        </p:txBody>
      </p:sp>
      <p:sp>
        <p:nvSpPr>
          <p:cNvPr id="261221" name="Text Box 101"/>
          <p:cNvSpPr txBox="1">
            <a:spLocks noChangeArrowheads="1"/>
          </p:cNvSpPr>
          <p:nvPr/>
        </p:nvSpPr>
        <p:spPr bwMode="auto">
          <a:xfrm>
            <a:off x="6248400" y="2681288"/>
            <a:ext cx="117475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/>
              <a:t>RAMCloud,</a:t>
            </a:r>
            <a:br>
              <a:rPr lang="en-US" sz="1600"/>
            </a:br>
            <a:r>
              <a:rPr lang="en-US" sz="1600"/>
              <a:t>1000 servers</a:t>
            </a:r>
          </a:p>
        </p:txBody>
      </p:sp>
      <p:sp>
        <p:nvSpPr>
          <p:cNvPr id="261230" name="Text Box 110"/>
          <p:cNvSpPr txBox="1">
            <a:spLocks noChangeArrowheads="1"/>
          </p:cNvSpPr>
          <p:nvPr/>
        </p:nvSpPr>
        <p:spPr bwMode="auto">
          <a:xfrm>
            <a:off x="5638800" y="3433763"/>
            <a:ext cx="144780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/>
              <a:t>Flash,</a:t>
            </a:r>
            <a:br>
              <a:rPr lang="en-US" sz="1600"/>
            </a:br>
            <a:r>
              <a:rPr lang="en-US" sz="1600"/>
              <a:t>1000 servers</a:t>
            </a:r>
          </a:p>
        </p:txBody>
      </p:sp>
      <p:sp>
        <p:nvSpPr>
          <p:cNvPr id="261231" name="AutoShape 111"/>
          <p:cNvSpPr>
            <a:spLocks noChangeArrowheads="1"/>
          </p:cNvSpPr>
          <p:nvPr/>
        </p:nvSpPr>
        <p:spPr bwMode="auto">
          <a:xfrm rot="19689360" flipV="1">
            <a:off x="2438400" y="2362200"/>
            <a:ext cx="1524000" cy="457200"/>
          </a:xfrm>
          <a:prstGeom prst="rightArrow">
            <a:avLst>
              <a:gd name="adj1" fmla="val 50000"/>
              <a:gd name="adj2" fmla="val 83333"/>
            </a:avLst>
          </a:prstGeom>
          <a:gradFill rotWithShape="1">
            <a:gsLst>
              <a:gs pos="0">
                <a:srgbClr val="FFB3B3"/>
              </a:gs>
              <a:gs pos="100000">
                <a:srgbClr val="E53D3D">
                  <a:alpha val="75000"/>
                </a:srgbClr>
              </a:gs>
            </a:gsLst>
            <a:lin ang="0" scaled="1"/>
          </a:gradFill>
          <a:ln w="12700" algn="ctr">
            <a:solidFill>
              <a:srgbClr val="BC222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232" name="Text Box 112"/>
          <p:cNvSpPr txBox="1">
            <a:spLocks noChangeArrowheads="1"/>
          </p:cNvSpPr>
          <p:nvPr/>
        </p:nvSpPr>
        <p:spPr bwMode="auto">
          <a:xfrm>
            <a:off x="2438400" y="2163763"/>
            <a:ext cx="733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992727"/>
                </a:solidFill>
              </a:rPr>
              <a:t>Better</a:t>
            </a:r>
          </a:p>
        </p:txBody>
      </p:sp>
      <p:sp>
        <p:nvSpPr>
          <p:cNvPr id="261267" name="Oval 147"/>
          <p:cNvSpPr>
            <a:spLocks noChangeArrowheads="1"/>
          </p:cNvSpPr>
          <p:nvPr/>
        </p:nvSpPr>
        <p:spPr bwMode="auto">
          <a:xfrm>
            <a:off x="7467600" y="2743200"/>
            <a:ext cx="304800" cy="304800"/>
          </a:xfrm>
          <a:prstGeom prst="ellipse">
            <a:avLst/>
          </a:prstGeom>
          <a:solidFill>
            <a:srgbClr val="FF4D4D">
              <a:alpha val="75000"/>
            </a:srgbClr>
          </a:solidFill>
          <a:ln w="15875" algn="ctr">
            <a:solidFill>
              <a:srgbClr val="BC222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268" name="Oval 148"/>
          <p:cNvSpPr>
            <a:spLocks noChangeArrowheads="1"/>
          </p:cNvSpPr>
          <p:nvPr/>
        </p:nvSpPr>
        <p:spPr bwMode="auto">
          <a:xfrm>
            <a:off x="3733800" y="3581400"/>
            <a:ext cx="762000" cy="304800"/>
          </a:xfrm>
          <a:prstGeom prst="ellipse">
            <a:avLst/>
          </a:prstGeom>
          <a:solidFill>
            <a:srgbClr val="FFBB57">
              <a:alpha val="75000"/>
            </a:srgbClr>
          </a:solidFill>
          <a:ln w="15875" algn="ctr">
            <a:solidFill>
              <a:srgbClr val="E5941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269" name="Oval 149"/>
          <p:cNvSpPr>
            <a:spLocks noChangeArrowheads="1"/>
          </p:cNvSpPr>
          <p:nvPr/>
        </p:nvSpPr>
        <p:spPr bwMode="auto">
          <a:xfrm>
            <a:off x="6096000" y="3886200"/>
            <a:ext cx="533400" cy="533400"/>
          </a:xfrm>
          <a:prstGeom prst="ellipse">
            <a:avLst/>
          </a:prstGeom>
          <a:solidFill>
            <a:srgbClr val="FFBB57">
              <a:alpha val="75000"/>
            </a:srgbClr>
          </a:solidFill>
          <a:ln w="15875" algn="ctr">
            <a:solidFill>
              <a:srgbClr val="E5941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270" name="Oval 150"/>
          <p:cNvSpPr>
            <a:spLocks noChangeArrowheads="1"/>
          </p:cNvSpPr>
          <p:nvPr/>
        </p:nvSpPr>
        <p:spPr bwMode="auto">
          <a:xfrm>
            <a:off x="1905000" y="5181600"/>
            <a:ext cx="381000" cy="381000"/>
          </a:xfrm>
          <a:prstGeom prst="ellipse">
            <a:avLst/>
          </a:prstGeom>
          <a:solidFill>
            <a:srgbClr val="8FDB8F">
              <a:alpha val="75000"/>
            </a:srgbClr>
          </a:solidFill>
          <a:ln w="15875" algn="ctr">
            <a:solidFill>
              <a:srgbClr val="49AF4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271" name="Oval 151"/>
          <p:cNvSpPr>
            <a:spLocks noChangeArrowheads="1"/>
          </p:cNvSpPr>
          <p:nvPr/>
        </p:nvSpPr>
        <p:spPr bwMode="auto">
          <a:xfrm>
            <a:off x="4648200" y="5181600"/>
            <a:ext cx="381000" cy="381000"/>
          </a:xfrm>
          <a:prstGeom prst="ellipse">
            <a:avLst/>
          </a:prstGeom>
          <a:solidFill>
            <a:srgbClr val="8FDB8F">
              <a:alpha val="75000"/>
            </a:srgbClr>
          </a:solidFill>
          <a:ln w="15875" algn="ctr">
            <a:solidFill>
              <a:srgbClr val="49AF4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272" name="Oval 152"/>
          <p:cNvSpPr>
            <a:spLocks noChangeArrowheads="1"/>
          </p:cNvSpPr>
          <p:nvPr/>
        </p:nvSpPr>
        <p:spPr bwMode="auto">
          <a:xfrm>
            <a:off x="2819400" y="4343400"/>
            <a:ext cx="381000" cy="381000"/>
          </a:xfrm>
          <a:prstGeom prst="ellipse">
            <a:avLst/>
          </a:prstGeom>
          <a:solidFill>
            <a:srgbClr val="8FDB8F">
              <a:alpha val="75000"/>
            </a:srgbClr>
          </a:solidFill>
          <a:ln w="15875" algn="ctr">
            <a:solidFill>
              <a:srgbClr val="49AF4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274" name="Oval 154"/>
          <p:cNvSpPr>
            <a:spLocks noChangeArrowheads="1"/>
          </p:cNvSpPr>
          <p:nvPr/>
        </p:nvSpPr>
        <p:spPr bwMode="auto">
          <a:xfrm>
            <a:off x="5562600" y="4724400"/>
            <a:ext cx="381000" cy="381000"/>
          </a:xfrm>
          <a:prstGeom prst="ellipse">
            <a:avLst/>
          </a:prstGeom>
          <a:solidFill>
            <a:srgbClr val="8FDB8F">
              <a:alpha val="75000"/>
            </a:srgbClr>
          </a:solidFill>
          <a:ln w="15875" algn="ctr">
            <a:solidFill>
              <a:srgbClr val="49AF4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275" name="Oval 155"/>
          <p:cNvSpPr>
            <a:spLocks noChangeArrowheads="1"/>
          </p:cNvSpPr>
          <p:nvPr/>
        </p:nvSpPr>
        <p:spPr bwMode="auto">
          <a:xfrm>
            <a:off x="5638800" y="1257300"/>
            <a:ext cx="609600" cy="228600"/>
          </a:xfrm>
          <a:prstGeom prst="ellipse">
            <a:avLst/>
          </a:prstGeom>
          <a:solidFill>
            <a:srgbClr val="95B5E3">
              <a:alpha val="75000"/>
            </a:srgbClr>
          </a:solidFill>
          <a:ln w="15875" algn="ctr">
            <a:solidFill>
              <a:srgbClr val="5782C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277" name="Text Box 157"/>
          <p:cNvSpPr txBox="1">
            <a:spLocks noChangeArrowheads="1"/>
          </p:cNvSpPr>
          <p:nvPr/>
        </p:nvSpPr>
        <p:spPr bwMode="auto">
          <a:xfrm>
            <a:off x="3505200" y="3124200"/>
            <a:ext cx="121920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/>
              <a:t>Flash,</a:t>
            </a:r>
            <a:br>
              <a:rPr lang="en-US" sz="1600"/>
            </a:br>
            <a:r>
              <a:rPr lang="en-US" sz="1600"/>
              <a:t>one machine</a:t>
            </a:r>
          </a:p>
        </p:txBody>
      </p:sp>
      <p:sp>
        <p:nvSpPr>
          <p:cNvPr id="261278" name="Text Box 158"/>
          <p:cNvSpPr txBox="1">
            <a:spLocks noChangeArrowheads="1"/>
          </p:cNvSpPr>
          <p:nvPr/>
        </p:nvSpPr>
        <p:spPr bwMode="auto">
          <a:xfrm>
            <a:off x="6477000" y="4953000"/>
            <a:ext cx="123190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600"/>
              <a:t>5000 disks,</a:t>
            </a:r>
            <a:br>
              <a:rPr lang="en-US" sz="1600"/>
            </a:br>
            <a:r>
              <a:rPr lang="en-US" sz="1600"/>
              <a:t>1000 servers,</a:t>
            </a:r>
          </a:p>
        </p:txBody>
      </p:sp>
      <p:sp>
        <p:nvSpPr>
          <p:cNvPr id="261279" name="Line 159"/>
          <p:cNvSpPr>
            <a:spLocks noChangeShapeType="1"/>
          </p:cNvSpPr>
          <p:nvPr/>
        </p:nvSpPr>
        <p:spPr bwMode="auto">
          <a:xfrm flipH="1" flipV="1">
            <a:off x="5946775" y="5002213"/>
            <a:ext cx="430213" cy="61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280" name="Line 160"/>
          <p:cNvSpPr>
            <a:spLocks noChangeShapeType="1"/>
          </p:cNvSpPr>
          <p:nvPr/>
        </p:nvSpPr>
        <p:spPr bwMode="auto">
          <a:xfrm flipH="1">
            <a:off x="5062538" y="5256213"/>
            <a:ext cx="1322387" cy="128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281" name="Text Box 161"/>
          <p:cNvSpPr txBox="1">
            <a:spLocks noChangeArrowheads="1"/>
          </p:cNvSpPr>
          <p:nvPr/>
        </p:nvSpPr>
        <p:spPr bwMode="auto">
          <a:xfrm>
            <a:off x="1504950" y="3784600"/>
            <a:ext cx="116205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/>
              <a:t>5 disks,</a:t>
            </a:r>
            <a:br>
              <a:rPr lang="en-US" sz="1600"/>
            </a:br>
            <a:r>
              <a:rPr lang="en-US" sz="1600"/>
              <a:t>one machine</a:t>
            </a:r>
          </a:p>
        </p:txBody>
      </p:sp>
      <p:sp>
        <p:nvSpPr>
          <p:cNvPr id="261282" name="Line 162"/>
          <p:cNvSpPr>
            <a:spLocks noChangeShapeType="1"/>
          </p:cNvSpPr>
          <p:nvPr/>
        </p:nvSpPr>
        <p:spPr bwMode="auto">
          <a:xfrm flipH="1">
            <a:off x="2089150" y="4267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283" name="Line 163"/>
          <p:cNvSpPr>
            <a:spLocks noChangeShapeType="1"/>
          </p:cNvSpPr>
          <p:nvPr/>
        </p:nvSpPr>
        <p:spPr bwMode="auto">
          <a:xfrm>
            <a:off x="2427288" y="4267200"/>
            <a:ext cx="315912" cy="155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284" name="Line 164"/>
          <p:cNvSpPr>
            <a:spLocks noChangeShapeType="1"/>
          </p:cNvSpPr>
          <p:nvPr/>
        </p:nvSpPr>
        <p:spPr bwMode="auto">
          <a:xfrm>
            <a:off x="2362200" y="53721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sm" len="lg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285" name="Text Box 165"/>
          <p:cNvSpPr txBox="1">
            <a:spLocks noChangeArrowheads="1"/>
          </p:cNvSpPr>
          <p:nvPr/>
        </p:nvSpPr>
        <p:spPr bwMode="auto">
          <a:xfrm>
            <a:off x="3070225" y="5260975"/>
            <a:ext cx="949325" cy="2206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0" rIns="4572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/>
              <a:t>No cache</a:t>
            </a:r>
          </a:p>
        </p:txBody>
      </p:sp>
      <p:sp>
        <p:nvSpPr>
          <p:cNvPr id="261286" name="Line 166"/>
          <p:cNvSpPr>
            <a:spLocks noChangeShapeType="1"/>
          </p:cNvSpPr>
          <p:nvPr/>
        </p:nvSpPr>
        <p:spPr bwMode="auto">
          <a:xfrm>
            <a:off x="3233738" y="4594225"/>
            <a:ext cx="2274887" cy="303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sm" len="lg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287" name="Text Box 167"/>
          <p:cNvSpPr txBox="1">
            <a:spLocks noChangeArrowheads="1"/>
          </p:cNvSpPr>
          <p:nvPr/>
        </p:nvSpPr>
        <p:spPr bwMode="auto">
          <a:xfrm>
            <a:off x="3984625" y="4519613"/>
            <a:ext cx="871538" cy="441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0" rIns="4572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/>
              <a:t>Cache,</a:t>
            </a:r>
            <a:br>
              <a:rPr lang="en-US" sz="1600"/>
            </a:br>
            <a:r>
              <a:rPr lang="en-US" sz="1600"/>
              <a:t>90% hits</a:t>
            </a:r>
          </a:p>
        </p:txBody>
      </p:sp>
    </p:spTree>
    <p:extLst>
      <p:ext uri="{BB962C8B-B14F-4D97-AF65-F5344CB8AC3E}">
        <p14:creationId xmlns:p14="http://schemas.microsoft.com/office/powerpoint/2010/main" val="220153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Example Configurations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325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$100-200K today:</a:t>
            </a:r>
          </a:p>
          <a:p>
            <a:pPr lvl="1"/>
            <a:r>
              <a:rPr lang="en-US" dirty="0" smtClean="0"/>
              <a:t>One year of Amazon customer orders</a:t>
            </a:r>
          </a:p>
          <a:p>
            <a:pPr lvl="1"/>
            <a:r>
              <a:rPr lang="en-US" dirty="0" smtClean="0"/>
              <a:t>One year of United flight reservations</a:t>
            </a:r>
          </a:p>
        </p:txBody>
      </p:sp>
      <p:sp>
        <p:nvSpPr>
          <p:cNvPr id="717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October 2, 2012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4290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RAMCloud</a:t>
            </a:r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Slide </a:t>
            </a:r>
            <a:fld id="{43B05091-8AFD-4993-AAF4-F061EA491B4A}" type="slidenum">
              <a:rPr lang="en-US">
                <a:solidFill>
                  <a:schemeClr val="bg2"/>
                </a:solidFill>
              </a:rPr>
              <a:pPr eaLnBrk="1" hangingPunct="1"/>
              <a:t>6</a:t>
            </a:fld>
            <a:endParaRPr lang="en-US">
              <a:solidFill>
                <a:schemeClr val="bg2"/>
              </a:solidFill>
            </a:endParaRPr>
          </a:p>
        </p:txBody>
      </p:sp>
      <p:graphicFrame>
        <p:nvGraphicFramePr>
          <p:cNvPr id="121963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145799"/>
              </p:ext>
            </p:extLst>
          </p:nvPr>
        </p:nvGraphicFramePr>
        <p:xfrm>
          <a:off x="1752600" y="1600200"/>
          <a:ext cx="5257800" cy="2743200"/>
        </p:xfrm>
        <a:graphic>
          <a:graphicData uri="http://schemas.openxmlformats.org/drawingml/2006/table">
            <a:tbl>
              <a:tblPr/>
              <a:tblGrid>
                <a:gridCol w="2565400"/>
                <a:gridCol w="1233488"/>
                <a:gridCol w="145891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2010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2015-2020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 servers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GB/server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24GB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256GB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capacity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48TB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1PB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server cost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$3.1M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$6M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$/GB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$65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67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14, 2010</a:t>
            </a:r>
          </a:p>
        </p:txBody>
      </p:sp>
      <p:sp>
        <p:nvSpPr>
          <p:cNvPr id="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Latency vs. Ops/Sec.</a:t>
            </a:r>
          </a:p>
        </p:txBody>
      </p:sp>
      <p:sp>
        <p:nvSpPr>
          <p:cNvPr id="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75C1E6D-BB74-4670-83C3-9BE75421C29C}" type="slidenum">
              <a:rPr lang="en-US"/>
              <a:pPr/>
              <a:t>60</a:t>
            </a:fld>
            <a:endParaRPr 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Latency vs. Ops/sec</a:t>
            </a:r>
          </a:p>
        </p:txBody>
      </p:sp>
      <p:sp>
        <p:nvSpPr>
          <p:cNvPr id="266243" name="Text Box 3"/>
          <p:cNvSpPr txBox="1">
            <a:spLocks noChangeArrowheads="1"/>
          </p:cNvSpPr>
          <p:nvPr/>
        </p:nvSpPr>
        <p:spPr bwMode="auto">
          <a:xfrm>
            <a:off x="1201738" y="5630863"/>
            <a:ext cx="338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2</a:t>
            </a:r>
          </a:p>
        </p:txBody>
      </p:sp>
      <p:sp>
        <p:nvSpPr>
          <p:cNvPr id="266244" name="Text Box 4"/>
          <p:cNvSpPr txBox="1">
            <a:spLocks noChangeArrowheads="1"/>
          </p:cNvSpPr>
          <p:nvPr/>
        </p:nvSpPr>
        <p:spPr bwMode="auto">
          <a:xfrm>
            <a:off x="2116138" y="5630863"/>
            <a:ext cx="338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3</a:t>
            </a:r>
          </a:p>
        </p:txBody>
      </p:sp>
      <p:sp>
        <p:nvSpPr>
          <p:cNvPr id="266245" name="Text Box 5"/>
          <p:cNvSpPr txBox="1">
            <a:spLocks noChangeArrowheads="1"/>
          </p:cNvSpPr>
          <p:nvPr/>
        </p:nvSpPr>
        <p:spPr bwMode="auto">
          <a:xfrm>
            <a:off x="3030538" y="5630863"/>
            <a:ext cx="338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4</a:t>
            </a:r>
          </a:p>
        </p:txBody>
      </p:sp>
      <p:sp>
        <p:nvSpPr>
          <p:cNvPr id="266246" name="Text Box 6"/>
          <p:cNvSpPr txBox="1">
            <a:spLocks noChangeArrowheads="1"/>
          </p:cNvSpPr>
          <p:nvPr/>
        </p:nvSpPr>
        <p:spPr bwMode="auto">
          <a:xfrm>
            <a:off x="3944938" y="5630863"/>
            <a:ext cx="338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5</a:t>
            </a:r>
          </a:p>
        </p:txBody>
      </p:sp>
      <p:sp>
        <p:nvSpPr>
          <p:cNvPr id="266247" name="Text Box 7"/>
          <p:cNvSpPr txBox="1">
            <a:spLocks noChangeArrowheads="1"/>
          </p:cNvSpPr>
          <p:nvPr/>
        </p:nvSpPr>
        <p:spPr bwMode="auto">
          <a:xfrm>
            <a:off x="4859338" y="5630863"/>
            <a:ext cx="338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6</a:t>
            </a:r>
          </a:p>
        </p:txBody>
      </p:sp>
      <p:sp>
        <p:nvSpPr>
          <p:cNvPr id="266248" name="Text Box 8"/>
          <p:cNvSpPr txBox="1">
            <a:spLocks noChangeArrowheads="1"/>
          </p:cNvSpPr>
          <p:nvPr/>
        </p:nvSpPr>
        <p:spPr bwMode="auto">
          <a:xfrm>
            <a:off x="5773738" y="5630863"/>
            <a:ext cx="338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7</a:t>
            </a:r>
          </a:p>
        </p:txBody>
      </p:sp>
      <p:sp>
        <p:nvSpPr>
          <p:cNvPr id="266249" name="Text Box 9"/>
          <p:cNvSpPr txBox="1">
            <a:spLocks noChangeArrowheads="1"/>
          </p:cNvSpPr>
          <p:nvPr/>
        </p:nvSpPr>
        <p:spPr bwMode="auto">
          <a:xfrm>
            <a:off x="6688138" y="5630863"/>
            <a:ext cx="338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8</a:t>
            </a:r>
          </a:p>
        </p:txBody>
      </p:sp>
      <p:sp>
        <p:nvSpPr>
          <p:cNvPr id="266250" name="Text Box 10"/>
          <p:cNvSpPr txBox="1">
            <a:spLocks noChangeArrowheads="1"/>
          </p:cNvSpPr>
          <p:nvPr/>
        </p:nvSpPr>
        <p:spPr bwMode="auto">
          <a:xfrm>
            <a:off x="7602538" y="5630863"/>
            <a:ext cx="338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9</a:t>
            </a:r>
          </a:p>
        </p:txBody>
      </p:sp>
      <p:sp>
        <p:nvSpPr>
          <p:cNvPr id="266251" name="Text Box 11"/>
          <p:cNvSpPr txBox="1">
            <a:spLocks noChangeArrowheads="1"/>
          </p:cNvSpPr>
          <p:nvPr/>
        </p:nvSpPr>
        <p:spPr bwMode="auto">
          <a:xfrm>
            <a:off x="906463" y="5416550"/>
            <a:ext cx="3889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-7</a:t>
            </a:r>
          </a:p>
        </p:txBody>
      </p:sp>
      <p:sp>
        <p:nvSpPr>
          <p:cNvPr id="266252" name="Text Box 12"/>
          <p:cNvSpPr txBox="1">
            <a:spLocks noChangeArrowheads="1"/>
          </p:cNvSpPr>
          <p:nvPr/>
        </p:nvSpPr>
        <p:spPr bwMode="auto">
          <a:xfrm>
            <a:off x="906463" y="3740150"/>
            <a:ext cx="3889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-5</a:t>
            </a:r>
          </a:p>
        </p:txBody>
      </p:sp>
      <p:sp>
        <p:nvSpPr>
          <p:cNvPr id="266253" name="Text Box 13"/>
          <p:cNvSpPr txBox="1">
            <a:spLocks noChangeArrowheads="1"/>
          </p:cNvSpPr>
          <p:nvPr/>
        </p:nvSpPr>
        <p:spPr bwMode="auto">
          <a:xfrm>
            <a:off x="906463" y="2901950"/>
            <a:ext cx="3889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-4</a:t>
            </a:r>
          </a:p>
        </p:txBody>
      </p:sp>
      <p:sp>
        <p:nvSpPr>
          <p:cNvPr id="266254" name="Text Box 14"/>
          <p:cNvSpPr txBox="1">
            <a:spLocks noChangeArrowheads="1"/>
          </p:cNvSpPr>
          <p:nvPr/>
        </p:nvSpPr>
        <p:spPr bwMode="auto">
          <a:xfrm>
            <a:off x="906463" y="2063750"/>
            <a:ext cx="3889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-3</a:t>
            </a:r>
          </a:p>
        </p:txBody>
      </p:sp>
      <p:sp>
        <p:nvSpPr>
          <p:cNvPr id="266255" name="Text Box 15"/>
          <p:cNvSpPr txBox="1">
            <a:spLocks noChangeArrowheads="1"/>
          </p:cNvSpPr>
          <p:nvPr/>
        </p:nvSpPr>
        <p:spPr bwMode="auto">
          <a:xfrm>
            <a:off x="906463" y="1225550"/>
            <a:ext cx="3889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-2</a:t>
            </a:r>
          </a:p>
        </p:txBody>
      </p:sp>
      <p:sp>
        <p:nvSpPr>
          <p:cNvPr id="266256" name="Text Box 16"/>
          <p:cNvSpPr txBox="1">
            <a:spLocks noChangeArrowheads="1"/>
          </p:cNvSpPr>
          <p:nvPr/>
        </p:nvSpPr>
        <p:spPr bwMode="auto">
          <a:xfrm>
            <a:off x="2828925" y="5899150"/>
            <a:ext cx="341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Ops/sec. (small reads)</a:t>
            </a:r>
          </a:p>
        </p:txBody>
      </p:sp>
      <p:sp>
        <p:nvSpPr>
          <p:cNvPr id="266257" name="Text Box 17"/>
          <p:cNvSpPr txBox="1">
            <a:spLocks noChangeArrowheads="1"/>
          </p:cNvSpPr>
          <p:nvPr/>
        </p:nvSpPr>
        <p:spPr bwMode="auto">
          <a:xfrm rot="-5400000">
            <a:off x="-618331" y="3201194"/>
            <a:ext cx="2303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Latency (secs)</a:t>
            </a:r>
          </a:p>
        </p:txBody>
      </p:sp>
      <p:sp>
        <p:nvSpPr>
          <p:cNvPr id="266258" name="Text Box 18"/>
          <p:cNvSpPr txBox="1">
            <a:spLocks noChangeArrowheads="1"/>
          </p:cNvSpPr>
          <p:nvPr/>
        </p:nvSpPr>
        <p:spPr bwMode="auto">
          <a:xfrm>
            <a:off x="5381625" y="5029200"/>
            <a:ext cx="11223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/>
              <a:t>main memory,</a:t>
            </a:r>
            <a:br>
              <a:rPr lang="en-US" sz="1400"/>
            </a:br>
            <a:r>
              <a:rPr lang="en-US" sz="1400"/>
              <a:t>one machine</a:t>
            </a:r>
          </a:p>
        </p:txBody>
      </p:sp>
      <p:grpSp>
        <p:nvGrpSpPr>
          <p:cNvPr id="266259" name="Group 19"/>
          <p:cNvGrpSpPr>
            <a:grpSpLocks/>
          </p:cNvGrpSpPr>
          <p:nvPr/>
        </p:nvGrpSpPr>
        <p:grpSpPr bwMode="auto">
          <a:xfrm>
            <a:off x="1371600" y="1363663"/>
            <a:ext cx="6400800" cy="4191000"/>
            <a:chOff x="1104" y="768"/>
            <a:chExt cx="4032" cy="2640"/>
          </a:xfrm>
        </p:grpSpPr>
        <p:sp>
          <p:nvSpPr>
            <p:cNvPr id="266260" name="Rectangle 20"/>
            <p:cNvSpPr>
              <a:spLocks noChangeArrowheads="1"/>
            </p:cNvSpPr>
            <p:nvPr/>
          </p:nvSpPr>
          <p:spPr bwMode="auto">
            <a:xfrm>
              <a:off x="1104" y="768"/>
              <a:ext cx="4032" cy="2640"/>
            </a:xfrm>
            <a:prstGeom prst="rect">
              <a:avLst/>
            </a:prstGeom>
            <a:noFill/>
            <a:ln w="158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61" name="Line 21"/>
            <p:cNvSpPr>
              <a:spLocks noChangeShapeType="1"/>
            </p:cNvSpPr>
            <p:nvPr/>
          </p:nvSpPr>
          <p:spPr bwMode="auto">
            <a:xfrm flipV="1">
              <a:off x="1680" y="3361"/>
              <a:ext cx="0" cy="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62" name="Line 22"/>
            <p:cNvSpPr>
              <a:spLocks noChangeShapeType="1"/>
            </p:cNvSpPr>
            <p:nvPr/>
          </p:nvSpPr>
          <p:spPr bwMode="auto">
            <a:xfrm flipV="1">
              <a:off x="2256" y="3361"/>
              <a:ext cx="0" cy="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63" name="Line 23"/>
            <p:cNvSpPr>
              <a:spLocks noChangeShapeType="1"/>
            </p:cNvSpPr>
            <p:nvPr/>
          </p:nvSpPr>
          <p:spPr bwMode="auto">
            <a:xfrm flipV="1">
              <a:off x="2832" y="3361"/>
              <a:ext cx="0" cy="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64" name="Line 24"/>
            <p:cNvSpPr>
              <a:spLocks noChangeShapeType="1"/>
            </p:cNvSpPr>
            <p:nvPr/>
          </p:nvSpPr>
          <p:spPr bwMode="auto">
            <a:xfrm flipV="1">
              <a:off x="3408" y="3361"/>
              <a:ext cx="0" cy="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65" name="Line 25"/>
            <p:cNvSpPr>
              <a:spLocks noChangeShapeType="1"/>
            </p:cNvSpPr>
            <p:nvPr/>
          </p:nvSpPr>
          <p:spPr bwMode="auto">
            <a:xfrm flipV="1">
              <a:off x="3984" y="3361"/>
              <a:ext cx="0" cy="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66" name="Line 26"/>
            <p:cNvSpPr>
              <a:spLocks noChangeShapeType="1"/>
            </p:cNvSpPr>
            <p:nvPr/>
          </p:nvSpPr>
          <p:spPr bwMode="auto">
            <a:xfrm flipV="1">
              <a:off x="4560" y="3361"/>
              <a:ext cx="0" cy="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67" name="Line 27"/>
            <p:cNvSpPr>
              <a:spLocks noChangeShapeType="1"/>
            </p:cNvSpPr>
            <p:nvPr/>
          </p:nvSpPr>
          <p:spPr bwMode="auto">
            <a:xfrm flipV="1">
              <a:off x="4560" y="768"/>
              <a:ext cx="0" cy="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68" name="Line 28"/>
            <p:cNvSpPr>
              <a:spLocks noChangeShapeType="1"/>
            </p:cNvSpPr>
            <p:nvPr/>
          </p:nvSpPr>
          <p:spPr bwMode="auto">
            <a:xfrm flipV="1">
              <a:off x="3984" y="768"/>
              <a:ext cx="0" cy="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69" name="Line 29"/>
            <p:cNvSpPr>
              <a:spLocks noChangeShapeType="1"/>
            </p:cNvSpPr>
            <p:nvPr/>
          </p:nvSpPr>
          <p:spPr bwMode="auto">
            <a:xfrm flipV="1">
              <a:off x="3408" y="768"/>
              <a:ext cx="0" cy="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70" name="Line 30"/>
            <p:cNvSpPr>
              <a:spLocks noChangeShapeType="1"/>
            </p:cNvSpPr>
            <p:nvPr/>
          </p:nvSpPr>
          <p:spPr bwMode="auto">
            <a:xfrm flipV="1">
              <a:off x="2832" y="768"/>
              <a:ext cx="0" cy="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71" name="Line 31"/>
            <p:cNvSpPr>
              <a:spLocks noChangeShapeType="1"/>
            </p:cNvSpPr>
            <p:nvPr/>
          </p:nvSpPr>
          <p:spPr bwMode="auto">
            <a:xfrm flipV="1">
              <a:off x="2256" y="768"/>
              <a:ext cx="0" cy="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72" name="Line 32"/>
            <p:cNvSpPr>
              <a:spLocks noChangeShapeType="1"/>
            </p:cNvSpPr>
            <p:nvPr/>
          </p:nvSpPr>
          <p:spPr bwMode="auto">
            <a:xfrm flipV="1">
              <a:off x="1680" y="768"/>
              <a:ext cx="0" cy="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73" name="Line 33"/>
            <p:cNvSpPr>
              <a:spLocks noChangeShapeType="1"/>
            </p:cNvSpPr>
            <p:nvPr/>
          </p:nvSpPr>
          <p:spPr bwMode="auto">
            <a:xfrm rot="5400000" flipV="1">
              <a:off x="1128" y="1272"/>
              <a:ext cx="0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74" name="Line 34"/>
            <p:cNvSpPr>
              <a:spLocks noChangeShapeType="1"/>
            </p:cNvSpPr>
            <p:nvPr/>
          </p:nvSpPr>
          <p:spPr bwMode="auto">
            <a:xfrm rot="5400000" flipV="1">
              <a:off x="1128" y="1800"/>
              <a:ext cx="0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75" name="Line 35"/>
            <p:cNvSpPr>
              <a:spLocks noChangeShapeType="1"/>
            </p:cNvSpPr>
            <p:nvPr/>
          </p:nvSpPr>
          <p:spPr bwMode="auto">
            <a:xfrm rot="5400000" flipV="1">
              <a:off x="1128" y="2328"/>
              <a:ext cx="0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76" name="Line 36"/>
            <p:cNvSpPr>
              <a:spLocks noChangeShapeType="1"/>
            </p:cNvSpPr>
            <p:nvPr/>
          </p:nvSpPr>
          <p:spPr bwMode="auto">
            <a:xfrm rot="5400000" flipV="1">
              <a:off x="5112" y="1800"/>
              <a:ext cx="0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77" name="Line 37"/>
            <p:cNvSpPr>
              <a:spLocks noChangeShapeType="1"/>
            </p:cNvSpPr>
            <p:nvPr/>
          </p:nvSpPr>
          <p:spPr bwMode="auto">
            <a:xfrm rot="5400000" flipV="1">
              <a:off x="5112" y="1272"/>
              <a:ext cx="0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78" name="Line 38"/>
            <p:cNvSpPr>
              <a:spLocks noChangeShapeType="1"/>
            </p:cNvSpPr>
            <p:nvPr/>
          </p:nvSpPr>
          <p:spPr bwMode="auto">
            <a:xfrm rot="5400000" flipV="1">
              <a:off x="1128" y="2856"/>
              <a:ext cx="0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79" name="Line 39"/>
            <p:cNvSpPr>
              <a:spLocks noChangeShapeType="1"/>
            </p:cNvSpPr>
            <p:nvPr/>
          </p:nvSpPr>
          <p:spPr bwMode="auto">
            <a:xfrm rot="5400000" flipV="1">
              <a:off x="5112" y="2328"/>
              <a:ext cx="0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80" name="Line 40"/>
            <p:cNvSpPr>
              <a:spLocks noChangeShapeType="1"/>
            </p:cNvSpPr>
            <p:nvPr/>
          </p:nvSpPr>
          <p:spPr bwMode="auto">
            <a:xfrm rot="5400000" flipV="1">
              <a:off x="5112" y="2856"/>
              <a:ext cx="0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281" name="Text Box 41"/>
          <p:cNvSpPr txBox="1">
            <a:spLocks noChangeArrowheads="1"/>
          </p:cNvSpPr>
          <p:nvPr/>
        </p:nvSpPr>
        <p:spPr bwMode="auto">
          <a:xfrm>
            <a:off x="906463" y="4578350"/>
            <a:ext cx="3889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  <a:r>
              <a:rPr lang="en-US" baseline="30000"/>
              <a:t>-6</a:t>
            </a:r>
          </a:p>
        </p:txBody>
      </p:sp>
      <p:sp>
        <p:nvSpPr>
          <p:cNvPr id="266282" name="Text Box 42"/>
          <p:cNvSpPr txBox="1">
            <a:spLocks noChangeArrowheads="1"/>
          </p:cNvSpPr>
          <p:nvPr/>
        </p:nvSpPr>
        <p:spPr bwMode="auto">
          <a:xfrm>
            <a:off x="1770063" y="1668463"/>
            <a:ext cx="71913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/>
              <a:t>1 server,</a:t>
            </a:r>
            <a:br>
              <a:rPr lang="en-US" sz="1400"/>
            </a:br>
            <a:r>
              <a:rPr lang="en-US" sz="1400"/>
              <a:t>5 disks,</a:t>
            </a:r>
            <a:br>
              <a:rPr lang="en-US" sz="1400"/>
            </a:br>
            <a:r>
              <a:rPr lang="en-US" sz="1400"/>
              <a:t>no cache</a:t>
            </a:r>
          </a:p>
        </p:txBody>
      </p:sp>
      <p:sp>
        <p:nvSpPr>
          <p:cNvPr id="266283" name="Text Box 43"/>
          <p:cNvSpPr txBox="1">
            <a:spLocks noChangeArrowheads="1"/>
          </p:cNvSpPr>
          <p:nvPr/>
        </p:nvSpPr>
        <p:spPr bwMode="auto">
          <a:xfrm>
            <a:off x="6291263" y="3875088"/>
            <a:ext cx="10239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400"/>
              <a:t>RAMCloud,</a:t>
            </a:r>
            <a:br>
              <a:rPr lang="en-US" sz="1400"/>
            </a:br>
            <a:r>
              <a:rPr lang="en-US" sz="1400"/>
              <a:t>1000 servers</a:t>
            </a:r>
          </a:p>
        </p:txBody>
      </p:sp>
      <p:sp>
        <p:nvSpPr>
          <p:cNvPr id="266284" name="Text Box 44"/>
          <p:cNvSpPr txBox="1">
            <a:spLocks noChangeArrowheads="1"/>
          </p:cNvSpPr>
          <p:nvPr/>
        </p:nvSpPr>
        <p:spPr bwMode="auto">
          <a:xfrm>
            <a:off x="2430463" y="2503488"/>
            <a:ext cx="12033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/>
              <a:t>1 server,</a:t>
            </a:r>
            <a:br>
              <a:rPr lang="en-US" sz="1400"/>
            </a:br>
            <a:r>
              <a:rPr lang="en-US" sz="1400"/>
              <a:t>5 disks,</a:t>
            </a:r>
          </a:p>
          <a:p>
            <a:pPr>
              <a:lnSpc>
                <a:spcPct val="90000"/>
              </a:lnSpc>
            </a:pPr>
            <a:r>
              <a:rPr lang="en-US" sz="1400"/>
              <a:t>90% cache hits</a:t>
            </a:r>
          </a:p>
        </p:txBody>
      </p:sp>
      <p:sp>
        <p:nvSpPr>
          <p:cNvPr id="266285" name="Text Box 45"/>
          <p:cNvSpPr txBox="1">
            <a:spLocks noChangeArrowheads="1"/>
          </p:cNvSpPr>
          <p:nvPr/>
        </p:nvSpPr>
        <p:spPr bwMode="auto">
          <a:xfrm>
            <a:off x="5715000" y="1439863"/>
            <a:ext cx="12033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400"/>
              <a:t>1000 servers,</a:t>
            </a:r>
            <a:br>
              <a:rPr lang="en-US" sz="1400"/>
            </a:br>
            <a:r>
              <a:rPr lang="en-US" sz="1400"/>
              <a:t>5000 disks,</a:t>
            </a:r>
          </a:p>
          <a:p>
            <a:pPr algn="l">
              <a:lnSpc>
                <a:spcPct val="90000"/>
              </a:lnSpc>
            </a:pPr>
            <a:r>
              <a:rPr lang="en-US" sz="1400"/>
              <a:t>90% cache hits</a:t>
            </a:r>
          </a:p>
        </p:txBody>
      </p:sp>
      <p:sp>
        <p:nvSpPr>
          <p:cNvPr id="266286" name="Text Box 46"/>
          <p:cNvSpPr txBox="1">
            <a:spLocks noChangeArrowheads="1"/>
          </p:cNvSpPr>
          <p:nvPr/>
        </p:nvSpPr>
        <p:spPr bwMode="auto">
          <a:xfrm>
            <a:off x="3581400" y="1516063"/>
            <a:ext cx="10731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400"/>
              <a:t>1000 servers,</a:t>
            </a:r>
            <a:br>
              <a:rPr lang="en-US" sz="1400"/>
            </a:br>
            <a:r>
              <a:rPr lang="en-US" sz="1400"/>
              <a:t>5000 disks,</a:t>
            </a:r>
          </a:p>
          <a:p>
            <a:pPr algn="l">
              <a:lnSpc>
                <a:spcPct val="90000"/>
              </a:lnSpc>
            </a:pPr>
            <a:r>
              <a:rPr lang="en-US" sz="1400"/>
              <a:t>no cache</a:t>
            </a:r>
          </a:p>
        </p:txBody>
      </p:sp>
      <p:sp>
        <p:nvSpPr>
          <p:cNvPr id="266287" name="Text Box 47"/>
          <p:cNvSpPr txBox="1">
            <a:spLocks noChangeArrowheads="1"/>
          </p:cNvSpPr>
          <p:nvPr/>
        </p:nvSpPr>
        <p:spPr bwMode="auto">
          <a:xfrm>
            <a:off x="6324600" y="2579688"/>
            <a:ext cx="1023938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400"/>
              <a:t>flash,</a:t>
            </a:r>
            <a:br>
              <a:rPr lang="en-US" sz="1400"/>
            </a:br>
            <a:r>
              <a:rPr lang="en-US" sz="1400"/>
              <a:t>1000 servers</a:t>
            </a:r>
          </a:p>
        </p:txBody>
      </p:sp>
      <p:sp>
        <p:nvSpPr>
          <p:cNvPr id="266288" name="AutoShape 48"/>
          <p:cNvSpPr>
            <a:spLocks noChangeArrowheads="1"/>
          </p:cNvSpPr>
          <p:nvPr/>
        </p:nvSpPr>
        <p:spPr bwMode="auto">
          <a:xfrm rot="2513900">
            <a:off x="2362200" y="3954463"/>
            <a:ext cx="1524000" cy="457200"/>
          </a:xfrm>
          <a:prstGeom prst="rightArrow">
            <a:avLst>
              <a:gd name="adj1" fmla="val 50000"/>
              <a:gd name="adj2" fmla="val 83333"/>
            </a:avLst>
          </a:prstGeom>
          <a:gradFill rotWithShape="1">
            <a:gsLst>
              <a:gs pos="0">
                <a:schemeClr val="accent1"/>
              </a:gs>
              <a:gs pos="100000">
                <a:srgbClr val="6BB5FF"/>
              </a:gs>
            </a:gsLst>
            <a:lin ang="0" scaled="1"/>
          </a:gra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9" name="Text Box 49"/>
          <p:cNvSpPr txBox="1">
            <a:spLocks noChangeArrowheads="1"/>
          </p:cNvSpPr>
          <p:nvPr/>
        </p:nvSpPr>
        <p:spPr bwMode="auto">
          <a:xfrm>
            <a:off x="2238375" y="4224338"/>
            <a:ext cx="733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>
                <a:solidFill>
                  <a:schemeClr val="accent2"/>
                </a:solidFill>
              </a:rPr>
              <a:t>Better</a:t>
            </a:r>
          </a:p>
        </p:txBody>
      </p:sp>
      <p:sp>
        <p:nvSpPr>
          <p:cNvPr id="266290" name="AutoShape 50"/>
          <p:cNvSpPr>
            <a:spLocks noChangeArrowheads="1"/>
          </p:cNvSpPr>
          <p:nvPr/>
        </p:nvSpPr>
        <p:spPr bwMode="auto">
          <a:xfrm flipV="1">
            <a:off x="5275263" y="1952625"/>
            <a:ext cx="592137" cy="560388"/>
          </a:xfrm>
          <a:prstGeom prst="cube">
            <a:avLst>
              <a:gd name="adj" fmla="val 55241"/>
            </a:avLst>
          </a:prstGeom>
          <a:solidFill>
            <a:srgbClr val="5CCA5C">
              <a:alpha val="7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1" name="AutoShape 51"/>
          <p:cNvSpPr>
            <a:spLocks noChangeArrowheads="1"/>
          </p:cNvSpPr>
          <p:nvPr/>
        </p:nvSpPr>
        <p:spPr bwMode="auto">
          <a:xfrm flipV="1">
            <a:off x="2851150" y="2163763"/>
            <a:ext cx="349250" cy="303212"/>
          </a:xfrm>
          <a:prstGeom prst="cube">
            <a:avLst>
              <a:gd name="adj" fmla="val 15384"/>
            </a:avLst>
          </a:prstGeom>
          <a:solidFill>
            <a:srgbClr val="5CCA5C">
              <a:alpha val="7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2" name="AutoShape 52"/>
          <p:cNvSpPr>
            <a:spLocks noChangeArrowheads="1"/>
          </p:cNvSpPr>
          <p:nvPr/>
        </p:nvSpPr>
        <p:spPr bwMode="auto">
          <a:xfrm flipV="1">
            <a:off x="5595938" y="5445125"/>
            <a:ext cx="652462" cy="193675"/>
          </a:xfrm>
          <a:prstGeom prst="cube">
            <a:avLst>
              <a:gd name="adj" fmla="val 24588"/>
            </a:avLst>
          </a:prstGeom>
          <a:solidFill>
            <a:srgbClr val="6593D7">
              <a:alpha val="7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3" name="AutoShape 53"/>
          <p:cNvSpPr>
            <a:spLocks noChangeArrowheads="1"/>
          </p:cNvSpPr>
          <p:nvPr/>
        </p:nvSpPr>
        <p:spPr bwMode="auto">
          <a:xfrm flipV="1">
            <a:off x="1936750" y="1311275"/>
            <a:ext cx="349250" cy="303213"/>
          </a:xfrm>
          <a:prstGeom prst="cube">
            <a:avLst>
              <a:gd name="adj" fmla="val 15384"/>
            </a:avLst>
          </a:prstGeom>
          <a:solidFill>
            <a:srgbClr val="5CCA5C">
              <a:alpha val="7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4" name="AutoShape 54"/>
          <p:cNvSpPr>
            <a:spLocks noChangeArrowheads="1"/>
          </p:cNvSpPr>
          <p:nvPr/>
        </p:nvSpPr>
        <p:spPr bwMode="auto">
          <a:xfrm flipV="1">
            <a:off x="7162800" y="3573463"/>
            <a:ext cx="604838" cy="560387"/>
          </a:xfrm>
          <a:prstGeom prst="cube">
            <a:avLst>
              <a:gd name="adj" fmla="val 55241"/>
            </a:avLst>
          </a:prstGeom>
          <a:solidFill>
            <a:srgbClr val="FF4D4D">
              <a:alpha val="7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5" name="AutoShape 55"/>
          <p:cNvSpPr>
            <a:spLocks noChangeArrowheads="1"/>
          </p:cNvSpPr>
          <p:nvPr/>
        </p:nvSpPr>
        <p:spPr bwMode="auto">
          <a:xfrm flipV="1">
            <a:off x="4437063" y="1066800"/>
            <a:ext cx="592137" cy="560388"/>
          </a:xfrm>
          <a:prstGeom prst="cube">
            <a:avLst>
              <a:gd name="adj" fmla="val 55241"/>
            </a:avLst>
          </a:prstGeom>
          <a:solidFill>
            <a:srgbClr val="5CCA5C">
              <a:alpha val="7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6" name="AutoShape 56"/>
          <p:cNvSpPr>
            <a:spLocks noChangeArrowheads="1"/>
          </p:cNvSpPr>
          <p:nvPr/>
        </p:nvSpPr>
        <p:spPr bwMode="auto">
          <a:xfrm flipV="1">
            <a:off x="5640388" y="2201863"/>
            <a:ext cx="608012" cy="839787"/>
          </a:xfrm>
          <a:prstGeom prst="cube">
            <a:avLst>
              <a:gd name="adj" fmla="val 50653"/>
            </a:avLst>
          </a:prstGeom>
          <a:solidFill>
            <a:srgbClr val="FF9900">
              <a:alpha val="7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7" name="AutoShape 57"/>
          <p:cNvSpPr>
            <a:spLocks noChangeArrowheads="1"/>
          </p:cNvSpPr>
          <p:nvPr/>
        </p:nvSpPr>
        <p:spPr bwMode="auto">
          <a:xfrm flipV="1">
            <a:off x="8342313" y="1952625"/>
            <a:ext cx="350837" cy="342900"/>
          </a:xfrm>
          <a:prstGeom prst="cube">
            <a:avLst>
              <a:gd name="adj" fmla="val 14347"/>
            </a:avLst>
          </a:prstGeom>
          <a:solidFill>
            <a:srgbClr val="C0C0C0">
              <a:alpha val="7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8" name="AutoShape 58"/>
          <p:cNvSpPr>
            <a:spLocks noChangeArrowheads="1"/>
          </p:cNvSpPr>
          <p:nvPr/>
        </p:nvSpPr>
        <p:spPr bwMode="auto">
          <a:xfrm flipV="1">
            <a:off x="8077200" y="2963863"/>
            <a:ext cx="615950" cy="609600"/>
          </a:xfrm>
          <a:prstGeom prst="cube">
            <a:avLst>
              <a:gd name="adj" fmla="val 50778"/>
            </a:avLst>
          </a:prstGeom>
          <a:solidFill>
            <a:srgbClr val="C0C0C0">
              <a:alpha val="7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9" name="Text Box 59"/>
          <p:cNvSpPr txBox="1">
            <a:spLocks noChangeArrowheads="1"/>
          </p:cNvSpPr>
          <p:nvPr/>
        </p:nvSpPr>
        <p:spPr bwMode="auto">
          <a:xfrm>
            <a:off x="8159750" y="2351088"/>
            <a:ext cx="7286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/>
              <a:t>One app.</a:t>
            </a:r>
            <a:br>
              <a:rPr lang="en-US" sz="1400"/>
            </a:br>
            <a:r>
              <a:rPr lang="en-US" sz="1400"/>
              <a:t>server</a:t>
            </a:r>
          </a:p>
        </p:txBody>
      </p:sp>
      <p:sp>
        <p:nvSpPr>
          <p:cNvPr id="266300" name="Text Box 60"/>
          <p:cNvSpPr txBox="1">
            <a:spLocks noChangeArrowheads="1"/>
          </p:cNvSpPr>
          <p:nvPr/>
        </p:nvSpPr>
        <p:spPr bwMode="auto">
          <a:xfrm>
            <a:off x="8108950" y="3625850"/>
            <a:ext cx="827088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/>
              <a:t>Many app.</a:t>
            </a:r>
            <a:br>
              <a:rPr lang="en-US" sz="1400"/>
            </a:br>
            <a:r>
              <a:rPr lang="en-US" sz="1400"/>
              <a:t>servers</a:t>
            </a:r>
          </a:p>
        </p:txBody>
      </p:sp>
    </p:spTree>
    <p:extLst>
      <p:ext uri="{BB962C8B-B14F-4D97-AF65-F5344CB8AC3E}">
        <p14:creationId xmlns:p14="http://schemas.microsoft.com/office/powerpoint/2010/main" val="235874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We </a:t>
            </a:r>
            <a:r>
              <a:rPr lang="en-US" smtClean="0"/>
              <a:t>Have Learned</a:t>
            </a:r>
            <a:br>
              <a:rPr lang="en-US" smtClean="0"/>
            </a:br>
            <a:r>
              <a:rPr lang="en-US" smtClean="0"/>
              <a:t>From </a:t>
            </a:r>
            <a:r>
              <a:rPr lang="en-US" dirty="0" smtClean="0"/>
              <a:t>RAMCloud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429000"/>
            <a:ext cx="7239000" cy="16002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John Ousterhout</a:t>
            </a: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Stanford University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sz="1600" dirty="0">
                <a:solidFill>
                  <a:srgbClr val="777777"/>
                </a:solidFill>
              </a:rPr>
              <a:t>(with </a:t>
            </a:r>
            <a:r>
              <a:rPr lang="en-US" sz="1600" dirty="0" smtClean="0">
                <a:solidFill>
                  <a:srgbClr val="777777"/>
                </a:solidFill>
              </a:rPr>
              <a:t>Asaf Cidon, Ankita Kejriwal, Diego Ongaro, Mendel Rosenblum,</a:t>
            </a:r>
            <a:br>
              <a:rPr lang="en-US" sz="1600" dirty="0" smtClean="0">
                <a:solidFill>
                  <a:srgbClr val="777777"/>
                </a:solidFill>
              </a:rPr>
            </a:br>
            <a:r>
              <a:rPr lang="en-US" sz="1600" dirty="0" smtClean="0">
                <a:solidFill>
                  <a:srgbClr val="777777"/>
                </a:solidFill>
              </a:rPr>
              <a:t>Stephen </a:t>
            </a:r>
            <a:r>
              <a:rPr lang="en-US" sz="1600" dirty="0">
                <a:solidFill>
                  <a:srgbClr val="777777"/>
                </a:solidFill>
              </a:rPr>
              <a:t>Rumble, </a:t>
            </a:r>
            <a:r>
              <a:rPr lang="en-US" sz="1600" dirty="0" smtClean="0">
                <a:solidFill>
                  <a:srgbClr val="777777"/>
                </a:solidFill>
              </a:rPr>
              <a:t>Ryan Stutsman, and Stephen Yang)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71397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collection of broad conclusions we have reached during the RAMCloud project: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Randomization plays a fundamental role in large-scale systems</a:t>
            </a:r>
          </a:p>
          <a:p>
            <a:pPr lvl="1"/>
            <a:r>
              <a:rPr lang="en-US" dirty="0" smtClean="0"/>
              <a:t>Need new paradigms for distributed, concurrent, fault-tolerant software</a:t>
            </a:r>
          </a:p>
          <a:p>
            <a:pPr lvl="1"/>
            <a:r>
              <a:rPr lang="en-US" dirty="0" smtClean="0"/>
              <a:t>Exciting opportunities in low-latency datacenter networking</a:t>
            </a:r>
          </a:p>
          <a:p>
            <a:pPr lvl="1"/>
            <a:r>
              <a:rPr lang="en-US" dirty="0" smtClean="0"/>
              <a:t>Layering conflicts with latency</a:t>
            </a:r>
          </a:p>
          <a:p>
            <a:pPr lvl="1"/>
            <a:r>
              <a:rPr lang="en-US" dirty="0" smtClean="0"/>
              <a:t>Don’t count on locality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cale can be your friend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9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Harness full performance potential of large-scale DRAM storage:</a:t>
            </a:r>
          </a:p>
          <a:p>
            <a:r>
              <a:rPr lang="en-US" dirty="0" smtClean="0"/>
              <a:t>General-purpose key-value storage system</a:t>
            </a:r>
          </a:p>
          <a:p>
            <a:r>
              <a:rPr lang="en-US" dirty="0" smtClean="0"/>
              <a:t>All data always in DRAM (no cache misses)</a:t>
            </a:r>
          </a:p>
          <a:p>
            <a:r>
              <a:rPr lang="en-US" dirty="0" smtClean="0"/>
              <a:t>Durable and available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Scale</a:t>
            </a:r>
            <a:r>
              <a:rPr lang="en-US" dirty="0" smtClean="0"/>
              <a:t>: 1000+ servers, 100+ TB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Low latency</a:t>
            </a:r>
            <a:r>
              <a:rPr lang="en-US" dirty="0" smtClean="0"/>
              <a:t>: 5-10µs remote access</a:t>
            </a:r>
            <a:endParaRPr lang="en-US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/>
              <a:t>Potential impact: </a:t>
            </a:r>
            <a:r>
              <a:rPr lang="en-US" dirty="0" smtClean="0">
                <a:solidFill>
                  <a:schemeClr val="tx2"/>
                </a:solidFill>
              </a:rPr>
              <a:t>enable new class of applications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3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Connector 125"/>
          <p:cNvCxnSpPr>
            <a:stCxn id="125" idx="1"/>
          </p:cNvCxnSpPr>
          <p:nvPr/>
        </p:nvCxnSpPr>
        <p:spPr>
          <a:xfrm flipH="1">
            <a:off x="5496732" y="3695700"/>
            <a:ext cx="980268" cy="0"/>
          </a:xfrm>
          <a:prstGeom prst="line">
            <a:avLst/>
          </a:prstGeom>
          <a:ln w="25400" cap="rnd">
            <a:solidFill>
              <a:srgbClr val="3447B8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37" idx="0"/>
          </p:cNvCxnSpPr>
          <p:nvPr/>
        </p:nvCxnSpPr>
        <p:spPr>
          <a:xfrm>
            <a:off x="2992465" y="4114800"/>
            <a:ext cx="0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47" idx="0"/>
          </p:cNvCxnSpPr>
          <p:nvPr/>
        </p:nvCxnSpPr>
        <p:spPr>
          <a:xfrm>
            <a:off x="4170336" y="4191000"/>
            <a:ext cx="0" cy="4572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58" idx="0"/>
          </p:cNvCxnSpPr>
          <p:nvPr/>
        </p:nvCxnSpPr>
        <p:spPr>
          <a:xfrm>
            <a:off x="5029200" y="4114800"/>
            <a:ext cx="935065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7" idx="0"/>
          </p:cNvCxnSpPr>
          <p:nvPr/>
        </p:nvCxnSpPr>
        <p:spPr>
          <a:xfrm flipH="1">
            <a:off x="1808136" y="4114800"/>
            <a:ext cx="668364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0" idx="2"/>
          </p:cNvCxnSpPr>
          <p:nvPr/>
        </p:nvCxnSpPr>
        <p:spPr>
          <a:xfrm flipH="1">
            <a:off x="2992464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5" idx="2"/>
          </p:cNvCxnSpPr>
          <p:nvPr/>
        </p:nvCxnSpPr>
        <p:spPr>
          <a:xfrm flipH="1">
            <a:off x="4170335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0" idx="2"/>
          </p:cNvCxnSpPr>
          <p:nvPr/>
        </p:nvCxnSpPr>
        <p:spPr>
          <a:xfrm flipH="1">
            <a:off x="5029200" y="2590800"/>
            <a:ext cx="935065" cy="6858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9" idx="2"/>
          </p:cNvCxnSpPr>
          <p:nvPr/>
        </p:nvCxnSpPr>
        <p:spPr>
          <a:xfrm>
            <a:off x="1808136" y="2590800"/>
            <a:ext cx="747793" cy="60442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Architecture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371600" y="4648200"/>
            <a:ext cx="873071" cy="1034415"/>
            <a:chOff x="1905000" y="3429000"/>
            <a:chExt cx="873071" cy="1034415"/>
          </a:xfrm>
        </p:grpSpPr>
        <p:sp>
          <p:nvSpPr>
            <p:cNvPr id="7" name="Rounded Rectangle 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11" name="Straight Connector 10"/>
            <p:cNvCxnSpPr>
              <a:stCxn id="7" idx="1"/>
              <a:endCxn id="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31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2555929" y="4648200"/>
            <a:ext cx="873071" cy="1034415"/>
            <a:chOff x="1905000" y="3429000"/>
            <a:chExt cx="873071" cy="1034415"/>
          </a:xfrm>
        </p:grpSpPr>
        <p:sp>
          <p:nvSpPr>
            <p:cNvPr id="37" name="Rounded Rectangle 3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40" name="Straight Connector 39"/>
            <p:cNvCxnSpPr>
              <a:stCxn id="37" idx="1"/>
              <a:endCxn id="3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4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4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3733800" y="4648200"/>
            <a:ext cx="873071" cy="1034415"/>
            <a:chOff x="1905000" y="3429000"/>
            <a:chExt cx="873071" cy="1034415"/>
          </a:xfrm>
        </p:grpSpPr>
        <p:sp>
          <p:nvSpPr>
            <p:cNvPr id="47" name="Rounded Rectangle 4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50" name="Straight Connector 49"/>
            <p:cNvCxnSpPr>
              <a:stCxn id="47" idx="1"/>
              <a:endCxn id="4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5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5527729" y="4648200"/>
            <a:ext cx="873071" cy="1034415"/>
            <a:chOff x="1905000" y="3429000"/>
            <a:chExt cx="873071" cy="1034415"/>
          </a:xfrm>
        </p:grpSpPr>
        <p:sp>
          <p:nvSpPr>
            <p:cNvPr id="58" name="Rounded Rectangle 57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61" name="Straight Connector 60"/>
            <p:cNvCxnSpPr>
              <a:stCxn id="58" idx="1"/>
              <a:endCxn id="58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6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6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4784169" y="470402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371600" y="1676400"/>
            <a:ext cx="873071" cy="914400"/>
            <a:chOff x="2022529" y="2335078"/>
            <a:chExt cx="873071" cy="914400"/>
          </a:xfrm>
        </p:grpSpPr>
        <p:sp>
          <p:nvSpPr>
            <p:cNvPr id="69" name="Rounded Rectangle 68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72" name="Straight Connector 71"/>
            <p:cNvCxnSpPr>
              <a:stCxn id="69" idx="1"/>
              <a:endCxn id="69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555929" y="1676400"/>
            <a:ext cx="873071" cy="914400"/>
            <a:chOff x="2022529" y="2335078"/>
            <a:chExt cx="873071" cy="914400"/>
          </a:xfrm>
        </p:grpSpPr>
        <p:sp>
          <p:nvSpPr>
            <p:cNvPr id="80" name="Rounded Rectangle 7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3" name="Straight Connector 82"/>
            <p:cNvCxnSpPr>
              <a:stCxn id="80" idx="1"/>
              <a:endCxn id="8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3733800" y="1676400"/>
            <a:ext cx="873071" cy="914400"/>
            <a:chOff x="2022529" y="2335078"/>
            <a:chExt cx="873071" cy="914400"/>
          </a:xfrm>
        </p:grpSpPr>
        <p:sp>
          <p:nvSpPr>
            <p:cNvPr id="85" name="Rounded Rectangle 84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8" name="Straight Connector 87"/>
            <p:cNvCxnSpPr>
              <a:stCxn id="85" idx="1"/>
              <a:endCxn id="85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5527729" y="1676400"/>
            <a:ext cx="873071" cy="914400"/>
            <a:chOff x="2022529" y="2335078"/>
            <a:chExt cx="873071" cy="914400"/>
          </a:xfrm>
        </p:grpSpPr>
        <p:sp>
          <p:nvSpPr>
            <p:cNvPr id="90" name="Rounded Rectangle 8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90" idx="1"/>
              <a:endCxn id="9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4785102" y="172935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3A343"/>
                </a:solidFill>
              </a:rPr>
              <a:t>…</a:t>
            </a:r>
            <a:endParaRPr lang="en-US" sz="3200" b="1" dirty="0">
              <a:solidFill>
                <a:srgbClr val="43A343"/>
              </a:solidFill>
            </a:endParaRPr>
          </a:p>
        </p:txBody>
      </p:sp>
      <p:sp>
        <p:nvSpPr>
          <p:cNvPr id="95" name="Cloud 94"/>
          <p:cNvSpPr/>
          <p:nvPr/>
        </p:nvSpPr>
        <p:spPr>
          <a:xfrm rot="21480000" flipV="1">
            <a:off x="1774021" y="2963019"/>
            <a:ext cx="3886200" cy="1295400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2724325" y="319522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Datacenter</a:t>
            </a:r>
            <a:br>
              <a:rPr lang="en-US" sz="2400" dirty="0" smtClean="0"/>
            </a:br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25" name="Rounded Rectangle 124"/>
          <p:cNvSpPr/>
          <p:nvPr/>
        </p:nvSpPr>
        <p:spPr>
          <a:xfrm>
            <a:off x="6477000" y="3276600"/>
            <a:ext cx="1676400" cy="838200"/>
          </a:xfrm>
          <a:prstGeom prst="roundRect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Coordinator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71601" y="5786735"/>
            <a:ext cx="5029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10,000 Storage Servers</a:t>
            </a:r>
            <a:endParaRPr lang="en-US" sz="24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1219200" y="1107539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100,000 Application Servers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3657600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Commodity</a:t>
            </a:r>
            <a:br>
              <a:rPr lang="en-US" dirty="0" smtClean="0"/>
            </a:br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821410" y="2138766"/>
            <a:ext cx="457200" cy="1511085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flipV="1">
            <a:off x="838200" y="4343400"/>
            <a:ext cx="457200" cy="762000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050648" y="4785102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32-256 GB</a:t>
            </a:r>
            <a:br>
              <a:rPr lang="en-US" dirty="0" smtClean="0"/>
            </a:br>
            <a:r>
              <a:rPr lang="en-US" dirty="0" smtClean="0"/>
              <a:t>per server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477000" y="5105400"/>
            <a:ext cx="609600" cy="0"/>
          </a:xfrm>
          <a:prstGeom prst="straightConnector1">
            <a:avLst/>
          </a:pr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5562600" y="2667000"/>
            <a:ext cx="1066800" cy="685800"/>
          </a:xfrm>
          <a:prstGeom prst="straightConnector1">
            <a:avLst/>
          </a:pr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6629400" y="2133600"/>
            <a:ext cx="2438400" cy="914400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 smtClean="0">
                <a:solidFill>
                  <a:schemeClr val="accent4"/>
                </a:solidFill>
              </a:rPr>
              <a:t>High-speed networking: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5 µs round-trip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Full bisection </a:t>
            </a:r>
            <a:r>
              <a:rPr lang="en-US" sz="1600" b="0" dirty="0" err="1" smtClean="0">
                <a:solidFill>
                  <a:schemeClr val="accent4"/>
                </a:solidFill>
              </a:rPr>
              <a:t>bwidth</a:t>
            </a:r>
            <a:endParaRPr lang="en-US" sz="1600" b="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68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3352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</a:rPr>
              <a:t>R</a:t>
            </a:r>
            <a:r>
              <a:rPr lang="en-US" dirty="0" smtClean="0">
                <a:solidFill>
                  <a:schemeClr val="accent4"/>
                </a:solidFill>
              </a:rPr>
              <a:t>andomization plays a fundamental role in large-scale systems</a:t>
            </a:r>
          </a:p>
          <a:p>
            <a:r>
              <a:rPr lang="en-US" dirty="0" smtClean="0"/>
              <a:t>Enables decentralized decision-making</a:t>
            </a:r>
          </a:p>
          <a:p>
            <a:r>
              <a:rPr lang="en-US" dirty="0" smtClean="0"/>
              <a:t>Example: load balancing of segment replicas. Goals:</a:t>
            </a:r>
          </a:p>
          <a:p>
            <a:pPr lvl="1"/>
            <a:r>
              <a:rPr lang="en-US" dirty="0" smtClean="0"/>
              <a:t>Each master decides where to replicate its own segments: no central authority</a:t>
            </a:r>
          </a:p>
          <a:p>
            <a:pPr lvl="1"/>
            <a:r>
              <a:rPr lang="en-US" dirty="0" smtClean="0"/>
              <a:t>Distribute each master’s replicas uniformly across cluster</a:t>
            </a:r>
          </a:p>
          <a:p>
            <a:pPr lvl="1"/>
            <a:r>
              <a:rPr lang="en-US" dirty="0" smtClean="0"/>
              <a:t>Uniform usage of secondary storage on backups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76400" y="48768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S2</a:t>
            </a:r>
            <a:endParaRPr lang="en-US" sz="1000" dirty="0"/>
          </a:p>
        </p:txBody>
      </p:sp>
      <p:sp>
        <p:nvSpPr>
          <p:cNvPr id="8" name="Rectangle 7"/>
          <p:cNvSpPr/>
          <p:nvPr/>
        </p:nvSpPr>
        <p:spPr>
          <a:xfrm>
            <a:off x="2971800" y="4876800"/>
            <a:ext cx="685800" cy="152400"/>
          </a:xfrm>
          <a:prstGeom prst="rect">
            <a:avLst/>
          </a:prstGeom>
          <a:solidFill>
            <a:srgbClr val="DBFADB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M2, S1</a:t>
            </a:r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4267200" y="48768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S9</a:t>
            </a:r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1676400" y="50292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S3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1676400" y="51816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S8</a:t>
            </a:r>
            <a:endParaRPr lang="en-US" sz="1000" dirty="0"/>
          </a:p>
        </p:txBody>
      </p:sp>
      <p:sp>
        <p:nvSpPr>
          <p:cNvPr id="12" name="Rectangle 11"/>
          <p:cNvSpPr/>
          <p:nvPr/>
        </p:nvSpPr>
        <p:spPr>
          <a:xfrm>
            <a:off x="2971800" y="5029200"/>
            <a:ext cx="685800" cy="152400"/>
          </a:xfrm>
          <a:prstGeom prst="rect">
            <a:avLst/>
          </a:prstGeom>
          <a:solidFill>
            <a:srgbClr val="DBFADB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M2, S4</a:t>
            </a:r>
            <a:endParaRPr lang="en-US" sz="1000" dirty="0"/>
          </a:p>
        </p:txBody>
      </p:sp>
      <p:sp>
        <p:nvSpPr>
          <p:cNvPr id="13" name="Rectangle 12"/>
          <p:cNvSpPr/>
          <p:nvPr/>
        </p:nvSpPr>
        <p:spPr>
          <a:xfrm>
            <a:off x="4267200" y="50292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S11</a:t>
            </a:r>
            <a:endParaRPr lang="en-US" sz="1000" dirty="0"/>
          </a:p>
        </p:txBody>
      </p:sp>
      <p:sp>
        <p:nvSpPr>
          <p:cNvPr id="14" name="Rectangle 13"/>
          <p:cNvSpPr/>
          <p:nvPr/>
        </p:nvSpPr>
        <p:spPr>
          <a:xfrm>
            <a:off x="4267200" y="51816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S12</a:t>
            </a:r>
            <a:endParaRPr lang="en-US" sz="1000" dirty="0"/>
          </a:p>
        </p:txBody>
      </p:sp>
      <p:sp>
        <p:nvSpPr>
          <p:cNvPr id="15" name="Rectangle 14"/>
          <p:cNvSpPr/>
          <p:nvPr/>
        </p:nvSpPr>
        <p:spPr>
          <a:xfrm>
            <a:off x="4267200" y="53340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S13</a:t>
            </a:r>
            <a:endParaRPr lang="en-US" sz="1000" dirty="0"/>
          </a:p>
        </p:txBody>
      </p:sp>
      <p:sp>
        <p:nvSpPr>
          <p:cNvPr id="17" name="Rectangle 16"/>
          <p:cNvSpPr/>
          <p:nvPr/>
        </p:nvSpPr>
        <p:spPr>
          <a:xfrm>
            <a:off x="5029200" y="60960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S2</a:t>
            </a:r>
            <a:endParaRPr lang="en-US" sz="1000" dirty="0"/>
          </a:p>
        </p:txBody>
      </p:sp>
      <p:sp>
        <p:nvSpPr>
          <p:cNvPr id="18" name="Rectangle 17"/>
          <p:cNvSpPr/>
          <p:nvPr/>
        </p:nvSpPr>
        <p:spPr>
          <a:xfrm>
            <a:off x="1676400" y="60960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S2</a:t>
            </a:r>
            <a:endParaRPr lang="en-US" sz="1000" dirty="0"/>
          </a:p>
        </p:txBody>
      </p:sp>
      <p:sp>
        <p:nvSpPr>
          <p:cNvPr id="19" name="Rectangle 18"/>
          <p:cNvSpPr/>
          <p:nvPr/>
        </p:nvSpPr>
        <p:spPr>
          <a:xfrm>
            <a:off x="5867400" y="60960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S9</a:t>
            </a:r>
            <a:endParaRPr lang="en-US" sz="1000" dirty="0"/>
          </a:p>
        </p:txBody>
      </p:sp>
      <p:sp>
        <p:nvSpPr>
          <p:cNvPr id="20" name="Rectangle 19"/>
          <p:cNvSpPr/>
          <p:nvPr/>
        </p:nvSpPr>
        <p:spPr>
          <a:xfrm>
            <a:off x="2514600" y="60960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S9</a:t>
            </a:r>
            <a:endParaRPr lang="en-US" sz="1000" dirty="0"/>
          </a:p>
        </p:txBody>
      </p:sp>
      <p:sp>
        <p:nvSpPr>
          <p:cNvPr id="21" name="Rectangle 20"/>
          <p:cNvSpPr/>
          <p:nvPr/>
        </p:nvSpPr>
        <p:spPr>
          <a:xfrm>
            <a:off x="3352800" y="6096000"/>
            <a:ext cx="685800" cy="152400"/>
          </a:xfrm>
          <a:prstGeom prst="rect">
            <a:avLst/>
          </a:prstGeom>
          <a:solidFill>
            <a:srgbClr val="DBFADB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M2, S1</a:t>
            </a:r>
            <a:endParaRPr lang="en-US" sz="1000" dirty="0"/>
          </a:p>
        </p:txBody>
      </p:sp>
      <p:sp>
        <p:nvSpPr>
          <p:cNvPr id="22" name="Rectangle 21"/>
          <p:cNvSpPr/>
          <p:nvPr/>
        </p:nvSpPr>
        <p:spPr>
          <a:xfrm>
            <a:off x="2514600" y="5943600"/>
            <a:ext cx="685800" cy="152400"/>
          </a:xfrm>
          <a:prstGeom prst="rect">
            <a:avLst/>
          </a:prstGeom>
          <a:solidFill>
            <a:srgbClr val="DBFADB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M2, S1</a:t>
            </a:r>
            <a:endParaRPr lang="en-US" sz="1000" dirty="0"/>
          </a:p>
        </p:txBody>
      </p:sp>
      <p:sp>
        <p:nvSpPr>
          <p:cNvPr id="23" name="Rectangle 22"/>
          <p:cNvSpPr/>
          <p:nvPr/>
        </p:nvSpPr>
        <p:spPr>
          <a:xfrm>
            <a:off x="4191000" y="60960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S11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6705600" y="60960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S11</a:t>
            </a:r>
            <a:endParaRPr lang="en-US" sz="1000" dirty="0"/>
          </a:p>
        </p:txBody>
      </p:sp>
      <p:sp>
        <p:nvSpPr>
          <p:cNvPr id="25" name="Rectangle 24"/>
          <p:cNvSpPr/>
          <p:nvPr/>
        </p:nvSpPr>
        <p:spPr>
          <a:xfrm>
            <a:off x="5029200" y="59436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S13</a:t>
            </a:r>
            <a:endParaRPr lang="en-US" sz="1000" dirty="0"/>
          </a:p>
        </p:txBody>
      </p:sp>
      <p:sp>
        <p:nvSpPr>
          <p:cNvPr id="26" name="Rectangle 25"/>
          <p:cNvSpPr/>
          <p:nvPr/>
        </p:nvSpPr>
        <p:spPr>
          <a:xfrm>
            <a:off x="7543800" y="60960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S13</a:t>
            </a:r>
            <a:endParaRPr lang="en-US" sz="1000" dirty="0"/>
          </a:p>
        </p:txBody>
      </p:sp>
      <p:sp>
        <p:nvSpPr>
          <p:cNvPr id="27" name="Rectangle 26"/>
          <p:cNvSpPr/>
          <p:nvPr/>
        </p:nvSpPr>
        <p:spPr>
          <a:xfrm>
            <a:off x="5867400" y="5943600"/>
            <a:ext cx="685800" cy="152400"/>
          </a:xfrm>
          <a:prstGeom prst="rect">
            <a:avLst/>
          </a:prstGeom>
          <a:solidFill>
            <a:srgbClr val="DBFADB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M2, S4</a:t>
            </a:r>
            <a:endParaRPr lang="en-US" sz="1000" dirty="0"/>
          </a:p>
        </p:txBody>
      </p:sp>
      <p:sp>
        <p:nvSpPr>
          <p:cNvPr id="28" name="Rectangle 27"/>
          <p:cNvSpPr/>
          <p:nvPr/>
        </p:nvSpPr>
        <p:spPr>
          <a:xfrm>
            <a:off x="4191000" y="5943600"/>
            <a:ext cx="685800" cy="152400"/>
          </a:xfrm>
          <a:prstGeom prst="rect">
            <a:avLst/>
          </a:prstGeom>
          <a:solidFill>
            <a:srgbClr val="DBFADB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M2, S4</a:t>
            </a:r>
            <a:endParaRPr lang="en-US" sz="1000" dirty="0"/>
          </a:p>
        </p:txBody>
      </p:sp>
      <p:sp>
        <p:nvSpPr>
          <p:cNvPr id="29" name="Rectangle 28"/>
          <p:cNvSpPr/>
          <p:nvPr/>
        </p:nvSpPr>
        <p:spPr>
          <a:xfrm>
            <a:off x="6705600" y="59436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S3</a:t>
            </a:r>
            <a:endParaRPr lang="en-US" sz="1000" dirty="0"/>
          </a:p>
        </p:txBody>
      </p:sp>
      <p:sp>
        <p:nvSpPr>
          <p:cNvPr id="30" name="Rectangle 29"/>
          <p:cNvSpPr/>
          <p:nvPr/>
        </p:nvSpPr>
        <p:spPr>
          <a:xfrm>
            <a:off x="3352800" y="59436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S3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2514600" y="57912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S8</a:t>
            </a:r>
            <a:endParaRPr lang="en-US" sz="1000" dirty="0"/>
          </a:p>
        </p:txBody>
      </p:sp>
      <p:sp>
        <p:nvSpPr>
          <p:cNvPr id="32" name="Rectangle 31"/>
          <p:cNvSpPr/>
          <p:nvPr/>
        </p:nvSpPr>
        <p:spPr>
          <a:xfrm>
            <a:off x="7543800" y="59436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S8</a:t>
            </a:r>
            <a:endParaRPr lang="en-US" sz="1000" dirty="0"/>
          </a:p>
        </p:txBody>
      </p:sp>
      <p:sp>
        <p:nvSpPr>
          <p:cNvPr id="33" name="Rectangle 32"/>
          <p:cNvSpPr/>
          <p:nvPr/>
        </p:nvSpPr>
        <p:spPr>
          <a:xfrm>
            <a:off x="3352800" y="57912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S12</a:t>
            </a:r>
            <a:endParaRPr lang="en-US" sz="1000" dirty="0"/>
          </a:p>
        </p:txBody>
      </p:sp>
      <p:sp>
        <p:nvSpPr>
          <p:cNvPr id="34" name="Rectangle 33"/>
          <p:cNvSpPr/>
          <p:nvPr/>
        </p:nvSpPr>
        <p:spPr>
          <a:xfrm>
            <a:off x="1676400" y="59436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S12</a:t>
            </a: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304800" y="4907796"/>
            <a:ext cx="1005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40679" y="5879068"/>
            <a:ext cx="1069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61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backup for each replica at random?</a:t>
            </a:r>
          </a:p>
          <a:p>
            <a:pPr lvl="1"/>
            <a:r>
              <a:rPr lang="en-US" dirty="0" smtClean="0"/>
              <a:t>Uneven distribution: worst-case = 3-5x average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Mitzenmacher’s</a:t>
            </a:r>
            <a:r>
              <a:rPr lang="en-US" dirty="0" smtClean="0"/>
              <a:t> approach:</a:t>
            </a:r>
          </a:p>
          <a:p>
            <a:pPr lvl="1"/>
            <a:r>
              <a:rPr lang="en-US" dirty="0" smtClean="0"/>
              <a:t>Probe several randomly selected backups</a:t>
            </a:r>
          </a:p>
          <a:p>
            <a:pPr lvl="1"/>
            <a:r>
              <a:rPr lang="en-US" dirty="0" smtClean="0"/>
              <a:t>Choose most attractive</a:t>
            </a:r>
          </a:p>
          <a:p>
            <a:pPr lvl="1"/>
            <a:r>
              <a:rPr lang="en-US" dirty="0" smtClean="0"/>
              <a:t>Result: almost uniform distribution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Randomization,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60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2000" dirty="0" smtClean="0"/>
              <a:t>Select 3 backups for segment at random?</a:t>
            </a:r>
          </a:p>
          <a:p>
            <a:r>
              <a:rPr lang="en-US" sz="2000" dirty="0" smtClean="0"/>
              <a:t>Problem:</a:t>
            </a:r>
          </a:p>
          <a:p>
            <a:pPr lvl="1"/>
            <a:r>
              <a:rPr lang="en-US" sz="1800" dirty="0" smtClean="0"/>
              <a:t>In large-scale system, any 3 machine failures results in data loss</a:t>
            </a:r>
          </a:p>
          <a:p>
            <a:pPr lvl="1"/>
            <a:r>
              <a:rPr lang="en-US" sz="1800" dirty="0" smtClean="0"/>
              <a:t>After power outage, ~1% of servers don’t restart</a:t>
            </a:r>
          </a:p>
          <a:p>
            <a:pPr lvl="1"/>
            <a:r>
              <a:rPr lang="en-US" sz="1800" dirty="0" smtClean="0"/>
              <a:t>Every power outage loses data!</a:t>
            </a:r>
          </a:p>
          <a:p>
            <a:r>
              <a:rPr lang="en-US" sz="2000" dirty="0" smtClean="0"/>
              <a:t>Solution: </a:t>
            </a:r>
            <a:r>
              <a:rPr lang="en-US" sz="2000" dirty="0" err="1" smtClean="0">
                <a:solidFill>
                  <a:schemeClr val="tx2"/>
                </a:solidFill>
              </a:rPr>
              <a:t>derandomize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backup selection</a:t>
            </a:r>
          </a:p>
          <a:p>
            <a:pPr lvl="1"/>
            <a:r>
              <a:rPr lang="en-US" sz="1800" dirty="0" smtClean="0"/>
              <a:t>Pick first backup at random (for</a:t>
            </a:r>
            <a:br>
              <a:rPr lang="en-US" sz="1800" dirty="0" smtClean="0"/>
            </a:br>
            <a:r>
              <a:rPr lang="en-US" sz="1800" dirty="0" smtClean="0"/>
              <a:t>load balancing)</a:t>
            </a:r>
          </a:p>
          <a:p>
            <a:pPr lvl="1"/>
            <a:r>
              <a:rPr lang="en-US" sz="1800" dirty="0" smtClean="0"/>
              <a:t>Other backups deterministic</a:t>
            </a:r>
            <a:br>
              <a:rPr lang="en-US" sz="1800" dirty="0" smtClean="0"/>
            </a:br>
            <a:r>
              <a:rPr lang="en-US" sz="1800" dirty="0" smtClean="0"/>
              <a:t>(</a:t>
            </a:r>
            <a:r>
              <a:rPr lang="en-US" sz="1800" dirty="0" smtClean="0">
                <a:solidFill>
                  <a:schemeClr val="accent4"/>
                </a:solidFill>
              </a:rPr>
              <a:t>replication groups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Result: data safe for hundreds</a:t>
            </a:r>
            <a:br>
              <a:rPr lang="en-US" sz="1800" dirty="0" smtClean="0"/>
            </a:br>
            <a:r>
              <a:rPr lang="en-US" sz="1800" dirty="0" smtClean="0"/>
              <a:t>of years</a:t>
            </a:r>
          </a:p>
          <a:p>
            <a:pPr lvl="1"/>
            <a:r>
              <a:rPr lang="en-US" sz="1800" dirty="0" smtClean="0"/>
              <a:t>(but, lose more data in each</a:t>
            </a:r>
            <a:br>
              <a:rPr lang="en-US" sz="1800" dirty="0" smtClean="0"/>
            </a:br>
            <a:r>
              <a:rPr lang="en-US" sz="1800" dirty="0" smtClean="0"/>
              <a:t>loss)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Sometimes Randomization is Bad!</a:t>
            </a:r>
            <a:endParaRPr lang="en-US" dirty="0"/>
          </a:p>
        </p:txBody>
      </p:sp>
      <p:pic>
        <p:nvPicPr>
          <p:cNvPr id="1026" name="Picture 2" descr="C:\Users\ouster\Desktop\copyse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702252"/>
            <a:ext cx="4189413" cy="231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16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382000" cy="2133600"/>
          </a:xfrm>
        </p:spPr>
        <p:txBody>
          <a:bodyPr/>
          <a:lstStyle/>
          <a:p>
            <a:r>
              <a:rPr lang="en-US" dirty="0" smtClean="0"/>
              <a:t>RAMCloud often requires code that is distributed, concurrent, and fault tolerant:</a:t>
            </a:r>
          </a:p>
          <a:p>
            <a:pPr lvl="1"/>
            <a:r>
              <a:rPr lang="en-US" dirty="0" smtClean="0"/>
              <a:t>Replicate segment to 3 backups</a:t>
            </a:r>
          </a:p>
          <a:p>
            <a:pPr lvl="1"/>
            <a:r>
              <a:rPr lang="en-US" dirty="0" smtClean="0"/>
              <a:t>Coordinate 100 masters working together to recover failed server</a:t>
            </a:r>
          </a:p>
          <a:p>
            <a:pPr lvl="1"/>
            <a:r>
              <a:rPr lang="en-US" dirty="0" smtClean="0"/>
              <a:t>Concurrently read segments from ~1000 backups, replay log entries, re-replicate to other backups</a:t>
            </a:r>
          </a:p>
          <a:p>
            <a:r>
              <a:rPr lang="en-US" dirty="0" smtClean="0"/>
              <a:t>Traditional imperative programming doesn’t work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Result: spaghetti code, brittle, buggy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DCFT Code is Hard</a:t>
            </a:r>
            <a:endParaRPr lang="en-US" dirty="0"/>
          </a:p>
        </p:txBody>
      </p:sp>
      <p:grpSp>
        <p:nvGrpSpPr>
          <p:cNvPr id="93" name="Group 92"/>
          <p:cNvGrpSpPr/>
          <p:nvPr/>
        </p:nvGrpSpPr>
        <p:grpSpPr>
          <a:xfrm>
            <a:off x="5181600" y="4038600"/>
            <a:ext cx="1600200" cy="1722119"/>
            <a:chOff x="5181600" y="4038600"/>
            <a:chExt cx="1600200" cy="1722119"/>
          </a:xfrm>
        </p:grpSpPr>
        <p:grpSp>
          <p:nvGrpSpPr>
            <p:cNvPr id="61" name="Group 60"/>
            <p:cNvGrpSpPr/>
            <p:nvPr/>
          </p:nvGrpSpPr>
          <p:grpSpPr>
            <a:xfrm>
              <a:off x="5181600" y="4038600"/>
              <a:ext cx="1600200" cy="1722119"/>
              <a:chOff x="990600" y="4038600"/>
              <a:chExt cx="1600200" cy="1722119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1143000" y="4114800"/>
                <a:ext cx="990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143000" y="4191000"/>
                <a:ext cx="1143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295400" y="42672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447800" y="44958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295400" y="4343400"/>
                <a:ext cx="762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295400" y="4419600"/>
                <a:ext cx="381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1447800" y="45720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1447800" y="4648200"/>
                <a:ext cx="3048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990600" y="40386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1143000" y="47244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295400" y="4800600"/>
                <a:ext cx="381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447800" y="48768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1600200" y="49530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600200" y="50292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990600" y="5181600"/>
                <a:ext cx="16002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143000" y="52578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1143000" y="5334000"/>
                <a:ext cx="990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280160" y="51054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1295400" y="5410200"/>
                <a:ext cx="762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1447800" y="54864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295400" y="55626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1143000" y="56388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990600" y="5715000"/>
                <a:ext cx="3048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Freeform 86"/>
            <p:cNvSpPr/>
            <p:nvPr/>
          </p:nvSpPr>
          <p:spPr>
            <a:xfrm>
              <a:off x="5974596" y="4602984"/>
              <a:ext cx="614442" cy="751724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560009 w 696677"/>
                <a:gd name="connsiteY0" fmla="*/ 9608 h 9608"/>
                <a:gd name="connsiteX1" fmla="*/ 0 w 696677"/>
                <a:gd name="connsiteY1" fmla="*/ 0 h 9608"/>
                <a:gd name="connsiteX0" fmla="*/ 8038 w 11571"/>
                <a:gd name="connsiteY0" fmla="*/ 10000 h 10000"/>
                <a:gd name="connsiteX1" fmla="*/ 0 w 11571"/>
                <a:gd name="connsiteY1" fmla="*/ 0 h 10000"/>
                <a:gd name="connsiteX0" fmla="*/ 7320 w 11104"/>
                <a:gd name="connsiteY0" fmla="*/ 9694 h 9694"/>
                <a:gd name="connsiteX1" fmla="*/ 0 w 11104"/>
                <a:gd name="connsiteY1" fmla="*/ 0 h 9694"/>
                <a:gd name="connsiteX0" fmla="*/ 6980 w 10250"/>
                <a:gd name="connsiteY0" fmla="*/ 10211 h 10211"/>
                <a:gd name="connsiteX1" fmla="*/ 0 w 10250"/>
                <a:gd name="connsiteY1" fmla="*/ 0 h 10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50" h="10211">
                  <a:moveTo>
                    <a:pt x="6980" y="10211"/>
                  </a:moveTo>
                  <a:cubicBezTo>
                    <a:pt x="12108" y="10106"/>
                    <a:pt x="12194" y="21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89" name="Freeform 88"/>
            <p:cNvSpPr/>
            <p:nvPr/>
          </p:nvSpPr>
          <p:spPr>
            <a:xfrm flipH="1">
              <a:off x="5236069" y="4305930"/>
              <a:ext cx="473952" cy="751683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0 w 424631"/>
                <a:gd name="connsiteY0" fmla="*/ 9510 h 9510"/>
                <a:gd name="connsiteX1" fmla="*/ 208881 w 424631"/>
                <a:gd name="connsiteY1" fmla="*/ 0 h 9510"/>
                <a:gd name="connsiteX0" fmla="*/ 0 w 9059"/>
                <a:gd name="connsiteY0" fmla="*/ 10000 h 10000"/>
                <a:gd name="connsiteX1" fmla="*/ 4919 w 9059"/>
                <a:gd name="connsiteY1" fmla="*/ 0 h 10000"/>
                <a:gd name="connsiteX0" fmla="*/ 0 w 9667"/>
                <a:gd name="connsiteY0" fmla="*/ 10000 h 10000"/>
                <a:gd name="connsiteX1" fmla="*/ 5430 w 9667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67" h="10000">
                  <a:moveTo>
                    <a:pt x="0" y="10000"/>
                  </a:moveTo>
                  <a:cubicBezTo>
                    <a:pt x="9048" y="10000"/>
                    <a:pt x="13545" y="1444"/>
                    <a:pt x="543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90" name="Freeform 89"/>
            <p:cNvSpPr/>
            <p:nvPr/>
          </p:nvSpPr>
          <p:spPr>
            <a:xfrm>
              <a:off x="5842860" y="4068324"/>
              <a:ext cx="809431" cy="836889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60407 w 331731"/>
                <a:gd name="connsiteY0" fmla="*/ 10588 h 10588"/>
                <a:gd name="connsiteX1" fmla="*/ 0 w 331731"/>
                <a:gd name="connsiteY1" fmla="*/ 0 h 10588"/>
                <a:gd name="connsiteX0" fmla="*/ 60407 w 405017"/>
                <a:gd name="connsiteY0" fmla="*/ 10588 h 10588"/>
                <a:gd name="connsiteX1" fmla="*/ 0 w 405017"/>
                <a:gd name="connsiteY1" fmla="*/ 0 h 10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017" h="10588">
                  <a:moveTo>
                    <a:pt x="60407" y="10588"/>
                  </a:moveTo>
                  <a:cubicBezTo>
                    <a:pt x="457082" y="10490"/>
                    <a:pt x="601090" y="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91" name="Freeform 90"/>
            <p:cNvSpPr/>
            <p:nvPr/>
          </p:nvSpPr>
          <p:spPr>
            <a:xfrm>
              <a:off x="5501389" y="4745038"/>
              <a:ext cx="694451" cy="922175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0 w 463312"/>
                <a:gd name="connsiteY0" fmla="*/ 11667 h 11667"/>
                <a:gd name="connsiteX1" fmla="*/ 264007 w 463312"/>
                <a:gd name="connsiteY1" fmla="*/ 0 h 1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312" h="11667">
                  <a:moveTo>
                    <a:pt x="0" y="11667"/>
                  </a:moveTo>
                  <a:cubicBezTo>
                    <a:pt x="396675" y="11569"/>
                    <a:pt x="667346" y="1667"/>
                    <a:pt x="264007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124200" y="4038600"/>
            <a:ext cx="1600200" cy="1722119"/>
            <a:chOff x="5181600" y="4038600"/>
            <a:chExt cx="1600200" cy="1722119"/>
          </a:xfrm>
        </p:grpSpPr>
        <p:grpSp>
          <p:nvGrpSpPr>
            <p:cNvPr id="95" name="Group 94"/>
            <p:cNvGrpSpPr/>
            <p:nvPr/>
          </p:nvGrpSpPr>
          <p:grpSpPr>
            <a:xfrm>
              <a:off x="5181600" y="4038600"/>
              <a:ext cx="1600200" cy="1722119"/>
              <a:chOff x="990600" y="4038600"/>
              <a:chExt cx="1600200" cy="1722119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1143000" y="4114800"/>
                <a:ext cx="990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1143000" y="4191000"/>
                <a:ext cx="1143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1295400" y="42672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1447800" y="44958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1295400" y="4343400"/>
                <a:ext cx="762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1295400" y="4419600"/>
                <a:ext cx="381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1447800" y="45720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1447800" y="4648200"/>
                <a:ext cx="3048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990600" y="40386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1143000" y="47244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1295400" y="4800600"/>
                <a:ext cx="381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1447800" y="48768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1600200" y="49530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1600200" y="50292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990600" y="5181600"/>
                <a:ext cx="16002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1143000" y="52578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1143000" y="5334000"/>
                <a:ext cx="990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1280160" y="51054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1295400" y="5410200"/>
                <a:ext cx="762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1447800" y="54864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1295400" y="55626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1143000" y="56388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990600" y="5715000"/>
                <a:ext cx="3048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6" name="Freeform 95"/>
            <p:cNvSpPr/>
            <p:nvPr/>
          </p:nvSpPr>
          <p:spPr>
            <a:xfrm>
              <a:off x="5974596" y="4602984"/>
              <a:ext cx="614442" cy="751724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560009 w 696677"/>
                <a:gd name="connsiteY0" fmla="*/ 9608 h 9608"/>
                <a:gd name="connsiteX1" fmla="*/ 0 w 696677"/>
                <a:gd name="connsiteY1" fmla="*/ 0 h 9608"/>
                <a:gd name="connsiteX0" fmla="*/ 8038 w 11571"/>
                <a:gd name="connsiteY0" fmla="*/ 10000 h 10000"/>
                <a:gd name="connsiteX1" fmla="*/ 0 w 11571"/>
                <a:gd name="connsiteY1" fmla="*/ 0 h 10000"/>
                <a:gd name="connsiteX0" fmla="*/ 7320 w 11104"/>
                <a:gd name="connsiteY0" fmla="*/ 9694 h 9694"/>
                <a:gd name="connsiteX1" fmla="*/ 0 w 11104"/>
                <a:gd name="connsiteY1" fmla="*/ 0 h 9694"/>
                <a:gd name="connsiteX0" fmla="*/ 6980 w 10250"/>
                <a:gd name="connsiteY0" fmla="*/ 10211 h 10211"/>
                <a:gd name="connsiteX1" fmla="*/ 0 w 10250"/>
                <a:gd name="connsiteY1" fmla="*/ 0 h 10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50" h="10211">
                  <a:moveTo>
                    <a:pt x="6980" y="10211"/>
                  </a:moveTo>
                  <a:cubicBezTo>
                    <a:pt x="12108" y="10106"/>
                    <a:pt x="12194" y="21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97" name="Freeform 96"/>
            <p:cNvSpPr/>
            <p:nvPr/>
          </p:nvSpPr>
          <p:spPr>
            <a:xfrm flipH="1">
              <a:off x="5236069" y="4305930"/>
              <a:ext cx="473952" cy="751683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0 w 424631"/>
                <a:gd name="connsiteY0" fmla="*/ 9510 h 9510"/>
                <a:gd name="connsiteX1" fmla="*/ 208881 w 424631"/>
                <a:gd name="connsiteY1" fmla="*/ 0 h 9510"/>
                <a:gd name="connsiteX0" fmla="*/ 0 w 9059"/>
                <a:gd name="connsiteY0" fmla="*/ 10000 h 10000"/>
                <a:gd name="connsiteX1" fmla="*/ 4919 w 9059"/>
                <a:gd name="connsiteY1" fmla="*/ 0 h 10000"/>
                <a:gd name="connsiteX0" fmla="*/ 0 w 9667"/>
                <a:gd name="connsiteY0" fmla="*/ 10000 h 10000"/>
                <a:gd name="connsiteX1" fmla="*/ 5430 w 9667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67" h="10000">
                  <a:moveTo>
                    <a:pt x="0" y="10000"/>
                  </a:moveTo>
                  <a:cubicBezTo>
                    <a:pt x="9048" y="10000"/>
                    <a:pt x="13545" y="1444"/>
                    <a:pt x="543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98" name="Freeform 97"/>
            <p:cNvSpPr/>
            <p:nvPr/>
          </p:nvSpPr>
          <p:spPr>
            <a:xfrm>
              <a:off x="5842860" y="4068324"/>
              <a:ext cx="809431" cy="836889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60407 w 331731"/>
                <a:gd name="connsiteY0" fmla="*/ 10588 h 10588"/>
                <a:gd name="connsiteX1" fmla="*/ 0 w 331731"/>
                <a:gd name="connsiteY1" fmla="*/ 0 h 10588"/>
                <a:gd name="connsiteX0" fmla="*/ 60407 w 405017"/>
                <a:gd name="connsiteY0" fmla="*/ 10588 h 10588"/>
                <a:gd name="connsiteX1" fmla="*/ 0 w 405017"/>
                <a:gd name="connsiteY1" fmla="*/ 0 h 10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017" h="10588">
                  <a:moveTo>
                    <a:pt x="60407" y="10588"/>
                  </a:moveTo>
                  <a:cubicBezTo>
                    <a:pt x="457082" y="10490"/>
                    <a:pt x="601090" y="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>
              <a:off x="5501389" y="4745038"/>
              <a:ext cx="694451" cy="922175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0 w 463312"/>
                <a:gd name="connsiteY0" fmla="*/ 11667 h 11667"/>
                <a:gd name="connsiteX1" fmla="*/ 264007 w 463312"/>
                <a:gd name="connsiteY1" fmla="*/ 0 h 1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312" h="11667">
                  <a:moveTo>
                    <a:pt x="0" y="11667"/>
                  </a:moveTo>
                  <a:cubicBezTo>
                    <a:pt x="396675" y="11569"/>
                    <a:pt x="667346" y="1667"/>
                    <a:pt x="264007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066800" y="4038600"/>
            <a:ext cx="1600200" cy="1722119"/>
            <a:chOff x="5181600" y="4038600"/>
            <a:chExt cx="1600200" cy="1722119"/>
          </a:xfrm>
        </p:grpSpPr>
        <p:grpSp>
          <p:nvGrpSpPr>
            <p:cNvPr id="125" name="Group 124"/>
            <p:cNvGrpSpPr/>
            <p:nvPr/>
          </p:nvGrpSpPr>
          <p:grpSpPr>
            <a:xfrm>
              <a:off x="5181600" y="4038600"/>
              <a:ext cx="1600200" cy="1722119"/>
              <a:chOff x="990600" y="4038600"/>
              <a:chExt cx="1600200" cy="1722119"/>
            </a:xfrm>
          </p:grpSpPr>
          <p:sp>
            <p:nvSpPr>
              <p:cNvPr id="131" name="Rectangle 130"/>
              <p:cNvSpPr/>
              <p:nvPr/>
            </p:nvSpPr>
            <p:spPr>
              <a:xfrm>
                <a:off x="1143000" y="4114800"/>
                <a:ext cx="990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1143000" y="4191000"/>
                <a:ext cx="1143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1295400" y="42672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1447800" y="44958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1295400" y="4343400"/>
                <a:ext cx="762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1295400" y="4419600"/>
                <a:ext cx="381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47800" y="45720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1447800" y="4648200"/>
                <a:ext cx="3048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990600" y="40386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1143000" y="47244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1295400" y="4800600"/>
                <a:ext cx="381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447800" y="48768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1600200" y="49530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1600200" y="50292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990600" y="5181600"/>
                <a:ext cx="16002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1143000" y="52578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1143000" y="5334000"/>
                <a:ext cx="990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280160" y="51054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295400" y="5410200"/>
                <a:ext cx="762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1447800" y="54864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1295400" y="55626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1143000" y="56388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990600" y="5715000"/>
                <a:ext cx="3048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6" name="Freeform 125"/>
            <p:cNvSpPr/>
            <p:nvPr/>
          </p:nvSpPr>
          <p:spPr>
            <a:xfrm>
              <a:off x="5974596" y="4602984"/>
              <a:ext cx="614442" cy="751724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560009 w 696677"/>
                <a:gd name="connsiteY0" fmla="*/ 9608 h 9608"/>
                <a:gd name="connsiteX1" fmla="*/ 0 w 696677"/>
                <a:gd name="connsiteY1" fmla="*/ 0 h 9608"/>
                <a:gd name="connsiteX0" fmla="*/ 8038 w 11571"/>
                <a:gd name="connsiteY0" fmla="*/ 10000 h 10000"/>
                <a:gd name="connsiteX1" fmla="*/ 0 w 11571"/>
                <a:gd name="connsiteY1" fmla="*/ 0 h 10000"/>
                <a:gd name="connsiteX0" fmla="*/ 7320 w 11104"/>
                <a:gd name="connsiteY0" fmla="*/ 9694 h 9694"/>
                <a:gd name="connsiteX1" fmla="*/ 0 w 11104"/>
                <a:gd name="connsiteY1" fmla="*/ 0 h 9694"/>
                <a:gd name="connsiteX0" fmla="*/ 6980 w 10250"/>
                <a:gd name="connsiteY0" fmla="*/ 10211 h 10211"/>
                <a:gd name="connsiteX1" fmla="*/ 0 w 10250"/>
                <a:gd name="connsiteY1" fmla="*/ 0 h 10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50" h="10211">
                  <a:moveTo>
                    <a:pt x="6980" y="10211"/>
                  </a:moveTo>
                  <a:cubicBezTo>
                    <a:pt x="12108" y="10106"/>
                    <a:pt x="12194" y="21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127" name="Freeform 126"/>
            <p:cNvSpPr/>
            <p:nvPr/>
          </p:nvSpPr>
          <p:spPr>
            <a:xfrm flipH="1">
              <a:off x="5236069" y="4305930"/>
              <a:ext cx="473952" cy="751683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0 w 424631"/>
                <a:gd name="connsiteY0" fmla="*/ 9510 h 9510"/>
                <a:gd name="connsiteX1" fmla="*/ 208881 w 424631"/>
                <a:gd name="connsiteY1" fmla="*/ 0 h 9510"/>
                <a:gd name="connsiteX0" fmla="*/ 0 w 9059"/>
                <a:gd name="connsiteY0" fmla="*/ 10000 h 10000"/>
                <a:gd name="connsiteX1" fmla="*/ 4919 w 9059"/>
                <a:gd name="connsiteY1" fmla="*/ 0 h 10000"/>
                <a:gd name="connsiteX0" fmla="*/ 0 w 9667"/>
                <a:gd name="connsiteY0" fmla="*/ 10000 h 10000"/>
                <a:gd name="connsiteX1" fmla="*/ 5430 w 9667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67" h="10000">
                  <a:moveTo>
                    <a:pt x="0" y="10000"/>
                  </a:moveTo>
                  <a:cubicBezTo>
                    <a:pt x="9048" y="10000"/>
                    <a:pt x="13545" y="1444"/>
                    <a:pt x="543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842860" y="4068324"/>
              <a:ext cx="809431" cy="836889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60407 w 331731"/>
                <a:gd name="connsiteY0" fmla="*/ 10588 h 10588"/>
                <a:gd name="connsiteX1" fmla="*/ 0 w 331731"/>
                <a:gd name="connsiteY1" fmla="*/ 0 h 10588"/>
                <a:gd name="connsiteX0" fmla="*/ 60407 w 405017"/>
                <a:gd name="connsiteY0" fmla="*/ 10588 h 10588"/>
                <a:gd name="connsiteX1" fmla="*/ 0 w 405017"/>
                <a:gd name="connsiteY1" fmla="*/ 0 h 10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017" h="10588">
                  <a:moveTo>
                    <a:pt x="60407" y="10588"/>
                  </a:moveTo>
                  <a:cubicBezTo>
                    <a:pt x="457082" y="10490"/>
                    <a:pt x="601090" y="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5501389" y="4745038"/>
              <a:ext cx="694451" cy="922175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0 w 463312"/>
                <a:gd name="connsiteY0" fmla="*/ 11667 h 11667"/>
                <a:gd name="connsiteX1" fmla="*/ 264007 w 463312"/>
                <a:gd name="connsiteY1" fmla="*/ 0 h 1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312" h="11667">
                  <a:moveTo>
                    <a:pt x="0" y="11667"/>
                  </a:moveTo>
                  <a:cubicBezTo>
                    <a:pt x="396675" y="11569"/>
                    <a:pt x="667346" y="1667"/>
                    <a:pt x="264007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</p:grpSp>
      <p:cxnSp>
        <p:nvCxnSpPr>
          <p:cNvPr id="155" name="Straight Connector 154"/>
          <p:cNvCxnSpPr/>
          <p:nvPr/>
        </p:nvCxnSpPr>
        <p:spPr>
          <a:xfrm flipV="1">
            <a:off x="1828800" y="4215539"/>
            <a:ext cx="1394847" cy="585061"/>
          </a:xfrm>
          <a:prstGeom prst="line">
            <a:avLst/>
          </a:prstGeom>
          <a:noFill/>
          <a:ln w="19050">
            <a:solidFill>
              <a:schemeClr val="accent1">
                <a:lumMod val="90000"/>
                <a:lumOff val="10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6" name="Straight Connector 155"/>
          <p:cNvCxnSpPr/>
          <p:nvPr/>
        </p:nvCxnSpPr>
        <p:spPr>
          <a:xfrm flipV="1">
            <a:off x="1828800" y="4215539"/>
            <a:ext cx="3471620" cy="585062"/>
          </a:xfrm>
          <a:prstGeom prst="line">
            <a:avLst/>
          </a:prstGeom>
          <a:noFill/>
          <a:ln w="19050">
            <a:solidFill>
              <a:schemeClr val="accent1">
                <a:lumMod val="90000"/>
                <a:lumOff val="10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886200" y="4215539"/>
            <a:ext cx="1394847" cy="585061"/>
          </a:xfrm>
          <a:prstGeom prst="line">
            <a:avLst/>
          </a:prstGeom>
          <a:noFill/>
          <a:ln w="19050">
            <a:solidFill>
              <a:schemeClr val="accent1">
                <a:lumMod val="90000"/>
                <a:lumOff val="10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9" name="Straight Connector 158"/>
          <p:cNvCxnSpPr/>
          <p:nvPr/>
        </p:nvCxnSpPr>
        <p:spPr>
          <a:xfrm flipH="1" flipV="1">
            <a:off x="2438401" y="4267200"/>
            <a:ext cx="1467172" cy="521776"/>
          </a:xfrm>
          <a:prstGeom prst="line">
            <a:avLst/>
          </a:prstGeom>
          <a:noFill/>
          <a:ln w="19050">
            <a:solidFill>
              <a:schemeClr val="accent1">
                <a:lumMod val="90000"/>
                <a:lumOff val="10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1" name="Straight Connector 160"/>
          <p:cNvCxnSpPr/>
          <p:nvPr/>
        </p:nvCxnSpPr>
        <p:spPr>
          <a:xfrm flipH="1" flipV="1">
            <a:off x="2438400" y="4267201"/>
            <a:ext cx="3505200" cy="514026"/>
          </a:xfrm>
          <a:prstGeom prst="line">
            <a:avLst/>
          </a:prstGeom>
          <a:noFill/>
          <a:ln w="19050">
            <a:solidFill>
              <a:schemeClr val="accent1">
                <a:lumMod val="90000"/>
                <a:lumOff val="10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3" name="Straight Connector 162"/>
          <p:cNvCxnSpPr/>
          <p:nvPr/>
        </p:nvCxnSpPr>
        <p:spPr>
          <a:xfrm flipH="1" flipV="1">
            <a:off x="4442847" y="4267200"/>
            <a:ext cx="1500753" cy="508862"/>
          </a:xfrm>
          <a:prstGeom prst="line">
            <a:avLst/>
          </a:prstGeom>
          <a:noFill/>
          <a:ln w="19050">
            <a:solidFill>
              <a:schemeClr val="accent1">
                <a:lumMod val="90000"/>
                <a:lumOff val="10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66" name="TextBox 165"/>
          <p:cNvSpPr txBox="1"/>
          <p:nvPr/>
        </p:nvSpPr>
        <p:spPr>
          <a:xfrm>
            <a:off x="6858000" y="4419600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Must “go back”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after failures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6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smtClean="0"/>
              <a:t>Experimenting with new approach: more like a state machine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Code divided into smaller units</a:t>
            </a:r>
          </a:p>
          <a:p>
            <a:pPr lvl="1"/>
            <a:r>
              <a:rPr lang="en-US" dirty="0" smtClean="0"/>
              <a:t>Each unit handles one invariant or transition</a:t>
            </a:r>
          </a:p>
          <a:p>
            <a:pPr lvl="1"/>
            <a:r>
              <a:rPr lang="en-US" dirty="0" smtClean="0"/>
              <a:t>Event driven (sort of)</a:t>
            </a:r>
          </a:p>
          <a:p>
            <a:pPr lvl="1"/>
            <a:r>
              <a:rPr lang="en-US" dirty="0" smtClean="0"/>
              <a:t>Serialized access to shared state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These ideas are still evolving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DCFT Code: Need New Pattern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3429000" y="2590800"/>
            <a:ext cx="1524000" cy="914400"/>
          </a:xfrm>
          <a:prstGeom prst="cloud">
            <a:avLst/>
          </a:prstGeom>
          <a:ln>
            <a:solidFill>
              <a:srgbClr val="0078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800"/>
                </a:solidFill>
              </a:rPr>
              <a:t>Shared</a:t>
            </a:r>
            <a:br>
              <a:rPr lang="en-US" dirty="0" smtClean="0">
                <a:solidFill>
                  <a:srgbClr val="007800"/>
                </a:solidFill>
              </a:rPr>
            </a:br>
            <a:r>
              <a:rPr lang="en-US" dirty="0" smtClean="0">
                <a:solidFill>
                  <a:srgbClr val="007800"/>
                </a:solidFill>
              </a:rPr>
              <a:t>State</a:t>
            </a:r>
            <a:endParaRPr lang="en-US" dirty="0">
              <a:solidFill>
                <a:srgbClr val="007800"/>
              </a:solidFill>
            </a:endParaRPr>
          </a:p>
        </p:txBody>
      </p:sp>
      <p:sp>
        <p:nvSpPr>
          <p:cNvPr id="41" name="Folded Corner 40"/>
          <p:cNvSpPr/>
          <p:nvPr/>
        </p:nvSpPr>
        <p:spPr>
          <a:xfrm>
            <a:off x="5181600" y="2286000"/>
            <a:ext cx="304799" cy="419100"/>
          </a:xfrm>
          <a:prstGeom prst="foldedCorner">
            <a:avLst/>
          </a:prstGeom>
          <a:solidFill>
            <a:srgbClr val="EDF2FB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219700" y="24003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219700" y="2438400"/>
            <a:ext cx="1524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219700" y="2362200"/>
            <a:ext cx="228599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olded Corner 45"/>
          <p:cNvSpPr/>
          <p:nvPr/>
        </p:nvSpPr>
        <p:spPr>
          <a:xfrm>
            <a:off x="4038600" y="1828800"/>
            <a:ext cx="304799" cy="419100"/>
          </a:xfrm>
          <a:prstGeom prst="foldedCorner">
            <a:avLst/>
          </a:prstGeom>
          <a:solidFill>
            <a:srgbClr val="EDF2FB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076700" y="19431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076700" y="1981200"/>
            <a:ext cx="1524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076700" y="1905000"/>
            <a:ext cx="4572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076700" y="2019300"/>
            <a:ext cx="4572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olded Corner 41"/>
          <p:cNvSpPr/>
          <p:nvPr/>
        </p:nvSpPr>
        <p:spPr>
          <a:xfrm>
            <a:off x="5105400" y="3429000"/>
            <a:ext cx="304799" cy="419100"/>
          </a:xfrm>
          <a:prstGeom prst="foldedCorner">
            <a:avLst/>
          </a:prstGeom>
          <a:solidFill>
            <a:srgbClr val="EDF2FB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143500" y="36576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143500" y="3543300"/>
            <a:ext cx="1524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143500" y="3505200"/>
            <a:ext cx="228599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143500" y="3581400"/>
            <a:ext cx="228599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143500" y="36195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olded Corner 54"/>
          <p:cNvSpPr/>
          <p:nvPr/>
        </p:nvSpPr>
        <p:spPr>
          <a:xfrm>
            <a:off x="4191000" y="3810000"/>
            <a:ext cx="304799" cy="419100"/>
          </a:xfrm>
          <a:prstGeom prst="foldedCorner">
            <a:avLst/>
          </a:prstGeom>
          <a:solidFill>
            <a:srgbClr val="EDF2FB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267200" y="39624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267200" y="3924300"/>
            <a:ext cx="1524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229100" y="4015741"/>
            <a:ext cx="228599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229100" y="38862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olded Corner 61"/>
          <p:cNvSpPr/>
          <p:nvPr/>
        </p:nvSpPr>
        <p:spPr>
          <a:xfrm>
            <a:off x="2971800" y="3733800"/>
            <a:ext cx="304799" cy="419100"/>
          </a:xfrm>
          <a:prstGeom prst="foldedCorner">
            <a:avLst/>
          </a:prstGeom>
          <a:solidFill>
            <a:srgbClr val="EDF2FB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048000" y="39243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009900" y="3962400"/>
            <a:ext cx="228599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048000" y="38862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009900" y="38100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009900" y="3848100"/>
            <a:ext cx="4572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olded Corner 70"/>
          <p:cNvSpPr/>
          <p:nvPr/>
        </p:nvSpPr>
        <p:spPr>
          <a:xfrm>
            <a:off x="2743200" y="2514600"/>
            <a:ext cx="304799" cy="419100"/>
          </a:xfrm>
          <a:prstGeom prst="foldedCorner">
            <a:avLst/>
          </a:prstGeom>
          <a:solidFill>
            <a:srgbClr val="EDF2FB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819400" y="26289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781300" y="25908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857500" y="26670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895600" y="27051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81300" y="2743200"/>
            <a:ext cx="4572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Connector 85"/>
          <p:cNvCxnSpPr/>
          <p:nvPr/>
        </p:nvCxnSpPr>
        <p:spPr>
          <a:xfrm>
            <a:off x="3124200" y="2819400"/>
            <a:ext cx="609600" cy="76200"/>
          </a:xfrm>
          <a:prstGeom prst="line">
            <a:avLst/>
          </a:prstGeom>
          <a:ln w="19050" cap="rnd">
            <a:solidFill>
              <a:schemeClr val="tx2"/>
            </a:solidFill>
            <a:prstDash val="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3352800" y="3276600"/>
            <a:ext cx="533400" cy="381000"/>
          </a:xfrm>
          <a:prstGeom prst="line">
            <a:avLst/>
          </a:prstGeom>
          <a:ln w="19050" cap="rnd">
            <a:solidFill>
              <a:schemeClr val="tx2"/>
            </a:solidFill>
            <a:prstDash val="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4724400" y="2667000"/>
            <a:ext cx="381000" cy="228600"/>
          </a:xfrm>
          <a:prstGeom prst="line">
            <a:avLst/>
          </a:prstGeom>
          <a:ln w="19050" cap="rnd">
            <a:solidFill>
              <a:schemeClr val="tx2"/>
            </a:solidFill>
            <a:prstDash val="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 flipV="1">
            <a:off x="4251702" y="3382505"/>
            <a:ext cx="76200" cy="381000"/>
          </a:xfrm>
          <a:prstGeom prst="line">
            <a:avLst/>
          </a:prstGeom>
          <a:ln w="19050" cap="rnd">
            <a:solidFill>
              <a:schemeClr val="tx2"/>
            </a:solidFill>
            <a:prstDash val="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 flipV="1">
            <a:off x="4572000" y="3276600"/>
            <a:ext cx="457200" cy="152400"/>
          </a:xfrm>
          <a:prstGeom prst="line">
            <a:avLst/>
          </a:prstGeom>
          <a:ln w="19050" cap="rnd">
            <a:solidFill>
              <a:schemeClr val="tx2"/>
            </a:solidFill>
            <a:prstDash val="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191000" y="2286000"/>
            <a:ext cx="0" cy="457200"/>
          </a:xfrm>
          <a:prstGeom prst="line">
            <a:avLst/>
          </a:prstGeom>
          <a:ln w="19050" cap="rnd">
            <a:solidFill>
              <a:schemeClr val="tx2"/>
            </a:solidFill>
            <a:prstDash val="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29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October 2, 2012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4290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RAMCloud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Slide </a:t>
            </a:r>
            <a:fld id="{78A2BBF9-C7E3-4673-BA52-A5C599CC98BA}" type="slidenum">
              <a:rPr lang="en-US">
                <a:solidFill>
                  <a:schemeClr val="bg2"/>
                </a:solidFill>
              </a:rPr>
              <a:pPr eaLnBrk="1" hangingPunct="1"/>
              <a:t>7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8197" name="AutoShape 2"/>
          <p:cNvSpPr>
            <a:spLocks noChangeArrowheads="1"/>
          </p:cNvSpPr>
          <p:nvPr/>
        </p:nvSpPr>
        <p:spPr bwMode="auto">
          <a:xfrm>
            <a:off x="4191000" y="1371600"/>
            <a:ext cx="4572000" cy="2362200"/>
          </a:xfrm>
          <a:prstGeom prst="roundRect">
            <a:avLst>
              <a:gd name="adj" fmla="val 4167"/>
            </a:avLst>
          </a:prstGeom>
          <a:solidFill>
            <a:srgbClr val="F8F8F8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3"/>
          <p:cNvSpPr>
            <a:spLocks noChangeArrowheads="1"/>
          </p:cNvSpPr>
          <p:nvPr/>
        </p:nvSpPr>
        <p:spPr bwMode="auto">
          <a:xfrm>
            <a:off x="7239000" y="1733550"/>
            <a:ext cx="11430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AutoShape 4"/>
          <p:cNvSpPr>
            <a:spLocks noChangeArrowheads="1"/>
          </p:cNvSpPr>
          <p:nvPr/>
        </p:nvSpPr>
        <p:spPr bwMode="auto">
          <a:xfrm>
            <a:off x="7162800" y="1657350"/>
            <a:ext cx="11430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AutoShape 5"/>
          <p:cNvSpPr>
            <a:spLocks noChangeArrowheads="1"/>
          </p:cNvSpPr>
          <p:nvPr/>
        </p:nvSpPr>
        <p:spPr bwMode="auto">
          <a:xfrm>
            <a:off x="4724400" y="1733550"/>
            <a:ext cx="12192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AutoShape 6"/>
          <p:cNvSpPr>
            <a:spLocks noChangeArrowheads="1"/>
          </p:cNvSpPr>
          <p:nvPr/>
        </p:nvSpPr>
        <p:spPr bwMode="auto">
          <a:xfrm>
            <a:off x="4648200" y="1657350"/>
            <a:ext cx="12192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Why Does Latency Matter?</a:t>
            </a:r>
          </a:p>
        </p:txBody>
      </p:sp>
      <p:sp>
        <p:nvSpPr>
          <p:cNvPr id="820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4648200"/>
            <a:ext cx="8229600" cy="1477963"/>
          </a:xfrm>
        </p:spPr>
        <p:txBody>
          <a:bodyPr/>
          <a:lstStyle/>
          <a:p>
            <a:pPr eaLnBrk="1" hangingPunct="1"/>
            <a:r>
              <a:rPr lang="en-US" dirty="0" smtClean="0"/>
              <a:t>Large-scale apps struggle with high latency</a:t>
            </a:r>
          </a:p>
          <a:p>
            <a:pPr lvl="1" eaLnBrk="1" hangingPunct="1"/>
            <a:r>
              <a:rPr lang="en-US" dirty="0" smtClean="0"/>
              <a:t>Random access data rate has not scaled!</a:t>
            </a:r>
          </a:p>
          <a:p>
            <a:pPr lvl="1" eaLnBrk="1" hangingPunct="1"/>
            <a:r>
              <a:rPr lang="en-US" dirty="0" smtClean="0"/>
              <a:t>Facebook: can only make 100-150 internal requests per page</a:t>
            </a:r>
          </a:p>
        </p:txBody>
      </p:sp>
      <p:sp>
        <p:nvSpPr>
          <p:cNvPr id="8204" name="AutoShape 9"/>
          <p:cNvSpPr>
            <a:spLocks noChangeArrowheads="1"/>
          </p:cNvSpPr>
          <p:nvPr/>
        </p:nvSpPr>
        <p:spPr bwMode="auto">
          <a:xfrm>
            <a:off x="838200" y="1504950"/>
            <a:ext cx="2362200" cy="2076450"/>
          </a:xfrm>
          <a:prstGeom prst="roundRect">
            <a:avLst>
              <a:gd name="adj" fmla="val 9134"/>
            </a:avLst>
          </a:prstGeom>
          <a:solidFill>
            <a:srgbClr val="E3EAF9"/>
          </a:solidFill>
          <a:ln w="25400">
            <a:solidFill>
              <a:srgbClr val="4974CB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Rectangle 10"/>
          <p:cNvSpPr>
            <a:spLocks noChangeArrowheads="1"/>
          </p:cNvSpPr>
          <p:nvPr/>
        </p:nvSpPr>
        <p:spPr bwMode="auto">
          <a:xfrm>
            <a:off x="1143000" y="1885950"/>
            <a:ext cx="7620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UI</a:t>
            </a:r>
          </a:p>
        </p:txBody>
      </p:sp>
      <p:sp>
        <p:nvSpPr>
          <p:cNvPr id="8206" name="Rectangle 11"/>
          <p:cNvSpPr>
            <a:spLocks noChangeArrowheads="1"/>
          </p:cNvSpPr>
          <p:nvPr/>
        </p:nvSpPr>
        <p:spPr bwMode="auto">
          <a:xfrm>
            <a:off x="1143000" y="2343150"/>
            <a:ext cx="762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App.</a:t>
            </a:r>
            <a:br>
              <a:rPr lang="en-US"/>
            </a:br>
            <a:r>
              <a:rPr lang="en-US"/>
              <a:t>Logic</a:t>
            </a:r>
          </a:p>
        </p:txBody>
      </p:sp>
      <p:sp>
        <p:nvSpPr>
          <p:cNvPr id="8207" name="Line 12"/>
          <p:cNvSpPr>
            <a:spLocks noChangeShapeType="1"/>
          </p:cNvSpPr>
          <p:nvPr/>
        </p:nvSpPr>
        <p:spPr bwMode="auto">
          <a:xfrm>
            <a:off x="2590800" y="18097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3"/>
          <p:cNvSpPr>
            <a:spLocks noChangeShapeType="1"/>
          </p:cNvSpPr>
          <p:nvPr/>
        </p:nvSpPr>
        <p:spPr bwMode="auto">
          <a:xfrm>
            <a:off x="2743200" y="19621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4"/>
          <p:cNvSpPr>
            <a:spLocks noChangeShapeType="1"/>
          </p:cNvSpPr>
          <p:nvPr/>
        </p:nvSpPr>
        <p:spPr bwMode="auto">
          <a:xfrm flipH="1">
            <a:off x="2438400" y="18097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5"/>
          <p:cNvSpPr>
            <a:spLocks noChangeShapeType="1"/>
          </p:cNvSpPr>
          <p:nvPr/>
        </p:nvSpPr>
        <p:spPr bwMode="auto">
          <a:xfrm>
            <a:off x="2743200" y="19621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6"/>
          <p:cNvSpPr>
            <a:spLocks noChangeShapeType="1"/>
          </p:cNvSpPr>
          <p:nvPr/>
        </p:nvSpPr>
        <p:spPr bwMode="auto">
          <a:xfrm>
            <a:off x="2438400" y="21145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17"/>
          <p:cNvSpPr>
            <a:spLocks noChangeShapeType="1"/>
          </p:cNvSpPr>
          <p:nvPr/>
        </p:nvSpPr>
        <p:spPr bwMode="auto">
          <a:xfrm>
            <a:off x="2743200" y="21145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18"/>
          <p:cNvSpPr>
            <a:spLocks noChangeShapeType="1"/>
          </p:cNvSpPr>
          <p:nvPr/>
        </p:nvSpPr>
        <p:spPr bwMode="auto">
          <a:xfrm>
            <a:off x="2362200" y="26479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19"/>
          <p:cNvSpPr>
            <a:spLocks noChangeShapeType="1"/>
          </p:cNvSpPr>
          <p:nvPr/>
        </p:nvSpPr>
        <p:spPr bwMode="auto">
          <a:xfrm>
            <a:off x="23622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0"/>
          <p:cNvSpPr>
            <a:spLocks noChangeShapeType="1"/>
          </p:cNvSpPr>
          <p:nvPr/>
        </p:nvSpPr>
        <p:spPr bwMode="auto">
          <a:xfrm>
            <a:off x="2438400" y="19621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21"/>
          <p:cNvSpPr>
            <a:spLocks noChangeShapeType="1"/>
          </p:cNvSpPr>
          <p:nvPr/>
        </p:nvSpPr>
        <p:spPr bwMode="auto">
          <a:xfrm>
            <a:off x="2438400" y="21145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22"/>
          <p:cNvSpPr>
            <a:spLocks noChangeShapeType="1"/>
          </p:cNvSpPr>
          <p:nvPr/>
        </p:nvSpPr>
        <p:spPr bwMode="auto">
          <a:xfrm flipH="1">
            <a:off x="2286000" y="21145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23"/>
          <p:cNvSpPr>
            <a:spLocks noChangeShapeType="1"/>
          </p:cNvSpPr>
          <p:nvPr/>
        </p:nvSpPr>
        <p:spPr bwMode="auto">
          <a:xfrm flipH="1">
            <a:off x="2438400" y="22669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24"/>
          <p:cNvSpPr>
            <a:spLocks noChangeShapeType="1"/>
          </p:cNvSpPr>
          <p:nvPr/>
        </p:nvSpPr>
        <p:spPr bwMode="auto">
          <a:xfrm>
            <a:off x="2590800" y="2266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25"/>
          <p:cNvSpPr>
            <a:spLocks noChangeShapeType="1"/>
          </p:cNvSpPr>
          <p:nvPr/>
        </p:nvSpPr>
        <p:spPr bwMode="auto">
          <a:xfrm>
            <a:off x="2743200" y="21145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26"/>
          <p:cNvSpPr>
            <a:spLocks noChangeShapeType="1"/>
          </p:cNvSpPr>
          <p:nvPr/>
        </p:nvSpPr>
        <p:spPr bwMode="auto">
          <a:xfrm>
            <a:off x="25146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27"/>
          <p:cNvSpPr>
            <a:spLocks noChangeShapeType="1"/>
          </p:cNvSpPr>
          <p:nvPr/>
        </p:nvSpPr>
        <p:spPr bwMode="auto">
          <a:xfrm>
            <a:off x="2362200" y="28003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28"/>
          <p:cNvSpPr>
            <a:spLocks noChangeShapeType="1"/>
          </p:cNvSpPr>
          <p:nvPr/>
        </p:nvSpPr>
        <p:spPr bwMode="auto">
          <a:xfrm>
            <a:off x="2667000" y="26479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29"/>
          <p:cNvSpPr>
            <a:spLocks noChangeShapeType="1"/>
          </p:cNvSpPr>
          <p:nvPr/>
        </p:nvSpPr>
        <p:spPr bwMode="auto">
          <a:xfrm>
            <a:off x="26670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Line 30"/>
          <p:cNvSpPr>
            <a:spLocks noChangeShapeType="1"/>
          </p:cNvSpPr>
          <p:nvPr/>
        </p:nvSpPr>
        <p:spPr bwMode="auto">
          <a:xfrm>
            <a:off x="28194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Line 31"/>
          <p:cNvSpPr>
            <a:spLocks noChangeShapeType="1"/>
          </p:cNvSpPr>
          <p:nvPr/>
        </p:nvSpPr>
        <p:spPr bwMode="auto">
          <a:xfrm>
            <a:off x="2667000" y="28003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32"/>
          <p:cNvSpPr>
            <a:spLocks noChangeShapeType="1"/>
          </p:cNvSpPr>
          <p:nvPr/>
        </p:nvSpPr>
        <p:spPr bwMode="auto">
          <a:xfrm>
            <a:off x="2667000" y="29527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33"/>
          <p:cNvSpPr>
            <a:spLocks noChangeShapeType="1"/>
          </p:cNvSpPr>
          <p:nvPr/>
        </p:nvSpPr>
        <p:spPr bwMode="auto">
          <a:xfrm>
            <a:off x="26670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Line 34"/>
          <p:cNvSpPr>
            <a:spLocks noChangeShapeType="1"/>
          </p:cNvSpPr>
          <p:nvPr/>
        </p:nvSpPr>
        <p:spPr bwMode="auto">
          <a:xfrm>
            <a:off x="28194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35"/>
          <p:cNvSpPr>
            <a:spLocks noChangeShapeType="1"/>
          </p:cNvSpPr>
          <p:nvPr/>
        </p:nvSpPr>
        <p:spPr bwMode="auto">
          <a:xfrm>
            <a:off x="2514600" y="29527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Line 36"/>
          <p:cNvSpPr>
            <a:spLocks noChangeShapeType="1"/>
          </p:cNvSpPr>
          <p:nvPr/>
        </p:nvSpPr>
        <p:spPr bwMode="auto">
          <a:xfrm>
            <a:off x="2362200" y="29527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Line 37"/>
          <p:cNvSpPr>
            <a:spLocks noChangeShapeType="1"/>
          </p:cNvSpPr>
          <p:nvPr/>
        </p:nvSpPr>
        <p:spPr bwMode="auto">
          <a:xfrm>
            <a:off x="25146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Line 38"/>
          <p:cNvSpPr>
            <a:spLocks noChangeShapeType="1"/>
          </p:cNvSpPr>
          <p:nvPr/>
        </p:nvSpPr>
        <p:spPr bwMode="auto">
          <a:xfrm>
            <a:off x="23622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Line 39"/>
          <p:cNvSpPr>
            <a:spLocks noChangeShapeType="1"/>
          </p:cNvSpPr>
          <p:nvPr/>
        </p:nvSpPr>
        <p:spPr bwMode="auto">
          <a:xfrm>
            <a:off x="2514600" y="26479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Line 40"/>
          <p:cNvSpPr>
            <a:spLocks noChangeShapeType="1"/>
          </p:cNvSpPr>
          <p:nvPr/>
        </p:nvSpPr>
        <p:spPr bwMode="auto">
          <a:xfrm>
            <a:off x="2514600" y="28003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Text Box 41"/>
          <p:cNvSpPr txBox="1">
            <a:spLocks noChangeArrowheads="1"/>
          </p:cNvSpPr>
          <p:nvPr/>
        </p:nvSpPr>
        <p:spPr bwMode="auto">
          <a:xfrm>
            <a:off x="2114550" y="2976563"/>
            <a:ext cx="944563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Data</a:t>
            </a:r>
            <a:br>
              <a:rPr lang="en-US" sz="1200" b="1"/>
            </a:br>
            <a:r>
              <a:rPr lang="en-US" sz="1200" b="1"/>
              <a:t>Structures</a:t>
            </a:r>
          </a:p>
        </p:txBody>
      </p:sp>
      <p:sp>
        <p:nvSpPr>
          <p:cNvPr id="8237" name="Text Box 42"/>
          <p:cNvSpPr txBox="1">
            <a:spLocks noChangeArrowheads="1"/>
          </p:cNvSpPr>
          <p:nvPr/>
        </p:nvSpPr>
        <p:spPr bwMode="auto">
          <a:xfrm>
            <a:off x="685800" y="9906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Traditional Application</a:t>
            </a:r>
          </a:p>
        </p:txBody>
      </p:sp>
      <p:grpSp>
        <p:nvGrpSpPr>
          <p:cNvPr id="8238" name="Group 43"/>
          <p:cNvGrpSpPr>
            <a:grpSpLocks/>
          </p:cNvGrpSpPr>
          <p:nvPr/>
        </p:nvGrpSpPr>
        <p:grpSpPr bwMode="auto">
          <a:xfrm>
            <a:off x="4572000" y="1562100"/>
            <a:ext cx="1219200" cy="1695450"/>
            <a:chOff x="2880" y="948"/>
            <a:chExt cx="768" cy="1068"/>
          </a:xfrm>
        </p:grpSpPr>
        <p:sp>
          <p:nvSpPr>
            <p:cNvPr id="8275" name="AutoShape 44"/>
            <p:cNvSpPr>
              <a:spLocks noChangeArrowheads="1"/>
            </p:cNvSpPr>
            <p:nvPr/>
          </p:nvSpPr>
          <p:spPr bwMode="auto">
            <a:xfrm>
              <a:off x="2880" y="948"/>
              <a:ext cx="768" cy="1068"/>
            </a:xfrm>
            <a:prstGeom prst="roundRect">
              <a:avLst>
                <a:gd name="adj" fmla="val 9134"/>
              </a:avLst>
            </a:prstGeom>
            <a:solidFill>
              <a:srgbClr val="DFFFDF"/>
            </a:solidFill>
            <a:ln w="25400">
              <a:solidFill>
                <a:srgbClr val="43A34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6" name="Rectangle 45"/>
            <p:cNvSpPr>
              <a:spLocks noChangeArrowheads="1"/>
            </p:cNvSpPr>
            <p:nvPr/>
          </p:nvSpPr>
          <p:spPr bwMode="auto">
            <a:xfrm>
              <a:off x="3024" y="1152"/>
              <a:ext cx="48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UI</a:t>
              </a:r>
            </a:p>
          </p:txBody>
        </p:sp>
        <p:sp>
          <p:nvSpPr>
            <p:cNvPr id="8277" name="Rectangle 46"/>
            <p:cNvSpPr>
              <a:spLocks noChangeArrowheads="1"/>
            </p:cNvSpPr>
            <p:nvPr/>
          </p:nvSpPr>
          <p:spPr bwMode="auto">
            <a:xfrm>
              <a:off x="3024" y="1440"/>
              <a:ext cx="480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 smtClean="0"/>
                <a:t>App.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/>
                <a:t>Logic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086600" y="1562100"/>
            <a:ext cx="1143000" cy="1695450"/>
            <a:chOff x="7086600" y="1562100"/>
            <a:chExt cx="1143000" cy="1695450"/>
          </a:xfrm>
        </p:grpSpPr>
        <p:sp>
          <p:nvSpPr>
            <p:cNvPr id="8248" name="AutoShape 48"/>
            <p:cNvSpPr>
              <a:spLocks noChangeArrowheads="1"/>
            </p:cNvSpPr>
            <p:nvPr/>
          </p:nvSpPr>
          <p:spPr bwMode="auto">
            <a:xfrm>
              <a:off x="7086600" y="1562100"/>
              <a:ext cx="1143000" cy="1695450"/>
            </a:xfrm>
            <a:prstGeom prst="roundRect">
              <a:avLst>
                <a:gd name="adj" fmla="val 9134"/>
              </a:avLst>
            </a:prstGeom>
            <a:solidFill>
              <a:srgbClr val="DFFFDF"/>
            </a:solidFill>
            <a:ln w="25400">
              <a:solidFill>
                <a:srgbClr val="43A34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49" name="Group 49"/>
            <p:cNvGrpSpPr>
              <a:grpSpLocks noChangeAspect="1"/>
            </p:cNvGrpSpPr>
            <p:nvPr/>
          </p:nvGrpSpPr>
          <p:grpSpPr bwMode="auto">
            <a:xfrm>
              <a:off x="7239000" y="1660525"/>
              <a:ext cx="838200" cy="381000"/>
              <a:chOff x="4224" y="1008"/>
              <a:chExt cx="1056" cy="480"/>
            </a:xfrm>
          </p:grpSpPr>
          <p:sp>
            <p:nvSpPr>
              <p:cNvPr id="8267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4224" y="1008"/>
                <a:ext cx="1056" cy="48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8" name="Line 51"/>
              <p:cNvSpPr>
                <a:spLocks noChangeAspect="1" noChangeShapeType="1"/>
              </p:cNvSpPr>
              <p:nvPr/>
            </p:nvSpPr>
            <p:spPr bwMode="auto">
              <a:xfrm>
                <a:off x="4608" y="1008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9" name="Line 52"/>
              <p:cNvSpPr>
                <a:spLocks noChangeAspect="1" noChangeShapeType="1"/>
              </p:cNvSpPr>
              <p:nvPr/>
            </p:nvSpPr>
            <p:spPr bwMode="auto">
              <a:xfrm>
                <a:off x="4752" y="1008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0" name="Line 53"/>
              <p:cNvSpPr>
                <a:spLocks noChangeAspect="1" noChangeShapeType="1"/>
              </p:cNvSpPr>
              <p:nvPr/>
            </p:nvSpPr>
            <p:spPr bwMode="auto">
              <a:xfrm>
                <a:off x="4992" y="1008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1" name="Line 54"/>
              <p:cNvSpPr>
                <a:spLocks noChangeAspect="1" noChangeShapeType="1"/>
              </p:cNvSpPr>
              <p:nvPr/>
            </p:nvSpPr>
            <p:spPr bwMode="auto">
              <a:xfrm>
                <a:off x="4224" y="1104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2" name="Line 55"/>
              <p:cNvSpPr>
                <a:spLocks noChangeAspect="1" noChangeShapeType="1"/>
              </p:cNvSpPr>
              <p:nvPr/>
            </p:nvSpPr>
            <p:spPr bwMode="auto">
              <a:xfrm>
                <a:off x="4224" y="1200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3" name="Line 56"/>
              <p:cNvSpPr>
                <a:spLocks noChangeAspect="1" noChangeShapeType="1"/>
              </p:cNvSpPr>
              <p:nvPr/>
            </p:nvSpPr>
            <p:spPr bwMode="auto">
              <a:xfrm>
                <a:off x="4224" y="1296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4" name="Line 57"/>
              <p:cNvSpPr>
                <a:spLocks noChangeAspect="1" noChangeShapeType="1"/>
              </p:cNvSpPr>
              <p:nvPr/>
            </p:nvSpPr>
            <p:spPr bwMode="auto">
              <a:xfrm>
                <a:off x="4224" y="1392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50" name="Group 58"/>
            <p:cNvGrpSpPr>
              <a:grpSpLocks noChangeAspect="1"/>
            </p:cNvGrpSpPr>
            <p:nvPr/>
          </p:nvGrpSpPr>
          <p:grpSpPr bwMode="auto">
            <a:xfrm>
              <a:off x="7505700" y="2133600"/>
              <a:ext cx="304800" cy="533400"/>
              <a:chOff x="4224" y="1824"/>
              <a:chExt cx="384" cy="672"/>
            </a:xfrm>
          </p:grpSpPr>
          <p:sp>
            <p:nvSpPr>
              <p:cNvPr id="8259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4224" y="1824"/>
                <a:ext cx="384" cy="67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0" name="Line 60"/>
              <p:cNvSpPr>
                <a:spLocks noChangeAspect="1" noChangeShapeType="1"/>
              </p:cNvSpPr>
              <p:nvPr/>
            </p:nvSpPr>
            <p:spPr bwMode="auto">
              <a:xfrm>
                <a:off x="4416" y="1824"/>
                <a:ext cx="0" cy="6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1" name="Line 61"/>
              <p:cNvSpPr>
                <a:spLocks noChangeAspect="1" noChangeShapeType="1"/>
              </p:cNvSpPr>
              <p:nvPr/>
            </p:nvSpPr>
            <p:spPr bwMode="auto">
              <a:xfrm>
                <a:off x="4224" y="1920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2" name="Line 62"/>
              <p:cNvSpPr>
                <a:spLocks noChangeAspect="1" noChangeShapeType="1"/>
              </p:cNvSpPr>
              <p:nvPr/>
            </p:nvSpPr>
            <p:spPr bwMode="auto">
              <a:xfrm>
                <a:off x="4224" y="2016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3" name="Line 63"/>
              <p:cNvSpPr>
                <a:spLocks noChangeAspect="1" noChangeShapeType="1"/>
              </p:cNvSpPr>
              <p:nvPr/>
            </p:nvSpPr>
            <p:spPr bwMode="auto">
              <a:xfrm>
                <a:off x="4224" y="2112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4" name="Line 64"/>
              <p:cNvSpPr>
                <a:spLocks noChangeAspect="1" noChangeShapeType="1"/>
              </p:cNvSpPr>
              <p:nvPr/>
            </p:nvSpPr>
            <p:spPr bwMode="auto">
              <a:xfrm>
                <a:off x="4224" y="2208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5" name="Line 65"/>
              <p:cNvSpPr>
                <a:spLocks noChangeAspect="1" noChangeShapeType="1"/>
              </p:cNvSpPr>
              <p:nvPr/>
            </p:nvSpPr>
            <p:spPr bwMode="auto">
              <a:xfrm>
                <a:off x="4224" y="230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6" name="Line 66"/>
              <p:cNvSpPr>
                <a:spLocks noChangeAspect="1" noChangeShapeType="1"/>
              </p:cNvSpPr>
              <p:nvPr/>
            </p:nvSpPr>
            <p:spPr bwMode="auto">
              <a:xfrm>
                <a:off x="4224" y="2400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51" name="Group 67"/>
            <p:cNvGrpSpPr>
              <a:grpSpLocks noChangeAspect="1"/>
            </p:cNvGrpSpPr>
            <p:nvPr/>
          </p:nvGrpSpPr>
          <p:grpSpPr bwMode="auto">
            <a:xfrm>
              <a:off x="7372350" y="2763838"/>
              <a:ext cx="571500" cy="381000"/>
              <a:chOff x="4080" y="2592"/>
              <a:chExt cx="720" cy="480"/>
            </a:xfrm>
          </p:grpSpPr>
          <p:sp>
            <p:nvSpPr>
              <p:cNvPr id="8252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4080" y="2592"/>
                <a:ext cx="720" cy="48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Line 69"/>
              <p:cNvSpPr>
                <a:spLocks noChangeAspect="1" noChangeShapeType="1"/>
              </p:cNvSpPr>
              <p:nvPr/>
            </p:nvSpPr>
            <p:spPr bwMode="auto">
              <a:xfrm>
                <a:off x="4320" y="2592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4" name="Line 70"/>
              <p:cNvSpPr>
                <a:spLocks noChangeAspect="1" noChangeShapeType="1"/>
              </p:cNvSpPr>
              <p:nvPr/>
            </p:nvSpPr>
            <p:spPr bwMode="auto">
              <a:xfrm>
                <a:off x="4560" y="2592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5" name="Line 71"/>
              <p:cNvSpPr>
                <a:spLocks noChangeAspect="1" noChangeShapeType="1"/>
              </p:cNvSpPr>
              <p:nvPr/>
            </p:nvSpPr>
            <p:spPr bwMode="auto">
              <a:xfrm>
                <a:off x="4080" y="2688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6" name="Line 72"/>
              <p:cNvSpPr>
                <a:spLocks noChangeAspect="1" noChangeShapeType="1"/>
              </p:cNvSpPr>
              <p:nvPr/>
            </p:nvSpPr>
            <p:spPr bwMode="auto">
              <a:xfrm>
                <a:off x="4080" y="2784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7" name="Line 73"/>
              <p:cNvSpPr>
                <a:spLocks noChangeAspect="1" noChangeShapeType="1"/>
              </p:cNvSpPr>
              <p:nvPr/>
            </p:nvSpPr>
            <p:spPr bwMode="auto">
              <a:xfrm>
                <a:off x="4080" y="2880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8" name="Line 74"/>
              <p:cNvSpPr>
                <a:spLocks noChangeAspect="1" noChangeShapeType="1"/>
              </p:cNvSpPr>
              <p:nvPr/>
            </p:nvSpPr>
            <p:spPr bwMode="auto">
              <a:xfrm>
                <a:off x="4080" y="2976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240" name="Text Box 75"/>
          <p:cNvSpPr txBox="1">
            <a:spLocks noChangeArrowheads="1"/>
          </p:cNvSpPr>
          <p:nvPr/>
        </p:nvSpPr>
        <p:spPr bwMode="auto">
          <a:xfrm rot="-5400000">
            <a:off x="3405187" y="2306638"/>
            <a:ext cx="2060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Application Servers</a:t>
            </a:r>
          </a:p>
        </p:txBody>
      </p:sp>
      <p:sp>
        <p:nvSpPr>
          <p:cNvPr id="8241" name="Text Box 76"/>
          <p:cNvSpPr txBox="1">
            <a:spLocks noChangeArrowheads="1"/>
          </p:cNvSpPr>
          <p:nvPr/>
        </p:nvSpPr>
        <p:spPr bwMode="auto">
          <a:xfrm rot="5400000">
            <a:off x="7566025" y="2365375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Storage Servers</a:t>
            </a:r>
          </a:p>
        </p:txBody>
      </p:sp>
      <p:sp>
        <p:nvSpPr>
          <p:cNvPr id="8242" name="AutoShape 77"/>
          <p:cNvSpPr>
            <a:spLocks noChangeArrowheads="1"/>
          </p:cNvSpPr>
          <p:nvPr/>
        </p:nvSpPr>
        <p:spPr bwMode="auto">
          <a:xfrm>
            <a:off x="6019800" y="2266950"/>
            <a:ext cx="990600" cy="533400"/>
          </a:xfrm>
          <a:prstGeom prst="leftRightArrow">
            <a:avLst>
              <a:gd name="adj1" fmla="val 57139"/>
              <a:gd name="adj2" fmla="val 52679"/>
            </a:avLst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3" name="Text Box 78"/>
          <p:cNvSpPr txBox="1">
            <a:spLocks noChangeArrowheads="1"/>
          </p:cNvSpPr>
          <p:nvPr/>
        </p:nvSpPr>
        <p:spPr bwMode="auto">
          <a:xfrm>
            <a:off x="5264150" y="990600"/>
            <a:ext cx="250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Web Application</a:t>
            </a:r>
          </a:p>
        </p:txBody>
      </p:sp>
      <p:sp>
        <p:nvSpPr>
          <p:cNvPr id="8244" name="Text Box 79"/>
          <p:cNvSpPr txBox="1">
            <a:spLocks noChangeArrowheads="1"/>
          </p:cNvSpPr>
          <p:nvPr/>
        </p:nvSpPr>
        <p:spPr bwMode="auto">
          <a:xfrm>
            <a:off x="914400" y="3810000"/>
            <a:ext cx="2274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400" b="1">
                <a:solidFill>
                  <a:schemeClr val="folHlink"/>
                </a:solidFill>
              </a:rPr>
              <a:t>&lt;&lt; 1</a:t>
            </a:r>
            <a:r>
              <a:rPr lang="en-US" sz="2400" b="1">
                <a:solidFill>
                  <a:schemeClr val="folHlink"/>
                </a:solidFill>
                <a:cs typeface="Arial" charset="0"/>
              </a:rPr>
              <a:t>µs latency</a:t>
            </a:r>
          </a:p>
        </p:txBody>
      </p:sp>
      <p:sp>
        <p:nvSpPr>
          <p:cNvPr id="8245" name="Text Box 80"/>
          <p:cNvSpPr txBox="1">
            <a:spLocks noChangeArrowheads="1"/>
          </p:cNvSpPr>
          <p:nvPr/>
        </p:nvSpPr>
        <p:spPr bwMode="auto">
          <a:xfrm>
            <a:off x="5181600" y="3810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folHlink"/>
                </a:solidFill>
              </a:rPr>
              <a:t>0.5-10ms</a:t>
            </a:r>
            <a:r>
              <a:rPr lang="en-US" sz="2400" b="1">
                <a:solidFill>
                  <a:schemeClr val="folHlink"/>
                </a:solidFill>
                <a:cs typeface="Arial" charset="0"/>
              </a:rPr>
              <a:t> latency</a:t>
            </a:r>
          </a:p>
        </p:txBody>
      </p:sp>
      <p:sp>
        <p:nvSpPr>
          <p:cNvPr id="8246" name="Text Box 81"/>
          <p:cNvSpPr txBox="1">
            <a:spLocks noChangeArrowheads="1"/>
          </p:cNvSpPr>
          <p:nvPr/>
        </p:nvSpPr>
        <p:spPr bwMode="auto">
          <a:xfrm>
            <a:off x="838200" y="3352800"/>
            <a:ext cx="149752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400" b="1" dirty="0">
                <a:solidFill>
                  <a:schemeClr val="tx2"/>
                </a:solidFill>
              </a:rPr>
              <a:t>Single machine</a:t>
            </a:r>
          </a:p>
        </p:txBody>
      </p:sp>
      <p:sp>
        <p:nvSpPr>
          <p:cNvPr id="8247" name="Text Box 82"/>
          <p:cNvSpPr txBox="1">
            <a:spLocks noChangeArrowheads="1"/>
          </p:cNvSpPr>
          <p:nvPr/>
        </p:nvSpPr>
        <p:spPr bwMode="auto">
          <a:xfrm>
            <a:off x="4191000" y="3505200"/>
            <a:ext cx="110959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400" b="1" dirty="0"/>
              <a:t>Datacenter</a:t>
            </a:r>
          </a:p>
        </p:txBody>
      </p:sp>
    </p:spTree>
    <p:extLst>
      <p:ext uri="{BB962C8B-B14F-4D97-AF65-F5344CB8AC3E}">
        <p14:creationId xmlns:p14="http://schemas.microsoft.com/office/powerpoint/2010/main" val="21283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Datacenter evolution, phase #1: scale</a:t>
            </a:r>
          </a:p>
          <a:p>
            <a:r>
              <a:rPr lang="en-US" dirty="0" smtClean="0"/>
              <a:t>Datacenter evolution, phase #2: </a:t>
            </a:r>
            <a:r>
              <a:rPr lang="en-US" dirty="0" smtClean="0">
                <a:solidFill>
                  <a:schemeClr val="accent4"/>
                </a:solidFill>
              </a:rPr>
              <a:t>latency</a:t>
            </a: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Typical round-trip in 2010:	300µs</a:t>
            </a: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Feasible today:	5-10µs</a:t>
            </a: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Ultimate limit:	&lt; 2µs</a:t>
            </a:r>
          </a:p>
          <a:p>
            <a:pPr>
              <a:tabLst>
                <a:tab pos="4572000" algn="l"/>
              </a:tabLst>
            </a:pPr>
            <a:r>
              <a:rPr lang="en-US" dirty="0" smtClean="0"/>
              <a:t>No fundamental technological obstacles,</a:t>
            </a:r>
            <a:br>
              <a:rPr lang="en-US" dirty="0" smtClean="0"/>
            </a:br>
            <a:r>
              <a:rPr lang="en-US" dirty="0" smtClean="0"/>
              <a:t>but </a:t>
            </a:r>
            <a:r>
              <a:rPr lang="en-US" dirty="0" smtClean="0">
                <a:solidFill>
                  <a:schemeClr val="accent4"/>
                </a:solidFill>
              </a:rPr>
              <a:t>need new architectures</a:t>
            </a:r>
            <a:r>
              <a:rPr lang="en-US" dirty="0" smtClean="0"/>
              <a:t>:</a:t>
            </a: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Must bypass OS kernel</a:t>
            </a: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New integration of NIC into CPU</a:t>
            </a: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New datacenter network architectures (no buffers!)</a:t>
            </a: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New network/RPC protocols: user-level, scale, latency</a:t>
            </a:r>
            <a:br>
              <a:rPr lang="en-US" dirty="0" smtClean="0"/>
            </a:br>
            <a:r>
              <a:rPr lang="en-US" dirty="0" smtClean="0"/>
              <a:t>(1M clients/server?)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Low-Latency Networking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42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Most obvious way to build software: lots of layers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low latency, must </a:t>
            </a:r>
            <a:r>
              <a:rPr lang="en-US" dirty="0" err="1" smtClean="0"/>
              <a:t>rearchitect</a:t>
            </a:r>
            <a:r>
              <a:rPr lang="en-US" dirty="0" smtClean="0"/>
              <a:t> with fewer layers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 Conflicts With Latency</a:t>
            </a:r>
            <a:endParaRPr lang="en-US" dirty="0"/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3676652" y="2038350"/>
            <a:ext cx="1200148" cy="1314450"/>
            <a:chOff x="6934200" y="1600200"/>
            <a:chExt cx="1600200" cy="1752600"/>
          </a:xfrm>
        </p:grpSpPr>
        <p:sp>
          <p:nvSpPr>
            <p:cNvPr id="8" name="Rectangle 7"/>
            <p:cNvSpPr/>
            <p:nvPr/>
          </p:nvSpPr>
          <p:spPr>
            <a:xfrm>
              <a:off x="6934200" y="3200400"/>
              <a:ext cx="1600200" cy="152400"/>
            </a:xfrm>
            <a:prstGeom prst="rect">
              <a:avLst/>
            </a:prstGeom>
            <a:solidFill>
              <a:srgbClr val="E6D5F3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934200" y="2971800"/>
              <a:ext cx="1600200" cy="152400"/>
            </a:xfrm>
            <a:prstGeom prst="rect">
              <a:avLst/>
            </a:prstGeom>
            <a:solidFill>
              <a:srgbClr val="D9E3F7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934200" y="2743200"/>
              <a:ext cx="1600200" cy="152400"/>
            </a:xfrm>
            <a:prstGeom prst="rect">
              <a:avLst/>
            </a:prstGeom>
            <a:solidFill>
              <a:srgbClr val="DBFADB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934200" y="2514600"/>
              <a:ext cx="1600200" cy="152400"/>
            </a:xfrm>
            <a:prstGeom prst="rect">
              <a:avLst/>
            </a:prstGeom>
            <a:solidFill>
              <a:srgbClr val="FFFFC9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34200" y="2286000"/>
              <a:ext cx="1600200" cy="152400"/>
            </a:xfrm>
            <a:prstGeom prst="rect">
              <a:avLst/>
            </a:prstGeom>
            <a:solidFill>
              <a:srgbClr val="FFEDB3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934200" y="2057400"/>
              <a:ext cx="1600200" cy="152400"/>
            </a:xfrm>
            <a:prstGeom prst="rect">
              <a:avLst/>
            </a:prstGeom>
            <a:solidFill>
              <a:srgbClr val="F5E0CB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934200" y="1828800"/>
              <a:ext cx="1600200" cy="152400"/>
            </a:xfrm>
            <a:prstGeom prst="rect">
              <a:avLst/>
            </a:prstGeom>
            <a:solidFill>
              <a:srgbClr val="DDDDDD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934200" y="1600200"/>
              <a:ext cx="1600200" cy="152400"/>
            </a:xfrm>
            <a:prstGeom prst="rect">
              <a:avLst/>
            </a:prstGeom>
            <a:solidFill>
              <a:srgbClr val="D9E3F7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657600" y="1718846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Application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7600" y="3319046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Network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141468" y="1981200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Developed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bottom-up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8200" y="3212068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rgbClr val="007800"/>
                </a:solidFill>
              </a:rPr>
              <a:t>Layers typically “thin”</a:t>
            </a:r>
            <a:endParaRPr lang="en-US" dirty="0">
              <a:solidFill>
                <a:srgbClr val="007800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1914041" y="2771917"/>
            <a:ext cx="1681566" cy="459479"/>
          </a:xfrm>
          <a:custGeom>
            <a:avLst/>
            <a:gdLst>
              <a:gd name="connsiteX0" fmla="*/ 0 w 1526583"/>
              <a:gd name="connsiteY0" fmla="*/ 0 h 464950"/>
              <a:gd name="connsiteX1" fmla="*/ 1526583 w 1526583"/>
              <a:gd name="connsiteY1" fmla="*/ 464950 h 464950"/>
              <a:gd name="connsiteX0" fmla="*/ 0 w 1526583"/>
              <a:gd name="connsiteY0" fmla="*/ 0 h 464950"/>
              <a:gd name="connsiteX1" fmla="*/ 1526583 w 1526583"/>
              <a:gd name="connsiteY1" fmla="*/ 464950 h 464950"/>
              <a:gd name="connsiteX0" fmla="*/ 0 w 1526583"/>
              <a:gd name="connsiteY0" fmla="*/ 0 h 464950"/>
              <a:gd name="connsiteX1" fmla="*/ 1526583 w 1526583"/>
              <a:gd name="connsiteY1" fmla="*/ 464950 h 464950"/>
              <a:gd name="connsiteX0" fmla="*/ 0 w 1526583"/>
              <a:gd name="connsiteY0" fmla="*/ 0 h 464950"/>
              <a:gd name="connsiteX1" fmla="*/ 1526583 w 1526583"/>
              <a:gd name="connsiteY1" fmla="*/ 464950 h 464950"/>
              <a:gd name="connsiteX0" fmla="*/ 0 w 1681566"/>
              <a:gd name="connsiteY0" fmla="*/ 468878 h 470981"/>
              <a:gd name="connsiteX1" fmla="*/ 1681566 w 1681566"/>
              <a:gd name="connsiteY1" fmla="*/ 11679 h 470981"/>
              <a:gd name="connsiteX0" fmla="*/ 0 w 1681566"/>
              <a:gd name="connsiteY0" fmla="*/ 480210 h 480210"/>
              <a:gd name="connsiteX1" fmla="*/ 1681566 w 1681566"/>
              <a:gd name="connsiteY1" fmla="*/ 23011 h 480210"/>
              <a:gd name="connsiteX0" fmla="*/ 0 w 1681566"/>
              <a:gd name="connsiteY0" fmla="*/ 459479 h 459479"/>
              <a:gd name="connsiteX1" fmla="*/ 1681566 w 1681566"/>
              <a:gd name="connsiteY1" fmla="*/ 2280 h 459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81566" h="459479">
                <a:moveTo>
                  <a:pt x="0" y="459479"/>
                </a:moveTo>
                <a:cubicBezTo>
                  <a:pt x="250556" y="152742"/>
                  <a:pt x="454617" y="-22259"/>
                  <a:pt x="1681566" y="2280"/>
                </a:cubicBezTo>
              </a:path>
            </a:pathLst>
          </a:custGeom>
          <a:ln w="25400" cap="rnd">
            <a:solidFill>
              <a:srgbClr val="007800"/>
            </a:solidFill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505200" y="2057400"/>
            <a:ext cx="0" cy="1219200"/>
          </a:xfrm>
          <a:prstGeom prst="straightConnector1">
            <a:avLst/>
          </a:prstGeom>
          <a:ln w="25400" cap="rnd">
            <a:solidFill>
              <a:schemeClr val="tx2"/>
            </a:solidFill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Left Brace 24"/>
          <p:cNvSpPr/>
          <p:nvPr/>
        </p:nvSpPr>
        <p:spPr>
          <a:xfrm flipH="1">
            <a:off x="5105400" y="2057400"/>
            <a:ext cx="152400" cy="1295400"/>
          </a:xfrm>
          <a:prstGeom prst="leftBrace">
            <a:avLst>
              <a:gd name="adj1" fmla="val 35452"/>
              <a:gd name="adj2" fmla="val 50000"/>
            </a:avLst>
          </a:prstGeom>
          <a:ln w="19050" cap="rnd">
            <a:solidFill>
              <a:srgbClr val="6A3F1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486400" y="2277070"/>
            <a:ext cx="18069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Problems: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/>
              <a:t>Complex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High latency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673098" y="4309646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Application</a:t>
            </a:r>
            <a:endParaRPr lang="en-US" sz="1600" dirty="0"/>
          </a:p>
        </p:txBody>
      </p:sp>
      <p:sp>
        <p:nvSpPr>
          <p:cNvPr id="47" name="Rectangle 46"/>
          <p:cNvSpPr/>
          <p:nvPr/>
        </p:nvSpPr>
        <p:spPr>
          <a:xfrm>
            <a:off x="3673098" y="4648200"/>
            <a:ext cx="1200148" cy="381000"/>
          </a:xfrm>
          <a:prstGeom prst="rect">
            <a:avLst/>
          </a:prstGeom>
          <a:solidFill>
            <a:srgbClr val="D9E3F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673098" y="5105400"/>
            <a:ext cx="1200148" cy="457200"/>
          </a:xfrm>
          <a:prstGeom prst="rect">
            <a:avLst/>
          </a:prstGeom>
          <a:solidFill>
            <a:srgbClr val="DBFAD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673098" y="5528846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Network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519554" y="4724400"/>
            <a:ext cx="2839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Harder to design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(top-down and bottom-up)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316259" y="4724400"/>
            <a:ext cx="2569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800"/>
                </a:solidFill>
              </a:rPr>
              <a:t>But, better</a:t>
            </a:r>
            <a:br>
              <a:rPr lang="en-US" dirty="0" smtClean="0">
                <a:solidFill>
                  <a:srgbClr val="007800"/>
                </a:solidFill>
              </a:rPr>
            </a:br>
            <a:r>
              <a:rPr lang="en-US" dirty="0" smtClean="0">
                <a:solidFill>
                  <a:srgbClr val="007800"/>
                </a:solidFill>
              </a:rPr>
              <a:t>architecturally (simpler)</a:t>
            </a:r>
            <a:endParaRPr lang="en-US" dirty="0">
              <a:solidFill>
                <a:srgbClr val="007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67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Greatest drivers for software and hardware systems over last 30 years:</a:t>
            </a:r>
          </a:p>
          <a:p>
            <a:pPr lvl="1"/>
            <a:r>
              <a:rPr lang="en-US" dirty="0" smtClean="0"/>
              <a:t>Moore’s Law</a:t>
            </a:r>
          </a:p>
          <a:p>
            <a:pPr lvl="1"/>
            <a:r>
              <a:rPr lang="en-US" dirty="0" smtClean="0"/>
              <a:t>Locality (caching, de-dup, rack organization, etc. etc.)</a:t>
            </a:r>
          </a:p>
          <a:p>
            <a:r>
              <a:rPr lang="en-US" dirty="0" smtClean="0"/>
              <a:t>Large-scale Web applications have huge datasets but less locality</a:t>
            </a:r>
          </a:p>
          <a:p>
            <a:pPr lvl="1"/>
            <a:r>
              <a:rPr lang="en-US" dirty="0" smtClean="0"/>
              <a:t>Long tail</a:t>
            </a:r>
          </a:p>
          <a:p>
            <a:pPr lvl="1"/>
            <a:r>
              <a:rPr lang="en-US" dirty="0" smtClean="0"/>
              <a:t>Highly interconnected</a:t>
            </a:r>
            <a:br>
              <a:rPr lang="en-US" dirty="0" smtClean="0"/>
            </a:br>
            <a:r>
              <a:rPr lang="en-US" dirty="0" smtClean="0"/>
              <a:t>(social graphs)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Count On Locality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038600" y="3654700"/>
            <a:ext cx="4560427" cy="2669900"/>
            <a:chOff x="2678573" y="3429000"/>
            <a:chExt cx="4560427" cy="2669900"/>
          </a:xfrm>
        </p:grpSpPr>
        <p:sp>
          <p:nvSpPr>
            <p:cNvPr id="8" name="Freeform 7"/>
            <p:cNvSpPr/>
            <p:nvPr/>
          </p:nvSpPr>
          <p:spPr>
            <a:xfrm>
              <a:off x="3102620" y="3581400"/>
              <a:ext cx="2915367" cy="2129568"/>
            </a:xfrm>
            <a:custGeom>
              <a:avLst/>
              <a:gdLst>
                <a:gd name="connsiteX0" fmla="*/ 0 w 4858719"/>
                <a:gd name="connsiteY0" fmla="*/ 0 h 3549111"/>
                <a:gd name="connsiteX1" fmla="*/ 0 w 4858719"/>
                <a:gd name="connsiteY1" fmla="*/ 3549111 h 3549111"/>
                <a:gd name="connsiteX2" fmla="*/ 4858719 w 4858719"/>
                <a:gd name="connsiteY2" fmla="*/ 3549111 h 354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58719" h="3549111">
                  <a:moveTo>
                    <a:pt x="0" y="0"/>
                  </a:moveTo>
                  <a:lnTo>
                    <a:pt x="0" y="3549111"/>
                  </a:lnTo>
                  <a:lnTo>
                    <a:pt x="4858719" y="3549111"/>
                  </a:lnTo>
                </a:path>
              </a:pathLst>
            </a:cu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214213" y="3613948"/>
              <a:ext cx="2729378" cy="1976128"/>
            </a:xfrm>
            <a:custGeom>
              <a:avLst/>
              <a:gdLst>
                <a:gd name="connsiteX0" fmla="*/ 0 w 4548752"/>
                <a:gd name="connsiteY0" fmla="*/ 0 h 3293389"/>
                <a:gd name="connsiteX1" fmla="*/ 4548752 w 4548752"/>
                <a:gd name="connsiteY1" fmla="*/ 3293389 h 3293389"/>
                <a:gd name="connsiteX0" fmla="*/ 0 w 4548752"/>
                <a:gd name="connsiteY0" fmla="*/ 0 h 3293389"/>
                <a:gd name="connsiteX1" fmla="*/ 4548752 w 4548752"/>
                <a:gd name="connsiteY1" fmla="*/ 3293389 h 3293389"/>
                <a:gd name="connsiteX0" fmla="*/ 0 w 4548752"/>
                <a:gd name="connsiteY0" fmla="*/ 0 h 3293389"/>
                <a:gd name="connsiteX1" fmla="*/ 4548752 w 4548752"/>
                <a:gd name="connsiteY1" fmla="*/ 3293389 h 3293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48752" h="3293389">
                  <a:moveTo>
                    <a:pt x="0" y="0"/>
                  </a:moveTo>
                  <a:cubicBezTo>
                    <a:pt x="222143" y="3089328"/>
                    <a:pt x="2893016" y="3241729"/>
                    <a:pt x="4548752" y="3293389"/>
                  </a:cubicBezTo>
                </a:path>
              </a:pathLst>
            </a:custGeom>
            <a:noFill/>
            <a:ln w="50800">
              <a:solidFill>
                <a:schemeClr val="accent1">
                  <a:lumMod val="90000"/>
                  <a:lumOff val="10000"/>
                </a:schemeClr>
              </a:solidFill>
              <a:prstDash val="solid"/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2187412" y="4322673"/>
              <a:ext cx="13516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Frequency</a:t>
              </a:r>
              <a:endParaRPr lang="en-US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16796" y="5729568"/>
              <a:ext cx="787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Items</a:t>
              </a:r>
              <a:endParaRPr lang="en-US" b="1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048000" y="3429000"/>
              <a:ext cx="533400" cy="1295400"/>
            </a:xfrm>
            <a:prstGeom prst="ellipse">
              <a:avLst/>
            </a:prstGeom>
            <a:noFill/>
            <a:ln>
              <a:solidFill>
                <a:schemeClr val="accent4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029200" y="5334000"/>
              <a:ext cx="2209800" cy="457200"/>
            </a:xfrm>
            <a:prstGeom prst="ellipse">
              <a:avLst/>
            </a:prstGeom>
            <a:noFill/>
            <a:ln>
              <a:solidFill>
                <a:schemeClr val="accent4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81400" y="3429000"/>
              <a:ext cx="140294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accent4"/>
                  </a:solidFill>
                </a:rPr>
                <a:t>Traditional</a:t>
              </a:r>
              <a:br>
                <a:rPr lang="en-US" dirty="0" smtClean="0">
                  <a:solidFill>
                    <a:schemeClr val="accent4"/>
                  </a:solidFill>
                </a:rPr>
              </a:br>
              <a:r>
                <a:rPr lang="en-US" dirty="0" smtClean="0">
                  <a:solidFill>
                    <a:schemeClr val="accent4"/>
                  </a:solidFill>
                </a:rPr>
                <a:t>applications</a:t>
              </a:r>
              <a:endParaRPr lang="en-US" dirty="0">
                <a:solidFill>
                  <a:schemeClr val="accent4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93173" y="4967568"/>
              <a:ext cx="1937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accent4"/>
                  </a:solidFill>
                </a:rPr>
                <a:t>Web applications</a:t>
              </a:r>
              <a:endParaRPr lang="en-US" dirty="0"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191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Large-scale systems create many problems:</a:t>
            </a:r>
          </a:p>
          <a:p>
            <a:pPr lvl="1"/>
            <a:r>
              <a:rPr lang="en-US" dirty="0" smtClean="0"/>
              <a:t>Manual management doesn’t work</a:t>
            </a:r>
          </a:p>
          <a:p>
            <a:pPr lvl="1"/>
            <a:r>
              <a:rPr lang="en-US" dirty="0" smtClean="0"/>
              <a:t>Reliability is much harder to achieve</a:t>
            </a:r>
          </a:p>
          <a:p>
            <a:pPr lvl="1"/>
            <a:r>
              <a:rPr lang="en-US" dirty="0" smtClean="0"/>
              <a:t>“Rare” corner cases happen frequently</a:t>
            </a:r>
          </a:p>
          <a:p>
            <a:r>
              <a:rPr lang="en-US" dirty="0" smtClean="0"/>
              <a:t>However, scale can be friend as well as enemy:</a:t>
            </a:r>
          </a:p>
          <a:p>
            <a:pPr lvl="1"/>
            <a:r>
              <a:rPr lang="en-US" dirty="0" smtClean="0"/>
              <a:t>RAMCloud fast crash recovery</a:t>
            </a:r>
          </a:p>
          <a:p>
            <a:pPr lvl="2"/>
            <a:r>
              <a:rPr lang="en-US" dirty="0" smtClean="0"/>
              <a:t>Use 1000’s of servers to recover failed masters quickly</a:t>
            </a:r>
          </a:p>
          <a:p>
            <a:pPr lvl="2"/>
            <a:r>
              <a:rPr lang="en-US" dirty="0" smtClean="0"/>
              <a:t>Since crash recovery is fast, “promote” all errors to server crashes</a:t>
            </a:r>
          </a:p>
          <a:p>
            <a:pPr lvl="1"/>
            <a:r>
              <a:rPr lang="en-US" dirty="0" smtClean="0"/>
              <a:t>Windows error reporting (Microsoft)</a:t>
            </a:r>
          </a:p>
          <a:p>
            <a:pPr lvl="2"/>
            <a:r>
              <a:rPr lang="en-US" dirty="0" smtClean="0"/>
              <a:t>Automated bug reporting</a:t>
            </a:r>
          </a:p>
          <a:p>
            <a:pPr lvl="2"/>
            <a:r>
              <a:rPr lang="en-US" dirty="0" smtClean="0"/>
              <a:t>Statistics identify most important bugs</a:t>
            </a:r>
          </a:p>
          <a:p>
            <a:pPr lvl="2"/>
            <a:r>
              <a:rPr lang="en-US" dirty="0" smtClean="0"/>
              <a:t>Correlations identify buggy device drivers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Scale Your Friend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92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B</a:t>
            </a:r>
            <a:r>
              <a:rPr lang="en-US" dirty="0" smtClean="0">
                <a:solidFill>
                  <a:schemeClr val="tx2"/>
                </a:solidFill>
              </a:rPr>
              <a:t>uild big =&gt; learn big</a:t>
            </a:r>
          </a:p>
          <a:p>
            <a:r>
              <a:rPr lang="en-US" dirty="0" smtClean="0"/>
              <a:t>My pet peeve: too much “summer project research”</a:t>
            </a:r>
          </a:p>
          <a:p>
            <a:pPr lvl="1"/>
            <a:r>
              <a:rPr lang="en-US" smtClean="0"/>
              <a:t>2-3 </a:t>
            </a:r>
            <a:r>
              <a:rPr lang="en-US" dirty="0" smtClean="0"/>
              <a:t>month projects</a:t>
            </a:r>
          </a:p>
          <a:p>
            <a:pPr lvl="1"/>
            <a:r>
              <a:rPr lang="en-US" dirty="0" smtClean="0"/>
              <a:t>Motivated by conference paper deadlines</a:t>
            </a:r>
          </a:p>
          <a:p>
            <a:pPr lvl="1"/>
            <a:r>
              <a:rPr lang="en-US" dirty="0" smtClean="0"/>
              <a:t>Superficial, not much deep learning</a:t>
            </a:r>
          </a:p>
          <a:p>
            <a:r>
              <a:rPr lang="en-US" dirty="0" smtClean="0"/>
              <a:t>Trying to build a large system that really works is hard, but intellectually rewarding:</a:t>
            </a:r>
          </a:p>
          <a:p>
            <a:pPr lvl="1"/>
            <a:r>
              <a:rPr lang="en-US" dirty="0" smtClean="0"/>
              <a:t>Exposes interesting side issues</a:t>
            </a:r>
          </a:p>
          <a:p>
            <a:pPr lvl="1"/>
            <a:r>
              <a:rPr lang="en-US" dirty="0" smtClean="0"/>
              <a:t>Important problems identify themselves (recurrences)</a:t>
            </a:r>
          </a:p>
          <a:p>
            <a:pPr lvl="1"/>
            <a:r>
              <a:rPr lang="en-US" dirty="0" smtClean="0"/>
              <a:t>Deeper evaluation (real use cases)</a:t>
            </a:r>
          </a:p>
          <a:p>
            <a:pPr lvl="1"/>
            <a:r>
              <a:rPr lang="en-US" dirty="0" smtClean="0"/>
              <a:t>Shared goal creates teamwork, intellectual exchange</a:t>
            </a:r>
          </a:p>
          <a:p>
            <a:pPr lvl="1"/>
            <a:r>
              <a:rPr lang="en-US" dirty="0" smtClean="0"/>
              <a:t>Overall, deep learning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4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October 2, 2012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4290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RAMCloud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Slide </a:t>
            </a:r>
            <a:fld id="{48E2D48F-F8A7-4CDB-A532-E1DA8A6AD556}" type="slidenum">
              <a:rPr lang="en-US">
                <a:solidFill>
                  <a:schemeClr val="bg2"/>
                </a:solidFill>
              </a:rPr>
              <a:pPr eaLnBrk="1" hangingPunct="1"/>
              <a:t>8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smtClean="0"/>
              <a:t>MapReduce</a:t>
            </a:r>
          </a:p>
        </p:txBody>
      </p:sp>
      <p:sp>
        <p:nvSpPr>
          <p:cNvPr id="11354" name="Oval 4"/>
          <p:cNvSpPr>
            <a:spLocks noChangeArrowheads="1"/>
          </p:cNvSpPr>
          <p:nvPr/>
        </p:nvSpPr>
        <p:spPr bwMode="auto">
          <a:xfrm>
            <a:off x="2286000" y="1409700"/>
            <a:ext cx="304800" cy="304800"/>
          </a:xfrm>
          <a:prstGeom prst="ellipse">
            <a:avLst/>
          </a:prstGeom>
          <a:solidFill>
            <a:srgbClr val="CCFFCC"/>
          </a:solidFill>
          <a:ln w="12700">
            <a:solidFill>
              <a:srgbClr val="37AF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55" name="Rectangle 5"/>
          <p:cNvSpPr>
            <a:spLocks noChangeArrowheads="1"/>
          </p:cNvSpPr>
          <p:nvPr/>
        </p:nvSpPr>
        <p:spPr bwMode="auto">
          <a:xfrm>
            <a:off x="1219200" y="1409700"/>
            <a:ext cx="533400" cy="304800"/>
          </a:xfrm>
          <a:prstGeom prst="rect">
            <a:avLst/>
          </a:prstGeom>
          <a:solidFill>
            <a:schemeClr val="accent3"/>
          </a:solidFill>
          <a:ln w="12700">
            <a:solidFill>
              <a:srgbClr val="4974C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56" name="Line 6"/>
          <p:cNvSpPr>
            <a:spLocks noChangeShapeType="1"/>
          </p:cNvSpPr>
          <p:nvPr/>
        </p:nvSpPr>
        <p:spPr bwMode="auto">
          <a:xfrm>
            <a:off x="1752600" y="15621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57" name="Line 7"/>
          <p:cNvSpPr>
            <a:spLocks noChangeShapeType="1"/>
          </p:cNvSpPr>
          <p:nvPr/>
        </p:nvSpPr>
        <p:spPr bwMode="auto">
          <a:xfrm flipV="1">
            <a:off x="2590800" y="1219200"/>
            <a:ext cx="609600" cy="342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58" name="Line 8"/>
          <p:cNvSpPr>
            <a:spLocks noChangeShapeType="1"/>
          </p:cNvSpPr>
          <p:nvPr/>
        </p:nvSpPr>
        <p:spPr bwMode="auto">
          <a:xfrm flipV="1">
            <a:off x="2590800" y="1447800"/>
            <a:ext cx="609600" cy="114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59" name="Line 9"/>
          <p:cNvSpPr>
            <a:spLocks noChangeShapeType="1"/>
          </p:cNvSpPr>
          <p:nvPr/>
        </p:nvSpPr>
        <p:spPr bwMode="auto">
          <a:xfrm>
            <a:off x="2590800" y="1562100"/>
            <a:ext cx="609600" cy="342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Oval 11"/>
          <p:cNvSpPr>
            <a:spLocks noChangeArrowheads="1"/>
          </p:cNvSpPr>
          <p:nvPr/>
        </p:nvSpPr>
        <p:spPr bwMode="auto">
          <a:xfrm>
            <a:off x="4419600" y="1409700"/>
            <a:ext cx="304800" cy="304800"/>
          </a:xfrm>
          <a:prstGeom prst="ellipse">
            <a:avLst/>
          </a:prstGeom>
          <a:solidFill>
            <a:srgbClr val="CCFFCC"/>
          </a:solidFill>
          <a:ln w="12700">
            <a:solidFill>
              <a:srgbClr val="37AF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12"/>
          <p:cNvSpPr>
            <a:spLocks noChangeShapeType="1"/>
          </p:cNvSpPr>
          <p:nvPr/>
        </p:nvSpPr>
        <p:spPr bwMode="auto">
          <a:xfrm>
            <a:off x="3429000" y="1219200"/>
            <a:ext cx="990600" cy="342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13"/>
          <p:cNvSpPr>
            <a:spLocks noChangeShapeType="1"/>
          </p:cNvSpPr>
          <p:nvPr/>
        </p:nvSpPr>
        <p:spPr bwMode="auto">
          <a:xfrm flipV="1">
            <a:off x="3429000" y="1562100"/>
            <a:ext cx="990600" cy="723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5"/>
          <p:cNvSpPr>
            <a:spLocks noChangeShapeType="1"/>
          </p:cNvSpPr>
          <p:nvPr/>
        </p:nvSpPr>
        <p:spPr bwMode="auto">
          <a:xfrm flipV="1">
            <a:off x="3429000" y="1562100"/>
            <a:ext cx="990600" cy="285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Rectangle 16"/>
          <p:cNvSpPr>
            <a:spLocks noChangeArrowheads="1"/>
          </p:cNvSpPr>
          <p:nvPr/>
        </p:nvSpPr>
        <p:spPr bwMode="auto">
          <a:xfrm>
            <a:off x="5257800" y="1409700"/>
            <a:ext cx="533400" cy="304800"/>
          </a:xfrm>
          <a:prstGeom prst="rect">
            <a:avLst/>
          </a:prstGeom>
          <a:solidFill>
            <a:schemeClr val="accent3"/>
          </a:solidFill>
          <a:ln w="12700">
            <a:solidFill>
              <a:srgbClr val="4974C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7"/>
          <p:cNvSpPr>
            <a:spLocks noChangeShapeType="1"/>
          </p:cNvSpPr>
          <p:nvPr/>
        </p:nvSpPr>
        <p:spPr bwMode="auto">
          <a:xfrm>
            <a:off x="4724400" y="15621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Oval 18"/>
          <p:cNvSpPr>
            <a:spLocks noChangeArrowheads="1"/>
          </p:cNvSpPr>
          <p:nvPr/>
        </p:nvSpPr>
        <p:spPr bwMode="auto">
          <a:xfrm>
            <a:off x="4419600" y="2476500"/>
            <a:ext cx="304800" cy="304800"/>
          </a:xfrm>
          <a:prstGeom prst="ellipse">
            <a:avLst/>
          </a:prstGeom>
          <a:solidFill>
            <a:srgbClr val="CCFFCC"/>
          </a:solidFill>
          <a:ln w="12700">
            <a:solidFill>
              <a:srgbClr val="37AF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9"/>
          <p:cNvSpPr>
            <a:spLocks noChangeArrowheads="1"/>
          </p:cNvSpPr>
          <p:nvPr/>
        </p:nvSpPr>
        <p:spPr bwMode="auto">
          <a:xfrm>
            <a:off x="5257800" y="2476500"/>
            <a:ext cx="533400" cy="304800"/>
          </a:xfrm>
          <a:prstGeom prst="rect">
            <a:avLst/>
          </a:prstGeom>
          <a:solidFill>
            <a:schemeClr val="accent3"/>
          </a:solidFill>
          <a:ln w="12700">
            <a:solidFill>
              <a:srgbClr val="4974C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20"/>
          <p:cNvSpPr>
            <a:spLocks noChangeShapeType="1"/>
          </p:cNvSpPr>
          <p:nvPr/>
        </p:nvSpPr>
        <p:spPr bwMode="auto">
          <a:xfrm>
            <a:off x="4724400" y="26289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21"/>
          <p:cNvSpPr>
            <a:spLocks noChangeShapeType="1"/>
          </p:cNvSpPr>
          <p:nvPr/>
        </p:nvSpPr>
        <p:spPr bwMode="auto">
          <a:xfrm>
            <a:off x="3429000" y="1447800"/>
            <a:ext cx="990600" cy="1181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22"/>
          <p:cNvSpPr>
            <a:spLocks noChangeShapeType="1"/>
          </p:cNvSpPr>
          <p:nvPr/>
        </p:nvSpPr>
        <p:spPr bwMode="auto">
          <a:xfrm>
            <a:off x="3429000" y="2514600"/>
            <a:ext cx="990600" cy="114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4"/>
          <p:cNvSpPr>
            <a:spLocks noChangeShapeType="1"/>
          </p:cNvSpPr>
          <p:nvPr/>
        </p:nvSpPr>
        <p:spPr bwMode="auto">
          <a:xfrm flipV="1">
            <a:off x="3429000" y="2628900"/>
            <a:ext cx="990600" cy="2019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Oval 32"/>
          <p:cNvSpPr>
            <a:spLocks noChangeArrowheads="1"/>
          </p:cNvSpPr>
          <p:nvPr/>
        </p:nvSpPr>
        <p:spPr bwMode="auto">
          <a:xfrm>
            <a:off x="4419600" y="4610100"/>
            <a:ext cx="304800" cy="304800"/>
          </a:xfrm>
          <a:prstGeom prst="ellipse">
            <a:avLst/>
          </a:prstGeom>
          <a:solidFill>
            <a:srgbClr val="CCFFCC"/>
          </a:solidFill>
          <a:ln w="12700">
            <a:solidFill>
              <a:srgbClr val="37AF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Rectangle 33"/>
          <p:cNvSpPr>
            <a:spLocks noChangeArrowheads="1"/>
          </p:cNvSpPr>
          <p:nvPr/>
        </p:nvSpPr>
        <p:spPr bwMode="auto">
          <a:xfrm>
            <a:off x="5257800" y="4610100"/>
            <a:ext cx="533400" cy="304800"/>
          </a:xfrm>
          <a:prstGeom prst="rect">
            <a:avLst/>
          </a:prstGeom>
          <a:solidFill>
            <a:schemeClr val="accent3"/>
          </a:solidFill>
          <a:ln w="12700">
            <a:solidFill>
              <a:srgbClr val="4974C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Line 34"/>
          <p:cNvSpPr>
            <a:spLocks noChangeShapeType="1"/>
          </p:cNvSpPr>
          <p:nvPr/>
        </p:nvSpPr>
        <p:spPr bwMode="auto">
          <a:xfrm>
            <a:off x="4724400" y="47625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5"/>
          <p:cNvSpPr>
            <a:spLocks noChangeShapeType="1"/>
          </p:cNvSpPr>
          <p:nvPr/>
        </p:nvSpPr>
        <p:spPr bwMode="auto">
          <a:xfrm>
            <a:off x="3429000" y="1905000"/>
            <a:ext cx="990600" cy="285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6"/>
          <p:cNvSpPr>
            <a:spLocks noChangeShapeType="1"/>
          </p:cNvSpPr>
          <p:nvPr/>
        </p:nvSpPr>
        <p:spPr bwMode="auto">
          <a:xfrm>
            <a:off x="3429000" y="2971800"/>
            <a:ext cx="990600" cy="1790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Line 38"/>
          <p:cNvSpPr>
            <a:spLocks noChangeShapeType="1"/>
          </p:cNvSpPr>
          <p:nvPr/>
        </p:nvSpPr>
        <p:spPr bwMode="auto">
          <a:xfrm flipV="1">
            <a:off x="3429000" y="4762500"/>
            <a:ext cx="990600" cy="342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50" name="Rectangle 40"/>
          <p:cNvSpPr>
            <a:spLocks noChangeArrowheads="1"/>
          </p:cNvSpPr>
          <p:nvPr/>
        </p:nvSpPr>
        <p:spPr bwMode="auto">
          <a:xfrm>
            <a:off x="3200400" y="1143000"/>
            <a:ext cx="228600" cy="152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4974C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51" name="Rectangle 41"/>
          <p:cNvSpPr>
            <a:spLocks noChangeArrowheads="1"/>
          </p:cNvSpPr>
          <p:nvPr/>
        </p:nvSpPr>
        <p:spPr bwMode="auto">
          <a:xfrm>
            <a:off x="3200400" y="1371600"/>
            <a:ext cx="228600" cy="152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4974C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53" name="Rectangle 43"/>
          <p:cNvSpPr>
            <a:spLocks noChangeArrowheads="1"/>
          </p:cNvSpPr>
          <p:nvPr/>
        </p:nvSpPr>
        <p:spPr bwMode="auto">
          <a:xfrm>
            <a:off x="3200400" y="1828800"/>
            <a:ext cx="228600" cy="152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4974C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46" name="Rectangle 45"/>
          <p:cNvSpPr>
            <a:spLocks noChangeArrowheads="1"/>
          </p:cNvSpPr>
          <p:nvPr/>
        </p:nvSpPr>
        <p:spPr bwMode="auto">
          <a:xfrm>
            <a:off x="3200400" y="2209800"/>
            <a:ext cx="228600" cy="152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4974C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47" name="Rectangle 46"/>
          <p:cNvSpPr>
            <a:spLocks noChangeArrowheads="1"/>
          </p:cNvSpPr>
          <p:nvPr/>
        </p:nvSpPr>
        <p:spPr bwMode="auto">
          <a:xfrm>
            <a:off x="3200400" y="2438400"/>
            <a:ext cx="228600" cy="152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4974C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49" name="Rectangle 48"/>
          <p:cNvSpPr>
            <a:spLocks noChangeArrowheads="1"/>
          </p:cNvSpPr>
          <p:nvPr/>
        </p:nvSpPr>
        <p:spPr bwMode="auto">
          <a:xfrm>
            <a:off x="3200400" y="2895600"/>
            <a:ext cx="228600" cy="152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4974C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8" name="Rectangle 55"/>
          <p:cNvSpPr>
            <a:spLocks noChangeArrowheads="1"/>
          </p:cNvSpPr>
          <p:nvPr/>
        </p:nvSpPr>
        <p:spPr bwMode="auto">
          <a:xfrm>
            <a:off x="3200400" y="4343400"/>
            <a:ext cx="228600" cy="152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4974C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9" name="Rectangle 56"/>
          <p:cNvSpPr>
            <a:spLocks noChangeArrowheads="1"/>
          </p:cNvSpPr>
          <p:nvPr/>
        </p:nvSpPr>
        <p:spPr bwMode="auto">
          <a:xfrm>
            <a:off x="3200400" y="4572000"/>
            <a:ext cx="228600" cy="152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4974C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41" name="Rectangle 58"/>
          <p:cNvSpPr>
            <a:spLocks noChangeArrowheads="1"/>
          </p:cNvSpPr>
          <p:nvPr/>
        </p:nvSpPr>
        <p:spPr bwMode="auto">
          <a:xfrm>
            <a:off x="3200400" y="5029200"/>
            <a:ext cx="228600" cy="152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4974C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1" name="Oval 60"/>
          <p:cNvSpPr>
            <a:spLocks noChangeArrowheads="1"/>
          </p:cNvSpPr>
          <p:nvPr/>
        </p:nvSpPr>
        <p:spPr bwMode="auto">
          <a:xfrm>
            <a:off x="2286000" y="2476500"/>
            <a:ext cx="304800" cy="304800"/>
          </a:xfrm>
          <a:prstGeom prst="ellipse">
            <a:avLst/>
          </a:prstGeom>
          <a:solidFill>
            <a:srgbClr val="CCFFCC"/>
          </a:solidFill>
          <a:ln w="12700">
            <a:solidFill>
              <a:srgbClr val="37AF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2" name="Rectangle 61"/>
          <p:cNvSpPr>
            <a:spLocks noChangeArrowheads="1"/>
          </p:cNvSpPr>
          <p:nvPr/>
        </p:nvSpPr>
        <p:spPr bwMode="auto">
          <a:xfrm>
            <a:off x="1219200" y="2476500"/>
            <a:ext cx="533400" cy="304800"/>
          </a:xfrm>
          <a:prstGeom prst="rect">
            <a:avLst/>
          </a:prstGeom>
          <a:solidFill>
            <a:schemeClr val="accent3"/>
          </a:solidFill>
          <a:ln w="12700">
            <a:solidFill>
              <a:srgbClr val="4974C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3" name="Line 62"/>
          <p:cNvSpPr>
            <a:spLocks noChangeShapeType="1"/>
          </p:cNvSpPr>
          <p:nvPr/>
        </p:nvSpPr>
        <p:spPr bwMode="auto">
          <a:xfrm>
            <a:off x="1752600" y="26289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4" name="Line 63"/>
          <p:cNvSpPr>
            <a:spLocks noChangeShapeType="1"/>
          </p:cNvSpPr>
          <p:nvPr/>
        </p:nvSpPr>
        <p:spPr bwMode="auto">
          <a:xfrm flipV="1">
            <a:off x="2590800" y="2286000"/>
            <a:ext cx="609600" cy="342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5" name="Line 64"/>
          <p:cNvSpPr>
            <a:spLocks noChangeShapeType="1"/>
          </p:cNvSpPr>
          <p:nvPr/>
        </p:nvSpPr>
        <p:spPr bwMode="auto">
          <a:xfrm flipV="1">
            <a:off x="2590800" y="2514600"/>
            <a:ext cx="609600" cy="114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6" name="Line 65"/>
          <p:cNvSpPr>
            <a:spLocks noChangeShapeType="1"/>
          </p:cNvSpPr>
          <p:nvPr/>
        </p:nvSpPr>
        <p:spPr bwMode="auto">
          <a:xfrm>
            <a:off x="2590800" y="2628900"/>
            <a:ext cx="609600" cy="342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7" name="Oval 76"/>
          <p:cNvSpPr>
            <a:spLocks noChangeArrowheads="1"/>
          </p:cNvSpPr>
          <p:nvPr/>
        </p:nvSpPr>
        <p:spPr bwMode="auto">
          <a:xfrm>
            <a:off x="2286000" y="4610100"/>
            <a:ext cx="304800" cy="304800"/>
          </a:xfrm>
          <a:prstGeom prst="ellipse">
            <a:avLst/>
          </a:prstGeom>
          <a:solidFill>
            <a:srgbClr val="CCFFCC"/>
          </a:solidFill>
          <a:ln w="12700">
            <a:solidFill>
              <a:srgbClr val="37AF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8" name="Rectangle 77"/>
          <p:cNvSpPr>
            <a:spLocks noChangeArrowheads="1"/>
          </p:cNvSpPr>
          <p:nvPr/>
        </p:nvSpPr>
        <p:spPr bwMode="auto">
          <a:xfrm>
            <a:off x="1219200" y="4610100"/>
            <a:ext cx="533400" cy="304800"/>
          </a:xfrm>
          <a:prstGeom prst="rect">
            <a:avLst/>
          </a:prstGeom>
          <a:solidFill>
            <a:schemeClr val="accent3"/>
          </a:solidFill>
          <a:ln w="12700">
            <a:solidFill>
              <a:srgbClr val="4974C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9" name="Line 78"/>
          <p:cNvSpPr>
            <a:spLocks noChangeShapeType="1"/>
          </p:cNvSpPr>
          <p:nvPr/>
        </p:nvSpPr>
        <p:spPr bwMode="auto">
          <a:xfrm>
            <a:off x="1752600" y="47625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0" name="Line 79"/>
          <p:cNvSpPr>
            <a:spLocks noChangeShapeType="1"/>
          </p:cNvSpPr>
          <p:nvPr/>
        </p:nvSpPr>
        <p:spPr bwMode="auto">
          <a:xfrm flipV="1">
            <a:off x="2590800" y="4419600"/>
            <a:ext cx="609600" cy="342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1" name="Line 80"/>
          <p:cNvSpPr>
            <a:spLocks noChangeShapeType="1"/>
          </p:cNvSpPr>
          <p:nvPr/>
        </p:nvSpPr>
        <p:spPr bwMode="auto">
          <a:xfrm flipV="1">
            <a:off x="2590800" y="4648200"/>
            <a:ext cx="609600" cy="114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2" name="Line 81"/>
          <p:cNvSpPr>
            <a:spLocks noChangeShapeType="1"/>
          </p:cNvSpPr>
          <p:nvPr/>
        </p:nvSpPr>
        <p:spPr bwMode="auto">
          <a:xfrm>
            <a:off x="2590800" y="4762500"/>
            <a:ext cx="609600" cy="342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6" name="Oval 83"/>
          <p:cNvSpPr>
            <a:spLocks noChangeArrowheads="1"/>
          </p:cNvSpPr>
          <p:nvPr/>
        </p:nvSpPr>
        <p:spPr bwMode="auto">
          <a:xfrm>
            <a:off x="6781800" y="3009900"/>
            <a:ext cx="304800" cy="304800"/>
          </a:xfrm>
          <a:prstGeom prst="ellipse">
            <a:avLst/>
          </a:prstGeom>
          <a:solidFill>
            <a:srgbClr val="CCFFCC"/>
          </a:solidFill>
          <a:ln w="12700">
            <a:solidFill>
              <a:srgbClr val="37AF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7" name="Line 84"/>
          <p:cNvSpPr>
            <a:spLocks noChangeShapeType="1"/>
          </p:cNvSpPr>
          <p:nvPr/>
        </p:nvSpPr>
        <p:spPr bwMode="auto">
          <a:xfrm>
            <a:off x="5791200" y="1562100"/>
            <a:ext cx="9906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8" name="Line 85"/>
          <p:cNvSpPr>
            <a:spLocks noChangeShapeType="1"/>
          </p:cNvSpPr>
          <p:nvPr/>
        </p:nvSpPr>
        <p:spPr bwMode="auto">
          <a:xfrm>
            <a:off x="5791200" y="2628900"/>
            <a:ext cx="9906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0" name="Line 87"/>
          <p:cNvSpPr>
            <a:spLocks noChangeShapeType="1"/>
          </p:cNvSpPr>
          <p:nvPr/>
        </p:nvSpPr>
        <p:spPr bwMode="auto">
          <a:xfrm flipV="1">
            <a:off x="5791200" y="3162300"/>
            <a:ext cx="9906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1" name="Line 88"/>
          <p:cNvSpPr>
            <a:spLocks noChangeShapeType="1"/>
          </p:cNvSpPr>
          <p:nvPr/>
        </p:nvSpPr>
        <p:spPr bwMode="auto">
          <a:xfrm>
            <a:off x="7086600" y="31623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2" name="Rectangle 89"/>
          <p:cNvSpPr>
            <a:spLocks noGrp="1" noChangeArrowheads="1"/>
          </p:cNvSpPr>
          <p:nvPr>
            <p:ph type="body" idx="1"/>
          </p:nvPr>
        </p:nvSpPr>
        <p:spPr>
          <a:xfrm>
            <a:off x="457200" y="5181600"/>
            <a:ext cx="8229600" cy="1143000"/>
          </a:xfrm>
        </p:spPr>
        <p:txBody>
          <a:bodyPr/>
          <a:lstStyle/>
          <a:p>
            <a:pPr eaLnBrk="1" hangingPunct="1">
              <a:buClr>
                <a:srgbClr val="009900"/>
              </a:buClr>
              <a:buFont typeface="Wingdings" pitchFamily="2" charset="2"/>
              <a:buChar char="ü"/>
            </a:pPr>
            <a:r>
              <a:rPr lang="en-US" sz="2200" dirty="0" smtClean="0"/>
              <a:t>Sequential data access </a:t>
            </a:r>
            <a:r>
              <a:rPr lang="en-US" sz="2200" dirty="0" smtClean="0">
                <a:cs typeface="Arial" charset="0"/>
              </a:rPr>
              <a:t>→ high data access rate</a:t>
            </a:r>
          </a:p>
          <a:p>
            <a:pPr eaLnBrk="1" hangingPunct="1">
              <a:spcBef>
                <a:spcPct val="20000"/>
              </a:spcBef>
              <a:buClr>
                <a:srgbClr val="EC0000"/>
              </a:buClr>
              <a:buFont typeface="Wingdings" pitchFamily="2" charset="2"/>
              <a:buChar char="û"/>
            </a:pPr>
            <a:r>
              <a:rPr lang="en-US" sz="2200" dirty="0" smtClean="0">
                <a:cs typeface="Arial" charset="0"/>
              </a:rPr>
              <a:t>Not all applications fit this model</a:t>
            </a:r>
          </a:p>
          <a:p>
            <a:pPr eaLnBrk="1" hangingPunct="1">
              <a:spcBef>
                <a:spcPct val="20000"/>
              </a:spcBef>
              <a:buClr>
                <a:srgbClr val="EC0000"/>
              </a:buClr>
              <a:buFont typeface="Wingdings" pitchFamily="2" charset="2"/>
              <a:buChar char="û"/>
            </a:pPr>
            <a:r>
              <a:rPr lang="en-US" sz="2200" dirty="0" smtClean="0">
                <a:cs typeface="Arial" charset="0"/>
              </a:rPr>
              <a:t>Offline</a:t>
            </a:r>
          </a:p>
        </p:txBody>
      </p:sp>
      <p:sp>
        <p:nvSpPr>
          <p:cNvPr id="11313" name="Oval 90"/>
          <p:cNvSpPr>
            <a:spLocks noChangeArrowheads="1"/>
          </p:cNvSpPr>
          <p:nvPr/>
        </p:nvSpPr>
        <p:spPr bwMode="auto">
          <a:xfrm>
            <a:off x="7048500" y="1295400"/>
            <a:ext cx="304800" cy="304800"/>
          </a:xfrm>
          <a:prstGeom prst="ellipse">
            <a:avLst/>
          </a:prstGeom>
          <a:solidFill>
            <a:srgbClr val="CCFFCC"/>
          </a:solidFill>
          <a:ln w="12700">
            <a:solidFill>
              <a:srgbClr val="37AF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Rectangle 91"/>
          <p:cNvSpPr>
            <a:spLocks noChangeArrowheads="1"/>
          </p:cNvSpPr>
          <p:nvPr/>
        </p:nvSpPr>
        <p:spPr bwMode="auto">
          <a:xfrm>
            <a:off x="6934200" y="1828800"/>
            <a:ext cx="533400" cy="304800"/>
          </a:xfrm>
          <a:prstGeom prst="rect">
            <a:avLst/>
          </a:prstGeom>
          <a:solidFill>
            <a:schemeClr val="accent3"/>
          </a:solidFill>
          <a:ln w="12700">
            <a:solidFill>
              <a:srgbClr val="4974C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" name="Text Box 92"/>
          <p:cNvSpPr txBox="1">
            <a:spLocks noChangeArrowheads="1"/>
          </p:cNvSpPr>
          <p:nvPr/>
        </p:nvSpPr>
        <p:spPr bwMode="auto">
          <a:xfrm>
            <a:off x="7696200" y="1311275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Computation</a:t>
            </a:r>
          </a:p>
        </p:txBody>
      </p:sp>
      <p:sp>
        <p:nvSpPr>
          <p:cNvPr id="11316" name="Text Box 93"/>
          <p:cNvSpPr txBox="1">
            <a:spLocks noChangeArrowheads="1"/>
          </p:cNvSpPr>
          <p:nvPr/>
        </p:nvSpPr>
        <p:spPr bwMode="auto">
          <a:xfrm>
            <a:off x="7696200" y="1843088"/>
            <a:ext cx="482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Data</a:t>
            </a:r>
          </a:p>
        </p:txBody>
      </p:sp>
      <p:sp>
        <p:nvSpPr>
          <p:cNvPr id="2" name="TextBox 1"/>
          <p:cNvSpPr txBox="1"/>
          <p:nvPr/>
        </p:nvSpPr>
        <p:spPr>
          <a:xfrm rot="5400000">
            <a:off x="1314422" y="3408711"/>
            <a:ext cx="613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...</a:t>
            </a:r>
            <a:endParaRPr lang="en-US" sz="3600" dirty="0"/>
          </a:p>
        </p:txBody>
      </p:sp>
      <p:sp>
        <p:nvSpPr>
          <p:cNvPr id="98" name="TextBox 97"/>
          <p:cNvSpPr txBox="1"/>
          <p:nvPr/>
        </p:nvSpPr>
        <p:spPr>
          <a:xfrm rot="5400000">
            <a:off x="3190101" y="1486555"/>
            <a:ext cx="38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 rot="5400000">
            <a:off x="3184893" y="2557254"/>
            <a:ext cx="38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 rot="5400000">
            <a:off x="3184893" y="4697313"/>
            <a:ext cx="38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 rot="5400000">
            <a:off x="3134907" y="3412558"/>
            <a:ext cx="613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...</a:t>
            </a:r>
            <a:endParaRPr lang="en-US" sz="3600" dirty="0"/>
          </a:p>
        </p:txBody>
      </p:sp>
      <p:sp>
        <p:nvSpPr>
          <p:cNvPr id="104" name="TextBox 103"/>
          <p:cNvSpPr txBox="1"/>
          <p:nvPr/>
        </p:nvSpPr>
        <p:spPr>
          <a:xfrm rot="5400000">
            <a:off x="4399311" y="3412559"/>
            <a:ext cx="613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...</a:t>
            </a:r>
            <a:endParaRPr lang="en-US" sz="3600" dirty="0"/>
          </a:p>
        </p:txBody>
      </p:sp>
      <p:sp>
        <p:nvSpPr>
          <p:cNvPr id="105" name="TextBox 104"/>
          <p:cNvSpPr txBox="1"/>
          <p:nvPr/>
        </p:nvSpPr>
        <p:spPr>
          <a:xfrm rot="5400000">
            <a:off x="5343417" y="3412558"/>
            <a:ext cx="613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...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3424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October 2, 2012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4290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RAMCloud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2"/>
                </a:solidFill>
              </a:rPr>
              <a:t>Slide </a:t>
            </a:r>
            <a:fld id="{A0D462B0-4615-4364-B09C-054EB717BF2D}" type="slidenum">
              <a:rPr lang="en-US">
                <a:solidFill>
                  <a:schemeClr val="bg2"/>
                </a:solidFill>
              </a:rPr>
              <a:pPr eaLnBrk="1" hangingPunct="1"/>
              <a:t>9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22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Goal: Scale </a:t>
            </a:r>
            <a:r>
              <a:rPr lang="en-US" dirty="0" smtClean="0">
                <a:solidFill>
                  <a:schemeClr val="accent4"/>
                </a:solidFill>
              </a:rPr>
              <a:t>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Latency</a:t>
            </a:r>
          </a:p>
        </p:txBody>
      </p:sp>
      <p:sp>
        <p:nvSpPr>
          <p:cNvPr id="12299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4648200"/>
            <a:ext cx="8229600" cy="1997075"/>
          </a:xfrm>
        </p:spPr>
        <p:txBody>
          <a:bodyPr/>
          <a:lstStyle/>
          <a:p>
            <a:pPr eaLnBrk="1" hangingPunct="1">
              <a:spcBef>
                <a:spcPct val="25000"/>
              </a:spcBef>
            </a:pPr>
            <a:r>
              <a:rPr lang="en-US" dirty="0" smtClean="0"/>
              <a:t>Enable new class of applications:</a:t>
            </a:r>
          </a:p>
          <a:p>
            <a:pPr lvl="1" eaLnBrk="1" hangingPunct="1">
              <a:spcBef>
                <a:spcPts val="200"/>
              </a:spcBef>
            </a:pPr>
            <a:r>
              <a:rPr lang="en-US" dirty="0" smtClean="0"/>
              <a:t>Crowd-level collaboration</a:t>
            </a:r>
          </a:p>
          <a:p>
            <a:pPr lvl="1" eaLnBrk="1" hangingPunct="1">
              <a:spcBef>
                <a:spcPts val="200"/>
              </a:spcBef>
            </a:pPr>
            <a:r>
              <a:rPr lang="en-US" dirty="0" smtClean="0"/>
              <a:t>Large-scale graph algorithms</a:t>
            </a:r>
          </a:p>
          <a:p>
            <a:pPr lvl="1" eaLnBrk="1" hangingPunct="1">
              <a:spcBef>
                <a:spcPts val="200"/>
              </a:spcBef>
            </a:pPr>
            <a:r>
              <a:rPr lang="en-US" dirty="0" smtClean="0"/>
              <a:t>Real-time information-intensive applications</a:t>
            </a:r>
          </a:p>
        </p:txBody>
      </p:sp>
      <p:sp>
        <p:nvSpPr>
          <p:cNvPr id="12333" name="Text Box 42"/>
          <p:cNvSpPr txBox="1">
            <a:spLocks noChangeArrowheads="1"/>
          </p:cNvSpPr>
          <p:nvPr/>
        </p:nvSpPr>
        <p:spPr bwMode="auto">
          <a:xfrm>
            <a:off x="685800" y="9906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Traditional Application</a:t>
            </a:r>
          </a:p>
        </p:txBody>
      </p:sp>
      <p:sp>
        <p:nvSpPr>
          <p:cNvPr id="12339" name="Text Box 78"/>
          <p:cNvSpPr txBox="1">
            <a:spLocks noChangeArrowheads="1"/>
          </p:cNvSpPr>
          <p:nvPr/>
        </p:nvSpPr>
        <p:spPr bwMode="auto">
          <a:xfrm>
            <a:off x="5264150" y="990600"/>
            <a:ext cx="250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Web Application</a:t>
            </a:r>
          </a:p>
        </p:txBody>
      </p:sp>
      <p:sp>
        <p:nvSpPr>
          <p:cNvPr id="12340" name="Text Box 79"/>
          <p:cNvSpPr txBox="1">
            <a:spLocks noChangeArrowheads="1"/>
          </p:cNvSpPr>
          <p:nvPr/>
        </p:nvSpPr>
        <p:spPr bwMode="auto">
          <a:xfrm>
            <a:off x="914400" y="3810000"/>
            <a:ext cx="2274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400" b="1" dirty="0">
                <a:solidFill>
                  <a:schemeClr val="accent4"/>
                </a:solidFill>
              </a:rPr>
              <a:t>&lt;&lt; 1</a:t>
            </a:r>
            <a:r>
              <a:rPr lang="en-US" sz="2400" b="1" dirty="0">
                <a:solidFill>
                  <a:schemeClr val="accent4"/>
                </a:solidFill>
                <a:cs typeface="Arial" charset="0"/>
              </a:rPr>
              <a:t>µs latency</a:t>
            </a:r>
          </a:p>
        </p:txBody>
      </p:sp>
      <p:sp>
        <p:nvSpPr>
          <p:cNvPr id="12341" name="Text Box 80"/>
          <p:cNvSpPr txBox="1">
            <a:spLocks noChangeArrowheads="1"/>
          </p:cNvSpPr>
          <p:nvPr/>
        </p:nvSpPr>
        <p:spPr bwMode="auto">
          <a:xfrm>
            <a:off x="5181600" y="3806825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accent4"/>
                </a:solidFill>
              </a:rPr>
              <a:t>0.5-10ms</a:t>
            </a:r>
            <a:r>
              <a:rPr lang="en-US" sz="2400" b="1">
                <a:solidFill>
                  <a:schemeClr val="accent4"/>
                </a:solidFill>
                <a:cs typeface="Arial" charset="0"/>
              </a:rPr>
              <a:t> latency</a:t>
            </a:r>
          </a:p>
        </p:txBody>
      </p:sp>
      <p:sp>
        <p:nvSpPr>
          <p:cNvPr id="12344" name="Text Box 83"/>
          <p:cNvSpPr txBox="1">
            <a:spLocks noChangeArrowheads="1"/>
          </p:cNvSpPr>
          <p:nvPr/>
        </p:nvSpPr>
        <p:spPr bwMode="auto">
          <a:xfrm>
            <a:off x="5300751" y="4191000"/>
            <a:ext cx="9666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tx2"/>
                </a:solidFill>
              </a:rPr>
              <a:t>5-10µs</a:t>
            </a:r>
          </a:p>
        </p:txBody>
      </p:sp>
      <p:sp>
        <p:nvSpPr>
          <p:cNvPr id="12345" name="Line 84"/>
          <p:cNvSpPr>
            <a:spLocks noChangeShapeType="1"/>
          </p:cNvSpPr>
          <p:nvPr/>
        </p:nvSpPr>
        <p:spPr bwMode="auto">
          <a:xfrm>
            <a:off x="5257800" y="403860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AutoShape 2"/>
          <p:cNvSpPr>
            <a:spLocks noChangeArrowheads="1"/>
          </p:cNvSpPr>
          <p:nvPr/>
        </p:nvSpPr>
        <p:spPr bwMode="auto">
          <a:xfrm>
            <a:off x="4191000" y="1371600"/>
            <a:ext cx="4572000" cy="2362200"/>
          </a:xfrm>
          <a:prstGeom prst="roundRect">
            <a:avLst>
              <a:gd name="adj" fmla="val 4167"/>
            </a:avLst>
          </a:prstGeom>
          <a:solidFill>
            <a:srgbClr val="F8F8F8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AutoShape 3"/>
          <p:cNvSpPr>
            <a:spLocks noChangeArrowheads="1"/>
          </p:cNvSpPr>
          <p:nvPr/>
        </p:nvSpPr>
        <p:spPr bwMode="auto">
          <a:xfrm>
            <a:off x="7239000" y="1733550"/>
            <a:ext cx="11430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AutoShape 4"/>
          <p:cNvSpPr>
            <a:spLocks noChangeArrowheads="1"/>
          </p:cNvSpPr>
          <p:nvPr/>
        </p:nvSpPr>
        <p:spPr bwMode="auto">
          <a:xfrm>
            <a:off x="7162800" y="1657350"/>
            <a:ext cx="11430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AutoShape 5"/>
          <p:cNvSpPr>
            <a:spLocks noChangeArrowheads="1"/>
          </p:cNvSpPr>
          <p:nvPr/>
        </p:nvSpPr>
        <p:spPr bwMode="auto">
          <a:xfrm>
            <a:off x="4724400" y="1733550"/>
            <a:ext cx="12192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AutoShape 6"/>
          <p:cNvSpPr>
            <a:spLocks noChangeArrowheads="1"/>
          </p:cNvSpPr>
          <p:nvPr/>
        </p:nvSpPr>
        <p:spPr bwMode="auto">
          <a:xfrm>
            <a:off x="4648200" y="1657350"/>
            <a:ext cx="12192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3" name="Group 43"/>
          <p:cNvGrpSpPr>
            <a:grpSpLocks/>
          </p:cNvGrpSpPr>
          <p:nvPr/>
        </p:nvGrpSpPr>
        <p:grpSpPr bwMode="auto">
          <a:xfrm>
            <a:off x="4572000" y="1562100"/>
            <a:ext cx="1219200" cy="1695450"/>
            <a:chOff x="2880" y="948"/>
            <a:chExt cx="768" cy="1068"/>
          </a:xfrm>
        </p:grpSpPr>
        <p:sp>
          <p:nvSpPr>
            <p:cNvPr id="94" name="AutoShape 44"/>
            <p:cNvSpPr>
              <a:spLocks noChangeArrowheads="1"/>
            </p:cNvSpPr>
            <p:nvPr/>
          </p:nvSpPr>
          <p:spPr bwMode="auto">
            <a:xfrm>
              <a:off x="2880" y="948"/>
              <a:ext cx="768" cy="1068"/>
            </a:xfrm>
            <a:prstGeom prst="roundRect">
              <a:avLst>
                <a:gd name="adj" fmla="val 9134"/>
              </a:avLst>
            </a:prstGeom>
            <a:solidFill>
              <a:srgbClr val="DFFFDF"/>
            </a:solidFill>
            <a:ln w="25400">
              <a:solidFill>
                <a:srgbClr val="43A34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45"/>
            <p:cNvSpPr>
              <a:spLocks noChangeArrowheads="1"/>
            </p:cNvSpPr>
            <p:nvPr/>
          </p:nvSpPr>
          <p:spPr bwMode="auto">
            <a:xfrm>
              <a:off x="3024" y="1152"/>
              <a:ext cx="48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UI</a:t>
              </a:r>
            </a:p>
          </p:txBody>
        </p:sp>
        <p:sp>
          <p:nvSpPr>
            <p:cNvPr id="96" name="Rectangle 46"/>
            <p:cNvSpPr>
              <a:spLocks noChangeArrowheads="1"/>
            </p:cNvSpPr>
            <p:nvPr/>
          </p:nvSpPr>
          <p:spPr bwMode="auto">
            <a:xfrm>
              <a:off x="3024" y="1440"/>
              <a:ext cx="480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 smtClean="0"/>
                <a:t>App.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/>
                <a:t>Logic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7086600" y="1562100"/>
            <a:ext cx="1143000" cy="1695450"/>
            <a:chOff x="7086600" y="1562100"/>
            <a:chExt cx="1143000" cy="1695450"/>
          </a:xfrm>
        </p:grpSpPr>
        <p:sp>
          <p:nvSpPr>
            <p:cNvPr id="98" name="AutoShape 48"/>
            <p:cNvSpPr>
              <a:spLocks noChangeArrowheads="1"/>
            </p:cNvSpPr>
            <p:nvPr/>
          </p:nvSpPr>
          <p:spPr bwMode="auto">
            <a:xfrm>
              <a:off x="7086600" y="1562100"/>
              <a:ext cx="1143000" cy="1695450"/>
            </a:xfrm>
            <a:prstGeom prst="roundRect">
              <a:avLst>
                <a:gd name="adj" fmla="val 9134"/>
              </a:avLst>
            </a:prstGeom>
            <a:solidFill>
              <a:srgbClr val="DFFFDF"/>
            </a:solidFill>
            <a:ln w="25400">
              <a:solidFill>
                <a:srgbClr val="43A34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9" name="Group 49"/>
            <p:cNvGrpSpPr>
              <a:grpSpLocks noChangeAspect="1"/>
            </p:cNvGrpSpPr>
            <p:nvPr/>
          </p:nvGrpSpPr>
          <p:grpSpPr bwMode="auto">
            <a:xfrm>
              <a:off x="7239000" y="1660525"/>
              <a:ext cx="838200" cy="381000"/>
              <a:chOff x="4224" y="1008"/>
              <a:chExt cx="1056" cy="480"/>
            </a:xfrm>
          </p:grpSpPr>
          <p:sp>
            <p:nvSpPr>
              <p:cNvPr id="117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4224" y="1008"/>
                <a:ext cx="1056" cy="48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Line 51"/>
              <p:cNvSpPr>
                <a:spLocks noChangeAspect="1" noChangeShapeType="1"/>
              </p:cNvSpPr>
              <p:nvPr/>
            </p:nvSpPr>
            <p:spPr bwMode="auto">
              <a:xfrm>
                <a:off x="4608" y="1008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Line 52"/>
              <p:cNvSpPr>
                <a:spLocks noChangeAspect="1" noChangeShapeType="1"/>
              </p:cNvSpPr>
              <p:nvPr/>
            </p:nvSpPr>
            <p:spPr bwMode="auto">
              <a:xfrm>
                <a:off x="4752" y="1008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53"/>
              <p:cNvSpPr>
                <a:spLocks noChangeAspect="1" noChangeShapeType="1"/>
              </p:cNvSpPr>
              <p:nvPr/>
            </p:nvSpPr>
            <p:spPr bwMode="auto">
              <a:xfrm>
                <a:off x="4992" y="1008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Line 54"/>
              <p:cNvSpPr>
                <a:spLocks noChangeAspect="1" noChangeShapeType="1"/>
              </p:cNvSpPr>
              <p:nvPr/>
            </p:nvSpPr>
            <p:spPr bwMode="auto">
              <a:xfrm>
                <a:off x="4224" y="1104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Line 55"/>
              <p:cNvSpPr>
                <a:spLocks noChangeAspect="1" noChangeShapeType="1"/>
              </p:cNvSpPr>
              <p:nvPr/>
            </p:nvSpPr>
            <p:spPr bwMode="auto">
              <a:xfrm>
                <a:off x="4224" y="1200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Line 56"/>
              <p:cNvSpPr>
                <a:spLocks noChangeAspect="1" noChangeShapeType="1"/>
              </p:cNvSpPr>
              <p:nvPr/>
            </p:nvSpPr>
            <p:spPr bwMode="auto">
              <a:xfrm>
                <a:off x="4224" y="1296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Line 57"/>
              <p:cNvSpPr>
                <a:spLocks noChangeAspect="1" noChangeShapeType="1"/>
              </p:cNvSpPr>
              <p:nvPr/>
            </p:nvSpPr>
            <p:spPr bwMode="auto">
              <a:xfrm>
                <a:off x="4224" y="1392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" name="Group 58"/>
            <p:cNvGrpSpPr>
              <a:grpSpLocks noChangeAspect="1"/>
            </p:cNvGrpSpPr>
            <p:nvPr/>
          </p:nvGrpSpPr>
          <p:grpSpPr bwMode="auto">
            <a:xfrm>
              <a:off x="7505700" y="2133600"/>
              <a:ext cx="304800" cy="533400"/>
              <a:chOff x="4224" y="1824"/>
              <a:chExt cx="384" cy="672"/>
            </a:xfrm>
          </p:grpSpPr>
          <p:sp>
            <p:nvSpPr>
              <p:cNvPr id="109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4224" y="1824"/>
                <a:ext cx="384" cy="67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Line 60"/>
              <p:cNvSpPr>
                <a:spLocks noChangeAspect="1" noChangeShapeType="1"/>
              </p:cNvSpPr>
              <p:nvPr/>
            </p:nvSpPr>
            <p:spPr bwMode="auto">
              <a:xfrm>
                <a:off x="4416" y="1824"/>
                <a:ext cx="0" cy="6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61"/>
              <p:cNvSpPr>
                <a:spLocks noChangeAspect="1" noChangeShapeType="1"/>
              </p:cNvSpPr>
              <p:nvPr/>
            </p:nvSpPr>
            <p:spPr bwMode="auto">
              <a:xfrm>
                <a:off x="4224" y="1920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Line 62"/>
              <p:cNvSpPr>
                <a:spLocks noChangeAspect="1" noChangeShapeType="1"/>
              </p:cNvSpPr>
              <p:nvPr/>
            </p:nvSpPr>
            <p:spPr bwMode="auto">
              <a:xfrm>
                <a:off x="4224" y="2016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Line 63"/>
              <p:cNvSpPr>
                <a:spLocks noChangeAspect="1" noChangeShapeType="1"/>
              </p:cNvSpPr>
              <p:nvPr/>
            </p:nvSpPr>
            <p:spPr bwMode="auto">
              <a:xfrm>
                <a:off x="4224" y="2112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Line 64"/>
              <p:cNvSpPr>
                <a:spLocks noChangeAspect="1" noChangeShapeType="1"/>
              </p:cNvSpPr>
              <p:nvPr/>
            </p:nvSpPr>
            <p:spPr bwMode="auto">
              <a:xfrm>
                <a:off x="4224" y="2208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65"/>
              <p:cNvSpPr>
                <a:spLocks noChangeAspect="1" noChangeShapeType="1"/>
              </p:cNvSpPr>
              <p:nvPr/>
            </p:nvSpPr>
            <p:spPr bwMode="auto">
              <a:xfrm>
                <a:off x="4224" y="230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66"/>
              <p:cNvSpPr>
                <a:spLocks noChangeAspect="1" noChangeShapeType="1"/>
              </p:cNvSpPr>
              <p:nvPr/>
            </p:nvSpPr>
            <p:spPr bwMode="auto">
              <a:xfrm>
                <a:off x="4224" y="2400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1" name="Group 67"/>
            <p:cNvGrpSpPr>
              <a:grpSpLocks noChangeAspect="1"/>
            </p:cNvGrpSpPr>
            <p:nvPr/>
          </p:nvGrpSpPr>
          <p:grpSpPr bwMode="auto">
            <a:xfrm>
              <a:off x="7372350" y="2763838"/>
              <a:ext cx="571500" cy="381000"/>
              <a:chOff x="4080" y="2592"/>
              <a:chExt cx="720" cy="480"/>
            </a:xfrm>
          </p:grpSpPr>
          <p:sp>
            <p:nvSpPr>
              <p:cNvPr id="102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4080" y="2592"/>
                <a:ext cx="720" cy="48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69"/>
              <p:cNvSpPr>
                <a:spLocks noChangeAspect="1" noChangeShapeType="1"/>
              </p:cNvSpPr>
              <p:nvPr/>
            </p:nvSpPr>
            <p:spPr bwMode="auto">
              <a:xfrm>
                <a:off x="4320" y="2592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70"/>
              <p:cNvSpPr>
                <a:spLocks noChangeAspect="1" noChangeShapeType="1"/>
              </p:cNvSpPr>
              <p:nvPr/>
            </p:nvSpPr>
            <p:spPr bwMode="auto">
              <a:xfrm>
                <a:off x="4560" y="2592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71"/>
              <p:cNvSpPr>
                <a:spLocks noChangeAspect="1" noChangeShapeType="1"/>
              </p:cNvSpPr>
              <p:nvPr/>
            </p:nvSpPr>
            <p:spPr bwMode="auto">
              <a:xfrm>
                <a:off x="4080" y="2688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72"/>
              <p:cNvSpPr>
                <a:spLocks noChangeAspect="1" noChangeShapeType="1"/>
              </p:cNvSpPr>
              <p:nvPr/>
            </p:nvSpPr>
            <p:spPr bwMode="auto">
              <a:xfrm>
                <a:off x="4080" y="2784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Line 73"/>
              <p:cNvSpPr>
                <a:spLocks noChangeAspect="1" noChangeShapeType="1"/>
              </p:cNvSpPr>
              <p:nvPr/>
            </p:nvSpPr>
            <p:spPr bwMode="auto">
              <a:xfrm>
                <a:off x="4080" y="2880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74"/>
              <p:cNvSpPr>
                <a:spLocks noChangeAspect="1" noChangeShapeType="1"/>
              </p:cNvSpPr>
              <p:nvPr/>
            </p:nvSpPr>
            <p:spPr bwMode="auto">
              <a:xfrm>
                <a:off x="4080" y="2976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5" name="Text Box 75"/>
          <p:cNvSpPr txBox="1">
            <a:spLocks noChangeArrowheads="1"/>
          </p:cNvSpPr>
          <p:nvPr/>
        </p:nvSpPr>
        <p:spPr bwMode="auto">
          <a:xfrm rot="-5400000">
            <a:off x="3405187" y="2306638"/>
            <a:ext cx="2060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Application Servers</a:t>
            </a:r>
          </a:p>
        </p:txBody>
      </p:sp>
      <p:sp>
        <p:nvSpPr>
          <p:cNvPr id="126" name="Text Box 76"/>
          <p:cNvSpPr txBox="1">
            <a:spLocks noChangeArrowheads="1"/>
          </p:cNvSpPr>
          <p:nvPr/>
        </p:nvSpPr>
        <p:spPr bwMode="auto">
          <a:xfrm rot="5400000">
            <a:off x="7566025" y="2365375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Storage Servers</a:t>
            </a:r>
          </a:p>
        </p:txBody>
      </p:sp>
      <p:sp>
        <p:nvSpPr>
          <p:cNvPr id="127" name="AutoShape 77"/>
          <p:cNvSpPr>
            <a:spLocks noChangeArrowheads="1"/>
          </p:cNvSpPr>
          <p:nvPr/>
        </p:nvSpPr>
        <p:spPr bwMode="auto">
          <a:xfrm>
            <a:off x="6019800" y="2266950"/>
            <a:ext cx="990600" cy="533400"/>
          </a:xfrm>
          <a:prstGeom prst="leftRightArrow">
            <a:avLst>
              <a:gd name="adj1" fmla="val 57139"/>
              <a:gd name="adj2" fmla="val 52679"/>
            </a:avLst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Text Box 82"/>
          <p:cNvSpPr txBox="1">
            <a:spLocks noChangeArrowheads="1"/>
          </p:cNvSpPr>
          <p:nvPr/>
        </p:nvSpPr>
        <p:spPr bwMode="auto">
          <a:xfrm>
            <a:off x="4191000" y="3505200"/>
            <a:ext cx="110959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400" b="1" dirty="0"/>
              <a:t>Datacenter</a:t>
            </a:r>
          </a:p>
        </p:txBody>
      </p:sp>
      <p:sp>
        <p:nvSpPr>
          <p:cNvPr id="129" name="AutoShape 9"/>
          <p:cNvSpPr>
            <a:spLocks noChangeArrowheads="1"/>
          </p:cNvSpPr>
          <p:nvPr/>
        </p:nvSpPr>
        <p:spPr bwMode="auto">
          <a:xfrm>
            <a:off x="838200" y="1504950"/>
            <a:ext cx="2362200" cy="2076450"/>
          </a:xfrm>
          <a:prstGeom prst="roundRect">
            <a:avLst>
              <a:gd name="adj" fmla="val 9134"/>
            </a:avLst>
          </a:prstGeom>
          <a:solidFill>
            <a:srgbClr val="E3EAF9"/>
          </a:solidFill>
          <a:ln w="25400">
            <a:solidFill>
              <a:srgbClr val="4974CB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Rectangle 10"/>
          <p:cNvSpPr>
            <a:spLocks noChangeArrowheads="1"/>
          </p:cNvSpPr>
          <p:nvPr/>
        </p:nvSpPr>
        <p:spPr bwMode="auto">
          <a:xfrm>
            <a:off x="1143000" y="1885950"/>
            <a:ext cx="7620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UI</a:t>
            </a:r>
          </a:p>
        </p:txBody>
      </p:sp>
      <p:sp>
        <p:nvSpPr>
          <p:cNvPr id="131" name="Rectangle 11"/>
          <p:cNvSpPr>
            <a:spLocks noChangeArrowheads="1"/>
          </p:cNvSpPr>
          <p:nvPr/>
        </p:nvSpPr>
        <p:spPr bwMode="auto">
          <a:xfrm>
            <a:off x="1143000" y="2343150"/>
            <a:ext cx="762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App.</a:t>
            </a:r>
            <a:br>
              <a:rPr lang="en-US"/>
            </a:br>
            <a:r>
              <a:rPr lang="en-US"/>
              <a:t>Logic</a:t>
            </a:r>
          </a:p>
        </p:txBody>
      </p:sp>
      <p:sp>
        <p:nvSpPr>
          <p:cNvPr id="132" name="Line 12"/>
          <p:cNvSpPr>
            <a:spLocks noChangeShapeType="1"/>
          </p:cNvSpPr>
          <p:nvPr/>
        </p:nvSpPr>
        <p:spPr bwMode="auto">
          <a:xfrm>
            <a:off x="2590800" y="18097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Line 13"/>
          <p:cNvSpPr>
            <a:spLocks noChangeShapeType="1"/>
          </p:cNvSpPr>
          <p:nvPr/>
        </p:nvSpPr>
        <p:spPr bwMode="auto">
          <a:xfrm>
            <a:off x="2743200" y="19621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Line 14"/>
          <p:cNvSpPr>
            <a:spLocks noChangeShapeType="1"/>
          </p:cNvSpPr>
          <p:nvPr/>
        </p:nvSpPr>
        <p:spPr bwMode="auto">
          <a:xfrm flipH="1">
            <a:off x="2438400" y="18097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Line 15"/>
          <p:cNvSpPr>
            <a:spLocks noChangeShapeType="1"/>
          </p:cNvSpPr>
          <p:nvPr/>
        </p:nvSpPr>
        <p:spPr bwMode="auto">
          <a:xfrm>
            <a:off x="2743200" y="19621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16"/>
          <p:cNvSpPr>
            <a:spLocks noChangeShapeType="1"/>
          </p:cNvSpPr>
          <p:nvPr/>
        </p:nvSpPr>
        <p:spPr bwMode="auto">
          <a:xfrm>
            <a:off x="2438400" y="21145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17"/>
          <p:cNvSpPr>
            <a:spLocks noChangeShapeType="1"/>
          </p:cNvSpPr>
          <p:nvPr/>
        </p:nvSpPr>
        <p:spPr bwMode="auto">
          <a:xfrm>
            <a:off x="2743200" y="21145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18"/>
          <p:cNvSpPr>
            <a:spLocks noChangeShapeType="1"/>
          </p:cNvSpPr>
          <p:nvPr/>
        </p:nvSpPr>
        <p:spPr bwMode="auto">
          <a:xfrm>
            <a:off x="2362200" y="26479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19"/>
          <p:cNvSpPr>
            <a:spLocks noChangeShapeType="1"/>
          </p:cNvSpPr>
          <p:nvPr/>
        </p:nvSpPr>
        <p:spPr bwMode="auto">
          <a:xfrm>
            <a:off x="23622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Line 20"/>
          <p:cNvSpPr>
            <a:spLocks noChangeShapeType="1"/>
          </p:cNvSpPr>
          <p:nvPr/>
        </p:nvSpPr>
        <p:spPr bwMode="auto">
          <a:xfrm>
            <a:off x="2438400" y="19621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21"/>
          <p:cNvSpPr>
            <a:spLocks noChangeShapeType="1"/>
          </p:cNvSpPr>
          <p:nvPr/>
        </p:nvSpPr>
        <p:spPr bwMode="auto">
          <a:xfrm>
            <a:off x="2438400" y="21145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Line 22"/>
          <p:cNvSpPr>
            <a:spLocks noChangeShapeType="1"/>
          </p:cNvSpPr>
          <p:nvPr/>
        </p:nvSpPr>
        <p:spPr bwMode="auto">
          <a:xfrm flipH="1">
            <a:off x="2286000" y="21145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Line 23"/>
          <p:cNvSpPr>
            <a:spLocks noChangeShapeType="1"/>
          </p:cNvSpPr>
          <p:nvPr/>
        </p:nvSpPr>
        <p:spPr bwMode="auto">
          <a:xfrm flipH="1">
            <a:off x="2438400" y="22669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Line 24"/>
          <p:cNvSpPr>
            <a:spLocks noChangeShapeType="1"/>
          </p:cNvSpPr>
          <p:nvPr/>
        </p:nvSpPr>
        <p:spPr bwMode="auto">
          <a:xfrm>
            <a:off x="2590800" y="2266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Line 25"/>
          <p:cNvSpPr>
            <a:spLocks noChangeShapeType="1"/>
          </p:cNvSpPr>
          <p:nvPr/>
        </p:nvSpPr>
        <p:spPr bwMode="auto">
          <a:xfrm>
            <a:off x="2743200" y="21145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Line 26"/>
          <p:cNvSpPr>
            <a:spLocks noChangeShapeType="1"/>
          </p:cNvSpPr>
          <p:nvPr/>
        </p:nvSpPr>
        <p:spPr bwMode="auto">
          <a:xfrm>
            <a:off x="25146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Line 27"/>
          <p:cNvSpPr>
            <a:spLocks noChangeShapeType="1"/>
          </p:cNvSpPr>
          <p:nvPr/>
        </p:nvSpPr>
        <p:spPr bwMode="auto">
          <a:xfrm>
            <a:off x="2362200" y="28003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Line 28"/>
          <p:cNvSpPr>
            <a:spLocks noChangeShapeType="1"/>
          </p:cNvSpPr>
          <p:nvPr/>
        </p:nvSpPr>
        <p:spPr bwMode="auto">
          <a:xfrm>
            <a:off x="2667000" y="26479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Line 29"/>
          <p:cNvSpPr>
            <a:spLocks noChangeShapeType="1"/>
          </p:cNvSpPr>
          <p:nvPr/>
        </p:nvSpPr>
        <p:spPr bwMode="auto">
          <a:xfrm>
            <a:off x="26670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Line 30"/>
          <p:cNvSpPr>
            <a:spLocks noChangeShapeType="1"/>
          </p:cNvSpPr>
          <p:nvPr/>
        </p:nvSpPr>
        <p:spPr bwMode="auto">
          <a:xfrm>
            <a:off x="28194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Line 31"/>
          <p:cNvSpPr>
            <a:spLocks noChangeShapeType="1"/>
          </p:cNvSpPr>
          <p:nvPr/>
        </p:nvSpPr>
        <p:spPr bwMode="auto">
          <a:xfrm>
            <a:off x="2667000" y="28003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Line 32"/>
          <p:cNvSpPr>
            <a:spLocks noChangeShapeType="1"/>
          </p:cNvSpPr>
          <p:nvPr/>
        </p:nvSpPr>
        <p:spPr bwMode="auto">
          <a:xfrm>
            <a:off x="2667000" y="29527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Line 33"/>
          <p:cNvSpPr>
            <a:spLocks noChangeShapeType="1"/>
          </p:cNvSpPr>
          <p:nvPr/>
        </p:nvSpPr>
        <p:spPr bwMode="auto">
          <a:xfrm>
            <a:off x="26670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Line 34"/>
          <p:cNvSpPr>
            <a:spLocks noChangeShapeType="1"/>
          </p:cNvSpPr>
          <p:nvPr/>
        </p:nvSpPr>
        <p:spPr bwMode="auto">
          <a:xfrm>
            <a:off x="28194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Line 35"/>
          <p:cNvSpPr>
            <a:spLocks noChangeShapeType="1"/>
          </p:cNvSpPr>
          <p:nvPr/>
        </p:nvSpPr>
        <p:spPr bwMode="auto">
          <a:xfrm>
            <a:off x="2514600" y="29527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Line 36"/>
          <p:cNvSpPr>
            <a:spLocks noChangeShapeType="1"/>
          </p:cNvSpPr>
          <p:nvPr/>
        </p:nvSpPr>
        <p:spPr bwMode="auto">
          <a:xfrm>
            <a:off x="2362200" y="29527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Line 37"/>
          <p:cNvSpPr>
            <a:spLocks noChangeShapeType="1"/>
          </p:cNvSpPr>
          <p:nvPr/>
        </p:nvSpPr>
        <p:spPr bwMode="auto">
          <a:xfrm>
            <a:off x="25146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Line 38"/>
          <p:cNvSpPr>
            <a:spLocks noChangeShapeType="1"/>
          </p:cNvSpPr>
          <p:nvPr/>
        </p:nvSpPr>
        <p:spPr bwMode="auto">
          <a:xfrm>
            <a:off x="23622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Line 39"/>
          <p:cNvSpPr>
            <a:spLocks noChangeShapeType="1"/>
          </p:cNvSpPr>
          <p:nvPr/>
        </p:nvSpPr>
        <p:spPr bwMode="auto">
          <a:xfrm>
            <a:off x="2514600" y="26479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Line 40"/>
          <p:cNvSpPr>
            <a:spLocks noChangeShapeType="1"/>
          </p:cNvSpPr>
          <p:nvPr/>
        </p:nvSpPr>
        <p:spPr bwMode="auto">
          <a:xfrm>
            <a:off x="2514600" y="28003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Text Box 41"/>
          <p:cNvSpPr txBox="1">
            <a:spLocks noChangeArrowheads="1"/>
          </p:cNvSpPr>
          <p:nvPr/>
        </p:nvSpPr>
        <p:spPr bwMode="auto">
          <a:xfrm>
            <a:off x="2114550" y="2976563"/>
            <a:ext cx="944563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Data</a:t>
            </a:r>
            <a:br>
              <a:rPr lang="en-US" sz="1200" b="1"/>
            </a:br>
            <a:r>
              <a:rPr lang="en-US" sz="1200" b="1"/>
              <a:t>Structures</a:t>
            </a:r>
          </a:p>
        </p:txBody>
      </p:sp>
      <p:sp>
        <p:nvSpPr>
          <p:cNvPr id="162" name="Text Box 81"/>
          <p:cNvSpPr txBox="1">
            <a:spLocks noChangeArrowheads="1"/>
          </p:cNvSpPr>
          <p:nvPr/>
        </p:nvSpPr>
        <p:spPr bwMode="auto">
          <a:xfrm>
            <a:off x="838200" y="3352800"/>
            <a:ext cx="149752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400" b="1" dirty="0">
                <a:solidFill>
                  <a:schemeClr val="tx2"/>
                </a:solidFill>
              </a:rPr>
              <a:t>Single machine</a:t>
            </a:r>
          </a:p>
        </p:txBody>
      </p:sp>
    </p:spTree>
    <p:extLst>
      <p:ext uri="{BB962C8B-B14F-4D97-AF65-F5344CB8AC3E}">
        <p14:creationId xmlns:p14="http://schemas.microsoft.com/office/powerpoint/2010/main" val="65858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10271</TotalTime>
  <Words>4005</Words>
  <Application>Microsoft Office PowerPoint</Application>
  <PresentationFormat>On-screen Show (4:3)</PresentationFormat>
  <Paragraphs>1334</Paragraphs>
  <Slides>74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Default Design</vt:lpstr>
      <vt:lpstr>A Compilation of RAMCloud Slides (through Oct. 2012)</vt:lpstr>
      <vt:lpstr>DRAM in Storage Systems</vt:lpstr>
      <vt:lpstr>DRAM in Storage Systems</vt:lpstr>
      <vt:lpstr>RAMCloud</vt:lpstr>
      <vt:lpstr>RAMCloud Overview</vt:lpstr>
      <vt:lpstr>Example Configurations</vt:lpstr>
      <vt:lpstr>Why Does Latency Matter?</vt:lpstr>
      <vt:lpstr>MapReduce</vt:lpstr>
      <vt:lpstr>Goal: Scale and Latency</vt:lpstr>
      <vt:lpstr>RAMCloud Architecture</vt:lpstr>
      <vt:lpstr>Data Model</vt:lpstr>
      <vt:lpstr>Research Issues</vt:lpstr>
      <vt:lpstr>Research Areas</vt:lpstr>
      <vt:lpstr>Durability and Availability</vt:lpstr>
      <vt:lpstr>Buffered Logging</vt:lpstr>
      <vt:lpstr>Crash Recovery</vt:lpstr>
      <vt:lpstr>Recovery, First Try</vt:lpstr>
      <vt:lpstr>Recovery, Second Try</vt:lpstr>
      <vt:lpstr>Scattered Logs, cont’d</vt:lpstr>
      <vt:lpstr>Recovery, Third Try</vt:lpstr>
      <vt:lpstr>Project Status</vt:lpstr>
      <vt:lpstr>Single Recovery Master</vt:lpstr>
      <vt:lpstr>Evaluating Scalability</vt:lpstr>
      <vt:lpstr>Recovery Scalability</vt:lpstr>
      <vt:lpstr>Scalability (Flash)</vt:lpstr>
      <vt:lpstr>Conclusion</vt:lpstr>
      <vt:lpstr>RPC Transport Architecture</vt:lpstr>
      <vt:lpstr>RAMCloud RPC</vt:lpstr>
      <vt:lpstr>Datacenter Latency Today</vt:lpstr>
      <vt:lpstr>Faster RPC: Switches</vt:lpstr>
      <vt:lpstr>Faster RPC: Software</vt:lpstr>
      <vt:lpstr>Faster RPC: NICs</vt:lpstr>
      <vt:lpstr>Total Round-Trip Delay</vt:lpstr>
      <vt:lpstr>New NIC Architecture?</vt:lpstr>
      <vt:lpstr>Round-Trip Delay, Revisited</vt:lpstr>
      <vt:lpstr>Other Arguments</vt:lpstr>
      <vt:lpstr>Using Cores</vt:lpstr>
      <vt:lpstr>Baseline</vt:lpstr>
      <vt:lpstr>Multi-Thread Choices</vt:lpstr>
      <vt:lpstr>Other Thoughts</vt:lpstr>
      <vt:lpstr>Winds of Change</vt:lpstr>
      <vt:lpstr>Research Areas</vt:lpstr>
      <vt:lpstr>Why not a Caching Approach?</vt:lpstr>
      <vt:lpstr>Why not Flash Memory?</vt:lpstr>
      <vt:lpstr>RAMCloud Motivation: Technology</vt:lpstr>
      <vt:lpstr>RAMCloud Motivation: Technology</vt:lpstr>
      <vt:lpstr>Implementation Status</vt:lpstr>
      <vt:lpstr>Implementation Status</vt:lpstr>
      <vt:lpstr>RAMCloud Code Size</vt:lpstr>
      <vt:lpstr>Selected Performance Metrics</vt:lpstr>
      <vt:lpstr>Lessons/Conclusions (so far)</vt:lpstr>
      <vt:lpstr>The Datacenter Opportunity</vt:lpstr>
      <vt:lpstr>How Many Datacenters?</vt:lpstr>
      <vt:lpstr>Logging/Recovery Basics</vt:lpstr>
      <vt:lpstr>Parallelism in Recovery</vt:lpstr>
      <vt:lpstr>Measure Deeper</vt:lpstr>
      <vt:lpstr>Data Model Rationale</vt:lpstr>
      <vt:lpstr>Lowest TCO</vt:lpstr>
      <vt:lpstr>Latency vs. Ops/sec</vt:lpstr>
      <vt:lpstr>Latency vs. Ops/sec</vt:lpstr>
      <vt:lpstr>What We Have Learned From RAMCloud</vt:lpstr>
      <vt:lpstr>Introduction</vt:lpstr>
      <vt:lpstr>RAMCloud Overview</vt:lpstr>
      <vt:lpstr>RAMCloud Architecture</vt:lpstr>
      <vt:lpstr>Randomization</vt:lpstr>
      <vt:lpstr>Randomization, cont’d</vt:lpstr>
      <vt:lpstr>Sometimes Randomization is Bad!</vt:lpstr>
      <vt:lpstr>DCFT Code is Hard</vt:lpstr>
      <vt:lpstr>DCFT Code: Need New Pattern</vt:lpstr>
      <vt:lpstr>Low-Latency Networking</vt:lpstr>
      <vt:lpstr>Layering Conflicts With Latency</vt:lpstr>
      <vt:lpstr>Don’t Count On Locality</vt:lpstr>
      <vt:lpstr>Make Scale Your Friend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403</cp:revision>
  <cp:lastPrinted>2011-01-25T21:54:55Z</cp:lastPrinted>
  <dcterms:created xsi:type="dcterms:W3CDTF">2008-10-19T02:20:00Z</dcterms:created>
  <dcterms:modified xsi:type="dcterms:W3CDTF">2012-10-22T16:42:44Z</dcterms:modified>
</cp:coreProperties>
</file>