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86" r:id="rId4"/>
    <p:sldId id="291" r:id="rId5"/>
    <p:sldId id="259" r:id="rId6"/>
    <p:sldId id="287" r:id="rId7"/>
    <p:sldId id="288" r:id="rId8"/>
    <p:sldId id="285" r:id="rId9"/>
    <p:sldId id="292" r:id="rId10"/>
    <p:sldId id="263" r:id="rId11"/>
    <p:sldId id="265" r:id="rId12"/>
    <p:sldId id="266" r:id="rId13"/>
    <p:sldId id="267" r:id="rId14"/>
    <p:sldId id="269" r:id="rId15"/>
    <p:sldId id="268" r:id="rId16"/>
    <p:sldId id="293" r:id="rId17"/>
    <p:sldId id="270" r:id="rId18"/>
    <p:sldId id="274" r:id="rId19"/>
    <p:sldId id="279" r:id="rId20"/>
    <p:sldId id="283" r:id="rId21"/>
    <p:sldId id="280" r:id="rId22"/>
    <p:sldId id="282" r:id="rId23"/>
    <p:sldId id="284" r:id="rId24"/>
    <p:sldId id="294" r:id="rId25"/>
    <p:sldId id="289" r:id="rId26"/>
    <p:sldId id="290" r:id="rId27"/>
    <p:sldId id="264" r:id="rId28"/>
    <p:sldId id="261" r:id="rId29"/>
    <p:sldId id="278" r:id="rId30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2FF"/>
    <a:srgbClr val="D0DFFE"/>
    <a:srgbClr val="4D4D4D"/>
    <a:srgbClr val="FFFF4F"/>
    <a:srgbClr val="FFD653"/>
    <a:srgbClr val="FFFF45"/>
    <a:srgbClr val="FFE17F"/>
    <a:srgbClr val="B4F6B4"/>
    <a:srgbClr val="8DF18D"/>
    <a:srgbClr val="F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2" autoAdjust="0"/>
    <p:restoredTop sz="86016" autoAdjust="0"/>
  </p:normalViewPr>
  <p:slideViewPr>
    <p:cSldViewPr>
      <p:cViewPr varScale="1">
        <p:scale>
          <a:sx n="79" d="100"/>
          <a:sy n="79" d="100"/>
        </p:scale>
        <p:origin x="-122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5A247-2DEF-4A62-B4FF-A22184523D1E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D14D8-BDE6-4528-91DF-77643A52D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1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0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</a:t>
            </a:r>
            <a:r>
              <a:rPr lang="en-US" baseline="0" dirty="0" smtClean="0"/>
              <a:t> clear about split votes</a:t>
            </a:r>
          </a:p>
          <a:p>
            <a:r>
              <a:rPr lang="en-US" baseline="0" dirty="0" smtClean="0"/>
              <a:t>Ranking approach had many liveness problems</a:t>
            </a:r>
          </a:p>
          <a:p>
            <a:r>
              <a:rPr lang="en-US" baseline="0" dirty="0" smtClean="0"/>
              <a:t>Same mechanism handles initial leader timeouts and split votes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18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ideas: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Each</a:t>
            </a:r>
            <a:r>
              <a:rPr lang="en-US" baseline="0" dirty="0" smtClean="0"/>
              <a:t> entry stores a term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Definition of committed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Committed entries are immutable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06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talk about s4, then s5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06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step: keep the logs as </a:t>
            </a:r>
            <a:r>
              <a:rPr lang="en-US" baseline="0" dirty="0" smtClean="0"/>
              <a:t>consistent as </a:t>
            </a:r>
            <a:r>
              <a:rPr lang="en-US" baseline="0" dirty="0" smtClean="0"/>
              <a:t>possible</a:t>
            </a:r>
          </a:p>
          <a:p>
            <a:r>
              <a:rPr lang="en-US" dirty="0" smtClean="0"/>
              <a:t>No holes allowed</a:t>
            </a:r>
          </a:p>
          <a:p>
            <a:r>
              <a:rPr lang="en-US" dirty="0" smtClean="0"/>
              <a:t>Top</a:t>
            </a:r>
            <a:r>
              <a:rPr lang="en-US" baseline="0" dirty="0" smtClean="0"/>
              <a:t> server cannot copy its entry 9 to the bottom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34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check handles all corner cases, ensures eventual log consistency</a:t>
            </a:r>
          </a:p>
          <a:p>
            <a:r>
              <a:rPr lang="en-US" baseline="0" dirty="0" smtClean="0"/>
              <a:t>Leader will eventually make all followers’ logs match its log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70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Summarize: guarantees that leader has all committed entries</a:t>
            </a:r>
          </a:p>
          <a:p>
            <a:r>
              <a:rPr lang="en-US" dirty="0" smtClean="0"/>
              <a:t>(but,</a:t>
            </a:r>
            <a:r>
              <a:rPr lang="en-US" baseline="0" dirty="0" smtClean="0"/>
              <a:t> can’t always tell which ones are committed!)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68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baseline="0" dirty="0" smtClean="0"/>
              <a:t> median 20.8/60; Raft median 25.7/60</a:t>
            </a:r>
          </a:p>
          <a:p>
            <a:r>
              <a:rPr lang="en-US" baseline="0" dirty="0" smtClean="0"/>
              <a:t>Paired t-test indicates 95% probably of Raft mean at least 2.5 pts higher than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mean</a:t>
            </a:r>
            <a:endParaRPr lang="en-US" dirty="0" smtClean="0"/>
          </a:p>
          <a:p>
            <a:r>
              <a:rPr lang="en-US" dirty="0" smtClean="0"/>
              <a:t>Linear regression predicts</a:t>
            </a:r>
            <a:r>
              <a:rPr lang="en-US" baseline="0" dirty="0" smtClean="0"/>
              <a:t> Raft scores 2x as high as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(12.5 pts out of 25 median), compensating for prior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experience</a:t>
            </a:r>
          </a:p>
          <a:p>
            <a:r>
              <a:rPr lang="en-US" baseline="0" dirty="0" smtClean="0"/>
              <a:t>Students who learned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first scored worse on *both* tests!</a:t>
            </a:r>
          </a:p>
          <a:p>
            <a:endParaRPr lang="en-US" baseline="0" dirty="0" smtClean="0"/>
          </a:p>
          <a:p>
            <a:r>
              <a:rPr lang="en-US" baseline="0" dirty="0" smtClean="0"/>
              <a:t>Right graph is just opinions: they didn’t actually do these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75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people read Diego’s dissertation!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76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Raft was fun to design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 still important:</a:t>
            </a:r>
            <a:r>
              <a:rPr lang="en-US" baseline="0" dirty="0" smtClean="0"/>
              <a:t> most concise implementation of 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98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showing commands</a:t>
            </a:r>
            <a:r>
              <a:rPr lang="en-US" baseline="0" dirty="0" smtClean="0"/>
              <a:t> anymore: just term numbers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Understandability: normal replication mechanism handles inconsistencies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31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Implementations will inevitably change or extend the base algorithm</a:t>
            </a:r>
          </a:p>
          <a:p>
            <a:r>
              <a:rPr lang="en-US" dirty="0" smtClean="0"/>
              <a:t>Understandability</a:t>
            </a:r>
            <a:r>
              <a:rPr lang="en-US" baseline="0" dirty="0" smtClean="0"/>
              <a:t> is often neglected in academia</a:t>
            </a:r>
          </a:p>
          <a:p>
            <a:r>
              <a:rPr lang="en-US" baseline="0" dirty="0" smtClean="0"/>
              <a:t>Particularly important for distributed/concurrent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2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Understandability is particularly important for distributed systems, where the algorithms are inherently complicated</a:t>
            </a:r>
            <a:endParaRPr lang="en-US" dirty="0" smtClean="0"/>
          </a:p>
          <a:p>
            <a:r>
              <a:rPr lang="en-US" dirty="0" smtClean="0"/>
              <a:t>Most important algorithm in distributed systems</a:t>
            </a:r>
          </a:p>
          <a:p>
            <a:r>
              <a:rPr lang="en-US" dirty="0" smtClean="0"/>
              <a:t>Allows a collection of unreliable machines to behave like </a:t>
            </a:r>
            <a:r>
              <a:rPr lang="en-US" baseline="0" dirty="0" smtClean="0"/>
              <a:t>a single reliable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8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Allows agreement on only a single value, *ever*.</a:t>
            </a:r>
          </a:p>
          <a:p>
            <a:r>
              <a:rPr lang="en-US" dirty="0" smtClean="0"/>
              <a:t>Unique proposal: larger than anything ever seen before.</a:t>
            </a:r>
          </a:p>
          <a:p>
            <a:r>
              <a:rPr lang="en-US" dirty="0" smtClean="0"/>
              <a:t>Don’t discuss understandability issues on this</a:t>
            </a:r>
            <a:r>
              <a:rPr lang="en-US" baseline="0" dirty="0" smtClean="0"/>
              <a:t>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2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err="1" smtClean="0"/>
              <a:t>Paxos</a:t>
            </a:r>
            <a:r>
              <a:rPr lang="en-US" dirty="0" smtClean="0"/>
              <a:t>: concise and correct</a:t>
            </a:r>
          </a:p>
          <a:p>
            <a:r>
              <a:rPr lang="en-US" baseline="0" dirty="0" smtClean="0"/>
              <a:t>Concise, but not simple!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</a:t>
            </a:r>
            <a:r>
              <a:rPr lang="en-US" baseline="0" dirty="0" smtClean="0"/>
              <a:t> &gt; in the proposal phase, but &gt;= in the accept phase?</a:t>
            </a:r>
            <a:endParaRPr lang="en-US" dirty="0" smtClean="0"/>
          </a:p>
          <a:p>
            <a:r>
              <a:rPr lang="en-US" baseline="0" dirty="0" smtClean="0"/>
              <a:t>Ask audience (a) who has tried to understand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? (b) who found it difficult to understand? (c) who now feels comfortable with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?</a:t>
            </a:r>
            <a:endParaRPr lang="en-US" dirty="0" smtClean="0"/>
          </a:p>
          <a:p>
            <a:r>
              <a:rPr lang="en-US" dirty="0" smtClean="0"/>
              <a:t>Even after I believed the proof, I still couldn’t understand it</a:t>
            </a:r>
          </a:p>
          <a:p>
            <a:r>
              <a:rPr lang="en-US" dirty="0" smtClean="0"/>
              <a:t>Very few implementations,</a:t>
            </a:r>
            <a:r>
              <a:rPr lang="en-US" baseline="0" dirty="0" smtClean="0"/>
              <a:t> each took enormous effort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58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Paxos</a:t>
            </a:r>
            <a:r>
              <a:rPr lang="en-US" dirty="0" smtClean="0"/>
              <a:t> really the best we can do?</a:t>
            </a:r>
          </a:p>
          <a:p>
            <a:endParaRPr lang="en-US" dirty="0" smtClean="0"/>
          </a:p>
          <a:p>
            <a:r>
              <a:rPr lang="en-US" dirty="0" smtClean="0"/>
              <a:t>Rest of talk: mostly describe Raft, talk a bit about how we made it understandable</a:t>
            </a:r>
          </a:p>
          <a:p>
            <a:endParaRPr lang="en-US" dirty="0" smtClean="0"/>
          </a:p>
          <a:p>
            <a:r>
              <a:rPr lang="en-US" dirty="0" smtClean="0"/>
              <a:t>Warning: Raft is still not simple...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57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 decomposition from 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  <a:r>
              <a:rPr lang="en-US" baseline="0" dirty="0" smtClean="0"/>
              <a:t> single-value consensus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 straight to replicated log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Decompose the replication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err="1" smtClean="0"/>
              <a:t>RaftScope</a:t>
            </a:r>
            <a:r>
              <a:rPr lang="en-US" baseline="0" dirty="0" smtClean="0"/>
              <a:t> demo comes </a:t>
            </a:r>
            <a:r>
              <a:rPr lang="en-US" baseline="0" smtClean="0"/>
              <a:t>after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32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idea: identify obsolete information</a:t>
            </a:r>
          </a:p>
          <a:p>
            <a:r>
              <a:rPr lang="en-US" dirty="0" smtClean="0"/>
              <a:t>Example:</a:t>
            </a:r>
            <a:r>
              <a:rPr lang="en-US" baseline="0" dirty="0" smtClean="0"/>
              <a:t> leader has crashed and been replaced, but it doesn’t know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18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0" dirty="0" smtClean="0"/>
              <a:t> things can happen once a candidate sends out votes...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3" y="342902"/>
            <a:ext cx="8272463" cy="4489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28701"/>
            <a:ext cx="7772400" cy="1273969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17470"/>
            <a:ext cx="6400800" cy="9144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 sz="240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pic>
        <p:nvPicPr>
          <p:cNvPr id="7" name="Picture 2" descr="C:\Users\ouster\Documents\Stanford\sponsoredResearch\Platform Lab\Logo\light backgrounds\platformlab-logo-vFINAL-color-po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160" y="3623310"/>
            <a:ext cx="4297680" cy="94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148590"/>
            <a:ext cx="8534400" cy="54864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788670"/>
            <a:ext cx="8503920" cy="38404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88670"/>
            <a:ext cx="4191000" cy="384048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1650"/>
            </a:lvl1pPr>
            <a:lvl2pPr marL="502920" indent="-228600">
              <a:spcBef>
                <a:spcPts val="350"/>
              </a:spcBef>
              <a:buClr>
                <a:schemeClr val="tx2"/>
              </a:buClr>
              <a:defRPr sz="1500"/>
            </a:lvl2pPr>
            <a:lvl3pPr marL="731520">
              <a:spcBef>
                <a:spcPts val="300"/>
              </a:spcBef>
              <a:buClr>
                <a:schemeClr val="tx2"/>
              </a:buClr>
              <a:defRPr sz="1350"/>
            </a:lvl3pPr>
            <a:lvl4pPr marL="1005840">
              <a:spcBef>
                <a:spcPts val="250"/>
              </a:spcBef>
              <a:buClr>
                <a:schemeClr val="tx2"/>
              </a:buClr>
              <a:defRPr sz="1200"/>
            </a:lvl4pPr>
            <a:lvl5pPr marL="1280160">
              <a:spcBef>
                <a:spcPts val="200"/>
              </a:spcBef>
              <a:buClr>
                <a:schemeClr val="tx2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8670"/>
            <a:ext cx="4191000" cy="384048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1650"/>
            </a:lvl1pPr>
            <a:lvl2pPr marL="502920" indent="-228600">
              <a:spcBef>
                <a:spcPts val="350"/>
              </a:spcBef>
              <a:buClr>
                <a:schemeClr val="tx2"/>
              </a:buClr>
              <a:defRPr sz="1500"/>
            </a:lvl2pPr>
            <a:lvl3pPr marL="731520">
              <a:spcBef>
                <a:spcPts val="300"/>
              </a:spcBef>
              <a:buClr>
                <a:schemeClr val="tx2"/>
              </a:buClr>
              <a:defRPr sz="1350"/>
            </a:lvl3pPr>
            <a:lvl4pPr marL="1005840">
              <a:spcBef>
                <a:spcPts val="250"/>
              </a:spcBef>
              <a:buClr>
                <a:schemeClr val="tx2"/>
              </a:buClr>
              <a:defRPr sz="1200"/>
            </a:lvl4pPr>
            <a:lvl5pPr marL="1280160">
              <a:spcBef>
                <a:spcPts val="200"/>
              </a:spcBef>
              <a:buClr>
                <a:schemeClr val="tx2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20040" y="788670"/>
            <a:ext cx="2651760" cy="3841115"/>
          </a:xfrm>
        </p:spPr>
        <p:txBody>
          <a:bodyPr/>
          <a:lstStyle>
            <a:lvl2pPr marL="560070" indent="-285750">
              <a:defRPr lang="en-US" sz="1500" dirty="0" smtClean="0">
                <a:solidFill>
                  <a:schemeClr val="tx1"/>
                </a:solidFill>
                <a:latin typeface="+mn-lt"/>
              </a:defRPr>
            </a:lvl2pPr>
            <a:lvl3pPr marL="834390" indent="-285750">
              <a:defRPr lang="en-US" sz="135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502920" lvl="1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731520" lvl="2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Third level</a:t>
            </a:r>
          </a:p>
          <a:p>
            <a:pPr marL="1005840" lvl="3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280160" lvl="4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200400" y="788670"/>
            <a:ext cx="2697480" cy="3841115"/>
          </a:xfrm>
        </p:spPr>
        <p:txBody>
          <a:bodyPr/>
          <a:lstStyle>
            <a:lvl2pPr marL="560070" indent="-285750">
              <a:defRPr lang="en-US" sz="1500" dirty="0" smtClean="0">
                <a:solidFill>
                  <a:schemeClr val="tx1"/>
                </a:solidFill>
                <a:latin typeface="+mn-lt"/>
              </a:defRPr>
            </a:lvl2pPr>
            <a:lvl3pPr marL="834390" indent="-285750">
              <a:defRPr lang="en-US" sz="135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502920" lvl="1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731520" lvl="2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Third level</a:t>
            </a:r>
          </a:p>
          <a:p>
            <a:pPr marL="1005840" lvl="3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280160" lvl="4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126480" y="788670"/>
            <a:ext cx="2697480" cy="3841115"/>
          </a:xfrm>
        </p:spPr>
        <p:txBody>
          <a:bodyPr/>
          <a:lstStyle>
            <a:lvl2pPr marL="560070" indent="-285750">
              <a:defRPr lang="en-US" sz="1500" dirty="0" smtClean="0">
                <a:solidFill>
                  <a:schemeClr val="tx1"/>
                </a:solidFill>
                <a:latin typeface="+mn-lt"/>
              </a:defRPr>
            </a:lvl2pPr>
            <a:lvl3pPr marL="834390" indent="-285750">
              <a:defRPr lang="en-US" sz="135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502920" lvl="1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731520" lvl="2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Third level</a:t>
            </a:r>
          </a:p>
          <a:p>
            <a:pPr marL="1005840" lvl="3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280160" lvl="4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48590"/>
            <a:ext cx="85344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0040" y="788670"/>
            <a:ext cx="8534400" cy="384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4864894"/>
            <a:ext cx="2286000" cy="2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4864894"/>
            <a:ext cx="3429000" cy="2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64894"/>
            <a:ext cx="2286000" cy="2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20040" y="697230"/>
            <a:ext cx="8503920" cy="0"/>
          </a:xfrm>
          <a:prstGeom prst="line">
            <a:avLst/>
          </a:prstGeom>
          <a:ln w="44450" cap="sq">
            <a:solidFill>
              <a:schemeClr val="tx2"/>
            </a:solidFill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3" r:id="rId4"/>
    <p:sldLayoutId id="2147483673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274320" indent="-274320" algn="l" rtl="0" eaLnBrk="0" fontAlgn="base" hangingPunct="0">
        <a:spcBef>
          <a:spcPts val="9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rtl="0" eaLnBrk="0" fontAlgn="base" hangingPunct="0">
        <a:spcBef>
          <a:spcPts val="35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914400" indent="-182880" algn="l" rtl="0" eaLnBrk="0" fontAlgn="base" hangingPunct="0">
        <a:spcBef>
          <a:spcPts val="3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400">
          <a:solidFill>
            <a:schemeClr val="tx1"/>
          </a:solidFill>
          <a:latin typeface="+mn-lt"/>
        </a:defRPr>
      </a:lvl3pPr>
      <a:lvl4pPr marL="1280160" indent="-182880" algn="l" rtl="0" eaLnBrk="0" fontAlgn="base" hangingPunct="0">
        <a:spcBef>
          <a:spcPts val="25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4pPr>
      <a:lvl5pPr marL="1645920" indent="-182880" algn="l" rtl="0" eaLnBrk="0" fontAlgn="base" hangingPunct="0">
        <a:spcBef>
          <a:spcPts val="2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Designing for Understandability:</a:t>
            </a:r>
            <a:br>
              <a:rPr lang="en-US" dirty="0" smtClean="0"/>
            </a:br>
            <a:r>
              <a:rPr lang="en-US" dirty="0" smtClean="0"/>
              <a:t>the Raft Consensus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88870"/>
            <a:ext cx="6400800" cy="960120"/>
          </a:xfrm>
        </p:spPr>
        <p:txBody>
          <a:bodyPr/>
          <a:lstStyle/>
          <a:p>
            <a:r>
              <a:rPr lang="en-US" sz="2200" dirty="0" smtClean="0"/>
              <a:t>Diego Ongaro</a:t>
            </a:r>
          </a:p>
          <a:p>
            <a:r>
              <a:rPr lang="en-US" sz="2200" dirty="0" smtClean="0"/>
              <a:t>John Ousterhout</a:t>
            </a:r>
          </a:p>
          <a:p>
            <a:pPr>
              <a:spcBef>
                <a:spcPts val="600"/>
              </a:spcBef>
            </a:pPr>
            <a:r>
              <a:rPr lang="en-US" sz="2200" smtClean="0"/>
              <a:t>Stanford University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87368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98"/>
    </mc:Choice>
    <mc:Fallback xmlns="">
      <p:transition spd="slow" advTm="1019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44"/>
          <p:cNvSpPr/>
          <p:nvPr/>
        </p:nvSpPr>
        <p:spPr>
          <a:xfrm>
            <a:off x="1410818" y="1674849"/>
            <a:ext cx="600862" cy="2375474"/>
          </a:xfrm>
          <a:custGeom>
            <a:avLst/>
            <a:gdLst>
              <a:gd name="connsiteX0" fmla="*/ 0 w 17584"/>
              <a:gd name="connsiteY0" fmla="*/ 914400 h 914400"/>
              <a:gd name="connsiteX1" fmla="*/ 17584 w 17584"/>
              <a:gd name="connsiteY1" fmla="*/ 0 h 914400"/>
              <a:gd name="connsiteX0" fmla="*/ 0 w 5861"/>
              <a:gd name="connsiteY0" fmla="*/ 896816 h 896816"/>
              <a:gd name="connsiteX1" fmla="*/ 5861 w 5861"/>
              <a:gd name="connsiteY1" fmla="*/ 0 h 896816"/>
              <a:gd name="connsiteX0" fmla="*/ 250038 w 260038"/>
              <a:gd name="connsiteY0" fmla="*/ 10000 h 10000"/>
              <a:gd name="connsiteX1" fmla="*/ 260038 w 260038"/>
              <a:gd name="connsiteY1" fmla="*/ 0 h 10000"/>
              <a:gd name="connsiteX0" fmla="*/ 379156 w 389156"/>
              <a:gd name="connsiteY0" fmla="*/ 10000 h 10000"/>
              <a:gd name="connsiteX1" fmla="*/ 389156 w 389156"/>
              <a:gd name="connsiteY1" fmla="*/ 0 h 10000"/>
              <a:gd name="connsiteX0" fmla="*/ 419506 w 429506"/>
              <a:gd name="connsiteY0" fmla="*/ 10000 h 10000"/>
              <a:gd name="connsiteX1" fmla="*/ 429506 w 429506"/>
              <a:gd name="connsiteY1" fmla="*/ 0 h 10000"/>
              <a:gd name="connsiteX0" fmla="*/ 426222 w 436222"/>
              <a:gd name="connsiteY0" fmla="*/ 10000 h 10000"/>
              <a:gd name="connsiteX1" fmla="*/ 436222 w 436222"/>
              <a:gd name="connsiteY1" fmla="*/ 0 h 10000"/>
              <a:gd name="connsiteX0" fmla="*/ 431598 w 431598"/>
              <a:gd name="connsiteY0" fmla="*/ 10114 h 10114"/>
              <a:gd name="connsiteX1" fmla="*/ 429255 w 431598"/>
              <a:gd name="connsiteY1" fmla="*/ 0 h 10114"/>
              <a:gd name="connsiteX0" fmla="*/ 403707 w 403707"/>
              <a:gd name="connsiteY0" fmla="*/ 10114 h 10114"/>
              <a:gd name="connsiteX1" fmla="*/ 401364 w 403707"/>
              <a:gd name="connsiteY1" fmla="*/ 0 h 10114"/>
              <a:gd name="connsiteX0" fmla="*/ 382314 w 382314"/>
              <a:gd name="connsiteY0" fmla="*/ 10114 h 10114"/>
              <a:gd name="connsiteX1" fmla="*/ 379971 w 382314"/>
              <a:gd name="connsiteY1" fmla="*/ 0 h 10114"/>
              <a:gd name="connsiteX0" fmla="*/ 385913 w 385913"/>
              <a:gd name="connsiteY0" fmla="*/ 10256 h 10256"/>
              <a:gd name="connsiteX1" fmla="*/ 375341 w 385913"/>
              <a:gd name="connsiteY1" fmla="*/ 0 h 10256"/>
              <a:gd name="connsiteX0" fmla="*/ 417853 w 417853"/>
              <a:gd name="connsiteY0" fmla="*/ 10256 h 10256"/>
              <a:gd name="connsiteX1" fmla="*/ 407281 w 417853"/>
              <a:gd name="connsiteY1" fmla="*/ 0 h 10256"/>
              <a:gd name="connsiteX0" fmla="*/ 421785 w 421785"/>
              <a:gd name="connsiteY0" fmla="*/ 10181 h 10181"/>
              <a:gd name="connsiteX1" fmla="*/ 402984 w 421785"/>
              <a:gd name="connsiteY1" fmla="*/ 0 h 1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1785" h="10181">
                <a:moveTo>
                  <a:pt x="421785" y="10181"/>
                </a:moveTo>
                <a:cubicBezTo>
                  <a:pt x="-174992" y="6962"/>
                  <a:pt x="-99195" y="1861"/>
                  <a:pt x="402984" y="0"/>
                </a:cubicBezTo>
              </a:path>
            </a:pathLst>
          </a:cu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1815251" y="1794510"/>
            <a:ext cx="196429" cy="1097280"/>
          </a:xfrm>
          <a:custGeom>
            <a:avLst/>
            <a:gdLst>
              <a:gd name="connsiteX0" fmla="*/ 0 w 17584"/>
              <a:gd name="connsiteY0" fmla="*/ 914400 h 914400"/>
              <a:gd name="connsiteX1" fmla="*/ 17584 w 17584"/>
              <a:gd name="connsiteY1" fmla="*/ 0 h 914400"/>
              <a:gd name="connsiteX0" fmla="*/ 0 w 5861"/>
              <a:gd name="connsiteY0" fmla="*/ 896816 h 896816"/>
              <a:gd name="connsiteX1" fmla="*/ 5861 w 5861"/>
              <a:gd name="connsiteY1" fmla="*/ 0 h 896816"/>
              <a:gd name="connsiteX0" fmla="*/ 250038 w 260038"/>
              <a:gd name="connsiteY0" fmla="*/ 10000 h 10000"/>
              <a:gd name="connsiteX1" fmla="*/ 260038 w 260038"/>
              <a:gd name="connsiteY1" fmla="*/ 0 h 10000"/>
              <a:gd name="connsiteX0" fmla="*/ 379156 w 389156"/>
              <a:gd name="connsiteY0" fmla="*/ 10000 h 10000"/>
              <a:gd name="connsiteX1" fmla="*/ 389156 w 389156"/>
              <a:gd name="connsiteY1" fmla="*/ 0 h 10000"/>
              <a:gd name="connsiteX0" fmla="*/ 419506 w 429506"/>
              <a:gd name="connsiteY0" fmla="*/ 10000 h 10000"/>
              <a:gd name="connsiteX1" fmla="*/ 429506 w 429506"/>
              <a:gd name="connsiteY1" fmla="*/ 0 h 10000"/>
              <a:gd name="connsiteX0" fmla="*/ 426222 w 436222"/>
              <a:gd name="connsiteY0" fmla="*/ 10000 h 10000"/>
              <a:gd name="connsiteX1" fmla="*/ 436222 w 436222"/>
              <a:gd name="connsiteY1" fmla="*/ 0 h 10000"/>
              <a:gd name="connsiteX0" fmla="*/ 412878 w 422878"/>
              <a:gd name="connsiteY0" fmla="*/ 10000 h 10000"/>
              <a:gd name="connsiteX1" fmla="*/ 422878 w 422878"/>
              <a:gd name="connsiteY1" fmla="*/ 0 h 10000"/>
              <a:gd name="connsiteX0" fmla="*/ 325147 w 335147"/>
              <a:gd name="connsiteY0" fmla="*/ 10000 h 10000"/>
              <a:gd name="connsiteX1" fmla="*/ 335147 w 335147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147" h="10000">
                <a:moveTo>
                  <a:pt x="325147" y="10000"/>
                </a:moveTo>
                <a:cubicBezTo>
                  <a:pt x="-121556" y="7451"/>
                  <a:pt x="-98226" y="2811"/>
                  <a:pt x="335147" y="0"/>
                </a:cubicBezTo>
              </a:path>
            </a:pathLst>
          </a:cu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728694" y="1794510"/>
            <a:ext cx="0" cy="914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728694" y="3074670"/>
            <a:ext cx="0" cy="914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States and RPCs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97174" y="2708910"/>
            <a:ext cx="1463040" cy="365760"/>
          </a:xfrm>
          <a:prstGeom prst="rect">
            <a:avLst/>
          </a:prstGeom>
          <a:solidFill>
            <a:srgbClr val="E3EAF9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000" dirty="0" smtClean="0">
                <a:solidFill>
                  <a:schemeClr val="tx2"/>
                </a:solidFill>
              </a:rPr>
              <a:t>Candidate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97174" y="1428750"/>
            <a:ext cx="1463040" cy="365760"/>
          </a:xfrm>
          <a:prstGeom prst="rect">
            <a:avLst/>
          </a:prstGeom>
          <a:solidFill>
            <a:srgbClr val="E3EAF9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000" dirty="0" smtClean="0">
                <a:solidFill>
                  <a:schemeClr val="tx2"/>
                </a:solidFill>
              </a:rPr>
              <a:t>Follower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97174" y="3989070"/>
            <a:ext cx="1463040" cy="365760"/>
          </a:xfrm>
          <a:prstGeom prst="rect">
            <a:avLst/>
          </a:prstGeom>
          <a:solidFill>
            <a:srgbClr val="E3EAF9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000" dirty="0" smtClean="0">
                <a:solidFill>
                  <a:schemeClr val="tx2"/>
                </a:solidFill>
              </a:rPr>
              <a:t>Leader</a:t>
            </a:r>
            <a:endParaRPr lang="en-US" sz="2000" dirty="0">
              <a:solidFill>
                <a:schemeClr val="tx2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728694" y="1062990"/>
            <a:ext cx="0" cy="36576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05956" y="788670"/>
            <a:ext cx="44884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start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74414" y="1931670"/>
            <a:ext cx="97462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no</a:t>
            </a:r>
          </a:p>
          <a:p>
            <a:pPr algn="l"/>
            <a:r>
              <a:rPr lang="en-US" dirty="0" smtClean="0">
                <a:solidFill>
                  <a:schemeClr val="accent4"/>
                </a:solidFill>
              </a:rPr>
              <a:t>heartbeat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74414" y="3206472"/>
            <a:ext cx="795089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win</a:t>
            </a:r>
          </a:p>
          <a:p>
            <a:pPr algn="l"/>
            <a:r>
              <a:rPr lang="en-US" dirty="0" smtClean="0">
                <a:solidFill>
                  <a:schemeClr val="accent4"/>
                </a:solidFill>
              </a:rPr>
              <a:t>election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0990" y="1794510"/>
            <a:ext cx="859210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discover</a:t>
            </a:r>
          </a:p>
          <a:p>
            <a:pPr algn="l"/>
            <a:r>
              <a:rPr lang="en-US" dirty="0" smtClean="0">
                <a:solidFill>
                  <a:schemeClr val="accent4"/>
                </a:solidFill>
              </a:rPr>
              <a:t>higher</a:t>
            </a:r>
          </a:p>
          <a:p>
            <a:pPr algn="l"/>
            <a:r>
              <a:rPr lang="en-US" dirty="0" smtClean="0">
                <a:solidFill>
                  <a:schemeClr val="accent4"/>
                </a:solidFill>
              </a:rPr>
              <a:t>term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12080" y="1337310"/>
            <a:ext cx="212878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Passive (but expects</a:t>
            </a:r>
          </a:p>
          <a:p>
            <a:pPr algn="l"/>
            <a:r>
              <a:rPr lang="en-US" dirty="0" smtClean="0"/>
              <a:t>regular heartbeats)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12080" y="2612112"/>
            <a:ext cx="2791342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Issues </a:t>
            </a:r>
            <a:r>
              <a:rPr lang="en-US" b="1" dirty="0" err="1" smtClean="0">
                <a:solidFill>
                  <a:schemeClr val="tx2"/>
                </a:solidFill>
              </a:rPr>
              <a:t>RequestVote</a:t>
            </a:r>
            <a:r>
              <a:rPr lang="en-US" dirty="0" smtClean="0"/>
              <a:t> RPCs</a:t>
            </a:r>
            <a:br>
              <a:rPr lang="en-US" dirty="0" smtClean="0"/>
            </a:br>
            <a:r>
              <a:rPr lang="en-US" dirty="0" smtClean="0"/>
              <a:t>to get elected as leader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12080" y="3760470"/>
            <a:ext cx="3680495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228600" indent="-228600" algn="l"/>
            <a:r>
              <a:rPr lang="en-US" dirty="0" smtClean="0"/>
              <a:t>Issues </a:t>
            </a:r>
            <a:r>
              <a:rPr lang="en-US" b="1" dirty="0" err="1" smtClean="0">
                <a:solidFill>
                  <a:schemeClr val="tx2"/>
                </a:solidFill>
              </a:rPr>
              <a:t>AppendEntries</a:t>
            </a:r>
            <a:r>
              <a:rPr lang="en-US" dirty="0" smtClean="0"/>
              <a:t> RPCs:</a:t>
            </a:r>
          </a:p>
          <a:p>
            <a:pPr marL="228600" indent="-228600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 smtClean="0"/>
              <a:t>Replicate its log</a:t>
            </a:r>
          </a:p>
          <a:p>
            <a:pPr marL="228600" indent="-228600" algn="l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 smtClean="0"/>
              <a:t>Heartbeats to maintain leadership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611880" y="1611630"/>
            <a:ext cx="1508760" cy="0"/>
          </a:xfrm>
          <a:prstGeom prst="line">
            <a:avLst/>
          </a:prstGeom>
          <a:ln w="1905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611880" y="4171950"/>
            <a:ext cx="1508760" cy="0"/>
          </a:xfrm>
          <a:prstGeom prst="line">
            <a:avLst/>
          </a:prstGeom>
          <a:ln w="1905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611880" y="2891790"/>
            <a:ext cx="1508760" cy="0"/>
          </a:xfrm>
          <a:prstGeom prst="line">
            <a:avLst/>
          </a:prstGeom>
          <a:ln w="19050" cap="rnd">
            <a:prstDash val="sysDot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88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289"/>
    </mc:Choice>
    <mc:Fallback xmlns="">
      <p:transition spd="slow" advTm="1302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2343150"/>
            <a:ext cx="8503920" cy="2286000"/>
          </a:xfrm>
        </p:spPr>
        <p:txBody>
          <a:bodyPr/>
          <a:lstStyle/>
          <a:p>
            <a:r>
              <a:rPr lang="en-US" dirty="0" smtClean="0"/>
              <a:t>At most 1 leader per term</a:t>
            </a:r>
          </a:p>
          <a:p>
            <a:r>
              <a:rPr lang="en-US" dirty="0" smtClean="0"/>
              <a:t>Some terms have no leader (failed election)</a:t>
            </a:r>
          </a:p>
          <a:p>
            <a:r>
              <a:rPr lang="en-US" dirty="0" smtClean="0"/>
              <a:t>Each server maintains </a:t>
            </a:r>
            <a:r>
              <a:rPr lang="en-US" dirty="0" smtClean="0">
                <a:solidFill>
                  <a:schemeClr val="accent4"/>
                </a:solidFill>
              </a:rPr>
              <a:t>current term </a:t>
            </a:r>
            <a:r>
              <a:rPr lang="en-US" dirty="0" smtClean="0"/>
              <a:t>value (no global view)</a:t>
            </a:r>
          </a:p>
          <a:p>
            <a:pPr lvl="1"/>
            <a:r>
              <a:rPr lang="en-US" dirty="0" smtClean="0"/>
              <a:t>Exchanged in every RPC</a:t>
            </a:r>
          </a:p>
          <a:p>
            <a:pPr lvl="1"/>
            <a:r>
              <a:rPr lang="en-US" dirty="0" smtClean="0"/>
              <a:t>Peer has later term? Update term, revert to follower</a:t>
            </a:r>
          </a:p>
          <a:p>
            <a:pPr lvl="1"/>
            <a:r>
              <a:rPr lang="en-US" dirty="0" smtClean="0"/>
              <a:t>Incoming RPC has obsolete term? Reply with error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Terms identify obsolete information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178040" y="1245870"/>
            <a:ext cx="1143000" cy="0"/>
          </a:xfrm>
          <a:prstGeom prst="line">
            <a:avLst/>
          </a:prstGeom>
          <a:ln w="317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65959" y="1062990"/>
            <a:ext cx="68580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37360" y="1062990"/>
            <a:ext cx="228600" cy="36576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37360" y="816769"/>
            <a:ext cx="9144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Term 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816769"/>
            <a:ext cx="17373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Term 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074919" y="816769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Term 4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816769"/>
            <a:ext cx="132588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Term 5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697480" y="816769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Term 2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543800" y="1245870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844040" y="1789152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Elections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54680" y="1789152"/>
            <a:ext cx="101309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Normal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Operation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1874520" y="1474470"/>
            <a:ext cx="274320" cy="32004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468880" y="1474470"/>
            <a:ext cx="274320" cy="32004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3154680" y="1474470"/>
            <a:ext cx="274320" cy="32004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10150" y="1789152"/>
            <a:ext cx="461729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Split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Vote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440680" y="1474470"/>
            <a:ext cx="0" cy="32004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429000" y="1062990"/>
            <a:ext cx="137160" cy="36576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88920" y="1062990"/>
            <a:ext cx="54864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57798" y="1062990"/>
            <a:ext cx="365761" cy="36576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14999" y="1062990"/>
            <a:ext cx="182880" cy="36576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66160" y="1062990"/>
            <a:ext cx="160020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43200" y="1062990"/>
            <a:ext cx="45720" cy="36576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897879" y="1062990"/>
            <a:ext cx="114300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886200" y="1474470"/>
            <a:ext cx="274320" cy="32004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3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502"/>
    </mc:Choice>
    <mc:Fallback xmlns="">
      <p:transition spd="slow" advTm="15550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572000" y="1383030"/>
            <a:ext cx="0" cy="41148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43400" y="3394710"/>
            <a:ext cx="0" cy="41148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0" y="2388870"/>
            <a:ext cx="0" cy="41148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32120" y="3394710"/>
            <a:ext cx="0" cy="41148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5505157" y="2091690"/>
            <a:ext cx="1201615" cy="1005840"/>
          </a:xfrm>
          <a:custGeom>
            <a:avLst/>
            <a:gdLst>
              <a:gd name="connsiteX0" fmla="*/ 668215 w 1201615"/>
              <a:gd name="connsiteY0" fmla="*/ 873369 h 873369"/>
              <a:gd name="connsiteX1" fmla="*/ 1201615 w 1201615"/>
              <a:gd name="connsiteY1" fmla="*/ 873369 h 873369"/>
              <a:gd name="connsiteX2" fmla="*/ 1201615 w 1201615"/>
              <a:gd name="connsiteY2" fmla="*/ 0 h 873369"/>
              <a:gd name="connsiteX3" fmla="*/ 0 w 1201615"/>
              <a:gd name="connsiteY3" fmla="*/ 0 h 87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1615" h="873369">
                <a:moveTo>
                  <a:pt x="668215" y="873369"/>
                </a:moveTo>
                <a:lnTo>
                  <a:pt x="1201615" y="873369"/>
                </a:lnTo>
                <a:lnTo>
                  <a:pt x="1201615" y="0"/>
                </a:lnTo>
                <a:lnTo>
                  <a:pt x="0" y="0"/>
                </a:lnTo>
              </a:path>
            </a:pathLst>
          </a:cu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29000" y="1062990"/>
            <a:ext cx="2286000" cy="320040"/>
          </a:xfrm>
          <a:prstGeom prst="rect">
            <a:avLst/>
          </a:prstGeom>
          <a:solidFill>
            <a:srgbClr val="E3EAF9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chemeClr val="tx2"/>
                </a:solidFill>
              </a:rPr>
              <a:t>Become candidate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1794510"/>
            <a:ext cx="1828800" cy="594360"/>
          </a:xfrm>
          <a:prstGeom prst="rect">
            <a:avLst/>
          </a:prstGeom>
          <a:solidFill>
            <a:srgbClr val="E3EAF9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 err="1" smtClean="0">
                <a:solidFill>
                  <a:schemeClr val="tx2"/>
                </a:solidFill>
              </a:rPr>
              <a:t>currentTerm</a:t>
            </a:r>
            <a:r>
              <a:rPr lang="en-US" dirty="0" smtClean="0">
                <a:solidFill>
                  <a:schemeClr val="tx2"/>
                </a:solidFill>
              </a:rPr>
              <a:t>++, vote for self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2800350"/>
            <a:ext cx="3200400" cy="594360"/>
          </a:xfrm>
          <a:prstGeom prst="rect">
            <a:avLst/>
          </a:prstGeom>
          <a:solidFill>
            <a:srgbClr val="E3EAF9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chemeClr val="tx2"/>
                </a:solidFill>
              </a:rPr>
              <a:t>Send </a:t>
            </a:r>
            <a:r>
              <a:rPr lang="en-US" dirty="0" err="1" smtClean="0">
                <a:solidFill>
                  <a:schemeClr val="tx2"/>
                </a:solidFill>
              </a:rPr>
              <a:t>RequestVote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RPCs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to other servers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2160" y="1794510"/>
            <a:ext cx="7566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timeout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0" y="3443613"/>
            <a:ext cx="194925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votes from majority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97480" y="3806190"/>
            <a:ext cx="2148840" cy="594360"/>
          </a:xfrm>
          <a:prstGeom prst="rect">
            <a:avLst/>
          </a:prstGeom>
          <a:solidFill>
            <a:srgbClr val="E3EAF9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chemeClr val="tx2"/>
                </a:solidFill>
              </a:rPr>
              <a:t>Become leader,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send heartbeats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74920" y="3806190"/>
            <a:ext cx="1371600" cy="594360"/>
          </a:xfrm>
          <a:prstGeom prst="rect">
            <a:avLst/>
          </a:prstGeom>
          <a:solidFill>
            <a:srgbClr val="E3EAF9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chemeClr val="tx2"/>
                </a:solidFill>
              </a:rPr>
              <a:t>Become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follower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23560" y="3443613"/>
            <a:ext cx="17184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RPC from leader</a:t>
            </a:r>
          </a:p>
        </p:txBody>
      </p:sp>
    </p:spTree>
    <p:extLst>
      <p:ext uri="{BB962C8B-B14F-4D97-AF65-F5344CB8AC3E}">
        <p14:creationId xmlns:p14="http://schemas.microsoft.com/office/powerpoint/2010/main" val="372754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04"/>
    </mc:Choice>
    <mc:Fallback xmlns="">
      <p:transition spd="slow" advTm="10740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Correctness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834390"/>
            <a:ext cx="8503920" cy="384048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Safety:</a:t>
            </a:r>
            <a:r>
              <a:rPr lang="en-US" dirty="0" smtClean="0"/>
              <a:t> allow at most one winner per term</a:t>
            </a:r>
          </a:p>
          <a:p>
            <a:pPr lvl="1"/>
            <a:r>
              <a:rPr lang="en-US" dirty="0" smtClean="0"/>
              <a:t>Each server gives only one vote per term (persist on disk)</a:t>
            </a:r>
          </a:p>
          <a:p>
            <a:pPr lvl="1"/>
            <a:r>
              <a:rPr lang="en-US" dirty="0" smtClean="0"/>
              <a:t>Majority required to win election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4"/>
                </a:solidFill>
              </a:rPr>
              <a:t>Liveness:</a:t>
            </a:r>
            <a:r>
              <a:rPr lang="en-US" dirty="0" smtClean="0"/>
              <a:t> some candidate must eventually win</a:t>
            </a:r>
          </a:p>
          <a:p>
            <a:pPr lvl="1"/>
            <a:r>
              <a:rPr lang="en-US" dirty="0" smtClean="0"/>
              <a:t>Choose election timeouts randomly in [T, 2T] (e.g. 150-300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server usually times out and wins election before others time out</a:t>
            </a:r>
          </a:p>
          <a:p>
            <a:pPr lvl="1"/>
            <a:r>
              <a:rPr lang="en-US" dirty="0" smtClean="0"/>
              <a:t>Works well if T &gt;&gt; broadcast time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Randomized approach simpler than ranking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40680" y="1914049"/>
            <a:ext cx="155448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Voted for candidate A</a:t>
            </a:r>
            <a:endParaRPr lang="en-US" sz="16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468880" y="1977390"/>
            <a:ext cx="365760" cy="365760"/>
          </a:xfrm>
          <a:prstGeom prst="roundRect">
            <a:avLst/>
          </a:prstGeom>
          <a:solidFill>
            <a:srgbClr val="CCD9F4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0" name="Rounded Rectangle 19"/>
          <p:cNvSpPr/>
          <p:nvPr/>
        </p:nvSpPr>
        <p:spPr>
          <a:xfrm>
            <a:off x="3108960" y="1977390"/>
            <a:ext cx="365760" cy="365760"/>
          </a:xfrm>
          <a:prstGeom prst="roundRect">
            <a:avLst/>
          </a:prstGeom>
          <a:solidFill>
            <a:srgbClr val="CCD9F4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1" name="Rounded Rectangle 20"/>
          <p:cNvSpPr/>
          <p:nvPr/>
        </p:nvSpPr>
        <p:spPr>
          <a:xfrm>
            <a:off x="3749040" y="1977390"/>
            <a:ext cx="365760" cy="365760"/>
          </a:xfrm>
          <a:prstGeom prst="roundRect">
            <a:avLst/>
          </a:prstGeom>
          <a:solidFill>
            <a:srgbClr val="CCD9F4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2" name="Rounded Rectangle 21"/>
          <p:cNvSpPr/>
          <p:nvPr/>
        </p:nvSpPr>
        <p:spPr>
          <a:xfrm>
            <a:off x="4389120" y="1977390"/>
            <a:ext cx="365760" cy="365760"/>
          </a:xfrm>
          <a:prstGeom prst="roundRect">
            <a:avLst/>
          </a:prstGeom>
          <a:solidFill>
            <a:srgbClr val="CCD9F4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3" name="Rounded Rectangle 22"/>
          <p:cNvSpPr/>
          <p:nvPr/>
        </p:nvSpPr>
        <p:spPr>
          <a:xfrm>
            <a:off x="5029200" y="1977390"/>
            <a:ext cx="365760" cy="365760"/>
          </a:xfrm>
          <a:prstGeom prst="roundRect">
            <a:avLst/>
          </a:prstGeom>
          <a:solidFill>
            <a:srgbClr val="CCD9F4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4" name="Rounded Rectangle 23"/>
          <p:cNvSpPr/>
          <p:nvPr/>
        </p:nvSpPr>
        <p:spPr>
          <a:xfrm>
            <a:off x="3657600" y="1885950"/>
            <a:ext cx="1828800" cy="548640"/>
          </a:xfrm>
          <a:prstGeom prst="roundRect">
            <a:avLst/>
          </a:prstGeom>
          <a:noFill/>
          <a:ln>
            <a:solidFill>
              <a:schemeClr val="accent1">
                <a:lumMod val="90000"/>
                <a:lumOff val="1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377440" y="1885950"/>
            <a:ext cx="1188720" cy="548640"/>
          </a:xfrm>
          <a:prstGeom prst="round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22960" y="1914049"/>
            <a:ext cx="146304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</a:rPr>
              <a:t>B can’t also</a:t>
            </a:r>
            <a:br>
              <a:rPr lang="en-US" sz="1600" dirty="0" smtClean="0">
                <a:solidFill>
                  <a:schemeClr val="accent6"/>
                </a:solidFill>
              </a:rPr>
            </a:br>
            <a:r>
              <a:rPr lang="en-US" sz="1600" dirty="0" smtClean="0">
                <a:solidFill>
                  <a:schemeClr val="accent6"/>
                </a:solidFill>
              </a:rPr>
              <a:t>get majority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91840" y="2480310"/>
            <a:ext cx="12801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Servers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938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974"/>
    </mc:Choice>
    <mc:Fallback xmlns="">
      <p:transition spd="slow" advTm="22397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Client sends command to leader</a:t>
            </a:r>
          </a:p>
          <a:p>
            <a:r>
              <a:rPr lang="en-US" dirty="0" smtClean="0"/>
              <a:t>Leader appends command to its log</a:t>
            </a:r>
          </a:p>
          <a:p>
            <a:r>
              <a:rPr lang="en-US" dirty="0" smtClean="0"/>
              <a:t>Leader sends </a:t>
            </a:r>
            <a:r>
              <a:rPr lang="en-US" dirty="0" err="1" smtClean="0"/>
              <a:t>AppendEntries</a:t>
            </a:r>
            <a:r>
              <a:rPr lang="en-US" dirty="0" smtClean="0"/>
              <a:t> RPCs to all followers</a:t>
            </a:r>
          </a:p>
          <a:p>
            <a:r>
              <a:rPr lang="en-US" dirty="0" smtClean="0"/>
              <a:t>Once new entry </a:t>
            </a:r>
            <a:r>
              <a:rPr lang="en-US" dirty="0" smtClean="0">
                <a:solidFill>
                  <a:schemeClr val="tx2"/>
                </a:solidFill>
              </a:rPr>
              <a:t>committed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Leader executes command in its state machine, returns result to client</a:t>
            </a:r>
          </a:p>
          <a:p>
            <a:pPr lvl="1"/>
            <a:r>
              <a:rPr lang="en-US" dirty="0" smtClean="0"/>
              <a:t>Leader notifies followers of committed entries in subsequent </a:t>
            </a:r>
            <a:r>
              <a:rPr lang="en-US" dirty="0" err="1" smtClean="0"/>
              <a:t>AppendEntries</a:t>
            </a:r>
            <a:r>
              <a:rPr lang="en-US" dirty="0" smtClean="0"/>
              <a:t> RPCs</a:t>
            </a:r>
          </a:p>
          <a:p>
            <a:pPr lvl="1"/>
            <a:r>
              <a:rPr lang="en-US" dirty="0" smtClean="0"/>
              <a:t>Followers execute committed commands in their state machines</a:t>
            </a:r>
          </a:p>
          <a:p>
            <a:r>
              <a:rPr lang="en-US" dirty="0" smtClean="0"/>
              <a:t>Crashed/slow followers?</a:t>
            </a:r>
          </a:p>
          <a:p>
            <a:pPr lvl="1"/>
            <a:r>
              <a:rPr lang="en-US" dirty="0" smtClean="0"/>
              <a:t>Leader retries </a:t>
            </a:r>
            <a:r>
              <a:rPr lang="en-US" dirty="0" err="1" smtClean="0"/>
              <a:t>AppendEntries</a:t>
            </a:r>
            <a:r>
              <a:rPr lang="en-US" dirty="0" smtClean="0"/>
              <a:t> RPCs until they succeed</a:t>
            </a:r>
          </a:p>
          <a:p>
            <a:r>
              <a:rPr lang="en-US" dirty="0" smtClean="0"/>
              <a:t>Optimal performance in common case:</a:t>
            </a:r>
          </a:p>
          <a:p>
            <a:pPr lvl="1"/>
            <a:r>
              <a:rPr lang="en-US" dirty="0" smtClean="0"/>
              <a:t>One successful RPC to any majority of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96"/>
    </mc:Choice>
    <mc:Fallback xmlns="">
      <p:transition spd="slow" advTm="11819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Structure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3806190"/>
            <a:ext cx="8503920" cy="1005840"/>
          </a:xfrm>
        </p:spPr>
        <p:txBody>
          <a:bodyPr/>
          <a:lstStyle/>
          <a:p>
            <a:r>
              <a:rPr lang="en-US" dirty="0" smtClean="0"/>
              <a:t>Must survive crashes (store on disk)</a:t>
            </a:r>
          </a:p>
          <a:p>
            <a:r>
              <a:rPr lang="en-US" dirty="0" smtClean="0"/>
              <a:t>Entry </a:t>
            </a:r>
            <a:r>
              <a:rPr lang="en-US" dirty="0" smtClean="0">
                <a:solidFill>
                  <a:schemeClr val="accent4"/>
                </a:solidFill>
              </a:rPr>
              <a:t>committed</a:t>
            </a:r>
            <a:r>
              <a:rPr lang="en-US" dirty="0" smtClean="0"/>
              <a:t> if safe to execute in state machines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eplicated on </a:t>
            </a:r>
            <a:r>
              <a:rPr lang="en-US" dirty="0" smtClean="0">
                <a:solidFill>
                  <a:schemeClr val="tx2"/>
                </a:solidFill>
              </a:rPr>
              <a:t>majority</a:t>
            </a:r>
            <a:r>
              <a:rPr lang="en-US" dirty="0" smtClean="0"/>
              <a:t> of servers by </a:t>
            </a:r>
            <a:r>
              <a:rPr lang="en-US" dirty="0" smtClean="0">
                <a:solidFill>
                  <a:schemeClr val="tx2"/>
                </a:solidFill>
              </a:rPr>
              <a:t>leader of its term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65960" y="12001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6587505" y="1245870"/>
            <a:ext cx="150842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leader for term 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87505" y="896485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log index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96788" y="930481"/>
            <a:ext cx="41197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term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07872" y="1582285"/>
            <a:ext cx="90088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command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1544855" y="1062990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270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 flipV="1">
            <a:off x="1544855" y="1474470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270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377440" y="12001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2788920" y="12001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82" name="Rectangle 81"/>
          <p:cNvSpPr/>
          <p:nvPr/>
        </p:nvSpPr>
        <p:spPr>
          <a:xfrm>
            <a:off x="3200400" y="120015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4023360" y="12001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85" name="Rectangle 84"/>
          <p:cNvSpPr/>
          <p:nvPr/>
        </p:nvSpPr>
        <p:spPr>
          <a:xfrm>
            <a:off x="4434840" y="12001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y←3</a:t>
            </a:r>
            <a:endParaRPr lang="en-US" sz="1200" dirty="0"/>
          </a:p>
        </p:txBody>
      </p:sp>
      <p:sp>
        <p:nvSpPr>
          <p:cNvPr id="86" name="Rectangle 85"/>
          <p:cNvSpPr/>
          <p:nvPr/>
        </p:nvSpPr>
        <p:spPr>
          <a:xfrm>
            <a:off x="4846320" y="12001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err="1" smtClean="0"/>
              <a:t>q←j</a:t>
            </a:r>
            <a:endParaRPr lang="en-US" sz="1200" dirty="0"/>
          </a:p>
        </p:txBody>
      </p:sp>
      <p:sp>
        <p:nvSpPr>
          <p:cNvPr id="87" name="Rectangle 86"/>
          <p:cNvSpPr/>
          <p:nvPr/>
        </p:nvSpPr>
        <p:spPr>
          <a:xfrm>
            <a:off x="5257800" y="12001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x←4</a:t>
            </a:r>
            <a:endParaRPr lang="en-US" sz="1200" dirty="0"/>
          </a:p>
        </p:txBody>
      </p:sp>
      <p:sp>
        <p:nvSpPr>
          <p:cNvPr id="88" name="Rectangle 87"/>
          <p:cNvSpPr/>
          <p:nvPr/>
        </p:nvSpPr>
        <p:spPr>
          <a:xfrm>
            <a:off x="5669280" y="12001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z←6</a:t>
            </a:r>
            <a:endParaRPr lang="en-US" sz="1200" dirty="0"/>
          </a:p>
        </p:txBody>
      </p:sp>
      <p:sp>
        <p:nvSpPr>
          <p:cNvPr id="89" name="Rectangle 88"/>
          <p:cNvSpPr/>
          <p:nvPr/>
        </p:nvSpPr>
        <p:spPr>
          <a:xfrm>
            <a:off x="3611880" y="120015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196596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237744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278892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320040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361188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402336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443484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484632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525780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5669280" y="9258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6587505" y="2394732"/>
            <a:ext cx="80791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followers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87505" y="3440430"/>
            <a:ext cx="166552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4"/>
                </a:solidFill>
              </a:rPr>
              <a:t>committed entries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965960" y="16573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103" name="Rectangle 102"/>
          <p:cNvSpPr/>
          <p:nvPr/>
        </p:nvSpPr>
        <p:spPr>
          <a:xfrm>
            <a:off x="2377440" y="16573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2788920" y="16573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105" name="Rectangle 104"/>
          <p:cNvSpPr/>
          <p:nvPr/>
        </p:nvSpPr>
        <p:spPr>
          <a:xfrm>
            <a:off x="3200400" y="165735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106" name="Rectangle 105"/>
          <p:cNvSpPr/>
          <p:nvPr/>
        </p:nvSpPr>
        <p:spPr>
          <a:xfrm>
            <a:off x="4023360" y="16573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4434840" y="16573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y←3</a:t>
            </a:r>
            <a:endParaRPr lang="en-US" sz="1200" dirty="0"/>
          </a:p>
        </p:txBody>
      </p:sp>
      <p:sp>
        <p:nvSpPr>
          <p:cNvPr id="111" name="Rectangle 110"/>
          <p:cNvSpPr/>
          <p:nvPr/>
        </p:nvSpPr>
        <p:spPr>
          <a:xfrm>
            <a:off x="3611880" y="165735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112" name="Rectangle 111"/>
          <p:cNvSpPr/>
          <p:nvPr/>
        </p:nvSpPr>
        <p:spPr>
          <a:xfrm>
            <a:off x="1965960" y="21145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113" name="Rectangle 112"/>
          <p:cNvSpPr/>
          <p:nvPr/>
        </p:nvSpPr>
        <p:spPr>
          <a:xfrm>
            <a:off x="2377440" y="21145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14" name="Rectangle 113"/>
          <p:cNvSpPr/>
          <p:nvPr/>
        </p:nvSpPr>
        <p:spPr>
          <a:xfrm>
            <a:off x="2788920" y="21145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115" name="Rectangle 114"/>
          <p:cNvSpPr/>
          <p:nvPr/>
        </p:nvSpPr>
        <p:spPr>
          <a:xfrm>
            <a:off x="3200400" y="211455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4023360" y="21145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117" name="Rectangle 116"/>
          <p:cNvSpPr/>
          <p:nvPr/>
        </p:nvSpPr>
        <p:spPr>
          <a:xfrm>
            <a:off x="4434840" y="21145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y←3</a:t>
            </a:r>
            <a:endParaRPr lang="en-US" sz="1200" dirty="0"/>
          </a:p>
        </p:txBody>
      </p:sp>
      <p:sp>
        <p:nvSpPr>
          <p:cNvPr id="118" name="Rectangle 117"/>
          <p:cNvSpPr/>
          <p:nvPr/>
        </p:nvSpPr>
        <p:spPr>
          <a:xfrm>
            <a:off x="4846320" y="21145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err="1" smtClean="0"/>
              <a:t>q←j</a:t>
            </a:r>
            <a:endParaRPr lang="en-US" sz="1200" dirty="0"/>
          </a:p>
        </p:txBody>
      </p:sp>
      <p:sp>
        <p:nvSpPr>
          <p:cNvPr id="119" name="Rectangle 118"/>
          <p:cNvSpPr/>
          <p:nvPr/>
        </p:nvSpPr>
        <p:spPr>
          <a:xfrm>
            <a:off x="5257800" y="21145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x←4</a:t>
            </a:r>
            <a:endParaRPr lang="en-US" sz="1200" dirty="0"/>
          </a:p>
        </p:txBody>
      </p:sp>
      <p:sp>
        <p:nvSpPr>
          <p:cNvPr id="120" name="Rectangle 119"/>
          <p:cNvSpPr/>
          <p:nvPr/>
        </p:nvSpPr>
        <p:spPr>
          <a:xfrm>
            <a:off x="5669280" y="21145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z←6</a:t>
            </a:r>
            <a:endParaRPr lang="en-US" sz="1200" dirty="0"/>
          </a:p>
        </p:txBody>
      </p:sp>
      <p:sp>
        <p:nvSpPr>
          <p:cNvPr id="121" name="Rectangle 120"/>
          <p:cNvSpPr/>
          <p:nvPr/>
        </p:nvSpPr>
        <p:spPr>
          <a:xfrm>
            <a:off x="3611880" y="211455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122" name="Rectangle 121"/>
          <p:cNvSpPr/>
          <p:nvPr/>
        </p:nvSpPr>
        <p:spPr>
          <a:xfrm>
            <a:off x="1965960" y="25717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2377440" y="25717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32" name="Rectangle 131"/>
          <p:cNvSpPr/>
          <p:nvPr/>
        </p:nvSpPr>
        <p:spPr>
          <a:xfrm>
            <a:off x="1965960" y="30289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133" name="Rectangle 132"/>
          <p:cNvSpPr/>
          <p:nvPr/>
        </p:nvSpPr>
        <p:spPr>
          <a:xfrm>
            <a:off x="2377440" y="30289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34" name="Rectangle 133"/>
          <p:cNvSpPr/>
          <p:nvPr/>
        </p:nvSpPr>
        <p:spPr>
          <a:xfrm>
            <a:off x="2788920" y="30289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135" name="Rectangle 134"/>
          <p:cNvSpPr/>
          <p:nvPr/>
        </p:nvSpPr>
        <p:spPr>
          <a:xfrm>
            <a:off x="3200400" y="302895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136" name="Rectangle 135"/>
          <p:cNvSpPr/>
          <p:nvPr/>
        </p:nvSpPr>
        <p:spPr>
          <a:xfrm>
            <a:off x="4023360" y="30289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137" name="Rectangle 136"/>
          <p:cNvSpPr/>
          <p:nvPr/>
        </p:nvSpPr>
        <p:spPr>
          <a:xfrm>
            <a:off x="4434840" y="30289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y←3</a:t>
            </a:r>
            <a:endParaRPr lang="en-US" sz="1200" dirty="0"/>
          </a:p>
        </p:txBody>
      </p:sp>
      <p:sp>
        <p:nvSpPr>
          <p:cNvPr id="138" name="Rectangle 137"/>
          <p:cNvSpPr/>
          <p:nvPr/>
        </p:nvSpPr>
        <p:spPr>
          <a:xfrm>
            <a:off x="4846320" y="30289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err="1" smtClean="0"/>
              <a:t>q←j</a:t>
            </a:r>
            <a:endParaRPr lang="en-US" sz="1200" dirty="0"/>
          </a:p>
        </p:txBody>
      </p:sp>
      <p:sp>
        <p:nvSpPr>
          <p:cNvPr id="141" name="Rectangle 140"/>
          <p:cNvSpPr/>
          <p:nvPr/>
        </p:nvSpPr>
        <p:spPr>
          <a:xfrm>
            <a:off x="3611880" y="302895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142" name="Right Brace 141"/>
          <p:cNvSpPr/>
          <p:nvPr/>
        </p:nvSpPr>
        <p:spPr>
          <a:xfrm>
            <a:off x="6309360" y="1611630"/>
            <a:ext cx="137160" cy="1828800"/>
          </a:xfrm>
          <a:prstGeom prst="rightBrace">
            <a:avLst>
              <a:gd name="adj1" fmla="val 33974"/>
              <a:gd name="adj2" fmla="val 50000"/>
            </a:avLst>
          </a:prstGeom>
          <a:ln w="19050" cap="rnd">
            <a:solidFill>
              <a:schemeClr val="tx2"/>
            </a:solidFill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1965960" y="3577590"/>
            <a:ext cx="3291840" cy="0"/>
          </a:xfrm>
          <a:prstGeom prst="line">
            <a:avLst/>
          </a:prstGeom>
          <a:ln w="19050" cap="rnd">
            <a:solidFill>
              <a:schemeClr val="accent4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965960" y="3486150"/>
            <a:ext cx="0" cy="182880"/>
          </a:xfrm>
          <a:prstGeom prst="line">
            <a:avLst/>
          </a:prstGeom>
          <a:ln w="19050" cap="rnd">
            <a:solidFill>
              <a:schemeClr val="accent4"/>
            </a:solidFill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257800" y="3486150"/>
            <a:ext cx="0" cy="182880"/>
          </a:xfrm>
          <a:prstGeom prst="line">
            <a:avLst/>
          </a:prstGeom>
          <a:ln w="19050" cap="rnd">
            <a:solidFill>
              <a:schemeClr val="accent4"/>
            </a:solidFill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8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118"/>
    </mc:Choice>
    <mc:Fallback xmlns="">
      <p:transition spd="slow" advTm="14711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Inconsistencies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834390"/>
            <a:ext cx="8503920" cy="39776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Crashes can result in log inconsistencies: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Raft minimizes special code for repairing inconsistencies:</a:t>
            </a:r>
            <a:endParaRPr lang="en-US" dirty="0"/>
          </a:p>
          <a:p>
            <a:pPr lvl="1"/>
            <a:r>
              <a:rPr lang="en-US" dirty="0" smtClean="0"/>
              <a:t>Leader assumes its log is correct</a:t>
            </a:r>
          </a:p>
          <a:p>
            <a:pPr lvl="1"/>
            <a:r>
              <a:rPr lang="en-US" dirty="0" smtClean="0"/>
              <a:t>Normal operation will repair all inconsistencies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554480" y="15659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6176025" y="1611630"/>
            <a:ext cx="150842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leader for term 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176025" y="1262245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log index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65960" y="15659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81" name="Rectangle 80"/>
          <p:cNvSpPr/>
          <p:nvPr/>
        </p:nvSpPr>
        <p:spPr>
          <a:xfrm>
            <a:off x="2377440" y="15659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82" name="Rectangle 81"/>
          <p:cNvSpPr/>
          <p:nvPr/>
        </p:nvSpPr>
        <p:spPr>
          <a:xfrm>
            <a:off x="2788920" y="15659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3611880" y="15659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85" name="Rectangle 84"/>
          <p:cNvSpPr/>
          <p:nvPr/>
        </p:nvSpPr>
        <p:spPr>
          <a:xfrm>
            <a:off x="4023360" y="15659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y←3</a:t>
            </a:r>
            <a:endParaRPr lang="en-US" sz="1200" dirty="0"/>
          </a:p>
        </p:txBody>
      </p:sp>
      <p:sp>
        <p:nvSpPr>
          <p:cNvPr id="86" name="Rectangle 85"/>
          <p:cNvSpPr/>
          <p:nvPr/>
        </p:nvSpPr>
        <p:spPr>
          <a:xfrm>
            <a:off x="4434840" y="15659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err="1" smtClean="0"/>
              <a:t>q←j</a:t>
            </a:r>
            <a:endParaRPr lang="en-US" sz="1200" dirty="0"/>
          </a:p>
        </p:txBody>
      </p:sp>
      <p:sp>
        <p:nvSpPr>
          <p:cNvPr id="89" name="Rectangle 88"/>
          <p:cNvSpPr/>
          <p:nvPr/>
        </p:nvSpPr>
        <p:spPr>
          <a:xfrm>
            <a:off x="3200400" y="15659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155448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196596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237744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278892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320040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361188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402336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443484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484632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5257800" y="1291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6176025" y="2760492"/>
            <a:ext cx="80791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followers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554480" y="20231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103" name="Rectangle 102"/>
          <p:cNvSpPr/>
          <p:nvPr/>
        </p:nvSpPr>
        <p:spPr>
          <a:xfrm>
            <a:off x="1965960" y="20231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2377440" y="20231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105" name="Rectangle 104"/>
          <p:cNvSpPr/>
          <p:nvPr/>
        </p:nvSpPr>
        <p:spPr>
          <a:xfrm>
            <a:off x="2788920" y="20231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106" name="Rectangle 105"/>
          <p:cNvSpPr/>
          <p:nvPr/>
        </p:nvSpPr>
        <p:spPr>
          <a:xfrm>
            <a:off x="3611880" y="20231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4023360" y="20231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y←3</a:t>
            </a:r>
            <a:endParaRPr lang="en-US" sz="1200" dirty="0"/>
          </a:p>
        </p:txBody>
      </p:sp>
      <p:sp>
        <p:nvSpPr>
          <p:cNvPr id="111" name="Rectangle 110"/>
          <p:cNvSpPr/>
          <p:nvPr/>
        </p:nvSpPr>
        <p:spPr>
          <a:xfrm>
            <a:off x="3200400" y="20231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112" name="Rectangle 111"/>
          <p:cNvSpPr/>
          <p:nvPr/>
        </p:nvSpPr>
        <p:spPr>
          <a:xfrm>
            <a:off x="1554480" y="24803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113" name="Rectangle 112"/>
          <p:cNvSpPr/>
          <p:nvPr/>
        </p:nvSpPr>
        <p:spPr>
          <a:xfrm>
            <a:off x="1965960" y="24803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14" name="Rectangle 113"/>
          <p:cNvSpPr/>
          <p:nvPr/>
        </p:nvSpPr>
        <p:spPr>
          <a:xfrm>
            <a:off x="2377440" y="24803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115" name="Rectangle 114"/>
          <p:cNvSpPr/>
          <p:nvPr/>
        </p:nvSpPr>
        <p:spPr>
          <a:xfrm>
            <a:off x="2788920" y="24803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3611880" y="24803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117" name="Rectangle 116"/>
          <p:cNvSpPr/>
          <p:nvPr/>
        </p:nvSpPr>
        <p:spPr>
          <a:xfrm>
            <a:off x="4023360" y="24803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y←3</a:t>
            </a:r>
            <a:endParaRPr lang="en-US" sz="1200" dirty="0"/>
          </a:p>
        </p:txBody>
      </p:sp>
      <p:sp>
        <p:nvSpPr>
          <p:cNvPr id="118" name="Rectangle 117"/>
          <p:cNvSpPr/>
          <p:nvPr/>
        </p:nvSpPr>
        <p:spPr>
          <a:xfrm>
            <a:off x="4434840" y="24803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err="1" smtClean="0"/>
              <a:t>q←j</a:t>
            </a:r>
            <a:endParaRPr lang="en-US" sz="1200" dirty="0"/>
          </a:p>
        </p:txBody>
      </p:sp>
      <p:sp>
        <p:nvSpPr>
          <p:cNvPr id="119" name="Rectangle 118"/>
          <p:cNvSpPr/>
          <p:nvPr/>
        </p:nvSpPr>
        <p:spPr>
          <a:xfrm>
            <a:off x="4846320" y="24803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x←4</a:t>
            </a:r>
            <a:endParaRPr lang="en-US" sz="1200" dirty="0"/>
          </a:p>
        </p:txBody>
      </p:sp>
      <p:sp>
        <p:nvSpPr>
          <p:cNvPr id="121" name="Rectangle 120"/>
          <p:cNvSpPr/>
          <p:nvPr/>
        </p:nvSpPr>
        <p:spPr>
          <a:xfrm>
            <a:off x="3200400" y="24803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122" name="Rectangle 121"/>
          <p:cNvSpPr/>
          <p:nvPr/>
        </p:nvSpPr>
        <p:spPr>
          <a:xfrm>
            <a:off x="1554480" y="29375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1965960" y="29375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32" name="Rectangle 131"/>
          <p:cNvSpPr/>
          <p:nvPr/>
        </p:nvSpPr>
        <p:spPr>
          <a:xfrm>
            <a:off x="1554480" y="33947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133" name="Rectangle 132"/>
          <p:cNvSpPr/>
          <p:nvPr/>
        </p:nvSpPr>
        <p:spPr>
          <a:xfrm>
            <a:off x="1965960" y="33947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34" name="Rectangle 133"/>
          <p:cNvSpPr/>
          <p:nvPr/>
        </p:nvSpPr>
        <p:spPr>
          <a:xfrm>
            <a:off x="2377440" y="33947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135" name="Rectangle 134"/>
          <p:cNvSpPr/>
          <p:nvPr/>
        </p:nvSpPr>
        <p:spPr>
          <a:xfrm>
            <a:off x="2788920" y="33947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141" name="Rectangle 140"/>
          <p:cNvSpPr/>
          <p:nvPr/>
        </p:nvSpPr>
        <p:spPr>
          <a:xfrm>
            <a:off x="3200400" y="33947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142" name="Right Brace 141"/>
          <p:cNvSpPr/>
          <p:nvPr/>
        </p:nvSpPr>
        <p:spPr>
          <a:xfrm>
            <a:off x="5897880" y="1977390"/>
            <a:ext cx="137160" cy="1828800"/>
          </a:xfrm>
          <a:prstGeom prst="rightBrace">
            <a:avLst>
              <a:gd name="adj1" fmla="val 33974"/>
              <a:gd name="adj2" fmla="val 50000"/>
            </a:avLst>
          </a:prstGeom>
          <a:ln w="19050" cap="rnd">
            <a:solidFill>
              <a:schemeClr val="tx2"/>
            </a:solidFill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611880" y="33947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smtClean="0"/>
              <a:t>y←3</a:t>
            </a:r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>
            <a:off x="4023360" y="33947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q←j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4434840" y="33947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smtClean="0"/>
              <a:t>x←8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4846320" y="33947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smtClean="0"/>
              <a:t>x←4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1188720" y="1611630"/>
            <a:ext cx="228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1188720" y="2066151"/>
            <a:ext cx="228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1188720" y="2523351"/>
            <a:ext cx="228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188720" y="2983230"/>
            <a:ext cx="228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188720" y="3439091"/>
            <a:ext cx="228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82645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118"/>
    </mc:Choice>
    <mc:Fallback xmlns="">
      <p:transition spd="slow" advTm="14711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Matching Property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880110"/>
            <a:ext cx="8503920" cy="374904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Goal: high level of </a:t>
            </a:r>
            <a:r>
              <a:rPr lang="en-US" sz="2000" dirty="0" smtClean="0">
                <a:solidFill>
                  <a:schemeClr val="tx2"/>
                </a:solidFill>
              </a:rPr>
              <a:t>consistency between </a:t>
            </a:r>
            <a:r>
              <a:rPr lang="en-US" sz="2000" dirty="0" smtClean="0">
                <a:solidFill>
                  <a:schemeClr val="tx2"/>
                </a:solidFill>
              </a:rPr>
              <a:t>logs</a:t>
            </a:r>
          </a:p>
          <a:p>
            <a:r>
              <a:rPr lang="en-US" sz="2000" dirty="0" smtClean="0"/>
              <a:t>If log entries on different servers have same index and term:</a:t>
            </a:r>
          </a:p>
          <a:p>
            <a:pPr lvl="1"/>
            <a:r>
              <a:rPr lang="en-US" sz="1800" dirty="0" smtClean="0"/>
              <a:t>They store the same command</a:t>
            </a:r>
          </a:p>
          <a:p>
            <a:pPr lvl="1"/>
            <a:r>
              <a:rPr lang="en-US" sz="1800" dirty="0" smtClean="0"/>
              <a:t>The logs are identical in all preceding entries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If a given entry is committed, all preceding entries are  also committed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554480" y="27089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965960" y="27089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2377440" y="27089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788920" y="27089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3611880" y="27089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023360" y="27089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y←3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4434840" y="27089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err="1" smtClean="0"/>
              <a:t>q←j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4846320" y="27089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x←4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5257800" y="27089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z←6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3200400" y="27089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55448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96596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37744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78892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61188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02336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43484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4632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243459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1554480" y="31661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1965960" y="31661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377440" y="316611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j←2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2788920" y="31661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3611880" y="316611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4023360" y="3166110"/>
            <a:ext cx="411480" cy="365760"/>
          </a:xfrm>
          <a:prstGeom prst="rect">
            <a:avLst/>
          </a:prstGeom>
          <a:solidFill>
            <a:srgbClr val="FFC9D3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4</a:t>
            </a:r>
            <a:br>
              <a:rPr lang="en-US" sz="1200" dirty="0" smtClean="0"/>
            </a:br>
            <a:r>
              <a:rPr lang="en-US" sz="1200" dirty="0" err="1" smtClean="0"/>
              <a:t>x←z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200400" y="316611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/>
              <a:t>z</a:t>
            </a:r>
            <a:r>
              <a:rPr lang="en-US" sz="1200" dirty="0" smtClean="0"/>
              <a:t>←5</a:t>
            </a:r>
            <a:endParaRPr lang="en-US" sz="1200" dirty="0"/>
          </a:p>
        </p:txBody>
      </p:sp>
      <p:sp>
        <p:nvSpPr>
          <p:cNvPr id="8" name="Down Arrow 7"/>
          <p:cNvSpPr/>
          <p:nvPr/>
        </p:nvSpPr>
        <p:spPr>
          <a:xfrm flipV="1">
            <a:off x="3680460" y="3577590"/>
            <a:ext cx="274320" cy="228600"/>
          </a:xfrm>
          <a:prstGeom prst="downArrow">
            <a:avLst/>
          </a:prstGeom>
          <a:solidFill>
            <a:schemeClr val="accent4"/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9" name="Rectangle 38"/>
          <p:cNvSpPr/>
          <p:nvPr/>
        </p:nvSpPr>
        <p:spPr>
          <a:xfrm>
            <a:off x="4434840" y="3166110"/>
            <a:ext cx="411480" cy="365760"/>
          </a:xfrm>
          <a:prstGeom prst="rect">
            <a:avLst/>
          </a:prstGeom>
          <a:solidFill>
            <a:srgbClr val="FFC9D3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4</a:t>
            </a:r>
            <a:br>
              <a:rPr lang="en-US" sz="1200" dirty="0" smtClean="0"/>
            </a:br>
            <a:r>
              <a:rPr lang="en-US" sz="1200" dirty="0" smtClean="0"/>
              <a:t>y←7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178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295"/>
    </mc:Choice>
    <mc:Fallback xmlns="">
      <p:transition spd="slow" advTm="1152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AppendEntries</a:t>
            </a:r>
            <a:r>
              <a:rPr lang="en-US" dirty="0" smtClean="0"/>
              <a:t> Consistency Check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880110"/>
            <a:ext cx="8549640" cy="1325880"/>
          </a:xfrm>
        </p:spPr>
        <p:txBody>
          <a:bodyPr/>
          <a:lstStyle/>
          <a:p>
            <a:r>
              <a:rPr lang="en-US" dirty="0" err="1" smtClean="0"/>
              <a:t>AppendEntries</a:t>
            </a:r>
            <a:r>
              <a:rPr lang="en-US" dirty="0" smtClean="0"/>
              <a:t> RPCs include &lt;index, term&gt; of entry preceding new one(s)</a:t>
            </a:r>
          </a:p>
          <a:p>
            <a:r>
              <a:rPr lang="en-US" dirty="0" smtClean="0"/>
              <a:t>Follower must contain matching entry; otherwise it rejects request</a:t>
            </a:r>
          </a:p>
          <a:p>
            <a:pPr lvl="1"/>
            <a:r>
              <a:rPr lang="en-US" dirty="0" smtClean="0"/>
              <a:t>Leader retries with lower log index</a:t>
            </a:r>
          </a:p>
          <a:p>
            <a:r>
              <a:rPr lang="en-US" dirty="0" smtClean="0"/>
              <a:t>Implements an </a:t>
            </a:r>
            <a:r>
              <a:rPr lang="en-US" dirty="0" smtClean="0">
                <a:solidFill>
                  <a:schemeClr val="tx2"/>
                </a:solidFill>
              </a:rPr>
              <a:t>induction step</a:t>
            </a:r>
            <a:r>
              <a:rPr lang="en-US" dirty="0" smtClean="0"/>
              <a:t>, ensures Log Matching Property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83080" y="28003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194560" y="280035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2606040" y="280035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>
                <a:solidFill>
                  <a:srgbClr val="F00000"/>
                </a:solidFill>
              </a:rPr>
              <a:t>2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3017520" y="280035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83080" y="25260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194560" y="25260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06040" y="25260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017520" y="2526030"/>
            <a:ext cx="4114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1783080" y="344043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2194560" y="344043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2606040" y="344043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>
                <a:solidFill>
                  <a:srgbClr val="F00000"/>
                </a:solidFill>
              </a:rPr>
              <a:t>2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855305" y="2846070"/>
            <a:ext cx="62677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</a:rPr>
              <a:t>leader: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452" y="3486150"/>
            <a:ext cx="14026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</a:rPr>
              <a:t>follower before: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9370" y="3943350"/>
            <a:ext cx="123271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</a:rPr>
              <a:t>follower after: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83080" y="389763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x←3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2194560" y="3897630"/>
            <a:ext cx="411480" cy="36576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1</a:t>
            </a:r>
            <a:br>
              <a:rPr lang="en-US" sz="1200" dirty="0" smtClean="0"/>
            </a:br>
            <a:r>
              <a:rPr lang="en-US" sz="1200" dirty="0" smtClean="0"/>
              <a:t>q←8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2606040" y="3897630"/>
            <a:ext cx="411480" cy="36576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2</a:t>
            </a:r>
            <a:br>
              <a:rPr lang="en-US" sz="1200" dirty="0" smtClean="0"/>
            </a:br>
            <a:r>
              <a:rPr lang="en-US" sz="1200" dirty="0" err="1" smtClean="0"/>
              <a:t>x←q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017520" y="3897630"/>
            <a:ext cx="41148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288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200" dirty="0" smtClean="0"/>
              <a:t>3</a:t>
            </a:r>
            <a:br>
              <a:rPr lang="en-US" sz="1200" dirty="0" smtClean="0"/>
            </a:br>
            <a:r>
              <a:rPr lang="en-US" sz="1200" dirty="0" smtClean="0"/>
              <a:t>y←1</a:t>
            </a:r>
            <a:endParaRPr lang="en-US" sz="1200" dirty="0"/>
          </a:p>
        </p:txBody>
      </p:sp>
      <p:sp>
        <p:nvSpPr>
          <p:cNvPr id="81" name="Freeform 80"/>
          <p:cNvSpPr/>
          <p:nvPr/>
        </p:nvSpPr>
        <p:spPr>
          <a:xfrm>
            <a:off x="2702169" y="2519289"/>
            <a:ext cx="775774" cy="685800"/>
          </a:xfrm>
          <a:custGeom>
            <a:avLst/>
            <a:gdLst>
              <a:gd name="connsiteX0" fmla="*/ 773723 w 785446"/>
              <a:gd name="connsiteY0" fmla="*/ 685800 h 685800"/>
              <a:gd name="connsiteX1" fmla="*/ 275493 w 785446"/>
              <a:gd name="connsiteY1" fmla="*/ 685800 h 685800"/>
              <a:gd name="connsiteX2" fmla="*/ 275493 w 785446"/>
              <a:gd name="connsiteY2" fmla="*/ 468923 h 685800"/>
              <a:gd name="connsiteX3" fmla="*/ 0 w 785446"/>
              <a:gd name="connsiteY3" fmla="*/ 468923 h 685800"/>
              <a:gd name="connsiteX4" fmla="*/ 0 w 785446"/>
              <a:gd name="connsiteY4" fmla="*/ 0 h 685800"/>
              <a:gd name="connsiteX5" fmla="*/ 785446 w 785446"/>
              <a:gd name="connsiteY5" fmla="*/ 0 h 685800"/>
              <a:gd name="connsiteX6" fmla="*/ 773723 w 785446"/>
              <a:gd name="connsiteY6" fmla="*/ 685800 h 685800"/>
              <a:gd name="connsiteX0" fmla="*/ 773723 w 773723"/>
              <a:gd name="connsiteY0" fmla="*/ 685800 h 685800"/>
              <a:gd name="connsiteX1" fmla="*/ 275493 w 773723"/>
              <a:gd name="connsiteY1" fmla="*/ 685800 h 685800"/>
              <a:gd name="connsiteX2" fmla="*/ 275493 w 773723"/>
              <a:gd name="connsiteY2" fmla="*/ 468923 h 685800"/>
              <a:gd name="connsiteX3" fmla="*/ 0 w 773723"/>
              <a:gd name="connsiteY3" fmla="*/ 468923 h 685800"/>
              <a:gd name="connsiteX4" fmla="*/ 0 w 773723"/>
              <a:gd name="connsiteY4" fmla="*/ 0 h 685800"/>
              <a:gd name="connsiteX5" fmla="*/ 767861 w 773723"/>
              <a:gd name="connsiteY5" fmla="*/ 0 h 685800"/>
              <a:gd name="connsiteX6" fmla="*/ 773723 w 773723"/>
              <a:gd name="connsiteY6" fmla="*/ 685800 h 685800"/>
              <a:gd name="connsiteX0" fmla="*/ 773723 w 773723"/>
              <a:gd name="connsiteY0" fmla="*/ 685800 h 685800"/>
              <a:gd name="connsiteX1" fmla="*/ 275493 w 773723"/>
              <a:gd name="connsiteY1" fmla="*/ 685800 h 685800"/>
              <a:gd name="connsiteX2" fmla="*/ 275493 w 773723"/>
              <a:gd name="connsiteY2" fmla="*/ 468923 h 685800"/>
              <a:gd name="connsiteX3" fmla="*/ 0 w 773723"/>
              <a:gd name="connsiteY3" fmla="*/ 468923 h 685800"/>
              <a:gd name="connsiteX4" fmla="*/ 0 w 773723"/>
              <a:gd name="connsiteY4" fmla="*/ 0 h 685800"/>
              <a:gd name="connsiteX5" fmla="*/ 762000 w 773723"/>
              <a:gd name="connsiteY5" fmla="*/ 0 h 685800"/>
              <a:gd name="connsiteX6" fmla="*/ 773723 w 773723"/>
              <a:gd name="connsiteY6" fmla="*/ 685800 h 685800"/>
              <a:gd name="connsiteX0" fmla="*/ 773723 w 773723"/>
              <a:gd name="connsiteY0" fmla="*/ 685800 h 685800"/>
              <a:gd name="connsiteX1" fmla="*/ 275493 w 773723"/>
              <a:gd name="connsiteY1" fmla="*/ 685800 h 685800"/>
              <a:gd name="connsiteX2" fmla="*/ 275493 w 773723"/>
              <a:gd name="connsiteY2" fmla="*/ 468923 h 685800"/>
              <a:gd name="connsiteX3" fmla="*/ 0 w 773723"/>
              <a:gd name="connsiteY3" fmla="*/ 468923 h 685800"/>
              <a:gd name="connsiteX4" fmla="*/ 0 w 773723"/>
              <a:gd name="connsiteY4" fmla="*/ 0 h 685800"/>
              <a:gd name="connsiteX5" fmla="*/ 767861 w 773723"/>
              <a:gd name="connsiteY5" fmla="*/ 0 h 685800"/>
              <a:gd name="connsiteX6" fmla="*/ 773723 w 773723"/>
              <a:gd name="connsiteY6" fmla="*/ 685800 h 685800"/>
              <a:gd name="connsiteX0" fmla="*/ 773723 w 779584"/>
              <a:gd name="connsiteY0" fmla="*/ 685800 h 685800"/>
              <a:gd name="connsiteX1" fmla="*/ 275493 w 779584"/>
              <a:gd name="connsiteY1" fmla="*/ 685800 h 685800"/>
              <a:gd name="connsiteX2" fmla="*/ 275493 w 779584"/>
              <a:gd name="connsiteY2" fmla="*/ 468923 h 685800"/>
              <a:gd name="connsiteX3" fmla="*/ 0 w 779584"/>
              <a:gd name="connsiteY3" fmla="*/ 468923 h 685800"/>
              <a:gd name="connsiteX4" fmla="*/ 0 w 779584"/>
              <a:gd name="connsiteY4" fmla="*/ 0 h 685800"/>
              <a:gd name="connsiteX5" fmla="*/ 779584 w 779584"/>
              <a:gd name="connsiteY5" fmla="*/ 0 h 685800"/>
              <a:gd name="connsiteX6" fmla="*/ 773723 w 779584"/>
              <a:gd name="connsiteY6" fmla="*/ 685800 h 685800"/>
              <a:gd name="connsiteX0" fmla="*/ 773723 w 779584"/>
              <a:gd name="connsiteY0" fmla="*/ 685800 h 685800"/>
              <a:gd name="connsiteX1" fmla="*/ 275493 w 779584"/>
              <a:gd name="connsiteY1" fmla="*/ 685800 h 685800"/>
              <a:gd name="connsiteX2" fmla="*/ 275493 w 779584"/>
              <a:gd name="connsiteY2" fmla="*/ 468923 h 685800"/>
              <a:gd name="connsiteX3" fmla="*/ 0 w 779584"/>
              <a:gd name="connsiteY3" fmla="*/ 468923 h 685800"/>
              <a:gd name="connsiteX4" fmla="*/ 0 w 779584"/>
              <a:gd name="connsiteY4" fmla="*/ 0 h 685800"/>
              <a:gd name="connsiteX5" fmla="*/ 779584 w 779584"/>
              <a:gd name="connsiteY5" fmla="*/ 0 h 685800"/>
              <a:gd name="connsiteX6" fmla="*/ 773723 w 779584"/>
              <a:gd name="connsiteY6" fmla="*/ 685800 h 685800"/>
              <a:gd name="connsiteX0" fmla="*/ 773723 w 779584"/>
              <a:gd name="connsiteY0" fmla="*/ 685800 h 685800"/>
              <a:gd name="connsiteX1" fmla="*/ 275493 w 779584"/>
              <a:gd name="connsiteY1" fmla="*/ 685800 h 685800"/>
              <a:gd name="connsiteX2" fmla="*/ 275493 w 779584"/>
              <a:gd name="connsiteY2" fmla="*/ 468923 h 685800"/>
              <a:gd name="connsiteX3" fmla="*/ 0 w 779584"/>
              <a:gd name="connsiteY3" fmla="*/ 468923 h 685800"/>
              <a:gd name="connsiteX4" fmla="*/ 0 w 779584"/>
              <a:gd name="connsiteY4" fmla="*/ 0 h 685800"/>
              <a:gd name="connsiteX5" fmla="*/ 779584 w 779584"/>
              <a:gd name="connsiteY5" fmla="*/ 0 h 685800"/>
              <a:gd name="connsiteX6" fmla="*/ 773723 w 779584"/>
              <a:gd name="connsiteY6" fmla="*/ 685800 h 685800"/>
              <a:gd name="connsiteX0" fmla="*/ 773723 w 775774"/>
              <a:gd name="connsiteY0" fmla="*/ 685800 h 685800"/>
              <a:gd name="connsiteX1" fmla="*/ 275493 w 775774"/>
              <a:gd name="connsiteY1" fmla="*/ 685800 h 685800"/>
              <a:gd name="connsiteX2" fmla="*/ 275493 w 775774"/>
              <a:gd name="connsiteY2" fmla="*/ 468923 h 685800"/>
              <a:gd name="connsiteX3" fmla="*/ 0 w 775774"/>
              <a:gd name="connsiteY3" fmla="*/ 468923 h 685800"/>
              <a:gd name="connsiteX4" fmla="*/ 0 w 775774"/>
              <a:gd name="connsiteY4" fmla="*/ 0 h 685800"/>
              <a:gd name="connsiteX5" fmla="*/ 775774 w 775774"/>
              <a:gd name="connsiteY5" fmla="*/ 0 h 685800"/>
              <a:gd name="connsiteX6" fmla="*/ 773723 w 775774"/>
              <a:gd name="connsiteY6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5774" h="685800">
                <a:moveTo>
                  <a:pt x="773723" y="685800"/>
                </a:moveTo>
                <a:lnTo>
                  <a:pt x="275493" y="685800"/>
                </a:lnTo>
                <a:lnTo>
                  <a:pt x="275493" y="468923"/>
                </a:lnTo>
                <a:lnTo>
                  <a:pt x="0" y="468923"/>
                </a:lnTo>
                <a:lnTo>
                  <a:pt x="0" y="0"/>
                </a:lnTo>
                <a:lnTo>
                  <a:pt x="775774" y="0"/>
                </a:lnTo>
                <a:cubicBezTo>
                  <a:pt x="773820" y="228600"/>
                  <a:pt x="775677" y="457200"/>
                  <a:pt x="773723" y="685800"/>
                </a:cubicBezTo>
                <a:close/>
              </a:path>
            </a:pathLst>
          </a:custGeom>
          <a:solidFill>
            <a:srgbClr val="FFB9B9">
              <a:alpha val="34902"/>
            </a:srgbClr>
          </a:solidFill>
          <a:ln w="25400">
            <a:solidFill>
              <a:srgbClr val="F0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TextBox 17"/>
          <p:cNvSpPr txBox="1"/>
          <p:nvPr/>
        </p:nvSpPr>
        <p:spPr>
          <a:xfrm>
            <a:off x="1783080" y="4428649"/>
            <a:ext cx="193803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Example #1: success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3223260" y="3211830"/>
            <a:ext cx="0" cy="228600"/>
          </a:xfrm>
          <a:prstGeom prst="line">
            <a:avLst/>
          </a:prstGeom>
          <a:ln w="25400" cap="rnd">
            <a:solidFill>
              <a:srgbClr val="F00000"/>
            </a:solidFill>
            <a:prstDash val="soli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6766560" y="2521634"/>
            <a:ext cx="2057400" cy="2153236"/>
            <a:chOff x="6766560" y="2521634"/>
            <a:chExt cx="2057400" cy="2153236"/>
          </a:xfrm>
        </p:grpSpPr>
        <p:sp>
          <p:nvSpPr>
            <p:cNvPr id="55" name="Rectangle 54"/>
            <p:cNvSpPr/>
            <p:nvPr/>
          </p:nvSpPr>
          <p:spPr>
            <a:xfrm>
              <a:off x="6766560" y="280035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x←3</a:t>
              </a:r>
              <a:endParaRPr lang="en-US" sz="12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178040" y="280035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rgbClr val="F00000"/>
                  </a:solidFill>
                </a:rPr>
                <a:t>1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q←8</a:t>
              </a:r>
              <a:endParaRPr lang="en-US" sz="12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89520" y="2800350"/>
              <a:ext cx="411480" cy="36576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2</a:t>
              </a:r>
              <a:br>
                <a:rPr lang="en-US" sz="1200" dirty="0" smtClean="0"/>
              </a:br>
              <a:r>
                <a:rPr lang="en-US" sz="1200" dirty="0" err="1" smtClean="0"/>
                <a:t>x←q</a:t>
              </a:r>
              <a:endParaRPr lang="en-US" sz="12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001000" y="2800350"/>
              <a:ext cx="411480" cy="3657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3</a:t>
              </a:r>
              <a:br>
                <a:rPr lang="en-US" sz="1200" dirty="0" smtClean="0"/>
              </a:br>
              <a:r>
                <a:rPr lang="en-US" sz="1200" dirty="0" smtClean="0"/>
                <a:t>y←1</a:t>
              </a:r>
              <a:endParaRPr lang="en-US" sz="12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76656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7804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58952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00100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41248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76656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x←3</a:t>
              </a:r>
              <a:endParaRPr lang="en-US" sz="12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17804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rgbClr val="F00000"/>
                  </a:solidFill>
                </a:rPr>
                <a:t>1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q←8</a:t>
              </a:r>
              <a:endParaRPr lang="en-US" sz="12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58952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j←2</a:t>
              </a:r>
              <a:endParaRPr lang="en-US" sz="12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66560" y="38976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x←3</a:t>
              </a:r>
              <a:endParaRPr lang="en-US" sz="12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178040" y="38976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q←8</a:t>
              </a:r>
              <a:endParaRPr lang="en-US" sz="12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589520" y="3897630"/>
              <a:ext cx="411480" cy="36576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2</a:t>
              </a:r>
              <a:br>
                <a:rPr lang="en-US" sz="1200" dirty="0" smtClean="0"/>
              </a:br>
              <a:r>
                <a:rPr lang="en-US" sz="1200" dirty="0" err="1" smtClean="0"/>
                <a:t>x←q</a:t>
              </a:r>
              <a:endParaRPr lang="en-US" sz="12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001000" y="3897630"/>
              <a:ext cx="411480" cy="3657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3</a:t>
              </a:r>
              <a:br>
                <a:rPr lang="en-US" sz="1200" dirty="0" smtClean="0"/>
              </a:br>
              <a:r>
                <a:rPr lang="en-US" sz="1200" dirty="0" smtClean="0"/>
                <a:t>y←1</a:t>
              </a:r>
              <a:endParaRPr lang="en-US" sz="12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800100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y←6</a:t>
              </a:r>
              <a:endParaRPr lang="en-US" sz="12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41248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err="1"/>
                <a:t>a</a:t>
              </a:r>
              <a:r>
                <a:rPr lang="en-US" sz="1200" dirty="0" err="1" smtClean="0"/>
                <a:t>←x</a:t>
              </a:r>
              <a:endParaRPr lang="en-US" sz="12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766560" y="4428649"/>
              <a:ext cx="193803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/>
                <a:t>Example #3: success</a:t>
              </a: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7795260" y="3211830"/>
              <a:ext cx="0" cy="228600"/>
            </a:xfrm>
            <a:prstGeom prst="line">
              <a:avLst/>
            </a:prstGeom>
            <a:ln w="25400" cap="rnd">
              <a:solidFill>
                <a:srgbClr val="F00000"/>
              </a:solidFill>
              <a:prstDash val="soli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8206740" y="3211830"/>
              <a:ext cx="0" cy="228600"/>
            </a:xfrm>
            <a:prstGeom prst="line">
              <a:avLst/>
            </a:prstGeom>
            <a:ln w="25400" cap="rnd">
              <a:solidFill>
                <a:srgbClr val="F00000"/>
              </a:solidFill>
              <a:prstDash val="soli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7285892" y="2521634"/>
              <a:ext cx="1178170" cy="679938"/>
            </a:xfrm>
            <a:custGeom>
              <a:avLst/>
              <a:gdLst>
                <a:gd name="connsiteX0" fmla="*/ 1172308 w 1178170"/>
                <a:gd name="connsiteY0" fmla="*/ 679938 h 679938"/>
                <a:gd name="connsiteX1" fmla="*/ 281354 w 1178170"/>
                <a:gd name="connsiteY1" fmla="*/ 679938 h 679938"/>
                <a:gd name="connsiteX2" fmla="*/ 281354 w 1178170"/>
                <a:gd name="connsiteY2" fmla="*/ 468923 h 679938"/>
                <a:gd name="connsiteX3" fmla="*/ 0 w 1178170"/>
                <a:gd name="connsiteY3" fmla="*/ 468923 h 679938"/>
                <a:gd name="connsiteX4" fmla="*/ 0 w 1178170"/>
                <a:gd name="connsiteY4" fmla="*/ 0 h 679938"/>
                <a:gd name="connsiteX5" fmla="*/ 1178170 w 1178170"/>
                <a:gd name="connsiteY5" fmla="*/ 0 h 679938"/>
                <a:gd name="connsiteX6" fmla="*/ 1172308 w 1178170"/>
                <a:gd name="connsiteY6" fmla="*/ 679938 h 679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8170" h="679938">
                  <a:moveTo>
                    <a:pt x="1172308" y="679938"/>
                  </a:moveTo>
                  <a:lnTo>
                    <a:pt x="281354" y="679938"/>
                  </a:lnTo>
                  <a:lnTo>
                    <a:pt x="281354" y="468923"/>
                  </a:lnTo>
                  <a:lnTo>
                    <a:pt x="0" y="468923"/>
                  </a:lnTo>
                  <a:lnTo>
                    <a:pt x="0" y="0"/>
                  </a:lnTo>
                  <a:lnTo>
                    <a:pt x="1178170" y="0"/>
                  </a:lnTo>
                  <a:lnTo>
                    <a:pt x="1172308" y="679938"/>
                  </a:lnTo>
                  <a:close/>
                </a:path>
              </a:pathLst>
            </a:custGeom>
            <a:solidFill>
              <a:srgbClr val="FFB9B9">
                <a:alpha val="34902"/>
              </a:srgbClr>
            </a:solidFill>
            <a:ln w="25400">
              <a:solidFill>
                <a:srgbClr val="F000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069080" y="2519289"/>
            <a:ext cx="2075889" cy="2155581"/>
            <a:chOff x="4069080" y="2519289"/>
            <a:chExt cx="2075889" cy="2155581"/>
          </a:xfrm>
        </p:grpSpPr>
        <p:sp>
          <p:nvSpPr>
            <p:cNvPr id="36" name="Rectangle 35"/>
            <p:cNvSpPr/>
            <p:nvPr/>
          </p:nvSpPr>
          <p:spPr>
            <a:xfrm>
              <a:off x="4069080" y="280035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x←3</a:t>
              </a:r>
              <a:endParaRPr lang="en-US" sz="1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480560" y="280035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q←8</a:t>
              </a:r>
              <a:endParaRPr lang="en-US" sz="12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92040" y="2800350"/>
              <a:ext cx="411480" cy="36576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rgbClr val="F00000"/>
                  </a:solidFill>
                </a:rPr>
                <a:t>2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err="1" smtClean="0"/>
                <a:t>x←q</a:t>
              </a:r>
              <a:endParaRPr lang="en-US" sz="12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03520" y="2800350"/>
              <a:ext cx="411480" cy="3657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3</a:t>
              </a:r>
              <a:br>
                <a:rPr lang="en-US" sz="1200" dirty="0" smtClean="0"/>
              </a:br>
              <a:r>
                <a:rPr lang="en-US" sz="1200" dirty="0" smtClean="0"/>
                <a:t>y←1</a:t>
              </a:r>
              <a:endParaRPr lang="en-US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6908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8056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9204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30352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15000" y="2526030"/>
              <a:ext cx="41148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06908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x←3</a:t>
              </a:r>
              <a:endParaRPr lang="en-US" sz="1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48056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q←8</a:t>
              </a:r>
              <a:endParaRPr lang="en-US" sz="12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89204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>
                  <a:solidFill>
                    <a:srgbClr val="F00000"/>
                  </a:solidFill>
                </a:rPr>
                <a:t>1</a:t>
              </a:r>
              <a:r>
                <a:rPr lang="en-US" sz="1200" dirty="0" smtClean="0"/>
                <a:t/>
              </a:r>
              <a:br>
                <a:rPr lang="en-US" sz="1200" dirty="0" smtClean="0"/>
              </a:br>
              <a:r>
                <a:rPr lang="en-US" sz="1200" dirty="0" smtClean="0"/>
                <a:t>j←2</a:t>
              </a:r>
              <a:endParaRPr lang="en-US" sz="12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69080" y="38976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x←3</a:t>
              </a:r>
              <a:endParaRPr lang="en-US" sz="12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80560" y="38976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q←8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892040" y="38976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j←2</a:t>
              </a:r>
              <a:endParaRPr lang="en-US" sz="12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30352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y←6</a:t>
              </a:r>
              <a:endParaRPr lang="en-US" sz="12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303520" y="38976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y←6</a:t>
              </a:r>
              <a:endParaRPr lang="en-US" sz="12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715000" y="34404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err="1"/>
                <a:t>a</a:t>
              </a:r>
              <a:r>
                <a:rPr lang="en-US" sz="1200" dirty="0" err="1" smtClean="0"/>
                <a:t>←x</a:t>
              </a:r>
              <a:endParaRPr lang="en-US" sz="12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15000" y="3897630"/>
              <a:ext cx="411480" cy="36576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18288" rIns="0" bIns="0"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 smtClean="0"/>
                <a:t>1</a:t>
              </a:r>
              <a:br>
                <a:rPr lang="en-US" sz="1200" dirty="0" smtClean="0"/>
              </a:br>
              <a:r>
                <a:rPr lang="en-US" sz="1200" dirty="0" smtClean="0"/>
                <a:t>y←6</a:t>
              </a:r>
              <a:endParaRPr lang="en-US" sz="12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69080" y="4428649"/>
              <a:ext cx="20758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/>
                <a:t>Example #2: mismatch</a:t>
              </a: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5509260" y="3211830"/>
              <a:ext cx="0" cy="228600"/>
            </a:xfrm>
            <a:prstGeom prst="line">
              <a:avLst/>
            </a:prstGeom>
            <a:ln w="25400" cap="rnd">
              <a:solidFill>
                <a:srgbClr val="F00000"/>
              </a:solidFill>
              <a:prstDash val="solid"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Freeform 92"/>
            <p:cNvSpPr/>
            <p:nvPr/>
          </p:nvSpPr>
          <p:spPr>
            <a:xfrm>
              <a:off x="4984946" y="2519289"/>
              <a:ext cx="775774" cy="685800"/>
            </a:xfrm>
            <a:custGeom>
              <a:avLst/>
              <a:gdLst>
                <a:gd name="connsiteX0" fmla="*/ 773723 w 785446"/>
                <a:gd name="connsiteY0" fmla="*/ 685800 h 685800"/>
                <a:gd name="connsiteX1" fmla="*/ 275493 w 785446"/>
                <a:gd name="connsiteY1" fmla="*/ 685800 h 685800"/>
                <a:gd name="connsiteX2" fmla="*/ 275493 w 785446"/>
                <a:gd name="connsiteY2" fmla="*/ 468923 h 685800"/>
                <a:gd name="connsiteX3" fmla="*/ 0 w 785446"/>
                <a:gd name="connsiteY3" fmla="*/ 468923 h 685800"/>
                <a:gd name="connsiteX4" fmla="*/ 0 w 785446"/>
                <a:gd name="connsiteY4" fmla="*/ 0 h 685800"/>
                <a:gd name="connsiteX5" fmla="*/ 785446 w 785446"/>
                <a:gd name="connsiteY5" fmla="*/ 0 h 685800"/>
                <a:gd name="connsiteX6" fmla="*/ 773723 w 785446"/>
                <a:gd name="connsiteY6" fmla="*/ 685800 h 685800"/>
                <a:gd name="connsiteX0" fmla="*/ 773723 w 773723"/>
                <a:gd name="connsiteY0" fmla="*/ 685800 h 685800"/>
                <a:gd name="connsiteX1" fmla="*/ 275493 w 773723"/>
                <a:gd name="connsiteY1" fmla="*/ 685800 h 685800"/>
                <a:gd name="connsiteX2" fmla="*/ 275493 w 773723"/>
                <a:gd name="connsiteY2" fmla="*/ 468923 h 685800"/>
                <a:gd name="connsiteX3" fmla="*/ 0 w 773723"/>
                <a:gd name="connsiteY3" fmla="*/ 468923 h 685800"/>
                <a:gd name="connsiteX4" fmla="*/ 0 w 773723"/>
                <a:gd name="connsiteY4" fmla="*/ 0 h 685800"/>
                <a:gd name="connsiteX5" fmla="*/ 767861 w 773723"/>
                <a:gd name="connsiteY5" fmla="*/ 0 h 685800"/>
                <a:gd name="connsiteX6" fmla="*/ 773723 w 773723"/>
                <a:gd name="connsiteY6" fmla="*/ 685800 h 685800"/>
                <a:gd name="connsiteX0" fmla="*/ 773723 w 773723"/>
                <a:gd name="connsiteY0" fmla="*/ 685800 h 685800"/>
                <a:gd name="connsiteX1" fmla="*/ 275493 w 773723"/>
                <a:gd name="connsiteY1" fmla="*/ 685800 h 685800"/>
                <a:gd name="connsiteX2" fmla="*/ 275493 w 773723"/>
                <a:gd name="connsiteY2" fmla="*/ 468923 h 685800"/>
                <a:gd name="connsiteX3" fmla="*/ 0 w 773723"/>
                <a:gd name="connsiteY3" fmla="*/ 468923 h 685800"/>
                <a:gd name="connsiteX4" fmla="*/ 0 w 773723"/>
                <a:gd name="connsiteY4" fmla="*/ 0 h 685800"/>
                <a:gd name="connsiteX5" fmla="*/ 762000 w 773723"/>
                <a:gd name="connsiteY5" fmla="*/ 0 h 685800"/>
                <a:gd name="connsiteX6" fmla="*/ 773723 w 773723"/>
                <a:gd name="connsiteY6" fmla="*/ 685800 h 685800"/>
                <a:gd name="connsiteX0" fmla="*/ 773723 w 773723"/>
                <a:gd name="connsiteY0" fmla="*/ 685800 h 685800"/>
                <a:gd name="connsiteX1" fmla="*/ 275493 w 773723"/>
                <a:gd name="connsiteY1" fmla="*/ 685800 h 685800"/>
                <a:gd name="connsiteX2" fmla="*/ 275493 w 773723"/>
                <a:gd name="connsiteY2" fmla="*/ 468923 h 685800"/>
                <a:gd name="connsiteX3" fmla="*/ 0 w 773723"/>
                <a:gd name="connsiteY3" fmla="*/ 468923 h 685800"/>
                <a:gd name="connsiteX4" fmla="*/ 0 w 773723"/>
                <a:gd name="connsiteY4" fmla="*/ 0 h 685800"/>
                <a:gd name="connsiteX5" fmla="*/ 767861 w 773723"/>
                <a:gd name="connsiteY5" fmla="*/ 0 h 685800"/>
                <a:gd name="connsiteX6" fmla="*/ 773723 w 773723"/>
                <a:gd name="connsiteY6" fmla="*/ 685800 h 685800"/>
                <a:gd name="connsiteX0" fmla="*/ 773723 w 779584"/>
                <a:gd name="connsiteY0" fmla="*/ 685800 h 685800"/>
                <a:gd name="connsiteX1" fmla="*/ 275493 w 779584"/>
                <a:gd name="connsiteY1" fmla="*/ 685800 h 685800"/>
                <a:gd name="connsiteX2" fmla="*/ 275493 w 779584"/>
                <a:gd name="connsiteY2" fmla="*/ 468923 h 685800"/>
                <a:gd name="connsiteX3" fmla="*/ 0 w 779584"/>
                <a:gd name="connsiteY3" fmla="*/ 468923 h 685800"/>
                <a:gd name="connsiteX4" fmla="*/ 0 w 779584"/>
                <a:gd name="connsiteY4" fmla="*/ 0 h 685800"/>
                <a:gd name="connsiteX5" fmla="*/ 779584 w 779584"/>
                <a:gd name="connsiteY5" fmla="*/ 0 h 685800"/>
                <a:gd name="connsiteX6" fmla="*/ 773723 w 779584"/>
                <a:gd name="connsiteY6" fmla="*/ 685800 h 685800"/>
                <a:gd name="connsiteX0" fmla="*/ 773723 w 779584"/>
                <a:gd name="connsiteY0" fmla="*/ 685800 h 685800"/>
                <a:gd name="connsiteX1" fmla="*/ 275493 w 779584"/>
                <a:gd name="connsiteY1" fmla="*/ 685800 h 685800"/>
                <a:gd name="connsiteX2" fmla="*/ 275493 w 779584"/>
                <a:gd name="connsiteY2" fmla="*/ 468923 h 685800"/>
                <a:gd name="connsiteX3" fmla="*/ 0 w 779584"/>
                <a:gd name="connsiteY3" fmla="*/ 468923 h 685800"/>
                <a:gd name="connsiteX4" fmla="*/ 0 w 779584"/>
                <a:gd name="connsiteY4" fmla="*/ 0 h 685800"/>
                <a:gd name="connsiteX5" fmla="*/ 779584 w 779584"/>
                <a:gd name="connsiteY5" fmla="*/ 0 h 685800"/>
                <a:gd name="connsiteX6" fmla="*/ 773723 w 779584"/>
                <a:gd name="connsiteY6" fmla="*/ 685800 h 685800"/>
                <a:gd name="connsiteX0" fmla="*/ 773723 w 779584"/>
                <a:gd name="connsiteY0" fmla="*/ 685800 h 685800"/>
                <a:gd name="connsiteX1" fmla="*/ 275493 w 779584"/>
                <a:gd name="connsiteY1" fmla="*/ 685800 h 685800"/>
                <a:gd name="connsiteX2" fmla="*/ 275493 w 779584"/>
                <a:gd name="connsiteY2" fmla="*/ 468923 h 685800"/>
                <a:gd name="connsiteX3" fmla="*/ 0 w 779584"/>
                <a:gd name="connsiteY3" fmla="*/ 468923 h 685800"/>
                <a:gd name="connsiteX4" fmla="*/ 0 w 779584"/>
                <a:gd name="connsiteY4" fmla="*/ 0 h 685800"/>
                <a:gd name="connsiteX5" fmla="*/ 779584 w 779584"/>
                <a:gd name="connsiteY5" fmla="*/ 0 h 685800"/>
                <a:gd name="connsiteX6" fmla="*/ 773723 w 779584"/>
                <a:gd name="connsiteY6" fmla="*/ 685800 h 685800"/>
                <a:gd name="connsiteX0" fmla="*/ 773723 w 775774"/>
                <a:gd name="connsiteY0" fmla="*/ 685800 h 685800"/>
                <a:gd name="connsiteX1" fmla="*/ 275493 w 775774"/>
                <a:gd name="connsiteY1" fmla="*/ 685800 h 685800"/>
                <a:gd name="connsiteX2" fmla="*/ 275493 w 775774"/>
                <a:gd name="connsiteY2" fmla="*/ 468923 h 685800"/>
                <a:gd name="connsiteX3" fmla="*/ 0 w 775774"/>
                <a:gd name="connsiteY3" fmla="*/ 468923 h 685800"/>
                <a:gd name="connsiteX4" fmla="*/ 0 w 775774"/>
                <a:gd name="connsiteY4" fmla="*/ 0 h 685800"/>
                <a:gd name="connsiteX5" fmla="*/ 775774 w 775774"/>
                <a:gd name="connsiteY5" fmla="*/ 0 h 685800"/>
                <a:gd name="connsiteX6" fmla="*/ 773723 w 775774"/>
                <a:gd name="connsiteY6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774" h="685800">
                  <a:moveTo>
                    <a:pt x="773723" y="685800"/>
                  </a:moveTo>
                  <a:lnTo>
                    <a:pt x="275493" y="685800"/>
                  </a:lnTo>
                  <a:lnTo>
                    <a:pt x="275493" y="468923"/>
                  </a:lnTo>
                  <a:lnTo>
                    <a:pt x="0" y="468923"/>
                  </a:lnTo>
                  <a:lnTo>
                    <a:pt x="0" y="0"/>
                  </a:lnTo>
                  <a:lnTo>
                    <a:pt x="775774" y="0"/>
                  </a:lnTo>
                  <a:cubicBezTo>
                    <a:pt x="773820" y="228600"/>
                    <a:pt x="775677" y="457200"/>
                    <a:pt x="773723" y="685800"/>
                  </a:cubicBezTo>
                  <a:close/>
                </a:path>
              </a:pathLst>
            </a:custGeom>
            <a:solidFill>
              <a:srgbClr val="FFB9B9">
                <a:alpha val="34902"/>
              </a:srgbClr>
            </a:solidFill>
            <a:ln w="25400">
              <a:solidFill>
                <a:srgbClr val="F000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3666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993"/>
    </mc:Choice>
    <mc:Fallback xmlns="">
      <p:transition spd="slow" advTm="1439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Safety: Leader Completeness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1062990"/>
            <a:ext cx="4800600" cy="3520440"/>
          </a:xfrm>
        </p:spPr>
        <p:txBody>
          <a:bodyPr/>
          <a:lstStyle/>
          <a:p>
            <a:r>
              <a:rPr lang="en-US" dirty="0" smtClean="0"/>
              <a:t>Once log entry committed, all future leaders must store that entry</a:t>
            </a:r>
          </a:p>
          <a:p>
            <a:r>
              <a:rPr lang="en-US" dirty="0" smtClean="0"/>
              <a:t>Servers with incomplete logs must not get elected:</a:t>
            </a:r>
          </a:p>
          <a:p>
            <a:pPr lvl="1"/>
            <a:r>
              <a:rPr lang="en-US" dirty="0" smtClean="0"/>
              <a:t>Candidates include index and term of last log entry in </a:t>
            </a:r>
            <a:r>
              <a:rPr lang="en-US" dirty="0" err="1" smtClean="0"/>
              <a:t>RequestVote</a:t>
            </a:r>
            <a:r>
              <a:rPr lang="en-US" dirty="0" smtClean="0"/>
              <a:t> RPCs</a:t>
            </a:r>
          </a:p>
          <a:p>
            <a:pPr lvl="1"/>
            <a:r>
              <a:rPr lang="en-US" dirty="0" smtClean="0"/>
              <a:t>Voting server denies vote if its log is more up-to-date</a:t>
            </a:r>
          </a:p>
          <a:p>
            <a:pPr lvl="1"/>
            <a:r>
              <a:rPr lang="en-US" dirty="0" smtClean="0"/>
              <a:t>Logs ranked by &lt;</a:t>
            </a:r>
            <a:r>
              <a:rPr lang="en-US" dirty="0" err="1" smtClean="0"/>
              <a:t>lastTerm</a:t>
            </a:r>
            <a:r>
              <a:rPr lang="en-US" dirty="0" smtClean="0"/>
              <a:t>, </a:t>
            </a:r>
            <a:r>
              <a:rPr lang="en-US" dirty="0" err="1" smtClean="0"/>
              <a:t>lastIndex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1853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853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853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1853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1853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1853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1853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400" y="1853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8001000" y="1853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6172200" y="216027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400800" y="216027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6629400" y="216027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6858000" y="216027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7086600" y="216027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7315200" y="216027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7543800" y="216027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7772400" y="216027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5897880" y="216027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s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56" name="Rectangle 55"/>
          <p:cNvSpPr/>
          <p:nvPr/>
        </p:nvSpPr>
        <p:spPr>
          <a:xfrm>
            <a:off x="6172200" y="248031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6400800" y="248031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6629400" y="248031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9" name="Rectangle 58"/>
          <p:cNvSpPr/>
          <p:nvPr/>
        </p:nvSpPr>
        <p:spPr>
          <a:xfrm>
            <a:off x="6858000" y="248031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7086600" y="248031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7315200" y="248031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7543800" y="248031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5897880" y="24803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s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66" name="Rectangle 65"/>
          <p:cNvSpPr/>
          <p:nvPr/>
        </p:nvSpPr>
        <p:spPr>
          <a:xfrm>
            <a:off x="6172200" y="280035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6400800" y="280035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6629400" y="280035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6858000" y="280035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7086600" y="280035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>
          <a:xfrm>
            <a:off x="7315200" y="280035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7543800" y="280035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7772400" y="280035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8001000" y="280035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5897880" y="280035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s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76" name="Rectangle 75"/>
          <p:cNvSpPr/>
          <p:nvPr/>
        </p:nvSpPr>
        <p:spPr>
          <a:xfrm>
            <a:off x="6172200" y="312039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6400800" y="312039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629400" y="312039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6858000" y="312039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7086600" y="312039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>
            <a:off x="7315200" y="312039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7543800" y="312039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7772400" y="312039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5897880" y="312039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s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86" name="Rectangle 85"/>
          <p:cNvSpPr/>
          <p:nvPr/>
        </p:nvSpPr>
        <p:spPr>
          <a:xfrm>
            <a:off x="6172200" y="344043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6400800" y="344043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6629400" y="344043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6858000" y="344043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90" name="Rectangle 89"/>
          <p:cNvSpPr/>
          <p:nvPr/>
        </p:nvSpPr>
        <p:spPr>
          <a:xfrm>
            <a:off x="7086600" y="344043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5897880" y="344043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s</a:t>
            </a:r>
            <a:r>
              <a:rPr lang="en-US" sz="1400" baseline="-25000" dirty="0" smtClean="0"/>
              <a:t>5</a:t>
            </a:r>
            <a:endParaRPr lang="en-US" sz="1400" baseline="-25000" dirty="0"/>
          </a:p>
        </p:txBody>
      </p:sp>
      <p:sp>
        <p:nvSpPr>
          <p:cNvPr id="97" name="Rectangle 96"/>
          <p:cNvSpPr/>
          <p:nvPr/>
        </p:nvSpPr>
        <p:spPr>
          <a:xfrm>
            <a:off x="7315200" y="344043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7543800" y="344043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99" name="Rectangle 98"/>
          <p:cNvSpPr/>
          <p:nvPr/>
        </p:nvSpPr>
        <p:spPr>
          <a:xfrm>
            <a:off x="7772400" y="344043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0" name="Rectangle 99"/>
          <p:cNvSpPr/>
          <p:nvPr/>
        </p:nvSpPr>
        <p:spPr>
          <a:xfrm>
            <a:off x="8001000" y="344043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943600" y="1411129"/>
            <a:ext cx="25808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600" b="1" dirty="0"/>
              <a:t>L</a:t>
            </a:r>
            <a:r>
              <a:rPr lang="en-US" sz="1600" b="1" dirty="0" smtClean="0"/>
              <a:t>eader election for term 4:</a:t>
            </a:r>
          </a:p>
        </p:txBody>
      </p:sp>
    </p:spTree>
    <p:extLst>
      <p:ext uri="{BB962C8B-B14F-4D97-AF65-F5344CB8AC3E}">
        <p14:creationId xmlns:p14="http://schemas.microsoft.com/office/powerpoint/2010/main" val="410424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366"/>
    </mc:Choice>
    <mc:Fallback xmlns="">
      <p:transition spd="slow" advTm="19436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Should Be Designed For ...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1186" y="1062990"/>
            <a:ext cx="297517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Correctness?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38787" y="1926312"/>
            <a:ext cx="246221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36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Efficiency?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" y="2708910"/>
            <a:ext cx="3129062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>
              <a:defRPr sz="36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Conciseness?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5804" y="3806190"/>
            <a:ext cx="4052392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600" b="1" dirty="0" smtClean="0">
                <a:solidFill>
                  <a:schemeClr val="accent4"/>
                </a:solidFill>
              </a:rPr>
              <a:t>Understandability!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58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06"/>
    </mc:Choice>
    <mc:Fallback xmlns="">
      <p:transition spd="slow" advTm="720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Evaluation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925830"/>
            <a:ext cx="8503920" cy="3703320"/>
          </a:xfrm>
        </p:spPr>
        <p:txBody>
          <a:bodyPr/>
          <a:lstStyle/>
          <a:p>
            <a:r>
              <a:rPr lang="en-US" sz="2000" dirty="0" smtClean="0"/>
              <a:t>Formal proof of safety</a:t>
            </a:r>
          </a:p>
          <a:p>
            <a:pPr lvl="1"/>
            <a:r>
              <a:rPr lang="en-US" dirty="0" smtClean="0"/>
              <a:t>Ongaro dissertation</a:t>
            </a:r>
          </a:p>
          <a:p>
            <a:pPr lvl="1"/>
            <a:r>
              <a:rPr lang="en-US" dirty="0" smtClean="0"/>
              <a:t>UW mechanically checked proof (50 </a:t>
            </a:r>
            <a:r>
              <a:rPr lang="en-US" dirty="0" err="1" smtClean="0"/>
              <a:t>klines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C++ implementation (2000 lines)</a:t>
            </a:r>
          </a:p>
          <a:p>
            <a:pPr lvl="1"/>
            <a:r>
              <a:rPr lang="en-US" dirty="0"/>
              <a:t>100’s</a:t>
            </a:r>
            <a:r>
              <a:rPr lang="en-US" dirty="0" smtClean="0"/>
              <a:t> of clusters deployed by Scale Computing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Performance analysis of leader election</a:t>
            </a:r>
            <a:endParaRPr lang="en-US" sz="2000" dirty="0"/>
          </a:p>
          <a:p>
            <a:pPr lvl="1"/>
            <a:r>
              <a:rPr lang="en-US" sz="1800" dirty="0" smtClean="0"/>
              <a:t>Converges quickly even with 12-24 </a:t>
            </a:r>
            <a:r>
              <a:rPr lang="en-US" sz="1800" dirty="0" err="1" smtClean="0"/>
              <a:t>ms</a:t>
            </a:r>
            <a:r>
              <a:rPr lang="en-US" sz="1800" dirty="0" smtClean="0"/>
              <a:t> timeouts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User study of understandability</a:t>
            </a:r>
          </a:p>
        </p:txBody>
      </p:sp>
    </p:spTree>
    <p:extLst>
      <p:ext uri="{BB962C8B-B14F-4D97-AF65-F5344CB8AC3E}">
        <p14:creationId xmlns:p14="http://schemas.microsoft.com/office/powerpoint/2010/main" val="222717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38"/>
    </mc:Choice>
    <mc:Fallback xmlns="">
      <p:transition spd="slow" advTm="4223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Study: Is Raft Simpler than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43 students in 2 graduate OS classes (Berkeley and Stanford)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Group 1: Raft video, Raft quiz, then </a:t>
            </a:r>
            <a:r>
              <a:rPr lang="en-US" dirty="0" err="1" smtClean="0"/>
              <a:t>Paxos</a:t>
            </a:r>
            <a:r>
              <a:rPr lang="en-US" dirty="0" smtClean="0"/>
              <a:t> video, </a:t>
            </a:r>
            <a:r>
              <a:rPr lang="en-US" dirty="0" err="1" smtClean="0"/>
              <a:t>Paxos</a:t>
            </a:r>
            <a:r>
              <a:rPr lang="en-US" dirty="0" smtClean="0"/>
              <a:t> quiz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Group 2: </a:t>
            </a:r>
            <a:r>
              <a:rPr lang="en-US" dirty="0" err="1" smtClean="0"/>
              <a:t>Paxos</a:t>
            </a:r>
            <a:r>
              <a:rPr lang="en-US" dirty="0" smtClean="0"/>
              <a:t> video, </a:t>
            </a:r>
            <a:r>
              <a:rPr lang="en-US" dirty="0" err="1" smtClean="0"/>
              <a:t>Paxos</a:t>
            </a:r>
            <a:r>
              <a:rPr lang="en-US" dirty="0" smtClean="0"/>
              <a:t> quiz, then Raft video, Raft quiz</a:t>
            </a:r>
          </a:p>
          <a:p>
            <a:r>
              <a:rPr lang="en-US" dirty="0" smtClean="0"/>
              <a:t>Instructional videos: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Same instructor (Ousterhout)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Covered same functionality: consensus, replicated log, cluster reconfiguration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Fleshed out missing pieces for </a:t>
            </a:r>
            <a:r>
              <a:rPr lang="en-US" dirty="0" err="1" smtClean="0"/>
              <a:t>Paxos</a:t>
            </a:r>
            <a:endParaRPr lang="en-US" dirty="0" smtClean="0"/>
          </a:p>
          <a:p>
            <a:pPr lvl="1">
              <a:spcBef>
                <a:spcPts val="200"/>
              </a:spcBef>
            </a:pPr>
            <a:r>
              <a:rPr lang="en-US" dirty="0" smtClean="0"/>
              <a:t>Videos available on YouTube</a:t>
            </a:r>
          </a:p>
          <a:p>
            <a:r>
              <a:rPr lang="en-US" dirty="0" smtClean="0"/>
              <a:t>Quizzes: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Questions in 3 general categories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Same weightings for both tests</a:t>
            </a:r>
          </a:p>
          <a:p>
            <a:r>
              <a:rPr lang="en-US" dirty="0" smtClean="0"/>
              <a:t>Experiment favored </a:t>
            </a:r>
            <a:r>
              <a:rPr lang="en-US" dirty="0" err="1" smtClean="0"/>
              <a:t>Paxos</a:t>
            </a:r>
            <a:r>
              <a:rPr lang="en-US" dirty="0" smtClean="0"/>
              <a:t> slightly: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15 students had prior experience with </a:t>
            </a:r>
            <a:r>
              <a:rPr lang="en-US" dirty="0" err="1" smtClean="0"/>
              <a:t>Paxos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707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368"/>
    </mc:Choice>
    <mc:Fallback xmlns="">
      <p:transition spd="slow" advTm="9336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Study Results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40" y="851976"/>
            <a:ext cx="3876506" cy="26631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223" y="3652133"/>
            <a:ext cx="2304097" cy="9312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780062"/>
            <a:ext cx="4206240" cy="398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5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652"/>
    </mc:Choice>
    <mc:Fallback xmlns="">
      <p:transition spd="slow" advTm="86652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Hard to publish:</a:t>
            </a:r>
          </a:p>
          <a:p>
            <a:r>
              <a:rPr lang="en-US" dirty="0" smtClean="0"/>
              <a:t>Rejected 3 times at major conferences</a:t>
            </a:r>
          </a:p>
          <a:p>
            <a:r>
              <a:rPr lang="en-US" dirty="0" smtClean="0"/>
              <a:t>Finally published in USENIX ATC 2014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PCs uncomfortable with understandability as metric</a:t>
            </a:r>
          </a:p>
          <a:p>
            <a:pPr lvl="1"/>
            <a:r>
              <a:rPr lang="en-US" dirty="0" smtClean="0"/>
              <a:t>Hard to evaluate</a:t>
            </a:r>
          </a:p>
          <a:p>
            <a:pPr lvl="1"/>
            <a:r>
              <a:rPr lang="en-US" dirty="0" smtClean="0"/>
              <a:t>Complexity impresses PCs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34840" y="788670"/>
            <a:ext cx="4404360" cy="38404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Widely adopted:</a:t>
            </a:r>
          </a:p>
          <a:p>
            <a:r>
              <a:rPr lang="en-US" dirty="0" smtClean="0"/>
              <a:t>25 implementations before paper published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83 implementations currently listed on Raft home page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&gt;10 versions in production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Taught in graduate OS classes</a:t>
            </a:r>
          </a:p>
          <a:p>
            <a:pPr lvl="1"/>
            <a:r>
              <a:rPr lang="en-US" dirty="0" smtClean="0"/>
              <a:t>MIT, Stanford, Washington</a:t>
            </a:r>
            <a:r>
              <a:rPr lang="en-US" dirty="0"/>
              <a:t>, Harvard, Duke</a:t>
            </a:r>
            <a:r>
              <a:rPr lang="en-US" dirty="0" smtClean="0"/>
              <a:t>, Brown, Colorado, ...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7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071"/>
    </mc:Choice>
    <mc:Fallback xmlns="">
      <p:transition spd="slow" advTm="159071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20040" y="1017270"/>
            <a:ext cx="8503920" cy="3611880"/>
          </a:xfrm>
        </p:spPr>
        <p:txBody>
          <a:bodyPr/>
          <a:lstStyle/>
          <a:p>
            <a:r>
              <a:rPr lang="en-US" sz="2000" dirty="0" smtClean="0"/>
              <a:t>Other aspects of Raft (see paper or Ongaro dissertation):</a:t>
            </a:r>
          </a:p>
          <a:p>
            <a:pPr lvl="1"/>
            <a:r>
              <a:rPr lang="en-US" sz="1800" dirty="0" smtClean="0"/>
              <a:t>Communication with clients (</a:t>
            </a:r>
            <a:r>
              <a:rPr lang="en-US" sz="1800" dirty="0" err="1" smtClean="0"/>
              <a:t>linearizability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Cluster liveness</a:t>
            </a:r>
          </a:p>
          <a:p>
            <a:pPr lvl="1"/>
            <a:r>
              <a:rPr lang="en-US" sz="1800" dirty="0" smtClean="0"/>
              <a:t>Log truncation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Other consensus algorithms:</a:t>
            </a:r>
          </a:p>
          <a:p>
            <a:pPr lvl="1"/>
            <a:r>
              <a:rPr lang="en-US" sz="1800" dirty="0" err="1" smtClean="0"/>
              <a:t>Viewstamped</a:t>
            </a:r>
            <a:r>
              <a:rPr lang="en-US" sz="1800" dirty="0" smtClean="0"/>
              <a:t> Replication (Oki &amp; </a:t>
            </a:r>
            <a:r>
              <a:rPr lang="en-US" sz="1800" dirty="0" err="1" smtClean="0"/>
              <a:t>Liskov</a:t>
            </a:r>
            <a:r>
              <a:rPr lang="en-US" sz="1800" dirty="0" smtClean="0"/>
              <a:t>, MIT)</a:t>
            </a:r>
          </a:p>
          <a:p>
            <a:pPr lvl="1"/>
            <a:r>
              <a:rPr lang="en-US" sz="1800" dirty="0" err="1" smtClean="0"/>
              <a:t>ZooKeeper</a:t>
            </a:r>
            <a:r>
              <a:rPr lang="en-US" sz="1800" dirty="0" smtClean="0"/>
              <a:t> (Hunt, </a:t>
            </a:r>
            <a:r>
              <a:rPr lang="en-US" sz="1800" dirty="0" err="1" smtClean="0"/>
              <a:t>Konar</a:t>
            </a:r>
            <a:r>
              <a:rPr lang="en-US" sz="1800" dirty="0" smtClean="0"/>
              <a:t>, </a:t>
            </a:r>
            <a:r>
              <a:rPr lang="en-US" sz="1800" dirty="0" err="1" smtClean="0"/>
              <a:t>Junqueira</a:t>
            </a:r>
            <a:r>
              <a:rPr lang="en-US" sz="1800" dirty="0" smtClean="0"/>
              <a:t>, Read, Yahoo!)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359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20040" y="925830"/>
            <a:ext cx="8503920" cy="3703320"/>
          </a:xfrm>
        </p:spPr>
        <p:txBody>
          <a:bodyPr/>
          <a:lstStyle/>
          <a:p>
            <a:r>
              <a:rPr lang="en-US" sz="2000" dirty="0" smtClean="0"/>
              <a:t>Understandability deserves more emphasis in algorithm design</a:t>
            </a:r>
          </a:p>
          <a:p>
            <a:pPr lvl="1"/>
            <a:r>
              <a:rPr lang="en-US" dirty="0" smtClean="0"/>
              <a:t>Decompose the problem</a:t>
            </a:r>
          </a:p>
          <a:p>
            <a:pPr lvl="1"/>
            <a:r>
              <a:rPr lang="en-US" dirty="0" smtClean="0"/>
              <a:t>Minimize state space</a:t>
            </a:r>
            <a:endParaRPr lang="en-US" sz="2000" dirty="0" smtClean="0"/>
          </a:p>
          <a:p>
            <a:pPr>
              <a:spcBef>
                <a:spcPts val="1800"/>
              </a:spcBef>
            </a:pPr>
            <a:r>
              <a:rPr lang="en-US" sz="2000" dirty="0" smtClean="0"/>
              <a:t>Making a system simpler can have high impact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Raft better than </a:t>
            </a:r>
            <a:r>
              <a:rPr lang="en-US" sz="2000" dirty="0" err="1" smtClean="0"/>
              <a:t>Paxos</a:t>
            </a:r>
            <a:r>
              <a:rPr lang="en-US" sz="2000" dirty="0" smtClean="0"/>
              <a:t> for teaching and implementation:</a:t>
            </a:r>
          </a:p>
          <a:p>
            <a:pPr lvl="1"/>
            <a:r>
              <a:rPr lang="en-US" sz="1800" dirty="0" smtClean="0"/>
              <a:t>Easier to understand</a:t>
            </a:r>
          </a:p>
          <a:p>
            <a:pPr lvl="1"/>
            <a:r>
              <a:rPr lang="en-US" sz="1800" dirty="0" smtClean="0"/>
              <a:t>More complete</a:t>
            </a:r>
          </a:p>
        </p:txBody>
      </p:sp>
    </p:spTree>
    <p:extLst>
      <p:ext uri="{BB962C8B-B14F-4D97-AF65-F5344CB8AC3E}">
        <p14:creationId xmlns:p14="http://schemas.microsoft.com/office/powerpoint/2010/main" val="114417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03"/>
    </mc:Choice>
    <mc:Fallback xmlns="">
      <p:transition spd="slow" advTm="5250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29,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“Raft”?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45720" y="-80010"/>
            <a:ext cx="9189720" cy="2834640"/>
          </a:xfrm>
          <a:prstGeom prst="rect">
            <a:avLst/>
          </a:prstGeom>
          <a:solidFill>
            <a:srgbClr val="D8F6F5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0" y="2708910"/>
            <a:ext cx="9144000" cy="2434590"/>
          </a:xfrm>
          <a:prstGeom prst="rect">
            <a:avLst/>
          </a:prstGeom>
          <a:solidFill>
            <a:srgbClr val="73DFDC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1026" name="Picture 2" descr="https://raft.github.io/logo/annie-sol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2205990"/>
            <a:ext cx="3156004" cy="300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reeform 26"/>
          <p:cNvSpPr/>
          <p:nvPr/>
        </p:nvSpPr>
        <p:spPr>
          <a:xfrm>
            <a:off x="502920" y="1286021"/>
            <a:ext cx="1966801" cy="691370"/>
          </a:xfrm>
          <a:custGeom>
            <a:avLst/>
            <a:gdLst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57075 h 787288"/>
              <a:gd name="connsiteX1" fmla="*/ 1857810 w 2009620"/>
              <a:gd name="connsiteY1" fmla="*/ 757075 h 787288"/>
              <a:gd name="connsiteX2" fmla="*/ 1799027 w 2009620"/>
              <a:gd name="connsiteY2" fmla="*/ 508881 h 787288"/>
              <a:gd name="connsiteX3" fmla="*/ 1420204 w 2009620"/>
              <a:gd name="connsiteY3" fmla="*/ 326001 h 787288"/>
              <a:gd name="connsiteX4" fmla="*/ 1054444 w 2009620"/>
              <a:gd name="connsiteY4" fmla="*/ 45149 h 787288"/>
              <a:gd name="connsiteX5" fmla="*/ 682152 w 2009620"/>
              <a:gd name="connsiteY5" fmla="*/ 306406 h 787288"/>
              <a:gd name="connsiteX6" fmla="*/ 283735 w 2009620"/>
              <a:gd name="connsiteY6" fmla="*/ 521943 h 787288"/>
              <a:gd name="connsiteX7" fmla="*/ 113918 w 2009620"/>
              <a:gd name="connsiteY7" fmla="*/ 757075 h 787288"/>
              <a:gd name="connsiteX0" fmla="*/ 113918 w 2009620"/>
              <a:gd name="connsiteY0" fmla="*/ 768890 h 799103"/>
              <a:gd name="connsiteX1" fmla="*/ 1857810 w 2009620"/>
              <a:gd name="connsiteY1" fmla="*/ 768890 h 799103"/>
              <a:gd name="connsiteX2" fmla="*/ 1799027 w 2009620"/>
              <a:gd name="connsiteY2" fmla="*/ 520696 h 799103"/>
              <a:gd name="connsiteX3" fmla="*/ 1420204 w 2009620"/>
              <a:gd name="connsiteY3" fmla="*/ 337816 h 799103"/>
              <a:gd name="connsiteX4" fmla="*/ 1054444 w 2009620"/>
              <a:gd name="connsiteY4" fmla="*/ 56964 h 799103"/>
              <a:gd name="connsiteX5" fmla="*/ 682152 w 2009620"/>
              <a:gd name="connsiteY5" fmla="*/ 318221 h 799103"/>
              <a:gd name="connsiteX6" fmla="*/ 283735 w 2009620"/>
              <a:gd name="connsiteY6" fmla="*/ 533758 h 799103"/>
              <a:gd name="connsiteX7" fmla="*/ 113918 w 2009620"/>
              <a:gd name="connsiteY7" fmla="*/ 768890 h 799103"/>
              <a:gd name="connsiteX0" fmla="*/ 113918 w 2009620"/>
              <a:gd name="connsiteY0" fmla="*/ 768890 h 799103"/>
              <a:gd name="connsiteX1" fmla="*/ 1857810 w 2009620"/>
              <a:gd name="connsiteY1" fmla="*/ 768890 h 799103"/>
              <a:gd name="connsiteX2" fmla="*/ 1799027 w 2009620"/>
              <a:gd name="connsiteY2" fmla="*/ 520696 h 799103"/>
              <a:gd name="connsiteX3" fmla="*/ 1420204 w 2009620"/>
              <a:gd name="connsiteY3" fmla="*/ 337816 h 799103"/>
              <a:gd name="connsiteX4" fmla="*/ 1054444 w 2009620"/>
              <a:gd name="connsiteY4" fmla="*/ 56964 h 799103"/>
              <a:gd name="connsiteX5" fmla="*/ 682152 w 2009620"/>
              <a:gd name="connsiteY5" fmla="*/ 318221 h 799103"/>
              <a:gd name="connsiteX6" fmla="*/ 283735 w 2009620"/>
              <a:gd name="connsiteY6" fmla="*/ 533758 h 799103"/>
              <a:gd name="connsiteX7" fmla="*/ 113918 w 2009620"/>
              <a:gd name="connsiteY7" fmla="*/ 768890 h 799103"/>
              <a:gd name="connsiteX0" fmla="*/ 113918 w 2009620"/>
              <a:gd name="connsiteY0" fmla="*/ 783792 h 814005"/>
              <a:gd name="connsiteX1" fmla="*/ 1857810 w 2009620"/>
              <a:gd name="connsiteY1" fmla="*/ 783792 h 814005"/>
              <a:gd name="connsiteX2" fmla="*/ 1799027 w 2009620"/>
              <a:gd name="connsiteY2" fmla="*/ 535598 h 814005"/>
              <a:gd name="connsiteX3" fmla="*/ 1420204 w 2009620"/>
              <a:gd name="connsiteY3" fmla="*/ 352718 h 814005"/>
              <a:gd name="connsiteX4" fmla="*/ 1054444 w 2009620"/>
              <a:gd name="connsiteY4" fmla="*/ 71866 h 814005"/>
              <a:gd name="connsiteX5" fmla="*/ 682152 w 2009620"/>
              <a:gd name="connsiteY5" fmla="*/ 333123 h 814005"/>
              <a:gd name="connsiteX6" fmla="*/ 283735 w 2009620"/>
              <a:gd name="connsiteY6" fmla="*/ 548660 h 814005"/>
              <a:gd name="connsiteX7" fmla="*/ 113918 w 2009620"/>
              <a:gd name="connsiteY7" fmla="*/ 783792 h 814005"/>
              <a:gd name="connsiteX0" fmla="*/ 113918 w 2009620"/>
              <a:gd name="connsiteY0" fmla="*/ 783792 h 814005"/>
              <a:gd name="connsiteX1" fmla="*/ 1857810 w 2009620"/>
              <a:gd name="connsiteY1" fmla="*/ 783792 h 814005"/>
              <a:gd name="connsiteX2" fmla="*/ 1799027 w 2009620"/>
              <a:gd name="connsiteY2" fmla="*/ 535598 h 814005"/>
              <a:gd name="connsiteX3" fmla="*/ 1420204 w 2009620"/>
              <a:gd name="connsiteY3" fmla="*/ 352718 h 814005"/>
              <a:gd name="connsiteX4" fmla="*/ 1054444 w 2009620"/>
              <a:gd name="connsiteY4" fmla="*/ 71866 h 814005"/>
              <a:gd name="connsiteX5" fmla="*/ 682152 w 2009620"/>
              <a:gd name="connsiteY5" fmla="*/ 333123 h 814005"/>
              <a:gd name="connsiteX6" fmla="*/ 283735 w 2009620"/>
              <a:gd name="connsiteY6" fmla="*/ 548660 h 814005"/>
              <a:gd name="connsiteX7" fmla="*/ 113918 w 2009620"/>
              <a:gd name="connsiteY7" fmla="*/ 783792 h 814005"/>
              <a:gd name="connsiteX0" fmla="*/ 124339 w 2020041"/>
              <a:gd name="connsiteY0" fmla="*/ 783792 h 819016"/>
              <a:gd name="connsiteX1" fmla="*/ 1868231 w 2020041"/>
              <a:gd name="connsiteY1" fmla="*/ 783792 h 819016"/>
              <a:gd name="connsiteX2" fmla="*/ 1809448 w 2020041"/>
              <a:gd name="connsiteY2" fmla="*/ 535598 h 819016"/>
              <a:gd name="connsiteX3" fmla="*/ 1430625 w 2020041"/>
              <a:gd name="connsiteY3" fmla="*/ 352718 h 819016"/>
              <a:gd name="connsiteX4" fmla="*/ 1064865 w 2020041"/>
              <a:gd name="connsiteY4" fmla="*/ 71866 h 819016"/>
              <a:gd name="connsiteX5" fmla="*/ 692573 w 2020041"/>
              <a:gd name="connsiteY5" fmla="*/ 333123 h 819016"/>
              <a:gd name="connsiteX6" fmla="*/ 261499 w 2020041"/>
              <a:gd name="connsiteY6" fmla="*/ 470283 h 819016"/>
              <a:gd name="connsiteX7" fmla="*/ 124339 w 2020041"/>
              <a:gd name="connsiteY7" fmla="*/ 783792 h 819016"/>
              <a:gd name="connsiteX0" fmla="*/ 124339 w 2020041"/>
              <a:gd name="connsiteY0" fmla="*/ 676874 h 712098"/>
              <a:gd name="connsiteX1" fmla="*/ 1868231 w 2020041"/>
              <a:gd name="connsiteY1" fmla="*/ 676874 h 712098"/>
              <a:gd name="connsiteX2" fmla="*/ 1809448 w 2020041"/>
              <a:gd name="connsiteY2" fmla="*/ 428680 h 712098"/>
              <a:gd name="connsiteX3" fmla="*/ 1430625 w 2020041"/>
              <a:gd name="connsiteY3" fmla="*/ 245800 h 712098"/>
              <a:gd name="connsiteX4" fmla="*/ 1143242 w 2020041"/>
              <a:gd name="connsiteY4" fmla="*/ 102108 h 712098"/>
              <a:gd name="connsiteX5" fmla="*/ 692573 w 2020041"/>
              <a:gd name="connsiteY5" fmla="*/ 226205 h 712098"/>
              <a:gd name="connsiteX6" fmla="*/ 261499 w 2020041"/>
              <a:gd name="connsiteY6" fmla="*/ 363365 h 712098"/>
              <a:gd name="connsiteX7" fmla="*/ 124339 w 2020041"/>
              <a:gd name="connsiteY7" fmla="*/ 676874 h 712098"/>
              <a:gd name="connsiteX0" fmla="*/ 124339 w 2020041"/>
              <a:gd name="connsiteY0" fmla="*/ 678833 h 714057"/>
              <a:gd name="connsiteX1" fmla="*/ 1868231 w 2020041"/>
              <a:gd name="connsiteY1" fmla="*/ 678833 h 714057"/>
              <a:gd name="connsiteX2" fmla="*/ 1809448 w 2020041"/>
              <a:gd name="connsiteY2" fmla="*/ 430639 h 714057"/>
              <a:gd name="connsiteX3" fmla="*/ 1430625 w 2020041"/>
              <a:gd name="connsiteY3" fmla="*/ 247759 h 714057"/>
              <a:gd name="connsiteX4" fmla="*/ 1143242 w 2020041"/>
              <a:gd name="connsiteY4" fmla="*/ 104067 h 714057"/>
              <a:gd name="connsiteX5" fmla="*/ 633790 w 2020041"/>
              <a:gd name="connsiteY5" fmla="*/ 221632 h 714057"/>
              <a:gd name="connsiteX6" fmla="*/ 261499 w 2020041"/>
              <a:gd name="connsiteY6" fmla="*/ 365324 h 714057"/>
              <a:gd name="connsiteX7" fmla="*/ 124339 w 2020041"/>
              <a:gd name="connsiteY7" fmla="*/ 678833 h 714057"/>
              <a:gd name="connsiteX0" fmla="*/ 133047 w 2028749"/>
              <a:gd name="connsiteY0" fmla="*/ 678833 h 702381"/>
              <a:gd name="connsiteX1" fmla="*/ 1876939 w 2028749"/>
              <a:gd name="connsiteY1" fmla="*/ 678833 h 702381"/>
              <a:gd name="connsiteX2" fmla="*/ 1818156 w 2028749"/>
              <a:gd name="connsiteY2" fmla="*/ 430639 h 702381"/>
              <a:gd name="connsiteX3" fmla="*/ 1439333 w 2028749"/>
              <a:gd name="connsiteY3" fmla="*/ 247759 h 702381"/>
              <a:gd name="connsiteX4" fmla="*/ 1151950 w 2028749"/>
              <a:gd name="connsiteY4" fmla="*/ 104067 h 702381"/>
              <a:gd name="connsiteX5" fmla="*/ 642498 w 2028749"/>
              <a:gd name="connsiteY5" fmla="*/ 221632 h 702381"/>
              <a:gd name="connsiteX6" fmla="*/ 270207 w 2028749"/>
              <a:gd name="connsiteY6" fmla="*/ 365324 h 702381"/>
              <a:gd name="connsiteX7" fmla="*/ 133047 w 2028749"/>
              <a:gd name="connsiteY7" fmla="*/ 678833 h 702381"/>
              <a:gd name="connsiteX0" fmla="*/ 133047 w 2028749"/>
              <a:gd name="connsiteY0" fmla="*/ 678833 h 689814"/>
              <a:gd name="connsiteX1" fmla="*/ 1876939 w 2028749"/>
              <a:gd name="connsiteY1" fmla="*/ 678833 h 689814"/>
              <a:gd name="connsiteX2" fmla="*/ 1818156 w 2028749"/>
              <a:gd name="connsiteY2" fmla="*/ 430639 h 689814"/>
              <a:gd name="connsiteX3" fmla="*/ 1439333 w 2028749"/>
              <a:gd name="connsiteY3" fmla="*/ 247759 h 689814"/>
              <a:gd name="connsiteX4" fmla="*/ 1151950 w 2028749"/>
              <a:gd name="connsiteY4" fmla="*/ 104067 h 689814"/>
              <a:gd name="connsiteX5" fmla="*/ 642498 w 2028749"/>
              <a:gd name="connsiteY5" fmla="*/ 221632 h 689814"/>
              <a:gd name="connsiteX6" fmla="*/ 270207 w 2028749"/>
              <a:gd name="connsiteY6" fmla="*/ 365324 h 689814"/>
              <a:gd name="connsiteX7" fmla="*/ 133047 w 2028749"/>
              <a:gd name="connsiteY7" fmla="*/ 678833 h 689814"/>
              <a:gd name="connsiteX0" fmla="*/ 133047 w 2028749"/>
              <a:gd name="connsiteY0" fmla="*/ 611525 h 622506"/>
              <a:gd name="connsiteX1" fmla="*/ 1876939 w 2028749"/>
              <a:gd name="connsiteY1" fmla="*/ 611525 h 622506"/>
              <a:gd name="connsiteX2" fmla="*/ 1818156 w 2028749"/>
              <a:gd name="connsiteY2" fmla="*/ 363331 h 622506"/>
              <a:gd name="connsiteX3" fmla="*/ 1439333 w 2028749"/>
              <a:gd name="connsiteY3" fmla="*/ 180451 h 622506"/>
              <a:gd name="connsiteX4" fmla="*/ 1112762 w 2028749"/>
              <a:gd name="connsiteY4" fmla="*/ 147793 h 622506"/>
              <a:gd name="connsiteX5" fmla="*/ 642498 w 2028749"/>
              <a:gd name="connsiteY5" fmla="*/ 154324 h 622506"/>
              <a:gd name="connsiteX6" fmla="*/ 270207 w 2028749"/>
              <a:gd name="connsiteY6" fmla="*/ 298016 h 622506"/>
              <a:gd name="connsiteX7" fmla="*/ 133047 w 2028749"/>
              <a:gd name="connsiteY7" fmla="*/ 611525 h 622506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439333 w 2028749"/>
              <a:gd name="connsiteY3" fmla="*/ 243628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439333 w 2028749"/>
              <a:gd name="connsiteY3" fmla="*/ 243628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50210"/>
              <a:gd name="connsiteY0" fmla="*/ 674702 h 685683"/>
              <a:gd name="connsiteX1" fmla="*/ 1876939 w 2050210"/>
              <a:gd name="connsiteY1" fmla="*/ 674702 h 685683"/>
              <a:gd name="connsiteX2" fmla="*/ 1818156 w 2050210"/>
              <a:gd name="connsiteY2" fmla="*/ 426508 h 685683"/>
              <a:gd name="connsiteX3" fmla="*/ 1511179 w 2050210"/>
              <a:gd name="connsiteY3" fmla="*/ 256690 h 685683"/>
              <a:gd name="connsiteX4" fmla="*/ 1112762 w 2050210"/>
              <a:gd name="connsiteY4" fmla="*/ 210970 h 685683"/>
              <a:gd name="connsiteX5" fmla="*/ 642498 w 2050210"/>
              <a:gd name="connsiteY5" fmla="*/ 217501 h 685683"/>
              <a:gd name="connsiteX6" fmla="*/ 270207 w 2050210"/>
              <a:gd name="connsiteY6" fmla="*/ 361193 h 685683"/>
              <a:gd name="connsiteX7" fmla="*/ 133047 w 2050210"/>
              <a:gd name="connsiteY7" fmla="*/ 674702 h 685683"/>
              <a:gd name="connsiteX0" fmla="*/ 133047 w 2016596"/>
              <a:gd name="connsiteY0" fmla="*/ 674702 h 685683"/>
              <a:gd name="connsiteX1" fmla="*/ 1876939 w 2016596"/>
              <a:gd name="connsiteY1" fmla="*/ 674702 h 685683"/>
              <a:gd name="connsiteX2" fmla="*/ 1818156 w 2016596"/>
              <a:gd name="connsiteY2" fmla="*/ 426508 h 685683"/>
              <a:gd name="connsiteX3" fmla="*/ 1511179 w 2016596"/>
              <a:gd name="connsiteY3" fmla="*/ 256690 h 685683"/>
              <a:gd name="connsiteX4" fmla="*/ 1112762 w 2016596"/>
              <a:gd name="connsiteY4" fmla="*/ 210970 h 685683"/>
              <a:gd name="connsiteX5" fmla="*/ 642498 w 2016596"/>
              <a:gd name="connsiteY5" fmla="*/ 217501 h 685683"/>
              <a:gd name="connsiteX6" fmla="*/ 270207 w 2016596"/>
              <a:gd name="connsiteY6" fmla="*/ 361193 h 685683"/>
              <a:gd name="connsiteX7" fmla="*/ 133047 w 2016596"/>
              <a:gd name="connsiteY7" fmla="*/ 674702 h 685683"/>
              <a:gd name="connsiteX0" fmla="*/ 133047 w 2042086"/>
              <a:gd name="connsiteY0" fmla="*/ 674702 h 685683"/>
              <a:gd name="connsiteX1" fmla="*/ 1876939 w 2042086"/>
              <a:gd name="connsiteY1" fmla="*/ 674702 h 685683"/>
              <a:gd name="connsiteX2" fmla="*/ 1818156 w 2042086"/>
              <a:gd name="connsiteY2" fmla="*/ 426508 h 685683"/>
              <a:gd name="connsiteX3" fmla="*/ 1511179 w 2042086"/>
              <a:gd name="connsiteY3" fmla="*/ 256690 h 685683"/>
              <a:gd name="connsiteX4" fmla="*/ 1112762 w 2042086"/>
              <a:gd name="connsiteY4" fmla="*/ 210970 h 685683"/>
              <a:gd name="connsiteX5" fmla="*/ 642498 w 2042086"/>
              <a:gd name="connsiteY5" fmla="*/ 217501 h 685683"/>
              <a:gd name="connsiteX6" fmla="*/ 270207 w 2042086"/>
              <a:gd name="connsiteY6" fmla="*/ 361193 h 685683"/>
              <a:gd name="connsiteX7" fmla="*/ 133047 w 2042086"/>
              <a:gd name="connsiteY7" fmla="*/ 674702 h 685683"/>
              <a:gd name="connsiteX0" fmla="*/ 133047 w 2030583"/>
              <a:gd name="connsiteY0" fmla="*/ 674702 h 685683"/>
              <a:gd name="connsiteX1" fmla="*/ 1876939 w 2030583"/>
              <a:gd name="connsiteY1" fmla="*/ 674702 h 685683"/>
              <a:gd name="connsiteX2" fmla="*/ 1818156 w 2030583"/>
              <a:gd name="connsiteY2" fmla="*/ 426508 h 685683"/>
              <a:gd name="connsiteX3" fmla="*/ 1511179 w 2030583"/>
              <a:gd name="connsiteY3" fmla="*/ 256690 h 685683"/>
              <a:gd name="connsiteX4" fmla="*/ 1112762 w 2030583"/>
              <a:gd name="connsiteY4" fmla="*/ 210970 h 685683"/>
              <a:gd name="connsiteX5" fmla="*/ 642498 w 2030583"/>
              <a:gd name="connsiteY5" fmla="*/ 217501 h 685683"/>
              <a:gd name="connsiteX6" fmla="*/ 270207 w 2030583"/>
              <a:gd name="connsiteY6" fmla="*/ 361193 h 685683"/>
              <a:gd name="connsiteX7" fmla="*/ 133047 w 2030583"/>
              <a:gd name="connsiteY7" fmla="*/ 674702 h 685683"/>
              <a:gd name="connsiteX0" fmla="*/ 133047 w 2041859"/>
              <a:gd name="connsiteY0" fmla="*/ 674702 h 699176"/>
              <a:gd name="connsiteX1" fmla="*/ 1876939 w 2041859"/>
              <a:gd name="connsiteY1" fmla="*/ 674702 h 699176"/>
              <a:gd name="connsiteX2" fmla="*/ 1844281 w 2041859"/>
              <a:gd name="connsiteY2" fmla="*/ 413445 h 699176"/>
              <a:gd name="connsiteX3" fmla="*/ 1511179 w 2041859"/>
              <a:gd name="connsiteY3" fmla="*/ 256690 h 699176"/>
              <a:gd name="connsiteX4" fmla="*/ 1112762 w 2041859"/>
              <a:gd name="connsiteY4" fmla="*/ 210970 h 699176"/>
              <a:gd name="connsiteX5" fmla="*/ 642498 w 2041859"/>
              <a:gd name="connsiteY5" fmla="*/ 217501 h 699176"/>
              <a:gd name="connsiteX6" fmla="*/ 270207 w 2041859"/>
              <a:gd name="connsiteY6" fmla="*/ 361193 h 699176"/>
              <a:gd name="connsiteX7" fmla="*/ 133047 w 2041859"/>
              <a:gd name="connsiteY7" fmla="*/ 674702 h 699176"/>
              <a:gd name="connsiteX0" fmla="*/ 133047 w 2058459"/>
              <a:gd name="connsiteY0" fmla="*/ 674702 h 699176"/>
              <a:gd name="connsiteX1" fmla="*/ 1876939 w 2058459"/>
              <a:gd name="connsiteY1" fmla="*/ 674702 h 699176"/>
              <a:gd name="connsiteX2" fmla="*/ 1844281 w 2058459"/>
              <a:gd name="connsiteY2" fmla="*/ 413445 h 699176"/>
              <a:gd name="connsiteX3" fmla="*/ 1511179 w 2058459"/>
              <a:gd name="connsiteY3" fmla="*/ 256690 h 699176"/>
              <a:gd name="connsiteX4" fmla="*/ 1112762 w 2058459"/>
              <a:gd name="connsiteY4" fmla="*/ 210970 h 699176"/>
              <a:gd name="connsiteX5" fmla="*/ 642498 w 2058459"/>
              <a:gd name="connsiteY5" fmla="*/ 217501 h 699176"/>
              <a:gd name="connsiteX6" fmla="*/ 270207 w 2058459"/>
              <a:gd name="connsiteY6" fmla="*/ 361193 h 699176"/>
              <a:gd name="connsiteX7" fmla="*/ 133047 w 2058459"/>
              <a:gd name="connsiteY7" fmla="*/ 674702 h 699176"/>
              <a:gd name="connsiteX0" fmla="*/ 133047 w 2016977"/>
              <a:gd name="connsiteY0" fmla="*/ 674702 h 684461"/>
              <a:gd name="connsiteX1" fmla="*/ 1876939 w 2016977"/>
              <a:gd name="connsiteY1" fmla="*/ 674702 h 684461"/>
              <a:gd name="connsiteX2" fmla="*/ 1844281 w 2016977"/>
              <a:gd name="connsiteY2" fmla="*/ 413445 h 684461"/>
              <a:gd name="connsiteX3" fmla="*/ 1511179 w 2016977"/>
              <a:gd name="connsiteY3" fmla="*/ 256690 h 684461"/>
              <a:gd name="connsiteX4" fmla="*/ 1112762 w 2016977"/>
              <a:gd name="connsiteY4" fmla="*/ 210970 h 684461"/>
              <a:gd name="connsiteX5" fmla="*/ 642498 w 2016977"/>
              <a:gd name="connsiteY5" fmla="*/ 217501 h 684461"/>
              <a:gd name="connsiteX6" fmla="*/ 270207 w 2016977"/>
              <a:gd name="connsiteY6" fmla="*/ 361193 h 684461"/>
              <a:gd name="connsiteX7" fmla="*/ 133047 w 2016977"/>
              <a:gd name="connsiteY7" fmla="*/ 674702 h 684461"/>
              <a:gd name="connsiteX0" fmla="*/ 133047 w 2016977"/>
              <a:gd name="connsiteY0" fmla="*/ 660042 h 669801"/>
              <a:gd name="connsiteX1" fmla="*/ 1876939 w 2016977"/>
              <a:gd name="connsiteY1" fmla="*/ 660042 h 669801"/>
              <a:gd name="connsiteX2" fmla="*/ 1844281 w 2016977"/>
              <a:gd name="connsiteY2" fmla="*/ 398785 h 669801"/>
              <a:gd name="connsiteX3" fmla="*/ 1511179 w 2016977"/>
              <a:gd name="connsiteY3" fmla="*/ 242030 h 669801"/>
              <a:gd name="connsiteX4" fmla="*/ 1112762 w 2016977"/>
              <a:gd name="connsiteY4" fmla="*/ 196310 h 669801"/>
              <a:gd name="connsiteX5" fmla="*/ 524932 w 2016977"/>
              <a:gd name="connsiteY5" fmla="*/ 242030 h 669801"/>
              <a:gd name="connsiteX6" fmla="*/ 270207 w 2016977"/>
              <a:gd name="connsiteY6" fmla="*/ 346533 h 669801"/>
              <a:gd name="connsiteX7" fmla="*/ 133047 w 2016977"/>
              <a:gd name="connsiteY7" fmla="*/ 660042 h 669801"/>
              <a:gd name="connsiteX0" fmla="*/ 143151 w 2027081"/>
              <a:gd name="connsiteY0" fmla="*/ 660042 h 680398"/>
              <a:gd name="connsiteX1" fmla="*/ 1887043 w 2027081"/>
              <a:gd name="connsiteY1" fmla="*/ 660042 h 680398"/>
              <a:gd name="connsiteX2" fmla="*/ 1854385 w 2027081"/>
              <a:gd name="connsiteY2" fmla="*/ 398785 h 680398"/>
              <a:gd name="connsiteX3" fmla="*/ 1521283 w 2027081"/>
              <a:gd name="connsiteY3" fmla="*/ 242030 h 680398"/>
              <a:gd name="connsiteX4" fmla="*/ 1122866 w 2027081"/>
              <a:gd name="connsiteY4" fmla="*/ 196310 h 680398"/>
              <a:gd name="connsiteX5" fmla="*/ 535036 w 2027081"/>
              <a:gd name="connsiteY5" fmla="*/ 242030 h 680398"/>
              <a:gd name="connsiteX6" fmla="*/ 228060 w 2027081"/>
              <a:gd name="connsiteY6" fmla="*/ 398785 h 680398"/>
              <a:gd name="connsiteX7" fmla="*/ 143151 w 2027081"/>
              <a:gd name="connsiteY7" fmla="*/ 660042 h 680398"/>
              <a:gd name="connsiteX0" fmla="*/ 125791 w 2009721"/>
              <a:gd name="connsiteY0" fmla="*/ 660042 h 680398"/>
              <a:gd name="connsiteX1" fmla="*/ 1869683 w 2009721"/>
              <a:gd name="connsiteY1" fmla="*/ 660042 h 680398"/>
              <a:gd name="connsiteX2" fmla="*/ 1837025 w 2009721"/>
              <a:gd name="connsiteY2" fmla="*/ 398785 h 680398"/>
              <a:gd name="connsiteX3" fmla="*/ 1503923 w 2009721"/>
              <a:gd name="connsiteY3" fmla="*/ 242030 h 680398"/>
              <a:gd name="connsiteX4" fmla="*/ 1105506 w 2009721"/>
              <a:gd name="connsiteY4" fmla="*/ 196310 h 680398"/>
              <a:gd name="connsiteX5" fmla="*/ 517676 w 2009721"/>
              <a:gd name="connsiteY5" fmla="*/ 242030 h 680398"/>
              <a:gd name="connsiteX6" fmla="*/ 210700 w 2009721"/>
              <a:gd name="connsiteY6" fmla="*/ 398785 h 680398"/>
              <a:gd name="connsiteX7" fmla="*/ 125791 w 2009721"/>
              <a:gd name="connsiteY7" fmla="*/ 660042 h 680398"/>
              <a:gd name="connsiteX0" fmla="*/ 99665 w 1983595"/>
              <a:gd name="connsiteY0" fmla="*/ 660042 h 677502"/>
              <a:gd name="connsiteX1" fmla="*/ 1843557 w 1983595"/>
              <a:gd name="connsiteY1" fmla="*/ 660042 h 677502"/>
              <a:gd name="connsiteX2" fmla="*/ 1810899 w 1983595"/>
              <a:gd name="connsiteY2" fmla="*/ 398785 h 677502"/>
              <a:gd name="connsiteX3" fmla="*/ 1477797 w 1983595"/>
              <a:gd name="connsiteY3" fmla="*/ 242030 h 677502"/>
              <a:gd name="connsiteX4" fmla="*/ 1079380 w 1983595"/>
              <a:gd name="connsiteY4" fmla="*/ 196310 h 677502"/>
              <a:gd name="connsiteX5" fmla="*/ 491550 w 1983595"/>
              <a:gd name="connsiteY5" fmla="*/ 242030 h 677502"/>
              <a:gd name="connsiteX6" fmla="*/ 184574 w 1983595"/>
              <a:gd name="connsiteY6" fmla="*/ 398785 h 677502"/>
              <a:gd name="connsiteX7" fmla="*/ 99665 w 1983595"/>
              <a:gd name="connsiteY7" fmla="*/ 660042 h 677502"/>
              <a:gd name="connsiteX0" fmla="*/ 99665 w 1983595"/>
              <a:gd name="connsiteY0" fmla="*/ 653409 h 670869"/>
              <a:gd name="connsiteX1" fmla="*/ 1843557 w 1983595"/>
              <a:gd name="connsiteY1" fmla="*/ 653409 h 670869"/>
              <a:gd name="connsiteX2" fmla="*/ 1810899 w 1983595"/>
              <a:gd name="connsiteY2" fmla="*/ 392152 h 670869"/>
              <a:gd name="connsiteX3" fmla="*/ 1477797 w 1983595"/>
              <a:gd name="connsiteY3" fmla="*/ 235397 h 670869"/>
              <a:gd name="connsiteX4" fmla="*/ 1079380 w 1983595"/>
              <a:gd name="connsiteY4" fmla="*/ 189677 h 670869"/>
              <a:gd name="connsiteX5" fmla="*/ 759340 w 1983595"/>
              <a:gd name="connsiteY5" fmla="*/ 267 h 670869"/>
              <a:gd name="connsiteX6" fmla="*/ 491550 w 1983595"/>
              <a:gd name="connsiteY6" fmla="*/ 235397 h 670869"/>
              <a:gd name="connsiteX7" fmla="*/ 184574 w 1983595"/>
              <a:gd name="connsiteY7" fmla="*/ 392152 h 670869"/>
              <a:gd name="connsiteX8" fmla="*/ 99665 w 1983595"/>
              <a:gd name="connsiteY8" fmla="*/ 653409 h 670869"/>
              <a:gd name="connsiteX0" fmla="*/ 99665 w 1983595"/>
              <a:gd name="connsiteY0" fmla="*/ 653409 h 670869"/>
              <a:gd name="connsiteX1" fmla="*/ 1843557 w 1983595"/>
              <a:gd name="connsiteY1" fmla="*/ 653409 h 670869"/>
              <a:gd name="connsiteX2" fmla="*/ 1810899 w 1983595"/>
              <a:gd name="connsiteY2" fmla="*/ 392152 h 670869"/>
              <a:gd name="connsiteX3" fmla="*/ 1477797 w 1983595"/>
              <a:gd name="connsiteY3" fmla="*/ 235397 h 670869"/>
              <a:gd name="connsiteX4" fmla="*/ 1079380 w 1983595"/>
              <a:gd name="connsiteY4" fmla="*/ 189677 h 670869"/>
              <a:gd name="connsiteX5" fmla="*/ 759340 w 1983595"/>
              <a:gd name="connsiteY5" fmla="*/ 267 h 670869"/>
              <a:gd name="connsiteX6" fmla="*/ 491550 w 1983595"/>
              <a:gd name="connsiteY6" fmla="*/ 235397 h 670869"/>
              <a:gd name="connsiteX7" fmla="*/ 184574 w 1983595"/>
              <a:gd name="connsiteY7" fmla="*/ 392152 h 670869"/>
              <a:gd name="connsiteX8" fmla="*/ 99665 w 1983595"/>
              <a:gd name="connsiteY8" fmla="*/ 653409 h 670869"/>
              <a:gd name="connsiteX0" fmla="*/ 99665 w 1983595"/>
              <a:gd name="connsiteY0" fmla="*/ 612836 h 630296"/>
              <a:gd name="connsiteX1" fmla="*/ 1843557 w 1983595"/>
              <a:gd name="connsiteY1" fmla="*/ 612836 h 630296"/>
              <a:gd name="connsiteX2" fmla="*/ 1810899 w 1983595"/>
              <a:gd name="connsiteY2" fmla="*/ 351579 h 630296"/>
              <a:gd name="connsiteX3" fmla="*/ 1477797 w 1983595"/>
              <a:gd name="connsiteY3" fmla="*/ 194824 h 630296"/>
              <a:gd name="connsiteX4" fmla="*/ 1079380 w 1983595"/>
              <a:gd name="connsiteY4" fmla="*/ 149104 h 630296"/>
              <a:gd name="connsiteX5" fmla="*/ 765872 w 1983595"/>
              <a:gd name="connsiteY5" fmla="*/ 31539 h 630296"/>
              <a:gd name="connsiteX6" fmla="*/ 491550 w 1983595"/>
              <a:gd name="connsiteY6" fmla="*/ 194824 h 630296"/>
              <a:gd name="connsiteX7" fmla="*/ 184574 w 1983595"/>
              <a:gd name="connsiteY7" fmla="*/ 351579 h 630296"/>
              <a:gd name="connsiteX8" fmla="*/ 99665 w 1983595"/>
              <a:gd name="connsiteY8" fmla="*/ 612836 h 630296"/>
              <a:gd name="connsiteX0" fmla="*/ 99665 w 1983595"/>
              <a:gd name="connsiteY0" fmla="*/ 612836 h 630296"/>
              <a:gd name="connsiteX1" fmla="*/ 1843557 w 1983595"/>
              <a:gd name="connsiteY1" fmla="*/ 612836 h 630296"/>
              <a:gd name="connsiteX2" fmla="*/ 1810899 w 1983595"/>
              <a:gd name="connsiteY2" fmla="*/ 351579 h 630296"/>
              <a:gd name="connsiteX3" fmla="*/ 1477797 w 1983595"/>
              <a:gd name="connsiteY3" fmla="*/ 194824 h 630296"/>
              <a:gd name="connsiteX4" fmla="*/ 1079380 w 1983595"/>
              <a:gd name="connsiteY4" fmla="*/ 149104 h 630296"/>
              <a:gd name="connsiteX5" fmla="*/ 765872 w 1983595"/>
              <a:gd name="connsiteY5" fmla="*/ 31539 h 630296"/>
              <a:gd name="connsiteX6" fmla="*/ 491550 w 1983595"/>
              <a:gd name="connsiteY6" fmla="*/ 194824 h 630296"/>
              <a:gd name="connsiteX7" fmla="*/ 184574 w 1983595"/>
              <a:gd name="connsiteY7" fmla="*/ 351579 h 630296"/>
              <a:gd name="connsiteX8" fmla="*/ 99665 w 1983595"/>
              <a:gd name="connsiteY8" fmla="*/ 612836 h 630296"/>
              <a:gd name="connsiteX0" fmla="*/ 99665 w 1983595"/>
              <a:gd name="connsiteY0" fmla="*/ 622674 h 640134"/>
              <a:gd name="connsiteX1" fmla="*/ 1843557 w 1983595"/>
              <a:gd name="connsiteY1" fmla="*/ 622674 h 640134"/>
              <a:gd name="connsiteX2" fmla="*/ 1810899 w 1983595"/>
              <a:gd name="connsiteY2" fmla="*/ 361417 h 640134"/>
              <a:gd name="connsiteX3" fmla="*/ 1477797 w 1983595"/>
              <a:gd name="connsiteY3" fmla="*/ 204662 h 640134"/>
              <a:gd name="connsiteX4" fmla="*/ 1079380 w 1983595"/>
              <a:gd name="connsiteY4" fmla="*/ 158942 h 640134"/>
              <a:gd name="connsiteX5" fmla="*/ 765872 w 1983595"/>
              <a:gd name="connsiteY5" fmla="*/ 41377 h 640134"/>
              <a:gd name="connsiteX6" fmla="*/ 491550 w 1983595"/>
              <a:gd name="connsiteY6" fmla="*/ 204662 h 640134"/>
              <a:gd name="connsiteX7" fmla="*/ 184574 w 1983595"/>
              <a:gd name="connsiteY7" fmla="*/ 361417 h 640134"/>
              <a:gd name="connsiteX8" fmla="*/ 99665 w 1983595"/>
              <a:gd name="connsiteY8" fmla="*/ 622674 h 640134"/>
              <a:gd name="connsiteX0" fmla="*/ 99665 w 1983595"/>
              <a:gd name="connsiteY0" fmla="*/ 646068 h 663528"/>
              <a:gd name="connsiteX1" fmla="*/ 1843557 w 1983595"/>
              <a:gd name="connsiteY1" fmla="*/ 646068 h 663528"/>
              <a:gd name="connsiteX2" fmla="*/ 1810899 w 1983595"/>
              <a:gd name="connsiteY2" fmla="*/ 384811 h 663528"/>
              <a:gd name="connsiteX3" fmla="*/ 1477797 w 1983595"/>
              <a:gd name="connsiteY3" fmla="*/ 228056 h 663528"/>
              <a:gd name="connsiteX4" fmla="*/ 1079380 w 1983595"/>
              <a:gd name="connsiteY4" fmla="*/ 182336 h 663528"/>
              <a:gd name="connsiteX5" fmla="*/ 765872 w 1983595"/>
              <a:gd name="connsiteY5" fmla="*/ 64771 h 663528"/>
              <a:gd name="connsiteX6" fmla="*/ 491550 w 1983595"/>
              <a:gd name="connsiteY6" fmla="*/ 228056 h 663528"/>
              <a:gd name="connsiteX7" fmla="*/ 184574 w 1983595"/>
              <a:gd name="connsiteY7" fmla="*/ 384811 h 663528"/>
              <a:gd name="connsiteX8" fmla="*/ 99665 w 1983595"/>
              <a:gd name="connsiteY8" fmla="*/ 646068 h 663528"/>
              <a:gd name="connsiteX0" fmla="*/ 99665 w 1983595"/>
              <a:gd name="connsiteY0" fmla="*/ 647141 h 664601"/>
              <a:gd name="connsiteX1" fmla="*/ 1843557 w 1983595"/>
              <a:gd name="connsiteY1" fmla="*/ 647141 h 664601"/>
              <a:gd name="connsiteX2" fmla="*/ 1810899 w 1983595"/>
              <a:gd name="connsiteY2" fmla="*/ 385884 h 664601"/>
              <a:gd name="connsiteX3" fmla="*/ 1477797 w 1983595"/>
              <a:gd name="connsiteY3" fmla="*/ 229129 h 664601"/>
              <a:gd name="connsiteX4" fmla="*/ 1164289 w 1983595"/>
              <a:gd name="connsiteY4" fmla="*/ 176877 h 664601"/>
              <a:gd name="connsiteX5" fmla="*/ 765872 w 1983595"/>
              <a:gd name="connsiteY5" fmla="*/ 65844 h 664601"/>
              <a:gd name="connsiteX6" fmla="*/ 491550 w 1983595"/>
              <a:gd name="connsiteY6" fmla="*/ 229129 h 664601"/>
              <a:gd name="connsiteX7" fmla="*/ 184574 w 1983595"/>
              <a:gd name="connsiteY7" fmla="*/ 385884 h 664601"/>
              <a:gd name="connsiteX8" fmla="*/ 99665 w 1983595"/>
              <a:gd name="connsiteY8" fmla="*/ 647141 h 664601"/>
              <a:gd name="connsiteX0" fmla="*/ 99665 w 1983595"/>
              <a:gd name="connsiteY0" fmla="*/ 678691 h 696151"/>
              <a:gd name="connsiteX1" fmla="*/ 1843557 w 1983595"/>
              <a:gd name="connsiteY1" fmla="*/ 678691 h 696151"/>
              <a:gd name="connsiteX2" fmla="*/ 1810899 w 1983595"/>
              <a:gd name="connsiteY2" fmla="*/ 417434 h 696151"/>
              <a:gd name="connsiteX3" fmla="*/ 1477797 w 1983595"/>
              <a:gd name="connsiteY3" fmla="*/ 260679 h 696151"/>
              <a:gd name="connsiteX4" fmla="*/ 1164289 w 1983595"/>
              <a:gd name="connsiteY4" fmla="*/ 208427 h 696151"/>
              <a:gd name="connsiteX5" fmla="*/ 765872 w 1983595"/>
              <a:gd name="connsiteY5" fmla="*/ 97394 h 696151"/>
              <a:gd name="connsiteX6" fmla="*/ 491550 w 1983595"/>
              <a:gd name="connsiteY6" fmla="*/ 260679 h 696151"/>
              <a:gd name="connsiteX7" fmla="*/ 184574 w 1983595"/>
              <a:gd name="connsiteY7" fmla="*/ 417434 h 696151"/>
              <a:gd name="connsiteX8" fmla="*/ 99665 w 1983595"/>
              <a:gd name="connsiteY8" fmla="*/ 678691 h 696151"/>
              <a:gd name="connsiteX0" fmla="*/ 99665 w 1983595"/>
              <a:gd name="connsiteY0" fmla="*/ 678691 h 696151"/>
              <a:gd name="connsiteX1" fmla="*/ 1843557 w 1983595"/>
              <a:gd name="connsiteY1" fmla="*/ 678691 h 696151"/>
              <a:gd name="connsiteX2" fmla="*/ 1810899 w 1983595"/>
              <a:gd name="connsiteY2" fmla="*/ 417434 h 696151"/>
              <a:gd name="connsiteX3" fmla="*/ 1477797 w 1983595"/>
              <a:gd name="connsiteY3" fmla="*/ 260679 h 696151"/>
              <a:gd name="connsiteX4" fmla="*/ 1164289 w 1983595"/>
              <a:gd name="connsiteY4" fmla="*/ 208427 h 696151"/>
              <a:gd name="connsiteX5" fmla="*/ 765872 w 1983595"/>
              <a:gd name="connsiteY5" fmla="*/ 97394 h 696151"/>
              <a:gd name="connsiteX6" fmla="*/ 458893 w 1983595"/>
              <a:gd name="connsiteY6" fmla="*/ 280273 h 696151"/>
              <a:gd name="connsiteX7" fmla="*/ 184574 w 1983595"/>
              <a:gd name="connsiteY7" fmla="*/ 417434 h 696151"/>
              <a:gd name="connsiteX8" fmla="*/ 99665 w 1983595"/>
              <a:gd name="connsiteY8" fmla="*/ 678691 h 6961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38449 h 655909"/>
              <a:gd name="connsiteX1" fmla="*/ 1843557 w 1983595"/>
              <a:gd name="connsiteY1" fmla="*/ 638449 h 655909"/>
              <a:gd name="connsiteX2" fmla="*/ 1810899 w 1983595"/>
              <a:gd name="connsiteY2" fmla="*/ 377192 h 655909"/>
              <a:gd name="connsiteX3" fmla="*/ 1477797 w 1983595"/>
              <a:gd name="connsiteY3" fmla="*/ 220437 h 655909"/>
              <a:gd name="connsiteX4" fmla="*/ 1098975 w 1983595"/>
              <a:gd name="connsiteY4" fmla="*/ 226968 h 655909"/>
              <a:gd name="connsiteX5" fmla="*/ 720152 w 1983595"/>
              <a:gd name="connsiteY5" fmla="*/ 89809 h 655909"/>
              <a:gd name="connsiteX6" fmla="*/ 458893 w 1983595"/>
              <a:gd name="connsiteY6" fmla="*/ 240031 h 655909"/>
              <a:gd name="connsiteX7" fmla="*/ 184574 w 1983595"/>
              <a:gd name="connsiteY7" fmla="*/ 377192 h 655909"/>
              <a:gd name="connsiteX8" fmla="*/ 99665 w 1983595"/>
              <a:gd name="connsiteY8" fmla="*/ 638449 h 655909"/>
              <a:gd name="connsiteX0" fmla="*/ 99665 w 1983595"/>
              <a:gd name="connsiteY0" fmla="*/ 672662 h 690122"/>
              <a:gd name="connsiteX1" fmla="*/ 1843557 w 1983595"/>
              <a:gd name="connsiteY1" fmla="*/ 672662 h 690122"/>
              <a:gd name="connsiteX2" fmla="*/ 1810899 w 1983595"/>
              <a:gd name="connsiteY2" fmla="*/ 411405 h 690122"/>
              <a:gd name="connsiteX3" fmla="*/ 1477797 w 1983595"/>
              <a:gd name="connsiteY3" fmla="*/ 254650 h 690122"/>
              <a:gd name="connsiteX4" fmla="*/ 1098975 w 1983595"/>
              <a:gd name="connsiteY4" fmla="*/ 261181 h 690122"/>
              <a:gd name="connsiteX5" fmla="*/ 720152 w 1983595"/>
              <a:gd name="connsiteY5" fmla="*/ 124022 h 690122"/>
              <a:gd name="connsiteX6" fmla="*/ 458893 w 1983595"/>
              <a:gd name="connsiteY6" fmla="*/ 274244 h 690122"/>
              <a:gd name="connsiteX7" fmla="*/ 184574 w 1983595"/>
              <a:gd name="connsiteY7" fmla="*/ 411405 h 690122"/>
              <a:gd name="connsiteX8" fmla="*/ 99665 w 1983595"/>
              <a:gd name="connsiteY8" fmla="*/ 672662 h 690122"/>
              <a:gd name="connsiteX0" fmla="*/ 99665 w 1983595"/>
              <a:gd name="connsiteY0" fmla="*/ 672662 h 690122"/>
              <a:gd name="connsiteX1" fmla="*/ 1843557 w 1983595"/>
              <a:gd name="connsiteY1" fmla="*/ 672662 h 690122"/>
              <a:gd name="connsiteX2" fmla="*/ 1810899 w 1983595"/>
              <a:gd name="connsiteY2" fmla="*/ 411405 h 690122"/>
              <a:gd name="connsiteX3" fmla="*/ 1477797 w 1983595"/>
              <a:gd name="connsiteY3" fmla="*/ 254650 h 690122"/>
              <a:gd name="connsiteX4" fmla="*/ 1098975 w 1983595"/>
              <a:gd name="connsiteY4" fmla="*/ 261181 h 690122"/>
              <a:gd name="connsiteX5" fmla="*/ 720152 w 1983595"/>
              <a:gd name="connsiteY5" fmla="*/ 124022 h 690122"/>
              <a:gd name="connsiteX6" fmla="*/ 458893 w 1983595"/>
              <a:gd name="connsiteY6" fmla="*/ 274244 h 690122"/>
              <a:gd name="connsiteX7" fmla="*/ 184574 w 1983595"/>
              <a:gd name="connsiteY7" fmla="*/ 411405 h 690122"/>
              <a:gd name="connsiteX8" fmla="*/ 99665 w 1983595"/>
              <a:gd name="connsiteY8" fmla="*/ 672662 h 690122"/>
              <a:gd name="connsiteX0" fmla="*/ 99665 w 1983595"/>
              <a:gd name="connsiteY0" fmla="*/ 692333 h 709793"/>
              <a:gd name="connsiteX1" fmla="*/ 1843557 w 1983595"/>
              <a:gd name="connsiteY1" fmla="*/ 692333 h 709793"/>
              <a:gd name="connsiteX2" fmla="*/ 1810899 w 1983595"/>
              <a:gd name="connsiteY2" fmla="*/ 431076 h 709793"/>
              <a:gd name="connsiteX3" fmla="*/ 1477797 w 1983595"/>
              <a:gd name="connsiteY3" fmla="*/ 274321 h 709793"/>
              <a:gd name="connsiteX4" fmla="*/ 1098975 w 1983595"/>
              <a:gd name="connsiteY4" fmla="*/ 235132 h 709793"/>
              <a:gd name="connsiteX5" fmla="*/ 720152 w 1983595"/>
              <a:gd name="connsiteY5" fmla="*/ 143693 h 709793"/>
              <a:gd name="connsiteX6" fmla="*/ 458893 w 1983595"/>
              <a:gd name="connsiteY6" fmla="*/ 293915 h 709793"/>
              <a:gd name="connsiteX7" fmla="*/ 184574 w 1983595"/>
              <a:gd name="connsiteY7" fmla="*/ 431076 h 709793"/>
              <a:gd name="connsiteX8" fmla="*/ 99665 w 1983595"/>
              <a:gd name="connsiteY8" fmla="*/ 692333 h 709793"/>
              <a:gd name="connsiteX0" fmla="*/ 99665 w 1983595"/>
              <a:gd name="connsiteY0" fmla="*/ 692333 h 709793"/>
              <a:gd name="connsiteX1" fmla="*/ 1843557 w 1983595"/>
              <a:gd name="connsiteY1" fmla="*/ 692333 h 709793"/>
              <a:gd name="connsiteX2" fmla="*/ 1810899 w 1983595"/>
              <a:gd name="connsiteY2" fmla="*/ 431076 h 709793"/>
              <a:gd name="connsiteX3" fmla="*/ 1477797 w 1983595"/>
              <a:gd name="connsiteY3" fmla="*/ 274321 h 709793"/>
              <a:gd name="connsiteX4" fmla="*/ 1098975 w 1983595"/>
              <a:gd name="connsiteY4" fmla="*/ 235132 h 709793"/>
              <a:gd name="connsiteX5" fmla="*/ 720152 w 1983595"/>
              <a:gd name="connsiteY5" fmla="*/ 143693 h 709793"/>
              <a:gd name="connsiteX6" fmla="*/ 599570 w 1983595"/>
              <a:gd name="connsiteY6" fmla="*/ 188408 h 709793"/>
              <a:gd name="connsiteX7" fmla="*/ 184574 w 1983595"/>
              <a:gd name="connsiteY7" fmla="*/ 431076 h 709793"/>
              <a:gd name="connsiteX8" fmla="*/ 99665 w 1983595"/>
              <a:gd name="connsiteY8" fmla="*/ 692333 h 709793"/>
              <a:gd name="connsiteX0" fmla="*/ 99665 w 1983595"/>
              <a:gd name="connsiteY0" fmla="*/ 692333 h 709793"/>
              <a:gd name="connsiteX1" fmla="*/ 1843557 w 1983595"/>
              <a:gd name="connsiteY1" fmla="*/ 692333 h 709793"/>
              <a:gd name="connsiteX2" fmla="*/ 1810899 w 1983595"/>
              <a:gd name="connsiteY2" fmla="*/ 431076 h 709793"/>
              <a:gd name="connsiteX3" fmla="*/ 1477797 w 1983595"/>
              <a:gd name="connsiteY3" fmla="*/ 274321 h 709793"/>
              <a:gd name="connsiteX4" fmla="*/ 1098975 w 1983595"/>
              <a:gd name="connsiteY4" fmla="*/ 235132 h 709793"/>
              <a:gd name="connsiteX5" fmla="*/ 720152 w 1983595"/>
              <a:gd name="connsiteY5" fmla="*/ 143693 h 709793"/>
              <a:gd name="connsiteX6" fmla="*/ 599570 w 1983595"/>
              <a:gd name="connsiteY6" fmla="*/ 188408 h 709793"/>
              <a:gd name="connsiteX7" fmla="*/ 184574 w 1983595"/>
              <a:gd name="connsiteY7" fmla="*/ 431076 h 709793"/>
              <a:gd name="connsiteX8" fmla="*/ 99665 w 1983595"/>
              <a:gd name="connsiteY8" fmla="*/ 692333 h 709793"/>
              <a:gd name="connsiteX0" fmla="*/ 99665 w 1983595"/>
              <a:gd name="connsiteY0" fmla="*/ 692333 h 709793"/>
              <a:gd name="connsiteX1" fmla="*/ 1843557 w 1983595"/>
              <a:gd name="connsiteY1" fmla="*/ 692333 h 709793"/>
              <a:gd name="connsiteX2" fmla="*/ 1810899 w 1983595"/>
              <a:gd name="connsiteY2" fmla="*/ 431076 h 709793"/>
              <a:gd name="connsiteX3" fmla="*/ 1477797 w 1983595"/>
              <a:gd name="connsiteY3" fmla="*/ 274321 h 709793"/>
              <a:gd name="connsiteX4" fmla="*/ 1098975 w 1983595"/>
              <a:gd name="connsiteY4" fmla="*/ 235132 h 709793"/>
              <a:gd name="connsiteX5" fmla="*/ 720152 w 1983595"/>
              <a:gd name="connsiteY5" fmla="*/ 143693 h 709793"/>
              <a:gd name="connsiteX6" fmla="*/ 599570 w 1983595"/>
              <a:gd name="connsiteY6" fmla="*/ 188408 h 709793"/>
              <a:gd name="connsiteX7" fmla="*/ 184574 w 1983595"/>
              <a:gd name="connsiteY7" fmla="*/ 431076 h 709793"/>
              <a:gd name="connsiteX8" fmla="*/ 99665 w 1983595"/>
              <a:gd name="connsiteY8" fmla="*/ 692333 h 709793"/>
              <a:gd name="connsiteX0" fmla="*/ 99665 w 1983595"/>
              <a:gd name="connsiteY0" fmla="*/ 692333 h 709793"/>
              <a:gd name="connsiteX1" fmla="*/ 1843557 w 1983595"/>
              <a:gd name="connsiteY1" fmla="*/ 692333 h 709793"/>
              <a:gd name="connsiteX2" fmla="*/ 1810899 w 1983595"/>
              <a:gd name="connsiteY2" fmla="*/ 431076 h 709793"/>
              <a:gd name="connsiteX3" fmla="*/ 1477797 w 1983595"/>
              <a:gd name="connsiteY3" fmla="*/ 274321 h 709793"/>
              <a:gd name="connsiteX4" fmla="*/ 1098975 w 1983595"/>
              <a:gd name="connsiteY4" fmla="*/ 235132 h 709793"/>
              <a:gd name="connsiteX5" fmla="*/ 720152 w 1983595"/>
              <a:gd name="connsiteY5" fmla="*/ 143693 h 709793"/>
              <a:gd name="connsiteX6" fmla="*/ 599570 w 1983595"/>
              <a:gd name="connsiteY6" fmla="*/ 188408 h 709793"/>
              <a:gd name="connsiteX7" fmla="*/ 184574 w 1983595"/>
              <a:gd name="connsiteY7" fmla="*/ 431076 h 709793"/>
              <a:gd name="connsiteX8" fmla="*/ 99665 w 1983595"/>
              <a:gd name="connsiteY8" fmla="*/ 692333 h 709793"/>
              <a:gd name="connsiteX0" fmla="*/ 99665 w 1983595"/>
              <a:gd name="connsiteY0" fmla="*/ 692333 h 709793"/>
              <a:gd name="connsiteX1" fmla="*/ 1843557 w 1983595"/>
              <a:gd name="connsiteY1" fmla="*/ 692333 h 709793"/>
              <a:gd name="connsiteX2" fmla="*/ 1810899 w 1983595"/>
              <a:gd name="connsiteY2" fmla="*/ 431076 h 709793"/>
              <a:gd name="connsiteX3" fmla="*/ 1477797 w 1983595"/>
              <a:gd name="connsiteY3" fmla="*/ 274321 h 709793"/>
              <a:gd name="connsiteX4" fmla="*/ 1098975 w 1983595"/>
              <a:gd name="connsiteY4" fmla="*/ 235132 h 709793"/>
              <a:gd name="connsiteX5" fmla="*/ 720152 w 1983595"/>
              <a:gd name="connsiteY5" fmla="*/ 143693 h 709793"/>
              <a:gd name="connsiteX6" fmla="*/ 599570 w 1983595"/>
              <a:gd name="connsiteY6" fmla="*/ 188408 h 709793"/>
              <a:gd name="connsiteX7" fmla="*/ 184574 w 1983595"/>
              <a:gd name="connsiteY7" fmla="*/ 431076 h 709793"/>
              <a:gd name="connsiteX8" fmla="*/ 99665 w 1983595"/>
              <a:gd name="connsiteY8" fmla="*/ 692333 h 709793"/>
              <a:gd name="connsiteX0" fmla="*/ 99665 w 1983595"/>
              <a:gd name="connsiteY0" fmla="*/ 712091 h 729551"/>
              <a:gd name="connsiteX1" fmla="*/ 1843557 w 1983595"/>
              <a:gd name="connsiteY1" fmla="*/ 712091 h 729551"/>
              <a:gd name="connsiteX2" fmla="*/ 1810899 w 1983595"/>
              <a:gd name="connsiteY2" fmla="*/ 450834 h 729551"/>
              <a:gd name="connsiteX3" fmla="*/ 1477797 w 1983595"/>
              <a:gd name="connsiteY3" fmla="*/ 294079 h 729551"/>
              <a:gd name="connsiteX4" fmla="*/ 1098975 w 1983595"/>
              <a:gd name="connsiteY4" fmla="*/ 254890 h 729551"/>
              <a:gd name="connsiteX5" fmla="*/ 966337 w 1983595"/>
              <a:gd name="connsiteY5" fmla="*/ 128282 h 729551"/>
              <a:gd name="connsiteX6" fmla="*/ 599570 w 1983595"/>
              <a:gd name="connsiteY6" fmla="*/ 208166 h 729551"/>
              <a:gd name="connsiteX7" fmla="*/ 184574 w 1983595"/>
              <a:gd name="connsiteY7" fmla="*/ 450834 h 729551"/>
              <a:gd name="connsiteX8" fmla="*/ 99665 w 1983595"/>
              <a:gd name="connsiteY8" fmla="*/ 712091 h 729551"/>
              <a:gd name="connsiteX0" fmla="*/ 99665 w 1983595"/>
              <a:gd name="connsiteY0" fmla="*/ 712091 h 729551"/>
              <a:gd name="connsiteX1" fmla="*/ 1843557 w 1983595"/>
              <a:gd name="connsiteY1" fmla="*/ 712091 h 729551"/>
              <a:gd name="connsiteX2" fmla="*/ 1810899 w 1983595"/>
              <a:gd name="connsiteY2" fmla="*/ 450834 h 729551"/>
              <a:gd name="connsiteX3" fmla="*/ 1477797 w 1983595"/>
              <a:gd name="connsiteY3" fmla="*/ 294079 h 729551"/>
              <a:gd name="connsiteX4" fmla="*/ 1098975 w 1983595"/>
              <a:gd name="connsiteY4" fmla="*/ 254890 h 729551"/>
              <a:gd name="connsiteX5" fmla="*/ 966337 w 1983595"/>
              <a:gd name="connsiteY5" fmla="*/ 128282 h 729551"/>
              <a:gd name="connsiteX6" fmla="*/ 599570 w 1983595"/>
              <a:gd name="connsiteY6" fmla="*/ 208166 h 729551"/>
              <a:gd name="connsiteX7" fmla="*/ 184574 w 1983595"/>
              <a:gd name="connsiteY7" fmla="*/ 450834 h 729551"/>
              <a:gd name="connsiteX8" fmla="*/ 99665 w 1983595"/>
              <a:gd name="connsiteY8" fmla="*/ 712091 h 729551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098975 w 1983595"/>
              <a:gd name="connsiteY4" fmla="*/ 243153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098975 w 1983595"/>
              <a:gd name="connsiteY4" fmla="*/ 243153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098975 w 1983595"/>
              <a:gd name="connsiteY4" fmla="*/ 243153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098975 w 1983595"/>
              <a:gd name="connsiteY4" fmla="*/ 243153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098975 w 1983595"/>
              <a:gd name="connsiteY4" fmla="*/ 243153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098975 w 1983595"/>
              <a:gd name="connsiteY4" fmla="*/ 243153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098975 w 1983595"/>
              <a:gd name="connsiteY4" fmla="*/ 243153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098975 w 1983595"/>
              <a:gd name="connsiteY4" fmla="*/ 243153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157590 w 1983595"/>
              <a:gd name="connsiteY4" fmla="*/ 254876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157590 w 1983595"/>
              <a:gd name="connsiteY4" fmla="*/ 254876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157590 w 1983595"/>
              <a:gd name="connsiteY4" fmla="*/ 254876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477797 w 1983595"/>
              <a:gd name="connsiteY3" fmla="*/ 282342 h 717814"/>
              <a:gd name="connsiteX4" fmla="*/ 1157590 w 1983595"/>
              <a:gd name="connsiteY4" fmla="*/ 254876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700354 h 717814"/>
              <a:gd name="connsiteX1" fmla="*/ 1843557 w 1983595"/>
              <a:gd name="connsiteY1" fmla="*/ 700354 h 717814"/>
              <a:gd name="connsiteX2" fmla="*/ 1810899 w 1983595"/>
              <a:gd name="connsiteY2" fmla="*/ 439097 h 717814"/>
              <a:gd name="connsiteX3" fmla="*/ 1542274 w 1983595"/>
              <a:gd name="connsiteY3" fmla="*/ 288204 h 717814"/>
              <a:gd name="connsiteX4" fmla="*/ 1157590 w 1983595"/>
              <a:gd name="connsiteY4" fmla="*/ 254876 h 717814"/>
              <a:gd name="connsiteX5" fmla="*/ 966337 w 1983595"/>
              <a:gd name="connsiteY5" fmla="*/ 116545 h 717814"/>
              <a:gd name="connsiteX6" fmla="*/ 599570 w 1983595"/>
              <a:gd name="connsiteY6" fmla="*/ 196429 h 717814"/>
              <a:gd name="connsiteX7" fmla="*/ 184574 w 1983595"/>
              <a:gd name="connsiteY7" fmla="*/ 439097 h 717814"/>
              <a:gd name="connsiteX8" fmla="*/ 99665 w 1983595"/>
              <a:gd name="connsiteY8" fmla="*/ 700354 h 717814"/>
              <a:gd name="connsiteX0" fmla="*/ 99665 w 1983595"/>
              <a:gd name="connsiteY0" fmla="*/ 673910 h 691370"/>
              <a:gd name="connsiteX1" fmla="*/ 1843557 w 1983595"/>
              <a:gd name="connsiteY1" fmla="*/ 673910 h 691370"/>
              <a:gd name="connsiteX2" fmla="*/ 1810899 w 1983595"/>
              <a:gd name="connsiteY2" fmla="*/ 412653 h 691370"/>
              <a:gd name="connsiteX3" fmla="*/ 1542274 w 1983595"/>
              <a:gd name="connsiteY3" fmla="*/ 261760 h 691370"/>
              <a:gd name="connsiteX4" fmla="*/ 1157590 w 1983595"/>
              <a:gd name="connsiteY4" fmla="*/ 228432 h 691370"/>
              <a:gd name="connsiteX5" fmla="*/ 960475 w 1983595"/>
              <a:gd name="connsiteY5" fmla="*/ 125271 h 691370"/>
              <a:gd name="connsiteX6" fmla="*/ 599570 w 1983595"/>
              <a:gd name="connsiteY6" fmla="*/ 169985 h 691370"/>
              <a:gd name="connsiteX7" fmla="*/ 184574 w 1983595"/>
              <a:gd name="connsiteY7" fmla="*/ 412653 h 691370"/>
              <a:gd name="connsiteX8" fmla="*/ 99665 w 1983595"/>
              <a:gd name="connsiteY8" fmla="*/ 673910 h 691370"/>
              <a:gd name="connsiteX0" fmla="*/ 99665 w 1983595"/>
              <a:gd name="connsiteY0" fmla="*/ 673910 h 691370"/>
              <a:gd name="connsiteX1" fmla="*/ 1843557 w 1983595"/>
              <a:gd name="connsiteY1" fmla="*/ 673910 h 691370"/>
              <a:gd name="connsiteX2" fmla="*/ 1810899 w 1983595"/>
              <a:gd name="connsiteY2" fmla="*/ 412653 h 691370"/>
              <a:gd name="connsiteX3" fmla="*/ 1542274 w 1983595"/>
              <a:gd name="connsiteY3" fmla="*/ 261760 h 691370"/>
              <a:gd name="connsiteX4" fmla="*/ 1157590 w 1983595"/>
              <a:gd name="connsiteY4" fmla="*/ 228432 h 691370"/>
              <a:gd name="connsiteX5" fmla="*/ 960475 w 1983595"/>
              <a:gd name="connsiteY5" fmla="*/ 125271 h 691370"/>
              <a:gd name="connsiteX6" fmla="*/ 599570 w 1983595"/>
              <a:gd name="connsiteY6" fmla="*/ 169985 h 691370"/>
              <a:gd name="connsiteX7" fmla="*/ 184574 w 1983595"/>
              <a:gd name="connsiteY7" fmla="*/ 412653 h 691370"/>
              <a:gd name="connsiteX8" fmla="*/ 99665 w 1983595"/>
              <a:gd name="connsiteY8" fmla="*/ 673910 h 691370"/>
              <a:gd name="connsiteX0" fmla="*/ 99665 w 1983595"/>
              <a:gd name="connsiteY0" fmla="*/ 673910 h 691370"/>
              <a:gd name="connsiteX1" fmla="*/ 1843557 w 1983595"/>
              <a:gd name="connsiteY1" fmla="*/ 673910 h 691370"/>
              <a:gd name="connsiteX2" fmla="*/ 1810899 w 1983595"/>
              <a:gd name="connsiteY2" fmla="*/ 412653 h 691370"/>
              <a:gd name="connsiteX3" fmla="*/ 1542274 w 1983595"/>
              <a:gd name="connsiteY3" fmla="*/ 261760 h 691370"/>
              <a:gd name="connsiteX4" fmla="*/ 1157590 w 1983595"/>
              <a:gd name="connsiteY4" fmla="*/ 228432 h 691370"/>
              <a:gd name="connsiteX5" fmla="*/ 960475 w 1983595"/>
              <a:gd name="connsiteY5" fmla="*/ 125271 h 691370"/>
              <a:gd name="connsiteX6" fmla="*/ 599570 w 1983595"/>
              <a:gd name="connsiteY6" fmla="*/ 169985 h 691370"/>
              <a:gd name="connsiteX7" fmla="*/ 184574 w 1983595"/>
              <a:gd name="connsiteY7" fmla="*/ 412653 h 691370"/>
              <a:gd name="connsiteX8" fmla="*/ 99665 w 1983595"/>
              <a:gd name="connsiteY8" fmla="*/ 673910 h 691370"/>
              <a:gd name="connsiteX0" fmla="*/ 99665 w 1983595"/>
              <a:gd name="connsiteY0" fmla="*/ 673910 h 691370"/>
              <a:gd name="connsiteX1" fmla="*/ 1843557 w 1983595"/>
              <a:gd name="connsiteY1" fmla="*/ 673910 h 691370"/>
              <a:gd name="connsiteX2" fmla="*/ 1810899 w 1983595"/>
              <a:gd name="connsiteY2" fmla="*/ 412653 h 691370"/>
              <a:gd name="connsiteX3" fmla="*/ 1542274 w 1983595"/>
              <a:gd name="connsiteY3" fmla="*/ 261760 h 691370"/>
              <a:gd name="connsiteX4" fmla="*/ 1157590 w 1983595"/>
              <a:gd name="connsiteY4" fmla="*/ 228432 h 691370"/>
              <a:gd name="connsiteX5" fmla="*/ 960475 w 1983595"/>
              <a:gd name="connsiteY5" fmla="*/ 125271 h 691370"/>
              <a:gd name="connsiteX6" fmla="*/ 599570 w 1983595"/>
              <a:gd name="connsiteY6" fmla="*/ 169985 h 691370"/>
              <a:gd name="connsiteX7" fmla="*/ 184574 w 1983595"/>
              <a:gd name="connsiteY7" fmla="*/ 412653 h 691370"/>
              <a:gd name="connsiteX8" fmla="*/ 99665 w 1983595"/>
              <a:gd name="connsiteY8" fmla="*/ 673910 h 691370"/>
              <a:gd name="connsiteX0" fmla="*/ 99665 w 1983595"/>
              <a:gd name="connsiteY0" fmla="*/ 673910 h 691370"/>
              <a:gd name="connsiteX1" fmla="*/ 1843557 w 1983595"/>
              <a:gd name="connsiteY1" fmla="*/ 673910 h 691370"/>
              <a:gd name="connsiteX2" fmla="*/ 1810899 w 1983595"/>
              <a:gd name="connsiteY2" fmla="*/ 412653 h 691370"/>
              <a:gd name="connsiteX3" fmla="*/ 1542274 w 1983595"/>
              <a:gd name="connsiteY3" fmla="*/ 261760 h 691370"/>
              <a:gd name="connsiteX4" fmla="*/ 1157590 w 1983595"/>
              <a:gd name="connsiteY4" fmla="*/ 228432 h 691370"/>
              <a:gd name="connsiteX5" fmla="*/ 960475 w 1983595"/>
              <a:gd name="connsiteY5" fmla="*/ 125271 h 691370"/>
              <a:gd name="connsiteX6" fmla="*/ 599570 w 1983595"/>
              <a:gd name="connsiteY6" fmla="*/ 169985 h 691370"/>
              <a:gd name="connsiteX7" fmla="*/ 184574 w 1983595"/>
              <a:gd name="connsiteY7" fmla="*/ 412653 h 691370"/>
              <a:gd name="connsiteX8" fmla="*/ 99665 w 1983595"/>
              <a:gd name="connsiteY8" fmla="*/ 673910 h 691370"/>
              <a:gd name="connsiteX0" fmla="*/ 99665 w 1966801"/>
              <a:gd name="connsiteY0" fmla="*/ 673910 h 691370"/>
              <a:gd name="connsiteX1" fmla="*/ 1843557 w 1966801"/>
              <a:gd name="connsiteY1" fmla="*/ 673910 h 691370"/>
              <a:gd name="connsiteX2" fmla="*/ 1810899 w 1966801"/>
              <a:gd name="connsiteY2" fmla="*/ 412653 h 691370"/>
              <a:gd name="connsiteX3" fmla="*/ 1542274 w 1966801"/>
              <a:gd name="connsiteY3" fmla="*/ 261760 h 691370"/>
              <a:gd name="connsiteX4" fmla="*/ 1157590 w 1966801"/>
              <a:gd name="connsiteY4" fmla="*/ 228432 h 691370"/>
              <a:gd name="connsiteX5" fmla="*/ 960475 w 1966801"/>
              <a:gd name="connsiteY5" fmla="*/ 125271 h 691370"/>
              <a:gd name="connsiteX6" fmla="*/ 599570 w 1966801"/>
              <a:gd name="connsiteY6" fmla="*/ 169985 h 691370"/>
              <a:gd name="connsiteX7" fmla="*/ 184574 w 1966801"/>
              <a:gd name="connsiteY7" fmla="*/ 412653 h 691370"/>
              <a:gd name="connsiteX8" fmla="*/ 99665 w 1966801"/>
              <a:gd name="connsiteY8" fmla="*/ 673910 h 69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6801" h="691370">
                <a:moveTo>
                  <a:pt x="99665" y="673910"/>
                </a:moveTo>
                <a:cubicBezTo>
                  <a:pt x="317379" y="710922"/>
                  <a:pt x="1662854" y="678264"/>
                  <a:pt x="1843557" y="673910"/>
                </a:cubicBezTo>
                <a:cubicBezTo>
                  <a:pt x="2024260" y="669556"/>
                  <a:pt x="2000226" y="377485"/>
                  <a:pt x="1810899" y="412653"/>
                </a:cubicBezTo>
                <a:cubicBezTo>
                  <a:pt x="1858043" y="221902"/>
                  <a:pt x="1697186" y="183467"/>
                  <a:pt x="1542274" y="261760"/>
                </a:cubicBezTo>
                <a:cubicBezTo>
                  <a:pt x="1489522" y="75948"/>
                  <a:pt x="1266032" y="55683"/>
                  <a:pt x="1157590" y="228432"/>
                </a:cubicBezTo>
                <a:cubicBezTo>
                  <a:pt x="1178858" y="95962"/>
                  <a:pt x="1076032" y="17502"/>
                  <a:pt x="960475" y="125271"/>
                </a:cubicBezTo>
                <a:cubicBezTo>
                  <a:pt x="768048" y="-148799"/>
                  <a:pt x="583660" y="102326"/>
                  <a:pt x="599570" y="169985"/>
                </a:cubicBezTo>
                <a:cubicBezTo>
                  <a:pt x="334795" y="-33746"/>
                  <a:pt x="126879" y="284201"/>
                  <a:pt x="184574" y="412653"/>
                </a:cubicBezTo>
                <a:cubicBezTo>
                  <a:pt x="72452" y="364756"/>
                  <a:pt x="-118049" y="636898"/>
                  <a:pt x="99665" y="673910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044" name="Group 1043"/>
          <p:cNvGrpSpPr/>
          <p:nvPr/>
        </p:nvGrpSpPr>
        <p:grpSpPr>
          <a:xfrm>
            <a:off x="502920" y="2754630"/>
            <a:ext cx="8014066" cy="2057400"/>
            <a:chOff x="502920" y="2754630"/>
            <a:chExt cx="8014066" cy="2057400"/>
          </a:xfrm>
        </p:grpSpPr>
        <p:sp>
          <p:nvSpPr>
            <p:cNvPr id="14" name="Freeform 13"/>
            <p:cNvSpPr/>
            <p:nvPr/>
          </p:nvSpPr>
          <p:spPr>
            <a:xfrm>
              <a:off x="6309360" y="4034790"/>
              <a:ext cx="836026" cy="244972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680960" y="3577590"/>
              <a:ext cx="836026" cy="244972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71600" y="4263390"/>
              <a:ext cx="836026" cy="244972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635240" y="4400550"/>
              <a:ext cx="836026" cy="244972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02920" y="3394710"/>
              <a:ext cx="836026" cy="244972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178040" y="2937510"/>
              <a:ext cx="624122" cy="182880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54680" y="4491990"/>
              <a:ext cx="1092214" cy="320040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074919" y="2846070"/>
              <a:ext cx="502921" cy="147365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463040" y="2754630"/>
              <a:ext cx="502921" cy="147365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72200" y="3394710"/>
              <a:ext cx="624122" cy="182880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77440" y="3120390"/>
              <a:ext cx="624122" cy="182880"/>
            </a:xfrm>
            <a:custGeom>
              <a:avLst/>
              <a:gdLst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12 h 317371"/>
                <a:gd name="connsiteX1" fmla="*/ 718458 w 1312820"/>
                <a:gd name="connsiteY1" fmla="*/ 3 h 317371"/>
                <a:gd name="connsiteX2" fmla="*/ 1312818 w 1312820"/>
                <a:gd name="connsiteY2" fmla="*/ 306980 h 317371"/>
                <a:gd name="connsiteX3" fmla="*/ 724990 w 1312820"/>
                <a:gd name="connsiteY3" fmla="*/ 182883 h 317371"/>
                <a:gd name="connsiteX4" fmla="*/ 1 w 1312820"/>
                <a:gd name="connsiteY4" fmla="*/ 313512 h 317371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1 w 1312820"/>
                <a:gd name="connsiteY0" fmla="*/ 313509 h 317368"/>
                <a:gd name="connsiteX1" fmla="*/ 718458 w 1312820"/>
                <a:gd name="connsiteY1" fmla="*/ 0 h 317368"/>
                <a:gd name="connsiteX2" fmla="*/ 1312818 w 1312820"/>
                <a:gd name="connsiteY2" fmla="*/ 306977 h 317368"/>
                <a:gd name="connsiteX3" fmla="*/ 724990 w 1312820"/>
                <a:gd name="connsiteY3" fmla="*/ 182880 h 317368"/>
                <a:gd name="connsiteX4" fmla="*/ 1 w 1312820"/>
                <a:gd name="connsiteY4" fmla="*/ 313509 h 317368"/>
                <a:gd name="connsiteX0" fmla="*/ 3 w 1025439"/>
                <a:gd name="connsiteY0" fmla="*/ 235132 h 310933"/>
                <a:gd name="connsiteX1" fmla="*/ 431077 w 1025439"/>
                <a:gd name="connsiteY1" fmla="*/ 0 h 310933"/>
                <a:gd name="connsiteX2" fmla="*/ 1025437 w 1025439"/>
                <a:gd name="connsiteY2" fmla="*/ 306977 h 310933"/>
                <a:gd name="connsiteX3" fmla="*/ 437609 w 1025439"/>
                <a:gd name="connsiteY3" fmla="*/ 182880 h 310933"/>
                <a:gd name="connsiteX4" fmla="*/ 3 w 1025439"/>
                <a:gd name="connsiteY4" fmla="*/ 235132 h 310933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0118"/>
                <a:gd name="connsiteX1" fmla="*/ 431077 w 1025439"/>
                <a:gd name="connsiteY1" fmla="*/ 0 h 310118"/>
                <a:gd name="connsiteX2" fmla="*/ 1025437 w 1025439"/>
                <a:gd name="connsiteY2" fmla="*/ 306977 h 310118"/>
                <a:gd name="connsiteX3" fmla="*/ 444140 w 1025439"/>
                <a:gd name="connsiteY3" fmla="*/ 137160 h 310118"/>
                <a:gd name="connsiteX4" fmla="*/ 3 w 1025439"/>
                <a:gd name="connsiteY4" fmla="*/ 235132 h 310118"/>
                <a:gd name="connsiteX0" fmla="*/ 3 w 1025439"/>
                <a:gd name="connsiteY0" fmla="*/ 235132 h 314011"/>
                <a:gd name="connsiteX1" fmla="*/ 431077 w 1025439"/>
                <a:gd name="connsiteY1" fmla="*/ 0 h 314011"/>
                <a:gd name="connsiteX2" fmla="*/ 1025437 w 1025439"/>
                <a:gd name="connsiteY2" fmla="*/ 306977 h 314011"/>
                <a:gd name="connsiteX3" fmla="*/ 444140 w 1025439"/>
                <a:gd name="connsiteY3" fmla="*/ 137160 h 314011"/>
                <a:gd name="connsiteX4" fmla="*/ 3 w 1025439"/>
                <a:gd name="connsiteY4" fmla="*/ 235132 h 314011"/>
                <a:gd name="connsiteX0" fmla="*/ 3 w 783779"/>
                <a:gd name="connsiteY0" fmla="*/ 235132 h 244972"/>
                <a:gd name="connsiteX1" fmla="*/ 431077 w 783779"/>
                <a:gd name="connsiteY1" fmla="*/ 0 h 244972"/>
                <a:gd name="connsiteX2" fmla="*/ 783774 w 783779"/>
                <a:gd name="connsiteY2" fmla="*/ 202474 h 244972"/>
                <a:gd name="connsiteX3" fmla="*/ 444140 w 783779"/>
                <a:gd name="connsiteY3" fmla="*/ 137160 h 244972"/>
                <a:gd name="connsiteX4" fmla="*/ 3 w 783779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30"/>
                <a:gd name="connsiteY0" fmla="*/ 235132 h 244972"/>
                <a:gd name="connsiteX1" fmla="*/ 431077 w 836030"/>
                <a:gd name="connsiteY1" fmla="*/ 0 h 244972"/>
                <a:gd name="connsiteX2" fmla="*/ 836026 w 836030"/>
                <a:gd name="connsiteY2" fmla="*/ 215537 h 244972"/>
                <a:gd name="connsiteX3" fmla="*/ 444140 w 836030"/>
                <a:gd name="connsiteY3" fmla="*/ 137160 h 244972"/>
                <a:gd name="connsiteX4" fmla="*/ 3 w 836030"/>
                <a:gd name="connsiteY4" fmla="*/ 235132 h 244972"/>
                <a:gd name="connsiteX0" fmla="*/ 3 w 836026"/>
                <a:gd name="connsiteY0" fmla="*/ 235132 h 249785"/>
                <a:gd name="connsiteX1" fmla="*/ 431077 w 836026"/>
                <a:gd name="connsiteY1" fmla="*/ 0 h 249785"/>
                <a:gd name="connsiteX2" fmla="*/ 836026 w 836026"/>
                <a:gd name="connsiteY2" fmla="*/ 215537 h 249785"/>
                <a:gd name="connsiteX3" fmla="*/ 444140 w 836026"/>
                <a:gd name="connsiteY3" fmla="*/ 137160 h 249785"/>
                <a:gd name="connsiteX4" fmla="*/ 3 w 836026"/>
                <a:gd name="connsiteY4" fmla="*/ 235132 h 249785"/>
                <a:gd name="connsiteX0" fmla="*/ 3 w 836026"/>
                <a:gd name="connsiteY0" fmla="*/ 235132 h 244972"/>
                <a:gd name="connsiteX1" fmla="*/ 431077 w 836026"/>
                <a:gd name="connsiteY1" fmla="*/ 0 h 244972"/>
                <a:gd name="connsiteX2" fmla="*/ 836026 w 836026"/>
                <a:gd name="connsiteY2" fmla="*/ 215537 h 244972"/>
                <a:gd name="connsiteX3" fmla="*/ 444140 w 836026"/>
                <a:gd name="connsiteY3" fmla="*/ 137160 h 244972"/>
                <a:gd name="connsiteX4" fmla="*/ 3 w 836026"/>
                <a:gd name="connsiteY4" fmla="*/ 235132 h 24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26" h="244972">
                  <a:moveTo>
                    <a:pt x="3" y="235132"/>
                  </a:moveTo>
                  <a:cubicBezTo>
                    <a:pt x="-1086" y="204652"/>
                    <a:pt x="329839" y="144780"/>
                    <a:pt x="431077" y="0"/>
                  </a:cubicBezTo>
                  <a:cubicBezTo>
                    <a:pt x="519251" y="136072"/>
                    <a:pt x="586743" y="165462"/>
                    <a:pt x="836026" y="215537"/>
                  </a:cubicBezTo>
                  <a:cubicBezTo>
                    <a:pt x="706486" y="232954"/>
                    <a:pt x="629197" y="266699"/>
                    <a:pt x="444140" y="137160"/>
                  </a:cubicBezTo>
                  <a:cubicBezTo>
                    <a:pt x="278678" y="223157"/>
                    <a:pt x="1092" y="265612"/>
                    <a:pt x="3" y="235132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869740" y="1200150"/>
            <a:ext cx="0" cy="2423160"/>
          </a:xfrm>
          <a:prstGeom prst="line">
            <a:avLst/>
          </a:prstGeom>
          <a:solidFill>
            <a:srgbClr val="EAEAEA"/>
          </a:solidFill>
          <a:ln w="76200" cap="rnd">
            <a:solidFill>
              <a:schemeClr val="tx1"/>
            </a:solidFill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2419193" y="630487"/>
            <a:ext cx="872648" cy="382910"/>
          </a:xfrm>
          <a:custGeom>
            <a:avLst/>
            <a:gdLst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57075 h 787288"/>
              <a:gd name="connsiteX1" fmla="*/ 1857810 w 2009620"/>
              <a:gd name="connsiteY1" fmla="*/ 757075 h 787288"/>
              <a:gd name="connsiteX2" fmla="*/ 1799027 w 2009620"/>
              <a:gd name="connsiteY2" fmla="*/ 508881 h 787288"/>
              <a:gd name="connsiteX3" fmla="*/ 1420204 w 2009620"/>
              <a:gd name="connsiteY3" fmla="*/ 326001 h 787288"/>
              <a:gd name="connsiteX4" fmla="*/ 1054444 w 2009620"/>
              <a:gd name="connsiteY4" fmla="*/ 45149 h 787288"/>
              <a:gd name="connsiteX5" fmla="*/ 682152 w 2009620"/>
              <a:gd name="connsiteY5" fmla="*/ 306406 h 787288"/>
              <a:gd name="connsiteX6" fmla="*/ 283735 w 2009620"/>
              <a:gd name="connsiteY6" fmla="*/ 521943 h 787288"/>
              <a:gd name="connsiteX7" fmla="*/ 113918 w 2009620"/>
              <a:gd name="connsiteY7" fmla="*/ 757075 h 787288"/>
              <a:gd name="connsiteX0" fmla="*/ 113918 w 2009620"/>
              <a:gd name="connsiteY0" fmla="*/ 768890 h 799103"/>
              <a:gd name="connsiteX1" fmla="*/ 1857810 w 2009620"/>
              <a:gd name="connsiteY1" fmla="*/ 768890 h 799103"/>
              <a:gd name="connsiteX2" fmla="*/ 1799027 w 2009620"/>
              <a:gd name="connsiteY2" fmla="*/ 520696 h 799103"/>
              <a:gd name="connsiteX3" fmla="*/ 1420204 w 2009620"/>
              <a:gd name="connsiteY3" fmla="*/ 337816 h 799103"/>
              <a:gd name="connsiteX4" fmla="*/ 1054444 w 2009620"/>
              <a:gd name="connsiteY4" fmla="*/ 56964 h 799103"/>
              <a:gd name="connsiteX5" fmla="*/ 682152 w 2009620"/>
              <a:gd name="connsiteY5" fmla="*/ 318221 h 799103"/>
              <a:gd name="connsiteX6" fmla="*/ 283735 w 2009620"/>
              <a:gd name="connsiteY6" fmla="*/ 533758 h 799103"/>
              <a:gd name="connsiteX7" fmla="*/ 113918 w 2009620"/>
              <a:gd name="connsiteY7" fmla="*/ 768890 h 799103"/>
              <a:gd name="connsiteX0" fmla="*/ 113918 w 2009620"/>
              <a:gd name="connsiteY0" fmla="*/ 768890 h 799103"/>
              <a:gd name="connsiteX1" fmla="*/ 1857810 w 2009620"/>
              <a:gd name="connsiteY1" fmla="*/ 768890 h 799103"/>
              <a:gd name="connsiteX2" fmla="*/ 1799027 w 2009620"/>
              <a:gd name="connsiteY2" fmla="*/ 520696 h 799103"/>
              <a:gd name="connsiteX3" fmla="*/ 1420204 w 2009620"/>
              <a:gd name="connsiteY3" fmla="*/ 337816 h 799103"/>
              <a:gd name="connsiteX4" fmla="*/ 1054444 w 2009620"/>
              <a:gd name="connsiteY4" fmla="*/ 56964 h 799103"/>
              <a:gd name="connsiteX5" fmla="*/ 682152 w 2009620"/>
              <a:gd name="connsiteY5" fmla="*/ 318221 h 799103"/>
              <a:gd name="connsiteX6" fmla="*/ 283735 w 2009620"/>
              <a:gd name="connsiteY6" fmla="*/ 533758 h 799103"/>
              <a:gd name="connsiteX7" fmla="*/ 113918 w 2009620"/>
              <a:gd name="connsiteY7" fmla="*/ 768890 h 799103"/>
              <a:gd name="connsiteX0" fmla="*/ 113918 w 2009620"/>
              <a:gd name="connsiteY0" fmla="*/ 783792 h 814005"/>
              <a:gd name="connsiteX1" fmla="*/ 1857810 w 2009620"/>
              <a:gd name="connsiteY1" fmla="*/ 783792 h 814005"/>
              <a:gd name="connsiteX2" fmla="*/ 1799027 w 2009620"/>
              <a:gd name="connsiteY2" fmla="*/ 535598 h 814005"/>
              <a:gd name="connsiteX3" fmla="*/ 1420204 w 2009620"/>
              <a:gd name="connsiteY3" fmla="*/ 352718 h 814005"/>
              <a:gd name="connsiteX4" fmla="*/ 1054444 w 2009620"/>
              <a:gd name="connsiteY4" fmla="*/ 71866 h 814005"/>
              <a:gd name="connsiteX5" fmla="*/ 682152 w 2009620"/>
              <a:gd name="connsiteY5" fmla="*/ 333123 h 814005"/>
              <a:gd name="connsiteX6" fmla="*/ 283735 w 2009620"/>
              <a:gd name="connsiteY6" fmla="*/ 548660 h 814005"/>
              <a:gd name="connsiteX7" fmla="*/ 113918 w 2009620"/>
              <a:gd name="connsiteY7" fmla="*/ 783792 h 814005"/>
              <a:gd name="connsiteX0" fmla="*/ 113918 w 2009620"/>
              <a:gd name="connsiteY0" fmla="*/ 783792 h 814005"/>
              <a:gd name="connsiteX1" fmla="*/ 1857810 w 2009620"/>
              <a:gd name="connsiteY1" fmla="*/ 783792 h 814005"/>
              <a:gd name="connsiteX2" fmla="*/ 1799027 w 2009620"/>
              <a:gd name="connsiteY2" fmla="*/ 535598 h 814005"/>
              <a:gd name="connsiteX3" fmla="*/ 1420204 w 2009620"/>
              <a:gd name="connsiteY3" fmla="*/ 352718 h 814005"/>
              <a:gd name="connsiteX4" fmla="*/ 1054444 w 2009620"/>
              <a:gd name="connsiteY4" fmla="*/ 71866 h 814005"/>
              <a:gd name="connsiteX5" fmla="*/ 682152 w 2009620"/>
              <a:gd name="connsiteY5" fmla="*/ 333123 h 814005"/>
              <a:gd name="connsiteX6" fmla="*/ 283735 w 2009620"/>
              <a:gd name="connsiteY6" fmla="*/ 548660 h 814005"/>
              <a:gd name="connsiteX7" fmla="*/ 113918 w 2009620"/>
              <a:gd name="connsiteY7" fmla="*/ 783792 h 814005"/>
              <a:gd name="connsiteX0" fmla="*/ 124339 w 2020041"/>
              <a:gd name="connsiteY0" fmla="*/ 783792 h 819016"/>
              <a:gd name="connsiteX1" fmla="*/ 1868231 w 2020041"/>
              <a:gd name="connsiteY1" fmla="*/ 783792 h 819016"/>
              <a:gd name="connsiteX2" fmla="*/ 1809448 w 2020041"/>
              <a:gd name="connsiteY2" fmla="*/ 535598 h 819016"/>
              <a:gd name="connsiteX3" fmla="*/ 1430625 w 2020041"/>
              <a:gd name="connsiteY3" fmla="*/ 352718 h 819016"/>
              <a:gd name="connsiteX4" fmla="*/ 1064865 w 2020041"/>
              <a:gd name="connsiteY4" fmla="*/ 71866 h 819016"/>
              <a:gd name="connsiteX5" fmla="*/ 692573 w 2020041"/>
              <a:gd name="connsiteY5" fmla="*/ 333123 h 819016"/>
              <a:gd name="connsiteX6" fmla="*/ 261499 w 2020041"/>
              <a:gd name="connsiteY6" fmla="*/ 470283 h 819016"/>
              <a:gd name="connsiteX7" fmla="*/ 124339 w 2020041"/>
              <a:gd name="connsiteY7" fmla="*/ 783792 h 819016"/>
              <a:gd name="connsiteX0" fmla="*/ 124339 w 2020041"/>
              <a:gd name="connsiteY0" fmla="*/ 676874 h 712098"/>
              <a:gd name="connsiteX1" fmla="*/ 1868231 w 2020041"/>
              <a:gd name="connsiteY1" fmla="*/ 676874 h 712098"/>
              <a:gd name="connsiteX2" fmla="*/ 1809448 w 2020041"/>
              <a:gd name="connsiteY2" fmla="*/ 428680 h 712098"/>
              <a:gd name="connsiteX3" fmla="*/ 1430625 w 2020041"/>
              <a:gd name="connsiteY3" fmla="*/ 245800 h 712098"/>
              <a:gd name="connsiteX4" fmla="*/ 1143242 w 2020041"/>
              <a:gd name="connsiteY4" fmla="*/ 102108 h 712098"/>
              <a:gd name="connsiteX5" fmla="*/ 692573 w 2020041"/>
              <a:gd name="connsiteY5" fmla="*/ 226205 h 712098"/>
              <a:gd name="connsiteX6" fmla="*/ 261499 w 2020041"/>
              <a:gd name="connsiteY6" fmla="*/ 363365 h 712098"/>
              <a:gd name="connsiteX7" fmla="*/ 124339 w 2020041"/>
              <a:gd name="connsiteY7" fmla="*/ 676874 h 712098"/>
              <a:gd name="connsiteX0" fmla="*/ 124339 w 2020041"/>
              <a:gd name="connsiteY0" fmla="*/ 678833 h 714057"/>
              <a:gd name="connsiteX1" fmla="*/ 1868231 w 2020041"/>
              <a:gd name="connsiteY1" fmla="*/ 678833 h 714057"/>
              <a:gd name="connsiteX2" fmla="*/ 1809448 w 2020041"/>
              <a:gd name="connsiteY2" fmla="*/ 430639 h 714057"/>
              <a:gd name="connsiteX3" fmla="*/ 1430625 w 2020041"/>
              <a:gd name="connsiteY3" fmla="*/ 247759 h 714057"/>
              <a:gd name="connsiteX4" fmla="*/ 1143242 w 2020041"/>
              <a:gd name="connsiteY4" fmla="*/ 104067 h 714057"/>
              <a:gd name="connsiteX5" fmla="*/ 633790 w 2020041"/>
              <a:gd name="connsiteY5" fmla="*/ 221632 h 714057"/>
              <a:gd name="connsiteX6" fmla="*/ 261499 w 2020041"/>
              <a:gd name="connsiteY6" fmla="*/ 365324 h 714057"/>
              <a:gd name="connsiteX7" fmla="*/ 124339 w 2020041"/>
              <a:gd name="connsiteY7" fmla="*/ 678833 h 714057"/>
              <a:gd name="connsiteX0" fmla="*/ 133047 w 2028749"/>
              <a:gd name="connsiteY0" fmla="*/ 678833 h 702381"/>
              <a:gd name="connsiteX1" fmla="*/ 1876939 w 2028749"/>
              <a:gd name="connsiteY1" fmla="*/ 678833 h 702381"/>
              <a:gd name="connsiteX2" fmla="*/ 1818156 w 2028749"/>
              <a:gd name="connsiteY2" fmla="*/ 430639 h 702381"/>
              <a:gd name="connsiteX3" fmla="*/ 1439333 w 2028749"/>
              <a:gd name="connsiteY3" fmla="*/ 247759 h 702381"/>
              <a:gd name="connsiteX4" fmla="*/ 1151950 w 2028749"/>
              <a:gd name="connsiteY4" fmla="*/ 104067 h 702381"/>
              <a:gd name="connsiteX5" fmla="*/ 642498 w 2028749"/>
              <a:gd name="connsiteY5" fmla="*/ 221632 h 702381"/>
              <a:gd name="connsiteX6" fmla="*/ 270207 w 2028749"/>
              <a:gd name="connsiteY6" fmla="*/ 365324 h 702381"/>
              <a:gd name="connsiteX7" fmla="*/ 133047 w 2028749"/>
              <a:gd name="connsiteY7" fmla="*/ 678833 h 702381"/>
              <a:gd name="connsiteX0" fmla="*/ 133047 w 2028749"/>
              <a:gd name="connsiteY0" fmla="*/ 678833 h 689814"/>
              <a:gd name="connsiteX1" fmla="*/ 1876939 w 2028749"/>
              <a:gd name="connsiteY1" fmla="*/ 678833 h 689814"/>
              <a:gd name="connsiteX2" fmla="*/ 1818156 w 2028749"/>
              <a:gd name="connsiteY2" fmla="*/ 430639 h 689814"/>
              <a:gd name="connsiteX3" fmla="*/ 1439333 w 2028749"/>
              <a:gd name="connsiteY3" fmla="*/ 247759 h 689814"/>
              <a:gd name="connsiteX4" fmla="*/ 1151950 w 2028749"/>
              <a:gd name="connsiteY4" fmla="*/ 104067 h 689814"/>
              <a:gd name="connsiteX5" fmla="*/ 642498 w 2028749"/>
              <a:gd name="connsiteY5" fmla="*/ 221632 h 689814"/>
              <a:gd name="connsiteX6" fmla="*/ 270207 w 2028749"/>
              <a:gd name="connsiteY6" fmla="*/ 365324 h 689814"/>
              <a:gd name="connsiteX7" fmla="*/ 133047 w 2028749"/>
              <a:gd name="connsiteY7" fmla="*/ 678833 h 689814"/>
              <a:gd name="connsiteX0" fmla="*/ 133047 w 2028749"/>
              <a:gd name="connsiteY0" fmla="*/ 611525 h 622506"/>
              <a:gd name="connsiteX1" fmla="*/ 1876939 w 2028749"/>
              <a:gd name="connsiteY1" fmla="*/ 611525 h 622506"/>
              <a:gd name="connsiteX2" fmla="*/ 1818156 w 2028749"/>
              <a:gd name="connsiteY2" fmla="*/ 363331 h 622506"/>
              <a:gd name="connsiteX3" fmla="*/ 1439333 w 2028749"/>
              <a:gd name="connsiteY3" fmla="*/ 180451 h 622506"/>
              <a:gd name="connsiteX4" fmla="*/ 1112762 w 2028749"/>
              <a:gd name="connsiteY4" fmla="*/ 147793 h 622506"/>
              <a:gd name="connsiteX5" fmla="*/ 642498 w 2028749"/>
              <a:gd name="connsiteY5" fmla="*/ 154324 h 622506"/>
              <a:gd name="connsiteX6" fmla="*/ 270207 w 2028749"/>
              <a:gd name="connsiteY6" fmla="*/ 298016 h 622506"/>
              <a:gd name="connsiteX7" fmla="*/ 133047 w 2028749"/>
              <a:gd name="connsiteY7" fmla="*/ 611525 h 622506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439333 w 2028749"/>
              <a:gd name="connsiteY3" fmla="*/ 243628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439333 w 2028749"/>
              <a:gd name="connsiteY3" fmla="*/ 243628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50210"/>
              <a:gd name="connsiteY0" fmla="*/ 674702 h 685683"/>
              <a:gd name="connsiteX1" fmla="*/ 1876939 w 2050210"/>
              <a:gd name="connsiteY1" fmla="*/ 674702 h 685683"/>
              <a:gd name="connsiteX2" fmla="*/ 1818156 w 2050210"/>
              <a:gd name="connsiteY2" fmla="*/ 426508 h 685683"/>
              <a:gd name="connsiteX3" fmla="*/ 1511179 w 2050210"/>
              <a:gd name="connsiteY3" fmla="*/ 256690 h 685683"/>
              <a:gd name="connsiteX4" fmla="*/ 1112762 w 2050210"/>
              <a:gd name="connsiteY4" fmla="*/ 210970 h 685683"/>
              <a:gd name="connsiteX5" fmla="*/ 642498 w 2050210"/>
              <a:gd name="connsiteY5" fmla="*/ 217501 h 685683"/>
              <a:gd name="connsiteX6" fmla="*/ 270207 w 2050210"/>
              <a:gd name="connsiteY6" fmla="*/ 361193 h 685683"/>
              <a:gd name="connsiteX7" fmla="*/ 133047 w 2050210"/>
              <a:gd name="connsiteY7" fmla="*/ 674702 h 685683"/>
              <a:gd name="connsiteX0" fmla="*/ 133047 w 2016596"/>
              <a:gd name="connsiteY0" fmla="*/ 674702 h 685683"/>
              <a:gd name="connsiteX1" fmla="*/ 1876939 w 2016596"/>
              <a:gd name="connsiteY1" fmla="*/ 674702 h 685683"/>
              <a:gd name="connsiteX2" fmla="*/ 1818156 w 2016596"/>
              <a:gd name="connsiteY2" fmla="*/ 426508 h 685683"/>
              <a:gd name="connsiteX3" fmla="*/ 1511179 w 2016596"/>
              <a:gd name="connsiteY3" fmla="*/ 256690 h 685683"/>
              <a:gd name="connsiteX4" fmla="*/ 1112762 w 2016596"/>
              <a:gd name="connsiteY4" fmla="*/ 210970 h 685683"/>
              <a:gd name="connsiteX5" fmla="*/ 642498 w 2016596"/>
              <a:gd name="connsiteY5" fmla="*/ 217501 h 685683"/>
              <a:gd name="connsiteX6" fmla="*/ 270207 w 2016596"/>
              <a:gd name="connsiteY6" fmla="*/ 361193 h 685683"/>
              <a:gd name="connsiteX7" fmla="*/ 133047 w 2016596"/>
              <a:gd name="connsiteY7" fmla="*/ 674702 h 685683"/>
              <a:gd name="connsiteX0" fmla="*/ 133047 w 2042086"/>
              <a:gd name="connsiteY0" fmla="*/ 674702 h 685683"/>
              <a:gd name="connsiteX1" fmla="*/ 1876939 w 2042086"/>
              <a:gd name="connsiteY1" fmla="*/ 674702 h 685683"/>
              <a:gd name="connsiteX2" fmla="*/ 1818156 w 2042086"/>
              <a:gd name="connsiteY2" fmla="*/ 426508 h 685683"/>
              <a:gd name="connsiteX3" fmla="*/ 1511179 w 2042086"/>
              <a:gd name="connsiteY3" fmla="*/ 256690 h 685683"/>
              <a:gd name="connsiteX4" fmla="*/ 1112762 w 2042086"/>
              <a:gd name="connsiteY4" fmla="*/ 210970 h 685683"/>
              <a:gd name="connsiteX5" fmla="*/ 642498 w 2042086"/>
              <a:gd name="connsiteY5" fmla="*/ 217501 h 685683"/>
              <a:gd name="connsiteX6" fmla="*/ 270207 w 2042086"/>
              <a:gd name="connsiteY6" fmla="*/ 361193 h 685683"/>
              <a:gd name="connsiteX7" fmla="*/ 133047 w 2042086"/>
              <a:gd name="connsiteY7" fmla="*/ 674702 h 685683"/>
              <a:gd name="connsiteX0" fmla="*/ 133047 w 2030583"/>
              <a:gd name="connsiteY0" fmla="*/ 674702 h 685683"/>
              <a:gd name="connsiteX1" fmla="*/ 1876939 w 2030583"/>
              <a:gd name="connsiteY1" fmla="*/ 674702 h 685683"/>
              <a:gd name="connsiteX2" fmla="*/ 1818156 w 2030583"/>
              <a:gd name="connsiteY2" fmla="*/ 426508 h 685683"/>
              <a:gd name="connsiteX3" fmla="*/ 1511179 w 2030583"/>
              <a:gd name="connsiteY3" fmla="*/ 256690 h 685683"/>
              <a:gd name="connsiteX4" fmla="*/ 1112762 w 2030583"/>
              <a:gd name="connsiteY4" fmla="*/ 210970 h 685683"/>
              <a:gd name="connsiteX5" fmla="*/ 642498 w 2030583"/>
              <a:gd name="connsiteY5" fmla="*/ 217501 h 685683"/>
              <a:gd name="connsiteX6" fmla="*/ 270207 w 2030583"/>
              <a:gd name="connsiteY6" fmla="*/ 361193 h 685683"/>
              <a:gd name="connsiteX7" fmla="*/ 133047 w 2030583"/>
              <a:gd name="connsiteY7" fmla="*/ 674702 h 685683"/>
              <a:gd name="connsiteX0" fmla="*/ 133047 w 2041859"/>
              <a:gd name="connsiteY0" fmla="*/ 674702 h 699176"/>
              <a:gd name="connsiteX1" fmla="*/ 1876939 w 2041859"/>
              <a:gd name="connsiteY1" fmla="*/ 674702 h 699176"/>
              <a:gd name="connsiteX2" fmla="*/ 1844281 w 2041859"/>
              <a:gd name="connsiteY2" fmla="*/ 413445 h 699176"/>
              <a:gd name="connsiteX3" fmla="*/ 1511179 w 2041859"/>
              <a:gd name="connsiteY3" fmla="*/ 256690 h 699176"/>
              <a:gd name="connsiteX4" fmla="*/ 1112762 w 2041859"/>
              <a:gd name="connsiteY4" fmla="*/ 210970 h 699176"/>
              <a:gd name="connsiteX5" fmla="*/ 642498 w 2041859"/>
              <a:gd name="connsiteY5" fmla="*/ 217501 h 699176"/>
              <a:gd name="connsiteX6" fmla="*/ 270207 w 2041859"/>
              <a:gd name="connsiteY6" fmla="*/ 361193 h 699176"/>
              <a:gd name="connsiteX7" fmla="*/ 133047 w 2041859"/>
              <a:gd name="connsiteY7" fmla="*/ 674702 h 699176"/>
              <a:gd name="connsiteX0" fmla="*/ 133047 w 2058459"/>
              <a:gd name="connsiteY0" fmla="*/ 674702 h 699176"/>
              <a:gd name="connsiteX1" fmla="*/ 1876939 w 2058459"/>
              <a:gd name="connsiteY1" fmla="*/ 674702 h 699176"/>
              <a:gd name="connsiteX2" fmla="*/ 1844281 w 2058459"/>
              <a:gd name="connsiteY2" fmla="*/ 413445 h 699176"/>
              <a:gd name="connsiteX3" fmla="*/ 1511179 w 2058459"/>
              <a:gd name="connsiteY3" fmla="*/ 256690 h 699176"/>
              <a:gd name="connsiteX4" fmla="*/ 1112762 w 2058459"/>
              <a:gd name="connsiteY4" fmla="*/ 210970 h 699176"/>
              <a:gd name="connsiteX5" fmla="*/ 642498 w 2058459"/>
              <a:gd name="connsiteY5" fmla="*/ 217501 h 699176"/>
              <a:gd name="connsiteX6" fmla="*/ 270207 w 2058459"/>
              <a:gd name="connsiteY6" fmla="*/ 361193 h 699176"/>
              <a:gd name="connsiteX7" fmla="*/ 133047 w 2058459"/>
              <a:gd name="connsiteY7" fmla="*/ 674702 h 699176"/>
              <a:gd name="connsiteX0" fmla="*/ 133047 w 2016977"/>
              <a:gd name="connsiteY0" fmla="*/ 674702 h 684461"/>
              <a:gd name="connsiteX1" fmla="*/ 1876939 w 2016977"/>
              <a:gd name="connsiteY1" fmla="*/ 674702 h 684461"/>
              <a:gd name="connsiteX2" fmla="*/ 1844281 w 2016977"/>
              <a:gd name="connsiteY2" fmla="*/ 413445 h 684461"/>
              <a:gd name="connsiteX3" fmla="*/ 1511179 w 2016977"/>
              <a:gd name="connsiteY3" fmla="*/ 256690 h 684461"/>
              <a:gd name="connsiteX4" fmla="*/ 1112762 w 2016977"/>
              <a:gd name="connsiteY4" fmla="*/ 210970 h 684461"/>
              <a:gd name="connsiteX5" fmla="*/ 642498 w 2016977"/>
              <a:gd name="connsiteY5" fmla="*/ 217501 h 684461"/>
              <a:gd name="connsiteX6" fmla="*/ 270207 w 2016977"/>
              <a:gd name="connsiteY6" fmla="*/ 361193 h 684461"/>
              <a:gd name="connsiteX7" fmla="*/ 133047 w 2016977"/>
              <a:gd name="connsiteY7" fmla="*/ 674702 h 684461"/>
              <a:gd name="connsiteX0" fmla="*/ 133047 w 2016977"/>
              <a:gd name="connsiteY0" fmla="*/ 660042 h 669801"/>
              <a:gd name="connsiteX1" fmla="*/ 1876939 w 2016977"/>
              <a:gd name="connsiteY1" fmla="*/ 660042 h 669801"/>
              <a:gd name="connsiteX2" fmla="*/ 1844281 w 2016977"/>
              <a:gd name="connsiteY2" fmla="*/ 398785 h 669801"/>
              <a:gd name="connsiteX3" fmla="*/ 1511179 w 2016977"/>
              <a:gd name="connsiteY3" fmla="*/ 242030 h 669801"/>
              <a:gd name="connsiteX4" fmla="*/ 1112762 w 2016977"/>
              <a:gd name="connsiteY4" fmla="*/ 196310 h 669801"/>
              <a:gd name="connsiteX5" fmla="*/ 524932 w 2016977"/>
              <a:gd name="connsiteY5" fmla="*/ 242030 h 669801"/>
              <a:gd name="connsiteX6" fmla="*/ 270207 w 2016977"/>
              <a:gd name="connsiteY6" fmla="*/ 346533 h 669801"/>
              <a:gd name="connsiteX7" fmla="*/ 133047 w 2016977"/>
              <a:gd name="connsiteY7" fmla="*/ 660042 h 669801"/>
              <a:gd name="connsiteX0" fmla="*/ 143151 w 2027081"/>
              <a:gd name="connsiteY0" fmla="*/ 660042 h 680398"/>
              <a:gd name="connsiteX1" fmla="*/ 1887043 w 2027081"/>
              <a:gd name="connsiteY1" fmla="*/ 660042 h 680398"/>
              <a:gd name="connsiteX2" fmla="*/ 1854385 w 2027081"/>
              <a:gd name="connsiteY2" fmla="*/ 398785 h 680398"/>
              <a:gd name="connsiteX3" fmla="*/ 1521283 w 2027081"/>
              <a:gd name="connsiteY3" fmla="*/ 242030 h 680398"/>
              <a:gd name="connsiteX4" fmla="*/ 1122866 w 2027081"/>
              <a:gd name="connsiteY4" fmla="*/ 196310 h 680398"/>
              <a:gd name="connsiteX5" fmla="*/ 535036 w 2027081"/>
              <a:gd name="connsiteY5" fmla="*/ 242030 h 680398"/>
              <a:gd name="connsiteX6" fmla="*/ 228060 w 2027081"/>
              <a:gd name="connsiteY6" fmla="*/ 398785 h 680398"/>
              <a:gd name="connsiteX7" fmla="*/ 143151 w 2027081"/>
              <a:gd name="connsiteY7" fmla="*/ 660042 h 680398"/>
              <a:gd name="connsiteX0" fmla="*/ 125791 w 2009721"/>
              <a:gd name="connsiteY0" fmla="*/ 660042 h 680398"/>
              <a:gd name="connsiteX1" fmla="*/ 1869683 w 2009721"/>
              <a:gd name="connsiteY1" fmla="*/ 660042 h 680398"/>
              <a:gd name="connsiteX2" fmla="*/ 1837025 w 2009721"/>
              <a:gd name="connsiteY2" fmla="*/ 398785 h 680398"/>
              <a:gd name="connsiteX3" fmla="*/ 1503923 w 2009721"/>
              <a:gd name="connsiteY3" fmla="*/ 242030 h 680398"/>
              <a:gd name="connsiteX4" fmla="*/ 1105506 w 2009721"/>
              <a:gd name="connsiteY4" fmla="*/ 196310 h 680398"/>
              <a:gd name="connsiteX5" fmla="*/ 517676 w 2009721"/>
              <a:gd name="connsiteY5" fmla="*/ 242030 h 680398"/>
              <a:gd name="connsiteX6" fmla="*/ 210700 w 2009721"/>
              <a:gd name="connsiteY6" fmla="*/ 398785 h 680398"/>
              <a:gd name="connsiteX7" fmla="*/ 125791 w 2009721"/>
              <a:gd name="connsiteY7" fmla="*/ 660042 h 680398"/>
              <a:gd name="connsiteX0" fmla="*/ 99665 w 1983595"/>
              <a:gd name="connsiteY0" fmla="*/ 660042 h 677502"/>
              <a:gd name="connsiteX1" fmla="*/ 1843557 w 1983595"/>
              <a:gd name="connsiteY1" fmla="*/ 660042 h 677502"/>
              <a:gd name="connsiteX2" fmla="*/ 1810899 w 1983595"/>
              <a:gd name="connsiteY2" fmla="*/ 398785 h 677502"/>
              <a:gd name="connsiteX3" fmla="*/ 1477797 w 1983595"/>
              <a:gd name="connsiteY3" fmla="*/ 242030 h 677502"/>
              <a:gd name="connsiteX4" fmla="*/ 1079380 w 1983595"/>
              <a:gd name="connsiteY4" fmla="*/ 196310 h 677502"/>
              <a:gd name="connsiteX5" fmla="*/ 491550 w 1983595"/>
              <a:gd name="connsiteY5" fmla="*/ 242030 h 677502"/>
              <a:gd name="connsiteX6" fmla="*/ 184574 w 1983595"/>
              <a:gd name="connsiteY6" fmla="*/ 398785 h 677502"/>
              <a:gd name="connsiteX7" fmla="*/ 99665 w 1983595"/>
              <a:gd name="connsiteY7" fmla="*/ 660042 h 677502"/>
              <a:gd name="connsiteX0" fmla="*/ 99665 w 1983595"/>
              <a:gd name="connsiteY0" fmla="*/ 653409 h 670869"/>
              <a:gd name="connsiteX1" fmla="*/ 1843557 w 1983595"/>
              <a:gd name="connsiteY1" fmla="*/ 653409 h 670869"/>
              <a:gd name="connsiteX2" fmla="*/ 1810899 w 1983595"/>
              <a:gd name="connsiteY2" fmla="*/ 392152 h 670869"/>
              <a:gd name="connsiteX3" fmla="*/ 1477797 w 1983595"/>
              <a:gd name="connsiteY3" fmla="*/ 235397 h 670869"/>
              <a:gd name="connsiteX4" fmla="*/ 1079380 w 1983595"/>
              <a:gd name="connsiteY4" fmla="*/ 189677 h 670869"/>
              <a:gd name="connsiteX5" fmla="*/ 759340 w 1983595"/>
              <a:gd name="connsiteY5" fmla="*/ 267 h 670869"/>
              <a:gd name="connsiteX6" fmla="*/ 491550 w 1983595"/>
              <a:gd name="connsiteY6" fmla="*/ 235397 h 670869"/>
              <a:gd name="connsiteX7" fmla="*/ 184574 w 1983595"/>
              <a:gd name="connsiteY7" fmla="*/ 392152 h 670869"/>
              <a:gd name="connsiteX8" fmla="*/ 99665 w 1983595"/>
              <a:gd name="connsiteY8" fmla="*/ 653409 h 670869"/>
              <a:gd name="connsiteX0" fmla="*/ 99665 w 1983595"/>
              <a:gd name="connsiteY0" fmla="*/ 653409 h 670869"/>
              <a:gd name="connsiteX1" fmla="*/ 1843557 w 1983595"/>
              <a:gd name="connsiteY1" fmla="*/ 653409 h 670869"/>
              <a:gd name="connsiteX2" fmla="*/ 1810899 w 1983595"/>
              <a:gd name="connsiteY2" fmla="*/ 392152 h 670869"/>
              <a:gd name="connsiteX3" fmla="*/ 1477797 w 1983595"/>
              <a:gd name="connsiteY3" fmla="*/ 235397 h 670869"/>
              <a:gd name="connsiteX4" fmla="*/ 1079380 w 1983595"/>
              <a:gd name="connsiteY4" fmla="*/ 189677 h 670869"/>
              <a:gd name="connsiteX5" fmla="*/ 759340 w 1983595"/>
              <a:gd name="connsiteY5" fmla="*/ 267 h 670869"/>
              <a:gd name="connsiteX6" fmla="*/ 491550 w 1983595"/>
              <a:gd name="connsiteY6" fmla="*/ 235397 h 670869"/>
              <a:gd name="connsiteX7" fmla="*/ 184574 w 1983595"/>
              <a:gd name="connsiteY7" fmla="*/ 392152 h 670869"/>
              <a:gd name="connsiteX8" fmla="*/ 99665 w 1983595"/>
              <a:gd name="connsiteY8" fmla="*/ 653409 h 670869"/>
              <a:gd name="connsiteX0" fmla="*/ 99665 w 1983595"/>
              <a:gd name="connsiteY0" fmla="*/ 612836 h 630296"/>
              <a:gd name="connsiteX1" fmla="*/ 1843557 w 1983595"/>
              <a:gd name="connsiteY1" fmla="*/ 612836 h 630296"/>
              <a:gd name="connsiteX2" fmla="*/ 1810899 w 1983595"/>
              <a:gd name="connsiteY2" fmla="*/ 351579 h 630296"/>
              <a:gd name="connsiteX3" fmla="*/ 1477797 w 1983595"/>
              <a:gd name="connsiteY3" fmla="*/ 194824 h 630296"/>
              <a:gd name="connsiteX4" fmla="*/ 1079380 w 1983595"/>
              <a:gd name="connsiteY4" fmla="*/ 149104 h 630296"/>
              <a:gd name="connsiteX5" fmla="*/ 765872 w 1983595"/>
              <a:gd name="connsiteY5" fmla="*/ 31539 h 630296"/>
              <a:gd name="connsiteX6" fmla="*/ 491550 w 1983595"/>
              <a:gd name="connsiteY6" fmla="*/ 194824 h 630296"/>
              <a:gd name="connsiteX7" fmla="*/ 184574 w 1983595"/>
              <a:gd name="connsiteY7" fmla="*/ 351579 h 630296"/>
              <a:gd name="connsiteX8" fmla="*/ 99665 w 1983595"/>
              <a:gd name="connsiteY8" fmla="*/ 612836 h 630296"/>
              <a:gd name="connsiteX0" fmla="*/ 99665 w 1983595"/>
              <a:gd name="connsiteY0" fmla="*/ 612836 h 630296"/>
              <a:gd name="connsiteX1" fmla="*/ 1843557 w 1983595"/>
              <a:gd name="connsiteY1" fmla="*/ 612836 h 630296"/>
              <a:gd name="connsiteX2" fmla="*/ 1810899 w 1983595"/>
              <a:gd name="connsiteY2" fmla="*/ 351579 h 630296"/>
              <a:gd name="connsiteX3" fmla="*/ 1477797 w 1983595"/>
              <a:gd name="connsiteY3" fmla="*/ 194824 h 630296"/>
              <a:gd name="connsiteX4" fmla="*/ 1079380 w 1983595"/>
              <a:gd name="connsiteY4" fmla="*/ 149104 h 630296"/>
              <a:gd name="connsiteX5" fmla="*/ 765872 w 1983595"/>
              <a:gd name="connsiteY5" fmla="*/ 31539 h 630296"/>
              <a:gd name="connsiteX6" fmla="*/ 491550 w 1983595"/>
              <a:gd name="connsiteY6" fmla="*/ 194824 h 630296"/>
              <a:gd name="connsiteX7" fmla="*/ 184574 w 1983595"/>
              <a:gd name="connsiteY7" fmla="*/ 351579 h 630296"/>
              <a:gd name="connsiteX8" fmla="*/ 99665 w 1983595"/>
              <a:gd name="connsiteY8" fmla="*/ 612836 h 630296"/>
              <a:gd name="connsiteX0" fmla="*/ 99665 w 1983595"/>
              <a:gd name="connsiteY0" fmla="*/ 622674 h 640134"/>
              <a:gd name="connsiteX1" fmla="*/ 1843557 w 1983595"/>
              <a:gd name="connsiteY1" fmla="*/ 622674 h 640134"/>
              <a:gd name="connsiteX2" fmla="*/ 1810899 w 1983595"/>
              <a:gd name="connsiteY2" fmla="*/ 361417 h 640134"/>
              <a:gd name="connsiteX3" fmla="*/ 1477797 w 1983595"/>
              <a:gd name="connsiteY3" fmla="*/ 204662 h 640134"/>
              <a:gd name="connsiteX4" fmla="*/ 1079380 w 1983595"/>
              <a:gd name="connsiteY4" fmla="*/ 158942 h 640134"/>
              <a:gd name="connsiteX5" fmla="*/ 765872 w 1983595"/>
              <a:gd name="connsiteY5" fmla="*/ 41377 h 640134"/>
              <a:gd name="connsiteX6" fmla="*/ 491550 w 1983595"/>
              <a:gd name="connsiteY6" fmla="*/ 204662 h 640134"/>
              <a:gd name="connsiteX7" fmla="*/ 184574 w 1983595"/>
              <a:gd name="connsiteY7" fmla="*/ 361417 h 640134"/>
              <a:gd name="connsiteX8" fmla="*/ 99665 w 1983595"/>
              <a:gd name="connsiteY8" fmla="*/ 622674 h 640134"/>
              <a:gd name="connsiteX0" fmla="*/ 99665 w 1983595"/>
              <a:gd name="connsiteY0" fmla="*/ 646068 h 663528"/>
              <a:gd name="connsiteX1" fmla="*/ 1843557 w 1983595"/>
              <a:gd name="connsiteY1" fmla="*/ 646068 h 663528"/>
              <a:gd name="connsiteX2" fmla="*/ 1810899 w 1983595"/>
              <a:gd name="connsiteY2" fmla="*/ 384811 h 663528"/>
              <a:gd name="connsiteX3" fmla="*/ 1477797 w 1983595"/>
              <a:gd name="connsiteY3" fmla="*/ 228056 h 663528"/>
              <a:gd name="connsiteX4" fmla="*/ 1079380 w 1983595"/>
              <a:gd name="connsiteY4" fmla="*/ 182336 h 663528"/>
              <a:gd name="connsiteX5" fmla="*/ 765872 w 1983595"/>
              <a:gd name="connsiteY5" fmla="*/ 64771 h 663528"/>
              <a:gd name="connsiteX6" fmla="*/ 491550 w 1983595"/>
              <a:gd name="connsiteY6" fmla="*/ 228056 h 663528"/>
              <a:gd name="connsiteX7" fmla="*/ 184574 w 1983595"/>
              <a:gd name="connsiteY7" fmla="*/ 384811 h 663528"/>
              <a:gd name="connsiteX8" fmla="*/ 99665 w 1983595"/>
              <a:gd name="connsiteY8" fmla="*/ 646068 h 663528"/>
              <a:gd name="connsiteX0" fmla="*/ 99665 w 1983595"/>
              <a:gd name="connsiteY0" fmla="*/ 647141 h 664601"/>
              <a:gd name="connsiteX1" fmla="*/ 1843557 w 1983595"/>
              <a:gd name="connsiteY1" fmla="*/ 647141 h 664601"/>
              <a:gd name="connsiteX2" fmla="*/ 1810899 w 1983595"/>
              <a:gd name="connsiteY2" fmla="*/ 385884 h 664601"/>
              <a:gd name="connsiteX3" fmla="*/ 1477797 w 1983595"/>
              <a:gd name="connsiteY3" fmla="*/ 229129 h 664601"/>
              <a:gd name="connsiteX4" fmla="*/ 1164289 w 1983595"/>
              <a:gd name="connsiteY4" fmla="*/ 176877 h 664601"/>
              <a:gd name="connsiteX5" fmla="*/ 765872 w 1983595"/>
              <a:gd name="connsiteY5" fmla="*/ 65844 h 664601"/>
              <a:gd name="connsiteX6" fmla="*/ 491550 w 1983595"/>
              <a:gd name="connsiteY6" fmla="*/ 229129 h 664601"/>
              <a:gd name="connsiteX7" fmla="*/ 184574 w 1983595"/>
              <a:gd name="connsiteY7" fmla="*/ 385884 h 664601"/>
              <a:gd name="connsiteX8" fmla="*/ 99665 w 1983595"/>
              <a:gd name="connsiteY8" fmla="*/ 647141 h 664601"/>
              <a:gd name="connsiteX0" fmla="*/ 99665 w 1983595"/>
              <a:gd name="connsiteY0" fmla="*/ 678691 h 696151"/>
              <a:gd name="connsiteX1" fmla="*/ 1843557 w 1983595"/>
              <a:gd name="connsiteY1" fmla="*/ 678691 h 696151"/>
              <a:gd name="connsiteX2" fmla="*/ 1810899 w 1983595"/>
              <a:gd name="connsiteY2" fmla="*/ 417434 h 696151"/>
              <a:gd name="connsiteX3" fmla="*/ 1477797 w 1983595"/>
              <a:gd name="connsiteY3" fmla="*/ 260679 h 696151"/>
              <a:gd name="connsiteX4" fmla="*/ 1164289 w 1983595"/>
              <a:gd name="connsiteY4" fmla="*/ 208427 h 696151"/>
              <a:gd name="connsiteX5" fmla="*/ 765872 w 1983595"/>
              <a:gd name="connsiteY5" fmla="*/ 97394 h 696151"/>
              <a:gd name="connsiteX6" fmla="*/ 491550 w 1983595"/>
              <a:gd name="connsiteY6" fmla="*/ 260679 h 696151"/>
              <a:gd name="connsiteX7" fmla="*/ 184574 w 1983595"/>
              <a:gd name="connsiteY7" fmla="*/ 417434 h 696151"/>
              <a:gd name="connsiteX8" fmla="*/ 99665 w 1983595"/>
              <a:gd name="connsiteY8" fmla="*/ 678691 h 696151"/>
              <a:gd name="connsiteX0" fmla="*/ 99665 w 1983595"/>
              <a:gd name="connsiteY0" fmla="*/ 678691 h 696151"/>
              <a:gd name="connsiteX1" fmla="*/ 1843557 w 1983595"/>
              <a:gd name="connsiteY1" fmla="*/ 678691 h 696151"/>
              <a:gd name="connsiteX2" fmla="*/ 1810899 w 1983595"/>
              <a:gd name="connsiteY2" fmla="*/ 417434 h 696151"/>
              <a:gd name="connsiteX3" fmla="*/ 1477797 w 1983595"/>
              <a:gd name="connsiteY3" fmla="*/ 260679 h 696151"/>
              <a:gd name="connsiteX4" fmla="*/ 1164289 w 1983595"/>
              <a:gd name="connsiteY4" fmla="*/ 208427 h 696151"/>
              <a:gd name="connsiteX5" fmla="*/ 765872 w 1983595"/>
              <a:gd name="connsiteY5" fmla="*/ 97394 h 696151"/>
              <a:gd name="connsiteX6" fmla="*/ 458893 w 1983595"/>
              <a:gd name="connsiteY6" fmla="*/ 280273 h 696151"/>
              <a:gd name="connsiteX7" fmla="*/ 184574 w 1983595"/>
              <a:gd name="connsiteY7" fmla="*/ 417434 h 696151"/>
              <a:gd name="connsiteX8" fmla="*/ 99665 w 1983595"/>
              <a:gd name="connsiteY8" fmla="*/ 678691 h 6961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38449 h 655909"/>
              <a:gd name="connsiteX1" fmla="*/ 1843557 w 1983595"/>
              <a:gd name="connsiteY1" fmla="*/ 638449 h 655909"/>
              <a:gd name="connsiteX2" fmla="*/ 1810899 w 1983595"/>
              <a:gd name="connsiteY2" fmla="*/ 377192 h 655909"/>
              <a:gd name="connsiteX3" fmla="*/ 1477797 w 1983595"/>
              <a:gd name="connsiteY3" fmla="*/ 220437 h 655909"/>
              <a:gd name="connsiteX4" fmla="*/ 1098975 w 1983595"/>
              <a:gd name="connsiteY4" fmla="*/ 226968 h 655909"/>
              <a:gd name="connsiteX5" fmla="*/ 720152 w 1983595"/>
              <a:gd name="connsiteY5" fmla="*/ 89809 h 655909"/>
              <a:gd name="connsiteX6" fmla="*/ 458893 w 1983595"/>
              <a:gd name="connsiteY6" fmla="*/ 240031 h 655909"/>
              <a:gd name="connsiteX7" fmla="*/ 184574 w 1983595"/>
              <a:gd name="connsiteY7" fmla="*/ 377192 h 655909"/>
              <a:gd name="connsiteX8" fmla="*/ 99665 w 1983595"/>
              <a:gd name="connsiteY8" fmla="*/ 638449 h 655909"/>
              <a:gd name="connsiteX0" fmla="*/ 99665 w 1983595"/>
              <a:gd name="connsiteY0" fmla="*/ 672662 h 690122"/>
              <a:gd name="connsiteX1" fmla="*/ 1843557 w 1983595"/>
              <a:gd name="connsiteY1" fmla="*/ 672662 h 690122"/>
              <a:gd name="connsiteX2" fmla="*/ 1810899 w 1983595"/>
              <a:gd name="connsiteY2" fmla="*/ 411405 h 690122"/>
              <a:gd name="connsiteX3" fmla="*/ 1477797 w 1983595"/>
              <a:gd name="connsiteY3" fmla="*/ 254650 h 690122"/>
              <a:gd name="connsiteX4" fmla="*/ 1098975 w 1983595"/>
              <a:gd name="connsiteY4" fmla="*/ 261181 h 690122"/>
              <a:gd name="connsiteX5" fmla="*/ 720152 w 1983595"/>
              <a:gd name="connsiteY5" fmla="*/ 124022 h 690122"/>
              <a:gd name="connsiteX6" fmla="*/ 458893 w 1983595"/>
              <a:gd name="connsiteY6" fmla="*/ 274244 h 690122"/>
              <a:gd name="connsiteX7" fmla="*/ 184574 w 1983595"/>
              <a:gd name="connsiteY7" fmla="*/ 411405 h 690122"/>
              <a:gd name="connsiteX8" fmla="*/ 99665 w 1983595"/>
              <a:gd name="connsiteY8" fmla="*/ 672662 h 690122"/>
              <a:gd name="connsiteX0" fmla="*/ 99665 w 1983595"/>
              <a:gd name="connsiteY0" fmla="*/ 672662 h 690122"/>
              <a:gd name="connsiteX1" fmla="*/ 1843557 w 1983595"/>
              <a:gd name="connsiteY1" fmla="*/ 672662 h 690122"/>
              <a:gd name="connsiteX2" fmla="*/ 1810899 w 1983595"/>
              <a:gd name="connsiteY2" fmla="*/ 411405 h 690122"/>
              <a:gd name="connsiteX3" fmla="*/ 1477797 w 1983595"/>
              <a:gd name="connsiteY3" fmla="*/ 254650 h 690122"/>
              <a:gd name="connsiteX4" fmla="*/ 1098975 w 1983595"/>
              <a:gd name="connsiteY4" fmla="*/ 261181 h 690122"/>
              <a:gd name="connsiteX5" fmla="*/ 720152 w 1983595"/>
              <a:gd name="connsiteY5" fmla="*/ 124022 h 690122"/>
              <a:gd name="connsiteX6" fmla="*/ 458893 w 1983595"/>
              <a:gd name="connsiteY6" fmla="*/ 274244 h 690122"/>
              <a:gd name="connsiteX7" fmla="*/ 184574 w 1983595"/>
              <a:gd name="connsiteY7" fmla="*/ 411405 h 690122"/>
              <a:gd name="connsiteX8" fmla="*/ 99665 w 1983595"/>
              <a:gd name="connsiteY8" fmla="*/ 672662 h 690122"/>
              <a:gd name="connsiteX0" fmla="*/ 99665 w 1983595"/>
              <a:gd name="connsiteY0" fmla="*/ 692333 h 709793"/>
              <a:gd name="connsiteX1" fmla="*/ 1843557 w 1983595"/>
              <a:gd name="connsiteY1" fmla="*/ 692333 h 709793"/>
              <a:gd name="connsiteX2" fmla="*/ 1810899 w 1983595"/>
              <a:gd name="connsiteY2" fmla="*/ 431076 h 709793"/>
              <a:gd name="connsiteX3" fmla="*/ 1477797 w 1983595"/>
              <a:gd name="connsiteY3" fmla="*/ 274321 h 709793"/>
              <a:gd name="connsiteX4" fmla="*/ 1098975 w 1983595"/>
              <a:gd name="connsiteY4" fmla="*/ 235132 h 709793"/>
              <a:gd name="connsiteX5" fmla="*/ 720152 w 1983595"/>
              <a:gd name="connsiteY5" fmla="*/ 143693 h 709793"/>
              <a:gd name="connsiteX6" fmla="*/ 458893 w 1983595"/>
              <a:gd name="connsiteY6" fmla="*/ 293915 h 709793"/>
              <a:gd name="connsiteX7" fmla="*/ 184574 w 1983595"/>
              <a:gd name="connsiteY7" fmla="*/ 431076 h 709793"/>
              <a:gd name="connsiteX8" fmla="*/ 99665 w 1983595"/>
              <a:gd name="connsiteY8" fmla="*/ 692333 h 709793"/>
              <a:gd name="connsiteX0" fmla="*/ 97763 w 1981693"/>
              <a:gd name="connsiteY0" fmla="*/ 692333 h 709793"/>
              <a:gd name="connsiteX1" fmla="*/ 1841655 w 1981693"/>
              <a:gd name="connsiteY1" fmla="*/ 692333 h 709793"/>
              <a:gd name="connsiteX2" fmla="*/ 1808997 w 1981693"/>
              <a:gd name="connsiteY2" fmla="*/ 431076 h 709793"/>
              <a:gd name="connsiteX3" fmla="*/ 1475895 w 1981693"/>
              <a:gd name="connsiteY3" fmla="*/ 274321 h 709793"/>
              <a:gd name="connsiteX4" fmla="*/ 1097073 w 1981693"/>
              <a:gd name="connsiteY4" fmla="*/ 235132 h 709793"/>
              <a:gd name="connsiteX5" fmla="*/ 718250 w 1981693"/>
              <a:gd name="connsiteY5" fmla="*/ 143693 h 709793"/>
              <a:gd name="connsiteX6" fmla="*/ 182672 w 1981693"/>
              <a:gd name="connsiteY6" fmla="*/ 431076 h 709793"/>
              <a:gd name="connsiteX7" fmla="*/ 97763 w 1981693"/>
              <a:gd name="connsiteY7" fmla="*/ 692333 h 709793"/>
              <a:gd name="connsiteX0" fmla="*/ 89828 w 1973758"/>
              <a:gd name="connsiteY0" fmla="*/ 692333 h 719189"/>
              <a:gd name="connsiteX1" fmla="*/ 1833720 w 1973758"/>
              <a:gd name="connsiteY1" fmla="*/ 692333 h 719189"/>
              <a:gd name="connsiteX2" fmla="*/ 1801062 w 1973758"/>
              <a:gd name="connsiteY2" fmla="*/ 431076 h 719189"/>
              <a:gd name="connsiteX3" fmla="*/ 1467960 w 1973758"/>
              <a:gd name="connsiteY3" fmla="*/ 274321 h 719189"/>
              <a:gd name="connsiteX4" fmla="*/ 1089138 w 1973758"/>
              <a:gd name="connsiteY4" fmla="*/ 235132 h 719189"/>
              <a:gd name="connsiteX5" fmla="*/ 710315 w 1973758"/>
              <a:gd name="connsiteY5" fmla="*/ 143693 h 719189"/>
              <a:gd name="connsiteX6" fmla="*/ 298777 w 1973758"/>
              <a:gd name="connsiteY6" fmla="*/ 343219 h 719189"/>
              <a:gd name="connsiteX7" fmla="*/ 89828 w 1973758"/>
              <a:gd name="connsiteY7" fmla="*/ 692333 h 719189"/>
              <a:gd name="connsiteX0" fmla="*/ 108726 w 1992656"/>
              <a:gd name="connsiteY0" fmla="*/ 692333 h 719187"/>
              <a:gd name="connsiteX1" fmla="*/ 1852618 w 1992656"/>
              <a:gd name="connsiteY1" fmla="*/ 692333 h 719187"/>
              <a:gd name="connsiteX2" fmla="*/ 1819960 w 1992656"/>
              <a:gd name="connsiteY2" fmla="*/ 431076 h 719187"/>
              <a:gd name="connsiteX3" fmla="*/ 1486858 w 1992656"/>
              <a:gd name="connsiteY3" fmla="*/ 274321 h 719187"/>
              <a:gd name="connsiteX4" fmla="*/ 1108036 w 1992656"/>
              <a:gd name="connsiteY4" fmla="*/ 235132 h 719187"/>
              <a:gd name="connsiteX5" fmla="*/ 729213 w 1992656"/>
              <a:gd name="connsiteY5" fmla="*/ 143693 h 719187"/>
              <a:gd name="connsiteX6" fmla="*/ 317675 w 1992656"/>
              <a:gd name="connsiteY6" fmla="*/ 343219 h 719187"/>
              <a:gd name="connsiteX7" fmla="*/ 108726 w 1992656"/>
              <a:gd name="connsiteY7" fmla="*/ 692333 h 719187"/>
              <a:gd name="connsiteX0" fmla="*/ 108726 w 1992656"/>
              <a:gd name="connsiteY0" fmla="*/ 692333 h 719189"/>
              <a:gd name="connsiteX1" fmla="*/ 1852618 w 1992656"/>
              <a:gd name="connsiteY1" fmla="*/ 692333 h 719189"/>
              <a:gd name="connsiteX2" fmla="*/ 1819960 w 1992656"/>
              <a:gd name="connsiteY2" fmla="*/ 431076 h 719189"/>
              <a:gd name="connsiteX3" fmla="*/ 1486858 w 1992656"/>
              <a:gd name="connsiteY3" fmla="*/ 274321 h 719189"/>
              <a:gd name="connsiteX4" fmla="*/ 1108036 w 1992656"/>
              <a:gd name="connsiteY4" fmla="*/ 235132 h 719189"/>
              <a:gd name="connsiteX5" fmla="*/ 729213 w 1992656"/>
              <a:gd name="connsiteY5" fmla="*/ 143693 h 719189"/>
              <a:gd name="connsiteX6" fmla="*/ 317675 w 1992656"/>
              <a:gd name="connsiteY6" fmla="*/ 343219 h 719189"/>
              <a:gd name="connsiteX7" fmla="*/ 108726 w 1992656"/>
              <a:gd name="connsiteY7" fmla="*/ 692333 h 719189"/>
              <a:gd name="connsiteX0" fmla="*/ 108726 w 1992656"/>
              <a:gd name="connsiteY0" fmla="*/ 692333 h 719187"/>
              <a:gd name="connsiteX1" fmla="*/ 1852618 w 1992656"/>
              <a:gd name="connsiteY1" fmla="*/ 692333 h 719187"/>
              <a:gd name="connsiteX2" fmla="*/ 1819960 w 1992656"/>
              <a:gd name="connsiteY2" fmla="*/ 431076 h 719187"/>
              <a:gd name="connsiteX3" fmla="*/ 1486858 w 1992656"/>
              <a:gd name="connsiteY3" fmla="*/ 274321 h 719187"/>
              <a:gd name="connsiteX4" fmla="*/ 1108036 w 1992656"/>
              <a:gd name="connsiteY4" fmla="*/ 235132 h 719187"/>
              <a:gd name="connsiteX5" fmla="*/ 729213 w 1992656"/>
              <a:gd name="connsiteY5" fmla="*/ 143693 h 719187"/>
              <a:gd name="connsiteX6" fmla="*/ 317675 w 1992656"/>
              <a:gd name="connsiteY6" fmla="*/ 343219 h 719187"/>
              <a:gd name="connsiteX7" fmla="*/ 108726 w 1992656"/>
              <a:gd name="connsiteY7" fmla="*/ 692333 h 719187"/>
              <a:gd name="connsiteX0" fmla="*/ 108726 w 1992656"/>
              <a:gd name="connsiteY0" fmla="*/ 560942 h 587798"/>
              <a:gd name="connsiteX1" fmla="*/ 1852618 w 1992656"/>
              <a:gd name="connsiteY1" fmla="*/ 560942 h 587798"/>
              <a:gd name="connsiteX2" fmla="*/ 1819960 w 1992656"/>
              <a:gd name="connsiteY2" fmla="*/ 299685 h 587798"/>
              <a:gd name="connsiteX3" fmla="*/ 1486858 w 1992656"/>
              <a:gd name="connsiteY3" fmla="*/ 142930 h 587798"/>
              <a:gd name="connsiteX4" fmla="*/ 729213 w 1992656"/>
              <a:gd name="connsiteY4" fmla="*/ 12302 h 587798"/>
              <a:gd name="connsiteX5" fmla="*/ 317675 w 1992656"/>
              <a:gd name="connsiteY5" fmla="*/ 211828 h 587798"/>
              <a:gd name="connsiteX6" fmla="*/ 108726 w 1992656"/>
              <a:gd name="connsiteY6" fmla="*/ 560942 h 587798"/>
              <a:gd name="connsiteX0" fmla="*/ 108726 w 1992656"/>
              <a:gd name="connsiteY0" fmla="*/ 627533 h 654387"/>
              <a:gd name="connsiteX1" fmla="*/ 1852618 w 1992656"/>
              <a:gd name="connsiteY1" fmla="*/ 627533 h 654387"/>
              <a:gd name="connsiteX2" fmla="*/ 1819960 w 1992656"/>
              <a:gd name="connsiteY2" fmla="*/ 366276 h 654387"/>
              <a:gd name="connsiteX3" fmla="*/ 1486858 w 1992656"/>
              <a:gd name="connsiteY3" fmla="*/ 209521 h 654387"/>
              <a:gd name="connsiteX4" fmla="*/ 729213 w 1992656"/>
              <a:gd name="connsiteY4" fmla="*/ 78893 h 654387"/>
              <a:gd name="connsiteX5" fmla="*/ 317675 w 1992656"/>
              <a:gd name="connsiteY5" fmla="*/ 278419 h 654387"/>
              <a:gd name="connsiteX6" fmla="*/ 108726 w 1992656"/>
              <a:gd name="connsiteY6" fmla="*/ 627533 h 654387"/>
              <a:gd name="connsiteX0" fmla="*/ 108726 w 1992656"/>
              <a:gd name="connsiteY0" fmla="*/ 653017 h 679872"/>
              <a:gd name="connsiteX1" fmla="*/ 1852618 w 1992656"/>
              <a:gd name="connsiteY1" fmla="*/ 653017 h 679872"/>
              <a:gd name="connsiteX2" fmla="*/ 1819960 w 1992656"/>
              <a:gd name="connsiteY2" fmla="*/ 391760 h 679872"/>
              <a:gd name="connsiteX3" fmla="*/ 1486858 w 1992656"/>
              <a:gd name="connsiteY3" fmla="*/ 235005 h 679872"/>
              <a:gd name="connsiteX4" fmla="*/ 729213 w 1992656"/>
              <a:gd name="connsiteY4" fmla="*/ 104377 h 679872"/>
              <a:gd name="connsiteX5" fmla="*/ 317675 w 1992656"/>
              <a:gd name="connsiteY5" fmla="*/ 303903 h 679872"/>
              <a:gd name="connsiteX6" fmla="*/ 108726 w 1992656"/>
              <a:gd name="connsiteY6" fmla="*/ 653017 h 679872"/>
              <a:gd name="connsiteX0" fmla="*/ 108726 w 1992656"/>
              <a:gd name="connsiteY0" fmla="*/ 664680 h 691535"/>
              <a:gd name="connsiteX1" fmla="*/ 1852618 w 1992656"/>
              <a:gd name="connsiteY1" fmla="*/ 664680 h 691535"/>
              <a:gd name="connsiteX2" fmla="*/ 1819960 w 1992656"/>
              <a:gd name="connsiteY2" fmla="*/ 403423 h 691535"/>
              <a:gd name="connsiteX3" fmla="*/ 1311137 w 1992656"/>
              <a:gd name="connsiteY3" fmla="*/ 206734 h 691535"/>
              <a:gd name="connsiteX4" fmla="*/ 729213 w 1992656"/>
              <a:gd name="connsiteY4" fmla="*/ 116040 h 691535"/>
              <a:gd name="connsiteX5" fmla="*/ 317675 w 1992656"/>
              <a:gd name="connsiteY5" fmla="*/ 315566 h 691535"/>
              <a:gd name="connsiteX6" fmla="*/ 108726 w 1992656"/>
              <a:gd name="connsiteY6" fmla="*/ 664680 h 691535"/>
              <a:gd name="connsiteX0" fmla="*/ 108726 w 1992656"/>
              <a:gd name="connsiteY0" fmla="*/ 648760 h 675615"/>
              <a:gd name="connsiteX1" fmla="*/ 1852618 w 1992656"/>
              <a:gd name="connsiteY1" fmla="*/ 648760 h 675615"/>
              <a:gd name="connsiteX2" fmla="*/ 1819960 w 1992656"/>
              <a:gd name="connsiteY2" fmla="*/ 387503 h 675615"/>
              <a:gd name="connsiteX3" fmla="*/ 1311137 w 1992656"/>
              <a:gd name="connsiteY3" fmla="*/ 190814 h 675615"/>
              <a:gd name="connsiteX4" fmla="*/ 791232 w 1992656"/>
              <a:gd name="connsiteY4" fmla="*/ 124082 h 675615"/>
              <a:gd name="connsiteX5" fmla="*/ 317675 w 1992656"/>
              <a:gd name="connsiteY5" fmla="*/ 299646 h 675615"/>
              <a:gd name="connsiteX6" fmla="*/ 108726 w 1992656"/>
              <a:gd name="connsiteY6" fmla="*/ 648760 h 675615"/>
              <a:gd name="connsiteX0" fmla="*/ 108726 w 1992656"/>
              <a:gd name="connsiteY0" fmla="*/ 648760 h 675615"/>
              <a:gd name="connsiteX1" fmla="*/ 1852618 w 1992656"/>
              <a:gd name="connsiteY1" fmla="*/ 648760 h 675615"/>
              <a:gd name="connsiteX2" fmla="*/ 1819960 w 1992656"/>
              <a:gd name="connsiteY2" fmla="*/ 387503 h 675615"/>
              <a:gd name="connsiteX3" fmla="*/ 1311137 w 1992656"/>
              <a:gd name="connsiteY3" fmla="*/ 190814 h 675615"/>
              <a:gd name="connsiteX4" fmla="*/ 791232 w 1992656"/>
              <a:gd name="connsiteY4" fmla="*/ 124082 h 675615"/>
              <a:gd name="connsiteX5" fmla="*/ 317675 w 1992656"/>
              <a:gd name="connsiteY5" fmla="*/ 299646 h 675615"/>
              <a:gd name="connsiteX6" fmla="*/ 108726 w 1992656"/>
              <a:gd name="connsiteY6" fmla="*/ 648760 h 67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2656" h="675615">
                <a:moveTo>
                  <a:pt x="108726" y="648760"/>
                </a:moveTo>
                <a:cubicBezTo>
                  <a:pt x="364550" y="706946"/>
                  <a:pt x="1671915" y="653114"/>
                  <a:pt x="1852618" y="648760"/>
                </a:cubicBezTo>
                <a:cubicBezTo>
                  <a:pt x="2033321" y="644406"/>
                  <a:pt x="2056180" y="387505"/>
                  <a:pt x="1819960" y="387503"/>
                </a:cubicBezTo>
                <a:cubicBezTo>
                  <a:pt x="1831935" y="185029"/>
                  <a:pt x="1507080" y="65628"/>
                  <a:pt x="1311137" y="190814"/>
                </a:cubicBezTo>
                <a:cubicBezTo>
                  <a:pt x="1191365" y="7138"/>
                  <a:pt x="934412" y="-95065"/>
                  <a:pt x="791232" y="124082"/>
                </a:cubicBezTo>
                <a:cubicBezTo>
                  <a:pt x="576811" y="20960"/>
                  <a:pt x="317720" y="112363"/>
                  <a:pt x="317675" y="299646"/>
                </a:cubicBezTo>
                <a:cubicBezTo>
                  <a:pt x="100559" y="255306"/>
                  <a:pt x="-147098" y="590574"/>
                  <a:pt x="108726" y="648760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043" name="Group 1042"/>
          <p:cNvGrpSpPr/>
          <p:nvPr/>
        </p:nvGrpSpPr>
        <p:grpSpPr>
          <a:xfrm>
            <a:off x="3886200" y="1200150"/>
            <a:ext cx="1828800" cy="1097280"/>
            <a:chOff x="3674060" y="1200150"/>
            <a:chExt cx="1828800" cy="1097280"/>
          </a:xfrm>
        </p:grpSpPr>
        <p:sp>
          <p:nvSpPr>
            <p:cNvPr id="56" name="Rectangle 55"/>
            <p:cNvSpPr/>
            <p:nvPr/>
          </p:nvSpPr>
          <p:spPr>
            <a:xfrm>
              <a:off x="3674060" y="1200150"/>
              <a:ext cx="1828800" cy="274320"/>
            </a:xfrm>
            <a:prstGeom prst="rect">
              <a:avLst/>
            </a:prstGeom>
            <a:solidFill>
              <a:srgbClr val="FFFF4F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74060" y="1474470"/>
              <a:ext cx="1828800" cy="274320"/>
            </a:xfrm>
            <a:prstGeom prst="rect">
              <a:avLst/>
            </a:prstGeom>
            <a:solidFill>
              <a:srgbClr val="FFD653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674060" y="1748790"/>
              <a:ext cx="1828800" cy="274320"/>
            </a:xfrm>
            <a:prstGeom prst="rect">
              <a:avLst/>
            </a:prstGeom>
            <a:solidFill>
              <a:srgbClr val="FFFF4F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674060" y="2023110"/>
              <a:ext cx="1828800" cy="274320"/>
            </a:xfrm>
            <a:prstGeom prst="rect">
              <a:avLst/>
            </a:prstGeom>
            <a:solidFill>
              <a:srgbClr val="FFD653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74060" y="1200150"/>
              <a:ext cx="1828800" cy="109728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71" name="Freeform 70"/>
          <p:cNvSpPr/>
          <p:nvPr/>
        </p:nvSpPr>
        <p:spPr>
          <a:xfrm>
            <a:off x="7223760" y="697230"/>
            <a:ext cx="1645920" cy="709793"/>
          </a:xfrm>
          <a:custGeom>
            <a:avLst/>
            <a:gdLst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57075 h 787288"/>
              <a:gd name="connsiteX1" fmla="*/ 1857810 w 2009620"/>
              <a:gd name="connsiteY1" fmla="*/ 757075 h 787288"/>
              <a:gd name="connsiteX2" fmla="*/ 1799027 w 2009620"/>
              <a:gd name="connsiteY2" fmla="*/ 508881 h 787288"/>
              <a:gd name="connsiteX3" fmla="*/ 1420204 w 2009620"/>
              <a:gd name="connsiteY3" fmla="*/ 326001 h 787288"/>
              <a:gd name="connsiteX4" fmla="*/ 1054444 w 2009620"/>
              <a:gd name="connsiteY4" fmla="*/ 45149 h 787288"/>
              <a:gd name="connsiteX5" fmla="*/ 682152 w 2009620"/>
              <a:gd name="connsiteY5" fmla="*/ 306406 h 787288"/>
              <a:gd name="connsiteX6" fmla="*/ 283735 w 2009620"/>
              <a:gd name="connsiteY6" fmla="*/ 521943 h 787288"/>
              <a:gd name="connsiteX7" fmla="*/ 113918 w 2009620"/>
              <a:gd name="connsiteY7" fmla="*/ 757075 h 787288"/>
              <a:gd name="connsiteX0" fmla="*/ 113918 w 2009620"/>
              <a:gd name="connsiteY0" fmla="*/ 768890 h 799103"/>
              <a:gd name="connsiteX1" fmla="*/ 1857810 w 2009620"/>
              <a:gd name="connsiteY1" fmla="*/ 768890 h 799103"/>
              <a:gd name="connsiteX2" fmla="*/ 1799027 w 2009620"/>
              <a:gd name="connsiteY2" fmla="*/ 520696 h 799103"/>
              <a:gd name="connsiteX3" fmla="*/ 1420204 w 2009620"/>
              <a:gd name="connsiteY3" fmla="*/ 337816 h 799103"/>
              <a:gd name="connsiteX4" fmla="*/ 1054444 w 2009620"/>
              <a:gd name="connsiteY4" fmla="*/ 56964 h 799103"/>
              <a:gd name="connsiteX5" fmla="*/ 682152 w 2009620"/>
              <a:gd name="connsiteY5" fmla="*/ 318221 h 799103"/>
              <a:gd name="connsiteX6" fmla="*/ 283735 w 2009620"/>
              <a:gd name="connsiteY6" fmla="*/ 533758 h 799103"/>
              <a:gd name="connsiteX7" fmla="*/ 113918 w 2009620"/>
              <a:gd name="connsiteY7" fmla="*/ 768890 h 799103"/>
              <a:gd name="connsiteX0" fmla="*/ 113918 w 2009620"/>
              <a:gd name="connsiteY0" fmla="*/ 768890 h 799103"/>
              <a:gd name="connsiteX1" fmla="*/ 1857810 w 2009620"/>
              <a:gd name="connsiteY1" fmla="*/ 768890 h 799103"/>
              <a:gd name="connsiteX2" fmla="*/ 1799027 w 2009620"/>
              <a:gd name="connsiteY2" fmla="*/ 520696 h 799103"/>
              <a:gd name="connsiteX3" fmla="*/ 1420204 w 2009620"/>
              <a:gd name="connsiteY3" fmla="*/ 337816 h 799103"/>
              <a:gd name="connsiteX4" fmla="*/ 1054444 w 2009620"/>
              <a:gd name="connsiteY4" fmla="*/ 56964 h 799103"/>
              <a:gd name="connsiteX5" fmla="*/ 682152 w 2009620"/>
              <a:gd name="connsiteY5" fmla="*/ 318221 h 799103"/>
              <a:gd name="connsiteX6" fmla="*/ 283735 w 2009620"/>
              <a:gd name="connsiteY6" fmla="*/ 533758 h 799103"/>
              <a:gd name="connsiteX7" fmla="*/ 113918 w 2009620"/>
              <a:gd name="connsiteY7" fmla="*/ 768890 h 799103"/>
              <a:gd name="connsiteX0" fmla="*/ 113918 w 2009620"/>
              <a:gd name="connsiteY0" fmla="*/ 783792 h 814005"/>
              <a:gd name="connsiteX1" fmla="*/ 1857810 w 2009620"/>
              <a:gd name="connsiteY1" fmla="*/ 783792 h 814005"/>
              <a:gd name="connsiteX2" fmla="*/ 1799027 w 2009620"/>
              <a:gd name="connsiteY2" fmla="*/ 535598 h 814005"/>
              <a:gd name="connsiteX3" fmla="*/ 1420204 w 2009620"/>
              <a:gd name="connsiteY3" fmla="*/ 352718 h 814005"/>
              <a:gd name="connsiteX4" fmla="*/ 1054444 w 2009620"/>
              <a:gd name="connsiteY4" fmla="*/ 71866 h 814005"/>
              <a:gd name="connsiteX5" fmla="*/ 682152 w 2009620"/>
              <a:gd name="connsiteY5" fmla="*/ 333123 h 814005"/>
              <a:gd name="connsiteX6" fmla="*/ 283735 w 2009620"/>
              <a:gd name="connsiteY6" fmla="*/ 548660 h 814005"/>
              <a:gd name="connsiteX7" fmla="*/ 113918 w 2009620"/>
              <a:gd name="connsiteY7" fmla="*/ 783792 h 814005"/>
              <a:gd name="connsiteX0" fmla="*/ 113918 w 2009620"/>
              <a:gd name="connsiteY0" fmla="*/ 783792 h 814005"/>
              <a:gd name="connsiteX1" fmla="*/ 1857810 w 2009620"/>
              <a:gd name="connsiteY1" fmla="*/ 783792 h 814005"/>
              <a:gd name="connsiteX2" fmla="*/ 1799027 w 2009620"/>
              <a:gd name="connsiteY2" fmla="*/ 535598 h 814005"/>
              <a:gd name="connsiteX3" fmla="*/ 1420204 w 2009620"/>
              <a:gd name="connsiteY3" fmla="*/ 352718 h 814005"/>
              <a:gd name="connsiteX4" fmla="*/ 1054444 w 2009620"/>
              <a:gd name="connsiteY4" fmla="*/ 71866 h 814005"/>
              <a:gd name="connsiteX5" fmla="*/ 682152 w 2009620"/>
              <a:gd name="connsiteY5" fmla="*/ 333123 h 814005"/>
              <a:gd name="connsiteX6" fmla="*/ 283735 w 2009620"/>
              <a:gd name="connsiteY6" fmla="*/ 548660 h 814005"/>
              <a:gd name="connsiteX7" fmla="*/ 113918 w 2009620"/>
              <a:gd name="connsiteY7" fmla="*/ 783792 h 814005"/>
              <a:gd name="connsiteX0" fmla="*/ 124339 w 2020041"/>
              <a:gd name="connsiteY0" fmla="*/ 783792 h 819016"/>
              <a:gd name="connsiteX1" fmla="*/ 1868231 w 2020041"/>
              <a:gd name="connsiteY1" fmla="*/ 783792 h 819016"/>
              <a:gd name="connsiteX2" fmla="*/ 1809448 w 2020041"/>
              <a:gd name="connsiteY2" fmla="*/ 535598 h 819016"/>
              <a:gd name="connsiteX3" fmla="*/ 1430625 w 2020041"/>
              <a:gd name="connsiteY3" fmla="*/ 352718 h 819016"/>
              <a:gd name="connsiteX4" fmla="*/ 1064865 w 2020041"/>
              <a:gd name="connsiteY4" fmla="*/ 71866 h 819016"/>
              <a:gd name="connsiteX5" fmla="*/ 692573 w 2020041"/>
              <a:gd name="connsiteY5" fmla="*/ 333123 h 819016"/>
              <a:gd name="connsiteX6" fmla="*/ 261499 w 2020041"/>
              <a:gd name="connsiteY6" fmla="*/ 470283 h 819016"/>
              <a:gd name="connsiteX7" fmla="*/ 124339 w 2020041"/>
              <a:gd name="connsiteY7" fmla="*/ 783792 h 819016"/>
              <a:gd name="connsiteX0" fmla="*/ 124339 w 2020041"/>
              <a:gd name="connsiteY0" fmla="*/ 676874 h 712098"/>
              <a:gd name="connsiteX1" fmla="*/ 1868231 w 2020041"/>
              <a:gd name="connsiteY1" fmla="*/ 676874 h 712098"/>
              <a:gd name="connsiteX2" fmla="*/ 1809448 w 2020041"/>
              <a:gd name="connsiteY2" fmla="*/ 428680 h 712098"/>
              <a:gd name="connsiteX3" fmla="*/ 1430625 w 2020041"/>
              <a:gd name="connsiteY3" fmla="*/ 245800 h 712098"/>
              <a:gd name="connsiteX4" fmla="*/ 1143242 w 2020041"/>
              <a:gd name="connsiteY4" fmla="*/ 102108 h 712098"/>
              <a:gd name="connsiteX5" fmla="*/ 692573 w 2020041"/>
              <a:gd name="connsiteY5" fmla="*/ 226205 h 712098"/>
              <a:gd name="connsiteX6" fmla="*/ 261499 w 2020041"/>
              <a:gd name="connsiteY6" fmla="*/ 363365 h 712098"/>
              <a:gd name="connsiteX7" fmla="*/ 124339 w 2020041"/>
              <a:gd name="connsiteY7" fmla="*/ 676874 h 712098"/>
              <a:gd name="connsiteX0" fmla="*/ 124339 w 2020041"/>
              <a:gd name="connsiteY0" fmla="*/ 678833 h 714057"/>
              <a:gd name="connsiteX1" fmla="*/ 1868231 w 2020041"/>
              <a:gd name="connsiteY1" fmla="*/ 678833 h 714057"/>
              <a:gd name="connsiteX2" fmla="*/ 1809448 w 2020041"/>
              <a:gd name="connsiteY2" fmla="*/ 430639 h 714057"/>
              <a:gd name="connsiteX3" fmla="*/ 1430625 w 2020041"/>
              <a:gd name="connsiteY3" fmla="*/ 247759 h 714057"/>
              <a:gd name="connsiteX4" fmla="*/ 1143242 w 2020041"/>
              <a:gd name="connsiteY4" fmla="*/ 104067 h 714057"/>
              <a:gd name="connsiteX5" fmla="*/ 633790 w 2020041"/>
              <a:gd name="connsiteY5" fmla="*/ 221632 h 714057"/>
              <a:gd name="connsiteX6" fmla="*/ 261499 w 2020041"/>
              <a:gd name="connsiteY6" fmla="*/ 365324 h 714057"/>
              <a:gd name="connsiteX7" fmla="*/ 124339 w 2020041"/>
              <a:gd name="connsiteY7" fmla="*/ 678833 h 714057"/>
              <a:gd name="connsiteX0" fmla="*/ 133047 w 2028749"/>
              <a:gd name="connsiteY0" fmla="*/ 678833 h 702381"/>
              <a:gd name="connsiteX1" fmla="*/ 1876939 w 2028749"/>
              <a:gd name="connsiteY1" fmla="*/ 678833 h 702381"/>
              <a:gd name="connsiteX2" fmla="*/ 1818156 w 2028749"/>
              <a:gd name="connsiteY2" fmla="*/ 430639 h 702381"/>
              <a:gd name="connsiteX3" fmla="*/ 1439333 w 2028749"/>
              <a:gd name="connsiteY3" fmla="*/ 247759 h 702381"/>
              <a:gd name="connsiteX4" fmla="*/ 1151950 w 2028749"/>
              <a:gd name="connsiteY4" fmla="*/ 104067 h 702381"/>
              <a:gd name="connsiteX5" fmla="*/ 642498 w 2028749"/>
              <a:gd name="connsiteY5" fmla="*/ 221632 h 702381"/>
              <a:gd name="connsiteX6" fmla="*/ 270207 w 2028749"/>
              <a:gd name="connsiteY6" fmla="*/ 365324 h 702381"/>
              <a:gd name="connsiteX7" fmla="*/ 133047 w 2028749"/>
              <a:gd name="connsiteY7" fmla="*/ 678833 h 702381"/>
              <a:gd name="connsiteX0" fmla="*/ 133047 w 2028749"/>
              <a:gd name="connsiteY0" fmla="*/ 678833 h 689814"/>
              <a:gd name="connsiteX1" fmla="*/ 1876939 w 2028749"/>
              <a:gd name="connsiteY1" fmla="*/ 678833 h 689814"/>
              <a:gd name="connsiteX2" fmla="*/ 1818156 w 2028749"/>
              <a:gd name="connsiteY2" fmla="*/ 430639 h 689814"/>
              <a:gd name="connsiteX3" fmla="*/ 1439333 w 2028749"/>
              <a:gd name="connsiteY3" fmla="*/ 247759 h 689814"/>
              <a:gd name="connsiteX4" fmla="*/ 1151950 w 2028749"/>
              <a:gd name="connsiteY4" fmla="*/ 104067 h 689814"/>
              <a:gd name="connsiteX5" fmla="*/ 642498 w 2028749"/>
              <a:gd name="connsiteY5" fmla="*/ 221632 h 689814"/>
              <a:gd name="connsiteX6" fmla="*/ 270207 w 2028749"/>
              <a:gd name="connsiteY6" fmla="*/ 365324 h 689814"/>
              <a:gd name="connsiteX7" fmla="*/ 133047 w 2028749"/>
              <a:gd name="connsiteY7" fmla="*/ 678833 h 689814"/>
              <a:gd name="connsiteX0" fmla="*/ 133047 w 2028749"/>
              <a:gd name="connsiteY0" fmla="*/ 611525 h 622506"/>
              <a:gd name="connsiteX1" fmla="*/ 1876939 w 2028749"/>
              <a:gd name="connsiteY1" fmla="*/ 611525 h 622506"/>
              <a:gd name="connsiteX2" fmla="*/ 1818156 w 2028749"/>
              <a:gd name="connsiteY2" fmla="*/ 363331 h 622506"/>
              <a:gd name="connsiteX3" fmla="*/ 1439333 w 2028749"/>
              <a:gd name="connsiteY3" fmla="*/ 180451 h 622506"/>
              <a:gd name="connsiteX4" fmla="*/ 1112762 w 2028749"/>
              <a:gd name="connsiteY4" fmla="*/ 147793 h 622506"/>
              <a:gd name="connsiteX5" fmla="*/ 642498 w 2028749"/>
              <a:gd name="connsiteY5" fmla="*/ 154324 h 622506"/>
              <a:gd name="connsiteX6" fmla="*/ 270207 w 2028749"/>
              <a:gd name="connsiteY6" fmla="*/ 298016 h 622506"/>
              <a:gd name="connsiteX7" fmla="*/ 133047 w 2028749"/>
              <a:gd name="connsiteY7" fmla="*/ 611525 h 622506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439333 w 2028749"/>
              <a:gd name="connsiteY3" fmla="*/ 243628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439333 w 2028749"/>
              <a:gd name="connsiteY3" fmla="*/ 243628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50210"/>
              <a:gd name="connsiteY0" fmla="*/ 674702 h 685683"/>
              <a:gd name="connsiteX1" fmla="*/ 1876939 w 2050210"/>
              <a:gd name="connsiteY1" fmla="*/ 674702 h 685683"/>
              <a:gd name="connsiteX2" fmla="*/ 1818156 w 2050210"/>
              <a:gd name="connsiteY2" fmla="*/ 426508 h 685683"/>
              <a:gd name="connsiteX3" fmla="*/ 1511179 w 2050210"/>
              <a:gd name="connsiteY3" fmla="*/ 256690 h 685683"/>
              <a:gd name="connsiteX4" fmla="*/ 1112762 w 2050210"/>
              <a:gd name="connsiteY4" fmla="*/ 210970 h 685683"/>
              <a:gd name="connsiteX5" fmla="*/ 642498 w 2050210"/>
              <a:gd name="connsiteY5" fmla="*/ 217501 h 685683"/>
              <a:gd name="connsiteX6" fmla="*/ 270207 w 2050210"/>
              <a:gd name="connsiteY6" fmla="*/ 361193 h 685683"/>
              <a:gd name="connsiteX7" fmla="*/ 133047 w 2050210"/>
              <a:gd name="connsiteY7" fmla="*/ 674702 h 685683"/>
              <a:gd name="connsiteX0" fmla="*/ 133047 w 2016596"/>
              <a:gd name="connsiteY0" fmla="*/ 674702 h 685683"/>
              <a:gd name="connsiteX1" fmla="*/ 1876939 w 2016596"/>
              <a:gd name="connsiteY1" fmla="*/ 674702 h 685683"/>
              <a:gd name="connsiteX2" fmla="*/ 1818156 w 2016596"/>
              <a:gd name="connsiteY2" fmla="*/ 426508 h 685683"/>
              <a:gd name="connsiteX3" fmla="*/ 1511179 w 2016596"/>
              <a:gd name="connsiteY3" fmla="*/ 256690 h 685683"/>
              <a:gd name="connsiteX4" fmla="*/ 1112762 w 2016596"/>
              <a:gd name="connsiteY4" fmla="*/ 210970 h 685683"/>
              <a:gd name="connsiteX5" fmla="*/ 642498 w 2016596"/>
              <a:gd name="connsiteY5" fmla="*/ 217501 h 685683"/>
              <a:gd name="connsiteX6" fmla="*/ 270207 w 2016596"/>
              <a:gd name="connsiteY6" fmla="*/ 361193 h 685683"/>
              <a:gd name="connsiteX7" fmla="*/ 133047 w 2016596"/>
              <a:gd name="connsiteY7" fmla="*/ 674702 h 685683"/>
              <a:gd name="connsiteX0" fmla="*/ 133047 w 2042086"/>
              <a:gd name="connsiteY0" fmla="*/ 674702 h 685683"/>
              <a:gd name="connsiteX1" fmla="*/ 1876939 w 2042086"/>
              <a:gd name="connsiteY1" fmla="*/ 674702 h 685683"/>
              <a:gd name="connsiteX2" fmla="*/ 1818156 w 2042086"/>
              <a:gd name="connsiteY2" fmla="*/ 426508 h 685683"/>
              <a:gd name="connsiteX3" fmla="*/ 1511179 w 2042086"/>
              <a:gd name="connsiteY3" fmla="*/ 256690 h 685683"/>
              <a:gd name="connsiteX4" fmla="*/ 1112762 w 2042086"/>
              <a:gd name="connsiteY4" fmla="*/ 210970 h 685683"/>
              <a:gd name="connsiteX5" fmla="*/ 642498 w 2042086"/>
              <a:gd name="connsiteY5" fmla="*/ 217501 h 685683"/>
              <a:gd name="connsiteX6" fmla="*/ 270207 w 2042086"/>
              <a:gd name="connsiteY6" fmla="*/ 361193 h 685683"/>
              <a:gd name="connsiteX7" fmla="*/ 133047 w 2042086"/>
              <a:gd name="connsiteY7" fmla="*/ 674702 h 685683"/>
              <a:gd name="connsiteX0" fmla="*/ 133047 w 2030583"/>
              <a:gd name="connsiteY0" fmla="*/ 674702 h 685683"/>
              <a:gd name="connsiteX1" fmla="*/ 1876939 w 2030583"/>
              <a:gd name="connsiteY1" fmla="*/ 674702 h 685683"/>
              <a:gd name="connsiteX2" fmla="*/ 1818156 w 2030583"/>
              <a:gd name="connsiteY2" fmla="*/ 426508 h 685683"/>
              <a:gd name="connsiteX3" fmla="*/ 1511179 w 2030583"/>
              <a:gd name="connsiteY3" fmla="*/ 256690 h 685683"/>
              <a:gd name="connsiteX4" fmla="*/ 1112762 w 2030583"/>
              <a:gd name="connsiteY4" fmla="*/ 210970 h 685683"/>
              <a:gd name="connsiteX5" fmla="*/ 642498 w 2030583"/>
              <a:gd name="connsiteY5" fmla="*/ 217501 h 685683"/>
              <a:gd name="connsiteX6" fmla="*/ 270207 w 2030583"/>
              <a:gd name="connsiteY6" fmla="*/ 361193 h 685683"/>
              <a:gd name="connsiteX7" fmla="*/ 133047 w 2030583"/>
              <a:gd name="connsiteY7" fmla="*/ 674702 h 685683"/>
              <a:gd name="connsiteX0" fmla="*/ 133047 w 2041859"/>
              <a:gd name="connsiteY0" fmla="*/ 674702 h 699176"/>
              <a:gd name="connsiteX1" fmla="*/ 1876939 w 2041859"/>
              <a:gd name="connsiteY1" fmla="*/ 674702 h 699176"/>
              <a:gd name="connsiteX2" fmla="*/ 1844281 w 2041859"/>
              <a:gd name="connsiteY2" fmla="*/ 413445 h 699176"/>
              <a:gd name="connsiteX3" fmla="*/ 1511179 w 2041859"/>
              <a:gd name="connsiteY3" fmla="*/ 256690 h 699176"/>
              <a:gd name="connsiteX4" fmla="*/ 1112762 w 2041859"/>
              <a:gd name="connsiteY4" fmla="*/ 210970 h 699176"/>
              <a:gd name="connsiteX5" fmla="*/ 642498 w 2041859"/>
              <a:gd name="connsiteY5" fmla="*/ 217501 h 699176"/>
              <a:gd name="connsiteX6" fmla="*/ 270207 w 2041859"/>
              <a:gd name="connsiteY6" fmla="*/ 361193 h 699176"/>
              <a:gd name="connsiteX7" fmla="*/ 133047 w 2041859"/>
              <a:gd name="connsiteY7" fmla="*/ 674702 h 699176"/>
              <a:gd name="connsiteX0" fmla="*/ 133047 w 2058459"/>
              <a:gd name="connsiteY0" fmla="*/ 674702 h 699176"/>
              <a:gd name="connsiteX1" fmla="*/ 1876939 w 2058459"/>
              <a:gd name="connsiteY1" fmla="*/ 674702 h 699176"/>
              <a:gd name="connsiteX2" fmla="*/ 1844281 w 2058459"/>
              <a:gd name="connsiteY2" fmla="*/ 413445 h 699176"/>
              <a:gd name="connsiteX3" fmla="*/ 1511179 w 2058459"/>
              <a:gd name="connsiteY3" fmla="*/ 256690 h 699176"/>
              <a:gd name="connsiteX4" fmla="*/ 1112762 w 2058459"/>
              <a:gd name="connsiteY4" fmla="*/ 210970 h 699176"/>
              <a:gd name="connsiteX5" fmla="*/ 642498 w 2058459"/>
              <a:gd name="connsiteY5" fmla="*/ 217501 h 699176"/>
              <a:gd name="connsiteX6" fmla="*/ 270207 w 2058459"/>
              <a:gd name="connsiteY6" fmla="*/ 361193 h 699176"/>
              <a:gd name="connsiteX7" fmla="*/ 133047 w 2058459"/>
              <a:gd name="connsiteY7" fmla="*/ 674702 h 699176"/>
              <a:gd name="connsiteX0" fmla="*/ 133047 w 2016977"/>
              <a:gd name="connsiteY0" fmla="*/ 674702 h 684461"/>
              <a:gd name="connsiteX1" fmla="*/ 1876939 w 2016977"/>
              <a:gd name="connsiteY1" fmla="*/ 674702 h 684461"/>
              <a:gd name="connsiteX2" fmla="*/ 1844281 w 2016977"/>
              <a:gd name="connsiteY2" fmla="*/ 413445 h 684461"/>
              <a:gd name="connsiteX3" fmla="*/ 1511179 w 2016977"/>
              <a:gd name="connsiteY3" fmla="*/ 256690 h 684461"/>
              <a:gd name="connsiteX4" fmla="*/ 1112762 w 2016977"/>
              <a:gd name="connsiteY4" fmla="*/ 210970 h 684461"/>
              <a:gd name="connsiteX5" fmla="*/ 642498 w 2016977"/>
              <a:gd name="connsiteY5" fmla="*/ 217501 h 684461"/>
              <a:gd name="connsiteX6" fmla="*/ 270207 w 2016977"/>
              <a:gd name="connsiteY6" fmla="*/ 361193 h 684461"/>
              <a:gd name="connsiteX7" fmla="*/ 133047 w 2016977"/>
              <a:gd name="connsiteY7" fmla="*/ 674702 h 684461"/>
              <a:gd name="connsiteX0" fmla="*/ 133047 w 2016977"/>
              <a:gd name="connsiteY0" fmla="*/ 660042 h 669801"/>
              <a:gd name="connsiteX1" fmla="*/ 1876939 w 2016977"/>
              <a:gd name="connsiteY1" fmla="*/ 660042 h 669801"/>
              <a:gd name="connsiteX2" fmla="*/ 1844281 w 2016977"/>
              <a:gd name="connsiteY2" fmla="*/ 398785 h 669801"/>
              <a:gd name="connsiteX3" fmla="*/ 1511179 w 2016977"/>
              <a:gd name="connsiteY3" fmla="*/ 242030 h 669801"/>
              <a:gd name="connsiteX4" fmla="*/ 1112762 w 2016977"/>
              <a:gd name="connsiteY4" fmla="*/ 196310 h 669801"/>
              <a:gd name="connsiteX5" fmla="*/ 524932 w 2016977"/>
              <a:gd name="connsiteY5" fmla="*/ 242030 h 669801"/>
              <a:gd name="connsiteX6" fmla="*/ 270207 w 2016977"/>
              <a:gd name="connsiteY6" fmla="*/ 346533 h 669801"/>
              <a:gd name="connsiteX7" fmla="*/ 133047 w 2016977"/>
              <a:gd name="connsiteY7" fmla="*/ 660042 h 669801"/>
              <a:gd name="connsiteX0" fmla="*/ 143151 w 2027081"/>
              <a:gd name="connsiteY0" fmla="*/ 660042 h 680398"/>
              <a:gd name="connsiteX1" fmla="*/ 1887043 w 2027081"/>
              <a:gd name="connsiteY1" fmla="*/ 660042 h 680398"/>
              <a:gd name="connsiteX2" fmla="*/ 1854385 w 2027081"/>
              <a:gd name="connsiteY2" fmla="*/ 398785 h 680398"/>
              <a:gd name="connsiteX3" fmla="*/ 1521283 w 2027081"/>
              <a:gd name="connsiteY3" fmla="*/ 242030 h 680398"/>
              <a:gd name="connsiteX4" fmla="*/ 1122866 w 2027081"/>
              <a:gd name="connsiteY4" fmla="*/ 196310 h 680398"/>
              <a:gd name="connsiteX5" fmla="*/ 535036 w 2027081"/>
              <a:gd name="connsiteY5" fmla="*/ 242030 h 680398"/>
              <a:gd name="connsiteX6" fmla="*/ 228060 w 2027081"/>
              <a:gd name="connsiteY6" fmla="*/ 398785 h 680398"/>
              <a:gd name="connsiteX7" fmla="*/ 143151 w 2027081"/>
              <a:gd name="connsiteY7" fmla="*/ 660042 h 680398"/>
              <a:gd name="connsiteX0" fmla="*/ 125791 w 2009721"/>
              <a:gd name="connsiteY0" fmla="*/ 660042 h 680398"/>
              <a:gd name="connsiteX1" fmla="*/ 1869683 w 2009721"/>
              <a:gd name="connsiteY1" fmla="*/ 660042 h 680398"/>
              <a:gd name="connsiteX2" fmla="*/ 1837025 w 2009721"/>
              <a:gd name="connsiteY2" fmla="*/ 398785 h 680398"/>
              <a:gd name="connsiteX3" fmla="*/ 1503923 w 2009721"/>
              <a:gd name="connsiteY3" fmla="*/ 242030 h 680398"/>
              <a:gd name="connsiteX4" fmla="*/ 1105506 w 2009721"/>
              <a:gd name="connsiteY4" fmla="*/ 196310 h 680398"/>
              <a:gd name="connsiteX5" fmla="*/ 517676 w 2009721"/>
              <a:gd name="connsiteY5" fmla="*/ 242030 h 680398"/>
              <a:gd name="connsiteX6" fmla="*/ 210700 w 2009721"/>
              <a:gd name="connsiteY6" fmla="*/ 398785 h 680398"/>
              <a:gd name="connsiteX7" fmla="*/ 125791 w 2009721"/>
              <a:gd name="connsiteY7" fmla="*/ 660042 h 680398"/>
              <a:gd name="connsiteX0" fmla="*/ 99665 w 1983595"/>
              <a:gd name="connsiteY0" fmla="*/ 660042 h 677502"/>
              <a:gd name="connsiteX1" fmla="*/ 1843557 w 1983595"/>
              <a:gd name="connsiteY1" fmla="*/ 660042 h 677502"/>
              <a:gd name="connsiteX2" fmla="*/ 1810899 w 1983595"/>
              <a:gd name="connsiteY2" fmla="*/ 398785 h 677502"/>
              <a:gd name="connsiteX3" fmla="*/ 1477797 w 1983595"/>
              <a:gd name="connsiteY3" fmla="*/ 242030 h 677502"/>
              <a:gd name="connsiteX4" fmla="*/ 1079380 w 1983595"/>
              <a:gd name="connsiteY4" fmla="*/ 196310 h 677502"/>
              <a:gd name="connsiteX5" fmla="*/ 491550 w 1983595"/>
              <a:gd name="connsiteY5" fmla="*/ 242030 h 677502"/>
              <a:gd name="connsiteX6" fmla="*/ 184574 w 1983595"/>
              <a:gd name="connsiteY6" fmla="*/ 398785 h 677502"/>
              <a:gd name="connsiteX7" fmla="*/ 99665 w 1983595"/>
              <a:gd name="connsiteY7" fmla="*/ 660042 h 677502"/>
              <a:gd name="connsiteX0" fmla="*/ 99665 w 1983595"/>
              <a:gd name="connsiteY0" fmla="*/ 653409 h 670869"/>
              <a:gd name="connsiteX1" fmla="*/ 1843557 w 1983595"/>
              <a:gd name="connsiteY1" fmla="*/ 653409 h 670869"/>
              <a:gd name="connsiteX2" fmla="*/ 1810899 w 1983595"/>
              <a:gd name="connsiteY2" fmla="*/ 392152 h 670869"/>
              <a:gd name="connsiteX3" fmla="*/ 1477797 w 1983595"/>
              <a:gd name="connsiteY3" fmla="*/ 235397 h 670869"/>
              <a:gd name="connsiteX4" fmla="*/ 1079380 w 1983595"/>
              <a:gd name="connsiteY4" fmla="*/ 189677 h 670869"/>
              <a:gd name="connsiteX5" fmla="*/ 759340 w 1983595"/>
              <a:gd name="connsiteY5" fmla="*/ 267 h 670869"/>
              <a:gd name="connsiteX6" fmla="*/ 491550 w 1983595"/>
              <a:gd name="connsiteY6" fmla="*/ 235397 h 670869"/>
              <a:gd name="connsiteX7" fmla="*/ 184574 w 1983595"/>
              <a:gd name="connsiteY7" fmla="*/ 392152 h 670869"/>
              <a:gd name="connsiteX8" fmla="*/ 99665 w 1983595"/>
              <a:gd name="connsiteY8" fmla="*/ 653409 h 670869"/>
              <a:gd name="connsiteX0" fmla="*/ 99665 w 1983595"/>
              <a:gd name="connsiteY0" fmla="*/ 653409 h 670869"/>
              <a:gd name="connsiteX1" fmla="*/ 1843557 w 1983595"/>
              <a:gd name="connsiteY1" fmla="*/ 653409 h 670869"/>
              <a:gd name="connsiteX2" fmla="*/ 1810899 w 1983595"/>
              <a:gd name="connsiteY2" fmla="*/ 392152 h 670869"/>
              <a:gd name="connsiteX3" fmla="*/ 1477797 w 1983595"/>
              <a:gd name="connsiteY3" fmla="*/ 235397 h 670869"/>
              <a:gd name="connsiteX4" fmla="*/ 1079380 w 1983595"/>
              <a:gd name="connsiteY4" fmla="*/ 189677 h 670869"/>
              <a:gd name="connsiteX5" fmla="*/ 759340 w 1983595"/>
              <a:gd name="connsiteY5" fmla="*/ 267 h 670869"/>
              <a:gd name="connsiteX6" fmla="*/ 491550 w 1983595"/>
              <a:gd name="connsiteY6" fmla="*/ 235397 h 670869"/>
              <a:gd name="connsiteX7" fmla="*/ 184574 w 1983595"/>
              <a:gd name="connsiteY7" fmla="*/ 392152 h 670869"/>
              <a:gd name="connsiteX8" fmla="*/ 99665 w 1983595"/>
              <a:gd name="connsiteY8" fmla="*/ 653409 h 670869"/>
              <a:gd name="connsiteX0" fmla="*/ 99665 w 1983595"/>
              <a:gd name="connsiteY0" fmla="*/ 612836 h 630296"/>
              <a:gd name="connsiteX1" fmla="*/ 1843557 w 1983595"/>
              <a:gd name="connsiteY1" fmla="*/ 612836 h 630296"/>
              <a:gd name="connsiteX2" fmla="*/ 1810899 w 1983595"/>
              <a:gd name="connsiteY2" fmla="*/ 351579 h 630296"/>
              <a:gd name="connsiteX3" fmla="*/ 1477797 w 1983595"/>
              <a:gd name="connsiteY3" fmla="*/ 194824 h 630296"/>
              <a:gd name="connsiteX4" fmla="*/ 1079380 w 1983595"/>
              <a:gd name="connsiteY4" fmla="*/ 149104 h 630296"/>
              <a:gd name="connsiteX5" fmla="*/ 765872 w 1983595"/>
              <a:gd name="connsiteY5" fmla="*/ 31539 h 630296"/>
              <a:gd name="connsiteX6" fmla="*/ 491550 w 1983595"/>
              <a:gd name="connsiteY6" fmla="*/ 194824 h 630296"/>
              <a:gd name="connsiteX7" fmla="*/ 184574 w 1983595"/>
              <a:gd name="connsiteY7" fmla="*/ 351579 h 630296"/>
              <a:gd name="connsiteX8" fmla="*/ 99665 w 1983595"/>
              <a:gd name="connsiteY8" fmla="*/ 612836 h 630296"/>
              <a:gd name="connsiteX0" fmla="*/ 99665 w 1983595"/>
              <a:gd name="connsiteY0" fmla="*/ 612836 h 630296"/>
              <a:gd name="connsiteX1" fmla="*/ 1843557 w 1983595"/>
              <a:gd name="connsiteY1" fmla="*/ 612836 h 630296"/>
              <a:gd name="connsiteX2" fmla="*/ 1810899 w 1983595"/>
              <a:gd name="connsiteY2" fmla="*/ 351579 h 630296"/>
              <a:gd name="connsiteX3" fmla="*/ 1477797 w 1983595"/>
              <a:gd name="connsiteY3" fmla="*/ 194824 h 630296"/>
              <a:gd name="connsiteX4" fmla="*/ 1079380 w 1983595"/>
              <a:gd name="connsiteY4" fmla="*/ 149104 h 630296"/>
              <a:gd name="connsiteX5" fmla="*/ 765872 w 1983595"/>
              <a:gd name="connsiteY5" fmla="*/ 31539 h 630296"/>
              <a:gd name="connsiteX6" fmla="*/ 491550 w 1983595"/>
              <a:gd name="connsiteY6" fmla="*/ 194824 h 630296"/>
              <a:gd name="connsiteX7" fmla="*/ 184574 w 1983595"/>
              <a:gd name="connsiteY7" fmla="*/ 351579 h 630296"/>
              <a:gd name="connsiteX8" fmla="*/ 99665 w 1983595"/>
              <a:gd name="connsiteY8" fmla="*/ 612836 h 630296"/>
              <a:gd name="connsiteX0" fmla="*/ 99665 w 1983595"/>
              <a:gd name="connsiteY0" fmla="*/ 622674 h 640134"/>
              <a:gd name="connsiteX1" fmla="*/ 1843557 w 1983595"/>
              <a:gd name="connsiteY1" fmla="*/ 622674 h 640134"/>
              <a:gd name="connsiteX2" fmla="*/ 1810899 w 1983595"/>
              <a:gd name="connsiteY2" fmla="*/ 361417 h 640134"/>
              <a:gd name="connsiteX3" fmla="*/ 1477797 w 1983595"/>
              <a:gd name="connsiteY3" fmla="*/ 204662 h 640134"/>
              <a:gd name="connsiteX4" fmla="*/ 1079380 w 1983595"/>
              <a:gd name="connsiteY4" fmla="*/ 158942 h 640134"/>
              <a:gd name="connsiteX5" fmla="*/ 765872 w 1983595"/>
              <a:gd name="connsiteY5" fmla="*/ 41377 h 640134"/>
              <a:gd name="connsiteX6" fmla="*/ 491550 w 1983595"/>
              <a:gd name="connsiteY6" fmla="*/ 204662 h 640134"/>
              <a:gd name="connsiteX7" fmla="*/ 184574 w 1983595"/>
              <a:gd name="connsiteY7" fmla="*/ 361417 h 640134"/>
              <a:gd name="connsiteX8" fmla="*/ 99665 w 1983595"/>
              <a:gd name="connsiteY8" fmla="*/ 622674 h 640134"/>
              <a:gd name="connsiteX0" fmla="*/ 99665 w 1983595"/>
              <a:gd name="connsiteY0" fmla="*/ 646068 h 663528"/>
              <a:gd name="connsiteX1" fmla="*/ 1843557 w 1983595"/>
              <a:gd name="connsiteY1" fmla="*/ 646068 h 663528"/>
              <a:gd name="connsiteX2" fmla="*/ 1810899 w 1983595"/>
              <a:gd name="connsiteY2" fmla="*/ 384811 h 663528"/>
              <a:gd name="connsiteX3" fmla="*/ 1477797 w 1983595"/>
              <a:gd name="connsiteY3" fmla="*/ 228056 h 663528"/>
              <a:gd name="connsiteX4" fmla="*/ 1079380 w 1983595"/>
              <a:gd name="connsiteY4" fmla="*/ 182336 h 663528"/>
              <a:gd name="connsiteX5" fmla="*/ 765872 w 1983595"/>
              <a:gd name="connsiteY5" fmla="*/ 64771 h 663528"/>
              <a:gd name="connsiteX6" fmla="*/ 491550 w 1983595"/>
              <a:gd name="connsiteY6" fmla="*/ 228056 h 663528"/>
              <a:gd name="connsiteX7" fmla="*/ 184574 w 1983595"/>
              <a:gd name="connsiteY7" fmla="*/ 384811 h 663528"/>
              <a:gd name="connsiteX8" fmla="*/ 99665 w 1983595"/>
              <a:gd name="connsiteY8" fmla="*/ 646068 h 663528"/>
              <a:gd name="connsiteX0" fmla="*/ 99665 w 1983595"/>
              <a:gd name="connsiteY0" fmla="*/ 647141 h 664601"/>
              <a:gd name="connsiteX1" fmla="*/ 1843557 w 1983595"/>
              <a:gd name="connsiteY1" fmla="*/ 647141 h 664601"/>
              <a:gd name="connsiteX2" fmla="*/ 1810899 w 1983595"/>
              <a:gd name="connsiteY2" fmla="*/ 385884 h 664601"/>
              <a:gd name="connsiteX3" fmla="*/ 1477797 w 1983595"/>
              <a:gd name="connsiteY3" fmla="*/ 229129 h 664601"/>
              <a:gd name="connsiteX4" fmla="*/ 1164289 w 1983595"/>
              <a:gd name="connsiteY4" fmla="*/ 176877 h 664601"/>
              <a:gd name="connsiteX5" fmla="*/ 765872 w 1983595"/>
              <a:gd name="connsiteY5" fmla="*/ 65844 h 664601"/>
              <a:gd name="connsiteX6" fmla="*/ 491550 w 1983595"/>
              <a:gd name="connsiteY6" fmla="*/ 229129 h 664601"/>
              <a:gd name="connsiteX7" fmla="*/ 184574 w 1983595"/>
              <a:gd name="connsiteY7" fmla="*/ 385884 h 664601"/>
              <a:gd name="connsiteX8" fmla="*/ 99665 w 1983595"/>
              <a:gd name="connsiteY8" fmla="*/ 647141 h 664601"/>
              <a:gd name="connsiteX0" fmla="*/ 99665 w 1983595"/>
              <a:gd name="connsiteY0" fmla="*/ 678691 h 696151"/>
              <a:gd name="connsiteX1" fmla="*/ 1843557 w 1983595"/>
              <a:gd name="connsiteY1" fmla="*/ 678691 h 696151"/>
              <a:gd name="connsiteX2" fmla="*/ 1810899 w 1983595"/>
              <a:gd name="connsiteY2" fmla="*/ 417434 h 696151"/>
              <a:gd name="connsiteX3" fmla="*/ 1477797 w 1983595"/>
              <a:gd name="connsiteY3" fmla="*/ 260679 h 696151"/>
              <a:gd name="connsiteX4" fmla="*/ 1164289 w 1983595"/>
              <a:gd name="connsiteY4" fmla="*/ 208427 h 696151"/>
              <a:gd name="connsiteX5" fmla="*/ 765872 w 1983595"/>
              <a:gd name="connsiteY5" fmla="*/ 97394 h 696151"/>
              <a:gd name="connsiteX6" fmla="*/ 491550 w 1983595"/>
              <a:gd name="connsiteY6" fmla="*/ 260679 h 696151"/>
              <a:gd name="connsiteX7" fmla="*/ 184574 w 1983595"/>
              <a:gd name="connsiteY7" fmla="*/ 417434 h 696151"/>
              <a:gd name="connsiteX8" fmla="*/ 99665 w 1983595"/>
              <a:gd name="connsiteY8" fmla="*/ 678691 h 696151"/>
              <a:gd name="connsiteX0" fmla="*/ 99665 w 1983595"/>
              <a:gd name="connsiteY0" fmla="*/ 678691 h 696151"/>
              <a:gd name="connsiteX1" fmla="*/ 1843557 w 1983595"/>
              <a:gd name="connsiteY1" fmla="*/ 678691 h 696151"/>
              <a:gd name="connsiteX2" fmla="*/ 1810899 w 1983595"/>
              <a:gd name="connsiteY2" fmla="*/ 417434 h 696151"/>
              <a:gd name="connsiteX3" fmla="*/ 1477797 w 1983595"/>
              <a:gd name="connsiteY3" fmla="*/ 260679 h 696151"/>
              <a:gd name="connsiteX4" fmla="*/ 1164289 w 1983595"/>
              <a:gd name="connsiteY4" fmla="*/ 208427 h 696151"/>
              <a:gd name="connsiteX5" fmla="*/ 765872 w 1983595"/>
              <a:gd name="connsiteY5" fmla="*/ 97394 h 696151"/>
              <a:gd name="connsiteX6" fmla="*/ 458893 w 1983595"/>
              <a:gd name="connsiteY6" fmla="*/ 280273 h 696151"/>
              <a:gd name="connsiteX7" fmla="*/ 184574 w 1983595"/>
              <a:gd name="connsiteY7" fmla="*/ 417434 h 696151"/>
              <a:gd name="connsiteX8" fmla="*/ 99665 w 1983595"/>
              <a:gd name="connsiteY8" fmla="*/ 678691 h 6961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38449 h 655909"/>
              <a:gd name="connsiteX1" fmla="*/ 1843557 w 1983595"/>
              <a:gd name="connsiteY1" fmla="*/ 638449 h 655909"/>
              <a:gd name="connsiteX2" fmla="*/ 1810899 w 1983595"/>
              <a:gd name="connsiteY2" fmla="*/ 377192 h 655909"/>
              <a:gd name="connsiteX3" fmla="*/ 1477797 w 1983595"/>
              <a:gd name="connsiteY3" fmla="*/ 220437 h 655909"/>
              <a:gd name="connsiteX4" fmla="*/ 1098975 w 1983595"/>
              <a:gd name="connsiteY4" fmla="*/ 226968 h 655909"/>
              <a:gd name="connsiteX5" fmla="*/ 720152 w 1983595"/>
              <a:gd name="connsiteY5" fmla="*/ 89809 h 655909"/>
              <a:gd name="connsiteX6" fmla="*/ 458893 w 1983595"/>
              <a:gd name="connsiteY6" fmla="*/ 240031 h 655909"/>
              <a:gd name="connsiteX7" fmla="*/ 184574 w 1983595"/>
              <a:gd name="connsiteY7" fmla="*/ 377192 h 655909"/>
              <a:gd name="connsiteX8" fmla="*/ 99665 w 1983595"/>
              <a:gd name="connsiteY8" fmla="*/ 638449 h 655909"/>
              <a:gd name="connsiteX0" fmla="*/ 99665 w 1983595"/>
              <a:gd name="connsiteY0" fmla="*/ 672662 h 690122"/>
              <a:gd name="connsiteX1" fmla="*/ 1843557 w 1983595"/>
              <a:gd name="connsiteY1" fmla="*/ 672662 h 690122"/>
              <a:gd name="connsiteX2" fmla="*/ 1810899 w 1983595"/>
              <a:gd name="connsiteY2" fmla="*/ 411405 h 690122"/>
              <a:gd name="connsiteX3" fmla="*/ 1477797 w 1983595"/>
              <a:gd name="connsiteY3" fmla="*/ 254650 h 690122"/>
              <a:gd name="connsiteX4" fmla="*/ 1098975 w 1983595"/>
              <a:gd name="connsiteY4" fmla="*/ 261181 h 690122"/>
              <a:gd name="connsiteX5" fmla="*/ 720152 w 1983595"/>
              <a:gd name="connsiteY5" fmla="*/ 124022 h 690122"/>
              <a:gd name="connsiteX6" fmla="*/ 458893 w 1983595"/>
              <a:gd name="connsiteY6" fmla="*/ 274244 h 690122"/>
              <a:gd name="connsiteX7" fmla="*/ 184574 w 1983595"/>
              <a:gd name="connsiteY7" fmla="*/ 411405 h 690122"/>
              <a:gd name="connsiteX8" fmla="*/ 99665 w 1983595"/>
              <a:gd name="connsiteY8" fmla="*/ 672662 h 690122"/>
              <a:gd name="connsiteX0" fmla="*/ 99665 w 1983595"/>
              <a:gd name="connsiteY0" fmla="*/ 672662 h 690122"/>
              <a:gd name="connsiteX1" fmla="*/ 1843557 w 1983595"/>
              <a:gd name="connsiteY1" fmla="*/ 672662 h 690122"/>
              <a:gd name="connsiteX2" fmla="*/ 1810899 w 1983595"/>
              <a:gd name="connsiteY2" fmla="*/ 411405 h 690122"/>
              <a:gd name="connsiteX3" fmla="*/ 1477797 w 1983595"/>
              <a:gd name="connsiteY3" fmla="*/ 254650 h 690122"/>
              <a:gd name="connsiteX4" fmla="*/ 1098975 w 1983595"/>
              <a:gd name="connsiteY4" fmla="*/ 261181 h 690122"/>
              <a:gd name="connsiteX5" fmla="*/ 720152 w 1983595"/>
              <a:gd name="connsiteY5" fmla="*/ 124022 h 690122"/>
              <a:gd name="connsiteX6" fmla="*/ 458893 w 1983595"/>
              <a:gd name="connsiteY6" fmla="*/ 274244 h 690122"/>
              <a:gd name="connsiteX7" fmla="*/ 184574 w 1983595"/>
              <a:gd name="connsiteY7" fmla="*/ 411405 h 690122"/>
              <a:gd name="connsiteX8" fmla="*/ 99665 w 1983595"/>
              <a:gd name="connsiteY8" fmla="*/ 672662 h 690122"/>
              <a:gd name="connsiteX0" fmla="*/ 99665 w 1983595"/>
              <a:gd name="connsiteY0" fmla="*/ 692333 h 709793"/>
              <a:gd name="connsiteX1" fmla="*/ 1843557 w 1983595"/>
              <a:gd name="connsiteY1" fmla="*/ 692333 h 709793"/>
              <a:gd name="connsiteX2" fmla="*/ 1810899 w 1983595"/>
              <a:gd name="connsiteY2" fmla="*/ 431076 h 709793"/>
              <a:gd name="connsiteX3" fmla="*/ 1477797 w 1983595"/>
              <a:gd name="connsiteY3" fmla="*/ 274321 h 709793"/>
              <a:gd name="connsiteX4" fmla="*/ 1098975 w 1983595"/>
              <a:gd name="connsiteY4" fmla="*/ 235132 h 709793"/>
              <a:gd name="connsiteX5" fmla="*/ 720152 w 1983595"/>
              <a:gd name="connsiteY5" fmla="*/ 143693 h 709793"/>
              <a:gd name="connsiteX6" fmla="*/ 458893 w 1983595"/>
              <a:gd name="connsiteY6" fmla="*/ 293915 h 709793"/>
              <a:gd name="connsiteX7" fmla="*/ 184574 w 1983595"/>
              <a:gd name="connsiteY7" fmla="*/ 431076 h 709793"/>
              <a:gd name="connsiteX8" fmla="*/ 99665 w 1983595"/>
              <a:gd name="connsiteY8" fmla="*/ 692333 h 70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3595" h="709793">
                <a:moveTo>
                  <a:pt x="99665" y="692333"/>
                </a:moveTo>
                <a:cubicBezTo>
                  <a:pt x="317379" y="729345"/>
                  <a:pt x="1662854" y="696687"/>
                  <a:pt x="1843557" y="692333"/>
                </a:cubicBezTo>
                <a:cubicBezTo>
                  <a:pt x="2024260" y="687979"/>
                  <a:pt x="2047119" y="431078"/>
                  <a:pt x="1810899" y="431076"/>
                </a:cubicBezTo>
                <a:cubicBezTo>
                  <a:pt x="1822874" y="228602"/>
                  <a:pt x="1673740" y="149135"/>
                  <a:pt x="1477797" y="274321"/>
                </a:cubicBezTo>
                <a:cubicBezTo>
                  <a:pt x="1477798" y="53340"/>
                  <a:pt x="1137077" y="-48985"/>
                  <a:pt x="1098975" y="235132"/>
                </a:cubicBezTo>
                <a:cubicBezTo>
                  <a:pt x="1096798" y="-84907"/>
                  <a:pt x="818124" y="-40275"/>
                  <a:pt x="720152" y="143693"/>
                </a:cubicBezTo>
                <a:cubicBezTo>
                  <a:pt x="615648" y="33746"/>
                  <a:pt x="437122" y="91441"/>
                  <a:pt x="458893" y="293915"/>
                </a:cubicBezTo>
                <a:cubicBezTo>
                  <a:pt x="258595" y="183969"/>
                  <a:pt x="126879" y="302624"/>
                  <a:pt x="184574" y="431076"/>
                </a:cubicBezTo>
                <a:cubicBezTo>
                  <a:pt x="72452" y="383179"/>
                  <a:pt x="-118049" y="655321"/>
                  <a:pt x="99665" y="692333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049" name="Group 1048"/>
          <p:cNvGrpSpPr/>
          <p:nvPr/>
        </p:nvGrpSpPr>
        <p:grpSpPr>
          <a:xfrm>
            <a:off x="5989320" y="1977390"/>
            <a:ext cx="2664823" cy="796834"/>
            <a:chOff x="5989320" y="1977390"/>
            <a:chExt cx="2664823" cy="796834"/>
          </a:xfrm>
        </p:grpSpPr>
        <p:sp>
          <p:nvSpPr>
            <p:cNvPr id="31" name="Freeform 30"/>
            <p:cNvSpPr/>
            <p:nvPr/>
          </p:nvSpPr>
          <p:spPr>
            <a:xfrm>
              <a:off x="6335486" y="2395401"/>
              <a:ext cx="313508" cy="235131"/>
            </a:xfrm>
            <a:custGeom>
              <a:avLst/>
              <a:gdLst>
                <a:gd name="connsiteX0" fmla="*/ 0 w 313508"/>
                <a:gd name="connsiteY0" fmla="*/ 235131 h 235131"/>
                <a:gd name="connsiteX1" fmla="*/ 163286 w 313508"/>
                <a:gd name="connsiteY1" fmla="*/ 0 h 235131"/>
                <a:gd name="connsiteX2" fmla="*/ 313508 w 313508"/>
                <a:gd name="connsiteY2" fmla="*/ 209006 h 235131"/>
                <a:gd name="connsiteX3" fmla="*/ 0 w 313508"/>
                <a:gd name="connsiteY3" fmla="*/ 235131 h 23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508" h="235131">
                  <a:moveTo>
                    <a:pt x="0" y="235131"/>
                  </a:moveTo>
                  <a:lnTo>
                    <a:pt x="163286" y="0"/>
                  </a:lnTo>
                  <a:lnTo>
                    <a:pt x="313508" y="209006"/>
                  </a:lnTo>
                  <a:lnTo>
                    <a:pt x="0" y="235131"/>
                  </a:lnTo>
                  <a:close/>
                </a:path>
              </a:pathLst>
            </a:custGeom>
            <a:solidFill>
              <a:srgbClr val="B3825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989320" y="2303961"/>
              <a:ext cx="2664823" cy="470263"/>
            </a:xfrm>
            <a:custGeom>
              <a:avLst/>
              <a:gdLst>
                <a:gd name="connsiteX0" fmla="*/ 0 w 2664823"/>
                <a:gd name="connsiteY0" fmla="*/ 470263 h 470263"/>
                <a:gd name="connsiteX1" fmla="*/ 2664823 w 2664823"/>
                <a:gd name="connsiteY1" fmla="*/ 470263 h 470263"/>
                <a:gd name="connsiteX2" fmla="*/ 2475412 w 2664823"/>
                <a:gd name="connsiteY2" fmla="*/ 189411 h 470263"/>
                <a:gd name="connsiteX3" fmla="*/ 2370909 w 2664823"/>
                <a:gd name="connsiteY3" fmla="*/ 326571 h 470263"/>
                <a:gd name="connsiteX4" fmla="*/ 509452 w 2664823"/>
                <a:gd name="connsiteY4" fmla="*/ 326571 h 470263"/>
                <a:gd name="connsiteX5" fmla="*/ 306977 w 2664823"/>
                <a:gd name="connsiteY5" fmla="*/ 0 h 470263"/>
                <a:gd name="connsiteX6" fmla="*/ 0 w 2664823"/>
                <a:gd name="connsiteY6" fmla="*/ 470263 h 470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4823" h="470263">
                  <a:moveTo>
                    <a:pt x="0" y="470263"/>
                  </a:moveTo>
                  <a:lnTo>
                    <a:pt x="2664823" y="470263"/>
                  </a:lnTo>
                  <a:lnTo>
                    <a:pt x="2475412" y="189411"/>
                  </a:lnTo>
                  <a:lnTo>
                    <a:pt x="2370909" y="326571"/>
                  </a:lnTo>
                  <a:lnTo>
                    <a:pt x="509452" y="326571"/>
                  </a:lnTo>
                  <a:lnTo>
                    <a:pt x="306977" y="0"/>
                  </a:lnTo>
                  <a:lnTo>
                    <a:pt x="0" y="470263"/>
                  </a:lnTo>
                  <a:close/>
                </a:path>
              </a:pathLst>
            </a:custGeom>
            <a:solidFill>
              <a:srgbClr val="B3825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028" name="Freeform 1027"/>
            <p:cNvSpPr/>
            <p:nvPr/>
          </p:nvSpPr>
          <p:spPr>
            <a:xfrm>
              <a:off x="7184572" y="1977390"/>
              <a:ext cx="600891" cy="470262"/>
            </a:xfrm>
            <a:custGeom>
              <a:avLst/>
              <a:gdLst>
                <a:gd name="connsiteX0" fmla="*/ 0 w 600891"/>
                <a:gd name="connsiteY0" fmla="*/ 470262 h 470262"/>
                <a:gd name="connsiteX1" fmla="*/ 287382 w 600891"/>
                <a:gd name="connsiteY1" fmla="*/ 0 h 470262"/>
                <a:gd name="connsiteX2" fmla="*/ 600891 w 600891"/>
                <a:gd name="connsiteY2" fmla="*/ 463731 h 470262"/>
                <a:gd name="connsiteX3" fmla="*/ 0 w 600891"/>
                <a:gd name="connsiteY3" fmla="*/ 470262 h 47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891" h="470262">
                  <a:moveTo>
                    <a:pt x="0" y="470262"/>
                  </a:moveTo>
                  <a:lnTo>
                    <a:pt x="287382" y="0"/>
                  </a:lnTo>
                  <a:lnTo>
                    <a:pt x="600891" y="463731"/>
                  </a:lnTo>
                  <a:lnTo>
                    <a:pt x="0" y="470262"/>
                  </a:lnTo>
                  <a:close/>
                </a:path>
              </a:pathLst>
            </a:custGeom>
            <a:solidFill>
              <a:srgbClr val="B3825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030" name="Freeform 1029"/>
            <p:cNvSpPr/>
            <p:nvPr/>
          </p:nvSpPr>
          <p:spPr>
            <a:xfrm>
              <a:off x="7439297" y="2173332"/>
              <a:ext cx="653143" cy="378823"/>
            </a:xfrm>
            <a:custGeom>
              <a:avLst/>
              <a:gdLst>
                <a:gd name="connsiteX0" fmla="*/ 0 w 653143"/>
                <a:gd name="connsiteY0" fmla="*/ 378823 h 378823"/>
                <a:gd name="connsiteX1" fmla="*/ 352697 w 653143"/>
                <a:gd name="connsiteY1" fmla="*/ 0 h 378823"/>
                <a:gd name="connsiteX2" fmla="*/ 653143 w 653143"/>
                <a:gd name="connsiteY2" fmla="*/ 339635 h 378823"/>
                <a:gd name="connsiteX3" fmla="*/ 0 w 653143"/>
                <a:gd name="connsiteY3" fmla="*/ 378823 h 378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143" h="378823">
                  <a:moveTo>
                    <a:pt x="0" y="378823"/>
                  </a:moveTo>
                  <a:lnTo>
                    <a:pt x="352697" y="0"/>
                  </a:lnTo>
                  <a:lnTo>
                    <a:pt x="653143" y="339635"/>
                  </a:lnTo>
                  <a:lnTo>
                    <a:pt x="0" y="378823"/>
                  </a:lnTo>
                  <a:close/>
                </a:path>
              </a:pathLst>
            </a:custGeom>
            <a:solidFill>
              <a:srgbClr val="B3825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031" name="Freeform 1030"/>
            <p:cNvSpPr/>
            <p:nvPr/>
          </p:nvSpPr>
          <p:spPr>
            <a:xfrm>
              <a:off x="7818120" y="2264772"/>
              <a:ext cx="568234" cy="418012"/>
            </a:xfrm>
            <a:custGeom>
              <a:avLst/>
              <a:gdLst>
                <a:gd name="connsiteX0" fmla="*/ 0 w 568234"/>
                <a:gd name="connsiteY0" fmla="*/ 418012 h 418012"/>
                <a:gd name="connsiteX1" fmla="*/ 254726 w 568234"/>
                <a:gd name="connsiteY1" fmla="*/ 0 h 418012"/>
                <a:gd name="connsiteX2" fmla="*/ 568234 w 568234"/>
                <a:gd name="connsiteY2" fmla="*/ 404949 h 418012"/>
                <a:gd name="connsiteX3" fmla="*/ 0 w 568234"/>
                <a:gd name="connsiteY3" fmla="*/ 418012 h 418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8234" h="418012">
                  <a:moveTo>
                    <a:pt x="0" y="418012"/>
                  </a:moveTo>
                  <a:lnTo>
                    <a:pt x="254726" y="0"/>
                  </a:lnTo>
                  <a:lnTo>
                    <a:pt x="568234" y="404949"/>
                  </a:lnTo>
                  <a:lnTo>
                    <a:pt x="0" y="418012"/>
                  </a:lnTo>
                  <a:close/>
                </a:path>
              </a:pathLst>
            </a:custGeom>
            <a:solidFill>
              <a:srgbClr val="B3825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025" name="Freeform 1024"/>
            <p:cNvSpPr/>
            <p:nvPr/>
          </p:nvSpPr>
          <p:spPr>
            <a:xfrm>
              <a:off x="6858000" y="2219052"/>
              <a:ext cx="594360" cy="437606"/>
            </a:xfrm>
            <a:custGeom>
              <a:avLst/>
              <a:gdLst>
                <a:gd name="connsiteX0" fmla="*/ 0 w 594360"/>
                <a:gd name="connsiteY0" fmla="*/ 293915 h 437606"/>
                <a:gd name="connsiteX1" fmla="*/ 339634 w 594360"/>
                <a:gd name="connsiteY1" fmla="*/ 0 h 437606"/>
                <a:gd name="connsiteX2" fmla="*/ 594360 w 594360"/>
                <a:gd name="connsiteY2" fmla="*/ 437606 h 437606"/>
                <a:gd name="connsiteX3" fmla="*/ 0 w 594360"/>
                <a:gd name="connsiteY3" fmla="*/ 293915 h 437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360" h="437606">
                  <a:moveTo>
                    <a:pt x="0" y="293915"/>
                  </a:moveTo>
                  <a:lnTo>
                    <a:pt x="339634" y="0"/>
                  </a:lnTo>
                  <a:lnTo>
                    <a:pt x="594360" y="437606"/>
                  </a:lnTo>
                  <a:lnTo>
                    <a:pt x="0" y="293915"/>
                  </a:lnTo>
                  <a:close/>
                </a:path>
              </a:pathLst>
            </a:custGeom>
            <a:solidFill>
              <a:srgbClr val="B3825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99663" y="2406831"/>
              <a:ext cx="548640" cy="320040"/>
            </a:xfrm>
            <a:prstGeom prst="rect">
              <a:avLst/>
            </a:prstGeom>
            <a:solidFill>
              <a:srgbClr val="B3825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99663" y="2406831"/>
              <a:ext cx="320040" cy="274320"/>
            </a:xfrm>
            <a:prstGeom prst="rect">
              <a:avLst/>
            </a:prstGeom>
            <a:solidFill>
              <a:srgbClr val="B3825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34" name="Freeform 1033"/>
            <p:cNvSpPr/>
            <p:nvPr/>
          </p:nvSpPr>
          <p:spPr>
            <a:xfrm>
              <a:off x="8053252" y="2343150"/>
              <a:ext cx="404948" cy="267788"/>
            </a:xfrm>
            <a:custGeom>
              <a:avLst/>
              <a:gdLst>
                <a:gd name="connsiteX0" fmla="*/ 0 w 404948"/>
                <a:gd name="connsiteY0" fmla="*/ 241662 h 267788"/>
                <a:gd name="connsiteX1" fmla="*/ 222068 w 404948"/>
                <a:gd name="connsiteY1" fmla="*/ 0 h 267788"/>
                <a:gd name="connsiteX2" fmla="*/ 404948 w 404948"/>
                <a:gd name="connsiteY2" fmla="*/ 267788 h 267788"/>
                <a:gd name="connsiteX3" fmla="*/ 0 w 404948"/>
                <a:gd name="connsiteY3" fmla="*/ 241662 h 26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948" h="267788">
                  <a:moveTo>
                    <a:pt x="0" y="241662"/>
                  </a:moveTo>
                  <a:lnTo>
                    <a:pt x="222068" y="0"/>
                  </a:lnTo>
                  <a:lnTo>
                    <a:pt x="404948" y="267788"/>
                  </a:lnTo>
                  <a:lnTo>
                    <a:pt x="0" y="241662"/>
                  </a:lnTo>
                  <a:close/>
                </a:path>
              </a:pathLst>
            </a:custGeom>
            <a:solidFill>
              <a:srgbClr val="B3825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035" name="Freeform 1034"/>
            <p:cNvSpPr/>
            <p:nvPr/>
          </p:nvSpPr>
          <p:spPr>
            <a:xfrm>
              <a:off x="7491549" y="2395401"/>
              <a:ext cx="692331" cy="313509"/>
            </a:xfrm>
            <a:custGeom>
              <a:avLst/>
              <a:gdLst>
                <a:gd name="connsiteX0" fmla="*/ 0 w 692331"/>
                <a:gd name="connsiteY0" fmla="*/ 189411 h 313509"/>
                <a:gd name="connsiteX1" fmla="*/ 248194 w 692331"/>
                <a:gd name="connsiteY1" fmla="*/ 0 h 313509"/>
                <a:gd name="connsiteX2" fmla="*/ 496388 w 692331"/>
                <a:gd name="connsiteY2" fmla="*/ 104503 h 313509"/>
                <a:gd name="connsiteX3" fmla="*/ 692331 w 692331"/>
                <a:gd name="connsiteY3" fmla="*/ 313509 h 313509"/>
                <a:gd name="connsiteX4" fmla="*/ 19594 w 692331"/>
                <a:gd name="connsiteY4" fmla="*/ 313509 h 313509"/>
                <a:gd name="connsiteX5" fmla="*/ 0 w 692331"/>
                <a:gd name="connsiteY5" fmla="*/ 189411 h 31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2331" h="313509">
                  <a:moveTo>
                    <a:pt x="0" y="189411"/>
                  </a:moveTo>
                  <a:lnTo>
                    <a:pt x="248194" y="0"/>
                  </a:lnTo>
                  <a:lnTo>
                    <a:pt x="496388" y="104503"/>
                  </a:lnTo>
                  <a:lnTo>
                    <a:pt x="692331" y="313509"/>
                  </a:lnTo>
                  <a:lnTo>
                    <a:pt x="19594" y="313509"/>
                  </a:lnTo>
                  <a:lnTo>
                    <a:pt x="0" y="189411"/>
                  </a:lnTo>
                  <a:close/>
                </a:path>
              </a:pathLst>
            </a:custGeom>
            <a:solidFill>
              <a:srgbClr val="B3825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045" name="Freeform 1044"/>
            <p:cNvSpPr/>
            <p:nvPr/>
          </p:nvSpPr>
          <p:spPr>
            <a:xfrm>
              <a:off x="7991652" y="2461062"/>
              <a:ext cx="486094" cy="285537"/>
            </a:xfrm>
            <a:custGeom>
              <a:avLst/>
              <a:gdLst>
                <a:gd name="connsiteX0" fmla="*/ 0 w 486094"/>
                <a:gd name="connsiteY0" fmla="*/ 244746 h 285537"/>
                <a:gd name="connsiteX1" fmla="*/ 33993 w 486094"/>
                <a:gd name="connsiteY1" fmla="*/ 50989 h 285537"/>
                <a:gd name="connsiteX2" fmla="*/ 88381 w 486094"/>
                <a:gd name="connsiteY2" fmla="*/ 0 h 285537"/>
                <a:gd name="connsiteX3" fmla="*/ 190358 w 486094"/>
                <a:gd name="connsiteY3" fmla="*/ 84981 h 285537"/>
                <a:gd name="connsiteX4" fmla="*/ 486094 w 486094"/>
                <a:gd name="connsiteY4" fmla="*/ 125772 h 285537"/>
                <a:gd name="connsiteX5" fmla="*/ 479295 w 486094"/>
                <a:gd name="connsiteY5" fmla="*/ 285537 h 285537"/>
                <a:gd name="connsiteX6" fmla="*/ 0 w 486094"/>
                <a:gd name="connsiteY6" fmla="*/ 244746 h 285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094" h="285537">
                  <a:moveTo>
                    <a:pt x="0" y="244746"/>
                  </a:moveTo>
                  <a:lnTo>
                    <a:pt x="33993" y="50989"/>
                  </a:lnTo>
                  <a:lnTo>
                    <a:pt x="88381" y="0"/>
                  </a:lnTo>
                  <a:lnTo>
                    <a:pt x="190358" y="84981"/>
                  </a:lnTo>
                  <a:lnTo>
                    <a:pt x="486094" y="125772"/>
                  </a:lnTo>
                  <a:lnTo>
                    <a:pt x="479295" y="285537"/>
                  </a:lnTo>
                  <a:lnTo>
                    <a:pt x="0" y="244746"/>
                  </a:lnTo>
                  <a:close/>
                </a:path>
              </a:pathLst>
            </a:custGeom>
            <a:solidFill>
              <a:srgbClr val="B3825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</p:grpSp>
      <p:sp>
        <p:nvSpPr>
          <p:cNvPr id="75" name="Freeform 74"/>
          <p:cNvSpPr/>
          <p:nvPr/>
        </p:nvSpPr>
        <p:spPr>
          <a:xfrm>
            <a:off x="6629400" y="2023110"/>
            <a:ext cx="827658" cy="279666"/>
          </a:xfrm>
          <a:custGeom>
            <a:avLst/>
            <a:gdLst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97560 w 1967250"/>
              <a:gd name="connsiteY0" fmla="*/ 711968 h 742181"/>
              <a:gd name="connsiteX1" fmla="*/ 1841452 w 1967250"/>
              <a:gd name="connsiteY1" fmla="*/ 711968 h 742181"/>
              <a:gd name="connsiteX2" fmla="*/ 1782669 w 1967250"/>
              <a:gd name="connsiteY2" fmla="*/ 463774 h 742181"/>
              <a:gd name="connsiteX3" fmla="*/ 1403846 w 1967250"/>
              <a:gd name="connsiteY3" fmla="*/ 280894 h 742181"/>
              <a:gd name="connsiteX4" fmla="*/ 1038086 w 1967250"/>
              <a:gd name="connsiteY4" fmla="*/ 42 h 742181"/>
              <a:gd name="connsiteX5" fmla="*/ 665794 w 1967250"/>
              <a:gd name="connsiteY5" fmla="*/ 261299 h 742181"/>
              <a:gd name="connsiteX6" fmla="*/ 267377 w 1967250"/>
              <a:gd name="connsiteY6" fmla="*/ 476836 h 742181"/>
              <a:gd name="connsiteX7" fmla="*/ 97560 w 1967250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1983608"/>
              <a:gd name="connsiteY0" fmla="*/ 711968 h 742181"/>
              <a:gd name="connsiteX1" fmla="*/ 1857810 w 1983608"/>
              <a:gd name="connsiteY1" fmla="*/ 711968 h 742181"/>
              <a:gd name="connsiteX2" fmla="*/ 1799027 w 1983608"/>
              <a:gd name="connsiteY2" fmla="*/ 463774 h 742181"/>
              <a:gd name="connsiteX3" fmla="*/ 1420204 w 1983608"/>
              <a:gd name="connsiteY3" fmla="*/ 280894 h 742181"/>
              <a:gd name="connsiteX4" fmla="*/ 1054444 w 1983608"/>
              <a:gd name="connsiteY4" fmla="*/ 42 h 742181"/>
              <a:gd name="connsiteX5" fmla="*/ 682152 w 1983608"/>
              <a:gd name="connsiteY5" fmla="*/ 261299 h 742181"/>
              <a:gd name="connsiteX6" fmla="*/ 283735 w 1983608"/>
              <a:gd name="connsiteY6" fmla="*/ 476836 h 742181"/>
              <a:gd name="connsiteX7" fmla="*/ 113918 w 1983608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11968 h 742181"/>
              <a:gd name="connsiteX1" fmla="*/ 1857810 w 2009620"/>
              <a:gd name="connsiteY1" fmla="*/ 711968 h 742181"/>
              <a:gd name="connsiteX2" fmla="*/ 1799027 w 2009620"/>
              <a:gd name="connsiteY2" fmla="*/ 463774 h 742181"/>
              <a:gd name="connsiteX3" fmla="*/ 1420204 w 2009620"/>
              <a:gd name="connsiteY3" fmla="*/ 280894 h 742181"/>
              <a:gd name="connsiteX4" fmla="*/ 1054444 w 2009620"/>
              <a:gd name="connsiteY4" fmla="*/ 42 h 742181"/>
              <a:gd name="connsiteX5" fmla="*/ 682152 w 2009620"/>
              <a:gd name="connsiteY5" fmla="*/ 261299 h 742181"/>
              <a:gd name="connsiteX6" fmla="*/ 283735 w 2009620"/>
              <a:gd name="connsiteY6" fmla="*/ 476836 h 742181"/>
              <a:gd name="connsiteX7" fmla="*/ 113918 w 2009620"/>
              <a:gd name="connsiteY7" fmla="*/ 711968 h 742181"/>
              <a:gd name="connsiteX0" fmla="*/ 113918 w 2009620"/>
              <a:gd name="connsiteY0" fmla="*/ 757075 h 787288"/>
              <a:gd name="connsiteX1" fmla="*/ 1857810 w 2009620"/>
              <a:gd name="connsiteY1" fmla="*/ 757075 h 787288"/>
              <a:gd name="connsiteX2" fmla="*/ 1799027 w 2009620"/>
              <a:gd name="connsiteY2" fmla="*/ 508881 h 787288"/>
              <a:gd name="connsiteX3" fmla="*/ 1420204 w 2009620"/>
              <a:gd name="connsiteY3" fmla="*/ 326001 h 787288"/>
              <a:gd name="connsiteX4" fmla="*/ 1054444 w 2009620"/>
              <a:gd name="connsiteY4" fmla="*/ 45149 h 787288"/>
              <a:gd name="connsiteX5" fmla="*/ 682152 w 2009620"/>
              <a:gd name="connsiteY5" fmla="*/ 306406 h 787288"/>
              <a:gd name="connsiteX6" fmla="*/ 283735 w 2009620"/>
              <a:gd name="connsiteY6" fmla="*/ 521943 h 787288"/>
              <a:gd name="connsiteX7" fmla="*/ 113918 w 2009620"/>
              <a:gd name="connsiteY7" fmla="*/ 757075 h 787288"/>
              <a:gd name="connsiteX0" fmla="*/ 113918 w 2009620"/>
              <a:gd name="connsiteY0" fmla="*/ 768890 h 799103"/>
              <a:gd name="connsiteX1" fmla="*/ 1857810 w 2009620"/>
              <a:gd name="connsiteY1" fmla="*/ 768890 h 799103"/>
              <a:gd name="connsiteX2" fmla="*/ 1799027 w 2009620"/>
              <a:gd name="connsiteY2" fmla="*/ 520696 h 799103"/>
              <a:gd name="connsiteX3" fmla="*/ 1420204 w 2009620"/>
              <a:gd name="connsiteY3" fmla="*/ 337816 h 799103"/>
              <a:gd name="connsiteX4" fmla="*/ 1054444 w 2009620"/>
              <a:gd name="connsiteY4" fmla="*/ 56964 h 799103"/>
              <a:gd name="connsiteX5" fmla="*/ 682152 w 2009620"/>
              <a:gd name="connsiteY5" fmla="*/ 318221 h 799103"/>
              <a:gd name="connsiteX6" fmla="*/ 283735 w 2009620"/>
              <a:gd name="connsiteY6" fmla="*/ 533758 h 799103"/>
              <a:gd name="connsiteX7" fmla="*/ 113918 w 2009620"/>
              <a:gd name="connsiteY7" fmla="*/ 768890 h 799103"/>
              <a:gd name="connsiteX0" fmla="*/ 113918 w 2009620"/>
              <a:gd name="connsiteY0" fmla="*/ 768890 h 799103"/>
              <a:gd name="connsiteX1" fmla="*/ 1857810 w 2009620"/>
              <a:gd name="connsiteY1" fmla="*/ 768890 h 799103"/>
              <a:gd name="connsiteX2" fmla="*/ 1799027 w 2009620"/>
              <a:gd name="connsiteY2" fmla="*/ 520696 h 799103"/>
              <a:gd name="connsiteX3" fmla="*/ 1420204 w 2009620"/>
              <a:gd name="connsiteY3" fmla="*/ 337816 h 799103"/>
              <a:gd name="connsiteX4" fmla="*/ 1054444 w 2009620"/>
              <a:gd name="connsiteY4" fmla="*/ 56964 h 799103"/>
              <a:gd name="connsiteX5" fmla="*/ 682152 w 2009620"/>
              <a:gd name="connsiteY5" fmla="*/ 318221 h 799103"/>
              <a:gd name="connsiteX6" fmla="*/ 283735 w 2009620"/>
              <a:gd name="connsiteY6" fmla="*/ 533758 h 799103"/>
              <a:gd name="connsiteX7" fmla="*/ 113918 w 2009620"/>
              <a:gd name="connsiteY7" fmla="*/ 768890 h 799103"/>
              <a:gd name="connsiteX0" fmla="*/ 113918 w 2009620"/>
              <a:gd name="connsiteY0" fmla="*/ 783792 h 814005"/>
              <a:gd name="connsiteX1" fmla="*/ 1857810 w 2009620"/>
              <a:gd name="connsiteY1" fmla="*/ 783792 h 814005"/>
              <a:gd name="connsiteX2" fmla="*/ 1799027 w 2009620"/>
              <a:gd name="connsiteY2" fmla="*/ 535598 h 814005"/>
              <a:gd name="connsiteX3" fmla="*/ 1420204 w 2009620"/>
              <a:gd name="connsiteY3" fmla="*/ 352718 h 814005"/>
              <a:gd name="connsiteX4" fmla="*/ 1054444 w 2009620"/>
              <a:gd name="connsiteY4" fmla="*/ 71866 h 814005"/>
              <a:gd name="connsiteX5" fmla="*/ 682152 w 2009620"/>
              <a:gd name="connsiteY5" fmla="*/ 333123 h 814005"/>
              <a:gd name="connsiteX6" fmla="*/ 283735 w 2009620"/>
              <a:gd name="connsiteY6" fmla="*/ 548660 h 814005"/>
              <a:gd name="connsiteX7" fmla="*/ 113918 w 2009620"/>
              <a:gd name="connsiteY7" fmla="*/ 783792 h 814005"/>
              <a:gd name="connsiteX0" fmla="*/ 113918 w 2009620"/>
              <a:gd name="connsiteY0" fmla="*/ 783792 h 814005"/>
              <a:gd name="connsiteX1" fmla="*/ 1857810 w 2009620"/>
              <a:gd name="connsiteY1" fmla="*/ 783792 h 814005"/>
              <a:gd name="connsiteX2" fmla="*/ 1799027 w 2009620"/>
              <a:gd name="connsiteY2" fmla="*/ 535598 h 814005"/>
              <a:gd name="connsiteX3" fmla="*/ 1420204 w 2009620"/>
              <a:gd name="connsiteY3" fmla="*/ 352718 h 814005"/>
              <a:gd name="connsiteX4" fmla="*/ 1054444 w 2009620"/>
              <a:gd name="connsiteY4" fmla="*/ 71866 h 814005"/>
              <a:gd name="connsiteX5" fmla="*/ 682152 w 2009620"/>
              <a:gd name="connsiteY5" fmla="*/ 333123 h 814005"/>
              <a:gd name="connsiteX6" fmla="*/ 283735 w 2009620"/>
              <a:gd name="connsiteY6" fmla="*/ 548660 h 814005"/>
              <a:gd name="connsiteX7" fmla="*/ 113918 w 2009620"/>
              <a:gd name="connsiteY7" fmla="*/ 783792 h 814005"/>
              <a:gd name="connsiteX0" fmla="*/ 124339 w 2020041"/>
              <a:gd name="connsiteY0" fmla="*/ 783792 h 819016"/>
              <a:gd name="connsiteX1" fmla="*/ 1868231 w 2020041"/>
              <a:gd name="connsiteY1" fmla="*/ 783792 h 819016"/>
              <a:gd name="connsiteX2" fmla="*/ 1809448 w 2020041"/>
              <a:gd name="connsiteY2" fmla="*/ 535598 h 819016"/>
              <a:gd name="connsiteX3" fmla="*/ 1430625 w 2020041"/>
              <a:gd name="connsiteY3" fmla="*/ 352718 h 819016"/>
              <a:gd name="connsiteX4" fmla="*/ 1064865 w 2020041"/>
              <a:gd name="connsiteY4" fmla="*/ 71866 h 819016"/>
              <a:gd name="connsiteX5" fmla="*/ 692573 w 2020041"/>
              <a:gd name="connsiteY5" fmla="*/ 333123 h 819016"/>
              <a:gd name="connsiteX6" fmla="*/ 261499 w 2020041"/>
              <a:gd name="connsiteY6" fmla="*/ 470283 h 819016"/>
              <a:gd name="connsiteX7" fmla="*/ 124339 w 2020041"/>
              <a:gd name="connsiteY7" fmla="*/ 783792 h 819016"/>
              <a:gd name="connsiteX0" fmla="*/ 124339 w 2020041"/>
              <a:gd name="connsiteY0" fmla="*/ 676874 h 712098"/>
              <a:gd name="connsiteX1" fmla="*/ 1868231 w 2020041"/>
              <a:gd name="connsiteY1" fmla="*/ 676874 h 712098"/>
              <a:gd name="connsiteX2" fmla="*/ 1809448 w 2020041"/>
              <a:gd name="connsiteY2" fmla="*/ 428680 h 712098"/>
              <a:gd name="connsiteX3" fmla="*/ 1430625 w 2020041"/>
              <a:gd name="connsiteY3" fmla="*/ 245800 h 712098"/>
              <a:gd name="connsiteX4" fmla="*/ 1143242 w 2020041"/>
              <a:gd name="connsiteY4" fmla="*/ 102108 h 712098"/>
              <a:gd name="connsiteX5" fmla="*/ 692573 w 2020041"/>
              <a:gd name="connsiteY5" fmla="*/ 226205 h 712098"/>
              <a:gd name="connsiteX6" fmla="*/ 261499 w 2020041"/>
              <a:gd name="connsiteY6" fmla="*/ 363365 h 712098"/>
              <a:gd name="connsiteX7" fmla="*/ 124339 w 2020041"/>
              <a:gd name="connsiteY7" fmla="*/ 676874 h 712098"/>
              <a:gd name="connsiteX0" fmla="*/ 124339 w 2020041"/>
              <a:gd name="connsiteY0" fmla="*/ 678833 h 714057"/>
              <a:gd name="connsiteX1" fmla="*/ 1868231 w 2020041"/>
              <a:gd name="connsiteY1" fmla="*/ 678833 h 714057"/>
              <a:gd name="connsiteX2" fmla="*/ 1809448 w 2020041"/>
              <a:gd name="connsiteY2" fmla="*/ 430639 h 714057"/>
              <a:gd name="connsiteX3" fmla="*/ 1430625 w 2020041"/>
              <a:gd name="connsiteY3" fmla="*/ 247759 h 714057"/>
              <a:gd name="connsiteX4" fmla="*/ 1143242 w 2020041"/>
              <a:gd name="connsiteY4" fmla="*/ 104067 h 714057"/>
              <a:gd name="connsiteX5" fmla="*/ 633790 w 2020041"/>
              <a:gd name="connsiteY5" fmla="*/ 221632 h 714057"/>
              <a:gd name="connsiteX6" fmla="*/ 261499 w 2020041"/>
              <a:gd name="connsiteY6" fmla="*/ 365324 h 714057"/>
              <a:gd name="connsiteX7" fmla="*/ 124339 w 2020041"/>
              <a:gd name="connsiteY7" fmla="*/ 678833 h 714057"/>
              <a:gd name="connsiteX0" fmla="*/ 133047 w 2028749"/>
              <a:gd name="connsiteY0" fmla="*/ 678833 h 702381"/>
              <a:gd name="connsiteX1" fmla="*/ 1876939 w 2028749"/>
              <a:gd name="connsiteY1" fmla="*/ 678833 h 702381"/>
              <a:gd name="connsiteX2" fmla="*/ 1818156 w 2028749"/>
              <a:gd name="connsiteY2" fmla="*/ 430639 h 702381"/>
              <a:gd name="connsiteX3" fmla="*/ 1439333 w 2028749"/>
              <a:gd name="connsiteY3" fmla="*/ 247759 h 702381"/>
              <a:gd name="connsiteX4" fmla="*/ 1151950 w 2028749"/>
              <a:gd name="connsiteY4" fmla="*/ 104067 h 702381"/>
              <a:gd name="connsiteX5" fmla="*/ 642498 w 2028749"/>
              <a:gd name="connsiteY5" fmla="*/ 221632 h 702381"/>
              <a:gd name="connsiteX6" fmla="*/ 270207 w 2028749"/>
              <a:gd name="connsiteY6" fmla="*/ 365324 h 702381"/>
              <a:gd name="connsiteX7" fmla="*/ 133047 w 2028749"/>
              <a:gd name="connsiteY7" fmla="*/ 678833 h 702381"/>
              <a:gd name="connsiteX0" fmla="*/ 133047 w 2028749"/>
              <a:gd name="connsiteY0" fmla="*/ 678833 h 689814"/>
              <a:gd name="connsiteX1" fmla="*/ 1876939 w 2028749"/>
              <a:gd name="connsiteY1" fmla="*/ 678833 h 689814"/>
              <a:gd name="connsiteX2" fmla="*/ 1818156 w 2028749"/>
              <a:gd name="connsiteY2" fmla="*/ 430639 h 689814"/>
              <a:gd name="connsiteX3" fmla="*/ 1439333 w 2028749"/>
              <a:gd name="connsiteY3" fmla="*/ 247759 h 689814"/>
              <a:gd name="connsiteX4" fmla="*/ 1151950 w 2028749"/>
              <a:gd name="connsiteY4" fmla="*/ 104067 h 689814"/>
              <a:gd name="connsiteX5" fmla="*/ 642498 w 2028749"/>
              <a:gd name="connsiteY5" fmla="*/ 221632 h 689814"/>
              <a:gd name="connsiteX6" fmla="*/ 270207 w 2028749"/>
              <a:gd name="connsiteY6" fmla="*/ 365324 h 689814"/>
              <a:gd name="connsiteX7" fmla="*/ 133047 w 2028749"/>
              <a:gd name="connsiteY7" fmla="*/ 678833 h 689814"/>
              <a:gd name="connsiteX0" fmla="*/ 133047 w 2028749"/>
              <a:gd name="connsiteY0" fmla="*/ 611525 h 622506"/>
              <a:gd name="connsiteX1" fmla="*/ 1876939 w 2028749"/>
              <a:gd name="connsiteY1" fmla="*/ 611525 h 622506"/>
              <a:gd name="connsiteX2" fmla="*/ 1818156 w 2028749"/>
              <a:gd name="connsiteY2" fmla="*/ 363331 h 622506"/>
              <a:gd name="connsiteX3" fmla="*/ 1439333 w 2028749"/>
              <a:gd name="connsiteY3" fmla="*/ 180451 h 622506"/>
              <a:gd name="connsiteX4" fmla="*/ 1112762 w 2028749"/>
              <a:gd name="connsiteY4" fmla="*/ 147793 h 622506"/>
              <a:gd name="connsiteX5" fmla="*/ 642498 w 2028749"/>
              <a:gd name="connsiteY5" fmla="*/ 154324 h 622506"/>
              <a:gd name="connsiteX6" fmla="*/ 270207 w 2028749"/>
              <a:gd name="connsiteY6" fmla="*/ 298016 h 622506"/>
              <a:gd name="connsiteX7" fmla="*/ 133047 w 2028749"/>
              <a:gd name="connsiteY7" fmla="*/ 611525 h 622506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439333 w 2028749"/>
              <a:gd name="connsiteY3" fmla="*/ 243628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439333 w 2028749"/>
              <a:gd name="connsiteY3" fmla="*/ 243628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28749"/>
              <a:gd name="connsiteY0" fmla="*/ 674702 h 685683"/>
              <a:gd name="connsiteX1" fmla="*/ 1876939 w 2028749"/>
              <a:gd name="connsiteY1" fmla="*/ 674702 h 685683"/>
              <a:gd name="connsiteX2" fmla="*/ 1818156 w 2028749"/>
              <a:gd name="connsiteY2" fmla="*/ 426508 h 685683"/>
              <a:gd name="connsiteX3" fmla="*/ 1511179 w 2028749"/>
              <a:gd name="connsiteY3" fmla="*/ 256690 h 685683"/>
              <a:gd name="connsiteX4" fmla="*/ 1112762 w 2028749"/>
              <a:gd name="connsiteY4" fmla="*/ 210970 h 685683"/>
              <a:gd name="connsiteX5" fmla="*/ 642498 w 2028749"/>
              <a:gd name="connsiteY5" fmla="*/ 217501 h 685683"/>
              <a:gd name="connsiteX6" fmla="*/ 270207 w 2028749"/>
              <a:gd name="connsiteY6" fmla="*/ 361193 h 685683"/>
              <a:gd name="connsiteX7" fmla="*/ 133047 w 2028749"/>
              <a:gd name="connsiteY7" fmla="*/ 674702 h 685683"/>
              <a:gd name="connsiteX0" fmla="*/ 133047 w 2050210"/>
              <a:gd name="connsiteY0" fmla="*/ 674702 h 685683"/>
              <a:gd name="connsiteX1" fmla="*/ 1876939 w 2050210"/>
              <a:gd name="connsiteY1" fmla="*/ 674702 h 685683"/>
              <a:gd name="connsiteX2" fmla="*/ 1818156 w 2050210"/>
              <a:gd name="connsiteY2" fmla="*/ 426508 h 685683"/>
              <a:gd name="connsiteX3" fmla="*/ 1511179 w 2050210"/>
              <a:gd name="connsiteY3" fmla="*/ 256690 h 685683"/>
              <a:gd name="connsiteX4" fmla="*/ 1112762 w 2050210"/>
              <a:gd name="connsiteY4" fmla="*/ 210970 h 685683"/>
              <a:gd name="connsiteX5" fmla="*/ 642498 w 2050210"/>
              <a:gd name="connsiteY5" fmla="*/ 217501 h 685683"/>
              <a:gd name="connsiteX6" fmla="*/ 270207 w 2050210"/>
              <a:gd name="connsiteY6" fmla="*/ 361193 h 685683"/>
              <a:gd name="connsiteX7" fmla="*/ 133047 w 2050210"/>
              <a:gd name="connsiteY7" fmla="*/ 674702 h 685683"/>
              <a:gd name="connsiteX0" fmla="*/ 133047 w 2016596"/>
              <a:gd name="connsiteY0" fmla="*/ 674702 h 685683"/>
              <a:gd name="connsiteX1" fmla="*/ 1876939 w 2016596"/>
              <a:gd name="connsiteY1" fmla="*/ 674702 h 685683"/>
              <a:gd name="connsiteX2" fmla="*/ 1818156 w 2016596"/>
              <a:gd name="connsiteY2" fmla="*/ 426508 h 685683"/>
              <a:gd name="connsiteX3" fmla="*/ 1511179 w 2016596"/>
              <a:gd name="connsiteY3" fmla="*/ 256690 h 685683"/>
              <a:gd name="connsiteX4" fmla="*/ 1112762 w 2016596"/>
              <a:gd name="connsiteY4" fmla="*/ 210970 h 685683"/>
              <a:gd name="connsiteX5" fmla="*/ 642498 w 2016596"/>
              <a:gd name="connsiteY5" fmla="*/ 217501 h 685683"/>
              <a:gd name="connsiteX6" fmla="*/ 270207 w 2016596"/>
              <a:gd name="connsiteY6" fmla="*/ 361193 h 685683"/>
              <a:gd name="connsiteX7" fmla="*/ 133047 w 2016596"/>
              <a:gd name="connsiteY7" fmla="*/ 674702 h 685683"/>
              <a:gd name="connsiteX0" fmla="*/ 133047 w 2042086"/>
              <a:gd name="connsiteY0" fmla="*/ 674702 h 685683"/>
              <a:gd name="connsiteX1" fmla="*/ 1876939 w 2042086"/>
              <a:gd name="connsiteY1" fmla="*/ 674702 h 685683"/>
              <a:gd name="connsiteX2" fmla="*/ 1818156 w 2042086"/>
              <a:gd name="connsiteY2" fmla="*/ 426508 h 685683"/>
              <a:gd name="connsiteX3" fmla="*/ 1511179 w 2042086"/>
              <a:gd name="connsiteY3" fmla="*/ 256690 h 685683"/>
              <a:gd name="connsiteX4" fmla="*/ 1112762 w 2042086"/>
              <a:gd name="connsiteY4" fmla="*/ 210970 h 685683"/>
              <a:gd name="connsiteX5" fmla="*/ 642498 w 2042086"/>
              <a:gd name="connsiteY5" fmla="*/ 217501 h 685683"/>
              <a:gd name="connsiteX6" fmla="*/ 270207 w 2042086"/>
              <a:gd name="connsiteY6" fmla="*/ 361193 h 685683"/>
              <a:gd name="connsiteX7" fmla="*/ 133047 w 2042086"/>
              <a:gd name="connsiteY7" fmla="*/ 674702 h 685683"/>
              <a:gd name="connsiteX0" fmla="*/ 133047 w 2030583"/>
              <a:gd name="connsiteY0" fmla="*/ 674702 h 685683"/>
              <a:gd name="connsiteX1" fmla="*/ 1876939 w 2030583"/>
              <a:gd name="connsiteY1" fmla="*/ 674702 h 685683"/>
              <a:gd name="connsiteX2" fmla="*/ 1818156 w 2030583"/>
              <a:gd name="connsiteY2" fmla="*/ 426508 h 685683"/>
              <a:gd name="connsiteX3" fmla="*/ 1511179 w 2030583"/>
              <a:gd name="connsiteY3" fmla="*/ 256690 h 685683"/>
              <a:gd name="connsiteX4" fmla="*/ 1112762 w 2030583"/>
              <a:gd name="connsiteY4" fmla="*/ 210970 h 685683"/>
              <a:gd name="connsiteX5" fmla="*/ 642498 w 2030583"/>
              <a:gd name="connsiteY5" fmla="*/ 217501 h 685683"/>
              <a:gd name="connsiteX6" fmla="*/ 270207 w 2030583"/>
              <a:gd name="connsiteY6" fmla="*/ 361193 h 685683"/>
              <a:gd name="connsiteX7" fmla="*/ 133047 w 2030583"/>
              <a:gd name="connsiteY7" fmla="*/ 674702 h 685683"/>
              <a:gd name="connsiteX0" fmla="*/ 133047 w 2041859"/>
              <a:gd name="connsiteY0" fmla="*/ 674702 h 699176"/>
              <a:gd name="connsiteX1" fmla="*/ 1876939 w 2041859"/>
              <a:gd name="connsiteY1" fmla="*/ 674702 h 699176"/>
              <a:gd name="connsiteX2" fmla="*/ 1844281 w 2041859"/>
              <a:gd name="connsiteY2" fmla="*/ 413445 h 699176"/>
              <a:gd name="connsiteX3" fmla="*/ 1511179 w 2041859"/>
              <a:gd name="connsiteY3" fmla="*/ 256690 h 699176"/>
              <a:gd name="connsiteX4" fmla="*/ 1112762 w 2041859"/>
              <a:gd name="connsiteY4" fmla="*/ 210970 h 699176"/>
              <a:gd name="connsiteX5" fmla="*/ 642498 w 2041859"/>
              <a:gd name="connsiteY5" fmla="*/ 217501 h 699176"/>
              <a:gd name="connsiteX6" fmla="*/ 270207 w 2041859"/>
              <a:gd name="connsiteY6" fmla="*/ 361193 h 699176"/>
              <a:gd name="connsiteX7" fmla="*/ 133047 w 2041859"/>
              <a:gd name="connsiteY7" fmla="*/ 674702 h 699176"/>
              <a:gd name="connsiteX0" fmla="*/ 133047 w 2058459"/>
              <a:gd name="connsiteY0" fmla="*/ 674702 h 699176"/>
              <a:gd name="connsiteX1" fmla="*/ 1876939 w 2058459"/>
              <a:gd name="connsiteY1" fmla="*/ 674702 h 699176"/>
              <a:gd name="connsiteX2" fmla="*/ 1844281 w 2058459"/>
              <a:gd name="connsiteY2" fmla="*/ 413445 h 699176"/>
              <a:gd name="connsiteX3" fmla="*/ 1511179 w 2058459"/>
              <a:gd name="connsiteY3" fmla="*/ 256690 h 699176"/>
              <a:gd name="connsiteX4" fmla="*/ 1112762 w 2058459"/>
              <a:gd name="connsiteY4" fmla="*/ 210970 h 699176"/>
              <a:gd name="connsiteX5" fmla="*/ 642498 w 2058459"/>
              <a:gd name="connsiteY5" fmla="*/ 217501 h 699176"/>
              <a:gd name="connsiteX6" fmla="*/ 270207 w 2058459"/>
              <a:gd name="connsiteY6" fmla="*/ 361193 h 699176"/>
              <a:gd name="connsiteX7" fmla="*/ 133047 w 2058459"/>
              <a:gd name="connsiteY7" fmla="*/ 674702 h 699176"/>
              <a:gd name="connsiteX0" fmla="*/ 133047 w 2016977"/>
              <a:gd name="connsiteY0" fmla="*/ 674702 h 684461"/>
              <a:gd name="connsiteX1" fmla="*/ 1876939 w 2016977"/>
              <a:gd name="connsiteY1" fmla="*/ 674702 h 684461"/>
              <a:gd name="connsiteX2" fmla="*/ 1844281 w 2016977"/>
              <a:gd name="connsiteY2" fmla="*/ 413445 h 684461"/>
              <a:gd name="connsiteX3" fmla="*/ 1511179 w 2016977"/>
              <a:gd name="connsiteY3" fmla="*/ 256690 h 684461"/>
              <a:gd name="connsiteX4" fmla="*/ 1112762 w 2016977"/>
              <a:gd name="connsiteY4" fmla="*/ 210970 h 684461"/>
              <a:gd name="connsiteX5" fmla="*/ 642498 w 2016977"/>
              <a:gd name="connsiteY5" fmla="*/ 217501 h 684461"/>
              <a:gd name="connsiteX6" fmla="*/ 270207 w 2016977"/>
              <a:gd name="connsiteY6" fmla="*/ 361193 h 684461"/>
              <a:gd name="connsiteX7" fmla="*/ 133047 w 2016977"/>
              <a:gd name="connsiteY7" fmla="*/ 674702 h 684461"/>
              <a:gd name="connsiteX0" fmla="*/ 133047 w 2016977"/>
              <a:gd name="connsiteY0" fmla="*/ 660042 h 669801"/>
              <a:gd name="connsiteX1" fmla="*/ 1876939 w 2016977"/>
              <a:gd name="connsiteY1" fmla="*/ 660042 h 669801"/>
              <a:gd name="connsiteX2" fmla="*/ 1844281 w 2016977"/>
              <a:gd name="connsiteY2" fmla="*/ 398785 h 669801"/>
              <a:gd name="connsiteX3" fmla="*/ 1511179 w 2016977"/>
              <a:gd name="connsiteY3" fmla="*/ 242030 h 669801"/>
              <a:gd name="connsiteX4" fmla="*/ 1112762 w 2016977"/>
              <a:gd name="connsiteY4" fmla="*/ 196310 h 669801"/>
              <a:gd name="connsiteX5" fmla="*/ 524932 w 2016977"/>
              <a:gd name="connsiteY5" fmla="*/ 242030 h 669801"/>
              <a:gd name="connsiteX6" fmla="*/ 270207 w 2016977"/>
              <a:gd name="connsiteY6" fmla="*/ 346533 h 669801"/>
              <a:gd name="connsiteX7" fmla="*/ 133047 w 2016977"/>
              <a:gd name="connsiteY7" fmla="*/ 660042 h 669801"/>
              <a:gd name="connsiteX0" fmla="*/ 143151 w 2027081"/>
              <a:gd name="connsiteY0" fmla="*/ 660042 h 680398"/>
              <a:gd name="connsiteX1" fmla="*/ 1887043 w 2027081"/>
              <a:gd name="connsiteY1" fmla="*/ 660042 h 680398"/>
              <a:gd name="connsiteX2" fmla="*/ 1854385 w 2027081"/>
              <a:gd name="connsiteY2" fmla="*/ 398785 h 680398"/>
              <a:gd name="connsiteX3" fmla="*/ 1521283 w 2027081"/>
              <a:gd name="connsiteY3" fmla="*/ 242030 h 680398"/>
              <a:gd name="connsiteX4" fmla="*/ 1122866 w 2027081"/>
              <a:gd name="connsiteY4" fmla="*/ 196310 h 680398"/>
              <a:gd name="connsiteX5" fmla="*/ 535036 w 2027081"/>
              <a:gd name="connsiteY5" fmla="*/ 242030 h 680398"/>
              <a:gd name="connsiteX6" fmla="*/ 228060 w 2027081"/>
              <a:gd name="connsiteY6" fmla="*/ 398785 h 680398"/>
              <a:gd name="connsiteX7" fmla="*/ 143151 w 2027081"/>
              <a:gd name="connsiteY7" fmla="*/ 660042 h 680398"/>
              <a:gd name="connsiteX0" fmla="*/ 125791 w 2009721"/>
              <a:gd name="connsiteY0" fmla="*/ 660042 h 680398"/>
              <a:gd name="connsiteX1" fmla="*/ 1869683 w 2009721"/>
              <a:gd name="connsiteY1" fmla="*/ 660042 h 680398"/>
              <a:gd name="connsiteX2" fmla="*/ 1837025 w 2009721"/>
              <a:gd name="connsiteY2" fmla="*/ 398785 h 680398"/>
              <a:gd name="connsiteX3" fmla="*/ 1503923 w 2009721"/>
              <a:gd name="connsiteY3" fmla="*/ 242030 h 680398"/>
              <a:gd name="connsiteX4" fmla="*/ 1105506 w 2009721"/>
              <a:gd name="connsiteY4" fmla="*/ 196310 h 680398"/>
              <a:gd name="connsiteX5" fmla="*/ 517676 w 2009721"/>
              <a:gd name="connsiteY5" fmla="*/ 242030 h 680398"/>
              <a:gd name="connsiteX6" fmla="*/ 210700 w 2009721"/>
              <a:gd name="connsiteY6" fmla="*/ 398785 h 680398"/>
              <a:gd name="connsiteX7" fmla="*/ 125791 w 2009721"/>
              <a:gd name="connsiteY7" fmla="*/ 660042 h 680398"/>
              <a:gd name="connsiteX0" fmla="*/ 99665 w 1983595"/>
              <a:gd name="connsiteY0" fmla="*/ 660042 h 677502"/>
              <a:gd name="connsiteX1" fmla="*/ 1843557 w 1983595"/>
              <a:gd name="connsiteY1" fmla="*/ 660042 h 677502"/>
              <a:gd name="connsiteX2" fmla="*/ 1810899 w 1983595"/>
              <a:gd name="connsiteY2" fmla="*/ 398785 h 677502"/>
              <a:gd name="connsiteX3" fmla="*/ 1477797 w 1983595"/>
              <a:gd name="connsiteY3" fmla="*/ 242030 h 677502"/>
              <a:gd name="connsiteX4" fmla="*/ 1079380 w 1983595"/>
              <a:gd name="connsiteY4" fmla="*/ 196310 h 677502"/>
              <a:gd name="connsiteX5" fmla="*/ 491550 w 1983595"/>
              <a:gd name="connsiteY5" fmla="*/ 242030 h 677502"/>
              <a:gd name="connsiteX6" fmla="*/ 184574 w 1983595"/>
              <a:gd name="connsiteY6" fmla="*/ 398785 h 677502"/>
              <a:gd name="connsiteX7" fmla="*/ 99665 w 1983595"/>
              <a:gd name="connsiteY7" fmla="*/ 660042 h 677502"/>
              <a:gd name="connsiteX0" fmla="*/ 99665 w 1983595"/>
              <a:gd name="connsiteY0" fmla="*/ 653409 h 670869"/>
              <a:gd name="connsiteX1" fmla="*/ 1843557 w 1983595"/>
              <a:gd name="connsiteY1" fmla="*/ 653409 h 670869"/>
              <a:gd name="connsiteX2" fmla="*/ 1810899 w 1983595"/>
              <a:gd name="connsiteY2" fmla="*/ 392152 h 670869"/>
              <a:gd name="connsiteX3" fmla="*/ 1477797 w 1983595"/>
              <a:gd name="connsiteY3" fmla="*/ 235397 h 670869"/>
              <a:gd name="connsiteX4" fmla="*/ 1079380 w 1983595"/>
              <a:gd name="connsiteY4" fmla="*/ 189677 h 670869"/>
              <a:gd name="connsiteX5" fmla="*/ 759340 w 1983595"/>
              <a:gd name="connsiteY5" fmla="*/ 267 h 670869"/>
              <a:gd name="connsiteX6" fmla="*/ 491550 w 1983595"/>
              <a:gd name="connsiteY6" fmla="*/ 235397 h 670869"/>
              <a:gd name="connsiteX7" fmla="*/ 184574 w 1983595"/>
              <a:gd name="connsiteY7" fmla="*/ 392152 h 670869"/>
              <a:gd name="connsiteX8" fmla="*/ 99665 w 1983595"/>
              <a:gd name="connsiteY8" fmla="*/ 653409 h 670869"/>
              <a:gd name="connsiteX0" fmla="*/ 99665 w 1983595"/>
              <a:gd name="connsiteY0" fmla="*/ 653409 h 670869"/>
              <a:gd name="connsiteX1" fmla="*/ 1843557 w 1983595"/>
              <a:gd name="connsiteY1" fmla="*/ 653409 h 670869"/>
              <a:gd name="connsiteX2" fmla="*/ 1810899 w 1983595"/>
              <a:gd name="connsiteY2" fmla="*/ 392152 h 670869"/>
              <a:gd name="connsiteX3" fmla="*/ 1477797 w 1983595"/>
              <a:gd name="connsiteY3" fmla="*/ 235397 h 670869"/>
              <a:gd name="connsiteX4" fmla="*/ 1079380 w 1983595"/>
              <a:gd name="connsiteY4" fmla="*/ 189677 h 670869"/>
              <a:gd name="connsiteX5" fmla="*/ 759340 w 1983595"/>
              <a:gd name="connsiteY5" fmla="*/ 267 h 670869"/>
              <a:gd name="connsiteX6" fmla="*/ 491550 w 1983595"/>
              <a:gd name="connsiteY6" fmla="*/ 235397 h 670869"/>
              <a:gd name="connsiteX7" fmla="*/ 184574 w 1983595"/>
              <a:gd name="connsiteY7" fmla="*/ 392152 h 670869"/>
              <a:gd name="connsiteX8" fmla="*/ 99665 w 1983595"/>
              <a:gd name="connsiteY8" fmla="*/ 653409 h 670869"/>
              <a:gd name="connsiteX0" fmla="*/ 99665 w 1983595"/>
              <a:gd name="connsiteY0" fmla="*/ 612836 h 630296"/>
              <a:gd name="connsiteX1" fmla="*/ 1843557 w 1983595"/>
              <a:gd name="connsiteY1" fmla="*/ 612836 h 630296"/>
              <a:gd name="connsiteX2" fmla="*/ 1810899 w 1983595"/>
              <a:gd name="connsiteY2" fmla="*/ 351579 h 630296"/>
              <a:gd name="connsiteX3" fmla="*/ 1477797 w 1983595"/>
              <a:gd name="connsiteY3" fmla="*/ 194824 h 630296"/>
              <a:gd name="connsiteX4" fmla="*/ 1079380 w 1983595"/>
              <a:gd name="connsiteY4" fmla="*/ 149104 h 630296"/>
              <a:gd name="connsiteX5" fmla="*/ 765872 w 1983595"/>
              <a:gd name="connsiteY5" fmla="*/ 31539 h 630296"/>
              <a:gd name="connsiteX6" fmla="*/ 491550 w 1983595"/>
              <a:gd name="connsiteY6" fmla="*/ 194824 h 630296"/>
              <a:gd name="connsiteX7" fmla="*/ 184574 w 1983595"/>
              <a:gd name="connsiteY7" fmla="*/ 351579 h 630296"/>
              <a:gd name="connsiteX8" fmla="*/ 99665 w 1983595"/>
              <a:gd name="connsiteY8" fmla="*/ 612836 h 630296"/>
              <a:gd name="connsiteX0" fmla="*/ 99665 w 1983595"/>
              <a:gd name="connsiteY0" fmla="*/ 612836 h 630296"/>
              <a:gd name="connsiteX1" fmla="*/ 1843557 w 1983595"/>
              <a:gd name="connsiteY1" fmla="*/ 612836 h 630296"/>
              <a:gd name="connsiteX2" fmla="*/ 1810899 w 1983595"/>
              <a:gd name="connsiteY2" fmla="*/ 351579 h 630296"/>
              <a:gd name="connsiteX3" fmla="*/ 1477797 w 1983595"/>
              <a:gd name="connsiteY3" fmla="*/ 194824 h 630296"/>
              <a:gd name="connsiteX4" fmla="*/ 1079380 w 1983595"/>
              <a:gd name="connsiteY4" fmla="*/ 149104 h 630296"/>
              <a:gd name="connsiteX5" fmla="*/ 765872 w 1983595"/>
              <a:gd name="connsiteY5" fmla="*/ 31539 h 630296"/>
              <a:gd name="connsiteX6" fmla="*/ 491550 w 1983595"/>
              <a:gd name="connsiteY6" fmla="*/ 194824 h 630296"/>
              <a:gd name="connsiteX7" fmla="*/ 184574 w 1983595"/>
              <a:gd name="connsiteY7" fmla="*/ 351579 h 630296"/>
              <a:gd name="connsiteX8" fmla="*/ 99665 w 1983595"/>
              <a:gd name="connsiteY8" fmla="*/ 612836 h 630296"/>
              <a:gd name="connsiteX0" fmla="*/ 99665 w 1983595"/>
              <a:gd name="connsiteY0" fmla="*/ 622674 h 640134"/>
              <a:gd name="connsiteX1" fmla="*/ 1843557 w 1983595"/>
              <a:gd name="connsiteY1" fmla="*/ 622674 h 640134"/>
              <a:gd name="connsiteX2" fmla="*/ 1810899 w 1983595"/>
              <a:gd name="connsiteY2" fmla="*/ 361417 h 640134"/>
              <a:gd name="connsiteX3" fmla="*/ 1477797 w 1983595"/>
              <a:gd name="connsiteY3" fmla="*/ 204662 h 640134"/>
              <a:gd name="connsiteX4" fmla="*/ 1079380 w 1983595"/>
              <a:gd name="connsiteY4" fmla="*/ 158942 h 640134"/>
              <a:gd name="connsiteX5" fmla="*/ 765872 w 1983595"/>
              <a:gd name="connsiteY5" fmla="*/ 41377 h 640134"/>
              <a:gd name="connsiteX6" fmla="*/ 491550 w 1983595"/>
              <a:gd name="connsiteY6" fmla="*/ 204662 h 640134"/>
              <a:gd name="connsiteX7" fmla="*/ 184574 w 1983595"/>
              <a:gd name="connsiteY7" fmla="*/ 361417 h 640134"/>
              <a:gd name="connsiteX8" fmla="*/ 99665 w 1983595"/>
              <a:gd name="connsiteY8" fmla="*/ 622674 h 640134"/>
              <a:gd name="connsiteX0" fmla="*/ 99665 w 1983595"/>
              <a:gd name="connsiteY0" fmla="*/ 646068 h 663528"/>
              <a:gd name="connsiteX1" fmla="*/ 1843557 w 1983595"/>
              <a:gd name="connsiteY1" fmla="*/ 646068 h 663528"/>
              <a:gd name="connsiteX2" fmla="*/ 1810899 w 1983595"/>
              <a:gd name="connsiteY2" fmla="*/ 384811 h 663528"/>
              <a:gd name="connsiteX3" fmla="*/ 1477797 w 1983595"/>
              <a:gd name="connsiteY3" fmla="*/ 228056 h 663528"/>
              <a:gd name="connsiteX4" fmla="*/ 1079380 w 1983595"/>
              <a:gd name="connsiteY4" fmla="*/ 182336 h 663528"/>
              <a:gd name="connsiteX5" fmla="*/ 765872 w 1983595"/>
              <a:gd name="connsiteY5" fmla="*/ 64771 h 663528"/>
              <a:gd name="connsiteX6" fmla="*/ 491550 w 1983595"/>
              <a:gd name="connsiteY6" fmla="*/ 228056 h 663528"/>
              <a:gd name="connsiteX7" fmla="*/ 184574 w 1983595"/>
              <a:gd name="connsiteY7" fmla="*/ 384811 h 663528"/>
              <a:gd name="connsiteX8" fmla="*/ 99665 w 1983595"/>
              <a:gd name="connsiteY8" fmla="*/ 646068 h 663528"/>
              <a:gd name="connsiteX0" fmla="*/ 99665 w 1983595"/>
              <a:gd name="connsiteY0" fmla="*/ 647141 h 664601"/>
              <a:gd name="connsiteX1" fmla="*/ 1843557 w 1983595"/>
              <a:gd name="connsiteY1" fmla="*/ 647141 h 664601"/>
              <a:gd name="connsiteX2" fmla="*/ 1810899 w 1983595"/>
              <a:gd name="connsiteY2" fmla="*/ 385884 h 664601"/>
              <a:gd name="connsiteX3" fmla="*/ 1477797 w 1983595"/>
              <a:gd name="connsiteY3" fmla="*/ 229129 h 664601"/>
              <a:gd name="connsiteX4" fmla="*/ 1164289 w 1983595"/>
              <a:gd name="connsiteY4" fmla="*/ 176877 h 664601"/>
              <a:gd name="connsiteX5" fmla="*/ 765872 w 1983595"/>
              <a:gd name="connsiteY5" fmla="*/ 65844 h 664601"/>
              <a:gd name="connsiteX6" fmla="*/ 491550 w 1983595"/>
              <a:gd name="connsiteY6" fmla="*/ 229129 h 664601"/>
              <a:gd name="connsiteX7" fmla="*/ 184574 w 1983595"/>
              <a:gd name="connsiteY7" fmla="*/ 385884 h 664601"/>
              <a:gd name="connsiteX8" fmla="*/ 99665 w 1983595"/>
              <a:gd name="connsiteY8" fmla="*/ 647141 h 664601"/>
              <a:gd name="connsiteX0" fmla="*/ 99665 w 1983595"/>
              <a:gd name="connsiteY0" fmla="*/ 678691 h 696151"/>
              <a:gd name="connsiteX1" fmla="*/ 1843557 w 1983595"/>
              <a:gd name="connsiteY1" fmla="*/ 678691 h 696151"/>
              <a:gd name="connsiteX2" fmla="*/ 1810899 w 1983595"/>
              <a:gd name="connsiteY2" fmla="*/ 417434 h 696151"/>
              <a:gd name="connsiteX3" fmla="*/ 1477797 w 1983595"/>
              <a:gd name="connsiteY3" fmla="*/ 260679 h 696151"/>
              <a:gd name="connsiteX4" fmla="*/ 1164289 w 1983595"/>
              <a:gd name="connsiteY4" fmla="*/ 208427 h 696151"/>
              <a:gd name="connsiteX5" fmla="*/ 765872 w 1983595"/>
              <a:gd name="connsiteY5" fmla="*/ 97394 h 696151"/>
              <a:gd name="connsiteX6" fmla="*/ 491550 w 1983595"/>
              <a:gd name="connsiteY6" fmla="*/ 260679 h 696151"/>
              <a:gd name="connsiteX7" fmla="*/ 184574 w 1983595"/>
              <a:gd name="connsiteY7" fmla="*/ 417434 h 696151"/>
              <a:gd name="connsiteX8" fmla="*/ 99665 w 1983595"/>
              <a:gd name="connsiteY8" fmla="*/ 678691 h 696151"/>
              <a:gd name="connsiteX0" fmla="*/ 99665 w 1983595"/>
              <a:gd name="connsiteY0" fmla="*/ 678691 h 696151"/>
              <a:gd name="connsiteX1" fmla="*/ 1843557 w 1983595"/>
              <a:gd name="connsiteY1" fmla="*/ 678691 h 696151"/>
              <a:gd name="connsiteX2" fmla="*/ 1810899 w 1983595"/>
              <a:gd name="connsiteY2" fmla="*/ 417434 h 696151"/>
              <a:gd name="connsiteX3" fmla="*/ 1477797 w 1983595"/>
              <a:gd name="connsiteY3" fmla="*/ 260679 h 696151"/>
              <a:gd name="connsiteX4" fmla="*/ 1164289 w 1983595"/>
              <a:gd name="connsiteY4" fmla="*/ 208427 h 696151"/>
              <a:gd name="connsiteX5" fmla="*/ 765872 w 1983595"/>
              <a:gd name="connsiteY5" fmla="*/ 97394 h 696151"/>
              <a:gd name="connsiteX6" fmla="*/ 458893 w 1983595"/>
              <a:gd name="connsiteY6" fmla="*/ 280273 h 696151"/>
              <a:gd name="connsiteX7" fmla="*/ 184574 w 1983595"/>
              <a:gd name="connsiteY7" fmla="*/ 417434 h 696151"/>
              <a:gd name="connsiteX8" fmla="*/ 99665 w 1983595"/>
              <a:gd name="connsiteY8" fmla="*/ 678691 h 6961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56991 h 674451"/>
              <a:gd name="connsiteX1" fmla="*/ 1843557 w 1983595"/>
              <a:gd name="connsiteY1" fmla="*/ 656991 h 674451"/>
              <a:gd name="connsiteX2" fmla="*/ 1810899 w 1983595"/>
              <a:gd name="connsiteY2" fmla="*/ 395734 h 674451"/>
              <a:gd name="connsiteX3" fmla="*/ 1477797 w 1983595"/>
              <a:gd name="connsiteY3" fmla="*/ 238979 h 674451"/>
              <a:gd name="connsiteX4" fmla="*/ 1164289 w 1983595"/>
              <a:gd name="connsiteY4" fmla="*/ 186727 h 674451"/>
              <a:gd name="connsiteX5" fmla="*/ 720152 w 1983595"/>
              <a:gd name="connsiteY5" fmla="*/ 108351 h 674451"/>
              <a:gd name="connsiteX6" fmla="*/ 458893 w 1983595"/>
              <a:gd name="connsiteY6" fmla="*/ 258573 h 674451"/>
              <a:gd name="connsiteX7" fmla="*/ 184574 w 1983595"/>
              <a:gd name="connsiteY7" fmla="*/ 395734 h 674451"/>
              <a:gd name="connsiteX8" fmla="*/ 99665 w 1983595"/>
              <a:gd name="connsiteY8" fmla="*/ 656991 h 674451"/>
              <a:gd name="connsiteX0" fmla="*/ 99665 w 1983595"/>
              <a:gd name="connsiteY0" fmla="*/ 638449 h 655909"/>
              <a:gd name="connsiteX1" fmla="*/ 1843557 w 1983595"/>
              <a:gd name="connsiteY1" fmla="*/ 638449 h 655909"/>
              <a:gd name="connsiteX2" fmla="*/ 1810899 w 1983595"/>
              <a:gd name="connsiteY2" fmla="*/ 377192 h 655909"/>
              <a:gd name="connsiteX3" fmla="*/ 1477797 w 1983595"/>
              <a:gd name="connsiteY3" fmla="*/ 220437 h 655909"/>
              <a:gd name="connsiteX4" fmla="*/ 1098975 w 1983595"/>
              <a:gd name="connsiteY4" fmla="*/ 226968 h 655909"/>
              <a:gd name="connsiteX5" fmla="*/ 720152 w 1983595"/>
              <a:gd name="connsiteY5" fmla="*/ 89809 h 655909"/>
              <a:gd name="connsiteX6" fmla="*/ 458893 w 1983595"/>
              <a:gd name="connsiteY6" fmla="*/ 240031 h 655909"/>
              <a:gd name="connsiteX7" fmla="*/ 184574 w 1983595"/>
              <a:gd name="connsiteY7" fmla="*/ 377192 h 655909"/>
              <a:gd name="connsiteX8" fmla="*/ 99665 w 1983595"/>
              <a:gd name="connsiteY8" fmla="*/ 638449 h 655909"/>
              <a:gd name="connsiteX0" fmla="*/ 99665 w 1983595"/>
              <a:gd name="connsiteY0" fmla="*/ 672662 h 690122"/>
              <a:gd name="connsiteX1" fmla="*/ 1843557 w 1983595"/>
              <a:gd name="connsiteY1" fmla="*/ 672662 h 690122"/>
              <a:gd name="connsiteX2" fmla="*/ 1810899 w 1983595"/>
              <a:gd name="connsiteY2" fmla="*/ 411405 h 690122"/>
              <a:gd name="connsiteX3" fmla="*/ 1477797 w 1983595"/>
              <a:gd name="connsiteY3" fmla="*/ 254650 h 690122"/>
              <a:gd name="connsiteX4" fmla="*/ 1098975 w 1983595"/>
              <a:gd name="connsiteY4" fmla="*/ 261181 h 690122"/>
              <a:gd name="connsiteX5" fmla="*/ 720152 w 1983595"/>
              <a:gd name="connsiteY5" fmla="*/ 124022 h 690122"/>
              <a:gd name="connsiteX6" fmla="*/ 458893 w 1983595"/>
              <a:gd name="connsiteY6" fmla="*/ 274244 h 690122"/>
              <a:gd name="connsiteX7" fmla="*/ 184574 w 1983595"/>
              <a:gd name="connsiteY7" fmla="*/ 411405 h 690122"/>
              <a:gd name="connsiteX8" fmla="*/ 99665 w 1983595"/>
              <a:gd name="connsiteY8" fmla="*/ 672662 h 690122"/>
              <a:gd name="connsiteX0" fmla="*/ 99665 w 1983595"/>
              <a:gd name="connsiteY0" fmla="*/ 672662 h 690122"/>
              <a:gd name="connsiteX1" fmla="*/ 1843557 w 1983595"/>
              <a:gd name="connsiteY1" fmla="*/ 672662 h 690122"/>
              <a:gd name="connsiteX2" fmla="*/ 1810899 w 1983595"/>
              <a:gd name="connsiteY2" fmla="*/ 411405 h 690122"/>
              <a:gd name="connsiteX3" fmla="*/ 1477797 w 1983595"/>
              <a:gd name="connsiteY3" fmla="*/ 254650 h 690122"/>
              <a:gd name="connsiteX4" fmla="*/ 1098975 w 1983595"/>
              <a:gd name="connsiteY4" fmla="*/ 261181 h 690122"/>
              <a:gd name="connsiteX5" fmla="*/ 720152 w 1983595"/>
              <a:gd name="connsiteY5" fmla="*/ 124022 h 690122"/>
              <a:gd name="connsiteX6" fmla="*/ 458893 w 1983595"/>
              <a:gd name="connsiteY6" fmla="*/ 274244 h 690122"/>
              <a:gd name="connsiteX7" fmla="*/ 184574 w 1983595"/>
              <a:gd name="connsiteY7" fmla="*/ 411405 h 690122"/>
              <a:gd name="connsiteX8" fmla="*/ 99665 w 1983595"/>
              <a:gd name="connsiteY8" fmla="*/ 672662 h 690122"/>
              <a:gd name="connsiteX0" fmla="*/ 99665 w 1983595"/>
              <a:gd name="connsiteY0" fmla="*/ 692333 h 709793"/>
              <a:gd name="connsiteX1" fmla="*/ 1843557 w 1983595"/>
              <a:gd name="connsiteY1" fmla="*/ 692333 h 709793"/>
              <a:gd name="connsiteX2" fmla="*/ 1810899 w 1983595"/>
              <a:gd name="connsiteY2" fmla="*/ 431076 h 709793"/>
              <a:gd name="connsiteX3" fmla="*/ 1477797 w 1983595"/>
              <a:gd name="connsiteY3" fmla="*/ 274321 h 709793"/>
              <a:gd name="connsiteX4" fmla="*/ 1098975 w 1983595"/>
              <a:gd name="connsiteY4" fmla="*/ 235132 h 709793"/>
              <a:gd name="connsiteX5" fmla="*/ 720152 w 1983595"/>
              <a:gd name="connsiteY5" fmla="*/ 143693 h 709793"/>
              <a:gd name="connsiteX6" fmla="*/ 458893 w 1983595"/>
              <a:gd name="connsiteY6" fmla="*/ 293915 h 709793"/>
              <a:gd name="connsiteX7" fmla="*/ 184574 w 1983595"/>
              <a:gd name="connsiteY7" fmla="*/ 431076 h 709793"/>
              <a:gd name="connsiteX8" fmla="*/ 99665 w 1983595"/>
              <a:gd name="connsiteY8" fmla="*/ 692333 h 709793"/>
              <a:gd name="connsiteX0" fmla="*/ 61408 w 1945338"/>
              <a:gd name="connsiteY0" fmla="*/ 692333 h 722838"/>
              <a:gd name="connsiteX1" fmla="*/ 1805300 w 1945338"/>
              <a:gd name="connsiteY1" fmla="*/ 692333 h 722838"/>
              <a:gd name="connsiteX2" fmla="*/ 1772642 w 1945338"/>
              <a:gd name="connsiteY2" fmla="*/ 431076 h 722838"/>
              <a:gd name="connsiteX3" fmla="*/ 1439540 w 1945338"/>
              <a:gd name="connsiteY3" fmla="*/ 274321 h 722838"/>
              <a:gd name="connsiteX4" fmla="*/ 1060718 w 1945338"/>
              <a:gd name="connsiteY4" fmla="*/ 235132 h 722838"/>
              <a:gd name="connsiteX5" fmla="*/ 681895 w 1945338"/>
              <a:gd name="connsiteY5" fmla="*/ 143693 h 722838"/>
              <a:gd name="connsiteX6" fmla="*/ 420636 w 1945338"/>
              <a:gd name="connsiteY6" fmla="*/ 293915 h 722838"/>
              <a:gd name="connsiteX7" fmla="*/ 61408 w 1945338"/>
              <a:gd name="connsiteY7" fmla="*/ 692333 h 722838"/>
              <a:gd name="connsiteX0" fmla="*/ 61408 w 1867492"/>
              <a:gd name="connsiteY0" fmla="*/ 692333 h 743368"/>
              <a:gd name="connsiteX1" fmla="*/ 1805300 w 1867492"/>
              <a:gd name="connsiteY1" fmla="*/ 692333 h 743368"/>
              <a:gd name="connsiteX2" fmla="*/ 1439540 w 1867492"/>
              <a:gd name="connsiteY2" fmla="*/ 274321 h 743368"/>
              <a:gd name="connsiteX3" fmla="*/ 1060718 w 1867492"/>
              <a:gd name="connsiteY3" fmla="*/ 235132 h 743368"/>
              <a:gd name="connsiteX4" fmla="*/ 681895 w 1867492"/>
              <a:gd name="connsiteY4" fmla="*/ 143693 h 743368"/>
              <a:gd name="connsiteX5" fmla="*/ 420636 w 1867492"/>
              <a:gd name="connsiteY5" fmla="*/ 293915 h 743368"/>
              <a:gd name="connsiteX6" fmla="*/ 61408 w 1867492"/>
              <a:gd name="connsiteY6" fmla="*/ 692333 h 743368"/>
              <a:gd name="connsiteX0" fmla="*/ 61408 w 1867492"/>
              <a:gd name="connsiteY0" fmla="*/ 603556 h 654589"/>
              <a:gd name="connsiteX1" fmla="*/ 1805300 w 1867492"/>
              <a:gd name="connsiteY1" fmla="*/ 603556 h 654589"/>
              <a:gd name="connsiteX2" fmla="*/ 1439540 w 1867492"/>
              <a:gd name="connsiteY2" fmla="*/ 185544 h 654589"/>
              <a:gd name="connsiteX3" fmla="*/ 681895 w 1867492"/>
              <a:gd name="connsiteY3" fmla="*/ 54916 h 654589"/>
              <a:gd name="connsiteX4" fmla="*/ 420636 w 1867492"/>
              <a:gd name="connsiteY4" fmla="*/ 205138 h 654589"/>
              <a:gd name="connsiteX5" fmla="*/ 61408 w 1867492"/>
              <a:gd name="connsiteY5" fmla="*/ 603556 h 654589"/>
              <a:gd name="connsiteX0" fmla="*/ 61408 w 1867492"/>
              <a:gd name="connsiteY0" fmla="*/ 526442 h 577477"/>
              <a:gd name="connsiteX1" fmla="*/ 1805300 w 1867492"/>
              <a:gd name="connsiteY1" fmla="*/ 526442 h 577477"/>
              <a:gd name="connsiteX2" fmla="*/ 1439540 w 1867492"/>
              <a:gd name="connsiteY2" fmla="*/ 108430 h 577477"/>
              <a:gd name="connsiteX3" fmla="*/ 901400 w 1867492"/>
              <a:gd name="connsiteY3" fmla="*/ 107901 h 577477"/>
              <a:gd name="connsiteX4" fmla="*/ 420636 w 1867492"/>
              <a:gd name="connsiteY4" fmla="*/ 128024 h 577477"/>
              <a:gd name="connsiteX5" fmla="*/ 61408 w 1867492"/>
              <a:gd name="connsiteY5" fmla="*/ 526442 h 577477"/>
              <a:gd name="connsiteX0" fmla="*/ 55267 w 1861351"/>
              <a:gd name="connsiteY0" fmla="*/ 469178 h 511623"/>
              <a:gd name="connsiteX1" fmla="*/ 1799159 w 1861351"/>
              <a:gd name="connsiteY1" fmla="*/ 469178 h 511623"/>
              <a:gd name="connsiteX2" fmla="*/ 1433399 w 1861351"/>
              <a:gd name="connsiteY2" fmla="*/ 51166 h 511623"/>
              <a:gd name="connsiteX3" fmla="*/ 895259 w 1861351"/>
              <a:gd name="connsiteY3" fmla="*/ 50637 h 511623"/>
              <a:gd name="connsiteX4" fmla="*/ 456305 w 1861351"/>
              <a:gd name="connsiteY4" fmla="*/ 218203 h 511623"/>
              <a:gd name="connsiteX5" fmla="*/ 55267 w 1861351"/>
              <a:gd name="connsiteY5" fmla="*/ 469178 h 511623"/>
              <a:gd name="connsiteX0" fmla="*/ 80109 w 1886193"/>
              <a:gd name="connsiteY0" fmla="*/ 469178 h 511621"/>
              <a:gd name="connsiteX1" fmla="*/ 1824001 w 1886193"/>
              <a:gd name="connsiteY1" fmla="*/ 469178 h 511621"/>
              <a:gd name="connsiteX2" fmla="*/ 1458241 w 1886193"/>
              <a:gd name="connsiteY2" fmla="*/ 51166 h 511621"/>
              <a:gd name="connsiteX3" fmla="*/ 920101 w 1886193"/>
              <a:gd name="connsiteY3" fmla="*/ 50637 h 511621"/>
              <a:gd name="connsiteX4" fmla="*/ 481147 w 1886193"/>
              <a:gd name="connsiteY4" fmla="*/ 218203 h 511621"/>
              <a:gd name="connsiteX5" fmla="*/ 80109 w 1886193"/>
              <a:gd name="connsiteY5" fmla="*/ 469178 h 511621"/>
              <a:gd name="connsiteX0" fmla="*/ 120686 w 1926770"/>
              <a:gd name="connsiteY0" fmla="*/ 473458 h 516851"/>
              <a:gd name="connsiteX1" fmla="*/ 1864578 w 1926770"/>
              <a:gd name="connsiteY1" fmla="*/ 473458 h 516851"/>
              <a:gd name="connsiteX2" fmla="*/ 1498818 w 1926770"/>
              <a:gd name="connsiteY2" fmla="*/ 55446 h 516851"/>
              <a:gd name="connsiteX3" fmla="*/ 960678 w 1926770"/>
              <a:gd name="connsiteY3" fmla="*/ 54917 h 516851"/>
              <a:gd name="connsiteX4" fmla="*/ 375389 w 1926770"/>
              <a:gd name="connsiteY4" fmla="*/ 205137 h 516851"/>
              <a:gd name="connsiteX5" fmla="*/ 120686 w 1926770"/>
              <a:gd name="connsiteY5" fmla="*/ 473458 h 516851"/>
              <a:gd name="connsiteX0" fmla="*/ 99906 w 1905990"/>
              <a:gd name="connsiteY0" fmla="*/ 473458 h 516853"/>
              <a:gd name="connsiteX1" fmla="*/ 1843798 w 1905990"/>
              <a:gd name="connsiteY1" fmla="*/ 473458 h 516853"/>
              <a:gd name="connsiteX2" fmla="*/ 1478038 w 1905990"/>
              <a:gd name="connsiteY2" fmla="*/ 55446 h 516853"/>
              <a:gd name="connsiteX3" fmla="*/ 939898 w 1905990"/>
              <a:gd name="connsiteY3" fmla="*/ 54917 h 516853"/>
              <a:gd name="connsiteX4" fmla="*/ 354609 w 1905990"/>
              <a:gd name="connsiteY4" fmla="*/ 205137 h 516853"/>
              <a:gd name="connsiteX5" fmla="*/ 99906 w 1905990"/>
              <a:gd name="connsiteY5" fmla="*/ 473458 h 516853"/>
              <a:gd name="connsiteX0" fmla="*/ 99906 w 1905990"/>
              <a:gd name="connsiteY0" fmla="*/ 481866 h 525259"/>
              <a:gd name="connsiteX1" fmla="*/ 1843798 w 1905990"/>
              <a:gd name="connsiteY1" fmla="*/ 481866 h 525259"/>
              <a:gd name="connsiteX2" fmla="*/ 1478038 w 1905990"/>
              <a:gd name="connsiteY2" fmla="*/ 63854 h 525259"/>
              <a:gd name="connsiteX3" fmla="*/ 939898 w 1905990"/>
              <a:gd name="connsiteY3" fmla="*/ 63325 h 525259"/>
              <a:gd name="connsiteX4" fmla="*/ 354609 w 1905990"/>
              <a:gd name="connsiteY4" fmla="*/ 213545 h 525259"/>
              <a:gd name="connsiteX5" fmla="*/ 99906 w 1905990"/>
              <a:gd name="connsiteY5" fmla="*/ 481866 h 525259"/>
              <a:gd name="connsiteX0" fmla="*/ 99906 w 1905990"/>
              <a:gd name="connsiteY0" fmla="*/ 531696 h 575091"/>
              <a:gd name="connsiteX1" fmla="*/ 1843798 w 1905990"/>
              <a:gd name="connsiteY1" fmla="*/ 531696 h 575091"/>
              <a:gd name="connsiteX2" fmla="*/ 1478038 w 1905990"/>
              <a:gd name="connsiteY2" fmla="*/ 113684 h 575091"/>
              <a:gd name="connsiteX3" fmla="*/ 939898 w 1905990"/>
              <a:gd name="connsiteY3" fmla="*/ 113155 h 575091"/>
              <a:gd name="connsiteX4" fmla="*/ 354609 w 1905990"/>
              <a:gd name="connsiteY4" fmla="*/ 263375 h 575091"/>
              <a:gd name="connsiteX5" fmla="*/ 99906 w 1905990"/>
              <a:gd name="connsiteY5" fmla="*/ 531696 h 575091"/>
              <a:gd name="connsiteX0" fmla="*/ 99906 w 1905990"/>
              <a:gd name="connsiteY0" fmla="*/ 531696 h 575089"/>
              <a:gd name="connsiteX1" fmla="*/ 1843798 w 1905990"/>
              <a:gd name="connsiteY1" fmla="*/ 531696 h 575089"/>
              <a:gd name="connsiteX2" fmla="*/ 1478038 w 1905990"/>
              <a:gd name="connsiteY2" fmla="*/ 113684 h 575089"/>
              <a:gd name="connsiteX3" fmla="*/ 939898 w 1905990"/>
              <a:gd name="connsiteY3" fmla="*/ 113155 h 575089"/>
              <a:gd name="connsiteX4" fmla="*/ 354609 w 1905990"/>
              <a:gd name="connsiteY4" fmla="*/ 263375 h 575089"/>
              <a:gd name="connsiteX5" fmla="*/ 99906 w 1905990"/>
              <a:gd name="connsiteY5" fmla="*/ 531696 h 575089"/>
              <a:gd name="connsiteX0" fmla="*/ 99906 w 1916753"/>
              <a:gd name="connsiteY0" fmla="*/ 531696 h 571571"/>
              <a:gd name="connsiteX1" fmla="*/ 1843798 w 1916753"/>
              <a:gd name="connsiteY1" fmla="*/ 531696 h 571571"/>
              <a:gd name="connsiteX2" fmla="*/ 1540754 w 1916753"/>
              <a:gd name="connsiteY2" fmla="*/ 165723 h 571571"/>
              <a:gd name="connsiteX3" fmla="*/ 939898 w 1916753"/>
              <a:gd name="connsiteY3" fmla="*/ 113155 h 571571"/>
              <a:gd name="connsiteX4" fmla="*/ 354609 w 1916753"/>
              <a:gd name="connsiteY4" fmla="*/ 263375 h 571571"/>
              <a:gd name="connsiteX5" fmla="*/ 99906 w 1916753"/>
              <a:gd name="connsiteY5" fmla="*/ 531696 h 571571"/>
              <a:gd name="connsiteX0" fmla="*/ 99906 w 1926992"/>
              <a:gd name="connsiteY0" fmla="*/ 531696 h 571571"/>
              <a:gd name="connsiteX1" fmla="*/ 1843798 w 1926992"/>
              <a:gd name="connsiteY1" fmla="*/ 531696 h 571571"/>
              <a:gd name="connsiteX2" fmla="*/ 1540754 w 1926992"/>
              <a:gd name="connsiteY2" fmla="*/ 165723 h 571571"/>
              <a:gd name="connsiteX3" fmla="*/ 939898 w 1926992"/>
              <a:gd name="connsiteY3" fmla="*/ 113155 h 571571"/>
              <a:gd name="connsiteX4" fmla="*/ 354609 w 1926992"/>
              <a:gd name="connsiteY4" fmla="*/ 263375 h 571571"/>
              <a:gd name="connsiteX5" fmla="*/ 99906 w 1926992"/>
              <a:gd name="connsiteY5" fmla="*/ 531696 h 571571"/>
              <a:gd name="connsiteX0" fmla="*/ 99906 w 1926992"/>
              <a:gd name="connsiteY0" fmla="*/ 531696 h 571571"/>
              <a:gd name="connsiteX1" fmla="*/ 1843798 w 1926992"/>
              <a:gd name="connsiteY1" fmla="*/ 531696 h 571571"/>
              <a:gd name="connsiteX2" fmla="*/ 1540754 w 1926992"/>
              <a:gd name="connsiteY2" fmla="*/ 165723 h 571571"/>
              <a:gd name="connsiteX3" fmla="*/ 939898 w 1926992"/>
              <a:gd name="connsiteY3" fmla="*/ 113155 h 571571"/>
              <a:gd name="connsiteX4" fmla="*/ 354609 w 1926992"/>
              <a:gd name="connsiteY4" fmla="*/ 263375 h 571571"/>
              <a:gd name="connsiteX5" fmla="*/ 99906 w 1926992"/>
              <a:gd name="connsiteY5" fmla="*/ 531696 h 571571"/>
              <a:gd name="connsiteX0" fmla="*/ 99906 w 1926992"/>
              <a:gd name="connsiteY0" fmla="*/ 531696 h 571571"/>
              <a:gd name="connsiteX1" fmla="*/ 1843798 w 1926992"/>
              <a:gd name="connsiteY1" fmla="*/ 531696 h 571571"/>
              <a:gd name="connsiteX2" fmla="*/ 1540754 w 1926992"/>
              <a:gd name="connsiteY2" fmla="*/ 165723 h 571571"/>
              <a:gd name="connsiteX3" fmla="*/ 939898 w 1926992"/>
              <a:gd name="connsiteY3" fmla="*/ 113155 h 571571"/>
              <a:gd name="connsiteX4" fmla="*/ 354609 w 1926992"/>
              <a:gd name="connsiteY4" fmla="*/ 263375 h 571571"/>
              <a:gd name="connsiteX5" fmla="*/ 99906 w 1926992"/>
              <a:gd name="connsiteY5" fmla="*/ 531696 h 571571"/>
              <a:gd name="connsiteX0" fmla="*/ 99906 w 1926992"/>
              <a:gd name="connsiteY0" fmla="*/ 484068 h 523943"/>
              <a:gd name="connsiteX1" fmla="*/ 1843798 w 1926992"/>
              <a:gd name="connsiteY1" fmla="*/ 484068 h 523943"/>
              <a:gd name="connsiteX2" fmla="*/ 1540754 w 1926992"/>
              <a:gd name="connsiteY2" fmla="*/ 118095 h 523943"/>
              <a:gd name="connsiteX3" fmla="*/ 992160 w 1926992"/>
              <a:gd name="connsiteY3" fmla="*/ 143586 h 523943"/>
              <a:gd name="connsiteX4" fmla="*/ 354609 w 1926992"/>
              <a:gd name="connsiteY4" fmla="*/ 215747 h 523943"/>
              <a:gd name="connsiteX5" fmla="*/ 99906 w 1926992"/>
              <a:gd name="connsiteY5" fmla="*/ 484068 h 523943"/>
              <a:gd name="connsiteX0" fmla="*/ 99906 w 1906877"/>
              <a:gd name="connsiteY0" fmla="*/ 480255 h 518403"/>
              <a:gd name="connsiteX1" fmla="*/ 1843798 w 1906877"/>
              <a:gd name="connsiteY1" fmla="*/ 480255 h 518403"/>
              <a:gd name="connsiteX2" fmla="*/ 1436229 w 1906877"/>
              <a:gd name="connsiteY2" fmla="*/ 140303 h 518403"/>
              <a:gd name="connsiteX3" fmla="*/ 992160 w 1906877"/>
              <a:gd name="connsiteY3" fmla="*/ 139773 h 518403"/>
              <a:gd name="connsiteX4" fmla="*/ 354609 w 1906877"/>
              <a:gd name="connsiteY4" fmla="*/ 211934 h 518403"/>
              <a:gd name="connsiteX5" fmla="*/ 99906 w 1906877"/>
              <a:gd name="connsiteY5" fmla="*/ 480255 h 518403"/>
              <a:gd name="connsiteX0" fmla="*/ 92299 w 1807580"/>
              <a:gd name="connsiteY0" fmla="*/ 480255 h 513408"/>
              <a:gd name="connsiteX1" fmla="*/ 1731665 w 1807580"/>
              <a:gd name="connsiteY1" fmla="*/ 471582 h 513408"/>
              <a:gd name="connsiteX2" fmla="*/ 1428622 w 1807580"/>
              <a:gd name="connsiteY2" fmla="*/ 140303 h 513408"/>
              <a:gd name="connsiteX3" fmla="*/ 984553 w 1807580"/>
              <a:gd name="connsiteY3" fmla="*/ 139773 h 513408"/>
              <a:gd name="connsiteX4" fmla="*/ 347002 w 1807580"/>
              <a:gd name="connsiteY4" fmla="*/ 211934 h 513408"/>
              <a:gd name="connsiteX5" fmla="*/ 92299 w 1807580"/>
              <a:gd name="connsiteY5" fmla="*/ 480255 h 513408"/>
              <a:gd name="connsiteX0" fmla="*/ 92299 w 1807580"/>
              <a:gd name="connsiteY0" fmla="*/ 480255 h 504725"/>
              <a:gd name="connsiteX1" fmla="*/ 1731665 w 1807580"/>
              <a:gd name="connsiteY1" fmla="*/ 471582 h 504725"/>
              <a:gd name="connsiteX2" fmla="*/ 1428622 w 1807580"/>
              <a:gd name="connsiteY2" fmla="*/ 140303 h 504725"/>
              <a:gd name="connsiteX3" fmla="*/ 984553 w 1807580"/>
              <a:gd name="connsiteY3" fmla="*/ 139773 h 504725"/>
              <a:gd name="connsiteX4" fmla="*/ 347002 w 1807580"/>
              <a:gd name="connsiteY4" fmla="*/ 211934 h 504725"/>
              <a:gd name="connsiteX5" fmla="*/ 92299 w 1807580"/>
              <a:gd name="connsiteY5" fmla="*/ 480255 h 504725"/>
              <a:gd name="connsiteX0" fmla="*/ 92299 w 1819750"/>
              <a:gd name="connsiteY0" fmla="*/ 480255 h 509311"/>
              <a:gd name="connsiteX1" fmla="*/ 1731665 w 1819750"/>
              <a:gd name="connsiteY1" fmla="*/ 471582 h 509311"/>
              <a:gd name="connsiteX2" fmla="*/ 1480886 w 1819750"/>
              <a:gd name="connsiteY2" fmla="*/ 209688 h 509311"/>
              <a:gd name="connsiteX3" fmla="*/ 984553 w 1819750"/>
              <a:gd name="connsiteY3" fmla="*/ 139773 h 509311"/>
              <a:gd name="connsiteX4" fmla="*/ 347002 w 1819750"/>
              <a:gd name="connsiteY4" fmla="*/ 211934 h 509311"/>
              <a:gd name="connsiteX5" fmla="*/ 92299 w 1819750"/>
              <a:gd name="connsiteY5" fmla="*/ 480255 h 509311"/>
              <a:gd name="connsiteX0" fmla="*/ 92299 w 1816508"/>
              <a:gd name="connsiteY0" fmla="*/ 480255 h 509311"/>
              <a:gd name="connsiteX1" fmla="*/ 1731665 w 1816508"/>
              <a:gd name="connsiteY1" fmla="*/ 471582 h 509311"/>
              <a:gd name="connsiteX2" fmla="*/ 1480886 w 1816508"/>
              <a:gd name="connsiteY2" fmla="*/ 209688 h 509311"/>
              <a:gd name="connsiteX3" fmla="*/ 984553 w 1816508"/>
              <a:gd name="connsiteY3" fmla="*/ 139773 h 509311"/>
              <a:gd name="connsiteX4" fmla="*/ 347002 w 1816508"/>
              <a:gd name="connsiteY4" fmla="*/ 211934 h 509311"/>
              <a:gd name="connsiteX5" fmla="*/ 92299 w 1816508"/>
              <a:gd name="connsiteY5" fmla="*/ 480255 h 50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508" h="509311">
                <a:moveTo>
                  <a:pt x="92299" y="480255"/>
                </a:moveTo>
                <a:cubicBezTo>
                  <a:pt x="323076" y="523530"/>
                  <a:pt x="1500234" y="516676"/>
                  <a:pt x="1731665" y="471582"/>
                </a:cubicBezTo>
                <a:cubicBezTo>
                  <a:pt x="1963096" y="426488"/>
                  <a:pt x="1667699" y="103750"/>
                  <a:pt x="1480886" y="209688"/>
                </a:cubicBezTo>
                <a:cubicBezTo>
                  <a:pt x="1398177" y="31516"/>
                  <a:pt x="1175275" y="-28282"/>
                  <a:pt x="984553" y="139773"/>
                </a:cubicBezTo>
                <a:cubicBezTo>
                  <a:pt x="890501" y="-82927"/>
                  <a:pt x="304325" y="-25233"/>
                  <a:pt x="347002" y="211934"/>
                </a:cubicBezTo>
                <a:cubicBezTo>
                  <a:pt x="107703" y="121235"/>
                  <a:pt x="-138478" y="436980"/>
                  <a:pt x="92299" y="480255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050" name="Group 1049"/>
          <p:cNvGrpSpPr/>
          <p:nvPr/>
        </p:nvGrpSpPr>
        <p:grpSpPr>
          <a:xfrm>
            <a:off x="6322423" y="2101487"/>
            <a:ext cx="1724297" cy="610102"/>
            <a:chOff x="6322423" y="2101487"/>
            <a:chExt cx="1724297" cy="610102"/>
          </a:xfrm>
        </p:grpSpPr>
        <p:sp>
          <p:nvSpPr>
            <p:cNvPr id="1024" name="Freeform 1023"/>
            <p:cNvSpPr/>
            <p:nvPr/>
          </p:nvSpPr>
          <p:spPr>
            <a:xfrm>
              <a:off x="6459583" y="2101487"/>
              <a:ext cx="679269" cy="555171"/>
            </a:xfrm>
            <a:custGeom>
              <a:avLst/>
              <a:gdLst>
                <a:gd name="connsiteX0" fmla="*/ 0 w 679269"/>
                <a:gd name="connsiteY0" fmla="*/ 555171 h 555171"/>
                <a:gd name="connsiteX1" fmla="*/ 365760 w 679269"/>
                <a:gd name="connsiteY1" fmla="*/ 0 h 555171"/>
                <a:gd name="connsiteX2" fmla="*/ 679269 w 679269"/>
                <a:gd name="connsiteY2" fmla="*/ 555171 h 555171"/>
                <a:gd name="connsiteX3" fmla="*/ 0 w 679269"/>
                <a:gd name="connsiteY3" fmla="*/ 555171 h 555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9269" h="555171">
                  <a:moveTo>
                    <a:pt x="0" y="555171"/>
                  </a:moveTo>
                  <a:lnTo>
                    <a:pt x="365760" y="0"/>
                  </a:lnTo>
                  <a:lnTo>
                    <a:pt x="679269" y="555171"/>
                  </a:lnTo>
                  <a:lnTo>
                    <a:pt x="0" y="555171"/>
                  </a:lnTo>
                  <a:close/>
                </a:path>
              </a:pathLst>
            </a:custGeom>
            <a:solidFill>
              <a:srgbClr val="B3825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1032" name="Rectangle 1031"/>
            <p:cNvSpPr/>
            <p:nvPr/>
          </p:nvSpPr>
          <p:spPr>
            <a:xfrm>
              <a:off x="6322423" y="2543991"/>
              <a:ext cx="1724297" cy="164920"/>
            </a:xfrm>
            <a:prstGeom prst="rect">
              <a:avLst/>
            </a:prstGeom>
            <a:solidFill>
              <a:srgbClr val="B38251"/>
            </a:solidFill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37" name="TextBox 1036"/>
            <p:cNvSpPr txBox="1"/>
            <p:nvPr/>
          </p:nvSpPr>
          <p:spPr>
            <a:xfrm>
              <a:off x="7132320" y="2434590"/>
              <a:ext cx="67967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1" dirty="0" err="1" smtClean="0"/>
                <a:t>Paxos</a:t>
              </a:r>
              <a:endParaRPr lang="en-US" b="1" dirty="0" smtClean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31920" y="1212897"/>
            <a:ext cx="1371600" cy="1084533"/>
            <a:chOff x="3931920" y="1212897"/>
            <a:chExt cx="1371600" cy="1084533"/>
          </a:xfrm>
        </p:grpSpPr>
        <p:sp>
          <p:nvSpPr>
            <p:cNvPr id="61" name="TextBox 60"/>
            <p:cNvSpPr txBox="1"/>
            <p:nvPr/>
          </p:nvSpPr>
          <p:spPr>
            <a:xfrm>
              <a:off x="3931920" y="1212897"/>
              <a:ext cx="1371600" cy="2693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100"/>
                </a:lnSpc>
              </a:pPr>
              <a:r>
                <a:rPr lang="en-US" b="1" dirty="0" smtClean="0">
                  <a:solidFill>
                    <a:schemeClr val="tx2"/>
                  </a:solidFill>
                </a:rPr>
                <a:t>R</a:t>
              </a:r>
              <a:r>
                <a:rPr lang="en-US" dirty="0" smtClean="0"/>
                <a:t>eplicated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931920" y="1479486"/>
              <a:ext cx="1371600" cy="2693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100"/>
                </a:lnSpc>
              </a:pPr>
              <a:r>
                <a:rPr lang="en-US" b="1" dirty="0" smtClean="0">
                  <a:solidFill>
                    <a:schemeClr val="tx2"/>
                  </a:solidFill>
                </a:rPr>
                <a:t>A</a:t>
              </a:r>
              <a:r>
                <a:rPr lang="en-US" dirty="0" smtClean="0"/>
                <a:t>nd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931920" y="1753806"/>
              <a:ext cx="1371600" cy="2693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100"/>
                </a:lnSpc>
              </a:pPr>
              <a:r>
                <a:rPr lang="en-US" b="1" dirty="0" smtClean="0">
                  <a:solidFill>
                    <a:schemeClr val="tx2"/>
                  </a:solidFill>
                </a:rPr>
                <a:t>F</a:t>
              </a:r>
              <a:r>
                <a:rPr lang="en-US" dirty="0" smtClean="0"/>
                <a:t>ault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31920" y="2028126"/>
              <a:ext cx="1371600" cy="2693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2100"/>
                </a:lnSpc>
              </a:pPr>
              <a:r>
                <a:rPr lang="en-US" b="1" dirty="0" smtClean="0">
                  <a:solidFill>
                    <a:schemeClr val="tx2"/>
                  </a:solidFill>
                </a:rPr>
                <a:t>T</a:t>
              </a:r>
              <a:r>
                <a:rPr lang="en-US" dirty="0" smtClean="0"/>
                <a:t>olerant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1205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83"/>
    </mc:Choice>
    <mc:Fallback xmlns="">
      <p:transition spd="slow" advTm="323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27" grpId="0" animBg="1"/>
      <p:bldP spid="47" grpId="0" animBg="1"/>
      <p:bldP spid="71" grpId="0" animBg="1"/>
      <p:bldP spid="7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aft Properties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925830"/>
            <a:ext cx="8503920" cy="3703320"/>
          </a:xfrm>
        </p:spPr>
        <p:txBody>
          <a:bodyPr/>
          <a:lstStyle/>
          <a:p>
            <a:r>
              <a:rPr lang="en-US" sz="2000" dirty="0">
                <a:solidFill>
                  <a:schemeClr val="accent4"/>
                </a:solidFill>
              </a:rPr>
              <a:t>Election Safety: </a:t>
            </a:r>
            <a:r>
              <a:rPr lang="en-US" sz="2000" b="0" dirty="0"/>
              <a:t>at most one leader can be elected in </a:t>
            </a:r>
            <a:r>
              <a:rPr lang="en-US" sz="2000" b="0" dirty="0" smtClean="0"/>
              <a:t>a given term</a:t>
            </a:r>
            <a:endParaRPr lang="en-US" sz="2000" b="0" dirty="0"/>
          </a:p>
          <a:p>
            <a:r>
              <a:rPr lang="en-US" sz="2000" dirty="0">
                <a:solidFill>
                  <a:schemeClr val="accent4"/>
                </a:solidFill>
              </a:rPr>
              <a:t>Leader Append-Only: </a:t>
            </a:r>
            <a:r>
              <a:rPr lang="en-US" sz="2000" b="0" dirty="0"/>
              <a:t>a leader never </a:t>
            </a:r>
            <a:r>
              <a:rPr lang="en-US" sz="2000" b="0" dirty="0" smtClean="0"/>
              <a:t>modifies or deletes entries </a:t>
            </a:r>
            <a:r>
              <a:rPr lang="en-US" sz="2000" b="0" dirty="0"/>
              <a:t>in its </a:t>
            </a:r>
            <a:r>
              <a:rPr lang="en-US" sz="2000" b="0" dirty="0" smtClean="0"/>
              <a:t>log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Log </a:t>
            </a:r>
            <a:r>
              <a:rPr lang="en-US" sz="2000" dirty="0">
                <a:solidFill>
                  <a:schemeClr val="accent4"/>
                </a:solidFill>
              </a:rPr>
              <a:t>Matching: </a:t>
            </a:r>
            <a:r>
              <a:rPr lang="en-US" sz="2000" b="0" dirty="0"/>
              <a:t>if two logs contain an entry with the </a:t>
            </a:r>
            <a:r>
              <a:rPr lang="en-US" sz="2000" b="0" dirty="0" smtClean="0"/>
              <a:t>same index </a:t>
            </a:r>
            <a:r>
              <a:rPr lang="en-US" sz="2000" b="0" dirty="0"/>
              <a:t>and term, then the logs are identical in all entries </a:t>
            </a:r>
            <a:r>
              <a:rPr lang="en-US" sz="2000" b="0" dirty="0" smtClean="0"/>
              <a:t>up through </a:t>
            </a:r>
            <a:r>
              <a:rPr lang="en-US" sz="2000" b="0" dirty="0"/>
              <a:t>the given </a:t>
            </a:r>
            <a:r>
              <a:rPr lang="en-US" sz="2000" b="0" dirty="0" smtClean="0"/>
              <a:t>index</a:t>
            </a:r>
            <a:endParaRPr lang="en-US" sz="2000" b="0" dirty="0"/>
          </a:p>
          <a:p>
            <a:r>
              <a:rPr lang="en-US" sz="2000" dirty="0">
                <a:solidFill>
                  <a:schemeClr val="accent4"/>
                </a:solidFill>
              </a:rPr>
              <a:t>Leader Completeness: </a:t>
            </a:r>
            <a:r>
              <a:rPr lang="en-US" sz="2000" b="0" dirty="0"/>
              <a:t>if a log entry </a:t>
            </a:r>
            <a:r>
              <a:rPr lang="en-US" sz="2000" b="0" dirty="0" smtClean="0"/>
              <a:t>is committed, </a:t>
            </a:r>
            <a:r>
              <a:rPr lang="en-US" sz="2000" b="0" dirty="0"/>
              <a:t>then that entry will be present in the logs </a:t>
            </a:r>
            <a:r>
              <a:rPr lang="en-US" sz="2000" b="0" dirty="0" smtClean="0"/>
              <a:t>of all future leaders</a:t>
            </a:r>
            <a:endParaRPr lang="en-US" sz="2000" b="0" dirty="0"/>
          </a:p>
          <a:p>
            <a:r>
              <a:rPr lang="en-US" sz="2000" dirty="0">
                <a:solidFill>
                  <a:schemeClr val="accent4"/>
                </a:solidFill>
              </a:rPr>
              <a:t>State Machine Safety: </a:t>
            </a:r>
            <a:r>
              <a:rPr lang="en-US" sz="2000" b="0" dirty="0"/>
              <a:t>if a server has applied a log entry </a:t>
            </a:r>
            <a:r>
              <a:rPr lang="en-US" sz="2000" b="0" dirty="0" smtClean="0"/>
              <a:t>at a </a:t>
            </a:r>
            <a:r>
              <a:rPr lang="en-US" sz="2000" b="0" dirty="0"/>
              <a:t>given index to its state machine, no other server will </a:t>
            </a:r>
            <a:r>
              <a:rPr lang="en-US" sz="2000" b="0" dirty="0" smtClean="0"/>
              <a:t>ever apply </a:t>
            </a:r>
            <a:r>
              <a:rPr lang="en-US" sz="2000" b="0" dirty="0"/>
              <a:t>a different log entry for the same </a:t>
            </a:r>
            <a:r>
              <a:rPr lang="en-US" sz="2000" b="0" dirty="0" smtClean="0"/>
              <a:t>index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80154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86"/>
    </mc:Choice>
    <mc:Fallback xmlns="">
      <p:transition spd="slow" advTm="45586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Changes</a:t>
            </a:r>
            <a:endParaRPr lang="en-US" dirty="0"/>
          </a:p>
        </p:txBody>
      </p:sp>
      <p:sp>
        <p:nvSpPr>
          <p:cNvPr id="143" name="Content Placeholder 142"/>
          <p:cNvSpPr>
            <a:spLocks noGrp="1"/>
          </p:cNvSpPr>
          <p:nvPr>
            <p:ph sz="quarter" idx="14"/>
          </p:nvPr>
        </p:nvSpPr>
        <p:spPr>
          <a:xfrm>
            <a:off x="228600" y="1245870"/>
            <a:ext cx="3429000" cy="3383280"/>
          </a:xfrm>
        </p:spPr>
        <p:txBody>
          <a:bodyPr/>
          <a:lstStyle/>
          <a:p>
            <a:r>
              <a:rPr lang="en-US" dirty="0" smtClean="0"/>
              <a:t>Logs may be inconsistent after leader change</a:t>
            </a:r>
          </a:p>
          <a:p>
            <a:r>
              <a:rPr lang="en-US" dirty="0" smtClean="0"/>
              <a:t>No special steps by new leader: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tart </a:t>
            </a:r>
            <a:r>
              <a:rPr lang="en-US" dirty="0"/>
              <a:t>normal operation</a:t>
            </a:r>
          </a:p>
          <a:p>
            <a:pPr lvl="1"/>
            <a:r>
              <a:rPr lang="en-US" dirty="0" smtClean="0"/>
              <a:t>Followers’ logs will eventually match leader</a:t>
            </a:r>
          </a:p>
          <a:p>
            <a:r>
              <a:rPr lang="en-US" dirty="0" smtClean="0"/>
              <a:t>Leader’s </a:t>
            </a:r>
            <a:r>
              <a:rPr lang="en-US" dirty="0"/>
              <a:t>log is “the truth”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77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1663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949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6235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521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807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093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379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665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9951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4937760" y="147447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5166360" y="147447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5394960" y="147447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623560" y="147447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852160" y="147447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6080760" y="1474470"/>
            <a:ext cx="228600" cy="228600"/>
          </a:xfrm>
          <a:prstGeom prst="rect">
            <a:avLst/>
          </a:prstGeom>
          <a:solidFill>
            <a:srgbClr val="FFC9D3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6309360" y="1474470"/>
            <a:ext cx="228600" cy="228600"/>
          </a:xfrm>
          <a:prstGeom prst="rect">
            <a:avLst/>
          </a:prstGeom>
          <a:solidFill>
            <a:srgbClr val="FFC9D3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6537960" y="147447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6766560" y="147447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6995160" y="147447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72237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11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7452360" y="110871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12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4937760" y="206883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5166360" y="206883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5394960" y="206883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5623560" y="206883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5852160" y="206883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6080760" y="2068830"/>
            <a:ext cx="228600" cy="228600"/>
          </a:xfrm>
          <a:prstGeom prst="rect">
            <a:avLst/>
          </a:prstGeom>
          <a:solidFill>
            <a:srgbClr val="FFC9D3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6309360" y="2068830"/>
            <a:ext cx="228600" cy="228600"/>
          </a:xfrm>
          <a:prstGeom prst="rect">
            <a:avLst/>
          </a:prstGeom>
          <a:solidFill>
            <a:srgbClr val="FFC9D3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6537960" y="206883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6766560" y="206883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4937760" y="248031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5166360" y="248031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5394960" y="248031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5623560" y="248031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4937760" y="289179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5166360" y="289179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5394960" y="289179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5623560" y="289179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5852160" y="289179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6080760" y="2891790"/>
            <a:ext cx="228600" cy="228600"/>
          </a:xfrm>
          <a:prstGeom prst="rect">
            <a:avLst/>
          </a:prstGeom>
          <a:solidFill>
            <a:srgbClr val="FFC9D3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6309360" y="2891790"/>
            <a:ext cx="228600" cy="228600"/>
          </a:xfrm>
          <a:prstGeom prst="rect">
            <a:avLst/>
          </a:prstGeom>
          <a:solidFill>
            <a:srgbClr val="FFC9D3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6537960" y="289179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6766560" y="289179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6995160" y="289179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>
          <a:xfrm>
            <a:off x="4937760" y="330327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5166360" y="330327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5394960" y="330327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5623560" y="330327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5852160" y="330327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6080760" y="3303270"/>
            <a:ext cx="228600" cy="228600"/>
          </a:xfrm>
          <a:prstGeom prst="rect">
            <a:avLst/>
          </a:prstGeom>
          <a:solidFill>
            <a:srgbClr val="FFC9D3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6309360" y="3303270"/>
            <a:ext cx="228600" cy="228600"/>
          </a:xfrm>
          <a:prstGeom prst="rect">
            <a:avLst/>
          </a:prstGeom>
          <a:solidFill>
            <a:srgbClr val="FFC9D3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537960" y="330327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6766560" y="330327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7223760" y="3303270"/>
            <a:ext cx="228600" cy="228600"/>
          </a:xfrm>
          <a:prstGeom prst="rect">
            <a:avLst/>
          </a:prstGeom>
          <a:solidFill>
            <a:srgbClr val="F0D2B4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>
            <a:off x="4937760" y="371475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5166360" y="371475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5394960" y="371475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5623560" y="371475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85" name="Rectangle 84"/>
          <p:cNvSpPr/>
          <p:nvPr/>
        </p:nvSpPr>
        <p:spPr>
          <a:xfrm>
            <a:off x="5852160" y="371475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1" name="Rectangle 90"/>
          <p:cNvSpPr/>
          <p:nvPr/>
        </p:nvSpPr>
        <p:spPr>
          <a:xfrm>
            <a:off x="4937760" y="412623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2" name="Rectangle 91"/>
          <p:cNvSpPr/>
          <p:nvPr/>
        </p:nvSpPr>
        <p:spPr>
          <a:xfrm>
            <a:off x="5166360" y="412623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394960" y="4126230"/>
            <a:ext cx="228600" cy="228600"/>
          </a:xfrm>
          <a:prstGeom prst="rect">
            <a:avLst/>
          </a:prstGeom>
          <a:solidFill>
            <a:srgbClr val="D5FFD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4" name="Rectangle 93"/>
          <p:cNvSpPr/>
          <p:nvPr/>
        </p:nvSpPr>
        <p:spPr>
          <a:xfrm>
            <a:off x="5623560" y="4126230"/>
            <a:ext cx="228600" cy="228600"/>
          </a:xfrm>
          <a:prstGeom prst="rect">
            <a:avLst/>
          </a:prstGeom>
          <a:solidFill>
            <a:srgbClr val="DECD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1" name="Rectangle 100"/>
          <p:cNvSpPr/>
          <p:nvPr/>
        </p:nvSpPr>
        <p:spPr>
          <a:xfrm>
            <a:off x="7223760" y="289179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102" name="Rectangle 101"/>
          <p:cNvSpPr/>
          <p:nvPr/>
        </p:nvSpPr>
        <p:spPr>
          <a:xfrm>
            <a:off x="7452360" y="3303270"/>
            <a:ext cx="228600" cy="228600"/>
          </a:xfrm>
          <a:prstGeom prst="rect">
            <a:avLst/>
          </a:prstGeom>
          <a:solidFill>
            <a:srgbClr val="F0D2B4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05" name="Rectangle 104"/>
          <p:cNvSpPr/>
          <p:nvPr/>
        </p:nvSpPr>
        <p:spPr>
          <a:xfrm>
            <a:off x="6995160" y="3303270"/>
            <a:ext cx="228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106" name="Rectangle 105"/>
          <p:cNvSpPr/>
          <p:nvPr/>
        </p:nvSpPr>
        <p:spPr>
          <a:xfrm>
            <a:off x="6080760" y="371475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07" name="Rectangle 106"/>
          <p:cNvSpPr/>
          <p:nvPr/>
        </p:nvSpPr>
        <p:spPr>
          <a:xfrm>
            <a:off x="6309360" y="3714750"/>
            <a:ext cx="228600" cy="228600"/>
          </a:xfrm>
          <a:prstGeom prst="rect">
            <a:avLst/>
          </a:prstGeom>
          <a:solidFill>
            <a:srgbClr val="FFFF9B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08" name="Rectangle 107"/>
          <p:cNvSpPr/>
          <p:nvPr/>
        </p:nvSpPr>
        <p:spPr>
          <a:xfrm>
            <a:off x="5852160" y="4126230"/>
            <a:ext cx="228600" cy="228600"/>
          </a:xfrm>
          <a:prstGeom prst="rect">
            <a:avLst/>
          </a:prstGeom>
          <a:solidFill>
            <a:srgbClr val="DECD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09" name="Rectangle 108"/>
          <p:cNvSpPr/>
          <p:nvPr/>
        </p:nvSpPr>
        <p:spPr>
          <a:xfrm>
            <a:off x="6080760" y="4126230"/>
            <a:ext cx="228600" cy="228600"/>
          </a:xfrm>
          <a:prstGeom prst="rect">
            <a:avLst/>
          </a:prstGeom>
          <a:solidFill>
            <a:srgbClr val="DECD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0" name="Rectangle 109"/>
          <p:cNvSpPr/>
          <p:nvPr/>
        </p:nvSpPr>
        <p:spPr>
          <a:xfrm>
            <a:off x="6309360" y="4126230"/>
            <a:ext cx="228600" cy="228600"/>
          </a:xfrm>
          <a:prstGeom prst="rect">
            <a:avLst/>
          </a:prstGeom>
          <a:solidFill>
            <a:srgbClr val="FFE287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6537960" y="4126230"/>
            <a:ext cx="228600" cy="228600"/>
          </a:xfrm>
          <a:prstGeom prst="rect">
            <a:avLst/>
          </a:prstGeom>
          <a:solidFill>
            <a:srgbClr val="FFE287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14" name="Rectangle 113"/>
          <p:cNvSpPr/>
          <p:nvPr/>
        </p:nvSpPr>
        <p:spPr>
          <a:xfrm>
            <a:off x="6766560" y="4126230"/>
            <a:ext cx="228600" cy="228600"/>
          </a:xfrm>
          <a:prstGeom prst="rect">
            <a:avLst/>
          </a:prstGeom>
          <a:solidFill>
            <a:srgbClr val="FFE287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6995160" y="4126230"/>
            <a:ext cx="228600" cy="228600"/>
          </a:xfrm>
          <a:prstGeom prst="rect">
            <a:avLst/>
          </a:prstGeom>
          <a:solidFill>
            <a:srgbClr val="FFE287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794760" y="1108710"/>
            <a:ext cx="8686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tx2"/>
                </a:solidFill>
              </a:rPr>
              <a:t>log index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794760" y="1406478"/>
            <a:ext cx="868680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400"/>
              </a:lnSpc>
            </a:pPr>
            <a:r>
              <a:rPr lang="en-US" sz="1400" dirty="0" smtClean="0">
                <a:solidFill>
                  <a:schemeClr val="tx2"/>
                </a:solidFill>
              </a:rPr>
              <a:t>leader for</a:t>
            </a:r>
          </a:p>
          <a:p>
            <a:pPr algn="l">
              <a:lnSpc>
                <a:spcPts val="1400"/>
              </a:lnSpc>
            </a:pPr>
            <a:r>
              <a:rPr lang="en-US" sz="1400" dirty="0" smtClean="0">
                <a:solidFill>
                  <a:schemeClr val="tx2"/>
                </a:solidFill>
              </a:rPr>
              <a:t>term 8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 flipH="1">
            <a:off x="4526280" y="2023110"/>
            <a:ext cx="137160" cy="2377440"/>
          </a:xfrm>
          <a:prstGeom prst="rightBrace">
            <a:avLst>
              <a:gd name="adj1" fmla="val 37179"/>
              <a:gd name="adj2" fmla="val 50000"/>
            </a:avLst>
          </a:prstGeom>
          <a:ln w="19050" cap="rnd">
            <a:solidFill>
              <a:schemeClr val="tx2"/>
            </a:solidFill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3794760" y="3035637"/>
            <a:ext cx="868680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400"/>
              </a:lnSpc>
            </a:pPr>
            <a:r>
              <a:rPr lang="en-US" sz="1400" dirty="0" smtClean="0">
                <a:solidFill>
                  <a:schemeClr val="tx2"/>
                </a:solidFill>
              </a:rPr>
              <a:t>possible</a:t>
            </a:r>
          </a:p>
          <a:p>
            <a:pPr algn="l">
              <a:lnSpc>
                <a:spcPts val="1400"/>
              </a:lnSpc>
            </a:pPr>
            <a:r>
              <a:rPr lang="en-US" sz="1400" dirty="0" smtClean="0">
                <a:solidFill>
                  <a:schemeClr val="tx2"/>
                </a:solidFill>
              </a:rPr>
              <a:t>followers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663440" y="2068830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663440" y="249346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663440" y="290494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663440" y="331642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663440" y="372790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400" baseline="-25000" dirty="0" smtClean="0"/>
              <a:t>5</a:t>
            </a:r>
            <a:endParaRPr lang="en-US" sz="1400" baseline="-25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663440" y="4139386"/>
            <a:ext cx="228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400" baseline="-25000" dirty="0" smtClean="0"/>
              <a:t>6</a:t>
            </a:r>
            <a:endParaRPr lang="en-US" sz="1400" baseline="-250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5577840" y="2846070"/>
            <a:ext cx="3474720" cy="1554480"/>
            <a:chOff x="5577840" y="2846070"/>
            <a:chExt cx="3474720" cy="1554480"/>
          </a:xfrm>
        </p:grpSpPr>
        <p:sp>
          <p:nvSpPr>
            <p:cNvPr id="129" name="Rounded Rectangle 128"/>
            <p:cNvSpPr/>
            <p:nvPr/>
          </p:nvSpPr>
          <p:spPr>
            <a:xfrm>
              <a:off x="7178040" y="2846070"/>
              <a:ext cx="320040" cy="320040"/>
            </a:xfrm>
            <a:prstGeom prst="roundRect">
              <a:avLst/>
            </a:prstGeom>
            <a:noFill/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7178040" y="3257550"/>
              <a:ext cx="548640" cy="320040"/>
            </a:xfrm>
            <a:prstGeom prst="roundRect">
              <a:avLst/>
            </a:prstGeom>
            <a:noFill/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6035040" y="3669030"/>
              <a:ext cx="548640" cy="320040"/>
            </a:xfrm>
            <a:prstGeom prst="roundRect">
              <a:avLst/>
            </a:prstGeom>
            <a:noFill/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577840" y="4080510"/>
              <a:ext cx="1691640" cy="320040"/>
            </a:xfrm>
            <a:prstGeom prst="roundRect">
              <a:avLst/>
            </a:prstGeom>
            <a:noFill/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146863" y="3390024"/>
              <a:ext cx="905697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 smtClean="0">
                  <a:solidFill>
                    <a:schemeClr val="accent4"/>
                  </a:solidFill>
                </a:rPr>
                <a:t>Extraneous</a:t>
              </a:r>
            </a:p>
            <a:p>
              <a:pPr algn="l"/>
              <a:r>
                <a:rPr lang="en-US" sz="1400" dirty="0" smtClean="0">
                  <a:solidFill>
                    <a:schemeClr val="accent4"/>
                  </a:solidFill>
                </a:rPr>
                <a:t>Entries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 flipV="1">
              <a:off x="7543800" y="3028950"/>
              <a:ext cx="548640" cy="50292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 flipV="1">
              <a:off x="7772400" y="3440430"/>
              <a:ext cx="320040" cy="13716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6629400" y="3623310"/>
              <a:ext cx="1463040" cy="18288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7315200" y="3669030"/>
              <a:ext cx="777240" cy="50292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806440" y="2023110"/>
            <a:ext cx="2947962" cy="731520"/>
            <a:chOff x="5806440" y="2023110"/>
            <a:chExt cx="2947962" cy="731520"/>
          </a:xfrm>
        </p:grpSpPr>
        <p:sp>
          <p:nvSpPr>
            <p:cNvPr id="127" name="Rounded Rectangle 126"/>
            <p:cNvSpPr/>
            <p:nvPr/>
          </p:nvSpPr>
          <p:spPr>
            <a:xfrm>
              <a:off x="6949440" y="2023110"/>
              <a:ext cx="320040" cy="320040"/>
            </a:xfrm>
            <a:prstGeom prst="roundRect">
              <a:avLst/>
            </a:prstGeom>
            <a:noFill/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5806440" y="2434590"/>
              <a:ext cx="1463040" cy="320040"/>
            </a:xfrm>
            <a:prstGeom prst="roundRect">
              <a:avLst/>
            </a:prstGeom>
            <a:noFill/>
            <a:ln w="19050"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46863" y="2152587"/>
              <a:ext cx="607539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 smtClean="0">
                  <a:solidFill>
                    <a:schemeClr val="accent4"/>
                  </a:solidFill>
                </a:rPr>
                <a:t>Missing</a:t>
              </a:r>
            </a:p>
            <a:p>
              <a:pPr algn="l"/>
              <a:r>
                <a:rPr lang="en-US" sz="1400" dirty="0" smtClean="0">
                  <a:solidFill>
                    <a:schemeClr val="accent4"/>
                  </a:solidFill>
                </a:rPr>
                <a:t>Entries</a:t>
              </a:r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H="1" flipV="1">
              <a:off x="7315200" y="2205990"/>
              <a:ext cx="777240" cy="13716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H="1">
              <a:off x="7315200" y="2388870"/>
              <a:ext cx="777240" cy="18288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8777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476"/>
    </mc:Choice>
    <mc:Fallback xmlns="">
      <p:transition spd="slow" advTm="1294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788670"/>
            <a:ext cx="8503920" cy="3840480"/>
          </a:xfrm>
        </p:spPr>
        <p:txBody>
          <a:bodyPr/>
          <a:lstStyle/>
          <a:p>
            <a:r>
              <a:rPr lang="en-US" dirty="0" smtClean="0"/>
              <a:t>Consensus:</a:t>
            </a:r>
            <a:endParaRPr lang="en-US" dirty="0"/>
          </a:p>
          <a:p>
            <a:pPr lvl="1"/>
            <a:r>
              <a:rPr lang="en-US" dirty="0" smtClean="0"/>
              <a:t>Allows collection of machines to work as coherent group</a:t>
            </a:r>
          </a:p>
          <a:p>
            <a:pPr lvl="1"/>
            <a:r>
              <a:rPr lang="en-US" dirty="0" smtClean="0"/>
              <a:t>Continuous service, even if some machines fail</a:t>
            </a:r>
          </a:p>
          <a:p>
            <a:pPr>
              <a:spcBef>
                <a:spcPts val="600"/>
              </a:spcBef>
            </a:pPr>
            <a:r>
              <a:rPr lang="en-US" dirty="0" err="1" smtClean="0"/>
              <a:t>Paxos</a:t>
            </a:r>
            <a:r>
              <a:rPr lang="en-US" dirty="0"/>
              <a:t> </a:t>
            </a:r>
            <a:r>
              <a:rPr lang="en-US" dirty="0" smtClean="0"/>
              <a:t>has dominated discussion for 25 years</a:t>
            </a:r>
          </a:p>
          <a:p>
            <a:pPr lvl="1"/>
            <a:r>
              <a:rPr lang="en-US" dirty="0" smtClean="0"/>
              <a:t>Hard to understand</a:t>
            </a:r>
          </a:p>
          <a:p>
            <a:pPr lvl="1"/>
            <a:r>
              <a:rPr lang="en-US" dirty="0" smtClean="0"/>
              <a:t>Not complete enough for real implementations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New consensus algorithm: Raft</a:t>
            </a:r>
          </a:p>
          <a:p>
            <a:pPr lvl="1"/>
            <a:r>
              <a:rPr lang="en-US" dirty="0" smtClean="0"/>
              <a:t>Primary design goal: </a:t>
            </a:r>
            <a:r>
              <a:rPr lang="en-US" dirty="0" smtClean="0">
                <a:solidFill>
                  <a:schemeClr val="accent4"/>
                </a:solidFill>
              </a:rPr>
              <a:t>understandability</a:t>
            </a:r>
            <a:r>
              <a:rPr lang="en-US" dirty="0" smtClean="0"/>
              <a:t> (intuition, ease of explanation)</a:t>
            </a:r>
          </a:p>
          <a:p>
            <a:pPr lvl="1"/>
            <a:r>
              <a:rPr lang="en-US" dirty="0" smtClean="0"/>
              <a:t>Complete foundation for implementation</a:t>
            </a:r>
          </a:p>
          <a:p>
            <a:pPr lvl="1"/>
            <a:r>
              <a:rPr lang="en-US" dirty="0" smtClean="0"/>
              <a:t>Different problem decomposition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User study shows Raft more understandable than </a:t>
            </a:r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Widespread adoption</a:t>
            </a:r>
          </a:p>
        </p:txBody>
      </p:sp>
    </p:spTree>
    <p:extLst>
      <p:ext uri="{BB962C8B-B14F-4D97-AF65-F5344CB8AC3E}">
        <p14:creationId xmlns:p14="http://schemas.microsoft.com/office/powerpoint/2010/main" val="82961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68"/>
    </mc:Choice>
    <mc:Fallback xmlns="">
      <p:transition spd="slow" advTm="12006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1017270"/>
            <a:ext cx="4343400" cy="3611880"/>
          </a:xfrm>
        </p:spPr>
        <p:txBody>
          <a:bodyPr/>
          <a:lstStyle/>
          <a:p>
            <a:r>
              <a:rPr lang="en-US" sz="2000" dirty="0" smtClean="0"/>
              <a:t>Responds to external stimuli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Manages internal state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Examples: many storage systems, services</a:t>
            </a:r>
          </a:p>
          <a:p>
            <a:pPr lvl="1"/>
            <a:r>
              <a:rPr lang="en-US" sz="1800" dirty="0" smtClean="0"/>
              <a:t>Memcached</a:t>
            </a:r>
          </a:p>
          <a:p>
            <a:pPr lvl="1"/>
            <a:r>
              <a:rPr lang="en-US" sz="1800" dirty="0" smtClean="0"/>
              <a:t>RAMCloud</a:t>
            </a:r>
          </a:p>
          <a:p>
            <a:pPr lvl="1"/>
            <a:r>
              <a:rPr lang="en-US" sz="1800" dirty="0" smtClean="0"/>
              <a:t>HDFS name node</a:t>
            </a:r>
          </a:p>
          <a:p>
            <a:pPr lvl="1"/>
            <a:r>
              <a:rPr lang="en-US" sz="1800" dirty="0" smtClean="0"/>
              <a:t>...</a:t>
            </a:r>
          </a:p>
          <a:p>
            <a:endParaRPr lang="en-US" sz="2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7086600" y="1794510"/>
            <a:ext cx="1188720" cy="1100224"/>
            <a:chOff x="3075167" y="2286000"/>
            <a:chExt cx="658633" cy="609600"/>
          </a:xfrm>
        </p:grpSpPr>
        <p:sp>
          <p:nvSpPr>
            <p:cNvPr id="39" name="Freeform 3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270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270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270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270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270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270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270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270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270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35" idx="0"/>
              <a:endCxn id="33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270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pic>
        <p:nvPicPr>
          <p:cNvPr id="43" name="Picture 559" descr="j04315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23110"/>
            <a:ext cx="817511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Freeform 46"/>
          <p:cNvSpPr/>
          <p:nvPr/>
        </p:nvSpPr>
        <p:spPr>
          <a:xfrm>
            <a:off x="6172200" y="2205990"/>
            <a:ext cx="868680" cy="137160"/>
          </a:xfrm>
          <a:custGeom>
            <a:avLst/>
            <a:gdLst>
              <a:gd name="connsiteX0" fmla="*/ 0 w 765243"/>
              <a:gd name="connsiteY0" fmla="*/ 0 h 8112"/>
              <a:gd name="connsiteX1" fmla="*/ 765243 w 765243"/>
              <a:gd name="connsiteY1" fmla="*/ 0 h 8112"/>
              <a:gd name="connsiteX0" fmla="*/ 0 w 10000"/>
              <a:gd name="connsiteY0" fmla="*/ 63524 h 64792"/>
              <a:gd name="connsiteX1" fmla="*/ 10000 w 10000"/>
              <a:gd name="connsiteY1" fmla="*/ 63524 h 64792"/>
              <a:gd name="connsiteX0" fmla="*/ 0 w 10000"/>
              <a:gd name="connsiteY0" fmla="*/ 98766 h 98765"/>
              <a:gd name="connsiteX1" fmla="*/ 10000 w 10000"/>
              <a:gd name="connsiteY1" fmla="*/ 98766 h 98765"/>
              <a:gd name="connsiteX0" fmla="*/ 0 w 10000"/>
              <a:gd name="connsiteY0" fmla="*/ 116186 h 116186"/>
              <a:gd name="connsiteX1" fmla="*/ 10000 w 10000"/>
              <a:gd name="connsiteY1" fmla="*/ 116186 h 116186"/>
              <a:gd name="connsiteX0" fmla="*/ 0 w 10000"/>
              <a:gd name="connsiteY0" fmla="*/ 119237 h 119237"/>
              <a:gd name="connsiteX1" fmla="*/ 10000 w 10000"/>
              <a:gd name="connsiteY1" fmla="*/ 119237 h 119237"/>
              <a:gd name="connsiteX0" fmla="*/ 0 w 10000"/>
              <a:gd name="connsiteY0" fmla="*/ 125438 h 125438"/>
              <a:gd name="connsiteX1" fmla="*/ 10000 w 10000"/>
              <a:gd name="connsiteY1" fmla="*/ 125438 h 12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25438">
                <a:moveTo>
                  <a:pt x="0" y="125438"/>
                </a:moveTo>
                <a:cubicBezTo>
                  <a:pt x="4216" y="-25791"/>
                  <a:pt x="5974" y="-57105"/>
                  <a:pt x="10000" y="125438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 rot="10800000">
            <a:off x="6172200" y="2571750"/>
            <a:ext cx="868680" cy="137160"/>
          </a:xfrm>
          <a:custGeom>
            <a:avLst/>
            <a:gdLst>
              <a:gd name="connsiteX0" fmla="*/ 0 w 765243"/>
              <a:gd name="connsiteY0" fmla="*/ 0 h 8112"/>
              <a:gd name="connsiteX1" fmla="*/ 765243 w 765243"/>
              <a:gd name="connsiteY1" fmla="*/ 0 h 8112"/>
              <a:gd name="connsiteX0" fmla="*/ 0 w 10000"/>
              <a:gd name="connsiteY0" fmla="*/ 63524 h 64792"/>
              <a:gd name="connsiteX1" fmla="*/ 10000 w 10000"/>
              <a:gd name="connsiteY1" fmla="*/ 63524 h 64792"/>
              <a:gd name="connsiteX0" fmla="*/ 0 w 10000"/>
              <a:gd name="connsiteY0" fmla="*/ 98766 h 98765"/>
              <a:gd name="connsiteX1" fmla="*/ 10000 w 10000"/>
              <a:gd name="connsiteY1" fmla="*/ 98766 h 98765"/>
              <a:gd name="connsiteX0" fmla="*/ 0 w 10000"/>
              <a:gd name="connsiteY0" fmla="*/ 116186 h 116186"/>
              <a:gd name="connsiteX1" fmla="*/ 10000 w 10000"/>
              <a:gd name="connsiteY1" fmla="*/ 116186 h 116186"/>
              <a:gd name="connsiteX0" fmla="*/ 0 w 10000"/>
              <a:gd name="connsiteY0" fmla="*/ 119237 h 119237"/>
              <a:gd name="connsiteX1" fmla="*/ 10000 w 10000"/>
              <a:gd name="connsiteY1" fmla="*/ 119237 h 119237"/>
              <a:gd name="connsiteX0" fmla="*/ 0 w 10000"/>
              <a:gd name="connsiteY0" fmla="*/ 125438 h 125438"/>
              <a:gd name="connsiteX1" fmla="*/ 10000 w 10000"/>
              <a:gd name="connsiteY1" fmla="*/ 125438 h 12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25438">
                <a:moveTo>
                  <a:pt x="0" y="125438"/>
                </a:moveTo>
                <a:cubicBezTo>
                  <a:pt x="4216" y="-25791"/>
                  <a:pt x="5974" y="-57105"/>
                  <a:pt x="10000" y="125438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12498" y="1944826"/>
            <a:ext cx="59631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request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391846" y="2754630"/>
            <a:ext cx="43762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result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32120" y="2754630"/>
            <a:ext cx="68448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Clients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269480" y="2947987"/>
            <a:ext cx="82073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State</a:t>
            </a:r>
          </a:p>
          <a:p>
            <a:r>
              <a:rPr lang="en-US" sz="1600" b="1" dirty="0" smtClean="0"/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34320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486400" y="1474470"/>
            <a:ext cx="2377440" cy="1600200"/>
            <a:chOff x="5486400" y="1474470"/>
            <a:chExt cx="2377440" cy="1600200"/>
          </a:xfrm>
        </p:grpSpPr>
        <p:sp>
          <p:nvSpPr>
            <p:cNvPr id="198" name="Rounded Rectangle 197"/>
            <p:cNvSpPr/>
            <p:nvPr/>
          </p:nvSpPr>
          <p:spPr>
            <a:xfrm>
              <a:off x="5486400" y="1474470"/>
              <a:ext cx="2377440" cy="1600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6533254" y="2552378"/>
              <a:ext cx="2837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 smtClean="0"/>
                <a:t>Log</a:t>
              </a:r>
              <a:endParaRPr lang="en-US" sz="1200" b="1" dirty="0"/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6976607" y="1931670"/>
              <a:ext cx="658633" cy="609600"/>
              <a:chOff x="3075167" y="2286000"/>
              <a:chExt cx="658633" cy="609600"/>
            </a:xfrm>
          </p:grpSpPr>
          <p:sp>
            <p:nvSpPr>
              <p:cNvPr id="214" name="Oval 2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Freeform 2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Freeform 2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Freeform 2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Freeform 2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Freeform 2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3" name="Straight Connector 222"/>
              <p:cNvCxnSpPr>
                <a:stCxn id="216" idx="0"/>
                <a:endCxn id="214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01" name="Group 200"/>
            <p:cNvGrpSpPr/>
            <p:nvPr/>
          </p:nvGrpSpPr>
          <p:grpSpPr>
            <a:xfrm>
              <a:off x="5806373" y="2015570"/>
              <a:ext cx="463127" cy="464740"/>
              <a:chOff x="2057400" y="2438400"/>
              <a:chExt cx="379678" cy="381000"/>
            </a:xfrm>
          </p:grpSpPr>
          <p:sp>
            <p:nvSpPr>
              <p:cNvPr id="211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" name="TextBox 201"/>
            <p:cNvSpPr txBox="1"/>
            <p:nvPr/>
          </p:nvSpPr>
          <p:spPr>
            <a:xfrm>
              <a:off x="5623560" y="1522536"/>
              <a:ext cx="828753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200" b="1" dirty="0" smtClean="0"/>
                <a:t>Consensus</a:t>
              </a:r>
              <a:br>
                <a:rPr lang="en-US" sz="1200" b="1" dirty="0" smtClean="0"/>
              </a:br>
              <a:r>
                <a:rPr lang="en-US" sz="1200" b="1" dirty="0" smtClean="0"/>
                <a:t>Module</a:t>
              </a:r>
              <a:endParaRPr lang="en-US" sz="1200" b="1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6998147" y="1522536"/>
              <a:ext cx="615553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200" b="1" dirty="0" smtClean="0"/>
                <a:t>State</a:t>
              </a:r>
              <a:br>
                <a:rPr lang="en-US" sz="1200" b="1" dirty="0" smtClean="0"/>
              </a:br>
              <a:r>
                <a:rPr lang="en-US" sz="1200" b="1" dirty="0" smtClean="0"/>
                <a:t>Machine</a:t>
              </a:r>
              <a:endParaRPr lang="en-US" sz="1200" b="1" dirty="0"/>
            </a:p>
          </p:txBody>
        </p:sp>
        <p:grpSp>
          <p:nvGrpSpPr>
            <p:cNvPr id="204" name="Group 203"/>
            <p:cNvGrpSpPr/>
            <p:nvPr/>
          </p:nvGrpSpPr>
          <p:grpSpPr>
            <a:xfrm>
              <a:off x="5669280" y="2754630"/>
              <a:ext cx="2011680" cy="182880"/>
              <a:chOff x="1051560" y="2937510"/>
              <a:chExt cx="2011680" cy="182880"/>
            </a:xfrm>
          </p:grpSpPr>
          <p:sp>
            <p:nvSpPr>
              <p:cNvPr id="207" name="Rectangle 206"/>
              <p:cNvSpPr/>
              <p:nvPr/>
            </p:nvSpPr>
            <p:spPr>
              <a:xfrm>
                <a:off x="105156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  <a:latin typeface="Arial" charset="0"/>
                  </a:rPr>
                  <a:t>x←1</a:t>
                </a:r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55448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  <a:latin typeface="Arial" charset="0"/>
                  </a:rPr>
                  <a:t>y←3</a:t>
                </a:r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205740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  <a:latin typeface="Arial" charset="0"/>
                  </a:rPr>
                  <a:t>x←4</a:t>
                </a:r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256032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cxnSp>
        <p:nvCxnSpPr>
          <p:cNvPr id="206" name="Straight Connector 205"/>
          <p:cNvCxnSpPr/>
          <p:nvPr/>
        </p:nvCxnSpPr>
        <p:spPr>
          <a:xfrm flipV="1">
            <a:off x="7452360" y="2388870"/>
            <a:ext cx="0" cy="411480"/>
          </a:xfrm>
          <a:prstGeom prst="line">
            <a:avLst/>
          </a:prstGeom>
          <a:ln w="381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 State Machine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3303270"/>
            <a:ext cx="8503920" cy="1508760"/>
          </a:xfrm>
        </p:spPr>
        <p:txBody>
          <a:bodyPr/>
          <a:lstStyle/>
          <a:p>
            <a:r>
              <a:rPr lang="en-US" sz="1600" dirty="0" smtClean="0">
                <a:solidFill>
                  <a:schemeClr val="accent4"/>
                </a:solidFill>
              </a:rPr>
              <a:t>Replicated log </a:t>
            </a:r>
            <a:r>
              <a:rPr lang="en-US" sz="1600" dirty="0" smtClean="0"/>
              <a:t>ensures state machines execute same commands in same order</a:t>
            </a:r>
          </a:p>
          <a:p>
            <a:r>
              <a:rPr lang="en-US" sz="1600" dirty="0" smtClean="0"/>
              <a:t>Consensus module ensures proper log replication</a:t>
            </a:r>
          </a:p>
          <a:p>
            <a:r>
              <a:rPr lang="en-US" sz="1600" dirty="0" smtClean="0"/>
              <a:t>System makes progress as long as any majority of servers are up</a:t>
            </a:r>
          </a:p>
          <a:p>
            <a:r>
              <a:rPr lang="en-US" sz="1600" dirty="0" smtClean="0"/>
              <a:t>Failure model: </a:t>
            </a:r>
            <a:r>
              <a:rPr lang="en-US" sz="1600" dirty="0"/>
              <a:t>delayed/lost </a:t>
            </a:r>
            <a:r>
              <a:rPr lang="en-US" sz="1600" dirty="0" smtClean="0"/>
              <a:t>messages, fail-stop (not Byzantine)</a:t>
            </a:r>
          </a:p>
        </p:txBody>
      </p:sp>
      <p:pic>
        <p:nvPicPr>
          <p:cNvPr id="45" name="Picture 559" descr="j04315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952" y="788670"/>
            <a:ext cx="548488" cy="55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" name="TextBox 131"/>
          <p:cNvSpPr txBox="1"/>
          <p:nvPr/>
        </p:nvSpPr>
        <p:spPr>
          <a:xfrm>
            <a:off x="8104499" y="941632"/>
            <a:ext cx="68448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Clients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104499" y="2151460"/>
            <a:ext cx="75180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Servers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65760" y="1474470"/>
            <a:ext cx="2377440" cy="1600200"/>
            <a:chOff x="365760" y="1474470"/>
            <a:chExt cx="2377440" cy="1600200"/>
          </a:xfrm>
        </p:grpSpPr>
        <p:sp>
          <p:nvSpPr>
            <p:cNvPr id="82" name="Rounded Rectangle 81"/>
            <p:cNvSpPr/>
            <p:nvPr/>
          </p:nvSpPr>
          <p:spPr>
            <a:xfrm>
              <a:off x="365760" y="1474470"/>
              <a:ext cx="2377440" cy="1600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12614" y="2552378"/>
              <a:ext cx="2837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 smtClean="0"/>
                <a:t>Log</a:t>
              </a:r>
              <a:endParaRPr lang="en-US" sz="1200" b="1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1855967" y="1931670"/>
              <a:ext cx="658633" cy="609600"/>
              <a:chOff x="3075167" y="2286000"/>
              <a:chExt cx="658633" cy="60960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10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5" name="Straight Connector 104"/>
              <p:cNvCxnSpPr>
                <a:stCxn id="98" idx="0"/>
                <a:endCxn id="9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685733" y="2015570"/>
              <a:ext cx="463127" cy="464740"/>
              <a:chOff x="2057400" y="2438400"/>
              <a:chExt cx="379678" cy="381000"/>
            </a:xfrm>
          </p:grpSpPr>
          <p:sp>
            <p:nvSpPr>
              <p:cNvPr id="9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502920" y="1522536"/>
              <a:ext cx="828753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200" b="1" dirty="0" smtClean="0"/>
                <a:t>Consensus</a:t>
              </a:r>
              <a:br>
                <a:rPr lang="en-US" sz="1200" b="1" dirty="0" smtClean="0"/>
              </a:br>
              <a:r>
                <a:rPr lang="en-US" sz="1200" b="1" dirty="0" smtClean="0"/>
                <a:t>Module</a:t>
              </a:r>
              <a:endParaRPr lang="en-US" sz="12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877507" y="1522536"/>
              <a:ext cx="615553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200" b="1" dirty="0" smtClean="0"/>
                <a:t>State</a:t>
              </a:r>
              <a:br>
                <a:rPr lang="en-US" sz="1200" b="1" dirty="0" smtClean="0"/>
              </a:br>
              <a:r>
                <a:rPr lang="en-US" sz="1200" b="1" dirty="0" smtClean="0"/>
                <a:t>Machine</a:t>
              </a:r>
              <a:endParaRPr lang="en-US" sz="1200" b="1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548640" y="2754630"/>
              <a:ext cx="2011680" cy="182880"/>
              <a:chOff x="1051560" y="2937510"/>
              <a:chExt cx="2011680" cy="18288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105156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  <a:latin typeface="Arial" charset="0"/>
                  </a:rPr>
                  <a:t>x←1</a:t>
                </a:r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55448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  <a:latin typeface="Arial" charset="0"/>
                  </a:rPr>
                  <a:t>y←3</a:t>
                </a:r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05740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  <a:latin typeface="Arial" charset="0"/>
                  </a:rPr>
                  <a:t>x←4</a:t>
                </a:r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56032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cxnSp>
        <p:nvCxnSpPr>
          <p:cNvPr id="140" name="Straight Connector 139"/>
          <p:cNvCxnSpPr/>
          <p:nvPr/>
        </p:nvCxnSpPr>
        <p:spPr>
          <a:xfrm flipV="1">
            <a:off x="2331720" y="2388870"/>
            <a:ext cx="0" cy="411480"/>
          </a:xfrm>
          <a:prstGeom prst="line">
            <a:avLst/>
          </a:prstGeom>
          <a:ln w="381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Freeform 140"/>
          <p:cNvSpPr/>
          <p:nvPr/>
        </p:nvSpPr>
        <p:spPr>
          <a:xfrm>
            <a:off x="6217920" y="1108710"/>
            <a:ext cx="1067972" cy="777240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381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3" name="Straight Connector 142"/>
          <p:cNvCxnSpPr>
            <a:stCxn id="230" idx="2"/>
          </p:cNvCxnSpPr>
          <p:nvPr/>
        </p:nvCxnSpPr>
        <p:spPr>
          <a:xfrm>
            <a:off x="6034964" y="1340814"/>
            <a:ext cx="7114" cy="590856"/>
          </a:xfrm>
          <a:prstGeom prst="line">
            <a:avLst/>
          </a:prstGeom>
          <a:ln w="381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926080" y="1474470"/>
            <a:ext cx="2377440" cy="1600200"/>
            <a:chOff x="2926080" y="1474470"/>
            <a:chExt cx="2377440" cy="1600200"/>
          </a:xfrm>
        </p:grpSpPr>
        <p:sp>
          <p:nvSpPr>
            <p:cNvPr id="171" name="Rounded Rectangle 170"/>
            <p:cNvSpPr/>
            <p:nvPr/>
          </p:nvSpPr>
          <p:spPr>
            <a:xfrm>
              <a:off x="2926080" y="1474470"/>
              <a:ext cx="2377440" cy="1600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3972934" y="2552378"/>
              <a:ext cx="28373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 smtClean="0"/>
                <a:t>Log</a:t>
              </a:r>
              <a:endParaRPr lang="en-US" sz="1200" b="1" dirty="0"/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4416287" y="1931670"/>
              <a:ext cx="658633" cy="609600"/>
              <a:chOff x="3075167" y="2286000"/>
              <a:chExt cx="658633" cy="609600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270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Freeform 190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Freeform 191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Freeform 192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Freeform 193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270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6" name="Straight Connector 195"/>
              <p:cNvCxnSpPr>
                <a:stCxn id="189" idx="0"/>
                <a:endCxn id="187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270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4" name="Group 173"/>
            <p:cNvGrpSpPr/>
            <p:nvPr/>
          </p:nvGrpSpPr>
          <p:grpSpPr>
            <a:xfrm>
              <a:off x="3246053" y="2015570"/>
              <a:ext cx="463127" cy="464740"/>
              <a:chOff x="2057400" y="2438400"/>
              <a:chExt cx="379678" cy="381000"/>
            </a:xfrm>
          </p:grpSpPr>
          <p:sp>
            <p:nvSpPr>
              <p:cNvPr id="18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5" name="TextBox 174"/>
            <p:cNvSpPr txBox="1"/>
            <p:nvPr/>
          </p:nvSpPr>
          <p:spPr>
            <a:xfrm>
              <a:off x="3063240" y="1522536"/>
              <a:ext cx="828753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200" b="1" dirty="0" smtClean="0"/>
                <a:t>Consensus</a:t>
              </a:r>
              <a:br>
                <a:rPr lang="en-US" sz="1200" b="1" dirty="0" smtClean="0"/>
              </a:br>
              <a:r>
                <a:rPr lang="en-US" sz="1200" b="1" dirty="0" smtClean="0"/>
                <a:t>Module</a:t>
              </a:r>
              <a:endParaRPr lang="en-US" sz="1200" b="1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4437827" y="1522536"/>
              <a:ext cx="615553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200" b="1" dirty="0" smtClean="0"/>
                <a:t>State</a:t>
              </a:r>
              <a:br>
                <a:rPr lang="en-US" sz="1200" b="1" dirty="0" smtClean="0"/>
              </a:br>
              <a:r>
                <a:rPr lang="en-US" sz="1200" b="1" dirty="0" smtClean="0"/>
                <a:t>Machine</a:t>
              </a:r>
              <a:endParaRPr lang="en-US" sz="1200" b="1" dirty="0"/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3108960" y="2754630"/>
              <a:ext cx="2011680" cy="182880"/>
              <a:chOff x="1051560" y="2937510"/>
              <a:chExt cx="2011680" cy="18288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105156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  <a:latin typeface="Arial" charset="0"/>
                  </a:rPr>
                  <a:t>x←1</a:t>
                </a:r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155448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  <a:latin typeface="Arial" charset="0"/>
                  </a:rPr>
                  <a:t>y←3</a:t>
                </a:r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05740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dirty="0" smtClean="0">
                    <a:solidFill>
                      <a:schemeClr val="tx1"/>
                    </a:solidFill>
                    <a:latin typeface="Arial" charset="0"/>
                  </a:rPr>
                  <a:t>x←4</a:t>
                </a:r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2560320" y="2937510"/>
                <a:ext cx="502920" cy="18288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05" name="Freeform 204"/>
          <p:cNvSpPr/>
          <p:nvPr/>
        </p:nvSpPr>
        <p:spPr>
          <a:xfrm>
            <a:off x="6263640" y="2434590"/>
            <a:ext cx="985135" cy="354374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985135"/>
              <a:gd name="connsiteY0" fmla="*/ 0 h 354374"/>
              <a:gd name="connsiteX1" fmla="*/ 985135 w 985135"/>
              <a:gd name="connsiteY1" fmla="*/ 354374 h 35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5135" h="354374">
                <a:moveTo>
                  <a:pt x="0" y="0"/>
                </a:moveTo>
                <a:cubicBezTo>
                  <a:pt x="253239" y="259596"/>
                  <a:pt x="711034" y="-88223"/>
                  <a:pt x="985135" y="354374"/>
                </a:cubicBezTo>
              </a:path>
            </a:pathLst>
          </a:custGeom>
          <a:ln w="381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143000" y="2434590"/>
            <a:ext cx="985135" cy="354374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985135"/>
              <a:gd name="connsiteY0" fmla="*/ 0 h 354374"/>
              <a:gd name="connsiteX1" fmla="*/ 985135 w 985135"/>
              <a:gd name="connsiteY1" fmla="*/ 354374 h 35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5135" h="354374">
                <a:moveTo>
                  <a:pt x="0" y="0"/>
                </a:moveTo>
                <a:cubicBezTo>
                  <a:pt x="253239" y="259596"/>
                  <a:pt x="711034" y="-88223"/>
                  <a:pt x="985135" y="354374"/>
                </a:cubicBezTo>
              </a:path>
            </a:pathLst>
          </a:custGeom>
          <a:ln w="381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3703320" y="2434590"/>
            <a:ext cx="985135" cy="354374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985135"/>
              <a:gd name="connsiteY0" fmla="*/ 0 h 354374"/>
              <a:gd name="connsiteX1" fmla="*/ 985135 w 985135"/>
              <a:gd name="connsiteY1" fmla="*/ 354374 h 35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5135" h="354374">
                <a:moveTo>
                  <a:pt x="0" y="0"/>
                </a:moveTo>
                <a:cubicBezTo>
                  <a:pt x="253239" y="259596"/>
                  <a:pt x="711034" y="-88223"/>
                  <a:pt x="985135" y="354374"/>
                </a:cubicBezTo>
              </a:path>
            </a:pathLst>
          </a:custGeom>
          <a:ln w="381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4892040" y="2388870"/>
            <a:ext cx="0" cy="411480"/>
          </a:xfrm>
          <a:prstGeom prst="line">
            <a:avLst/>
          </a:prstGeom>
          <a:ln w="3810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24" name="Picture 559" descr="j04315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633" y="788670"/>
            <a:ext cx="548488" cy="55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559" descr="j04315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314" y="788670"/>
            <a:ext cx="548488" cy="55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559" descr="j04315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95" y="788670"/>
            <a:ext cx="548488" cy="55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" name="Picture 559" descr="j04315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676" y="788670"/>
            <a:ext cx="548488" cy="55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559" descr="j04315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57" y="788670"/>
            <a:ext cx="548488" cy="55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559" descr="j04315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38" y="788670"/>
            <a:ext cx="548488" cy="55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559" descr="j04315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720" y="788670"/>
            <a:ext cx="548488" cy="55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143000" y="1383030"/>
            <a:ext cx="4692112" cy="690872"/>
            <a:chOff x="1143000" y="1383030"/>
            <a:chExt cx="4692112" cy="690872"/>
          </a:xfrm>
        </p:grpSpPr>
        <p:sp>
          <p:nvSpPr>
            <p:cNvPr id="135" name="Freeform 134"/>
            <p:cNvSpPr/>
            <p:nvPr/>
          </p:nvSpPr>
          <p:spPr>
            <a:xfrm>
              <a:off x="1143000" y="1383030"/>
              <a:ext cx="4692112" cy="69087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3810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749040" y="1657350"/>
              <a:ext cx="2057400" cy="40150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38100" cap="rnd">
              <a:solidFill>
                <a:schemeClr val="accent4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681543" y="1245870"/>
            <a:ext cx="30777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 smtClean="0">
                <a:solidFill>
                  <a:schemeClr val="accent4"/>
                </a:solidFill>
              </a:rPr>
              <a:t>z←</a:t>
            </a:r>
            <a:r>
              <a:rPr lang="en-US" sz="1200" dirty="0" err="1">
                <a:solidFill>
                  <a:schemeClr val="accent4"/>
                </a:solidFill>
              </a:rPr>
              <a:t>x</a:t>
            </a:r>
            <a:endParaRPr lang="en-US" sz="1200" dirty="0" smtClean="0">
              <a:solidFill>
                <a:schemeClr val="accent4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057400" y="2754630"/>
            <a:ext cx="502920" cy="1828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200" dirty="0" err="1" smtClean="0">
                <a:solidFill>
                  <a:schemeClr val="accent4"/>
                </a:solidFill>
                <a:latin typeface="Arial" charset="0"/>
              </a:rPr>
              <a:t>z←x</a:t>
            </a:r>
            <a:endParaRPr lang="en-US" sz="1200" dirty="0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617720" y="2754630"/>
            <a:ext cx="502920" cy="1828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200" dirty="0" err="1" smtClean="0">
                <a:solidFill>
                  <a:schemeClr val="accent4"/>
                </a:solidFill>
                <a:latin typeface="Arial" charset="0"/>
              </a:rPr>
              <a:t>z←x</a:t>
            </a:r>
            <a:endParaRPr lang="en-US" sz="1200" dirty="0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178040" y="2754630"/>
            <a:ext cx="502920" cy="18288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200" dirty="0" err="1" smtClean="0">
                <a:solidFill>
                  <a:schemeClr val="accent4"/>
                </a:solidFill>
                <a:latin typeface="Arial" charset="0"/>
              </a:rPr>
              <a:t>z←x</a:t>
            </a:r>
            <a:endParaRPr lang="en-US" sz="1200" dirty="0">
              <a:solidFill>
                <a:schemeClr val="accent4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63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475"/>
    </mc:Choice>
    <mc:Fallback xmlns="">
      <p:transition spd="slow" advTm="1984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205" grpId="0" animBg="1"/>
      <p:bldP spid="139" grpId="0" animBg="1"/>
      <p:bldP spid="178" grpId="0" animBg="1"/>
      <p:bldP spid="7" grpId="0"/>
      <p:bldP spid="108" grpId="0"/>
      <p:bldP spid="109" grpId="0"/>
      <p:bldP spid="1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(Single Decree)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2960" y="880110"/>
            <a:ext cx="114133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 smtClean="0"/>
              <a:t>Proposers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3680" y="880110"/>
            <a:ext cx="112851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 smtClean="0"/>
              <a:t>Acceptors</a:t>
            </a:r>
          </a:p>
        </p:txBody>
      </p:sp>
      <p:sp>
        <p:nvSpPr>
          <p:cNvPr id="13" name="TextBox 12"/>
          <p:cNvSpPr txBox="1"/>
          <p:nvPr/>
        </p:nvSpPr>
        <p:spPr>
          <a:xfrm rot="180000">
            <a:off x="3620269" y="1254305"/>
            <a:ext cx="204062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propose(proposal #)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83680" y="1755828"/>
            <a:ext cx="215283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tx2"/>
                </a:solidFill>
              </a:rPr>
              <a:t>proposal # &gt; any previous?</a:t>
            </a:r>
          </a:p>
        </p:txBody>
      </p:sp>
      <p:sp>
        <p:nvSpPr>
          <p:cNvPr id="18" name="TextBox 17"/>
          <p:cNvSpPr txBox="1"/>
          <p:nvPr/>
        </p:nvSpPr>
        <p:spPr>
          <a:xfrm rot="-180000">
            <a:off x="3154344" y="2223998"/>
            <a:ext cx="3007235" cy="35907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b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highest proposal # accepted,</a:t>
            </a:r>
            <a:br>
              <a:rPr lang="en-US" sz="1400" b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corresponding value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960" y="2526030"/>
            <a:ext cx="2226572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tx2"/>
                </a:solidFill>
              </a:rPr>
              <a:t>Majority? Select value for</a:t>
            </a:r>
            <a:br>
              <a:rPr lang="en-US" sz="1400" dirty="0" smtClean="0">
                <a:solidFill>
                  <a:schemeClr val="tx2"/>
                </a:solidFill>
              </a:rPr>
            </a:br>
            <a:r>
              <a:rPr lang="en-US" sz="1400" dirty="0" smtClean="0">
                <a:solidFill>
                  <a:schemeClr val="tx2"/>
                </a:solidFill>
              </a:rPr>
              <a:t>highest proposal # returned;</a:t>
            </a:r>
            <a:br>
              <a:rPr lang="en-US" sz="1400" dirty="0" smtClean="0">
                <a:solidFill>
                  <a:schemeClr val="tx2"/>
                </a:solidFill>
              </a:rPr>
            </a:br>
            <a:r>
              <a:rPr lang="en-US" sz="1400" dirty="0" smtClean="0">
                <a:solidFill>
                  <a:schemeClr val="tx2"/>
                </a:solidFill>
              </a:rPr>
              <a:t>if none, choose own value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246120" y="3348990"/>
            <a:ext cx="2788920" cy="1371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46120" y="3440430"/>
            <a:ext cx="2788920" cy="1371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46120" y="3531870"/>
            <a:ext cx="2788920" cy="1371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80000">
            <a:off x="3298066" y="3203402"/>
            <a:ext cx="268503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accept(proposal #,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58834" y="3714750"/>
            <a:ext cx="225702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proposal # &gt;= any previous?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" y="4263390"/>
            <a:ext cx="183062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Majority? Value chosen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8114" y="1200150"/>
            <a:ext cx="20887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tx2"/>
                </a:solidFill>
              </a:rPr>
              <a:t>Choose unique proposal #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46120" y="1428750"/>
            <a:ext cx="2788920" cy="1371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46120" y="1520190"/>
            <a:ext cx="2788920" cy="1371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46120" y="1611630"/>
            <a:ext cx="2788920" cy="1371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246120" y="2068830"/>
            <a:ext cx="2788920" cy="1371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3246120" y="4034790"/>
            <a:ext cx="2788920" cy="1371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-180000">
            <a:off x="4210975" y="4148585"/>
            <a:ext cx="859211" cy="1885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b="1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accepted</a:t>
            </a:r>
          </a:p>
        </p:txBody>
      </p:sp>
    </p:spTree>
    <p:extLst>
      <p:ext uri="{BB962C8B-B14F-4D97-AF65-F5344CB8AC3E}">
        <p14:creationId xmlns:p14="http://schemas.microsoft.com/office/powerpoint/2010/main" val="5495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4"/>
    </mc:Choice>
    <mc:Fallback xmlns="">
      <p:transition spd="slow" advTm="1165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788670"/>
            <a:ext cx="8503920" cy="4206240"/>
          </a:xfrm>
        </p:spPr>
        <p:txBody>
          <a:bodyPr/>
          <a:lstStyle/>
          <a:p>
            <a:r>
              <a:rPr lang="en-US" dirty="0" smtClean="0"/>
              <a:t>Impenetrable: hard to develop intuitions</a:t>
            </a:r>
          </a:p>
          <a:p>
            <a:pPr lvl="1"/>
            <a:r>
              <a:rPr lang="en-US" dirty="0" smtClean="0"/>
              <a:t>Why does it work?</a:t>
            </a:r>
          </a:p>
          <a:p>
            <a:pPr lvl="1"/>
            <a:r>
              <a:rPr lang="en-US" dirty="0" smtClean="0"/>
              <a:t>What is the purpose of each phase?</a:t>
            </a:r>
          </a:p>
          <a:p>
            <a:r>
              <a:rPr lang="en-US" dirty="0" smtClean="0"/>
              <a:t>Incomplete</a:t>
            </a:r>
          </a:p>
          <a:p>
            <a:pPr lvl="1"/>
            <a:r>
              <a:rPr lang="en-US" dirty="0" smtClean="0"/>
              <a:t>Only agrees on single value</a:t>
            </a:r>
          </a:p>
          <a:p>
            <a:pPr lvl="1"/>
            <a:r>
              <a:rPr lang="en-US" dirty="0" smtClean="0"/>
              <a:t>Doesn’t address liveness</a:t>
            </a:r>
          </a:p>
          <a:p>
            <a:pPr lvl="1"/>
            <a:r>
              <a:rPr lang="en-US" dirty="0" smtClean="0"/>
              <a:t>Choosing proposal values?</a:t>
            </a:r>
          </a:p>
          <a:p>
            <a:pPr lvl="1"/>
            <a:r>
              <a:rPr lang="en-US" dirty="0" smtClean="0"/>
              <a:t>Cluster membership management?</a:t>
            </a:r>
          </a:p>
          <a:p>
            <a:r>
              <a:rPr lang="en-US" dirty="0" smtClean="0"/>
              <a:t>Inefficient</a:t>
            </a:r>
          </a:p>
          <a:p>
            <a:pPr lvl="1"/>
            <a:r>
              <a:rPr lang="en-US" dirty="0" smtClean="0"/>
              <a:t>Two rounds of messages to choose one value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/>
              <a:t>No agreement on the details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accent4"/>
                </a:solidFill>
              </a:rPr>
              <a:t>Not a good foundation for practical implementations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9280" y="1062990"/>
            <a:ext cx="306324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>
            <a:spAutoFit/>
          </a:bodyPr>
          <a:lstStyle/>
          <a:p>
            <a:pPr algn="l"/>
            <a:r>
              <a:rPr lang="en-US" sz="1400" i="1" dirty="0"/>
              <a:t>“The dirty little secret of the NSDI </a:t>
            </a:r>
            <a:r>
              <a:rPr lang="en-US" sz="1400" i="1" dirty="0" smtClean="0"/>
              <a:t>community is that </a:t>
            </a:r>
            <a:r>
              <a:rPr lang="en-US" sz="1400" i="1" dirty="0"/>
              <a:t>at most five people really, truly </a:t>
            </a:r>
            <a:r>
              <a:rPr lang="en-US" sz="1400" i="1" dirty="0" smtClean="0"/>
              <a:t>understand every </a:t>
            </a:r>
            <a:r>
              <a:rPr lang="en-US" sz="1400" i="1" dirty="0"/>
              <a:t>part of </a:t>
            </a:r>
            <a:r>
              <a:rPr lang="en-US" sz="1400" i="1" dirty="0" err="1" smtClean="0"/>
              <a:t>Paxos</a:t>
            </a:r>
            <a:r>
              <a:rPr lang="en-US" sz="1400" i="1" dirty="0" smtClean="0"/>
              <a:t> :-)”</a:t>
            </a:r>
            <a:endParaRPr lang="en-US" sz="1400" i="1" dirty="0"/>
          </a:p>
          <a:p>
            <a:pPr algn="l"/>
            <a:r>
              <a:rPr lang="en-US" sz="1400" i="1" dirty="0" smtClean="0"/>
              <a:t>— NSDI </a:t>
            </a:r>
            <a:r>
              <a:rPr lang="en-US" sz="1400" i="1" dirty="0"/>
              <a:t>reviewer</a:t>
            </a:r>
            <a:endParaRPr lang="en-US" sz="14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669280" y="2526030"/>
            <a:ext cx="306324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>
            <a:spAutoFit/>
          </a:bodyPr>
          <a:lstStyle/>
          <a:p>
            <a:pPr algn="l"/>
            <a:r>
              <a:rPr lang="en-US" sz="1400" i="1" dirty="0"/>
              <a:t>“There are significant gaps between </a:t>
            </a:r>
            <a:r>
              <a:rPr lang="en-US" sz="1400" i="1" dirty="0" smtClean="0"/>
              <a:t>the description </a:t>
            </a:r>
            <a:r>
              <a:rPr lang="en-US" sz="1400" i="1" dirty="0"/>
              <a:t>of the </a:t>
            </a:r>
            <a:r>
              <a:rPr lang="en-US" sz="1400" i="1" dirty="0" err="1"/>
              <a:t>Paxos</a:t>
            </a:r>
            <a:r>
              <a:rPr lang="en-US" sz="1400" i="1" dirty="0"/>
              <a:t> algorithm and </a:t>
            </a:r>
            <a:r>
              <a:rPr lang="en-US" sz="1400" i="1" dirty="0" smtClean="0"/>
              <a:t>the needs </a:t>
            </a:r>
            <a:r>
              <a:rPr lang="en-US" sz="1400" i="1" dirty="0"/>
              <a:t>of a real-world </a:t>
            </a:r>
            <a:r>
              <a:rPr lang="en-US" sz="1400" i="1" dirty="0" smtClean="0"/>
              <a:t>system ... the </a:t>
            </a:r>
            <a:r>
              <a:rPr lang="en-US" sz="1400" i="1" dirty="0"/>
              <a:t>final </a:t>
            </a:r>
            <a:r>
              <a:rPr lang="en-US" sz="1400" i="1" dirty="0" smtClean="0"/>
              <a:t>system will </a:t>
            </a:r>
            <a:r>
              <a:rPr lang="en-US" sz="1400" i="1" dirty="0"/>
              <a:t>be based on an unproven protocol”</a:t>
            </a:r>
          </a:p>
          <a:p>
            <a:pPr algn="l"/>
            <a:r>
              <a:rPr lang="en-US" sz="1400" i="1" dirty="0" smtClean="0"/>
              <a:t>— Chubby authors</a:t>
            </a:r>
          </a:p>
        </p:txBody>
      </p:sp>
    </p:spTree>
    <p:extLst>
      <p:ext uri="{BB962C8B-B14F-4D97-AF65-F5344CB8AC3E}">
        <p14:creationId xmlns:p14="http://schemas.microsoft.com/office/powerpoint/2010/main" val="428620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899"/>
    </mc:Choice>
    <mc:Fallback xmlns="">
      <p:transition spd="slow" advTm="20789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Challenge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880110"/>
            <a:ext cx="8503920" cy="3749040"/>
          </a:xfrm>
        </p:spPr>
        <p:txBody>
          <a:bodyPr/>
          <a:lstStyle/>
          <a:p>
            <a:r>
              <a:rPr lang="en-US" sz="2000" dirty="0" smtClean="0"/>
              <a:t>Is there a different consensus algorithm that’s easier to understand?</a:t>
            </a:r>
          </a:p>
          <a:p>
            <a:r>
              <a:rPr lang="en-US" sz="2000" dirty="0" smtClean="0"/>
              <a:t>Make design decisions based on </a:t>
            </a:r>
            <a:r>
              <a:rPr lang="en-US" sz="2000" dirty="0" smtClean="0">
                <a:solidFill>
                  <a:schemeClr val="accent4"/>
                </a:solidFill>
              </a:rPr>
              <a:t>understandability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Which approach is easier to explain?</a:t>
            </a:r>
          </a:p>
          <a:p>
            <a:r>
              <a:rPr lang="en-US" sz="2000" dirty="0" smtClean="0"/>
              <a:t>Techniques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Problem decomposition</a:t>
            </a:r>
          </a:p>
          <a:p>
            <a:pPr lvl="1"/>
            <a:r>
              <a:rPr lang="en-US" sz="1800" dirty="0" smtClean="0"/>
              <a:t>Minimize state space</a:t>
            </a:r>
          </a:p>
          <a:p>
            <a:pPr lvl="2"/>
            <a:r>
              <a:rPr lang="en-US" dirty="0" smtClean="0"/>
              <a:t>Handle multiple problems with a single mechanism</a:t>
            </a:r>
          </a:p>
          <a:p>
            <a:pPr lvl="2"/>
            <a:r>
              <a:rPr lang="en-US" dirty="0" smtClean="0"/>
              <a:t>Eliminate special cases</a:t>
            </a:r>
          </a:p>
          <a:p>
            <a:pPr lvl="2"/>
            <a:r>
              <a:rPr lang="en-US" dirty="0" smtClean="0"/>
              <a:t>Maximize coherence</a:t>
            </a:r>
          </a:p>
          <a:p>
            <a:pPr lvl="2"/>
            <a:r>
              <a:rPr lang="en-US" dirty="0" smtClean="0"/>
              <a:t>Minimize nondeterminism</a:t>
            </a:r>
          </a:p>
        </p:txBody>
      </p:sp>
    </p:spTree>
    <p:extLst>
      <p:ext uri="{BB962C8B-B14F-4D97-AF65-F5344CB8AC3E}">
        <p14:creationId xmlns:p14="http://schemas.microsoft.com/office/powerpoint/2010/main" val="340020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297"/>
    </mc:Choice>
    <mc:Fallback xmlns="">
      <p:transition spd="slow" advTm="22929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Decomposition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880110"/>
            <a:ext cx="8503920" cy="374904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Leader election:</a:t>
            </a:r>
          </a:p>
          <a:p>
            <a:pPr lvl="1"/>
            <a:r>
              <a:rPr lang="en-US" sz="1800" dirty="0"/>
              <a:t>Select one server to act as leader</a:t>
            </a:r>
          </a:p>
          <a:p>
            <a:pPr lvl="1"/>
            <a:r>
              <a:rPr lang="en-US" sz="1800" dirty="0"/>
              <a:t>Detect crashes, choose new </a:t>
            </a:r>
            <a:r>
              <a:rPr lang="en-US" sz="1800" dirty="0" smtClean="0"/>
              <a:t>leader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Log replication (normal operation)</a:t>
            </a:r>
          </a:p>
          <a:p>
            <a:pPr lvl="1"/>
            <a:r>
              <a:rPr lang="en-US" sz="1800" dirty="0" smtClean="0"/>
              <a:t>Leader accepts commands from clients, appends to its log</a:t>
            </a:r>
          </a:p>
          <a:p>
            <a:pPr lvl="1"/>
            <a:r>
              <a:rPr lang="en-US" sz="1800" dirty="0" smtClean="0"/>
              <a:t>Leader replicates its log to other servers (overwrites inconsistencies)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sz="2000" dirty="0" smtClean="0"/>
              <a:t>Safety</a:t>
            </a:r>
          </a:p>
          <a:p>
            <a:pPr lvl="1"/>
            <a:r>
              <a:rPr lang="en-US" sz="1800" dirty="0" smtClean="0"/>
              <a:t>Keep logs </a:t>
            </a:r>
            <a:r>
              <a:rPr lang="en-US" sz="1800" dirty="0" smtClean="0"/>
              <a:t>consistent</a:t>
            </a:r>
            <a:endParaRPr lang="en-US" sz="1800" dirty="0" smtClean="0"/>
          </a:p>
          <a:p>
            <a:pPr lvl="1"/>
            <a:r>
              <a:rPr lang="en-US" sz="1800" dirty="0" smtClean="0"/>
              <a:t>Only servers with up-to-date logs can become leader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02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1.2|23.9|4.6|14.9|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3|2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7.1|7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6|11.7"/>
</p:tagLst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3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19050">
          <a:solidFill>
            <a:schemeClr val="tx2"/>
          </a:solidFill>
        </a:ln>
      </a:spPr>
      <a:bodyPr rtlCol="0" anchor="ctr"/>
      <a:lstStyle>
        <a:defPPr algn="ctr">
          <a:defRPr sz="160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>
          <a:tailEnd type="triangle" w="med" len="lg"/>
        </a:ln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17768</TotalTime>
  <Words>2584</Words>
  <Application>Microsoft Office PowerPoint</Application>
  <PresentationFormat>On-screen Show (16:9)</PresentationFormat>
  <Paragraphs>794</Paragraphs>
  <Slides>29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Designing for Understandability: the Raft Consensus Algorithm</vt:lpstr>
      <vt:lpstr>Algorithms Should Be Designed For ...</vt:lpstr>
      <vt:lpstr>Overview</vt:lpstr>
      <vt:lpstr>State Machine</vt:lpstr>
      <vt:lpstr>Replicated State Machine</vt:lpstr>
      <vt:lpstr>Paxos (Single Decree)</vt:lpstr>
      <vt:lpstr>Paxos Problems</vt:lpstr>
      <vt:lpstr>Raft Challenge</vt:lpstr>
      <vt:lpstr>Raft Decomposition</vt:lpstr>
      <vt:lpstr>Server States and RPCs</vt:lpstr>
      <vt:lpstr>Terms</vt:lpstr>
      <vt:lpstr>Leader Election</vt:lpstr>
      <vt:lpstr>Election Correctness</vt:lpstr>
      <vt:lpstr>Normal Operation</vt:lpstr>
      <vt:lpstr>Log Structure</vt:lpstr>
      <vt:lpstr>Log Inconsistencies</vt:lpstr>
      <vt:lpstr>Log Matching Property</vt:lpstr>
      <vt:lpstr>AppendEntries Consistency Check</vt:lpstr>
      <vt:lpstr>Safety: Leader Completeness</vt:lpstr>
      <vt:lpstr>Raft Evaluation</vt:lpstr>
      <vt:lpstr>User Study: Is Raft Simpler than Paxos?</vt:lpstr>
      <vt:lpstr>User Study Results</vt:lpstr>
      <vt:lpstr>Impact</vt:lpstr>
      <vt:lpstr>Additional Information</vt:lpstr>
      <vt:lpstr>Conclusions</vt:lpstr>
      <vt:lpstr>Why “Raft”?</vt:lpstr>
      <vt:lpstr>Extra Slides</vt:lpstr>
      <vt:lpstr>Raft Properties</vt:lpstr>
      <vt:lpstr>Leader 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849</cp:revision>
  <cp:lastPrinted>2016-08-24T23:29:49Z</cp:lastPrinted>
  <dcterms:created xsi:type="dcterms:W3CDTF">2008-10-19T02:20:00Z</dcterms:created>
  <dcterms:modified xsi:type="dcterms:W3CDTF">2016-08-29T04:05:36Z</dcterms:modified>
</cp:coreProperties>
</file>