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8" r:id="rId1"/>
  </p:sldMasterIdLst>
  <p:notesMasterIdLst>
    <p:notesMasterId r:id="rId16"/>
  </p:notesMasterIdLst>
  <p:sldIdLst>
    <p:sldId id="321" r:id="rId2"/>
    <p:sldId id="420" r:id="rId3"/>
    <p:sldId id="422" r:id="rId4"/>
    <p:sldId id="424" r:id="rId5"/>
    <p:sldId id="426" r:id="rId6"/>
    <p:sldId id="427" r:id="rId7"/>
    <p:sldId id="428" r:id="rId8"/>
    <p:sldId id="429" r:id="rId9"/>
    <p:sldId id="430" r:id="rId10"/>
    <p:sldId id="431" r:id="rId11"/>
    <p:sldId id="434" r:id="rId12"/>
    <p:sldId id="433" r:id="rId13"/>
    <p:sldId id="435" r:id="rId14"/>
    <p:sldId id="432" r:id="rId15"/>
  </p:sldIdLst>
  <p:sldSz cx="9144000" cy="6858000" type="screen4x3"/>
  <p:notesSz cx="6858000" cy="9144000"/>
  <p:defaultTextStyle>
    <a:defPPr>
      <a:defRPr lang="en-US"/>
    </a:defPPr>
    <a:lvl1pPr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ctr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F8CC7"/>
    <a:srgbClr val="D9E3F7"/>
    <a:srgbClr val="A5001E"/>
    <a:srgbClr val="000000"/>
    <a:srgbClr val="C0D1F2"/>
    <a:srgbClr val="1F4899"/>
    <a:srgbClr val="5C7DC0"/>
    <a:srgbClr val="1B3F7F"/>
    <a:srgbClr val="4375D9"/>
    <a:srgbClr val="9DB7EB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Objects="1">
      <p:cViewPr varScale="1">
        <p:scale>
          <a:sx n="123" d="100"/>
          <a:sy n="123" d="100"/>
        </p:scale>
        <p:origin x="-1200" y="-9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viewProps" Target="view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presProps" Target="presProps.xml"/><Relationship Id="rId2" Type="http://schemas.openxmlformats.org/officeDocument/2006/relationships/slide" Target="slides/slide1.xml"/><Relationship Id="rId16" Type="http://schemas.openxmlformats.org/officeDocument/2006/relationships/notesMaster" Target="notesMasters/notesMaster1.xml"/><Relationship Id="rId2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67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174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rgbClr val="808080"/>
                  </a:outerShdw>
                </a:effectLst>
              </a14:hiddenEffects>
            </a:ext>
            <a:ext uri="{53640926-AAD7-44D8-BBD7-CCE9431645EC}">
              <a14:shadowObscured xmlns:a14="http://schemas.microsoft.com/office/drawing/2010/main" val="1"/>
            </a:ext>
          </a:extLst>
        </p:spPr>
      </p:sp>
      <p:sp>
        <p:nvSpPr>
          <p:cNvPr id="11269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1270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>
              <a:defRPr sz="1200" smtClean="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1271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 smtClean="0"/>
            </a:lvl1pPr>
          </a:lstStyle>
          <a:p>
            <a:pPr>
              <a:defRPr/>
            </a:pPr>
            <a:fld id="{FF33C5A0-49AD-4456-B170-B4454905C7F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33039603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12"/>
          <p:cNvSpPr>
            <a:spLocks noChangeArrowheads="1"/>
          </p:cNvSpPr>
          <p:nvPr userDrawn="1"/>
        </p:nvSpPr>
        <p:spPr bwMode="auto">
          <a:xfrm>
            <a:off x="457200" y="457200"/>
            <a:ext cx="8272463" cy="5986463"/>
          </a:xfrm>
          <a:prstGeom prst="rect">
            <a:avLst/>
          </a:prstGeom>
          <a:solidFill>
            <a:schemeClr val="bg1"/>
          </a:solidFill>
          <a:ln>
            <a:noFill/>
          </a:ln>
          <a:effectLst/>
          <a:extLs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US"/>
          </a:p>
        </p:txBody>
      </p:sp>
      <p:pic>
        <p:nvPicPr>
          <p:cNvPr id="5" name="Picture 9" descr="stanford"/>
          <p:cNvPicPr>
            <a:picLocks noChangeAspect="1" noChangeArrowheads="1"/>
          </p:cNvPicPr>
          <p:nvPr userDrawn="1"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4264025" y="5257800"/>
            <a:ext cx="614363" cy="93345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194" name="Rectangle 2"/>
          <p:cNvSpPr>
            <a:spLocks noGrp="1" noChangeArrowheads="1"/>
          </p:cNvSpPr>
          <p:nvPr>
            <p:ph type="ctrTitle"/>
          </p:nvPr>
        </p:nvSpPr>
        <p:spPr>
          <a:xfrm>
            <a:off x="685800" y="1371600"/>
            <a:ext cx="7772400" cy="1698625"/>
          </a:xfrm>
        </p:spPr>
        <p:txBody>
          <a:bodyPr/>
          <a:lstStyle>
            <a:lvl1pPr>
              <a:defRPr sz="3600">
                <a:solidFill>
                  <a:schemeClr val="tx2"/>
                </a:solidFill>
              </a:defRPr>
            </a:lvl1pPr>
          </a:lstStyle>
          <a:p>
            <a:pPr lvl="0"/>
            <a:r>
              <a:rPr lang="en-US" noProof="0" dirty="0" smtClean="0"/>
              <a:t>Click to edit Master title style</a:t>
            </a:r>
          </a:p>
        </p:txBody>
      </p:sp>
      <p:sp>
        <p:nvSpPr>
          <p:cNvPr id="819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371600" y="3810000"/>
            <a:ext cx="6400800" cy="1219200"/>
          </a:xfrm>
        </p:spPr>
        <p:txBody>
          <a:bodyPr/>
          <a:lstStyle>
            <a:lvl1pPr marL="0" indent="0" algn="ctr">
              <a:spcBef>
                <a:spcPct val="0"/>
              </a:spcBef>
              <a:buFont typeface="Arial" charset="0"/>
              <a:buNone/>
              <a:defRPr/>
            </a:lvl1pPr>
          </a:lstStyle>
          <a:p>
            <a:pPr lvl="0"/>
            <a:r>
              <a:rPr lang="en-US" noProof="0" smtClean="0"/>
              <a:t>Click to edit Master subtitle style</a:t>
            </a:r>
          </a:p>
        </p:txBody>
      </p:sp>
    </p:spTree>
    <p:extLst>
      <p:ext uri="{BB962C8B-B14F-4D97-AF65-F5344CB8AC3E}">
        <p14:creationId xmlns:p14="http://schemas.microsoft.com/office/powerpoint/2010/main" val="970331514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26,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Recovery Metrics for RAMCloud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BF7A2FB-5E63-4F6B-AD89-DAD0D43D40D8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256769408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26,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Recovery Metrics for RAMCloud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3D21A300-A8DA-4985-B9D1-8777291959AF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8259185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304800"/>
            <a:ext cx="2057400" cy="5821363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304800"/>
            <a:ext cx="6019800" cy="5821363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26,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Recovery Metrics for RAMCloud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569EA510-711E-4808-BDFF-EEB70A6ECC8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840224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1pPr>
              <a:spcBef>
                <a:spcPts val="1200"/>
              </a:spcBef>
              <a:buClr>
                <a:schemeClr val="tx2"/>
              </a:buClr>
              <a:defRPr/>
            </a:lvl1pPr>
            <a:lvl2pPr>
              <a:spcBef>
                <a:spcPts val="600"/>
              </a:spcBef>
              <a:buClr>
                <a:schemeClr val="tx2"/>
              </a:buClr>
              <a:defRPr/>
            </a:lvl2pPr>
            <a:lvl3pPr>
              <a:spcBef>
                <a:spcPts val="400"/>
              </a:spcBef>
              <a:buClr>
                <a:schemeClr val="tx2"/>
              </a:buClr>
              <a:defRPr/>
            </a:lvl3pPr>
            <a:lvl4pPr>
              <a:spcBef>
                <a:spcPts val="300"/>
              </a:spcBef>
              <a:buClr>
                <a:schemeClr val="tx2"/>
              </a:buClr>
              <a:defRPr/>
            </a:lvl4pPr>
            <a:lvl5pPr>
              <a:spcBef>
                <a:spcPts val="300"/>
              </a:spcBef>
              <a:buClr>
                <a:schemeClr val="tx2"/>
              </a:buClr>
              <a:defRPr/>
            </a:lvl5pPr>
          </a:lstStyle>
          <a:p>
            <a:pPr lvl="0"/>
            <a:r>
              <a:rPr lang="en-US" dirty="0" smtClean="0"/>
              <a:t>Click to edit Master text styles</a:t>
            </a:r>
          </a:p>
          <a:p>
            <a:pPr lvl="1"/>
            <a:r>
              <a:rPr lang="en-US" dirty="0" smtClean="0"/>
              <a:t>Second level</a:t>
            </a:r>
          </a:p>
          <a:p>
            <a:pPr lvl="2"/>
            <a:r>
              <a:rPr lang="en-US" dirty="0" smtClean="0"/>
              <a:t>Third level</a:t>
            </a:r>
          </a:p>
          <a:p>
            <a:pPr lvl="3"/>
            <a:r>
              <a:rPr lang="en-US" dirty="0" smtClean="0"/>
              <a:t>Fourth level</a:t>
            </a:r>
          </a:p>
          <a:p>
            <a:pPr lvl="4"/>
            <a:r>
              <a:rPr lang="en-US" dirty="0" smtClean="0"/>
              <a:t>Fifth level</a:t>
            </a:r>
            <a:endParaRPr lang="en-US" dirty="0"/>
          </a:p>
        </p:txBody>
      </p:sp>
      <p:cxnSp>
        <p:nvCxnSpPr>
          <p:cNvPr id="8" name="Straight Connector 7"/>
          <p:cNvCxnSpPr/>
          <p:nvPr userDrawn="1"/>
        </p:nvCxnSpPr>
        <p:spPr bwMode="auto">
          <a:xfrm>
            <a:off x="457200" y="914400"/>
            <a:ext cx="8229600" cy="0"/>
          </a:xfrm>
          <a:prstGeom prst="line">
            <a:avLst/>
          </a:prstGeom>
          <a:solidFill>
            <a:schemeClr val="accent1"/>
          </a:solidFill>
          <a:ln w="57150" cap="flat" cmpd="sng" algn="ctr">
            <a:solidFill>
              <a:schemeClr val="tx2"/>
            </a:solidFill>
            <a:prstDash val="solid"/>
            <a:round/>
            <a:headEnd type="none" w="med" len="med"/>
            <a:tailEnd type="none" w="med" len="med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cxnSp>
      <p:sp>
        <p:nvSpPr>
          <p:cNvPr id="9" name="Date Placeholder 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26, 2011</a:t>
            </a:r>
            <a:endParaRPr lang="en-US" dirty="0"/>
          </a:p>
        </p:txBody>
      </p:sp>
      <p:sp>
        <p:nvSpPr>
          <p:cNvPr id="10" name="Footer Placeholder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Recovery Metrics for RAMCloud</a:t>
            </a:r>
            <a:endParaRPr lang="en-US"/>
          </a:p>
        </p:txBody>
      </p:sp>
      <p:sp>
        <p:nvSpPr>
          <p:cNvPr id="11" name="Slide Number Placeholder 1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  <p:sp>
        <p:nvSpPr>
          <p:cNvPr id="12" name="Title 1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16858205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ustom Layou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26, 2011</a:t>
            </a:r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Recovery Metrics for 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10630110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26, 2011</a:t>
            </a:r>
            <a:endParaRPr 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Recovery Metrics for RAMCloud</a:t>
            </a:r>
            <a:endParaRPr 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CBA6D86-DBBA-4E58-B0C7-18EC35491596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689774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219200"/>
            <a:ext cx="40386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219200"/>
            <a:ext cx="4038600" cy="4906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26,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Recovery Metrics for RAMCloud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1659D765-7126-4B95-ADF3-403BFECAA36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26212044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26, 2011</a:t>
            </a:r>
            <a:endParaRPr 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Recovery Metrics for RAMCloud</a:t>
            </a:r>
            <a:endParaRPr 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9F191DFC-BCA0-443D-B994-97C841DC0450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83732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26, 2011</a:t>
            </a:r>
            <a:endParaRPr 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Recovery Metrics for RAMCloud</a:t>
            </a:r>
            <a:endParaRPr 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FB45DFE7-D7AD-4ECD-A9C8-CA1FF5BAF737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131831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26, 2011</a:t>
            </a:r>
            <a:endParaRPr 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Recovery Metrics for RAMCloud</a:t>
            </a:r>
            <a:endParaRPr 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E4FA54A8-AC05-4E51-97BF-0AE6FFDEEBE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8669890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January 26, 2011</a:t>
            </a:r>
            <a:endParaRPr 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 smtClean="0"/>
              <a:t>Recovery Metrics for RAMCloud</a:t>
            </a:r>
            <a:endParaRPr 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r>
              <a:rPr lang="en-US"/>
              <a:t>Slide </a:t>
            </a:r>
            <a:fld id="{8E048402-9490-480C-B493-607B1E845ABA}" type="slidenum">
              <a:rPr lang="en-US"/>
              <a:pPr>
                <a:defRPr/>
              </a:pPr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2700905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304800"/>
            <a:ext cx="8229600" cy="609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219200"/>
            <a:ext cx="8229600" cy="490696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  <p:sp>
        <p:nvSpPr>
          <p:cNvPr id="1028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l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January 26, 2011</a:t>
            </a:r>
            <a:endParaRPr lang="en-US"/>
          </a:p>
        </p:txBody>
      </p:sp>
      <p:sp>
        <p:nvSpPr>
          <p:cNvPr id="1029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2895600" y="6324600"/>
            <a:ext cx="34290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 smtClean="0"/>
              <a:t>Recovery Metrics for RAMCloud</a:t>
            </a:r>
            <a:endParaRPr lang="en-US"/>
          </a:p>
        </p:txBody>
      </p:sp>
      <p:sp>
        <p:nvSpPr>
          <p:cNvPr id="1030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324600"/>
            <a:ext cx="2133600" cy="39687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000" smtClean="0">
                <a:solidFill>
                  <a:schemeClr val="bg2"/>
                </a:solidFill>
              </a:defRPr>
            </a:lvl1pPr>
          </a:lstStyle>
          <a:p>
            <a:pPr>
              <a:defRPr/>
            </a:pPr>
            <a:r>
              <a:rPr lang="en-US"/>
              <a:t>Slide </a:t>
            </a:r>
            <a:fld id="{E2162002-2512-45FD-82AF-2FE8F2E91859}" type="slidenum">
              <a:rPr lang="en-US"/>
              <a:pPr>
                <a:defRPr/>
              </a:pPr>
              <a:t>‹#›</a:t>
            </a:fld>
            <a:endParaRPr lang="en-US"/>
          </a:p>
        </p:txBody>
      </p:sp>
      <p:sp>
        <p:nvSpPr>
          <p:cNvPr id="1031" name="Line 9"/>
          <p:cNvSpPr>
            <a:spLocks noChangeShapeType="1"/>
          </p:cNvSpPr>
          <p:nvPr userDrawn="1"/>
        </p:nvSpPr>
        <p:spPr bwMode="auto">
          <a:xfrm>
            <a:off x="457200" y="889000"/>
            <a:ext cx="8229600" cy="0"/>
          </a:xfrm>
          <a:prstGeom prst="line">
            <a:avLst/>
          </a:prstGeom>
          <a:noFill/>
          <a:ln w="50800">
            <a:solidFill>
              <a:schemeClr val="accent2"/>
            </a:solidFill>
            <a:round/>
            <a:headEnd/>
            <a:tailEnd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/>
          <a:lstStyle/>
          <a:p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71" r:id="rId1"/>
    <p:sldLayoutId id="2147483661" r:id="rId2"/>
    <p:sldLayoutId id="2147483672" r:id="rId3"/>
    <p:sldLayoutId id="2147483662" r:id="rId4"/>
    <p:sldLayoutId id="2147483663" r:id="rId5"/>
    <p:sldLayoutId id="2147483664" r:id="rId6"/>
    <p:sldLayoutId id="2147483665" r:id="rId7"/>
    <p:sldLayoutId id="2147483666" r:id="rId8"/>
    <p:sldLayoutId id="2147483667" r:id="rId9"/>
    <p:sldLayoutId id="2147483668" r:id="rId10"/>
    <p:sldLayoutId id="2147483669" r:id="rId11"/>
    <p:sldLayoutId id="2147483670" r:id="rId12"/>
  </p:sldLayoutIdLst>
  <p:hf hdr="0"/>
  <p:txStyles>
    <p:titleStyle>
      <a:lvl1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3200" b="1">
          <a:solidFill>
            <a:srgbClr val="0050A0"/>
          </a:solidFill>
          <a:latin typeface="Verdana" pitchFamily="34" charset="0"/>
        </a:defRPr>
      </a:lvl9pPr>
    </p:titleStyle>
    <p:bodyStyle>
      <a:lvl1pPr marL="342900" indent="-342900" algn="l" rtl="0" eaLnBrk="0" fontAlgn="base" hangingPunct="0">
        <a:spcBef>
          <a:spcPct val="5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2400" b="1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>
          <a:solidFill>
            <a:schemeClr val="tx1"/>
          </a:solidFill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Font typeface="Wingdings" pitchFamily="2" charset="2"/>
        <a:buChar char="§"/>
        <a:defRPr sz="1600">
          <a:solidFill>
            <a:schemeClr val="tx1"/>
          </a:solidFill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accent2"/>
        </a:buClr>
        <a:buSzPct val="90000"/>
        <a:buFont typeface="Arial" charset="0"/>
        <a:buChar char="●"/>
        <a:defRPr sz="1600">
          <a:solidFill>
            <a:schemeClr val="tx1"/>
          </a:solidFill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74" name="Rectangle 2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pPr eaLnBrk="1" hangingPunct="1"/>
            <a:r>
              <a:rPr lang="en-US" dirty="0" smtClean="0"/>
              <a:t>Metrics for RAMCloud Recovery</a:t>
            </a:r>
          </a:p>
        </p:txBody>
      </p:sp>
      <p:sp>
        <p:nvSpPr>
          <p:cNvPr id="3075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952500" y="3429000"/>
            <a:ext cx="7239000" cy="1600200"/>
          </a:xfrm>
        </p:spPr>
        <p:txBody>
          <a:bodyPr/>
          <a:lstStyle/>
          <a:p>
            <a:pPr eaLnBrk="1" hangingPunct="1"/>
            <a:r>
              <a:rPr lang="en-US" sz="2200" dirty="0" smtClean="0"/>
              <a:t>John Ousterhout</a:t>
            </a:r>
            <a:endParaRPr lang="en-US" sz="2200" dirty="0" smtClean="0">
              <a:cs typeface="Arial" charset="0"/>
            </a:endParaRPr>
          </a:p>
          <a:p>
            <a:pPr eaLnBrk="1" hangingPunct="1">
              <a:lnSpc>
                <a:spcPct val="150000"/>
              </a:lnSpc>
            </a:pPr>
            <a:r>
              <a:rPr lang="en-US" sz="2200" dirty="0" smtClean="0"/>
              <a:t>Stanford University</a:t>
            </a:r>
          </a:p>
          <a:p>
            <a:pPr eaLnBrk="1" hangingPunct="1"/>
            <a:endParaRPr lang="en-US" sz="16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143000"/>
            <a:ext cx="8229600" cy="4983163"/>
          </a:xfrm>
        </p:spPr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Where is time being spent?</a:t>
            </a:r>
            <a:br>
              <a:rPr lang="en-US" dirty="0" smtClean="0">
                <a:solidFill>
                  <a:schemeClr val="tx2"/>
                </a:solidFill>
              </a:rPr>
            </a:br>
            <a:r>
              <a:rPr lang="en-US" dirty="0">
                <a:solidFill>
                  <a:schemeClr val="tx2"/>
                </a:solidFill>
              </a:rPr>
              <a:t>(</a:t>
            </a:r>
            <a:r>
              <a:rPr lang="en-US" dirty="0" smtClean="0">
                <a:solidFill>
                  <a:schemeClr val="tx2"/>
                </a:solidFill>
              </a:rPr>
              <a:t>% of recovery time in each major activity)</a:t>
            </a:r>
          </a:p>
          <a:p>
            <a:r>
              <a:rPr lang="en-US" dirty="0" smtClean="0"/>
              <a:t>Backup: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Disk: reading log data, writing new backup data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CPU: filtering logs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Network: transmitting logs to recovery masters,</a:t>
            </a:r>
            <a:br>
              <a:rPr lang="en-US" dirty="0" smtClean="0"/>
            </a:br>
            <a:r>
              <a:rPr lang="en-US" dirty="0" smtClean="0"/>
              <a:t>receiving new backup data</a:t>
            </a:r>
          </a:p>
          <a:p>
            <a:r>
              <a:rPr lang="en-US" dirty="0" smtClean="0"/>
              <a:t>Recovery masters: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CPU: processing incoming log data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Network: receiving log data, writing new backup data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26,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Recovery Metrics for 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10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Utilizations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6862646"/>
      </p:ext>
    </p:extLst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pPr>
              <a:spcBef>
                <a:spcPts val="300"/>
              </a:spcBef>
            </a:pPr>
            <a:r>
              <a:rPr lang="en-US" dirty="0" smtClean="0"/>
              <a:t>Stalls: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Master waiting for incoming log data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Master waiting to write new backup data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Backup delaying RPC response because segment not yet filtered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Disk reads delayed because disk busy writing</a:t>
            </a:r>
          </a:p>
          <a:p>
            <a:pPr lvl="1">
              <a:spcBef>
                <a:spcPts val="300"/>
              </a:spcBef>
            </a:pPr>
            <a:r>
              <a:rPr lang="en-US" dirty="0" smtClean="0"/>
              <a:t>Can’t send RPC because NIC busy</a:t>
            </a:r>
          </a:p>
          <a:p>
            <a:r>
              <a:rPr lang="en-US" dirty="0" smtClean="0"/>
              <a:t>Break out low-level factors if significant:</a:t>
            </a:r>
          </a:p>
          <a:p>
            <a:pPr lvl="1"/>
            <a:r>
              <a:rPr lang="en-US" dirty="0" err="1" smtClean="0"/>
              <a:t>Memcpy</a:t>
            </a:r>
            <a:r>
              <a:rPr lang="en-US" dirty="0" smtClean="0"/>
              <a:t> for master copying data into log</a:t>
            </a:r>
          </a:p>
          <a:p>
            <a:pPr lvl="1"/>
            <a:r>
              <a:rPr lang="en-US" dirty="0" err="1" smtClean="0"/>
              <a:t>Memcpy</a:t>
            </a:r>
            <a:r>
              <a:rPr lang="en-US" dirty="0" smtClean="0"/>
              <a:t> for backup copying filtered segment data</a:t>
            </a:r>
          </a:p>
          <a:p>
            <a:pPr lvl="1"/>
            <a:r>
              <a:rPr lang="en-US" dirty="0" smtClean="0"/>
              <a:t>…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26,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Recovery Metrics for 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11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Utilizations, cont’d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213053475"/>
      </p:ext>
    </p:extLst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en-US" dirty="0" smtClean="0">
                <a:solidFill>
                  <a:schemeClr val="tx2"/>
                </a:solidFill>
              </a:rPr>
              <a:t>How efficient are individual components/algorithms?</a:t>
            </a:r>
          </a:p>
          <a:p>
            <a:r>
              <a:rPr lang="en-US" dirty="0" smtClean="0"/>
              <a:t>Backups: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Disk read/write bandwidths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Network in/out bandwidths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RPCs/sec.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Filtering: bytes/sec., objects/sec.</a:t>
            </a:r>
          </a:p>
          <a:p>
            <a:r>
              <a:rPr lang="en-US" dirty="0" smtClean="0"/>
              <a:t>Masters: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Network in/out bandwidths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RPCs/sec.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Efficiency of concurrent RPCs</a:t>
            </a:r>
          </a:p>
          <a:p>
            <a:pPr lvl="1">
              <a:spcBef>
                <a:spcPts val="0"/>
              </a:spcBef>
            </a:pPr>
            <a:r>
              <a:rPr lang="en-US" dirty="0" smtClean="0"/>
              <a:t>Log processing: bytes/sec., objects/sec.</a:t>
            </a:r>
          </a:p>
          <a:p>
            <a:r>
              <a:rPr lang="en-US" dirty="0" smtClean="0"/>
              <a:t>Miscellaneous:</a:t>
            </a:r>
          </a:p>
          <a:p>
            <a:pPr lvl="1">
              <a:spcBef>
                <a:spcPts val="0"/>
              </a:spcBef>
            </a:pPr>
            <a:r>
              <a:rPr lang="en-US" dirty="0" err="1"/>
              <a:t>m</a:t>
            </a:r>
            <a:r>
              <a:rPr lang="en-US" dirty="0" err="1" smtClean="0"/>
              <a:t>emcpy</a:t>
            </a:r>
            <a:r>
              <a:rPr lang="en-US" dirty="0" smtClean="0"/>
              <a:t> bandwidth</a:t>
            </a:r>
            <a:endParaRPr lang="en-US" dirty="0" smtClean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26,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Recovery Metrics for 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Efficiency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7402532"/>
      </p:ext>
    </p:extLst>
  </p:cSld>
  <p:clrMapOvr>
    <a:masterClrMapping/>
  </p:clrMapOvr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066800"/>
            <a:ext cx="8229600" cy="5059363"/>
          </a:xfrm>
        </p:spPr>
        <p:txBody>
          <a:bodyPr/>
          <a:lstStyle/>
          <a:p>
            <a:r>
              <a:rPr lang="en-US" dirty="0" smtClean="0"/>
              <a:t>Total times:</a:t>
            </a:r>
          </a:p>
          <a:p>
            <a:pPr lvl="1"/>
            <a:r>
              <a:rPr lang="en-US" dirty="0" smtClean="0"/>
              <a:t>For entire recovery</a:t>
            </a:r>
          </a:p>
          <a:p>
            <a:pPr lvl="1"/>
            <a:r>
              <a:rPr lang="en-US" dirty="0" smtClean="0"/>
              <a:t>For each master to complete its recovery</a:t>
            </a:r>
          </a:p>
          <a:p>
            <a:r>
              <a:rPr lang="en-US" dirty="0" smtClean="0"/>
              <a:t>Total data volumes:</a:t>
            </a:r>
          </a:p>
          <a:p>
            <a:pPr lvl="1"/>
            <a:r>
              <a:rPr lang="en-US" dirty="0" smtClean="0"/>
              <a:t>Read by each backup from disk</a:t>
            </a:r>
          </a:p>
          <a:p>
            <a:pPr lvl="1"/>
            <a:r>
              <a:rPr lang="en-US" dirty="0" smtClean="0"/>
              <a:t>New data received by each server</a:t>
            </a:r>
          </a:p>
          <a:p>
            <a:pPr lvl="1"/>
            <a:r>
              <a:rPr lang="en-US" dirty="0" smtClean="0"/>
              <a:t>Total new data written to server log</a:t>
            </a:r>
          </a:p>
          <a:p>
            <a:pPr lvl="1"/>
            <a:r>
              <a:rPr lang="en-US" dirty="0" smtClean="0"/>
              <a:t>Total new live data after recovery</a:t>
            </a:r>
          </a:p>
          <a:p>
            <a:r>
              <a:rPr lang="en-US" dirty="0" smtClean="0"/>
              <a:t>Uniformity of filtering: how evenly does segment data divide between servers?</a:t>
            </a:r>
          </a:p>
          <a:p>
            <a:r>
              <a:rPr lang="en-US" dirty="0" smtClean="0"/>
              <a:t>Unexpected events:</a:t>
            </a:r>
          </a:p>
          <a:p>
            <a:pPr lvl="1"/>
            <a:r>
              <a:rPr lang="en-US" dirty="0" smtClean="0"/>
              <a:t>Reading secondary copies of segments</a:t>
            </a:r>
          </a:p>
          <a:p>
            <a:pPr lvl="1"/>
            <a:r>
              <a:rPr lang="en-US" dirty="0" smtClean="0"/>
              <a:t>Crashes of recovery masters/backups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26,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Recovery Metrics for RAMCloud</a:t>
            </a:r>
            <a:endParaRPr lang="en-US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13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Miscellaneous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93844935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Collect info separately on each master/backup</a:t>
            </a:r>
          </a:p>
          <a:p>
            <a:pPr lvl="1"/>
            <a:r>
              <a:rPr lang="en-US" dirty="0" smtClean="0"/>
              <a:t>Information applies to a single recovery</a:t>
            </a:r>
          </a:p>
          <a:p>
            <a:pPr lvl="1"/>
            <a:r>
              <a:rPr lang="en-US" dirty="0" smtClean="0"/>
              <a:t>Write to local log at end of recovery</a:t>
            </a:r>
          </a:p>
          <a:p>
            <a:r>
              <a:rPr lang="en-US" dirty="0" smtClean="0"/>
              <a:t>Coordinator collects data from each master/backup at the end of recovery</a:t>
            </a:r>
          </a:p>
          <a:p>
            <a:pPr lvl="1"/>
            <a:r>
              <a:rPr lang="en-US" dirty="0" smtClean="0"/>
              <a:t>Log raw data on coordinator</a:t>
            </a:r>
          </a:p>
          <a:p>
            <a:pPr lvl="1"/>
            <a:r>
              <a:rPr lang="en-US" dirty="0" smtClean="0"/>
              <a:t>Aggregate to generate overall statistics, such as:</a:t>
            </a:r>
          </a:p>
          <a:p>
            <a:pPr lvl="2"/>
            <a:r>
              <a:rPr lang="en-US" dirty="0" smtClean="0"/>
              <a:t>Overall utilizations</a:t>
            </a:r>
          </a:p>
          <a:p>
            <a:pPr lvl="2"/>
            <a:r>
              <a:rPr lang="en-US" dirty="0" smtClean="0"/>
              <a:t>Effective disk bandwidth (read/write) for the entire cluster</a:t>
            </a:r>
          </a:p>
          <a:p>
            <a:pPr lvl="2"/>
            <a:r>
              <a:rPr lang="en-US" dirty="0" smtClean="0"/>
              <a:t>Effective </a:t>
            </a:r>
            <a:r>
              <a:rPr lang="en-US" smtClean="0"/>
              <a:t>network bandwidth for entire cluster</a:t>
            </a:r>
            <a:endParaRPr lang="en-US" dirty="0" smtClean="0"/>
          </a:p>
          <a:p>
            <a:pPr lvl="2"/>
            <a:r>
              <a:rPr lang="en-US" dirty="0" smtClean="0"/>
              <a:t>Avg. disk utilization for backups reading log data</a:t>
            </a:r>
          </a:p>
          <a:p>
            <a:pPr lvl="2"/>
            <a:r>
              <a:rPr lang="en-US" dirty="0" smtClean="0"/>
              <a:t>Disk bandwidth on individual backups: avg., best, worst, </a:t>
            </a:r>
            <a:r>
              <a:rPr lang="en-US" dirty="0" err="1" smtClean="0"/>
              <a:t>std</a:t>
            </a:r>
            <a:r>
              <a:rPr lang="en-US" dirty="0" smtClean="0"/>
              <a:t> </a:t>
            </a:r>
            <a:r>
              <a:rPr lang="en-US" dirty="0" err="1" smtClean="0"/>
              <a:t>dev</a:t>
            </a:r>
            <a:endParaRPr lang="en-US" dirty="0" smtClean="0"/>
          </a:p>
          <a:p>
            <a:pPr lvl="1"/>
            <a:r>
              <a:rPr lang="en-US" dirty="0" smtClean="0"/>
              <a:t>Log aggregate info</a:t>
            </a:r>
          </a:p>
          <a:p>
            <a:pPr lvl="1"/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 26,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Recovery Metrics for 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14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Aggregation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834078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All data/changes appended to a log:</a:t>
            </a:r>
          </a:p>
          <a:p>
            <a:endParaRPr lang="en-US" dirty="0" smtClean="0"/>
          </a:p>
          <a:p>
            <a:endParaRPr lang="en-US" dirty="0" smtClean="0"/>
          </a:p>
          <a:p>
            <a:pPr>
              <a:spcBef>
                <a:spcPts val="0"/>
              </a:spcBef>
            </a:pPr>
            <a:r>
              <a:rPr lang="en-US" dirty="0" smtClean="0"/>
              <a:t>One log for each </a:t>
            </a:r>
            <a:r>
              <a:rPr lang="en-US" dirty="0" smtClean="0">
                <a:solidFill>
                  <a:schemeClr val="accent4"/>
                </a:solidFill>
              </a:rPr>
              <a:t>master </a:t>
            </a:r>
            <a:r>
              <a:rPr lang="en-US" dirty="0" smtClean="0"/>
              <a:t>(kept in DRAM)</a:t>
            </a:r>
          </a:p>
          <a:p>
            <a:r>
              <a:rPr lang="en-US" dirty="0" smtClean="0"/>
              <a:t>Log data is replicated on disk on 2+ </a:t>
            </a:r>
            <a:r>
              <a:rPr lang="en-US" dirty="0" smtClean="0">
                <a:solidFill>
                  <a:schemeClr val="accent4"/>
                </a:solidFill>
              </a:rPr>
              <a:t>backups</a:t>
            </a:r>
            <a:endParaRPr lang="en-US" dirty="0" smtClean="0"/>
          </a:p>
          <a:p>
            <a:r>
              <a:rPr lang="en-US" dirty="0" smtClean="0"/>
              <a:t>During recovery:</a:t>
            </a:r>
          </a:p>
          <a:p>
            <a:pPr lvl="1"/>
            <a:r>
              <a:rPr lang="en-US" dirty="0" smtClean="0"/>
              <a:t>Read data from disks on backups</a:t>
            </a:r>
          </a:p>
          <a:p>
            <a:pPr lvl="1"/>
            <a:r>
              <a:rPr lang="en-US" dirty="0" smtClean="0"/>
              <a:t>Replay log to recreate data on master</a:t>
            </a:r>
          </a:p>
          <a:p>
            <a:r>
              <a:rPr lang="en-US" dirty="0" smtClean="0"/>
              <a:t>Recovery must be fast: 1-2 seconds!</a:t>
            </a:r>
          </a:p>
          <a:p>
            <a:pPr lvl="1"/>
            <a:r>
              <a:rPr lang="en-US" dirty="0" smtClean="0"/>
              <a:t>Only one copy of data in DRAM</a:t>
            </a:r>
          </a:p>
          <a:p>
            <a:pPr lvl="1"/>
            <a:r>
              <a:rPr lang="en-US" dirty="0" smtClean="0"/>
              <a:t>Data unavailable until recovery completes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26,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Recovery Metrics for 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2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Logging/</a:t>
            </a:r>
            <a:r>
              <a:rPr lang="en-US" dirty="0"/>
              <a:t>R</a:t>
            </a:r>
            <a:r>
              <a:rPr lang="en-US" dirty="0" smtClean="0"/>
              <a:t>ecovery Basics</a:t>
            </a:r>
            <a:endParaRPr lang="en-US" dirty="0"/>
          </a:p>
        </p:txBody>
      </p:sp>
      <p:sp>
        <p:nvSpPr>
          <p:cNvPr id="54" name="Rectangle 53"/>
          <p:cNvSpPr/>
          <p:nvPr/>
        </p:nvSpPr>
        <p:spPr>
          <a:xfrm>
            <a:off x="1752600" y="1981200"/>
            <a:ext cx="3505200" cy="381000"/>
          </a:xfrm>
          <a:prstGeom prst="rect">
            <a:avLst/>
          </a:prstGeom>
          <a:gradFill flip="none" rotWithShape="1">
            <a:gsLst>
              <a:gs pos="0">
                <a:srgbClr val="6792DF"/>
              </a:gs>
              <a:gs pos="100000">
                <a:srgbClr val="C9D8F3"/>
              </a:gs>
            </a:gsLst>
            <a:lin ang="10800000" scaled="1"/>
            <a:tileRect/>
          </a:gra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44" name="Straight Connector 43"/>
          <p:cNvCxnSpPr/>
          <p:nvPr/>
        </p:nvCxnSpPr>
        <p:spPr>
          <a:xfrm>
            <a:off x="1752600" y="1981200"/>
            <a:ext cx="5181600" cy="0"/>
          </a:xfrm>
          <a:prstGeom prst="line">
            <a:avLst/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0" name="Straight Connector 49"/>
          <p:cNvCxnSpPr/>
          <p:nvPr/>
        </p:nvCxnSpPr>
        <p:spPr>
          <a:xfrm>
            <a:off x="1752600" y="2362200"/>
            <a:ext cx="5181600" cy="0"/>
          </a:xfrm>
          <a:prstGeom prst="line">
            <a:avLst/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52" name="Straight Connector 51"/>
          <p:cNvCxnSpPr/>
          <p:nvPr/>
        </p:nvCxnSpPr>
        <p:spPr>
          <a:xfrm>
            <a:off x="1752600" y="1981200"/>
            <a:ext cx="0" cy="381000"/>
          </a:xfrm>
          <a:prstGeom prst="line">
            <a:avLst/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55" name="Right Arrow 54"/>
          <p:cNvSpPr/>
          <p:nvPr/>
        </p:nvSpPr>
        <p:spPr>
          <a:xfrm>
            <a:off x="5334000" y="2019300"/>
            <a:ext cx="381000" cy="304800"/>
          </a:xfrm>
          <a:prstGeom prst="rightArrow">
            <a:avLst>
              <a:gd name="adj1" fmla="val 56316"/>
              <a:gd name="adj2" fmla="val 59474"/>
            </a:avLst>
          </a:prstGeom>
          <a:solidFill>
            <a:srgbClr val="4177D7"/>
          </a:solidFill>
          <a:ln w="3175">
            <a:solidFill>
              <a:schemeClr val="tx1"/>
            </a:solidFill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13" name="Straight Connector 12"/>
          <p:cNvCxnSpPr/>
          <p:nvPr/>
        </p:nvCxnSpPr>
        <p:spPr>
          <a:xfrm>
            <a:off x="1905000" y="1981200"/>
            <a:ext cx="0" cy="381000"/>
          </a:xfrm>
          <a:prstGeom prst="line">
            <a:avLst/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" name="Straight Connector 13"/>
          <p:cNvCxnSpPr/>
          <p:nvPr/>
        </p:nvCxnSpPr>
        <p:spPr>
          <a:xfrm>
            <a:off x="2286000" y="1981200"/>
            <a:ext cx="0" cy="381000"/>
          </a:xfrm>
          <a:prstGeom prst="line">
            <a:avLst/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" name="Straight Connector 14"/>
          <p:cNvCxnSpPr/>
          <p:nvPr/>
        </p:nvCxnSpPr>
        <p:spPr>
          <a:xfrm>
            <a:off x="2362200" y="1981200"/>
            <a:ext cx="0" cy="381000"/>
          </a:xfrm>
          <a:prstGeom prst="line">
            <a:avLst/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" name="Straight Connector 15"/>
          <p:cNvCxnSpPr/>
          <p:nvPr/>
        </p:nvCxnSpPr>
        <p:spPr>
          <a:xfrm>
            <a:off x="2438400" y="1981200"/>
            <a:ext cx="0" cy="381000"/>
          </a:xfrm>
          <a:prstGeom prst="line">
            <a:avLst/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" name="Straight Connector 16"/>
          <p:cNvCxnSpPr/>
          <p:nvPr/>
        </p:nvCxnSpPr>
        <p:spPr>
          <a:xfrm>
            <a:off x="2819400" y="1981200"/>
            <a:ext cx="0" cy="381000"/>
          </a:xfrm>
          <a:prstGeom prst="line">
            <a:avLst/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" name="Straight Connector 17"/>
          <p:cNvCxnSpPr/>
          <p:nvPr/>
        </p:nvCxnSpPr>
        <p:spPr>
          <a:xfrm>
            <a:off x="2971800" y="1981200"/>
            <a:ext cx="0" cy="381000"/>
          </a:xfrm>
          <a:prstGeom prst="line">
            <a:avLst/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" name="Straight Connector 18"/>
          <p:cNvCxnSpPr/>
          <p:nvPr/>
        </p:nvCxnSpPr>
        <p:spPr>
          <a:xfrm>
            <a:off x="3505200" y="1981200"/>
            <a:ext cx="0" cy="381000"/>
          </a:xfrm>
          <a:prstGeom prst="line">
            <a:avLst/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0" name="Straight Connector 19"/>
          <p:cNvCxnSpPr/>
          <p:nvPr/>
        </p:nvCxnSpPr>
        <p:spPr>
          <a:xfrm>
            <a:off x="3534906" y="1981200"/>
            <a:ext cx="0" cy="381000"/>
          </a:xfrm>
          <a:prstGeom prst="line">
            <a:avLst/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1" name="Straight Connector 20"/>
          <p:cNvCxnSpPr/>
          <p:nvPr/>
        </p:nvCxnSpPr>
        <p:spPr>
          <a:xfrm>
            <a:off x="3657600" y="1981200"/>
            <a:ext cx="0" cy="381000"/>
          </a:xfrm>
          <a:prstGeom prst="line">
            <a:avLst/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2" name="Straight Connector 21"/>
          <p:cNvCxnSpPr/>
          <p:nvPr/>
        </p:nvCxnSpPr>
        <p:spPr>
          <a:xfrm>
            <a:off x="3702804" y="1981200"/>
            <a:ext cx="0" cy="381000"/>
          </a:xfrm>
          <a:prstGeom prst="line">
            <a:avLst/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3" name="Straight Connector 22"/>
          <p:cNvCxnSpPr/>
          <p:nvPr/>
        </p:nvCxnSpPr>
        <p:spPr>
          <a:xfrm>
            <a:off x="3749298" y="1981200"/>
            <a:ext cx="0" cy="381000"/>
          </a:xfrm>
          <a:prstGeom prst="line">
            <a:avLst/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4" name="Straight Connector 23"/>
          <p:cNvCxnSpPr/>
          <p:nvPr/>
        </p:nvCxnSpPr>
        <p:spPr>
          <a:xfrm>
            <a:off x="4038600" y="1981200"/>
            <a:ext cx="0" cy="381000"/>
          </a:xfrm>
          <a:prstGeom prst="line">
            <a:avLst/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5" name="Straight Connector 24"/>
          <p:cNvCxnSpPr/>
          <p:nvPr/>
        </p:nvCxnSpPr>
        <p:spPr>
          <a:xfrm>
            <a:off x="4572000" y="1981200"/>
            <a:ext cx="0" cy="381000"/>
          </a:xfrm>
          <a:prstGeom prst="line">
            <a:avLst/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6" name="Straight Connector 25"/>
          <p:cNvCxnSpPr/>
          <p:nvPr/>
        </p:nvCxnSpPr>
        <p:spPr>
          <a:xfrm>
            <a:off x="4648200" y="1981200"/>
            <a:ext cx="0" cy="381000"/>
          </a:xfrm>
          <a:prstGeom prst="line">
            <a:avLst/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7" name="Straight Connector 26"/>
          <p:cNvCxnSpPr/>
          <p:nvPr/>
        </p:nvCxnSpPr>
        <p:spPr>
          <a:xfrm>
            <a:off x="4800600" y="1981200"/>
            <a:ext cx="0" cy="381000"/>
          </a:xfrm>
          <a:prstGeom prst="line">
            <a:avLst/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8" name="Straight Connector 27"/>
          <p:cNvCxnSpPr/>
          <p:nvPr/>
        </p:nvCxnSpPr>
        <p:spPr>
          <a:xfrm>
            <a:off x="4953000" y="1981200"/>
            <a:ext cx="0" cy="381000"/>
          </a:xfrm>
          <a:prstGeom prst="line">
            <a:avLst/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29" name="Straight Connector 28"/>
          <p:cNvCxnSpPr/>
          <p:nvPr/>
        </p:nvCxnSpPr>
        <p:spPr>
          <a:xfrm>
            <a:off x="5257800" y="1981200"/>
            <a:ext cx="0" cy="381000"/>
          </a:xfrm>
          <a:prstGeom prst="line">
            <a:avLst/>
          </a:prstGeom>
          <a:ln w="19050" cap="rnd">
            <a:solidFill>
              <a:schemeClr val="tx2"/>
            </a:solidFill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46620380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528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295400"/>
            <a:ext cx="8229600" cy="4830763"/>
          </a:xfrm>
        </p:spPr>
        <p:txBody>
          <a:bodyPr/>
          <a:lstStyle/>
          <a:p>
            <a:r>
              <a:rPr lang="en-US" dirty="0" smtClean="0"/>
              <a:t>Master chooses backups statically</a:t>
            </a:r>
          </a:p>
          <a:p>
            <a:pPr lvl="1"/>
            <a:r>
              <a:rPr lang="en-US" dirty="0" smtClean="0"/>
              <a:t>Each backup stores entire log for master</a:t>
            </a:r>
            <a:endParaRPr lang="en-US" dirty="0"/>
          </a:p>
          <a:p>
            <a:r>
              <a:rPr lang="en-US" dirty="0" smtClean="0"/>
              <a:t>Crash recovery:</a:t>
            </a:r>
          </a:p>
          <a:p>
            <a:pPr lvl="1"/>
            <a:r>
              <a:rPr lang="en-US" dirty="0" smtClean="0"/>
              <a:t>Choose recovery master</a:t>
            </a:r>
          </a:p>
          <a:p>
            <a:pPr lvl="1"/>
            <a:r>
              <a:rPr lang="en-US" dirty="0" smtClean="0"/>
              <a:t>Backups read log info from disk</a:t>
            </a:r>
          </a:p>
          <a:p>
            <a:pPr lvl="1"/>
            <a:r>
              <a:rPr lang="en-US" dirty="0" smtClean="0"/>
              <a:t>Transfer logs to recovery master</a:t>
            </a:r>
          </a:p>
          <a:p>
            <a:pPr lvl="1"/>
            <a:r>
              <a:rPr lang="en-US" dirty="0" smtClean="0"/>
              <a:t>Recovery master replays log</a:t>
            </a:r>
          </a:p>
          <a:p>
            <a:r>
              <a:rPr lang="en-US" dirty="0" smtClean="0"/>
              <a:t>First bottleneck: disk bandwidth:</a:t>
            </a:r>
          </a:p>
          <a:p>
            <a:pPr lvl="1"/>
            <a:r>
              <a:rPr lang="en-US" dirty="0" smtClean="0"/>
              <a:t>64 GB / 2 backups / 100 MB/sec/disk</a:t>
            </a:r>
            <a:br>
              <a:rPr lang="en-US" dirty="0" smtClean="0"/>
            </a:br>
            <a:r>
              <a:rPr lang="en-US" dirty="0" smtClean="0"/>
              <a:t>≈ </a:t>
            </a:r>
            <a:r>
              <a:rPr lang="en-US" dirty="0" smtClean="0">
                <a:solidFill>
                  <a:schemeClr val="accent4"/>
                </a:solidFill>
              </a:rPr>
              <a:t>320 </a:t>
            </a:r>
            <a:r>
              <a:rPr lang="en-US" dirty="0" smtClean="0">
                <a:solidFill>
                  <a:schemeClr val="accent4"/>
                </a:solidFill>
              </a:rPr>
              <a:t>seconds</a:t>
            </a:r>
          </a:p>
          <a:p>
            <a:r>
              <a:rPr lang="en-US" dirty="0" smtClean="0"/>
              <a:t>Solution: more disks (more backups)</a:t>
            </a:r>
          </a:p>
        </p:txBody>
      </p:sp>
      <p:sp>
        <p:nvSpPr>
          <p:cNvPr id="6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26, 2011</a:t>
            </a:r>
            <a:endParaRPr lang="en-US"/>
          </a:p>
        </p:txBody>
      </p:sp>
      <p:sp>
        <p:nvSpPr>
          <p:cNvPr id="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dirty="0" smtClean="0"/>
              <a:t>Recovery Metrics for RAMCloud</a:t>
            </a:r>
            <a:endParaRPr lang="en-US" dirty="0"/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 dirty="0"/>
              <a:t>Slide </a:t>
            </a:r>
            <a:fld id="{9A6EB875-1A3F-4778-8273-9501628D5B97}" type="slidenum">
              <a:rPr lang="en-US"/>
              <a:pPr/>
              <a:t>3</a:t>
            </a:fld>
            <a:endParaRPr lang="en-US" dirty="0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Recovery, First Try</a:t>
            </a:r>
          </a:p>
        </p:txBody>
      </p:sp>
      <p:sp>
        <p:nvSpPr>
          <p:cNvPr id="2" name="Rounded Rectangle 1"/>
          <p:cNvSpPr/>
          <p:nvPr/>
        </p:nvSpPr>
        <p:spPr>
          <a:xfrm>
            <a:off x="7086600" y="2209800"/>
            <a:ext cx="609600" cy="4953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3" name="TextBox 2"/>
          <p:cNvSpPr txBox="1"/>
          <p:nvPr/>
        </p:nvSpPr>
        <p:spPr>
          <a:xfrm>
            <a:off x="6838204" y="1600200"/>
            <a:ext cx="11063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204B98"/>
                </a:solidFill>
              </a:rPr>
              <a:t>Recovery</a:t>
            </a:r>
            <a:br>
              <a:rPr lang="en-US" sz="1600" b="1" dirty="0" smtClean="0">
                <a:solidFill>
                  <a:srgbClr val="204B98"/>
                </a:solidFill>
              </a:rPr>
            </a:br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grpSp>
        <p:nvGrpSpPr>
          <p:cNvPr id="14" name="Group 13"/>
          <p:cNvGrpSpPr/>
          <p:nvPr/>
        </p:nvGrpSpPr>
        <p:grpSpPr>
          <a:xfrm>
            <a:off x="6553200" y="3352800"/>
            <a:ext cx="609600" cy="936625"/>
            <a:chOff x="6553200" y="3581400"/>
            <a:chExt cx="609600" cy="936625"/>
          </a:xfrm>
        </p:grpSpPr>
        <p:grpSp>
          <p:nvGrpSpPr>
            <p:cNvPr id="225319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225320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21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22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5323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67" name="Rounded Rectangle 66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225324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77" name="TextBox 76"/>
          <p:cNvSpPr txBox="1"/>
          <p:nvPr/>
        </p:nvSpPr>
        <p:spPr>
          <a:xfrm>
            <a:off x="6882735" y="4343400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b="1" dirty="0" smtClean="0">
                <a:solidFill>
                  <a:srgbClr val="006C00"/>
                </a:solidFill>
              </a:rPr>
              <a:t>Backups</a:t>
            </a:r>
            <a:endParaRPr lang="en-US" sz="1600" b="1" dirty="0">
              <a:solidFill>
                <a:srgbClr val="006C00"/>
              </a:solidFill>
            </a:endParaRPr>
          </a:p>
        </p:txBody>
      </p:sp>
      <p:sp>
        <p:nvSpPr>
          <p:cNvPr id="11" name="Freeform 10"/>
          <p:cNvSpPr/>
          <p:nvPr/>
        </p:nvSpPr>
        <p:spPr>
          <a:xfrm>
            <a:off x="6860583" y="2705100"/>
            <a:ext cx="395207" cy="647700"/>
          </a:xfrm>
          <a:custGeom>
            <a:avLst/>
            <a:gdLst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395207"/>
              <a:gd name="connsiteY0" fmla="*/ 643180 h 643180"/>
              <a:gd name="connsiteX1" fmla="*/ 395207 w 395207"/>
              <a:gd name="connsiteY1" fmla="*/ 0 h 643180"/>
              <a:gd name="connsiteX0" fmla="*/ 0 w 395207"/>
              <a:gd name="connsiteY0" fmla="*/ 643180 h 643180"/>
              <a:gd name="connsiteX1" fmla="*/ 395207 w 395207"/>
              <a:gd name="connsiteY1" fmla="*/ 0 h 643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5207" h="643180">
                <a:moveTo>
                  <a:pt x="0" y="643180"/>
                </a:moveTo>
                <a:cubicBezTo>
                  <a:pt x="1937" y="136901"/>
                  <a:pt x="391333" y="397790"/>
                  <a:pt x="395207" y="0"/>
                </a:cubicBezTo>
              </a:path>
            </a:pathLst>
          </a:custGeom>
          <a:ln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86" name="Freeform 85"/>
          <p:cNvSpPr/>
          <p:nvPr/>
        </p:nvSpPr>
        <p:spPr>
          <a:xfrm flipH="1">
            <a:off x="7529593" y="2705100"/>
            <a:ext cx="395207" cy="647700"/>
          </a:xfrm>
          <a:custGeom>
            <a:avLst/>
            <a:gdLst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402956"/>
              <a:gd name="connsiteY0" fmla="*/ 619933 h 619933"/>
              <a:gd name="connsiteX1" fmla="*/ 402956 w 402956"/>
              <a:gd name="connsiteY1" fmla="*/ 0 h 619933"/>
              <a:gd name="connsiteX0" fmla="*/ 0 w 395207"/>
              <a:gd name="connsiteY0" fmla="*/ 643180 h 643180"/>
              <a:gd name="connsiteX1" fmla="*/ 395207 w 395207"/>
              <a:gd name="connsiteY1" fmla="*/ 0 h 643180"/>
              <a:gd name="connsiteX0" fmla="*/ 0 w 395207"/>
              <a:gd name="connsiteY0" fmla="*/ 643180 h 643180"/>
              <a:gd name="connsiteX1" fmla="*/ 395207 w 395207"/>
              <a:gd name="connsiteY1" fmla="*/ 0 h 643180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395207" h="643180">
                <a:moveTo>
                  <a:pt x="0" y="643180"/>
                </a:moveTo>
                <a:cubicBezTo>
                  <a:pt x="1937" y="136901"/>
                  <a:pt x="391333" y="397790"/>
                  <a:pt x="395207" y="0"/>
                </a:cubicBezTo>
              </a:path>
            </a:pathLst>
          </a:custGeom>
          <a:ln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90" name="Group 89"/>
          <p:cNvGrpSpPr/>
          <p:nvPr/>
        </p:nvGrpSpPr>
        <p:grpSpPr>
          <a:xfrm>
            <a:off x="7620000" y="3352800"/>
            <a:ext cx="609600" cy="936625"/>
            <a:chOff x="6553200" y="3581400"/>
            <a:chExt cx="609600" cy="936625"/>
          </a:xfrm>
        </p:grpSpPr>
        <p:grpSp>
          <p:nvGrpSpPr>
            <p:cNvPr id="91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94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5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6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7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2" name="Rounded Rectangle 91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93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</p:spTree>
    <p:extLst>
      <p:ext uri="{BB962C8B-B14F-4D97-AF65-F5344CB8AC3E}">
        <p14:creationId xmlns:p14="http://schemas.microsoft.com/office/powerpoint/2010/main" val="203103809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2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r>
              <a:rPr lang="en-US" smtClean="0"/>
              <a:t>January 26, 2011</a:t>
            </a:r>
            <a:endParaRPr lang="en-US"/>
          </a:p>
        </p:txBody>
      </p:sp>
      <p:sp>
        <p:nvSpPr>
          <p:cNvPr id="63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r>
              <a:rPr lang="en-US" smtClean="0"/>
              <a:t>Recovery Metrics for RAMCloud</a:t>
            </a:r>
            <a:endParaRPr lang="en-US"/>
          </a:p>
        </p:txBody>
      </p:sp>
      <p:sp>
        <p:nvSpPr>
          <p:cNvPr id="64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r>
              <a:rPr lang="en-US"/>
              <a:t>Slide </a:t>
            </a:r>
            <a:fld id="{9A6EB875-1A3F-4778-8273-9501628D5B97}" type="slidenum">
              <a:rPr lang="en-US"/>
              <a:pPr/>
              <a:t>4</a:t>
            </a:fld>
            <a:endParaRPr lang="en-US"/>
          </a:p>
        </p:txBody>
      </p:sp>
      <p:sp>
        <p:nvSpPr>
          <p:cNvPr id="22528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Recovery, </a:t>
            </a:r>
            <a:r>
              <a:rPr lang="en-US" dirty="0" smtClean="0"/>
              <a:t>Second </a:t>
            </a:r>
            <a:r>
              <a:rPr lang="en-US" dirty="0"/>
              <a:t>Try</a:t>
            </a:r>
          </a:p>
        </p:txBody>
      </p:sp>
      <p:sp>
        <p:nvSpPr>
          <p:cNvPr id="2252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457200" y="1219200"/>
            <a:ext cx="8229600" cy="3048000"/>
          </a:xfrm>
        </p:spPr>
        <p:txBody>
          <a:bodyPr/>
          <a:lstStyle/>
          <a:p>
            <a:r>
              <a:rPr lang="en-US" dirty="0" smtClean="0"/>
              <a:t>Scatter logs:</a:t>
            </a:r>
          </a:p>
          <a:p>
            <a:pPr lvl="1"/>
            <a:r>
              <a:rPr lang="en-US" dirty="0" smtClean="0"/>
              <a:t>Each log divided into 8MB </a:t>
            </a:r>
            <a:r>
              <a:rPr lang="en-US" dirty="0" smtClean="0">
                <a:solidFill>
                  <a:schemeClr val="accent4"/>
                </a:solidFill>
              </a:rPr>
              <a:t>segments</a:t>
            </a:r>
          </a:p>
          <a:p>
            <a:pPr lvl="1"/>
            <a:r>
              <a:rPr lang="en-US" dirty="0" smtClean="0"/>
              <a:t>Master chooses different backups for each segment (randomly)</a:t>
            </a:r>
          </a:p>
          <a:p>
            <a:pPr lvl="1"/>
            <a:r>
              <a:rPr lang="en-US" dirty="0" smtClean="0"/>
              <a:t>Segments scattered across all servers in the cluster</a:t>
            </a:r>
          </a:p>
          <a:p>
            <a:r>
              <a:rPr lang="en-US" dirty="0" smtClean="0"/>
              <a:t>Crash recovery:</a:t>
            </a:r>
          </a:p>
          <a:p>
            <a:pPr lvl="1"/>
            <a:r>
              <a:rPr lang="en-US" dirty="0" smtClean="0"/>
              <a:t>All backups read from disk in parallel</a:t>
            </a:r>
          </a:p>
          <a:p>
            <a:pPr lvl="1"/>
            <a:r>
              <a:rPr lang="en-US" dirty="0" smtClean="0"/>
              <a:t>Transmit data over network to recovery master</a:t>
            </a:r>
          </a:p>
        </p:txBody>
      </p:sp>
      <p:sp>
        <p:nvSpPr>
          <p:cNvPr id="65" name="Rounded Rectangle 64"/>
          <p:cNvSpPr/>
          <p:nvPr/>
        </p:nvSpPr>
        <p:spPr>
          <a:xfrm>
            <a:off x="4343400" y="4191000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66" name="TextBox 65"/>
          <p:cNvSpPr txBox="1"/>
          <p:nvPr/>
        </p:nvSpPr>
        <p:spPr>
          <a:xfrm>
            <a:off x="3237007" y="4146262"/>
            <a:ext cx="11063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204B98"/>
                </a:solidFill>
              </a:rPr>
              <a:t>Recovery</a:t>
            </a:r>
            <a:br>
              <a:rPr lang="en-US" sz="1600" b="1" dirty="0" smtClean="0">
                <a:solidFill>
                  <a:srgbClr val="204B98"/>
                </a:solidFill>
              </a:rPr>
            </a:br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grpSp>
        <p:nvGrpSpPr>
          <p:cNvPr id="68" name="Group 39"/>
          <p:cNvGrpSpPr>
            <a:grpSpLocks/>
          </p:cNvGrpSpPr>
          <p:nvPr/>
        </p:nvGrpSpPr>
        <p:grpSpPr bwMode="auto">
          <a:xfrm>
            <a:off x="4419600" y="5943600"/>
            <a:ext cx="457200" cy="327025"/>
            <a:chOff x="3744" y="1584"/>
            <a:chExt cx="336" cy="240"/>
          </a:xfrm>
        </p:grpSpPr>
        <p:sp>
          <p:nvSpPr>
            <p:cNvPr id="71" name="Oval 40"/>
            <p:cNvSpPr>
              <a:spLocks noChangeArrowheads="1"/>
            </p:cNvSpPr>
            <p:nvPr/>
          </p:nvSpPr>
          <p:spPr bwMode="auto">
            <a:xfrm>
              <a:off x="3744" y="1728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2" name="Oval 41"/>
            <p:cNvSpPr>
              <a:spLocks noChangeArrowheads="1"/>
            </p:cNvSpPr>
            <p:nvPr/>
          </p:nvSpPr>
          <p:spPr bwMode="auto">
            <a:xfrm>
              <a:off x="3744" y="1680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3" name="Oval 42"/>
            <p:cNvSpPr>
              <a:spLocks noChangeArrowheads="1"/>
            </p:cNvSpPr>
            <p:nvPr/>
          </p:nvSpPr>
          <p:spPr bwMode="auto">
            <a:xfrm>
              <a:off x="3744" y="1632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74" name="Oval 43"/>
            <p:cNvSpPr>
              <a:spLocks noChangeArrowheads="1"/>
            </p:cNvSpPr>
            <p:nvPr/>
          </p:nvSpPr>
          <p:spPr bwMode="auto">
            <a:xfrm>
              <a:off x="3744" y="1584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69" name="Rounded Rectangle 68"/>
          <p:cNvSpPr/>
          <p:nvPr/>
        </p:nvSpPr>
        <p:spPr>
          <a:xfrm>
            <a:off x="4343400" y="5329981"/>
            <a:ext cx="609600" cy="461219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70" name="AutoShape 44"/>
          <p:cNvSpPr>
            <a:spLocks noChangeArrowheads="1"/>
          </p:cNvSpPr>
          <p:nvPr/>
        </p:nvSpPr>
        <p:spPr bwMode="auto">
          <a:xfrm>
            <a:off x="4495800" y="5748203"/>
            <a:ext cx="304800" cy="276225"/>
          </a:xfrm>
          <a:prstGeom prst="upArrow">
            <a:avLst>
              <a:gd name="adj1" fmla="val 50000"/>
              <a:gd name="adj2" fmla="val 58046"/>
            </a:avLst>
          </a:prstGeom>
          <a:solidFill>
            <a:srgbClr val="F4DEC8"/>
          </a:solidFill>
          <a:ln w="12700" algn="ctr">
            <a:solidFill>
              <a:srgbClr val="90561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75" name="TextBox 74"/>
          <p:cNvSpPr txBox="1"/>
          <p:nvPr/>
        </p:nvSpPr>
        <p:spPr>
          <a:xfrm>
            <a:off x="791337" y="5270212"/>
            <a:ext cx="103746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6C00"/>
                </a:solidFill>
              </a:rPr>
              <a:t>~1000</a:t>
            </a:r>
            <a:br>
              <a:rPr lang="en-US" sz="1600" b="1" dirty="0" smtClean="0">
                <a:solidFill>
                  <a:srgbClr val="006C00"/>
                </a:solidFill>
              </a:rPr>
            </a:br>
            <a:r>
              <a:rPr lang="en-US" sz="1600" b="1" dirty="0" smtClean="0">
                <a:solidFill>
                  <a:srgbClr val="006C00"/>
                </a:solidFill>
              </a:rPr>
              <a:t>Backups</a:t>
            </a:r>
            <a:endParaRPr lang="en-US" sz="1600" b="1" dirty="0">
              <a:solidFill>
                <a:srgbClr val="006C00"/>
              </a:solidFill>
            </a:endParaRPr>
          </a:p>
        </p:txBody>
      </p:sp>
      <p:grpSp>
        <p:nvGrpSpPr>
          <p:cNvPr id="78" name="Group 77"/>
          <p:cNvGrpSpPr/>
          <p:nvPr/>
        </p:nvGrpSpPr>
        <p:grpSpPr>
          <a:xfrm>
            <a:off x="6019800" y="5334000"/>
            <a:ext cx="609600" cy="936625"/>
            <a:chOff x="6553200" y="3581400"/>
            <a:chExt cx="609600" cy="936625"/>
          </a:xfrm>
        </p:grpSpPr>
        <p:grpSp>
          <p:nvGrpSpPr>
            <p:cNvPr id="79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82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3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4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85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0" name="Rounded Rectangle 79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81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86" name="Group 85"/>
          <p:cNvGrpSpPr/>
          <p:nvPr/>
        </p:nvGrpSpPr>
        <p:grpSpPr>
          <a:xfrm>
            <a:off x="5181600" y="5334000"/>
            <a:ext cx="609600" cy="936625"/>
            <a:chOff x="6553200" y="3581400"/>
            <a:chExt cx="609600" cy="936625"/>
          </a:xfrm>
        </p:grpSpPr>
        <p:grpSp>
          <p:nvGrpSpPr>
            <p:cNvPr id="87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90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1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2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3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88" name="Rounded Rectangle 87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89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94" name="Group 93"/>
          <p:cNvGrpSpPr/>
          <p:nvPr/>
        </p:nvGrpSpPr>
        <p:grpSpPr>
          <a:xfrm>
            <a:off x="6858000" y="5334000"/>
            <a:ext cx="609600" cy="936625"/>
            <a:chOff x="6553200" y="3581400"/>
            <a:chExt cx="609600" cy="936625"/>
          </a:xfrm>
        </p:grpSpPr>
        <p:grpSp>
          <p:nvGrpSpPr>
            <p:cNvPr id="95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98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99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0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1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96" name="Rounded Rectangle 95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97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02" name="Group 101"/>
          <p:cNvGrpSpPr/>
          <p:nvPr/>
        </p:nvGrpSpPr>
        <p:grpSpPr>
          <a:xfrm>
            <a:off x="3505200" y="5334000"/>
            <a:ext cx="609600" cy="936625"/>
            <a:chOff x="6553200" y="3581400"/>
            <a:chExt cx="609600" cy="936625"/>
          </a:xfrm>
        </p:grpSpPr>
        <p:grpSp>
          <p:nvGrpSpPr>
            <p:cNvPr id="103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106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7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8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09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04" name="Rounded Rectangle 103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105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0" name="Group 109"/>
          <p:cNvGrpSpPr/>
          <p:nvPr/>
        </p:nvGrpSpPr>
        <p:grpSpPr>
          <a:xfrm>
            <a:off x="2667000" y="5334000"/>
            <a:ext cx="609600" cy="936625"/>
            <a:chOff x="6553200" y="3581400"/>
            <a:chExt cx="609600" cy="936625"/>
          </a:xfrm>
        </p:grpSpPr>
        <p:grpSp>
          <p:nvGrpSpPr>
            <p:cNvPr id="111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114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5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6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17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2" name="Rounded Rectangle 111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113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118" name="Group 117"/>
          <p:cNvGrpSpPr/>
          <p:nvPr/>
        </p:nvGrpSpPr>
        <p:grpSpPr>
          <a:xfrm>
            <a:off x="1828800" y="5334000"/>
            <a:ext cx="609600" cy="936625"/>
            <a:chOff x="6553200" y="3581400"/>
            <a:chExt cx="609600" cy="936625"/>
          </a:xfrm>
        </p:grpSpPr>
        <p:grpSp>
          <p:nvGrpSpPr>
            <p:cNvPr id="119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122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3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4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5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20" name="Rounded Rectangle 119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121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5" name="Straight Connector 4"/>
          <p:cNvCxnSpPr>
            <a:stCxn id="69" idx="0"/>
            <a:endCxn id="65" idx="2"/>
          </p:cNvCxnSpPr>
          <p:nvPr/>
        </p:nvCxnSpPr>
        <p:spPr>
          <a:xfrm flipV="1">
            <a:off x="4648200" y="4648200"/>
            <a:ext cx="0" cy="681781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/>
          <p:nvPr/>
        </p:nvCxnSpPr>
        <p:spPr>
          <a:xfrm>
            <a:off x="5486400" y="5101025"/>
            <a:ext cx="0" cy="232975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1" name="Straight Connector 150"/>
          <p:cNvCxnSpPr/>
          <p:nvPr/>
        </p:nvCxnSpPr>
        <p:spPr>
          <a:xfrm>
            <a:off x="2133600" y="4953000"/>
            <a:ext cx="0" cy="38100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0" name="Straight Connector 29"/>
          <p:cNvCxnSpPr/>
          <p:nvPr/>
        </p:nvCxnSpPr>
        <p:spPr>
          <a:xfrm>
            <a:off x="2133600" y="4953000"/>
            <a:ext cx="2286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/>
          <p:nvPr/>
        </p:nvCxnSpPr>
        <p:spPr>
          <a:xfrm>
            <a:off x="2971800" y="5029200"/>
            <a:ext cx="1524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/>
          <p:nvPr/>
        </p:nvCxnSpPr>
        <p:spPr>
          <a:xfrm>
            <a:off x="3810000" y="5105400"/>
            <a:ext cx="762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/>
          <p:nvPr/>
        </p:nvCxnSpPr>
        <p:spPr>
          <a:xfrm>
            <a:off x="6324600" y="5024825"/>
            <a:ext cx="0" cy="309175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/>
          <p:nvPr/>
        </p:nvCxnSpPr>
        <p:spPr>
          <a:xfrm>
            <a:off x="2971800" y="5029200"/>
            <a:ext cx="0" cy="309175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5" name="Straight Connector 174"/>
          <p:cNvCxnSpPr/>
          <p:nvPr/>
        </p:nvCxnSpPr>
        <p:spPr>
          <a:xfrm>
            <a:off x="3810000" y="5105400"/>
            <a:ext cx="0" cy="232975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7" name="Straight Connector 176"/>
          <p:cNvCxnSpPr/>
          <p:nvPr/>
        </p:nvCxnSpPr>
        <p:spPr>
          <a:xfrm>
            <a:off x="7162800" y="4953000"/>
            <a:ext cx="0" cy="38100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/>
          <p:nvPr/>
        </p:nvCxnSpPr>
        <p:spPr>
          <a:xfrm>
            <a:off x="4724400" y="5105400"/>
            <a:ext cx="762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9" name="Straight Connector 178"/>
          <p:cNvCxnSpPr/>
          <p:nvPr/>
        </p:nvCxnSpPr>
        <p:spPr>
          <a:xfrm>
            <a:off x="4800600" y="5029200"/>
            <a:ext cx="1524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/>
          <p:nvPr/>
        </p:nvCxnSpPr>
        <p:spPr>
          <a:xfrm>
            <a:off x="4876800" y="4953000"/>
            <a:ext cx="2286000" cy="0"/>
          </a:xfrm>
          <a:prstGeom prst="line">
            <a:avLst/>
          </a:prstGeom>
          <a:ln cap="rnd">
            <a:headEnd type="none" w="med" len="med"/>
            <a:tailEnd type="none" w="med" len="med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3" name="Straight Connector 42"/>
          <p:cNvCxnSpPr/>
          <p:nvPr/>
        </p:nvCxnSpPr>
        <p:spPr>
          <a:xfrm flipV="1">
            <a:off x="4419600" y="4648200"/>
            <a:ext cx="0" cy="304800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5" name="Straight Connector 44"/>
          <p:cNvCxnSpPr/>
          <p:nvPr/>
        </p:nvCxnSpPr>
        <p:spPr>
          <a:xfrm flipV="1">
            <a:off x="4495800" y="4648200"/>
            <a:ext cx="0" cy="376625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7" name="Straight Connector 46"/>
          <p:cNvCxnSpPr/>
          <p:nvPr/>
        </p:nvCxnSpPr>
        <p:spPr>
          <a:xfrm flipV="1">
            <a:off x="4572000" y="4648200"/>
            <a:ext cx="0" cy="448375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9" name="Straight Connector 188"/>
          <p:cNvCxnSpPr/>
          <p:nvPr/>
        </p:nvCxnSpPr>
        <p:spPr>
          <a:xfrm flipV="1">
            <a:off x="4724400" y="4648200"/>
            <a:ext cx="0" cy="448375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0" name="Straight Connector 189"/>
          <p:cNvCxnSpPr/>
          <p:nvPr/>
        </p:nvCxnSpPr>
        <p:spPr>
          <a:xfrm flipV="1">
            <a:off x="4800600" y="4648200"/>
            <a:ext cx="0" cy="376625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91" name="Straight Connector 190"/>
          <p:cNvCxnSpPr/>
          <p:nvPr/>
        </p:nvCxnSpPr>
        <p:spPr>
          <a:xfrm flipV="1">
            <a:off x="4876800" y="4648200"/>
            <a:ext cx="0" cy="304800"/>
          </a:xfrm>
          <a:prstGeom prst="line">
            <a:avLst/>
          </a:prstGeom>
          <a:ln cap="rnd">
            <a:tailEnd type="triangle" w="med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74757854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Disk no longer a bottleneck:</a:t>
            </a:r>
          </a:p>
          <a:p>
            <a:pPr lvl="1"/>
            <a:r>
              <a:rPr lang="en-US" dirty="0" smtClean="0"/>
              <a:t>64 GB / 8 MB/segment / 1000 backups ≈ 8 segments/backup</a:t>
            </a:r>
          </a:p>
          <a:p>
            <a:pPr lvl="1"/>
            <a:r>
              <a:rPr lang="en-US" dirty="0" smtClean="0"/>
              <a:t>100ms/segment to read from disk</a:t>
            </a:r>
          </a:p>
          <a:p>
            <a:pPr lvl="1"/>
            <a:r>
              <a:rPr lang="en-US" dirty="0" smtClean="0">
                <a:solidFill>
                  <a:schemeClr val="accent4"/>
                </a:solidFill>
              </a:rPr>
              <a:t>0.8 second </a:t>
            </a:r>
            <a:r>
              <a:rPr lang="en-US" dirty="0" smtClean="0"/>
              <a:t>to read all segments in parallel</a:t>
            </a:r>
          </a:p>
          <a:p>
            <a:r>
              <a:rPr lang="en-US" dirty="0" smtClean="0"/>
              <a:t>Second bottleneck: NIC on recovery master</a:t>
            </a:r>
          </a:p>
          <a:p>
            <a:pPr lvl="1"/>
            <a:r>
              <a:rPr lang="en-US" dirty="0" smtClean="0"/>
              <a:t>64 GB / 10 </a:t>
            </a:r>
            <a:r>
              <a:rPr lang="en-US" dirty="0" err="1" smtClean="0"/>
              <a:t>Gbits</a:t>
            </a:r>
            <a:r>
              <a:rPr lang="en-US" dirty="0" smtClean="0"/>
              <a:t>/second ≈ </a:t>
            </a:r>
            <a:r>
              <a:rPr lang="en-US" dirty="0" smtClean="0">
                <a:solidFill>
                  <a:schemeClr val="accent4"/>
                </a:solidFill>
              </a:rPr>
              <a:t>60 seconds</a:t>
            </a:r>
          </a:p>
          <a:p>
            <a:r>
              <a:rPr lang="en-US" dirty="0" smtClean="0"/>
              <a:t>Solution: more NICs</a:t>
            </a:r>
          </a:p>
          <a:p>
            <a:pPr lvl="1"/>
            <a:r>
              <a:rPr lang="en-US" dirty="0" smtClean="0"/>
              <a:t>Spread work over 100 recovery masters</a:t>
            </a:r>
          </a:p>
          <a:p>
            <a:pPr lvl="1"/>
            <a:r>
              <a:rPr lang="en-US" dirty="0" smtClean="0"/>
              <a:t>64 GB / 10 </a:t>
            </a:r>
            <a:r>
              <a:rPr lang="en-US" dirty="0" err="1" smtClean="0"/>
              <a:t>Gbits</a:t>
            </a:r>
            <a:r>
              <a:rPr lang="en-US" dirty="0" smtClean="0"/>
              <a:t>/second / 100 masters ≈ </a:t>
            </a:r>
            <a:r>
              <a:rPr lang="en-US" dirty="0" smtClean="0">
                <a:solidFill>
                  <a:schemeClr val="accent4"/>
                </a:solidFill>
              </a:rPr>
              <a:t>0.6 second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26,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Recovery Metrics for 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5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Scattered Logs, cont’d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56642212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>
          <a:xfrm>
            <a:off x="457200" y="1219201"/>
            <a:ext cx="8229600" cy="1371600"/>
          </a:xfrm>
        </p:spPr>
        <p:txBody>
          <a:bodyPr/>
          <a:lstStyle/>
          <a:p>
            <a:r>
              <a:rPr lang="en-US" dirty="0" smtClean="0"/>
              <a:t>Divide each master’s data into </a:t>
            </a:r>
            <a:r>
              <a:rPr lang="en-US" dirty="0" smtClean="0">
                <a:solidFill>
                  <a:schemeClr val="accent4"/>
                </a:solidFill>
              </a:rPr>
              <a:t>partitions</a:t>
            </a:r>
          </a:p>
          <a:p>
            <a:pPr lvl="1"/>
            <a:r>
              <a:rPr lang="en-US" dirty="0" smtClean="0"/>
              <a:t>Recover each partition on a separate recovery master</a:t>
            </a:r>
          </a:p>
          <a:p>
            <a:pPr lvl="1"/>
            <a:r>
              <a:rPr lang="en-US" dirty="0" smtClean="0"/>
              <a:t>Partitions based on tables &amp; key ranges, </a:t>
            </a:r>
            <a:r>
              <a:rPr lang="en-US" i="1" dirty="0" smtClean="0"/>
              <a:t>not log </a:t>
            </a:r>
            <a:r>
              <a:rPr lang="en-US" i="1" dirty="0" smtClean="0"/>
              <a:t>segment</a:t>
            </a:r>
            <a:endParaRPr lang="en-US" i="1" dirty="0" smtClean="0"/>
          </a:p>
          <a:p>
            <a:pPr lvl="1"/>
            <a:r>
              <a:rPr lang="en-US" dirty="0" smtClean="0"/>
              <a:t>Each backup divides its log data among recovery masters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26,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Recovery Metrics for 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6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Recovery, Third Try</a:t>
            </a:r>
            <a:endParaRPr lang="en-US" dirty="0"/>
          </a:p>
        </p:txBody>
      </p:sp>
      <p:sp>
        <p:nvSpPr>
          <p:cNvPr id="8" name="TextBox 7"/>
          <p:cNvSpPr txBox="1"/>
          <p:nvPr/>
        </p:nvSpPr>
        <p:spPr>
          <a:xfrm>
            <a:off x="6324600" y="3365212"/>
            <a:ext cx="1106393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b="1" dirty="0" smtClean="0">
                <a:solidFill>
                  <a:srgbClr val="204B98"/>
                </a:solidFill>
              </a:rPr>
              <a:t>Recovery</a:t>
            </a:r>
            <a:br>
              <a:rPr lang="en-US" sz="1600" b="1" dirty="0" smtClean="0">
                <a:solidFill>
                  <a:srgbClr val="204B98"/>
                </a:solidFill>
              </a:rPr>
            </a:br>
            <a:r>
              <a:rPr lang="en-US" sz="1600" b="1" dirty="0" smtClean="0">
                <a:solidFill>
                  <a:srgbClr val="204B98"/>
                </a:solidFill>
              </a:rPr>
              <a:t>Masters</a:t>
            </a:r>
            <a:endParaRPr lang="en-US" sz="1600" b="1" dirty="0">
              <a:solidFill>
                <a:srgbClr val="204B98"/>
              </a:solidFill>
            </a:endParaRPr>
          </a:p>
        </p:txBody>
      </p:sp>
      <p:grpSp>
        <p:nvGrpSpPr>
          <p:cNvPr id="9" name="Group 39"/>
          <p:cNvGrpSpPr>
            <a:grpSpLocks/>
          </p:cNvGrpSpPr>
          <p:nvPr/>
        </p:nvGrpSpPr>
        <p:grpSpPr bwMode="auto">
          <a:xfrm>
            <a:off x="4038600" y="5334000"/>
            <a:ext cx="457200" cy="327025"/>
            <a:chOff x="3744" y="1584"/>
            <a:chExt cx="336" cy="240"/>
          </a:xfrm>
        </p:grpSpPr>
        <p:sp>
          <p:nvSpPr>
            <p:cNvPr id="10" name="Oval 40"/>
            <p:cNvSpPr>
              <a:spLocks noChangeArrowheads="1"/>
            </p:cNvSpPr>
            <p:nvPr/>
          </p:nvSpPr>
          <p:spPr bwMode="auto">
            <a:xfrm>
              <a:off x="3744" y="1728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1" name="Oval 41"/>
            <p:cNvSpPr>
              <a:spLocks noChangeArrowheads="1"/>
            </p:cNvSpPr>
            <p:nvPr/>
          </p:nvSpPr>
          <p:spPr bwMode="auto">
            <a:xfrm>
              <a:off x="3744" y="1680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2" name="Oval 42"/>
            <p:cNvSpPr>
              <a:spLocks noChangeArrowheads="1"/>
            </p:cNvSpPr>
            <p:nvPr/>
          </p:nvSpPr>
          <p:spPr bwMode="auto">
            <a:xfrm>
              <a:off x="3744" y="1632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" name="Oval 43"/>
            <p:cNvSpPr>
              <a:spLocks noChangeArrowheads="1"/>
            </p:cNvSpPr>
            <p:nvPr/>
          </p:nvSpPr>
          <p:spPr bwMode="auto">
            <a:xfrm>
              <a:off x="3744" y="1584"/>
              <a:ext cx="336" cy="96"/>
            </a:xfrm>
            <a:prstGeom prst="ellipse">
              <a:avLst/>
            </a:prstGeom>
            <a:solidFill>
              <a:srgbClr val="C56D41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" name="Rounded Rectangle 13"/>
          <p:cNvSpPr/>
          <p:nvPr/>
        </p:nvSpPr>
        <p:spPr>
          <a:xfrm>
            <a:off x="3962400" y="4720381"/>
            <a:ext cx="609600" cy="461219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sp>
        <p:nvSpPr>
          <p:cNvPr id="15" name="AutoShape 44"/>
          <p:cNvSpPr>
            <a:spLocks noChangeArrowheads="1"/>
          </p:cNvSpPr>
          <p:nvPr/>
        </p:nvSpPr>
        <p:spPr bwMode="auto">
          <a:xfrm>
            <a:off x="4114800" y="5138603"/>
            <a:ext cx="304800" cy="276225"/>
          </a:xfrm>
          <a:prstGeom prst="upArrow">
            <a:avLst>
              <a:gd name="adj1" fmla="val 50000"/>
              <a:gd name="adj2" fmla="val 58046"/>
            </a:avLst>
          </a:prstGeom>
          <a:solidFill>
            <a:srgbClr val="F4DEC8"/>
          </a:solidFill>
          <a:ln w="12700" algn="ctr">
            <a:solidFill>
              <a:srgbClr val="90561C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6" name="TextBox 15"/>
          <p:cNvSpPr txBox="1"/>
          <p:nvPr/>
        </p:nvSpPr>
        <p:spPr>
          <a:xfrm>
            <a:off x="410337" y="4781713"/>
            <a:ext cx="1037463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006C00"/>
                </a:solidFill>
              </a:rPr>
              <a:t>Backups</a:t>
            </a:r>
            <a:endParaRPr lang="en-US" sz="1600" b="1" dirty="0">
              <a:solidFill>
                <a:srgbClr val="006C00"/>
              </a:solidFill>
            </a:endParaRPr>
          </a:p>
        </p:txBody>
      </p:sp>
      <p:grpSp>
        <p:nvGrpSpPr>
          <p:cNvPr id="17" name="Group 16"/>
          <p:cNvGrpSpPr/>
          <p:nvPr/>
        </p:nvGrpSpPr>
        <p:grpSpPr>
          <a:xfrm>
            <a:off x="5638800" y="4724400"/>
            <a:ext cx="609600" cy="936625"/>
            <a:chOff x="6553200" y="3581400"/>
            <a:chExt cx="609600" cy="936625"/>
          </a:xfrm>
        </p:grpSpPr>
        <p:grpSp>
          <p:nvGrpSpPr>
            <p:cNvPr id="18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21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2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3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24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9" name="Rounded Rectangle 18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20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25" name="Group 24"/>
          <p:cNvGrpSpPr/>
          <p:nvPr/>
        </p:nvGrpSpPr>
        <p:grpSpPr>
          <a:xfrm>
            <a:off x="4800600" y="4724400"/>
            <a:ext cx="609600" cy="936625"/>
            <a:chOff x="6553200" y="3581400"/>
            <a:chExt cx="609600" cy="936625"/>
          </a:xfrm>
        </p:grpSpPr>
        <p:grpSp>
          <p:nvGrpSpPr>
            <p:cNvPr id="26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29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0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1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2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27" name="Rounded Rectangle 26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28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33" name="Group 32"/>
          <p:cNvGrpSpPr/>
          <p:nvPr/>
        </p:nvGrpSpPr>
        <p:grpSpPr>
          <a:xfrm>
            <a:off x="6477000" y="4724400"/>
            <a:ext cx="609600" cy="936625"/>
            <a:chOff x="6553200" y="3581400"/>
            <a:chExt cx="609600" cy="936625"/>
          </a:xfrm>
        </p:grpSpPr>
        <p:grpSp>
          <p:nvGrpSpPr>
            <p:cNvPr id="34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37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8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39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0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35" name="Rounded Rectangle 34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36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1" name="Group 40"/>
          <p:cNvGrpSpPr/>
          <p:nvPr/>
        </p:nvGrpSpPr>
        <p:grpSpPr>
          <a:xfrm>
            <a:off x="3124200" y="4724400"/>
            <a:ext cx="609600" cy="936625"/>
            <a:chOff x="6553200" y="3581400"/>
            <a:chExt cx="609600" cy="936625"/>
          </a:xfrm>
        </p:grpSpPr>
        <p:grpSp>
          <p:nvGrpSpPr>
            <p:cNvPr id="42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45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6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7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48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43" name="Rounded Rectangle 42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44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49" name="Group 48"/>
          <p:cNvGrpSpPr/>
          <p:nvPr/>
        </p:nvGrpSpPr>
        <p:grpSpPr>
          <a:xfrm>
            <a:off x="2286000" y="4724400"/>
            <a:ext cx="609600" cy="936625"/>
            <a:chOff x="6553200" y="3581400"/>
            <a:chExt cx="609600" cy="936625"/>
          </a:xfrm>
        </p:grpSpPr>
        <p:grpSp>
          <p:nvGrpSpPr>
            <p:cNvPr id="50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53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4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5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56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1" name="Rounded Rectangle 50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52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grpSp>
        <p:nvGrpSpPr>
          <p:cNvPr id="57" name="Group 56"/>
          <p:cNvGrpSpPr/>
          <p:nvPr/>
        </p:nvGrpSpPr>
        <p:grpSpPr>
          <a:xfrm>
            <a:off x="1447800" y="4724400"/>
            <a:ext cx="609600" cy="936625"/>
            <a:chOff x="6553200" y="3581400"/>
            <a:chExt cx="609600" cy="936625"/>
          </a:xfrm>
        </p:grpSpPr>
        <p:grpSp>
          <p:nvGrpSpPr>
            <p:cNvPr id="58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61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2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3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64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59" name="Rounded Rectangle 58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60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84" name="Rounded Rectangle 83"/>
          <p:cNvSpPr/>
          <p:nvPr/>
        </p:nvSpPr>
        <p:spPr>
          <a:xfrm>
            <a:off x="1447800" y="3429000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5" name="Rounded Rectangle 84"/>
          <p:cNvSpPr/>
          <p:nvPr/>
        </p:nvSpPr>
        <p:spPr>
          <a:xfrm>
            <a:off x="1546602" y="3501971"/>
            <a:ext cx="152400" cy="117529"/>
          </a:xfrm>
          <a:prstGeom prst="roundRect">
            <a:avLst/>
          </a:prstGeom>
          <a:solidFill>
            <a:srgbClr val="FFE48F"/>
          </a:solidFill>
          <a:ln w="12700">
            <a:solidFill>
              <a:srgbClr val="F2B8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6" name="Rounded Rectangle 85"/>
          <p:cNvSpPr/>
          <p:nvPr/>
        </p:nvSpPr>
        <p:spPr>
          <a:xfrm>
            <a:off x="1806198" y="3501971"/>
            <a:ext cx="152400" cy="117529"/>
          </a:xfrm>
          <a:prstGeom prst="roundRect">
            <a:avLst/>
          </a:prstGeom>
          <a:solidFill>
            <a:srgbClr val="D5B8EA"/>
          </a:solidFill>
          <a:ln w="12700">
            <a:solidFill>
              <a:srgbClr val="9E5DC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7" name="Rounded Rectangle 86"/>
          <p:cNvSpPr/>
          <p:nvPr/>
        </p:nvSpPr>
        <p:spPr>
          <a:xfrm>
            <a:off x="1546602" y="3695700"/>
            <a:ext cx="152400" cy="117529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15A715"/>
                </a:solidFill>
              </a:ln>
              <a:solidFill>
                <a:srgbClr val="C9F7C9"/>
              </a:solidFill>
              <a:latin typeface="Arial" charset="0"/>
            </a:endParaRPr>
          </a:p>
        </p:txBody>
      </p:sp>
      <p:sp>
        <p:nvSpPr>
          <p:cNvPr id="88" name="Rounded Rectangle 87"/>
          <p:cNvSpPr/>
          <p:nvPr/>
        </p:nvSpPr>
        <p:spPr>
          <a:xfrm>
            <a:off x="1806198" y="3695700"/>
            <a:ext cx="152400" cy="117529"/>
          </a:xfrm>
          <a:prstGeom prst="roundRect">
            <a:avLst/>
          </a:prstGeom>
          <a:solidFill>
            <a:srgbClr val="FFB3B3"/>
          </a:solidFill>
          <a:ln w="12700">
            <a:solidFill>
              <a:srgbClr val="CC2E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5" name="Rounded Rectangle 94"/>
          <p:cNvSpPr/>
          <p:nvPr/>
        </p:nvSpPr>
        <p:spPr>
          <a:xfrm>
            <a:off x="3124200" y="3429000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96" name="Rounded Rectangle 95"/>
          <p:cNvSpPr/>
          <p:nvPr/>
        </p:nvSpPr>
        <p:spPr>
          <a:xfrm>
            <a:off x="3223002" y="3501971"/>
            <a:ext cx="152400" cy="117529"/>
          </a:xfrm>
          <a:prstGeom prst="roundRect">
            <a:avLst/>
          </a:prstGeom>
          <a:solidFill>
            <a:srgbClr val="FFE48F"/>
          </a:solidFill>
          <a:ln w="12700">
            <a:solidFill>
              <a:srgbClr val="F2B800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0" name="Rounded Rectangle 99"/>
          <p:cNvSpPr/>
          <p:nvPr/>
        </p:nvSpPr>
        <p:spPr>
          <a:xfrm>
            <a:off x="3962400" y="3429000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2" name="Rounded Rectangle 101"/>
          <p:cNvSpPr/>
          <p:nvPr/>
        </p:nvSpPr>
        <p:spPr>
          <a:xfrm>
            <a:off x="4320798" y="3501971"/>
            <a:ext cx="152400" cy="117529"/>
          </a:xfrm>
          <a:prstGeom prst="roundRect">
            <a:avLst/>
          </a:prstGeom>
          <a:solidFill>
            <a:srgbClr val="D5B8EA"/>
          </a:solidFill>
          <a:ln w="12700">
            <a:solidFill>
              <a:srgbClr val="9E5DCF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5" name="Rounded Rectangle 104"/>
          <p:cNvSpPr/>
          <p:nvPr/>
        </p:nvSpPr>
        <p:spPr>
          <a:xfrm>
            <a:off x="4800600" y="3429000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08" name="Rounded Rectangle 107"/>
          <p:cNvSpPr/>
          <p:nvPr/>
        </p:nvSpPr>
        <p:spPr>
          <a:xfrm>
            <a:off x="4899402" y="3695700"/>
            <a:ext cx="152400" cy="117529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n>
                <a:solidFill>
                  <a:srgbClr val="15A715"/>
                </a:solidFill>
              </a:ln>
              <a:solidFill>
                <a:srgbClr val="C9F7C9"/>
              </a:solidFill>
              <a:latin typeface="Arial" charset="0"/>
            </a:endParaRPr>
          </a:p>
        </p:txBody>
      </p:sp>
      <p:sp>
        <p:nvSpPr>
          <p:cNvPr id="110" name="Rounded Rectangle 109"/>
          <p:cNvSpPr/>
          <p:nvPr/>
        </p:nvSpPr>
        <p:spPr>
          <a:xfrm>
            <a:off x="5638800" y="3429000"/>
            <a:ext cx="609600" cy="457200"/>
          </a:xfrm>
          <a:prstGeom prst="roundRect">
            <a:avLst/>
          </a:prstGeom>
          <a:solidFill>
            <a:srgbClr val="C9D8F3"/>
          </a:solidFill>
          <a:ln w="12700">
            <a:solidFill>
              <a:srgbClr val="4177D7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114" name="Rounded Rectangle 113"/>
          <p:cNvSpPr/>
          <p:nvPr/>
        </p:nvSpPr>
        <p:spPr>
          <a:xfrm>
            <a:off x="5997198" y="3695700"/>
            <a:ext cx="152400" cy="117529"/>
          </a:xfrm>
          <a:prstGeom prst="roundRect">
            <a:avLst/>
          </a:prstGeom>
          <a:solidFill>
            <a:srgbClr val="FFB3B3"/>
          </a:solidFill>
          <a:ln w="12700">
            <a:solidFill>
              <a:srgbClr val="CC2E2E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115" name="Group 114"/>
          <p:cNvGrpSpPr/>
          <p:nvPr/>
        </p:nvGrpSpPr>
        <p:grpSpPr>
          <a:xfrm>
            <a:off x="7315200" y="4724400"/>
            <a:ext cx="609600" cy="936625"/>
            <a:chOff x="6553200" y="3581400"/>
            <a:chExt cx="609600" cy="936625"/>
          </a:xfrm>
        </p:grpSpPr>
        <p:grpSp>
          <p:nvGrpSpPr>
            <p:cNvPr id="116" name="Group 39"/>
            <p:cNvGrpSpPr>
              <a:grpSpLocks/>
            </p:cNvGrpSpPr>
            <p:nvPr/>
          </p:nvGrpSpPr>
          <p:grpSpPr bwMode="auto">
            <a:xfrm>
              <a:off x="6629400" y="4191000"/>
              <a:ext cx="457200" cy="327025"/>
              <a:chOff x="3744" y="1584"/>
              <a:chExt cx="336" cy="240"/>
            </a:xfrm>
          </p:grpSpPr>
          <p:sp>
            <p:nvSpPr>
              <p:cNvPr id="119" name="Oval 40"/>
              <p:cNvSpPr>
                <a:spLocks noChangeArrowheads="1"/>
              </p:cNvSpPr>
              <p:nvPr/>
            </p:nvSpPr>
            <p:spPr bwMode="auto">
              <a:xfrm>
                <a:off x="3744" y="1728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0" name="Oval 41"/>
              <p:cNvSpPr>
                <a:spLocks noChangeArrowheads="1"/>
              </p:cNvSpPr>
              <p:nvPr/>
            </p:nvSpPr>
            <p:spPr bwMode="auto">
              <a:xfrm>
                <a:off x="3744" y="1680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1" name="Oval 42"/>
              <p:cNvSpPr>
                <a:spLocks noChangeArrowheads="1"/>
              </p:cNvSpPr>
              <p:nvPr/>
            </p:nvSpPr>
            <p:spPr bwMode="auto">
              <a:xfrm>
                <a:off x="3744" y="1632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  <p:sp>
            <p:nvSpPr>
              <p:cNvPr id="122" name="Oval 43"/>
              <p:cNvSpPr>
                <a:spLocks noChangeArrowheads="1"/>
              </p:cNvSpPr>
              <p:nvPr/>
            </p:nvSpPr>
            <p:spPr bwMode="auto">
              <a:xfrm>
                <a:off x="3744" y="1584"/>
                <a:ext cx="336" cy="96"/>
              </a:xfrm>
              <a:prstGeom prst="ellipse">
                <a:avLst/>
              </a:prstGeom>
              <a:solidFill>
                <a:srgbClr val="C56D41"/>
              </a:solidFill>
              <a:ln w="12700" algn="ctr">
                <a:solidFill>
                  <a:srgbClr val="64351E"/>
                </a:solidFill>
                <a:round/>
                <a:headEnd/>
                <a:tailEnd/>
              </a:ln>
              <a:effectLst/>
              <a:extLst>
                <a:ext uri="{AF507438-7753-43E0-B8FC-AC1667EBCBE1}">
                  <a14:hiddenEffects xmlns:a14="http://schemas.microsoft.com/office/drawing/2010/main">
                    <a:effectLst>
                      <a:outerShdw dist="35921" dir="2700000" algn="ctr" rotWithShape="0">
                        <a:schemeClr val="bg2"/>
                      </a:outerShdw>
                    </a:effectLst>
                  </a14:hiddenEffects>
                </a:ext>
              </a:extLst>
            </p:spPr>
            <p:txBody>
              <a:bodyPr wrap="none" anchor="ctr"/>
              <a:lstStyle/>
              <a:p>
                <a:endParaRPr lang="en-US"/>
              </a:p>
            </p:txBody>
          </p:sp>
        </p:grpSp>
        <p:sp>
          <p:nvSpPr>
            <p:cNvPr id="117" name="Rounded Rectangle 116"/>
            <p:cNvSpPr/>
            <p:nvPr/>
          </p:nvSpPr>
          <p:spPr>
            <a:xfrm>
              <a:off x="6553200" y="3581400"/>
              <a:ext cx="609600" cy="457200"/>
            </a:xfrm>
            <a:prstGeom prst="roundRect">
              <a:avLst/>
            </a:prstGeom>
            <a:solidFill>
              <a:srgbClr val="C9F7C9"/>
            </a:solidFill>
            <a:ln w="12700">
              <a:solidFill>
                <a:srgbClr val="15A715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accent1">
                    <a:lumMod val="75000"/>
                    <a:lumOff val="25000"/>
                  </a:schemeClr>
                </a:solidFill>
                <a:latin typeface="Arial" charset="0"/>
              </a:endParaRPr>
            </a:p>
          </p:txBody>
        </p:sp>
        <p:sp>
          <p:nvSpPr>
            <p:cNvPr id="118" name="AutoShape 44"/>
            <p:cNvSpPr>
              <a:spLocks noChangeArrowheads="1"/>
            </p:cNvSpPr>
            <p:nvPr/>
          </p:nvSpPr>
          <p:spPr bwMode="auto">
            <a:xfrm>
              <a:off x="6705600" y="3995603"/>
              <a:ext cx="304800" cy="276225"/>
            </a:xfrm>
            <a:prstGeom prst="upArrow">
              <a:avLst>
                <a:gd name="adj1" fmla="val 50000"/>
                <a:gd name="adj2" fmla="val 58046"/>
              </a:avLst>
            </a:prstGeom>
            <a:solidFill>
              <a:srgbClr val="F4DEC8"/>
            </a:solidFill>
            <a:ln w="12700" algn="ctr">
              <a:solidFill>
                <a:srgbClr val="90561C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cxnSp>
        <p:nvCxnSpPr>
          <p:cNvPr id="124" name="Straight Connector 123"/>
          <p:cNvCxnSpPr>
            <a:stCxn id="59" idx="0"/>
            <a:endCxn id="96" idx="2"/>
          </p:cNvCxnSpPr>
          <p:nvPr/>
        </p:nvCxnSpPr>
        <p:spPr>
          <a:xfrm flipV="1">
            <a:off x="1752600" y="3619500"/>
            <a:ext cx="1546602" cy="1104900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6" name="Straight Connector 125"/>
          <p:cNvCxnSpPr>
            <a:stCxn id="51" idx="0"/>
          </p:cNvCxnSpPr>
          <p:nvPr/>
        </p:nvCxnSpPr>
        <p:spPr>
          <a:xfrm flipV="1">
            <a:off x="2590800" y="3619500"/>
            <a:ext cx="708402" cy="1104900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8" name="Straight Connector 127"/>
          <p:cNvCxnSpPr>
            <a:stCxn id="43" idx="0"/>
            <a:endCxn id="96" idx="2"/>
          </p:cNvCxnSpPr>
          <p:nvPr/>
        </p:nvCxnSpPr>
        <p:spPr>
          <a:xfrm flipH="1" flipV="1">
            <a:off x="3299202" y="3619500"/>
            <a:ext cx="129798" cy="1104900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0" name="Straight Connector 129"/>
          <p:cNvCxnSpPr>
            <a:stCxn id="14" idx="0"/>
            <a:endCxn id="96" idx="2"/>
          </p:cNvCxnSpPr>
          <p:nvPr/>
        </p:nvCxnSpPr>
        <p:spPr>
          <a:xfrm flipH="1" flipV="1">
            <a:off x="3299202" y="3619500"/>
            <a:ext cx="967998" cy="1100881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4" name="Straight Connector 133"/>
          <p:cNvCxnSpPr>
            <a:stCxn id="27" idx="0"/>
          </p:cNvCxnSpPr>
          <p:nvPr/>
        </p:nvCxnSpPr>
        <p:spPr>
          <a:xfrm flipH="1" flipV="1">
            <a:off x="3276600" y="3619500"/>
            <a:ext cx="1828800" cy="1104900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6" name="Straight Connector 135"/>
          <p:cNvCxnSpPr>
            <a:stCxn id="19" idx="0"/>
            <a:endCxn id="96" idx="2"/>
          </p:cNvCxnSpPr>
          <p:nvPr/>
        </p:nvCxnSpPr>
        <p:spPr>
          <a:xfrm flipH="1" flipV="1">
            <a:off x="3299202" y="3619500"/>
            <a:ext cx="2644398" cy="1104900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38" name="Straight Connector 137"/>
          <p:cNvCxnSpPr>
            <a:stCxn id="35" idx="0"/>
            <a:endCxn id="96" idx="2"/>
          </p:cNvCxnSpPr>
          <p:nvPr/>
        </p:nvCxnSpPr>
        <p:spPr>
          <a:xfrm flipH="1" flipV="1">
            <a:off x="3299202" y="3619500"/>
            <a:ext cx="3482598" cy="1104900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0" name="Straight Connector 139"/>
          <p:cNvCxnSpPr>
            <a:stCxn id="117" idx="0"/>
            <a:endCxn id="96" idx="2"/>
          </p:cNvCxnSpPr>
          <p:nvPr/>
        </p:nvCxnSpPr>
        <p:spPr>
          <a:xfrm flipH="1" flipV="1">
            <a:off x="3299202" y="3619500"/>
            <a:ext cx="4320798" cy="1104900"/>
          </a:xfrm>
          <a:prstGeom prst="line">
            <a:avLst/>
          </a:prstGeom>
          <a:ln w="19050" cap="rnd">
            <a:solidFill>
              <a:srgbClr val="F2B800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2" name="Straight Connector 141"/>
          <p:cNvCxnSpPr>
            <a:stCxn id="59" idx="0"/>
            <a:endCxn id="102" idx="2"/>
          </p:cNvCxnSpPr>
          <p:nvPr/>
        </p:nvCxnSpPr>
        <p:spPr>
          <a:xfrm flipV="1">
            <a:off x="1752600" y="3619500"/>
            <a:ext cx="2644398" cy="1104900"/>
          </a:xfrm>
          <a:prstGeom prst="line">
            <a:avLst/>
          </a:prstGeom>
          <a:ln w="19050" cap="rnd">
            <a:solidFill>
              <a:srgbClr val="9E5DC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4" name="Straight Connector 143"/>
          <p:cNvCxnSpPr>
            <a:stCxn id="51" idx="0"/>
            <a:endCxn id="102" idx="2"/>
          </p:cNvCxnSpPr>
          <p:nvPr/>
        </p:nvCxnSpPr>
        <p:spPr>
          <a:xfrm flipV="1">
            <a:off x="2590800" y="3619500"/>
            <a:ext cx="1806198" cy="1104900"/>
          </a:xfrm>
          <a:prstGeom prst="line">
            <a:avLst/>
          </a:prstGeom>
          <a:ln w="19050" cap="rnd">
            <a:solidFill>
              <a:srgbClr val="9E5DC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>
            <a:stCxn id="43" idx="0"/>
            <a:endCxn id="102" idx="2"/>
          </p:cNvCxnSpPr>
          <p:nvPr/>
        </p:nvCxnSpPr>
        <p:spPr>
          <a:xfrm flipV="1">
            <a:off x="3429000" y="3619500"/>
            <a:ext cx="967998" cy="1104900"/>
          </a:xfrm>
          <a:prstGeom prst="line">
            <a:avLst/>
          </a:prstGeom>
          <a:ln w="19050" cap="rnd">
            <a:solidFill>
              <a:srgbClr val="9E5DC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8" name="Straight Connector 147"/>
          <p:cNvCxnSpPr>
            <a:stCxn id="14" idx="0"/>
            <a:endCxn id="102" idx="2"/>
          </p:cNvCxnSpPr>
          <p:nvPr/>
        </p:nvCxnSpPr>
        <p:spPr>
          <a:xfrm flipV="1">
            <a:off x="4267200" y="3619500"/>
            <a:ext cx="129798" cy="1100881"/>
          </a:xfrm>
          <a:prstGeom prst="line">
            <a:avLst/>
          </a:prstGeom>
          <a:ln w="19050" cap="rnd">
            <a:solidFill>
              <a:srgbClr val="9E5DC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0" name="Straight Connector 149"/>
          <p:cNvCxnSpPr>
            <a:stCxn id="27" idx="0"/>
          </p:cNvCxnSpPr>
          <p:nvPr/>
        </p:nvCxnSpPr>
        <p:spPr>
          <a:xfrm flipH="1" flipV="1">
            <a:off x="4396998" y="3619500"/>
            <a:ext cx="708402" cy="1104900"/>
          </a:xfrm>
          <a:prstGeom prst="line">
            <a:avLst/>
          </a:prstGeom>
          <a:ln w="19050" cap="rnd">
            <a:solidFill>
              <a:srgbClr val="9E5DC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2" name="Straight Connector 151"/>
          <p:cNvCxnSpPr>
            <a:stCxn id="19" idx="0"/>
            <a:endCxn id="102" idx="2"/>
          </p:cNvCxnSpPr>
          <p:nvPr/>
        </p:nvCxnSpPr>
        <p:spPr>
          <a:xfrm flipH="1" flipV="1">
            <a:off x="4396998" y="3619500"/>
            <a:ext cx="1546602" cy="1104900"/>
          </a:xfrm>
          <a:prstGeom prst="line">
            <a:avLst/>
          </a:prstGeom>
          <a:ln w="19050" cap="rnd">
            <a:solidFill>
              <a:srgbClr val="9E5DC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4" name="Straight Connector 153"/>
          <p:cNvCxnSpPr>
            <a:stCxn id="35" idx="0"/>
            <a:endCxn id="102" idx="2"/>
          </p:cNvCxnSpPr>
          <p:nvPr/>
        </p:nvCxnSpPr>
        <p:spPr>
          <a:xfrm flipH="1" flipV="1">
            <a:off x="4396998" y="3619500"/>
            <a:ext cx="2384802" cy="1104900"/>
          </a:xfrm>
          <a:prstGeom prst="line">
            <a:avLst/>
          </a:prstGeom>
          <a:ln w="19050" cap="rnd">
            <a:solidFill>
              <a:srgbClr val="9E5DCF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6" name="Straight Connector 155"/>
          <p:cNvCxnSpPr>
            <a:stCxn id="59" idx="0"/>
            <a:endCxn id="108" idx="2"/>
          </p:cNvCxnSpPr>
          <p:nvPr/>
        </p:nvCxnSpPr>
        <p:spPr>
          <a:xfrm flipV="1">
            <a:off x="1752600" y="3813229"/>
            <a:ext cx="3223002" cy="911171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58" name="Straight Connector 157"/>
          <p:cNvCxnSpPr>
            <a:stCxn id="51" idx="0"/>
            <a:endCxn id="108" idx="2"/>
          </p:cNvCxnSpPr>
          <p:nvPr/>
        </p:nvCxnSpPr>
        <p:spPr>
          <a:xfrm flipV="1">
            <a:off x="2590800" y="3813229"/>
            <a:ext cx="2384802" cy="911171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0" name="Straight Connector 159"/>
          <p:cNvCxnSpPr>
            <a:stCxn id="43" idx="0"/>
            <a:endCxn id="108" idx="2"/>
          </p:cNvCxnSpPr>
          <p:nvPr/>
        </p:nvCxnSpPr>
        <p:spPr>
          <a:xfrm flipV="1">
            <a:off x="3429000" y="3813229"/>
            <a:ext cx="1546602" cy="911171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2" name="Straight Connector 161"/>
          <p:cNvCxnSpPr>
            <a:stCxn id="14" idx="0"/>
            <a:endCxn id="108" idx="2"/>
          </p:cNvCxnSpPr>
          <p:nvPr/>
        </p:nvCxnSpPr>
        <p:spPr>
          <a:xfrm flipV="1">
            <a:off x="4267200" y="3813229"/>
            <a:ext cx="708402" cy="907152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4" name="Straight Connector 163"/>
          <p:cNvCxnSpPr>
            <a:stCxn id="27" idx="0"/>
            <a:endCxn id="108" idx="2"/>
          </p:cNvCxnSpPr>
          <p:nvPr/>
        </p:nvCxnSpPr>
        <p:spPr>
          <a:xfrm flipH="1" flipV="1">
            <a:off x="4975602" y="3813229"/>
            <a:ext cx="129798" cy="911171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6" name="Straight Connector 165"/>
          <p:cNvCxnSpPr>
            <a:stCxn id="19" idx="0"/>
            <a:endCxn id="108" idx="2"/>
          </p:cNvCxnSpPr>
          <p:nvPr/>
        </p:nvCxnSpPr>
        <p:spPr>
          <a:xfrm flipH="1" flipV="1">
            <a:off x="4975602" y="3813229"/>
            <a:ext cx="967998" cy="911171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8" name="Straight Connector 167"/>
          <p:cNvCxnSpPr>
            <a:stCxn id="35" idx="0"/>
            <a:endCxn id="108" idx="2"/>
          </p:cNvCxnSpPr>
          <p:nvPr/>
        </p:nvCxnSpPr>
        <p:spPr>
          <a:xfrm flipH="1" flipV="1">
            <a:off x="4975602" y="3813229"/>
            <a:ext cx="1806198" cy="911171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0" name="Straight Connector 169"/>
          <p:cNvCxnSpPr>
            <a:stCxn id="117" idx="0"/>
            <a:endCxn id="108" idx="2"/>
          </p:cNvCxnSpPr>
          <p:nvPr/>
        </p:nvCxnSpPr>
        <p:spPr>
          <a:xfrm flipH="1" flipV="1">
            <a:off x="4975602" y="3813229"/>
            <a:ext cx="2644398" cy="911171"/>
          </a:xfrm>
          <a:prstGeom prst="line">
            <a:avLst/>
          </a:prstGeom>
          <a:ln w="19050" cap="rnd">
            <a:solidFill>
              <a:srgbClr val="15A715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2" name="Straight Connector 171"/>
          <p:cNvCxnSpPr>
            <a:stCxn id="59" idx="0"/>
            <a:endCxn id="114" idx="2"/>
          </p:cNvCxnSpPr>
          <p:nvPr/>
        </p:nvCxnSpPr>
        <p:spPr>
          <a:xfrm flipV="1">
            <a:off x="1752600" y="3813229"/>
            <a:ext cx="4320798" cy="911171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4" name="Straight Connector 173"/>
          <p:cNvCxnSpPr>
            <a:stCxn id="51" idx="0"/>
            <a:endCxn id="114" idx="2"/>
          </p:cNvCxnSpPr>
          <p:nvPr/>
        </p:nvCxnSpPr>
        <p:spPr>
          <a:xfrm flipV="1">
            <a:off x="2590800" y="3813229"/>
            <a:ext cx="3482598" cy="911171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6" name="Straight Connector 175"/>
          <p:cNvCxnSpPr>
            <a:stCxn id="43" idx="0"/>
            <a:endCxn id="114" idx="2"/>
          </p:cNvCxnSpPr>
          <p:nvPr/>
        </p:nvCxnSpPr>
        <p:spPr>
          <a:xfrm flipV="1">
            <a:off x="3429000" y="3813229"/>
            <a:ext cx="2644398" cy="911171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78" name="Straight Connector 177"/>
          <p:cNvCxnSpPr>
            <a:stCxn id="14" idx="0"/>
            <a:endCxn id="114" idx="2"/>
          </p:cNvCxnSpPr>
          <p:nvPr/>
        </p:nvCxnSpPr>
        <p:spPr>
          <a:xfrm flipV="1">
            <a:off x="4267200" y="3813229"/>
            <a:ext cx="1806198" cy="907152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0" name="Straight Connector 179"/>
          <p:cNvCxnSpPr>
            <a:stCxn id="27" idx="0"/>
            <a:endCxn id="114" idx="2"/>
          </p:cNvCxnSpPr>
          <p:nvPr/>
        </p:nvCxnSpPr>
        <p:spPr>
          <a:xfrm flipV="1">
            <a:off x="5105400" y="3813229"/>
            <a:ext cx="967998" cy="911171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2" name="Straight Connector 181"/>
          <p:cNvCxnSpPr>
            <a:stCxn id="19" idx="0"/>
            <a:endCxn id="114" idx="2"/>
          </p:cNvCxnSpPr>
          <p:nvPr/>
        </p:nvCxnSpPr>
        <p:spPr>
          <a:xfrm flipV="1">
            <a:off x="5943600" y="3813229"/>
            <a:ext cx="129798" cy="911171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4" name="Straight Connector 183"/>
          <p:cNvCxnSpPr>
            <a:stCxn id="35" idx="0"/>
            <a:endCxn id="114" idx="2"/>
          </p:cNvCxnSpPr>
          <p:nvPr/>
        </p:nvCxnSpPr>
        <p:spPr>
          <a:xfrm flipH="1" flipV="1">
            <a:off x="6073398" y="3813229"/>
            <a:ext cx="708402" cy="911171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86" name="Straight Connector 185"/>
          <p:cNvCxnSpPr>
            <a:stCxn id="117" idx="0"/>
            <a:endCxn id="114" idx="2"/>
          </p:cNvCxnSpPr>
          <p:nvPr/>
        </p:nvCxnSpPr>
        <p:spPr>
          <a:xfrm flipH="1" flipV="1">
            <a:off x="6073398" y="3813229"/>
            <a:ext cx="1546602" cy="911171"/>
          </a:xfrm>
          <a:prstGeom prst="line">
            <a:avLst/>
          </a:prstGeom>
          <a:ln w="19050" cap="rnd">
            <a:solidFill>
              <a:srgbClr val="CC2E2E"/>
            </a:solidFill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87" name="TextBox 186"/>
          <p:cNvSpPr txBox="1"/>
          <p:nvPr/>
        </p:nvSpPr>
        <p:spPr>
          <a:xfrm>
            <a:off x="601093" y="3365211"/>
            <a:ext cx="846707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r"/>
            <a:r>
              <a:rPr lang="en-US" sz="1600" b="1" dirty="0" smtClean="0">
                <a:solidFill>
                  <a:srgbClr val="204B98"/>
                </a:solidFill>
              </a:rPr>
              <a:t>Dead</a:t>
            </a:r>
            <a:br>
              <a:rPr lang="en-US" sz="1600" b="1" dirty="0" smtClean="0">
                <a:solidFill>
                  <a:srgbClr val="204B98"/>
                </a:solidFill>
              </a:rPr>
            </a:br>
            <a:r>
              <a:rPr lang="en-US" sz="1600" b="1" dirty="0" smtClean="0">
                <a:solidFill>
                  <a:srgbClr val="204B98"/>
                </a:solidFill>
              </a:rPr>
              <a:t>Master</a:t>
            </a:r>
            <a:endParaRPr lang="en-US" sz="1600" b="1" dirty="0">
              <a:solidFill>
                <a:srgbClr val="204B98"/>
              </a:solidFill>
            </a:endParaRPr>
          </a:p>
        </p:txBody>
      </p:sp>
      <p:sp>
        <p:nvSpPr>
          <p:cNvPr id="225" name="Rectangle 224"/>
          <p:cNvSpPr/>
          <p:nvPr/>
        </p:nvSpPr>
        <p:spPr>
          <a:xfrm>
            <a:off x="601093" y="3276600"/>
            <a:ext cx="1608707" cy="762000"/>
          </a:xfrm>
          <a:prstGeom prst="rect">
            <a:avLst/>
          </a:prstGeom>
          <a:solidFill>
            <a:schemeClr val="lt1">
              <a:alpha val="46000"/>
            </a:schemeClr>
          </a:solidFill>
          <a:ln>
            <a:noFill/>
          </a:ln>
        </p:spPr>
        <p:style>
          <a:lnRef idx="2">
            <a:schemeClr val="dk1"/>
          </a:lnRef>
          <a:fillRef idx="1">
            <a:schemeClr val="lt1"/>
          </a:fillRef>
          <a:effectRef idx="0">
            <a:schemeClr val="dk1"/>
          </a:effectRef>
          <a:fontRef idx="minor">
            <a:schemeClr val="dk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404310305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January 26,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Recovery Metrics for 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dirty="0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7</a:t>
            </a:fld>
            <a:endParaRPr lang="en-US" dirty="0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Parallelism in Recovery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5410200" y="1712861"/>
            <a:ext cx="2971800" cy="3468739"/>
          </a:xfrm>
          <a:prstGeom prst="roundRect">
            <a:avLst>
              <a:gd name="adj" fmla="val 13761"/>
            </a:avLst>
          </a:prstGeom>
          <a:solidFill>
            <a:srgbClr val="EFF3FB"/>
          </a:solidFill>
          <a:ln w="12700">
            <a:solidFill>
              <a:srgbClr val="3567C1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3567C1">
                <a:alpha val="40000"/>
              </a:srgbClr>
            </a:outerShdw>
          </a:effectLst>
        </p:spPr>
        <p:txBody>
          <a:bodyPr wrap="none" anchor="ctr"/>
          <a:lstStyle/>
          <a:p>
            <a:endParaRPr lang="en-US" dirty="0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Rounded Rectangle 7"/>
          <p:cNvSpPr/>
          <p:nvPr/>
        </p:nvSpPr>
        <p:spPr>
          <a:xfrm>
            <a:off x="609600" y="1752600"/>
            <a:ext cx="2971800" cy="3429000"/>
          </a:xfrm>
          <a:prstGeom prst="roundRect">
            <a:avLst>
              <a:gd name="adj" fmla="val 13761"/>
            </a:avLst>
          </a:prstGeom>
          <a:solidFill>
            <a:srgbClr val="F3FDF3"/>
          </a:solidFill>
          <a:ln w="12700">
            <a:solidFill>
              <a:srgbClr val="247224"/>
            </a:solidFill>
            <a:miter lim="800000"/>
            <a:headEnd/>
            <a:tailEnd/>
          </a:ln>
          <a:effectLst>
            <a:outerShdw blurRad="50800" dist="38100" dir="2700000" algn="tl" rotWithShape="0">
              <a:srgbClr val="247224">
                <a:alpha val="40000"/>
              </a:srgbClr>
            </a:outerShdw>
          </a:effectLst>
        </p:spPr>
        <p:txBody>
          <a:bodyPr wrap="none" anchor="ctr"/>
          <a:lstStyle/>
          <a:p>
            <a:endParaRPr lang="en-US">
              <a:solidFill>
                <a:schemeClr val="accent1">
                  <a:lumMod val="75000"/>
                  <a:lumOff val="25000"/>
                </a:schemeClr>
              </a:solidFill>
              <a:latin typeface="Arial" charset="0"/>
            </a:endParaRPr>
          </a:p>
        </p:txBody>
      </p:sp>
      <p:grpSp>
        <p:nvGrpSpPr>
          <p:cNvPr id="20" name="Group 19"/>
          <p:cNvGrpSpPr/>
          <p:nvPr/>
        </p:nvGrpSpPr>
        <p:grpSpPr>
          <a:xfrm>
            <a:off x="762000" y="3467745"/>
            <a:ext cx="731003" cy="457200"/>
            <a:chOff x="4191000" y="2895600"/>
            <a:chExt cx="731003" cy="45720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6" name="Oval 43"/>
            <p:cNvSpPr>
              <a:spLocks noChangeArrowheads="1"/>
            </p:cNvSpPr>
            <p:nvPr/>
          </p:nvSpPr>
          <p:spPr bwMode="auto">
            <a:xfrm>
              <a:off x="4191000" y="3137906"/>
              <a:ext cx="731003" cy="214894"/>
            </a:xfrm>
            <a:prstGeom prst="ellipse">
              <a:avLst/>
            </a:prstGeom>
            <a:solidFill>
              <a:srgbClr val="C18567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7" name="Oval 43"/>
            <p:cNvSpPr>
              <a:spLocks noChangeArrowheads="1"/>
            </p:cNvSpPr>
            <p:nvPr/>
          </p:nvSpPr>
          <p:spPr bwMode="auto">
            <a:xfrm>
              <a:off x="4191000" y="3057138"/>
              <a:ext cx="731003" cy="214894"/>
            </a:xfrm>
            <a:prstGeom prst="ellipse">
              <a:avLst/>
            </a:prstGeom>
            <a:solidFill>
              <a:srgbClr val="C18567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8" name="Oval 43"/>
            <p:cNvSpPr>
              <a:spLocks noChangeArrowheads="1"/>
            </p:cNvSpPr>
            <p:nvPr/>
          </p:nvSpPr>
          <p:spPr bwMode="auto">
            <a:xfrm>
              <a:off x="4191000" y="2976369"/>
              <a:ext cx="731003" cy="214894"/>
            </a:xfrm>
            <a:prstGeom prst="ellipse">
              <a:avLst/>
            </a:prstGeom>
            <a:solidFill>
              <a:srgbClr val="C18567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9" name="Oval 43"/>
            <p:cNvSpPr>
              <a:spLocks noChangeArrowheads="1"/>
            </p:cNvSpPr>
            <p:nvPr/>
          </p:nvSpPr>
          <p:spPr bwMode="auto">
            <a:xfrm>
              <a:off x="4191000" y="2895600"/>
              <a:ext cx="731003" cy="214894"/>
            </a:xfrm>
            <a:prstGeom prst="ellipse">
              <a:avLst/>
            </a:prstGeom>
            <a:solidFill>
              <a:srgbClr val="C18567"/>
            </a:solidFill>
            <a:ln w="12700" algn="ctr">
              <a:solidFill>
                <a:srgbClr val="64351E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23" name="Rounded Rectangle 22"/>
          <p:cNvSpPr/>
          <p:nvPr/>
        </p:nvSpPr>
        <p:spPr>
          <a:xfrm>
            <a:off x="2895600" y="2109707"/>
            <a:ext cx="304800" cy="252493"/>
          </a:xfrm>
          <a:prstGeom prst="roundRect">
            <a:avLst/>
          </a:prstGeom>
          <a:solidFill>
            <a:srgbClr val="FFE48F"/>
          </a:solidFill>
          <a:ln w="12700">
            <a:solidFill>
              <a:srgbClr val="F2B800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4" name="Rounded Rectangle 23"/>
          <p:cNvSpPr/>
          <p:nvPr/>
        </p:nvSpPr>
        <p:spPr>
          <a:xfrm>
            <a:off x="2895600" y="2488446"/>
            <a:ext cx="304800" cy="252493"/>
          </a:xfrm>
          <a:prstGeom prst="roundRect">
            <a:avLst/>
          </a:prstGeom>
          <a:solidFill>
            <a:srgbClr val="D5B8EA"/>
          </a:solidFill>
          <a:ln w="12700">
            <a:solidFill>
              <a:srgbClr val="9E5DC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25" name="Rounded Rectangle 24"/>
          <p:cNvSpPr/>
          <p:nvPr/>
        </p:nvSpPr>
        <p:spPr>
          <a:xfrm>
            <a:off x="2895600" y="2895600"/>
            <a:ext cx="304800" cy="252493"/>
          </a:xfrm>
          <a:prstGeom prst="roundRect">
            <a:avLst/>
          </a:prstGeom>
          <a:solidFill>
            <a:srgbClr val="C9F7C9"/>
          </a:solidFill>
          <a:ln w="12700">
            <a:solidFill>
              <a:srgbClr val="15A715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>
              <a:ln>
                <a:solidFill>
                  <a:srgbClr val="15A715"/>
                </a:solidFill>
              </a:ln>
              <a:solidFill>
                <a:srgbClr val="C9F7C9"/>
              </a:solidFill>
              <a:latin typeface="Arial" charset="0"/>
            </a:endParaRPr>
          </a:p>
        </p:txBody>
      </p:sp>
      <p:sp>
        <p:nvSpPr>
          <p:cNvPr id="26" name="Rounded Rectangle 25"/>
          <p:cNvSpPr/>
          <p:nvPr/>
        </p:nvSpPr>
        <p:spPr>
          <a:xfrm>
            <a:off x="2895600" y="3296021"/>
            <a:ext cx="304800" cy="252493"/>
          </a:xfrm>
          <a:prstGeom prst="roundRect">
            <a:avLst/>
          </a:prstGeom>
          <a:solidFill>
            <a:srgbClr val="FFB3B3"/>
          </a:solidFill>
          <a:ln w="12700">
            <a:solidFill>
              <a:srgbClr val="CC2E2E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grpSp>
        <p:nvGrpSpPr>
          <p:cNvPr id="30" name="Group 29"/>
          <p:cNvGrpSpPr/>
          <p:nvPr/>
        </p:nvGrpSpPr>
        <p:grpSpPr>
          <a:xfrm>
            <a:off x="1736244" y="2545682"/>
            <a:ext cx="549756" cy="547436"/>
            <a:chOff x="3581400" y="1958975"/>
            <a:chExt cx="1881188" cy="18732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28" name="Freeform 547"/>
            <p:cNvSpPr>
              <a:spLocks/>
            </p:cNvSpPr>
            <p:nvPr/>
          </p:nvSpPr>
          <p:spPr bwMode="auto">
            <a:xfrm>
              <a:off x="3581400" y="1958975"/>
              <a:ext cx="1881188" cy="1873250"/>
            </a:xfrm>
            <a:custGeom>
              <a:avLst/>
              <a:gdLst>
                <a:gd name="T0" fmla="*/ 495 w 1185"/>
                <a:gd name="T1" fmla="*/ 13 h 1180"/>
                <a:gd name="T2" fmla="*/ 687 w 1185"/>
                <a:gd name="T3" fmla="*/ 13 h 1180"/>
                <a:gd name="T4" fmla="*/ 687 w 1185"/>
                <a:gd name="T5" fmla="*/ 205 h 1180"/>
                <a:gd name="T6" fmla="*/ 789 w 1185"/>
                <a:gd name="T7" fmla="*/ 253 h 1180"/>
                <a:gd name="T8" fmla="*/ 926 w 1185"/>
                <a:gd name="T9" fmla="*/ 118 h 1180"/>
                <a:gd name="T10" fmla="*/ 1064 w 1185"/>
                <a:gd name="T11" fmla="*/ 255 h 1180"/>
                <a:gd name="T12" fmla="*/ 926 w 1185"/>
                <a:gd name="T13" fmla="*/ 390 h 1180"/>
                <a:gd name="T14" fmla="*/ 975 w 1185"/>
                <a:gd name="T15" fmla="*/ 493 h 1180"/>
                <a:gd name="T16" fmla="*/ 1167 w 1185"/>
                <a:gd name="T17" fmla="*/ 493 h 1180"/>
                <a:gd name="T18" fmla="*/ 1167 w 1185"/>
                <a:gd name="T19" fmla="*/ 685 h 1180"/>
                <a:gd name="T20" fmla="*/ 975 w 1185"/>
                <a:gd name="T21" fmla="*/ 685 h 1180"/>
                <a:gd name="T22" fmla="*/ 927 w 1185"/>
                <a:gd name="T23" fmla="*/ 790 h 1180"/>
                <a:gd name="T24" fmla="*/ 1064 w 1185"/>
                <a:gd name="T25" fmla="*/ 924 h 1180"/>
                <a:gd name="T26" fmla="*/ 927 w 1185"/>
                <a:gd name="T27" fmla="*/ 1060 h 1180"/>
                <a:gd name="T28" fmla="*/ 791 w 1185"/>
                <a:gd name="T29" fmla="*/ 927 h 1180"/>
                <a:gd name="T30" fmla="*/ 687 w 1185"/>
                <a:gd name="T31" fmla="*/ 973 h 1180"/>
                <a:gd name="T32" fmla="*/ 687 w 1185"/>
                <a:gd name="T33" fmla="*/ 1165 h 1180"/>
                <a:gd name="T34" fmla="*/ 495 w 1185"/>
                <a:gd name="T35" fmla="*/ 1165 h 1180"/>
                <a:gd name="T36" fmla="*/ 495 w 1185"/>
                <a:gd name="T37" fmla="*/ 973 h 1180"/>
                <a:gd name="T38" fmla="*/ 390 w 1185"/>
                <a:gd name="T39" fmla="*/ 925 h 1180"/>
                <a:gd name="T40" fmla="*/ 254 w 1185"/>
                <a:gd name="T41" fmla="*/ 1062 h 1180"/>
                <a:gd name="T42" fmla="*/ 119 w 1185"/>
                <a:gd name="T43" fmla="*/ 927 h 1180"/>
                <a:gd name="T44" fmla="*/ 257 w 1185"/>
                <a:gd name="T45" fmla="*/ 789 h 1180"/>
                <a:gd name="T46" fmla="*/ 207 w 1185"/>
                <a:gd name="T47" fmla="*/ 685 h 1180"/>
                <a:gd name="T48" fmla="*/ 15 w 1185"/>
                <a:gd name="T49" fmla="*/ 685 h 1180"/>
                <a:gd name="T50" fmla="*/ 15 w 1185"/>
                <a:gd name="T51" fmla="*/ 493 h 1180"/>
                <a:gd name="T52" fmla="*/ 207 w 1185"/>
                <a:gd name="T53" fmla="*/ 493 h 1180"/>
                <a:gd name="T54" fmla="*/ 255 w 1185"/>
                <a:gd name="T55" fmla="*/ 388 h 1180"/>
                <a:gd name="T56" fmla="*/ 119 w 1185"/>
                <a:gd name="T57" fmla="*/ 252 h 1180"/>
                <a:gd name="T58" fmla="*/ 255 w 1185"/>
                <a:gd name="T59" fmla="*/ 115 h 1180"/>
                <a:gd name="T60" fmla="*/ 393 w 1185"/>
                <a:gd name="T61" fmla="*/ 253 h 1180"/>
                <a:gd name="T62" fmla="*/ 495 w 1185"/>
                <a:gd name="T63" fmla="*/ 205 h 1180"/>
                <a:gd name="T64" fmla="*/ 495 w 1185"/>
                <a:gd name="T65" fmla="*/ 13 h 1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85" h="1180">
                  <a:moveTo>
                    <a:pt x="495" y="13"/>
                  </a:moveTo>
                  <a:cubicBezTo>
                    <a:pt x="591" y="0"/>
                    <a:pt x="687" y="13"/>
                    <a:pt x="687" y="13"/>
                  </a:cubicBezTo>
                  <a:cubicBezTo>
                    <a:pt x="687" y="13"/>
                    <a:pt x="687" y="109"/>
                    <a:pt x="687" y="205"/>
                  </a:cubicBezTo>
                  <a:cubicBezTo>
                    <a:pt x="738" y="211"/>
                    <a:pt x="789" y="253"/>
                    <a:pt x="789" y="253"/>
                  </a:cubicBezTo>
                  <a:cubicBezTo>
                    <a:pt x="789" y="253"/>
                    <a:pt x="857" y="185"/>
                    <a:pt x="926" y="118"/>
                  </a:cubicBezTo>
                  <a:cubicBezTo>
                    <a:pt x="1013" y="178"/>
                    <a:pt x="1064" y="255"/>
                    <a:pt x="1064" y="255"/>
                  </a:cubicBezTo>
                  <a:cubicBezTo>
                    <a:pt x="1064" y="255"/>
                    <a:pt x="995" y="322"/>
                    <a:pt x="926" y="390"/>
                  </a:cubicBezTo>
                  <a:cubicBezTo>
                    <a:pt x="963" y="430"/>
                    <a:pt x="975" y="493"/>
                    <a:pt x="975" y="493"/>
                  </a:cubicBezTo>
                  <a:cubicBezTo>
                    <a:pt x="975" y="493"/>
                    <a:pt x="1071" y="493"/>
                    <a:pt x="1167" y="493"/>
                  </a:cubicBezTo>
                  <a:cubicBezTo>
                    <a:pt x="1185" y="586"/>
                    <a:pt x="1167" y="685"/>
                    <a:pt x="1167" y="685"/>
                  </a:cubicBezTo>
                  <a:cubicBezTo>
                    <a:pt x="1167" y="685"/>
                    <a:pt x="1071" y="685"/>
                    <a:pt x="975" y="685"/>
                  </a:cubicBezTo>
                  <a:cubicBezTo>
                    <a:pt x="971" y="739"/>
                    <a:pt x="927" y="790"/>
                    <a:pt x="927" y="790"/>
                  </a:cubicBezTo>
                  <a:lnTo>
                    <a:pt x="1064" y="924"/>
                  </a:lnTo>
                  <a:cubicBezTo>
                    <a:pt x="1064" y="924"/>
                    <a:pt x="1005" y="1002"/>
                    <a:pt x="927" y="1060"/>
                  </a:cubicBezTo>
                  <a:cubicBezTo>
                    <a:pt x="859" y="993"/>
                    <a:pt x="791" y="927"/>
                    <a:pt x="791" y="927"/>
                  </a:cubicBezTo>
                  <a:cubicBezTo>
                    <a:pt x="791" y="927"/>
                    <a:pt x="744" y="966"/>
                    <a:pt x="687" y="973"/>
                  </a:cubicBezTo>
                  <a:cubicBezTo>
                    <a:pt x="687" y="1069"/>
                    <a:pt x="687" y="1165"/>
                    <a:pt x="687" y="1165"/>
                  </a:cubicBezTo>
                  <a:cubicBezTo>
                    <a:pt x="687" y="1165"/>
                    <a:pt x="591" y="1180"/>
                    <a:pt x="495" y="1165"/>
                  </a:cubicBezTo>
                  <a:cubicBezTo>
                    <a:pt x="495" y="1165"/>
                    <a:pt x="495" y="1069"/>
                    <a:pt x="495" y="973"/>
                  </a:cubicBezTo>
                  <a:cubicBezTo>
                    <a:pt x="441" y="967"/>
                    <a:pt x="390" y="925"/>
                    <a:pt x="390" y="925"/>
                  </a:cubicBezTo>
                  <a:cubicBezTo>
                    <a:pt x="390" y="925"/>
                    <a:pt x="322" y="993"/>
                    <a:pt x="254" y="1062"/>
                  </a:cubicBezTo>
                  <a:cubicBezTo>
                    <a:pt x="177" y="1003"/>
                    <a:pt x="119" y="927"/>
                    <a:pt x="119" y="927"/>
                  </a:cubicBezTo>
                  <a:lnTo>
                    <a:pt x="257" y="789"/>
                  </a:lnTo>
                  <a:cubicBezTo>
                    <a:pt x="257" y="789"/>
                    <a:pt x="215" y="741"/>
                    <a:pt x="207" y="685"/>
                  </a:cubicBezTo>
                  <a:cubicBezTo>
                    <a:pt x="111" y="685"/>
                    <a:pt x="15" y="685"/>
                    <a:pt x="15" y="685"/>
                  </a:cubicBezTo>
                  <a:cubicBezTo>
                    <a:pt x="0" y="589"/>
                    <a:pt x="15" y="493"/>
                    <a:pt x="15" y="493"/>
                  </a:cubicBezTo>
                  <a:cubicBezTo>
                    <a:pt x="15" y="493"/>
                    <a:pt x="111" y="493"/>
                    <a:pt x="207" y="493"/>
                  </a:cubicBezTo>
                  <a:cubicBezTo>
                    <a:pt x="212" y="441"/>
                    <a:pt x="255" y="388"/>
                    <a:pt x="255" y="388"/>
                  </a:cubicBezTo>
                  <a:cubicBezTo>
                    <a:pt x="255" y="388"/>
                    <a:pt x="187" y="320"/>
                    <a:pt x="119" y="252"/>
                  </a:cubicBezTo>
                  <a:cubicBezTo>
                    <a:pt x="179" y="172"/>
                    <a:pt x="255" y="115"/>
                    <a:pt x="255" y="115"/>
                  </a:cubicBezTo>
                  <a:lnTo>
                    <a:pt x="393" y="253"/>
                  </a:lnTo>
                  <a:cubicBezTo>
                    <a:pt x="393" y="253"/>
                    <a:pt x="441" y="210"/>
                    <a:pt x="495" y="205"/>
                  </a:cubicBezTo>
                  <a:cubicBezTo>
                    <a:pt x="495" y="109"/>
                    <a:pt x="495" y="109"/>
                    <a:pt x="495" y="13"/>
                  </a:cubicBezTo>
                  <a:close/>
                </a:path>
              </a:pathLst>
            </a:custGeom>
            <a:solidFill>
              <a:srgbClr val="94B0E8"/>
            </a:solidFill>
            <a:ln w="12700" cap="flat" cmpd="sng">
              <a:solidFill>
                <a:srgbClr val="1F4899"/>
              </a:solidFill>
              <a:prstDash val="solid"/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anchor="ctr"/>
            <a:lstStyle/>
            <a:p>
              <a:endParaRPr lang="en-US"/>
            </a:p>
          </p:txBody>
        </p:sp>
        <p:sp>
          <p:nvSpPr>
            <p:cNvPr id="29" name="Oval 548"/>
            <p:cNvSpPr>
              <a:spLocks noChangeArrowheads="1"/>
            </p:cNvSpPr>
            <p:nvPr/>
          </p:nvSpPr>
          <p:spPr bwMode="auto">
            <a:xfrm>
              <a:off x="4367213" y="2741613"/>
              <a:ext cx="304800" cy="304800"/>
            </a:xfrm>
            <a:prstGeom prst="ellipse">
              <a:avLst/>
            </a:prstGeom>
            <a:solidFill>
              <a:srgbClr val="F3FDF3"/>
            </a:solidFill>
            <a:ln w="12700" algn="ctr">
              <a:solidFill>
                <a:srgbClr val="1F4899"/>
              </a:solidFill>
              <a:round/>
              <a:headEnd/>
              <a:tailEnd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31" name="Freeform 30"/>
          <p:cNvSpPr/>
          <p:nvPr/>
        </p:nvSpPr>
        <p:spPr>
          <a:xfrm>
            <a:off x="1123627" y="2820626"/>
            <a:ext cx="596685" cy="727888"/>
          </a:xfrm>
          <a:custGeom>
            <a:avLst/>
            <a:gdLst>
              <a:gd name="connsiteX0" fmla="*/ 0 w 596685"/>
              <a:gd name="connsiteY0" fmla="*/ 627681 h 627681"/>
              <a:gd name="connsiteX1" fmla="*/ 596685 w 596685"/>
              <a:gd name="connsiteY1" fmla="*/ 0 h 627681"/>
              <a:gd name="connsiteX0" fmla="*/ 0 w 596685"/>
              <a:gd name="connsiteY0" fmla="*/ 627681 h 627681"/>
              <a:gd name="connsiteX1" fmla="*/ 596685 w 596685"/>
              <a:gd name="connsiteY1" fmla="*/ 0 h 627681"/>
              <a:gd name="connsiteX0" fmla="*/ 0 w 596685"/>
              <a:gd name="connsiteY0" fmla="*/ 627681 h 627681"/>
              <a:gd name="connsiteX1" fmla="*/ 596685 w 596685"/>
              <a:gd name="connsiteY1" fmla="*/ 0 h 627681"/>
              <a:gd name="connsiteX0" fmla="*/ 0 w 596685"/>
              <a:gd name="connsiteY0" fmla="*/ 627681 h 627681"/>
              <a:gd name="connsiteX1" fmla="*/ 596685 w 596685"/>
              <a:gd name="connsiteY1" fmla="*/ 0 h 627681"/>
              <a:gd name="connsiteX0" fmla="*/ 0 w 596685"/>
              <a:gd name="connsiteY0" fmla="*/ 627747 h 627747"/>
              <a:gd name="connsiteX1" fmla="*/ 596685 w 596685"/>
              <a:gd name="connsiteY1" fmla="*/ 66 h 62774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96685" h="627747">
                <a:moveTo>
                  <a:pt x="0" y="627747"/>
                </a:moveTo>
                <a:cubicBezTo>
                  <a:pt x="12269" y="160860"/>
                  <a:pt x="171772" y="-3808"/>
                  <a:pt x="596685" y="66"/>
                </a:cubicBezTo>
              </a:path>
            </a:pathLst>
          </a:custGeom>
          <a:ln>
            <a:solidFill>
              <a:srgbClr val="70442E"/>
            </a:solidFill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cxnSp>
        <p:nvCxnSpPr>
          <p:cNvPr id="33" name="Straight Connector 32"/>
          <p:cNvCxnSpPr>
            <a:endCxn id="23" idx="1"/>
          </p:cNvCxnSpPr>
          <p:nvPr/>
        </p:nvCxnSpPr>
        <p:spPr>
          <a:xfrm flipV="1">
            <a:off x="2286000" y="2235954"/>
            <a:ext cx="609600" cy="431046"/>
          </a:xfrm>
          <a:prstGeom prst="line">
            <a:avLst/>
          </a:prstGeom>
          <a:ln>
            <a:solidFill>
              <a:srgbClr val="1F4899"/>
            </a:solidFill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6" name="Straight Connector 35"/>
          <p:cNvCxnSpPr/>
          <p:nvPr/>
        </p:nvCxnSpPr>
        <p:spPr>
          <a:xfrm>
            <a:off x="2286000" y="2997954"/>
            <a:ext cx="609600" cy="431046"/>
          </a:xfrm>
          <a:prstGeom prst="line">
            <a:avLst/>
          </a:prstGeom>
          <a:ln>
            <a:solidFill>
              <a:srgbClr val="1F4899"/>
            </a:solidFill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7" name="Straight Connector 36"/>
          <p:cNvCxnSpPr>
            <a:endCxn id="25" idx="1"/>
          </p:cNvCxnSpPr>
          <p:nvPr/>
        </p:nvCxnSpPr>
        <p:spPr>
          <a:xfrm>
            <a:off x="2286000" y="2895600"/>
            <a:ext cx="609600" cy="126247"/>
          </a:xfrm>
          <a:prstGeom prst="line">
            <a:avLst/>
          </a:prstGeom>
          <a:ln>
            <a:solidFill>
              <a:srgbClr val="1F4899"/>
            </a:solidFill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39" name="Straight Connector 38"/>
          <p:cNvCxnSpPr/>
          <p:nvPr/>
        </p:nvCxnSpPr>
        <p:spPr>
          <a:xfrm flipV="1">
            <a:off x="2286000" y="2616953"/>
            <a:ext cx="609600" cy="126247"/>
          </a:xfrm>
          <a:prstGeom prst="line">
            <a:avLst/>
          </a:prstGeom>
          <a:ln>
            <a:solidFill>
              <a:srgbClr val="1F4899"/>
            </a:solidFill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40" name="Straight Connector 39"/>
          <p:cNvCxnSpPr/>
          <p:nvPr/>
        </p:nvCxnSpPr>
        <p:spPr>
          <a:xfrm>
            <a:off x="3200400" y="2616954"/>
            <a:ext cx="990600" cy="0"/>
          </a:xfrm>
          <a:prstGeom prst="line">
            <a:avLst/>
          </a:prstGeom>
          <a:ln>
            <a:solidFill>
              <a:srgbClr val="9E5DCF"/>
            </a:solidFill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2" name="TextBox 41"/>
          <p:cNvSpPr txBox="1"/>
          <p:nvPr/>
        </p:nvSpPr>
        <p:spPr>
          <a:xfrm>
            <a:off x="267014" y="1185446"/>
            <a:ext cx="1095172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Read disk</a:t>
            </a:r>
            <a:endParaRPr lang="en-US" sz="1600" dirty="0"/>
          </a:p>
        </p:txBody>
      </p:sp>
      <p:cxnSp>
        <p:nvCxnSpPr>
          <p:cNvPr id="44" name="Straight Connector 43"/>
          <p:cNvCxnSpPr>
            <a:stCxn id="42" idx="2"/>
          </p:cNvCxnSpPr>
          <p:nvPr/>
        </p:nvCxnSpPr>
        <p:spPr>
          <a:xfrm>
            <a:off x="814600" y="1524000"/>
            <a:ext cx="328401" cy="1269105"/>
          </a:xfrm>
          <a:prstGeom prst="line">
            <a:avLst/>
          </a:prstGeom>
          <a:ln w="12700" cap="rnd">
            <a:prstDash val="sysDot"/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45" name="TextBox 44"/>
          <p:cNvSpPr txBox="1"/>
          <p:nvPr/>
        </p:nvSpPr>
        <p:spPr>
          <a:xfrm>
            <a:off x="1714815" y="1185446"/>
            <a:ext cx="1426994" cy="338554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600" dirty="0" smtClean="0"/>
              <a:t>Filter log data</a:t>
            </a:r>
            <a:endParaRPr lang="en-US" sz="1600" dirty="0"/>
          </a:p>
        </p:txBody>
      </p:sp>
      <p:cxnSp>
        <p:nvCxnSpPr>
          <p:cNvPr id="46" name="Straight Connector 45"/>
          <p:cNvCxnSpPr/>
          <p:nvPr/>
        </p:nvCxnSpPr>
        <p:spPr>
          <a:xfrm>
            <a:off x="2362200" y="1524000"/>
            <a:ext cx="0" cy="909847"/>
          </a:xfrm>
          <a:prstGeom prst="line">
            <a:avLst/>
          </a:prstGeom>
          <a:ln w="12700" cap="rnd">
            <a:prstDash val="sysDot"/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79" name="Group 78"/>
          <p:cNvGrpSpPr/>
          <p:nvPr/>
        </p:nvGrpSpPr>
        <p:grpSpPr>
          <a:xfrm>
            <a:off x="5715000" y="3407690"/>
            <a:ext cx="2299172" cy="249910"/>
            <a:chOff x="3886200" y="5922290"/>
            <a:chExt cx="3505200" cy="381000"/>
          </a:xfrm>
        </p:grpSpPr>
        <p:sp>
          <p:nvSpPr>
            <p:cNvPr id="76" name="Rectangle 75"/>
            <p:cNvSpPr/>
            <p:nvPr/>
          </p:nvSpPr>
          <p:spPr>
            <a:xfrm>
              <a:off x="6083674" y="5922290"/>
              <a:ext cx="534520" cy="381000"/>
            </a:xfrm>
            <a:prstGeom prst="rect">
              <a:avLst/>
            </a:prstGeom>
            <a:gradFill>
              <a:gsLst>
                <a:gs pos="0">
                  <a:srgbClr val="A86ED4"/>
                </a:gs>
                <a:gs pos="100000">
                  <a:srgbClr val="D1B2E8"/>
                </a:gs>
              </a:gsLst>
              <a:lin ang="10800000" scaled="1"/>
            </a:gra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sp>
          <p:nvSpPr>
            <p:cNvPr id="53" name="Rectangle 52"/>
            <p:cNvSpPr/>
            <p:nvPr/>
          </p:nvSpPr>
          <p:spPr>
            <a:xfrm>
              <a:off x="3886200" y="5922290"/>
              <a:ext cx="2197474" cy="381000"/>
            </a:xfrm>
            <a:prstGeom prst="rect">
              <a:avLst/>
            </a:prstGeom>
            <a:gradFill flip="none" rotWithShape="1">
              <a:gsLst>
                <a:gs pos="0">
                  <a:srgbClr val="6792DF"/>
                </a:gs>
                <a:gs pos="100000">
                  <a:srgbClr val="C9D8F3"/>
                </a:gs>
              </a:gsLst>
              <a:lin ang="10800000" scaled="1"/>
              <a:tileRect/>
            </a:gradFill>
            <a:ln>
              <a:noFill/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4" name="Straight Connector 53"/>
            <p:cNvCxnSpPr/>
            <p:nvPr/>
          </p:nvCxnSpPr>
          <p:spPr>
            <a:xfrm>
              <a:off x="3886200" y="5922290"/>
              <a:ext cx="3505200" cy="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5" name="Straight Connector 54"/>
            <p:cNvCxnSpPr/>
            <p:nvPr/>
          </p:nvCxnSpPr>
          <p:spPr>
            <a:xfrm>
              <a:off x="3886200" y="6303290"/>
              <a:ext cx="3505200" cy="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6" name="Straight Connector 55"/>
            <p:cNvCxnSpPr/>
            <p:nvPr/>
          </p:nvCxnSpPr>
          <p:spPr>
            <a:xfrm>
              <a:off x="3886200" y="5922290"/>
              <a:ext cx="0" cy="38100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sp>
          <p:nvSpPr>
            <p:cNvPr id="57" name="Right Arrow 56"/>
            <p:cNvSpPr/>
            <p:nvPr/>
          </p:nvSpPr>
          <p:spPr>
            <a:xfrm>
              <a:off x="6677585" y="5960390"/>
              <a:ext cx="296956" cy="304800"/>
            </a:xfrm>
            <a:prstGeom prst="rightArrow">
              <a:avLst>
                <a:gd name="adj1" fmla="val 56316"/>
                <a:gd name="adj2" fmla="val 59474"/>
              </a:avLst>
            </a:prstGeom>
            <a:solidFill>
              <a:srgbClr val="4177D7"/>
            </a:solidFill>
            <a:ln w="3175">
              <a:solidFill>
                <a:schemeClr val="tx1"/>
              </a:solidFill>
            </a:ln>
          </p:spPr>
          <p:style>
            <a:lnRef idx="2">
              <a:schemeClr val="dk1"/>
            </a:lnRef>
            <a:fillRef idx="1">
              <a:schemeClr val="lt1"/>
            </a:fillRef>
            <a:effectRef idx="0">
              <a:schemeClr val="dk1"/>
            </a:effectRef>
            <a:fontRef idx="minor">
              <a:schemeClr val="dk1"/>
            </a:fontRef>
          </p:style>
          <p:txBody>
            <a:bodyPr rtlCol="0" anchor="ctr"/>
            <a:lstStyle/>
            <a:p>
              <a:pPr algn="ctr"/>
              <a:endParaRPr lang="en-US"/>
            </a:p>
          </p:txBody>
        </p:sp>
        <p:cxnSp>
          <p:nvCxnSpPr>
            <p:cNvPr id="58" name="Straight Connector 57"/>
            <p:cNvCxnSpPr/>
            <p:nvPr/>
          </p:nvCxnSpPr>
          <p:spPr>
            <a:xfrm>
              <a:off x="4004982" y="5922290"/>
              <a:ext cx="0" cy="38100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59" name="Straight Connector 58"/>
            <p:cNvCxnSpPr/>
            <p:nvPr/>
          </p:nvCxnSpPr>
          <p:spPr>
            <a:xfrm>
              <a:off x="4301938" y="5922290"/>
              <a:ext cx="0" cy="38100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0" name="Straight Connector 59"/>
            <p:cNvCxnSpPr/>
            <p:nvPr/>
          </p:nvCxnSpPr>
          <p:spPr>
            <a:xfrm>
              <a:off x="4361329" y="5922290"/>
              <a:ext cx="0" cy="38100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1" name="Straight Connector 60"/>
            <p:cNvCxnSpPr/>
            <p:nvPr/>
          </p:nvCxnSpPr>
          <p:spPr>
            <a:xfrm>
              <a:off x="4420721" y="5922290"/>
              <a:ext cx="0" cy="38100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2" name="Straight Connector 61"/>
            <p:cNvCxnSpPr/>
            <p:nvPr/>
          </p:nvCxnSpPr>
          <p:spPr>
            <a:xfrm>
              <a:off x="4717676" y="5922290"/>
              <a:ext cx="0" cy="38100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3" name="Straight Connector 62"/>
            <p:cNvCxnSpPr/>
            <p:nvPr/>
          </p:nvCxnSpPr>
          <p:spPr>
            <a:xfrm>
              <a:off x="4836459" y="5922290"/>
              <a:ext cx="0" cy="38100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4" name="Straight Connector 63"/>
            <p:cNvCxnSpPr/>
            <p:nvPr/>
          </p:nvCxnSpPr>
          <p:spPr>
            <a:xfrm>
              <a:off x="5252197" y="5922290"/>
              <a:ext cx="0" cy="38100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5" name="Straight Connector 64"/>
            <p:cNvCxnSpPr/>
            <p:nvPr/>
          </p:nvCxnSpPr>
          <p:spPr>
            <a:xfrm>
              <a:off x="5275350" y="5922290"/>
              <a:ext cx="0" cy="38100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6" name="Straight Connector 65"/>
            <p:cNvCxnSpPr/>
            <p:nvPr/>
          </p:nvCxnSpPr>
          <p:spPr>
            <a:xfrm>
              <a:off x="5370979" y="5922290"/>
              <a:ext cx="0" cy="38100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7" name="Straight Connector 66"/>
            <p:cNvCxnSpPr/>
            <p:nvPr/>
          </p:nvCxnSpPr>
          <p:spPr>
            <a:xfrm>
              <a:off x="5406212" y="5922290"/>
              <a:ext cx="0" cy="38100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8" name="Straight Connector 67"/>
            <p:cNvCxnSpPr/>
            <p:nvPr/>
          </p:nvCxnSpPr>
          <p:spPr>
            <a:xfrm>
              <a:off x="5442450" y="5922290"/>
              <a:ext cx="0" cy="38100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69" name="Straight Connector 68"/>
            <p:cNvCxnSpPr/>
            <p:nvPr/>
          </p:nvCxnSpPr>
          <p:spPr>
            <a:xfrm>
              <a:off x="5667935" y="5922290"/>
              <a:ext cx="0" cy="38100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0" name="Straight Connector 69"/>
            <p:cNvCxnSpPr/>
            <p:nvPr/>
          </p:nvCxnSpPr>
          <p:spPr>
            <a:xfrm>
              <a:off x="6083674" y="5922290"/>
              <a:ext cx="0" cy="38100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1" name="Straight Connector 70"/>
            <p:cNvCxnSpPr/>
            <p:nvPr/>
          </p:nvCxnSpPr>
          <p:spPr>
            <a:xfrm>
              <a:off x="6143065" y="5922290"/>
              <a:ext cx="0" cy="38100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2" name="Straight Connector 71"/>
            <p:cNvCxnSpPr/>
            <p:nvPr/>
          </p:nvCxnSpPr>
          <p:spPr>
            <a:xfrm>
              <a:off x="6261847" y="5922290"/>
              <a:ext cx="0" cy="38100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3" name="Straight Connector 72"/>
            <p:cNvCxnSpPr/>
            <p:nvPr/>
          </p:nvCxnSpPr>
          <p:spPr>
            <a:xfrm>
              <a:off x="6380629" y="5922290"/>
              <a:ext cx="0" cy="38100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  <p:cxnSp>
          <p:nvCxnSpPr>
            <p:cNvPr id="74" name="Straight Connector 73"/>
            <p:cNvCxnSpPr/>
            <p:nvPr/>
          </p:nvCxnSpPr>
          <p:spPr>
            <a:xfrm>
              <a:off x="6618194" y="5922290"/>
              <a:ext cx="0" cy="381000"/>
            </a:xfrm>
            <a:prstGeom prst="line">
              <a:avLst/>
            </a:prstGeom>
            <a:ln w="19050" cap="rnd">
              <a:solidFill>
                <a:schemeClr val="tx2"/>
              </a:solidFill>
            </a:ln>
            <a:effectLst/>
          </p:spPr>
          <p:style>
            <a:lnRef idx="2">
              <a:schemeClr val="dk1"/>
            </a:lnRef>
            <a:fillRef idx="0">
              <a:schemeClr val="dk1"/>
            </a:fillRef>
            <a:effectRef idx="1">
              <a:schemeClr val="dk1"/>
            </a:effectRef>
            <a:fontRef idx="minor">
              <a:schemeClr val="tx1"/>
            </a:fontRef>
          </p:style>
        </p:cxnSp>
      </p:grpSp>
      <p:sp>
        <p:nvSpPr>
          <p:cNvPr id="81" name="Rounded Rectangle 80"/>
          <p:cNvSpPr/>
          <p:nvPr/>
        </p:nvSpPr>
        <p:spPr>
          <a:xfrm>
            <a:off x="2895600" y="4419600"/>
            <a:ext cx="304800" cy="252493"/>
          </a:xfrm>
          <a:prstGeom prst="roundRect">
            <a:avLst/>
          </a:prstGeom>
          <a:solidFill>
            <a:srgbClr val="C18567"/>
          </a:solidFill>
          <a:ln w="12700" algn="ctr">
            <a:solidFill>
              <a:srgbClr val="64351E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cxnSp>
        <p:nvCxnSpPr>
          <p:cNvPr id="82" name="Straight Connector 81"/>
          <p:cNvCxnSpPr/>
          <p:nvPr/>
        </p:nvCxnSpPr>
        <p:spPr>
          <a:xfrm flipH="1">
            <a:off x="3200400" y="4545846"/>
            <a:ext cx="990600" cy="0"/>
          </a:xfrm>
          <a:prstGeom prst="line">
            <a:avLst/>
          </a:prstGeom>
          <a:ln>
            <a:solidFill>
              <a:srgbClr val="70442E"/>
            </a:solidFill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85" name="Freeform 84"/>
          <p:cNvSpPr/>
          <p:nvPr/>
        </p:nvSpPr>
        <p:spPr>
          <a:xfrm>
            <a:off x="1123627" y="3967566"/>
            <a:ext cx="1771973" cy="581187"/>
          </a:xfrm>
          <a:custGeom>
            <a:avLst/>
            <a:gdLst>
              <a:gd name="connsiteX0" fmla="*/ 1774556 w 1774556"/>
              <a:gd name="connsiteY0" fmla="*/ 581187 h 581187"/>
              <a:gd name="connsiteX1" fmla="*/ 0 w 1774556"/>
              <a:gd name="connsiteY1" fmla="*/ 0 h 581187"/>
              <a:gd name="connsiteX0" fmla="*/ 1774556 w 1774556"/>
              <a:gd name="connsiteY0" fmla="*/ 581187 h 581187"/>
              <a:gd name="connsiteX1" fmla="*/ 0 w 1774556"/>
              <a:gd name="connsiteY1" fmla="*/ 0 h 581187"/>
              <a:gd name="connsiteX0" fmla="*/ 1774556 w 1774556"/>
              <a:gd name="connsiteY0" fmla="*/ 581187 h 581187"/>
              <a:gd name="connsiteX1" fmla="*/ 0 w 1774556"/>
              <a:gd name="connsiteY1" fmla="*/ 0 h 581187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774556" h="581187">
                <a:moveTo>
                  <a:pt x="1774556" y="581187"/>
                </a:moveTo>
                <a:cubicBezTo>
                  <a:pt x="227309" y="573437"/>
                  <a:pt x="12915" y="410705"/>
                  <a:pt x="0" y="0"/>
                </a:cubicBezTo>
              </a:path>
            </a:pathLst>
          </a:custGeom>
          <a:ln>
            <a:solidFill>
              <a:srgbClr val="70442E"/>
            </a:solidFill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86" name="Freeform 85"/>
          <p:cNvSpPr/>
          <p:nvPr/>
        </p:nvSpPr>
        <p:spPr>
          <a:xfrm>
            <a:off x="6486041" y="2680076"/>
            <a:ext cx="883403" cy="698555"/>
          </a:xfrm>
          <a:custGeom>
            <a:avLst/>
            <a:gdLst>
              <a:gd name="connsiteX0" fmla="*/ 0 w 1348352"/>
              <a:gd name="connsiteY0" fmla="*/ 0 h 728421"/>
              <a:gd name="connsiteX1" fmla="*/ 1348352 w 1348352"/>
              <a:gd name="connsiteY1" fmla="*/ 728421 h 728421"/>
              <a:gd name="connsiteX0" fmla="*/ 0 w 1348352"/>
              <a:gd name="connsiteY0" fmla="*/ 0 h 728421"/>
              <a:gd name="connsiteX1" fmla="*/ 1348352 w 1348352"/>
              <a:gd name="connsiteY1" fmla="*/ 728421 h 728421"/>
              <a:gd name="connsiteX0" fmla="*/ 0 w 1348352"/>
              <a:gd name="connsiteY0" fmla="*/ 0 h 728421"/>
              <a:gd name="connsiteX1" fmla="*/ 1348352 w 1348352"/>
              <a:gd name="connsiteY1" fmla="*/ 728421 h 728421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1348352" h="728421">
                <a:moveTo>
                  <a:pt x="0" y="0"/>
                </a:moveTo>
                <a:cubicBezTo>
                  <a:pt x="1142999" y="645"/>
                  <a:pt x="1340603" y="226018"/>
                  <a:pt x="1348352" y="728421"/>
                </a:cubicBezTo>
              </a:path>
            </a:pathLst>
          </a:custGeom>
          <a:ln>
            <a:solidFill>
              <a:srgbClr val="9E5DCF"/>
            </a:solidFill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grpSp>
        <p:nvGrpSpPr>
          <p:cNvPr id="123" name="Group 122"/>
          <p:cNvGrpSpPr/>
          <p:nvPr/>
        </p:nvGrpSpPr>
        <p:grpSpPr>
          <a:xfrm>
            <a:off x="7511699" y="2203353"/>
            <a:ext cx="763049" cy="747778"/>
            <a:chOff x="4038600" y="5105400"/>
            <a:chExt cx="686849" cy="1219200"/>
          </a:xfrm>
        </p:grpSpPr>
        <p:sp>
          <p:nvSpPr>
            <p:cNvPr id="87" name="Rectangle 86"/>
            <p:cNvSpPr/>
            <p:nvPr/>
          </p:nvSpPr>
          <p:spPr>
            <a:xfrm>
              <a:off x="4040700" y="5105400"/>
              <a:ext cx="456150" cy="1219200"/>
            </a:xfrm>
            <a:prstGeom prst="rect">
              <a:avLst/>
            </a:prstGeom>
            <a:solidFill>
              <a:srgbClr val="C9D8F3"/>
            </a:solidFill>
            <a:ln w="12700">
              <a:solidFill>
                <a:srgbClr val="4177D7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solidFill>
                  <a:schemeClr val="tx1"/>
                </a:solidFill>
                <a:latin typeface="Arial" charset="0"/>
              </a:endParaRPr>
            </a:p>
          </p:txBody>
        </p:sp>
        <p:cxnSp>
          <p:nvCxnSpPr>
            <p:cNvPr id="90" name="Straight Connector 89"/>
            <p:cNvCxnSpPr/>
            <p:nvPr/>
          </p:nvCxnSpPr>
          <p:spPr>
            <a:xfrm>
              <a:off x="4038600" y="5257800"/>
              <a:ext cx="456151" cy="0"/>
            </a:xfrm>
            <a:prstGeom prst="line">
              <a:avLst/>
            </a:prstGeom>
            <a:solidFill>
              <a:srgbClr val="C9D8F3"/>
            </a:solidFill>
            <a:ln w="12700">
              <a:solidFill>
                <a:srgbClr val="4177D7"/>
              </a:solidFill>
              <a:miter lim="800000"/>
              <a:headEnd/>
              <a:tailEnd/>
            </a:ln>
            <a:effectLst/>
          </p:spPr>
        </p:cxnSp>
        <p:cxnSp>
          <p:nvCxnSpPr>
            <p:cNvPr id="92" name="Straight Connector 91"/>
            <p:cNvCxnSpPr/>
            <p:nvPr/>
          </p:nvCxnSpPr>
          <p:spPr>
            <a:xfrm>
              <a:off x="4038600" y="5410200"/>
              <a:ext cx="456151" cy="0"/>
            </a:xfrm>
            <a:prstGeom prst="line">
              <a:avLst/>
            </a:prstGeom>
            <a:solidFill>
              <a:srgbClr val="C9D8F3"/>
            </a:solidFill>
            <a:ln w="12700">
              <a:solidFill>
                <a:srgbClr val="4177D7"/>
              </a:solidFill>
              <a:miter lim="800000"/>
              <a:headEnd/>
              <a:tailEnd/>
            </a:ln>
            <a:effectLst/>
          </p:spPr>
        </p:cxnSp>
        <p:cxnSp>
          <p:nvCxnSpPr>
            <p:cNvPr id="94" name="Straight Connector 93"/>
            <p:cNvCxnSpPr/>
            <p:nvPr/>
          </p:nvCxnSpPr>
          <p:spPr>
            <a:xfrm>
              <a:off x="4038600" y="5562600"/>
              <a:ext cx="456151" cy="0"/>
            </a:xfrm>
            <a:prstGeom prst="line">
              <a:avLst/>
            </a:prstGeom>
            <a:solidFill>
              <a:srgbClr val="C9D8F3"/>
            </a:solidFill>
            <a:ln w="12700">
              <a:solidFill>
                <a:srgbClr val="4177D7"/>
              </a:solidFill>
              <a:miter lim="800000"/>
              <a:headEnd/>
              <a:tailEnd/>
            </a:ln>
            <a:effectLst/>
          </p:spPr>
        </p:cxnSp>
        <p:cxnSp>
          <p:nvCxnSpPr>
            <p:cNvPr id="96" name="Straight Connector 95"/>
            <p:cNvCxnSpPr/>
            <p:nvPr/>
          </p:nvCxnSpPr>
          <p:spPr>
            <a:xfrm>
              <a:off x="4038600" y="5715000"/>
              <a:ext cx="456151" cy="0"/>
            </a:xfrm>
            <a:prstGeom prst="line">
              <a:avLst/>
            </a:prstGeom>
            <a:solidFill>
              <a:srgbClr val="C9D8F3"/>
            </a:solidFill>
            <a:ln w="12700">
              <a:solidFill>
                <a:srgbClr val="4177D7"/>
              </a:solidFill>
              <a:miter lim="800000"/>
              <a:headEnd/>
              <a:tailEnd/>
            </a:ln>
            <a:effectLst/>
          </p:spPr>
        </p:cxnSp>
        <p:cxnSp>
          <p:nvCxnSpPr>
            <p:cNvPr id="98" name="Straight Connector 97"/>
            <p:cNvCxnSpPr/>
            <p:nvPr/>
          </p:nvCxnSpPr>
          <p:spPr>
            <a:xfrm>
              <a:off x="4038600" y="5867400"/>
              <a:ext cx="456151" cy="0"/>
            </a:xfrm>
            <a:prstGeom prst="line">
              <a:avLst/>
            </a:prstGeom>
            <a:solidFill>
              <a:srgbClr val="C9D8F3"/>
            </a:solidFill>
            <a:ln w="12700">
              <a:solidFill>
                <a:srgbClr val="4177D7"/>
              </a:solidFill>
              <a:miter lim="800000"/>
              <a:headEnd/>
              <a:tailEnd/>
            </a:ln>
            <a:effectLst/>
          </p:spPr>
        </p:cxnSp>
        <p:cxnSp>
          <p:nvCxnSpPr>
            <p:cNvPr id="100" name="Straight Connector 99"/>
            <p:cNvCxnSpPr/>
            <p:nvPr/>
          </p:nvCxnSpPr>
          <p:spPr>
            <a:xfrm>
              <a:off x="4038600" y="6019800"/>
              <a:ext cx="456151" cy="0"/>
            </a:xfrm>
            <a:prstGeom prst="line">
              <a:avLst/>
            </a:prstGeom>
            <a:solidFill>
              <a:srgbClr val="C9D8F3"/>
            </a:solidFill>
            <a:ln w="12700">
              <a:solidFill>
                <a:srgbClr val="4177D7"/>
              </a:solidFill>
              <a:miter lim="800000"/>
              <a:headEnd/>
              <a:tailEnd/>
            </a:ln>
            <a:effectLst/>
          </p:spPr>
        </p:cxnSp>
        <p:cxnSp>
          <p:nvCxnSpPr>
            <p:cNvPr id="102" name="Straight Connector 101"/>
            <p:cNvCxnSpPr/>
            <p:nvPr/>
          </p:nvCxnSpPr>
          <p:spPr>
            <a:xfrm>
              <a:off x="4038600" y="6172200"/>
              <a:ext cx="456151" cy="0"/>
            </a:xfrm>
            <a:prstGeom prst="line">
              <a:avLst/>
            </a:prstGeom>
            <a:solidFill>
              <a:srgbClr val="C9D8F3"/>
            </a:solidFill>
            <a:ln w="12700">
              <a:solidFill>
                <a:srgbClr val="4177D7"/>
              </a:solidFill>
              <a:miter lim="800000"/>
              <a:headEnd/>
              <a:tailEnd/>
            </a:ln>
            <a:effectLst/>
          </p:spPr>
        </p:cxnSp>
        <p:grpSp>
          <p:nvGrpSpPr>
            <p:cNvPr id="122" name="Group 121"/>
            <p:cNvGrpSpPr/>
            <p:nvPr/>
          </p:nvGrpSpPr>
          <p:grpSpPr>
            <a:xfrm>
              <a:off x="4494751" y="5181600"/>
              <a:ext cx="230698" cy="1066800"/>
              <a:chOff x="4494751" y="5143500"/>
              <a:chExt cx="230698" cy="1066800"/>
            </a:xfrm>
          </p:grpSpPr>
          <p:cxnSp>
            <p:nvCxnSpPr>
              <p:cNvPr id="104" name="Straight Connector 103"/>
              <p:cNvCxnSpPr/>
              <p:nvPr/>
            </p:nvCxnSpPr>
            <p:spPr>
              <a:xfrm>
                <a:off x="4494751" y="5143500"/>
                <a:ext cx="229649" cy="0"/>
              </a:xfrm>
              <a:prstGeom prst="line">
                <a:avLst/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prstDash val="sysDot"/>
                <a:miter lim="800000"/>
                <a:headEnd/>
                <a:tailEnd type="triangle" w="sm" len="med"/>
              </a:ln>
              <a:effectLst/>
            </p:spPr>
          </p:cxnSp>
          <p:cxnSp>
            <p:nvCxnSpPr>
              <p:cNvPr id="107" name="Straight Connector 106"/>
              <p:cNvCxnSpPr/>
              <p:nvPr/>
            </p:nvCxnSpPr>
            <p:spPr>
              <a:xfrm>
                <a:off x="4495800" y="5295900"/>
                <a:ext cx="229649" cy="0"/>
              </a:xfrm>
              <a:prstGeom prst="line">
                <a:avLst/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prstDash val="sysDot"/>
                <a:miter lim="800000"/>
                <a:headEnd/>
                <a:tailEnd type="triangle" w="sm" len="med"/>
              </a:ln>
              <a:effectLst/>
            </p:spPr>
          </p:cxnSp>
          <p:cxnSp>
            <p:nvCxnSpPr>
              <p:cNvPr id="109" name="Straight Connector 108"/>
              <p:cNvCxnSpPr/>
              <p:nvPr/>
            </p:nvCxnSpPr>
            <p:spPr>
              <a:xfrm>
                <a:off x="4495800" y="5448300"/>
                <a:ext cx="229649" cy="0"/>
              </a:xfrm>
              <a:prstGeom prst="line">
                <a:avLst/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prstDash val="sysDot"/>
                <a:miter lim="800000"/>
                <a:headEnd/>
                <a:tailEnd type="triangle" w="sm" len="med"/>
              </a:ln>
              <a:effectLst/>
            </p:spPr>
          </p:cxnSp>
          <p:cxnSp>
            <p:nvCxnSpPr>
              <p:cNvPr id="111" name="Straight Connector 110"/>
              <p:cNvCxnSpPr/>
              <p:nvPr/>
            </p:nvCxnSpPr>
            <p:spPr>
              <a:xfrm>
                <a:off x="4495800" y="5600700"/>
                <a:ext cx="229649" cy="0"/>
              </a:xfrm>
              <a:prstGeom prst="line">
                <a:avLst/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prstDash val="sysDot"/>
                <a:miter lim="800000"/>
                <a:headEnd/>
                <a:tailEnd type="triangle" w="sm" len="med"/>
              </a:ln>
              <a:effectLst/>
            </p:spPr>
          </p:cxnSp>
          <p:cxnSp>
            <p:nvCxnSpPr>
              <p:cNvPr id="113" name="Straight Connector 112"/>
              <p:cNvCxnSpPr/>
              <p:nvPr/>
            </p:nvCxnSpPr>
            <p:spPr>
              <a:xfrm>
                <a:off x="4495800" y="5753100"/>
                <a:ext cx="229649" cy="0"/>
              </a:xfrm>
              <a:prstGeom prst="line">
                <a:avLst/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prstDash val="sysDot"/>
                <a:miter lim="800000"/>
                <a:headEnd/>
                <a:tailEnd type="triangle" w="sm" len="med"/>
              </a:ln>
              <a:effectLst/>
            </p:spPr>
          </p:cxnSp>
          <p:cxnSp>
            <p:nvCxnSpPr>
              <p:cNvPr id="115" name="Straight Connector 114"/>
              <p:cNvCxnSpPr/>
              <p:nvPr/>
            </p:nvCxnSpPr>
            <p:spPr>
              <a:xfrm>
                <a:off x="4495800" y="5905500"/>
                <a:ext cx="229649" cy="0"/>
              </a:xfrm>
              <a:prstGeom prst="line">
                <a:avLst/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prstDash val="sysDot"/>
                <a:miter lim="800000"/>
                <a:headEnd/>
                <a:tailEnd type="triangle" w="sm" len="med"/>
              </a:ln>
              <a:effectLst/>
            </p:spPr>
          </p:cxnSp>
          <p:cxnSp>
            <p:nvCxnSpPr>
              <p:cNvPr id="117" name="Straight Connector 116"/>
              <p:cNvCxnSpPr/>
              <p:nvPr/>
            </p:nvCxnSpPr>
            <p:spPr>
              <a:xfrm>
                <a:off x="4495800" y="6057900"/>
                <a:ext cx="229649" cy="0"/>
              </a:xfrm>
              <a:prstGeom prst="line">
                <a:avLst/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prstDash val="sysDot"/>
                <a:miter lim="800000"/>
                <a:headEnd/>
                <a:tailEnd type="triangle" w="sm" len="med"/>
              </a:ln>
              <a:effectLst/>
            </p:spPr>
          </p:cxnSp>
          <p:cxnSp>
            <p:nvCxnSpPr>
              <p:cNvPr id="119" name="Straight Connector 118"/>
              <p:cNvCxnSpPr/>
              <p:nvPr/>
            </p:nvCxnSpPr>
            <p:spPr>
              <a:xfrm>
                <a:off x="4495800" y="6210300"/>
                <a:ext cx="229649" cy="0"/>
              </a:xfrm>
              <a:prstGeom prst="line">
                <a:avLst/>
              </a:prstGeom>
              <a:solidFill>
                <a:srgbClr val="C9D8F3"/>
              </a:solidFill>
              <a:ln w="12700">
                <a:solidFill>
                  <a:srgbClr val="4177D7"/>
                </a:solidFill>
                <a:prstDash val="sysDot"/>
                <a:miter lim="800000"/>
                <a:headEnd/>
                <a:tailEnd type="triangle" w="sm" len="med"/>
              </a:ln>
              <a:effectLst/>
            </p:spPr>
          </p:cxnSp>
        </p:grpSp>
      </p:grpSp>
      <p:cxnSp>
        <p:nvCxnSpPr>
          <p:cNvPr id="125" name="Straight Connector 124"/>
          <p:cNvCxnSpPr/>
          <p:nvPr/>
        </p:nvCxnSpPr>
        <p:spPr>
          <a:xfrm>
            <a:off x="6486041" y="2530098"/>
            <a:ext cx="986904" cy="0"/>
          </a:xfrm>
          <a:prstGeom prst="line">
            <a:avLst/>
          </a:prstGeom>
          <a:ln>
            <a:solidFill>
              <a:srgbClr val="9E5DCF"/>
            </a:solidFill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28" name="TextBox 127"/>
          <p:cNvSpPr txBox="1"/>
          <p:nvPr/>
        </p:nvSpPr>
        <p:spPr>
          <a:xfrm>
            <a:off x="5715000" y="3155196"/>
            <a:ext cx="298159" cy="215444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 smtClean="0">
                <a:solidFill>
                  <a:srgbClr val="1F4899"/>
                </a:solidFill>
              </a:rPr>
              <a:t>Log</a:t>
            </a:r>
            <a:endParaRPr lang="en-US" sz="1400" dirty="0">
              <a:solidFill>
                <a:srgbClr val="1F4899"/>
              </a:solidFill>
            </a:endParaRPr>
          </a:p>
        </p:txBody>
      </p:sp>
      <p:sp>
        <p:nvSpPr>
          <p:cNvPr id="129" name="TextBox 128"/>
          <p:cNvSpPr txBox="1"/>
          <p:nvPr/>
        </p:nvSpPr>
        <p:spPr>
          <a:xfrm>
            <a:off x="7553729" y="1752600"/>
            <a:ext cx="427361" cy="430887"/>
          </a:xfrm>
          <a:prstGeom prst="rect">
            <a:avLst/>
          </a:prstGeom>
          <a:noFill/>
        </p:spPr>
        <p:txBody>
          <a:bodyPr wrap="none" lIns="0" tIns="0" rIns="0" bIns="0" rtlCol="0">
            <a:spAutoFit/>
          </a:bodyPr>
          <a:lstStyle/>
          <a:p>
            <a:r>
              <a:rPr lang="en-US" sz="1400" dirty="0" smtClean="0">
                <a:solidFill>
                  <a:srgbClr val="1F4899"/>
                </a:solidFill>
              </a:rPr>
              <a:t>Hash</a:t>
            </a:r>
            <a:br>
              <a:rPr lang="en-US" sz="1400" dirty="0" smtClean="0">
                <a:solidFill>
                  <a:srgbClr val="1F4899"/>
                </a:solidFill>
              </a:rPr>
            </a:br>
            <a:r>
              <a:rPr lang="en-US" sz="1400" dirty="0" smtClean="0">
                <a:solidFill>
                  <a:srgbClr val="1F4899"/>
                </a:solidFill>
              </a:rPr>
              <a:t>Table</a:t>
            </a:r>
            <a:endParaRPr lang="en-US" sz="1400" dirty="0">
              <a:solidFill>
                <a:srgbClr val="1F4899"/>
              </a:solidFill>
            </a:endParaRPr>
          </a:p>
        </p:txBody>
      </p:sp>
      <p:sp>
        <p:nvSpPr>
          <p:cNvPr id="131" name="Freeform 130"/>
          <p:cNvSpPr/>
          <p:nvPr/>
        </p:nvSpPr>
        <p:spPr>
          <a:xfrm>
            <a:off x="4953000" y="3727342"/>
            <a:ext cx="2416444" cy="836909"/>
          </a:xfrm>
          <a:custGeom>
            <a:avLst/>
            <a:gdLst>
              <a:gd name="connsiteX0" fmla="*/ 2131017 w 2131017"/>
              <a:gd name="connsiteY0" fmla="*/ 0 h 836909"/>
              <a:gd name="connsiteX1" fmla="*/ 0 w 2131017"/>
              <a:gd name="connsiteY1" fmla="*/ 836909 h 836909"/>
              <a:gd name="connsiteX0" fmla="*/ 2131017 w 2131066"/>
              <a:gd name="connsiteY0" fmla="*/ 0 h 836909"/>
              <a:gd name="connsiteX1" fmla="*/ 0 w 2131066"/>
              <a:gd name="connsiteY1" fmla="*/ 836909 h 836909"/>
              <a:gd name="connsiteX0" fmla="*/ 2131017 w 2131198"/>
              <a:gd name="connsiteY0" fmla="*/ 0 h 836909"/>
              <a:gd name="connsiteX1" fmla="*/ 0 w 2131198"/>
              <a:gd name="connsiteY1" fmla="*/ 836909 h 836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31198" h="836909">
                <a:moveTo>
                  <a:pt x="2131017" y="0"/>
                </a:moveTo>
                <a:cubicBezTo>
                  <a:pt x="2141995" y="781373"/>
                  <a:pt x="1657027" y="818828"/>
                  <a:pt x="0" y="836909"/>
                </a:cubicBezTo>
              </a:path>
            </a:pathLst>
          </a:custGeom>
          <a:ln>
            <a:solidFill>
              <a:srgbClr val="9E5DCF"/>
            </a:solidFill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cxnSp>
        <p:nvCxnSpPr>
          <p:cNvPr id="132" name="Straight Connector 131"/>
          <p:cNvCxnSpPr/>
          <p:nvPr/>
        </p:nvCxnSpPr>
        <p:spPr>
          <a:xfrm>
            <a:off x="4953000" y="2616953"/>
            <a:ext cx="839913" cy="1"/>
          </a:xfrm>
          <a:prstGeom prst="line">
            <a:avLst/>
          </a:prstGeom>
          <a:ln>
            <a:solidFill>
              <a:srgbClr val="9E5DCF"/>
            </a:solidFill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grpSp>
        <p:nvGrpSpPr>
          <p:cNvPr id="134" name="Group 133"/>
          <p:cNvGrpSpPr/>
          <p:nvPr/>
        </p:nvGrpSpPr>
        <p:grpSpPr>
          <a:xfrm>
            <a:off x="5867400" y="2340974"/>
            <a:ext cx="549756" cy="547436"/>
            <a:chOff x="3581400" y="1958975"/>
            <a:chExt cx="1881188" cy="1873250"/>
          </a:xfrm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grpSpPr>
        <p:sp>
          <p:nvSpPr>
            <p:cNvPr id="135" name="Freeform 547"/>
            <p:cNvSpPr>
              <a:spLocks/>
            </p:cNvSpPr>
            <p:nvPr/>
          </p:nvSpPr>
          <p:spPr bwMode="auto">
            <a:xfrm>
              <a:off x="3581400" y="1958975"/>
              <a:ext cx="1881188" cy="1873250"/>
            </a:xfrm>
            <a:custGeom>
              <a:avLst/>
              <a:gdLst>
                <a:gd name="T0" fmla="*/ 495 w 1185"/>
                <a:gd name="T1" fmla="*/ 13 h 1180"/>
                <a:gd name="T2" fmla="*/ 687 w 1185"/>
                <a:gd name="T3" fmla="*/ 13 h 1180"/>
                <a:gd name="T4" fmla="*/ 687 w 1185"/>
                <a:gd name="T5" fmla="*/ 205 h 1180"/>
                <a:gd name="T6" fmla="*/ 789 w 1185"/>
                <a:gd name="T7" fmla="*/ 253 h 1180"/>
                <a:gd name="T8" fmla="*/ 926 w 1185"/>
                <a:gd name="T9" fmla="*/ 118 h 1180"/>
                <a:gd name="T10" fmla="*/ 1064 w 1185"/>
                <a:gd name="T11" fmla="*/ 255 h 1180"/>
                <a:gd name="T12" fmla="*/ 926 w 1185"/>
                <a:gd name="T13" fmla="*/ 390 h 1180"/>
                <a:gd name="T14" fmla="*/ 975 w 1185"/>
                <a:gd name="T15" fmla="*/ 493 h 1180"/>
                <a:gd name="T16" fmla="*/ 1167 w 1185"/>
                <a:gd name="T17" fmla="*/ 493 h 1180"/>
                <a:gd name="T18" fmla="*/ 1167 w 1185"/>
                <a:gd name="T19" fmla="*/ 685 h 1180"/>
                <a:gd name="T20" fmla="*/ 975 w 1185"/>
                <a:gd name="T21" fmla="*/ 685 h 1180"/>
                <a:gd name="T22" fmla="*/ 927 w 1185"/>
                <a:gd name="T23" fmla="*/ 790 h 1180"/>
                <a:gd name="T24" fmla="*/ 1064 w 1185"/>
                <a:gd name="T25" fmla="*/ 924 h 1180"/>
                <a:gd name="T26" fmla="*/ 927 w 1185"/>
                <a:gd name="T27" fmla="*/ 1060 h 1180"/>
                <a:gd name="T28" fmla="*/ 791 w 1185"/>
                <a:gd name="T29" fmla="*/ 927 h 1180"/>
                <a:gd name="T30" fmla="*/ 687 w 1185"/>
                <a:gd name="T31" fmla="*/ 973 h 1180"/>
                <a:gd name="T32" fmla="*/ 687 w 1185"/>
                <a:gd name="T33" fmla="*/ 1165 h 1180"/>
                <a:gd name="T34" fmla="*/ 495 w 1185"/>
                <a:gd name="T35" fmla="*/ 1165 h 1180"/>
                <a:gd name="T36" fmla="*/ 495 w 1185"/>
                <a:gd name="T37" fmla="*/ 973 h 1180"/>
                <a:gd name="T38" fmla="*/ 390 w 1185"/>
                <a:gd name="T39" fmla="*/ 925 h 1180"/>
                <a:gd name="T40" fmla="*/ 254 w 1185"/>
                <a:gd name="T41" fmla="*/ 1062 h 1180"/>
                <a:gd name="T42" fmla="*/ 119 w 1185"/>
                <a:gd name="T43" fmla="*/ 927 h 1180"/>
                <a:gd name="T44" fmla="*/ 257 w 1185"/>
                <a:gd name="T45" fmla="*/ 789 h 1180"/>
                <a:gd name="T46" fmla="*/ 207 w 1185"/>
                <a:gd name="T47" fmla="*/ 685 h 1180"/>
                <a:gd name="T48" fmla="*/ 15 w 1185"/>
                <a:gd name="T49" fmla="*/ 685 h 1180"/>
                <a:gd name="T50" fmla="*/ 15 w 1185"/>
                <a:gd name="T51" fmla="*/ 493 h 1180"/>
                <a:gd name="T52" fmla="*/ 207 w 1185"/>
                <a:gd name="T53" fmla="*/ 493 h 1180"/>
                <a:gd name="T54" fmla="*/ 255 w 1185"/>
                <a:gd name="T55" fmla="*/ 388 h 1180"/>
                <a:gd name="T56" fmla="*/ 119 w 1185"/>
                <a:gd name="T57" fmla="*/ 252 h 1180"/>
                <a:gd name="T58" fmla="*/ 255 w 1185"/>
                <a:gd name="T59" fmla="*/ 115 h 1180"/>
                <a:gd name="T60" fmla="*/ 393 w 1185"/>
                <a:gd name="T61" fmla="*/ 253 h 1180"/>
                <a:gd name="T62" fmla="*/ 495 w 1185"/>
                <a:gd name="T63" fmla="*/ 205 h 1180"/>
                <a:gd name="T64" fmla="*/ 495 w 1185"/>
                <a:gd name="T65" fmla="*/ 13 h 1180"/>
              </a:gdLst>
              <a:ahLst/>
              <a:cxnLst>
                <a:cxn ang="0">
                  <a:pos x="T0" y="T1"/>
                </a:cxn>
                <a:cxn ang="0">
                  <a:pos x="T2" y="T3"/>
                </a:cxn>
                <a:cxn ang="0">
                  <a:pos x="T4" y="T5"/>
                </a:cxn>
                <a:cxn ang="0">
                  <a:pos x="T6" y="T7"/>
                </a:cxn>
                <a:cxn ang="0">
                  <a:pos x="T8" y="T9"/>
                </a:cxn>
                <a:cxn ang="0">
                  <a:pos x="T10" y="T11"/>
                </a:cxn>
                <a:cxn ang="0">
                  <a:pos x="T12" y="T13"/>
                </a:cxn>
                <a:cxn ang="0">
                  <a:pos x="T14" y="T15"/>
                </a:cxn>
                <a:cxn ang="0">
                  <a:pos x="T16" y="T17"/>
                </a:cxn>
                <a:cxn ang="0">
                  <a:pos x="T18" y="T19"/>
                </a:cxn>
                <a:cxn ang="0">
                  <a:pos x="T20" y="T21"/>
                </a:cxn>
                <a:cxn ang="0">
                  <a:pos x="T22" y="T23"/>
                </a:cxn>
                <a:cxn ang="0">
                  <a:pos x="T24" y="T25"/>
                </a:cxn>
                <a:cxn ang="0">
                  <a:pos x="T26" y="T27"/>
                </a:cxn>
                <a:cxn ang="0">
                  <a:pos x="T28" y="T29"/>
                </a:cxn>
                <a:cxn ang="0">
                  <a:pos x="T30" y="T31"/>
                </a:cxn>
                <a:cxn ang="0">
                  <a:pos x="T32" y="T33"/>
                </a:cxn>
                <a:cxn ang="0">
                  <a:pos x="T34" y="T35"/>
                </a:cxn>
                <a:cxn ang="0">
                  <a:pos x="T36" y="T37"/>
                </a:cxn>
                <a:cxn ang="0">
                  <a:pos x="T38" y="T39"/>
                </a:cxn>
                <a:cxn ang="0">
                  <a:pos x="T40" y="T41"/>
                </a:cxn>
                <a:cxn ang="0">
                  <a:pos x="T42" y="T43"/>
                </a:cxn>
                <a:cxn ang="0">
                  <a:pos x="T44" y="T45"/>
                </a:cxn>
                <a:cxn ang="0">
                  <a:pos x="T46" y="T47"/>
                </a:cxn>
                <a:cxn ang="0">
                  <a:pos x="T48" y="T49"/>
                </a:cxn>
                <a:cxn ang="0">
                  <a:pos x="T50" y="T51"/>
                </a:cxn>
                <a:cxn ang="0">
                  <a:pos x="T52" y="T53"/>
                </a:cxn>
                <a:cxn ang="0">
                  <a:pos x="T54" y="T55"/>
                </a:cxn>
                <a:cxn ang="0">
                  <a:pos x="T56" y="T57"/>
                </a:cxn>
                <a:cxn ang="0">
                  <a:pos x="T58" y="T59"/>
                </a:cxn>
                <a:cxn ang="0">
                  <a:pos x="T60" y="T61"/>
                </a:cxn>
                <a:cxn ang="0">
                  <a:pos x="T62" y="T63"/>
                </a:cxn>
                <a:cxn ang="0">
                  <a:pos x="T64" y="T65"/>
                </a:cxn>
              </a:cxnLst>
              <a:rect l="0" t="0" r="r" b="b"/>
              <a:pathLst>
                <a:path w="1185" h="1180">
                  <a:moveTo>
                    <a:pt x="495" y="13"/>
                  </a:moveTo>
                  <a:cubicBezTo>
                    <a:pt x="591" y="0"/>
                    <a:pt x="687" y="13"/>
                    <a:pt x="687" y="13"/>
                  </a:cubicBezTo>
                  <a:cubicBezTo>
                    <a:pt x="687" y="13"/>
                    <a:pt x="687" y="109"/>
                    <a:pt x="687" y="205"/>
                  </a:cubicBezTo>
                  <a:cubicBezTo>
                    <a:pt x="738" y="211"/>
                    <a:pt x="789" y="253"/>
                    <a:pt x="789" y="253"/>
                  </a:cubicBezTo>
                  <a:cubicBezTo>
                    <a:pt x="789" y="253"/>
                    <a:pt x="857" y="185"/>
                    <a:pt x="926" y="118"/>
                  </a:cubicBezTo>
                  <a:cubicBezTo>
                    <a:pt x="1013" y="178"/>
                    <a:pt x="1064" y="255"/>
                    <a:pt x="1064" y="255"/>
                  </a:cubicBezTo>
                  <a:cubicBezTo>
                    <a:pt x="1064" y="255"/>
                    <a:pt x="995" y="322"/>
                    <a:pt x="926" y="390"/>
                  </a:cubicBezTo>
                  <a:cubicBezTo>
                    <a:pt x="963" y="430"/>
                    <a:pt x="975" y="493"/>
                    <a:pt x="975" y="493"/>
                  </a:cubicBezTo>
                  <a:cubicBezTo>
                    <a:pt x="975" y="493"/>
                    <a:pt x="1071" y="493"/>
                    <a:pt x="1167" y="493"/>
                  </a:cubicBezTo>
                  <a:cubicBezTo>
                    <a:pt x="1185" y="586"/>
                    <a:pt x="1167" y="685"/>
                    <a:pt x="1167" y="685"/>
                  </a:cubicBezTo>
                  <a:cubicBezTo>
                    <a:pt x="1167" y="685"/>
                    <a:pt x="1071" y="685"/>
                    <a:pt x="975" y="685"/>
                  </a:cubicBezTo>
                  <a:cubicBezTo>
                    <a:pt x="971" y="739"/>
                    <a:pt x="927" y="790"/>
                    <a:pt x="927" y="790"/>
                  </a:cubicBezTo>
                  <a:lnTo>
                    <a:pt x="1064" y="924"/>
                  </a:lnTo>
                  <a:cubicBezTo>
                    <a:pt x="1064" y="924"/>
                    <a:pt x="1005" y="1002"/>
                    <a:pt x="927" y="1060"/>
                  </a:cubicBezTo>
                  <a:cubicBezTo>
                    <a:pt x="859" y="993"/>
                    <a:pt x="791" y="927"/>
                    <a:pt x="791" y="927"/>
                  </a:cubicBezTo>
                  <a:cubicBezTo>
                    <a:pt x="791" y="927"/>
                    <a:pt x="744" y="966"/>
                    <a:pt x="687" y="973"/>
                  </a:cubicBezTo>
                  <a:cubicBezTo>
                    <a:pt x="687" y="1069"/>
                    <a:pt x="687" y="1165"/>
                    <a:pt x="687" y="1165"/>
                  </a:cubicBezTo>
                  <a:cubicBezTo>
                    <a:pt x="687" y="1165"/>
                    <a:pt x="591" y="1180"/>
                    <a:pt x="495" y="1165"/>
                  </a:cubicBezTo>
                  <a:cubicBezTo>
                    <a:pt x="495" y="1165"/>
                    <a:pt x="495" y="1069"/>
                    <a:pt x="495" y="973"/>
                  </a:cubicBezTo>
                  <a:cubicBezTo>
                    <a:pt x="441" y="967"/>
                    <a:pt x="390" y="925"/>
                    <a:pt x="390" y="925"/>
                  </a:cubicBezTo>
                  <a:cubicBezTo>
                    <a:pt x="390" y="925"/>
                    <a:pt x="322" y="993"/>
                    <a:pt x="254" y="1062"/>
                  </a:cubicBezTo>
                  <a:cubicBezTo>
                    <a:pt x="177" y="1003"/>
                    <a:pt x="119" y="927"/>
                    <a:pt x="119" y="927"/>
                  </a:cubicBezTo>
                  <a:lnTo>
                    <a:pt x="257" y="789"/>
                  </a:lnTo>
                  <a:cubicBezTo>
                    <a:pt x="257" y="789"/>
                    <a:pt x="215" y="741"/>
                    <a:pt x="207" y="685"/>
                  </a:cubicBezTo>
                  <a:cubicBezTo>
                    <a:pt x="111" y="685"/>
                    <a:pt x="15" y="685"/>
                    <a:pt x="15" y="685"/>
                  </a:cubicBezTo>
                  <a:cubicBezTo>
                    <a:pt x="0" y="589"/>
                    <a:pt x="15" y="493"/>
                    <a:pt x="15" y="493"/>
                  </a:cubicBezTo>
                  <a:cubicBezTo>
                    <a:pt x="15" y="493"/>
                    <a:pt x="111" y="493"/>
                    <a:pt x="207" y="493"/>
                  </a:cubicBezTo>
                  <a:cubicBezTo>
                    <a:pt x="212" y="441"/>
                    <a:pt x="255" y="388"/>
                    <a:pt x="255" y="388"/>
                  </a:cubicBezTo>
                  <a:cubicBezTo>
                    <a:pt x="255" y="388"/>
                    <a:pt x="187" y="320"/>
                    <a:pt x="119" y="252"/>
                  </a:cubicBezTo>
                  <a:cubicBezTo>
                    <a:pt x="179" y="172"/>
                    <a:pt x="255" y="115"/>
                    <a:pt x="255" y="115"/>
                  </a:cubicBezTo>
                  <a:lnTo>
                    <a:pt x="393" y="253"/>
                  </a:lnTo>
                  <a:cubicBezTo>
                    <a:pt x="393" y="253"/>
                    <a:pt x="441" y="210"/>
                    <a:pt x="495" y="205"/>
                  </a:cubicBezTo>
                  <a:cubicBezTo>
                    <a:pt x="495" y="109"/>
                    <a:pt x="495" y="109"/>
                    <a:pt x="495" y="13"/>
                  </a:cubicBezTo>
                  <a:close/>
                </a:path>
              </a:pathLst>
            </a:custGeom>
            <a:solidFill>
              <a:srgbClr val="D5B8EA"/>
            </a:solidFill>
            <a:ln w="12700">
              <a:solidFill>
                <a:srgbClr val="9E5DCF"/>
              </a:solidFill>
              <a:miter lim="800000"/>
              <a:headEnd/>
              <a:tailEnd/>
            </a:ln>
            <a:effectLst>
              <a:outerShdw blurRad="50800" dist="38100" dir="2700000" algn="tl" rotWithShape="0">
                <a:prstClr val="black">
                  <a:alpha val="40000"/>
                </a:prstClr>
              </a:outerShdw>
            </a:effectLst>
          </p:spPr>
          <p:txBody>
            <a:bodyPr wrap="none" anchor="ctr"/>
            <a:lstStyle/>
            <a:p>
              <a:endParaRPr lang="en-US"/>
            </a:p>
          </p:txBody>
        </p:sp>
        <p:sp>
          <p:nvSpPr>
            <p:cNvPr id="136" name="Oval 548"/>
            <p:cNvSpPr>
              <a:spLocks noChangeArrowheads="1"/>
            </p:cNvSpPr>
            <p:nvPr/>
          </p:nvSpPr>
          <p:spPr bwMode="auto">
            <a:xfrm>
              <a:off x="4367213" y="2741613"/>
              <a:ext cx="304800" cy="304800"/>
            </a:xfrm>
            <a:prstGeom prst="ellipse">
              <a:avLst/>
            </a:prstGeom>
            <a:solidFill>
              <a:srgbClr val="F3FDF3"/>
            </a:solidFill>
            <a:ln w="12700">
              <a:solidFill>
                <a:srgbClr val="9E5DCF"/>
              </a:solidFill>
              <a:miter lim="800000"/>
              <a:headEnd/>
              <a:tailEnd/>
            </a:ln>
            <a:effectLst/>
          </p:spPr>
          <p:txBody>
            <a:bodyPr wrap="none" anchor="ctr"/>
            <a:lstStyle/>
            <a:p>
              <a:endParaRPr lang="en-US"/>
            </a:p>
          </p:txBody>
        </p:sp>
      </p:grpSp>
      <p:sp>
        <p:nvSpPr>
          <p:cNvPr id="142" name="TextBox 141"/>
          <p:cNvSpPr txBox="1"/>
          <p:nvPr/>
        </p:nvSpPr>
        <p:spPr>
          <a:xfrm>
            <a:off x="4977986" y="1066800"/>
            <a:ext cx="1417376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>
              <a:defRPr sz="1600"/>
            </a:lvl1pPr>
          </a:lstStyle>
          <a:p>
            <a:r>
              <a:rPr lang="en-US" dirty="0" smtClean="0"/>
              <a:t>Request </a:t>
            </a:r>
            <a:r>
              <a:rPr lang="en-US" dirty="0"/>
              <a:t>data</a:t>
            </a:r>
            <a:br>
              <a:rPr lang="en-US" dirty="0"/>
            </a:br>
            <a:r>
              <a:rPr lang="en-US" dirty="0"/>
              <a:t>from backups</a:t>
            </a:r>
          </a:p>
        </p:txBody>
      </p:sp>
      <p:sp>
        <p:nvSpPr>
          <p:cNvPr id="143" name="TextBox 142"/>
          <p:cNvSpPr txBox="1"/>
          <p:nvPr/>
        </p:nvSpPr>
        <p:spPr>
          <a:xfrm>
            <a:off x="6798141" y="1066800"/>
            <a:ext cx="1654620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>
              <a:defRPr sz="1600"/>
            </a:lvl1pPr>
          </a:lstStyle>
          <a:p>
            <a:r>
              <a:rPr lang="en-US" dirty="0" smtClean="0"/>
              <a:t>Add </a:t>
            </a:r>
            <a:r>
              <a:rPr lang="en-US" dirty="0"/>
              <a:t>new info to</a:t>
            </a:r>
            <a:br>
              <a:rPr lang="en-US" dirty="0"/>
            </a:br>
            <a:r>
              <a:rPr lang="en-US" dirty="0"/>
              <a:t>hash table &amp; log</a:t>
            </a:r>
          </a:p>
        </p:txBody>
      </p:sp>
      <p:cxnSp>
        <p:nvCxnSpPr>
          <p:cNvPr id="144" name="Straight Connector 143"/>
          <p:cNvCxnSpPr/>
          <p:nvPr/>
        </p:nvCxnSpPr>
        <p:spPr>
          <a:xfrm>
            <a:off x="5638800" y="1676400"/>
            <a:ext cx="0" cy="901367"/>
          </a:xfrm>
          <a:prstGeom prst="line">
            <a:avLst/>
          </a:prstGeom>
          <a:ln w="12700" cap="rnd">
            <a:prstDash val="sysDot"/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46" name="Straight Connector 145"/>
          <p:cNvCxnSpPr/>
          <p:nvPr/>
        </p:nvCxnSpPr>
        <p:spPr>
          <a:xfrm flipH="1">
            <a:off x="6858000" y="1651575"/>
            <a:ext cx="610578" cy="785459"/>
          </a:xfrm>
          <a:prstGeom prst="line">
            <a:avLst/>
          </a:prstGeom>
          <a:ln w="12700" cap="rnd">
            <a:prstDash val="sysDot"/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49" name="TextBox 148"/>
          <p:cNvSpPr txBox="1"/>
          <p:nvPr/>
        </p:nvSpPr>
        <p:spPr>
          <a:xfrm>
            <a:off x="4495800" y="5791200"/>
            <a:ext cx="1415772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 smtClean="0"/>
              <a:t>Log new data</a:t>
            </a:r>
            <a:br>
              <a:rPr lang="en-US" sz="1600" dirty="0" smtClean="0"/>
            </a:br>
            <a:r>
              <a:rPr lang="en-US" sz="1600" dirty="0" smtClean="0"/>
              <a:t>to backups</a:t>
            </a:r>
            <a:endParaRPr lang="en-US" sz="1600" dirty="0"/>
          </a:p>
        </p:txBody>
      </p:sp>
      <p:sp>
        <p:nvSpPr>
          <p:cNvPr id="150" name="Freeform 149"/>
          <p:cNvSpPr/>
          <p:nvPr/>
        </p:nvSpPr>
        <p:spPr>
          <a:xfrm>
            <a:off x="4953000" y="3733800"/>
            <a:ext cx="2416444" cy="1143000"/>
          </a:xfrm>
          <a:custGeom>
            <a:avLst/>
            <a:gdLst>
              <a:gd name="connsiteX0" fmla="*/ 2131017 w 2131017"/>
              <a:gd name="connsiteY0" fmla="*/ 0 h 836909"/>
              <a:gd name="connsiteX1" fmla="*/ 0 w 2131017"/>
              <a:gd name="connsiteY1" fmla="*/ 836909 h 836909"/>
              <a:gd name="connsiteX0" fmla="*/ 2131017 w 2131066"/>
              <a:gd name="connsiteY0" fmla="*/ 0 h 836909"/>
              <a:gd name="connsiteX1" fmla="*/ 0 w 2131066"/>
              <a:gd name="connsiteY1" fmla="*/ 836909 h 836909"/>
              <a:gd name="connsiteX0" fmla="*/ 2131017 w 2131198"/>
              <a:gd name="connsiteY0" fmla="*/ 0 h 836909"/>
              <a:gd name="connsiteX1" fmla="*/ 0 w 2131198"/>
              <a:gd name="connsiteY1" fmla="*/ 836909 h 83690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2131198" h="836909">
                <a:moveTo>
                  <a:pt x="2131017" y="0"/>
                </a:moveTo>
                <a:cubicBezTo>
                  <a:pt x="2141995" y="781373"/>
                  <a:pt x="1657027" y="818828"/>
                  <a:pt x="0" y="836909"/>
                </a:cubicBezTo>
              </a:path>
            </a:pathLst>
          </a:custGeom>
          <a:ln>
            <a:solidFill>
              <a:srgbClr val="9E5DCF"/>
            </a:solidFill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endParaRPr lang="en-US"/>
          </a:p>
        </p:txBody>
      </p:sp>
      <p:sp>
        <p:nvSpPr>
          <p:cNvPr id="151" name="TextBox 150"/>
          <p:cNvSpPr txBox="1"/>
          <p:nvPr/>
        </p:nvSpPr>
        <p:spPr>
          <a:xfrm>
            <a:off x="5900219" y="5181600"/>
            <a:ext cx="1928733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F4899"/>
                </a:solidFill>
              </a:rPr>
              <a:t>Recovery Master</a:t>
            </a:r>
            <a:endParaRPr lang="en-US" dirty="0">
              <a:solidFill>
                <a:srgbClr val="1F4899"/>
              </a:solidFill>
            </a:endParaRPr>
          </a:p>
        </p:txBody>
      </p:sp>
      <p:sp>
        <p:nvSpPr>
          <p:cNvPr id="152" name="TextBox 151"/>
          <p:cNvSpPr txBox="1"/>
          <p:nvPr/>
        </p:nvSpPr>
        <p:spPr>
          <a:xfrm>
            <a:off x="1619372" y="5189305"/>
            <a:ext cx="954108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247224"/>
                </a:solidFill>
              </a:rPr>
              <a:t>Backup</a:t>
            </a:r>
            <a:endParaRPr lang="en-US" dirty="0">
              <a:solidFill>
                <a:srgbClr val="247224"/>
              </a:solidFill>
            </a:endParaRPr>
          </a:p>
        </p:txBody>
      </p:sp>
      <p:cxnSp>
        <p:nvCxnSpPr>
          <p:cNvPr id="153" name="Straight Connector 152"/>
          <p:cNvCxnSpPr/>
          <p:nvPr/>
        </p:nvCxnSpPr>
        <p:spPr>
          <a:xfrm flipV="1">
            <a:off x="5257800" y="4953000"/>
            <a:ext cx="0" cy="855078"/>
          </a:xfrm>
          <a:prstGeom prst="line">
            <a:avLst/>
          </a:prstGeom>
          <a:ln w="12700" cap="rnd">
            <a:prstDash val="sysDot"/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6" name="TextBox 155"/>
          <p:cNvSpPr txBox="1"/>
          <p:nvPr/>
        </p:nvSpPr>
        <p:spPr>
          <a:xfrm>
            <a:off x="609600" y="5791200"/>
            <a:ext cx="1378391" cy="58477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>
              <a:defRPr sz="1600"/>
            </a:lvl1pPr>
          </a:lstStyle>
          <a:p>
            <a:r>
              <a:rPr lang="en-US" dirty="0" smtClean="0"/>
              <a:t>Write </a:t>
            </a:r>
            <a:r>
              <a:rPr lang="en-US" dirty="0"/>
              <a:t>backup</a:t>
            </a:r>
            <a:br>
              <a:rPr lang="en-US" dirty="0"/>
            </a:br>
            <a:r>
              <a:rPr lang="en-US" dirty="0"/>
              <a:t>data to disk</a:t>
            </a:r>
          </a:p>
        </p:txBody>
      </p:sp>
      <p:cxnSp>
        <p:nvCxnSpPr>
          <p:cNvPr id="157" name="Straight Connector 156"/>
          <p:cNvCxnSpPr/>
          <p:nvPr/>
        </p:nvCxnSpPr>
        <p:spPr>
          <a:xfrm flipV="1">
            <a:off x="1421969" y="4572000"/>
            <a:ext cx="0" cy="1236078"/>
          </a:xfrm>
          <a:prstGeom prst="line">
            <a:avLst/>
          </a:prstGeom>
          <a:ln w="12700" cap="rnd">
            <a:prstDash val="sysDot"/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60" name="TextBox 159"/>
          <p:cNvSpPr txBox="1"/>
          <p:nvPr/>
        </p:nvSpPr>
        <p:spPr>
          <a:xfrm>
            <a:off x="2886349" y="5791200"/>
            <a:ext cx="923651" cy="830997"/>
          </a:xfrm>
          <a:prstGeom prst="rect">
            <a:avLst/>
          </a:prstGeom>
          <a:noFill/>
        </p:spPr>
        <p:txBody>
          <a:bodyPr wrap="none" rtlCol="0">
            <a:spAutoFit/>
          </a:bodyPr>
          <a:lstStyle>
            <a:defPPr>
              <a:defRPr lang="en-US"/>
            </a:defPPr>
            <a:lvl1pPr algn="l">
              <a:defRPr sz="1600"/>
            </a:lvl1pPr>
          </a:lstStyle>
          <a:p>
            <a:r>
              <a:rPr lang="en-US" dirty="0" smtClean="0"/>
              <a:t>Receive</a:t>
            </a:r>
            <a:r>
              <a:rPr lang="en-US" dirty="0"/>
              <a:t/>
            </a:r>
            <a:br>
              <a:rPr lang="en-US" dirty="0"/>
            </a:br>
            <a:r>
              <a:rPr lang="en-US" dirty="0"/>
              <a:t>backup</a:t>
            </a:r>
            <a:br>
              <a:rPr lang="en-US" dirty="0"/>
            </a:br>
            <a:r>
              <a:rPr lang="en-US" dirty="0"/>
              <a:t>data</a:t>
            </a:r>
          </a:p>
        </p:txBody>
      </p:sp>
      <p:cxnSp>
        <p:nvCxnSpPr>
          <p:cNvPr id="161" name="Straight Connector 160"/>
          <p:cNvCxnSpPr/>
          <p:nvPr/>
        </p:nvCxnSpPr>
        <p:spPr>
          <a:xfrm flipV="1">
            <a:off x="3352800" y="4724400"/>
            <a:ext cx="0" cy="1083678"/>
          </a:xfrm>
          <a:prstGeom prst="line">
            <a:avLst/>
          </a:prstGeom>
          <a:ln w="12700" cap="rnd">
            <a:prstDash val="sysDot"/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63" name="Straight Connector 162"/>
          <p:cNvCxnSpPr/>
          <p:nvPr/>
        </p:nvCxnSpPr>
        <p:spPr>
          <a:xfrm>
            <a:off x="3200400" y="2235953"/>
            <a:ext cx="990600" cy="0"/>
          </a:xfrm>
          <a:prstGeom prst="line">
            <a:avLst/>
          </a:prstGeom>
          <a:solidFill>
            <a:srgbClr val="FFE48F"/>
          </a:solidFill>
          <a:ln w="25400">
            <a:solidFill>
              <a:srgbClr val="F2B800"/>
            </a:solidFill>
            <a:miter lim="800000"/>
            <a:headEnd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64" name="Straight Connector 163"/>
          <p:cNvCxnSpPr/>
          <p:nvPr/>
        </p:nvCxnSpPr>
        <p:spPr>
          <a:xfrm>
            <a:off x="3200400" y="3021846"/>
            <a:ext cx="990600" cy="0"/>
          </a:xfrm>
          <a:prstGeom prst="line">
            <a:avLst/>
          </a:prstGeom>
          <a:solidFill>
            <a:srgbClr val="C9F7C9"/>
          </a:solidFill>
          <a:ln w="25400">
            <a:solidFill>
              <a:srgbClr val="15A715"/>
            </a:solidFill>
            <a:miter lim="800000"/>
            <a:headEnd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cxnSp>
        <p:nvCxnSpPr>
          <p:cNvPr id="167" name="Straight Connector 166"/>
          <p:cNvCxnSpPr/>
          <p:nvPr/>
        </p:nvCxnSpPr>
        <p:spPr>
          <a:xfrm>
            <a:off x="3200400" y="3422267"/>
            <a:ext cx="990600" cy="0"/>
          </a:xfrm>
          <a:prstGeom prst="line">
            <a:avLst/>
          </a:prstGeom>
          <a:solidFill>
            <a:srgbClr val="FFB3B3"/>
          </a:solidFill>
          <a:ln w="25400">
            <a:solidFill>
              <a:srgbClr val="CC2E2E"/>
            </a:solidFill>
            <a:miter lim="800000"/>
            <a:headEnd/>
            <a:tailEnd type="triangle" w="med" len="lg"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</p:cxnSp>
      <p:sp>
        <p:nvSpPr>
          <p:cNvPr id="51" name="TextBox 50"/>
          <p:cNvSpPr txBox="1"/>
          <p:nvPr/>
        </p:nvSpPr>
        <p:spPr>
          <a:xfrm>
            <a:off x="3599630" y="990600"/>
            <a:ext cx="1200970" cy="1077218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sz="1600" dirty="0" smtClean="0"/>
              <a:t>Respond</a:t>
            </a:r>
            <a:br>
              <a:rPr lang="en-US" sz="1600" dirty="0" smtClean="0"/>
            </a:br>
            <a:r>
              <a:rPr lang="en-US" sz="1600" dirty="0" smtClean="0"/>
              <a:t>to requests</a:t>
            </a:r>
            <a:br>
              <a:rPr lang="en-US" sz="1600" dirty="0" smtClean="0"/>
            </a:br>
            <a:r>
              <a:rPr lang="en-US" sz="1600" dirty="0" smtClean="0"/>
              <a:t>from</a:t>
            </a:r>
            <a:br>
              <a:rPr lang="en-US" sz="1600" dirty="0" smtClean="0"/>
            </a:br>
            <a:r>
              <a:rPr lang="en-US" sz="1600" dirty="0" smtClean="0"/>
              <a:t>masters</a:t>
            </a:r>
            <a:endParaRPr lang="en-US" sz="1600" dirty="0"/>
          </a:p>
        </p:txBody>
      </p:sp>
      <p:sp>
        <p:nvSpPr>
          <p:cNvPr id="172" name="Freeform 171"/>
          <p:cNvSpPr/>
          <p:nvPr/>
        </p:nvSpPr>
        <p:spPr>
          <a:xfrm>
            <a:off x="4370522" y="1627323"/>
            <a:ext cx="598962" cy="836908"/>
          </a:xfrm>
          <a:custGeom>
            <a:avLst/>
            <a:gdLst>
              <a:gd name="connsiteX0" fmla="*/ 216976 w 216976"/>
              <a:gd name="connsiteY0" fmla="*/ 0 h 790414"/>
              <a:gd name="connsiteX1" fmla="*/ 0 w 216976"/>
              <a:gd name="connsiteY1" fmla="*/ 790414 h 790414"/>
              <a:gd name="connsiteX0" fmla="*/ 216976 w 434279"/>
              <a:gd name="connsiteY0" fmla="*/ 0 h 790414"/>
              <a:gd name="connsiteX1" fmla="*/ 0 w 434279"/>
              <a:gd name="connsiteY1" fmla="*/ 790414 h 790414"/>
              <a:gd name="connsiteX0" fmla="*/ 216976 w 672319"/>
              <a:gd name="connsiteY0" fmla="*/ 0 h 790414"/>
              <a:gd name="connsiteX1" fmla="*/ 0 w 672319"/>
              <a:gd name="connsiteY1" fmla="*/ 790414 h 790414"/>
              <a:gd name="connsiteX0" fmla="*/ 216976 w 669578"/>
              <a:gd name="connsiteY0" fmla="*/ 0 h 790414"/>
              <a:gd name="connsiteX1" fmla="*/ 0 w 669578"/>
              <a:gd name="connsiteY1" fmla="*/ 790414 h 790414"/>
              <a:gd name="connsiteX0" fmla="*/ 100739 w 610054"/>
              <a:gd name="connsiteY0" fmla="*/ 0 h 852407"/>
              <a:gd name="connsiteX1" fmla="*/ 0 w 610054"/>
              <a:gd name="connsiteY1" fmla="*/ 852407 h 852407"/>
              <a:gd name="connsiteX0" fmla="*/ 77491 w 598962"/>
              <a:gd name="connsiteY0" fmla="*/ 0 h 836908"/>
              <a:gd name="connsiteX1" fmla="*/ 0 w 598962"/>
              <a:gd name="connsiteY1" fmla="*/ 836908 h 836908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598962" h="836908">
                <a:moveTo>
                  <a:pt x="77491" y="0"/>
                </a:moveTo>
                <a:cubicBezTo>
                  <a:pt x="688382" y="149816"/>
                  <a:pt x="880820" y="555355"/>
                  <a:pt x="0" y="836908"/>
                </a:cubicBezTo>
              </a:path>
            </a:pathLst>
          </a:custGeom>
          <a:ln w="12700" cap="rnd">
            <a:prstDash val="sysDot"/>
            <a:tailEnd type="triangle" w="sm" len="lg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89443131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How fast is recovery?</a:t>
            </a:r>
          </a:p>
          <a:p>
            <a:r>
              <a:rPr lang="en-US" dirty="0" smtClean="0"/>
              <a:t>What is the current </a:t>
            </a:r>
            <a:r>
              <a:rPr lang="en-US" dirty="0" smtClean="0"/>
              <a:t>bottleneck?</a:t>
            </a:r>
          </a:p>
          <a:p>
            <a:r>
              <a:rPr lang="en-US" dirty="0" smtClean="0"/>
              <a:t>How do we fix it?</a:t>
            </a:r>
            <a:endParaRPr lang="en-US" dirty="0" smtClean="0"/>
          </a:p>
          <a:p>
            <a:r>
              <a:rPr lang="en-US" dirty="0" smtClean="0"/>
              <a:t>What will the next bottleneck be?</a:t>
            </a:r>
            <a:endParaRPr lang="en-US" dirty="0"/>
          </a:p>
          <a:p>
            <a:r>
              <a:rPr lang="en-US" dirty="0"/>
              <a:t>What is the ultimate limit for performance</a:t>
            </a:r>
            <a:r>
              <a:rPr lang="en-US" dirty="0" smtClean="0"/>
              <a:t>?</a:t>
            </a:r>
          </a:p>
          <a:p>
            <a:r>
              <a:rPr lang="en-US" dirty="0" smtClean="0"/>
              <a:t>If the network bandwidth drops, will it hurt recovery performance?</a:t>
            </a:r>
          </a:p>
          <a:p>
            <a:r>
              <a:rPr lang="en-US" dirty="0" smtClean="0"/>
              <a:t>Someone just made a commit and the behavior/performance is different; why?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26,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Recovery Metrics for 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8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Sample Performance Questions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30261917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Content Placeholder 21"/>
          <p:cNvSpPr>
            <a:spLocks noGrp="1"/>
          </p:cNvSpPr>
          <p:nvPr>
            <p:ph idx="1"/>
          </p:nvPr>
        </p:nvSpPr>
        <p:spPr>
          <a:xfrm>
            <a:off x="457200" y="4572000"/>
            <a:ext cx="8229600" cy="2057400"/>
          </a:xfrm>
        </p:spPr>
        <p:txBody>
          <a:bodyPr/>
          <a:lstStyle/>
          <a:p>
            <a:pPr>
              <a:spcBef>
                <a:spcPts val="1000"/>
              </a:spcBef>
            </a:pPr>
            <a:r>
              <a:rPr lang="en-US" dirty="0" smtClean="0"/>
              <a:t>Performance measurements often wrong/counterintuitive</a:t>
            </a:r>
          </a:p>
          <a:p>
            <a:pPr>
              <a:spcBef>
                <a:spcPts val="1000"/>
              </a:spcBef>
            </a:pPr>
            <a:r>
              <a:rPr lang="en-US" dirty="0" smtClean="0"/>
              <a:t>Measure components of performance</a:t>
            </a:r>
          </a:p>
          <a:p>
            <a:pPr>
              <a:spcBef>
                <a:spcPts val="1000"/>
              </a:spcBef>
            </a:pPr>
            <a:r>
              <a:rPr lang="en-US" dirty="0" smtClean="0"/>
              <a:t>Understand </a:t>
            </a:r>
            <a:r>
              <a:rPr lang="en-US" i="1" dirty="0" smtClean="0"/>
              <a:t>why</a:t>
            </a:r>
            <a:r>
              <a:rPr lang="en-US" dirty="0" smtClean="0"/>
              <a:t> performance is what it is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January 26, 2011</a:t>
            </a:r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Recovery Metrics for RAMCloud</a:t>
            </a:r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r>
              <a:rPr lang="en-US" smtClean="0"/>
              <a:t>Slide </a:t>
            </a:r>
            <a:fld id="{E2162002-2512-45FD-82AF-2FE8F2E91859}" type="slidenum">
              <a:rPr lang="en-US" smtClean="0"/>
              <a:pPr>
                <a:defRPr/>
              </a:pPr>
              <a:t>9</a:t>
            </a:fld>
            <a:endParaRPr lang="en-US"/>
          </a:p>
        </p:txBody>
      </p:sp>
      <p:sp>
        <p:nvSpPr>
          <p:cNvPr id="6" name="Title 5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Measure Deeper</a:t>
            </a:r>
            <a:endParaRPr lang="en-US" dirty="0"/>
          </a:p>
        </p:txBody>
      </p:sp>
      <p:sp>
        <p:nvSpPr>
          <p:cNvPr id="7" name="Rounded Rectangle 6"/>
          <p:cNvSpPr/>
          <p:nvPr/>
        </p:nvSpPr>
        <p:spPr>
          <a:xfrm>
            <a:off x="4038600" y="1512332"/>
            <a:ext cx="914400" cy="2590800"/>
          </a:xfrm>
          <a:prstGeom prst="roundRect">
            <a:avLst/>
          </a:prstGeom>
          <a:gradFill flip="none" rotWithShape="1">
            <a:gsLst>
              <a:gs pos="0">
                <a:srgbClr val="6F8CC7"/>
              </a:gs>
              <a:gs pos="100000">
                <a:srgbClr val="D9E3F7"/>
              </a:gs>
            </a:gsLst>
            <a:lin ang="16200000" scaled="1"/>
            <a:tileRect/>
          </a:gradFill>
          <a:ln w="12700">
            <a:solidFill>
              <a:srgbClr val="1B3F7F"/>
            </a:solidFill>
            <a:miter lim="800000"/>
            <a:headEnd/>
            <a:tailEnd/>
          </a:ln>
          <a:effectLst>
            <a:outerShdw blurRad="50800" dist="38100" dir="2700000" algn="tl" rotWithShape="0">
              <a:prstClr val="black">
                <a:alpha val="40000"/>
              </a:prstClr>
            </a:outerShdw>
          </a:effectLst>
        </p:spPr>
        <p:txBody>
          <a:bodyPr wrap="none" anchor="ctr"/>
          <a:lstStyle/>
          <a:p>
            <a:endParaRPr lang="en-US">
              <a:solidFill>
                <a:schemeClr val="tx1"/>
              </a:solidFill>
              <a:latin typeface="Arial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3903329" y="4103132"/>
            <a:ext cx="118494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F4899"/>
                </a:solidFill>
              </a:rPr>
              <a:t>Hardware</a:t>
            </a:r>
            <a:endParaRPr lang="en-US" dirty="0">
              <a:solidFill>
                <a:srgbClr val="1F4899"/>
              </a:solidFill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3839209" y="1143000"/>
            <a:ext cx="1313180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dirty="0" smtClean="0">
                <a:solidFill>
                  <a:srgbClr val="1F4899"/>
                </a:solidFill>
              </a:rPr>
              <a:t>Application</a:t>
            </a:r>
            <a:endParaRPr lang="en-US" dirty="0">
              <a:solidFill>
                <a:srgbClr val="1F4899"/>
              </a:solidFill>
            </a:endParaRPr>
          </a:p>
        </p:txBody>
      </p:sp>
      <p:cxnSp>
        <p:nvCxnSpPr>
          <p:cNvPr id="11" name="Straight Connector 10"/>
          <p:cNvCxnSpPr/>
          <p:nvPr/>
        </p:nvCxnSpPr>
        <p:spPr>
          <a:xfrm>
            <a:off x="3657600" y="2502932"/>
            <a:ext cx="1295400" cy="0"/>
          </a:xfrm>
          <a:prstGeom prst="line">
            <a:avLst/>
          </a:prstGeom>
          <a:ln w="2540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cxnSp>
        <p:nvCxnSpPr>
          <p:cNvPr id="12" name="Straight Connector 11"/>
          <p:cNvCxnSpPr/>
          <p:nvPr/>
        </p:nvCxnSpPr>
        <p:spPr>
          <a:xfrm>
            <a:off x="4038600" y="2960132"/>
            <a:ext cx="1295400" cy="0"/>
          </a:xfrm>
          <a:prstGeom prst="line">
            <a:avLst/>
          </a:prstGeom>
          <a:ln w="25400" cap="rnd">
            <a:prstDash val="sysDot"/>
          </a:ln>
          <a:effectLst/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</p:cxnSp>
      <p:sp>
        <p:nvSpPr>
          <p:cNvPr id="15" name="TextBox 14"/>
          <p:cNvSpPr txBox="1"/>
          <p:nvPr/>
        </p:nvSpPr>
        <p:spPr>
          <a:xfrm>
            <a:off x="1082973" y="1628001"/>
            <a:ext cx="218944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4"/>
                </a:solidFill>
              </a:rPr>
              <a:t>Want to understand</a:t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performance here?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19" name="Freeform 18"/>
          <p:cNvSpPr/>
          <p:nvPr/>
        </p:nvSpPr>
        <p:spPr>
          <a:xfrm>
            <a:off x="3161654" y="1978573"/>
            <a:ext cx="689675" cy="488196"/>
          </a:xfrm>
          <a:custGeom>
            <a:avLst/>
            <a:gdLst>
              <a:gd name="connsiteX0" fmla="*/ 0 w 689675"/>
              <a:gd name="connsiteY0" fmla="*/ 0 h 488196"/>
              <a:gd name="connsiteX1" fmla="*/ 689675 w 689675"/>
              <a:gd name="connsiteY1" fmla="*/ 488196 h 488196"/>
              <a:gd name="connsiteX0" fmla="*/ 0 w 689675"/>
              <a:gd name="connsiteY0" fmla="*/ 0 h 488196"/>
              <a:gd name="connsiteX1" fmla="*/ 689675 w 689675"/>
              <a:gd name="connsiteY1" fmla="*/ 488196 h 488196"/>
              <a:gd name="connsiteX0" fmla="*/ 0 w 689675"/>
              <a:gd name="connsiteY0" fmla="*/ 0 h 488196"/>
              <a:gd name="connsiteX1" fmla="*/ 689675 w 689675"/>
              <a:gd name="connsiteY1" fmla="*/ 488196 h 48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89675" h="488196">
                <a:moveTo>
                  <a:pt x="0" y="0"/>
                </a:moveTo>
                <a:cubicBezTo>
                  <a:pt x="503049" y="-1"/>
                  <a:pt x="680635" y="46494"/>
                  <a:pt x="689675" y="488196"/>
                </a:cubicBezTo>
              </a:path>
            </a:pathLst>
          </a:custGeom>
          <a:ln>
            <a:solidFill>
              <a:srgbClr val="A5001E"/>
            </a:solidFill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719147" y="2121932"/>
            <a:ext cx="1672253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pPr algn="l"/>
            <a:r>
              <a:rPr lang="en-US" dirty="0" smtClean="0">
                <a:solidFill>
                  <a:schemeClr val="accent4"/>
                </a:solidFill>
              </a:rPr>
              <a:t>Then measure</a:t>
            </a:r>
            <a:br>
              <a:rPr lang="en-US" dirty="0" smtClean="0">
                <a:solidFill>
                  <a:schemeClr val="accent4"/>
                </a:solidFill>
              </a:rPr>
            </a:br>
            <a:r>
              <a:rPr lang="en-US" dirty="0" smtClean="0">
                <a:solidFill>
                  <a:schemeClr val="accent4"/>
                </a:solidFill>
              </a:rPr>
              <a:t>down to here</a:t>
            </a:r>
            <a:endParaRPr lang="en-US" dirty="0">
              <a:solidFill>
                <a:schemeClr val="accent4"/>
              </a:solidFill>
            </a:endParaRPr>
          </a:p>
        </p:txBody>
      </p:sp>
      <p:sp>
        <p:nvSpPr>
          <p:cNvPr id="21" name="Freeform 20"/>
          <p:cNvSpPr/>
          <p:nvPr/>
        </p:nvSpPr>
        <p:spPr>
          <a:xfrm flipH="1">
            <a:off x="5105400" y="2426732"/>
            <a:ext cx="689675" cy="488196"/>
          </a:xfrm>
          <a:custGeom>
            <a:avLst/>
            <a:gdLst>
              <a:gd name="connsiteX0" fmla="*/ 0 w 689675"/>
              <a:gd name="connsiteY0" fmla="*/ 0 h 488196"/>
              <a:gd name="connsiteX1" fmla="*/ 689675 w 689675"/>
              <a:gd name="connsiteY1" fmla="*/ 488196 h 488196"/>
              <a:gd name="connsiteX0" fmla="*/ 0 w 689675"/>
              <a:gd name="connsiteY0" fmla="*/ 0 h 488196"/>
              <a:gd name="connsiteX1" fmla="*/ 689675 w 689675"/>
              <a:gd name="connsiteY1" fmla="*/ 488196 h 488196"/>
              <a:gd name="connsiteX0" fmla="*/ 0 w 689675"/>
              <a:gd name="connsiteY0" fmla="*/ 0 h 488196"/>
              <a:gd name="connsiteX1" fmla="*/ 689675 w 689675"/>
              <a:gd name="connsiteY1" fmla="*/ 488196 h 488196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</a:cxnLst>
            <a:rect l="l" t="t" r="r" b="b"/>
            <a:pathLst>
              <a:path w="689675" h="488196">
                <a:moveTo>
                  <a:pt x="0" y="0"/>
                </a:moveTo>
                <a:cubicBezTo>
                  <a:pt x="503049" y="-1"/>
                  <a:pt x="680635" y="46494"/>
                  <a:pt x="689675" y="488196"/>
                </a:cubicBezTo>
              </a:path>
            </a:pathLst>
          </a:custGeom>
          <a:ln>
            <a:solidFill>
              <a:srgbClr val="A5001E"/>
            </a:solidFill>
            <a:tailEnd type="triangle" w="med" len="lg"/>
          </a:ln>
        </p:spPr>
        <p:style>
          <a:lnRef idx="2">
            <a:schemeClr val="dk1"/>
          </a:lnRef>
          <a:fillRef idx="0">
            <a:schemeClr val="dk1"/>
          </a:fillRef>
          <a:effectRef idx="1">
            <a:schemeClr val="dk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873200990"/>
      </p:ext>
    </p:extLst>
  </p:cSld>
  <p:clrMapOvr>
    <a:masterClrMapping/>
  </p:clrMapOvr>
</p:sld>
</file>

<file path=ppt/theme/theme1.xml><?xml version="1.0" encoding="utf-8"?>
<a:theme xmlns:a="http://schemas.openxmlformats.org/drawingml/2006/main" name="Default Design">
  <a:themeElements>
    <a:clrScheme name="JO Colors">
      <a:dk1>
        <a:srgbClr val="000000"/>
      </a:dk1>
      <a:lt1>
        <a:srgbClr val="FFFFFF"/>
      </a:lt1>
      <a:dk2>
        <a:srgbClr val="1F4899"/>
      </a:dk2>
      <a:lt2>
        <a:srgbClr val="7F7F7F"/>
      </a:lt2>
      <a:accent1>
        <a:srgbClr val="0B590B"/>
      </a:accent1>
      <a:accent2>
        <a:srgbClr val="E1FFE1"/>
      </a:accent2>
      <a:accent3>
        <a:srgbClr val="DEE7F8"/>
      </a:accent3>
      <a:accent4>
        <a:srgbClr val="A5001E"/>
      </a:accent4>
      <a:accent5>
        <a:srgbClr val="FFFFB9"/>
      </a:accent5>
      <a:accent6>
        <a:srgbClr val="844F1A"/>
      </a:accent6>
      <a:hlink>
        <a:srgbClr val="005239"/>
      </a:hlink>
      <a:folHlink>
        <a:srgbClr val="A5001E"/>
      </a:folHlink>
    </a:clrScheme>
    <a:fontScheme name="Default Design">
      <a:majorFont>
        <a:latin typeface="Verdana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2">
          <a:schemeClr val="dk1"/>
        </a:lnRef>
        <a:fillRef idx="1">
          <a:schemeClr val="lt1"/>
        </a:fillRef>
        <a:effectRef idx="0">
          <a:schemeClr val="dk1"/>
        </a:effectRef>
        <a:fontRef idx="minor">
          <a:schemeClr val="dk1"/>
        </a:fontRef>
      </a:style>
    </a:spDef>
    <a:lnDef>
      <a:spPr>
        <a:ln w="19050" cap="rnd"/>
        <a:effectLst/>
      </a:spPr>
      <a:bodyPr/>
      <a:lstStyle/>
      <a:style>
        <a:lnRef idx="2">
          <a:schemeClr val="dk1"/>
        </a:lnRef>
        <a:fillRef idx="0">
          <a:schemeClr val="dk1"/>
        </a:fillRef>
        <a:effectRef idx="1">
          <a:schemeClr val="dk1"/>
        </a:effectRef>
        <a:fontRef idx="minor">
          <a:schemeClr val="tx1"/>
        </a:fontRef>
      </a:style>
    </a:lnDef>
  </a:objectDefaults>
  <a:extraClrSchemeLst>
    <a:extraClrScheme>
      <a:clrScheme name="Default Design 1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2">
        <a:dk1>
          <a:srgbClr val="000000"/>
        </a:dk1>
        <a:lt1>
          <a:srgbClr val="FFFFFF"/>
        </a:lt1>
        <a:dk2>
          <a:srgbClr val="000000"/>
        </a:dk2>
        <a:lt2>
          <a:srgbClr val="969696"/>
        </a:lt2>
        <a:accent1>
          <a:srgbClr val="FBDF53"/>
        </a:accent1>
        <a:accent2>
          <a:srgbClr val="FF9966"/>
        </a:accent2>
        <a:accent3>
          <a:srgbClr val="FFFFFF"/>
        </a:accent3>
        <a:accent4>
          <a:srgbClr val="000000"/>
        </a:accent4>
        <a:accent5>
          <a:srgbClr val="FDECB3"/>
        </a:accent5>
        <a:accent6>
          <a:srgbClr val="E78A5C"/>
        </a:accent6>
        <a:hlink>
          <a:srgbClr val="CC3300"/>
        </a:hlink>
        <a:folHlink>
          <a:srgbClr val="9966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99CCFF"/>
        </a:accent1>
        <a:accent2>
          <a:srgbClr val="CCCCFF"/>
        </a:accent2>
        <a:accent3>
          <a:srgbClr val="FFFFFF"/>
        </a:accent3>
        <a:accent4>
          <a:srgbClr val="000000"/>
        </a:accent4>
        <a:accent5>
          <a:srgbClr val="CAE2FF"/>
        </a:accent5>
        <a:accent6>
          <a:srgbClr val="B9B9E7"/>
        </a:accent6>
        <a:hlink>
          <a:srgbClr val="3333CC"/>
        </a:hlink>
        <a:folHlink>
          <a:srgbClr val="AF67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4">
        <a:dk1>
          <a:srgbClr val="000000"/>
        </a:dk1>
        <a:lt1>
          <a:srgbClr val="DEF6F1"/>
        </a:lt1>
        <a:dk2>
          <a:srgbClr val="000000"/>
        </a:dk2>
        <a:lt2>
          <a:srgbClr val="969696"/>
        </a:lt2>
        <a:accent1>
          <a:srgbClr val="FFFFFF"/>
        </a:accent1>
        <a:accent2>
          <a:srgbClr val="8DC6FF"/>
        </a:accent2>
        <a:accent3>
          <a:srgbClr val="ECFAF7"/>
        </a:accent3>
        <a:accent4>
          <a:srgbClr val="000000"/>
        </a:accent4>
        <a:accent5>
          <a:srgbClr val="FFFFFF"/>
        </a:accent5>
        <a:accent6>
          <a:srgbClr val="7FB3E7"/>
        </a:accent6>
        <a:hlink>
          <a:srgbClr val="0066CC"/>
        </a:hlink>
        <a:folHlink>
          <a:srgbClr val="00A8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5">
        <a:dk1>
          <a:srgbClr val="000000"/>
        </a:dk1>
        <a:lt1>
          <a:srgbClr val="FFFFD9"/>
        </a:lt1>
        <a:dk2>
          <a:srgbClr val="000000"/>
        </a:dk2>
        <a:lt2>
          <a:srgbClr val="777777"/>
        </a:lt2>
        <a:accent1>
          <a:srgbClr val="FFFFF7"/>
        </a:accent1>
        <a:accent2>
          <a:srgbClr val="33CCCC"/>
        </a:accent2>
        <a:accent3>
          <a:srgbClr val="FFFFE9"/>
        </a:accent3>
        <a:accent4>
          <a:srgbClr val="000000"/>
        </a:accent4>
        <a:accent5>
          <a:srgbClr val="FFFFFA"/>
        </a:accent5>
        <a:accent6>
          <a:srgbClr val="2DB9B9"/>
        </a:accent6>
        <a:hlink>
          <a:srgbClr val="FF5050"/>
        </a:hlink>
        <a:folHlink>
          <a:srgbClr val="FF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6">
        <a:dk1>
          <a:srgbClr val="005A58"/>
        </a:dk1>
        <a:lt1>
          <a:srgbClr val="FFFFFF"/>
        </a:lt1>
        <a:dk2>
          <a:srgbClr val="008080"/>
        </a:dk2>
        <a:lt2>
          <a:srgbClr val="FFFF99"/>
        </a:lt2>
        <a:accent1>
          <a:srgbClr val="006462"/>
        </a:accent1>
        <a:accent2>
          <a:srgbClr val="6D6FC7"/>
        </a:accent2>
        <a:accent3>
          <a:srgbClr val="AAC0C0"/>
        </a:accent3>
        <a:accent4>
          <a:srgbClr val="DADADA"/>
        </a:accent4>
        <a:accent5>
          <a:srgbClr val="AAB8B7"/>
        </a:accent5>
        <a:accent6>
          <a:srgbClr val="6264B4"/>
        </a:accent6>
        <a:hlink>
          <a:srgbClr val="00FFFF"/>
        </a:hlink>
        <a:folHlink>
          <a:srgbClr val="00FF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7">
        <a:dk1>
          <a:srgbClr val="5C1F00"/>
        </a:dk1>
        <a:lt1>
          <a:srgbClr val="FFFFFF"/>
        </a:lt1>
        <a:dk2>
          <a:srgbClr val="800000"/>
        </a:dk2>
        <a:lt2>
          <a:srgbClr val="DFD293"/>
        </a:lt2>
        <a:accent1>
          <a:srgbClr val="CC3300"/>
        </a:accent1>
        <a:accent2>
          <a:srgbClr val="BE7960"/>
        </a:accent2>
        <a:accent3>
          <a:srgbClr val="C0AAAA"/>
        </a:accent3>
        <a:accent4>
          <a:srgbClr val="DADADA"/>
        </a:accent4>
        <a:accent5>
          <a:srgbClr val="E2ADAA"/>
        </a:accent5>
        <a:accent6>
          <a:srgbClr val="AC6D56"/>
        </a:accent6>
        <a:hlink>
          <a:srgbClr val="FFFF99"/>
        </a:hlink>
        <a:folHlink>
          <a:srgbClr val="D3A21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8">
        <a:dk1>
          <a:srgbClr val="003366"/>
        </a:dk1>
        <a:lt1>
          <a:srgbClr val="FFFFFF"/>
        </a:lt1>
        <a:dk2>
          <a:srgbClr val="000099"/>
        </a:dk2>
        <a:lt2>
          <a:srgbClr val="CCFFFF"/>
        </a:lt2>
        <a:accent1>
          <a:srgbClr val="3366CC"/>
        </a:accent1>
        <a:accent2>
          <a:srgbClr val="00B000"/>
        </a:accent2>
        <a:accent3>
          <a:srgbClr val="AAAACA"/>
        </a:accent3>
        <a:accent4>
          <a:srgbClr val="DADADA"/>
        </a:accent4>
        <a:accent5>
          <a:srgbClr val="ADB8E2"/>
        </a:accent5>
        <a:accent6>
          <a:srgbClr val="009F00"/>
        </a:accent6>
        <a:hlink>
          <a:srgbClr val="66CCFF"/>
        </a:hlink>
        <a:folHlink>
          <a:srgbClr val="FFE701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9">
        <a:dk1>
          <a:srgbClr val="336699"/>
        </a:dk1>
        <a:lt1>
          <a:srgbClr val="FFFFFF"/>
        </a:lt1>
        <a:dk2>
          <a:srgbClr val="000000"/>
        </a:dk2>
        <a:lt2>
          <a:srgbClr val="E3EBF1"/>
        </a:lt2>
        <a:accent1>
          <a:srgbClr val="003399"/>
        </a:accent1>
        <a:accent2>
          <a:srgbClr val="468A4B"/>
        </a:accent2>
        <a:accent3>
          <a:srgbClr val="AAAAAA"/>
        </a:accent3>
        <a:accent4>
          <a:srgbClr val="DADADA"/>
        </a:accent4>
        <a:accent5>
          <a:srgbClr val="AAADCA"/>
        </a:accent5>
        <a:accent6>
          <a:srgbClr val="3F7D43"/>
        </a:accent6>
        <a:hlink>
          <a:srgbClr val="66CCFF"/>
        </a:hlink>
        <a:folHlink>
          <a:srgbClr val="F0E5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0">
        <a:dk1>
          <a:srgbClr val="777777"/>
        </a:dk1>
        <a:lt1>
          <a:srgbClr val="FFFFFF"/>
        </a:lt1>
        <a:dk2>
          <a:srgbClr val="686B5D"/>
        </a:dk2>
        <a:lt2>
          <a:srgbClr val="D1D1CB"/>
        </a:lt2>
        <a:accent1>
          <a:srgbClr val="909082"/>
        </a:accent1>
        <a:accent2>
          <a:srgbClr val="809EA8"/>
        </a:accent2>
        <a:accent3>
          <a:srgbClr val="B9BAB6"/>
        </a:accent3>
        <a:accent4>
          <a:srgbClr val="DADADA"/>
        </a:accent4>
        <a:accent5>
          <a:srgbClr val="C6C6C1"/>
        </a:accent5>
        <a:accent6>
          <a:srgbClr val="738F98"/>
        </a:accent6>
        <a:hlink>
          <a:srgbClr val="FFCC66"/>
        </a:hlink>
        <a:folHlink>
          <a:srgbClr val="E9DCB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1">
        <a:dk1>
          <a:srgbClr val="3E3E5C"/>
        </a:dk1>
        <a:lt1>
          <a:srgbClr val="FFFFFF"/>
        </a:lt1>
        <a:dk2>
          <a:srgbClr val="666699"/>
        </a:dk2>
        <a:lt2>
          <a:srgbClr val="FFFFFF"/>
        </a:lt2>
        <a:accent1>
          <a:srgbClr val="60597B"/>
        </a:accent1>
        <a:accent2>
          <a:srgbClr val="6666FF"/>
        </a:accent2>
        <a:accent3>
          <a:srgbClr val="B8B8CA"/>
        </a:accent3>
        <a:accent4>
          <a:srgbClr val="DADADA"/>
        </a:accent4>
        <a:accent5>
          <a:srgbClr val="B6B5BF"/>
        </a:accent5>
        <a:accent6>
          <a:srgbClr val="5C5CE7"/>
        </a:accent6>
        <a:hlink>
          <a:srgbClr val="99CCFF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2">
        <a:dk1>
          <a:srgbClr val="2D2015"/>
        </a:dk1>
        <a:lt1>
          <a:srgbClr val="FFFFFF"/>
        </a:lt1>
        <a:dk2>
          <a:srgbClr val="523E26"/>
        </a:dk2>
        <a:lt2>
          <a:srgbClr val="DFC08D"/>
        </a:lt2>
        <a:accent1>
          <a:srgbClr val="8C7B70"/>
        </a:accent1>
        <a:accent2>
          <a:srgbClr val="8F5F2F"/>
        </a:accent2>
        <a:accent3>
          <a:srgbClr val="B3AFAC"/>
        </a:accent3>
        <a:accent4>
          <a:srgbClr val="DADADA"/>
        </a:accent4>
        <a:accent5>
          <a:srgbClr val="C5BFBB"/>
        </a:accent5>
        <a:accent6>
          <a:srgbClr val="81552A"/>
        </a:accent6>
        <a:hlink>
          <a:srgbClr val="CCB400"/>
        </a:hlink>
        <a:folHlink>
          <a:srgbClr val="8C9EA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Default Design 13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999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4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BBE0E3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DAEDE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5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2D2D8A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Default Design 16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D5EAFF"/>
        </a:accent1>
        <a:accent2>
          <a:srgbClr val="0050A0"/>
        </a:accent2>
        <a:accent3>
          <a:srgbClr val="FFFFFF"/>
        </a:accent3>
        <a:accent4>
          <a:srgbClr val="000000"/>
        </a:accent4>
        <a:accent5>
          <a:srgbClr val="E7F3FF"/>
        </a:accent5>
        <a:accent6>
          <a:srgbClr val="004891"/>
        </a:accent6>
        <a:hlink>
          <a:srgbClr val="005239"/>
        </a:hlink>
        <a:folHlink>
          <a:srgbClr val="A5001E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8287</TotalTime>
  <Words>799</Words>
  <Application>Microsoft Office PowerPoint</Application>
  <PresentationFormat>On-screen Show (4:3)</PresentationFormat>
  <Paragraphs>184</Paragraphs>
  <Slides>14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14</vt:i4>
      </vt:variant>
    </vt:vector>
  </HeadingPairs>
  <TitlesOfParts>
    <vt:vector size="15" baseType="lpstr">
      <vt:lpstr>Default Design</vt:lpstr>
      <vt:lpstr>Metrics for RAMCloud Recovery</vt:lpstr>
      <vt:lpstr>Logging/Recovery Basics</vt:lpstr>
      <vt:lpstr>Recovery, First Try</vt:lpstr>
      <vt:lpstr>Recovery, Second Try</vt:lpstr>
      <vt:lpstr>Scattered Logs, cont’d</vt:lpstr>
      <vt:lpstr>Recovery, Third Try</vt:lpstr>
      <vt:lpstr>Parallelism in Recovery</vt:lpstr>
      <vt:lpstr>Sample Performance Questions</vt:lpstr>
      <vt:lpstr>Measure Deeper</vt:lpstr>
      <vt:lpstr>Utilizations</vt:lpstr>
      <vt:lpstr>Utilizations, cont’d</vt:lpstr>
      <vt:lpstr>Efficiency</vt:lpstr>
      <vt:lpstr>Miscellaneous</vt:lpstr>
      <vt:lpstr>Aggregation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creator>John Ousterhout</dc:creator>
  <cp:lastModifiedBy>John Ousterhout</cp:lastModifiedBy>
  <cp:revision>287</cp:revision>
  <cp:lastPrinted>2011-01-25T21:54:55Z</cp:lastPrinted>
  <dcterms:created xsi:type="dcterms:W3CDTF">2008-10-19T02:20:00Z</dcterms:created>
  <dcterms:modified xsi:type="dcterms:W3CDTF">2011-01-26T22:40:35Z</dcterms:modified>
</cp:coreProperties>
</file>