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21" r:id="rId2"/>
    <p:sldId id="567" r:id="rId3"/>
    <p:sldId id="524" r:id="rId4"/>
    <p:sldId id="525" r:id="rId5"/>
    <p:sldId id="541" r:id="rId6"/>
    <p:sldId id="564" r:id="rId7"/>
    <p:sldId id="565" r:id="rId8"/>
    <p:sldId id="566" r:id="rId9"/>
    <p:sldId id="568" r:id="rId10"/>
    <p:sldId id="560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4C"/>
    <a:srgbClr val="BBD9BB"/>
    <a:srgbClr val="A2CCA2"/>
    <a:srgbClr val="8FC18F"/>
    <a:srgbClr val="7AB67A"/>
    <a:srgbClr val="EDFFED"/>
    <a:srgbClr val="43A343"/>
    <a:srgbClr val="4974CB"/>
    <a:srgbClr val="B2C5EC"/>
    <a:srgbClr val="97B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4038600"/>
            <a:ext cx="7239000" cy="9906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13009"/>
            <a:ext cx="79248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RAMCloud Overview</a:t>
            </a:r>
            <a:b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Update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SEDCL Forum</a:t>
            </a:r>
            <a: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January, 2015</a:t>
            </a:r>
            <a:endParaRPr lang="en-US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Lots of work </a:t>
            </a:r>
            <a:r>
              <a:rPr lang="en-US" dirty="0" smtClean="0"/>
              <a:t>in progress</a:t>
            </a:r>
          </a:p>
          <a:p>
            <a:r>
              <a:rPr lang="en-US" dirty="0" smtClean="0"/>
              <a:t>Should have more results by June retreat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6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overview of </a:t>
            </a:r>
            <a:r>
              <a:rPr lang="en-US" dirty="0" smtClean="0"/>
              <a:t>RAMCloud</a:t>
            </a:r>
            <a:endParaRPr lang="en-US" dirty="0" smtClean="0"/>
          </a:p>
          <a:p>
            <a:r>
              <a:rPr lang="en-US" dirty="0" smtClean="0"/>
              <a:t>Progress since June retreat</a:t>
            </a:r>
          </a:p>
          <a:p>
            <a:r>
              <a:rPr lang="en-US" dirty="0" smtClean="0"/>
              <a:t>Current projects:</a:t>
            </a:r>
          </a:p>
          <a:p>
            <a:pPr lvl="1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Multi-object transactions</a:t>
            </a:r>
          </a:p>
          <a:p>
            <a:pPr lvl="1"/>
            <a:r>
              <a:rPr lang="en-US" dirty="0" smtClean="0"/>
              <a:t>New transport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General-purpose storage system for large-scale applications:</a:t>
            </a:r>
          </a:p>
          <a:p>
            <a:r>
              <a:rPr lang="en-US" dirty="0" smtClean="0"/>
              <a:t>All data is stored in DRAM at all times</a:t>
            </a:r>
          </a:p>
          <a:p>
            <a:r>
              <a:rPr lang="en-US" dirty="0" smtClean="0"/>
              <a:t>As durable and available as disk</a:t>
            </a:r>
          </a:p>
          <a:p>
            <a:r>
              <a:rPr lang="en-US" dirty="0" smtClean="0"/>
              <a:t>Simple key-value data model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Large 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 µs remote access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Project goal: enable a new class of data-intensive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is RAMCloud?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Store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5334000" cy="5059363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blob, version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version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key)</a:t>
            </a:r>
          </a:p>
          <a:p>
            <a:r>
              <a:rPr lang="en-US" dirty="0" smtClean="0"/>
              <a:t>Other </a:t>
            </a:r>
            <a:r>
              <a:rPr lang="en-US" dirty="0"/>
              <a:t>operations</a:t>
            </a:r>
            <a:r>
              <a:rPr lang="en-US" dirty="0" smtClean="0"/>
              <a:t>:</a:t>
            </a: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version</a:t>
            </a:r>
          </a:p>
          <a:p>
            <a:pPr lvl="1"/>
            <a:r>
              <a:rPr lang="en-US" dirty="0" smtClean="0"/>
              <a:t>Enumerate objects in table</a:t>
            </a:r>
          </a:p>
          <a:p>
            <a:pPr lvl="1"/>
            <a:r>
              <a:rPr lang="en-US" dirty="0" smtClean="0"/>
              <a:t>Efficient multi-read, multi-write</a:t>
            </a:r>
          </a:p>
          <a:p>
            <a:pPr lvl="1"/>
            <a:r>
              <a:rPr lang="en-US" dirty="0" smtClean="0"/>
              <a:t>Atomic increment</a:t>
            </a:r>
          </a:p>
          <a:p>
            <a:r>
              <a:rPr lang="en-US" dirty="0" smtClean="0"/>
              <a:t>Not in RAMCloud 1.0:</a:t>
            </a:r>
          </a:p>
          <a:p>
            <a:pPr lvl="1"/>
            <a:r>
              <a:rPr lang="en-US" dirty="0" smtClean="0"/>
              <a:t>Atomic updates of multiple objects</a:t>
            </a:r>
          </a:p>
          <a:p>
            <a:pPr lvl="1"/>
            <a:r>
              <a:rPr lang="en-US" dirty="0" smtClean="0"/>
              <a:t>Secondary indexes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1143000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6400800" y="1752600"/>
            <a:ext cx="2293749" cy="1211233"/>
            <a:chOff x="3050847" y="1557653"/>
            <a:chExt cx="2293749" cy="1211233"/>
          </a:xfrm>
        </p:grpSpPr>
        <p:sp>
          <p:nvSpPr>
            <p:cNvPr id="24" name="Cloud 23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Rounded Rectangle 24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6" name="Rounded Rectangle 25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" name="Rounded Rectangle 26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8" name="Rounded Rectangle 27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9" name="Rounded Rectangle 28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" name="Rounded Rectangle 29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1" name="Rounded Rectangle 30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53200" y="3352800"/>
            <a:ext cx="2057400" cy="1524000"/>
            <a:chOff x="5820260" y="1376895"/>
            <a:chExt cx="2057400" cy="1524000"/>
          </a:xfrm>
        </p:grpSpPr>
        <p:sp>
          <p:nvSpPr>
            <p:cNvPr id="33" name="Cloud 32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5" name="Rounded Rectangle 34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6" name="Rounded Rectangle 35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7" name="Rounded Rectangle 36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8" name="Rounded Rectangle 37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9" name="Rounded Rectangle 38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1" name="Rounded Rectangle 40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42" name="Straight Connector 41"/>
          <p:cNvCxnSpPr>
            <a:endCxn id="35" idx="2"/>
          </p:cNvCxnSpPr>
          <p:nvPr/>
        </p:nvCxnSpPr>
        <p:spPr>
          <a:xfrm flipH="1" flipV="1">
            <a:off x="7111268" y="4567553"/>
            <a:ext cx="356332" cy="995047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2438400"/>
            <a:ext cx="174759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2F732F"/>
                </a:solidFill>
              </a:rPr>
              <a:t>(Only overwrite if</a:t>
            </a:r>
            <a:br>
              <a:rPr lang="en-US" sz="1600" dirty="0" smtClean="0">
                <a:solidFill>
                  <a:srgbClr val="2F732F"/>
                </a:solidFill>
              </a:rPr>
            </a:br>
            <a:r>
              <a:rPr lang="en-US" sz="1600" dirty="0" smtClean="0">
                <a:solidFill>
                  <a:srgbClr val="2F732F"/>
                </a:solidFill>
              </a:rPr>
              <a:t>version matches)</a:t>
            </a:r>
            <a:endParaRPr lang="en-US" sz="1600" dirty="0">
              <a:solidFill>
                <a:srgbClr val="2F732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064797" y="3023175"/>
            <a:ext cx="1" cy="381000"/>
          </a:xfrm>
          <a:prstGeom prst="straightConnector1">
            <a:avLst/>
          </a:prstGeom>
          <a:ln w="19050" cap="rnd">
            <a:solidFill>
              <a:srgbClr val="2F732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086600" y="5181600"/>
            <a:ext cx="1524000" cy="1371600"/>
            <a:chOff x="6934200" y="1066800"/>
            <a:chExt cx="1524000" cy="1371600"/>
          </a:xfrm>
        </p:grpSpPr>
        <p:sp>
          <p:nvSpPr>
            <p:cNvPr id="10" name="Rounded Rectangle 9"/>
            <p:cNvSpPr/>
            <p:nvPr/>
          </p:nvSpPr>
          <p:spPr>
            <a:xfrm>
              <a:off x="6934200" y="1343799"/>
              <a:ext cx="1524000" cy="1094601"/>
            </a:xfrm>
            <a:prstGeom prst="roundRect">
              <a:avLst/>
            </a:prstGeom>
            <a:solidFill>
              <a:srgbClr val="EFF3FB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1351548"/>
              <a:ext cx="1524000" cy="275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Key (</a:t>
              </a:r>
              <a:r>
                <a:rPr lang="en-US" sz="1600" dirty="0" smtClean="0">
                  <a:solidFill>
                    <a:schemeClr val="tx2"/>
                  </a:solidFill>
                </a:rPr>
                <a:t>≤ 64KB)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642820"/>
              <a:ext cx="1524000" cy="2798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Version (64b)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4200" y="1905000"/>
              <a:ext cx="1524000" cy="5334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Blob (≤ 1MB)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934200" y="1631196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34200" y="1905000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34200" y="1066800"/>
              <a:ext cx="1524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Object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25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Raft project (new consensus algorithm) finished:</a:t>
            </a:r>
          </a:p>
          <a:p>
            <a:pPr lvl="1"/>
            <a:r>
              <a:rPr lang="en-US" dirty="0" smtClean="0"/>
              <a:t>Best Paper Award at USENIX ATC</a:t>
            </a:r>
          </a:p>
          <a:p>
            <a:pPr lvl="1"/>
            <a:r>
              <a:rPr lang="en-US" dirty="0" smtClean="0"/>
              <a:t>Diego Ongaro graduated in September</a:t>
            </a:r>
          </a:p>
          <a:p>
            <a:pPr lvl="1"/>
            <a:r>
              <a:rPr lang="en-US" dirty="0" smtClean="0"/>
              <a:t>Usage continues to grow</a:t>
            </a:r>
          </a:p>
          <a:p>
            <a:r>
              <a:rPr lang="en-US" dirty="0" smtClean="0"/>
              <a:t>Incremental performance improvements:</a:t>
            </a:r>
          </a:p>
          <a:p>
            <a:pPr lvl="1"/>
            <a:r>
              <a:rPr lang="en-US" dirty="0" smtClean="0"/>
              <a:t>Small random reads: 5.0µs → 4.7µs</a:t>
            </a:r>
          </a:p>
          <a:p>
            <a:pPr lvl="1"/>
            <a:r>
              <a:rPr lang="en-US" dirty="0" smtClean="0"/>
              <a:t>Small durable writes: 15µs </a:t>
            </a:r>
            <a:r>
              <a:rPr lang="en-US" dirty="0"/>
              <a:t>→ </a:t>
            </a:r>
            <a:r>
              <a:rPr lang="en-US" dirty="0" smtClean="0"/>
              <a:t>13.5µs</a:t>
            </a:r>
          </a:p>
          <a:p>
            <a:r>
              <a:rPr lang="en-US" dirty="0" smtClean="0"/>
              <a:t>Ongoing experiments with potential applications</a:t>
            </a:r>
            <a:br>
              <a:rPr lang="en-US" dirty="0" smtClean="0"/>
            </a:br>
            <a:r>
              <a:rPr lang="en-US" dirty="0" smtClean="0"/>
              <a:t>(more details in upcoming talk)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and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5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Participants: Ankita Kejriwal, Stephen Yang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Many interesting issues:</a:t>
            </a:r>
          </a:p>
          <a:p>
            <a:pPr lvl="1"/>
            <a:r>
              <a:rPr lang="en-US" dirty="0" smtClean="0"/>
              <a:t>Representation (objects, indexes)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Crash recovery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Status in June:</a:t>
            </a:r>
          </a:p>
          <a:p>
            <a:pPr lvl="1"/>
            <a:r>
              <a:rPr lang="en-US" dirty="0" smtClean="0"/>
              <a:t>Skeletal implementation running</a:t>
            </a:r>
          </a:p>
          <a:p>
            <a:pPr lvl="1"/>
            <a:r>
              <a:rPr lang="en-US" dirty="0" smtClean="0"/>
              <a:t>Many restrictions, missing features (e.g. fixed-size keys)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Progress: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 err="1" smtClean="0"/>
              <a:t>indexlet</a:t>
            </a:r>
            <a:r>
              <a:rPr lang="en-US" dirty="0" smtClean="0"/>
              <a:t> split/migrate for reconfiguration</a:t>
            </a:r>
          </a:p>
          <a:p>
            <a:pPr lvl="1"/>
            <a:r>
              <a:rPr lang="en-US" dirty="0" smtClean="0"/>
              <a:t>Reworked B-tree implementation to eliminate restrictions</a:t>
            </a:r>
          </a:p>
          <a:p>
            <a:pPr lvl="1"/>
            <a:r>
              <a:rPr lang="en-US" dirty="0" smtClean="0"/>
              <a:t>Working towards SOSP paper submission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9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Participants: Collin Lee, </a:t>
            </a:r>
            <a:r>
              <a:rPr lang="en-US" dirty="0" err="1" smtClean="0"/>
              <a:t>Seojin</a:t>
            </a:r>
            <a:r>
              <a:rPr lang="en-US" dirty="0" smtClean="0"/>
              <a:t> Park, Ankita Kejriwal</a:t>
            </a:r>
          </a:p>
          <a:p>
            <a:r>
              <a:rPr lang="en-US" dirty="0" smtClean="0"/>
              <a:t>Based on general-purpose </a:t>
            </a:r>
            <a:r>
              <a:rPr lang="en-US" dirty="0" err="1" smtClean="0"/>
              <a:t>linearizability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Discussed at June retreat</a:t>
            </a:r>
          </a:p>
          <a:p>
            <a:pPr lvl="1"/>
            <a:r>
              <a:rPr lang="en-US" dirty="0" smtClean="0"/>
              <a:t>Completed this fall</a:t>
            </a:r>
          </a:p>
          <a:p>
            <a:r>
              <a:rPr lang="en-US" dirty="0" smtClean="0"/>
              <a:t>Commit protocol designed:</a:t>
            </a:r>
          </a:p>
          <a:p>
            <a:pPr lvl="1"/>
            <a:r>
              <a:rPr lang="en-US" dirty="0" smtClean="0"/>
              <a:t>Client-driven (similar to </a:t>
            </a:r>
            <a:r>
              <a:rPr lang="en-US" dirty="0" err="1" smtClean="0"/>
              <a:t>Sinfonia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Capitalizes on </a:t>
            </a:r>
            <a:r>
              <a:rPr lang="en-US" dirty="0" err="1" smtClean="0"/>
              <a:t>linearizability</a:t>
            </a:r>
            <a:r>
              <a:rPr lang="en-US" dirty="0" smtClean="0"/>
              <a:t> infrastructure</a:t>
            </a:r>
          </a:p>
          <a:p>
            <a:pPr lvl="1"/>
            <a:r>
              <a:rPr lang="en-US" dirty="0" smtClean="0"/>
              <a:t>Detailed talk coming next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mplementation underway</a:t>
            </a:r>
          </a:p>
          <a:p>
            <a:r>
              <a:rPr lang="en-US" dirty="0" smtClean="0"/>
              <a:t>Targeting SOSP paper (March)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Multi-Object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7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Participants: </a:t>
            </a:r>
            <a:r>
              <a:rPr lang="en-US" dirty="0" err="1" smtClean="0"/>
              <a:t>Behnam</a:t>
            </a:r>
            <a:r>
              <a:rPr lang="en-US" dirty="0" smtClean="0"/>
              <a:t> </a:t>
            </a:r>
            <a:r>
              <a:rPr lang="en-US" dirty="0" err="1" smtClean="0"/>
              <a:t>Montazeri</a:t>
            </a:r>
            <a:r>
              <a:rPr lang="en-US" dirty="0" smtClean="0"/>
              <a:t>, Henry Qin, Mohammad Alizadeh</a:t>
            </a:r>
          </a:p>
          <a:p>
            <a:r>
              <a:rPr lang="en-US" dirty="0" smtClean="0"/>
              <a:t>New network protocol for datacenter RPC:</a:t>
            </a:r>
          </a:p>
          <a:p>
            <a:pPr lvl="1"/>
            <a:r>
              <a:rPr lang="en-US" dirty="0" smtClean="0"/>
              <a:t>Replace TCP/IP: better latency, scalability</a:t>
            </a:r>
          </a:p>
          <a:p>
            <a:pPr lvl="1"/>
            <a:r>
              <a:rPr lang="en-US" dirty="0" smtClean="0"/>
              <a:t>Receiver-driven congestion/flow control</a:t>
            </a:r>
          </a:p>
          <a:p>
            <a:pPr lvl="1"/>
            <a:r>
              <a:rPr lang="en-US" dirty="0" smtClean="0"/>
              <a:t>Design &amp; simulation just getting started</a:t>
            </a:r>
          </a:p>
          <a:p>
            <a:r>
              <a:rPr lang="en-US" dirty="0" smtClean="0"/>
              <a:t>New threading architecture:</a:t>
            </a:r>
          </a:p>
          <a:p>
            <a:pPr lvl="1"/>
            <a:r>
              <a:rPr lang="en-US" dirty="0" smtClean="0"/>
              <a:t>Goals: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inimize thread crossings</a:t>
            </a:r>
          </a:p>
          <a:p>
            <a:pPr lvl="2"/>
            <a:r>
              <a:rPr lang="en-US" dirty="0" smtClean="0"/>
              <a:t>Reduce latency (polling-based)</a:t>
            </a:r>
          </a:p>
          <a:p>
            <a:pPr lvl="2"/>
            <a:r>
              <a:rPr lang="en-US" dirty="0" smtClean="0"/>
              <a:t>Improve throughput</a:t>
            </a:r>
          </a:p>
          <a:p>
            <a:pPr lvl="1"/>
            <a:r>
              <a:rPr lang="en-US" dirty="0" smtClean="0"/>
              <a:t>Design work just starting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and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Clean-Slate Transport Redesign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38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13081</TotalTime>
  <Words>479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Outline</vt:lpstr>
      <vt:lpstr>What is RAMCloud?</vt:lpstr>
      <vt:lpstr>RAMCloud Architecture</vt:lpstr>
      <vt:lpstr>Data Model: Key-Value Store</vt:lpstr>
      <vt:lpstr>Updates</vt:lpstr>
      <vt:lpstr>Secondary Indexes</vt:lpstr>
      <vt:lpstr>Multi-Object Transactions</vt:lpstr>
      <vt:lpstr>Clean-Slate Transport Redesign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559</cp:revision>
  <cp:lastPrinted>2011-01-25T21:54:55Z</cp:lastPrinted>
  <dcterms:created xsi:type="dcterms:W3CDTF">2008-10-19T02:20:00Z</dcterms:created>
  <dcterms:modified xsi:type="dcterms:W3CDTF">2015-01-30T18:43:29Z</dcterms:modified>
</cp:coreProperties>
</file>