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7086600" cy="9372600"/>
  <p:defaultTextStyle>
    <a:defPPr>
      <a:defRPr lang="en-US"/>
    </a:defPPr>
    <a:lvl1pPr marL="0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30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0606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5911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121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6517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1819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712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2428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4" autoAdjust="0"/>
    <p:restoredTop sz="94629" autoAdjust="0"/>
  </p:normalViewPr>
  <p:slideViewPr>
    <p:cSldViewPr>
      <p:cViewPr varScale="1">
        <p:scale>
          <a:sx n="23" d="100"/>
          <a:sy n="23" d="100"/>
        </p:scale>
        <p:origin x="1296" y="72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RAMCloud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Read/Get</c:v>
                </c:pt>
                <c:pt idx="1">
                  <c:v>Write/Set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12.452999999999999</c:v>
                </c:pt>
                <c:pt idx="1">
                  <c:v>39.734999999999999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Read/Get</c:v>
                </c:pt>
                <c:pt idx="1">
                  <c:v>Write/Set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70.3</c:v>
                </c:pt>
                <c:pt idx="1">
                  <c:v>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138056"/>
        <c:axId val="314138448"/>
      </c:barChart>
      <c:catAx>
        <c:axId val="314138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4138448"/>
        <c:crosses val="autoZero"/>
        <c:auto val="1"/>
        <c:lblAlgn val="ctr"/>
        <c:lblOffset val="100"/>
        <c:noMultiLvlLbl val="0"/>
      </c:catAx>
      <c:valAx>
        <c:axId val="31413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138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369760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2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9202400"/>
            <a:ext cx="329184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3" y="21717002"/>
            <a:ext cx="1970212" cy="14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Instructions"/>
          <p:cNvSpPr/>
          <p:nvPr userDrawn="1"/>
        </p:nvSpPr>
        <p:spPr>
          <a:xfrm>
            <a:off x="-7680960" y="0"/>
            <a:ext cx="713232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428" tIns="122428" rIns="122428" bIns="12242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2:3 aspect ratio including 36x54 and 48x72.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4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33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3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3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3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3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3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3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86"/>
              </a:spcAft>
            </a:pP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3467040" y="0"/>
            <a:ext cx="7132320" cy="219456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48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235061" tIns="117531" rIns="235061" bIns="11753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3"/>
            <a:ext cx="29626560" cy="14483082"/>
          </a:xfrm>
          <a:prstGeom prst="rect">
            <a:avLst/>
          </a:prstGeom>
        </p:spPr>
        <p:txBody>
          <a:bodyPr vert="horz" lIns="235061" tIns="117531" rIns="235061" bIns="11753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5/31/2015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2350606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5" indent="-244855" algn="l" defTabSz="235060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9709" indent="-244855" algn="l" defTabSz="235060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34565" indent="-244855" algn="l" defTabSz="235060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979419" indent="-244855" algn="l" defTabSz="2350606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275" indent="-244855" algn="l" defTabSz="2350606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6464169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39472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4776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0078" indent="-587652" algn="l" defTabSz="235060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304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0606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5911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1214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6517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1819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7124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2428" algn="l" defTabSz="2350606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114800" y="369332"/>
            <a:ext cx="24688800" cy="123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42" tIns="244855" rIns="97942" bIns="244855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RAMCloud </a:t>
            </a:r>
            <a:r>
              <a:rPr lang="en-US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Market Application Analysis</a:t>
            </a:r>
            <a:endParaRPr lang="en-US" sz="4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114800" y="1600201"/>
            <a:ext cx="24688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42" tIns="97942" rIns="97942" bIns="97942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Robert Brown, CEO</a:t>
            </a:r>
            <a:endParaRPr lang="en-US" sz="2800" baseline="30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 eaLnBrk="1" hangingPunct="1"/>
            <a:endParaRPr lang="en-US" sz="2800" baseline="30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0162" y="20025361"/>
            <a:ext cx="3550869" cy="15883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48971" tIns="24486" rIns="48971" bIns="24486" rtlCol="0">
            <a:spAutoFit/>
          </a:bodyPr>
          <a:lstStyle/>
          <a:p>
            <a:r>
              <a:rPr lang="en-US" sz="2000" dirty="0"/>
              <a:t>Robert Brown</a:t>
            </a:r>
          </a:p>
          <a:p>
            <a:r>
              <a:rPr lang="en-US" sz="2000" dirty="0"/>
              <a:t>Software CPA, LLC</a:t>
            </a:r>
          </a:p>
          <a:p>
            <a:r>
              <a:rPr lang="en-US" sz="2000" dirty="0"/>
              <a:t>Email: bob@software-cpa.com</a:t>
            </a:r>
          </a:p>
          <a:p>
            <a:r>
              <a:rPr lang="en-US" sz="2000" dirty="0"/>
              <a:t>Website: www.software-cpa.com</a:t>
            </a:r>
          </a:p>
          <a:p>
            <a:r>
              <a:rPr lang="en-US" sz="2000" dirty="0"/>
              <a:t>Phone: 760-207-3762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0161" y="19431001"/>
            <a:ext cx="1450230" cy="557282"/>
          </a:xfrm>
          <a:prstGeom prst="rect">
            <a:avLst/>
          </a:prstGeom>
          <a:noFill/>
        </p:spPr>
        <p:txBody>
          <a:bodyPr wrap="none" lIns="48971" tIns="24486" rIns="48971" bIns="24486" rtlCol="0">
            <a:spAutoFit/>
          </a:bodyPr>
          <a:lstStyle/>
          <a:p>
            <a:r>
              <a:rPr lang="en-US" sz="3200" b="1" dirty="0"/>
              <a:t>Contact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097280" y="3657600"/>
            <a:ext cx="9875520" cy="358333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latin typeface="Calibri" pitchFamily="34" charset="0"/>
              </a:rPr>
              <a:t>Identify market applications that have a definitive value proposition running on top of RAMCloud on the NEC Micro Modular Server, RAMCloud-in-a-Box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The project used RAMCloud-in-a-Box infrastructure to demonstrate that it is the ideal foundation for deploying and operating RAMCloud application workloads requiring low latency inter-process communications. Delivery of validation testing on the application(s) that require scalable, low latency storage IO will assist in developing target markets for RAMCloud. We </a:t>
            </a:r>
            <a:r>
              <a:rPr lang="en-US" sz="2000" dirty="0" smtClean="0">
                <a:latin typeface="+mn-lt"/>
              </a:rPr>
              <a:t>analyzed applications that require low latency inter-process communications, and identified which market application(s) can benefit from RAMCloud’s Service Delivery optimization and application acceleration. To validate the </a:t>
            </a:r>
            <a:r>
              <a:rPr lang="en-US" sz="2000" dirty="0">
                <a:latin typeface="+mn-lt"/>
              </a:rPr>
              <a:t>performance characteristics that these types of application(s) require, </a:t>
            </a:r>
            <a:r>
              <a:rPr lang="en-US" sz="2000" dirty="0" smtClean="0">
                <a:latin typeface="+mn-lt"/>
              </a:rPr>
              <a:t>we ported </a:t>
            </a:r>
            <a:r>
              <a:rPr lang="en-US" sz="2000" dirty="0">
                <a:latin typeface="+mn-lt"/>
              </a:rPr>
              <a:t>one of them to </a:t>
            </a:r>
            <a:r>
              <a:rPr lang="en-US" sz="2000" dirty="0" smtClean="0">
                <a:latin typeface="+mn-lt"/>
              </a:rPr>
              <a:t>RAMCloud and measured performance at the application layer. 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97280" y="3200400"/>
            <a:ext cx="987552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1521440" y="9059908"/>
            <a:ext cx="9875520" cy="4198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Really a “caching” service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Cache </a:t>
            </a:r>
            <a:r>
              <a:rPr lang="en-US" sz="2000" dirty="0">
                <a:latin typeface="+mn-lt"/>
              </a:rPr>
              <a:t>previous sub-scale calls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Typically </a:t>
            </a:r>
            <a:r>
              <a:rPr lang="en-US" sz="2000" dirty="0">
                <a:latin typeface="+mn-lt"/>
              </a:rPr>
              <a:t>in-memory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May </a:t>
            </a:r>
            <a:r>
              <a:rPr lang="en-US" sz="2000" dirty="0">
                <a:latin typeface="+mn-lt"/>
              </a:rPr>
              <a:t>want persistence too (subsequent runs of similar problem)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Key/value </a:t>
            </a:r>
            <a:r>
              <a:rPr lang="en-US" sz="2000" dirty="0">
                <a:latin typeface="+mn-lt"/>
              </a:rPr>
              <a:t>API to start (additional functionality/APIs possible)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Queries </a:t>
            </a:r>
            <a:r>
              <a:rPr lang="en-US" sz="2000" dirty="0">
                <a:latin typeface="+mn-lt"/>
              </a:rPr>
              <a:t>are tasks like any other task (same requirements)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Transactional </a:t>
            </a:r>
            <a:r>
              <a:rPr lang="en-US" sz="2000" dirty="0">
                <a:latin typeface="+mn-lt"/>
              </a:rPr>
              <a:t>not required (i.e. eventual consistency OK)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Transactional </a:t>
            </a:r>
            <a:r>
              <a:rPr lang="en-US" sz="2000" dirty="0">
                <a:latin typeface="+mn-lt"/>
              </a:rPr>
              <a:t>writes may be required in the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Beyond </a:t>
            </a:r>
            <a:r>
              <a:rPr lang="en-US" sz="2000" dirty="0">
                <a:latin typeface="+mn-lt"/>
              </a:rPr>
              <a:t>caching sub-scale calls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Fault </a:t>
            </a:r>
            <a:r>
              <a:rPr lang="en-US" sz="2000" dirty="0">
                <a:latin typeface="+mn-lt"/>
              </a:rPr>
              <a:t>tolerance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EOS</a:t>
            </a:r>
            <a:endParaRPr lang="en-US" sz="2000" dirty="0">
              <a:latin typeface="+mn-lt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Material </a:t>
            </a:r>
            <a:r>
              <a:rPr lang="en-US" sz="2000" dirty="0">
                <a:latin typeface="+mn-lt"/>
              </a:rPr>
              <a:t>properties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Many </a:t>
            </a:r>
            <a:r>
              <a:rPr lang="en-US" sz="2000" dirty="0">
                <a:latin typeface="+mn-lt"/>
              </a:rPr>
              <a:t>others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97280" y="7610168"/>
            <a:ext cx="9875520" cy="3908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ExMatEx Introduction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1521440" y="3657600"/>
            <a:ext cx="9875520" cy="481444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2 components today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Tasking</a:t>
            </a:r>
            <a:endParaRPr lang="en-US" sz="2000" dirty="0">
              <a:latin typeface="+mn-lt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Databases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Dynamic </a:t>
            </a:r>
            <a:r>
              <a:rPr lang="en-US" sz="2000" dirty="0">
                <a:latin typeface="+mn-lt"/>
              </a:rPr>
              <a:t>tasking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Hierarchical </a:t>
            </a:r>
            <a:r>
              <a:rPr lang="en-US" sz="2000" dirty="0">
                <a:latin typeface="+mn-lt"/>
              </a:rPr>
              <a:t>multi-scale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Independent </a:t>
            </a:r>
            <a:r>
              <a:rPr lang="en-US" sz="2000" dirty="0">
                <a:latin typeface="+mn-lt"/>
              </a:rPr>
              <a:t>computations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Uphill </a:t>
            </a:r>
            <a:r>
              <a:rPr lang="en-US" sz="2000" dirty="0">
                <a:latin typeface="+mn-lt"/>
              </a:rPr>
              <a:t>dependencies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Variable </a:t>
            </a:r>
            <a:r>
              <a:rPr lang="en-US" sz="2000" dirty="0">
                <a:latin typeface="+mn-lt"/>
              </a:rPr>
              <a:t>granularity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Application </a:t>
            </a:r>
            <a:r>
              <a:rPr lang="en-US" sz="2000" dirty="0">
                <a:latin typeface="+mn-lt"/>
              </a:rPr>
              <a:t>still logically synchronous at time-step boundary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Databases </a:t>
            </a:r>
            <a:r>
              <a:rPr lang="en-US" sz="2000" dirty="0">
                <a:latin typeface="+mn-lt"/>
              </a:rPr>
              <a:t>(use largely driven by cloud/web influence)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Use </a:t>
            </a:r>
            <a:r>
              <a:rPr lang="en-US" sz="2000" dirty="0">
                <a:latin typeface="+mn-lt"/>
              </a:rPr>
              <a:t>to accelerate overall computation (sub-scale calls dominate)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Simple </a:t>
            </a:r>
            <a:r>
              <a:rPr lang="en-US" sz="2000" dirty="0">
                <a:latin typeface="+mn-lt"/>
              </a:rPr>
              <a:t>key/value stores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60-200 </a:t>
            </a:r>
            <a:r>
              <a:rPr lang="en-US" sz="2000" dirty="0">
                <a:latin typeface="+mn-lt"/>
              </a:rPr>
              <a:t>doubles down, dozen doubles up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Obviously</a:t>
            </a:r>
            <a:r>
              <a:rPr lang="en-US" sz="2000" dirty="0">
                <a:latin typeface="+mn-lt"/>
              </a:rPr>
              <a:t>, queries must be much faster than fine scale calls</a:t>
            </a:r>
          </a:p>
          <a:p>
            <a:pPr eaLnBrk="1" hangingPunct="1"/>
            <a:endParaRPr lang="en-US" sz="20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521440" y="3200400"/>
            <a:ext cx="987552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ExMatEx Application Orchestration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1945600" y="8365178"/>
            <a:ext cx="9875520" cy="51222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</a:t>
            </a:r>
            <a:r>
              <a:rPr lang="en-US" sz="2000" dirty="0" smtClean="0">
                <a:latin typeface="+mn-lt"/>
              </a:rPr>
              <a:t>he </a:t>
            </a:r>
            <a:r>
              <a:rPr lang="en-US" sz="2000" dirty="0">
                <a:latin typeface="+mn-lt"/>
              </a:rPr>
              <a:t>global bioinformatics market reached the mark of around US$ 3.8 Billion in 2013 and it is anticipated to grow at a CAGR of around 19.3% during </a:t>
            </a:r>
            <a:r>
              <a:rPr lang="en-US" sz="2000" dirty="0" smtClean="0">
                <a:latin typeface="+mn-lt"/>
              </a:rPr>
              <a:t>2015-2019 </a:t>
            </a:r>
            <a:r>
              <a:rPr lang="en-US" sz="2000" baseline="30000" dirty="0" smtClean="0">
                <a:latin typeface="+mn-lt"/>
              </a:rPr>
              <a:t>1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Both service providers, KIO Networks and BroadCloud, in the project expressed a need in this market based on their current customer bases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Crosses into the High Performance Computing market with Molecular Modeling applications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Flexibility in protocol choices such as Infiniband and TCP/IP make RAMCloud-in-a-Box attractive in this market as NoSQL competition does not support Infiniband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An end </a:t>
            </a: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dirty="0" smtClean="0">
                <a:latin typeface="Calibri" pitchFamily="34" charset="0"/>
              </a:rPr>
              <a:t>ser customer was evaluating NoSQL key value stores for genetic sequencing application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Expressed ease of deployment and an appliance approach key for them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Scalability and ease of expansion are crucial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Require 1-2 second recovery, within RAMCloud-in-a-Box parameters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Extremely fast data access with low latency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 API interface required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Open source with support must be in place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945600" y="7907594"/>
            <a:ext cx="987552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BioTech</a:t>
            </a:r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and Scientific Market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1945600" y="14173201"/>
            <a:ext cx="9875520" cy="481444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RAMCloud-in-a-Box is a simple, fast NoSQL storage appliance that eases setup and integration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100 Byte Reads in 12.453µs, 6x faster than redis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100 Byte Writes </a:t>
            </a:r>
            <a:r>
              <a:rPr lang="en-US" sz="2000" dirty="0">
                <a:latin typeface="Calibri" pitchFamily="34" charset="0"/>
              </a:rPr>
              <a:t>in </a:t>
            </a:r>
            <a:r>
              <a:rPr lang="en-US" sz="2000" dirty="0" smtClean="0">
                <a:latin typeface="Calibri" pitchFamily="34" charset="0"/>
              </a:rPr>
              <a:t>39.735µs, 2x faster than redis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1K Byte </a:t>
            </a:r>
            <a:r>
              <a:rPr lang="en-US" sz="2000" dirty="0">
                <a:latin typeface="Calibri" pitchFamily="34" charset="0"/>
              </a:rPr>
              <a:t>Reads in </a:t>
            </a:r>
            <a:r>
              <a:rPr lang="en-US" sz="2000" dirty="0" smtClean="0">
                <a:latin typeface="Calibri" pitchFamily="34" charset="0"/>
              </a:rPr>
              <a:t>19.2µs, and Writes in 60.450µs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Tightly integrated and optimized system saves time and money in setup and deployment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Extremely fast data access performance with low latency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Fast resilient data writes are 2x faster than redis that is non-resilient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Perpetual data availability for systems as a result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RAMCloud-in-a-Box is a massively scalable solution vs. redis as the current NoSQL key value market leader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RAMCloud-in-a-Box uses 75% less rack space, and 25% of the energy requirements of other systems</a:t>
            </a: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The scale of 680 RAMCloud-in-a-Box systems would be required to meet the customer need for faster key value storage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945600" y="13716000"/>
            <a:ext cx="987552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097280" y="8001000"/>
            <a:ext cx="9875520" cy="45066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+mn-lt"/>
              </a:rPr>
              <a:t>• Multi-scale materials</a:t>
            </a:r>
          </a:p>
          <a:p>
            <a:r>
              <a:rPr lang="en-US" sz="2000" dirty="0">
                <a:latin typeface="+mn-lt"/>
              </a:rPr>
              <a:t>• Application driven</a:t>
            </a:r>
          </a:p>
          <a:p>
            <a:r>
              <a:rPr lang="en-US" sz="2000" dirty="0">
                <a:latin typeface="+mn-lt"/>
              </a:rPr>
              <a:t>• Computer science focused</a:t>
            </a:r>
          </a:p>
          <a:p>
            <a:r>
              <a:rPr lang="en-US" sz="2000" dirty="0">
                <a:latin typeface="+mn-lt"/>
              </a:rPr>
              <a:t>• ASCR Co-Design Center - $4M/</a:t>
            </a:r>
            <a:r>
              <a:rPr lang="en-US" sz="2000" dirty="0" err="1">
                <a:latin typeface="+mn-lt"/>
              </a:rPr>
              <a:t>yr</a:t>
            </a:r>
            <a:r>
              <a:rPr lang="en-US" sz="2000" dirty="0">
                <a:latin typeface="+mn-lt"/>
              </a:rPr>
              <a:t> for 5 </a:t>
            </a:r>
            <a:r>
              <a:rPr lang="en-US" sz="2000" dirty="0" err="1">
                <a:latin typeface="+mn-lt"/>
              </a:rPr>
              <a:t>yrs</a:t>
            </a:r>
            <a:endParaRPr lang="en-US" sz="2000" dirty="0">
              <a:latin typeface="+mn-lt"/>
            </a:endParaRPr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pPr marL="174625" indent="-168275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</a:t>
            </a:r>
            <a:r>
              <a:rPr lang="en-US" sz="2000" dirty="0" smtClean="0">
                <a:latin typeface="+mn-lt"/>
              </a:rPr>
              <a:t>tarting </a:t>
            </a:r>
            <a:r>
              <a:rPr lang="en-US" sz="2000" dirty="0">
                <a:latin typeface="+mn-lt"/>
              </a:rPr>
              <a:t>third year</a:t>
            </a:r>
          </a:p>
          <a:p>
            <a:pPr marL="174625" indent="-174625"/>
            <a:r>
              <a:rPr lang="en-US" sz="2000" dirty="0">
                <a:latin typeface="+mn-lt"/>
              </a:rPr>
              <a:t>• Work in many areas: molecular dynamics, proxies, </a:t>
            </a:r>
            <a:r>
              <a:rPr lang="en-US" sz="2000" dirty="0" smtClean="0">
                <a:latin typeface="+mn-lt"/>
              </a:rPr>
              <a:t>programming models</a:t>
            </a:r>
            <a:r>
              <a:rPr lang="en-US" sz="2000" dirty="0">
                <a:latin typeface="+mn-lt"/>
              </a:rPr>
              <a:t>, DSLs, multi-scale algorithms, vendor interface, </a:t>
            </a:r>
            <a:r>
              <a:rPr lang="en-US" sz="2000" dirty="0" smtClean="0">
                <a:latin typeface="+mn-lt"/>
              </a:rPr>
              <a:t>runtimes, software </a:t>
            </a:r>
            <a:r>
              <a:rPr lang="en-US" sz="2000" dirty="0">
                <a:latin typeface="+mn-lt"/>
              </a:rPr>
              <a:t>stacks, etc.</a:t>
            </a:r>
          </a:p>
          <a:p>
            <a:r>
              <a:rPr lang="en-US" sz="2000" dirty="0">
                <a:latin typeface="+mn-lt"/>
              </a:rPr>
              <a:t>• More info at http://exmatex.org</a:t>
            </a:r>
          </a:p>
          <a:p>
            <a:r>
              <a:rPr lang="en-US" sz="2000" dirty="0">
                <a:latin typeface="+mn-lt"/>
              </a:rPr>
              <a:t>• Code: https://github.com/exmatex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521440" y="8610600"/>
            <a:ext cx="987552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Customer Database </a:t>
            </a:r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Requirements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49316452"/>
              </p:ext>
            </p:extLst>
          </p:nvPr>
        </p:nvGraphicFramePr>
        <p:xfrm>
          <a:off x="22074882" y="3124200"/>
          <a:ext cx="9563359" cy="4141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3605260" y="7427843"/>
            <a:ext cx="6646140" cy="29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8971" tIns="24486" rIns="48971" bIns="2448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Calibri" pitchFamily="34" charset="0"/>
              </a:rPr>
              <a:t>Chart 1</a:t>
            </a:r>
            <a:r>
              <a:rPr lang="en-US" sz="1600" b="1" dirty="0" smtClean="0">
                <a:latin typeface="Calibri" pitchFamily="34" charset="0"/>
              </a:rPr>
              <a:t>.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– RAMCloud vs. redis application Read/Write performance comparison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12182"/>
            <a:ext cx="5260253" cy="190206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431" y="9492342"/>
            <a:ext cx="2364059" cy="12192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823" y="9612433"/>
            <a:ext cx="2483168" cy="9932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6746" y="9831511"/>
            <a:ext cx="3005284" cy="575231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4430" y="9611359"/>
            <a:ext cx="1990725" cy="1023983"/>
          </a:xfrm>
          <a:prstGeom prst="rect">
            <a:avLst/>
          </a:prstGeom>
        </p:spPr>
      </p:pic>
      <p:sp>
        <p:nvSpPr>
          <p:cNvPr id="56" name="Text Box 180"/>
          <p:cNvSpPr txBox="1">
            <a:spLocks noChangeArrowheads="1"/>
          </p:cNvSpPr>
          <p:nvPr/>
        </p:nvSpPr>
        <p:spPr bwMode="auto">
          <a:xfrm>
            <a:off x="3251544" y="18669000"/>
            <a:ext cx="5740056" cy="43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ExMatEx Application Architecture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9200" y="13182600"/>
            <a:ext cx="9753600" cy="5446739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11506200" y="13411200"/>
            <a:ext cx="987552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ExMatEx on RAMCloud-in-a-Box</a:t>
            </a:r>
          </a:p>
        </p:txBody>
      </p:sp>
      <p:sp>
        <p:nvSpPr>
          <p:cNvPr id="59" name="Text Box 194"/>
          <p:cNvSpPr txBox="1">
            <a:spLocks noChangeArrowheads="1"/>
          </p:cNvSpPr>
          <p:nvPr/>
        </p:nvSpPr>
        <p:spPr bwMode="auto">
          <a:xfrm>
            <a:off x="11506200" y="13890329"/>
            <a:ext cx="9875520" cy="51222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942" tIns="97942" rIns="97942" bIns="9794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Implemented </a:t>
            </a:r>
            <a:r>
              <a:rPr lang="en-US" sz="2000" dirty="0">
                <a:latin typeface="+mn-lt"/>
              </a:rPr>
              <a:t>Proxy service for Redis API calls used in </a:t>
            </a:r>
            <a:r>
              <a:rPr lang="en-US" sz="2000" dirty="0" smtClean="0">
                <a:latin typeface="+mn-lt"/>
              </a:rPr>
              <a:t>ExMatEx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Proxy service translates Redis API function calls into RAMCloud API calls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redisConnect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redisCommand</a:t>
            </a:r>
          </a:p>
          <a:p>
            <a:pPr marL="1485900" lvl="2" indent="-342900">
              <a:buFont typeface="Arial" panose="020B0604020202020204" pitchFamily="34" charset="0"/>
              <a:buChar char="•"/>
              <a:tabLst>
                <a:tab pos="3657600" algn="l"/>
              </a:tabLst>
            </a:pPr>
            <a:r>
              <a:rPr lang="en-US" sz="2000" dirty="0" smtClean="0">
                <a:latin typeface="+mn-lt"/>
              </a:rPr>
              <a:t>HMSET	= RAMCloud::RAMCloud::Write</a:t>
            </a:r>
          </a:p>
          <a:p>
            <a:pPr marL="1485900" lvl="2" indent="-342900">
              <a:buFont typeface="Arial" panose="020B0604020202020204" pitchFamily="34" charset="0"/>
              <a:buChar char="•"/>
              <a:tabLst>
                <a:tab pos="3657600" algn="l"/>
              </a:tabLst>
            </a:pPr>
            <a:r>
              <a:rPr lang="en-US" sz="2000" dirty="0" smtClean="0">
                <a:latin typeface="+mn-lt"/>
              </a:rPr>
              <a:t>HMGET	= RAMCloud::RAMCloud::Read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HDEL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SADD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SMEMBERS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DEL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FLUSHALL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FLUSHDB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ECHO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redisFree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redisAsyncConnect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freeReplyObject</a:t>
            </a:r>
            <a:endParaRPr lang="en-US" sz="2000" dirty="0"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945600" y="19964400"/>
            <a:ext cx="19431000" cy="594360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842" indent="-342842">
              <a:buFont typeface="+mj-lt"/>
              <a:buAutoNum type="arabicPeriod"/>
            </a:pPr>
            <a:r>
              <a:rPr lang="en-US" sz="1400" dirty="0"/>
              <a:t>RNCOS - Global Bioinformatics Market Outlook 2019. </a:t>
            </a:r>
            <a:r>
              <a:rPr lang="en-US" sz="1400" dirty="0" smtClean="0"/>
              <a:t> 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1869403" y="19240503"/>
            <a:ext cx="2703473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en-US" sz="4400" b="1" dirty="0"/>
              <a:t>References</a:t>
            </a:r>
          </a:p>
        </p:txBody>
      </p:sp>
      <p:pic>
        <p:nvPicPr>
          <p:cNvPr id="65" name="Picture 9" descr="stanfor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7437" y="457200"/>
            <a:ext cx="1223963" cy="185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 Box 123"/>
          <p:cNvSpPr txBox="1">
            <a:spLocks noChangeArrowheads="1"/>
          </p:cNvSpPr>
          <p:nvPr/>
        </p:nvSpPr>
        <p:spPr bwMode="auto">
          <a:xfrm>
            <a:off x="30251400" y="591651"/>
            <a:ext cx="2438400" cy="194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942" tIns="97942" rIns="97942" bIns="97942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SEDCL </a:t>
            </a:r>
            <a:r>
              <a:rPr lang="en-US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Retreat 2015</a:t>
            </a:r>
            <a:endParaRPr lang="en-US" sz="3600" b="1" baseline="30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 eaLnBrk="1" hangingPunct="1"/>
            <a:endParaRPr lang="en-US" sz="2800" baseline="30000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301" y="14543754"/>
            <a:ext cx="2848499" cy="4401471"/>
          </a:xfrm>
          <a:prstGeom prst="rect">
            <a:avLst/>
          </a:prstGeom>
        </p:spPr>
      </p:pic>
      <p:pic>
        <p:nvPicPr>
          <p:cNvPr id="1026" name="Picture 2" descr="Empowered by Innovation NE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900" y="18822245"/>
            <a:ext cx="2057400" cy="1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12612</TotalTime>
  <Words>571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Bob Brown</cp:lastModifiedBy>
  <cp:revision>109</cp:revision>
  <cp:lastPrinted>2015-05-27T14:33:49Z</cp:lastPrinted>
  <dcterms:created xsi:type="dcterms:W3CDTF">2013-02-10T21:14:48Z</dcterms:created>
  <dcterms:modified xsi:type="dcterms:W3CDTF">2015-05-31T21:17:36Z</dcterms:modified>
</cp:coreProperties>
</file>