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9" r:id="rId3"/>
    <p:sldId id="277" r:id="rId4"/>
    <p:sldId id="280" r:id="rId5"/>
    <p:sldId id="282" r:id="rId6"/>
    <p:sldId id="283" r:id="rId7"/>
    <p:sldId id="284" r:id="rId8"/>
    <p:sldId id="285" r:id="rId9"/>
    <p:sldId id="316" r:id="rId10"/>
    <p:sldId id="321" r:id="rId11"/>
    <p:sldId id="322" r:id="rId12"/>
    <p:sldId id="317" r:id="rId13"/>
    <p:sldId id="287" r:id="rId14"/>
    <p:sldId id="320" r:id="rId15"/>
    <p:sldId id="289" r:id="rId16"/>
    <p:sldId id="288" r:id="rId17"/>
    <p:sldId id="290" r:id="rId18"/>
    <p:sldId id="291" r:id="rId19"/>
    <p:sldId id="292" r:id="rId20"/>
    <p:sldId id="258" r:id="rId21"/>
    <p:sldId id="274" r:id="rId22"/>
    <p:sldId id="294" r:id="rId23"/>
    <p:sldId id="313" r:id="rId24"/>
    <p:sldId id="314" r:id="rId25"/>
    <p:sldId id="297" r:id="rId26"/>
    <p:sldId id="299" r:id="rId27"/>
    <p:sldId id="302" r:id="rId28"/>
    <p:sldId id="303" r:id="rId29"/>
    <p:sldId id="304" r:id="rId30"/>
    <p:sldId id="305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70434" autoAdjust="0"/>
  </p:normalViewPr>
  <p:slideViewPr>
    <p:cSldViewPr snapToGrid="0" snapToObjects="1">
      <p:cViewPr varScale="1">
        <p:scale>
          <a:sx n="80" d="100"/>
          <a:sy n="8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F28DB-95D8-0C46-8853-77FC0A228BAB}" type="datetime1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8059-CD7A-E342-9F7E-08943E36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44FE-6037-F44B-A531-56859BC0692F}" type="datetime1">
              <a:rPr lang="en-US" smtClean="0"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60783-F5D9-3544-94D7-B8E20EE4C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5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19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6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6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2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0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2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64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97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06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20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0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7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7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3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3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0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11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4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0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0783-F5D9-3544-94D7-B8E20EE4CA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57200" y="457200"/>
            <a:ext cx="8272463" cy="5986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6986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33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A982A-F55A-984B-8133-3E649EF5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A982A-F55A-984B-8133-3E649EF5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A982A-F55A-984B-8133-3E649EF5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chemeClr val="tx2"/>
              </a:buClr>
              <a:defRPr/>
            </a:lvl1pPr>
            <a:lvl2pPr>
              <a:spcBef>
                <a:spcPts val="600"/>
              </a:spcBef>
              <a:buClr>
                <a:schemeClr val="tx2"/>
              </a:buClr>
              <a:defRPr/>
            </a:lvl2pPr>
            <a:lvl3pPr>
              <a:spcBef>
                <a:spcPts val="400"/>
              </a:spcBef>
              <a:buClr>
                <a:schemeClr val="tx2"/>
              </a:buClr>
              <a:defRPr/>
            </a:lvl3pPr>
            <a:lvl4pPr>
              <a:spcBef>
                <a:spcPts val="300"/>
              </a:spcBef>
              <a:buClr>
                <a:schemeClr val="tx2"/>
              </a:buClr>
              <a:defRPr/>
            </a:lvl4pPr>
            <a:lvl5pPr>
              <a:spcBef>
                <a:spcPts val="300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914400"/>
            <a:ext cx="82296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b="0" i="0"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544638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342900" indent="-342900">
              <a:buFont typeface="Wingdings" panose="05000000000000000000" pitchFamily="2" charset="2"/>
              <a:buChar char="Ø"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9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buClr>
                <a:schemeClr val="tx2"/>
              </a:buClr>
              <a:defRPr sz="2200"/>
            </a:lvl1pPr>
            <a:lvl2pPr>
              <a:buClr>
                <a:schemeClr val="tx2"/>
              </a:buClr>
              <a:defRPr sz="2000"/>
            </a:lvl2pPr>
            <a:lvl3pPr>
              <a:buClr>
                <a:schemeClr val="tx2"/>
              </a:buCl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A982A-F55A-984B-8133-3E649EF5131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  <a:ln w="57150" cap="flat">
            <a:solidFill>
              <a:schemeClr val="tx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</a:p>
          <a:p>
            <a:fld id="{BD8A982A-F55A-984B-8133-3E649EF51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January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Transactions on RAMCloud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A982A-F55A-984B-8133-3E649EF5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E2162002-2512-45FD-82AF-2FE8F2E918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457200" y="889000"/>
            <a:ext cx="82296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0A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Arial" charset="0"/>
        <a:buChar char="●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002411"/>
            <a:ext cx="8661400" cy="24392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dirty="0" smtClean="0"/>
              <a:t>Implementing Linearizability at Large Scale and </a:t>
            </a:r>
            <a:r>
              <a:rPr lang="en-US" dirty="0"/>
              <a:t>Low </a:t>
            </a:r>
            <a:r>
              <a:rPr lang="en-US" dirty="0" smtClean="0"/>
              <a:t>Latency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0" y="3708400"/>
            <a:ext cx="6400800" cy="1727200"/>
          </a:xfrm>
        </p:spPr>
        <p:txBody>
          <a:bodyPr/>
          <a:lstStyle/>
          <a:p>
            <a:pPr algn="l"/>
            <a:r>
              <a:rPr lang="en-US" b="0" i="1" dirty="0" smtClean="0"/>
              <a:t>Collin Lee, </a:t>
            </a:r>
            <a:r>
              <a:rPr lang="en-US" i="1" dirty="0" smtClean="0"/>
              <a:t>Seo Jin Park</a:t>
            </a:r>
            <a:r>
              <a:rPr lang="en-US" b="0" i="1" dirty="0" smtClean="0"/>
              <a:t>,</a:t>
            </a:r>
            <a:br>
              <a:rPr lang="en-US" b="0" i="1" dirty="0" smtClean="0"/>
            </a:br>
            <a:r>
              <a:rPr lang="en-US" b="0" i="1" dirty="0" smtClean="0"/>
              <a:t>Ankita Kejriwal, </a:t>
            </a:r>
            <a:r>
              <a:rPr lang="en-US" b="0" i="1" baseline="30000" dirty="0" smtClean="0">
                <a:latin typeface="Calibri"/>
              </a:rPr>
              <a:t>†</a:t>
            </a:r>
            <a:r>
              <a:rPr lang="en-US" b="0" i="1" dirty="0" smtClean="0"/>
              <a:t>Satoshi Matsushita,</a:t>
            </a:r>
            <a:br>
              <a:rPr lang="en-US" b="0" i="1" dirty="0" smtClean="0"/>
            </a:br>
            <a:r>
              <a:rPr lang="en-US" b="0" i="1" dirty="0" smtClean="0"/>
              <a:t>John Ousterhout</a:t>
            </a:r>
          </a:p>
          <a:p>
            <a:pPr algn="l"/>
            <a:endParaRPr lang="en-US" sz="3600" i="1" dirty="0" smtClean="0">
              <a:latin typeface="Courier"/>
              <a:cs typeface="Courier"/>
            </a:endParaRPr>
          </a:p>
          <a:p>
            <a:pPr algn="l"/>
            <a:r>
              <a:rPr lang="en-US" b="0" dirty="0" smtClean="0">
                <a:latin typeface="Arial"/>
                <a:cs typeface="Arial"/>
              </a:rPr>
              <a:t>Platform Lab</a:t>
            </a:r>
          </a:p>
          <a:p>
            <a:pPr algn="l"/>
            <a:r>
              <a:rPr lang="en-US" dirty="0" smtClean="0">
                <a:latin typeface="Arial"/>
                <a:cs typeface="Arial"/>
              </a:rPr>
              <a:t>Stanford University</a:t>
            </a:r>
            <a:r>
              <a:rPr lang="ko-KR" altLang="en-US" dirty="0" smtClean="0">
                <a:latin typeface="Arial"/>
                <a:cs typeface="Arial"/>
              </a:rPr>
              <a:t>   </a:t>
            </a:r>
            <a:r>
              <a:rPr lang="en-US" dirty="0" smtClean="0">
                <a:latin typeface="Arial"/>
                <a:cs typeface="Arial"/>
              </a:rPr>
              <a:t> †NEC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3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73"/>
    </mc:Choice>
    <mc:Fallback xmlns="">
      <p:transition xmlns:p14="http://schemas.microsoft.com/office/powerpoint/2010/main" spd="slow" advTm="166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822723" cy="4906963"/>
          </a:xfrm>
        </p:spPr>
        <p:txBody>
          <a:bodyPr/>
          <a:lstStyle/>
          <a:p>
            <a:r>
              <a:rPr lang="en-US" dirty="0" smtClean="0"/>
              <a:t>Lifetime of </a:t>
            </a:r>
            <a:r>
              <a:rPr lang="en-US" dirty="0"/>
              <a:t>c</a:t>
            </a:r>
            <a:r>
              <a:rPr lang="en-US" dirty="0" smtClean="0"/>
              <a:t>ompletion record ≠ lifetime of object value</a:t>
            </a:r>
          </a:p>
          <a:p>
            <a:r>
              <a:rPr lang="en-US" dirty="0" smtClean="0"/>
              <a:t>Can’t GC if client may retry later</a:t>
            </a:r>
          </a:p>
          <a:p>
            <a:r>
              <a:rPr lang="en-US" dirty="0" smtClean="0"/>
              <a:t>Server knows a client will never retry if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Client acknowledges</a:t>
            </a:r>
            <a:br>
              <a:rPr lang="en-US" b="0" dirty="0" smtClean="0"/>
            </a:br>
            <a:r>
              <a:rPr lang="en-US" b="0" dirty="0" smtClean="0"/>
              <a:t>receipt of RPC result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Detect client crashes with lease.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Garbage Collection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21898" y="3302798"/>
            <a:ext cx="97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lient A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5905369" y="3151567"/>
            <a:ext cx="1122549" cy="338554"/>
            <a:chOff x="5755241" y="3820319"/>
            <a:chExt cx="1122549" cy="338554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5953705" y="4156216"/>
              <a:ext cx="898733" cy="2657"/>
            </a:xfrm>
            <a:prstGeom prst="straightConnector1">
              <a:avLst/>
            </a:prstGeom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55241" y="3820319"/>
              <a:ext cx="112254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cs typeface="Courier New"/>
                </a:rPr>
                <a:t>ACK #2</a:t>
              </a:r>
              <a:endParaRPr lang="en-US" sz="1600" dirty="0">
                <a:cs typeface="Courier New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86803"/>
              </p:ext>
            </p:extLst>
          </p:nvPr>
        </p:nvGraphicFramePr>
        <p:xfrm>
          <a:off x="7003088" y="2859469"/>
          <a:ext cx="1706244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Seq</a:t>
                      </a:r>
                      <a:r>
                        <a:rPr lang="en-US" sz="14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400" b="1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1: Finished</a:t>
                      </a:r>
                      <a:endParaRPr lang="en-US" sz="14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Seq</a:t>
                      </a:r>
                      <a:r>
                        <a:rPr lang="en-US" sz="14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en-US" sz="1400" b="1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2: Finished</a:t>
                      </a:r>
                      <a:endParaRPr lang="en-US" sz="14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Seq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3: Finished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Seq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9: Finished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Seq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10: Finished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8278832" y="2800006"/>
            <a:ext cx="645393" cy="714601"/>
            <a:chOff x="8345196" y="2388836"/>
            <a:chExt cx="645393" cy="714601"/>
          </a:xfrm>
        </p:grpSpPr>
        <p:sp>
          <p:nvSpPr>
            <p:cNvPr id="42" name="Multiply 41"/>
            <p:cNvSpPr/>
            <p:nvPr/>
          </p:nvSpPr>
          <p:spPr>
            <a:xfrm>
              <a:off x="8345196" y="2388836"/>
              <a:ext cx="607579" cy="433420"/>
            </a:xfrm>
            <a:prstGeom prst="mathMultiply">
              <a:avLst>
                <a:gd name="adj1" fmla="val 3916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ultiply 42"/>
            <p:cNvSpPr/>
            <p:nvPr/>
          </p:nvSpPr>
          <p:spPr>
            <a:xfrm>
              <a:off x="8383010" y="2670017"/>
              <a:ext cx="607579" cy="433420"/>
            </a:xfrm>
            <a:prstGeom prst="mathMultiply">
              <a:avLst>
                <a:gd name="adj1" fmla="val 3916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05503" y="2215231"/>
            <a:ext cx="202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Completion Records</a:t>
            </a:r>
            <a:br>
              <a:rPr lang="en-US" sz="1600" dirty="0" smtClean="0"/>
            </a:br>
            <a:r>
              <a:rPr lang="en-US" sz="1600" dirty="0" smtClean="0"/>
              <a:t>of client A</a:t>
            </a:r>
            <a:endParaRPr lang="en-US" sz="1600" dirty="0"/>
          </a:p>
        </p:txBody>
      </p:sp>
      <p:sp>
        <p:nvSpPr>
          <p:cNvPr id="54" name="Explosion 1 53"/>
          <p:cNvSpPr/>
          <p:nvPr/>
        </p:nvSpPr>
        <p:spPr>
          <a:xfrm>
            <a:off x="5237827" y="3514607"/>
            <a:ext cx="684284" cy="623577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Multiply 55"/>
          <p:cNvSpPr/>
          <p:nvPr/>
        </p:nvSpPr>
        <p:spPr>
          <a:xfrm>
            <a:off x="6635088" y="1615706"/>
            <a:ext cx="2431312" cy="4293781"/>
          </a:xfrm>
          <a:prstGeom prst="mathMultiply">
            <a:avLst>
              <a:gd name="adj1" fmla="val 3916"/>
            </a:avLst>
          </a:prstGeom>
          <a:solidFill>
            <a:schemeClr val="accent4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81"/>
    </mc:Choice>
    <mc:Fallback xmlns="">
      <p:transition xmlns:p14="http://schemas.microsoft.com/office/powerpoint/2010/main" spd="slow" advTm="83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Linearizable RPC in Action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9980"/>
              </p:ext>
            </p:extLst>
          </p:nvPr>
        </p:nvGraphicFramePr>
        <p:xfrm>
          <a:off x="4339827" y="3138534"/>
          <a:ext cx="170624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Client 5, </a:t>
                      </a:r>
                      <a:r>
                        <a:rPr lang="en-US" sz="1400" b="0" dirty="0" err="1" smtClean="0"/>
                        <a:t>Seq</a:t>
                      </a:r>
                      <a:r>
                        <a:rPr lang="en-US" sz="1400" b="0" dirty="0" smtClean="0"/>
                        <a:t>#</a:t>
                      </a:r>
                      <a:r>
                        <a:rPr lang="en-US" sz="1400" b="0" baseline="0" dirty="0" smtClean="0"/>
                        <a:t> 9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Finished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01839"/>
              </p:ext>
            </p:extLst>
          </p:nvPr>
        </p:nvGraphicFramePr>
        <p:xfrm>
          <a:off x="4339326" y="3138101"/>
          <a:ext cx="170624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Client 5, </a:t>
                      </a:r>
                      <a:r>
                        <a:rPr lang="en-US" sz="1400" b="0" dirty="0" err="1" smtClean="0"/>
                        <a:t>Seq</a:t>
                      </a:r>
                      <a:r>
                        <a:rPr lang="en-US" sz="1400" b="0" dirty="0" smtClean="0"/>
                        <a:t>#</a:t>
                      </a:r>
                      <a:r>
                        <a:rPr lang="en-US" sz="1400" b="0" baseline="0" dirty="0" smtClean="0"/>
                        <a:t> 9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Started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415805"/>
              </p:ext>
            </p:extLst>
          </p:nvPr>
        </p:nvGraphicFramePr>
        <p:xfrm>
          <a:off x="4344465" y="3140359"/>
          <a:ext cx="170624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Client 5, </a:t>
                      </a:r>
                      <a:r>
                        <a:rPr lang="en-US" sz="1400" b="0" dirty="0" err="1" smtClean="0"/>
                        <a:t>Seq</a:t>
                      </a:r>
                      <a:r>
                        <a:rPr lang="en-US" sz="1400" b="0" dirty="0" smtClean="0"/>
                        <a:t>#</a:t>
                      </a:r>
                      <a:r>
                        <a:rPr lang="en-US" sz="1400" b="0" baseline="0" dirty="0" smtClean="0"/>
                        <a:t> 9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Started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92636" y="2372706"/>
            <a:ext cx="195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Durable Storage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64728" y="1785529"/>
            <a:ext cx="1821621" cy="321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5" name="Group 14"/>
          <p:cNvGrpSpPr/>
          <p:nvPr/>
        </p:nvGrpSpPr>
        <p:grpSpPr>
          <a:xfrm>
            <a:off x="1849860" y="4780320"/>
            <a:ext cx="2104092" cy="582695"/>
            <a:chOff x="53192" y="6104460"/>
            <a:chExt cx="1666082" cy="278118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53192" y="6151329"/>
              <a:ext cx="1666082" cy="231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934825">
              <a:off x="317994" y="6104460"/>
              <a:ext cx="1248388" cy="161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Success</a:t>
              </a:r>
              <a:endParaRPr lang="en-US" sz="16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 rot="619386">
            <a:off x="2299183" y="1960301"/>
            <a:ext cx="127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Write (2)</a:t>
            </a:r>
          </a:p>
          <a:p>
            <a:r>
              <a:rPr lang="en-US" sz="1600" dirty="0" err="1" smtClean="0"/>
              <a:t>ClientID</a:t>
            </a:r>
            <a:r>
              <a:rPr lang="en-US" sz="1600" dirty="0" smtClean="0"/>
              <a:t>: 5</a:t>
            </a:r>
          </a:p>
          <a:p>
            <a:r>
              <a:rPr lang="en-US" sz="1600" dirty="0" err="1" smtClean="0"/>
              <a:t>Seq</a:t>
            </a:r>
            <a:r>
              <a:rPr lang="en-US" sz="1600" dirty="0" smtClean="0"/>
              <a:t>#: 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54662" y="1144335"/>
            <a:ext cx="126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6647025" y="3555795"/>
            <a:ext cx="2291377" cy="877859"/>
            <a:chOff x="6544278" y="4992407"/>
            <a:chExt cx="2291377" cy="877859"/>
          </a:xfrm>
        </p:grpSpPr>
        <p:sp>
          <p:nvSpPr>
            <p:cNvPr id="25" name="Rectangle 24"/>
            <p:cNvSpPr/>
            <p:nvPr/>
          </p:nvSpPr>
          <p:spPr>
            <a:xfrm>
              <a:off x="6544278" y="4992408"/>
              <a:ext cx="819395" cy="87785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Object</a:t>
              </a:r>
            </a:p>
            <a:p>
              <a:pPr algn="ctr"/>
              <a:r>
                <a:rPr lang="en-US" sz="1600" dirty="0" smtClean="0"/>
                <a:t>Value: 2</a:t>
              </a: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63673" y="4992407"/>
              <a:ext cx="1471982" cy="87785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Com. Record</a:t>
              </a:r>
            </a:p>
            <a:p>
              <a:pPr algn="ctr"/>
              <a:r>
                <a:rPr lang="en-US" sz="1600" dirty="0" smtClean="0"/>
                <a:t>CID: 5, </a:t>
              </a:r>
              <a:r>
                <a:rPr lang="en-US" sz="1600" dirty="0" err="1" smtClean="0"/>
                <a:t>Seq</a:t>
              </a:r>
              <a:r>
                <a:rPr lang="en-US" sz="1600" dirty="0" smtClean="0"/>
                <a:t>: 9</a:t>
              </a:r>
            </a:p>
            <a:p>
              <a:pPr algn="ctr"/>
              <a:r>
                <a:rPr lang="en-US" sz="1600" dirty="0" smtClean="0"/>
                <a:t>Success</a:t>
              </a:r>
              <a:endParaRPr lang="en-US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650912" y="3562874"/>
            <a:ext cx="2291377" cy="877859"/>
            <a:chOff x="6480482" y="3285764"/>
            <a:chExt cx="2291377" cy="877859"/>
          </a:xfrm>
        </p:grpSpPr>
        <p:sp>
          <p:nvSpPr>
            <p:cNvPr id="27" name="Rectangle 26"/>
            <p:cNvSpPr/>
            <p:nvPr/>
          </p:nvSpPr>
          <p:spPr>
            <a:xfrm>
              <a:off x="6480482" y="3285765"/>
              <a:ext cx="819395" cy="87785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Object</a:t>
              </a:r>
            </a:p>
            <a:p>
              <a:pPr algn="ctr"/>
              <a:r>
                <a:rPr lang="en-US" sz="1600" dirty="0" smtClean="0"/>
                <a:t>Value: </a:t>
              </a:r>
              <a:r>
                <a:rPr lang="en-US" sz="1600" b="1" dirty="0" smtClean="0"/>
                <a:t>2</a:t>
              </a:r>
              <a:endParaRPr lang="en-US" sz="16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99877" y="3285764"/>
              <a:ext cx="1471982" cy="87785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Com. Record</a:t>
              </a:r>
            </a:p>
            <a:p>
              <a:pPr algn="ctr"/>
              <a:r>
                <a:rPr lang="en-US" sz="1600" dirty="0" smtClean="0"/>
                <a:t>CID: 5, </a:t>
              </a:r>
              <a:r>
                <a:rPr lang="en-US" sz="1600" dirty="0" err="1" smtClean="0"/>
                <a:t>Seq</a:t>
              </a:r>
              <a:r>
                <a:rPr lang="en-US" sz="1600" dirty="0" smtClean="0"/>
                <a:t>: </a:t>
              </a:r>
              <a:r>
                <a:rPr lang="en-US" sz="1600" dirty="0"/>
                <a:t>9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Success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656679" y="3568983"/>
            <a:ext cx="819395" cy="8778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</a:t>
            </a:r>
          </a:p>
          <a:p>
            <a:pPr algn="ctr"/>
            <a:r>
              <a:rPr lang="en-US" sz="1600" dirty="0" smtClean="0"/>
              <a:t>Value: 1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292832" y="1159870"/>
            <a:ext cx="158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Client 5</a:t>
            </a:r>
            <a:endParaRPr lang="en-US" sz="2400" dirty="0"/>
          </a:p>
        </p:txBody>
      </p:sp>
      <p:sp>
        <p:nvSpPr>
          <p:cNvPr id="52" name="Curved Down Arrow 51"/>
          <p:cNvSpPr/>
          <p:nvPr/>
        </p:nvSpPr>
        <p:spPr>
          <a:xfrm>
            <a:off x="6046070" y="3208430"/>
            <a:ext cx="2358661" cy="372178"/>
          </a:xfrm>
          <a:prstGeom prst="curved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215605" y="2532192"/>
            <a:ext cx="1913861" cy="16851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ResultTracker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ight Bracket 32"/>
          <p:cNvSpPr/>
          <p:nvPr/>
        </p:nvSpPr>
        <p:spPr>
          <a:xfrm rot="10800000">
            <a:off x="1633693" y="1785529"/>
            <a:ext cx="148882" cy="3577484"/>
          </a:xfrm>
          <a:prstGeom prst="rightBracket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0800000">
            <a:off x="1166999" y="3034057"/>
            <a:ext cx="461665" cy="10698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Write(2)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752855" y="2910807"/>
            <a:ext cx="85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Pointer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8664" y="4217291"/>
            <a:ext cx="153912" cy="1145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8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64"/>
    </mc:Choice>
    <mc:Fallback xmlns="">
      <p:transition xmlns:p14="http://schemas.microsoft.com/office/powerpoint/2010/main" spd="slow" advTm="78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29" grpId="1" animBg="1"/>
      <p:bldP spid="52" grpId="0" animBg="1"/>
      <p:bldP spid="3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Retries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98564"/>
              </p:ext>
            </p:extLst>
          </p:nvPr>
        </p:nvGraphicFramePr>
        <p:xfrm>
          <a:off x="4176324" y="4980759"/>
          <a:ext cx="170624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Client 5, </a:t>
                      </a:r>
                      <a:r>
                        <a:rPr lang="en-US" sz="1400" b="0" dirty="0" err="1" smtClean="0"/>
                        <a:t>Seq</a:t>
                      </a:r>
                      <a:r>
                        <a:rPr lang="en-US" sz="1400" b="0" dirty="0" smtClean="0"/>
                        <a:t>#</a:t>
                      </a:r>
                      <a:r>
                        <a:rPr lang="en-US" sz="1400" b="0" baseline="0" dirty="0" smtClean="0"/>
                        <a:t> 9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Finished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811703"/>
              </p:ext>
            </p:extLst>
          </p:nvPr>
        </p:nvGraphicFramePr>
        <p:xfrm>
          <a:off x="4176324" y="3514930"/>
          <a:ext cx="170624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Client 5, </a:t>
                      </a:r>
                      <a:r>
                        <a:rPr lang="en-US" sz="1400" b="0" dirty="0" err="1" smtClean="0"/>
                        <a:t>Seq</a:t>
                      </a:r>
                      <a:r>
                        <a:rPr lang="en-US" sz="1400" b="0" dirty="0" smtClean="0"/>
                        <a:t>#</a:t>
                      </a:r>
                      <a:r>
                        <a:rPr lang="en-US" sz="1400" b="0" baseline="0" dirty="0" smtClean="0"/>
                        <a:t> 9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Started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57453"/>
              </p:ext>
            </p:extLst>
          </p:nvPr>
        </p:nvGraphicFramePr>
        <p:xfrm>
          <a:off x="4176324" y="2101864"/>
          <a:ext cx="170624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6244"/>
              </a:tblGrid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Client 5, </a:t>
                      </a:r>
                      <a:r>
                        <a:rPr lang="en-US" sz="1400" b="0" dirty="0" err="1" smtClean="0"/>
                        <a:t>Seq</a:t>
                      </a:r>
                      <a:r>
                        <a:rPr lang="en-US" sz="1400" b="0" dirty="0" smtClean="0"/>
                        <a:t>#</a:t>
                      </a:r>
                      <a:r>
                        <a:rPr lang="en-US" sz="1400" b="0" baseline="0" dirty="0" smtClean="0"/>
                        <a:t> 9</a:t>
                      </a:r>
                      <a:endParaRPr lang="en-US" sz="1400" b="0" dirty="0" smtClean="0"/>
                    </a:p>
                  </a:txBody>
                  <a:tcPr/>
                </a:tc>
              </a:tr>
              <a:tr h="293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Started</a:t>
                      </a:r>
                      <a:endParaRPr lang="en-US" sz="1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29133" y="1811007"/>
            <a:ext cx="195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Durable Storage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73050" y="2624913"/>
            <a:ext cx="2035383" cy="229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5" name="Group 14"/>
          <p:cNvGrpSpPr/>
          <p:nvPr/>
        </p:nvGrpSpPr>
        <p:grpSpPr>
          <a:xfrm>
            <a:off x="1750938" y="2810800"/>
            <a:ext cx="2157495" cy="561630"/>
            <a:chOff x="53192" y="6051559"/>
            <a:chExt cx="1666082" cy="33101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53192" y="6151329"/>
              <a:ext cx="1666082" cy="231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934825">
              <a:off x="283110" y="6051559"/>
              <a:ext cx="1248388" cy="199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In_Progress</a:t>
              </a:r>
              <a:endParaRPr lang="en-US" sz="16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 rot="369247">
            <a:off x="2393125" y="2448115"/>
            <a:ext cx="127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Retry</a:t>
            </a:r>
            <a:endParaRPr lang="en-US" sz="1600" dirty="0" smtClean="0"/>
          </a:p>
        </p:txBody>
      </p:sp>
      <p:sp>
        <p:nvSpPr>
          <p:cNvPr id="22" name="Down Arrow 21"/>
          <p:cNvSpPr/>
          <p:nvPr/>
        </p:nvSpPr>
        <p:spPr>
          <a:xfrm>
            <a:off x="6033185" y="3247960"/>
            <a:ext cx="772502" cy="183295"/>
          </a:xfrm>
          <a:prstGeom prst="downArrow">
            <a:avLst>
              <a:gd name="adj1" fmla="val 41525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6033185" y="4672068"/>
            <a:ext cx="772502" cy="183295"/>
          </a:xfrm>
          <a:prstGeom prst="downArrow">
            <a:avLst>
              <a:gd name="adj1" fmla="val 41525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70524" y="1028434"/>
            <a:ext cx="126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erver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6492213" y="5415722"/>
            <a:ext cx="2291377" cy="877859"/>
            <a:chOff x="6544278" y="4992407"/>
            <a:chExt cx="2291377" cy="877859"/>
          </a:xfrm>
        </p:grpSpPr>
        <p:sp>
          <p:nvSpPr>
            <p:cNvPr id="25" name="Rectangle 24"/>
            <p:cNvSpPr/>
            <p:nvPr/>
          </p:nvSpPr>
          <p:spPr>
            <a:xfrm>
              <a:off x="6544278" y="4992408"/>
              <a:ext cx="819395" cy="87785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Object</a:t>
              </a:r>
            </a:p>
            <a:p>
              <a:pPr algn="ctr"/>
              <a:r>
                <a:rPr lang="en-US" sz="1600" dirty="0" smtClean="0"/>
                <a:t>Value: 2</a:t>
              </a:r>
              <a:endParaRPr lang="en-US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63673" y="4992407"/>
              <a:ext cx="1471982" cy="87785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Com. Record</a:t>
              </a:r>
            </a:p>
            <a:p>
              <a:pPr algn="ctr"/>
              <a:r>
                <a:rPr lang="en-US" sz="1600" dirty="0" smtClean="0"/>
                <a:t>CID: 5, </a:t>
              </a:r>
              <a:r>
                <a:rPr lang="en-US" sz="1600" dirty="0" err="1" smtClean="0"/>
                <a:t>Seq</a:t>
              </a:r>
              <a:r>
                <a:rPr lang="en-US" sz="1600" dirty="0" smtClean="0"/>
                <a:t>: 9</a:t>
              </a:r>
            </a:p>
            <a:p>
              <a:pPr algn="ctr"/>
              <a:r>
                <a:rPr lang="en-US" sz="1600" dirty="0" smtClean="0"/>
                <a:t>Success</a:t>
              </a:r>
              <a:endParaRPr lang="en-US" sz="16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8417" y="3709079"/>
            <a:ext cx="2291377" cy="877859"/>
            <a:chOff x="6480482" y="3285764"/>
            <a:chExt cx="2291377" cy="877859"/>
          </a:xfrm>
        </p:grpSpPr>
        <p:sp>
          <p:nvSpPr>
            <p:cNvPr id="27" name="Rectangle 26"/>
            <p:cNvSpPr/>
            <p:nvPr/>
          </p:nvSpPr>
          <p:spPr>
            <a:xfrm>
              <a:off x="6480482" y="3285765"/>
              <a:ext cx="819395" cy="87785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Object</a:t>
              </a:r>
            </a:p>
            <a:p>
              <a:pPr algn="ctr"/>
              <a:r>
                <a:rPr lang="en-US" sz="1600" dirty="0" smtClean="0"/>
                <a:t>Value: 2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99877" y="3285764"/>
              <a:ext cx="1471982" cy="877859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Com. Record</a:t>
              </a:r>
            </a:p>
            <a:p>
              <a:pPr algn="ctr"/>
              <a:r>
                <a:rPr lang="en-US" sz="1600" dirty="0" smtClean="0"/>
                <a:t>CID: 5, </a:t>
              </a:r>
              <a:r>
                <a:rPr lang="en-US" sz="1600" dirty="0" err="1" smtClean="0"/>
                <a:t>Seq</a:t>
              </a:r>
              <a:r>
                <a:rPr lang="en-US" sz="1600" dirty="0" smtClean="0"/>
                <a:t>: 9</a:t>
              </a:r>
            </a:p>
            <a:p>
              <a:pPr algn="ctr"/>
              <a:r>
                <a:rPr lang="en-US" sz="1600" dirty="0" smtClean="0"/>
                <a:t>Success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6419436" y="2314128"/>
            <a:ext cx="819395" cy="87785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</a:t>
            </a:r>
          </a:p>
          <a:p>
            <a:pPr algn="ctr"/>
            <a:r>
              <a:rPr lang="en-US" sz="1600" dirty="0" smtClean="0"/>
              <a:t>Value: 1</a:t>
            </a:r>
            <a:endParaRPr lang="en-US" sz="1600" dirty="0"/>
          </a:p>
        </p:txBody>
      </p:sp>
      <p:sp>
        <p:nvSpPr>
          <p:cNvPr id="62" name="Rounded Rectangle 61"/>
          <p:cNvSpPr/>
          <p:nvPr/>
        </p:nvSpPr>
        <p:spPr>
          <a:xfrm>
            <a:off x="4052102" y="1489377"/>
            <a:ext cx="1913861" cy="437141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err="1"/>
              <a:t>ResultTracker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873050" y="5272972"/>
            <a:ext cx="2035383" cy="317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34" name="Group 33"/>
          <p:cNvGrpSpPr/>
          <p:nvPr/>
        </p:nvGrpSpPr>
        <p:grpSpPr>
          <a:xfrm>
            <a:off x="1781226" y="5502659"/>
            <a:ext cx="2127207" cy="561630"/>
            <a:chOff x="53192" y="6051559"/>
            <a:chExt cx="1666082" cy="331019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53192" y="6151329"/>
              <a:ext cx="1666082" cy="2312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6" name="TextBox 35"/>
            <p:cNvSpPr txBox="1"/>
            <p:nvPr/>
          </p:nvSpPr>
          <p:spPr>
            <a:xfrm rot="20934825">
              <a:off x="283110" y="6051559"/>
              <a:ext cx="1248388" cy="199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Success</a:t>
              </a:r>
              <a:endParaRPr lang="en-US" sz="1600" b="1" dirty="0"/>
            </a:p>
          </p:txBody>
        </p:sp>
      </p:grpSp>
      <p:sp>
        <p:nvSpPr>
          <p:cNvPr id="39" name="TextBox 38"/>
          <p:cNvSpPr txBox="1"/>
          <p:nvPr/>
        </p:nvSpPr>
        <p:spPr>
          <a:xfrm rot="443555">
            <a:off x="2226761" y="5103695"/>
            <a:ext cx="1275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Retry</a:t>
            </a:r>
            <a:endParaRPr lang="en-US" sz="1600" dirty="0" smtClean="0"/>
          </a:p>
        </p:txBody>
      </p:sp>
      <p:sp>
        <p:nvSpPr>
          <p:cNvPr id="38" name="TextBox 37"/>
          <p:cNvSpPr txBox="1"/>
          <p:nvPr/>
        </p:nvSpPr>
        <p:spPr>
          <a:xfrm rot="10800000">
            <a:off x="1176962" y="3034057"/>
            <a:ext cx="461665" cy="13481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Write(2)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48689" y="3113973"/>
            <a:ext cx="0" cy="149801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0800000">
            <a:off x="334256" y="3397482"/>
            <a:ext cx="461665" cy="7184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92832" y="1159870"/>
            <a:ext cx="158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lient 5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638627" y="1732332"/>
            <a:ext cx="0" cy="4767214"/>
            <a:chOff x="1638627" y="1786924"/>
            <a:chExt cx="0" cy="476721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638627" y="2101864"/>
              <a:ext cx="0" cy="4191717"/>
            </a:xfrm>
            <a:prstGeom prst="line">
              <a:avLst/>
            </a:prstGeom>
            <a:ln w="28575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8627" y="1786924"/>
              <a:ext cx="0" cy="4767214"/>
            </a:xfrm>
            <a:prstGeom prst="line">
              <a:avLst/>
            </a:prstGeom>
            <a:ln w="24130" cap="rnd">
              <a:prstDash val="sysDash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882567" y="4736996"/>
            <a:ext cx="2358661" cy="685837"/>
            <a:chOff x="5882567" y="4736996"/>
            <a:chExt cx="2358661" cy="685837"/>
          </a:xfrm>
        </p:grpSpPr>
        <p:sp>
          <p:nvSpPr>
            <p:cNvPr id="52" name="Curved Down Arrow 51"/>
            <p:cNvSpPr/>
            <p:nvPr/>
          </p:nvSpPr>
          <p:spPr>
            <a:xfrm>
              <a:off x="5882567" y="5050655"/>
              <a:ext cx="2358661" cy="372178"/>
            </a:xfrm>
            <a:prstGeom prst="curved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84569" y="4736996"/>
              <a:ext cx="854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Pointer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54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68"/>
    </mc:Choice>
    <mc:Fallback xmlns="">
      <p:transition xmlns:p14="http://schemas.microsoft.com/office/powerpoint/2010/main" spd="slow" advTm="43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 animBg="1"/>
      <p:bldP spid="23" grpId="0" animBg="1"/>
      <p:bldP spid="29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71" y="1619792"/>
            <a:ext cx="7772400" cy="1362075"/>
          </a:xfrm>
        </p:spPr>
        <p:txBody>
          <a:bodyPr/>
          <a:lstStyle/>
          <a:p>
            <a:r>
              <a:rPr lang="en-US" dirty="0" smtClean="0"/>
              <a:t>Performance of RIFL in RAMCloud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68092"/>
            <a:ext cx="7772400" cy="3238906"/>
          </a:xfrm>
        </p:spPr>
        <p:txBody>
          <a:bodyPr anchor="t"/>
          <a:lstStyle/>
          <a:p>
            <a:r>
              <a:rPr lang="en-US" dirty="0" smtClean="0"/>
              <a:t>Achieved </a:t>
            </a:r>
            <a:r>
              <a:rPr lang="en-US" dirty="0"/>
              <a:t>linearizability without hurting performance of </a:t>
            </a:r>
            <a:r>
              <a:rPr lang="en-US" dirty="0" smtClean="0"/>
              <a:t>RAMCloud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Minimal overhead </a:t>
            </a:r>
            <a:r>
              <a:rPr lang="en-US" dirty="0"/>
              <a:t>on latency(&lt; 5%) and throughput (~0%)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Supports state for 1M clients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71"/>
    </mc:Choice>
    <mc:Fallback xmlns="">
      <p:transition xmlns:p14="http://schemas.microsoft.com/office/powerpoint/2010/main" spd="slow" advTm="4467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General-purpose </a:t>
            </a:r>
            <a:r>
              <a:rPr lang="en-US" dirty="0"/>
              <a:t>distributed in-memory </a:t>
            </a:r>
            <a:r>
              <a:rPr lang="en-US" dirty="0" smtClean="0"/>
              <a:t>key-value storage system</a:t>
            </a:r>
            <a:endParaRPr lang="en-US" dirty="0"/>
          </a:p>
          <a:p>
            <a:r>
              <a:rPr lang="en-US" dirty="0" smtClean="0"/>
              <a:t>Durability: </a:t>
            </a:r>
            <a:r>
              <a:rPr lang="en-US" b="0" dirty="0" smtClean="0"/>
              <a:t>3-way </a:t>
            </a:r>
            <a:r>
              <a:rPr lang="en-US" b="0" dirty="0"/>
              <a:t>replication</a:t>
            </a:r>
          </a:p>
          <a:p>
            <a:r>
              <a:rPr lang="en-US" dirty="0" smtClean="0"/>
              <a:t>Fast recovery: </a:t>
            </a:r>
            <a:r>
              <a:rPr lang="en-US" b="0" dirty="0" smtClean="0"/>
              <a:t>1~2 sec for </a:t>
            </a:r>
            <a:r>
              <a:rPr lang="en-US" b="0" dirty="0"/>
              <a:t>server </a:t>
            </a:r>
            <a:r>
              <a:rPr lang="en-US" b="0" dirty="0" smtClean="0"/>
              <a:t>crash</a:t>
            </a:r>
            <a:endParaRPr lang="en-US" b="0" dirty="0"/>
          </a:p>
          <a:p>
            <a:r>
              <a:rPr lang="en-US" dirty="0"/>
              <a:t>Large scale: </a:t>
            </a:r>
            <a:r>
              <a:rPr lang="en-US" b="0" dirty="0"/>
              <a:t>1000+ servers, 100+ </a:t>
            </a:r>
            <a:r>
              <a:rPr lang="en-US" b="0" dirty="0" smtClean="0"/>
              <a:t>TB</a:t>
            </a:r>
            <a:endParaRPr lang="en-US" b="0" dirty="0"/>
          </a:p>
          <a:p>
            <a:r>
              <a:rPr lang="en-US" dirty="0"/>
              <a:t>Low latency: </a:t>
            </a:r>
            <a:r>
              <a:rPr lang="en-US" b="0" dirty="0" smtClean="0"/>
              <a:t>4.7 </a:t>
            </a:r>
            <a:r>
              <a:rPr lang="el-GR" b="0" dirty="0"/>
              <a:t>μ</a:t>
            </a:r>
            <a:r>
              <a:rPr lang="en-US" b="0" dirty="0"/>
              <a:t>s read, 13.5 </a:t>
            </a:r>
            <a:r>
              <a:rPr lang="el-GR" b="0" dirty="0"/>
              <a:t>μ</a:t>
            </a:r>
            <a:r>
              <a:rPr lang="en-US" b="0" dirty="0"/>
              <a:t>s </a:t>
            </a:r>
            <a:r>
              <a:rPr lang="en-US" b="0" dirty="0" smtClean="0"/>
              <a:t>write (100B object)</a:t>
            </a:r>
          </a:p>
          <a:p>
            <a:endParaRPr lang="en-US" sz="1600" b="0" dirty="0" smtClean="0"/>
          </a:p>
          <a:p>
            <a:r>
              <a:rPr lang="en-US" dirty="0"/>
              <a:t>RIFL is implemented </a:t>
            </a:r>
            <a:r>
              <a:rPr lang="en-US" dirty="0" smtClean="0"/>
              <a:t>on </a:t>
            </a:r>
            <a:r>
              <a:rPr lang="en-US" dirty="0"/>
              <a:t>top of </a:t>
            </a:r>
            <a:r>
              <a:rPr lang="en-US" dirty="0" smtClean="0"/>
              <a:t>RAMCloud</a:t>
            </a:r>
          </a:p>
          <a:p>
            <a:pPr lvl="1"/>
            <a:r>
              <a:rPr lang="en-US" dirty="0" smtClean="0"/>
              <a:t>Core: 1200 </a:t>
            </a:r>
            <a:r>
              <a:rPr lang="en-US" dirty="0"/>
              <a:t>lines of C</a:t>
            </a:r>
            <a:r>
              <a:rPr lang="en-US" dirty="0" smtClean="0"/>
              <a:t>++ for infrastructure</a:t>
            </a:r>
            <a:endParaRPr lang="en-US" dirty="0"/>
          </a:p>
          <a:p>
            <a:pPr lvl="1"/>
            <a:r>
              <a:rPr lang="en-US" dirty="0" smtClean="0"/>
              <a:t>Per operation: 17 lines of C++ to make an operation linearizable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RAMCloud?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r>
              <a:rPr lang="en-US" dirty="0"/>
              <a:t>: Xeon 4 cores at 3 </a:t>
            </a:r>
            <a:r>
              <a:rPr lang="en-US" dirty="0" smtClean="0"/>
              <a:t>GHz</a:t>
            </a:r>
          </a:p>
          <a:p>
            <a:r>
              <a:rPr lang="en-US" dirty="0" smtClean="0"/>
              <a:t>Fast Network</a:t>
            </a:r>
          </a:p>
          <a:p>
            <a:pPr lvl="1"/>
            <a:r>
              <a:rPr lang="en-US" dirty="0" err="1" smtClean="0"/>
              <a:t>Infiniband</a:t>
            </a:r>
            <a:r>
              <a:rPr lang="en-US" dirty="0" smtClean="0"/>
              <a:t> (24 </a:t>
            </a:r>
            <a:r>
              <a:rPr lang="en-US" dirty="0" err="1" smtClean="0"/>
              <a:t>Gbps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Kernel-bypassing transport (RAMCloud default)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6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51"/>
    </mc:Choice>
    <mc:Fallback xmlns="">
      <p:transition xmlns:p14="http://schemas.microsoft.com/office/powerpoint/2010/main" spd="slow" advTm="4995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Latency</a:t>
            </a:r>
            <a:endParaRPr lang="en-US" dirty="0"/>
          </a:p>
        </p:txBody>
      </p:sp>
      <p:pic>
        <p:nvPicPr>
          <p:cNvPr id="2051" name="Picture 3" descr="D:\AeroFS\lin_figures\linLatency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7" y="1219200"/>
            <a:ext cx="7375875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590800" y="1643743"/>
            <a:ext cx="522514" cy="239486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91543" y="1674070"/>
            <a:ext cx="2245922" cy="7297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Median Latency</a:t>
            </a:r>
          </a:p>
          <a:p>
            <a:r>
              <a:rPr lang="en-US" sz="2000" dirty="0" smtClean="0"/>
              <a:t>13.5 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s</a:t>
            </a:r>
            <a:r>
              <a:rPr lang="en-US" sz="2000" dirty="0" smtClean="0"/>
              <a:t> vs. 14.0</a:t>
            </a:r>
            <a:r>
              <a:rPr lang="el-GR" sz="2000" dirty="0">
                <a:latin typeface="Calibri"/>
              </a:rPr>
              <a:t> μ</a:t>
            </a:r>
            <a:r>
              <a:rPr lang="en-US" sz="2000" dirty="0">
                <a:latin typeface="Calibri"/>
              </a:rPr>
              <a:t>s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00896" y="2719970"/>
            <a:ext cx="636569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62049" y="2575739"/>
            <a:ext cx="2245922" cy="7297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99% Latency</a:t>
            </a:r>
          </a:p>
          <a:p>
            <a:r>
              <a:rPr lang="en-US" sz="2000" dirty="0" smtClean="0"/>
              <a:t>69.0 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s</a:t>
            </a:r>
            <a:r>
              <a:rPr lang="en-US" sz="2000" dirty="0" smtClean="0"/>
              <a:t> vs. 69.4</a:t>
            </a:r>
            <a:r>
              <a:rPr lang="el-GR" sz="2000" dirty="0" smtClean="0">
                <a:latin typeface="Calibri"/>
              </a:rPr>
              <a:t> </a:t>
            </a:r>
            <a:r>
              <a:rPr lang="el-GR" sz="2000" dirty="0">
                <a:latin typeface="Calibri"/>
              </a:rPr>
              <a:t>μ</a:t>
            </a:r>
            <a:r>
              <a:rPr lang="en-US" sz="2000" dirty="0">
                <a:latin typeface="Calibri"/>
              </a:rPr>
              <a:t>s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4507940" y="2646943"/>
            <a:ext cx="133917" cy="1338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110498" y="2719970"/>
            <a:ext cx="2397442" cy="0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0313" y="2755746"/>
            <a:ext cx="0" cy="2682354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0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6"/>
    </mc:Choice>
    <mc:Fallback xmlns="">
      <p:transition xmlns:p14="http://schemas.microsoft.com/office/powerpoint/2010/main" spd="slow" advTm="40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Throughput</a:t>
            </a:r>
            <a:endParaRPr lang="en-US" dirty="0"/>
          </a:p>
        </p:txBody>
      </p:sp>
      <p:pic>
        <p:nvPicPr>
          <p:cNvPr id="3074" name="Picture 2" descr="D:\AeroFS\lin_figures\linThroughputC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49" y="1080552"/>
            <a:ext cx="7733312" cy="52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2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82"/>
    </mc:Choice>
    <mc:Fallback xmlns="">
      <p:transition xmlns:p14="http://schemas.microsoft.com/office/powerpoint/2010/main" spd="slow" advTm="1798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AeroFS\lin_figures\linLatencyCostSca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49" y="2136385"/>
            <a:ext cx="6605362" cy="43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19200"/>
            <a:ext cx="8448805" cy="4906963"/>
          </a:xfrm>
        </p:spPr>
        <p:txBody>
          <a:bodyPr/>
          <a:lstStyle/>
          <a:p>
            <a:r>
              <a:rPr lang="en-US" dirty="0" smtClean="0"/>
              <a:t>Storage impact: </a:t>
            </a:r>
            <a:r>
              <a:rPr lang="en-US" b="0" dirty="0" smtClean="0"/>
              <a:t>116B per client </a:t>
            </a:r>
            <a:r>
              <a:rPr lang="en-US" b="0" dirty="0" smtClean="0">
                <a:sym typeface="Wingdings" panose="05000000000000000000" pitchFamily="2" charset="2"/>
              </a:rPr>
              <a:t> 116MB for 1M clients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Latency impact </a:t>
            </a:r>
            <a:r>
              <a:rPr lang="en-US" b="0" dirty="0" smtClean="0">
                <a:sym typeface="Wingdings" panose="05000000000000000000" pitchFamily="2" charset="2"/>
              </a:rPr>
              <a:t>(linearizable write, unloaded)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Many Client States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13780" y="5597230"/>
            <a:ext cx="436711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54414" y="4977353"/>
            <a:ext cx="1233023" cy="86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Median</a:t>
            </a:r>
          </a:p>
          <a:p>
            <a:r>
              <a:rPr lang="en-US" b="1" dirty="0" smtClean="0"/>
              <a:t>1M client</a:t>
            </a:r>
          </a:p>
          <a:p>
            <a:r>
              <a:rPr lang="en-US" sz="2000" dirty="0" smtClean="0"/>
              <a:t>14.5 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s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91005" y="5643098"/>
            <a:ext cx="394356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9127" y="4977353"/>
            <a:ext cx="1233023" cy="893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Median</a:t>
            </a:r>
          </a:p>
          <a:p>
            <a:r>
              <a:rPr lang="en-US" b="1" dirty="0" smtClean="0"/>
              <a:t>1 client</a:t>
            </a:r>
          </a:p>
          <a:p>
            <a:r>
              <a:rPr lang="en-US" sz="2000" dirty="0" smtClean="0"/>
              <a:t>14.0 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229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11"/>
    </mc:Choice>
    <mc:Fallback xmlns="">
      <p:transition xmlns:p14="http://schemas.microsoft.com/office/powerpoint/2010/main" spd="slow" advTm="5291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544638"/>
            <a:ext cx="7772401" cy="1362075"/>
          </a:xfrm>
        </p:spPr>
        <p:txBody>
          <a:bodyPr/>
          <a:lstStyle/>
          <a:p>
            <a:r>
              <a:rPr lang="en-US" dirty="0" smtClean="0"/>
              <a:t>Case study:</a:t>
            </a:r>
            <a:br>
              <a:rPr lang="en-US" dirty="0" smtClean="0"/>
            </a:br>
            <a:r>
              <a:rPr lang="en-US" dirty="0"/>
              <a:t>D</a:t>
            </a:r>
            <a:r>
              <a:rPr lang="en-US" dirty="0" smtClean="0"/>
              <a:t>istributed Transactions with RIFL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dirty="0" smtClean="0"/>
              <a:t>Extended use of RIFL for more complex operations</a:t>
            </a:r>
          </a:p>
          <a:p>
            <a:r>
              <a:rPr lang="en-US" dirty="0" smtClean="0"/>
              <a:t>Two-phase commit protocol based on Sinfonia</a:t>
            </a:r>
          </a:p>
          <a:p>
            <a:r>
              <a:rPr lang="en-US" dirty="0" smtClean="0"/>
              <a:t>RIFL reduced mechanisms of Sinfonia significantly</a:t>
            </a:r>
          </a:p>
          <a:p>
            <a:r>
              <a:rPr lang="en-US" dirty="0" smtClean="0"/>
              <a:t>Lowest possible round-trip for distributed transactions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76"/>
    </mc:Choice>
    <mc:Fallback xmlns="">
      <p:transition xmlns:p14="http://schemas.microsoft.com/office/powerpoint/2010/main" spd="slow" advTm="322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</a:t>
            </a:r>
            <a:r>
              <a:rPr lang="en-US" b="0" dirty="0" smtClean="0"/>
              <a:t>take back consistency in large-scale systems</a:t>
            </a:r>
          </a:p>
          <a:p>
            <a:r>
              <a:rPr lang="en-US" dirty="0" smtClean="0"/>
              <a:t>Approach: </a:t>
            </a:r>
            <a:r>
              <a:rPr lang="en-US" b="0" dirty="0" smtClean="0"/>
              <a:t>distinct </a:t>
            </a:r>
            <a:r>
              <a:rPr lang="en-US" b="0" dirty="0"/>
              <a:t>layer for </a:t>
            </a:r>
            <a:r>
              <a:rPr lang="en-US" b="0" dirty="0" smtClean="0"/>
              <a:t>linearizability</a:t>
            </a:r>
          </a:p>
          <a:p>
            <a:r>
              <a:rPr lang="en-US" dirty="0" smtClean="0"/>
              <a:t>Reusable Infrastructure for Linearizability (RIFL)</a:t>
            </a:r>
          </a:p>
          <a:p>
            <a:pPr lvl="1"/>
            <a:r>
              <a:rPr lang="en-US" dirty="0" smtClean="0"/>
              <a:t>At-least-once RPC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exactly-once RPC</a:t>
            </a:r>
          </a:p>
          <a:p>
            <a:pPr lvl="1"/>
            <a:r>
              <a:rPr lang="en-US" dirty="0" smtClean="0"/>
              <a:t>Records RPC results durably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handle </a:t>
            </a:r>
            <a:r>
              <a:rPr lang="en-US" dirty="0" smtClean="0"/>
              <a:t>reconfiguration, associates metadata with object</a:t>
            </a:r>
          </a:p>
          <a:p>
            <a:r>
              <a:rPr lang="en-US" dirty="0" smtClean="0"/>
              <a:t>Implemented on distributed KV store, </a:t>
            </a:r>
            <a:r>
              <a:rPr lang="en-US" b="1" dirty="0" smtClean="0"/>
              <a:t>RAMCloud</a:t>
            </a:r>
          </a:p>
          <a:p>
            <a:pPr lvl="1"/>
            <a:r>
              <a:rPr lang="en-US" dirty="0" smtClean="0"/>
              <a:t>Low latency: </a:t>
            </a:r>
            <a:r>
              <a:rPr lang="en-US" b="1" dirty="0" smtClean="0"/>
              <a:t>&lt; 5% (500ns) </a:t>
            </a:r>
            <a:r>
              <a:rPr lang="en-US" dirty="0" smtClean="0"/>
              <a:t>latency overhead</a:t>
            </a:r>
          </a:p>
          <a:p>
            <a:pPr lvl="1"/>
            <a:r>
              <a:rPr lang="en-US" dirty="0" smtClean="0"/>
              <a:t>Scalable: supports states for 1M clients</a:t>
            </a:r>
          </a:p>
          <a:p>
            <a:r>
              <a:rPr lang="en-US" dirty="0" smtClean="0"/>
              <a:t>RIFL simplified implementing transactions</a:t>
            </a:r>
          </a:p>
          <a:p>
            <a:pPr lvl="1"/>
            <a:r>
              <a:rPr lang="en-US" dirty="0" smtClean="0"/>
              <a:t>Simple distributed transaction commits in ~</a:t>
            </a:r>
            <a:r>
              <a:rPr lang="en-US" b="1" dirty="0" smtClean="0"/>
              <a:t>22</a:t>
            </a:r>
            <a:r>
              <a:rPr lang="el-GR" b="1" dirty="0" smtClean="0">
                <a:latin typeface="Calibri"/>
              </a:rPr>
              <a:t> μ</a:t>
            </a:r>
            <a:r>
              <a:rPr lang="en-US" b="1" dirty="0" smtClean="0">
                <a:latin typeface="Calibri"/>
              </a:rPr>
              <a:t>s</a:t>
            </a:r>
            <a:endParaRPr lang="en-US" dirty="0" smtClean="0"/>
          </a:p>
          <a:p>
            <a:pPr lvl="1"/>
            <a:r>
              <a:rPr lang="en-US" dirty="0" smtClean="0"/>
              <a:t>Outperforms H-Store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D8A982A-F55A-984B-8133-3E649EF5131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32"/>
    </mc:Choice>
    <mc:Fallback xmlns="">
      <p:transition xmlns:p14="http://schemas.microsoft.com/office/powerpoint/2010/main" spd="slow" advTm="963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1749" y="1485568"/>
            <a:ext cx="6074325" cy="3141147"/>
          </a:xfrm>
          <a:ln w="76200" cmpd="sng"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lass Transaction {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read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key) =&gt; blob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key, blob)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tableId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key)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commit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 =&gt; COMMIT 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ABORT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D8A982A-F55A-984B-8133-3E649EF51315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Client API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4801810"/>
            <a:ext cx="8229600" cy="132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Arial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Optimistic concurrency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Mutations are “cached” in client until commit</a:t>
            </a:r>
          </a:p>
        </p:txBody>
      </p:sp>
    </p:spTree>
    <p:extLst>
      <p:ext uri="{BB962C8B-B14F-4D97-AF65-F5344CB8AC3E}">
        <p14:creationId xmlns:p14="http://schemas.microsoft.com/office/powerpoint/2010/main" val="26119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79"/>
    </mc:Choice>
    <mc:Fallback xmlns="">
      <p:transition xmlns:p14="http://schemas.microsoft.com/office/powerpoint/2010/main" spd="slow" advTm="3077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5946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ommit(): atomic multi-object operation</a:t>
            </a:r>
          </a:p>
          <a:p>
            <a:pPr lvl="1"/>
            <a:r>
              <a:rPr lang="en-US" dirty="0" smtClean="0"/>
              <a:t>Operations in client’s cache are transmitted to servers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onditioned on a version (same version ≡ object didn’t change)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Commit Semantics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800000">
            <a:off x="1339763" y="3519132"/>
            <a:ext cx="461665" cy="15616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Transaction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03454" y="254455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User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79161" y="3295449"/>
            <a:ext cx="1480457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0491" y="2523172"/>
            <a:ext cx="206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Transaction API</a:t>
            </a:r>
            <a:endParaRPr lang="en-US" b="1" dirty="0"/>
          </a:p>
        </p:txBody>
      </p:sp>
      <p:sp>
        <p:nvSpPr>
          <p:cNvPr id="15" name="Right Bracket 14"/>
          <p:cNvSpPr/>
          <p:nvPr/>
        </p:nvSpPr>
        <p:spPr>
          <a:xfrm rot="10800000">
            <a:off x="1801428" y="3155168"/>
            <a:ext cx="128196" cy="2882824"/>
          </a:xfrm>
          <a:prstGeom prst="rightBracket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29532" y="2936048"/>
            <a:ext cx="93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624934" y="2936048"/>
            <a:ext cx="642258" cy="31019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b="1" dirty="0" smtClean="0"/>
              <a:t>cache</a:t>
            </a:r>
          </a:p>
          <a:p>
            <a:pPr algn="ctr"/>
            <a:r>
              <a:rPr lang="en-US" dirty="0" smtClean="0"/>
              <a:t>[version, new value]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037" y="2566716"/>
            <a:ext cx="101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Server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883358" y="2959616"/>
            <a:ext cx="522515" cy="30783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00932" y="3878533"/>
            <a:ext cx="1480457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351303" y="3519132"/>
            <a:ext cx="93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079161" y="3404305"/>
            <a:ext cx="1458685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412094" y="2959616"/>
            <a:ext cx="2357195" cy="455575"/>
            <a:chOff x="4412095" y="3246224"/>
            <a:chExt cx="1977812" cy="45557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422980" y="3605625"/>
              <a:ext cx="1966926" cy="0"/>
            </a:xfrm>
            <a:prstGeom prst="straightConnector1">
              <a:avLst/>
            </a:prstGeom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65247" y="3246224"/>
              <a:ext cx="936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</a:t>
              </a:r>
              <a:endParaRPr lang="en-US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4412095" y="3701799"/>
              <a:ext cx="1977812" cy="0"/>
            </a:xfrm>
            <a:prstGeom prst="straightConnector1">
              <a:avLst/>
            </a:prstGeom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 flipH="1">
            <a:off x="2068275" y="4013902"/>
            <a:ext cx="1458685" cy="0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00931" y="4899954"/>
            <a:ext cx="1480457" cy="0"/>
          </a:xfrm>
          <a:prstGeom prst="straightConnector1">
            <a:avLst/>
          </a:prstGeom>
          <a:ln w="19050" cap="rnd">
            <a:solidFill>
              <a:srgbClr val="FF000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43855" y="4459724"/>
            <a:ext cx="226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Transaction Commit Protocol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068274" y="5890922"/>
            <a:ext cx="1458685" cy="0"/>
          </a:xfrm>
          <a:prstGeom prst="straightConnector1">
            <a:avLst/>
          </a:prstGeom>
          <a:ln w="19050" cap="rnd">
            <a:solidFill>
              <a:srgbClr val="FF000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>
          <a:xfrm>
            <a:off x="4335892" y="4983606"/>
            <a:ext cx="2547466" cy="1054386"/>
          </a:xfrm>
          <a:prstGeom prst="rightArrow">
            <a:avLst>
              <a:gd name="adj1" fmla="val 66583"/>
              <a:gd name="adj2" fmla="val 3236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heck version &amp;</a:t>
            </a:r>
          </a:p>
          <a:p>
            <a:pPr algn="ctr"/>
            <a:r>
              <a:rPr lang="en-US" b="1" dirty="0" smtClean="0"/>
              <a:t>apply changes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329532" y="4580572"/>
            <a:ext cx="10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2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4"/>
    </mc:Choice>
    <mc:Fallback xmlns="">
      <p:transition xmlns:p14="http://schemas.microsoft.com/office/powerpoint/2010/main" spd="slow" advTm="2205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010736" y="1729340"/>
            <a:ext cx="8750" cy="4475472"/>
          </a:xfrm>
          <a:prstGeom prst="line">
            <a:avLst/>
          </a:prstGeom>
          <a:ln w="19050" cap="rnd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087706" y="1729340"/>
            <a:ext cx="8750" cy="4475472"/>
          </a:xfrm>
          <a:prstGeom prst="line">
            <a:avLst/>
          </a:prstGeom>
          <a:ln w="19050" cap="rnd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160718" y="1729340"/>
            <a:ext cx="8750" cy="4475472"/>
          </a:xfrm>
          <a:prstGeom prst="line">
            <a:avLst/>
          </a:prstGeom>
          <a:ln w="19050" cap="rnd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49090" y="1729340"/>
            <a:ext cx="0" cy="4396823"/>
          </a:xfrm>
          <a:prstGeom prst="line">
            <a:avLst/>
          </a:prstGeom>
          <a:ln w="12700" cap="rnd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0647" y="104790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Participant</a:t>
            </a:r>
          </a:p>
          <a:p>
            <a:r>
              <a:rPr lang="en-US" sz="2000" dirty="0" smtClean="0"/>
              <a:t>Server</a:t>
            </a:r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333235" y="1729340"/>
            <a:ext cx="0" cy="4396823"/>
          </a:xfrm>
          <a:prstGeom prst="line">
            <a:avLst/>
          </a:prstGeom>
          <a:ln w="12700" cap="rnd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563844" y="1729340"/>
            <a:ext cx="0" cy="4396823"/>
          </a:xfrm>
          <a:prstGeom prst="line">
            <a:avLst/>
          </a:prstGeom>
          <a:ln w="12700" cap="rnd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smtClean="0"/>
              <a:t>Commit Protocol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78694" y="1729340"/>
            <a:ext cx="0" cy="4396823"/>
          </a:xfrm>
          <a:prstGeom prst="line">
            <a:avLst/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1091" y="1352708"/>
            <a:ext cx="840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30620" y="1360008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Backups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77594" y="4069998"/>
            <a:ext cx="1455641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204045" y="2583723"/>
            <a:ext cx="2097951" cy="811126"/>
            <a:chOff x="6212029" y="2453561"/>
            <a:chExt cx="1943539" cy="1066297"/>
          </a:xfrm>
          <a:solidFill>
            <a:schemeClr val="tx2">
              <a:lumMod val="20000"/>
              <a:lumOff val="80000"/>
              <a:alpha val="50000"/>
            </a:schemeClr>
          </a:solidFill>
        </p:grpSpPr>
        <p:sp>
          <p:nvSpPr>
            <p:cNvPr id="84" name="Rectangle 83"/>
            <p:cNvSpPr/>
            <p:nvPr/>
          </p:nvSpPr>
          <p:spPr>
            <a:xfrm>
              <a:off x="6334801" y="2655316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269073" y="2556118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333350" y="2578325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24600" y="2957040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2029" y="2453561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Durable Log Write</a:t>
              </a:r>
              <a:endParaRPr lang="en-US" sz="1200" dirty="0"/>
            </a:p>
          </p:txBody>
        </p:sp>
      </p:grpSp>
      <p:sp>
        <p:nvSpPr>
          <p:cNvPr id="41" name="TextBox 40"/>
          <p:cNvSpPr txBox="1"/>
          <p:nvPr/>
        </p:nvSpPr>
        <p:spPr>
          <a:xfrm rot="556114">
            <a:off x="5126170" y="1865318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PREPARE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3" name="TextBox 42"/>
          <p:cNvSpPr txBox="1"/>
          <p:nvPr/>
        </p:nvSpPr>
        <p:spPr>
          <a:xfrm rot="21033727">
            <a:off x="5286374" y="3261363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VOTE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36" name="TextBox 35"/>
          <p:cNvSpPr txBox="1"/>
          <p:nvPr/>
        </p:nvSpPr>
        <p:spPr>
          <a:xfrm rot="556114">
            <a:off x="5045075" y="3894844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DECISION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77594" y="4154156"/>
            <a:ext cx="1570396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77594" y="4242142"/>
            <a:ext cx="1686250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76542" y="2113801"/>
            <a:ext cx="1455641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76542" y="2197959"/>
            <a:ext cx="1570396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6542" y="2285945"/>
            <a:ext cx="1686250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869897" y="5595848"/>
            <a:ext cx="1695000" cy="276085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869897" y="5690570"/>
            <a:ext cx="1570396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78647" y="5777979"/>
            <a:ext cx="1449075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4868844" y="3394849"/>
            <a:ext cx="1695000" cy="276085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868844" y="3489571"/>
            <a:ext cx="1570396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877594" y="3576980"/>
            <a:ext cx="1449075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6210065" y="4593769"/>
            <a:ext cx="2097951" cy="911205"/>
            <a:chOff x="6212029" y="2453561"/>
            <a:chExt cx="1943539" cy="1066297"/>
          </a:xfrm>
          <a:solidFill>
            <a:schemeClr val="tx2">
              <a:lumMod val="20000"/>
              <a:lumOff val="80000"/>
              <a:alpha val="50000"/>
            </a:schemeClr>
          </a:solidFill>
        </p:grpSpPr>
        <p:sp>
          <p:nvSpPr>
            <p:cNvPr id="116" name="Rectangle 115"/>
            <p:cNvSpPr/>
            <p:nvPr/>
          </p:nvSpPr>
          <p:spPr>
            <a:xfrm>
              <a:off x="6334801" y="2655316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269073" y="2556118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6333350" y="2578325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6324600" y="2957040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6212029" y="2453561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Durable Log Write</a:t>
              </a:r>
              <a:endParaRPr lang="en-US" sz="1200" dirty="0"/>
            </a:p>
          </p:txBody>
        </p:sp>
      </p:grpSp>
      <p:sp>
        <p:nvSpPr>
          <p:cNvPr id="5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111707" cy="4906963"/>
          </a:xfrm>
        </p:spPr>
        <p:txBody>
          <a:bodyPr/>
          <a:lstStyle/>
          <a:p>
            <a:r>
              <a:rPr lang="en-US" dirty="0" smtClean="0"/>
              <a:t>Client-driven 2PC</a:t>
            </a:r>
            <a:endParaRPr lang="en-US" dirty="0"/>
          </a:p>
          <a:p>
            <a:r>
              <a:rPr lang="en-US" dirty="0" smtClean="0"/>
              <a:t>RPCs: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PREPARE</a:t>
            </a:r>
            <a:r>
              <a:rPr lang="en-US" dirty="0">
                <a:latin typeface="Courier New"/>
                <a:cs typeface="Courier New"/>
              </a:rPr>
              <a:t>() =&gt; </a:t>
            </a:r>
            <a:r>
              <a:rPr lang="en-US" dirty="0" smtClean="0">
                <a:latin typeface="Courier New"/>
                <a:cs typeface="Courier New"/>
              </a:rPr>
              <a:t>VOTE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DECISION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r>
              <a:rPr lang="en-US" dirty="0" smtClean="0"/>
              <a:t>Fate of TX is determined after 1</a:t>
            </a:r>
            <a:r>
              <a:rPr lang="en-US" baseline="30000" dirty="0" smtClean="0"/>
              <a:t>st</a:t>
            </a:r>
            <a:r>
              <a:rPr lang="en-US" dirty="0" smtClean="0"/>
              <a:t> phase</a:t>
            </a:r>
          </a:p>
          <a:p>
            <a:r>
              <a:rPr lang="en-US" dirty="0" smtClean="0"/>
              <a:t>Client blocked for</a:t>
            </a:r>
            <a:br>
              <a:rPr lang="en-US" dirty="0" smtClean="0"/>
            </a:br>
            <a:r>
              <a:rPr lang="en-US" dirty="0" smtClean="0"/>
              <a:t>1 RTT </a:t>
            </a:r>
            <a:r>
              <a:rPr lang="en-US" dirty="0"/>
              <a:t>+ </a:t>
            </a:r>
            <a:r>
              <a:rPr lang="en-US" dirty="0" smtClean="0"/>
              <a:t>1 log write</a:t>
            </a:r>
          </a:p>
          <a:p>
            <a:r>
              <a:rPr lang="en-US" dirty="0" smtClean="0"/>
              <a:t>Decisions processed in background</a:t>
            </a:r>
          </a:p>
        </p:txBody>
      </p:sp>
      <p:sp>
        <p:nvSpPr>
          <p:cNvPr id="9" name="Right Bracket 8"/>
          <p:cNvSpPr/>
          <p:nvPr/>
        </p:nvSpPr>
        <p:spPr>
          <a:xfrm>
            <a:off x="8405253" y="2578826"/>
            <a:ext cx="97237" cy="2014943"/>
          </a:xfrm>
          <a:prstGeom prst="rightBracket">
            <a:avLst/>
          </a:prstGeom>
          <a:ln w="1905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5400000">
            <a:off x="7859428" y="3455064"/>
            <a:ext cx="170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  <a:cs typeface="Courier New"/>
              </a:rPr>
              <a:t>Objects Locked</a:t>
            </a:r>
            <a:endParaRPr lang="en-US" sz="1600" dirty="0">
              <a:solidFill>
                <a:schemeClr val="accent4"/>
              </a:solidFill>
              <a:cs typeface="Courier New"/>
            </a:endParaRPr>
          </a:p>
        </p:txBody>
      </p:sp>
      <p:sp>
        <p:nvSpPr>
          <p:cNvPr id="50" name="Right Bracket 49"/>
          <p:cNvSpPr/>
          <p:nvPr/>
        </p:nvSpPr>
        <p:spPr>
          <a:xfrm rot="10800000">
            <a:off x="4731925" y="4323937"/>
            <a:ext cx="95059" cy="1802226"/>
          </a:xfrm>
          <a:prstGeom prst="rightBracket">
            <a:avLst/>
          </a:prstGeom>
          <a:ln w="19050" cap="rnd">
            <a:solidFill>
              <a:schemeClr val="accent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3515067" y="5063926"/>
            <a:ext cx="2073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cs typeface="Courier New"/>
              </a:rPr>
              <a:t>Done in Background</a:t>
            </a:r>
            <a:endParaRPr lang="en-US" sz="1600" dirty="0">
              <a:solidFill>
                <a:schemeClr val="accent6"/>
              </a:solidFill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788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1"/>
    </mc:Choice>
    <mc:Fallback xmlns="">
      <p:transition xmlns:p14="http://schemas.microsoft.com/office/powerpoint/2010/main" spd="slow" advTm="670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8010736" y="1729340"/>
            <a:ext cx="8750" cy="4475472"/>
          </a:xfrm>
          <a:prstGeom prst="line">
            <a:avLst/>
          </a:prstGeom>
          <a:ln w="19050" cap="rnd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087706" y="1729340"/>
            <a:ext cx="8750" cy="4475472"/>
          </a:xfrm>
          <a:prstGeom prst="line">
            <a:avLst/>
          </a:prstGeom>
          <a:ln w="19050" cap="rnd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160718" y="1729340"/>
            <a:ext cx="8750" cy="4475472"/>
          </a:xfrm>
          <a:prstGeom prst="line">
            <a:avLst/>
          </a:prstGeom>
          <a:ln w="19050" cap="rnd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61750" y="1729340"/>
            <a:ext cx="0" cy="4396823"/>
          </a:xfrm>
          <a:prstGeom prst="line">
            <a:avLst/>
          </a:prstGeom>
          <a:ln w="12700" cap="rnd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93307" y="1043112"/>
            <a:ext cx="1396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Participant</a:t>
            </a:r>
          </a:p>
          <a:p>
            <a:r>
              <a:rPr lang="en-US" sz="2000" dirty="0" smtClean="0"/>
              <a:t>Server</a:t>
            </a:r>
            <a:endParaRPr lang="en-US" sz="20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545895" y="1729340"/>
            <a:ext cx="0" cy="4396823"/>
          </a:xfrm>
          <a:prstGeom prst="line">
            <a:avLst/>
          </a:prstGeom>
          <a:ln w="12700" cap="rnd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76504" y="1729340"/>
            <a:ext cx="0" cy="4396823"/>
          </a:xfrm>
          <a:prstGeom prst="line">
            <a:avLst/>
          </a:prstGeom>
          <a:ln w="12700" cap="rnd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304800"/>
            <a:ext cx="9144000" cy="609600"/>
          </a:xfrm>
        </p:spPr>
        <p:txBody>
          <a:bodyPr/>
          <a:lstStyle/>
          <a:p>
            <a:r>
              <a:rPr lang="en-US" dirty="0" smtClean="0"/>
              <a:t>Transaction </a:t>
            </a:r>
            <a:r>
              <a:rPr lang="en-US" dirty="0"/>
              <a:t>Recovery on Client-crash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78694" y="1729340"/>
            <a:ext cx="0" cy="4396823"/>
          </a:xfrm>
          <a:prstGeom prst="line">
            <a:avLst/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82161" y="1033709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Recovery</a:t>
            </a:r>
          </a:p>
          <a:p>
            <a:r>
              <a:rPr lang="en-US" sz="2000" dirty="0" smtClean="0"/>
              <a:t>Coordinator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30620" y="1360008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Backups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545895" y="2944787"/>
            <a:ext cx="1756101" cy="620190"/>
            <a:chOff x="6212029" y="2453561"/>
            <a:chExt cx="1943539" cy="1066297"/>
          </a:xfrm>
          <a:solidFill>
            <a:schemeClr val="tx2">
              <a:lumMod val="20000"/>
              <a:lumOff val="80000"/>
              <a:alpha val="50000"/>
            </a:schemeClr>
          </a:solidFill>
        </p:grpSpPr>
        <p:sp>
          <p:nvSpPr>
            <p:cNvPr id="84" name="Rectangle 83"/>
            <p:cNvSpPr/>
            <p:nvPr/>
          </p:nvSpPr>
          <p:spPr>
            <a:xfrm>
              <a:off x="6334801" y="2655316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269073" y="2556118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333350" y="2578325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24600" y="2957040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2029" y="2453561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Durable Log Write</a:t>
              </a:r>
              <a:endParaRPr lang="en-US" sz="1200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890588" y="4218860"/>
            <a:ext cx="1626984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556114">
            <a:off x="4849462" y="2312005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REQUEST-ABORT</a:t>
            </a:r>
          </a:p>
        </p:txBody>
      </p:sp>
      <p:sp>
        <p:nvSpPr>
          <p:cNvPr id="43" name="TextBox 42"/>
          <p:cNvSpPr txBox="1"/>
          <p:nvPr/>
        </p:nvSpPr>
        <p:spPr>
          <a:xfrm rot="21033727">
            <a:off x="5347486" y="3431491"/>
            <a:ext cx="75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VOTE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36" name="TextBox 35"/>
          <p:cNvSpPr txBox="1"/>
          <p:nvPr/>
        </p:nvSpPr>
        <p:spPr>
          <a:xfrm rot="556114">
            <a:off x="5077783" y="4043706"/>
            <a:ext cx="1307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DECISION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90588" y="4303018"/>
            <a:ext cx="1755247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90588" y="4391004"/>
            <a:ext cx="1884738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89412" y="2475323"/>
            <a:ext cx="1626984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889412" y="2559481"/>
            <a:ext cx="1755247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89412" y="2647467"/>
            <a:ext cx="1884738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881985" y="5595848"/>
            <a:ext cx="1894518" cy="276085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881985" y="5690570"/>
            <a:ext cx="1755247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891765" y="5777979"/>
            <a:ext cx="1619645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4880808" y="3564977"/>
            <a:ext cx="1894518" cy="276085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880808" y="3659699"/>
            <a:ext cx="1755247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4890588" y="3747108"/>
            <a:ext cx="1619645" cy="2524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6545895" y="4766179"/>
            <a:ext cx="1762121" cy="738795"/>
            <a:chOff x="6212029" y="2453561"/>
            <a:chExt cx="1943539" cy="1066297"/>
          </a:xfrm>
          <a:solidFill>
            <a:schemeClr val="tx2">
              <a:lumMod val="20000"/>
              <a:lumOff val="80000"/>
              <a:alpha val="50000"/>
            </a:schemeClr>
          </a:solidFill>
        </p:grpSpPr>
        <p:sp>
          <p:nvSpPr>
            <p:cNvPr id="116" name="Rectangle 115"/>
            <p:cNvSpPr/>
            <p:nvPr/>
          </p:nvSpPr>
          <p:spPr>
            <a:xfrm>
              <a:off x="6334801" y="2655316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269073" y="2556118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6333350" y="2578325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6324600" y="2957040"/>
              <a:ext cx="1570396" cy="252477"/>
            </a:xfrm>
            <a:prstGeom prst="straightConnector1">
              <a:avLst/>
            </a:prstGeom>
            <a:grpFill/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6212029" y="2453561"/>
              <a:ext cx="1820767" cy="864542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Durable Log Write</a:t>
              </a:r>
              <a:endParaRPr lang="en-US" sz="1200" dirty="0"/>
            </a:p>
          </p:txBody>
        </p:sp>
      </p:grpSp>
      <p:sp>
        <p:nvSpPr>
          <p:cNvPr id="5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111707" cy="4906963"/>
          </a:xfrm>
        </p:spPr>
        <p:txBody>
          <a:bodyPr/>
          <a:lstStyle/>
          <a:p>
            <a:r>
              <a:rPr lang="en-US" dirty="0" smtClean="0"/>
              <a:t>Server-driven 2PC</a:t>
            </a:r>
          </a:p>
          <a:p>
            <a:r>
              <a:rPr lang="en-US" dirty="0"/>
              <a:t>Initiated by "worried" </a:t>
            </a:r>
            <a:r>
              <a:rPr lang="en-US" dirty="0" smtClean="0"/>
              <a:t>server</a:t>
            </a:r>
            <a:endParaRPr lang="en-US" dirty="0"/>
          </a:p>
          <a:p>
            <a:r>
              <a:rPr lang="en-US" dirty="0"/>
              <a:t>RPCs: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START-RECOVERY()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REQUEST-ABORT() =&gt; VOTE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DECISION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869898" y="1802650"/>
            <a:ext cx="1675997" cy="332859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20915410">
            <a:off x="4793469" y="1686537"/>
            <a:ext cx="1912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/>
                <a:cs typeface="Courier New"/>
              </a:rPr>
              <a:t>START-RECOVERY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480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86"/>
    </mc:Choice>
    <mc:Fallback xmlns="">
      <p:transition xmlns:p14="http://schemas.microsoft.com/office/powerpoint/2010/main" spd="slow" advTm="7798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PREPARE() =&gt; VOTE </a:t>
            </a:r>
            <a:r>
              <a:rPr lang="en-US" dirty="0" smtClean="0"/>
              <a:t>is linearizable RPC</a:t>
            </a:r>
          </a:p>
          <a:p>
            <a:r>
              <a:rPr lang="en-US" dirty="0" smtClean="0"/>
              <a:t>Server crash: client retries </a:t>
            </a:r>
            <a:r>
              <a:rPr lang="en-US" b="1" dirty="0" smtClean="0"/>
              <a:t>PREPARE</a:t>
            </a:r>
          </a:p>
          <a:p>
            <a:r>
              <a:rPr lang="en-US" dirty="0" smtClean="0"/>
              <a:t>Client crash: recovery coordinator sends fake PREPARE (</a:t>
            </a:r>
            <a:r>
              <a:rPr lang="en-US" b="1" dirty="0" smtClean="0"/>
              <a:t>REQUEST-ABORT)</a:t>
            </a:r>
          </a:p>
          <a:p>
            <a:pPr lvl="1"/>
            <a:r>
              <a:rPr lang="en-US" dirty="0" smtClean="0"/>
              <a:t>Query </a:t>
            </a:r>
            <a:r>
              <a:rPr lang="en-US" dirty="0" err="1" smtClean="0"/>
              <a:t>ResultTracker</a:t>
            </a:r>
            <a:r>
              <a:rPr lang="en-US" dirty="0" smtClean="0"/>
              <a:t> with </a:t>
            </a:r>
            <a:r>
              <a:rPr lang="en-US" b="1" dirty="0" smtClean="0">
                <a:solidFill>
                  <a:srgbClr val="FF0000"/>
                </a:solidFill>
              </a:rPr>
              <a:t>same RPC ID </a:t>
            </a:r>
            <a:r>
              <a:rPr lang="en-US" dirty="0" smtClean="0"/>
              <a:t>from client</a:t>
            </a:r>
          </a:p>
          <a:p>
            <a:pPr lvl="1"/>
            <a:r>
              <a:rPr lang="en-US" dirty="0" smtClean="0"/>
              <a:t>Writes completion record of PREPARE / REQUEST-ABORT</a:t>
            </a:r>
          </a:p>
          <a:p>
            <a:r>
              <a:rPr lang="en-US" dirty="0" smtClean="0"/>
              <a:t>Race between client’s 2PC and recovery coordinator’s 2PC is safe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RIFL Simplifies TX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3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"/>
    </mc:Choice>
    <mc:Fallback xmlns="">
      <p:transition xmlns:p14="http://schemas.microsoft.com/office/powerpoint/2010/main" spd="slow" advTm="150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Transactions </a:t>
            </a:r>
            <a:r>
              <a:rPr lang="en-US" dirty="0"/>
              <a:t>i</a:t>
            </a:r>
            <a:r>
              <a:rPr lang="en-US" dirty="0" smtClean="0"/>
              <a:t>n RAMCloud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distributed transactions commits in 22 </a:t>
            </a:r>
            <a:r>
              <a:rPr lang="el-GR" dirty="0"/>
              <a:t>μ</a:t>
            </a:r>
            <a:r>
              <a:rPr lang="en-US" dirty="0" smtClean="0"/>
              <a:t>s</a:t>
            </a:r>
          </a:p>
          <a:p>
            <a:r>
              <a:rPr lang="en-US" dirty="0" smtClean="0"/>
              <a:t>TPC-C benchmark shows RIFL-based transactions outperform H-Store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72"/>
    </mc:Choice>
    <mc:Fallback xmlns="">
      <p:transition xmlns:p14="http://schemas.microsoft.com/office/powerpoint/2010/main" spd="slow" advTm="2957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of Transactions</a:t>
            </a:r>
            <a:endParaRPr lang="en-US" dirty="0"/>
          </a:p>
        </p:txBody>
      </p:sp>
      <p:pic>
        <p:nvPicPr>
          <p:cNvPr id="5122" name="Picture 2" descr="D:\AeroFS\lin_figures\txLat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2" y="1219200"/>
            <a:ext cx="707936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857149" y="5173752"/>
            <a:ext cx="0" cy="587548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5054" y="5761300"/>
            <a:ext cx="2726491" cy="7297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</a:rPr>
              <a:t>3 servers; 1 </a:t>
            </a:r>
            <a:r>
              <a:rPr lang="en-US" sz="2000" dirty="0" err="1" smtClean="0">
                <a:latin typeface="Calibri"/>
              </a:rPr>
              <a:t>obj</a:t>
            </a:r>
            <a:r>
              <a:rPr lang="en-US" sz="2000" dirty="0" smtClean="0">
                <a:latin typeface="Calibri"/>
              </a:rPr>
              <a:t> / server</a:t>
            </a:r>
          </a:p>
          <a:p>
            <a:r>
              <a:rPr lang="en-US" sz="2000" b="1" dirty="0" smtClean="0">
                <a:latin typeface="Calibri"/>
              </a:rPr>
              <a:t>22 </a:t>
            </a:r>
            <a:r>
              <a:rPr lang="el-GR" sz="2000" b="1" dirty="0" smtClean="0">
                <a:latin typeface="Calibri"/>
              </a:rPr>
              <a:t>μ</a:t>
            </a:r>
            <a:r>
              <a:rPr lang="en-US" sz="2000" b="1" dirty="0" smtClean="0">
                <a:latin typeface="Calibri"/>
              </a:rPr>
              <a:t>s</a:t>
            </a:r>
            <a:endParaRPr lang="en-US" sz="2000" b="1" dirty="0"/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>
            <a:off x="7245708" y="1445639"/>
            <a:ext cx="519351" cy="15958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03492" y="977418"/>
            <a:ext cx="1842216" cy="9364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latin typeface="Calibri"/>
              </a:rPr>
              <a:t>60 servers;</a:t>
            </a:r>
          </a:p>
          <a:p>
            <a:r>
              <a:rPr lang="en-US" sz="2000" dirty="0" smtClean="0">
                <a:latin typeface="Calibri"/>
              </a:rPr>
              <a:t>5 </a:t>
            </a:r>
            <a:r>
              <a:rPr lang="en-US" sz="2000" dirty="0" err="1" smtClean="0">
                <a:latin typeface="Calibri"/>
              </a:rPr>
              <a:t>objs</a:t>
            </a:r>
            <a:r>
              <a:rPr lang="en-US" sz="2000" dirty="0" smtClean="0">
                <a:latin typeface="Calibri"/>
              </a:rPr>
              <a:t> / server</a:t>
            </a:r>
          </a:p>
          <a:p>
            <a:r>
              <a:rPr lang="en-US" sz="2000" b="1" dirty="0" smtClean="0">
                <a:latin typeface="Calibri"/>
              </a:rPr>
              <a:t>385 </a:t>
            </a:r>
            <a:r>
              <a:rPr lang="el-GR" sz="2000" b="1" dirty="0" smtClean="0">
                <a:latin typeface="Calibri"/>
              </a:rPr>
              <a:t>μ</a:t>
            </a:r>
            <a:r>
              <a:rPr lang="en-US" sz="2000" b="1" dirty="0" smtClean="0">
                <a:latin typeface="Calibri"/>
              </a:rPr>
              <a:t>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3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89"/>
    </mc:Choice>
    <mc:Fallback xmlns="">
      <p:transition xmlns:p14="http://schemas.microsoft.com/office/powerpoint/2010/main" spd="slow" advTm="4958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TPC-C simulates order fulfillment systems</a:t>
            </a:r>
          </a:p>
          <a:p>
            <a:pPr lvl="1"/>
            <a:r>
              <a:rPr lang="en-US" dirty="0"/>
              <a:t>New-Order </a:t>
            </a:r>
            <a:r>
              <a:rPr lang="en-US" dirty="0" smtClean="0"/>
              <a:t>transaction: 23 reads, 23 writes</a:t>
            </a:r>
          </a:p>
          <a:p>
            <a:pPr lvl="1"/>
            <a:r>
              <a:rPr lang="en-US" dirty="0"/>
              <a:t>Used full-mix of TPC-C (~10% distributed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Latency </a:t>
            </a:r>
            <a:r>
              <a:rPr lang="en-US" dirty="0"/>
              <a:t>is measured from end to </a:t>
            </a:r>
            <a:r>
              <a:rPr lang="en-US" dirty="0" smtClean="0"/>
              <a:t>end</a:t>
            </a:r>
            <a:endParaRPr lang="en-US" dirty="0"/>
          </a:p>
          <a:p>
            <a:pPr lvl="1"/>
            <a:r>
              <a:rPr lang="en-US" dirty="0" smtClean="0"/>
              <a:t>Modified TPC-C for benchmark to increase server load</a:t>
            </a:r>
          </a:p>
          <a:p>
            <a:r>
              <a:rPr lang="en-US" dirty="0" smtClean="0"/>
              <a:t>Compared </a:t>
            </a:r>
            <a:r>
              <a:rPr lang="en-US" dirty="0"/>
              <a:t>with </a:t>
            </a:r>
            <a:r>
              <a:rPr lang="en-US" dirty="0" smtClean="0"/>
              <a:t>H-Store</a:t>
            </a:r>
          </a:p>
          <a:p>
            <a:pPr lvl="1"/>
            <a:r>
              <a:rPr lang="en-US" dirty="0" smtClean="0"/>
              <a:t>Main-memory DBMS for OLTP</a:t>
            </a:r>
          </a:p>
          <a:p>
            <a:r>
              <a:rPr lang="en-US" dirty="0" smtClean="0"/>
              <a:t>Two RAMCloud configurations</a:t>
            </a:r>
          </a:p>
          <a:p>
            <a:pPr lvl="1"/>
            <a:r>
              <a:rPr lang="en-US" dirty="0" smtClean="0"/>
              <a:t>Kernel-bypass for maximum performance</a:t>
            </a:r>
          </a:p>
          <a:p>
            <a:pPr lvl="1"/>
            <a:r>
              <a:rPr lang="en-US" dirty="0" smtClean="0"/>
              <a:t>Kernel TCP for fair comparison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TPC-C Benchmark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56"/>
    </mc:Choice>
    <mc:Fallback xmlns="">
      <p:transition xmlns:p14="http://schemas.microsoft.com/office/powerpoint/2010/main" spd="slow" advTm="4595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pcc-mixed-throughp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7" y="985952"/>
            <a:ext cx="5058351" cy="563795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59056" y="1219200"/>
            <a:ext cx="3820888" cy="4906963"/>
          </a:xfrm>
        </p:spPr>
        <p:txBody>
          <a:bodyPr/>
          <a:lstStyle/>
          <a:p>
            <a:r>
              <a:rPr lang="en-US" dirty="0" err="1" smtClean="0"/>
              <a:t>TpmC</a:t>
            </a:r>
            <a:r>
              <a:rPr lang="en-US" dirty="0" smtClean="0"/>
              <a:t>: </a:t>
            </a:r>
            <a:r>
              <a:rPr lang="en-US" b="0" dirty="0" err="1" smtClean="0"/>
              <a:t>NewOrder</a:t>
            </a:r>
            <a:r>
              <a:rPr lang="en-US" b="0" dirty="0" smtClean="0"/>
              <a:t> committed per minute</a:t>
            </a:r>
          </a:p>
          <a:p>
            <a:r>
              <a:rPr lang="en-US" dirty="0" smtClean="0"/>
              <a:t>210,000 </a:t>
            </a:r>
            <a:r>
              <a:rPr lang="en-US" dirty="0" err="1" smtClean="0"/>
              <a:t>TpmC</a:t>
            </a:r>
            <a:r>
              <a:rPr lang="en-US" dirty="0" smtClean="0"/>
              <a:t> / server</a:t>
            </a:r>
          </a:p>
          <a:p>
            <a:r>
              <a:rPr lang="en-US" dirty="0" smtClean="0"/>
              <a:t>Latency: ~500µs</a:t>
            </a:r>
          </a:p>
          <a:p>
            <a:r>
              <a:rPr lang="en-US" dirty="0" smtClean="0"/>
              <a:t>RAMCloud faster than H-Store </a:t>
            </a:r>
            <a:r>
              <a:rPr lang="en-US" b="0" dirty="0" smtClean="0"/>
              <a:t>(even over TCP)</a:t>
            </a:r>
          </a:p>
          <a:p>
            <a:r>
              <a:rPr lang="en-US" dirty="0"/>
              <a:t>Limited by serial log-replication</a:t>
            </a:r>
            <a:br>
              <a:rPr lang="en-US" dirty="0"/>
            </a:br>
            <a:r>
              <a:rPr lang="en-US" b="0" dirty="0"/>
              <a:t>(need batching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TPC-C Performance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65278" y="2112622"/>
            <a:ext cx="0" cy="46402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3918" y="2158411"/>
            <a:ext cx="744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10x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98648" y="1267897"/>
            <a:ext cx="0" cy="132694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1348" y="1560110"/>
            <a:ext cx="10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1000x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47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51"/>
    </mc:Choice>
    <mc:Fallback xmlns="">
      <p:transition xmlns:p14="http://schemas.microsoft.com/office/powerpoint/2010/main" spd="slow" advTm="11095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93484"/>
            <a:ext cx="8229600" cy="2043261"/>
          </a:xfrm>
        </p:spPr>
        <p:txBody>
          <a:bodyPr/>
          <a:lstStyle/>
          <a:p>
            <a:r>
              <a:rPr lang="en-US" dirty="0" smtClean="0"/>
              <a:t>Faster simple operations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a</a:t>
            </a:r>
            <a:r>
              <a:rPr lang="en-US" dirty="0" smtClean="0"/>
              <a:t>tomic increment)</a:t>
            </a:r>
          </a:p>
          <a:p>
            <a:pPr lvl="1"/>
            <a:r>
              <a:rPr lang="en-US" dirty="0" smtClean="0"/>
              <a:t>lower latency</a:t>
            </a:r>
          </a:p>
          <a:p>
            <a:pPr lvl="1"/>
            <a:r>
              <a:rPr lang="en-US" dirty="0" smtClean="0"/>
              <a:t>higher throughput</a:t>
            </a:r>
          </a:p>
          <a:p>
            <a:r>
              <a:rPr lang="en-US" dirty="0" smtClean="0"/>
              <a:t>Can be added on top of existing systems</a:t>
            </a:r>
          </a:p>
          <a:p>
            <a:r>
              <a:rPr lang="en-US" dirty="0" smtClean="0"/>
              <a:t>Better modular decomposition</a:t>
            </a:r>
          </a:p>
          <a:p>
            <a:pPr lvl="1"/>
            <a:r>
              <a:rPr lang="en-US" dirty="0" smtClean="0"/>
              <a:t>easier to implement transaction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D8A982A-F55A-984B-8133-3E649EF5131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sz="2800" dirty="0" smtClean="0"/>
              <a:t>Should linearizability be a foundation?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466036" y="1749345"/>
            <a:ext cx="2348494" cy="80988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Transaction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459448" y="2697416"/>
            <a:ext cx="2355589" cy="942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Linearizability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3796" y="1169254"/>
            <a:ext cx="195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RIFL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39877" y="2466583"/>
            <a:ext cx="61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vs.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284386" y="2277833"/>
            <a:ext cx="2377072" cy="13622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Transaction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1284386" y="1811280"/>
            <a:ext cx="2377071" cy="359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Linearizability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386" y="1169254"/>
            <a:ext cx="2589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Traditional DB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73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26"/>
    </mc:Choice>
    <mc:Fallback xmlns="">
      <p:transition xmlns:p14="http://schemas.microsoft.com/office/powerpoint/2010/main" spd="slow" advTm="12072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53040"/>
            <a:ext cx="8229600" cy="973123"/>
          </a:xfrm>
        </p:spPr>
        <p:txBody>
          <a:bodyPr/>
          <a:lstStyle/>
          <a:p>
            <a:pPr marL="0" indent="0" algn="ctr">
              <a:buNone/>
            </a:pPr>
            <a:r>
              <a:rPr lang="en-US" b="0" dirty="0" smtClean="0"/>
              <a:t>Strongest form of consistency for concurrent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BD8A982A-F55A-984B-8133-3E649EF5131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Linearizability?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88000" y="3344548"/>
            <a:ext cx="7162800" cy="0"/>
          </a:xfrm>
          <a:prstGeom prst="line">
            <a:avLst/>
          </a:prstGeom>
          <a:ln w="38100" cap="rnd"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5856" y="3388482"/>
            <a:ext cx="38792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dirty="0" smtClean="0"/>
              <a:t>time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802600" y="3268348"/>
            <a:ext cx="1752600" cy="152400"/>
          </a:xfrm>
          <a:prstGeom prst="rect">
            <a:avLst/>
          </a:prstGeom>
          <a:solidFill>
            <a:srgbClr val="EFF3FB">
              <a:alpha val="75000"/>
            </a:srgbClr>
          </a:solidFill>
          <a:ln w="1905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07000" y="1840158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Client sends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request for operation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5699" y="1798776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Client receives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response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999271" y="2129208"/>
            <a:ext cx="805912" cy="1100394"/>
          </a:xfrm>
          <a:custGeom>
            <a:avLst/>
            <a:gdLst>
              <a:gd name="connsiteX0" fmla="*/ 0 w 805912"/>
              <a:gd name="connsiteY0" fmla="*/ 0 h 1100379"/>
              <a:gd name="connsiteX1" fmla="*/ 805912 w 805912"/>
              <a:gd name="connsiteY1" fmla="*/ 1100379 h 1100379"/>
              <a:gd name="connsiteX0" fmla="*/ 0 w 805912"/>
              <a:gd name="connsiteY0" fmla="*/ 13 h 1100392"/>
              <a:gd name="connsiteX1" fmla="*/ 805912 w 805912"/>
              <a:gd name="connsiteY1" fmla="*/ 1100392 h 1100392"/>
              <a:gd name="connsiteX0" fmla="*/ 0 w 805912"/>
              <a:gd name="connsiteY0" fmla="*/ 15 h 1100394"/>
              <a:gd name="connsiteX1" fmla="*/ 805912 w 805912"/>
              <a:gd name="connsiteY1" fmla="*/ 1100394 h 110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5912" h="1100394">
                <a:moveTo>
                  <a:pt x="0" y="15"/>
                </a:moveTo>
                <a:cubicBezTo>
                  <a:pt x="669010" y="-3860"/>
                  <a:pt x="749085" y="720686"/>
                  <a:pt x="805912" y="1100394"/>
                </a:cubicBezTo>
              </a:path>
            </a:pathLst>
          </a:custGeom>
          <a:noFill/>
          <a:ln w="19050">
            <a:solidFill>
              <a:schemeClr val="tx2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flipH="1">
            <a:off x="5555200" y="2125348"/>
            <a:ext cx="805912" cy="1100394"/>
          </a:xfrm>
          <a:custGeom>
            <a:avLst/>
            <a:gdLst>
              <a:gd name="connsiteX0" fmla="*/ 0 w 805912"/>
              <a:gd name="connsiteY0" fmla="*/ 0 h 1100379"/>
              <a:gd name="connsiteX1" fmla="*/ 805912 w 805912"/>
              <a:gd name="connsiteY1" fmla="*/ 1100379 h 1100379"/>
              <a:gd name="connsiteX0" fmla="*/ 0 w 805912"/>
              <a:gd name="connsiteY0" fmla="*/ 13 h 1100392"/>
              <a:gd name="connsiteX1" fmla="*/ 805912 w 805912"/>
              <a:gd name="connsiteY1" fmla="*/ 1100392 h 1100392"/>
              <a:gd name="connsiteX0" fmla="*/ 0 w 805912"/>
              <a:gd name="connsiteY0" fmla="*/ 15 h 1100394"/>
              <a:gd name="connsiteX1" fmla="*/ 805912 w 805912"/>
              <a:gd name="connsiteY1" fmla="*/ 1100394 h 110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5912" h="1100394">
                <a:moveTo>
                  <a:pt x="0" y="15"/>
                </a:moveTo>
                <a:cubicBezTo>
                  <a:pt x="669010" y="-3860"/>
                  <a:pt x="749085" y="720686"/>
                  <a:pt x="805912" y="1100394"/>
                </a:cubicBezTo>
              </a:path>
            </a:pathLst>
          </a:custGeom>
          <a:noFill/>
          <a:ln w="19050">
            <a:solidFill>
              <a:schemeClr val="tx2"/>
            </a:solidFill>
            <a:headEnd type="triangle"/>
            <a:tailEnd type="non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36000" y="3115948"/>
            <a:ext cx="0" cy="457200"/>
          </a:xfrm>
          <a:prstGeom prst="line">
            <a:avLst/>
          </a:prstGeom>
          <a:ln w="25400" cap="rnd">
            <a:solidFill>
              <a:schemeClr val="accent4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7006" y="4335148"/>
            <a:ext cx="7948771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Behaves as if executing exactly once and instantaneously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36000" y="3649348"/>
            <a:ext cx="0" cy="685800"/>
          </a:xfrm>
          <a:prstGeom prst="straightConnector1">
            <a:avLst/>
          </a:prstGeom>
          <a:noFill/>
          <a:ln w="19050">
            <a:solidFill>
              <a:schemeClr val="accent4"/>
            </a:solidFill>
            <a:tailEnd type="triangle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30111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3"/>
    </mc:Choice>
    <mc:Fallback xmlns="">
      <p:transition xmlns:p14="http://schemas.microsoft.com/office/powerpoint/2010/main" spd="slow" advTm="43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Distinct </a:t>
            </a:r>
            <a:r>
              <a:rPr lang="en-US" dirty="0"/>
              <a:t>layer for </a:t>
            </a:r>
            <a:r>
              <a:rPr lang="en-US" dirty="0" smtClean="0"/>
              <a:t>linearizability</a:t>
            </a:r>
            <a:r>
              <a:rPr lang="ko-KR" altLang="en-US" dirty="0" smtClean="0"/>
              <a:t> </a:t>
            </a:r>
            <a:r>
              <a:rPr lang="ko-KR" altLang="en-US" dirty="0" smtClean="0">
                <a:sym typeface="Wingdings"/>
              </a:rPr>
              <a:t>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take </a:t>
            </a:r>
            <a:r>
              <a:rPr lang="en-US" b="0" dirty="0"/>
              <a:t>back </a:t>
            </a:r>
            <a:r>
              <a:rPr lang="en-US" b="0" dirty="0" smtClean="0"/>
              <a:t>consistency </a:t>
            </a:r>
            <a:r>
              <a:rPr lang="en-US" b="0" dirty="0"/>
              <a:t>in large-scale systems</a:t>
            </a:r>
          </a:p>
          <a:p>
            <a:r>
              <a:rPr lang="en-US" dirty="0" smtClean="0"/>
              <a:t>RIFL </a:t>
            </a:r>
            <a:r>
              <a:rPr lang="en-US" dirty="0"/>
              <a:t>saves results </a:t>
            </a:r>
            <a:r>
              <a:rPr lang="en-US" b="0" dirty="0"/>
              <a:t>of </a:t>
            </a:r>
            <a:r>
              <a:rPr lang="en-US" b="0" dirty="0" smtClean="0"/>
              <a:t>RPCs; If </a:t>
            </a:r>
            <a:r>
              <a:rPr lang="en-US" b="0" dirty="0"/>
              <a:t>client </a:t>
            </a:r>
            <a:r>
              <a:rPr lang="en-US" dirty="0"/>
              <a:t>retries</a:t>
            </a:r>
            <a:r>
              <a:rPr lang="en-US" dirty="0" smtClean="0"/>
              <a:t>, </a:t>
            </a:r>
            <a:r>
              <a:rPr lang="en-US" b="0" dirty="0" smtClean="0"/>
              <a:t>returns saved result </a:t>
            </a:r>
            <a:r>
              <a:rPr lang="en-US" dirty="0" smtClean="0"/>
              <a:t>without re-executing</a:t>
            </a:r>
          </a:p>
          <a:p>
            <a:pPr lvl="1"/>
            <a:r>
              <a:rPr lang="en-US" dirty="0" smtClean="0"/>
              <a:t>0.5us (&lt; 5%) latency overhead, almost no throughput overhead.</a:t>
            </a:r>
          </a:p>
          <a:p>
            <a:r>
              <a:rPr lang="en-US" dirty="0" smtClean="0"/>
              <a:t>RIFL </a:t>
            </a:r>
            <a:r>
              <a:rPr lang="en-US" b="0" dirty="0"/>
              <a:t>makes</a:t>
            </a:r>
            <a:r>
              <a:rPr lang="en-US" dirty="0"/>
              <a:t> transactions </a:t>
            </a:r>
            <a:r>
              <a:rPr lang="en-US" b="0" dirty="0" smtClean="0"/>
              <a:t>easier</a:t>
            </a:r>
          </a:p>
          <a:p>
            <a:pPr lvl="1"/>
            <a:r>
              <a:rPr lang="en-US" dirty="0" smtClean="0"/>
              <a:t>RIFL-based RAMCloud transaction: ~</a:t>
            </a:r>
            <a:r>
              <a:rPr lang="en-US" b="1" dirty="0" smtClean="0"/>
              <a:t>20</a:t>
            </a:r>
            <a:r>
              <a:rPr lang="el-GR" b="1" dirty="0" smtClean="0">
                <a:latin typeface="Calibri"/>
              </a:rPr>
              <a:t> μ</a:t>
            </a:r>
            <a:r>
              <a:rPr lang="en-US" b="1" dirty="0" smtClean="0">
                <a:latin typeface="Calibri"/>
              </a:rPr>
              <a:t>s </a:t>
            </a:r>
            <a:r>
              <a:rPr lang="en-US" dirty="0" smtClean="0"/>
              <a:t>for commit</a:t>
            </a:r>
          </a:p>
          <a:p>
            <a:pPr lvl="1"/>
            <a:r>
              <a:rPr lang="en-US" dirty="0" smtClean="0"/>
              <a:t>Outperform H-Store for TPC-C benchmark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03"/>
    </mc:Choice>
    <mc:Fallback xmlns="">
      <p:transition xmlns:p14="http://schemas.microsoft.com/office/powerpoint/2010/main" spd="slow" advTm="6850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systems: at-least-once semantics,</a:t>
            </a:r>
            <a:br>
              <a:rPr lang="en-US" dirty="0" smtClean="0"/>
            </a:br>
            <a:r>
              <a:rPr lang="en-US" dirty="0" smtClean="0"/>
              <a:t>		         not exactly-once</a:t>
            </a:r>
          </a:p>
          <a:p>
            <a:pPr lvl="1"/>
            <a:r>
              <a:rPr lang="en-US" dirty="0" smtClean="0"/>
              <a:t>Retry (possibly) failed operations after crashes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dempotent semantics: repeated executions </a:t>
            </a:r>
            <a:r>
              <a:rPr lang="en-US" i="1" dirty="0" smtClean="0"/>
              <a:t>O.K.?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At-least-once </a:t>
            </a:r>
            <a:r>
              <a:rPr lang="en-US" dirty="0"/>
              <a:t>+ </a:t>
            </a:r>
            <a:r>
              <a:rPr lang="en-US" dirty="0" err="1"/>
              <a:t>idempotency</a:t>
            </a:r>
            <a:r>
              <a:rPr lang="en-US" dirty="0"/>
              <a:t> ≠ </a:t>
            </a:r>
            <a:r>
              <a:rPr lang="en-US" dirty="0" smtClean="0"/>
              <a:t>linearizability</a:t>
            </a:r>
            <a:endParaRPr lang="en-US" sz="1000" dirty="0" smtClean="0"/>
          </a:p>
          <a:p>
            <a:r>
              <a:rPr lang="en-US" dirty="0" smtClean="0"/>
              <a:t>Need exactly-once semantics!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609600"/>
          </a:xfrm>
        </p:spPr>
        <p:txBody>
          <a:bodyPr/>
          <a:lstStyle/>
          <a:p>
            <a:r>
              <a:rPr lang="en-US" sz="2800" dirty="0" smtClean="0"/>
              <a:t>What is Missing from Existing Systems?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85310" y="303916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37312" y="3708240"/>
            <a:ext cx="161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shared object</a:t>
            </a:r>
            <a:br>
              <a:rPr lang="en-US" dirty="0" smtClean="0"/>
            </a:br>
            <a:r>
              <a:rPr lang="en-US" dirty="0" smtClean="0"/>
              <a:t>in server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38181" y="3822143"/>
            <a:ext cx="346655" cy="42999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871067" y="3822143"/>
            <a:ext cx="767114" cy="435436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343017" y="3822143"/>
            <a:ext cx="1174299" cy="435436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527443" y="3821040"/>
            <a:ext cx="744106" cy="431102"/>
          </a:xfrm>
          <a:prstGeom prst="rect">
            <a:avLst/>
          </a:prstGeom>
          <a:solidFill>
            <a:schemeClr val="accent2"/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1" name="Explosion 1 20"/>
          <p:cNvSpPr/>
          <p:nvPr/>
        </p:nvSpPr>
        <p:spPr>
          <a:xfrm>
            <a:off x="3909015" y="3830545"/>
            <a:ext cx="442617" cy="469668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301014" y="4257579"/>
            <a:ext cx="251621" cy="367574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90051" y="4733938"/>
            <a:ext cx="10061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 New"/>
              </a:rPr>
              <a:t>read: 2</a:t>
            </a:r>
            <a:endParaRPr lang="en-US" sz="1600" dirty="0">
              <a:cs typeface="Courier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2784" y="457556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B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71549" y="3821041"/>
            <a:ext cx="1174299" cy="431102"/>
          </a:xfrm>
          <a:prstGeom prst="rect">
            <a:avLst/>
          </a:prstGeom>
          <a:solidFill>
            <a:schemeClr val="accent3">
              <a:lumMod val="9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965133" y="2859484"/>
            <a:ext cx="10061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 New"/>
              </a:rPr>
              <a:t>write(2)</a:t>
            </a:r>
            <a:endParaRPr lang="en-US" sz="1600" dirty="0">
              <a:cs typeface="Courier New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40443" y="4257579"/>
            <a:ext cx="242821" cy="376999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286248" y="4690435"/>
            <a:ext cx="604207" cy="108326"/>
            <a:chOff x="329938" y="4387131"/>
            <a:chExt cx="1086413" cy="12654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29938" y="4453268"/>
              <a:ext cx="1086413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9938" y="4387787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16351" y="4387131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532914" y="3202121"/>
            <a:ext cx="3045334" cy="107764"/>
            <a:chOff x="329938" y="4387131"/>
            <a:chExt cx="1086413" cy="12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329938" y="4453268"/>
              <a:ext cx="1086413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9938" y="4387787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416351" y="4387131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>
            <a:off x="3530275" y="3421023"/>
            <a:ext cx="127119" cy="40001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69688" y="3373958"/>
            <a:ext cx="195137" cy="380133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382873" y="3335262"/>
            <a:ext cx="174777" cy="405062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397639" y="4277268"/>
            <a:ext cx="251621" cy="367574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86676" y="4753627"/>
            <a:ext cx="10061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 New"/>
              </a:rPr>
              <a:t>read: 2</a:t>
            </a:r>
            <a:endParaRPr lang="en-US" sz="1600" dirty="0">
              <a:cs typeface="Courier New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737068" y="4277268"/>
            <a:ext cx="242821" cy="376999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6382873" y="4710124"/>
            <a:ext cx="604207" cy="108326"/>
            <a:chOff x="329938" y="4387131"/>
            <a:chExt cx="1086413" cy="126548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29938" y="4453268"/>
              <a:ext cx="1086413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29938" y="4387787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416351" y="4387131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 flipV="1">
            <a:off x="5280226" y="4276706"/>
            <a:ext cx="251621" cy="367574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069263" y="4753065"/>
            <a:ext cx="10061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Courier New"/>
              </a:rPr>
              <a:t>w</a:t>
            </a:r>
            <a:r>
              <a:rPr lang="en-US" sz="1600" dirty="0" smtClean="0">
                <a:cs typeface="Courier New"/>
              </a:rPr>
              <a:t>rite(3)</a:t>
            </a:r>
            <a:endParaRPr lang="en-US" sz="1600" dirty="0">
              <a:cs typeface="Courier New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619655" y="4276706"/>
            <a:ext cx="242821" cy="376999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265460" y="4709562"/>
            <a:ext cx="604207" cy="108326"/>
            <a:chOff x="329938" y="4387131"/>
            <a:chExt cx="1086413" cy="12654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329938" y="4453268"/>
              <a:ext cx="1086413" cy="0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29938" y="4387787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416351" y="4387131"/>
              <a:ext cx="0" cy="125892"/>
            </a:xfrm>
            <a:prstGeom prst="line">
              <a:avLst/>
            </a:prstGeom>
            <a:ln w="19050" cap="rnd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452248" y="3320041"/>
            <a:ext cx="8591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Courier New"/>
              </a:rPr>
              <a:t>retry</a:t>
            </a:r>
            <a:endParaRPr lang="en-US" sz="1600" b="1" dirty="0">
              <a:cs typeface="Courier Ne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017" y="3198038"/>
            <a:ext cx="2341959" cy="1220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71146" y="3202121"/>
            <a:ext cx="2341959" cy="1220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522549" y="3200126"/>
            <a:ext cx="2341959" cy="1220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8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04"/>
    </mc:Choice>
    <mc:Fallback xmlns="">
      <p:transition xmlns:p14="http://schemas.microsoft.com/office/powerpoint/2010/main" spd="slow" advTm="173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6" grpId="0" animBg="1"/>
      <p:bldP spid="17" grpId="0" animBg="1"/>
      <p:bldP spid="19" grpId="0" animBg="1"/>
      <p:bldP spid="21" grpId="0" animBg="1"/>
      <p:bldP spid="24" grpId="0"/>
      <p:bldP spid="28" grpId="0"/>
      <p:bldP spid="30" grpId="0" animBg="1"/>
      <p:bldP spid="33" grpId="0"/>
      <p:bldP spid="54" grpId="0"/>
      <p:bldP spid="61" grpId="0"/>
      <p:bldP spid="68" grpId="0"/>
      <p:bldP spid="12" grpId="0" animBg="1"/>
      <p:bldP spid="52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47" y="934985"/>
            <a:ext cx="7772400" cy="1362075"/>
          </a:xfrm>
        </p:spPr>
        <p:txBody>
          <a:bodyPr/>
          <a:lstStyle/>
          <a:p>
            <a:r>
              <a:rPr lang="en-US" dirty="0" smtClean="0"/>
              <a:t>Architecture of RIFL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12" y="2384212"/>
            <a:ext cx="7772400" cy="2100716"/>
          </a:xfrm>
        </p:spPr>
        <p:txBody>
          <a:bodyPr anchor="t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RIFL </a:t>
            </a:r>
            <a:r>
              <a:rPr lang="en-US" dirty="0"/>
              <a:t>saves </a:t>
            </a:r>
            <a:r>
              <a:rPr lang="en-US" dirty="0" smtClean="0"/>
              <a:t>results </a:t>
            </a:r>
            <a:r>
              <a:rPr lang="en-US" dirty="0"/>
              <a:t>of </a:t>
            </a:r>
            <a:r>
              <a:rPr lang="en-US" dirty="0" smtClean="0"/>
              <a:t>RPCs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If client retries,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Don’t re-execute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saved result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Key problems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Unique identification for each RPC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Durable completion record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Retry rendezvous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Garbage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32"/>
    </mc:Choice>
    <mc:Fallback xmlns="">
      <p:transition xmlns:p14="http://schemas.microsoft.com/office/powerpoint/2010/main" spd="slow" advTm="254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RPC must have a unique ID</a:t>
            </a:r>
          </a:p>
          <a:p>
            <a:r>
              <a:rPr lang="en-US" dirty="0"/>
              <a:t>R</a:t>
            </a:r>
            <a:r>
              <a:rPr lang="en-US" dirty="0" smtClean="0"/>
              <a:t>etries use the same ID</a:t>
            </a:r>
          </a:p>
          <a:p>
            <a:r>
              <a:rPr lang="en-US" dirty="0" smtClean="0"/>
              <a:t>Client assigns RPC IDs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RPC Identification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3476" y="3010664"/>
            <a:ext cx="2796131" cy="97350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Client ID</a:t>
            </a:r>
          </a:p>
          <a:p>
            <a:pPr algn="ctr"/>
            <a:r>
              <a:rPr lang="en-US" dirty="0" smtClean="0"/>
              <a:t>64-bit integer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89607" y="3010664"/>
            <a:ext cx="3178673" cy="973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Sequence Number</a:t>
            </a:r>
            <a:endParaRPr lang="en-US" b="1" dirty="0"/>
          </a:p>
          <a:p>
            <a:pPr algn="ctr"/>
            <a:r>
              <a:rPr lang="en-US" dirty="0"/>
              <a:t>64-bit integer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6790" y="3984173"/>
            <a:ext cx="2796131" cy="1430707"/>
            <a:chOff x="996790" y="3984173"/>
            <a:chExt cx="2796131" cy="1430707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590800" y="3984173"/>
              <a:ext cx="423249" cy="435427"/>
            </a:xfrm>
            <a:prstGeom prst="straightConnector1">
              <a:avLst/>
            </a:prstGeom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996790" y="4441372"/>
              <a:ext cx="2796131" cy="97350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ctr">
                <a:buFont typeface="Arial"/>
                <a:buChar char="•"/>
              </a:pPr>
              <a:r>
                <a:rPr lang="en-US" dirty="0" smtClean="0"/>
                <a:t>System-wide unique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22413" y="4005946"/>
            <a:ext cx="3200358" cy="1408934"/>
            <a:chOff x="4822413" y="4005946"/>
            <a:chExt cx="3200358" cy="140893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078943" y="4005946"/>
              <a:ext cx="0" cy="413654"/>
            </a:xfrm>
            <a:prstGeom prst="straightConnector1">
              <a:avLst/>
            </a:prstGeom>
            <a:ln w="19050" cap="rnd"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822413" y="4441372"/>
              <a:ext cx="3200358" cy="97350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Monotonically increases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Assigned by client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66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4"/>
    </mc:Choice>
    <mc:Fallback xmlns="">
      <p:transition xmlns:p14="http://schemas.microsoft.com/office/powerpoint/2010/main" spd="slow" advTm="444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when an operation completes</a:t>
            </a:r>
          </a:p>
          <a:p>
            <a:r>
              <a:rPr lang="en-US" dirty="0" smtClean="0"/>
              <a:t>Same durability as object(s) being mutated</a:t>
            </a:r>
          </a:p>
          <a:p>
            <a:r>
              <a:rPr lang="en-US" dirty="0" smtClean="0"/>
              <a:t>Atomically created with object mutation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Durable </a:t>
            </a:r>
            <a:r>
              <a:rPr lang="en-US" dirty="0"/>
              <a:t>C</a:t>
            </a:r>
            <a:r>
              <a:rPr lang="en-US" dirty="0" smtClean="0"/>
              <a:t>ompletion </a:t>
            </a:r>
            <a:r>
              <a:rPr lang="en-US" dirty="0"/>
              <a:t>R</a:t>
            </a:r>
            <a:r>
              <a:rPr lang="en-US" dirty="0" smtClean="0"/>
              <a:t>ecord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79768" y="3254040"/>
            <a:ext cx="3438613" cy="19027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Completion Record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32597" y="3904369"/>
            <a:ext cx="2932953" cy="486754"/>
            <a:chOff x="1693476" y="3010664"/>
            <a:chExt cx="5974804" cy="973508"/>
          </a:xfrm>
        </p:grpSpPr>
        <p:sp>
          <p:nvSpPr>
            <p:cNvPr id="18" name="Rectangle 17"/>
            <p:cNvSpPr/>
            <p:nvPr/>
          </p:nvSpPr>
          <p:spPr>
            <a:xfrm>
              <a:off x="1693476" y="3010664"/>
              <a:ext cx="2796131" cy="97350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Client ID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89607" y="3010664"/>
              <a:ext cx="3178673" cy="9735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Sequence Number</a:t>
              </a:r>
              <a:endParaRPr lang="en-US" sz="1600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32597" y="4508086"/>
            <a:ext cx="2932953" cy="51048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RPC result for client</a:t>
            </a:r>
          </a:p>
        </p:txBody>
      </p:sp>
    </p:spTree>
    <p:extLst>
      <p:ext uri="{BB962C8B-B14F-4D97-AF65-F5344CB8AC3E}">
        <p14:creationId xmlns:p14="http://schemas.microsoft.com/office/powerpoint/2010/main" val="27364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98"/>
    </mc:Choice>
    <mc:Fallback xmlns="">
      <p:transition xmlns:p14="http://schemas.microsoft.com/office/powerpoint/2010/main" spd="slow" advTm="2659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migration is popular in </a:t>
            </a:r>
            <a:r>
              <a:rPr lang="en-US" dirty="0" smtClean="0"/>
              <a:t>large</a:t>
            </a:r>
            <a:r>
              <a:rPr lang="ko-KR" altLang="en-US" dirty="0"/>
              <a:t> </a:t>
            </a:r>
            <a:r>
              <a:rPr lang="en-US" dirty="0" smtClean="0"/>
              <a:t>systems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eg</a:t>
            </a:r>
            <a:r>
              <a:rPr lang="en-US" altLang="ko-KR" dirty="0" smtClean="0"/>
              <a:t>. crash recovery)</a:t>
            </a:r>
          </a:p>
          <a:p>
            <a:r>
              <a:rPr lang="en-US" dirty="0" smtClean="0"/>
              <a:t>Retries must find completion record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Retry Rendezvous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62059" y="3865793"/>
            <a:ext cx="0" cy="1010224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10800000">
            <a:off x="1352471" y="3953125"/>
            <a:ext cx="461665" cy="7184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774431" y="29251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3416687" y="3479924"/>
            <a:ext cx="1170215" cy="385869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416687" y="4323570"/>
            <a:ext cx="2558144" cy="778325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405803" y="5156322"/>
            <a:ext cx="2558142" cy="705077"/>
          </a:xfrm>
          <a:prstGeom prst="straightConnector1">
            <a:avLst/>
          </a:prstGeom>
          <a:ln w="19050" cap="rnd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94634" y="292514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792503" y="2925144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server2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5730322" y="3860597"/>
            <a:ext cx="518415" cy="45175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</a:t>
            </a:r>
            <a:endParaRPr lang="en-US" sz="1600" dirty="0"/>
          </a:p>
        </p:txBody>
      </p:sp>
      <p:sp>
        <p:nvSpPr>
          <p:cNvPr id="75" name="Explosion 1 74"/>
          <p:cNvSpPr/>
          <p:nvPr/>
        </p:nvSpPr>
        <p:spPr>
          <a:xfrm>
            <a:off x="4586902" y="4164181"/>
            <a:ext cx="684284" cy="623577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ight Bracket 86"/>
          <p:cNvSpPr/>
          <p:nvPr/>
        </p:nvSpPr>
        <p:spPr>
          <a:xfrm rot="10800000">
            <a:off x="3220383" y="3430945"/>
            <a:ext cx="128195" cy="2430454"/>
          </a:xfrm>
          <a:prstGeom prst="rightBracket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 rot="16200000">
            <a:off x="2351534" y="3956063"/>
            <a:ext cx="12908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Courier New"/>
              </a:rPr>
              <a:t>Write</a:t>
            </a:r>
            <a:endParaRPr lang="en-US" sz="1600" dirty="0">
              <a:cs typeface="Courier New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40045" y="4642369"/>
            <a:ext cx="518415" cy="45175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CR</a:t>
            </a:r>
            <a:endParaRPr lang="en-US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2533" y="3294476"/>
            <a:ext cx="0" cy="1029094"/>
          </a:xfrm>
          <a:prstGeom prst="line">
            <a:avLst/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46739" y="4475970"/>
            <a:ext cx="0" cy="1385429"/>
          </a:xfrm>
          <a:prstGeom prst="line">
            <a:avLst/>
          </a:prstGeom>
          <a:ln w="19050" cap="rnd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106965">
            <a:off x="4111483" y="4601479"/>
            <a:ext cx="780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</a:t>
            </a:r>
            <a:r>
              <a:rPr lang="en-US" sz="1600" dirty="0" smtClean="0"/>
              <a:t>etry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905272" y="3860598"/>
            <a:ext cx="815375" cy="451756"/>
          </a:xfrm>
          <a:prstGeom prst="rect">
            <a:avLst/>
          </a:prstGeom>
          <a:solidFill>
            <a:schemeClr val="accent3">
              <a:lumMod val="9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363964" y="4649139"/>
            <a:ext cx="876081" cy="451756"/>
          </a:xfrm>
          <a:prstGeom prst="rect">
            <a:avLst/>
          </a:prstGeom>
          <a:solidFill>
            <a:schemeClr val="accent3">
              <a:lumMod val="9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141175" y="4312353"/>
            <a:ext cx="250459" cy="17001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1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763"/>
    </mc:Choice>
    <mc:Fallback xmlns="">
      <p:transition xmlns:p14="http://schemas.microsoft.com/office/powerpoint/2010/main" spd="slow" advTm="115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5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3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70" grpId="0"/>
      <p:bldP spid="71" grpId="0"/>
      <p:bldP spid="79" grpId="1" animBg="1"/>
      <p:bldP spid="79" grpId="2" animBg="1"/>
      <p:bldP spid="75" grpId="0" animBg="1"/>
      <p:bldP spid="87" grpId="0" animBg="1"/>
      <p:bldP spid="88" grpId="0"/>
      <p:bldP spid="97" grpId="0" animBg="1"/>
      <p:bldP spid="7" grpId="0"/>
      <p:bldP spid="23" grpId="0" animBg="1"/>
      <p:bldP spid="23" grpId="1" animBg="1"/>
      <p:bldP spid="2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19200"/>
            <a:ext cx="8149261" cy="4906963"/>
          </a:xfrm>
        </p:spPr>
        <p:txBody>
          <a:bodyPr/>
          <a:lstStyle/>
          <a:p>
            <a:r>
              <a:rPr lang="en-US" dirty="0" smtClean="0"/>
              <a:t>Associate each RPC with a specific object</a:t>
            </a:r>
          </a:p>
          <a:p>
            <a:r>
              <a:rPr lang="en-US" dirty="0" smtClean="0"/>
              <a:t>Completion record follows the object during migration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D8A982A-F55A-984B-8133-3E649EF5131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Retry </a:t>
            </a:r>
            <a:r>
              <a:rPr lang="en-US" dirty="0" smtClean="0"/>
              <a:t>Rendezvous (cont.)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82118" y="2786875"/>
            <a:ext cx="3438613" cy="25396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Completion Record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34947" y="3437204"/>
            <a:ext cx="2932953" cy="486754"/>
            <a:chOff x="1693476" y="3010664"/>
            <a:chExt cx="5974804" cy="973508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1693476" y="3010664"/>
              <a:ext cx="2796131" cy="973508"/>
            </a:xfrm>
            <a:prstGeom prst="rect">
              <a:avLst/>
            </a:prstGeom>
            <a:grpFill/>
            <a:ln>
              <a:solidFill>
                <a:schemeClr val="dk1">
                  <a:alpha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Client ID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89607" y="3010664"/>
              <a:ext cx="3178673" cy="973508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Sequence Number</a:t>
              </a:r>
              <a:endParaRPr lang="en-US" sz="16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4947" y="4040921"/>
            <a:ext cx="2932953" cy="5104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RPC result for client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8012" y="4651699"/>
            <a:ext cx="2932953" cy="51048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dk1">
                <a:alpha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Object Identifier</a:t>
            </a:r>
          </a:p>
        </p:txBody>
      </p:sp>
    </p:spTree>
    <p:extLst>
      <p:ext uri="{BB962C8B-B14F-4D97-AF65-F5344CB8AC3E}">
        <p14:creationId xmlns:p14="http://schemas.microsoft.com/office/powerpoint/2010/main" val="15505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66"/>
    </mc:Choice>
    <mc:Fallback xmlns="">
      <p:transition xmlns:p14="http://schemas.microsoft.com/office/powerpoint/2010/main" spd="slow" advTm="1476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3.9|12.2|7.6|13.9|30.3|23.7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26.4|14.1|3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5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8.8|32.8|8.4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"/>
</p:tagLst>
</file>

<file path=ppt/theme/theme1.xml><?xml version="1.0" encoding="utf-8"?>
<a:theme xmlns:a="http://schemas.openxmlformats.org/drawingml/2006/main" name="John Style">
  <a:themeElements>
    <a:clrScheme name="JO Colors">
      <a:dk1>
        <a:srgbClr val="000000"/>
      </a:dk1>
      <a:lt1>
        <a:srgbClr val="FFFFFF"/>
      </a:lt1>
      <a:dk2>
        <a:srgbClr val="1F4899"/>
      </a:dk2>
      <a:lt2>
        <a:srgbClr val="7F7F7F"/>
      </a:lt2>
      <a:accent1>
        <a:srgbClr val="0B590B"/>
      </a:accent1>
      <a:accent2>
        <a:srgbClr val="E1FFE1"/>
      </a:accent2>
      <a:accent3>
        <a:srgbClr val="DEE7F8"/>
      </a:accent3>
      <a:accent4>
        <a:srgbClr val="A5001E"/>
      </a:accent4>
      <a:accent5>
        <a:srgbClr val="FFFFB9"/>
      </a:accent5>
      <a:accent6>
        <a:srgbClr val="844F1A"/>
      </a:accent6>
      <a:hlink>
        <a:srgbClr val="005239"/>
      </a:hlink>
      <a:folHlink>
        <a:srgbClr val="A5001E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 cap="rnd"/>
        <a:effectLst/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2D2D8A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EAFF"/>
        </a:accent1>
        <a:accent2>
          <a:srgbClr val="0050A0"/>
        </a:accent2>
        <a:accent3>
          <a:srgbClr val="FFFFFF"/>
        </a:accent3>
        <a:accent4>
          <a:srgbClr val="000000"/>
        </a:accent4>
        <a:accent5>
          <a:srgbClr val="E7F3FF"/>
        </a:accent5>
        <a:accent6>
          <a:srgbClr val="004891"/>
        </a:accent6>
        <a:hlink>
          <a:srgbClr val="005239"/>
        </a:hlink>
        <a:folHlink>
          <a:srgbClr val="A500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20794</TotalTime>
  <Words>1228</Words>
  <Application>Microsoft Office PowerPoint</Application>
  <PresentationFormat>On-screen Show (4:3)</PresentationFormat>
  <Paragraphs>395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John Style</vt:lpstr>
      <vt:lpstr>Implementing Linearizability at Large Scale and Low Latency</vt:lpstr>
      <vt:lpstr>Overview</vt:lpstr>
      <vt:lpstr>What is Linearizability?</vt:lpstr>
      <vt:lpstr>What is Missing from Existing Systems?</vt:lpstr>
      <vt:lpstr>Architecture of RIFL</vt:lpstr>
      <vt:lpstr>1) RPC Identification</vt:lpstr>
      <vt:lpstr>2) Durable Completion Record</vt:lpstr>
      <vt:lpstr>3) Retry Rendezvous</vt:lpstr>
      <vt:lpstr>3) Retry Rendezvous (cont.)</vt:lpstr>
      <vt:lpstr>4) Garbage Collection</vt:lpstr>
      <vt:lpstr>Linearizable RPC in Action</vt:lpstr>
      <vt:lpstr>Handling Retries</vt:lpstr>
      <vt:lpstr>Performance of RIFL in RAMCloud</vt:lpstr>
      <vt:lpstr>Why RAMCloud?</vt:lpstr>
      <vt:lpstr>Experimental Setup</vt:lpstr>
      <vt:lpstr>Impact on Latency</vt:lpstr>
      <vt:lpstr>Impact on Throughput</vt:lpstr>
      <vt:lpstr>Impact of Many Client States</vt:lpstr>
      <vt:lpstr>Case study: Distributed Transactions with RIFL</vt:lpstr>
      <vt:lpstr>Transaction Client API</vt:lpstr>
      <vt:lpstr>Transaction Commit Semantics</vt:lpstr>
      <vt:lpstr>Transaction Commit Protocol</vt:lpstr>
      <vt:lpstr>Transaction Recovery on Client-crash </vt:lpstr>
      <vt:lpstr>RIFL Simplifies TX Recovery</vt:lpstr>
      <vt:lpstr>Performance of Transactions in RAMCloud</vt:lpstr>
      <vt:lpstr>Latency of Transactions</vt:lpstr>
      <vt:lpstr>TPC-C Benchmark</vt:lpstr>
      <vt:lpstr>TPC-C Performance</vt:lpstr>
      <vt:lpstr>Should linearizability be a foundation?</vt:lpstr>
      <vt:lpstr>Conclusion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Linearizability and Transactions on RAMCloud SEDCL Forum January, 2015</dc:title>
  <dc:creator>Collin Lee</dc:creator>
  <cp:lastModifiedBy>Seo Jin Park</cp:lastModifiedBy>
  <cp:revision>888</cp:revision>
  <cp:lastPrinted>2015-10-01T21:23:01Z</cp:lastPrinted>
  <dcterms:created xsi:type="dcterms:W3CDTF">2015-01-26T15:47:31Z</dcterms:created>
  <dcterms:modified xsi:type="dcterms:W3CDTF">2015-10-11T08:14:24Z</dcterms:modified>
</cp:coreProperties>
</file>