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1" r:id="rId2"/>
    <p:sldId id="638" r:id="rId3"/>
    <p:sldId id="598" r:id="rId4"/>
    <p:sldId id="640" r:id="rId5"/>
    <p:sldId id="641" r:id="rId6"/>
    <p:sldId id="623" r:id="rId7"/>
    <p:sldId id="599" r:id="rId8"/>
    <p:sldId id="625" r:id="rId9"/>
    <p:sldId id="600" r:id="rId10"/>
    <p:sldId id="601" r:id="rId11"/>
    <p:sldId id="605" r:id="rId12"/>
    <p:sldId id="606" r:id="rId13"/>
    <p:sldId id="607" r:id="rId14"/>
    <p:sldId id="608" r:id="rId15"/>
    <p:sldId id="609" r:id="rId16"/>
    <p:sldId id="610" r:id="rId17"/>
    <p:sldId id="620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2D1DAFA-F83A-4F67-A5D0-3C575BAC0E3E}">
          <p14:sldIdLst>
            <p14:sldId id="321"/>
            <p14:sldId id="638"/>
            <p14:sldId id="598"/>
            <p14:sldId id="640"/>
            <p14:sldId id="641"/>
            <p14:sldId id="623"/>
            <p14:sldId id="599"/>
            <p14:sldId id="625"/>
            <p14:sldId id="600"/>
            <p14:sldId id="601"/>
            <p14:sldId id="605"/>
            <p14:sldId id="606"/>
            <p14:sldId id="607"/>
            <p14:sldId id="608"/>
            <p14:sldId id="609"/>
            <p14:sldId id="610"/>
            <p14:sldId id="62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8EB"/>
    <a:srgbClr val="122956"/>
    <a:srgbClr val="2A5DC4"/>
    <a:srgbClr val="00BC00"/>
    <a:srgbClr val="D5FFD5"/>
    <a:srgbClr val="B3C7EF"/>
    <a:srgbClr val="704316"/>
    <a:srgbClr val="008E00"/>
    <a:srgbClr val="00B800"/>
    <a:srgbClr val="31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1" autoAdjust="0"/>
    <p:restoredTop sz="92047" autoAdjust="0"/>
  </p:normalViewPr>
  <p:slideViewPr>
    <p:cSldViewPr>
      <p:cViewPr varScale="1">
        <p:scale>
          <a:sx n="90" d="100"/>
          <a:sy n="9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26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9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ramcloud.stanford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654174"/>
            <a:ext cx="8991600" cy="1698626"/>
          </a:xfrm>
        </p:spPr>
        <p:txBody>
          <a:bodyPr/>
          <a:lstStyle/>
          <a:p>
            <a:pPr eaLnBrk="1" hangingPunct="1"/>
            <a:r>
              <a:rPr lang="en-US" dirty="0" err="1" smtClean="0"/>
              <a:t>RAMCloud</a:t>
            </a:r>
            <a:r>
              <a:rPr lang="en-US" dirty="0" smtClean="0"/>
              <a:t>: Low-latency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DRAM-based </a:t>
            </a:r>
            <a:r>
              <a:rPr lang="en-US" dirty="0"/>
              <a:t>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8153400" cy="1600200"/>
          </a:xfrm>
        </p:spPr>
        <p:txBody>
          <a:bodyPr/>
          <a:lstStyle/>
          <a:p>
            <a:pPr lvl="0" eaLnBrk="1" hangingPunct="1">
              <a:buClrTx/>
              <a:buSzTx/>
            </a:pPr>
            <a:r>
              <a:rPr lang="en-US" sz="1800" b="0" kern="1200" dirty="0">
                <a:solidFill>
                  <a:srgbClr val="777777"/>
                </a:solidFill>
              </a:rPr>
              <a:t>Jonathan </a:t>
            </a:r>
            <a:r>
              <a:rPr lang="en-US" sz="1800" b="0" kern="1200" dirty="0" err="1">
                <a:solidFill>
                  <a:srgbClr val="777777"/>
                </a:solidFill>
              </a:rPr>
              <a:t>Ellithorpe</a:t>
            </a:r>
            <a:r>
              <a:rPr lang="en-US" sz="1800" b="0" kern="1200" dirty="0">
                <a:solidFill>
                  <a:srgbClr val="777777"/>
                </a:solidFill>
              </a:rPr>
              <a:t>, </a:t>
            </a:r>
            <a:r>
              <a:rPr lang="en-US" sz="1800" b="0" kern="1200" dirty="0" err="1">
                <a:solidFill>
                  <a:srgbClr val="777777"/>
                </a:solidFill>
              </a:rPr>
              <a:t>Arjun</a:t>
            </a:r>
            <a:r>
              <a:rPr lang="en-US" sz="1800" b="0" kern="1200" dirty="0">
                <a:solidFill>
                  <a:srgbClr val="777777"/>
                </a:solidFill>
              </a:rPr>
              <a:t> </a:t>
            </a:r>
            <a:r>
              <a:rPr lang="en-US" sz="1800" b="0" kern="1200" dirty="0" err="1">
                <a:solidFill>
                  <a:srgbClr val="777777"/>
                </a:solidFill>
              </a:rPr>
              <a:t>Gopalan</a:t>
            </a:r>
            <a:r>
              <a:rPr lang="en-US" sz="1800" b="0" kern="1200" dirty="0">
                <a:solidFill>
                  <a:srgbClr val="777777"/>
                </a:solidFill>
              </a:rPr>
              <a:t>, </a:t>
            </a:r>
            <a:r>
              <a:rPr lang="en-US" sz="1800" b="0" kern="1200" dirty="0" err="1">
                <a:solidFill>
                  <a:srgbClr val="777777"/>
                </a:solidFill>
              </a:rPr>
              <a:t>Ashish</a:t>
            </a:r>
            <a:r>
              <a:rPr lang="en-US" sz="1800" b="0" kern="1200" dirty="0">
                <a:solidFill>
                  <a:srgbClr val="777777"/>
                </a:solidFill>
              </a:rPr>
              <a:t> Gupta, </a:t>
            </a:r>
            <a:r>
              <a:rPr lang="en-US" sz="1800" b="0" kern="1200" dirty="0" err="1">
                <a:solidFill>
                  <a:srgbClr val="777777"/>
                </a:solidFill>
              </a:rPr>
              <a:t>Ankita</a:t>
            </a:r>
            <a:r>
              <a:rPr lang="en-US" sz="1800" b="0" kern="1200" dirty="0">
                <a:solidFill>
                  <a:srgbClr val="777777"/>
                </a:solidFill>
              </a:rPr>
              <a:t> </a:t>
            </a:r>
            <a:r>
              <a:rPr lang="en-US" sz="1800" b="0" kern="1200" dirty="0" err="1">
                <a:solidFill>
                  <a:srgbClr val="777777"/>
                </a:solidFill>
              </a:rPr>
              <a:t>Kejriwal</a:t>
            </a:r>
            <a:r>
              <a:rPr lang="en-US" sz="1800" b="0" kern="1200" dirty="0">
                <a:solidFill>
                  <a:srgbClr val="777777"/>
                </a:solidFill>
              </a:rPr>
              <a:t>,</a:t>
            </a:r>
          </a:p>
          <a:p>
            <a:pPr lvl="0" eaLnBrk="1" hangingPunct="1">
              <a:buClrTx/>
              <a:buSzTx/>
            </a:pPr>
            <a:r>
              <a:rPr lang="en-US" sz="1800" b="0" kern="1200" dirty="0">
                <a:solidFill>
                  <a:srgbClr val="777777"/>
                </a:solidFill>
              </a:rPr>
              <a:t>Collin Lee, </a:t>
            </a:r>
            <a:r>
              <a:rPr lang="en-US" sz="1800" b="0" kern="1200" dirty="0" err="1">
                <a:solidFill>
                  <a:srgbClr val="777777"/>
                </a:solidFill>
              </a:rPr>
              <a:t>Behnam</a:t>
            </a:r>
            <a:r>
              <a:rPr lang="en-US" sz="1800" b="0" kern="1200" dirty="0">
                <a:solidFill>
                  <a:srgbClr val="777777"/>
                </a:solidFill>
              </a:rPr>
              <a:t> </a:t>
            </a:r>
            <a:r>
              <a:rPr lang="en-US" sz="1800" b="0" kern="1200" dirty="0" err="1">
                <a:solidFill>
                  <a:srgbClr val="777777"/>
                </a:solidFill>
              </a:rPr>
              <a:t>Montazeri</a:t>
            </a:r>
            <a:r>
              <a:rPr lang="en-US" sz="1800" b="0" kern="1200" dirty="0">
                <a:solidFill>
                  <a:srgbClr val="777777"/>
                </a:solidFill>
              </a:rPr>
              <a:t>, </a:t>
            </a:r>
            <a:r>
              <a:rPr lang="en-US" sz="1800" b="0" kern="1200" dirty="0"/>
              <a:t>Diego </a:t>
            </a:r>
            <a:r>
              <a:rPr lang="en-US" sz="1800" b="0" kern="1200" dirty="0" err="1"/>
              <a:t>Ongaro</a:t>
            </a:r>
            <a:r>
              <a:rPr lang="en-US" sz="1800" b="0" kern="1200" dirty="0">
                <a:solidFill>
                  <a:srgbClr val="777777"/>
                </a:solidFill>
              </a:rPr>
              <a:t>, John </a:t>
            </a:r>
            <a:r>
              <a:rPr lang="en-US" sz="1800" b="0" kern="1200" dirty="0" err="1">
                <a:solidFill>
                  <a:srgbClr val="777777"/>
                </a:solidFill>
              </a:rPr>
              <a:t>Ousterhout</a:t>
            </a:r>
            <a:r>
              <a:rPr lang="en-US" sz="1800" b="0" kern="1200" dirty="0">
                <a:solidFill>
                  <a:srgbClr val="777777"/>
                </a:solidFill>
              </a:rPr>
              <a:t>, </a:t>
            </a:r>
            <a:r>
              <a:rPr lang="en-US" sz="1800" b="0" kern="1200" dirty="0" err="1">
                <a:solidFill>
                  <a:srgbClr val="777777"/>
                </a:solidFill>
              </a:rPr>
              <a:t>Seo</a:t>
            </a:r>
            <a:r>
              <a:rPr lang="en-US" sz="1800" b="0" kern="1200" dirty="0">
                <a:solidFill>
                  <a:srgbClr val="777777"/>
                </a:solidFill>
              </a:rPr>
              <a:t> Jin Park,</a:t>
            </a:r>
          </a:p>
          <a:p>
            <a:pPr lvl="0" eaLnBrk="1" hangingPunct="1">
              <a:buClrTx/>
              <a:buSzTx/>
            </a:pPr>
            <a:r>
              <a:rPr lang="en-US" sz="1800" b="0" kern="1200" dirty="0">
                <a:solidFill>
                  <a:srgbClr val="777777"/>
                </a:solidFill>
              </a:rPr>
              <a:t>Henry Qin, Mendel </a:t>
            </a:r>
            <a:r>
              <a:rPr lang="en-US" sz="1800" b="0" kern="1200" dirty="0" err="1">
                <a:solidFill>
                  <a:srgbClr val="777777"/>
                </a:solidFill>
              </a:rPr>
              <a:t>Rosenblum</a:t>
            </a:r>
            <a:r>
              <a:rPr lang="en-US" sz="1800" b="0" kern="1200" dirty="0">
                <a:solidFill>
                  <a:srgbClr val="777777"/>
                </a:solidFill>
              </a:rPr>
              <a:t>, Stephen Rumble, Ryan Stutsman</a:t>
            </a:r>
            <a:endParaRPr lang="en-US" sz="1800" b="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sz="1800" b="0" dirty="0" smtClean="0">
                <a:solidFill>
                  <a:schemeClr val="bg2"/>
                </a:solidFill>
              </a:rPr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90876" y="6238297"/>
            <a:ext cx="3057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http</a:t>
            </a:r>
            <a:r>
              <a:rPr lang="en-US" dirty="0" smtClean="0">
                <a:solidFill>
                  <a:schemeClr val="bg2"/>
                </a:solidFill>
              </a:rPr>
              <a:t>://ramcloud.stanford.edu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04"/>
    </mc:Choice>
    <mc:Fallback xmlns="">
      <p:transition spd="slow" advTm="1790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/>
          <p:cNvGrpSpPr/>
          <p:nvPr/>
        </p:nvGrpSpPr>
        <p:grpSpPr>
          <a:xfrm>
            <a:off x="5213918" y="3581400"/>
            <a:ext cx="2329882" cy="914400"/>
            <a:chOff x="4876800" y="1600200"/>
            <a:chExt cx="2329882" cy="914400"/>
          </a:xfrm>
        </p:grpSpPr>
        <p:sp>
          <p:nvSpPr>
            <p:cNvPr id="228" name="Rounded Rectangle 2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0" name="Straight Connector 23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1" name="Rectangle 24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30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35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6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7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8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31" name="TextBox 230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34" name="Right Arrow 233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213918" y="2514600"/>
            <a:ext cx="2329882" cy="914400"/>
            <a:chOff x="4876800" y="1600200"/>
            <a:chExt cx="2329882" cy="914400"/>
          </a:xfrm>
        </p:grpSpPr>
        <p:sp>
          <p:nvSpPr>
            <p:cNvPr id="210" name="Rounded Rectangle 209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2" name="Straight Connector 221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3" name="Rectangle 222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12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17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8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9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0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3" name="TextBox 212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16" name="Right Arrow 215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676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Log-structured: backup disk </a:t>
            </a:r>
            <a:r>
              <a:rPr lang="en-US" dirty="0">
                <a:solidFill>
                  <a:schemeClr val="accent4"/>
                </a:solidFill>
              </a:rPr>
              <a:t>and master’s </a:t>
            </a:r>
            <a:r>
              <a:rPr lang="en-US" dirty="0" smtClean="0">
                <a:solidFill>
                  <a:schemeClr val="accent4"/>
                </a:solidFill>
              </a:rPr>
              <a:t>memory</a:t>
            </a:r>
          </a:p>
          <a:p>
            <a:pPr>
              <a:spcBef>
                <a:spcPts val="600"/>
              </a:spcBef>
            </a:pPr>
            <a:r>
              <a:rPr lang="en-US" dirty="0"/>
              <a:t>Log cleaning ~ generational garbage collection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No disk I/O during write requests</a:t>
            </a:r>
          </a:p>
          <a:p>
            <a:pPr lvl="1"/>
            <a:r>
              <a:rPr lang="en-US" dirty="0" smtClean="0"/>
              <a:t>Backups need ~64 MB NVRAM (or battery) for power failures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Logging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51518" y="1524000"/>
            <a:ext cx="2819400" cy="29718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330198" y="4249579"/>
            <a:ext cx="6620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Master</a:t>
            </a:r>
            <a:endParaRPr lang="en-US" sz="1600" b="1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5213918" y="1447800"/>
            <a:ext cx="2329882" cy="914400"/>
            <a:chOff x="4876800" y="1600200"/>
            <a:chExt cx="2329882" cy="914400"/>
          </a:xfrm>
        </p:grpSpPr>
        <p:sp>
          <p:nvSpPr>
            <p:cNvPr id="28" name="Rounded Rectangle 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43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4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013518" y="3962400"/>
            <a:ext cx="120225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In-Memory Log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480118" y="1600200"/>
            <a:ext cx="533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Hash</a:t>
            </a:r>
            <a:br>
              <a:rPr lang="en-US" sz="1400" dirty="0" smtClean="0"/>
            </a:br>
            <a:r>
              <a:rPr lang="en-US" sz="1400" dirty="0" smtClean="0"/>
              <a:t>Table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1480118" y="2057400"/>
            <a:ext cx="533401" cy="10668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1480118" y="2209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480118" y="23622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480118" y="25146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480118" y="26670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480118" y="28194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480118" y="2971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004118" y="1981200"/>
            <a:ext cx="549756" cy="547436"/>
            <a:chOff x="3581400" y="1958975"/>
            <a:chExt cx="1881188" cy="1873250"/>
          </a:xfrm>
          <a:effectLst/>
        </p:grpSpPr>
        <p:sp>
          <p:nvSpPr>
            <p:cNvPr id="9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94B0E8"/>
            </a:solidFill>
            <a:ln w="12700" cap="flat" cmpd="sng">
              <a:solidFill>
                <a:srgbClr val="1F489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0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EFF3FB"/>
            </a:solidFill>
            <a:ln w="12700" algn="ctr">
              <a:solidFill>
                <a:srgbClr val="1F48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6" name="Freeform 35"/>
          <p:cNvSpPr/>
          <p:nvPr/>
        </p:nvSpPr>
        <p:spPr>
          <a:xfrm>
            <a:off x="1925694" y="3048000"/>
            <a:ext cx="1274706" cy="6121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6" name="Freeform 115"/>
          <p:cNvSpPr/>
          <p:nvPr/>
        </p:nvSpPr>
        <p:spPr>
          <a:xfrm>
            <a:off x="1937319" y="2133598"/>
            <a:ext cx="382065" cy="1524002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43331"/>
              <a:gd name="connsiteY0" fmla="*/ 1 h 612184"/>
              <a:gd name="connsiteX1" fmla="*/ 1239865 w 1243331"/>
              <a:gd name="connsiteY1" fmla="*/ 612184 h 61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3331" h="612184">
                <a:moveTo>
                  <a:pt x="0" y="1"/>
                </a:moveTo>
                <a:cubicBezTo>
                  <a:pt x="1409232" y="-529"/>
                  <a:pt x="1232115" y="198896"/>
                  <a:pt x="1239865" y="612184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7" name="Freeform 116"/>
          <p:cNvSpPr/>
          <p:nvPr/>
        </p:nvSpPr>
        <p:spPr>
          <a:xfrm>
            <a:off x="1937318" y="2438400"/>
            <a:ext cx="914400" cy="12192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8" name="Freeform 117"/>
          <p:cNvSpPr/>
          <p:nvPr/>
        </p:nvSpPr>
        <p:spPr>
          <a:xfrm>
            <a:off x="1937318" y="2743200"/>
            <a:ext cx="1371570" cy="9169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9" name="Freeform 118"/>
          <p:cNvSpPr/>
          <p:nvPr/>
        </p:nvSpPr>
        <p:spPr>
          <a:xfrm>
            <a:off x="1937318" y="2286000"/>
            <a:ext cx="685800" cy="13716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278996" y="1371600"/>
            <a:ext cx="0" cy="5334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2089718" y="2362200"/>
            <a:ext cx="914400" cy="2286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308918" y="2590800"/>
            <a:ext cx="135610" cy="1053885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3591762" y="1981202"/>
            <a:ext cx="2611464" cy="439154"/>
          </a:xfrm>
          <a:custGeom>
            <a:avLst/>
            <a:gdLst>
              <a:gd name="connsiteX0" fmla="*/ 0 w 2611464"/>
              <a:gd name="connsiteY0" fmla="*/ 252023 h 252023"/>
              <a:gd name="connsiteX1" fmla="*/ 2611464 w 2611464"/>
              <a:gd name="connsiteY1" fmla="*/ 4050 h 252023"/>
              <a:gd name="connsiteX0" fmla="*/ 0 w 2611464"/>
              <a:gd name="connsiteY0" fmla="*/ 250377 h 250377"/>
              <a:gd name="connsiteX1" fmla="*/ 2611464 w 2611464"/>
              <a:gd name="connsiteY1" fmla="*/ 2404 h 250377"/>
              <a:gd name="connsiteX0" fmla="*/ 0 w 2611464"/>
              <a:gd name="connsiteY0" fmla="*/ 247973 h 247973"/>
              <a:gd name="connsiteX1" fmla="*/ 2611464 w 2611464"/>
              <a:gd name="connsiteY1" fmla="*/ 0 h 247973"/>
              <a:gd name="connsiteX0" fmla="*/ 0 w 2611464"/>
              <a:gd name="connsiteY0" fmla="*/ 247973 h 332092"/>
              <a:gd name="connsiteX1" fmla="*/ 2611464 w 2611464"/>
              <a:gd name="connsiteY1" fmla="*/ 0 h 332092"/>
              <a:gd name="connsiteX0" fmla="*/ 0 w 2611464"/>
              <a:gd name="connsiteY0" fmla="*/ 247973 h 378934"/>
              <a:gd name="connsiteX1" fmla="*/ 2611464 w 2611464"/>
              <a:gd name="connsiteY1" fmla="*/ 0 h 378934"/>
              <a:gd name="connsiteX0" fmla="*/ 0 w 2611464"/>
              <a:gd name="connsiteY0" fmla="*/ 247973 h 405374"/>
              <a:gd name="connsiteX1" fmla="*/ 2611464 w 2611464"/>
              <a:gd name="connsiteY1" fmla="*/ 0 h 40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1464" h="405374">
                <a:moveTo>
                  <a:pt x="0" y="247973"/>
                </a:moveTo>
                <a:cubicBezTo>
                  <a:pt x="1190786" y="418504"/>
                  <a:pt x="2071607" y="577113"/>
                  <a:pt x="2611464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Freeform 119"/>
          <p:cNvSpPr/>
          <p:nvPr/>
        </p:nvSpPr>
        <p:spPr>
          <a:xfrm>
            <a:off x="3576265" y="2389322"/>
            <a:ext cx="2626962" cy="1001565"/>
          </a:xfrm>
          <a:custGeom>
            <a:avLst/>
            <a:gdLst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15139"/>
              <a:gd name="connsiteX1" fmla="*/ 1038387 w 2588217"/>
              <a:gd name="connsiteY1" fmla="*/ 511444 h 1015139"/>
              <a:gd name="connsiteX2" fmla="*/ 1968285 w 2588217"/>
              <a:gd name="connsiteY2" fmla="*/ 1015139 h 1015139"/>
              <a:gd name="connsiteX3" fmla="*/ 2588217 w 2588217"/>
              <a:gd name="connsiteY3" fmla="*/ 836908 h 1015139"/>
              <a:gd name="connsiteX0" fmla="*/ 0 w 2588217"/>
              <a:gd name="connsiteY0" fmla="*/ 0 h 1015139"/>
              <a:gd name="connsiteX1" fmla="*/ 1968285 w 2588217"/>
              <a:gd name="connsiteY1" fmla="*/ 1015139 h 1015139"/>
              <a:gd name="connsiteX2" fmla="*/ 2588217 w 2588217"/>
              <a:gd name="connsiteY2" fmla="*/ 836908 h 1015139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92042"/>
              <a:gd name="connsiteX1" fmla="*/ 1968285 w 2588217"/>
              <a:gd name="connsiteY1" fmla="*/ 1015139 h 1092042"/>
              <a:gd name="connsiteX2" fmla="*/ 2588217 w 2588217"/>
              <a:gd name="connsiteY2" fmla="*/ 836908 h 1092042"/>
              <a:gd name="connsiteX0" fmla="*/ 0 w 2588217"/>
              <a:gd name="connsiteY0" fmla="*/ 0 h 1032184"/>
              <a:gd name="connsiteX1" fmla="*/ 1968285 w 2588217"/>
              <a:gd name="connsiteY1" fmla="*/ 1015139 h 1032184"/>
              <a:gd name="connsiteX2" fmla="*/ 2588217 w 2588217"/>
              <a:gd name="connsiteY2" fmla="*/ 836908 h 1032184"/>
              <a:gd name="connsiteX0" fmla="*/ 0 w 2588217"/>
              <a:gd name="connsiteY0" fmla="*/ 0 h 1018152"/>
              <a:gd name="connsiteX1" fmla="*/ 1968285 w 2588217"/>
              <a:gd name="connsiteY1" fmla="*/ 1015139 h 1018152"/>
              <a:gd name="connsiteX2" fmla="*/ 2588217 w 2588217"/>
              <a:gd name="connsiteY2" fmla="*/ 836908 h 1018152"/>
              <a:gd name="connsiteX0" fmla="*/ 0 w 2588217"/>
              <a:gd name="connsiteY0" fmla="*/ 0 h 1025159"/>
              <a:gd name="connsiteX1" fmla="*/ 1968285 w 2588217"/>
              <a:gd name="connsiteY1" fmla="*/ 1015139 h 1025159"/>
              <a:gd name="connsiteX2" fmla="*/ 2588217 w 2588217"/>
              <a:gd name="connsiteY2" fmla="*/ 836908 h 1025159"/>
              <a:gd name="connsiteX0" fmla="*/ 0 w 2588217"/>
              <a:gd name="connsiteY0" fmla="*/ 0 h 984335"/>
              <a:gd name="connsiteX1" fmla="*/ 1495587 w 2588217"/>
              <a:gd name="connsiteY1" fmla="*/ 951692 h 984335"/>
              <a:gd name="connsiteX2" fmla="*/ 2588217 w 2588217"/>
              <a:gd name="connsiteY2" fmla="*/ 836908 h 984335"/>
              <a:gd name="connsiteX0" fmla="*/ 0 w 2588217"/>
              <a:gd name="connsiteY0" fmla="*/ 0 h 976424"/>
              <a:gd name="connsiteX1" fmla="*/ 1425845 w 2588217"/>
              <a:gd name="connsiteY1" fmla="*/ 935831 h 976424"/>
              <a:gd name="connsiteX2" fmla="*/ 2588217 w 2588217"/>
              <a:gd name="connsiteY2" fmla="*/ 836908 h 976424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995469"/>
              <a:gd name="connsiteX1" fmla="*/ 1425845 w 2588217"/>
              <a:gd name="connsiteY1" fmla="*/ 935831 h 995469"/>
              <a:gd name="connsiteX2" fmla="*/ 2588217 w 2588217"/>
              <a:gd name="connsiteY2" fmla="*/ 836908 h 995469"/>
              <a:gd name="connsiteX0" fmla="*/ 0 w 2588217"/>
              <a:gd name="connsiteY0" fmla="*/ 0 h 836908"/>
              <a:gd name="connsiteX1" fmla="*/ 2588217 w 2588217"/>
              <a:gd name="connsiteY1" fmla="*/ 836908 h 836908"/>
              <a:gd name="connsiteX0" fmla="*/ 0 w 2588217"/>
              <a:gd name="connsiteY0" fmla="*/ 0 h 989394"/>
              <a:gd name="connsiteX1" fmla="*/ 2588217 w 2588217"/>
              <a:gd name="connsiteY1" fmla="*/ 836908 h 989394"/>
              <a:gd name="connsiteX0" fmla="*/ 0 w 2588217"/>
              <a:gd name="connsiteY0" fmla="*/ 0 h 1071654"/>
              <a:gd name="connsiteX1" fmla="*/ 2588217 w 2588217"/>
              <a:gd name="connsiteY1" fmla="*/ 836908 h 1071654"/>
              <a:gd name="connsiteX0" fmla="*/ 0 w 2611464"/>
              <a:gd name="connsiteY0" fmla="*/ 0 h 1046613"/>
              <a:gd name="connsiteX1" fmla="*/ 2611464 w 2611464"/>
              <a:gd name="connsiteY1" fmla="*/ 805185 h 1046613"/>
              <a:gd name="connsiteX0" fmla="*/ 0 w 2611464"/>
              <a:gd name="connsiteY0" fmla="*/ 0 h 1123655"/>
              <a:gd name="connsiteX1" fmla="*/ 2611464 w 2611464"/>
              <a:gd name="connsiteY1" fmla="*/ 805185 h 1123655"/>
              <a:gd name="connsiteX0" fmla="*/ 0 w 2611464"/>
              <a:gd name="connsiteY0" fmla="*/ 0 h 1068897"/>
              <a:gd name="connsiteX1" fmla="*/ 2611464 w 2611464"/>
              <a:gd name="connsiteY1" fmla="*/ 733807 h 1068897"/>
              <a:gd name="connsiteX0" fmla="*/ 0 w 2626962"/>
              <a:gd name="connsiteY0" fmla="*/ 0 h 1056925"/>
              <a:gd name="connsiteX1" fmla="*/ 2626962 w 2626962"/>
              <a:gd name="connsiteY1" fmla="*/ 717946 h 1056925"/>
              <a:gd name="connsiteX0" fmla="*/ 0 w 2657959"/>
              <a:gd name="connsiteY0" fmla="*/ 0 h 998207"/>
              <a:gd name="connsiteX1" fmla="*/ 2657959 w 2657959"/>
              <a:gd name="connsiteY1" fmla="*/ 638639 h 998207"/>
              <a:gd name="connsiteX0" fmla="*/ 0 w 2626962"/>
              <a:gd name="connsiteY0" fmla="*/ 0 h 1021459"/>
              <a:gd name="connsiteX1" fmla="*/ 2626962 w 2626962"/>
              <a:gd name="connsiteY1" fmla="*/ 670362 h 1021459"/>
              <a:gd name="connsiteX0" fmla="*/ 0 w 2626962"/>
              <a:gd name="connsiteY0" fmla="*/ 0 h 1025038"/>
              <a:gd name="connsiteX1" fmla="*/ 2626962 w 2626962"/>
              <a:gd name="connsiteY1" fmla="*/ 670362 h 102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26962" h="1025038">
                <a:moveTo>
                  <a:pt x="0" y="0"/>
                </a:moveTo>
                <a:cubicBezTo>
                  <a:pt x="738753" y="921362"/>
                  <a:pt x="1415512" y="1398599"/>
                  <a:pt x="2626962" y="670362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1" name="Freeform 120"/>
          <p:cNvSpPr/>
          <p:nvPr/>
        </p:nvSpPr>
        <p:spPr>
          <a:xfrm>
            <a:off x="3467775" y="2528809"/>
            <a:ext cx="2712203" cy="1864780"/>
          </a:xfrm>
          <a:custGeom>
            <a:avLst/>
            <a:gdLst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01462"/>
              <a:gd name="connsiteX1" fmla="*/ 1464590 w 2588217"/>
              <a:gd name="connsiteY1" fmla="*/ 1999281 h 2101462"/>
              <a:gd name="connsiteX2" fmla="*/ 2588217 w 2588217"/>
              <a:gd name="connsiteY2" fmla="*/ 1890793 h 2101462"/>
              <a:gd name="connsiteX0" fmla="*/ 0 w 2588217"/>
              <a:gd name="connsiteY0" fmla="*/ 0 h 2134413"/>
              <a:gd name="connsiteX1" fmla="*/ 1464590 w 2588217"/>
              <a:gd name="connsiteY1" fmla="*/ 1976034 h 2134413"/>
              <a:gd name="connsiteX2" fmla="*/ 2588217 w 2588217"/>
              <a:gd name="connsiteY2" fmla="*/ 1867546 h 2134413"/>
              <a:gd name="connsiteX0" fmla="*/ 0 w 2588217"/>
              <a:gd name="connsiteY0" fmla="*/ 0 h 2100285"/>
              <a:gd name="connsiteX1" fmla="*/ 1464590 w 2588217"/>
              <a:gd name="connsiteY1" fmla="*/ 1976034 h 2100285"/>
              <a:gd name="connsiteX2" fmla="*/ 2588217 w 2588217"/>
              <a:gd name="connsiteY2" fmla="*/ 1867546 h 2100285"/>
              <a:gd name="connsiteX0" fmla="*/ 0 w 2588217"/>
              <a:gd name="connsiteY0" fmla="*/ 0 h 2086689"/>
              <a:gd name="connsiteX1" fmla="*/ 1464590 w 2588217"/>
              <a:gd name="connsiteY1" fmla="*/ 1976034 h 2086689"/>
              <a:gd name="connsiteX2" fmla="*/ 2588217 w 2588217"/>
              <a:gd name="connsiteY2" fmla="*/ 1867546 h 2086689"/>
              <a:gd name="connsiteX0" fmla="*/ 0 w 2588217"/>
              <a:gd name="connsiteY0" fmla="*/ 0 h 1867546"/>
              <a:gd name="connsiteX1" fmla="*/ 2588217 w 2588217"/>
              <a:gd name="connsiteY1" fmla="*/ 1867546 h 1867546"/>
              <a:gd name="connsiteX0" fmla="*/ 0 w 2588217"/>
              <a:gd name="connsiteY0" fmla="*/ 0 h 2013239"/>
              <a:gd name="connsiteX1" fmla="*/ 2588217 w 2588217"/>
              <a:gd name="connsiteY1" fmla="*/ 1867546 h 2013239"/>
              <a:gd name="connsiteX0" fmla="*/ 0 w 2588217"/>
              <a:gd name="connsiteY0" fmla="*/ 0 h 2047053"/>
              <a:gd name="connsiteX1" fmla="*/ 2588217 w 2588217"/>
              <a:gd name="connsiteY1" fmla="*/ 1867546 h 2047053"/>
              <a:gd name="connsiteX0" fmla="*/ 0 w 2588217"/>
              <a:gd name="connsiteY0" fmla="*/ 0 h 2098972"/>
              <a:gd name="connsiteX1" fmla="*/ 2588217 w 2588217"/>
              <a:gd name="connsiteY1" fmla="*/ 1867546 h 2098972"/>
              <a:gd name="connsiteX0" fmla="*/ 0 w 2588217"/>
              <a:gd name="connsiteY0" fmla="*/ 0 h 1960418"/>
              <a:gd name="connsiteX1" fmla="*/ 2588217 w 2588217"/>
              <a:gd name="connsiteY1" fmla="*/ 1712563 h 1960418"/>
              <a:gd name="connsiteX0" fmla="*/ 0 w 2634712"/>
              <a:gd name="connsiteY0" fmla="*/ 0 h 1953547"/>
              <a:gd name="connsiteX1" fmla="*/ 2634712 w 2634712"/>
              <a:gd name="connsiteY1" fmla="*/ 1704814 h 1953547"/>
              <a:gd name="connsiteX0" fmla="*/ 0 w 2712203"/>
              <a:gd name="connsiteY0" fmla="*/ 0 h 1864780"/>
              <a:gd name="connsiteX1" fmla="*/ 2712203 w 2712203"/>
              <a:gd name="connsiteY1" fmla="*/ 1604075 h 186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12203" h="1864780">
                <a:moveTo>
                  <a:pt x="0" y="0"/>
                </a:moveTo>
                <a:cubicBezTo>
                  <a:pt x="452034" y="1126210"/>
                  <a:pt x="1407762" y="2430652"/>
                  <a:pt x="2712203" y="1604075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2439722" y="971490"/>
            <a:ext cx="170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Write request</a:t>
            </a:r>
            <a:endParaRPr lang="en-US" sz="2000" dirty="0">
              <a:solidFill>
                <a:schemeClr val="accent4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34882" y="3657600"/>
            <a:ext cx="2222718" cy="228600"/>
            <a:chOff x="5930682" y="6172200"/>
            <a:chExt cx="2222718" cy="228600"/>
          </a:xfrm>
        </p:grpSpPr>
        <p:sp>
          <p:nvSpPr>
            <p:cNvPr id="125" name="Rectangle 124"/>
            <p:cNvSpPr/>
            <p:nvPr/>
          </p:nvSpPr>
          <p:spPr>
            <a:xfrm>
              <a:off x="7620000" y="6172200"/>
              <a:ext cx="533400" cy="228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620000" y="6172200"/>
              <a:ext cx="152400" cy="228600"/>
            </a:xfrm>
            <a:prstGeom prst="rect">
              <a:avLst/>
            </a:prstGeom>
            <a:solidFill>
              <a:srgbClr val="9AB3E6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772400" y="6172200"/>
              <a:ext cx="76200" cy="228600"/>
            </a:xfrm>
            <a:prstGeom prst="rect">
              <a:avLst/>
            </a:prstGeom>
            <a:solidFill>
              <a:srgbClr val="5781D5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848600" y="6172200"/>
              <a:ext cx="76200" cy="228600"/>
            </a:xfrm>
            <a:prstGeom prst="rect">
              <a:avLst/>
            </a:prstGeom>
            <a:solidFill>
              <a:srgbClr val="E1E8F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924800" y="6172200"/>
              <a:ext cx="152400" cy="228600"/>
            </a:xfrm>
            <a:prstGeom prst="rect">
              <a:avLst/>
            </a:prstGeom>
            <a:solidFill>
              <a:srgbClr val="FFBAC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930682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492498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056894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132" name="Straight Arrow Connector 131"/>
          <p:cNvCxnSpPr/>
          <p:nvPr/>
        </p:nvCxnSpPr>
        <p:spPr>
          <a:xfrm>
            <a:off x="3733800" y="3771900"/>
            <a:ext cx="228600" cy="0"/>
          </a:xfrm>
          <a:prstGeom prst="straightConnector1">
            <a:avLst/>
          </a:prstGeom>
          <a:ln w="19050" cap="rnd">
            <a:solidFill>
              <a:srgbClr val="4974CB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depend on 5</a:t>
            </a:r>
            <a:r>
              <a:rPr lang="en-US" dirty="0"/>
              <a:t>µ</a:t>
            </a:r>
            <a:r>
              <a:rPr lang="en-US" dirty="0" smtClean="0"/>
              <a:t>s latency:</a:t>
            </a:r>
            <a:br>
              <a:rPr lang="en-US" dirty="0" smtClean="0"/>
            </a:br>
            <a:r>
              <a:rPr lang="en-US" dirty="0" smtClean="0"/>
              <a:t>must recover crashed servers quickly!</a:t>
            </a:r>
          </a:p>
          <a:p>
            <a:r>
              <a:rPr lang="en-US" dirty="0" smtClean="0"/>
              <a:t>Traditional approaches don’t work</a:t>
            </a:r>
          </a:p>
          <a:p>
            <a:pPr lvl="1"/>
            <a:r>
              <a:rPr lang="en-US" dirty="0" smtClean="0"/>
              <a:t>Can’t afford latency of paging in from disk</a:t>
            </a:r>
          </a:p>
          <a:p>
            <a:pPr lvl="1"/>
            <a:r>
              <a:rPr lang="en-US" dirty="0" smtClean="0"/>
              <a:t>Replication in DRAM too expensive, doesn’t solve power loss</a:t>
            </a:r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Need data loaded from backup disks back into DRAM</a:t>
            </a:r>
          </a:p>
          <a:p>
            <a:pPr lvl="1"/>
            <a:r>
              <a:rPr lang="en-US" dirty="0" smtClean="0"/>
              <a:t>Must replay log to reconstruct hash table</a:t>
            </a:r>
          </a:p>
          <a:p>
            <a:pPr lvl="1"/>
            <a:r>
              <a:rPr lang="en-US" dirty="0" smtClean="0"/>
              <a:t>Meanwhile, data is unavailable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Solution: fast crash recovery (1-2 seconds)</a:t>
            </a:r>
          </a:p>
          <a:p>
            <a:pPr lvl="1"/>
            <a:r>
              <a:rPr lang="en-US" dirty="0" smtClean="0"/>
              <a:t>If fast enough, failures will not be noticed</a:t>
            </a:r>
          </a:p>
          <a:p>
            <a:r>
              <a:rPr lang="en-US" dirty="0" smtClean="0"/>
              <a:t>Key to fast recovery: use system scale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</a:t>
            </a:r>
            <a:r>
              <a:rPr lang="en-US" dirty="0" smtClean="0"/>
              <a:t>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Master chooses backups statically</a:t>
            </a:r>
          </a:p>
          <a:p>
            <a:pPr lvl="1"/>
            <a:r>
              <a:rPr lang="en-US" dirty="0" smtClean="0"/>
              <a:t>Each backup mirrors entire log for master</a:t>
            </a:r>
            <a:endParaRPr lang="en-US" dirty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Choose recovery master</a:t>
            </a:r>
          </a:p>
          <a:p>
            <a:pPr lvl="1"/>
            <a:r>
              <a:rPr lang="en-US" dirty="0" smtClean="0"/>
              <a:t>Backups read log segments from disk</a:t>
            </a:r>
          </a:p>
          <a:p>
            <a:pPr lvl="1"/>
            <a:r>
              <a:rPr lang="en-US" dirty="0" smtClean="0"/>
              <a:t>Transfer segments to recovery master</a:t>
            </a:r>
          </a:p>
          <a:p>
            <a:pPr lvl="1"/>
            <a:r>
              <a:rPr lang="en-US" dirty="0" smtClean="0"/>
              <a:t>Recovery master replays log</a:t>
            </a:r>
          </a:p>
          <a:p>
            <a:r>
              <a:rPr lang="en-US" dirty="0" smtClean="0"/>
              <a:t>First bottleneck: disk bandwidth:</a:t>
            </a:r>
          </a:p>
          <a:p>
            <a:pPr lvl="1"/>
            <a:r>
              <a:rPr lang="en-US" dirty="0" smtClean="0"/>
              <a:t>64 GB / 3 backups / 100 MB/sec/disk</a:t>
            </a:r>
            <a:br>
              <a:rPr lang="en-US" dirty="0" smtClean="0"/>
            </a:br>
            <a:r>
              <a:rPr lang="en-US" dirty="0" smtClean="0"/>
              <a:t>≈ </a:t>
            </a:r>
            <a:r>
              <a:rPr lang="en-US" dirty="0" smtClean="0">
                <a:solidFill>
                  <a:schemeClr val="accent4"/>
                </a:solidFill>
              </a:rPr>
              <a:t>210 seconds</a:t>
            </a:r>
          </a:p>
          <a:p>
            <a:r>
              <a:rPr lang="en-US" dirty="0" smtClean="0"/>
              <a:t>Solution: more disks (and backups)</a:t>
            </a:r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9A6EB875-1A3F-4778-8273-9501628D5B9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Recovery, First Try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315200" y="2209800"/>
            <a:ext cx="609600" cy="4953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6804" y="1600200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77000" y="3352800"/>
            <a:ext cx="609600" cy="936625"/>
            <a:chOff x="6553200" y="3581400"/>
            <a:chExt cx="609600" cy="936625"/>
          </a:xfrm>
        </p:grpSpPr>
        <p:grpSp>
          <p:nvGrpSpPr>
            <p:cNvPr id="2253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2532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Rounded Rectangle 6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2532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111335" y="4343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781801" y="2705100"/>
            <a:ext cx="702590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H="1">
            <a:off x="7758192" y="2705100"/>
            <a:ext cx="700007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315200" y="3352800"/>
            <a:ext cx="609600" cy="936625"/>
            <a:chOff x="6553200" y="3581400"/>
            <a:chExt cx="609600" cy="936625"/>
          </a:xfrm>
        </p:grpSpPr>
        <p:grpSp>
          <p:nvGrpSpPr>
            <p:cNvPr id="9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53400" y="33528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" name="Straight Connector 9"/>
          <p:cNvCxnSpPr>
            <a:stCxn id="92" idx="0"/>
            <a:endCxn id="2" idx="2"/>
          </p:cNvCxnSpPr>
          <p:nvPr/>
        </p:nvCxnSpPr>
        <p:spPr>
          <a:xfrm flipV="1">
            <a:off x="7620000" y="2705100"/>
            <a:ext cx="0" cy="647700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019800" y="222885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73093" y="2165061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73093" y="2076450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A6EB875-1A3F-4778-8273-9501628D5B97}" type="slidenum">
              <a:rPr lang="en-US"/>
              <a:pPr/>
              <a:t>13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Recovery, </a:t>
            </a:r>
            <a:r>
              <a:rPr lang="en-US" dirty="0" smtClean="0"/>
              <a:t>Second </a:t>
            </a:r>
            <a:r>
              <a:rPr lang="en-US" dirty="0"/>
              <a:t>Try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048000"/>
          </a:xfrm>
        </p:spPr>
        <p:txBody>
          <a:bodyPr/>
          <a:lstStyle/>
          <a:p>
            <a:r>
              <a:rPr lang="en-US" dirty="0" smtClean="0"/>
              <a:t>Scatter logs:</a:t>
            </a:r>
          </a:p>
          <a:p>
            <a:pPr lvl="1"/>
            <a:r>
              <a:rPr lang="en-US" dirty="0" smtClean="0"/>
              <a:t>Each log divided into 8MB </a:t>
            </a:r>
            <a:r>
              <a:rPr lang="en-US" dirty="0" smtClean="0">
                <a:solidFill>
                  <a:schemeClr val="accent4"/>
                </a:solidFill>
              </a:rPr>
              <a:t>segments</a:t>
            </a:r>
          </a:p>
          <a:p>
            <a:pPr lvl="1"/>
            <a:r>
              <a:rPr lang="en-US" dirty="0" smtClean="0"/>
              <a:t>Master chooses different backups for each segment (randomly)</a:t>
            </a:r>
          </a:p>
          <a:p>
            <a:pPr lvl="1"/>
            <a:r>
              <a:rPr lang="en-US" dirty="0" smtClean="0"/>
              <a:t>Segments scattered across all servers in the cluster</a:t>
            </a:r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All backups read from disk in parallel (100-500 MB each)</a:t>
            </a:r>
          </a:p>
          <a:p>
            <a:pPr lvl="1"/>
            <a:r>
              <a:rPr lang="en-US" dirty="0" smtClean="0"/>
              <a:t>Transmit data over network to recovery master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4343400" y="4191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7007" y="414626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68" name="Group 39"/>
          <p:cNvGrpSpPr>
            <a:grpSpLocks/>
          </p:cNvGrpSpPr>
          <p:nvPr/>
        </p:nvGrpSpPr>
        <p:grpSpPr bwMode="auto">
          <a:xfrm>
            <a:off x="4419600" y="5943600"/>
            <a:ext cx="457200" cy="327025"/>
            <a:chOff x="3744" y="1584"/>
            <a:chExt cx="336" cy="240"/>
          </a:xfrm>
        </p:grpSpPr>
        <p:sp>
          <p:nvSpPr>
            <p:cNvPr id="71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4343400" y="53299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70" name="AutoShape 44"/>
          <p:cNvSpPr>
            <a:spLocks noChangeArrowheads="1"/>
          </p:cNvSpPr>
          <p:nvPr/>
        </p:nvSpPr>
        <p:spPr bwMode="auto">
          <a:xfrm>
            <a:off x="4495800" y="57482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91337" y="5270212"/>
            <a:ext cx="1037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~1000</a:t>
            </a:r>
            <a:br>
              <a:rPr lang="en-US" sz="1600" b="1" dirty="0" smtClean="0">
                <a:solidFill>
                  <a:srgbClr val="006C00"/>
                </a:solidFill>
              </a:rPr>
            </a:br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019800" y="5334000"/>
            <a:ext cx="609600" cy="936625"/>
            <a:chOff x="6553200" y="3581400"/>
            <a:chExt cx="609600" cy="936625"/>
          </a:xfrm>
        </p:grpSpPr>
        <p:grpSp>
          <p:nvGrpSpPr>
            <p:cNvPr id="7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8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" name="Rounded Rectangle 7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181600" y="5334000"/>
            <a:ext cx="609600" cy="936625"/>
            <a:chOff x="6553200" y="3581400"/>
            <a:chExt cx="609600" cy="936625"/>
          </a:xfrm>
        </p:grpSpPr>
        <p:grpSp>
          <p:nvGrpSpPr>
            <p:cNvPr id="87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" name="Rounded Rectangle 87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9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858000" y="5334000"/>
            <a:ext cx="609600" cy="936625"/>
            <a:chOff x="6553200" y="3581400"/>
            <a:chExt cx="609600" cy="936625"/>
          </a:xfrm>
        </p:grpSpPr>
        <p:grpSp>
          <p:nvGrpSpPr>
            <p:cNvPr id="95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8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7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05200" y="5334000"/>
            <a:ext cx="609600" cy="936625"/>
            <a:chOff x="6553200" y="3581400"/>
            <a:chExt cx="609600" cy="936625"/>
          </a:xfrm>
        </p:grpSpPr>
        <p:grpSp>
          <p:nvGrpSpPr>
            <p:cNvPr id="103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06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" name="Rounded Rectangle 103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05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667000" y="5334000"/>
            <a:ext cx="609600" cy="936625"/>
            <a:chOff x="6553200" y="3581400"/>
            <a:chExt cx="609600" cy="936625"/>
          </a:xfrm>
        </p:grpSpPr>
        <p:grpSp>
          <p:nvGrpSpPr>
            <p:cNvPr id="11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" name="Rounded Rectangle 11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828800" y="5334000"/>
            <a:ext cx="609600" cy="936625"/>
            <a:chOff x="6553200" y="3581400"/>
            <a:chExt cx="609600" cy="936625"/>
          </a:xfrm>
        </p:grpSpPr>
        <p:grpSp>
          <p:nvGrpSpPr>
            <p:cNvPr id="1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2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" name="Rounded Rectangle 11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>
            <a:stCxn id="69" idx="0"/>
            <a:endCxn id="65" idx="2"/>
          </p:cNvCxnSpPr>
          <p:nvPr/>
        </p:nvCxnSpPr>
        <p:spPr>
          <a:xfrm flipV="1">
            <a:off x="4648200" y="4648200"/>
            <a:ext cx="0" cy="681781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486400" y="5101025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1336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336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9718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8100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6324600" y="5024825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971800" y="5029200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810000" y="5105400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1628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47244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8006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8768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196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4958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5720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47244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48006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48768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1905000" y="4262787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293" y="4198998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058293" y="4110387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6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25" y="1143000"/>
            <a:ext cx="5962475" cy="4471856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New bottlenecks:</a:t>
            </a:r>
            <a:r>
              <a:rPr lang="en-US" dirty="0" smtClean="0"/>
              <a:t> recovery master’s NIC and CPU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Recovery Master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797082" y="3489960"/>
            <a:ext cx="152400" cy="152400"/>
          </a:xfrm>
          <a:prstGeom prst="ellipse">
            <a:avLst/>
          </a:prstGeom>
          <a:noFill/>
          <a:ln w="38100"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2341" y="3505200"/>
            <a:ext cx="152400" cy="152400"/>
          </a:xfrm>
          <a:prstGeom prst="ellipse">
            <a:avLst/>
          </a:prstGeom>
          <a:noFill/>
          <a:ln w="38100"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2" idx="5"/>
            <a:endCxn id="12" idx="1"/>
          </p:cNvCxnSpPr>
          <p:nvPr/>
        </p:nvCxnSpPr>
        <p:spPr>
          <a:xfrm>
            <a:off x="2927164" y="3620042"/>
            <a:ext cx="3702236" cy="523072"/>
          </a:xfrm>
          <a:prstGeom prst="line">
            <a:avLst/>
          </a:prstGeom>
          <a:ln w="381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29400" y="3635282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633B13"/>
                </a:solidFill>
              </a:rPr>
              <a:t>Recovers</a:t>
            </a:r>
          </a:p>
          <a:p>
            <a:pPr algn="l"/>
            <a:r>
              <a:rPr lang="en-US" sz="2000" dirty="0" smtClean="0">
                <a:solidFill>
                  <a:srgbClr val="633B13"/>
                </a:solidFill>
              </a:rPr>
              <a:t>300-800 MB</a:t>
            </a:r>
          </a:p>
          <a:p>
            <a:pPr algn="l"/>
            <a:r>
              <a:rPr lang="en-US" sz="2000" dirty="0" smtClean="0">
                <a:solidFill>
                  <a:srgbClr val="633B13"/>
                </a:solidFill>
              </a:rPr>
              <a:t>in one second</a:t>
            </a:r>
            <a:endParaRPr lang="en-US" sz="2000" dirty="0">
              <a:solidFill>
                <a:srgbClr val="633B13"/>
              </a:solidFill>
            </a:endParaRPr>
          </a:p>
        </p:txBody>
      </p:sp>
      <p:cxnSp>
        <p:nvCxnSpPr>
          <p:cNvPr id="14" name="Straight Connector 13"/>
          <p:cNvCxnSpPr>
            <a:stCxn id="10" idx="5"/>
            <a:endCxn id="12" idx="1"/>
          </p:cNvCxnSpPr>
          <p:nvPr/>
        </p:nvCxnSpPr>
        <p:spPr>
          <a:xfrm>
            <a:off x="5262423" y="3635282"/>
            <a:ext cx="1366977" cy="507832"/>
          </a:xfrm>
          <a:prstGeom prst="line">
            <a:avLst/>
          </a:prstGeom>
          <a:ln w="381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2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977970"/>
          </a:xfrm>
        </p:spPr>
        <p:txBody>
          <a:bodyPr/>
          <a:lstStyle/>
          <a:p>
            <a:r>
              <a:rPr lang="en-US" b="0" dirty="0" smtClean="0"/>
              <a:t>Divide dead master’s data into </a:t>
            </a:r>
            <a:r>
              <a:rPr lang="en-US" b="0" dirty="0" smtClean="0">
                <a:solidFill>
                  <a:schemeClr val="accent4"/>
                </a:solidFill>
              </a:rPr>
              <a:t>partitions</a:t>
            </a:r>
          </a:p>
          <a:p>
            <a:pPr lvl="1"/>
            <a:r>
              <a:rPr lang="en-US" dirty="0" smtClean="0"/>
              <a:t>Recover each partition on a separate recovery master</a:t>
            </a:r>
          </a:p>
          <a:p>
            <a:pPr lvl="1"/>
            <a:r>
              <a:rPr lang="en-US" dirty="0" smtClean="0"/>
              <a:t>Partitions based on key ranges, </a:t>
            </a:r>
            <a:r>
              <a:rPr lang="en-US" i="1" dirty="0" smtClean="0"/>
              <a:t>not log segment</a:t>
            </a:r>
          </a:p>
          <a:p>
            <a:pPr lvl="1"/>
            <a:r>
              <a:rPr lang="en-US" dirty="0" smtClean="0"/>
              <a:t>Each backup divides its log data among recovery masters</a:t>
            </a:r>
          </a:p>
          <a:p>
            <a:pPr lvl="1"/>
            <a:r>
              <a:rPr lang="en-US" dirty="0" smtClean="0"/>
              <a:t>Highly parallel and pipelined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Recovery, Third Try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419187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038600" y="5387975"/>
            <a:ext cx="457200" cy="327025"/>
            <a:chOff x="3744" y="1584"/>
            <a:chExt cx="336" cy="240"/>
          </a:xfrm>
        </p:grpSpPr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962400" y="4774356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/>
        </p:nvSpPr>
        <p:spPr bwMode="auto">
          <a:xfrm>
            <a:off x="4114800" y="5192578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0337" y="4835688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38800" y="4778375"/>
            <a:ext cx="609600" cy="936625"/>
            <a:chOff x="6553200" y="3581400"/>
            <a:chExt cx="609600" cy="936625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00600" y="4778375"/>
            <a:ext cx="609600" cy="936625"/>
            <a:chOff x="6553200" y="3581400"/>
            <a:chExt cx="609600" cy="936625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4778375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124200" y="4778375"/>
            <a:ext cx="609600" cy="936625"/>
            <a:chOff x="6553200" y="3581400"/>
            <a:chExt cx="609600" cy="936625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86000" y="4778375"/>
            <a:ext cx="609600" cy="936625"/>
            <a:chOff x="6553200" y="3581400"/>
            <a:chExt cx="609600" cy="936625"/>
          </a:xfrm>
        </p:grpSpPr>
        <p:grpSp>
          <p:nvGrpSpPr>
            <p:cNvPr id="50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53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447800" y="4778375"/>
            <a:ext cx="609600" cy="936625"/>
            <a:chOff x="6553200" y="3581400"/>
            <a:chExt cx="609600" cy="936625"/>
          </a:xfrm>
        </p:grpSpPr>
        <p:grpSp>
          <p:nvGrpSpPr>
            <p:cNvPr id="5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6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6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" name="Rounded Rectangle 83"/>
          <p:cNvSpPr/>
          <p:nvPr/>
        </p:nvSpPr>
        <p:spPr>
          <a:xfrm>
            <a:off x="14478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546602" y="3555946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806198" y="3555946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546602" y="3749675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806198" y="3749675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1242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223002" y="3555946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9624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320798" y="3555946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8006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899402" y="3749675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56388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5997198" y="3749675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7315200" y="4778375"/>
            <a:ext cx="609600" cy="936625"/>
            <a:chOff x="6553200" y="3581400"/>
            <a:chExt cx="609600" cy="936625"/>
          </a:xfrm>
        </p:grpSpPr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" name="Rounded Rectangle 11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4" name="Straight Connector 123"/>
          <p:cNvCxnSpPr>
            <a:stCxn id="59" idx="0"/>
            <a:endCxn id="96" idx="2"/>
          </p:cNvCxnSpPr>
          <p:nvPr/>
        </p:nvCxnSpPr>
        <p:spPr>
          <a:xfrm flipV="1">
            <a:off x="1752600" y="3673475"/>
            <a:ext cx="15466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0"/>
          </p:cNvCxnSpPr>
          <p:nvPr/>
        </p:nvCxnSpPr>
        <p:spPr>
          <a:xfrm flipV="1">
            <a:off x="2590800" y="3673475"/>
            <a:ext cx="7084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43" idx="0"/>
            <a:endCxn id="96" idx="2"/>
          </p:cNvCxnSpPr>
          <p:nvPr/>
        </p:nvCxnSpPr>
        <p:spPr>
          <a:xfrm flipH="1" flipV="1">
            <a:off x="3299202" y="3673475"/>
            <a:ext cx="129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4" idx="0"/>
            <a:endCxn id="96" idx="2"/>
          </p:cNvCxnSpPr>
          <p:nvPr/>
        </p:nvCxnSpPr>
        <p:spPr>
          <a:xfrm flipH="1" flipV="1">
            <a:off x="3299202" y="3673475"/>
            <a:ext cx="967998" cy="1100881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7" idx="0"/>
          </p:cNvCxnSpPr>
          <p:nvPr/>
        </p:nvCxnSpPr>
        <p:spPr>
          <a:xfrm flipH="1" flipV="1">
            <a:off x="3276600" y="3673475"/>
            <a:ext cx="1828800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9" idx="0"/>
            <a:endCxn id="96" idx="2"/>
          </p:cNvCxnSpPr>
          <p:nvPr/>
        </p:nvCxnSpPr>
        <p:spPr>
          <a:xfrm flipH="1" flipV="1">
            <a:off x="3299202" y="3673475"/>
            <a:ext cx="26443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35" idx="0"/>
            <a:endCxn id="96" idx="2"/>
          </p:cNvCxnSpPr>
          <p:nvPr/>
        </p:nvCxnSpPr>
        <p:spPr>
          <a:xfrm flipH="1" flipV="1">
            <a:off x="3299202" y="3673475"/>
            <a:ext cx="34825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7" idx="0"/>
            <a:endCxn id="96" idx="2"/>
          </p:cNvCxnSpPr>
          <p:nvPr/>
        </p:nvCxnSpPr>
        <p:spPr>
          <a:xfrm flipH="1" flipV="1">
            <a:off x="3299202" y="3673475"/>
            <a:ext cx="4320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59" idx="0"/>
            <a:endCxn id="102" idx="2"/>
          </p:cNvCxnSpPr>
          <p:nvPr/>
        </p:nvCxnSpPr>
        <p:spPr>
          <a:xfrm flipV="1">
            <a:off x="1752600" y="3673475"/>
            <a:ext cx="26443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1" idx="0"/>
            <a:endCxn id="102" idx="2"/>
          </p:cNvCxnSpPr>
          <p:nvPr/>
        </p:nvCxnSpPr>
        <p:spPr>
          <a:xfrm flipV="1">
            <a:off x="2590800" y="3673475"/>
            <a:ext cx="18061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43" idx="0"/>
            <a:endCxn id="102" idx="2"/>
          </p:cNvCxnSpPr>
          <p:nvPr/>
        </p:nvCxnSpPr>
        <p:spPr>
          <a:xfrm flipV="1">
            <a:off x="3429000" y="3673475"/>
            <a:ext cx="9679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" idx="0"/>
            <a:endCxn id="102" idx="2"/>
          </p:cNvCxnSpPr>
          <p:nvPr/>
        </p:nvCxnSpPr>
        <p:spPr>
          <a:xfrm flipV="1">
            <a:off x="4267200" y="3673475"/>
            <a:ext cx="129798" cy="1100881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27" idx="0"/>
          </p:cNvCxnSpPr>
          <p:nvPr/>
        </p:nvCxnSpPr>
        <p:spPr>
          <a:xfrm flipH="1" flipV="1">
            <a:off x="4396998" y="3673475"/>
            <a:ext cx="7084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9" idx="0"/>
            <a:endCxn id="102" idx="2"/>
          </p:cNvCxnSpPr>
          <p:nvPr/>
        </p:nvCxnSpPr>
        <p:spPr>
          <a:xfrm flipH="1" flipV="1">
            <a:off x="4396998" y="3673475"/>
            <a:ext cx="15466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35" idx="0"/>
            <a:endCxn id="102" idx="2"/>
          </p:cNvCxnSpPr>
          <p:nvPr/>
        </p:nvCxnSpPr>
        <p:spPr>
          <a:xfrm flipH="1" flipV="1">
            <a:off x="4396998" y="3673475"/>
            <a:ext cx="23848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59" idx="0"/>
            <a:endCxn id="108" idx="2"/>
          </p:cNvCxnSpPr>
          <p:nvPr/>
        </p:nvCxnSpPr>
        <p:spPr>
          <a:xfrm flipV="1">
            <a:off x="1752600" y="3867204"/>
            <a:ext cx="32230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51" idx="0"/>
            <a:endCxn id="108" idx="2"/>
          </p:cNvCxnSpPr>
          <p:nvPr/>
        </p:nvCxnSpPr>
        <p:spPr>
          <a:xfrm flipV="1">
            <a:off x="2590800" y="3867204"/>
            <a:ext cx="23848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43" idx="0"/>
            <a:endCxn id="108" idx="2"/>
          </p:cNvCxnSpPr>
          <p:nvPr/>
        </p:nvCxnSpPr>
        <p:spPr>
          <a:xfrm flipV="1">
            <a:off x="3429000" y="3867204"/>
            <a:ext cx="15466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4" idx="0"/>
            <a:endCxn id="108" idx="2"/>
          </p:cNvCxnSpPr>
          <p:nvPr/>
        </p:nvCxnSpPr>
        <p:spPr>
          <a:xfrm flipV="1">
            <a:off x="4267200" y="3867204"/>
            <a:ext cx="708402" cy="907152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27" idx="0"/>
            <a:endCxn id="108" idx="2"/>
          </p:cNvCxnSpPr>
          <p:nvPr/>
        </p:nvCxnSpPr>
        <p:spPr>
          <a:xfrm flipH="1" flipV="1">
            <a:off x="4975602" y="3867204"/>
            <a:ext cx="1297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9" idx="0"/>
            <a:endCxn id="108" idx="2"/>
          </p:cNvCxnSpPr>
          <p:nvPr/>
        </p:nvCxnSpPr>
        <p:spPr>
          <a:xfrm flipH="1" flipV="1">
            <a:off x="4975602" y="3867204"/>
            <a:ext cx="9679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35" idx="0"/>
            <a:endCxn id="108" idx="2"/>
          </p:cNvCxnSpPr>
          <p:nvPr/>
        </p:nvCxnSpPr>
        <p:spPr>
          <a:xfrm flipH="1" flipV="1">
            <a:off x="4975602" y="3867204"/>
            <a:ext cx="18061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17" idx="0"/>
            <a:endCxn id="108" idx="2"/>
          </p:cNvCxnSpPr>
          <p:nvPr/>
        </p:nvCxnSpPr>
        <p:spPr>
          <a:xfrm flipH="1" flipV="1">
            <a:off x="4975602" y="3867204"/>
            <a:ext cx="26443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59" idx="0"/>
            <a:endCxn id="114" idx="2"/>
          </p:cNvCxnSpPr>
          <p:nvPr/>
        </p:nvCxnSpPr>
        <p:spPr>
          <a:xfrm flipV="1">
            <a:off x="1752600" y="3867204"/>
            <a:ext cx="4320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51" idx="0"/>
            <a:endCxn id="114" idx="2"/>
          </p:cNvCxnSpPr>
          <p:nvPr/>
        </p:nvCxnSpPr>
        <p:spPr>
          <a:xfrm flipV="1">
            <a:off x="2590800" y="3867204"/>
            <a:ext cx="34825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43" idx="0"/>
            <a:endCxn id="114" idx="2"/>
          </p:cNvCxnSpPr>
          <p:nvPr/>
        </p:nvCxnSpPr>
        <p:spPr>
          <a:xfrm flipV="1">
            <a:off x="3429000" y="3867204"/>
            <a:ext cx="26443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4" idx="0"/>
            <a:endCxn id="114" idx="2"/>
          </p:cNvCxnSpPr>
          <p:nvPr/>
        </p:nvCxnSpPr>
        <p:spPr>
          <a:xfrm flipV="1">
            <a:off x="4267200" y="3867204"/>
            <a:ext cx="1806198" cy="907152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27" idx="0"/>
            <a:endCxn id="114" idx="2"/>
          </p:cNvCxnSpPr>
          <p:nvPr/>
        </p:nvCxnSpPr>
        <p:spPr>
          <a:xfrm flipV="1">
            <a:off x="5105400" y="3867204"/>
            <a:ext cx="9679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9" idx="0"/>
            <a:endCxn id="114" idx="2"/>
          </p:cNvCxnSpPr>
          <p:nvPr/>
        </p:nvCxnSpPr>
        <p:spPr>
          <a:xfrm flipV="1">
            <a:off x="5943600" y="3867204"/>
            <a:ext cx="129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35" idx="0"/>
            <a:endCxn id="114" idx="2"/>
          </p:cNvCxnSpPr>
          <p:nvPr/>
        </p:nvCxnSpPr>
        <p:spPr>
          <a:xfrm flipH="1" flipV="1">
            <a:off x="6073398" y="3867204"/>
            <a:ext cx="7084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17" idx="0"/>
            <a:endCxn id="114" idx="2"/>
          </p:cNvCxnSpPr>
          <p:nvPr/>
        </p:nvCxnSpPr>
        <p:spPr>
          <a:xfrm flipH="1" flipV="1">
            <a:off x="6073398" y="3867204"/>
            <a:ext cx="15466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601093" y="3419186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601093" y="3330575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4"/>
          <a:stretch/>
        </p:blipFill>
        <p:spPr>
          <a:xfrm>
            <a:off x="1541970" y="979714"/>
            <a:ext cx="5608617" cy="4220745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5181600"/>
            <a:ext cx="8412604" cy="868363"/>
          </a:xfrm>
        </p:spPr>
        <p:txBody>
          <a:bodyPr/>
          <a:lstStyle/>
          <a:p>
            <a:r>
              <a:rPr lang="en-US" dirty="0" smtClean="0"/>
              <a:t>Nearly flat (needs to reach 120-200 masters)</a:t>
            </a:r>
          </a:p>
          <a:p>
            <a:r>
              <a:rPr lang="en-US" dirty="0" smtClean="0"/>
              <a:t>Expect faster: out of memory bandwidth (old servers)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143000"/>
            <a:ext cx="1197764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633B13"/>
                </a:solidFill>
              </a:rPr>
              <a:t>6</a:t>
            </a:r>
            <a:r>
              <a:rPr lang="en-US" dirty="0" smtClean="0">
                <a:solidFill>
                  <a:srgbClr val="633B13"/>
                </a:solidFill>
              </a:rPr>
              <a:t> masters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12 SSDs</a:t>
            </a:r>
          </a:p>
          <a:p>
            <a:pPr algn="l"/>
            <a:r>
              <a:rPr lang="en-US" dirty="0">
                <a:solidFill>
                  <a:srgbClr val="633B13"/>
                </a:solidFill>
              </a:rPr>
              <a:t>3</a:t>
            </a:r>
            <a:r>
              <a:rPr lang="en-US" dirty="0" smtClean="0">
                <a:solidFill>
                  <a:srgbClr val="633B13"/>
                </a:solidFill>
              </a:rPr>
              <a:t> </a:t>
            </a:r>
            <a:r>
              <a:rPr lang="en-US" dirty="0">
                <a:solidFill>
                  <a:srgbClr val="633B13"/>
                </a:solidFill>
              </a:rPr>
              <a:t>G</a:t>
            </a:r>
            <a:r>
              <a:rPr lang="en-US" dirty="0" smtClean="0">
                <a:solidFill>
                  <a:srgbClr val="633B13"/>
                </a:solidFill>
              </a:rPr>
              <a:t>B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55145" y="1678632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  <a:endCxn id="2" idx="3"/>
          </p:cNvCxnSpPr>
          <p:nvPr/>
        </p:nvCxnSpPr>
        <p:spPr>
          <a:xfrm flipH="1" flipV="1">
            <a:off x="1350164" y="1604665"/>
            <a:ext cx="1504981" cy="150167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553200" y="1371600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2" idx="1"/>
            <a:endCxn id="16" idx="5"/>
          </p:cNvCxnSpPr>
          <p:nvPr/>
        </p:nvCxnSpPr>
        <p:spPr>
          <a:xfrm flipH="1" flipV="1">
            <a:off x="6683282" y="1501682"/>
            <a:ext cx="784318" cy="102983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7600" y="1143000"/>
            <a:ext cx="1326004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633B13"/>
                </a:solidFill>
              </a:rPr>
              <a:t>8</a:t>
            </a:r>
            <a:r>
              <a:rPr lang="en-US" dirty="0" smtClean="0">
                <a:solidFill>
                  <a:srgbClr val="633B13"/>
                </a:solidFill>
              </a:rPr>
              <a:t>0 masters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160 SSDs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40 GB</a:t>
            </a:r>
            <a:endParaRPr lang="en-US" dirty="0">
              <a:solidFill>
                <a:srgbClr val="633B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RAMCloud goals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Harness full performance potential of DRAM-based storage</a:t>
            </a:r>
          </a:p>
          <a:p>
            <a:pPr lvl="1"/>
            <a:r>
              <a:rPr lang="en-US" dirty="0" smtClean="0"/>
              <a:t>Enable new applications: intensive manipulation of big data</a:t>
            </a:r>
          </a:p>
          <a:p>
            <a:r>
              <a:rPr lang="en-US" dirty="0"/>
              <a:t>Achieved low </a:t>
            </a:r>
            <a:r>
              <a:rPr lang="en-US" dirty="0">
                <a:solidFill>
                  <a:schemeClr val="accent4"/>
                </a:solidFill>
              </a:rPr>
              <a:t>latency</a:t>
            </a:r>
            <a:r>
              <a:rPr lang="en-US" dirty="0"/>
              <a:t> (at small scale)</a:t>
            </a:r>
          </a:p>
          <a:p>
            <a:r>
              <a:rPr lang="en-US" dirty="0"/>
              <a:t>Not yet at large </a:t>
            </a:r>
            <a:r>
              <a:rPr lang="en-US" dirty="0">
                <a:solidFill>
                  <a:schemeClr val="accent4"/>
                </a:solidFill>
              </a:rPr>
              <a:t>scale</a:t>
            </a:r>
            <a:r>
              <a:rPr lang="en-US" dirty="0"/>
              <a:t> (but scalability encouraging)</a:t>
            </a:r>
          </a:p>
          <a:p>
            <a:r>
              <a:rPr lang="en-US" dirty="0" smtClean="0"/>
              <a:t>Fast </a:t>
            </a:r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Recovered 40GB in &lt; 2 seconds; more with larger clusters</a:t>
            </a:r>
          </a:p>
          <a:p>
            <a:pPr lvl="1"/>
            <a:r>
              <a:rPr lang="en-US" dirty="0" smtClean="0"/>
              <a:t>Durable + available DRAM storage for the cost of volatile cache</a:t>
            </a:r>
          </a:p>
          <a:p>
            <a:r>
              <a:rPr lang="en-US" dirty="0" smtClean="0"/>
              <a:t>Looking </a:t>
            </a:r>
            <a:r>
              <a:rPr lang="en-US" dirty="0" smtClean="0"/>
              <a:t>for users!</a:t>
            </a:r>
            <a:endParaRPr lang="en-US" dirty="0"/>
          </a:p>
          <a:p>
            <a:r>
              <a:rPr lang="en-US" dirty="0" smtClean="0">
                <a:hlinkClick r:id="rId2"/>
              </a:rPr>
              <a:t>http://ramcloud.stanford.edu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code, </a:t>
            </a:r>
            <a:r>
              <a:rPr lang="en-US" dirty="0" smtClean="0"/>
              <a:t>papers</a:t>
            </a:r>
          </a:p>
          <a:p>
            <a:pPr marL="0" indent="0" algn="r">
              <a:buNone/>
            </a:pPr>
            <a:r>
              <a:rPr lang="en-US" b="0" dirty="0" smtClean="0">
                <a:solidFill>
                  <a:schemeClr val="bg2"/>
                </a:solidFill>
              </a:rPr>
              <a:t>Diego </a:t>
            </a:r>
            <a:r>
              <a:rPr lang="en-US" b="0" dirty="0" err="1" smtClean="0">
                <a:solidFill>
                  <a:schemeClr val="bg2"/>
                </a:solidFill>
              </a:rPr>
              <a:t>Ongaro</a:t>
            </a:r>
            <a:r>
              <a:rPr lang="en-US" b="0" dirty="0" smtClean="0">
                <a:solidFill>
                  <a:schemeClr val="bg2"/>
                </a:solidFill>
              </a:rPr>
              <a:t>, @</a:t>
            </a:r>
            <a:r>
              <a:rPr lang="en-US" b="0" dirty="0" err="1">
                <a:solidFill>
                  <a:schemeClr val="bg2"/>
                </a:solidFill>
              </a:rPr>
              <a:t>ongardie</a:t>
            </a:r>
            <a:endParaRPr lang="en-US" b="0" dirty="0">
              <a:solidFill>
                <a:schemeClr val="bg2"/>
              </a:solidFill>
            </a:endParaRP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118" name="Content Placeholder 11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953000" cy="5059363"/>
          </a:xfrm>
        </p:spPr>
        <p:txBody>
          <a:bodyPr/>
          <a:lstStyle/>
          <a:p>
            <a:r>
              <a:rPr lang="en-US" dirty="0" smtClean="0"/>
              <a:t>DRAM usage specialized/limited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Clumsy</a:t>
            </a:r>
            <a:r>
              <a:rPr lang="en-US" dirty="0" smtClean="0"/>
              <a:t> (consistency with backing store)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Lost performance </a:t>
            </a:r>
            <a:r>
              <a:rPr lang="en-US" dirty="0" smtClean="0"/>
              <a:t>(cache misses, backing store)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4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Harness full performance potential of large-scale DRAM storage:</a:t>
            </a:r>
          </a:p>
          <a:p>
            <a:r>
              <a:rPr lang="en-US" dirty="0" smtClean="0"/>
              <a:t>General-purpose storage system</a:t>
            </a:r>
          </a:p>
          <a:p>
            <a:r>
              <a:rPr lang="en-US" dirty="0" smtClean="0"/>
              <a:t>All data always in DRAM (no cache misses)</a:t>
            </a:r>
          </a:p>
          <a:p>
            <a:r>
              <a:rPr lang="en-US" dirty="0" smtClean="0"/>
              <a:t>Durable and available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5-10µs remote access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April 2014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78A2BBF9-C7E3-4673-BA52-A5C599CC98BA}" type="slidenum">
              <a:rPr lang="en-US">
                <a:solidFill>
                  <a:schemeClr val="bg2"/>
                </a:solidFill>
              </a:rPr>
              <a:pPr eaLnBrk="1" hangingPunct="1"/>
              <a:t>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8197" name="AutoShape 2"/>
          <p:cNvSpPr>
            <a:spLocks noChangeArrowheads="1"/>
          </p:cNvSpPr>
          <p:nvPr/>
        </p:nvSpPr>
        <p:spPr bwMode="auto">
          <a:xfrm>
            <a:off x="4191000" y="1371600"/>
            <a:ext cx="4572000" cy="236220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3"/>
          <p:cNvSpPr>
            <a:spLocks noChangeArrowheads="1"/>
          </p:cNvSpPr>
          <p:nvPr/>
        </p:nvSpPr>
        <p:spPr bwMode="auto">
          <a:xfrm>
            <a:off x="7239000" y="17335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4"/>
          <p:cNvSpPr>
            <a:spLocks noChangeArrowheads="1"/>
          </p:cNvSpPr>
          <p:nvPr/>
        </p:nvSpPr>
        <p:spPr bwMode="auto">
          <a:xfrm>
            <a:off x="7162800" y="16573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5"/>
          <p:cNvSpPr>
            <a:spLocks noChangeArrowheads="1"/>
          </p:cNvSpPr>
          <p:nvPr/>
        </p:nvSpPr>
        <p:spPr bwMode="auto">
          <a:xfrm>
            <a:off x="4724400" y="17335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AutoShape 6"/>
          <p:cNvSpPr>
            <a:spLocks noChangeArrowheads="1"/>
          </p:cNvSpPr>
          <p:nvPr/>
        </p:nvSpPr>
        <p:spPr bwMode="auto">
          <a:xfrm>
            <a:off x="4648200" y="16573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Why Does Latency Matter?</a:t>
            </a:r>
          </a:p>
        </p:txBody>
      </p:sp>
      <p:sp>
        <p:nvSpPr>
          <p:cNvPr id="820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pPr eaLnBrk="1" hangingPunct="1"/>
            <a:r>
              <a:rPr lang="en-US" dirty="0" smtClean="0"/>
              <a:t>Large-scale apps struggle with high latency</a:t>
            </a:r>
          </a:p>
          <a:p>
            <a:pPr lvl="1" eaLnBrk="1" hangingPunct="1"/>
            <a:r>
              <a:rPr lang="en-US" dirty="0" smtClean="0"/>
              <a:t>Random access data rate has not scaled!</a:t>
            </a:r>
          </a:p>
          <a:p>
            <a:pPr lvl="1" eaLnBrk="1" hangingPunct="1"/>
            <a:r>
              <a:rPr lang="en-US" dirty="0" smtClean="0"/>
              <a:t>Facebook: can only make 100-150 internal requests per page</a:t>
            </a:r>
          </a:p>
        </p:txBody>
      </p:sp>
      <p:sp>
        <p:nvSpPr>
          <p:cNvPr id="8204" name="AutoShape 9"/>
          <p:cNvSpPr>
            <a:spLocks noChangeArrowheads="1"/>
          </p:cNvSpPr>
          <p:nvPr/>
        </p:nvSpPr>
        <p:spPr bwMode="auto">
          <a:xfrm>
            <a:off x="838200" y="1504950"/>
            <a:ext cx="2362200" cy="207645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25400">
            <a:solidFill>
              <a:srgbClr val="4974CB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1143000" y="188595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UI</a:t>
            </a: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1143000" y="2343150"/>
            <a:ext cx="762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App.</a:t>
            </a:r>
            <a:br>
              <a:rPr lang="en-US"/>
            </a:br>
            <a:r>
              <a:rPr lang="en-US"/>
              <a:t>Logic</a:t>
            </a:r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25908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2743200" y="19621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H="1">
            <a:off x="24384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>
            <a:off x="27432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>
            <a:off x="24384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27432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23622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23622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0"/>
          <p:cNvSpPr>
            <a:spLocks noChangeShapeType="1"/>
          </p:cNvSpPr>
          <p:nvPr/>
        </p:nvSpPr>
        <p:spPr bwMode="auto">
          <a:xfrm>
            <a:off x="24384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1"/>
          <p:cNvSpPr>
            <a:spLocks noChangeShapeType="1"/>
          </p:cNvSpPr>
          <p:nvPr/>
        </p:nvSpPr>
        <p:spPr bwMode="auto">
          <a:xfrm>
            <a:off x="24384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 flipH="1">
            <a:off x="22860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 flipH="1">
            <a:off x="2438400" y="22669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4"/>
          <p:cNvSpPr>
            <a:spLocks noChangeShapeType="1"/>
          </p:cNvSpPr>
          <p:nvPr/>
        </p:nvSpPr>
        <p:spPr bwMode="auto">
          <a:xfrm>
            <a:off x="2590800" y="2266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5"/>
          <p:cNvSpPr>
            <a:spLocks noChangeShapeType="1"/>
          </p:cNvSpPr>
          <p:nvPr/>
        </p:nvSpPr>
        <p:spPr bwMode="auto">
          <a:xfrm>
            <a:off x="27432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6"/>
          <p:cNvSpPr>
            <a:spLocks noChangeShapeType="1"/>
          </p:cNvSpPr>
          <p:nvPr/>
        </p:nvSpPr>
        <p:spPr bwMode="auto">
          <a:xfrm>
            <a:off x="25146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27"/>
          <p:cNvSpPr>
            <a:spLocks noChangeShapeType="1"/>
          </p:cNvSpPr>
          <p:nvPr/>
        </p:nvSpPr>
        <p:spPr bwMode="auto">
          <a:xfrm>
            <a:off x="23622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28"/>
          <p:cNvSpPr>
            <a:spLocks noChangeShapeType="1"/>
          </p:cNvSpPr>
          <p:nvPr/>
        </p:nvSpPr>
        <p:spPr bwMode="auto">
          <a:xfrm>
            <a:off x="26670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29"/>
          <p:cNvSpPr>
            <a:spLocks noChangeShapeType="1"/>
          </p:cNvSpPr>
          <p:nvPr/>
        </p:nvSpPr>
        <p:spPr bwMode="auto">
          <a:xfrm>
            <a:off x="26670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30"/>
          <p:cNvSpPr>
            <a:spLocks noChangeShapeType="1"/>
          </p:cNvSpPr>
          <p:nvPr/>
        </p:nvSpPr>
        <p:spPr bwMode="auto">
          <a:xfrm>
            <a:off x="28194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31"/>
          <p:cNvSpPr>
            <a:spLocks noChangeShapeType="1"/>
          </p:cNvSpPr>
          <p:nvPr/>
        </p:nvSpPr>
        <p:spPr bwMode="auto">
          <a:xfrm>
            <a:off x="26670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2"/>
          <p:cNvSpPr>
            <a:spLocks noChangeShapeType="1"/>
          </p:cNvSpPr>
          <p:nvPr/>
        </p:nvSpPr>
        <p:spPr bwMode="auto">
          <a:xfrm>
            <a:off x="26670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3"/>
          <p:cNvSpPr>
            <a:spLocks noChangeShapeType="1"/>
          </p:cNvSpPr>
          <p:nvPr/>
        </p:nvSpPr>
        <p:spPr bwMode="auto">
          <a:xfrm>
            <a:off x="26670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4"/>
          <p:cNvSpPr>
            <a:spLocks noChangeShapeType="1"/>
          </p:cNvSpPr>
          <p:nvPr/>
        </p:nvSpPr>
        <p:spPr bwMode="auto">
          <a:xfrm>
            <a:off x="28194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5"/>
          <p:cNvSpPr>
            <a:spLocks noChangeShapeType="1"/>
          </p:cNvSpPr>
          <p:nvPr/>
        </p:nvSpPr>
        <p:spPr bwMode="auto">
          <a:xfrm>
            <a:off x="25146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6"/>
          <p:cNvSpPr>
            <a:spLocks noChangeShapeType="1"/>
          </p:cNvSpPr>
          <p:nvPr/>
        </p:nvSpPr>
        <p:spPr bwMode="auto">
          <a:xfrm>
            <a:off x="23622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37"/>
          <p:cNvSpPr>
            <a:spLocks noChangeShapeType="1"/>
          </p:cNvSpPr>
          <p:nvPr/>
        </p:nvSpPr>
        <p:spPr bwMode="auto">
          <a:xfrm>
            <a:off x="25146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38"/>
          <p:cNvSpPr>
            <a:spLocks noChangeShapeType="1"/>
          </p:cNvSpPr>
          <p:nvPr/>
        </p:nvSpPr>
        <p:spPr bwMode="auto">
          <a:xfrm>
            <a:off x="23622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39"/>
          <p:cNvSpPr>
            <a:spLocks noChangeShapeType="1"/>
          </p:cNvSpPr>
          <p:nvPr/>
        </p:nvSpPr>
        <p:spPr bwMode="auto">
          <a:xfrm>
            <a:off x="25146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40"/>
          <p:cNvSpPr>
            <a:spLocks noChangeShapeType="1"/>
          </p:cNvSpPr>
          <p:nvPr/>
        </p:nvSpPr>
        <p:spPr bwMode="auto">
          <a:xfrm>
            <a:off x="25146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Text Box 41"/>
          <p:cNvSpPr txBox="1">
            <a:spLocks noChangeArrowheads="1"/>
          </p:cNvSpPr>
          <p:nvPr/>
        </p:nvSpPr>
        <p:spPr bwMode="auto">
          <a:xfrm>
            <a:off x="2114550" y="2976563"/>
            <a:ext cx="9445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Data</a:t>
            </a:r>
            <a:br>
              <a:rPr lang="en-US" sz="1200" b="1"/>
            </a:br>
            <a:r>
              <a:rPr lang="en-US" sz="1200" b="1"/>
              <a:t>Structures</a:t>
            </a:r>
          </a:p>
        </p:txBody>
      </p:sp>
      <p:sp>
        <p:nvSpPr>
          <p:cNvPr id="8237" name="Text Box 42"/>
          <p:cNvSpPr txBox="1">
            <a:spLocks noChangeArrowheads="1"/>
          </p:cNvSpPr>
          <p:nvPr/>
        </p:nvSpPr>
        <p:spPr bwMode="auto">
          <a:xfrm>
            <a:off x="685800" y="99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Traditional Application</a:t>
            </a:r>
          </a:p>
        </p:txBody>
      </p:sp>
      <p:grpSp>
        <p:nvGrpSpPr>
          <p:cNvPr id="8238" name="Group 43"/>
          <p:cNvGrpSpPr>
            <a:grpSpLocks/>
          </p:cNvGrpSpPr>
          <p:nvPr/>
        </p:nvGrpSpPr>
        <p:grpSpPr bwMode="auto">
          <a:xfrm>
            <a:off x="4572000" y="1562100"/>
            <a:ext cx="1219200" cy="1695450"/>
            <a:chOff x="2880" y="948"/>
            <a:chExt cx="768" cy="1068"/>
          </a:xfrm>
        </p:grpSpPr>
        <p:sp>
          <p:nvSpPr>
            <p:cNvPr id="8275" name="AutoShape 44"/>
            <p:cNvSpPr>
              <a:spLocks noChangeArrowheads="1"/>
            </p:cNvSpPr>
            <p:nvPr/>
          </p:nvSpPr>
          <p:spPr bwMode="auto">
            <a:xfrm>
              <a:off x="2880" y="948"/>
              <a:ext cx="768" cy="1068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Rectangle 45"/>
            <p:cNvSpPr>
              <a:spLocks noChangeArrowheads="1"/>
            </p:cNvSpPr>
            <p:nvPr/>
          </p:nvSpPr>
          <p:spPr bwMode="auto">
            <a:xfrm>
              <a:off x="3024" y="1152"/>
              <a:ext cx="48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UI</a:t>
              </a:r>
            </a:p>
          </p:txBody>
        </p:sp>
        <p:sp>
          <p:nvSpPr>
            <p:cNvPr id="8277" name="Rectangle 46"/>
            <p:cNvSpPr>
              <a:spLocks noChangeArrowheads="1"/>
            </p:cNvSpPr>
            <p:nvPr/>
          </p:nvSpPr>
          <p:spPr bwMode="auto">
            <a:xfrm>
              <a:off x="3024" y="1440"/>
              <a:ext cx="480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App.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Logic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086600" y="1562100"/>
            <a:ext cx="1143000" cy="1695450"/>
            <a:chOff x="7086600" y="1562100"/>
            <a:chExt cx="1143000" cy="1695450"/>
          </a:xfrm>
        </p:grpSpPr>
        <p:sp>
          <p:nvSpPr>
            <p:cNvPr id="8248" name="AutoShape 48"/>
            <p:cNvSpPr>
              <a:spLocks noChangeArrowheads="1"/>
            </p:cNvSpPr>
            <p:nvPr/>
          </p:nvSpPr>
          <p:spPr bwMode="auto">
            <a:xfrm>
              <a:off x="7086600" y="1562100"/>
              <a:ext cx="1143000" cy="169545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49" name="Group 49"/>
            <p:cNvGrpSpPr>
              <a:grpSpLocks noChangeAspect="1"/>
            </p:cNvGrpSpPr>
            <p:nvPr/>
          </p:nvGrpSpPr>
          <p:grpSpPr bwMode="auto">
            <a:xfrm>
              <a:off x="7239000" y="1660525"/>
              <a:ext cx="838200" cy="381000"/>
              <a:chOff x="4224" y="1008"/>
              <a:chExt cx="1056" cy="480"/>
            </a:xfrm>
          </p:grpSpPr>
          <p:sp>
            <p:nvSpPr>
              <p:cNvPr id="8267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056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Line 51"/>
              <p:cNvSpPr>
                <a:spLocks noChangeAspect="1" noChangeShapeType="1"/>
              </p:cNvSpPr>
              <p:nvPr/>
            </p:nvSpPr>
            <p:spPr bwMode="auto">
              <a:xfrm>
                <a:off x="4608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Line 52"/>
              <p:cNvSpPr>
                <a:spLocks noChangeAspect="1" noChangeShapeType="1"/>
              </p:cNvSpPr>
              <p:nvPr/>
            </p:nvSpPr>
            <p:spPr bwMode="auto">
              <a:xfrm>
                <a:off x="475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53"/>
              <p:cNvSpPr>
                <a:spLocks noChangeAspect="1" noChangeShapeType="1"/>
              </p:cNvSpPr>
              <p:nvPr/>
            </p:nvSpPr>
            <p:spPr bwMode="auto">
              <a:xfrm>
                <a:off x="499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Line 54"/>
              <p:cNvSpPr>
                <a:spLocks noChangeAspect="1" noChangeShapeType="1"/>
              </p:cNvSpPr>
              <p:nvPr/>
            </p:nvSpPr>
            <p:spPr bwMode="auto">
              <a:xfrm>
                <a:off x="4224" y="110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Line 55"/>
              <p:cNvSpPr>
                <a:spLocks noChangeAspect="1" noChangeShapeType="1"/>
              </p:cNvSpPr>
              <p:nvPr/>
            </p:nvSpPr>
            <p:spPr bwMode="auto">
              <a:xfrm>
                <a:off x="4224" y="1200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Line 56"/>
              <p:cNvSpPr>
                <a:spLocks noChangeAspect="1" noChangeShapeType="1"/>
              </p:cNvSpPr>
              <p:nvPr/>
            </p:nvSpPr>
            <p:spPr bwMode="auto">
              <a:xfrm>
                <a:off x="4224" y="1296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4" name="Line 57"/>
              <p:cNvSpPr>
                <a:spLocks noChangeAspect="1" noChangeShapeType="1"/>
              </p:cNvSpPr>
              <p:nvPr/>
            </p:nvSpPr>
            <p:spPr bwMode="auto">
              <a:xfrm>
                <a:off x="4224" y="1392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50" name="Group 58"/>
            <p:cNvGrpSpPr>
              <a:grpSpLocks noChangeAspect="1"/>
            </p:cNvGrpSpPr>
            <p:nvPr/>
          </p:nvGrpSpPr>
          <p:grpSpPr bwMode="auto">
            <a:xfrm>
              <a:off x="7505700" y="2133600"/>
              <a:ext cx="304800" cy="533400"/>
              <a:chOff x="4224" y="1824"/>
              <a:chExt cx="384" cy="672"/>
            </a:xfrm>
          </p:grpSpPr>
          <p:sp>
            <p:nvSpPr>
              <p:cNvPr id="8259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224" y="1824"/>
                <a:ext cx="384" cy="6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Line 60"/>
              <p:cNvSpPr>
                <a:spLocks noChangeAspect="1" noChangeShapeType="1"/>
              </p:cNvSpPr>
              <p:nvPr/>
            </p:nvSpPr>
            <p:spPr bwMode="auto">
              <a:xfrm>
                <a:off x="4416" y="1824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Line 61"/>
              <p:cNvSpPr>
                <a:spLocks noChangeAspect="1" noChangeShapeType="1"/>
              </p:cNvSpPr>
              <p:nvPr/>
            </p:nvSpPr>
            <p:spPr bwMode="auto">
              <a:xfrm>
                <a:off x="4224" y="192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Line 62"/>
              <p:cNvSpPr>
                <a:spLocks noChangeAspect="1" noChangeShapeType="1"/>
              </p:cNvSpPr>
              <p:nvPr/>
            </p:nvSpPr>
            <p:spPr bwMode="auto">
              <a:xfrm>
                <a:off x="4224" y="2016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Line 63"/>
              <p:cNvSpPr>
                <a:spLocks noChangeAspect="1" noChangeShapeType="1"/>
              </p:cNvSpPr>
              <p:nvPr/>
            </p:nvSpPr>
            <p:spPr bwMode="auto">
              <a:xfrm>
                <a:off x="4224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Line 64"/>
              <p:cNvSpPr>
                <a:spLocks noChangeAspect="1" noChangeShapeType="1"/>
              </p:cNvSpPr>
              <p:nvPr/>
            </p:nvSpPr>
            <p:spPr bwMode="auto">
              <a:xfrm>
                <a:off x="422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Line 65"/>
              <p:cNvSpPr>
                <a:spLocks noChangeAspect="1" noChangeShapeType="1"/>
              </p:cNvSpPr>
              <p:nvPr/>
            </p:nvSpPr>
            <p:spPr bwMode="auto">
              <a:xfrm>
                <a:off x="4224" y="230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Line 66"/>
              <p:cNvSpPr>
                <a:spLocks noChangeAspect="1" noChangeShapeType="1"/>
              </p:cNvSpPr>
              <p:nvPr/>
            </p:nvSpPr>
            <p:spPr bwMode="auto">
              <a:xfrm>
                <a:off x="4224" y="240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51" name="Group 67"/>
            <p:cNvGrpSpPr>
              <a:grpSpLocks noChangeAspect="1"/>
            </p:cNvGrpSpPr>
            <p:nvPr/>
          </p:nvGrpSpPr>
          <p:grpSpPr bwMode="auto">
            <a:xfrm>
              <a:off x="7372350" y="2763838"/>
              <a:ext cx="571500" cy="381000"/>
              <a:chOff x="4080" y="2592"/>
              <a:chExt cx="720" cy="480"/>
            </a:xfrm>
          </p:grpSpPr>
          <p:sp>
            <p:nvSpPr>
              <p:cNvPr id="8252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80" y="2592"/>
                <a:ext cx="720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69"/>
              <p:cNvSpPr>
                <a:spLocks noChangeAspect="1" noChangeShapeType="1"/>
              </p:cNvSpPr>
              <p:nvPr/>
            </p:nvSpPr>
            <p:spPr bwMode="auto">
              <a:xfrm>
                <a:off x="432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Line 70"/>
              <p:cNvSpPr>
                <a:spLocks noChangeAspect="1" noChangeShapeType="1"/>
              </p:cNvSpPr>
              <p:nvPr/>
            </p:nvSpPr>
            <p:spPr bwMode="auto">
              <a:xfrm>
                <a:off x="456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Line 71"/>
              <p:cNvSpPr>
                <a:spLocks noChangeAspect="1" noChangeShapeType="1"/>
              </p:cNvSpPr>
              <p:nvPr/>
            </p:nvSpPr>
            <p:spPr bwMode="auto">
              <a:xfrm>
                <a:off x="4080" y="2688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Line 72"/>
              <p:cNvSpPr>
                <a:spLocks noChangeAspect="1" noChangeShapeType="1"/>
              </p:cNvSpPr>
              <p:nvPr/>
            </p:nvSpPr>
            <p:spPr bwMode="auto">
              <a:xfrm>
                <a:off x="4080" y="278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Line 73"/>
              <p:cNvSpPr>
                <a:spLocks noChangeAspect="1" noChangeShapeType="1"/>
              </p:cNvSpPr>
              <p:nvPr/>
            </p:nvSpPr>
            <p:spPr bwMode="auto">
              <a:xfrm>
                <a:off x="4080" y="288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Line 74"/>
              <p:cNvSpPr>
                <a:spLocks noChangeAspect="1" noChangeShapeType="1"/>
              </p:cNvSpPr>
              <p:nvPr/>
            </p:nvSpPr>
            <p:spPr bwMode="auto">
              <a:xfrm>
                <a:off x="4080" y="297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40" name="Text Box 75"/>
          <p:cNvSpPr txBox="1">
            <a:spLocks noChangeArrowheads="1"/>
          </p:cNvSpPr>
          <p:nvPr/>
        </p:nvSpPr>
        <p:spPr bwMode="auto">
          <a:xfrm rot="-5400000">
            <a:off x="3405187" y="2306638"/>
            <a:ext cx="206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Application Servers</a:t>
            </a:r>
          </a:p>
        </p:txBody>
      </p:sp>
      <p:sp>
        <p:nvSpPr>
          <p:cNvPr id="8241" name="Text Box 76"/>
          <p:cNvSpPr txBox="1">
            <a:spLocks noChangeArrowheads="1"/>
          </p:cNvSpPr>
          <p:nvPr/>
        </p:nvSpPr>
        <p:spPr bwMode="auto">
          <a:xfrm rot="5400000">
            <a:off x="7566025" y="2365375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Storage Servers</a:t>
            </a:r>
          </a:p>
        </p:txBody>
      </p:sp>
      <p:sp>
        <p:nvSpPr>
          <p:cNvPr id="8242" name="AutoShape 77"/>
          <p:cNvSpPr>
            <a:spLocks noChangeArrowheads="1"/>
          </p:cNvSpPr>
          <p:nvPr/>
        </p:nvSpPr>
        <p:spPr bwMode="auto">
          <a:xfrm>
            <a:off x="6019800" y="2266950"/>
            <a:ext cx="990600" cy="5334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Text Box 78"/>
          <p:cNvSpPr txBox="1">
            <a:spLocks noChangeArrowheads="1"/>
          </p:cNvSpPr>
          <p:nvPr/>
        </p:nvSpPr>
        <p:spPr bwMode="auto">
          <a:xfrm>
            <a:off x="5264150" y="990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Web Application</a:t>
            </a:r>
          </a:p>
        </p:txBody>
      </p:sp>
      <p:sp>
        <p:nvSpPr>
          <p:cNvPr id="8244" name="Text Box 79"/>
          <p:cNvSpPr txBox="1">
            <a:spLocks noChangeArrowheads="1"/>
          </p:cNvSpPr>
          <p:nvPr/>
        </p:nvSpPr>
        <p:spPr bwMode="auto">
          <a:xfrm>
            <a:off x="914400" y="3810000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>
                <a:solidFill>
                  <a:schemeClr val="folHlink"/>
                </a:solidFill>
              </a:rPr>
              <a:t>&lt;&lt; 1</a:t>
            </a:r>
            <a:r>
              <a:rPr lang="en-US" sz="2400" b="1">
                <a:solidFill>
                  <a:schemeClr val="folHlink"/>
                </a:solidFill>
                <a:cs typeface="Arial" charset="0"/>
              </a:rPr>
              <a:t>µs latency</a:t>
            </a:r>
          </a:p>
        </p:txBody>
      </p:sp>
      <p:sp>
        <p:nvSpPr>
          <p:cNvPr id="8245" name="Text Box 80"/>
          <p:cNvSpPr txBox="1">
            <a:spLocks noChangeArrowheads="1"/>
          </p:cNvSpPr>
          <p:nvPr/>
        </p:nvSpPr>
        <p:spPr bwMode="auto">
          <a:xfrm>
            <a:off x="5181600" y="3810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folHlink"/>
                </a:solidFill>
              </a:rPr>
              <a:t>0.5-10ms</a:t>
            </a:r>
            <a:r>
              <a:rPr lang="en-US" sz="2400" b="1">
                <a:solidFill>
                  <a:schemeClr val="folHlink"/>
                </a:solidFill>
                <a:cs typeface="Arial" charset="0"/>
              </a:rPr>
              <a:t> latency</a:t>
            </a:r>
          </a:p>
        </p:txBody>
      </p:sp>
      <p:sp>
        <p:nvSpPr>
          <p:cNvPr id="8246" name="Text Box 81"/>
          <p:cNvSpPr txBox="1">
            <a:spLocks noChangeArrowheads="1"/>
          </p:cNvSpPr>
          <p:nvPr/>
        </p:nvSpPr>
        <p:spPr bwMode="auto">
          <a:xfrm>
            <a:off x="838200" y="3352800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  <p:sp>
        <p:nvSpPr>
          <p:cNvPr id="8247" name="Text Box 82"/>
          <p:cNvSpPr txBox="1">
            <a:spLocks noChangeArrowheads="1"/>
          </p:cNvSpPr>
          <p:nvPr/>
        </p:nvSpPr>
        <p:spPr bwMode="auto">
          <a:xfrm>
            <a:off x="4191000" y="3505200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</p:spTree>
    <p:extLst>
      <p:ext uri="{BB962C8B-B14F-4D97-AF65-F5344CB8AC3E}">
        <p14:creationId xmlns:p14="http://schemas.microsoft.com/office/powerpoint/2010/main" val="14674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April 2014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4290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RAMCloud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Slide </a:t>
            </a:r>
            <a:fld id="{A0D462B0-4615-4364-B09C-054EB717BF2D}" type="slidenum">
              <a:rPr lang="en-US">
                <a:solidFill>
                  <a:schemeClr val="bg2"/>
                </a:solidFill>
              </a:rPr>
              <a:pPr eaLnBrk="1" hangingPunct="1"/>
              <a:t>5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2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Goal: Scale </a:t>
            </a:r>
            <a:r>
              <a:rPr lang="en-US" dirty="0" smtClean="0">
                <a:solidFill>
                  <a:schemeClr val="accent4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Latency</a:t>
            </a:r>
          </a:p>
        </p:txBody>
      </p:sp>
      <p:sp>
        <p:nvSpPr>
          <p:cNvPr id="1229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29600" cy="1997075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dirty="0" smtClean="0"/>
              <a:t>Enable new class of applications: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 smtClean="0"/>
              <a:t>Crowd-level collaboration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 smtClean="0"/>
              <a:t>Large-scale graph algorithms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 smtClean="0"/>
              <a:t>Real-time information-intensive applications</a:t>
            </a:r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685800" y="99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Traditional Application</a:t>
            </a:r>
          </a:p>
        </p:txBody>
      </p:sp>
      <p:sp>
        <p:nvSpPr>
          <p:cNvPr id="12339" name="Text Box 78"/>
          <p:cNvSpPr txBox="1">
            <a:spLocks noChangeArrowheads="1"/>
          </p:cNvSpPr>
          <p:nvPr/>
        </p:nvSpPr>
        <p:spPr bwMode="auto">
          <a:xfrm>
            <a:off x="5264150" y="990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Web Application</a:t>
            </a:r>
          </a:p>
        </p:txBody>
      </p:sp>
      <p:sp>
        <p:nvSpPr>
          <p:cNvPr id="12340" name="Text Box 79"/>
          <p:cNvSpPr txBox="1">
            <a:spLocks noChangeArrowheads="1"/>
          </p:cNvSpPr>
          <p:nvPr/>
        </p:nvSpPr>
        <p:spPr bwMode="auto">
          <a:xfrm>
            <a:off x="914400" y="3810000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 dirty="0">
                <a:solidFill>
                  <a:schemeClr val="accent4"/>
                </a:solidFill>
              </a:rPr>
              <a:t>&lt;&lt; 1</a:t>
            </a:r>
            <a:r>
              <a:rPr lang="en-US" sz="2400" b="1" dirty="0">
                <a:solidFill>
                  <a:schemeClr val="accent4"/>
                </a:solidFill>
                <a:cs typeface="Arial" charset="0"/>
              </a:rPr>
              <a:t>µs latency</a:t>
            </a:r>
          </a:p>
        </p:txBody>
      </p:sp>
      <p:sp>
        <p:nvSpPr>
          <p:cNvPr id="12341" name="Text Box 80"/>
          <p:cNvSpPr txBox="1">
            <a:spLocks noChangeArrowheads="1"/>
          </p:cNvSpPr>
          <p:nvPr/>
        </p:nvSpPr>
        <p:spPr bwMode="auto">
          <a:xfrm>
            <a:off x="5181600" y="380682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accent4"/>
                </a:solidFill>
              </a:rPr>
              <a:t>0.5-10ms</a:t>
            </a:r>
            <a:r>
              <a:rPr lang="en-US" sz="2400" b="1">
                <a:solidFill>
                  <a:schemeClr val="accent4"/>
                </a:solidFill>
                <a:cs typeface="Arial" charset="0"/>
              </a:rPr>
              <a:t> latency</a:t>
            </a:r>
          </a:p>
        </p:txBody>
      </p:sp>
      <p:sp>
        <p:nvSpPr>
          <p:cNvPr id="12344" name="Text Box 83"/>
          <p:cNvSpPr txBox="1">
            <a:spLocks noChangeArrowheads="1"/>
          </p:cNvSpPr>
          <p:nvPr/>
        </p:nvSpPr>
        <p:spPr bwMode="auto">
          <a:xfrm>
            <a:off x="5300751" y="4191000"/>
            <a:ext cx="9666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tx2"/>
                </a:solidFill>
              </a:rPr>
              <a:t>5-10µs</a:t>
            </a:r>
          </a:p>
        </p:txBody>
      </p:sp>
      <p:sp>
        <p:nvSpPr>
          <p:cNvPr id="12345" name="Line 84"/>
          <p:cNvSpPr>
            <a:spLocks noChangeShapeType="1"/>
          </p:cNvSpPr>
          <p:nvPr/>
        </p:nvSpPr>
        <p:spPr bwMode="auto">
          <a:xfrm>
            <a:off x="5257800" y="40386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AutoShape 2"/>
          <p:cNvSpPr>
            <a:spLocks noChangeArrowheads="1"/>
          </p:cNvSpPr>
          <p:nvPr/>
        </p:nvSpPr>
        <p:spPr bwMode="auto">
          <a:xfrm>
            <a:off x="4191000" y="1371600"/>
            <a:ext cx="4572000" cy="236220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7239000" y="17335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AutoShape 4"/>
          <p:cNvSpPr>
            <a:spLocks noChangeArrowheads="1"/>
          </p:cNvSpPr>
          <p:nvPr/>
        </p:nvSpPr>
        <p:spPr bwMode="auto">
          <a:xfrm>
            <a:off x="7162800" y="1657350"/>
            <a:ext cx="11430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4724400" y="17335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AutoShape 6"/>
          <p:cNvSpPr>
            <a:spLocks noChangeArrowheads="1"/>
          </p:cNvSpPr>
          <p:nvPr/>
        </p:nvSpPr>
        <p:spPr bwMode="auto">
          <a:xfrm>
            <a:off x="4648200" y="1657350"/>
            <a:ext cx="1219200" cy="167640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2540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" name="Group 43"/>
          <p:cNvGrpSpPr>
            <a:grpSpLocks/>
          </p:cNvGrpSpPr>
          <p:nvPr/>
        </p:nvGrpSpPr>
        <p:grpSpPr bwMode="auto">
          <a:xfrm>
            <a:off x="4572000" y="1562100"/>
            <a:ext cx="1219200" cy="1695450"/>
            <a:chOff x="2880" y="948"/>
            <a:chExt cx="768" cy="1068"/>
          </a:xfrm>
        </p:grpSpPr>
        <p:sp>
          <p:nvSpPr>
            <p:cNvPr id="94" name="AutoShape 44"/>
            <p:cNvSpPr>
              <a:spLocks noChangeArrowheads="1"/>
            </p:cNvSpPr>
            <p:nvPr/>
          </p:nvSpPr>
          <p:spPr bwMode="auto">
            <a:xfrm>
              <a:off x="2880" y="948"/>
              <a:ext cx="768" cy="1068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3024" y="1152"/>
              <a:ext cx="48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UI</a:t>
              </a:r>
            </a:p>
          </p:txBody>
        </p:sp>
        <p:sp>
          <p:nvSpPr>
            <p:cNvPr id="96" name="Rectangle 46"/>
            <p:cNvSpPr>
              <a:spLocks noChangeArrowheads="1"/>
            </p:cNvSpPr>
            <p:nvPr/>
          </p:nvSpPr>
          <p:spPr bwMode="auto">
            <a:xfrm>
              <a:off x="3024" y="1440"/>
              <a:ext cx="480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App.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Logic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86600" y="1562100"/>
            <a:ext cx="1143000" cy="1695450"/>
            <a:chOff x="7086600" y="1562100"/>
            <a:chExt cx="1143000" cy="1695450"/>
          </a:xfrm>
        </p:grpSpPr>
        <p:sp>
          <p:nvSpPr>
            <p:cNvPr id="98" name="AutoShape 48"/>
            <p:cNvSpPr>
              <a:spLocks noChangeArrowheads="1"/>
            </p:cNvSpPr>
            <p:nvPr/>
          </p:nvSpPr>
          <p:spPr bwMode="auto">
            <a:xfrm>
              <a:off x="7086600" y="1562100"/>
              <a:ext cx="1143000" cy="169545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2540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9" name="Group 49"/>
            <p:cNvGrpSpPr>
              <a:grpSpLocks noChangeAspect="1"/>
            </p:cNvGrpSpPr>
            <p:nvPr/>
          </p:nvGrpSpPr>
          <p:grpSpPr bwMode="auto">
            <a:xfrm>
              <a:off x="7239000" y="1660525"/>
              <a:ext cx="838200" cy="381000"/>
              <a:chOff x="4224" y="1008"/>
              <a:chExt cx="1056" cy="480"/>
            </a:xfrm>
          </p:grpSpPr>
          <p:sp>
            <p:nvSpPr>
              <p:cNvPr id="117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056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51"/>
              <p:cNvSpPr>
                <a:spLocks noChangeAspect="1" noChangeShapeType="1"/>
              </p:cNvSpPr>
              <p:nvPr/>
            </p:nvSpPr>
            <p:spPr bwMode="auto">
              <a:xfrm>
                <a:off x="4608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52"/>
              <p:cNvSpPr>
                <a:spLocks noChangeAspect="1" noChangeShapeType="1"/>
              </p:cNvSpPr>
              <p:nvPr/>
            </p:nvSpPr>
            <p:spPr bwMode="auto">
              <a:xfrm>
                <a:off x="475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53"/>
              <p:cNvSpPr>
                <a:spLocks noChangeAspect="1" noChangeShapeType="1"/>
              </p:cNvSpPr>
              <p:nvPr/>
            </p:nvSpPr>
            <p:spPr bwMode="auto">
              <a:xfrm>
                <a:off x="4992" y="1008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54"/>
              <p:cNvSpPr>
                <a:spLocks noChangeAspect="1" noChangeShapeType="1"/>
              </p:cNvSpPr>
              <p:nvPr/>
            </p:nvSpPr>
            <p:spPr bwMode="auto">
              <a:xfrm>
                <a:off x="4224" y="1104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55"/>
              <p:cNvSpPr>
                <a:spLocks noChangeAspect="1" noChangeShapeType="1"/>
              </p:cNvSpPr>
              <p:nvPr/>
            </p:nvSpPr>
            <p:spPr bwMode="auto">
              <a:xfrm>
                <a:off x="4224" y="1200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56"/>
              <p:cNvSpPr>
                <a:spLocks noChangeAspect="1" noChangeShapeType="1"/>
              </p:cNvSpPr>
              <p:nvPr/>
            </p:nvSpPr>
            <p:spPr bwMode="auto">
              <a:xfrm>
                <a:off x="4224" y="1296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57"/>
              <p:cNvSpPr>
                <a:spLocks noChangeAspect="1" noChangeShapeType="1"/>
              </p:cNvSpPr>
              <p:nvPr/>
            </p:nvSpPr>
            <p:spPr bwMode="auto">
              <a:xfrm>
                <a:off x="4224" y="1392"/>
                <a:ext cx="10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" name="Group 58"/>
            <p:cNvGrpSpPr>
              <a:grpSpLocks noChangeAspect="1"/>
            </p:cNvGrpSpPr>
            <p:nvPr/>
          </p:nvGrpSpPr>
          <p:grpSpPr bwMode="auto">
            <a:xfrm>
              <a:off x="7505700" y="2133600"/>
              <a:ext cx="304800" cy="533400"/>
              <a:chOff x="4224" y="1824"/>
              <a:chExt cx="384" cy="672"/>
            </a:xfrm>
          </p:grpSpPr>
          <p:sp>
            <p:nvSpPr>
              <p:cNvPr id="109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224" y="1824"/>
                <a:ext cx="384" cy="6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60"/>
              <p:cNvSpPr>
                <a:spLocks noChangeAspect="1" noChangeShapeType="1"/>
              </p:cNvSpPr>
              <p:nvPr/>
            </p:nvSpPr>
            <p:spPr bwMode="auto">
              <a:xfrm>
                <a:off x="4416" y="1824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61"/>
              <p:cNvSpPr>
                <a:spLocks noChangeAspect="1" noChangeShapeType="1"/>
              </p:cNvSpPr>
              <p:nvPr/>
            </p:nvSpPr>
            <p:spPr bwMode="auto">
              <a:xfrm>
                <a:off x="4224" y="192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62"/>
              <p:cNvSpPr>
                <a:spLocks noChangeAspect="1" noChangeShapeType="1"/>
              </p:cNvSpPr>
              <p:nvPr/>
            </p:nvSpPr>
            <p:spPr bwMode="auto">
              <a:xfrm>
                <a:off x="4224" y="2016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63"/>
              <p:cNvSpPr>
                <a:spLocks noChangeAspect="1" noChangeShapeType="1"/>
              </p:cNvSpPr>
              <p:nvPr/>
            </p:nvSpPr>
            <p:spPr bwMode="auto">
              <a:xfrm>
                <a:off x="4224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64"/>
              <p:cNvSpPr>
                <a:spLocks noChangeAspect="1" noChangeShapeType="1"/>
              </p:cNvSpPr>
              <p:nvPr/>
            </p:nvSpPr>
            <p:spPr bwMode="auto">
              <a:xfrm>
                <a:off x="422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65"/>
              <p:cNvSpPr>
                <a:spLocks noChangeAspect="1" noChangeShapeType="1"/>
              </p:cNvSpPr>
              <p:nvPr/>
            </p:nvSpPr>
            <p:spPr bwMode="auto">
              <a:xfrm>
                <a:off x="4224" y="230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66"/>
              <p:cNvSpPr>
                <a:spLocks noChangeAspect="1" noChangeShapeType="1"/>
              </p:cNvSpPr>
              <p:nvPr/>
            </p:nvSpPr>
            <p:spPr bwMode="auto">
              <a:xfrm>
                <a:off x="4224" y="240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" name="Group 67"/>
            <p:cNvGrpSpPr>
              <a:grpSpLocks noChangeAspect="1"/>
            </p:cNvGrpSpPr>
            <p:nvPr/>
          </p:nvGrpSpPr>
          <p:grpSpPr bwMode="auto">
            <a:xfrm>
              <a:off x="7372350" y="2763838"/>
              <a:ext cx="571500" cy="381000"/>
              <a:chOff x="4080" y="2592"/>
              <a:chExt cx="720" cy="480"/>
            </a:xfrm>
          </p:grpSpPr>
          <p:sp>
            <p:nvSpPr>
              <p:cNvPr id="102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80" y="2592"/>
                <a:ext cx="720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69"/>
              <p:cNvSpPr>
                <a:spLocks noChangeAspect="1" noChangeShapeType="1"/>
              </p:cNvSpPr>
              <p:nvPr/>
            </p:nvSpPr>
            <p:spPr bwMode="auto">
              <a:xfrm>
                <a:off x="432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70"/>
              <p:cNvSpPr>
                <a:spLocks noChangeAspect="1" noChangeShapeType="1"/>
              </p:cNvSpPr>
              <p:nvPr/>
            </p:nvSpPr>
            <p:spPr bwMode="auto">
              <a:xfrm>
                <a:off x="4560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71"/>
              <p:cNvSpPr>
                <a:spLocks noChangeAspect="1" noChangeShapeType="1"/>
              </p:cNvSpPr>
              <p:nvPr/>
            </p:nvSpPr>
            <p:spPr bwMode="auto">
              <a:xfrm>
                <a:off x="4080" y="2688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72"/>
              <p:cNvSpPr>
                <a:spLocks noChangeAspect="1" noChangeShapeType="1"/>
              </p:cNvSpPr>
              <p:nvPr/>
            </p:nvSpPr>
            <p:spPr bwMode="auto">
              <a:xfrm>
                <a:off x="4080" y="278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73"/>
              <p:cNvSpPr>
                <a:spLocks noChangeAspect="1" noChangeShapeType="1"/>
              </p:cNvSpPr>
              <p:nvPr/>
            </p:nvSpPr>
            <p:spPr bwMode="auto">
              <a:xfrm>
                <a:off x="4080" y="288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74"/>
              <p:cNvSpPr>
                <a:spLocks noChangeAspect="1" noChangeShapeType="1"/>
              </p:cNvSpPr>
              <p:nvPr/>
            </p:nvSpPr>
            <p:spPr bwMode="auto">
              <a:xfrm>
                <a:off x="4080" y="297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5" name="Text Box 75"/>
          <p:cNvSpPr txBox="1">
            <a:spLocks noChangeArrowheads="1"/>
          </p:cNvSpPr>
          <p:nvPr/>
        </p:nvSpPr>
        <p:spPr bwMode="auto">
          <a:xfrm rot="-5400000">
            <a:off x="3405187" y="2306638"/>
            <a:ext cx="206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Application Servers</a:t>
            </a:r>
          </a:p>
        </p:txBody>
      </p:sp>
      <p:sp>
        <p:nvSpPr>
          <p:cNvPr id="126" name="Text Box 76"/>
          <p:cNvSpPr txBox="1">
            <a:spLocks noChangeArrowheads="1"/>
          </p:cNvSpPr>
          <p:nvPr/>
        </p:nvSpPr>
        <p:spPr bwMode="auto">
          <a:xfrm rot="5400000">
            <a:off x="7566025" y="2365375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Storage Servers</a:t>
            </a:r>
          </a:p>
        </p:txBody>
      </p:sp>
      <p:sp>
        <p:nvSpPr>
          <p:cNvPr id="127" name="AutoShape 77"/>
          <p:cNvSpPr>
            <a:spLocks noChangeArrowheads="1"/>
          </p:cNvSpPr>
          <p:nvPr/>
        </p:nvSpPr>
        <p:spPr bwMode="auto">
          <a:xfrm>
            <a:off x="6019800" y="2266950"/>
            <a:ext cx="990600" cy="5334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Text Box 82"/>
          <p:cNvSpPr txBox="1">
            <a:spLocks noChangeArrowheads="1"/>
          </p:cNvSpPr>
          <p:nvPr/>
        </p:nvSpPr>
        <p:spPr bwMode="auto">
          <a:xfrm>
            <a:off x="4191000" y="3505200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  <p:sp>
        <p:nvSpPr>
          <p:cNvPr id="129" name="AutoShape 9"/>
          <p:cNvSpPr>
            <a:spLocks noChangeArrowheads="1"/>
          </p:cNvSpPr>
          <p:nvPr/>
        </p:nvSpPr>
        <p:spPr bwMode="auto">
          <a:xfrm>
            <a:off x="838200" y="1504950"/>
            <a:ext cx="2362200" cy="207645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25400">
            <a:solidFill>
              <a:srgbClr val="4974CB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0"/>
          <p:cNvSpPr>
            <a:spLocks noChangeArrowheads="1"/>
          </p:cNvSpPr>
          <p:nvPr/>
        </p:nvSpPr>
        <p:spPr bwMode="auto">
          <a:xfrm>
            <a:off x="1143000" y="1885950"/>
            <a:ext cx="7620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UI</a:t>
            </a:r>
          </a:p>
        </p:txBody>
      </p:sp>
      <p:sp>
        <p:nvSpPr>
          <p:cNvPr id="131" name="Rectangle 11"/>
          <p:cNvSpPr>
            <a:spLocks noChangeArrowheads="1"/>
          </p:cNvSpPr>
          <p:nvPr/>
        </p:nvSpPr>
        <p:spPr bwMode="auto">
          <a:xfrm>
            <a:off x="1143000" y="2343150"/>
            <a:ext cx="762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App.</a:t>
            </a:r>
            <a:br>
              <a:rPr lang="en-US"/>
            </a:br>
            <a:r>
              <a:rPr lang="en-US"/>
              <a:t>Logic</a:t>
            </a:r>
          </a:p>
        </p:txBody>
      </p:sp>
      <p:sp>
        <p:nvSpPr>
          <p:cNvPr id="132" name="Line 12"/>
          <p:cNvSpPr>
            <a:spLocks noChangeShapeType="1"/>
          </p:cNvSpPr>
          <p:nvPr/>
        </p:nvSpPr>
        <p:spPr bwMode="auto">
          <a:xfrm>
            <a:off x="25908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3"/>
          <p:cNvSpPr>
            <a:spLocks noChangeShapeType="1"/>
          </p:cNvSpPr>
          <p:nvPr/>
        </p:nvSpPr>
        <p:spPr bwMode="auto">
          <a:xfrm>
            <a:off x="2743200" y="19621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4"/>
          <p:cNvSpPr>
            <a:spLocks noChangeShapeType="1"/>
          </p:cNvSpPr>
          <p:nvPr/>
        </p:nvSpPr>
        <p:spPr bwMode="auto">
          <a:xfrm flipH="1">
            <a:off x="2438400" y="18097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5"/>
          <p:cNvSpPr>
            <a:spLocks noChangeShapeType="1"/>
          </p:cNvSpPr>
          <p:nvPr/>
        </p:nvSpPr>
        <p:spPr bwMode="auto">
          <a:xfrm>
            <a:off x="27432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6"/>
          <p:cNvSpPr>
            <a:spLocks noChangeShapeType="1"/>
          </p:cNvSpPr>
          <p:nvPr/>
        </p:nvSpPr>
        <p:spPr bwMode="auto">
          <a:xfrm>
            <a:off x="24384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7"/>
          <p:cNvSpPr>
            <a:spLocks noChangeShapeType="1"/>
          </p:cNvSpPr>
          <p:nvPr/>
        </p:nvSpPr>
        <p:spPr bwMode="auto">
          <a:xfrm>
            <a:off x="27432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8"/>
          <p:cNvSpPr>
            <a:spLocks noChangeShapeType="1"/>
          </p:cNvSpPr>
          <p:nvPr/>
        </p:nvSpPr>
        <p:spPr bwMode="auto">
          <a:xfrm>
            <a:off x="23622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9"/>
          <p:cNvSpPr>
            <a:spLocks noChangeShapeType="1"/>
          </p:cNvSpPr>
          <p:nvPr/>
        </p:nvSpPr>
        <p:spPr bwMode="auto">
          <a:xfrm>
            <a:off x="23622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/>
        </p:nvSpPr>
        <p:spPr bwMode="auto">
          <a:xfrm>
            <a:off x="2438400" y="19621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21"/>
          <p:cNvSpPr>
            <a:spLocks noChangeShapeType="1"/>
          </p:cNvSpPr>
          <p:nvPr/>
        </p:nvSpPr>
        <p:spPr bwMode="auto">
          <a:xfrm>
            <a:off x="24384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22"/>
          <p:cNvSpPr>
            <a:spLocks noChangeShapeType="1"/>
          </p:cNvSpPr>
          <p:nvPr/>
        </p:nvSpPr>
        <p:spPr bwMode="auto">
          <a:xfrm flipH="1">
            <a:off x="2286000" y="21145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23"/>
          <p:cNvSpPr>
            <a:spLocks noChangeShapeType="1"/>
          </p:cNvSpPr>
          <p:nvPr/>
        </p:nvSpPr>
        <p:spPr bwMode="auto">
          <a:xfrm flipH="1">
            <a:off x="2438400" y="226695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24"/>
          <p:cNvSpPr>
            <a:spLocks noChangeShapeType="1"/>
          </p:cNvSpPr>
          <p:nvPr/>
        </p:nvSpPr>
        <p:spPr bwMode="auto">
          <a:xfrm>
            <a:off x="2590800" y="2266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25"/>
          <p:cNvSpPr>
            <a:spLocks noChangeShapeType="1"/>
          </p:cNvSpPr>
          <p:nvPr/>
        </p:nvSpPr>
        <p:spPr bwMode="auto">
          <a:xfrm>
            <a:off x="2743200" y="21145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26"/>
          <p:cNvSpPr>
            <a:spLocks noChangeShapeType="1"/>
          </p:cNvSpPr>
          <p:nvPr/>
        </p:nvSpPr>
        <p:spPr bwMode="auto">
          <a:xfrm>
            <a:off x="25146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27"/>
          <p:cNvSpPr>
            <a:spLocks noChangeShapeType="1"/>
          </p:cNvSpPr>
          <p:nvPr/>
        </p:nvSpPr>
        <p:spPr bwMode="auto">
          <a:xfrm>
            <a:off x="23622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28"/>
          <p:cNvSpPr>
            <a:spLocks noChangeShapeType="1"/>
          </p:cNvSpPr>
          <p:nvPr/>
        </p:nvSpPr>
        <p:spPr bwMode="auto">
          <a:xfrm>
            <a:off x="26670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29"/>
          <p:cNvSpPr>
            <a:spLocks noChangeShapeType="1"/>
          </p:cNvSpPr>
          <p:nvPr/>
        </p:nvSpPr>
        <p:spPr bwMode="auto">
          <a:xfrm>
            <a:off x="26670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30"/>
          <p:cNvSpPr>
            <a:spLocks noChangeShapeType="1"/>
          </p:cNvSpPr>
          <p:nvPr/>
        </p:nvSpPr>
        <p:spPr bwMode="auto">
          <a:xfrm>
            <a:off x="2819400" y="26479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31"/>
          <p:cNvSpPr>
            <a:spLocks noChangeShapeType="1"/>
          </p:cNvSpPr>
          <p:nvPr/>
        </p:nvSpPr>
        <p:spPr bwMode="auto">
          <a:xfrm>
            <a:off x="26670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32"/>
          <p:cNvSpPr>
            <a:spLocks noChangeShapeType="1"/>
          </p:cNvSpPr>
          <p:nvPr/>
        </p:nvSpPr>
        <p:spPr bwMode="auto">
          <a:xfrm>
            <a:off x="26670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33"/>
          <p:cNvSpPr>
            <a:spLocks noChangeShapeType="1"/>
          </p:cNvSpPr>
          <p:nvPr/>
        </p:nvSpPr>
        <p:spPr bwMode="auto">
          <a:xfrm>
            <a:off x="26670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34"/>
          <p:cNvSpPr>
            <a:spLocks noChangeShapeType="1"/>
          </p:cNvSpPr>
          <p:nvPr/>
        </p:nvSpPr>
        <p:spPr bwMode="auto">
          <a:xfrm>
            <a:off x="28194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35"/>
          <p:cNvSpPr>
            <a:spLocks noChangeShapeType="1"/>
          </p:cNvSpPr>
          <p:nvPr/>
        </p:nvSpPr>
        <p:spPr bwMode="auto">
          <a:xfrm>
            <a:off x="25146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Line 36"/>
          <p:cNvSpPr>
            <a:spLocks noChangeShapeType="1"/>
          </p:cNvSpPr>
          <p:nvPr/>
        </p:nvSpPr>
        <p:spPr bwMode="auto">
          <a:xfrm>
            <a:off x="2362200" y="29527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37"/>
          <p:cNvSpPr>
            <a:spLocks noChangeShapeType="1"/>
          </p:cNvSpPr>
          <p:nvPr/>
        </p:nvSpPr>
        <p:spPr bwMode="auto">
          <a:xfrm>
            <a:off x="25146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38"/>
          <p:cNvSpPr>
            <a:spLocks noChangeShapeType="1"/>
          </p:cNvSpPr>
          <p:nvPr/>
        </p:nvSpPr>
        <p:spPr bwMode="auto">
          <a:xfrm>
            <a:off x="2362200" y="28003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39"/>
          <p:cNvSpPr>
            <a:spLocks noChangeShapeType="1"/>
          </p:cNvSpPr>
          <p:nvPr/>
        </p:nvSpPr>
        <p:spPr bwMode="auto">
          <a:xfrm>
            <a:off x="2514600" y="26479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40"/>
          <p:cNvSpPr>
            <a:spLocks noChangeShapeType="1"/>
          </p:cNvSpPr>
          <p:nvPr/>
        </p:nvSpPr>
        <p:spPr bwMode="auto">
          <a:xfrm>
            <a:off x="2514600" y="28003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Text Box 41"/>
          <p:cNvSpPr txBox="1">
            <a:spLocks noChangeArrowheads="1"/>
          </p:cNvSpPr>
          <p:nvPr/>
        </p:nvSpPr>
        <p:spPr bwMode="auto">
          <a:xfrm>
            <a:off x="2114550" y="2976563"/>
            <a:ext cx="9445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Data</a:t>
            </a:r>
            <a:br>
              <a:rPr lang="en-US" sz="1200" b="1"/>
            </a:br>
            <a:r>
              <a:rPr lang="en-US" sz="1200" b="1"/>
              <a:t>Structures</a:t>
            </a:r>
          </a:p>
        </p:txBody>
      </p:sp>
      <p:sp>
        <p:nvSpPr>
          <p:cNvPr id="162" name="Text Box 81"/>
          <p:cNvSpPr txBox="1">
            <a:spLocks noChangeArrowheads="1"/>
          </p:cNvSpPr>
          <p:nvPr/>
        </p:nvSpPr>
        <p:spPr bwMode="auto">
          <a:xfrm>
            <a:off x="838200" y="3352800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</p:spTree>
    <p:extLst>
      <p:ext uri="{BB962C8B-B14F-4D97-AF65-F5344CB8AC3E}">
        <p14:creationId xmlns:p14="http://schemas.microsoft.com/office/powerpoint/2010/main" val="6061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2009</a:t>
            </a:r>
          </a:p>
          <a:p>
            <a:r>
              <a:rPr lang="en-US" dirty="0" smtClean="0"/>
              <a:t>Building production-quality code</a:t>
            </a:r>
          </a:p>
          <a:p>
            <a:pPr lvl="1"/>
            <a:r>
              <a:rPr lang="en-US" dirty="0" smtClean="0"/>
              <a:t>About 125,000 lines of C++, permissive license</a:t>
            </a:r>
            <a:endParaRPr lang="en-US" dirty="0" smtClean="0"/>
          </a:p>
          <a:p>
            <a:r>
              <a:rPr lang="en-US" dirty="0" err="1" smtClean="0"/>
              <a:t>RAMCloud</a:t>
            </a:r>
            <a:r>
              <a:rPr lang="en-US" dirty="0" smtClean="0"/>
              <a:t> </a:t>
            </a:r>
            <a:r>
              <a:rPr lang="en-US" dirty="0" smtClean="0"/>
              <a:t>1.0 </a:t>
            </a:r>
            <a:r>
              <a:rPr lang="en-US" dirty="0" smtClean="0"/>
              <a:t>released</a:t>
            </a:r>
            <a:endParaRPr lang="en-US" dirty="0" smtClean="0"/>
          </a:p>
          <a:p>
            <a:r>
              <a:rPr lang="en-US" dirty="0" smtClean="0"/>
              <a:t>Looking for more users!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8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bandwidth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Model: Key-Value Store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5334000" cy="5059363"/>
          </a:xfrm>
        </p:spPr>
        <p:txBody>
          <a:bodyPr/>
          <a:lstStyle/>
          <a:p>
            <a:r>
              <a:rPr lang="en-US" dirty="0" smtClean="0"/>
              <a:t>Basic operations: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blob, version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key, blob)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version</a:t>
            </a:r>
          </a:p>
          <a:p>
            <a:pPr lvl="1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key)</a:t>
            </a:r>
          </a:p>
          <a:p>
            <a:r>
              <a:rPr lang="en-US" dirty="0" smtClean="0"/>
              <a:t>Other </a:t>
            </a:r>
            <a:r>
              <a:rPr lang="en-US" dirty="0"/>
              <a:t>operations</a:t>
            </a:r>
            <a:r>
              <a:rPr lang="en-US" dirty="0" smtClean="0"/>
              <a:t>:</a:t>
            </a: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cwrite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key, blob, version)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version</a:t>
            </a:r>
          </a:p>
          <a:p>
            <a:pPr lvl="1"/>
            <a:r>
              <a:rPr lang="en-US" dirty="0" smtClean="0"/>
              <a:t>Enumerate objects in table</a:t>
            </a:r>
          </a:p>
          <a:p>
            <a:pPr lvl="1"/>
            <a:r>
              <a:rPr lang="en-US" dirty="0" smtClean="0"/>
              <a:t>Efficient multi-read, multi-write</a:t>
            </a:r>
          </a:p>
          <a:p>
            <a:pPr lvl="1"/>
            <a:r>
              <a:rPr lang="en-US" dirty="0" smtClean="0"/>
              <a:t>Atomic increment</a:t>
            </a:r>
          </a:p>
          <a:p>
            <a:r>
              <a:rPr lang="en-US" dirty="0" smtClean="0"/>
              <a:t>Planned / in development:</a:t>
            </a:r>
            <a:endParaRPr lang="en-US" dirty="0" smtClean="0"/>
          </a:p>
          <a:p>
            <a:pPr lvl="1"/>
            <a:r>
              <a:rPr lang="en-US" dirty="0" smtClean="0"/>
              <a:t>Atomic updates of multiple objects</a:t>
            </a:r>
          </a:p>
          <a:p>
            <a:pPr lvl="1"/>
            <a:r>
              <a:rPr lang="en-US" dirty="0" smtClean="0"/>
              <a:t>Secondary indexes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1143000"/>
            <a:ext cx="113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Tables</a:t>
            </a:r>
            <a:endParaRPr lang="en-US" sz="24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6400800" y="1752600"/>
            <a:ext cx="2293749" cy="1211233"/>
            <a:chOff x="3050847" y="1557653"/>
            <a:chExt cx="2293749" cy="1211233"/>
          </a:xfrm>
        </p:grpSpPr>
        <p:sp>
          <p:nvSpPr>
            <p:cNvPr id="24" name="Cloud 23"/>
            <p:cNvSpPr/>
            <p:nvPr/>
          </p:nvSpPr>
          <p:spPr>
            <a:xfrm flipV="1">
              <a:off x="3050847" y="1557653"/>
              <a:ext cx="2293749" cy="1211233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Rounded Rectangle 24"/>
            <p:cNvSpPr>
              <a:spLocks noChangeAspect="1"/>
            </p:cNvSpPr>
            <p:nvPr/>
          </p:nvSpPr>
          <p:spPr>
            <a:xfrm>
              <a:off x="3659156" y="18251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6" name="Rounded Rectangle 25"/>
            <p:cNvSpPr>
              <a:spLocks noChangeAspect="1"/>
            </p:cNvSpPr>
            <p:nvPr/>
          </p:nvSpPr>
          <p:spPr>
            <a:xfrm>
              <a:off x="4671713" y="24347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" name="Rounded Rectangle 26"/>
            <p:cNvSpPr>
              <a:spLocks noChangeAspect="1"/>
            </p:cNvSpPr>
            <p:nvPr/>
          </p:nvSpPr>
          <p:spPr>
            <a:xfrm>
              <a:off x="3911779" y="235879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8" name="Rounded Rectangle 27"/>
            <p:cNvSpPr>
              <a:spLocks noChangeAspect="1"/>
            </p:cNvSpPr>
            <p:nvPr/>
          </p:nvSpPr>
          <p:spPr>
            <a:xfrm>
              <a:off x="4274956" y="217436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9" name="Rounded Rectangle 28"/>
            <p:cNvSpPr>
              <a:spLocks noChangeAspect="1"/>
            </p:cNvSpPr>
            <p:nvPr/>
          </p:nvSpPr>
          <p:spPr>
            <a:xfrm>
              <a:off x="4573686" y="1856127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0" name="Rounded Rectangle 29"/>
            <p:cNvSpPr>
              <a:spLocks noChangeAspect="1"/>
            </p:cNvSpPr>
            <p:nvPr/>
          </p:nvSpPr>
          <p:spPr>
            <a:xfrm>
              <a:off x="4163628" y="172702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1" name="Rounded Rectangle 30"/>
            <p:cNvSpPr>
              <a:spLocks noChangeAspect="1"/>
            </p:cNvSpPr>
            <p:nvPr/>
          </p:nvSpPr>
          <p:spPr>
            <a:xfrm>
              <a:off x="3373988" y="2136176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53200" y="3352800"/>
            <a:ext cx="2057400" cy="1524000"/>
            <a:chOff x="5820260" y="1376895"/>
            <a:chExt cx="2057400" cy="1524000"/>
          </a:xfrm>
        </p:grpSpPr>
        <p:sp>
          <p:nvSpPr>
            <p:cNvPr id="33" name="Cloud 32"/>
            <p:cNvSpPr/>
            <p:nvPr/>
          </p:nvSpPr>
          <p:spPr>
            <a:xfrm>
              <a:off x="5820260" y="1376895"/>
              <a:ext cx="2057400" cy="1524000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Rounded Rectangle 33"/>
            <p:cNvSpPr>
              <a:spLocks noChangeAspect="1"/>
            </p:cNvSpPr>
            <p:nvPr/>
          </p:nvSpPr>
          <p:spPr>
            <a:xfrm>
              <a:off x="6311168" y="1766675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5" name="Rounded Rectangle 34"/>
            <p:cNvSpPr>
              <a:spLocks noChangeAspect="1"/>
            </p:cNvSpPr>
            <p:nvPr/>
          </p:nvSpPr>
          <p:spPr>
            <a:xfrm>
              <a:off x="6256408" y="2408768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6" name="Rounded Rectangle 35"/>
            <p:cNvSpPr>
              <a:spLocks noChangeAspect="1"/>
            </p:cNvSpPr>
            <p:nvPr/>
          </p:nvSpPr>
          <p:spPr>
            <a:xfrm>
              <a:off x="6925159" y="162511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7" name="Rounded Rectangle 36"/>
            <p:cNvSpPr>
              <a:spLocks noChangeAspect="1"/>
            </p:cNvSpPr>
            <p:nvPr/>
          </p:nvSpPr>
          <p:spPr>
            <a:xfrm>
              <a:off x="6109432" y="2070314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8" name="Rounded Rectangle 37"/>
            <p:cNvSpPr>
              <a:spLocks noChangeAspect="1"/>
            </p:cNvSpPr>
            <p:nvPr/>
          </p:nvSpPr>
          <p:spPr>
            <a:xfrm>
              <a:off x="6723940" y="199183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9" name="Rounded Rectangle 38"/>
            <p:cNvSpPr>
              <a:spLocks noChangeAspect="1"/>
            </p:cNvSpPr>
            <p:nvPr/>
          </p:nvSpPr>
          <p:spPr>
            <a:xfrm>
              <a:off x="7386234" y="175848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6821837" y="2532079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1" name="Rounded Rectangle 40"/>
            <p:cNvSpPr>
              <a:spLocks noChangeAspect="1"/>
            </p:cNvSpPr>
            <p:nvPr/>
          </p:nvSpPr>
          <p:spPr>
            <a:xfrm>
              <a:off x="7127670" y="2244486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42" name="Straight Connector 41"/>
          <p:cNvCxnSpPr>
            <a:endCxn id="35" idx="2"/>
          </p:cNvCxnSpPr>
          <p:nvPr/>
        </p:nvCxnSpPr>
        <p:spPr>
          <a:xfrm flipH="1" flipV="1">
            <a:off x="7111268" y="4567553"/>
            <a:ext cx="356332" cy="995047"/>
          </a:xfrm>
          <a:prstGeom prst="line">
            <a:avLst/>
          </a:prstGeom>
          <a:ln w="25400" cap="rnd">
            <a:solidFill>
              <a:srgbClr val="4974CB"/>
            </a:solidFill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91000" y="2438400"/>
            <a:ext cx="174759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2F732F"/>
                </a:solidFill>
              </a:rPr>
              <a:t>(Only overwrite if</a:t>
            </a:r>
            <a:br>
              <a:rPr lang="en-US" sz="1600" dirty="0" smtClean="0">
                <a:solidFill>
                  <a:srgbClr val="2F732F"/>
                </a:solidFill>
              </a:rPr>
            </a:br>
            <a:r>
              <a:rPr lang="en-US" sz="1600" dirty="0" smtClean="0">
                <a:solidFill>
                  <a:srgbClr val="2F732F"/>
                </a:solidFill>
              </a:rPr>
              <a:t>version matches)</a:t>
            </a:r>
            <a:endParaRPr lang="en-US" sz="1600" dirty="0">
              <a:solidFill>
                <a:srgbClr val="2F732F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064797" y="3023175"/>
            <a:ext cx="1" cy="381000"/>
          </a:xfrm>
          <a:prstGeom prst="straightConnector1">
            <a:avLst/>
          </a:prstGeom>
          <a:ln w="19050" cap="rnd">
            <a:solidFill>
              <a:srgbClr val="2F732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086600" y="5181600"/>
            <a:ext cx="1524000" cy="1371600"/>
            <a:chOff x="6934200" y="1066800"/>
            <a:chExt cx="1524000" cy="1371600"/>
          </a:xfrm>
        </p:grpSpPr>
        <p:sp>
          <p:nvSpPr>
            <p:cNvPr id="10" name="Rounded Rectangle 9"/>
            <p:cNvSpPr/>
            <p:nvPr/>
          </p:nvSpPr>
          <p:spPr>
            <a:xfrm>
              <a:off x="6934200" y="1343799"/>
              <a:ext cx="1524000" cy="1094601"/>
            </a:xfrm>
            <a:prstGeom prst="roundRect">
              <a:avLst/>
            </a:prstGeom>
            <a:solidFill>
              <a:srgbClr val="EFF3FB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34200" y="1351548"/>
              <a:ext cx="1524000" cy="275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Key (</a:t>
              </a:r>
              <a:r>
                <a:rPr lang="en-US" sz="1600" dirty="0" smtClean="0">
                  <a:solidFill>
                    <a:schemeClr val="tx2"/>
                  </a:solidFill>
                </a:rPr>
                <a:t>≤ 64KB)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642820"/>
              <a:ext cx="1524000" cy="2798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Version (64b)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4200" y="1905000"/>
              <a:ext cx="1524000" cy="5334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Blob (≤ 1MB)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934200" y="1631196"/>
              <a:ext cx="1524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934200" y="1905000"/>
              <a:ext cx="1524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934200" y="1066800"/>
              <a:ext cx="1524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Object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967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Challenge: making volatile memory </a:t>
            </a:r>
            <a:r>
              <a:rPr lang="en-US" dirty="0" smtClean="0">
                <a:solidFill>
                  <a:srgbClr val="C00000"/>
                </a:solidFill>
              </a:rPr>
              <a:t>durable</a:t>
            </a:r>
          </a:p>
          <a:p>
            <a:r>
              <a:rPr lang="en-US" dirty="0" smtClean="0"/>
              <a:t>Keep replicas in DRAM of other servers?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3x system cost, energy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Still have to handle power failures</a:t>
            </a:r>
          </a:p>
          <a:p>
            <a:r>
              <a:rPr lang="en-US" dirty="0" smtClean="0"/>
              <a:t>RAMCloud approach: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1 copy in DRAM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Backup copies on disk/flash: </a:t>
            </a:r>
            <a:r>
              <a:rPr lang="en-US" dirty="0" smtClean="0">
                <a:solidFill>
                  <a:schemeClr val="accent4"/>
                </a:solidFill>
              </a:rPr>
              <a:t>durability ~ free!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 and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4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25822</TotalTime>
  <Words>800</Words>
  <Application>Microsoft Office PowerPoint</Application>
  <PresentationFormat>On-screen Show (4:3)</PresentationFormat>
  <Paragraphs>265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RAMCloud: Low-latency DRAM-based storage</vt:lpstr>
      <vt:lpstr>DRAM in Storage Systems</vt:lpstr>
      <vt:lpstr>RAMCloud Overview</vt:lpstr>
      <vt:lpstr>Why Does Latency Matter?</vt:lpstr>
      <vt:lpstr>Goal: Scale and Latency</vt:lpstr>
      <vt:lpstr>Project Status</vt:lpstr>
      <vt:lpstr>RAMCloud Architecture</vt:lpstr>
      <vt:lpstr>Data Model: Key-Value Store</vt:lpstr>
      <vt:lpstr>Durability and Availability</vt:lpstr>
      <vt:lpstr>Buffered Logging</vt:lpstr>
      <vt:lpstr>Crash Recovery</vt:lpstr>
      <vt:lpstr>Recovery, First Try</vt:lpstr>
      <vt:lpstr>Recovery, Second Try</vt:lpstr>
      <vt:lpstr>Single Recovery Master</vt:lpstr>
      <vt:lpstr>Recovery, Third Try</vt:lpstr>
      <vt:lpstr>Scalability</vt:lpstr>
      <vt:lpstr>RAMCloud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Diego Ongaro</cp:lastModifiedBy>
  <cp:revision>803</cp:revision>
  <cp:lastPrinted>2013-03-04T16:49:10Z</cp:lastPrinted>
  <dcterms:created xsi:type="dcterms:W3CDTF">2008-10-19T02:20:00Z</dcterms:created>
  <dcterms:modified xsi:type="dcterms:W3CDTF">2014-04-22T18:07:01Z</dcterms:modified>
</cp:coreProperties>
</file>