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336600"/>
    <a:srgbClr val="CC9900"/>
    <a:srgbClr val="008000"/>
    <a:srgbClr val="BF4137"/>
    <a:srgbClr val="000000"/>
    <a:srgbClr val="C7473D"/>
    <a:srgbClr val="FF6600"/>
    <a:srgbClr val="D253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6166" autoAdjust="0"/>
  </p:normalViewPr>
  <p:slideViewPr>
    <p:cSldViewPr>
      <p:cViewPr>
        <p:scale>
          <a:sx n="100" d="100"/>
          <a:sy n="100" d="100"/>
        </p:scale>
        <p:origin x="-3088" y="-1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0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00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C-FAR – Center for Future Architecture Research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1B71-63B0-430D-B3E8-5A6B5081A228}" type="datetimeFigureOut">
              <a:rPr lang="en-US" smtClean="0"/>
              <a:t>13-09-18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609C4-EB51-4131-9E9B-7745B8A22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8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429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C-FAR – Center for Future Architectures Research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625E-1A8E-43CE-82C9-5448DB0BCC9A}" type="datetimeFigureOut">
              <a:rPr lang="en-US" smtClean="0"/>
              <a:t>13-09-18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DD4E8-E3C4-4E99-9E5F-D815715FC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DD4E8-E3C4-4E99-9E5F-D815715FC6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4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faster through</a:t>
            </a:r>
            <a:r>
              <a:rPr lang="en-US" baseline="0" dirty="0" smtClean="0"/>
              <a:t> RSA part, since it’s a bit of a stretch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3B749-6C10-459E-9F86-ADEDBF8640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2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gradFill flip="none" rotWithShape="1">
            <a:gsLst>
              <a:gs pos="35000">
                <a:srgbClr val="EBB85B"/>
              </a:gs>
              <a:gs pos="0">
                <a:srgbClr val="EBB85B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57200"/>
            <a:ext cx="7315200" cy="2613025"/>
          </a:xfrm>
        </p:spPr>
        <p:txBody>
          <a:bodyPr anchor="b">
            <a:noAutofit/>
          </a:bodyPr>
          <a:lstStyle>
            <a:lvl1pPr algn="r">
              <a:defRPr sz="4400" cap="none" baseline="0">
                <a:latin typeface="Aharoni" pitchFamily="2" charset="-79"/>
                <a:cs typeface="Aharoni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81400"/>
            <a:ext cx="6400800" cy="2057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600" b="1" dirty="0" smtClean="0"/>
              <a:t>Presenter’s name</a:t>
            </a:r>
          </a:p>
          <a:p>
            <a:pPr>
              <a:lnSpc>
                <a:spcPct val="85000"/>
              </a:lnSpc>
            </a:pPr>
            <a:r>
              <a:rPr lang="en-US" sz="2200" i="1" dirty="0" smtClean="0"/>
              <a:t>email@univ.edu</a:t>
            </a:r>
          </a:p>
          <a:p>
            <a:pPr>
              <a:lnSpc>
                <a:spcPct val="85000"/>
              </a:lnSpc>
            </a:pPr>
            <a:endParaRPr lang="en-US" sz="1000" dirty="0" smtClean="0"/>
          </a:p>
          <a:p>
            <a:pPr>
              <a:lnSpc>
                <a:spcPct val="85000"/>
              </a:lnSpc>
            </a:pPr>
            <a:r>
              <a:rPr lang="en-US" sz="2200" dirty="0" smtClean="0"/>
              <a:t>Affiliation</a:t>
            </a:r>
            <a:endParaRPr lang="en-US" sz="22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611183"/>
            <a:ext cx="4114800" cy="231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3352800"/>
            <a:ext cx="9144000" cy="76200"/>
          </a:xfrm>
          <a:prstGeom prst="rect">
            <a:avLst/>
          </a:prstGeom>
          <a:gradFill>
            <a:gsLst>
              <a:gs pos="0">
                <a:srgbClr val="C28518"/>
              </a:gs>
              <a:gs pos="33000">
                <a:srgbClr val="EBB85B"/>
              </a:gs>
              <a:gs pos="3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304800"/>
            <a:ext cx="9144000" cy="76200"/>
          </a:xfrm>
          <a:prstGeom prst="rect">
            <a:avLst/>
          </a:prstGeom>
          <a:gradFill>
            <a:gsLst>
              <a:gs pos="0">
                <a:srgbClr val="C28518"/>
              </a:gs>
              <a:gs pos="33000">
                <a:srgbClr val="EBB85B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486400"/>
            <a:ext cx="358810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gradFill flip="none" rotWithShape="1">
            <a:gsLst>
              <a:gs pos="35000">
                <a:srgbClr val="EBB85B"/>
              </a:gs>
              <a:gs pos="0">
                <a:srgbClr val="EBB85B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06575"/>
            <a:ext cx="7848600" cy="2613025"/>
          </a:xfrm>
        </p:spPr>
        <p:txBody>
          <a:bodyPr anchor="b">
            <a:noAutofit/>
          </a:bodyPr>
          <a:lstStyle>
            <a:lvl1pPr algn="ctr">
              <a:defRPr sz="4400" cap="none" baseline="0">
                <a:latin typeface="Aharoni" pitchFamily="2" charset="-79"/>
                <a:cs typeface="Aharoni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(new topic title slide)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611183"/>
            <a:ext cx="4114800" cy="231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4724400"/>
            <a:ext cx="9144000" cy="76200"/>
          </a:xfrm>
          <a:prstGeom prst="rect">
            <a:avLst/>
          </a:prstGeom>
          <a:gradFill>
            <a:gsLst>
              <a:gs pos="0">
                <a:srgbClr val="C28518"/>
              </a:gs>
              <a:gs pos="33000">
                <a:srgbClr val="EBB85B"/>
              </a:gs>
              <a:gs pos="3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1447800"/>
            <a:ext cx="9144000" cy="76200"/>
          </a:xfrm>
          <a:prstGeom prst="rect">
            <a:avLst/>
          </a:prstGeom>
          <a:gradFill>
            <a:gsLst>
              <a:gs pos="0">
                <a:srgbClr val="C28518"/>
              </a:gs>
              <a:gs pos="33000">
                <a:srgbClr val="EBB85B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553200"/>
            <a:ext cx="838200" cy="304800"/>
          </a:xfrm>
        </p:spPr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539"/>
            <a:ext cx="2381992" cy="6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6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611183"/>
            <a:ext cx="4114800" cy="231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553200"/>
            <a:ext cx="838200" cy="304800"/>
          </a:xfrm>
        </p:spPr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V="1">
            <a:off x="0" y="1143000"/>
            <a:ext cx="9144000" cy="76200"/>
          </a:xfrm>
          <a:prstGeom prst="rect">
            <a:avLst/>
          </a:prstGeom>
          <a:gradFill>
            <a:gsLst>
              <a:gs pos="0">
                <a:srgbClr val="C28518"/>
              </a:gs>
              <a:gs pos="33000">
                <a:srgbClr val="EBB85B"/>
              </a:gs>
              <a:gs pos="3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gradFill flip="none" rotWithShape="1">
            <a:gsLst>
              <a:gs pos="35000">
                <a:srgbClr val="EBB85B"/>
              </a:gs>
              <a:gs pos="0">
                <a:srgbClr val="EBB85B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611183"/>
            <a:ext cx="4114800" cy="231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53200"/>
            <a:ext cx="838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2060"/>
                </a:solidFill>
              </a:defRPr>
            </a:lvl1pPr>
          </a:lstStyle>
          <a:p>
            <a:pPr algn="r"/>
            <a:fld id="{0CFEC368-1D7A-4F81-ABF6-AE0E36BAF64C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539"/>
            <a:ext cx="2381992" cy="6576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70" r:id="rId2"/>
    <p:sldLayoutId id="2147483962" r:id="rId3"/>
    <p:sldLayoutId id="2147483964" r:id="rId4"/>
    <p:sldLayoutId id="2147483965" r:id="rId5"/>
    <p:sldLayoutId id="2147483966" r:id="rId6"/>
    <p:sldLayoutId id="2147483967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Arial Black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87375"/>
            <a:ext cx="8534400" cy="2613025"/>
          </a:xfrm>
        </p:spPr>
        <p:txBody>
          <a:bodyPr anchor="t"/>
          <a:lstStyle/>
          <a:p>
            <a:pPr algn="ctr"/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2384.003 -- Storage</a:t>
            </a:r>
            <a:r>
              <a:rPr lang="en-US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54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Log-structured Memory for DRAM-based Storage</a:t>
            </a:r>
            <a:endParaRPr lang="en-US" sz="2800" b="1" cap="none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153400" cy="2209800"/>
          </a:xfrm>
        </p:spPr>
        <p:txBody>
          <a:bodyPr>
            <a:normAutofit/>
          </a:bodyPr>
          <a:lstStyle/>
          <a:p>
            <a:pPr algn="l">
              <a:lnSpc>
                <a:spcPct val="85000"/>
              </a:lnSpc>
            </a:pPr>
            <a:r>
              <a:rPr lang="en-US" sz="3600" b="1" dirty="0" smtClean="0"/>
              <a:t>Poster authors</a:t>
            </a:r>
            <a:endParaRPr lang="en-US" sz="3600" b="1" dirty="0"/>
          </a:p>
          <a:p>
            <a:pPr>
              <a:lnSpc>
                <a:spcPct val="85000"/>
              </a:lnSpc>
            </a:pPr>
            <a:r>
              <a:rPr lang="en-US" sz="2200" i="1" dirty="0" smtClean="0"/>
              <a:t>Stephen Rumble, Stanford, </a:t>
            </a:r>
            <a:r>
              <a:rPr lang="en-US" sz="2200" i="1" dirty="0" err="1" smtClean="0"/>
              <a:t>rumble@cs.stanford.edu</a:t>
            </a:r>
            <a:endParaRPr lang="en-US" sz="2200" i="1" dirty="0" smtClean="0"/>
          </a:p>
          <a:p>
            <a:pPr>
              <a:lnSpc>
                <a:spcPct val="85000"/>
              </a:lnSpc>
            </a:pPr>
            <a:r>
              <a:rPr lang="en-US" sz="2200" i="1" dirty="0" smtClean="0"/>
              <a:t>John </a:t>
            </a:r>
            <a:r>
              <a:rPr lang="en-US" sz="2200" i="1" dirty="0" err="1" smtClean="0"/>
              <a:t>Ousterhout</a:t>
            </a:r>
            <a:r>
              <a:rPr lang="en-US" sz="2200" i="1" dirty="0" smtClean="0"/>
              <a:t>, Stanford, </a:t>
            </a:r>
            <a:r>
              <a:rPr lang="en-US" sz="2200" i="1" dirty="0" err="1" smtClean="0"/>
              <a:t>ouster@cs.stanford.edu</a:t>
            </a:r>
            <a:endParaRPr lang="en-US" sz="2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486400"/>
            <a:ext cx="358810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8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Log-structured Memory for DRAM-based Storage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8F30-3CDA-4BFC-BD30-82D59FCD49D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4114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RAMCloud</a:t>
            </a:r>
            <a:r>
              <a:rPr lang="en-US" dirty="0" smtClean="0"/>
              <a:t> is a DRAM-based datacenter storage system</a:t>
            </a:r>
          </a:p>
          <a:p>
            <a:pPr lvl="1"/>
            <a:r>
              <a:rPr lang="en-US" dirty="0" smtClean="0"/>
              <a:t>Low latency (5-10 microseconds), Large scale (1,000s of servers)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: DRAM is expensive &amp; current memory management techniques are not space-efficient</a:t>
            </a:r>
          </a:p>
          <a:p>
            <a:pPr lvl="1"/>
            <a:r>
              <a:rPr lang="en-US" dirty="0" smtClean="0"/>
              <a:t>Esp. when allocation patterns change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Solution</a:t>
            </a:r>
            <a:r>
              <a:rPr lang="en-US" dirty="0" smtClean="0"/>
              <a:t>: </a:t>
            </a:r>
            <a:r>
              <a:rPr lang="en-US" i="1" dirty="0" smtClean="0"/>
              <a:t>Log-structured Memory</a:t>
            </a:r>
          </a:p>
          <a:p>
            <a:pPr lvl="1"/>
            <a:r>
              <a:rPr lang="en-US" dirty="0" err="1" smtClean="0"/>
              <a:t>RAMCloud</a:t>
            </a:r>
            <a:r>
              <a:rPr lang="en-US" dirty="0" smtClean="0"/>
              <a:t> stores all data in a log format</a:t>
            </a:r>
          </a:p>
          <a:p>
            <a:pPr lvl="2"/>
            <a:r>
              <a:rPr lang="en-US" dirty="0" smtClean="0"/>
              <a:t>Both primary in-memory </a:t>
            </a:r>
            <a:r>
              <a:rPr lang="en-US" dirty="0" smtClean="0"/>
              <a:t>copies </a:t>
            </a:r>
            <a:r>
              <a:rPr lang="en-US" dirty="0" smtClean="0"/>
              <a:t>and secondary durable copies on disk</a:t>
            </a:r>
          </a:p>
          <a:p>
            <a:pPr lvl="1"/>
            <a:r>
              <a:rPr lang="en-US" i="1" dirty="0" smtClean="0"/>
              <a:t>Two-level </a:t>
            </a:r>
            <a:r>
              <a:rPr lang="en-US" dirty="0" smtClean="0"/>
              <a:t>and </a:t>
            </a:r>
            <a:r>
              <a:rPr lang="en-US" i="1" dirty="0" smtClean="0"/>
              <a:t>Parallel </a:t>
            </a:r>
            <a:r>
              <a:rPr lang="en-US" dirty="0" smtClean="0"/>
              <a:t>cleaning enable efficient free space </a:t>
            </a:r>
            <a:r>
              <a:rPr lang="en-US" dirty="0" smtClean="0"/>
              <a:t>reclamation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Up to 400K durable 100B writes/sec at 90% memory utilization</a:t>
            </a:r>
          </a:p>
          <a:p>
            <a:pPr lvl="2"/>
            <a:r>
              <a:rPr lang="en-US" dirty="0" smtClean="0"/>
              <a:t>No garbage collection pauses; median write latency impact of 350ns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781" y="2514600"/>
            <a:ext cx="3893819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5105400"/>
            <a:ext cx="2438400" cy="1239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5143500"/>
            <a:ext cx="2057400" cy="1257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6324600"/>
            <a:ext cx="609600" cy="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4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2272</TotalTime>
  <Words>155</Words>
  <Application>Microsoft Macintosh PowerPoint</Application>
  <PresentationFormat>On-screen Show (4:3)</PresentationFormat>
  <Paragraphs>19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Clarity</vt:lpstr>
      <vt:lpstr>2384.003 -- Storage Log-structured Memory for DRAM-based Storage</vt:lpstr>
      <vt:lpstr>Log-structured Memory for DRAM-based Storage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Humans for EDA                        and                         EDA for Humans</dc:title>
  <dc:creator>valeria</dc:creator>
  <cp:lastModifiedBy>Stephen Rumble</cp:lastModifiedBy>
  <cp:revision>32</cp:revision>
  <dcterms:created xsi:type="dcterms:W3CDTF">2012-06-05T20:13:16Z</dcterms:created>
  <dcterms:modified xsi:type="dcterms:W3CDTF">2013-09-18T22:50:25Z</dcterms:modified>
</cp:coreProperties>
</file>