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21" r:id="rId2"/>
    <p:sldId id="602" r:id="rId3"/>
    <p:sldId id="571" r:id="rId4"/>
    <p:sldId id="597" r:id="rId5"/>
    <p:sldId id="622" r:id="rId6"/>
    <p:sldId id="598" r:id="rId7"/>
    <p:sldId id="603" r:id="rId8"/>
    <p:sldId id="582" r:id="rId9"/>
    <p:sldId id="612" r:id="rId10"/>
    <p:sldId id="610" r:id="rId11"/>
    <p:sldId id="620" r:id="rId12"/>
    <p:sldId id="605" r:id="rId13"/>
    <p:sldId id="599" r:id="rId14"/>
    <p:sldId id="615" r:id="rId15"/>
    <p:sldId id="613" r:id="rId16"/>
    <p:sldId id="578" r:id="rId17"/>
    <p:sldId id="614" r:id="rId18"/>
    <p:sldId id="625" r:id="rId19"/>
    <p:sldId id="624" r:id="rId20"/>
    <p:sldId id="587" r:id="rId21"/>
    <p:sldId id="619" r:id="rId22"/>
    <p:sldId id="623" r:id="rId23"/>
    <p:sldId id="608" r:id="rId24"/>
    <p:sldId id="618" r:id="rId25"/>
    <p:sldId id="617" r:id="rId26"/>
    <p:sldId id="607" r:id="rId2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B8EB"/>
    <a:srgbClr val="122956"/>
    <a:srgbClr val="2A5DC4"/>
    <a:srgbClr val="00BC00"/>
    <a:srgbClr val="D5FFD5"/>
    <a:srgbClr val="B3C7EF"/>
    <a:srgbClr val="704316"/>
    <a:srgbClr val="008E00"/>
    <a:srgbClr val="00B800"/>
    <a:srgbClr val="316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639" autoAdjust="0"/>
    <p:restoredTop sz="80588" autoAdjust="0"/>
  </p:normalViewPr>
  <p:slideViewPr>
    <p:cSldViewPr>
      <p:cViewPr>
        <p:scale>
          <a:sx n="70" d="100"/>
          <a:sy n="70" d="100"/>
        </p:scale>
        <p:origin x="-25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B4B71-9140-4B38-8FE9-F08556C51C98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C1B91-1108-473C-9275-6CAD8333A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06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F33C5A0-49AD-4456-B170-B4454905C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39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94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94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457200" y="457200"/>
            <a:ext cx="8272463" cy="5986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9" descr="stanfor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5257800"/>
            <a:ext cx="614363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698625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1219200"/>
          </a:xfrm>
        </p:spPr>
        <p:txBody>
          <a:bodyPr/>
          <a:lstStyle>
            <a:lvl1pPr marL="0" indent="0" algn="ctr">
              <a:spcBef>
                <a:spcPct val="0"/>
              </a:spcBef>
              <a:buFont typeface="Arial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0331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May 27, 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Consensus: Bridging Theory and Practice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BF7A2FB-5E63-4F6B-AD89-DAD0D43D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6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May 27,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Consensus: Bridging Theory and Practice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D21A300-A8DA-4985-B9D1-877729195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91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May 27,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Consensus: Bridging Theory and Practice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69EA510-711E-4808-BDFF-EEB70A6EC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22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Clr>
                <a:schemeClr val="tx2"/>
              </a:buClr>
              <a:defRPr/>
            </a:lvl1pPr>
            <a:lvl2pPr>
              <a:spcBef>
                <a:spcPts val="600"/>
              </a:spcBef>
              <a:buClr>
                <a:schemeClr val="tx2"/>
              </a:buClr>
              <a:defRPr/>
            </a:lvl2pPr>
            <a:lvl3pPr>
              <a:spcBef>
                <a:spcPts val="400"/>
              </a:spcBef>
              <a:buClr>
                <a:schemeClr val="tx2"/>
              </a:buClr>
              <a:defRPr/>
            </a:lvl3pPr>
            <a:lvl4pPr>
              <a:spcBef>
                <a:spcPts val="300"/>
              </a:spcBef>
              <a:buClr>
                <a:schemeClr val="tx2"/>
              </a:buClr>
              <a:defRPr/>
            </a:lvl4pPr>
            <a:lvl5pPr>
              <a:spcBef>
                <a:spcPts val="300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457200" y="914400"/>
            <a:ext cx="82296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May 27, 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Consensus: Bridging Theory and Practice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858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May 27,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Consensus: Bridging Theory and Practice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May 27,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Consensus: Bridging Theory and Practice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CBA6D86-DBBA-4E58-B0C7-18EC35491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97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buClr>
                <a:schemeClr val="tx2"/>
              </a:buClr>
              <a:defRPr sz="22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buClr>
                <a:schemeClr val="tx2"/>
              </a:buClr>
              <a:defRPr sz="22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May 27, 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Consensus: Bridging Theory and Practice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659D765-7126-4B95-ADF3-403BFECAA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50800" cap="flat">
            <a:solidFill>
              <a:schemeClr val="tx2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120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May 27, 2014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Consensus: Bridging Theory and Practice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F191DFC-BCA0-443D-B994-97C841DC0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73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May 27, 2014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Consensus: Bridging Theory and Practice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B45DFE7-D7AD-4ECD-A9C8-CA1FF5BAF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83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May 27, 2014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Consensus: Bridging Theory and Practice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4FA54A8-AC05-4E51-97BF-0AE6FFDEE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98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May 27, 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Consensus: Bridging Theory and Practice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E048402-9490-480C-B493-607B1E845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90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24600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May 27, 2014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324600"/>
            <a:ext cx="342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Consensus: Bridging Theory and Practice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E2162002-2512-45FD-82AF-2FE8F2E91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72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90000"/>
        <a:buFont typeface="Arial" charset="0"/>
        <a:buChar char="●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Arial" charset="0"/>
        <a:buChar char="●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654174"/>
            <a:ext cx="8229600" cy="1698626"/>
          </a:xfrm>
        </p:spPr>
        <p:txBody>
          <a:bodyPr/>
          <a:lstStyle/>
          <a:p>
            <a:pPr eaLnBrk="1" hangingPunct="1"/>
            <a:r>
              <a:rPr lang="en-US" dirty="0" smtClean="0"/>
              <a:t>Consensus:</a:t>
            </a:r>
            <a:br>
              <a:rPr lang="en-US" dirty="0" smtClean="0"/>
            </a:br>
            <a:r>
              <a:rPr lang="en-US" dirty="0" smtClean="0"/>
              <a:t>Bridging Theory and Practice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52500" y="3429000"/>
            <a:ext cx="7239000" cy="1600200"/>
          </a:xfrm>
        </p:spPr>
        <p:txBody>
          <a:bodyPr/>
          <a:lstStyle/>
          <a:p>
            <a:pPr eaLnBrk="1" hangingPunct="1"/>
            <a:r>
              <a:rPr lang="en-US" sz="2200" dirty="0" smtClean="0"/>
              <a:t>Diego Ongaro</a:t>
            </a:r>
          </a:p>
          <a:p>
            <a:pPr eaLnBrk="1" hangingPunct="1"/>
            <a:r>
              <a:rPr lang="en-US" sz="2200" dirty="0" smtClean="0"/>
              <a:t>PhD Defense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Leader election</a:t>
            </a:r>
          </a:p>
          <a:p>
            <a:pPr lvl="1"/>
            <a:r>
              <a:rPr lang="en-US" dirty="0" smtClean="0"/>
              <a:t>Heartbeats and timeouts to detect crashes</a:t>
            </a:r>
          </a:p>
          <a:p>
            <a:pPr lvl="1"/>
            <a:r>
              <a:rPr lang="en-US" dirty="0" smtClean="0"/>
              <a:t>Randomized timeouts to avoid split votes</a:t>
            </a:r>
            <a:endParaRPr lang="en-US" dirty="0"/>
          </a:p>
          <a:p>
            <a:pPr lvl="1"/>
            <a:r>
              <a:rPr lang="en-US" dirty="0" smtClean="0"/>
              <a:t>Majority voting to guarantee at most one leader per term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Log replication (normal operation)</a:t>
            </a:r>
          </a:p>
          <a:p>
            <a:pPr lvl="1">
              <a:buClr>
                <a:srgbClr val="1F4899"/>
              </a:buClr>
            </a:pPr>
            <a:r>
              <a:rPr lang="en-US" dirty="0">
                <a:solidFill>
                  <a:srgbClr val="000000"/>
                </a:solidFill>
              </a:rPr>
              <a:t>Leader takes commands from clients, appends them to its log</a:t>
            </a:r>
          </a:p>
          <a:p>
            <a:pPr lvl="1">
              <a:buClr>
                <a:srgbClr val="1F4899"/>
              </a:buClr>
            </a:pPr>
            <a:r>
              <a:rPr lang="en-US" dirty="0">
                <a:solidFill>
                  <a:srgbClr val="000000"/>
                </a:solidFill>
              </a:rPr>
              <a:t>Leader replicates its log to other servers (overwriting inconsistencies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lvl="1">
              <a:buClr>
                <a:srgbClr val="1F4899"/>
              </a:buClr>
            </a:pPr>
            <a:r>
              <a:rPr lang="en-US" dirty="0" smtClean="0">
                <a:solidFill>
                  <a:srgbClr val="000000"/>
                </a:solidFill>
              </a:rPr>
              <a:t>Built-in consistency check simplifies how logs may differ</a:t>
            </a:r>
            <a:endParaRPr lang="en-US" dirty="0" smtClean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Safety</a:t>
            </a:r>
            <a:endParaRPr lang="en-US" dirty="0" smtClean="0">
              <a:solidFill>
                <a:srgbClr val="000000"/>
              </a:solidFill>
            </a:endParaRPr>
          </a:p>
          <a:p>
            <a:pPr lvl="1">
              <a:buClr>
                <a:srgbClr val="1F4899"/>
              </a:buClr>
            </a:pPr>
            <a:r>
              <a:rPr lang="en-US" dirty="0" smtClean="0">
                <a:solidFill>
                  <a:srgbClr val="000000"/>
                </a:solidFill>
              </a:rPr>
              <a:t>Only </a:t>
            </a:r>
            <a:r>
              <a:rPr lang="en-US" dirty="0">
                <a:solidFill>
                  <a:srgbClr val="000000"/>
                </a:solidFill>
              </a:rPr>
              <a:t>elect leaders with all committed entries in their </a:t>
            </a:r>
            <a:r>
              <a:rPr lang="en-US" dirty="0" smtClean="0">
                <a:solidFill>
                  <a:srgbClr val="000000"/>
                </a:solidFill>
              </a:rPr>
              <a:t>logs</a:t>
            </a:r>
          </a:p>
          <a:p>
            <a:pPr lvl="1">
              <a:buClr>
                <a:srgbClr val="1F4899"/>
              </a:buClr>
            </a:pPr>
            <a:r>
              <a:rPr lang="en-US" dirty="0" smtClean="0">
                <a:solidFill>
                  <a:srgbClr val="000000"/>
                </a:solidFill>
              </a:rPr>
              <a:t>New leader defers committing entries from prior terms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27,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Consensus: Bridging Theory and Practice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Raft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50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Cluster membership changes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Log compaction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Client interaction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27,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Consensus: Bridging Theory and Practice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for Practical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698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Grow/shrink </a:t>
            </a:r>
            <a:r>
              <a:rPr lang="en-US" dirty="0" smtClean="0"/>
              <a:t>cluster, replace </a:t>
            </a:r>
            <a:r>
              <a:rPr lang="en-US" dirty="0" smtClean="0"/>
              <a:t>nodes</a:t>
            </a:r>
          </a:p>
          <a:p>
            <a:r>
              <a:rPr lang="en-US" dirty="0" smtClean="0"/>
              <a:t>Agreement </a:t>
            </a:r>
            <a:r>
              <a:rPr lang="en-US" dirty="0"/>
              <a:t>on </a:t>
            </a:r>
            <a:r>
              <a:rPr lang="en-US" dirty="0" smtClean="0"/>
              <a:t>change </a:t>
            </a:r>
            <a:r>
              <a:rPr lang="en-US" dirty="0"/>
              <a:t>requires </a:t>
            </a:r>
            <a:r>
              <a:rPr lang="en-US" dirty="0" smtClean="0"/>
              <a:t>consensus</a:t>
            </a:r>
          </a:p>
          <a:p>
            <a:r>
              <a:rPr lang="en-US" dirty="0" smtClean="0"/>
              <a:t>Raft’s </a:t>
            </a:r>
            <a:r>
              <a:rPr lang="en-US" dirty="0" smtClean="0"/>
              <a:t>approach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Switch to </a:t>
            </a:r>
            <a:r>
              <a:rPr lang="en-US" sz="2400" i="1" dirty="0" smtClean="0"/>
              <a:t>joint configuration</a:t>
            </a:r>
            <a:r>
              <a:rPr lang="en-US" sz="2400" dirty="0" smtClean="0"/>
              <a:t>: requires majorities from both old and new clusters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Switch to new cluster</a:t>
            </a:r>
          </a:p>
          <a:p>
            <a:r>
              <a:rPr lang="en-US" dirty="0" smtClean="0"/>
              <a:t>Overlapping majorities guarantee safety</a:t>
            </a:r>
          </a:p>
          <a:p>
            <a:r>
              <a:rPr lang="en-US" dirty="0" smtClean="0"/>
              <a:t>Continues </a:t>
            </a:r>
            <a:r>
              <a:rPr lang="en-US" dirty="0" smtClean="0"/>
              <a:t>processing requests during change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27,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Consensus: Bridging Theory and Practice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659D765-7126-4B95-ADF3-403BFECAA36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Membership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04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 </a:t>
            </a:r>
            <a:r>
              <a:rPr lang="en-US" dirty="0" smtClean="0"/>
              <a:t>compaction: snapshotting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Client </a:t>
            </a:r>
            <a:r>
              <a:rPr lang="en-US" dirty="0" smtClean="0"/>
              <a:t>interaction</a:t>
            </a:r>
          </a:p>
          <a:p>
            <a:pPr lvl="1"/>
            <a:r>
              <a:rPr lang="en-US" sz="2400" dirty="0" smtClean="0"/>
              <a:t>How clients find the </a:t>
            </a:r>
            <a:r>
              <a:rPr lang="en-US" sz="2400" dirty="0" smtClean="0"/>
              <a:t>leader</a:t>
            </a:r>
          </a:p>
          <a:p>
            <a:pPr lvl="1"/>
            <a:r>
              <a:rPr lang="en-US" sz="2400" dirty="0" smtClean="0"/>
              <a:t>Optimizing </a:t>
            </a:r>
            <a:r>
              <a:rPr lang="en-US" sz="2400" dirty="0" smtClean="0"/>
              <a:t>read-only </a:t>
            </a:r>
            <a:r>
              <a:rPr lang="en-US" sz="2400" dirty="0" smtClean="0"/>
              <a:t>operations</a:t>
            </a:r>
            <a:endParaRPr lang="en-US" sz="24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27,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Consensus: Bridging Theory and Practice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659D765-7126-4B95-ADF3-403BFECAA36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Topics for </a:t>
            </a:r>
            <a:r>
              <a:rPr lang="en-US" dirty="0" smtClean="0"/>
              <a:t>Complete Systems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752600"/>
            <a:ext cx="4114800" cy="278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3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Understandability</a:t>
            </a:r>
          </a:p>
          <a:p>
            <a:pPr lvl="1"/>
            <a:r>
              <a:rPr lang="en-US" dirty="0" smtClean="0"/>
              <a:t>Is Raft easier to understand?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Leader election performance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/>
              <a:t>How quickly does the randomized timeout approach elect a leader</a:t>
            </a:r>
            <a:r>
              <a:rPr lang="en-US" dirty="0" smtClean="0"/>
              <a:t>?</a:t>
            </a:r>
          </a:p>
          <a:p>
            <a:pPr marL="457200" indent="-457200">
              <a:buClr>
                <a:schemeClr val="bg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2"/>
                </a:solidFill>
              </a:rPr>
              <a:t>Correctness</a:t>
            </a:r>
          </a:p>
          <a:p>
            <a:pPr lvl="1"/>
            <a:r>
              <a:rPr lang="en-US" dirty="0"/>
              <a:t>Formal specification in TLA+</a:t>
            </a:r>
          </a:p>
          <a:p>
            <a:pPr lvl="1"/>
            <a:r>
              <a:rPr lang="en-US" dirty="0"/>
              <a:t>Proof of </a:t>
            </a:r>
            <a:r>
              <a:rPr lang="en-US" dirty="0" smtClean="0"/>
              <a:t>core algorithm’s safety</a:t>
            </a:r>
          </a:p>
          <a:p>
            <a:pPr marL="457200" indent="-457200">
              <a:buClr>
                <a:schemeClr val="bg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2"/>
                </a:solidFill>
              </a:rPr>
              <a:t>Log replication performance</a:t>
            </a:r>
          </a:p>
          <a:p>
            <a:pPr lvl="1"/>
            <a:r>
              <a:rPr lang="en-US" dirty="0" smtClean="0"/>
              <a:t>One round of RPC from leader to commit log entry (same as Multi-Paxos, </a:t>
            </a:r>
            <a:r>
              <a:rPr lang="en-US" dirty="0" err="1" smtClean="0"/>
              <a:t>ZooKeeper</a:t>
            </a:r>
            <a:r>
              <a:rPr lang="en-US" dirty="0" smtClean="0"/>
              <a:t>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27,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Consensus: Bridging Theory and Practice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04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evaluate Raft’s understandability quantitatively</a:t>
            </a:r>
          </a:p>
          <a:p>
            <a:r>
              <a:rPr lang="en-US" dirty="0" smtClean="0"/>
              <a:t>Two classrooms of students</a:t>
            </a:r>
          </a:p>
          <a:p>
            <a:r>
              <a:rPr lang="en-US" dirty="0" smtClean="0"/>
              <a:t>Taught them both Raft and Paxos</a:t>
            </a:r>
          </a:p>
          <a:p>
            <a:r>
              <a:rPr lang="en-US" dirty="0" smtClean="0"/>
              <a:t>Quizzed them to see which one they learned better</a:t>
            </a:r>
          </a:p>
          <a:p>
            <a:r>
              <a:rPr lang="en-US" dirty="0" smtClean="0"/>
              <a:t>Each student: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Considered programming assignment: less data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27,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Consensus: Bridging Theory and Practice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Study Intro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58740"/>
              </p:ext>
            </p:extLst>
          </p:nvPr>
        </p:nvGraphicFramePr>
        <p:xfrm>
          <a:off x="914400" y="3870960"/>
          <a:ext cx="7543800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0"/>
                <a:gridCol w="3733800"/>
              </a:tblGrid>
              <a:tr h="1371600">
                <a:tc>
                  <a:txBody>
                    <a:bodyPr/>
                    <a:lstStyle/>
                    <a:p>
                      <a:pPr marL="457200" lvl="0" indent="-457200">
                        <a:buClr>
                          <a:schemeClr val="tx2"/>
                        </a:buClr>
                        <a:buFont typeface="+mj-lt"/>
                        <a:buAutoNum type="arabicPeriod"/>
                      </a:pPr>
                      <a:r>
                        <a:rPr lang="en-US" sz="2400" dirty="0" smtClean="0"/>
                        <a:t>Raft lecture and quiz</a:t>
                      </a:r>
                    </a:p>
                    <a:p>
                      <a:pPr marL="457200" lvl="0" indent="-457200">
                        <a:buClr>
                          <a:schemeClr val="tx2"/>
                        </a:buClr>
                        <a:buFont typeface="+mj-lt"/>
                        <a:buAutoNum type="arabicPeriod"/>
                      </a:pPr>
                      <a:r>
                        <a:rPr lang="en-US" sz="2400" dirty="0" smtClean="0"/>
                        <a:t>Paxos lecture and quiz</a:t>
                      </a:r>
                    </a:p>
                    <a:p>
                      <a:pPr marL="457200" lvl="0" indent="-457200">
                        <a:buClr>
                          <a:schemeClr val="tx2"/>
                        </a:buClr>
                        <a:buFont typeface="+mj-lt"/>
                        <a:buAutoNum type="arabicPeriod"/>
                      </a:pPr>
                      <a:r>
                        <a:rPr lang="en-US" sz="2400" dirty="0" smtClean="0"/>
                        <a:t>Short survey</a:t>
                      </a:r>
                    </a:p>
                    <a:p>
                      <a:pPr marL="342900" indent="-342900">
                        <a:buClr>
                          <a:schemeClr val="tx2"/>
                        </a:buClr>
                        <a:buFont typeface="+mj-lt"/>
                        <a:buAutoNum type="arabicPeriod"/>
                      </a:pP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0" indent="-457200">
                        <a:buClr>
                          <a:schemeClr val="tx2"/>
                        </a:buClr>
                        <a:buFont typeface="+mj-lt"/>
                        <a:buAutoNum type="arabicPeriod"/>
                      </a:pPr>
                      <a:r>
                        <a:rPr lang="en-US" sz="2400" dirty="0" smtClean="0"/>
                        <a:t>Paxos lecture and quiz</a:t>
                      </a:r>
                    </a:p>
                    <a:p>
                      <a:pPr marL="457200" lvl="0" indent="-457200">
                        <a:buClr>
                          <a:schemeClr val="tx2"/>
                        </a:buClr>
                        <a:buFont typeface="+mj-lt"/>
                        <a:buAutoNum type="arabicPeriod"/>
                      </a:pPr>
                      <a:r>
                        <a:rPr lang="en-US" sz="2400" dirty="0" smtClean="0"/>
                        <a:t>Raft lecture and quiz</a:t>
                      </a:r>
                    </a:p>
                    <a:p>
                      <a:pPr marL="457200" lvl="0" indent="-457200">
                        <a:buClr>
                          <a:schemeClr val="tx2"/>
                        </a:buClr>
                        <a:buFont typeface="+mj-lt"/>
                        <a:buAutoNum type="arabicPeriod"/>
                      </a:pPr>
                      <a:r>
                        <a:rPr lang="en-US" sz="2400" dirty="0" smtClean="0"/>
                        <a:t>Short survey</a:t>
                      </a:r>
                    </a:p>
                    <a:p>
                      <a:pPr marL="342900" indent="-342900">
                        <a:buClr>
                          <a:schemeClr val="tx2"/>
                        </a:buClr>
                        <a:buFont typeface="+mj-lt"/>
                        <a:buAutoNum type="arabicPeriod"/>
                      </a:pP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288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Results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58" y="1143000"/>
            <a:ext cx="5448542" cy="5059362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638800" y="1219200"/>
            <a:ext cx="3048000" cy="4906963"/>
          </a:xfrm>
        </p:spPr>
        <p:txBody>
          <a:bodyPr/>
          <a:lstStyle/>
          <a:p>
            <a:r>
              <a:rPr lang="en-US" dirty="0" smtClean="0"/>
              <a:t>43 participants</a:t>
            </a:r>
          </a:p>
          <a:p>
            <a:r>
              <a:rPr lang="en-US" dirty="0" smtClean="0"/>
              <a:t>33 scored </a:t>
            </a:r>
            <a:r>
              <a:rPr lang="en-US" dirty="0"/>
              <a:t>higher on </a:t>
            </a:r>
            <a:r>
              <a:rPr lang="en-US" dirty="0" smtClean="0"/>
              <a:t>Raft</a:t>
            </a:r>
          </a:p>
          <a:p>
            <a:r>
              <a:rPr lang="en-US" dirty="0" smtClean="0"/>
              <a:t>15 had some prior Paxos experience</a:t>
            </a:r>
          </a:p>
          <a:p>
            <a:r>
              <a:rPr lang="en-US" dirty="0" smtClean="0"/>
              <a:t>Paxos mean 20.8</a:t>
            </a:r>
          </a:p>
          <a:p>
            <a:r>
              <a:rPr lang="en-US" dirty="0" smtClean="0"/>
              <a:t>Raft mean 25.7 (+23.6%)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27,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Consensus: Bridging Theory and Practice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7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Results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27,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Consensus: Bridging Theory and Practice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659D765-7126-4B95-ADF3-403BFECAA36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3276600" cy="4906963"/>
          </a:xfrm>
        </p:spPr>
        <p:txBody>
          <a:bodyPr/>
          <a:lstStyle/>
          <a:p>
            <a:r>
              <a:rPr lang="en-US" dirty="0" smtClean="0"/>
              <a:t>Which would be easier to implement in a correct and efficient system?</a:t>
            </a:r>
            <a:endParaRPr lang="en-US" sz="2400" dirty="0" smtClean="0"/>
          </a:p>
          <a:p>
            <a:r>
              <a:rPr lang="en-US" dirty="0" smtClean="0"/>
              <a:t>Which would be easier to explain to a CS grad student?</a:t>
            </a:r>
            <a:endParaRPr lang="en-US" dirty="0"/>
          </a:p>
          <a:p>
            <a:r>
              <a:rPr lang="en-US" dirty="0" smtClean="0"/>
              <a:t>For each question,  33 of 41 said Raft</a:t>
            </a:r>
          </a:p>
        </p:txBody>
      </p:sp>
      <p:pic>
        <p:nvPicPr>
          <p:cNvPr id="11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19200"/>
            <a:ext cx="4919204" cy="4906962"/>
          </a:xfrm>
        </p:spPr>
      </p:pic>
    </p:spTree>
    <p:extLst>
      <p:ext uri="{BB962C8B-B14F-4D97-AF65-F5344CB8AC3E}">
        <p14:creationId xmlns:p14="http://schemas.microsoft.com/office/powerpoint/2010/main" val="318702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How much randomization is needed to avoid split votes?</a:t>
            </a:r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 smtClean="0"/>
              <a:t>Conservatively, use random range ~10x network latency</a:t>
            </a:r>
            <a:endParaRPr lang="en-US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27,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Consensus: Bridging Theory and Practice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Timeouts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00" y="1905000"/>
            <a:ext cx="87477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98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988490"/>
              </p:ext>
            </p:extLst>
          </p:nvPr>
        </p:nvGraphicFramePr>
        <p:xfrm>
          <a:off x="457200" y="1143000"/>
          <a:ext cx="8229600" cy="519176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351314"/>
                <a:gridCol w="1085222"/>
                <a:gridCol w="47930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go-raft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Ben Johnson (Sky) and Xiang Li (</a:t>
                      </a:r>
                      <a:r>
                        <a:rPr lang="en-US" dirty="0" err="1" smtClean="0"/>
                        <a:t>CoreOS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kanaka/raft.js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Joel Martin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hashicorp</a:t>
                      </a:r>
                      <a:r>
                        <a:rPr lang="en-US" dirty="0" smtClean="0"/>
                        <a:t>/raft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Armon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Dadgar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HashiCorp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rafter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Erlang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Andrew Stone (Basho)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ckite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Scala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Pablo Medina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kontiki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Haskell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Nicolas </a:t>
                      </a:r>
                      <a:r>
                        <a:rPr lang="en-US" dirty="0" err="1" smtClean="0"/>
                        <a:t>Trangez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LogCabin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C++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Diego Ongaro (Stanford)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akka</a:t>
                      </a:r>
                      <a:r>
                        <a:rPr lang="en-US" dirty="0" smtClean="0"/>
                        <a:t>-raft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Scala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Konrad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Malawski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floss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Ruby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Alexander Flatten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CRaft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Willem-</a:t>
                      </a:r>
                      <a:r>
                        <a:rPr lang="en-US" dirty="0" err="1" smtClean="0"/>
                        <a:t>Hendrik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Thiart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Java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Dave </a:t>
                      </a:r>
                      <a:r>
                        <a:rPr lang="en-US" dirty="0" err="1" smtClean="0"/>
                        <a:t>Rusek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harryw</a:t>
                      </a:r>
                      <a:r>
                        <a:rPr lang="en-US" dirty="0" smtClean="0"/>
                        <a:t>/raft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Ruby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Wilkinson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py</a:t>
                      </a:r>
                      <a:r>
                        <a:rPr lang="en-US" dirty="0" smtClean="0"/>
                        <a:t>-raft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Python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Toby </a:t>
                      </a:r>
                      <a:r>
                        <a:rPr lang="en-US" dirty="0" err="1" smtClean="0"/>
                        <a:t>Burress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…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27,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Consensus: Bridging Theory and Practice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Raft Implementations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94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19200"/>
            <a:ext cx="83058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Consensus: agreement on shared </a:t>
            </a:r>
            <a:r>
              <a:rPr lang="en-US" dirty="0" smtClean="0"/>
              <a:t>state</a:t>
            </a:r>
          </a:p>
          <a:p>
            <a:pPr lvl="1"/>
            <a:r>
              <a:rPr lang="en-US" sz="2400" dirty="0" smtClean="0"/>
              <a:t>Store state consistently on several servers</a:t>
            </a:r>
          </a:p>
          <a:p>
            <a:pPr lvl="1"/>
            <a:r>
              <a:rPr lang="en-US" sz="2400" dirty="0" smtClean="0"/>
              <a:t>Must be available even if some servers fail</a:t>
            </a:r>
          </a:p>
          <a:p>
            <a:r>
              <a:rPr lang="en-US" dirty="0" smtClean="0"/>
              <a:t>Needed </a:t>
            </a:r>
            <a:r>
              <a:rPr lang="en-US" dirty="0"/>
              <a:t>for </a:t>
            </a:r>
            <a:r>
              <a:rPr lang="en-US" dirty="0" smtClean="0"/>
              <a:t>consistent, fault-tolerant storage </a:t>
            </a:r>
            <a:r>
              <a:rPr lang="en-US" dirty="0"/>
              <a:t>systems</a:t>
            </a:r>
          </a:p>
          <a:p>
            <a:pPr lvl="1"/>
            <a:r>
              <a:rPr lang="en-US" sz="2400" dirty="0" smtClean="0"/>
              <a:t>Top-level </a:t>
            </a:r>
            <a:r>
              <a:rPr lang="en-US" sz="2400" dirty="0"/>
              <a:t>system configuration</a:t>
            </a:r>
          </a:p>
          <a:p>
            <a:pPr lvl="1"/>
            <a:r>
              <a:rPr lang="en-US" sz="2400" dirty="0" smtClean="0"/>
              <a:t>Sometimes </a:t>
            </a:r>
            <a:r>
              <a:rPr lang="en-US" sz="2400" dirty="0"/>
              <a:t>used to replicate entire database </a:t>
            </a:r>
            <a:r>
              <a:rPr lang="en-US" sz="2400" dirty="0" smtClean="0"/>
              <a:t>state</a:t>
            </a:r>
          </a:p>
          <a:p>
            <a:r>
              <a:rPr lang="en-US" dirty="0" smtClean="0"/>
              <a:t>Consensus is widely regarded as difficult</a:t>
            </a:r>
            <a:endParaRPr lang="en-US" dirty="0" smtClean="0"/>
          </a:p>
          <a:p>
            <a:r>
              <a:rPr lang="en-US" dirty="0" smtClean="0"/>
              <a:t>Raft: consensus algorithm designed for understandability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27,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Consensus: Bridging Theory and Practice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76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6815130"/>
              </p:ext>
            </p:extLst>
          </p:nvPr>
        </p:nvGraphicFramePr>
        <p:xfrm>
          <a:off x="457200" y="1143000"/>
          <a:ext cx="8229600" cy="519176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351314"/>
                <a:gridCol w="1085222"/>
                <a:gridCol w="47930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go-raft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Ben Johnson (Sky) and Xiang Li (</a:t>
                      </a:r>
                      <a:r>
                        <a:rPr lang="en-US" dirty="0" err="1" smtClean="0"/>
                        <a:t>CoreOS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kanaka/raft.js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Joel Martin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hashicorp</a:t>
                      </a:r>
                      <a:r>
                        <a:rPr lang="en-US" dirty="0" smtClean="0"/>
                        <a:t>/raft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Armon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Dadgar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HashiCorp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rafter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Erlang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Andrew Stone (Basho)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ckite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Scala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Pablo Medina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kontiki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Haskell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Nicolas </a:t>
                      </a:r>
                      <a:r>
                        <a:rPr lang="en-US" dirty="0" err="1" smtClean="0"/>
                        <a:t>Trangez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LogCabin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C++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Diego Ongaro (Stanford)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akka</a:t>
                      </a:r>
                      <a:r>
                        <a:rPr lang="en-US" dirty="0" smtClean="0"/>
                        <a:t>-raft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Scala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Konrad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Malawski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floss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Ruby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Alexander Flatten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CRaft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Willem-</a:t>
                      </a:r>
                      <a:r>
                        <a:rPr lang="en-US" dirty="0" err="1" smtClean="0"/>
                        <a:t>Hendrik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Thiart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Java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Dave </a:t>
                      </a:r>
                      <a:r>
                        <a:rPr lang="en-US" dirty="0" err="1" smtClean="0"/>
                        <a:t>Rusek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harryw</a:t>
                      </a:r>
                      <a:r>
                        <a:rPr lang="en-US" dirty="0" smtClean="0"/>
                        <a:t>/raft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Ruby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Wilkinson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py</a:t>
                      </a:r>
                      <a:r>
                        <a:rPr lang="en-US" dirty="0" smtClean="0"/>
                        <a:t>-raft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Python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Toby </a:t>
                      </a:r>
                      <a:r>
                        <a:rPr lang="en-US" dirty="0" err="1" smtClean="0"/>
                        <a:t>Burress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…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27,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Consensus: Bridging Theory and Practice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Raft Implementations</a:t>
            </a:r>
            <a:endParaRPr lang="en-US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6830" y="1962090"/>
            <a:ext cx="2743001" cy="168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43600" y="3257490"/>
            <a:ext cx="3147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go-raft logo by</a:t>
            </a:r>
          </a:p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Brandon Philips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1" name="Arc 10"/>
          <p:cNvSpPr/>
          <p:nvPr/>
        </p:nvSpPr>
        <p:spPr>
          <a:xfrm>
            <a:off x="8382000" y="1295400"/>
            <a:ext cx="381000" cy="838200"/>
          </a:xfrm>
          <a:prstGeom prst="arc">
            <a:avLst>
              <a:gd name="adj1" fmla="val 16200000"/>
              <a:gd name="adj2" fmla="val 5313588"/>
            </a:avLst>
          </a:prstGeom>
          <a:ln w="1905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2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Paxos</a:t>
            </a:r>
          </a:p>
          <a:p>
            <a:pPr lvl="1"/>
            <a:r>
              <a:rPr lang="en-US" sz="2200" dirty="0" smtClean="0"/>
              <a:t>Theoretical, difficult to apply</a:t>
            </a:r>
          </a:p>
          <a:p>
            <a:pPr lvl="1"/>
            <a:r>
              <a:rPr lang="en-US" sz="2200" b="1" dirty="0" smtClean="0"/>
              <a:t>“</a:t>
            </a:r>
            <a:r>
              <a:rPr lang="en-US" sz="2200" i="1" dirty="0" smtClean="0"/>
              <a:t>Our </a:t>
            </a:r>
            <a:r>
              <a:rPr lang="en-US" sz="2200" i="1" dirty="0"/>
              <a:t>Paxos implementation is actually closer to the Raft algorithm </a:t>
            </a:r>
            <a:r>
              <a:rPr lang="en-US" sz="2200" i="1" dirty="0" smtClean="0"/>
              <a:t>than to </a:t>
            </a:r>
            <a:r>
              <a:rPr lang="en-US" sz="2200" i="1" dirty="0"/>
              <a:t>what you read in the Paxos paper</a:t>
            </a:r>
            <a:r>
              <a:rPr lang="en-US" sz="2200" i="1" dirty="0" smtClean="0"/>
              <a:t>...</a:t>
            </a:r>
            <a:r>
              <a:rPr lang="en-US" sz="2200" b="1" dirty="0" smtClean="0"/>
              <a:t>”</a:t>
            </a:r>
            <a:r>
              <a:rPr lang="en-US" sz="2200" dirty="0" smtClean="0"/>
              <a:t> </a:t>
            </a:r>
          </a:p>
          <a:p>
            <a:pPr marL="457200" lvl="1" indent="0">
              <a:buNone/>
            </a:pPr>
            <a:r>
              <a:rPr lang="en-US" sz="2200" dirty="0">
                <a:solidFill>
                  <a:schemeClr val="bg2"/>
                </a:solidFill>
              </a:rPr>
              <a:t>	</a:t>
            </a:r>
            <a:r>
              <a:rPr lang="en-US" sz="2200" dirty="0" smtClean="0">
                <a:solidFill>
                  <a:schemeClr val="bg2"/>
                </a:solidFill>
              </a:rPr>
              <a:t>– Sebastian </a:t>
            </a:r>
            <a:r>
              <a:rPr lang="en-US" sz="2200" dirty="0" err="1">
                <a:solidFill>
                  <a:schemeClr val="bg2"/>
                </a:solidFill>
              </a:rPr>
              <a:t>Kanthak</a:t>
            </a:r>
            <a:r>
              <a:rPr lang="en-US" sz="2200" dirty="0">
                <a:solidFill>
                  <a:schemeClr val="bg2"/>
                </a:solidFill>
              </a:rPr>
              <a:t>, </a:t>
            </a:r>
            <a:r>
              <a:rPr lang="en-US" sz="2200" dirty="0" smtClean="0">
                <a:solidFill>
                  <a:schemeClr val="bg2"/>
                </a:solidFill>
              </a:rPr>
              <a:t>Spanner</a:t>
            </a:r>
            <a:endParaRPr lang="en-US" sz="2200" dirty="0" smtClean="0">
              <a:solidFill>
                <a:schemeClr val="bg2"/>
              </a:solidFill>
            </a:endParaRPr>
          </a:p>
          <a:p>
            <a:r>
              <a:rPr lang="en-US" dirty="0" smtClean="0"/>
              <a:t>Viewstamped Replication, </a:t>
            </a:r>
            <a:r>
              <a:rPr lang="en-US" dirty="0" err="1" smtClean="0"/>
              <a:t>ZooKeeper</a:t>
            </a:r>
            <a:endParaRPr lang="en-US" i="1" dirty="0" smtClean="0"/>
          </a:p>
          <a:p>
            <a:pPr lvl="1"/>
            <a:r>
              <a:rPr lang="en-US" sz="2200" dirty="0"/>
              <a:t>Both </a:t>
            </a:r>
            <a:r>
              <a:rPr lang="en-US" sz="2200" dirty="0" smtClean="0"/>
              <a:t>leader-based</a:t>
            </a:r>
            <a:endParaRPr lang="en-US" sz="2200" i="1" dirty="0" smtClean="0"/>
          </a:p>
          <a:p>
            <a:pPr lvl="1"/>
            <a:r>
              <a:rPr lang="en-US" sz="2200" i="1" dirty="0" smtClean="0"/>
              <a:t>Ad hoc </a:t>
            </a:r>
            <a:r>
              <a:rPr lang="en-US" sz="2200" dirty="0" smtClean="0"/>
              <a:t>in nature: did not fully explore design space</a:t>
            </a:r>
          </a:p>
          <a:p>
            <a:pPr lvl="1"/>
            <a:r>
              <a:rPr lang="en-US" sz="2200" dirty="0" smtClean="0"/>
              <a:t>More complex state spaces: more mechanism</a:t>
            </a:r>
          </a:p>
          <a:p>
            <a:pPr lvl="2"/>
            <a:r>
              <a:rPr lang="en-US" sz="2200" dirty="0" smtClean="0"/>
              <a:t>Each uses 10 message types, Raft has 4</a:t>
            </a:r>
          </a:p>
          <a:p>
            <a:pPr lvl="1"/>
            <a:r>
              <a:rPr lang="en-US" sz="2200" dirty="0" err="1" smtClean="0"/>
              <a:t>ZooKeeper</a:t>
            </a:r>
            <a:r>
              <a:rPr lang="en-US" sz="2200" dirty="0" smtClean="0"/>
              <a:t> widely deployed but neither widely implemented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27,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Consensus: Bridging Theory and Practice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26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Understandability</a:t>
            </a:r>
            <a:endParaRPr lang="en-US" dirty="0" smtClean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/>
              <a:t>Raft </a:t>
            </a:r>
            <a:r>
              <a:rPr lang="en-US" b="0" dirty="0" smtClean="0"/>
              <a:t>algorithm, designed for understandability</a:t>
            </a:r>
          </a:p>
          <a:p>
            <a:pPr lvl="1"/>
            <a:r>
              <a:rPr lang="en-US" sz="2400" dirty="0" smtClean="0"/>
              <a:t>Strong form of leadership</a:t>
            </a:r>
          </a:p>
          <a:p>
            <a:pPr lvl="1"/>
            <a:r>
              <a:rPr lang="en-US" sz="2400" dirty="0" smtClean="0"/>
              <a:t>Leader election algorithm using randomized timeouts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/>
              <a:t>User study to evaluate understandability</a:t>
            </a:r>
            <a:endParaRPr lang="en-US" b="0" dirty="0"/>
          </a:p>
          <a:p>
            <a:pPr marL="0" indent="0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Completeness</a:t>
            </a:r>
            <a:endParaRPr lang="en-US" dirty="0" smtClean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US" b="0" dirty="0" smtClean="0"/>
              <a:t>Proof of safety and formal spec for core algorithm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b="0" dirty="0" smtClean="0"/>
              <a:t>Cluster </a:t>
            </a:r>
            <a:r>
              <a:rPr lang="en-US" b="0" dirty="0" smtClean="0"/>
              <a:t>membership change algorithm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b="0" dirty="0" smtClean="0"/>
              <a:t>Other components </a:t>
            </a:r>
            <a:r>
              <a:rPr lang="en-US" b="0" dirty="0" smtClean="0"/>
              <a:t>needed for complete and practical system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27,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Consensus: Bridging Theory and Practice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Contributions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90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Consensus widely regarded as difficult</a:t>
            </a:r>
            <a:endParaRPr lang="en-US" dirty="0" smtClean="0"/>
          </a:p>
          <a:p>
            <a:r>
              <a:rPr lang="en-US" dirty="0" smtClean="0"/>
              <a:t>Hope Raft makes consensus more accessible</a:t>
            </a:r>
          </a:p>
          <a:p>
            <a:pPr lvl="1"/>
            <a:r>
              <a:rPr lang="en-US" sz="2400" dirty="0" smtClean="0"/>
              <a:t>Easier to teach in classrooms</a:t>
            </a:r>
          </a:p>
          <a:p>
            <a:pPr lvl="1"/>
            <a:r>
              <a:rPr lang="en-US" sz="2400" dirty="0" smtClean="0"/>
              <a:t>Better foundation for building practical systems</a:t>
            </a:r>
          </a:p>
          <a:p>
            <a:r>
              <a:rPr lang="en-US" dirty="0" smtClean="0"/>
              <a:t>Burst of Raft-based systems is exciting</a:t>
            </a:r>
          </a:p>
          <a:p>
            <a:pPr lvl="1"/>
            <a:r>
              <a:rPr lang="en-US" sz="2400" dirty="0" smtClean="0"/>
              <a:t>Renewed interest in building consensus systems</a:t>
            </a:r>
          </a:p>
          <a:p>
            <a:pPr lvl="1"/>
            <a:r>
              <a:rPr lang="en-US" sz="2400" dirty="0" smtClean="0"/>
              <a:t>More off-the-shelf options becoming available</a:t>
            </a:r>
          </a:p>
          <a:p>
            <a:r>
              <a:rPr lang="en-US" dirty="0" smtClean="0"/>
              <a:t>Understandability should be a primary design goal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27,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Consensus: Bridging Theory and Practice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40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27,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Consensus: Bridging Theory and Practice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66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27,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Consensus: Bridging Theory and Practice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063" y="1219200"/>
            <a:ext cx="5927874" cy="4906963"/>
          </a:xfrm>
        </p:spPr>
      </p:pic>
    </p:spTree>
    <p:extLst>
      <p:ext uri="{BB962C8B-B14F-4D97-AF65-F5344CB8AC3E}">
        <p14:creationId xmlns:p14="http://schemas.microsoft.com/office/powerpoint/2010/main" val="18120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b="0" dirty="0" smtClean="0"/>
          </a:p>
          <a:p>
            <a:pPr marL="0" indent="0" algn="ctr">
              <a:buNone/>
            </a:pPr>
            <a:endParaRPr lang="en-US" b="0" dirty="0"/>
          </a:p>
          <a:p>
            <a:pPr marL="0" indent="0" algn="ctr">
              <a:buNone/>
            </a:pPr>
            <a:endParaRPr lang="en-US" b="0" dirty="0" smtClean="0"/>
          </a:p>
          <a:p>
            <a:pPr marL="0" indent="0" algn="ctr">
              <a:buNone/>
            </a:pPr>
            <a:endParaRPr lang="en-US" b="0" dirty="0"/>
          </a:p>
          <a:p>
            <a:pPr marL="0" indent="0" algn="ctr">
              <a:buNone/>
            </a:pPr>
            <a:r>
              <a:rPr lang="en-US" b="0" dirty="0" smtClean="0"/>
              <a:t>raftconsensus.github.io</a:t>
            </a:r>
            <a:endParaRPr lang="en-US" b="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27,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Consensus: Bridging Theory and Practice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58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191000"/>
            <a:ext cx="8458200" cy="2057400"/>
          </a:xfrm>
        </p:spPr>
        <p:txBody>
          <a:bodyPr/>
          <a:lstStyle/>
          <a:p>
            <a:r>
              <a:rPr lang="en-US" sz="2000" dirty="0" smtClean="0"/>
              <a:t>Replicated log </a:t>
            </a:r>
            <a:r>
              <a:rPr lang="en-US" sz="2000" dirty="0" smtClean="0">
                <a:sym typeface="Symbol"/>
              </a:rPr>
              <a:t>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accent4"/>
                </a:solidFill>
              </a:rPr>
              <a:t>replicated state </a:t>
            </a:r>
            <a:r>
              <a:rPr lang="en-US" sz="2000" dirty="0">
                <a:solidFill>
                  <a:schemeClr val="accent4"/>
                </a:solidFill>
              </a:rPr>
              <a:t>machine</a:t>
            </a:r>
          </a:p>
          <a:p>
            <a:pPr lvl="1"/>
            <a:r>
              <a:rPr lang="en-US" sz="1800" dirty="0"/>
              <a:t>All servers execute same commands in same </a:t>
            </a:r>
            <a:r>
              <a:rPr lang="en-US" sz="1800" dirty="0" smtClean="0"/>
              <a:t>order</a:t>
            </a:r>
            <a:endParaRPr lang="en-US" sz="1800" dirty="0" smtClean="0">
              <a:solidFill>
                <a:schemeClr val="accent4"/>
              </a:solidFill>
            </a:endParaRPr>
          </a:p>
          <a:p>
            <a:r>
              <a:rPr lang="en-US" sz="2000" dirty="0" smtClean="0"/>
              <a:t>Consensus module ensures proper log replication</a:t>
            </a:r>
          </a:p>
          <a:p>
            <a:r>
              <a:rPr lang="en-US" sz="2000" dirty="0" smtClean="0"/>
              <a:t>System makes progress as long as any majority of servers are up</a:t>
            </a:r>
          </a:p>
          <a:p>
            <a:r>
              <a:rPr lang="en-US" sz="2000" dirty="0"/>
              <a:t>Failure model: fail-stop (not </a:t>
            </a:r>
            <a:r>
              <a:rPr lang="en-US" sz="2000" dirty="0" smtClean="0"/>
              <a:t>Byzantine), </a:t>
            </a:r>
            <a:r>
              <a:rPr lang="en-US" sz="2000" dirty="0"/>
              <a:t>delayed/lost </a:t>
            </a:r>
            <a:r>
              <a:rPr lang="en-US" sz="2000" dirty="0" smtClean="0"/>
              <a:t>messages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27,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Consensus: Bridging Theory and Practice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Replicated State Machines</a:t>
            </a:r>
            <a:endParaRPr lang="en-US" dirty="0"/>
          </a:p>
        </p:txBody>
      </p:sp>
      <p:sp>
        <p:nvSpPr>
          <p:cNvPr id="64" name="Rounded Rectangle 63"/>
          <p:cNvSpPr/>
          <p:nvPr/>
        </p:nvSpPr>
        <p:spPr>
          <a:xfrm>
            <a:off x="533400" y="2133600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90"/>
          <p:cNvGrpSpPr/>
          <p:nvPr/>
        </p:nvGrpSpPr>
        <p:grpSpPr>
          <a:xfrm>
            <a:off x="685800" y="3657600"/>
            <a:ext cx="1828800" cy="228600"/>
            <a:chOff x="1676400" y="3733800"/>
            <a:chExt cx="1828800" cy="228600"/>
          </a:xfrm>
        </p:grpSpPr>
        <p:sp>
          <p:nvSpPr>
            <p:cNvPr id="66" name="Rectangle 65"/>
            <p:cNvSpPr/>
            <p:nvPr/>
          </p:nvSpPr>
          <p:spPr>
            <a:xfrm>
              <a:off x="1676400" y="3733800"/>
              <a:ext cx="4572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smtClean="0"/>
                <a:t>x</a:t>
              </a:r>
              <a:r>
                <a:rPr lang="en-US" sz="1400" dirty="0" smtClean="0">
                  <a:sym typeface="Symbol"/>
                </a:rPr>
                <a:t>3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133601" y="3733800"/>
              <a:ext cx="4572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sym typeface="Symbol"/>
                </a:rPr>
                <a:t>y</a:t>
              </a:r>
              <a:r>
                <a:rPr lang="en-US" sz="1400" dirty="0" smtClean="0">
                  <a:sym typeface="Symbol"/>
                </a:rPr>
                <a:t>2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590800" y="3733800"/>
              <a:ext cx="4572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smtClean="0">
                  <a:solidFill>
                    <a:schemeClr val="tx1"/>
                  </a:solidFill>
                  <a:latin typeface="Arial" charset="0"/>
                </a:rPr>
                <a:t>x</a:t>
              </a:r>
              <a:r>
                <a:rPr lang="en-US" sz="1400" dirty="0" smtClean="0">
                  <a:sym typeface="Symbol"/>
                </a:rPr>
                <a:t>1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048000" y="3733800"/>
              <a:ext cx="4572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sym typeface="Symbol"/>
                </a:rPr>
                <a:t>z</a:t>
              </a:r>
              <a:r>
                <a:rPr lang="en-US" sz="1400" dirty="0" smtClean="0">
                  <a:sym typeface="Symbol"/>
                </a:rPr>
                <a:t>6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1436694" y="3429000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 smtClean="0"/>
              <a:t>Log</a:t>
            </a:r>
            <a:endParaRPr lang="en-US" sz="1400" b="1" dirty="0"/>
          </a:p>
        </p:txBody>
      </p:sp>
      <p:grpSp>
        <p:nvGrpSpPr>
          <p:cNvPr id="89" name="Group 88"/>
          <p:cNvGrpSpPr/>
          <p:nvPr/>
        </p:nvGrpSpPr>
        <p:grpSpPr>
          <a:xfrm>
            <a:off x="901728" y="2667000"/>
            <a:ext cx="531549" cy="533400"/>
            <a:chOff x="2057400" y="2438400"/>
            <a:chExt cx="379678" cy="381000"/>
          </a:xfrm>
        </p:grpSpPr>
        <p:sp>
          <p:nvSpPr>
            <p:cNvPr id="8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685800" y="2209800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 smtClean="0"/>
              <a:t>Consensus</a:t>
            </a:r>
            <a:br>
              <a:rPr lang="en-US" sz="1400" b="1" dirty="0" smtClean="0"/>
            </a:br>
            <a:r>
              <a:rPr lang="en-US" sz="1400" b="1" dirty="0" smtClean="0"/>
              <a:t>Module</a:t>
            </a:r>
            <a:endParaRPr lang="en-US" sz="14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1905000" y="2209800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 smtClean="0"/>
              <a:t>State</a:t>
            </a:r>
            <a:br>
              <a:rPr lang="en-US" sz="1400" b="1" dirty="0" smtClean="0"/>
            </a:br>
            <a:r>
              <a:rPr lang="en-US" sz="1400" b="1" dirty="0" smtClean="0"/>
              <a:t>Machine</a:t>
            </a:r>
            <a:endParaRPr lang="en-US" sz="1400" b="1" dirty="0"/>
          </a:p>
        </p:txBody>
      </p:sp>
      <p:grpSp>
        <p:nvGrpSpPr>
          <p:cNvPr id="195" name="Group 194"/>
          <p:cNvGrpSpPr/>
          <p:nvPr/>
        </p:nvGrpSpPr>
        <p:grpSpPr>
          <a:xfrm>
            <a:off x="2971800" y="2133600"/>
            <a:ext cx="2286000" cy="1905000"/>
            <a:chOff x="533400" y="2133600"/>
            <a:chExt cx="2286000" cy="1905000"/>
          </a:xfrm>
        </p:grpSpPr>
        <p:sp>
          <p:nvSpPr>
            <p:cNvPr id="196" name="Rounded Rectangle 195"/>
            <p:cNvSpPr/>
            <p:nvPr/>
          </p:nvSpPr>
          <p:spPr>
            <a:xfrm>
              <a:off x="533400" y="21336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1436694" y="3429000"/>
              <a:ext cx="327013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b="1" dirty="0" smtClean="0"/>
                <a:t>Log</a:t>
              </a:r>
              <a:endParaRPr lang="en-US" sz="1400" b="1" dirty="0"/>
            </a:p>
          </p:txBody>
        </p:sp>
        <p:grpSp>
          <p:nvGrpSpPr>
            <p:cNvPr id="200" name="Group 199"/>
            <p:cNvGrpSpPr/>
            <p:nvPr/>
          </p:nvGrpSpPr>
          <p:grpSpPr>
            <a:xfrm>
              <a:off x="901728" y="2667000"/>
              <a:ext cx="531549" cy="533400"/>
              <a:chOff x="2057400" y="2438400"/>
              <a:chExt cx="379678" cy="381000"/>
            </a:xfrm>
          </p:grpSpPr>
          <p:sp>
            <p:nvSpPr>
              <p:cNvPr id="203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1" name="TextBox 200"/>
            <p:cNvSpPr txBox="1"/>
            <p:nvPr/>
          </p:nvSpPr>
          <p:spPr>
            <a:xfrm>
              <a:off x="685800" y="2209800"/>
              <a:ext cx="963405" cy="3847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400" b="1" dirty="0" smtClean="0"/>
                <a:t>Consensus</a:t>
              </a:r>
              <a:br>
                <a:rPr lang="en-US" sz="1400" b="1" dirty="0" smtClean="0"/>
              </a:br>
              <a:r>
                <a:rPr lang="en-US" sz="1400" b="1" dirty="0" smtClean="0"/>
                <a:t>Module</a:t>
              </a:r>
              <a:endParaRPr lang="en-US" sz="1400" b="1" dirty="0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1905000" y="2209800"/>
              <a:ext cx="714939" cy="3847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400" b="1" dirty="0" smtClean="0"/>
                <a:t>State</a:t>
              </a:r>
              <a:br>
                <a:rPr lang="en-US" sz="1400" b="1" dirty="0" smtClean="0"/>
              </a:br>
              <a:r>
                <a:rPr lang="en-US" sz="1400" b="1" dirty="0" smtClean="0"/>
                <a:t>Machine</a:t>
              </a:r>
              <a:endParaRPr lang="en-US" sz="1400" b="1" dirty="0"/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5410200" y="2133600"/>
            <a:ext cx="2286000" cy="1905000"/>
            <a:chOff x="533400" y="2133600"/>
            <a:chExt cx="2286000" cy="1905000"/>
          </a:xfrm>
        </p:grpSpPr>
        <p:sp>
          <p:nvSpPr>
            <p:cNvPr id="221" name="Rounded Rectangle 220"/>
            <p:cNvSpPr/>
            <p:nvPr/>
          </p:nvSpPr>
          <p:spPr>
            <a:xfrm>
              <a:off x="533400" y="21336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1436694" y="3429000"/>
              <a:ext cx="327013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b="1" dirty="0" smtClean="0"/>
                <a:t>Log</a:t>
              </a:r>
              <a:endParaRPr lang="en-US" sz="1400" b="1" dirty="0"/>
            </a:p>
          </p:txBody>
        </p:sp>
        <p:grpSp>
          <p:nvGrpSpPr>
            <p:cNvPr id="225" name="Group 224"/>
            <p:cNvGrpSpPr/>
            <p:nvPr/>
          </p:nvGrpSpPr>
          <p:grpSpPr>
            <a:xfrm>
              <a:off x="901728" y="2667000"/>
              <a:ext cx="531549" cy="533400"/>
              <a:chOff x="2057400" y="2438400"/>
              <a:chExt cx="379678" cy="381000"/>
            </a:xfrm>
          </p:grpSpPr>
          <p:sp>
            <p:nvSpPr>
              <p:cNvPr id="228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0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6" name="TextBox 225"/>
            <p:cNvSpPr txBox="1"/>
            <p:nvPr/>
          </p:nvSpPr>
          <p:spPr>
            <a:xfrm>
              <a:off x="685800" y="2209800"/>
              <a:ext cx="963405" cy="3847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400" b="1" dirty="0" smtClean="0"/>
                <a:t>Consensus</a:t>
              </a:r>
              <a:br>
                <a:rPr lang="en-US" sz="1400" b="1" dirty="0" smtClean="0"/>
              </a:br>
              <a:r>
                <a:rPr lang="en-US" sz="1400" b="1" dirty="0" smtClean="0"/>
                <a:t>Module</a:t>
              </a:r>
              <a:endParaRPr lang="en-US" sz="1400" b="1" dirty="0"/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1905000" y="2209800"/>
              <a:ext cx="714939" cy="3847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400" b="1" dirty="0" smtClean="0"/>
                <a:t>State</a:t>
              </a:r>
              <a:br>
                <a:rPr lang="en-US" sz="1400" b="1" dirty="0" smtClean="0"/>
              </a:br>
              <a:r>
                <a:rPr lang="en-US" sz="1400" b="1" dirty="0" smtClean="0"/>
                <a:t>Machine</a:t>
              </a:r>
              <a:endParaRPr lang="en-US" sz="1400" b="1" dirty="0"/>
            </a:p>
          </p:txBody>
        </p:sp>
      </p:grpSp>
      <p:sp>
        <p:nvSpPr>
          <p:cNvPr id="245" name="TextBox 244"/>
          <p:cNvSpPr txBox="1"/>
          <p:nvPr/>
        </p:nvSpPr>
        <p:spPr>
          <a:xfrm>
            <a:off x="7866474" y="2901434"/>
            <a:ext cx="1031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Servers</a:t>
            </a:r>
            <a:endParaRPr lang="en-US" b="1" dirty="0"/>
          </a:p>
        </p:txBody>
      </p:sp>
      <p:sp>
        <p:nvSpPr>
          <p:cNvPr id="262" name="TextBox 261"/>
          <p:cNvSpPr txBox="1"/>
          <p:nvPr/>
        </p:nvSpPr>
        <p:spPr>
          <a:xfrm>
            <a:off x="7904947" y="129540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Clients</a:t>
            </a:r>
          </a:p>
        </p:txBody>
      </p:sp>
      <p:pic>
        <p:nvPicPr>
          <p:cNvPr id="263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38428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38428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1138428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1138428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1138428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38428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138428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2" name="Straight Connector 271"/>
          <p:cNvCxnSpPr/>
          <p:nvPr/>
        </p:nvCxnSpPr>
        <p:spPr>
          <a:xfrm>
            <a:off x="6019800" y="1828800"/>
            <a:ext cx="0" cy="762000"/>
          </a:xfrm>
          <a:prstGeom prst="line">
            <a:avLst/>
          </a:prstGeom>
          <a:ln w="571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3" name="Freeform 272"/>
          <p:cNvSpPr/>
          <p:nvPr/>
        </p:nvSpPr>
        <p:spPr>
          <a:xfrm>
            <a:off x="3828081" y="2325422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2" name="Table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662266"/>
              </p:ext>
            </p:extLst>
          </p:nvPr>
        </p:nvGraphicFramePr>
        <p:xfrm>
          <a:off x="2098040" y="2586084"/>
          <a:ext cx="416560" cy="82296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08280"/>
                <a:gridCol w="208280"/>
              </a:tblGrid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/>
                        <a:t>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/>
                        <a:t>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4" name="Freeform 273"/>
          <p:cNvSpPr/>
          <p:nvPr/>
        </p:nvSpPr>
        <p:spPr>
          <a:xfrm>
            <a:off x="1371601" y="2081773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Group 103"/>
          <p:cNvGrpSpPr/>
          <p:nvPr/>
        </p:nvGrpSpPr>
        <p:grpSpPr>
          <a:xfrm>
            <a:off x="3124200" y="3657600"/>
            <a:ext cx="1828800" cy="228600"/>
            <a:chOff x="1676400" y="3733800"/>
            <a:chExt cx="1828800" cy="228600"/>
          </a:xfrm>
        </p:grpSpPr>
        <p:sp>
          <p:nvSpPr>
            <p:cNvPr id="105" name="Rectangle 104"/>
            <p:cNvSpPr/>
            <p:nvPr/>
          </p:nvSpPr>
          <p:spPr>
            <a:xfrm>
              <a:off x="1676400" y="3733800"/>
              <a:ext cx="4572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smtClean="0"/>
                <a:t>x</a:t>
              </a:r>
              <a:r>
                <a:rPr lang="en-US" sz="1400" dirty="0" smtClean="0">
                  <a:sym typeface="Symbol"/>
                </a:rPr>
                <a:t>3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133601" y="3733800"/>
              <a:ext cx="4572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sym typeface="Symbol"/>
                </a:rPr>
                <a:t>y</a:t>
              </a:r>
              <a:r>
                <a:rPr lang="en-US" sz="1400" dirty="0" smtClean="0">
                  <a:sym typeface="Symbol"/>
                </a:rPr>
                <a:t>2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590800" y="3733800"/>
              <a:ext cx="4572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smtClean="0">
                  <a:solidFill>
                    <a:schemeClr val="tx1"/>
                  </a:solidFill>
                  <a:latin typeface="Arial" charset="0"/>
                </a:rPr>
                <a:t>x</a:t>
              </a:r>
              <a:r>
                <a:rPr lang="en-US" sz="1400" dirty="0" smtClean="0">
                  <a:sym typeface="Symbol"/>
                </a:rPr>
                <a:t>1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048000" y="3733800"/>
              <a:ext cx="4572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sym typeface="Symbol"/>
                </a:rPr>
                <a:t>z</a:t>
              </a:r>
              <a:r>
                <a:rPr lang="en-US" sz="1400" dirty="0" smtClean="0">
                  <a:sym typeface="Symbol"/>
                </a:rPr>
                <a:t>6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275" name="Freeform 274"/>
          <p:cNvSpPr/>
          <p:nvPr/>
        </p:nvSpPr>
        <p:spPr>
          <a:xfrm>
            <a:off x="3611105" y="3239146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3" name="Table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301042"/>
              </p:ext>
            </p:extLst>
          </p:nvPr>
        </p:nvGraphicFramePr>
        <p:xfrm>
          <a:off x="4536440" y="2588627"/>
          <a:ext cx="416560" cy="82296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08280"/>
                <a:gridCol w="208280"/>
              </a:tblGrid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/>
                        <a:t>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/>
                        <a:t>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77" name="Straight Connector 276"/>
          <p:cNvCxnSpPr/>
          <p:nvPr/>
        </p:nvCxnSpPr>
        <p:spPr>
          <a:xfrm flipV="1">
            <a:off x="4724400" y="3306306"/>
            <a:ext cx="0" cy="457200"/>
          </a:xfrm>
          <a:prstGeom prst="line">
            <a:avLst/>
          </a:prstGeom>
          <a:ln w="571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09" name="Group 108"/>
          <p:cNvGrpSpPr/>
          <p:nvPr/>
        </p:nvGrpSpPr>
        <p:grpSpPr>
          <a:xfrm>
            <a:off x="5562600" y="3657600"/>
            <a:ext cx="1828800" cy="228600"/>
            <a:chOff x="1676400" y="3733800"/>
            <a:chExt cx="1828800" cy="228600"/>
          </a:xfrm>
        </p:grpSpPr>
        <p:sp>
          <p:nvSpPr>
            <p:cNvPr id="110" name="Rectangle 109"/>
            <p:cNvSpPr/>
            <p:nvPr/>
          </p:nvSpPr>
          <p:spPr>
            <a:xfrm>
              <a:off x="1676400" y="3733800"/>
              <a:ext cx="4572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smtClean="0"/>
                <a:t>x</a:t>
              </a:r>
              <a:r>
                <a:rPr lang="en-US" sz="1400" dirty="0" smtClean="0">
                  <a:sym typeface="Symbol"/>
                </a:rPr>
                <a:t>3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133601" y="3733800"/>
              <a:ext cx="4572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sym typeface="Symbol"/>
                </a:rPr>
                <a:t>y</a:t>
              </a:r>
              <a:r>
                <a:rPr lang="en-US" sz="1400" dirty="0" smtClean="0">
                  <a:sym typeface="Symbol"/>
                </a:rPr>
                <a:t>2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590800" y="3733800"/>
              <a:ext cx="4572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smtClean="0">
                  <a:solidFill>
                    <a:schemeClr val="tx1"/>
                  </a:solidFill>
                  <a:latin typeface="Arial" charset="0"/>
                </a:rPr>
                <a:t>x</a:t>
              </a:r>
              <a:r>
                <a:rPr lang="en-US" sz="1400" dirty="0" smtClean="0">
                  <a:sym typeface="Symbol"/>
                </a:rPr>
                <a:t>1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048000" y="3733800"/>
              <a:ext cx="4572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sym typeface="Symbol"/>
                </a:rPr>
                <a:t>z</a:t>
              </a:r>
              <a:r>
                <a:rPr lang="en-US" sz="1400" dirty="0" smtClean="0">
                  <a:sym typeface="Symbol"/>
                </a:rPr>
                <a:t>6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278" name="Freeform 277"/>
          <p:cNvSpPr/>
          <p:nvPr/>
        </p:nvSpPr>
        <p:spPr>
          <a:xfrm>
            <a:off x="6043048" y="3239146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5" name="Table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866049"/>
              </p:ext>
            </p:extLst>
          </p:nvPr>
        </p:nvGraphicFramePr>
        <p:xfrm>
          <a:off x="6974840" y="2588927"/>
          <a:ext cx="416560" cy="82296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08280"/>
                <a:gridCol w="208280"/>
              </a:tblGrid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/>
                        <a:t>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/>
                        <a:t>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9" name="Freeform 278"/>
          <p:cNvSpPr/>
          <p:nvPr/>
        </p:nvSpPr>
        <p:spPr>
          <a:xfrm>
            <a:off x="1166248" y="3239146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3" name="Straight Connector 282"/>
          <p:cNvCxnSpPr/>
          <p:nvPr/>
        </p:nvCxnSpPr>
        <p:spPr>
          <a:xfrm flipV="1">
            <a:off x="7162800" y="3306306"/>
            <a:ext cx="0" cy="457200"/>
          </a:xfrm>
          <a:prstGeom prst="line">
            <a:avLst/>
          </a:prstGeom>
          <a:ln w="571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 flipV="1">
            <a:off x="2286000" y="3306306"/>
            <a:ext cx="0" cy="457200"/>
          </a:xfrm>
          <a:prstGeom prst="line">
            <a:avLst/>
          </a:prstGeom>
          <a:ln w="571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5" name="Freeform 284"/>
          <p:cNvSpPr/>
          <p:nvPr/>
        </p:nvSpPr>
        <p:spPr>
          <a:xfrm>
            <a:off x="6207071" y="1557580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91294" y="1800725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ym typeface="Symbol"/>
              </a:rPr>
              <a:t>z6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3127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“</a:t>
            </a:r>
            <a:r>
              <a:rPr lang="en-US" b="0" i="1" dirty="0"/>
              <a:t>The dirty little secret of the NSDI community is that at most five people really, truly understand every part of Paxos ;-).</a:t>
            </a:r>
            <a:r>
              <a:rPr lang="en-US" i="1" dirty="0"/>
              <a:t>”</a:t>
            </a:r>
            <a:r>
              <a:rPr lang="en-US" b="0" dirty="0"/>
              <a:t>  </a:t>
            </a:r>
            <a:r>
              <a:rPr lang="en-US" b="0" dirty="0">
                <a:solidFill>
                  <a:schemeClr val="bg2"/>
                </a:solidFill>
              </a:rPr>
              <a:t>– NSDI reviewer</a:t>
            </a:r>
          </a:p>
          <a:p>
            <a:r>
              <a:rPr lang="en-US" dirty="0" smtClean="0"/>
              <a:t>“</a:t>
            </a:r>
            <a:r>
              <a:rPr lang="en-US" b="0" i="1" dirty="0" smtClean="0"/>
              <a:t>There are significant gaps between the description of the Paxos algorithm and the needs of a real-world system…. </a:t>
            </a:r>
            <a:r>
              <a:rPr lang="en-US" b="0" i="1" dirty="0"/>
              <a:t>t</a:t>
            </a:r>
            <a:r>
              <a:rPr lang="en-US" b="0" i="1" dirty="0" smtClean="0"/>
              <a:t>he final system will be based on an unproven protocol.</a:t>
            </a:r>
            <a:r>
              <a:rPr lang="en-US" dirty="0" smtClean="0"/>
              <a:t>” </a:t>
            </a:r>
            <a:r>
              <a:rPr lang="en-US" b="0" dirty="0" smtClean="0">
                <a:solidFill>
                  <a:schemeClr val="bg2"/>
                </a:solidFill>
              </a:rPr>
              <a:t>– Chubby authors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27,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Consensus: Bridging Theory and Practice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2162002-2512-45FD-82AF-2FE8F2E9185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Paxos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30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Leslie </a:t>
            </a:r>
            <a:r>
              <a:rPr lang="en-US" dirty="0" err="1" smtClean="0"/>
              <a:t>Lamport</a:t>
            </a:r>
            <a:r>
              <a:rPr lang="en-US" dirty="0" smtClean="0"/>
              <a:t>, 1989</a:t>
            </a:r>
          </a:p>
          <a:p>
            <a:r>
              <a:rPr lang="en-US" dirty="0" smtClean="0"/>
              <a:t>Theoretical </a:t>
            </a:r>
            <a:r>
              <a:rPr lang="en-US" dirty="0"/>
              <a:t>foundations</a:t>
            </a:r>
          </a:p>
          <a:p>
            <a:r>
              <a:rPr lang="en-US" dirty="0"/>
              <a:t>Hard to understand: </a:t>
            </a:r>
          </a:p>
          <a:p>
            <a:pPr lvl="1"/>
            <a:r>
              <a:rPr lang="en-US" sz="2400" dirty="0"/>
              <a:t>Can’t separate phase 1 and 2, no intuitive meanings</a:t>
            </a:r>
          </a:p>
          <a:p>
            <a:r>
              <a:rPr lang="en-US" dirty="0"/>
              <a:t>Bad problem decomposition for building systems</a:t>
            </a:r>
          </a:p>
          <a:p>
            <a:pPr lvl="1"/>
            <a:r>
              <a:rPr lang="en-US" sz="2400" dirty="0"/>
              <a:t>Too low-level</a:t>
            </a:r>
          </a:p>
          <a:p>
            <a:pPr lvl="1"/>
            <a:r>
              <a:rPr lang="en-US" sz="2400" dirty="0"/>
              <a:t>Implementations must extend published </a:t>
            </a:r>
            <a:r>
              <a:rPr lang="en-US" sz="2400" dirty="0" smtClean="0"/>
              <a:t>algorithm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27,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Consensus: Bridging Theory and Practice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Paxos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34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Understandability</a:t>
            </a:r>
            <a:endParaRPr lang="en-US" dirty="0" smtClean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/>
              <a:t>Raft </a:t>
            </a:r>
            <a:r>
              <a:rPr lang="en-US" b="0" dirty="0" smtClean="0"/>
              <a:t>algorithm, designed for understandability</a:t>
            </a:r>
          </a:p>
          <a:p>
            <a:pPr lvl="1"/>
            <a:r>
              <a:rPr lang="en-US" sz="2400" dirty="0" smtClean="0"/>
              <a:t>Strong form of leadership</a:t>
            </a:r>
          </a:p>
          <a:p>
            <a:pPr lvl="1"/>
            <a:r>
              <a:rPr lang="en-US" sz="2400" dirty="0" smtClean="0"/>
              <a:t>Leader election algorithm using randomized timeouts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/>
              <a:t>User study to evaluate understandability</a:t>
            </a:r>
            <a:endParaRPr lang="en-US" b="0" dirty="0"/>
          </a:p>
          <a:p>
            <a:pPr marL="0" indent="0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Completeness</a:t>
            </a:r>
            <a:endParaRPr lang="en-US" dirty="0" smtClean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US" b="0" dirty="0" smtClean="0"/>
              <a:t>Proof of safety and formal spec for core algorithm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b="0" dirty="0" smtClean="0"/>
              <a:t>Cluster </a:t>
            </a:r>
            <a:r>
              <a:rPr lang="en-US" b="0" dirty="0" smtClean="0"/>
              <a:t>membership change algorithm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b="0" dirty="0" smtClean="0"/>
              <a:t>Other components </a:t>
            </a:r>
            <a:r>
              <a:rPr lang="en-US" b="0" dirty="0" smtClean="0"/>
              <a:t>needed for complete and practical system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27,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Consensus: Bridging Theory and Practice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29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considerations</a:t>
            </a:r>
            <a:endParaRPr lang="en-US" dirty="0" smtClean="0"/>
          </a:p>
          <a:p>
            <a:pPr lvl="1"/>
            <a:r>
              <a:rPr lang="en-US" sz="2400" dirty="0" smtClean="0"/>
              <a:t>How hard is it to explain each alternative?</a:t>
            </a:r>
          </a:p>
          <a:p>
            <a:pPr lvl="1"/>
            <a:r>
              <a:rPr lang="en-US" sz="2400" dirty="0" smtClean="0"/>
              <a:t>How easy will it be for someone to completely understand the approach and its implications?</a:t>
            </a:r>
          </a:p>
          <a:p>
            <a:r>
              <a:rPr lang="en-US" dirty="0" smtClean="0"/>
              <a:t>General techniques</a:t>
            </a:r>
          </a:p>
          <a:p>
            <a:pPr lvl="1"/>
            <a:r>
              <a:rPr lang="en-US" sz="2400" dirty="0" smtClean="0"/>
              <a:t>Decomposing the problem</a:t>
            </a:r>
            <a:endParaRPr lang="en-US" sz="2400" dirty="0" smtClean="0"/>
          </a:p>
          <a:p>
            <a:pPr lvl="1"/>
            <a:r>
              <a:rPr lang="en-US" sz="2400" dirty="0" smtClean="0"/>
              <a:t>Reducing state </a:t>
            </a:r>
            <a:r>
              <a:rPr lang="en-US" sz="2400" dirty="0" smtClean="0"/>
              <a:t>space </a:t>
            </a:r>
            <a:r>
              <a:rPr lang="en-US" sz="2400" dirty="0" smtClean="0"/>
              <a:t>complexity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27,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Consensus: Bridging Theory and Practice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for </a:t>
            </a:r>
            <a:r>
              <a:rPr lang="en-US" dirty="0" smtClean="0"/>
              <a:t>Understandability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84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Leader election</a:t>
            </a:r>
          </a:p>
          <a:p>
            <a:pPr lvl="1"/>
            <a:r>
              <a:rPr lang="en-US" dirty="0"/>
              <a:t>Select one of the servers to act as cluster leader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Log replication (normal operation)</a:t>
            </a:r>
          </a:p>
          <a:p>
            <a:pPr lvl="1">
              <a:buClr>
                <a:srgbClr val="1F4899"/>
              </a:buClr>
            </a:pPr>
            <a:r>
              <a:rPr lang="en-US" dirty="0">
                <a:solidFill>
                  <a:srgbClr val="000000"/>
                </a:solidFill>
              </a:rPr>
              <a:t>Leader </a:t>
            </a:r>
            <a:r>
              <a:rPr lang="en-US" dirty="0" smtClean="0">
                <a:solidFill>
                  <a:srgbClr val="000000"/>
                </a:solidFill>
              </a:rPr>
              <a:t>takes commands from clients, appends them to </a:t>
            </a:r>
            <a:r>
              <a:rPr lang="en-US" dirty="0">
                <a:solidFill>
                  <a:srgbClr val="000000"/>
                </a:solidFill>
              </a:rPr>
              <a:t>its log</a:t>
            </a:r>
          </a:p>
          <a:p>
            <a:pPr lvl="1">
              <a:buClr>
                <a:srgbClr val="1F4899"/>
              </a:buClr>
            </a:pPr>
            <a:r>
              <a:rPr lang="en-US" dirty="0">
                <a:solidFill>
                  <a:srgbClr val="000000"/>
                </a:solidFill>
              </a:rPr>
              <a:t>Leader replicates its log to other servers</a:t>
            </a:r>
            <a:endParaRPr lang="en-US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Safety</a:t>
            </a:r>
          </a:p>
          <a:p>
            <a:pPr lvl="1">
              <a:buClr>
                <a:srgbClr val="1F4899"/>
              </a:buClr>
            </a:pPr>
            <a:r>
              <a:rPr lang="en-US" dirty="0">
                <a:solidFill>
                  <a:srgbClr val="000000"/>
                </a:solidFill>
              </a:rPr>
              <a:t>Tie above </a:t>
            </a:r>
            <a:r>
              <a:rPr lang="en-US" dirty="0" smtClean="0">
                <a:solidFill>
                  <a:srgbClr val="000000"/>
                </a:solidFill>
              </a:rPr>
              <a:t>components together </a:t>
            </a:r>
            <a:r>
              <a:rPr lang="en-US" dirty="0">
                <a:solidFill>
                  <a:srgbClr val="000000"/>
                </a:solidFill>
              </a:rPr>
              <a:t>to maintain </a:t>
            </a:r>
            <a:r>
              <a:rPr lang="en-US" dirty="0" smtClean="0">
                <a:solidFill>
                  <a:srgbClr val="000000"/>
                </a:solidFill>
              </a:rPr>
              <a:t>consistency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buClr>
                <a:srgbClr val="1F4899"/>
              </a:buClr>
            </a:pPr>
            <a:endParaRPr lang="en-US" dirty="0" smtClean="0">
              <a:solidFill>
                <a:srgbClr val="000000"/>
              </a:solidFill>
            </a:endParaRPr>
          </a:p>
          <a:p>
            <a:pPr lvl="1">
              <a:buClr>
                <a:srgbClr val="1F4899"/>
              </a:buClr>
            </a:pPr>
            <a:endParaRPr lang="en-US" dirty="0">
              <a:solidFill>
                <a:srgbClr val="000000"/>
              </a:solidFill>
            </a:endParaRPr>
          </a:p>
          <a:p>
            <a:pPr lvl="1">
              <a:buClr>
                <a:srgbClr val="1F4899"/>
              </a:buClr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27,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Consensus: Bridging Theory and Practice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Raft </a:t>
            </a:r>
            <a:r>
              <a:rPr lang="en-US" dirty="0" smtClean="0"/>
              <a:t>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53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791200"/>
          </a:xfrm>
        </p:spPr>
        <p:txBody>
          <a:bodyPr/>
          <a:lstStyle/>
          <a:p>
            <a:r>
              <a:rPr lang="en-US" dirty="0" err="1" smtClean="0">
                <a:solidFill>
                  <a:schemeClr val="tx2"/>
                </a:solidFill>
              </a:rPr>
              <a:t>RaftScope</a:t>
            </a:r>
            <a:r>
              <a:rPr lang="en-US" dirty="0" smtClean="0">
                <a:solidFill>
                  <a:schemeClr val="tx2"/>
                </a:solidFill>
              </a:rPr>
              <a:t> Visualization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27,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Consensus: Bridging Theory and Practice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0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JO Colors">
      <a:dk1>
        <a:srgbClr val="000000"/>
      </a:dk1>
      <a:lt1>
        <a:srgbClr val="FFFFFF"/>
      </a:lt1>
      <a:dk2>
        <a:srgbClr val="1F4899"/>
      </a:dk2>
      <a:lt2>
        <a:srgbClr val="7F7F7F"/>
      </a:lt2>
      <a:accent1>
        <a:srgbClr val="0B590B"/>
      </a:accent1>
      <a:accent2>
        <a:srgbClr val="E1FFE1"/>
      </a:accent2>
      <a:accent3>
        <a:srgbClr val="DEE7F8"/>
      </a:accent3>
      <a:accent4>
        <a:srgbClr val="A5001E"/>
      </a:accent4>
      <a:accent5>
        <a:srgbClr val="FFFFB9"/>
      </a:accent5>
      <a:accent6>
        <a:srgbClr val="844F1A"/>
      </a:accent6>
      <a:hlink>
        <a:srgbClr val="005239"/>
      </a:hlink>
      <a:folHlink>
        <a:srgbClr val="A5001E"/>
      </a:folHlink>
    </a:clrScheme>
    <a:fontScheme name="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19050" cap="rnd"/>
        <a:effectLst/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A500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5239"/>
        </a:hlink>
        <a:folHlink>
          <a:srgbClr val="A500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EA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7F3FF"/>
        </a:accent5>
        <a:accent6>
          <a:srgbClr val="2D2D8A"/>
        </a:accent6>
        <a:hlink>
          <a:srgbClr val="005239"/>
        </a:hlink>
        <a:folHlink>
          <a:srgbClr val="A500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EAFF"/>
        </a:accent1>
        <a:accent2>
          <a:srgbClr val="0050A0"/>
        </a:accent2>
        <a:accent3>
          <a:srgbClr val="FFFFFF"/>
        </a:accent3>
        <a:accent4>
          <a:srgbClr val="000000"/>
        </a:accent4>
        <a:accent5>
          <a:srgbClr val="E7F3FF"/>
        </a:accent5>
        <a:accent6>
          <a:srgbClr val="004891"/>
        </a:accent6>
        <a:hlink>
          <a:srgbClr val="005239"/>
        </a:hlink>
        <a:folHlink>
          <a:srgbClr val="A5001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30448</TotalTime>
  <Words>1331</Words>
  <Application>Microsoft Office PowerPoint</Application>
  <PresentationFormat>On-screen Show (4:3)</PresentationFormat>
  <Paragraphs>379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Consensus: Bridging Theory and Practice</vt:lpstr>
      <vt:lpstr>Introduction</vt:lpstr>
      <vt:lpstr>Replicated State Machines</vt:lpstr>
      <vt:lpstr>Motivation: Paxos</vt:lpstr>
      <vt:lpstr>Motivation: Paxos (2)</vt:lpstr>
      <vt:lpstr>Contributions</vt:lpstr>
      <vt:lpstr>Design for Understandability</vt:lpstr>
      <vt:lpstr>Raft Components</vt:lpstr>
      <vt:lpstr>RaftScope Visualization</vt:lpstr>
      <vt:lpstr>Core Raft Review</vt:lpstr>
      <vt:lpstr>Topics for Practical Systems</vt:lpstr>
      <vt:lpstr>Cluster Membership Changes</vt:lpstr>
      <vt:lpstr>Other Topics for Complete Systems</vt:lpstr>
      <vt:lpstr>Evaluation</vt:lpstr>
      <vt:lpstr>User Study Intro</vt:lpstr>
      <vt:lpstr>Quiz Results</vt:lpstr>
      <vt:lpstr>Survey Results</vt:lpstr>
      <vt:lpstr>Randomized Timeouts</vt:lpstr>
      <vt:lpstr>Raft Implementations</vt:lpstr>
      <vt:lpstr>Raft Implementations</vt:lpstr>
      <vt:lpstr>Related Work</vt:lpstr>
      <vt:lpstr>Summary: Contributions</vt:lpstr>
      <vt:lpstr>Conclusions</vt:lpstr>
      <vt:lpstr>Acknowledgements</vt:lpstr>
      <vt:lpstr>Acknowledgements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Ousterhout</dc:creator>
  <cp:lastModifiedBy>Diego Ongaro</cp:lastModifiedBy>
  <cp:revision>920</cp:revision>
  <cp:lastPrinted>2014-04-25T10:11:53Z</cp:lastPrinted>
  <dcterms:created xsi:type="dcterms:W3CDTF">2008-10-19T02:20:00Z</dcterms:created>
  <dcterms:modified xsi:type="dcterms:W3CDTF">2014-05-27T06:29:11Z</dcterms:modified>
</cp:coreProperties>
</file>