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3" r:id="rId2"/>
  </p:sldMasterIdLst>
  <p:notesMasterIdLst>
    <p:notesMasterId r:id="rId30"/>
  </p:notesMasterIdLst>
  <p:sldIdLst>
    <p:sldId id="534" r:id="rId3"/>
    <p:sldId id="571" r:id="rId4"/>
    <p:sldId id="464" r:id="rId5"/>
    <p:sldId id="522" r:id="rId6"/>
    <p:sldId id="484" r:id="rId7"/>
    <p:sldId id="474" r:id="rId8"/>
    <p:sldId id="473" r:id="rId9"/>
    <p:sldId id="573" r:id="rId10"/>
    <p:sldId id="572" r:id="rId11"/>
    <p:sldId id="562" r:id="rId12"/>
    <p:sldId id="475" r:id="rId13"/>
    <p:sldId id="467" r:id="rId14"/>
    <p:sldId id="468" r:id="rId15"/>
    <p:sldId id="479" r:id="rId16"/>
    <p:sldId id="470" r:id="rId17"/>
    <p:sldId id="481" r:id="rId18"/>
    <p:sldId id="565" r:id="rId19"/>
    <p:sldId id="563" r:id="rId20"/>
    <p:sldId id="575" r:id="rId21"/>
    <p:sldId id="556" r:id="rId22"/>
    <p:sldId id="569" r:id="rId23"/>
    <p:sldId id="557" r:id="rId24"/>
    <p:sldId id="568" r:id="rId25"/>
    <p:sldId id="566" r:id="rId26"/>
    <p:sldId id="567" r:id="rId27"/>
    <p:sldId id="480" r:id="rId28"/>
    <p:sldId id="558" r:id="rId29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/ RAMCloud overview" id="{B4B39588-9AA2-4DF2-BB17-E2BF627A873E}">
          <p14:sldIdLst>
            <p14:sldId id="534"/>
            <p14:sldId id="571"/>
            <p14:sldId id="464"/>
            <p14:sldId id="522"/>
            <p14:sldId id="484"/>
            <p14:sldId id="474"/>
            <p14:sldId id="473"/>
            <p14:sldId id="573"/>
            <p14:sldId id="572"/>
          </p14:sldIdLst>
        </p14:section>
        <p14:section name="Fast Crash Recovery" id="{00A123EB-4274-480F-B9FB-5E8A825039E3}">
          <p14:sldIdLst>
            <p14:sldId id="562"/>
            <p14:sldId id="475"/>
            <p14:sldId id="467"/>
            <p14:sldId id="468"/>
            <p14:sldId id="479"/>
            <p14:sldId id="470"/>
            <p14:sldId id="481"/>
            <p14:sldId id="565"/>
          </p14:sldIdLst>
        </p14:section>
        <p14:section name="Raft" id="{3E9E538F-223D-45BB-920B-32D0A2F97040}">
          <p14:sldIdLst>
            <p14:sldId id="563"/>
            <p14:sldId id="575"/>
            <p14:sldId id="556"/>
            <p14:sldId id="569"/>
            <p14:sldId id="557"/>
            <p14:sldId id="568"/>
            <p14:sldId id="566"/>
            <p14:sldId id="567"/>
          </p14:sldIdLst>
        </p14:section>
        <p14:section name="Conclusions" id="{0E750630-A65E-407B-BE25-6C22548C0D82}">
          <p14:sldIdLst>
            <p14:sldId id="480"/>
            <p14:sldId id="5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1F2"/>
    <a:srgbClr val="C9D7F4"/>
    <a:srgbClr val="EAEAEA"/>
    <a:srgbClr val="F8F8F8"/>
    <a:srgbClr val="D8BEEC"/>
    <a:srgbClr val="633B13"/>
    <a:srgbClr val="EDFFED"/>
    <a:srgbClr val="7495D8"/>
    <a:srgbClr val="4974CB"/>
    <a:srgbClr val="E9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0" autoAdjust="0"/>
    <p:restoredTop sz="94286" autoAdjust="0"/>
  </p:normalViewPr>
  <p:slideViewPr>
    <p:cSldViewPr>
      <p:cViewPr varScale="1">
        <p:scale>
          <a:sx n="83" d="100"/>
          <a:sy n="83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414"/>
    </p:cViewPr>
  </p:sorterViewPr>
  <p:notesViewPr>
    <p:cSldViewPr>
      <p:cViewPr varScale="1">
        <p:scale>
          <a:sx n="66" d="100"/>
          <a:sy n="66" d="100"/>
        </p:scale>
        <p:origin x="-321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D42A7-6DCF-4EEF-814E-B978DCF06143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2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64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26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93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916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389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86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32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90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93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64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96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03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06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2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 latinLnBrk="1">
              <a:spcBef>
                <a:spcPts val="0"/>
              </a:spcBef>
              <a:spcAft>
                <a:spcPts val="0"/>
              </a:spcAft>
            </a:pPr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 fontAlgn="auto" latinLnBrk="1">
                <a:spcBef>
                  <a:spcPts val="0"/>
                </a:spcBef>
                <a:spcAft>
                  <a:spcPts val="0"/>
                </a:spcAft>
              </a:pPr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 latinLnBrk="1">
              <a:spcBef>
                <a:spcPts val="0"/>
              </a:spcBef>
              <a:spcAft>
                <a:spcPts val="0"/>
              </a:spcAft>
            </a:pPr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 fontAlgn="auto" latinLnBrk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8220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518" y="800685"/>
            <a:ext cx="5432898" cy="612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400" dirty="0" smtClean="0">
                <a:solidFill>
                  <a:prstClr val="white"/>
                </a:solidFill>
                <a:latin typeface="나눔고딕OTF ExtraBold" pitchFamily="34" charset="-127"/>
                <a:ea typeface="나눔고딕OTF ExtraBold" pitchFamily="34" charset="-127"/>
              </a:rPr>
              <a:t>Cool </a:t>
            </a:r>
            <a:r>
              <a:rPr lang="en-US" altLang="ko-KR" sz="3400" dirty="0">
                <a:solidFill>
                  <a:prstClr val="white"/>
                </a:solidFill>
                <a:latin typeface="나눔고딕OTF ExtraBold" pitchFamily="34" charset="-127"/>
                <a:ea typeface="나눔고딕OTF ExtraBold" pitchFamily="34" charset="-127"/>
              </a:rPr>
              <a:t>ideas from </a:t>
            </a:r>
            <a:r>
              <a:rPr lang="en-US" altLang="ko-KR" sz="3400" dirty="0" smtClean="0">
                <a:solidFill>
                  <a:prstClr val="white"/>
                </a:solidFill>
                <a:latin typeface="나눔고딕OTF ExtraBold" pitchFamily="34" charset="-127"/>
                <a:ea typeface="나눔고딕OTF ExtraBold" pitchFamily="34" charset="-127"/>
              </a:rPr>
              <a:t>RAMCloud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82" y="5975158"/>
            <a:ext cx="1031736" cy="571525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>
            <a:off x="415788" y="3144412"/>
            <a:ext cx="36004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3528" y="3225170"/>
            <a:ext cx="2350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2000" dirty="0" smtClean="0">
                <a:solidFill>
                  <a:prstClr val="white"/>
                </a:solidFill>
                <a:latin typeface="Helvetica"/>
                <a:ea typeface="나눔고딕OTF ExtraBold" pitchFamily="34" charset="-127"/>
                <a:cs typeface="Helvetica"/>
              </a:rPr>
              <a:t>Diego Ongaro</a:t>
            </a:r>
          </a:p>
          <a:p>
            <a:pPr algn="l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2000" dirty="0" smtClean="0">
                <a:solidFill>
                  <a:prstClr val="white"/>
                </a:solidFill>
                <a:latin typeface="Helvetica"/>
                <a:ea typeface="나눔고딕OTF ExtraBold" pitchFamily="34" charset="-127"/>
                <a:cs typeface="Helvetica"/>
              </a:rPr>
              <a:t>Stanford University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7" y="4419600"/>
            <a:ext cx="7043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2000" dirty="0">
                <a:solidFill>
                  <a:prstClr val="white"/>
                </a:solidFill>
                <a:latin typeface="Helvetica"/>
                <a:ea typeface="나눔고딕OTF ExtraBold" pitchFamily="34" charset="-127"/>
                <a:cs typeface="Helvetica"/>
              </a:rPr>
              <a:t>Joint work with Asaf Cidon, Ankita Kejriwal, John Ousterhout, Mendel Rosenblum, Stephen Rumble, Ryan Stutsman, et. al.</a:t>
            </a:r>
          </a:p>
        </p:txBody>
      </p:sp>
    </p:spTree>
    <p:extLst>
      <p:ext uri="{BB962C8B-B14F-4D97-AF65-F5344CB8AC3E}">
        <p14:creationId xmlns:p14="http://schemas.microsoft.com/office/powerpoint/2010/main" val="370279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trike="sngStrike" dirty="0" smtClean="0"/>
              <a:t>RAMCloud basics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Fast </a:t>
            </a:r>
            <a:r>
              <a:rPr lang="en-US" dirty="0" smtClean="0">
                <a:solidFill>
                  <a:schemeClr val="tx2"/>
                </a:solidFill>
              </a:rPr>
              <a:t>crash recovery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New consensus algorithm called Raft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depend on 5</a:t>
            </a:r>
            <a:r>
              <a:rPr lang="en-US" dirty="0"/>
              <a:t>µ</a:t>
            </a:r>
            <a:r>
              <a:rPr lang="en-US" dirty="0" smtClean="0"/>
              <a:t>s latency:</a:t>
            </a:r>
            <a:br>
              <a:rPr lang="en-US" dirty="0" smtClean="0"/>
            </a:br>
            <a:r>
              <a:rPr lang="en-US" dirty="0" smtClean="0"/>
              <a:t>must recover crashed servers quickly!</a:t>
            </a:r>
          </a:p>
          <a:p>
            <a:r>
              <a:rPr lang="en-US" dirty="0" smtClean="0"/>
              <a:t>Traditional approaches don’t work</a:t>
            </a:r>
          </a:p>
          <a:p>
            <a:pPr lvl="1"/>
            <a:r>
              <a:rPr lang="en-US" dirty="0" smtClean="0"/>
              <a:t>Can’t afford latency of paging in from disk</a:t>
            </a:r>
          </a:p>
          <a:p>
            <a:pPr lvl="1"/>
            <a:r>
              <a:rPr lang="en-US" dirty="0" smtClean="0"/>
              <a:t>Replication in DRAM too expensive, doesn’t solve power loss</a:t>
            </a:r>
            <a:endParaRPr lang="en-US" dirty="0" smtClean="0"/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Need data loaded from backup disks back into DRAM</a:t>
            </a:r>
          </a:p>
          <a:p>
            <a:pPr lvl="1"/>
            <a:r>
              <a:rPr lang="en-US" dirty="0" smtClean="0"/>
              <a:t>Must </a:t>
            </a:r>
            <a:r>
              <a:rPr lang="en-US" dirty="0" smtClean="0"/>
              <a:t>replay log to reconstruct </a:t>
            </a:r>
            <a:r>
              <a:rPr lang="en-US" dirty="0" smtClean="0"/>
              <a:t>hash table</a:t>
            </a:r>
          </a:p>
          <a:p>
            <a:pPr lvl="1"/>
            <a:r>
              <a:rPr lang="en-US" dirty="0" smtClean="0"/>
              <a:t>Meanwhile, data is unavailable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Solution</a:t>
            </a:r>
            <a:r>
              <a:rPr lang="en-US" dirty="0" smtClean="0">
                <a:solidFill>
                  <a:schemeClr val="accent4"/>
                </a:solidFill>
              </a:rPr>
              <a:t>: fast crash recovery (1-2 seconds)</a:t>
            </a:r>
          </a:p>
          <a:p>
            <a:pPr lvl="1"/>
            <a:r>
              <a:rPr lang="en-US" dirty="0" smtClean="0"/>
              <a:t>If fast enough, failures will not be noticed</a:t>
            </a:r>
          </a:p>
          <a:p>
            <a:r>
              <a:rPr lang="en-US" dirty="0" smtClean="0"/>
              <a:t>Key to fast recovery: use system </a:t>
            </a:r>
            <a:r>
              <a:rPr lang="en-US" dirty="0" smtClean="0"/>
              <a:t>scale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Master chooses backups statically</a:t>
            </a:r>
          </a:p>
          <a:p>
            <a:pPr lvl="1"/>
            <a:r>
              <a:rPr lang="en-US" dirty="0" smtClean="0"/>
              <a:t>Each backup mirrors entire log for master</a:t>
            </a:r>
            <a:endParaRPr lang="en-US" dirty="0"/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Choose recovery master</a:t>
            </a:r>
          </a:p>
          <a:p>
            <a:pPr lvl="1"/>
            <a:r>
              <a:rPr lang="en-US" dirty="0" smtClean="0"/>
              <a:t>Backups read log </a:t>
            </a:r>
            <a:r>
              <a:rPr lang="en-US" dirty="0" smtClean="0"/>
              <a:t>segments from </a:t>
            </a:r>
            <a:r>
              <a:rPr lang="en-US" dirty="0" smtClean="0"/>
              <a:t>disk</a:t>
            </a:r>
          </a:p>
          <a:p>
            <a:pPr lvl="1"/>
            <a:r>
              <a:rPr lang="en-US" dirty="0" smtClean="0"/>
              <a:t>Transfer </a:t>
            </a:r>
            <a:r>
              <a:rPr lang="en-US" dirty="0" smtClean="0"/>
              <a:t>segments </a:t>
            </a:r>
            <a:r>
              <a:rPr lang="en-US" dirty="0" smtClean="0"/>
              <a:t>to recovery master</a:t>
            </a:r>
          </a:p>
          <a:p>
            <a:pPr lvl="1"/>
            <a:r>
              <a:rPr lang="en-US" dirty="0" smtClean="0"/>
              <a:t>Recovery master replays log</a:t>
            </a:r>
          </a:p>
          <a:p>
            <a:r>
              <a:rPr lang="en-US" dirty="0" smtClean="0"/>
              <a:t>First bottleneck: disk bandwidth:</a:t>
            </a:r>
          </a:p>
          <a:p>
            <a:pPr lvl="1"/>
            <a:r>
              <a:rPr lang="en-US" dirty="0" smtClean="0"/>
              <a:t>64 GB / 3 backups / 100 MB/sec/disk</a:t>
            </a:r>
            <a:br>
              <a:rPr lang="en-US" dirty="0" smtClean="0"/>
            </a:br>
            <a:r>
              <a:rPr lang="en-US" dirty="0" smtClean="0"/>
              <a:t>≈ </a:t>
            </a:r>
            <a:r>
              <a:rPr lang="en-US" dirty="0" smtClean="0">
                <a:solidFill>
                  <a:schemeClr val="accent4"/>
                </a:solidFill>
              </a:rPr>
              <a:t>210 seconds</a:t>
            </a:r>
          </a:p>
          <a:p>
            <a:r>
              <a:rPr lang="en-US" dirty="0" smtClean="0"/>
              <a:t>Solution: more disks (and backups)</a:t>
            </a:r>
          </a:p>
        </p:txBody>
      </p:sp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9A6EB875-1A3F-4778-8273-9501628D5B97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Recovery, First Try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315200" y="2209800"/>
            <a:ext cx="609600" cy="4953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6804" y="1600200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77000" y="3352800"/>
            <a:ext cx="609600" cy="936625"/>
            <a:chOff x="6553200" y="3581400"/>
            <a:chExt cx="609600" cy="936625"/>
          </a:xfrm>
        </p:grpSpPr>
        <p:grpSp>
          <p:nvGrpSpPr>
            <p:cNvPr id="2253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2532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" name="Rounded Rectangle 6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2532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7111335" y="4343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781801" y="2705100"/>
            <a:ext cx="702590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 flipH="1">
            <a:off x="7758192" y="2705100"/>
            <a:ext cx="700007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7315200" y="3352800"/>
            <a:ext cx="609600" cy="936625"/>
            <a:chOff x="6553200" y="3581400"/>
            <a:chExt cx="609600" cy="936625"/>
          </a:xfrm>
        </p:grpSpPr>
        <p:grpSp>
          <p:nvGrpSpPr>
            <p:cNvPr id="9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Rounded Rectangle 9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153400" y="3352800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" name="Straight Connector 9"/>
          <p:cNvCxnSpPr>
            <a:stCxn id="92" idx="0"/>
            <a:endCxn id="2" idx="2"/>
          </p:cNvCxnSpPr>
          <p:nvPr/>
        </p:nvCxnSpPr>
        <p:spPr>
          <a:xfrm flipV="1">
            <a:off x="7620000" y="2705100"/>
            <a:ext cx="0" cy="647700"/>
          </a:xfrm>
          <a:prstGeom prst="line">
            <a:avLst/>
          </a:pr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019800" y="222885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73093" y="2165061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Dead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73093" y="2076450"/>
            <a:ext cx="1608707" cy="762000"/>
          </a:xfrm>
          <a:prstGeom prst="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A6EB875-1A3F-4778-8273-9501628D5B97}" type="slidenum">
              <a:rPr lang="en-US"/>
              <a:pPr/>
              <a:t>13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Recovery, </a:t>
            </a:r>
            <a:r>
              <a:rPr lang="en-US" dirty="0" smtClean="0"/>
              <a:t>Second </a:t>
            </a:r>
            <a:r>
              <a:rPr lang="en-US" dirty="0"/>
              <a:t>Try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048000"/>
          </a:xfrm>
        </p:spPr>
        <p:txBody>
          <a:bodyPr/>
          <a:lstStyle/>
          <a:p>
            <a:r>
              <a:rPr lang="en-US" dirty="0" smtClean="0"/>
              <a:t>Scatter logs:</a:t>
            </a:r>
          </a:p>
          <a:p>
            <a:pPr lvl="1"/>
            <a:r>
              <a:rPr lang="en-US" dirty="0" smtClean="0"/>
              <a:t>Each log divided into 8MB </a:t>
            </a:r>
            <a:r>
              <a:rPr lang="en-US" dirty="0" smtClean="0">
                <a:solidFill>
                  <a:schemeClr val="accent4"/>
                </a:solidFill>
              </a:rPr>
              <a:t>segments</a:t>
            </a:r>
          </a:p>
          <a:p>
            <a:pPr lvl="1"/>
            <a:r>
              <a:rPr lang="en-US" dirty="0" smtClean="0"/>
              <a:t>Master chooses different backups for each segment (randomly)</a:t>
            </a:r>
          </a:p>
          <a:p>
            <a:pPr lvl="1"/>
            <a:r>
              <a:rPr lang="en-US" dirty="0" smtClean="0"/>
              <a:t>Segments scattered across all servers in the cluster</a:t>
            </a:r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All backups read from disk in parallel (100-500 MB each)</a:t>
            </a:r>
          </a:p>
          <a:p>
            <a:pPr lvl="1"/>
            <a:r>
              <a:rPr lang="en-US" dirty="0" smtClean="0"/>
              <a:t>Transmit data over network to recovery master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4343400" y="4191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37007" y="414626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68" name="Group 39"/>
          <p:cNvGrpSpPr>
            <a:grpSpLocks/>
          </p:cNvGrpSpPr>
          <p:nvPr/>
        </p:nvGrpSpPr>
        <p:grpSpPr bwMode="auto">
          <a:xfrm>
            <a:off x="4419600" y="5943600"/>
            <a:ext cx="457200" cy="327025"/>
            <a:chOff x="3744" y="1584"/>
            <a:chExt cx="336" cy="240"/>
          </a:xfrm>
        </p:grpSpPr>
        <p:sp>
          <p:nvSpPr>
            <p:cNvPr id="71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4343400" y="53299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70" name="AutoShape 44"/>
          <p:cNvSpPr>
            <a:spLocks noChangeArrowheads="1"/>
          </p:cNvSpPr>
          <p:nvPr/>
        </p:nvSpPr>
        <p:spPr bwMode="auto">
          <a:xfrm>
            <a:off x="4495800" y="57482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91337" y="5270212"/>
            <a:ext cx="1037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~1000</a:t>
            </a:r>
            <a:br>
              <a:rPr lang="en-US" sz="1600" b="1" dirty="0" smtClean="0">
                <a:solidFill>
                  <a:srgbClr val="006C00"/>
                </a:solidFill>
              </a:rPr>
            </a:br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6019800" y="5334000"/>
            <a:ext cx="609600" cy="936625"/>
            <a:chOff x="6553200" y="3581400"/>
            <a:chExt cx="609600" cy="936625"/>
          </a:xfrm>
        </p:grpSpPr>
        <p:grpSp>
          <p:nvGrpSpPr>
            <p:cNvPr id="7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8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" name="Rounded Rectangle 7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181600" y="5334000"/>
            <a:ext cx="609600" cy="936625"/>
            <a:chOff x="6553200" y="3581400"/>
            <a:chExt cx="609600" cy="936625"/>
          </a:xfrm>
        </p:grpSpPr>
        <p:grpSp>
          <p:nvGrpSpPr>
            <p:cNvPr id="87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" name="Rounded Rectangle 87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9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858000" y="5334000"/>
            <a:ext cx="609600" cy="936625"/>
            <a:chOff x="6553200" y="3581400"/>
            <a:chExt cx="609600" cy="936625"/>
          </a:xfrm>
        </p:grpSpPr>
        <p:grpSp>
          <p:nvGrpSpPr>
            <p:cNvPr id="95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8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7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505200" y="5334000"/>
            <a:ext cx="609600" cy="936625"/>
            <a:chOff x="6553200" y="3581400"/>
            <a:chExt cx="609600" cy="936625"/>
          </a:xfrm>
        </p:grpSpPr>
        <p:grpSp>
          <p:nvGrpSpPr>
            <p:cNvPr id="103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06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" name="Rounded Rectangle 103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05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667000" y="5334000"/>
            <a:ext cx="609600" cy="936625"/>
            <a:chOff x="6553200" y="3581400"/>
            <a:chExt cx="609600" cy="936625"/>
          </a:xfrm>
        </p:grpSpPr>
        <p:grpSp>
          <p:nvGrpSpPr>
            <p:cNvPr id="11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" name="Rounded Rectangle 11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828800" y="5334000"/>
            <a:ext cx="609600" cy="936625"/>
            <a:chOff x="6553200" y="3581400"/>
            <a:chExt cx="609600" cy="936625"/>
          </a:xfrm>
        </p:grpSpPr>
        <p:grpSp>
          <p:nvGrpSpPr>
            <p:cNvPr id="1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2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0" name="Rounded Rectangle 11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>
            <a:stCxn id="69" idx="0"/>
            <a:endCxn id="65" idx="2"/>
          </p:cNvCxnSpPr>
          <p:nvPr/>
        </p:nvCxnSpPr>
        <p:spPr>
          <a:xfrm flipV="1">
            <a:off x="4648200" y="4648200"/>
            <a:ext cx="0" cy="681781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486400" y="5101025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1336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1336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9718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8100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6324600" y="5024825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2971800" y="5029200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3810000" y="5105400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71628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47244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48006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48768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196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4958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5720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47244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48006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48768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6" name="Rounded Rectangle 125"/>
          <p:cNvSpPr/>
          <p:nvPr/>
        </p:nvSpPr>
        <p:spPr>
          <a:xfrm>
            <a:off x="1905000" y="4262787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58293" y="4198998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Dead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1058293" y="4110387"/>
            <a:ext cx="1608707" cy="762000"/>
          </a:xfrm>
          <a:prstGeom prst="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25" y="1143000"/>
            <a:ext cx="5962475" cy="4471856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4873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New bottlenecks:</a:t>
            </a:r>
            <a:r>
              <a:rPr lang="en-US" dirty="0" smtClean="0"/>
              <a:t> recovery master’s NIC and CPU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Recovery Master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797082" y="3489960"/>
            <a:ext cx="152400" cy="152400"/>
          </a:xfrm>
          <a:prstGeom prst="ellipse">
            <a:avLst/>
          </a:prstGeom>
          <a:noFill/>
          <a:ln w="38100">
            <a:solidFill>
              <a:srgbClr val="633B1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32341" y="3505200"/>
            <a:ext cx="152400" cy="152400"/>
          </a:xfrm>
          <a:prstGeom prst="ellipse">
            <a:avLst/>
          </a:prstGeom>
          <a:noFill/>
          <a:ln w="38100">
            <a:solidFill>
              <a:srgbClr val="633B1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2" idx="5"/>
            <a:endCxn id="12" idx="1"/>
          </p:cNvCxnSpPr>
          <p:nvPr/>
        </p:nvCxnSpPr>
        <p:spPr>
          <a:xfrm>
            <a:off x="2927164" y="3620042"/>
            <a:ext cx="3702236" cy="523072"/>
          </a:xfrm>
          <a:prstGeom prst="line">
            <a:avLst/>
          </a:prstGeom>
          <a:ln w="38100" cap="rnd">
            <a:solidFill>
              <a:srgbClr val="633B1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29400" y="3635282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633B13"/>
                </a:solidFill>
              </a:rPr>
              <a:t>Recovers</a:t>
            </a:r>
          </a:p>
          <a:p>
            <a:pPr algn="l"/>
            <a:r>
              <a:rPr lang="en-US" sz="2000" dirty="0" smtClean="0">
                <a:solidFill>
                  <a:srgbClr val="633B13"/>
                </a:solidFill>
              </a:rPr>
              <a:t>3</a:t>
            </a:r>
            <a:r>
              <a:rPr lang="en-US" sz="2000" dirty="0" smtClean="0">
                <a:solidFill>
                  <a:srgbClr val="633B13"/>
                </a:solidFill>
              </a:rPr>
              <a:t>00-800 MB</a:t>
            </a:r>
          </a:p>
          <a:p>
            <a:pPr algn="l"/>
            <a:r>
              <a:rPr lang="en-US" sz="2000" dirty="0" smtClean="0">
                <a:solidFill>
                  <a:srgbClr val="633B13"/>
                </a:solidFill>
              </a:rPr>
              <a:t>in one second</a:t>
            </a:r>
            <a:endParaRPr lang="en-US" sz="2000" dirty="0">
              <a:solidFill>
                <a:srgbClr val="633B13"/>
              </a:solidFill>
            </a:endParaRPr>
          </a:p>
        </p:txBody>
      </p:sp>
      <p:cxnSp>
        <p:nvCxnSpPr>
          <p:cNvPr id="14" name="Straight Connector 13"/>
          <p:cNvCxnSpPr>
            <a:stCxn id="10" idx="5"/>
            <a:endCxn id="12" idx="1"/>
          </p:cNvCxnSpPr>
          <p:nvPr/>
        </p:nvCxnSpPr>
        <p:spPr>
          <a:xfrm>
            <a:off x="5262423" y="3635282"/>
            <a:ext cx="1366977" cy="507832"/>
          </a:xfrm>
          <a:prstGeom prst="line">
            <a:avLst/>
          </a:prstGeom>
          <a:ln w="38100" cap="rnd">
            <a:solidFill>
              <a:srgbClr val="633B1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05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977970"/>
          </a:xfrm>
        </p:spPr>
        <p:txBody>
          <a:bodyPr/>
          <a:lstStyle/>
          <a:p>
            <a:r>
              <a:rPr lang="en-US" b="0" dirty="0" smtClean="0"/>
              <a:t>Divide </a:t>
            </a:r>
            <a:r>
              <a:rPr lang="en-US" b="0" dirty="0" smtClean="0"/>
              <a:t>dead master’s </a:t>
            </a:r>
            <a:r>
              <a:rPr lang="en-US" b="0" dirty="0" smtClean="0"/>
              <a:t>data into </a:t>
            </a:r>
            <a:r>
              <a:rPr lang="en-US" b="0" dirty="0" smtClean="0">
                <a:solidFill>
                  <a:schemeClr val="accent4"/>
                </a:solidFill>
              </a:rPr>
              <a:t>partitions</a:t>
            </a:r>
          </a:p>
          <a:p>
            <a:pPr lvl="1"/>
            <a:r>
              <a:rPr lang="en-US" dirty="0" smtClean="0"/>
              <a:t>Recover each partition on a separate recovery master</a:t>
            </a:r>
          </a:p>
          <a:p>
            <a:pPr lvl="1"/>
            <a:r>
              <a:rPr lang="en-US" dirty="0" smtClean="0"/>
              <a:t>Partitions based on key ranges, </a:t>
            </a:r>
            <a:r>
              <a:rPr lang="en-US" i="1" dirty="0" smtClean="0"/>
              <a:t>not log segment</a:t>
            </a:r>
          </a:p>
          <a:p>
            <a:pPr lvl="1"/>
            <a:r>
              <a:rPr lang="en-US" dirty="0" smtClean="0"/>
              <a:t>Each backup divides its log data among recovery </a:t>
            </a:r>
            <a:r>
              <a:rPr lang="en-US" dirty="0" smtClean="0"/>
              <a:t>masters</a:t>
            </a:r>
          </a:p>
          <a:p>
            <a:pPr lvl="1"/>
            <a:r>
              <a:rPr lang="en-US" dirty="0" smtClean="0"/>
              <a:t>Highly parallel and pipelined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Recovery, </a:t>
            </a:r>
            <a:r>
              <a:rPr lang="en-US" dirty="0" smtClean="0"/>
              <a:t>Third </a:t>
            </a:r>
            <a:r>
              <a:rPr lang="en-US" dirty="0" smtClean="0"/>
              <a:t>Try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419187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Masters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4038600" y="5387975"/>
            <a:ext cx="457200" cy="327025"/>
            <a:chOff x="3744" y="1584"/>
            <a:chExt cx="336" cy="240"/>
          </a:xfrm>
        </p:grpSpPr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962400" y="4774356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5" name="AutoShape 44"/>
          <p:cNvSpPr>
            <a:spLocks noChangeArrowheads="1"/>
          </p:cNvSpPr>
          <p:nvPr/>
        </p:nvSpPr>
        <p:spPr bwMode="auto">
          <a:xfrm>
            <a:off x="4114800" y="5192578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0337" y="4835688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638800" y="4778375"/>
            <a:ext cx="609600" cy="936625"/>
            <a:chOff x="6553200" y="3581400"/>
            <a:chExt cx="609600" cy="936625"/>
          </a:xfrm>
        </p:grpSpPr>
        <p:grpSp>
          <p:nvGrpSpPr>
            <p:cNvPr id="1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00600" y="4778375"/>
            <a:ext cx="609600" cy="936625"/>
            <a:chOff x="6553200" y="3581400"/>
            <a:chExt cx="609600" cy="936625"/>
          </a:xfrm>
        </p:grpSpPr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Rounded Rectangle 2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77000" y="4778375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124200" y="4778375"/>
            <a:ext cx="609600" cy="936625"/>
            <a:chOff x="6553200" y="3581400"/>
            <a:chExt cx="609600" cy="936625"/>
          </a:xfrm>
        </p:grpSpPr>
        <p:grpSp>
          <p:nvGrpSpPr>
            <p:cNvPr id="42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45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86000" y="4778375"/>
            <a:ext cx="609600" cy="936625"/>
            <a:chOff x="6553200" y="3581400"/>
            <a:chExt cx="609600" cy="936625"/>
          </a:xfrm>
        </p:grpSpPr>
        <p:grpSp>
          <p:nvGrpSpPr>
            <p:cNvPr id="50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53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Rounded Rectangle 50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52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447800" y="4778375"/>
            <a:ext cx="609600" cy="936625"/>
            <a:chOff x="6553200" y="3581400"/>
            <a:chExt cx="609600" cy="936625"/>
          </a:xfrm>
        </p:grpSpPr>
        <p:grpSp>
          <p:nvGrpSpPr>
            <p:cNvPr id="5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6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" name="Rounded Rectangle 5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6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" name="Rounded Rectangle 83"/>
          <p:cNvSpPr/>
          <p:nvPr/>
        </p:nvSpPr>
        <p:spPr>
          <a:xfrm>
            <a:off x="14478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1546602" y="3555946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806198" y="3555946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546602" y="3749675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806198" y="3749675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1242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223002" y="3555946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39624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4320798" y="3555946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8006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4899402" y="3749675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56388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5997198" y="3749675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7315200" y="4778375"/>
            <a:ext cx="609600" cy="936625"/>
            <a:chOff x="6553200" y="3581400"/>
            <a:chExt cx="609600" cy="936625"/>
          </a:xfrm>
        </p:grpSpPr>
        <p:grpSp>
          <p:nvGrpSpPr>
            <p:cNvPr id="11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" name="Rounded Rectangle 11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24" name="Straight Connector 123"/>
          <p:cNvCxnSpPr>
            <a:stCxn id="59" idx="0"/>
            <a:endCxn id="96" idx="2"/>
          </p:cNvCxnSpPr>
          <p:nvPr/>
        </p:nvCxnSpPr>
        <p:spPr>
          <a:xfrm flipV="1">
            <a:off x="1752600" y="3673475"/>
            <a:ext cx="1546602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0"/>
          </p:cNvCxnSpPr>
          <p:nvPr/>
        </p:nvCxnSpPr>
        <p:spPr>
          <a:xfrm flipV="1">
            <a:off x="2590800" y="3673475"/>
            <a:ext cx="708402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43" idx="0"/>
            <a:endCxn id="96" idx="2"/>
          </p:cNvCxnSpPr>
          <p:nvPr/>
        </p:nvCxnSpPr>
        <p:spPr>
          <a:xfrm flipH="1" flipV="1">
            <a:off x="3299202" y="3673475"/>
            <a:ext cx="1297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4" idx="0"/>
            <a:endCxn id="96" idx="2"/>
          </p:cNvCxnSpPr>
          <p:nvPr/>
        </p:nvCxnSpPr>
        <p:spPr>
          <a:xfrm flipH="1" flipV="1">
            <a:off x="3299202" y="3673475"/>
            <a:ext cx="967998" cy="1100881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27" idx="0"/>
          </p:cNvCxnSpPr>
          <p:nvPr/>
        </p:nvCxnSpPr>
        <p:spPr>
          <a:xfrm flipH="1" flipV="1">
            <a:off x="3276600" y="3673475"/>
            <a:ext cx="1828800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9" idx="0"/>
            <a:endCxn id="96" idx="2"/>
          </p:cNvCxnSpPr>
          <p:nvPr/>
        </p:nvCxnSpPr>
        <p:spPr>
          <a:xfrm flipH="1" flipV="1">
            <a:off x="3299202" y="3673475"/>
            <a:ext cx="26443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35" idx="0"/>
            <a:endCxn id="96" idx="2"/>
          </p:cNvCxnSpPr>
          <p:nvPr/>
        </p:nvCxnSpPr>
        <p:spPr>
          <a:xfrm flipH="1" flipV="1">
            <a:off x="3299202" y="3673475"/>
            <a:ext cx="34825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17" idx="0"/>
            <a:endCxn id="96" idx="2"/>
          </p:cNvCxnSpPr>
          <p:nvPr/>
        </p:nvCxnSpPr>
        <p:spPr>
          <a:xfrm flipH="1" flipV="1">
            <a:off x="3299202" y="3673475"/>
            <a:ext cx="43207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59" idx="0"/>
            <a:endCxn id="102" idx="2"/>
          </p:cNvCxnSpPr>
          <p:nvPr/>
        </p:nvCxnSpPr>
        <p:spPr>
          <a:xfrm flipV="1">
            <a:off x="1752600" y="3673475"/>
            <a:ext cx="26443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51" idx="0"/>
            <a:endCxn id="102" idx="2"/>
          </p:cNvCxnSpPr>
          <p:nvPr/>
        </p:nvCxnSpPr>
        <p:spPr>
          <a:xfrm flipV="1">
            <a:off x="2590800" y="3673475"/>
            <a:ext cx="18061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43" idx="0"/>
            <a:endCxn id="102" idx="2"/>
          </p:cNvCxnSpPr>
          <p:nvPr/>
        </p:nvCxnSpPr>
        <p:spPr>
          <a:xfrm flipV="1">
            <a:off x="3429000" y="3673475"/>
            <a:ext cx="9679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" idx="0"/>
            <a:endCxn id="102" idx="2"/>
          </p:cNvCxnSpPr>
          <p:nvPr/>
        </p:nvCxnSpPr>
        <p:spPr>
          <a:xfrm flipV="1">
            <a:off x="4267200" y="3673475"/>
            <a:ext cx="129798" cy="1100881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27" idx="0"/>
          </p:cNvCxnSpPr>
          <p:nvPr/>
        </p:nvCxnSpPr>
        <p:spPr>
          <a:xfrm flipH="1" flipV="1">
            <a:off x="4396998" y="3673475"/>
            <a:ext cx="7084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9" idx="0"/>
            <a:endCxn id="102" idx="2"/>
          </p:cNvCxnSpPr>
          <p:nvPr/>
        </p:nvCxnSpPr>
        <p:spPr>
          <a:xfrm flipH="1" flipV="1">
            <a:off x="4396998" y="3673475"/>
            <a:ext cx="15466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35" idx="0"/>
            <a:endCxn id="102" idx="2"/>
          </p:cNvCxnSpPr>
          <p:nvPr/>
        </p:nvCxnSpPr>
        <p:spPr>
          <a:xfrm flipH="1" flipV="1">
            <a:off x="4396998" y="3673475"/>
            <a:ext cx="23848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59" idx="0"/>
            <a:endCxn id="108" idx="2"/>
          </p:cNvCxnSpPr>
          <p:nvPr/>
        </p:nvCxnSpPr>
        <p:spPr>
          <a:xfrm flipV="1">
            <a:off x="1752600" y="3867204"/>
            <a:ext cx="32230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51" idx="0"/>
            <a:endCxn id="108" idx="2"/>
          </p:cNvCxnSpPr>
          <p:nvPr/>
        </p:nvCxnSpPr>
        <p:spPr>
          <a:xfrm flipV="1">
            <a:off x="2590800" y="3867204"/>
            <a:ext cx="23848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43" idx="0"/>
            <a:endCxn id="108" idx="2"/>
          </p:cNvCxnSpPr>
          <p:nvPr/>
        </p:nvCxnSpPr>
        <p:spPr>
          <a:xfrm flipV="1">
            <a:off x="3429000" y="3867204"/>
            <a:ext cx="15466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4" idx="0"/>
            <a:endCxn id="108" idx="2"/>
          </p:cNvCxnSpPr>
          <p:nvPr/>
        </p:nvCxnSpPr>
        <p:spPr>
          <a:xfrm flipV="1">
            <a:off x="4267200" y="3867204"/>
            <a:ext cx="708402" cy="907152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27" idx="0"/>
            <a:endCxn id="108" idx="2"/>
          </p:cNvCxnSpPr>
          <p:nvPr/>
        </p:nvCxnSpPr>
        <p:spPr>
          <a:xfrm flipH="1" flipV="1">
            <a:off x="4975602" y="3867204"/>
            <a:ext cx="1297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9" idx="0"/>
            <a:endCxn id="108" idx="2"/>
          </p:cNvCxnSpPr>
          <p:nvPr/>
        </p:nvCxnSpPr>
        <p:spPr>
          <a:xfrm flipH="1" flipV="1">
            <a:off x="4975602" y="3867204"/>
            <a:ext cx="9679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35" idx="0"/>
            <a:endCxn id="108" idx="2"/>
          </p:cNvCxnSpPr>
          <p:nvPr/>
        </p:nvCxnSpPr>
        <p:spPr>
          <a:xfrm flipH="1" flipV="1">
            <a:off x="4975602" y="3867204"/>
            <a:ext cx="18061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17" idx="0"/>
            <a:endCxn id="108" idx="2"/>
          </p:cNvCxnSpPr>
          <p:nvPr/>
        </p:nvCxnSpPr>
        <p:spPr>
          <a:xfrm flipH="1" flipV="1">
            <a:off x="4975602" y="3867204"/>
            <a:ext cx="26443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59" idx="0"/>
            <a:endCxn id="114" idx="2"/>
          </p:cNvCxnSpPr>
          <p:nvPr/>
        </p:nvCxnSpPr>
        <p:spPr>
          <a:xfrm flipV="1">
            <a:off x="1752600" y="3867204"/>
            <a:ext cx="43207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51" idx="0"/>
            <a:endCxn id="114" idx="2"/>
          </p:cNvCxnSpPr>
          <p:nvPr/>
        </p:nvCxnSpPr>
        <p:spPr>
          <a:xfrm flipV="1">
            <a:off x="2590800" y="3867204"/>
            <a:ext cx="34825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43" idx="0"/>
            <a:endCxn id="114" idx="2"/>
          </p:cNvCxnSpPr>
          <p:nvPr/>
        </p:nvCxnSpPr>
        <p:spPr>
          <a:xfrm flipV="1">
            <a:off x="3429000" y="3867204"/>
            <a:ext cx="26443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4" idx="0"/>
            <a:endCxn id="114" idx="2"/>
          </p:cNvCxnSpPr>
          <p:nvPr/>
        </p:nvCxnSpPr>
        <p:spPr>
          <a:xfrm flipV="1">
            <a:off x="4267200" y="3867204"/>
            <a:ext cx="1806198" cy="907152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27" idx="0"/>
            <a:endCxn id="114" idx="2"/>
          </p:cNvCxnSpPr>
          <p:nvPr/>
        </p:nvCxnSpPr>
        <p:spPr>
          <a:xfrm flipV="1">
            <a:off x="5105400" y="3867204"/>
            <a:ext cx="9679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9" idx="0"/>
            <a:endCxn id="114" idx="2"/>
          </p:cNvCxnSpPr>
          <p:nvPr/>
        </p:nvCxnSpPr>
        <p:spPr>
          <a:xfrm flipV="1">
            <a:off x="5943600" y="3867204"/>
            <a:ext cx="1297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35" idx="0"/>
            <a:endCxn id="114" idx="2"/>
          </p:cNvCxnSpPr>
          <p:nvPr/>
        </p:nvCxnSpPr>
        <p:spPr>
          <a:xfrm flipH="1" flipV="1">
            <a:off x="6073398" y="3867204"/>
            <a:ext cx="708402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17" idx="0"/>
            <a:endCxn id="114" idx="2"/>
          </p:cNvCxnSpPr>
          <p:nvPr/>
        </p:nvCxnSpPr>
        <p:spPr>
          <a:xfrm flipH="1" flipV="1">
            <a:off x="6073398" y="3867204"/>
            <a:ext cx="1546602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601093" y="3419186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Dead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601093" y="3330575"/>
            <a:ext cx="1608707" cy="762000"/>
          </a:xfrm>
          <a:prstGeom prst="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4"/>
          <a:stretch/>
        </p:blipFill>
        <p:spPr>
          <a:xfrm>
            <a:off x="1541970" y="979714"/>
            <a:ext cx="5608617" cy="4220745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5181600"/>
            <a:ext cx="8412604" cy="868363"/>
          </a:xfrm>
        </p:spPr>
        <p:txBody>
          <a:bodyPr/>
          <a:lstStyle/>
          <a:p>
            <a:r>
              <a:rPr lang="en-US" dirty="0" smtClean="0"/>
              <a:t>Nearly flat (needs to reach 120-200 masters)</a:t>
            </a:r>
          </a:p>
          <a:p>
            <a:r>
              <a:rPr lang="en-US" dirty="0" smtClean="0"/>
              <a:t>Expect faster: out of memory bandwidth (old servers)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143000"/>
            <a:ext cx="1197764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633B13"/>
                </a:solidFill>
              </a:rPr>
              <a:t>6</a:t>
            </a:r>
            <a:r>
              <a:rPr lang="en-US" dirty="0" smtClean="0">
                <a:solidFill>
                  <a:srgbClr val="633B13"/>
                </a:solidFill>
              </a:rPr>
              <a:t> masters</a:t>
            </a:r>
            <a:endParaRPr lang="en-US" dirty="0" smtClean="0">
              <a:solidFill>
                <a:srgbClr val="633B13"/>
              </a:solidFill>
            </a:endParaRP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12 </a:t>
            </a:r>
            <a:r>
              <a:rPr lang="en-US" dirty="0" smtClean="0">
                <a:solidFill>
                  <a:srgbClr val="633B13"/>
                </a:solidFill>
              </a:rPr>
              <a:t>SSDs</a:t>
            </a:r>
          </a:p>
          <a:p>
            <a:pPr algn="l"/>
            <a:r>
              <a:rPr lang="en-US" dirty="0">
                <a:solidFill>
                  <a:srgbClr val="633B13"/>
                </a:solidFill>
              </a:rPr>
              <a:t>3</a:t>
            </a:r>
            <a:r>
              <a:rPr lang="en-US" dirty="0" smtClean="0">
                <a:solidFill>
                  <a:srgbClr val="633B13"/>
                </a:solidFill>
              </a:rPr>
              <a:t> </a:t>
            </a:r>
            <a:r>
              <a:rPr lang="en-US" dirty="0">
                <a:solidFill>
                  <a:srgbClr val="633B13"/>
                </a:solidFill>
              </a:rPr>
              <a:t>G</a:t>
            </a:r>
            <a:r>
              <a:rPr lang="en-US" dirty="0" smtClean="0">
                <a:solidFill>
                  <a:srgbClr val="633B13"/>
                </a:solidFill>
              </a:rPr>
              <a:t>B</a:t>
            </a:r>
            <a:endParaRPr lang="en-US" dirty="0">
              <a:solidFill>
                <a:srgbClr val="633B13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55145" y="1678632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2"/>
            <a:endCxn id="2" idx="3"/>
          </p:cNvCxnSpPr>
          <p:nvPr/>
        </p:nvCxnSpPr>
        <p:spPr>
          <a:xfrm flipH="1" flipV="1">
            <a:off x="1350164" y="1604665"/>
            <a:ext cx="1504981" cy="150167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553200" y="1371600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2" idx="1"/>
            <a:endCxn id="16" idx="5"/>
          </p:cNvCxnSpPr>
          <p:nvPr/>
        </p:nvCxnSpPr>
        <p:spPr>
          <a:xfrm flipH="1" flipV="1">
            <a:off x="6683282" y="1501682"/>
            <a:ext cx="784318" cy="102983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67600" y="1143000"/>
            <a:ext cx="1326004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633B13"/>
                </a:solidFill>
              </a:rPr>
              <a:t>8</a:t>
            </a:r>
            <a:r>
              <a:rPr lang="en-US" dirty="0" smtClean="0">
                <a:solidFill>
                  <a:srgbClr val="633B13"/>
                </a:solidFill>
              </a:rPr>
              <a:t>0 </a:t>
            </a:r>
            <a:r>
              <a:rPr lang="en-US" dirty="0" smtClean="0">
                <a:solidFill>
                  <a:srgbClr val="633B13"/>
                </a:solidFill>
              </a:rPr>
              <a:t>masters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160 </a:t>
            </a:r>
            <a:r>
              <a:rPr lang="en-US" dirty="0" smtClean="0">
                <a:solidFill>
                  <a:srgbClr val="633B13"/>
                </a:solidFill>
              </a:rPr>
              <a:t>SSDs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40</a:t>
            </a:r>
            <a:r>
              <a:rPr lang="en-US" dirty="0" smtClean="0">
                <a:solidFill>
                  <a:srgbClr val="633B13"/>
                </a:solidFill>
              </a:rPr>
              <a:t> </a:t>
            </a:r>
            <a:r>
              <a:rPr lang="en-US" dirty="0" smtClean="0">
                <a:solidFill>
                  <a:srgbClr val="633B13"/>
                </a:solidFill>
              </a:rPr>
              <a:t>GB</a:t>
            </a:r>
            <a:endParaRPr lang="en-US" dirty="0">
              <a:solidFill>
                <a:srgbClr val="633B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Fast: </a:t>
            </a:r>
            <a:r>
              <a:rPr lang="en-US" dirty="0" smtClean="0"/>
              <a:t>under </a:t>
            </a:r>
            <a:r>
              <a:rPr lang="en-US" dirty="0" smtClean="0"/>
              <a:t>2 </a:t>
            </a:r>
            <a:r>
              <a:rPr lang="en-US" dirty="0" smtClean="0"/>
              <a:t>seconds for memory sizes up to </a:t>
            </a:r>
            <a:r>
              <a:rPr lang="en-US" dirty="0" smtClean="0"/>
              <a:t>40</a:t>
            </a:r>
            <a:r>
              <a:rPr lang="en-US" dirty="0" smtClean="0"/>
              <a:t>GB</a:t>
            </a:r>
            <a:endParaRPr lang="en-US" dirty="0" smtClean="0"/>
          </a:p>
          <a:p>
            <a:r>
              <a:rPr lang="en-US" dirty="0" smtClean="0"/>
              <a:t>Nearly “high </a:t>
            </a:r>
            <a:r>
              <a:rPr lang="en-US" dirty="0"/>
              <a:t>availability</a:t>
            </a:r>
            <a:r>
              <a:rPr lang="en-US" dirty="0" smtClean="0"/>
              <a:t>”</a:t>
            </a:r>
          </a:p>
          <a:p>
            <a:r>
              <a:rPr lang="en-US" dirty="0"/>
              <a:t>Much cheaper than DRAM </a:t>
            </a:r>
            <a:r>
              <a:rPr lang="en-US" dirty="0" smtClean="0"/>
              <a:t>replication</a:t>
            </a:r>
            <a:br>
              <a:rPr lang="en-US" dirty="0" smtClean="0"/>
            </a:br>
            <a:r>
              <a:rPr lang="en-US" dirty="0" smtClean="0"/>
              <a:t>(and </a:t>
            </a:r>
            <a:r>
              <a:rPr lang="en-US" dirty="0" smtClean="0"/>
              <a:t>it handles power outages)</a:t>
            </a:r>
          </a:p>
          <a:p>
            <a:r>
              <a:rPr lang="en-US" dirty="0" smtClean="0"/>
              <a:t>Leverages scale:</a:t>
            </a:r>
          </a:p>
          <a:p>
            <a:pPr lvl="1"/>
            <a:r>
              <a:rPr lang="en-US" sz="2400" dirty="0"/>
              <a:t>Uses every disk, every NIC, every CPU, </a:t>
            </a:r>
            <a:r>
              <a:rPr lang="en-US" sz="2400" dirty="0" smtClean="0"/>
              <a:t>…</a:t>
            </a:r>
            <a:endParaRPr lang="en-US" sz="2400" dirty="0" smtClean="0"/>
          </a:p>
          <a:p>
            <a:pPr lvl="1"/>
            <a:r>
              <a:rPr lang="en-US" sz="2400" dirty="0" smtClean="0"/>
              <a:t>Recover </a:t>
            </a:r>
            <a:r>
              <a:rPr lang="en-US" sz="2400" dirty="0" smtClean="0"/>
              <a:t>larger memory sizes with larger </a:t>
            </a:r>
            <a:r>
              <a:rPr lang="en-US" sz="2400" dirty="0" smtClean="0"/>
              <a:t>clusters</a:t>
            </a:r>
          </a:p>
          <a:p>
            <a:r>
              <a:rPr lang="en-US" dirty="0" smtClean="0"/>
              <a:t>Leverages </a:t>
            </a:r>
            <a:r>
              <a:rPr lang="en-US" dirty="0" smtClean="0"/>
              <a:t>low latency:</a:t>
            </a:r>
          </a:p>
          <a:p>
            <a:pPr lvl="1"/>
            <a:r>
              <a:rPr lang="en-US" sz="2400" dirty="0" smtClean="0"/>
              <a:t>Fast failure detection and </a:t>
            </a:r>
            <a:r>
              <a:rPr lang="en-US" sz="2400" dirty="0" smtClean="0"/>
              <a:t>coordination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trike="sngStrike" dirty="0" smtClean="0"/>
              <a:t>RAMCloud basics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trike="sngStrike" dirty="0" smtClean="0"/>
              <a:t>Fast </a:t>
            </a:r>
            <a:r>
              <a:rPr lang="en-US" strike="sngStrike" dirty="0" smtClean="0"/>
              <a:t>crash recovery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New consensus algorithm called Raft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0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 flipV="1">
            <a:off x="5527729" y="3828909"/>
            <a:ext cx="949271" cy="285891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6957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7543800" y="3184819"/>
            <a:ext cx="228600" cy="472781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057400"/>
            <a:ext cx="2438400" cy="119107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4"/>
                </a:solidFill>
              </a:rPr>
              <a:t>Need to avoid single point of failure!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97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RAMCloud: research </a:t>
            </a:r>
            <a:r>
              <a:rPr lang="en-US" altLang="ko-KR" dirty="0"/>
              <a:t>project at </a:t>
            </a:r>
            <a:r>
              <a:rPr lang="en-US" altLang="ko-KR" dirty="0" smtClean="0"/>
              <a:t>Stanford University</a:t>
            </a:r>
            <a:endParaRPr lang="en-US" altLang="ko-KR" dirty="0"/>
          </a:p>
          <a:p>
            <a:pPr lvl="1"/>
            <a:r>
              <a:rPr lang="en-US" altLang="ko-KR" sz="2200" dirty="0"/>
              <a:t>Led by Professor John </a:t>
            </a:r>
            <a:r>
              <a:rPr lang="en-US" altLang="ko-KR" sz="2200" dirty="0" smtClean="0"/>
              <a:t>Ousterhout, started </a:t>
            </a:r>
            <a:r>
              <a:rPr lang="en-US" altLang="ko-KR" sz="2200" dirty="0"/>
              <a:t>in </a:t>
            </a:r>
            <a:r>
              <a:rPr lang="en-US" altLang="ko-KR" sz="2200" dirty="0" smtClean="0"/>
              <a:t>2009</a:t>
            </a:r>
            <a:endParaRPr lang="en-US" altLang="ko-KR" sz="2200" dirty="0"/>
          </a:p>
          <a:p>
            <a:r>
              <a:rPr lang="en-US" altLang="ko-KR" dirty="0"/>
              <a:t>B</a:t>
            </a:r>
            <a:r>
              <a:rPr lang="en-US" altLang="ko-KR" dirty="0" smtClean="0"/>
              <a:t>uilding a real system (</a:t>
            </a:r>
            <a:r>
              <a:rPr lang="en-US" altLang="ko-KR" dirty="0" smtClean="0"/>
              <a:t>open source</a:t>
            </a:r>
            <a:r>
              <a:rPr lang="en-US" altLang="ko-KR" dirty="0" smtClean="0"/>
              <a:t>, C++)</a:t>
            </a:r>
          </a:p>
          <a:p>
            <a:pPr lvl="1"/>
            <a:r>
              <a:rPr lang="en-US" altLang="ko-KR" sz="2200" dirty="0" smtClean="0"/>
              <a:t>Looking for more users</a:t>
            </a:r>
            <a:r>
              <a:rPr lang="en-US" altLang="ko-KR" sz="2200" dirty="0" smtClean="0"/>
              <a:t>!</a:t>
            </a:r>
            <a:br>
              <a:rPr lang="en-US" altLang="ko-KR" sz="2200" dirty="0" smtClean="0"/>
            </a:br>
            <a:endParaRPr lang="en-US" altLang="ko-KR" sz="22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RAMCloud basics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Fast </a:t>
            </a:r>
            <a:r>
              <a:rPr lang="en-US" dirty="0"/>
              <a:t>crash recovery</a:t>
            </a:r>
          </a:p>
          <a:p>
            <a:pPr marL="857250" lvl="1" indent="-457200"/>
            <a:r>
              <a:rPr lang="en-US" dirty="0"/>
              <a:t>Recover failed servers in 1-2 seconds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New </a:t>
            </a:r>
            <a:r>
              <a:rPr lang="en-US" dirty="0"/>
              <a:t>consensus algorithm called Raft</a:t>
            </a:r>
          </a:p>
          <a:p>
            <a:pPr marL="857250" lvl="1" indent="-457200"/>
            <a:r>
              <a:rPr lang="en-US" dirty="0"/>
              <a:t>Used to store RAMCloud’s cluster configuration</a:t>
            </a:r>
          </a:p>
          <a:p>
            <a:pPr marL="857250" lvl="1" indent="-457200"/>
            <a:r>
              <a:rPr lang="en-US" dirty="0" smtClean="0"/>
              <a:t>Designed for understandability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648200" cy="4983163"/>
          </a:xfrm>
        </p:spPr>
        <p:txBody>
          <a:bodyPr/>
          <a:lstStyle/>
          <a:p>
            <a:r>
              <a:rPr lang="en-US" dirty="0" smtClean="0"/>
              <a:t>Keep single coordinator server</a:t>
            </a:r>
          </a:p>
          <a:p>
            <a:r>
              <a:rPr lang="en-US" dirty="0" smtClean="0"/>
              <a:t>Rely on external </a:t>
            </a:r>
            <a:r>
              <a:rPr lang="en-US" dirty="0" smtClean="0"/>
              <a:t>system </a:t>
            </a:r>
            <a:r>
              <a:rPr lang="en-US" dirty="0" smtClean="0"/>
              <a:t>to store top-level configuration: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Cluster membership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Data placement</a:t>
            </a:r>
            <a:endParaRPr lang="en-US" dirty="0" smtClean="0"/>
          </a:p>
          <a:p>
            <a:r>
              <a:rPr lang="en-US" dirty="0" smtClean="0"/>
              <a:t>Typically consensus-based</a:t>
            </a:r>
          </a:p>
          <a:p>
            <a:r>
              <a:rPr lang="en-US" dirty="0" smtClean="0"/>
              <a:t>Examples: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Chubby </a:t>
            </a:r>
            <a:r>
              <a:rPr lang="en-US" dirty="0" smtClean="0"/>
              <a:t>(</a:t>
            </a:r>
            <a:r>
              <a:rPr lang="en-US" dirty="0" smtClean="0"/>
              <a:t>Google)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ZooKeeper (Yahoo/Apache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Unhappy with ZooKeeper, so decided to build our </a:t>
            </a:r>
            <a:r>
              <a:rPr lang="en-US" dirty="0" smtClean="0"/>
              <a:t>own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019800" y="486787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Configuration Management Servers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019800" y="1676400"/>
            <a:ext cx="457200" cy="457200"/>
          </a:xfrm>
          <a:prstGeom prst="round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620000" y="1676400"/>
            <a:ext cx="457200" cy="457200"/>
          </a:xfrm>
          <a:prstGeom prst="round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86400" y="1307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Coordinator</a:t>
            </a:r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6600" y="10300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Backup</a:t>
            </a:r>
            <a:b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Coordinator</a:t>
            </a:r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cxnSp>
        <p:nvCxnSpPr>
          <p:cNvPr id="33" name="Straight Connector 32"/>
          <p:cNvCxnSpPr>
            <a:stCxn id="26" idx="2"/>
          </p:cNvCxnSpPr>
          <p:nvPr/>
        </p:nvCxnSpPr>
        <p:spPr>
          <a:xfrm>
            <a:off x="6248400" y="2133600"/>
            <a:ext cx="381000" cy="762000"/>
          </a:xfrm>
          <a:prstGeom prst="line">
            <a:avLst/>
          </a:prstGeom>
          <a:ln w="25400" cap="rnd">
            <a:solidFill>
              <a:srgbClr val="43A343"/>
            </a:solidFill>
            <a:prstDash val="solid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019001" y="2894801"/>
            <a:ext cx="1905799" cy="1905799"/>
            <a:chOff x="5561801" y="2743201"/>
            <a:chExt cx="1905799" cy="1905799"/>
          </a:xfrm>
        </p:grpSpPr>
        <p:grpSp>
          <p:nvGrpSpPr>
            <p:cNvPr id="24" name="Group 23"/>
            <p:cNvGrpSpPr/>
            <p:nvPr/>
          </p:nvGrpSpPr>
          <p:grpSpPr>
            <a:xfrm>
              <a:off x="5799225" y="2924475"/>
              <a:ext cx="1438975" cy="1408044"/>
              <a:chOff x="5496025" y="1981200"/>
              <a:chExt cx="1791100" cy="1752600"/>
            </a:xfrm>
          </p:grpSpPr>
          <p:sp>
            <p:nvSpPr>
              <p:cNvPr id="8" name="Rounded Rectangle 7"/>
              <p:cNvSpPr/>
              <p:nvPr/>
            </p:nvSpPr>
            <p:spPr>
              <a:xfrm rot="19157097">
                <a:off x="5743875" y="32766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6172200" y="19812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2516756">
                <a:off x="6582075" y="32766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 rot="4114290">
                <a:off x="6829925" y="24769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1597062">
                <a:off x="5496025" y="24761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5561801" y="2743201"/>
              <a:ext cx="1905799" cy="1905799"/>
            </a:xfrm>
            <a:prstGeom prst="ellipse">
              <a:avLst/>
            </a:prstGeom>
            <a:noFill/>
            <a:ln>
              <a:solidFill>
                <a:srgbClr val="4974CB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/>
          <p:cNvCxnSpPr/>
          <p:nvPr/>
        </p:nvCxnSpPr>
        <p:spPr>
          <a:xfrm flipH="1">
            <a:off x="7467600" y="2133600"/>
            <a:ext cx="381000" cy="762000"/>
          </a:xfrm>
          <a:prstGeom prst="line">
            <a:avLst/>
          </a:prstGeom>
          <a:ln w="25400" cap="rnd">
            <a:solidFill>
              <a:srgbClr val="43A343"/>
            </a:solidFill>
            <a:prstDash val="solid"/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4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Replicated State Machines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048264"/>
            <a:ext cx="8229600" cy="3371335"/>
          </a:xfrm>
        </p:spPr>
        <p:txBody>
          <a:bodyPr/>
          <a:lstStyle/>
          <a:p>
            <a:pPr>
              <a:spcBef>
                <a:spcPts val="1100"/>
              </a:spcBef>
            </a:pPr>
            <a:r>
              <a:rPr lang="en-US" dirty="0" smtClean="0"/>
              <a:t>Approach to make any (det.) service fault-tolerant</a:t>
            </a:r>
          </a:p>
          <a:p>
            <a:pPr>
              <a:spcBef>
                <a:spcPts val="1100"/>
              </a:spcBef>
            </a:pPr>
            <a:r>
              <a:rPr lang="en-US" dirty="0" smtClean="0"/>
              <a:t>Each server’s state machine processes the same sequence of requests from its log</a:t>
            </a:r>
          </a:p>
          <a:p>
            <a:pPr>
              <a:spcBef>
                <a:spcPts val="1100"/>
              </a:spcBef>
            </a:pPr>
            <a:r>
              <a:rPr lang="en-US" dirty="0" smtClean="0"/>
              <a:t>Consensus </a:t>
            </a:r>
            <a:r>
              <a:rPr lang="en-US" dirty="0" err="1" smtClean="0"/>
              <a:t>algo</a:t>
            </a:r>
            <a:r>
              <a:rPr lang="en-US" dirty="0" smtClean="0"/>
              <a:t>.: order requests into replicated log</a:t>
            </a:r>
          </a:p>
          <a:p>
            <a:pPr>
              <a:spcBef>
                <a:spcPts val="1100"/>
              </a:spcBef>
            </a:pPr>
            <a:r>
              <a:rPr lang="en-US" dirty="0" smtClean="0"/>
              <a:t>Small number of servers (typically 5)</a:t>
            </a:r>
          </a:p>
          <a:p>
            <a:pPr lvl="1"/>
            <a:r>
              <a:rPr lang="en-US" b="1" dirty="0" smtClean="0"/>
              <a:t>Service available with any majority of servers (3)</a:t>
            </a:r>
            <a:endParaRPr lang="en-US" b="1" dirty="0"/>
          </a:p>
        </p:txBody>
      </p:sp>
      <p:pic>
        <p:nvPicPr>
          <p:cNvPr id="12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3581400"/>
            <a:ext cx="5082032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2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plan: use Paxos</a:t>
            </a:r>
          </a:p>
          <a:p>
            <a:r>
              <a:rPr lang="en-US" dirty="0" smtClean="0"/>
              <a:t>Paxos </a:t>
            </a:r>
            <a:r>
              <a:rPr lang="en-US" dirty="0" smtClean="0"/>
              <a:t>is “industry standard</a:t>
            </a:r>
            <a:r>
              <a:rPr lang="en-US" dirty="0" smtClean="0"/>
              <a:t>” consensu</a:t>
            </a:r>
            <a:r>
              <a:rPr lang="en-US" dirty="0" smtClean="0"/>
              <a:t>s algorithm, </a:t>
            </a:r>
            <a:r>
              <a:rPr lang="en-US" dirty="0" smtClean="0"/>
              <a:t>but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Very hard to understand</a:t>
            </a:r>
          </a:p>
          <a:p>
            <a:pPr lvl="1"/>
            <a:r>
              <a:rPr lang="en-US" sz="2400" dirty="0" smtClean="0"/>
              <a:t>Not a good starting point for real implementations</a:t>
            </a:r>
          </a:p>
          <a:p>
            <a:r>
              <a:rPr lang="en-US" dirty="0" smtClean="0"/>
              <a:t>Our new algorithm: Raft</a:t>
            </a:r>
          </a:p>
          <a:p>
            <a:pPr lvl="1"/>
            <a:r>
              <a:rPr lang="en-US" sz="2400" dirty="0" smtClean="0"/>
              <a:t>Primary design goal: </a:t>
            </a:r>
            <a:r>
              <a:rPr lang="en-US" sz="2400" dirty="0" smtClean="0">
                <a:solidFill>
                  <a:schemeClr val="accent4"/>
                </a:solidFill>
              </a:rPr>
              <a:t>understandability</a:t>
            </a:r>
          </a:p>
          <a:p>
            <a:pPr lvl="1"/>
            <a:r>
              <a:rPr lang="en-US" sz="2400" dirty="0" smtClean="0"/>
              <a:t>Also must be practical and complete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Consensus Algorithm: 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Designed from the start to manage a replicated log: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Elect a leader:</a:t>
            </a:r>
          </a:p>
          <a:p>
            <a:pPr lvl="1"/>
            <a:r>
              <a:rPr lang="en-US" dirty="0" smtClean="0"/>
              <a:t>A single server at a time creates new entries in the replicated log</a:t>
            </a:r>
          </a:p>
          <a:p>
            <a:pPr lvl="1"/>
            <a:r>
              <a:rPr lang="en-US" dirty="0" smtClean="0"/>
              <a:t>Elect a new leader when the leader fails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Replication:</a:t>
            </a:r>
          </a:p>
          <a:p>
            <a:pPr lvl="1"/>
            <a:r>
              <a:rPr lang="en-US" dirty="0" smtClean="0"/>
              <a:t>The leader makes other servers’ logs match its own, and</a:t>
            </a:r>
          </a:p>
          <a:p>
            <a:pPr lvl="1"/>
            <a:r>
              <a:rPr lang="en-US" dirty="0" smtClean="0"/>
              <a:t>Notifies other servers when it’s safe to apply operations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Safety: </a:t>
            </a:r>
          </a:p>
          <a:p>
            <a:pPr lvl="1"/>
            <a:r>
              <a:rPr lang="en-US" dirty="0"/>
              <a:t>Defines when operations are safe to </a:t>
            </a:r>
            <a:r>
              <a:rPr lang="en-US" dirty="0" smtClean="0"/>
              <a:t>apply</a:t>
            </a:r>
            <a:endParaRPr lang="en-US" dirty="0" smtClean="0"/>
          </a:p>
          <a:p>
            <a:pPr lvl="1"/>
            <a:r>
              <a:rPr lang="en-US" dirty="0" smtClean="0"/>
              <a:t>Ensures </a:t>
            </a:r>
            <a:r>
              <a:rPr lang="en-US" dirty="0" smtClean="0"/>
              <a:t>that </a:t>
            </a:r>
            <a:r>
              <a:rPr lang="en-US" dirty="0" smtClean="0"/>
              <a:t>only servers with up-to-date logs can be elected leader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6963"/>
          </a:xfrm>
        </p:spPr>
        <p:txBody>
          <a:bodyPr/>
          <a:lstStyle/>
          <a:p>
            <a:r>
              <a:rPr lang="en-US" dirty="0" smtClean="0"/>
              <a:t>Taught students both Paxos and Raft</a:t>
            </a:r>
          </a:p>
          <a:p>
            <a:r>
              <a:rPr lang="en-US" dirty="0" smtClean="0"/>
              <a:t>One-hour videos, one-hour quizzes, short survey</a:t>
            </a:r>
          </a:p>
          <a:p>
            <a:r>
              <a:rPr lang="en-US" dirty="0" smtClean="0"/>
              <a:t>Raft significantly easier for students to understand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2162002-2512-45FD-82AF-2FE8F2E9185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Study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2729473"/>
            <a:ext cx="3663336" cy="4204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467896"/>
            <a:ext cx="4144574" cy="385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Raft consensus algorithm</a:t>
            </a:r>
          </a:p>
          <a:p>
            <a:pPr lvl="1"/>
            <a:r>
              <a:rPr lang="en-US" dirty="0" smtClean="0"/>
              <a:t>Equivalent to Paxos, but designed to be easy to understand</a:t>
            </a:r>
          </a:p>
          <a:p>
            <a:pPr lvl="1"/>
            <a:r>
              <a:rPr lang="en-US" dirty="0" smtClean="0"/>
              <a:t>Decomposes the problem well</a:t>
            </a:r>
          </a:p>
          <a:p>
            <a:pPr lvl="1"/>
            <a:r>
              <a:rPr lang="en-US" dirty="0" smtClean="0"/>
              <a:t>Built to manage a replicated log, uses strong leader</a:t>
            </a:r>
          </a:p>
          <a:p>
            <a:pPr lvl="1"/>
            <a:r>
              <a:rPr lang="en-US" dirty="0" smtClean="0"/>
              <a:t>Watch our videos!</a:t>
            </a:r>
          </a:p>
          <a:p>
            <a:r>
              <a:rPr lang="en-US" dirty="0" smtClean="0"/>
              <a:t>LogCabin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smtClean="0"/>
              <a:t>configuration service built on </a:t>
            </a:r>
            <a:r>
              <a:rPr lang="en-US" dirty="0" smtClean="0"/>
              <a:t>Raft</a:t>
            </a:r>
          </a:p>
          <a:p>
            <a:pPr lvl="1"/>
            <a:r>
              <a:rPr lang="en-US" dirty="0" smtClean="0"/>
              <a:t>Open source, C++</a:t>
            </a:r>
            <a:endParaRPr lang="en-US" dirty="0" smtClean="0"/>
          </a:p>
          <a:p>
            <a:pPr lvl="1"/>
            <a:r>
              <a:rPr lang="en-US" dirty="0" smtClean="0"/>
              <a:t>Similar to ZooKeeper, not as many features yet</a:t>
            </a:r>
          </a:p>
          <a:p>
            <a:r>
              <a:rPr lang="en-US" dirty="0" smtClean="0"/>
              <a:t>At </a:t>
            </a:r>
            <a:r>
              <a:rPr lang="en-US" dirty="0" smtClean="0"/>
              <a:t>least 25 other implementations on GitHub</a:t>
            </a:r>
          </a:p>
          <a:p>
            <a:pPr lvl="1"/>
            <a:r>
              <a:rPr lang="en-US" dirty="0" smtClean="0"/>
              <a:t>go-raft </a:t>
            </a:r>
            <a:r>
              <a:rPr lang="en-US" dirty="0" smtClean="0"/>
              <a:t>(Go) quite </a:t>
            </a:r>
            <a:r>
              <a:rPr lang="en-US" dirty="0" smtClean="0"/>
              <a:t>popular, used by etcd in CoreOS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RAMCloud goals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Harness full performance potential of DRAM-based storage</a:t>
            </a:r>
          </a:p>
          <a:p>
            <a:pPr lvl="1"/>
            <a:r>
              <a:rPr lang="en-US" dirty="0" smtClean="0"/>
              <a:t>Enable new applications: intensive manipulation of big data</a:t>
            </a:r>
          </a:p>
          <a:p>
            <a:r>
              <a:rPr lang="en-US" dirty="0" smtClean="0"/>
              <a:t>Achieved low latency (at small scale)</a:t>
            </a:r>
          </a:p>
          <a:p>
            <a:pPr lvl="1"/>
            <a:r>
              <a:rPr lang="en-US" dirty="0" smtClean="0"/>
              <a:t>Not yet at large scale (but scalability encouraging)</a:t>
            </a:r>
          </a:p>
          <a:p>
            <a:r>
              <a:rPr lang="en-US" dirty="0" smtClean="0"/>
              <a:t>Fast </a:t>
            </a:r>
            <a:r>
              <a:rPr lang="en-US" dirty="0" smtClean="0"/>
              <a:t>crash recovery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Recovered 40GB in &lt; 2 seconds; more with larger clusters</a:t>
            </a:r>
            <a:endParaRPr lang="en-US" dirty="0" smtClean="0"/>
          </a:p>
          <a:p>
            <a:pPr lvl="1"/>
            <a:r>
              <a:rPr lang="en-US" dirty="0" smtClean="0"/>
              <a:t>Durable + </a:t>
            </a:r>
            <a:r>
              <a:rPr lang="en-US" dirty="0" smtClean="0"/>
              <a:t>available DRAM storage for the cost of volatile cache</a:t>
            </a:r>
          </a:p>
          <a:p>
            <a:r>
              <a:rPr lang="en-US" dirty="0" smtClean="0"/>
              <a:t>Raft consensus algorithm:</a:t>
            </a:r>
            <a:endParaRPr lang="en-US" dirty="0"/>
          </a:p>
          <a:p>
            <a:pPr lvl="1"/>
            <a:r>
              <a:rPr lang="en-US" dirty="0" smtClean="0"/>
              <a:t>Making consensus easier to learn and implement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Speaker: Diego Ongaro</a:t>
            </a:r>
          </a:p>
          <a:p>
            <a:pPr lvl="1"/>
            <a:r>
              <a:rPr lang="en-US" sz="2400" dirty="0" smtClean="0"/>
              <a:t>@ongardie </a:t>
            </a:r>
            <a:r>
              <a:rPr lang="en-US" sz="2400" dirty="0" smtClean="0"/>
              <a:t>on Twitter</a:t>
            </a:r>
          </a:p>
          <a:p>
            <a:pPr lvl="1"/>
            <a:r>
              <a:rPr lang="en-US" sz="2400" dirty="0" smtClean="0"/>
              <a:t>ongaro@cs.stanford.edu</a:t>
            </a:r>
            <a:endParaRPr lang="en-US" dirty="0" smtClean="0"/>
          </a:p>
          <a:p>
            <a:r>
              <a:rPr lang="en-US" dirty="0" smtClean="0"/>
              <a:t>Much more at http</a:t>
            </a:r>
            <a:r>
              <a:rPr lang="en-US" dirty="0" smtClean="0"/>
              <a:t>://ramcloud.stanford.edu</a:t>
            </a:r>
          </a:p>
          <a:p>
            <a:pPr lvl="1"/>
            <a:r>
              <a:rPr lang="en-US" sz="2400" b="1" dirty="0" smtClean="0">
                <a:solidFill>
                  <a:schemeClr val="tx2"/>
                </a:solidFill>
              </a:rPr>
              <a:t>Papers:</a:t>
            </a:r>
            <a:r>
              <a:rPr lang="en-US" sz="2400" b="1" dirty="0" smtClean="0"/>
              <a:t> </a:t>
            </a:r>
            <a:r>
              <a:rPr lang="en-US" sz="2400" dirty="0" smtClean="0"/>
              <a:t>Case for RAMCloud, Fast </a:t>
            </a:r>
            <a:r>
              <a:rPr lang="en-US" sz="2400" dirty="0" smtClean="0"/>
              <a:t>Crash Recovery, </a:t>
            </a:r>
            <a:r>
              <a:rPr lang="en-US" sz="2400" dirty="0" smtClean="0"/>
              <a:t>Log Structured </a:t>
            </a:r>
            <a:r>
              <a:rPr lang="en-US" sz="2400" dirty="0" smtClean="0"/>
              <a:t>Memory, </a:t>
            </a:r>
            <a:r>
              <a:rPr lang="en-US" sz="2400" dirty="0" smtClean="0"/>
              <a:t>Raft, etc.</a:t>
            </a:r>
            <a:endParaRPr lang="en-US" sz="2400" dirty="0" smtClean="0"/>
          </a:p>
          <a:p>
            <a:pPr lvl="1"/>
            <a:r>
              <a:rPr lang="en-US" sz="2400" dirty="0" smtClean="0"/>
              <a:t>Check out the RAMCloud and LogCabin </a:t>
            </a:r>
            <a:r>
              <a:rPr lang="en-US" sz="2400" b="1" dirty="0" smtClean="0">
                <a:solidFill>
                  <a:schemeClr val="tx2"/>
                </a:solidFill>
              </a:rPr>
              <a:t>code</a:t>
            </a:r>
            <a:endParaRPr lang="en-US" sz="2400" dirty="0" smtClean="0"/>
          </a:p>
          <a:p>
            <a:pPr lvl="1"/>
            <a:r>
              <a:rPr lang="en-US" sz="2400" dirty="0" smtClean="0"/>
              <a:t>Ask </a:t>
            </a:r>
            <a:r>
              <a:rPr lang="en-US" sz="2400" b="1" dirty="0" smtClean="0">
                <a:solidFill>
                  <a:schemeClr val="tx2"/>
                </a:solidFill>
              </a:rPr>
              <a:t>questions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on ramcloud-dev</a:t>
            </a:r>
            <a:r>
              <a:rPr lang="en-US" sz="2400" dirty="0" smtClean="0"/>
              <a:t>, raft-dev mailing </a:t>
            </a:r>
            <a:r>
              <a:rPr lang="en-US" sz="2400" dirty="0" smtClean="0"/>
              <a:t>lists</a:t>
            </a:r>
          </a:p>
          <a:p>
            <a:pPr lvl="1"/>
            <a:r>
              <a:rPr lang="en-US" sz="2400" dirty="0" smtClean="0"/>
              <a:t>Watch Raft and Paxos </a:t>
            </a:r>
            <a:r>
              <a:rPr lang="en-US" sz="2400" b="1" dirty="0" smtClean="0">
                <a:solidFill>
                  <a:schemeClr val="tx2"/>
                </a:solidFill>
              </a:rPr>
              <a:t>videos</a:t>
            </a:r>
            <a:r>
              <a:rPr lang="en-US" sz="2400" dirty="0"/>
              <a:t> </a:t>
            </a:r>
            <a:r>
              <a:rPr lang="en-US" sz="2400" dirty="0" smtClean="0"/>
              <a:t>to learn consensus!</a:t>
            </a:r>
            <a:endParaRPr lang="en-US" dirty="0" smtClean="0"/>
          </a:p>
          <a:p>
            <a:r>
              <a:rPr lang="en-US" sz="2200" b="0" dirty="0" smtClean="0"/>
              <a:t>Joint work with Asaf Cidon, Ankita Kejriwal, John Ousterhout, Mendel Rosenblum, Stephen Rumble, Ryan Stutsman, et. al.</a:t>
            </a:r>
          </a:p>
          <a:p>
            <a:pPr lvl="1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5" r="14864"/>
          <a:stretch/>
        </p:blipFill>
        <p:spPr bwMode="auto">
          <a:xfrm>
            <a:off x="7772400" y="1097280"/>
            <a:ext cx="98298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07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in Storage Systems</a:t>
            </a:r>
            <a:endParaRPr lang="en-US" dirty="0"/>
          </a:p>
        </p:txBody>
      </p:sp>
      <p:sp>
        <p:nvSpPr>
          <p:cNvPr id="118" name="Content Placeholder 117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953000" cy="5059363"/>
          </a:xfrm>
        </p:spPr>
        <p:txBody>
          <a:bodyPr/>
          <a:lstStyle/>
          <a:p>
            <a:r>
              <a:rPr lang="en-US" dirty="0" smtClean="0"/>
              <a:t>DRAM usage specialized/limited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Clumsy</a:t>
            </a:r>
            <a:r>
              <a:rPr lang="en-US" dirty="0" smtClean="0"/>
              <a:t> (consistency with backing store)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Lost performance </a:t>
            </a:r>
            <a:r>
              <a:rPr lang="en-US" dirty="0" smtClean="0"/>
              <a:t>(cache misses, backing store)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844658" y="1480088"/>
            <a:ext cx="7679410" cy="4200041"/>
          </a:xfrm>
          <a:custGeom>
            <a:avLst/>
            <a:gdLst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79410" h="4200041">
                <a:moveTo>
                  <a:pt x="0" y="4200041"/>
                </a:moveTo>
                <a:cubicBezTo>
                  <a:pt x="3667932" y="4125132"/>
                  <a:pt x="6762428" y="3949485"/>
                  <a:pt x="7679410" y="0"/>
                </a:cubicBezTo>
              </a:path>
            </a:pathLst>
          </a:custGeom>
          <a:ln w="88900" cap="rnd">
            <a:solidFill>
              <a:srgbClr val="193877"/>
            </a:solidFill>
            <a:tailEnd type="arrow" w="lg" len="lg"/>
          </a:ln>
          <a:effectLst>
            <a:outerShdw blurRad="101600" dist="889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844658" y="5867400"/>
            <a:ext cx="7537342" cy="0"/>
          </a:xfrm>
          <a:prstGeom prst="line">
            <a:avLst/>
          </a:prstGeom>
          <a:ln w="2540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486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60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382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579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1970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08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1980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3441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1990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7760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2000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5286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65520" y="4349087"/>
            <a:ext cx="1385956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UNIX buffer</a:t>
            </a:r>
            <a:br>
              <a:rPr lang="en-US" dirty="0"/>
            </a:br>
            <a:r>
              <a:rPr lang="en-US" dirty="0"/>
              <a:t>cache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71600" y="3239869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databases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88837" y="3958478"/>
            <a:ext cx="1133644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Large file</a:t>
            </a:r>
            <a:br>
              <a:rPr lang="en-US" dirty="0"/>
            </a:br>
            <a:r>
              <a:rPr lang="en-US" dirty="0"/>
              <a:t>caches</a:t>
            </a:r>
          </a:p>
        </p:txBody>
      </p:sp>
      <p:sp>
        <p:nvSpPr>
          <p:cNvPr id="65" name="Oval 64"/>
          <p:cNvSpPr/>
          <p:nvPr/>
        </p:nvSpPr>
        <p:spPr>
          <a:xfrm>
            <a:off x="1429319" y="5515383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3054058" y="543530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3810892" y="5347485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404275" y="4461500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7064245" y="390872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7336756" y="3603927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6737488" y="420577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122549" y="3040818"/>
            <a:ext cx="1915910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Web indexes</a:t>
            </a:r>
            <a:br>
              <a:rPr lang="en-US" dirty="0"/>
            </a:br>
            <a:r>
              <a:rPr lang="en-US" dirty="0"/>
              <a:t>entirely in DRAM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50971" y="2438400"/>
            <a:ext cx="1441420" cy="369332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memcached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91408" y="1233100"/>
            <a:ext cx="1937389" cy="923330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Facebook:</a:t>
            </a:r>
            <a:br>
              <a:rPr lang="en-US" dirty="0"/>
            </a:br>
            <a:r>
              <a:rPr lang="en-US" dirty="0"/>
              <a:t>200 TB total data</a:t>
            </a:r>
            <a:br>
              <a:rPr lang="en-US" dirty="0"/>
            </a:br>
            <a:r>
              <a:rPr lang="en-US" dirty="0"/>
              <a:t>150 TB cache!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94371" y="4888992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DBs, again</a:t>
            </a:r>
          </a:p>
        </p:txBody>
      </p:sp>
      <p:cxnSp>
        <p:nvCxnSpPr>
          <p:cNvPr id="77" name="Straight Connector 76"/>
          <p:cNvCxnSpPr>
            <a:stCxn id="65" idx="0"/>
          </p:cNvCxnSpPr>
          <p:nvPr/>
        </p:nvCxnSpPr>
        <p:spPr>
          <a:xfrm flipV="1">
            <a:off x="1585148" y="4995418"/>
            <a:ext cx="0" cy="51996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6" idx="1"/>
            <a:endCxn id="50" idx="2"/>
          </p:cNvCxnSpPr>
          <p:nvPr/>
        </p:nvCxnSpPr>
        <p:spPr>
          <a:xfrm flipH="1" flipV="1">
            <a:off x="2169255" y="3886200"/>
            <a:ext cx="930444" cy="159108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0"/>
            <a:endCxn id="51" idx="2"/>
          </p:cNvCxnSpPr>
          <p:nvPr/>
        </p:nvCxnSpPr>
        <p:spPr>
          <a:xfrm flipH="1" flipV="1">
            <a:off x="3955659" y="4604809"/>
            <a:ext cx="11062" cy="74267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2" idx="2"/>
          </p:cNvCxnSpPr>
          <p:nvPr/>
        </p:nvCxnSpPr>
        <p:spPr>
          <a:xfrm flipH="1" flipV="1">
            <a:off x="5080504" y="3687149"/>
            <a:ext cx="1343543" cy="83835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6324600" y="2807980"/>
            <a:ext cx="502403" cy="1407559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7336756" y="2156430"/>
            <a:ext cx="102430" cy="145467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84203" y="4207790"/>
            <a:ext cx="244594" cy="68120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58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Harness full performance potential of large-scale DRAM storage:</a:t>
            </a:r>
          </a:p>
          <a:p>
            <a:r>
              <a:rPr lang="en-US" dirty="0" smtClean="0"/>
              <a:t>General-purpose storage system</a:t>
            </a:r>
          </a:p>
          <a:p>
            <a:r>
              <a:rPr lang="en-US" dirty="0" smtClean="0"/>
              <a:t>All data always in DRAM (no cache misses)</a:t>
            </a:r>
          </a:p>
          <a:p>
            <a:r>
              <a:rPr lang="en-US" dirty="0" smtClean="0"/>
              <a:t>Durable and available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Scale</a:t>
            </a:r>
            <a:r>
              <a:rPr lang="en-US" dirty="0" smtClean="0"/>
              <a:t>: 1000+ servers, 100+ TB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 5-10µs remote access</a:t>
            </a: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Potential impact: </a:t>
            </a:r>
            <a:r>
              <a:rPr lang="en-US" dirty="0" smtClean="0">
                <a:solidFill>
                  <a:schemeClr val="tx2"/>
                </a:solidFill>
              </a:rPr>
              <a:t>enable new class of 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7050648" y="4785102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32-256 GB</a:t>
            </a:r>
            <a:br>
              <a:rPr lang="en-US" dirty="0" smtClean="0"/>
            </a:br>
            <a:r>
              <a:rPr lang="en-US" dirty="0" smtClean="0"/>
              <a:t>per 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7000" y="5105400"/>
            <a:ext cx="609600" cy="0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562600" y="2667000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133600"/>
            <a:ext cx="2438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Full bisection </a:t>
            </a:r>
            <a:r>
              <a:rPr lang="en-US" sz="1600" b="0" dirty="0" smtClean="0">
                <a:solidFill>
                  <a:schemeClr val="accent4"/>
                </a:solidFill>
              </a:rPr>
              <a:t>bandwidth</a:t>
            </a:r>
            <a:endParaRPr lang="en-US" sz="16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9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Challenge: making volatile memory </a:t>
            </a:r>
            <a:r>
              <a:rPr lang="en-US" dirty="0" smtClean="0">
                <a:solidFill>
                  <a:srgbClr val="C00000"/>
                </a:solidFill>
              </a:rPr>
              <a:t>durable</a:t>
            </a:r>
          </a:p>
          <a:p>
            <a:r>
              <a:rPr lang="en-US" dirty="0" smtClean="0"/>
              <a:t>Keep </a:t>
            </a:r>
            <a:r>
              <a:rPr lang="en-US" dirty="0" smtClean="0"/>
              <a:t>replicas in DRAM of other servers?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3x system cost, energy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Still have to handle power failures</a:t>
            </a:r>
          </a:p>
          <a:p>
            <a:r>
              <a:rPr lang="en-US" dirty="0" smtClean="0"/>
              <a:t>RAMCloud approach: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1 copy in DRAM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Backup copies on disk/flash: </a:t>
            </a:r>
            <a:r>
              <a:rPr lang="en-US" dirty="0" smtClean="0">
                <a:solidFill>
                  <a:schemeClr val="accent4"/>
                </a:solidFill>
              </a:rPr>
              <a:t>durability ~ free!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Durability and 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9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6"/>
          <p:cNvGrpSpPr/>
          <p:nvPr/>
        </p:nvGrpSpPr>
        <p:grpSpPr>
          <a:xfrm>
            <a:off x="5213918" y="3581400"/>
            <a:ext cx="2329882" cy="914400"/>
            <a:chOff x="4876800" y="1600200"/>
            <a:chExt cx="2329882" cy="914400"/>
          </a:xfrm>
        </p:grpSpPr>
        <p:sp>
          <p:nvSpPr>
            <p:cNvPr id="228" name="Rounded Rectangle 227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29" name="Group 228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0" name="Straight Connector 239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1" name="Rectangle 240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30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235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6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7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8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31" name="TextBox 230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234" name="Right Arrow 233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213918" y="2514600"/>
            <a:ext cx="2329882" cy="914400"/>
            <a:chOff x="4876800" y="1600200"/>
            <a:chExt cx="2329882" cy="914400"/>
          </a:xfrm>
        </p:grpSpPr>
        <p:sp>
          <p:nvSpPr>
            <p:cNvPr id="210" name="Rounded Rectangle 209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21" name="Rectangle 220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2" name="Straight Connector 221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3" name="Rectangle 222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12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217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8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9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0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3" name="TextBox 212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216" name="Right Arrow 215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All data/changes appended to </a:t>
            </a:r>
            <a:r>
              <a:rPr lang="en-US" dirty="0" smtClean="0"/>
              <a:t>the log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No </a:t>
            </a:r>
            <a:r>
              <a:rPr lang="en-US" dirty="0" smtClean="0"/>
              <a:t>disk I/O during write requests</a:t>
            </a:r>
          </a:p>
          <a:p>
            <a:pPr lvl="1"/>
            <a:r>
              <a:rPr lang="en-US" dirty="0" smtClean="0"/>
              <a:t>Backups need ~64 MB NVRAM (or battery) for power </a:t>
            </a:r>
            <a:r>
              <a:rPr lang="en-US" dirty="0" smtClean="0"/>
              <a:t>failures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Logging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51518" y="1524000"/>
            <a:ext cx="2819400" cy="29718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330198" y="4249579"/>
            <a:ext cx="66204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 smtClean="0"/>
              <a:t>Master</a:t>
            </a:r>
            <a:endParaRPr lang="en-US" sz="1600" b="1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5213918" y="1447800"/>
            <a:ext cx="2329882" cy="914400"/>
            <a:chOff x="4876800" y="1600200"/>
            <a:chExt cx="2329882" cy="914400"/>
          </a:xfrm>
        </p:grpSpPr>
        <p:sp>
          <p:nvSpPr>
            <p:cNvPr id="28" name="Rounded Rectangle 27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43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44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6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7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53" name="Right Arrow 52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2013518" y="3962400"/>
            <a:ext cx="120225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In-Memory Log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480118" y="1600200"/>
            <a:ext cx="5334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Hash</a:t>
            </a:r>
            <a:br>
              <a:rPr lang="en-US" sz="1400" dirty="0" smtClean="0"/>
            </a:br>
            <a:r>
              <a:rPr lang="en-US" sz="1400" dirty="0" smtClean="0"/>
              <a:t>Table</a:t>
            </a:r>
            <a:endParaRPr lang="en-US" sz="1400" dirty="0"/>
          </a:p>
        </p:txBody>
      </p:sp>
      <p:sp>
        <p:nvSpPr>
          <p:cNvPr id="110" name="Rectangle 109"/>
          <p:cNvSpPr/>
          <p:nvPr/>
        </p:nvSpPr>
        <p:spPr>
          <a:xfrm>
            <a:off x="1480118" y="2057400"/>
            <a:ext cx="533401" cy="10668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1480118" y="22098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480118" y="23622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480118" y="25146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480118" y="26670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480118" y="28194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480118" y="29718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004118" y="1981200"/>
            <a:ext cx="549756" cy="547436"/>
            <a:chOff x="3581400" y="1958975"/>
            <a:chExt cx="1881188" cy="1873250"/>
          </a:xfrm>
          <a:effectLst/>
        </p:grpSpPr>
        <p:sp>
          <p:nvSpPr>
            <p:cNvPr id="9" name="Freeform 547"/>
            <p:cNvSpPr>
              <a:spLocks/>
            </p:cNvSpPr>
            <p:nvPr/>
          </p:nvSpPr>
          <p:spPr bwMode="auto">
            <a:xfrm>
              <a:off x="3581400" y="1958975"/>
              <a:ext cx="1881188" cy="1873250"/>
            </a:xfrm>
            <a:custGeom>
              <a:avLst/>
              <a:gdLst>
                <a:gd name="T0" fmla="*/ 495 w 1185"/>
                <a:gd name="T1" fmla="*/ 13 h 1180"/>
                <a:gd name="T2" fmla="*/ 687 w 1185"/>
                <a:gd name="T3" fmla="*/ 13 h 1180"/>
                <a:gd name="T4" fmla="*/ 687 w 1185"/>
                <a:gd name="T5" fmla="*/ 205 h 1180"/>
                <a:gd name="T6" fmla="*/ 789 w 1185"/>
                <a:gd name="T7" fmla="*/ 253 h 1180"/>
                <a:gd name="T8" fmla="*/ 926 w 1185"/>
                <a:gd name="T9" fmla="*/ 118 h 1180"/>
                <a:gd name="T10" fmla="*/ 1064 w 1185"/>
                <a:gd name="T11" fmla="*/ 255 h 1180"/>
                <a:gd name="T12" fmla="*/ 926 w 1185"/>
                <a:gd name="T13" fmla="*/ 390 h 1180"/>
                <a:gd name="T14" fmla="*/ 975 w 1185"/>
                <a:gd name="T15" fmla="*/ 493 h 1180"/>
                <a:gd name="T16" fmla="*/ 1167 w 1185"/>
                <a:gd name="T17" fmla="*/ 493 h 1180"/>
                <a:gd name="T18" fmla="*/ 1167 w 1185"/>
                <a:gd name="T19" fmla="*/ 685 h 1180"/>
                <a:gd name="T20" fmla="*/ 975 w 1185"/>
                <a:gd name="T21" fmla="*/ 685 h 1180"/>
                <a:gd name="T22" fmla="*/ 927 w 1185"/>
                <a:gd name="T23" fmla="*/ 790 h 1180"/>
                <a:gd name="T24" fmla="*/ 1064 w 1185"/>
                <a:gd name="T25" fmla="*/ 924 h 1180"/>
                <a:gd name="T26" fmla="*/ 927 w 1185"/>
                <a:gd name="T27" fmla="*/ 1060 h 1180"/>
                <a:gd name="T28" fmla="*/ 791 w 1185"/>
                <a:gd name="T29" fmla="*/ 927 h 1180"/>
                <a:gd name="T30" fmla="*/ 687 w 1185"/>
                <a:gd name="T31" fmla="*/ 973 h 1180"/>
                <a:gd name="T32" fmla="*/ 687 w 1185"/>
                <a:gd name="T33" fmla="*/ 1165 h 1180"/>
                <a:gd name="T34" fmla="*/ 495 w 1185"/>
                <a:gd name="T35" fmla="*/ 1165 h 1180"/>
                <a:gd name="T36" fmla="*/ 495 w 1185"/>
                <a:gd name="T37" fmla="*/ 973 h 1180"/>
                <a:gd name="T38" fmla="*/ 390 w 1185"/>
                <a:gd name="T39" fmla="*/ 925 h 1180"/>
                <a:gd name="T40" fmla="*/ 254 w 1185"/>
                <a:gd name="T41" fmla="*/ 1062 h 1180"/>
                <a:gd name="T42" fmla="*/ 119 w 1185"/>
                <a:gd name="T43" fmla="*/ 927 h 1180"/>
                <a:gd name="T44" fmla="*/ 257 w 1185"/>
                <a:gd name="T45" fmla="*/ 789 h 1180"/>
                <a:gd name="T46" fmla="*/ 207 w 1185"/>
                <a:gd name="T47" fmla="*/ 685 h 1180"/>
                <a:gd name="T48" fmla="*/ 15 w 1185"/>
                <a:gd name="T49" fmla="*/ 685 h 1180"/>
                <a:gd name="T50" fmla="*/ 15 w 1185"/>
                <a:gd name="T51" fmla="*/ 493 h 1180"/>
                <a:gd name="T52" fmla="*/ 207 w 1185"/>
                <a:gd name="T53" fmla="*/ 493 h 1180"/>
                <a:gd name="T54" fmla="*/ 255 w 1185"/>
                <a:gd name="T55" fmla="*/ 388 h 1180"/>
                <a:gd name="T56" fmla="*/ 119 w 1185"/>
                <a:gd name="T57" fmla="*/ 252 h 1180"/>
                <a:gd name="T58" fmla="*/ 255 w 1185"/>
                <a:gd name="T59" fmla="*/ 115 h 1180"/>
                <a:gd name="T60" fmla="*/ 393 w 1185"/>
                <a:gd name="T61" fmla="*/ 253 h 1180"/>
                <a:gd name="T62" fmla="*/ 495 w 1185"/>
                <a:gd name="T63" fmla="*/ 205 h 1180"/>
                <a:gd name="T64" fmla="*/ 495 w 1185"/>
                <a:gd name="T65" fmla="*/ 13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5" h="1180">
                  <a:moveTo>
                    <a:pt x="495" y="13"/>
                  </a:moveTo>
                  <a:cubicBezTo>
                    <a:pt x="591" y="0"/>
                    <a:pt x="687" y="13"/>
                    <a:pt x="687" y="13"/>
                  </a:cubicBezTo>
                  <a:cubicBezTo>
                    <a:pt x="687" y="13"/>
                    <a:pt x="687" y="109"/>
                    <a:pt x="687" y="205"/>
                  </a:cubicBezTo>
                  <a:cubicBezTo>
                    <a:pt x="738" y="211"/>
                    <a:pt x="789" y="253"/>
                    <a:pt x="789" y="253"/>
                  </a:cubicBezTo>
                  <a:cubicBezTo>
                    <a:pt x="789" y="253"/>
                    <a:pt x="857" y="185"/>
                    <a:pt x="926" y="118"/>
                  </a:cubicBezTo>
                  <a:cubicBezTo>
                    <a:pt x="1013" y="178"/>
                    <a:pt x="1064" y="255"/>
                    <a:pt x="1064" y="255"/>
                  </a:cubicBezTo>
                  <a:cubicBezTo>
                    <a:pt x="1064" y="255"/>
                    <a:pt x="995" y="322"/>
                    <a:pt x="926" y="390"/>
                  </a:cubicBezTo>
                  <a:cubicBezTo>
                    <a:pt x="963" y="430"/>
                    <a:pt x="975" y="493"/>
                    <a:pt x="975" y="493"/>
                  </a:cubicBezTo>
                  <a:cubicBezTo>
                    <a:pt x="975" y="493"/>
                    <a:pt x="1071" y="493"/>
                    <a:pt x="1167" y="493"/>
                  </a:cubicBezTo>
                  <a:cubicBezTo>
                    <a:pt x="1185" y="586"/>
                    <a:pt x="1167" y="685"/>
                    <a:pt x="1167" y="685"/>
                  </a:cubicBezTo>
                  <a:cubicBezTo>
                    <a:pt x="1167" y="685"/>
                    <a:pt x="1071" y="685"/>
                    <a:pt x="975" y="685"/>
                  </a:cubicBezTo>
                  <a:cubicBezTo>
                    <a:pt x="971" y="739"/>
                    <a:pt x="927" y="790"/>
                    <a:pt x="927" y="790"/>
                  </a:cubicBezTo>
                  <a:lnTo>
                    <a:pt x="1064" y="924"/>
                  </a:lnTo>
                  <a:cubicBezTo>
                    <a:pt x="1064" y="924"/>
                    <a:pt x="1005" y="1002"/>
                    <a:pt x="927" y="1060"/>
                  </a:cubicBezTo>
                  <a:cubicBezTo>
                    <a:pt x="859" y="993"/>
                    <a:pt x="791" y="927"/>
                    <a:pt x="791" y="927"/>
                  </a:cubicBezTo>
                  <a:cubicBezTo>
                    <a:pt x="791" y="927"/>
                    <a:pt x="744" y="966"/>
                    <a:pt x="687" y="973"/>
                  </a:cubicBezTo>
                  <a:cubicBezTo>
                    <a:pt x="687" y="1069"/>
                    <a:pt x="687" y="1165"/>
                    <a:pt x="687" y="1165"/>
                  </a:cubicBezTo>
                  <a:cubicBezTo>
                    <a:pt x="687" y="1165"/>
                    <a:pt x="591" y="1180"/>
                    <a:pt x="495" y="1165"/>
                  </a:cubicBezTo>
                  <a:cubicBezTo>
                    <a:pt x="495" y="1165"/>
                    <a:pt x="495" y="1069"/>
                    <a:pt x="495" y="973"/>
                  </a:cubicBezTo>
                  <a:cubicBezTo>
                    <a:pt x="441" y="967"/>
                    <a:pt x="390" y="925"/>
                    <a:pt x="390" y="925"/>
                  </a:cubicBezTo>
                  <a:cubicBezTo>
                    <a:pt x="390" y="925"/>
                    <a:pt x="322" y="993"/>
                    <a:pt x="254" y="1062"/>
                  </a:cubicBezTo>
                  <a:cubicBezTo>
                    <a:pt x="177" y="1003"/>
                    <a:pt x="119" y="927"/>
                    <a:pt x="119" y="927"/>
                  </a:cubicBezTo>
                  <a:lnTo>
                    <a:pt x="257" y="789"/>
                  </a:lnTo>
                  <a:cubicBezTo>
                    <a:pt x="257" y="789"/>
                    <a:pt x="215" y="741"/>
                    <a:pt x="207" y="685"/>
                  </a:cubicBezTo>
                  <a:cubicBezTo>
                    <a:pt x="111" y="685"/>
                    <a:pt x="15" y="685"/>
                    <a:pt x="15" y="685"/>
                  </a:cubicBezTo>
                  <a:cubicBezTo>
                    <a:pt x="0" y="589"/>
                    <a:pt x="15" y="493"/>
                    <a:pt x="15" y="493"/>
                  </a:cubicBezTo>
                  <a:cubicBezTo>
                    <a:pt x="15" y="493"/>
                    <a:pt x="111" y="493"/>
                    <a:pt x="207" y="493"/>
                  </a:cubicBezTo>
                  <a:cubicBezTo>
                    <a:pt x="212" y="441"/>
                    <a:pt x="255" y="388"/>
                    <a:pt x="255" y="388"/>
                  </a:cubicBezTo>
                  <a:cubicBezTo>
                    <a:pt x="255" y="388"/>
                    <a:pt x="187" y="320"/>
                    <a:pt x="119" y="252"/>
                  </a:cubicBezTo>
                  <a:cubicBezTo>
                    <a:pt x="179" y="172"/>
                    <a:pt x="255" y="115"/>
                    <a:pt x="255" y="115"/>
                  </a:cubicBezTo>
                  <a:lnTo>
                    <a:pt x="393" y="253"/>
                  </a:lnTo>
                  <a:cubicBezTo>
                    <a:pt x="393" y="253"/>
                    <a:pt x="441" y="210"/>
                    <a:pt x="495" y="205"/>
                  </a:cubicBezTo>
                  <a:cubicBezTo>
                    <a:pt x="495" y="109"/>
                    <a:pt x="495" y="109"/>
                    <a:pt x="495" y="13"/>
                  </a:cubicBezTo>
                  <a:close/>
                </a:path>
              </a:pathLst>
            </a:custGeom>
            <a:solidFill>
              <a:srgbClr val="94B0E8"/>
            </a:solidFill>
            <a:ln w="12700" cap="flat" cmpd="sng">
              <a:solidFill>
                <a:srgbClr val="1F4899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0" name="Oval 548"/>
            <p:cNvSpPr>
              <a:spLocks noChangeArrowheads="1"/>
            </p:cNvSpPr>
            <p:nvPr/>
          </p:nvSpPr>
          <p:spPr bwMode="auto">
            <a:xfrm>
              <a:off x="4367213" y="2741613"/>
              <a:ext cx="304800" cy="304800"/>
            </a:xfrm>
            <a:prstGeom prst="ellipse">
              <a:avLst/>
            </a:prstGeom>
            <a:solidFill>
              <a:srgbClr val="EFF3FB"/>
            </a:solidFill>
            <a:ln w="12700" algn="ctr">
              <a:solidFill>
                <a:srgbClr val="1F48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6" name="Freeform 35"/>
          <p:cNvSpPr/>
          <p:nvPr/>
        </p:nvSpPr>
        <p:spPr>
          <a:xfrm>
            <a:off x="1925694" y="3048000"/>
            <a:ext cx="1274706" cy="612183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778790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6" name="Freeform 115"/>
          <p:cNvSpPr/>
          <p:nvPr/>
        </p:nvSpPr>
        <p:spPr>
          <a:xfrm>
            <a:off x="1937319" y="2133598"/>
            <a:ext cx="382065" cy="1524002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43331"/>
              <a:gd name="connsiteY0" fmla="*/ 1 h 612184"/>
              <a:gd name="connsiteX1" fmla="*/ 1239865 w 1243331"/>
              <a:gd name="connsiteY1" fmla="*/ 612184 h 61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3331" h="612184">
                <a:moveTo>
                  <a:pt x="0" y="1"/>
                </a:moveTo>
                <a:cubicBezTo>
                  <a:pt x="1409232" y="-529"/>
                  <a:pt x="1232115" y="198896"/>
                  <a:pt x="1239865" y="612184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7" name="Freeform 116"/>
          <p:cNvSpPr/>
          <p:nvPr/>
        </p:nvSpPr>
        <p:spPr>
          <a:xfrm>
            <a:off x="1937318" y="2438400"/>
            <a:ext cx="914400" cy="1219200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1030966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8" name="Freeform 117"/>
          <p:cNvSpPr/>
          <p:nvPr/>
        </p:nvSpPr>
        <p:spPr>
          <a:xfrm>
            <a:off x="1937318" y="2743200"/>
            <a:ext cx="1371570" cy="916983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778790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9" name="Freeform 118"/>
          <p:cNvSpPr/>
          <p:nvPr/>
        </p:nvSpPr>
        <p:spPr>
          <a:xfrm>
            <a:off x="1937318" y="2286000"/>
            <a:ext cx="685800" cy="1371600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1030966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3278996" y="1371600"/>
            <a:ext cx="0" cy="53340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2089718" y="2362200"/>
            <a:ext cx="914400" cy="22860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308918" y="2590800"/>
            <a:ext cx="135610" cy="1053885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>
            <a:off x="3591762" y="1981202"/>
            <a:ext cx="2611464" cy="439154"/>
          </a:xfrm>
          <a:custGeom>
            <a:avLst/>
            <a:gdLst>
              <a:gd name="connsiteX0" fmla="*/ 0 w 2611464"/>
              <a:gd name="connsiteY0" fmla="*/ 252023 h 252023"/>
              <a:gd name="connsiteX1" fmla="*/ 2611464 w 2611464"/>
              <a:gd name="connsiteY1" fmla="*/ 4050 h 252023"/>
              <a:gd name="connsiteX0" fmla="*/ 0 w 2611464"/>
              <a:gd name="connsiteY0" fmla="*/ 250377 h 250377"/>
              <a:gd name="connsiteX1" fmla="*/ 2611464 w 2611464"/>
              <a:gd name="connsiteY1" fmla="*/ 2404 h 250377"/>
              <a:gd name="connsiteX0" fmla="*/ 0 w 2611464"/>
              <a:gd name="connsiteY0" fmla="*/ 247973 h 247973"/>
              <a:gd name="connsiteX1" fmla="*/ 2611464 w 2611464"/>
              <a:gd name="connsiteY1" fmla="*/ 0 h 247973"/>
              <a:gd name="connsiteX0" fmla="*/ 0 w 2611464"/>
              <a:gd name="connsiteY0" fmla="*/ 247973 h 332092"/>
              <a:gd name="connsiteX1" fmla="*/ 2611464 w 2611464"/>
              <a:gd name="connsiteY1" fmla="*/ 0 h 332092"/>
              <a:gd name="connsiteX0" fmla="*/ 0 w 2611464"/>
              <a:gd name="connsiteY0" fmla="*/ 247973 h 378934"/>
              <a:gd name="connsiteX1" fmla="*/ 2611464 w 2611464"/>
              <a:gd name="connsiteY1" fmla="*/ 0 h 378934"/>
              <a:gd name="connsiteX0" fmla="*/ 0 w 2611464"/>
              <a:gd name="connsiteY0" fmla="*/ 247973 h 405374"/>
              <a:gd name="connsiteX1" fmla="*/ 2611464 w 2611464"/>
              <a:gd name="connsiteY1" fmla="*/ 0 h 40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1464" h="405374">
                <a:moveTo>
                  <a:pt x="0" y="247973"/>
                </a:moveTo>
                <a:cubicBezTo>
                  <a:pt x="1190786" y="418504"/>
                  <a:pt x="2071607" y="577113"/>
                  <a:pt x="2611464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Freeform 119"/>
          <p:cNvSpPr/>
          <p:nvPr/>
        </p:nvSpPr>
        <p:spPr>
          <a:xfrm>
            <a:off x="3576265" y="2389322"/>
            <a:ext cx="2626962" cy="1001565"/>
          </a:xfrm>
          <a:custGeom>
            <a:avLst/>
            <a:gdLst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15139"/>
              <a:gd name="connsiteX1" fmla="*/ 1038387 w 2588217"/>
              <a:gd name="connsiteY1" fmla="*/ 511444 h 1015139"/>
              <a:gd name="connsiteX2" fmla="*/ 1968285 w 2588217"/>
              <a:gd name="connsiteY2" fmla="*/ 1015139 h 1015139"/>
              <a:gd name="connsiteX3" fmla="*/ 2588217 w 2588217"/>
              <a:gd name="connsiteY3" fmla="*/ 836908 h 1015139"/>
              <a:gd name="connsiteX0" fmla="*/ 0 w 2588217"/>
              <a:gd name="connsiteY0" fmla="*/ 0 h 1015139"/>
              <a:gd name="connsiteX1" fmla="*/ 1968285 w 2588217"/>
              <a:gd name="connsiteY1" fmla="*/ 1015139 h 1015139"/>
              <a:gd name="connsiteX2" fmla="*/ 2588217 w 2588217"/>
              <a:gd name="connsiteY2" fmla="*/ 836908 h 1015139"/>
              <a:gd name="connsiteX0" fmla="*/ 0 w 2588217"/>
              <a:gd name="connsiteY0" fmla="*/ 0 h 1072518"/>
              <a:gd name="connsiteX1" fmla="*/ 1968285 w 2588217"/>
              <a:gd name="connsiteY1" fmla="*/ 1015139 h 1072518"/>
              <a:gd name="connsiteX2" fmla="*/ 2588217 w 2588217"/>
              <a:gd name="connsiteY2" fmla="*/ 836908 h 1072518"/>
              <a:gd name="connsiteX0" fmla="*/ 0 w 2588217"/>
              <a:gd name="connsiteY0" fmla="*/ 0 h 1072518"/>
              <a:gd name="connsiteX1" fmla="*/ 1968285 w 2588217"/>
              <a:gd name="connsiteY1" fmla="*/ 1015139 h 1072518"/>
              <a:gd name="connsiteX2" fmla="*/ 2588217 w 2588217"/>
              <a:gd name="connsiteY2" fmla="*/ 836908 h 1072518"/>
              <a:gd name="connsiteX0" fmla="*/ 0 w 2588217"/>
              <a:gd name="connsiteY0" fmla="*/ 0 h 1092042"/>
              <a:gd name="connsiteX1" fmla="*/ 1968285 w 2588217"/>
              <a:gd name="connsiteY1" fmla="*/ 1015139 h 1092042"/>
              <a:gd name="connsiteX2" fmla="*/ 2588217 w 2588217"/>
              <a:gd name="connsiteY2" fmla="*/ 836908 h 1092042"/>
              <a:gd name="connsiteX0" fmla="*/ 0 w 2588217"/>
              <a:gd name="connsiteY0" fmla="*/ 0 h 1032184"/>
              <a:gd name="connsiteX1" fmla="*/ 1968285 w 2588217"/>
              <a:gd name="connsiteY1" fmla="*/ 1015139 h 1032184"/>
              <a:gd name="connsiteX2" fmla="*/ 2588217 w 2588217"/>
              <a:gd name="connsiteY2" fmla="*/ 836908 h 1032184"/>
              <a:gd name="connsiteX0" fmla="*/ 0 w 2588217"/>
              <a:gd name="connsiteY0" fmla="*/ 0 h 1018152"/>
              <a:gd name="connsiteX1" fmla="*/ 1968285 w 2588217"/>
              <a:gd name="connsiteY1" fmla="*/ 1015139 h 1018152"/>
              <a:gd name="connsiteX2" fmla="*/ 2588217 w 2588217"/>
              <a:gd name="connsiteY2" fmla="*/ 836908 h 1018152"/>
              <a:gd name="connsiteX0" fmla="*/ 0 w 2588217"/>
              <a:gd name="connsiteY0" fmla="*/ 0 h 1025159"/>
              <a:gd name="connsiteX1" fmla="*/ 1968285 w 2588217"/>
              <a:gd name="connsiteY1" fmla="*/ 1015139 h 1025159"/>
              <a:gd name="connsiteX2" fmla="*/ 2588217 w 2588217"/>
              <a:gd name="connsiteY2" fmla="*/ 836908 h 1025159"/>
              <a:gd name="connsiteX0" fmla="*/ 0 w 2588217"/>
              <a:gd name="connsiteY0" fmla="*/ 0 h 984335"/>
              <a:gd name="connsiteX1" fmla="*/ 1495587 w 2588217"/>
              <a:gd name="connsiteY1" fmla="*/ 951692 h 984335"/>
              <a:gd name="connsiteX2" fmla="*/ 2588217 w 2588217"/>
              <a:gd name="connsiteY2" fmla="*/ 836908 h 984335"/>
              <a:gd name="connsiteX0" fmla="*/ 0 w 2588217"/>
              <a:gd name="connsiteY0" fmla="*/ 0 h 976424"/>
              <a:gd name="connsiteX1" fmla="*/ 1425845 w 2588217"/>
              <a:gd name="connsiteY1" fmla="*/ 935831 h 976424"/>
              <a:gd name="connsiteX2" fmla="*/ 2588217 w 2588217"/>
              <a:gd name="connsiteY2" fmla="*/ 836908 h 976424"/>
              <a:gd name="connsiteX0" fmla="*/ 0 w 2588217"/>
              <a:gd name="connsiteY0" fmla="*/ 0 h 1000795"/>
              <a:gd name="connsiteX1" fmla="*/ 1425845 w 2588217"/>
              <a:gd name="connsiteY1" fmla="*/ 935831 h 1000795"/>
              <a:gd name="connsiteX2" fmla="*/ 2588217 w 2588217"/>
              <a:gd name="connsiteY2" fmla="*/ 836908 h 1000795"/>
              <a:gd name="connsiteX0" fmla="*/ 0 w 2588217"/>
              <a:gd name="connsiteY0" fmla="*/ 0 h 1000795"/>
              <a:gd name="connsiteX1" fmla="*/ 1425845 w 2588217"/>
              <a:gd name="connsiteY1" fmla="*/ 935831 h 1000795"/>
              <a:gd name="connsiteX2" fmla="*/ 2588217 w 2588217"/>
              <a:gd name="connsiteY2" fmla="*/ 836908 h 1000795"/>
              <a:gd name="connsiteX0" fmla="*/ 0 w 2588217"/>
              <a:gd name="connsiteY0" fmla="*/ 0 h 995469"/>
              <a:gd name="connsiteX1" fmla="*/ 1425845 w 2588217"/>
              <a:gd name="connsiteY1" fmla="*/ 935831 h 995469"/>
              <a:gd name="connsiteX2" fmla="*/ 2588217 w 2588217"/>
              <a:gd name="connsiteY2" fmla="*/ 836908 h 995469"/>
              <a:gd name="connsiteX0" fmla="*/ 0 w 2588217"/>
              <a:gd name="connsiteY0" fmla="*/ 0 h 836908"/>
              <a:gd name="connsiteX1" fmla="*/ 2588217 w 2588217"/>
              <a:gd name="connsiteY1" fmla="*/ 836908 h 836908"/>
              <a:gd name="connsiteX0" fmla="*/ 0 w 2588217"/>
              <a:gd name="connsiteY0" fmla="*/ 0 h 989394"/>
              <a:gd name="connsiteX1" fmla="*/ 2588217 w 2588217"/>
              <a:gd name="connsiteY1" fmla="*/ 836908 h 989394"/>
              <a:gd name="connsiteX0" fmla="*/ 0 w 2588217"/>
              <a:gd name="connsiteY0" fmla="*/ 0 h 1071654"/>
              <a:gd name="connsiteX1" fmla="*/ 2588217 w 2588217"/>
              <a:gd name="connsiteY1" fmla="*/ 836908 h 1071654"/>
              <a:gd name="connsiteX0" fmla="*/ 0 w 2611464"/>
              <a:gd name="connsiteY0" fmla="*/ 0 h 1046613"/>
              <a:gd name="connsiteX1" fmla="*/ 2611464 w 2611464"/>
              <a:gd name="connsiteY1" fmla="*/ 805185 h 1046613"/>
              <a:gd name="connsiteX0" fmla="*/ 0 w 2611464"/>
              <a:gd name="connsiteY0" fmla="*/ 0 h 1123655"/>
              <a:gd name="connsiteX1" fmla="*/ 2611464 w 2611464"/>
              <a:gd name="connsiteY1" fmla="*/ 805185 h 1123655"/>
              <a:gd name="connsiteX0" fmla="*/ 0 w 2611464"/>
              <a:gd name="connsiteY0" fmla="*/ 0 h 1068897"/>
              <a:gd name="connsiteX1" fmla="*/ 2611464 w 2611464"/>
              <a:gd name="connsiteY1" fmla="*/ 733807 h 1068897"/>
              <a:gd name="connsiteX0" fmla="*/ 0 w 2626962"/>
              <a:gd name="connsiteY0" fmla="*/ 0 h 1056925"/>
              <a:gd name="connsiteX1" fmla="*/ 2626962 w 2626962"/>
              <a:gd name="connsiteY1" fmla="*/ 717946 h 1056925"/>
              <a:gd name="connsiteX0" fmla="*/ 0 w 2657959"/>
              <a:gd name="connsiteY0" fmla="*/ 0 h 998207"/>
              <a:gd name="connsiteX1" fmla="*/ 2657959 w 2657959"/>
              <a:gd name="connsiteY1" fmla="*/ 638639 h 998207"/>
              <a:gd name="connsiteX0" fmla="*/ 0 w 2626962"/>
              <a:gd name="connsiteY0" fmla="*/ 0 h 1021459"/>
              <a:gd name="connsiteX1" fmla="*/ 2626962 w 2626962"/>
              <a:gd name="connsiteY1" fmla="*/ 670362 h 1021459"/>
              <a:gd name="connsiteX0" fmla="*/ 0 w 2626962"/>
              <a:gd name="connsiteY0" fmla="*/ 0 h 1025038"/>
              <a:gd name="connsiteX1" fmla="*/ 2626962 w 2626962"/>
              <a:gd name="connsiteY1" fmla="*/ 670362 h 102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26962" h="1025038">
                <a:moveTo>
                  <a:pt x="0" y="0"/>
                </a:moveTo>
                <a:cubicBezTo>
                  <a:pt x="738753" y="921362"/>
                  <a:pt x="1415512" y="1398599"/>
                  <a:pt x="2626962" y="670362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1" name="Freeform 120"/>
          <p:cNvSpPr/>
          <p:nvPr/>
        </p:nvSpPr>
        <p:spPr>
          <a:xfrm>
            <a:off x="3467775" y="2528809"/>
            <a:ext cx="2712203" cy="1864780"/>
          </a:xfrm>
          <a:custGeom>
            <a:avLst/>
            <a:gdLst>
              <a:gd name="connsiteX0" fmla="*/ 0 w 2588217"/>
              <a:gd name="connsiteY0" fmla="*/ 0 h 2159369"/>
              <a:gd name="connsiteX1" fmla="*/ 1464590 w 2588217"/>
              <a:gd name="connsiteY1" fmla="*/ 1999281 h 2159369"/>
              <a:gd name="connsiteX2" fmla="*/ 2588217 w 2588217"/>
              <a:gd name="connsiteY2" fmla="*/ 1890793 h 2159369"/>
              <a:gd name="connsiteX0" fmla="*/ 0 w 2588217"/>
              <a:gd name="connsiteY0" fmla="*/ 0 h 2159369"/>
              <a:gd name="connsiteX1" fmla="*/ 1464590 w 2588217"/>
              <a:gd name="connsiteY1" fmla="*/ 1999281 h 2159369"/>
              <a:gd name="connsiteX2" fmla="*/ 2588217 w 2588217"/>
              <a:gd name="connsiteY2" fmla="*/ 1890793 h 2159369"/>
              <a:gd name="connsiteX0" fmla="*/ 0 w 2588217"/>
              <a:gd name="connsiteY0" fmla="*/ 0 h 2101462"/>
              <a:gd name="connsiteX1" fmla="*/ 1464590 w 2588217"/>
              <a:gd name="connsiteY1" fmla="*/ 1999281 h 2101462"/>
              <a:gd name="connsiteX2" fmla="*/ 2588217 w 2588217"/>
              <a:gd name="connsiteY2" fmla="*/ 1890793 h 2101462"/>
              <a:gd name="connsiteX0" fmla="*/ 0 w 2588217"/>
              <a:gd name="connsiteY0" fmla="*/ 0 h 2134413"/>
              <a:gd name="connsiteX1" fmla="*/ 1464590 w 2588217"/>
              <a:gd name="connsiteY1" fmla="*/ 1976034 h 2134413"/>
              <a:gd name="connsiteX2" fmla="*/ 2588217 w 2588217"/>
              <a:gd name="connsiteY2" fmla="*/ 1867546 h 2134413"/>
              <a:gd name="connsiteX0" fmla="*/ 0 w 2588217"/>
              <a:gd name="connsiteY0" fmla="*/ 0 h 2100285"/>
              <a:gd name="connsiteX1" fmla="*/ 1464590 w 2588217"/>
              <a:gd name="connsiteY1" fmla="*/ 1976034 h 2100285"/>
              <a:gd name="connsiteX2" fmla="*/ 2588217 w 2588217"/>
              <a:gd name="connsiteY2" fmla="*/ 1867546 h 2100285"/>
              <a:gd name="connsiteX0" fmla="*/ 0 w 2588217"/>
              <a:gd name="connsiteY0" fmla="*/ 0 h 2086689"/>
              <a:gd name="connsiteX1" fmla="*/ 1464590 w 2588217"/>
              <a:gd name="connsiteY1" fmla="*/ 1976034 h 2086689"/>
              <a:gd name="connsiteX2" fmla="*/ 2588217 w 2588217"/>
              <a:gd name="connsiteY2" fmla="*/ 1867546 h 2086689"/>
              <a:gd name="connsiteX0" fmla="*/ 0 w 2588217"/>
              <a:gd name="connsiteY0" fmla="*/ 0 h 1867546"/>
              <a:gd name="connsiteX1" fmla="*/ 2588217 w 2588217"/>
              <a:gd name="connsiteY1" fmla="*/ 1867546 h 1867546"/>
              <a:gd name="connsiteX0" fmla="*/ 0 w 2588217"/>
              <a:gd name="connsiteY0" fmla="*/ 0 h 2013239"/>
              <a:gd name="connsiteX1" fmla="*/ 2588217 w 2588217"/>
              <a:gd name="connsiteY1" fmla="*/ 1867546 h 2013239"/>
              <a:gd name="connsiteX0" fmla="*/ 0 w 2588217"/>
              <a:gd name="connsiteY0" fmla="*/ 0 h 2047053"/>
              <a:gd name="connsiteX1" fmla="*/ 2588217 w 2588217"/>
              <a:gd name="connsiteY1" fmla="*/ 1867546 h 2047053"/>
              <a:gd name="connsiteX0" fmla="*/ 0 w 2588217"/>
              <a:gd name="connsiteY0" fmla="*/ 0 h 2098972"/>
              <a:gd name="connsiteX1" fmla="*/ 2588217 w 2588217"/>
              <a:gd name="connsiteY1" fmla="*/ 1867546 h 2098972"/>
              <a:gd name="connsiteX0" fmla="*/ 0 w 2588217"/>
              <a:gd name="connsiteY0" fmla="*/ 0 h 1960418"/>
              <a:gd name="connsiteX1" fmla="*/ 2588217 w 2588217"/>
              <a:gd name="connsiteY1" fmla="*/ 1712563 h 1960418"/>
              <a:gd name="connsiteX0" fmla="*/ 0 w 2634712"/>
              <a:gd name="connsiteY0" fmla="*/ 0 h 1953547"/>
              <a:gd name="connsiteX1" fmla="*/ 2634712 w 2634712"/>
              <a:gd name="connsiteY1" fmla="*/ 1704814 h 1953547"/>
              <a:gd name="connsiteX0" fmla="*/ 0 w 2712203"/>
              <a:gd name="connsiteY0" fmla="*/ 0 h 1864780"/>
              <a:gd name="connsiteX1" fmla="*/ 2712203 w 2712203"/>
              <a:gd name="connsiteY1" fmla="*/ 1604075 h 186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12203" h="1864780">
                <a:moveTo>
                  <a:pt x="0" y="0"/>
                </a:moveTo>
                <a:cubicBezTo>
                  <a:pt x="452034" y="1126210"/>
                  <a:pt x="1407762" y="2430652"/>
                  <a:pt x="2712203" y="1604075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2439722" y="971490"/>
            <a:ext cx="1702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Write request</a:t>
            </a:r>
            <a:endParaRPr lang="en-US" sz="2000" dirty="0">
              <a:solidFill>
                <a:schemeClr val="accent4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34882" y="3657600"/>
            <a:ext cx="2222718" cy="228600"/>
            <a:chOff x="5930682" y="6172200"/>
            <a:chExt cx="2222718" cy="228600"/>
          </a:xfrm>
        </p:grpSpPr>
        <p:sp>
          <p:nvSpPr>
            <p:cNvPr id="125" name="Rectangle 124"/>
            <p:cNvSpPr/>
            <p:nvPr/>
          </p:nvSpPr>
          <p:spPr>
            <a:xfrm>
              <a:off x="7620000" y="6172200"/>
              <a:ext cx="533400" cy="2286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620000" y="6172200"/>
              <a:ext cx="152400" cy="228600"/>
            </a:xfrm>
            <a:prstGeom prst="rect">
              <a:avLst/>
            </a:prstGeom>
            <a:solidFill>
              <a:srgbClr val="9AB3E6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772400" y="6172200"/>
              <a:ext cx="76200" cy="228600"/>
            </a:xfrm>
            <a:prstGeom prst="rect">
              <a:avLst/>
            </a:prstGeom>
            <a:solidFill>
              <a:srgbClr val="5781D5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848600" y="6172200"/>
              <a:ext cx="76200" cy="228600"/>
            </a:xfrm>
            <a:prstGeom prst="rect">
              <a:avLst/>
            </a:prstGeom>
            <a:solidFill>
              <a:srgbClr val="E1E8F7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924800" y="6172200"/>
              <a:ext cx="152400" cy="228600"/>
            </a:xfrm>
            <a:prstGeom prst="rect">
              <a:avLst/>
            </a:prstGeom>
            <a:solidFill>
              <a:srgbClr val="FFBAC7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930682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492498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056894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132" name="Straight Arrow Connector 131"/>
          <p:cNvCxnSpPr/>
          <p:nvPr/>
        </p:nvCxnSpPr>
        <p:spPr>
          <a:xfrm>
            <a:off x="3733800" y="3771900"/>
            <a:ext cx="228600" cy="0"/>
          </a:xfrm>
          <a:prstGeom prst="straightConnector1">
            <a:avLst/>
          </a:prstGeom>
          <a:ln w="19050" cap="rnd">
            <a:solidFill>
              <a:srgbClr val="4974CB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5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Log-structured: backup disk </a:t>
            </a:r>
            <a:r>
              <a:rPr lang="en-US" dirty="0" smtClean="0">
                <a:solidFill>
                  <a:schemeClr val="accent4"/>
                </a:solidFill>
              </a:rPr>
              <a:t>and master’s memory</a:t>
            </a:r>
          </a:p>
          <a:p>
            <a:pPr lvl="1"/>
            <a:r>
              <a:rPr lang="en-US" sz="2200" dirty="0" smtClean="0"/>
              <a:t>Similar to Log-Structured File Systems (Rosenblum 1992)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Cleaning mechanism reclaims free space (next slide)</a:t>
            </a:r>
          </a:p>
          <a:p>
            <a:endParaRPr lang="en-US" sz="1000" dirty="0" smtClean="0"/>
          </a:p>
          <a:p>
            <a:r>
              <a:rPr lang="en-US" dirty="0" smtClean="0"/>
              <a:t>Use memory efficiently (80-90% utilization)</a:t>
            </a:r>
          </a:p>
          <a:p>
            <a:pPr lvl="1"/>
            <a:r>
              <a:rPr lang="en-US" sz="2200" dirty="0" smtClean="0"/>
              <a:t>Good performance independent of workload + changes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Use disk bandwidth efficiently (8 MB writes)</a:t>
            </a:r>
          </a:p>
          <a:p>
            <a:endParaRPr lang="en-US" sz="1000" dirty="0" smtClean="0"/>
          </a:p>
          <a:p>
            <a:r>
              <a:rPr lang="en-US" dirty="0" smtClean="0"/>
              <a:t>Manage both disk and DRAM with same mechanism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Log-Structured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59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Find</a:t>
            </a:r>
            <a:r>
              <a:rPr lang="en-US" dirty="0" smtClean="0"/>
              <a:t> </a:t>
            </a:r>
            <a:r>
              <a:rPr lang="en-US" dirty="0" smtClean="0"/>
              <a:t>log segments </a:t>
            </a:r>
            <a:r>
              <a:rPr lang="en-US" dirty="0" smtClean="0"/>
              <a:t>with lots of free </a:t>
            </a:r>
            <a:r>
              <a:rPr lang="en-US" dirty="0" smtClean="0"/>
              <a:t>space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Copy</a:t>
            </a:r>
            <a:r>
              <a:rPr lang="en-US" dirty="0" smtClean="0"/>
              <a:t> live objects </a:t>
            </a:r>
            <a:r>
              <a:rPr lang="en-US" dirty="0" smtClean="0"/>
              <a:t>into </a:t>
            </a:r>
            <a:r>
              <a:rPr lang="en-US" dirty="0" smtClean="0"/>
              <a:t>new segment(s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Free</a:t>
            </a:r>
            <a:r>
              <a:rPr lang="en-US" dirty="0" smtClean="0"/>
              <a:t> cleaned segments </a:t>
            </a:r>
            <a:r>
              <a:rPr lang="en-US" dirty="0" smtClean="0"/>
              <a:t>(reuse </a:t>
            </a:r>
            <a:r>
              <a:rPr lang="en-US" dirty="0" smtClean="0"/>
              <a:t>for new objects)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Cleaning is </a:t>
            </a:r>
            <a:r>
              <a:rPr lang="en-US" dirty="0" smtClean="0">
                <a:solidFill>
                  <a:schemeClr val="accent4"/>
                </a:solidFill>
              </a:rPr>
              <a:t>incremental and concurrent – no pauses!</a:t>
            </a:r>
            <a:endParaRPr lang="en-US" dirty="0" smtClean="0">
              <a:solidFill>
                <a:schemeClr val="accent4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914400" y="2362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762000" y="1752600"/>
            <a:ext cx="1981200" cy="533400"/>
          </a:xfrm>
          <a:prstGeom prst="roundRect">
            <a:avLst/>
          </a:prstGeom>
          <a:solidFill>
            <a:srgbClr val="FFE1E7"/>
          </a:solidFill>
          <a:ln w="3810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4572000" y="1752600"/>
            <a:ext cx="1981200" cy="533400"/>
          </a:xfrm>
          <a:prstGeom prst="roundRect">
            <a:avLst/>
          </a:prstGeom>
          <a:solidFill>
            <a:srgbClr val="FFE1E7"/>
          </a:solidFill>
          <a:ln w="3810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905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19400" y="1905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724400" y="1905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629400" y="1905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Cleaning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1905000"/>
            <a:ext cx="3810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19400" y="1905000"/>
            <a:ext cx="152400" cy="228600"/>
          </a:xfrm>
          <a:prstGeom prst="rect">
            <a:avLst/>
          </a:prstGeom>
          <a:pattFill prst="lt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71800" y="1905000"/>
            <a:ext cx="5334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2362200"/>
            <a:ext cx="1524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91400" y="1905000"/>
            <a:ext cx="609600" cy="2286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15000" y="19050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38600" y="1905000"/>
            <a:ext cx="76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86000" y="19050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1905000"/>
            <a:ext cx="304800" cy="2286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29200" y="1905000"/>
            <a:ext cx="5334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05200" y="1905000"/>
            <a:ext cx="457200" cy="2286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267200" y="1905000"/>
            <a:ext cx="152400" cy="228600"/>
          </a:xfrm>
          <a:prstGeom prst="rect">
            <a:avLst/>
          </a:prstGeom>
          <a:pattFill prst="openDmn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48400" y="1905000"/>
            <a:ext cx="1524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34200" y="1905000"/>
            <a:ext cx="457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001000" y="1905000"/>
            <a:ext cx="304800" cy="2286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429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19400" y="3429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724400" y="3429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29400" y="3429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14400" y="3429000"/>
            <a:ext cx="3810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19400" y="3429000"/>
            <a:ext cx="152400" cy="228600"/>
          </a:xfrm>
          <a:prstGeom prst="rect">
            <a:avLst/>
          </a:prstGeom>
          <a:pattFill prst="lt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1800" y="3429000"/>
            <a:ext cx="5334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371600" y="34290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91400" y="3429000"/>
            <a:ext cx="609600" cy="2286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715000" y="34290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038600" y="3429000"/>
            <a:ext cx="76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286000" y="34290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629400" y="3429000"/>
            <a:ext cx="304800" cy="2286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029200" y="3429000"/>
            <a:ext cx="5334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505200" y="3429000"/>
            <a:ext cx="457200" cy="2286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267200" y="3429000"/>
            <a:ext cx="152400" cy="228600"/>
          </a:xfrm>
          <a:prstGeom prst="rect">
            <a:avLst/>
          </a:prstGeom>
          <a:pattFill prst="openDmn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248400" y="3429000"/>
            <a:ext cx="1524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34200" y="3429000"/>
            <a:ext cx="457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8001000" y="3429000"/>
            <a:ext cx="304800" cy="2286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819400" y="3886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819400" y="3886200"/>
            <a:ext cx="3810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200400" y="38862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038600" y="38862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429000" y="38862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505200" y="3886200"/>
            <a:ext cx="5334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191000" y="3886200"/>
            <a:ext cx="1524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914400" y="4953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819400" y="4953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724400" y="4953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629400" y="4953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819400" y="4953000"/>
            <a:ext cx="152400" cy="228600"/>
          </a:xfrm>
          <a:prstGeom prst="rect">
            <a:avLst/>
          </a:prstGeom>
          <a:pattFill prst="lt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971800" y="4953000"/>
            <a:ext cx="5334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391400" y="4953000"/>
            <a:ext cx="609600" cy="2286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038600" y="4953000"/>
            <a:ext cx="76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29400" y="4953000"/>
            <a:ext cx="304800" cy="2286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505200" y="4953000"/>
            <a:ext cx="457200" cy="2286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267200" y="4953000"/>
            <a:ext cx="152400" cy="228600"/>
          </a:xfrm>
          <a:prstGeom prst="rect">
            <a:avLst/>
          </a:prstGeom>
          <a:pattFill prst="openDmn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934200" y="4953000"/>
            <a:ext cx="457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001000" y="4953000"/>
            <a:ext cx="304800" cy="2286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819400" y="5410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819400" y="5410200"/>
            <a:ext cx="3810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200400" y="54102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038600" y="54102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429000" y="54102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505200" y="5410200"/>
            <a:ext cx="5334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191000" y="5410200"/>
            <a:ext cx="1524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743558" y="3705387"/>
            <a:ext cx="1030640" cy="142068"/>
          </a:xfrm>
          <a:custGeom>
            <a:avLst/>
            <a:gdLst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0 w 984143"/>
              <a:gd name="connsiteY0" fmla="*/ 0 h 222767"/>
              <a:gd name="connsiteX1" fmla="*/ 984143 w 984143"/>
              <a:gd name="connsiteY1" fmla="*/ 216977 h 222767"/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112 w 984255"/>
              <a:gd name="connsiteY0" fmla="*/ 0 h 216977"/>
              <a:gd name="connsiteX1" fmla="*/ 984255 w 984255"/>
              <a:gd name="connsiteY1" fmla="*/ 216977 h 216977"/>
              <a:gd name="connsiteX0" fmla="*/ 66 w 984209"/>
              <a:gd name="connsiteY0" fmla="*/ 0 h 216977"/>
              <a:gd name="connsiteX1" fmla="*/ 984209 w 984209"/>
              <a:gd name="connsiteY1" fmla="*/ 216977 h 216977"/>
              <a:gd name="connsiteX0" fmla="*/ 64 w 1014723"/>
              <a:gd name="connsiteY0" fmla="*/ 0 h 170482"/>
              <a:gd name="connsiteX1" fmla="*/ 1014723 w 1014723"/>
              <a:gd name="connsiteY1" fmla="*/ 170482 h 170482"/>
              <a:gd name="connsiteX0" fmla="*/ 73 w 1014732"/>
              <a:gd name="connsiteY0" fmla="*/ 0 h 170482"/>
              <a:gd name="connsiteX1" fmla="*/ 1014732 w 1014732"/>
              <a:gd name="connsiteY1" fmla="*/ 170482 h 170482"/>
              <a:gd name="connsiteX0" fmla="*/ 2 w 1014661"/>
              <a:gd name="connsiteY0" fmla="*/ 0 h 170482"/>
              <a:gd name="connsiteX1" fmla="*/ 1014661 w 1014661"/>
              <a:gd name="connsiteY1" fmla="*/ 170482 h 17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4661" h="170482">
                <a:moveTo>
                  <a:pt x="2" y="0"/>
                </a:moveTo>
                <a:cubicBezTo>
                  <a:pt x="-1168" y="272512"/>
                  <a:pt x="775759" y="-91956"/>
                  <a:pt x="1014661" y="170482"/>
                </a:cubicBezTo>
              </a:path>
            </a:pathLst>
          </a:custGeom>
          <a:noFill/>
          <a:ln w="22225">
            <a:solidFill>
              <a:schemeClr val="accent4"/>
            </a:solidFill>
            <a:prstDash val="sysDash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371600" y="2362200"/>
            <a:ext cx="4572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914400" y="2362200"/>
            <a:ext cx="228600" cy="228600"/>
          </a:xfrm>
          <a:prstGeom prst="rect">
            <a:avLst/>
          </a:prstGeom>
          <a:pattFill prst="dkDn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209800" y="23622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828800" y="2362200"/>
            <a:ext cx="3048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819400" y="2362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362200" y="2362200"/>
            <a:ext cx="762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371600" y="19050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438400" y="2362200"/>
            <a:ext cx="1524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914400" y="3886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3886200"/>
            <a:ext cx="1524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371600" y="3886200"/>
            <a:ext cx="4572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14400" y="3886200"/>
            <a:ext cx="228600" cy="228600"/>
          </a:xfrm>
          <a:prstGeom prst="rect">
            <a:avLst/>
          </a:prstGeom>
          <a:pattFill prst="dkDn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2209800" y="38862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828800" y="3886200"/>
            <a:ext cx="3048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2362200" y="3886200"/>
            <a:ext cx="762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2438400" y="3886200"/>
            <a:ext cx="1524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914400" y="5410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143000" y="5410200"/>
            <a:ext cx="1524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371600" y="5410200"/>
            <a:ext cx="4572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914400" y="5410200"/>
            <a:ext cx="228600" cy="228600"/>
          </a:xfrm>
          <a:prstGeom prst="rect">
            <a:avLst/>
          </a:prstGeom>
          <a:pattFill prst="dkDn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209800" y="54102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828800" y="5410200"/>
            <a:ext cx="3048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2362200" y="5410200"/>
            <a:ext cx="762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2438400" y="5410200"/>
            <a:ext cx="1524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4724400" y="2362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629400" y="2362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4724400" y="3886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629400" y="3886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724400" y="5410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629400" y="5410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flipH="1">
            <a:off x="4531960" y="3705387"/>
            <a:ext cx="1030640" cy="142068"/>
          </a:xfrm>
          <a:custGeom>
            <a:avLst/>
            <a:gdLst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0 w 984143"/>
              <a:gd name="connsiteY0" fmla="*/ 0 h 222767"/>
              <a:gd name="connsiteX1" fmla="*/ 984143 w 984143"/>
              <a:gd name="connsiteY1" fmla="*/ 216977 h 222767"/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112 w 984255"/>
              <a:gd name="connsiteY0" fmla="*/ 0 h 216977"/>
              <a:gd name="connsiteX1" fmla="*/ 984255 w 984255"/>
              <a:gd name="connsiteY1" fmla="*/ 216977 h 216977"/>
              <a:gd name="connsiteX0" fmla="*/ 66 w 984209"/>
              <a:gd name="connsiteY0" fmla="*/ 0 h 216977"/>
              <a:gd name="connsiteX1" fmla="*/ 984209 w 984209"/>
              <a:gd name="connsiteY1" fmla="*/ 216977 h 216977"/>
              <a:gd name="connsiteX0" fmla="*/ 64 w 1014723"/>
              <a:gd name="connsiteY0" fmla="*/ 0 h 170482"/>
              <a:gd name="connsiteX1" fmla="*/ 1014723 w 1014723"/>
              <a:gd name="connsiteY1" fmla="*/ 170482 h 170482"/>
              <a:gd name="connsiteX0" fmla="*/ 73 w 1014732"/>
              <a:gd name="connsiteY0" fmla="*/ 0 h 170482"/>
              <a:gd name="connsiteX1" fmla="*/ 1014732 w 1014732"/>
              <a:gd name="connsiteY1" fmla="*/ 170482 h 170482"/>
              <a:gd name="connsiteX0" fmla="*/ 2 w 1014661"/>
              <a:gd name="connsiteY0" fmla="*/ 0 h 170482"/>
              <a:gd name="connsiteX1" fmla="*/ 1014661 w 1014661"/>
              <a:gd name="connsiteY1" fmla="*/ 170482 h 17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4661" h="170482">
                <a:moveTo>
                  <a:pt x="2" y="0"/>
                </a:moveTo>
                <a:cubicBezTo>
                  <a:pt x="-1168" y="272512"/>
                  <a:pt x="775759" y="-91956"/>
                  <a:pt x="1014661" y="170482"/>
                </a:cubicBezTo>
              </a:path>
            </a:pathLst>
          </a:custGeom>
          <a:noFill/>
          <a:ln w="22225">
            <a:solidFill>
              <a:schemeClr val="accent4"/>
            </a:solidFill>
            <a:prstDash val="sysDash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3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16213</TotalTime>
  <Words>1347</Words>
  <Application>Microsoft Office PowerPoint</Application>
  <PresentationFormat>On-screen Show (4:3)</PresentationFormat>
  <Paragraphs>370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Office 테마</vt:lpstr>
      <vt:lpstr>PowerPoint Presentation</vt:lpstr>
      <vt:lpstr>Introduction</vt:lpstr>
      <vt:lpstr>DRAM in Storage Systems</vt:lpstr>
      <vt:lpstr>RAMCloud Overview</vt:lpstr>
      <vt:lpstr>RAMCloud Architecture</vt:lpstr>
      <vt:lpstr>Durability and Availability</vt:lpstr>
      <vt:lpstr>Buffered Logging</vt:lpstr>
      <vt:lpstr>Log-Structured Memory</vt:lpstr>
      <vt:lpstr>Log Cleaning</vt:lpstr>
      <vt:lpstr>Outline</vt:lpstr>
      <vt:lpstr>Crash Recovery Introduction</vt:lpstr>
      <vt:lpstr>Recovery, First Try</vt:lpstr>
      <vt:lpstr>Recovery, Second Try</vt:lpstr>
      <vt:lpstr>Single Recovery Master</vt:lpstr>
      <vt:lpstr>Recovery, Third Try</vt:lpstr>
      <vt:lpstr>Scalability</vt:lpstr>
      <vt:lpstr>Crash Recovery Conclusion</vt:lpstr>
      <vt:lpstr>Outline</vt:lpstr>
      <vt:lpstr>RAMCloud Architecture</vt:lpstr>
      <vt:lpstr>Configuration Management</vt:lpstr>
      <vt:lpstr>Replicated State Machines</vt:lpstr>
      <vt:lpstr>New Consensus Algorithm: Raft</vt:lpstr>
      <vt:lpstr>Raft Overview</vt:lpstr>
      <vt:lpstr>User Study</vt:lpstr>
      <vt:lpstr>Raft Conclusion</vt:lpstr>
      <vt:lpstr>Overall Conclusion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RAMCloud</dc:title>
  <dc:creator>Diego Ongaro</dc:creator>
  <cp:lastModifiedBy>Diego</cp:lastModifiedBy>
  <cp:revision>579</cp:revision>
  <cp:lastPrinted>2013-10-14T14:21:11Z</cp:lastPrinted>
  <dcterms:created xsi:type="dcterms:W3CDTF">2008-10-19T02:20:00Z</dcterms:created>
  <dcterms:modified xsi:type="dcterms:W3CDTF">2013-10-14T16:40:30Z</dcterms:modified>
</cp:coreProperties>
</file>