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76" r:id="rId4"/>
    <p:sldId id="261" r:id="rId5"/>
    <p:sldId id="262" r:id="rId6"/>
    <p:sldId id="268" r:id="rId7"/>
    <p:sldId id="263" r:id="rId8"/>
    <p:sldId id="267" r:id="rId9"/>
    <p:sldId id="264" r:id="rId10"/>
    <p:sldId id="259" r:id="rId11"/>
    <p:sldId id="27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0" autoAdjust="0"/>
    <p:restoredTop sz="86873" autoAdjust="0"/>
  </p:normalViewPr>
  <p:slideViewPr>
    <p:cSldViewPr snapToGrid="0" snapToObjects="1">
      <p:cViewPr>
        <p:scale>
          <a:sx n="60" d="100"/>
          <a:sy n="60" d="100"/>
        </p:scale>
        <p:origin x="-212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D4662-2231-E849-BFFB-F95831BFF49C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2B41B-99BE-F142-A392-DC281CC87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an online data store</a:t>
            </a:r>
            <a:r>
              <a:rPr lang="en-US" baseline="0" dirty="0" smtClean="0"/>
              <a:t>, latency under load primary consideration.</a:t>
            </a:r>
          </a:p>
          <a:p>
            <a:r>
              <a:rPr lang="en-US" baseline="0" dirty="0" smtClean="0"/>
              <a:t>Number of RAMCloud servers required will be chosen based on projected load as well as desired throughput/latency characteristics.</a:t>
            </a:r>
          </a:p>
          <a:p>
            <a:r>
              <a:rPr lang="en-US" baseline="0" dirty="0" smtClean="0"/>
              <a:t>Role of co-</a:t>
            </a:r>
            <a:r>
              <a:rPr lang="en-US" baseline="0" dirty="0" err="1" smtClean="0"/>
              <a:t>ordinator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2B41B-99BE-F142-A392-DC281CC87F8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2B41B-99BE-F142-A392-DC281CC87F8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Goes over network – client and master</a:t>
            </a:r>
            <a:r>
              <a:rPr lang="en-US" baseline="0" dirty="0" smtClean="0"/>
              <a:t> are on separate hosts</a:t>
            </a:r>
          </a:p>
          <a:p>
            <a:r>
              <a:rPr lang="en-US" baseline="0" dirty="0" smtClean="0"/>
              <a:t>Start-off by characterizing a very small and simplified part of the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2B41B-99BE-F142-A392-DC281CC87F8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Size of an object stored.</a:t>
            </a:r>
          </a:p>
          <a:p>
            <a:r>
              <a:rPr lang="en-US" dirty="0" err="1" smtClean="0"/>
              <a:t>Fast+udp</a:t>
            </a:r>
            <a:r>
              <a:rPr lang="en-US" baseline="0" dirty="0" smtClean="0"/>
              <a:t> – At 10K going through the kernel becomes costly – number of </a:t>
            </a:r>
            <a:r>
              <a:rPr lang="en-US" baseline="0" dirty="0" err="1" smtClean="0"/>
              <a:t>syscalls</a:t>
            </a:r>
            <a:r>
              <a:rPr lang="en-US" baseline="0" dirty="0" smtClean="0"/>
              <a:t> is different based on number of packets.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2B41B-99BE-F142-A392-DC281CC87F8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</a:t>
            </a:r>
            <a:r>
              <a:rPr lang="en-US" baseline="0" dirty="0" smtClean="0"/>
              <a:t> typical load on a single RAMCloud server in a cluster ?</a:t>
            </a:r>
          </a:p>
          <a:p>
            <a:r>
              <a:rPr lang="en-US" dirty="0" smtClean="0"/>
              <a:t>Is the latency acceptable at higher loads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2B41B-99BE-F142-A392-DC281CC87F8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backups are being used here. Each write operation is significantly</a:t>
            </a:r>
            <a:r>
              <a:rPr lang="en-US" baseline="0" dirty="0" smtClean="0"/>
              <a:t> costlier. Why ?</a:t>
            </a:r>
            <a:endParaRPr lang="en-US" dirty="0" smtClean="0"/>
          </a:p>
          <a:p>
            <a:r>
              <a:rPr lang="en-US" dirty="0" smtClean="0"/>
              <a:t>Could look</a:t>
            </a:r>
            <a:r>
              <a:rPr lang="en-US" baseline="0" dirty="0" smtClean="0"/>
              <a:t> at all of CRUD – but only showing read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write.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2B41B-99BE-F142-A392-DC281CC87F8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Shifting perspective to server.</a:t>
            </a:r>
          </a:p>
          <a:p>
            <a:r>
              <a:rPr lang="en-US" dirty="0" smtClean="0"/>
              <a:t>This is a single-threaded server running on a single core.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2B41B-99BE-F142-A392-DC281CC87F8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of nodes in</a:t>
            </a:r>
            <a:r>
              <a:rPr lang="en-US" baseline="0" dirty="0" smtClean="0"/>
              <a:t> a RAMCloud cluster.</a:t>
            </a:r>
          </a:p>
          <a:p>
            <a:r>
              <a:rPr lang="en-US" baseline="0" dirty="0" smtClean="0"/>
              <a:t>How big will clusters be ? Are current </a:t>
            </a:r>
            <a:r>
              <a:rPr lang="en-US" baseline="0" dirty="0" err="1" smtClean="0"/>
              <a:t>memcached</a:t>
            </a:r>
            <a:r>
              <a:rPr lang="en-US" baseline="0" dirty="0" smtClean="0"/>
              <a:t> caches an indication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2B41B-99BE-F142-A392-DC281CC87F8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E35-B08D-E141-8714-56C20506343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02B8-C909-A543-914F-B69A7C0A3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E35-B08D-E141-8714-56C20506343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02B8-C909-A543-914F-B69A7C0A3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E35-B08D-E141-8714-56C20506343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02B8-C909-A543-914F-B69A7C0A3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E35-B08D-E141-8714-56C20506343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02B8-C909-A543-914F-B69A7C0A3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E35-B08D-E141-8714-56C20506343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02B8-C909-A543-914F-B69A7C0A3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E35-B08D-E141-8714-56C20506343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02B8-C909-A543-914F-B69A7C0A3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E35-B08D-E141-8714-56C20506343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02B8-C909-A543-914F-B69A7C0A3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E35-B08D-E141-8714-56C20506343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02B8-C909-A543-914F-B69A7C0A3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E35-B08D-E141-8714-56C20506343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02B8-C909-A543-914F-B69A7C0A3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E35-B08D-E141-8714-56C20506343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02B8-C909-A543-914F-B69A7C0A3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E35-B08D-E141-8714-56C20506343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02B8-C909-A543-914F-B69A7C0A3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81E35-B08D-E141-8714-56C20506343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D02B8-C909-A543-914F-B69A7C0A3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iz.stanford.edu:8081/display/ramcloud/Inf+Under+Load" TargetMode="External"/><Relationship Id="rId2" Type="http://schemas.openxmlformats.org/officeDocument/2006/relationships/hyperlink" Target="http://fiz.stanford.edu:8081/display/ramcloud/RPC+Measurements+May+201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iz.stanford.edu:8081/display/ramcloud/Workload+Generato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RAMCloud: System Performance Measurements (Jun ‘11)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Nandu</a:t>
            </a:r>
            <a:r>
              <a:rPr lang="en-US" dirty="0" smtClean="0"/>
              <a:t> Jayakumar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nandu@cs.stanford.edu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</a:t>
            </a:r>
            <a:r>
              <a:rPr lang="en-US" baseline="0" dirty="0" smtClean="0"/>
              <a:t> masters – measure scalability</a:t>
            </a:r>
          </a:p>
          <a:p>
            <a:r>
              <a:rPr lang="en-US" baseline="0" dirty="0" smtClean="0"/>
              <a:t>Compare against other key-value stores – Open-source Yahoo! Cloud Serving Benchmark</a:t>
            </a:r>
          </a:p>
          <a:p>
            <a:pPr lvl="1"/>
            <a:r>
              <a:rPr lang="en-US" dirty="0" smtClean="0"/>
              <a:t>More interesting workloads</a:t>
            </a:r>
          </a:p>
          <a:p>
            <a:pPr lvl="1"/>
            <a:r>
              <a:rPr lang="en-US" dirty="0" smtClean="0"/>
              <a:t>elasticity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a small scale</a:t>
            </a:r>
          </a:p>
          <a:p>
            <a:pPr lvl="1"/>
            <a:r>
              <a:rPr lang="en-US" dirty="0" smtClean="0"/>
              <a:t>5us RTT </a:t>
            </a:r>
            <a:r>
              <a:rPr lang="en-US" dirty="0" err="1" smtClean="0"/>
              <a:t>RPCs</a:t>
            </a:r>
            <a:r>
              <a:rPr lang="en-US" dirty="0" smtClean="0"/>
              <a:t> goal possible</a:t>
            </a:r>
          </a:p>
          <a:p>
            <a:pPr lvl="1"/>
            <a:r>
              <a:rPr lang="en-US" dirty="0" smtClean="0"/>
              <a:t>1 million reads/sec per server goal possible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Goals ambitious enough ?</a:t>
            </a:r>
          </a:p>
          <a:p>
            <a:r>
              <a:rPr lang="en-US" dirty="0" smtClean="0"/>
              <a:t>How will this scale to datacenters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More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http://fiz.stanford.edu:8081/display/ramcloud/RPC+Measurements+May+2011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http://fiz.stanford.edu:8081/display/ramcloud/Inf+Under+Load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http://fiz.stanford.edu:8081/display/ramcloud/Workload+Generator</a:t>
            </a:r>
            <a:endParaRPr lang="en-US" dirty="0" smtClean="0"/>
          </a:p>
          <a:p>
            <a:r>
              <a:rPr lang="en-US" dirty="0" smtClean="0"/>
              <a:t>RAMCLOUD_SOURCE/</a:t>
            </a:r>
            <a:r>
              <a:rPr lang="en-US" dirty="0" err="1" smtClean="0"/>
              <a:t>src/Bench.cc</a:t>
            </a:r>
            <a:endParaRPr lang="en-US" dirty="0" smtClean="0"/>
          </a:p>
          <a:p>
            <a:r>
              <a:rPr lang="en-US" dirty="0" smtClean="0"/>
              <a:t>RAMCLOUD_SOURCE/scripts/*pl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the performance and scalability of RAMCloud as a data-store.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are we measuring ?	</a:t>
            </a:r>
          </a:p>
          <a:p>
            <a:pPr lvl="1"/>
            <a:r>
              <a:rPr lang="en-US" dirty="0" smtClean="0"/>
              <a:t>Round-trip latency per operation</a:t>
            </a:r>
          </a:p>
          <a:p>
            <a:pPr lvl="1"/>
            <a:r>
              <a:rPr lang="en-US" dirty="0" smtClean="0"/>
              <a:t>Overall system throughput</a:t>
            </a:r>
          </a:p>
          <a:p>
            <a:pPr lvl="1"/>
            <a:r>
              <a:rPr lang="en-US" dirty="0" smtClean="0"/>
              <a:t>Performance under load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>
            <a:stCxn id="125" idx="1"/>
          </p:cNvCxnSpPr>
          <p:nvPr/>
        </p:nvCxnSpPr>
        <p:spPr>
          <a:xfrm flipH="1">
            <a:off x="5496732" y="3695700"/>
            <a:ext cx="980268" cy="0"/>
          </a:xfrm>
          <a:prstGeom prst="line">
            <a:avLst/>
          </a:prstGeom>
          <a:ln w="25400" cap="rnd">
            <a:solidFill>
              <a:srgbClr val="3447B8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37" idx="0"/>
          </p:cNvCxnSpPr>
          <p:nvPr/>
        </p:nvCxnSpPr>
        <p:spPr>
          <a:xfrm>
            <a:off x="2992465" y="4114800"/>
            <a:ext cx="0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47" idx="0"/>
          </p:cNvCxnSpPr>
          <p:nvPr/>
        </p:nvCxnSpPr>
        <p:spPr>
          <a:xfrm>
            <a:off x="4170336" y="4191000"/>
            <a:ext cx="0" cy="4572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/>
        </p:nvCxnSpPr>
        <p:spPr>
          <a:xfrm>
            <a:off x="5029200" y="4114800"/>
            <a:ext cx="935065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7" idx="0"/>
          </p:cNvCxnSpPr>
          <p:nvPr/>
        </p:nvCxnSpPr>
        <p:spPr>
          <a:xfrm flipH="1">
            <a:off x="1808136" y="4114800"/>
            <a:ext cx="668364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/>
        </p:nvCxnSpPr>
        <p:spPr>
          <a:xfrm flipH="1">
            <a:off x="2992464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/>
        </p:nvCxnSpPr>
        <p:spPr>
          <a:xfrm flipH="1">
            <a:off x="4170335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/>
        </p:nvCxnSpPr>
        <p:spPr>
          <a:xfrm flipH="1">
            <a:off x="5029200" y="2590800"/>
            <a:ext cx="935065" cy="6858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/>
        </p:nvCxnSpPr>
        <p:spPr>
          <a:xfrm>
            <a:off x="1808136" y="2590800"/>
            <a:ext cx="747793" cy="60442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RAMCloud Cluster</a:t>
            </a:r>
            <a:endParaRPr lang="en-US" dirty="0"/>
          </a:p>
        </p:txBody>
      </p:sp>
      <p:grpSp>
        <p:nvGrpSpPr>
          <p:cNvPr id="2" name="Group 34"/>
          <p:cNvGrpSpPr/>
          <p:nvPr/>
        </p:nvGrpSpPr>
        <p:grpSpPr>
          <a:xfrm>
            <a:off x="1371600" y="4648200"/>
            <a:ext cx="873071" cy="1034415"/>
            <a:chOff x="1905000" y="3429000"/>
            <a:chExt cx="873071" cy="1034415"/>
          </a:xfrm>
        </p:grpSpPr>
        <p:sp>
          <p:nvSpPr>
            <p:cNvPr id="7" name="Rounded Rectangle 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7" idx="1"/>
              <a:endCxn id="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0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31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mv="urn:schemas-microsoft-com:mac:vml" xmlns:mc="http://schemas.openxmlformats.org/markup-compatibility/2006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mv="urn:schemas-microsoft-com:mac:vml" xmlns:mc="http://schemas.openxmlformats.org/markup-compatibility/2006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mv="urn:schemas-microsoft-com:mac:vml" xmlns:mc="http://schemas.openxmlformats.org/markup-compatibility/2006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mv="urn:schemas-microsoft-com:mac:vml" xmlns:mc="http://schemas.openxmlformats.org/markup-compatibility/2006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35"/>
          <p:cNvGrpSpPr/>
          <p:nvPr/>
        </p:nvGrpSpPr>
        <p:grpSpPr>
          <a:xfrm>
            <a:off x="2555929" y="4648200"/>
            <a:ext cx="873071" cy="1034415"/>
            <a:chOff x="1905000" y="3429000"/>
            <a:chExt cx="873071" cy="1034415"/>
          </a:xfrm>
        </p:grpSpPr>
        <p:sp>
          <p:nvSpPr>
            <p:cNvPr id="37" name="Rounded Rectangle 3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40" name="Straight Connector 39"/>
            <p:cNvCxnSpPr>
              <a:stCxn id="37" idx="1"/>
              <a:endCxn id="3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3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4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mv="urn:schemas-microsoft-com:mac:vml" xmlns:mc="http://schemas.openxmlformats.org/markup-compatibility/2006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mv="urn:schemas-microsoft-com:mac:vml" xmlns:mc="http://schemas.openxmlformats.org/markup-compatibility/2006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mv="urn:schemas-microsoft-com:mac:vml" xmlns:mc="http://schemas.openxmlformats.org/markup-compatibility/2006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mv="urn:schemas-microsoft-com:mac:vml" xmlns:mc="http://schemas.openxmlformats.org/markup-compatibility/2006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45"/>
          <p:cNvGrpSpPr/>
          <p:nvPr/>
        </p:nvGrpSpPr>
        <p:grpSpPr>
          <a:xfrm>
            <a:off x="3733800" y="4648200"/>
            <a:ext cx="873071" cy="1034415"/>
            <a:chOff x="1905000" y="3429000"/>
            <a:chExt cx="873071" cy="1034415"/>
          </a:xfrm>
        </p:grpSpPr>
        <p:sp>
          <p:nvSpPr>
            <p:cNvPr id="47" name="Rounded Rectangle 4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50" name="Straight Connector 49"/>
            <p:cNvCxnSpPr>
              <a:stCxn id="47" idx="1"/>
              <a:endCxn id="4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5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mv="urn:schemas-microsoft-com:mac:vml" xmlns:mc="http://schemas.openxmlformats.org/markup-compatibility/2006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mv="urn:schemas-microsoft-com:mac:vml" xmlns:mc="http://schemas.openxmlformats.org/markup-compatibility/2006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mv="urn:schemas-microsoft-com:mac:vml" xmlns:mc="http://schemas.openxmlformats.org/markup-compatibility/2006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mv="urn:schemas-microsoft-com:mac:vml" xmlns:mc="http://schemas.openxmlformats.org/markup-compatibility/2006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" name="Group 56"/>
          <p:cNvGrpSpPr/>
          <p:nvPr/>
        </p:nvGrpSpPr>
        <p:grpSpPr>
          <a:xfrm>
            <a:off x="5527729" y="4648200"/>
            <a:ext cx="873071" cy="1034415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61" name="Straight Connector 60"/>
            <p:cNvCxnSpPr>
              <a:stCxn id="58" idx="1"/>
              <a:endCxn id="58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7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mv="urn:schemas-microsoft-com:mac:vml" xmlns:mc="http://schemas.openxmlformats.org/markup-compatibility/2006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mv="urn:schemas-microsoft-com:mac:vml" xmlns:mc="http://schemas.openxmlformats.org/markup-compatibility/2006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mv="urn:schemas-microsoft-com:mac:vml" xmlns:mc="http://schemas.openxmlformats.org/markup-compatibility/2006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mv="urn:schemas-microsoft-com:mac:vml" xmlns:mc="http://schemas.openxmlformats.org/markup-compatibility/2006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4784169" y="470402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18" name="Group 77"/>
          <p:cNvGrpSpPr/>
          <p:nvPr/>
        </p:nvGrpSpPr>
        <p:grpSpPr>
          <a:xfrm>
            <a:off x="1371600" y="1676400"/>
            <a:ext cx="873071" cy="9144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mv="urn:schemas-microsoft-com:mac:vml" xmlns:mc="http://schemas.openxmlformats.org/markup-compatibility/2006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78"/>
          <p:cNvGrpSpPr/>
          <p:nvPr/>
        </p:nvGrpSpPr>
        <p:grpSpPr>
          <a:xfrm>
            <a:off x="2555929" y="1676400"/>
            <a:ext cx="873071" cy="9144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mv="urn:schemas-microsoft-com:mac:vml" xmlns:mc="http://schemas.openxmlformats.org/markup-compatibility/2006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83"/>
          <p:cNvGrpSpPr/>
          <p:nvPr/>
        </p:nvGrpSpPr>
        <p:grpSpPr>
          <a:xfrm>
            <a:off x="3733800" y="1676400"/>
            <a:ext cx="873071" cy="9144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mv="urn:schemas-microsoft-com:mac:vml" xmlns:mc="http://schemas.openxmlformats.org/markup-compatibility/2006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88"/>
          <p:cNvGrpSpPr/>
          <p:nvPr/>
        </p:nvGrpSpPr>
        <p:grpSpPr>
          <a:xfrm>
            <a:off x="5527729" y="1676400"/>
            <a:ext cx="873071" cy="9144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mv="urn:schemas-microsoft-com:mac:vml" xmlns:mc="http://schemas.openxmlformats.org/markup-compatibility/2006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4785102" y="172935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3A343"/>
                </a:solidFill>
              </a:rPr>
              <a:t>…</a:t>
            </a:r>
            <a:endParaRPr lang="en-US" sz="3200" b="1" dirty="0">
              <a:solidFill>
                <a:srgbClr val="43A343"/>
              </a:solidFill>
            </a:endParaRPr>
          </a:p>
        </p:txBody>
      </p:sp>
      <p:sp>
        <p:nvSpPr>
          <p:cNvPr id="95" name="Cloud 94"/>
          <p:cNvSpPr/>
          <p:nvPr/>
        </p:nvSpPr>
        <p:spPr>
          <a:xfrm rot="21480000" flipV="1">
            <a:off x="1774021" y="2963019"/>
            <a:ext cx="3886200" cy="129540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2724325" y="319522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/>
        </p:nvSpPr>
        <p:spPr>
          <a:xfrm>
            <a:off x="6477000" y="3276600"/>
            <a:ext cx="1676400" cy="838200"/>
          </a:xfrm>
          <a:prstGeom prst="roundRect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71601" y="5786735"/>
            <a:ext cx="502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10,000 Storage Servers</a:t>
            </a:r>
            <a:endParaRPr lang="en-US" sz="24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219200" y="1107539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100,000 Application Servers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24326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</a:t>
            </a:r>
          </a:p>
          <a:p>
            <a:pPr lvl="1"/>
            <a:r>
              <a:rPr lang="en-US" dirty="0" smtClean="0"/>
              <a:t>40 nodes, </a:t>
            </a:r>
            <a:r>
              <a:rPr lang="en-US" dirty="0" err="1" smtClean="0"/>
              <a:t>Mellanox</a:t>
            </a:r>
            <a:r>
              <a:rPr lang="en-US" dirty="0" smtClean="0"/>
              <a:t> NICs/switch</a:t>
            </a:r>
          </a:p>
          <a:p>
            <a:pPr lvl="1"/>
            <a:r>
              <a:rPr lang="en-US" dirty="0" smtClean="0"/>
              <a:t>Single</a:t>
            </a:r>
            <a:r>
              <a:rPr lang="en-US" baseline="0" dirty="0" smtClean="0"/>
              <a:t> </a:t>
            </a:r>
            <a:r>
              <a:rPr lang="en-US" baseline="0" dirty="0" smtClean="0"/>
              <a:t>master/coordinator </a:t>
            </a:r>
            <a:r>
              <a:rPr lang="en-US" baseline="0" dirty="0" smtClean="0"/>
              <a:t>node</a:t>
            </a:r>
          </a:p>
          <a:p>
            <a:pPr lvl="1"/>
            <a:r>
              <a:rPr lang="en-US" dirty="0" smtClean="0"/>
              <a:t>When used, </a:t>
            </a:r>
            <a:r>
              <a:rPr lang="en-US" dirty="0" smtClean="0"/>
              <a:t>3 </a:t>
            </a:r>
            <a:r>
              <a:rPr lang="en-US" dirty="0" smtClean="0"/>
              <a:t>backups running on nodes different from master.</a:t>
            </a:r>
            <a:endParaRPr lang="en-US" baseline="0" dirty="0" smtClean="0"/>
          </a:p>
          <a:p>
            <a:pPr lvl="1"/>
            <a:r>
              <a:rPr lang="en-US" dirty="0" smtClean="0"/>
              <a:t>Multiple clients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20440"/>
            <a:ext cx="8229600" cy="2829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End-to-end round trip latency in microseconds at client.</a:t>
            </a:r>
          </a:p>
          <a:p>
            <a:r>
              <a:rPr lang="en-US" dirty="0" smtClean="0"/>
              <a:t>Single client/single master.</a:t>
            </a:r>
          </a:p>
          <a:p>
            <a:r>
              <a:rPr lang="en-US" b="1" dirty="0" smtClean="0"/>
              <a:t>Read</a:t>
            </a:r>
            <a:r>
              <a:rPr lang="en-US" dirty="0" smtClean="0"/>
              <a:t> operation on single object/single table – 100 Bytes</a:t>
            </a:r>
          </a:p>
          <a:p>
            <a:r>
              <a:rPr lang="en-US" dirty="0" smtClean="0"/>
              <a:t>All transports are over 32 </a:t>
            </a:r>
            <a:r>
              <a:rPr lang="en-US" dirty="0" err="1" smtClean="0"/>
              <a:t>Gbps</a:t>
            </a:r>
            <a:r>
              <a:rPr lang="en-US" dirty="0" smtClean="0"/>
              <a:t> </a:t>
            </a:r>
            <a:r>
              <a:rPr lang="en-US" dirty="0" err="1" smtClean="0"/>
              <a:t>Infiniband</a:t>
            </a:r>
            <a:r>
              <a:rPr lang="en-US" dirty="0" smtClean="0"/>
              <a:t> network.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4707" y="1543050"/>
            <a:ext cx="8049553" cy="1736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aseline="0" dirty="0" smtClean="0"/>
              <a:t>Latency versus Object </a:t>
            </a:r>
            <a:r>
              <a:rPr lang="en-US" baseline="0" dirty="0" smtClean="0"/>
              <a:t>Size/Transport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4850" y="1043329"/>
            <a:ext cx="7734300" cy="559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r3b.lat.png"/>
          <p:cNvPicPr>
            <a:picLocks noGrp="1" noChangeAspect="1"/>
          </p:cNvPicPr>
          <p:nvPr>
            <p:ph idx="1"/>
          </p:nvPr>
        </p:nvPicPr>
        <p:blipFill>
          <a:blip r:embed="rId3"/>
          <a:srcRect l="-13641" r="-13641"/>
          <a:stretch>
            <a:fillRect/>
          </a:stretch>
        </p:blipFill>
        <p:spPr>
          <a:xfrm>
            <a:off x="-314111" y="1465731"/>
            <a:ext cx="9473052" cy="520981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Latency – Under</a:t>
            </a:r>
            <a:r>
              <a:rPr lang="en-US" baseline="0" dirty="0" smtClean="0"/>
              <a:t> Load – </a:t>
            </a:r>
            <a:r>
              <a:rPr lang="en-US" baseline="0" dirty="0" err="1" smtClean="0"/>
              <a:t>InfRc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</a:t>
            </a:r>
            <a:r>
              <a:rPr lang="en-US" baseline="0" dirty="0" smtClean="0"/>
              <a:t> Latency </a:t>
            </a:r>
            <a:r>
              <a:rPr lang="en-US" dirty="0" smtClean="0"/>
              <a:t>– Zoomed in</a:t>
            </a:r>
            <a:endParaRPr lang="en-US" dirty="0"/>
          </a:p>
        </p:txBody>
      </p:sp>
      <p:pic>
        <p:nvPicPr>
          <p:cNvPr id="10" name="Content Placeholder 9" descr="rw3b.lat.png"/>
          <p:cNvPicPr>
            <a:picLocks noGrp="1" noChangeAspect="1"/>
          </p:cNvPicPr>
          <p:nvPr>
            <p:ph idx="1"/>
          </p:nvPr>
        </p:nvPicPr>
        <p:blipFill>
          <a:blip r:embed="rId3"/>
          <a:srcRect l="-13641" r="-13641"/>
          <a:stretch>
            <a:fillRect/>
          </a:stretch>
        </p:blipFill>
        <p:spPr>
          <a:xfrm>
            <a:off x="-484831" y="1417639"/>
            <a:ext cx="9590731" cy="52745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– Under Load – </a:t>
            </a:r>
            <a:r>
              <a:rPr lang="en-US" dirty="0" err="1" smtClean="0"/>
              <a:t>InfRC</a:t>
            </a:r>
            <a:endParaRPr lang="en-US" dirty="0"/>
          </a:p>
        </p:txBody>
      </p:sp>
      <p:pic>
        <p:nvPicPr>
          <p:cNvPr id="10" name="Content Placeholder 9" descr="rw3b.tput.png"/>
          <p:cNvPicPr>
            <a:picLocks noGrp="1" noChangeAspect="1"/>
          </p:cNvPicPr>
          <p:nvPr>
            <p:ph idx="1"/>
          </p:nvPr>
        </p:nvPicPr>
        <p:blipFill>
          <a:blip r:embed="rId3"/>
          <a:srcRect l="-13641" r="-1364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4956</TotalTime>
  <Words>396</Words>
  <Application>Microsoft Office PowerPoint</Application>
  <PresentationFormat>On-screen Show (4:3)</PresentationFormat>
  <Paragraphs>91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RAMCloud: System Performance Measurements (Jun ‘11)</vt:lpstr>
      <vt:lpstr>Goals</vt:lpstr>
      <vt:lpstr>RAMCloud Cluster</vt:lpstr>
      <vt:lpstr>Test Setup</vt:lpstr>
      <vt:lpstr>Latency</vt:lpstr>
      <vt:lpstr>Latency versus Object Size/Transport</vt:lpstr>
      <vt:lpstr>Latency – Under Load – InfRc</vt:lpstr>
      <vt:lpstr>Write Latency – Zoomed in</vt:lpstr>
      <vt:lpstr>Throughput – Under Load – InfRC</vt:lpstr>
      <vt:lpstr>Future Work</vt:lpstr>
      <vt:lpstr>Summary</vt:lpstr>
      <vt:lpstr>More detail</vt:lpstr>
    </vt:vector>
  </TitlesOfParts>
  <Company>Yahoo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RAMCloud: System Performance Measurements (Jun ‘11)</dc:title>
  <dc:creator>Yahoo</dc:creator>
  <cp:lastModifiedBy>Nanda Kumar Jayakumar</cp:lastModifiedBy>
  <cp:revision>25</cp:revision>
  <cp:lastPrinted>2011-06-02T21:01:55Z</cp:lastPrinted>
  <dcterms:created xsi:type="dcterms:W3CDTF">2011-06-02T18:02:44Z</dcterms:created>
  <dcterms:modified xsi:type="dcterms:W3CDTF">2011-06-03T03:09:37Z</dcterms:modified>
</cp:coreProperties>
</file>