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21" r:id="rId2"/>
    <p:sldId id="460" r:id="rId3"/>
    <p:sldId id="464" r:id="rId4"/>
    <p:sldId id="462" r:id="rId5"/>
    <p:sldId id="483" r:id="rId6"/>
    <p:sldId id="458" r:id="rId7"/>
    <p:sldId id="493" r:id="rId8"/>
    <p:sldId id="485" r:id="rId9"/>
    <p:sldId id="494" r:id="rId10"/>
    <p:sldId id="495" r:id="rId11"/>
    <p:sldId id="488" r:id="rId12"/>
    <p:sldId id="490" r:id="rId13"/>
    <p:sldId id="491" r:id="rId14"/>
    <p:sldId id="48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6A38"/>
    <a:srgbClr val="6D4C9E"/>
    <a:srgbClr val="7D6F33"/>
    <a:srgbClr val="9B893F"/>
    <a:srgbClr val="B39F49"/>
    <a:srgbClr val="FFFFB9"/>
    <a:srgbClr val="2B672B"/>
    <a:srgbClr val="358135"/>
    <a:srgbClr val="43A343"/>
    <a:srgbClr val="987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99" d="100"/>
          <a:sy n="99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2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RAMCloud Overview and Status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524000"/>
            <a:ext cx="6172200" cy="4602163"/>
          </a:xfrm>
        </p:spPr>
        <p:txBody>
          <a:bodyPr/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Code	36,900 lines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Unit tests	16,500 lines</a:t>
            </a:r>
          </a:p>
          <a:p>
            <a:pPr marL="0" indent="0">
              <a:buNone/>
              <a:tabLst>
                <a:tab pos="1828800" algn="l"/>
              </a:tabLst>
            </a:pPr>
            <a:r>
              <a:rPr lang="en-US" dirty="0" smtClean="0"/>
              <a:t>Total	53,400 lines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Code Size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543475"/>
            <a:ext cx="3581400" cy="0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36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for 100-byte reads </a:t>
            </a:r>
            <a:r>
              <a:rPr lang="en-US" dirty="0" smtClean="0"/>
              <a:t>(1 switch):</a:t>
            </a:r>
            <a:endParaRPr lang="en-US" dirty="0" smtClean="0"/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err="1" smtClean="0"/>
              <a:t>InfRc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/>
                </a:solidFill>
              </a:rPr>
              <a:t>4.9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TCP (1GigE)	</a:t>
            </a:r>
            <a:r>
              <a:rPr lang="en-US" dirty="0" smtClean="0">
                <a:solidFill>
                  <a:schemeClr val="tx2"/>
                </a:solidFill>
              </a:rPr>
              <a:t>92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TCP (Infiniband)	</a:t>
            </a:r>
            <a:r>
              <a:rPr lang="en-US" dirty="0" smtClean="0">
                <a:solidFill>
                  <a:schemeClr val="tx2"/>
                </a:solidFill>
              </a:rPr>
              <a:t>47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UDP (1GigE)	</a:t>
            </a:r>
            <a:r>
              <a:rPr lang="en-US" dirty="0" smtClean="0">
                <a:solidFill>
                  <a:schemeClr val="tx2"/>
                </a:solidFill>
              </a:rPr>
              <a:t>91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UDP (Infiniband)	</a:t>
            </a:r>
            <a:r>
              <a:rPr lang="en-US" dirty="0" smtClean="0">
                <a:solidFill>
                  <a:schemeClr val="tx2"/>
                </a:solidFill>
              </a:rPr>
              <a:t>44 µs</a:t>
            </a:r>
          </a:p>
          <a:p>
            <a:pPr marL="457200" lvl="1" indent="0">
              <a:buNone/>
              <a:tabLst>
                <a:tab pos="4803775" algn="r"/>
              </a:tabLst>
            </a:pPr>
            <a:r>
              <a:rPr lang="en-US" dirty="0" smtClean="0"/>
              <a:t>Fast + </a:t>
            </a:r>
            <a:r>
              <a:rPr lang="en-US" dirty="0" err="1" smtClean="0"/>
              <a:t>InfUd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/>
                </a:solidFill>
              </a:rPr>
              <a:t>4.9 µs</a:t>
            </a:r>
          </a:p>
          <a:p>
            <a:pPr marL="400050">
              <a:tabLst>
                <a:tab pos="4803775" algn="r"/>
              </a:tabLst>
            </a:pPr>
            <a:r>
              <a:rPr lang="en-US" dirty="0" smtClean="0"/>
              <a:t>Server throughput (</a:t>
            </a:r>
            <a:r>
              <a:rPr lang="en-US" dirty="0" err="1" smtClean="0"/>
              <a:t>InfRc</a:t>
            </a:r>
            <a:r>
              <a:rPr lang="en-US" dirty="0" smtClean="0"/>
              <a:t>, 100-byte reads, one core):</a:t>
            </a:r>
          </a:p>
          <a:p>
            <a:pPr marL="514350" lvl="1" indent="0">
              <a:buNone/>
              <a:tabLst>
                <a:tab pos="4803775" algn="r"/>
              </a:tabLst>
            </a:pPr>
            <a:r>
              <a:rPr lang="en-US" dirty="0" smtClean="0">
                <a:solidFill>
                  <a:schemeClr val="tx2"/>
                </a:solidFill>
              </a:rPr>
              <a:t>1.05 × 10</a:t>
            </a:r>
            <a:r>
              <a:rPr lang="en-US" baseline="30000" dirty="0" smtClean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 requests/sec</a:t>
            </a:r>
          </a:p>
          <a:p>
            <a:pPr marL="457200">
              <a:tabLst>
                <a:tab pos="4803775" algn="r"/>
              </a:tabLst>
            </a:pPr>
            <a:r>
              <a:rPr lang="en-US" dirty="0" smtClean="0"/>
              <a:t>Recovery time (6.6GB </a:t>
            </a:r>
            <a:r>
              <a:rPr lang="en-US" dirty="0" smtClean="0"/>
              <a:t>data</a:t>
            </a:r>
            <a:r>
              <a:rPr lang="en-US" dirty="0" smtClean="0"/>
              <a:t>, 11 recovery masters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66 </a:t>
            </a:r>
            <a:r>
              <a:rPr lang="en-US" dirty="0" smtClean="0"/>
              <a:t>backups)</a:t>
            </a:r>
          </a:p>
          <a:p>
            <a:pPr marL="571500" lvl="1" indent="0">
              <a:buNone/>
              <a:tabLst>
                <a:tab pos="4803775" algn="r"/>
              </a:tabLst>
            </a:pPr>
            <a:r>
              <a:rPr lang="en-US" dirty="0" smtClean="0">
                <a:solidFill>
                  <a:schemeClr val="tx2"/>
                </a:solidFill>
              </a:rPr>
              <a:t>1.15 sec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Performance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RPC is within </a:t>
            </a:r>
            <a:r>
              <a:rPr lang="en-US" dirty="0" smtClean="0"/>
              <a:t>reach</a:t>
            </a:r>
            <a:endParaRPr lang="en-US" dirty="0" smtClean="0"/>
          </a:p>
          <a:p>
            <a:r>
              <a:rPr lang="en-US" dirty="0" smtClean="0"/>
              <a:t>NIC is biggest long-term bottleneck:</a:t>
            </a:r>
            <a:br>
              <a:rPr lang="en-US" dirty="0" smtClean="0"/>
            </a:br>
            <a:r>
              <a:rPr lang="en-US" dirty="0" smtClean="0"/>
              <a:t>must integrate with CPU</a:t>
            </a:r>
          </a:p>
          <a:p>
            <a:r>
              <a:rPr lang="en-US" dirty="0" smtClean="0"/>
              <a:t>Can recover fast enough that replication isn’t needed for availability</a:t>
            </a:r>
          </a:p>
          <a:p>
            <a:r>
              <a:rPr lang="en-US" dirty="0" smtClean="0"/>
              <a:t>Randomized approaches are key to scalable distributed decision-making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Lessons/Conclusions (so far)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experience with applications</a:t>
            </a:r>
          </a:p>
          <a:p>
            <a:pPr lvl="1"/>
            <a:r>
              <a:rPr lang="en-US" dirty="0" smtClean="0"/>
              <a:t>Joint project at Facebook over summer</a:t>
            </a:r>
          </a:p>
          <a:p>
            <a:pPr lvl="1"/>
            <a:r>
              <a:rPr lang="en-US" dirty="0" smtClean="0"/>
              <a:t>Finish “least usable system”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Pick next research question(s) to address</a:t>
            </a:r>
          </a:p>
          <a:p>
            <a:pPr lvl="1"/>
            <a:r>
              <a:rPr lang="en-US" dirty="0" smtClean="0"/>
              <a:t>What is the right transport protocol for the datacenter?</a:t>
            </a:r>
          </a:p>
          <a:p>
            <a:pPr lvl="1"/>
            <a:r>
              <a:rPr lang="en-US" dirty="0" smtClean="0"/>
              <a:t>Cluster management?</a:t>
            </a:r>
            <a:endParaRPr lang="en-US" dirty="0"/>
          </a:p>
          <a:p>
            <a:pPr lvl="1"/>
            <a:r>
              <a:rPr lang="en-US" dirty="0" smtClean="0"/>
              <a:t>Higher-level operations?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the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000" dirty="0"/>
              <a:t>P</a:t>
            </a:r>
            <a:r>
              <a:rPr lang="en-US" sz="2000" dirty="0" smtClean="0"/>
              <a:t>erformance </a:t>
            </a:r>
            <a:r>
              <a:rPr lang="en-US" sz="2000" dirty="0" smtClean="0"/>
              <a:t>measurements</a:t>
            </a:r>
            <a:br>
              <a:rPr lang="en-US" sz="2000" dirty="0" smtClean="0"/>
            </a:br>
            <a:r>
              <a:rPr lang="en-US" sz="2000" b="0" dirty="0" smtClean="0">
                <a:solidFill>
                  <a:srgbClr val="4D4D4D"/>
                </a:solidFill>
              </a:rPr>
              <a:t>Nandu Jayakumar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Fast recovery</a:t>
            </a:r>
            <a:br>
              <a:rPr lang="en-US" sz="2000" dirty="0" smtClean="0"/>
            </a:br>
            <a:r>
              <a:rPr lang="en-US" sz="2000" b="0" strike="sngStrike" dirty="0" smtClean="0">
                <a:solidFill>
                  <a:srgbClr val="5F5F5F"/>
                </a:solidFill>
              </a:rPr>
              <a:t>Ryan Stutsman</a:t>
            </a:r>
            <a:r>
              <a:rPr lang="en-US" sz="2000" b="0" dirty="0">
                <a:solidFill>
                  <a:srgbClr val="5F5F5F"/>
                </a:solidFill>
              </a:rPr>
              <a:t> </a:t>
            </a:r>
            <a:r>
              <a:rPr lang="en-US" sz="2000" b="0" dirty="0" smtClean="0">
                <a:solidFill>
                  <a:srgbClr val="5F5F5F"/>
                </a:solidFill>
              </a:rPr>
              <a:t>Diego Ongaro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Simulating larger RAMCloud clusters</a:t>
            </a:r>
            <a:br>
              <a:rPr lang="en-US" sz="2000" dirty="0" smtClean="0"/>
            </a:br>
            <a:r>
              <a:rPr lang="en-US" sz="2000" b="0" dirty="0" smtClean="0">
                <a:solidFill>
                  <a:srgbClr val="5F5F5F"/>
                </a:solidFill>
                <a:ea typeface="+mn-ea"/>
                <a:cs typeface="+mn-cs"/>
              </a:rPr>
              <a:t>Asaf Cidon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RAMCloud’s transports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>
                <a:solidFill>
                  <a:srgbClr val="4D4D4D"/>
                </a:solidFill>
              </a:rPr>
              <a:t>Diego Ongaro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Multi-read operations</a:t>
            </a:r>
            <a:br>
              <a:rPr lang="en-US" sz="2000" dirty="0" smtClean="0"/>
            </a:br>
            <a:r>
              <a:rPr lang="en-US" sz="2000" b="0" dirty="0">
                <a:solidFill>
                  <a:srgbClr val="4D4D4D"/>
                </a:solidFill>
              </a:rPr>
              <a:t>Ankita Kejriwal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Tablet profiling</a:t>
            </a:r>
            <a:br>
              <a:rPr lang="en-US" sz="2000" dirty="0" smtClean="0"/>
            </a:br>
            <a:r>
              <a:rPr lang="en-US" sz="2000" b="0" dirty="0">
                <a:solidFill>
                  <a:srgbClr val="4D4D4D"/>
                </a:solidFill>
              </a:rPr>
              <a:t>Steve </a:t>
            </a:r>
            <a:r>
              <a:rPr lang="en-US" sz="2000" b="0" dirty="0" smtClean="0">
                <a:solidFill>
                  <a:srgbClr val="4D4D4D"/>
                </a:solidFill>
              </a:rPr>
              <a:t>Rumble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Low-level latency measurements</a:t>
            </a:r>
            <a:r>
              <a:rPr lang="en-US" sz="2000" b="0" dirty="0" smtClean="0">
                <a:solidFill>
                  <a:srgbClr val="4D4D4D"/>
                </a:solidFill>
              </a:rPr>
              <a:t/>
            </a:r>
            <a:br>
              <a:rPr lang="en-US" sz="2000" b="0" dirty="0" smtClean="0">
                <a:solidFill>
                  <a:srgbClr val="4D4D4D"/>
                </a:solidFill>
              </a:rPr>
            </a:br>
            <a:r>
              <a:rPr lang="en-US" sz="2000" b="0" dirty="0" smtClean="0">
                <a:solidFill>
                  <a:srgbClr val="4D4D4D"/>
                </a:solidFill>
              </a:rPr>
              <a:t>Mario Flajslik</a:t>
            </a:r>
            <a:endParaRPr lang="en-US" sz="2000" b="0" dirty="0">
              <a:solidFill>
                <a:srgbClr val="4D4D4D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RAMCloud Talks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limited/specialized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(must manage 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slow writes)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 (no backing store)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27,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RAMCloud: GSRC Mid-Year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0" y="4689896"/>
            <a:ext cx="18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32-64GB/server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477000" y="4876800"/>
            <a:ext cx="457202" cy="0"/>
          </a:xfrm>
          <a:prstGeom prst="line">
            <a:avLst/>
          </a:prstGeom>
          <a:ln w="190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8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3200400"/>
            <a:ext cx="6266741" cy="3124200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create(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read(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blob,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blob, version)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version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1006412"/>
            <a:ext cx="113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Tables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079497" y="3393448"/>
            <a:ext cx="1843006" cy="1254751"/>
          </a:xfrm>
          <a:prstGeom prst="roundRect">
            <a:avLst/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46103" y="3401198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Identifier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46103" y="3713747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Version (64b)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6103" y="4191000"/>
            <a:ext cx="1676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Blob (≤1MB)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079497" y="3698248"/>
            <a:ext cx="1843006" cy="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93703" y="4003049"/>
            <a:ext cx="1828800" cy="1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6103" y="3116450"/>
            <a:ext cx="15317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80108" y="1349126"/>
            <a:ext cx="1203612" cy="1345769"/>
            <a:chOff x="5189438" y="3657600"/>
            <a:chExt cx="1203612" cy="1345769"/>
          </a:xfrm>
        </p:grpSpPr>
        <p:sp>
          <p:nvSpPr>
            <p:cNvPr id="39" name="Cloud 38"/>
            <p:cNvSpPr/>
            <p:nvPr/>
          </p:nvSpPr>
          <p:spPr>
            <a:xfrm rot="5400000">
              <a:off x="5118359" y="3728679"/>
              <a:ext cx="1345769" cy="1203612"/>
            </a:xfrm>
            <a:prstGeom prst="cloud">
              <a:avLst/>
            </a:prstGeom>
            <a:gradFill flip="none" rotWithShape="0">
              <a:gsLst>
                <a:gs pos="56000">
                  <a:srgbClr val="E1FFE1"/>
                </a:gs>
                <a:gs pos="0">
                  <a:srgbClr val="E1FFE1"/>
                </a:gs>
                <a:gs pos="100000">
                  <a:srgbClr val="B5FFB5"/>
                </a:gs>
              </a:gsLst>
              <a:lin ang="5400000" scaled="1"/>
              <a:tileRect/>
            </a:gra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5606512" y="3913967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>
              <a:off x="5921644" y="4213601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4" name="Rounded Rectangle 43"/>
            <p:cNvSpPr>
              <a:spLocks noChangeAspect="1"/>
            </p:cNvSpPr>
            <p:nvPr/>
          </p:nvSpPr>
          <p:spPr>
            <a:xfrm>
              <a:off x="5523853" y="4335004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ounded Rectangle 44"/>
            <p:cNvSpPr>
              <a:spLocks noChangeAspect="1"/>
            </p:cNvSpPr>
            <p:nvPr/>
          </p:nvSpPr>
          <p:spPr>
            <a:xfrm>
              <a:off x="5908728" y="4642388"/>
              <a:ext cx="243840" cy="182880"/>
            </a:xfrm>
            <a:prstGeom prst="roundRect">
              <a:avLst/>
            </a:prstGeom>
            <a:solidFill>
              <a:srgbClr val="A8F4A8"/>
            </a:solidFill>
            <a:ln w="25400" algn="ctr">
              <a:solidFill>
                <a:srgbClr val="2F732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50847" y="1557653"/>
            <a:ext cx="2293749" cy="1211233"/>
            <a:chOff x="3050847" y="1557653"/>
            <a:chExt cx="2293749" cy="1211233"/>
          </a:xfrm>
        </p:grpSpPr>
        <p:sp>
          <p:nvSpPr>
            <p:cNvPr id="47" name="Cloud 46"/>
            <p:cNvSpPr/>
            <p:nvPr/>
          </p:nvSpPr>
          <p:spPr>
            <a:xfrm flipV="1">
              <a:off x="3050847" y="1557653"/>
              <a:ext cx="2293749" cy="1211233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Rounded Rectangle 47"/>
            <p:cNvSpPr>
              <a:spLocks noChangeAspect="1"/>
            </p:cNvSpPr>
            <p:nvPr/>
          </p:nvSpPr>
          <p:spPr>
            <a:xfrm>
              <a:off x="3659156" y="18251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4671713" y="243473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3911779" y="23587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4274956" y="217436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4573686" y="1856127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4163628" y="1727021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373988" y="2136176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2540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20260" y="1376895"/>
            <a:ext cx="2057400" cy="1524000"/>
            <a:chOff x="5820260" y="1376895"/>
            <a:chExt cx="2057400" cy="1524000"/>
          </a:xfrm>
        </p:grpSpPr>
        <p:sp>
          <p:nvSpPr>
            <p:cNvPr id="7" name="Cloud 6"/>
            <p:cNvSpPr/>
            <p:nvPr/>
          </p:nvSpPr>
          <p:spPr>
            <a:xfrm>
              <a:off x="5820260" y="1376895"/>
              <a:ext cx="2057400" cy="152400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6311168" y="1766675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256408" y="2408768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8" name="Rounded Rectangle 57"/>
            <p:cNvSpPr>
              <a:spLocks noChangeAspect="1"/>
            </p:cNvSpPr>
            <p:nvPr/>
          </p:nvSpPr>
          <p:spPr>
            <a:xfrm>
              <a:off x="6925159" y="162511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9" name="Rounded Rectangle 58"/>
            <p:cNvSpPr>
              <a:spLocks noChangeAspect="1"/>
            </p:cNvSpPr>
            <p:nvPr/>
          </p:nvSpPr>
          <p:spPr>
            <a:xfrm>
              <a:off x="6109432" y="2070314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0" name="Rounded Rectangle 59"/>
            <p:cNvSpPr>
              <a:spLocks noChangeAspect="1"/>
            </p:cNvSpPr>
            <p:nvPr/>
          </p:nvSpPr>
          <p:spPr>
            <a:xfrm>
              <a:off x="6723940" y="199183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1" name="Rounded Rectangle 60"/>
            <p:cNvSpPr>
              <a:spLocks noChangeAspect="1"/>
            </p:cNvSpPr>
            <p:nvPr/>
          </p:nvSpPr>
          <p:spPr>
            <a:xfrm>
              <a:off x="7386234" y="1758487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2" name="Rounded Rectangle 61"/>
            <p:cNvSpPr>
              <a:spLocks noChangeAspect="1"/>
            </p:cNvSpPr>
            <p:nvPr/>
          </p:nvSpPr>
          <p:spPr>
            <a:xfrm>
              <a:off x="6821837" y="2532079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3" name="Rounded Rectangle 62"/>
            <p:cNvSpPr>
              <a:spLocks noChangeAspect="1"/>
            </p:cNvSpPr>
            <p:nvPr/>
          </p:nvSpPr>
          <p:spPr>
            <a:xfrm>
              <a:off x="7127670" y="2244486"/>
              <a:ext cx="243840" cy="182880"/>
            </a:xfrm>
            <a:prstGeom prst="roundRect">
              <a:avLst/>
            </a:prstGeom>
            <a:solidFill>
              <a:srgbClr val="B1C4ED"/>
            </a:solidFill>
            <a:ln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7249590" y="2434730"/>
            <a:ext cx="258564" cy="966468"/>
          </a:xfrm>
          <a:prstGeom prst="line">
            <a:avLst/>
          </a:prstGeom>
          <a:ln w="25400" cap="rnd">
            <a:solidFill>
              <a:srgbClr val="4974CB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33241" y="3990746"/>
            <a:ext cx="194155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F732F"/>
                </a:solidFill>
              </a:rPr>
              <a:t>(Only overwrite if</a:t>
            </a:r>
            <a:br>
              <a:rPr lang="en-US" dirty="0" smtClean="0">
                <a:solidFill>
                  <a:srgbClr val="2F732F"/>
                </a:solidFill>
              </a:rPr>
            </a:br>
            <a:r>
              <a:rPr lang="en-US" dirty="0" smtClean="0">
                <a:solidFill>
                  <a:srgbClr val="2F732F"/>
                </a:solidFill>
              </a:rPr>
              <a:t>version matches)</a:t>
            </a:r>
            <a:endParaRPr lang="en-US" dirty="0">
              <a:solidFill>
                <a:srgbClr val="2F732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15553" y="4572000"/>
            <a:ext cx="524352" cy="517903"/>
          </a:xfrm>
          <a:prstGeom prst="straightConnector1">
            <a:avLst/>
          </a:prstGeom>
          <a:ln w="19050" cap="rnd">
            <a:solidFill>
              <a:srgbClr val="2F732F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5105400"/>
            <a:ext cx="2895600" cy="1200329"/>
          </a:xfrm>
          <a:prstGeom prst="rect">
            <a:avLst/>
          </a:prstGeom>
          <a:solidFill>
            <a:srgbClr val="F8F8F8"/>
          </a:solidFill>
          <a:ln w="2222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Richer model in the future: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Indexes?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Transactions?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Graphs?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gradFill>
            <a:gsLst>
              <a:gs pos="0">
                <a:srgbClr val="F8F8F8"/>
              </a:gs>
              <a:gs pos="100000">
                <a:srgbClr val="DDDDDD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96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Transport Architecture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b="1" dirty="0" err="1" smtClean="0"/>
              <a:t>TcpTransport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 b="1">
                <a:solidFill>
                  <a:srgbClr val="4D4D4D"/>
                </a:solidFill>
              </a:defRPr>
            </a:lvl1pPr>
          </a:lstStyle>
          <a:p>
            <a:r>
              <a:rPr lang="en-US" dirty="0" err="1">
                <a:solidFill>
                  <a:srgbClr val="183774"/>
                </a:solidFill>
              </a:rPr>
              <a:t>InfRcTransport</a:t>
            </a:r>
            <a:endParaRPr lang="en-US" dirty="0">
              <a:solidFill>
                <a:srgbClr val="18377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2762071"/>
            <a:ext cx="1905000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b="1" dirty="0" err="1" smtClean="0"/>
              <a:t>FastTransport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344787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Kernel TCP/IP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447871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dirty="0">
                <a:solidFill>
                  <a:srgbClr val="4D4D4D"/>
                </a:solidFill>
              </a:rPr>
              <a:t>Infiniband </a:t>
            </a:r>
            <a:r>
              <a:rPr lang="en-US" dirty="0" smtClean="0">
                <a:solidFill>
                  <a:srgbClr val="4D4D4D"/>
                </a:solidFill>
              </a:rPr>
              <a:t>verbs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Reliable queue </a:t>
            </a:r>
            <a:r>
              <a:rPr lang="en-US" dirty="0">
                <a:solidFill>
                  <a:srgbClr val="4D4D4D"/>
                </a:solidFill>
              </a:rPr>
              <a:t>pairs</a:t>
            </a:r>
            <a:br>
              <a:rPr lang="en-US" dirty="0">
                <a:solidFill>
                  <a:srgbClr val="4D4D4D"/>
                </a:solidFill>
              </a:rPr>
            </a:br>
            <a:r>
              <a:rPr lang="en-US" dirty="0">
                <a:solidFill>
                  <a:srgbClr val="4D4D4D"/>
                </a:solidFill>
              </a:rPr>
              <a:t>Kernel </a:t>
            </a:r>
            <a:r>
              <a:rPr lang="en-US" dirty="0" smtClean="0">
                <a:solidFill>
                  <a:srgbClr val="4D4D4D"/>
                </a:solidFill>
              </a:rPr>
              <a:t>bypass</a:t>
            </a:r>
          </a:p>
          <a:p>
            <a:pPr algn="l"/>
            <a:r>
              <a:rPr lang="en-US" dirty="0" err="1" smtClean="0">
                <a:solidFill>
                  <a:srgbClr val="4D4D4D"/>
                </a:solidFill>
              </a:rPr>
              <a:t>Mellanox</a:t>
            </a:r>
            <a:r>
              <a:rPr lang="en-US" dirty="0" smtClean="0">
                <a:solidFill>
                  <a:srgbClr val="4D4D4D"/>
                </a:solidFill>
              </a:rPr>
              <a:t> NICs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UdpDriver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InfUdDriver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0" y="4953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Kernel UDP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49440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Infiniband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unreliable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datagrams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1219200"/>
            <a:ext cx="196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Transport API: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Reliable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request/response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52046" y="1066800"/>
            <a:ext cx="95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40422" y="1066800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67000" y="14478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getSession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serviceLocator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clientSend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reqBuf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respBuf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wait()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1447800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handleRpc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reqBuf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respBuf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47800" y="5181600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E6C0E"/>
                </a:solidFill>
              </a:rPr>
              <a:t>Driver API: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Unreliable datagrams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2852980" y="4038601"/>
            <a:ext cx="1033220" cy="1371600"/>
          </a:xfrm>
          <a:custGeom>
            <a:avLst/>
            <a:gdLst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  <a:gd name="connsiteX0" fmla="*/ 0 w 976393"/>
              <a:gd name="connsiteY0" fmla="*/ 1588576 h 1588576"/>
              <a:gd name="connsiteX1" fmla="*/ 976393 w 976393"/>
              <a:gd name="connsiteY1" fmla="*/ 0 h 15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6393" h="1588576">
                <a:moveTo>
                  <a:pt x="0" y="1588576"/>
                </a:moveTo>
                <a:cubicBezTo>
                  <a:pt x="534691" y="1407763"/>
                  <a:pt x="193729" y="405538"/>
                  <a:pt x="976393" y="0"/>
                </a:cubicBezTo>
              </a:path>
            </a:pathLst>
          </a:custGeom>
          <a:ln w="15875">
            <a:solidFill>
              <a:srgbClr val="0E6C0E"/>
            </a:solidFill>
            <a:tailEnd type="triangle" w="sm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39000" y="4343400"/>
            <a:ext cx="13716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 err="1" smtClean="0">
                <a:solidFill>
                  <a:srgbClr val="2B672B"/>
                </a:solidFill>
              </a:rPr>
              <a:t>InfEthDriver</a:t>
            </a:r>
            <a:endParaRPr lang="en-US" dirty="0">
              <a:solidFill>
                <a:srgbClr val="2B672B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494407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D4D4D"/>
                </a:solidFill>
              </a:rPr>
              <a:t>10GigE</a:t>
            </a:r>
            <a:br>
              <a:rPr lang="en-US" dirty="0" smtClean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packets via </a:t>
            </a:r>
            <a:r>
              <a:rPr lang="en-US" dirty="0" err="1" smtClean="0">
                <a:solidFill>
                  <a:srgbClr val="4D4D4D"/>
                </a:solidFill>
              </a:rPr>
              <a:t>Mellanox</a:t>
            </a:r>
            <a:r>
              <a:rPr lang="en-US" dirty="0" smtClean="0">
                <a:solidFill>
                  <a:srgbClr val="4D4D4D"/>
                </a:solidFill>
              </a:rPr>
              <a:t> NIC</a:t>
            </a:r>
            <a:endParaRPr lang="en-US" dirty="0">
              <a:solidFill>
                <a:srgbClr val="4D4D4D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4038600" y="3962400"/>
            <a:ext cx="4724400" cy="0"/>
          </a:xfrm>
          <a:prstGeom prst="line">
            <a:avLst/>
          </a:prstGeom>
          <a:ln w="28575" cap="rnd">
            <a:solidFill>
              <a:srgbClr val="0E6C0E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Up-Down Arrow 14"/>
          <p:cNvSpPr/>
          <p:nvPr/>
        </p:nvSpPr>
        <p:spPr>
          <a:xfrm>
            <a:off x="6248400" y="3459996"/>
            <a:ext cx="304800" cy="762000"/>
          </a:xfrm>
          <a:prstGeom prst="upDownArrow">
            <a:avLst>
              <a:gd name="adj1" fmla="val 50000"/>
              <a:gd name="adj2" fmla="val 60170"/>
            </a:avLst>
          </a:prstGeom>
          <a:solidFill>
            <a:srgbClr val="E6EDFA"/>
          </a:solidFill>
          <a:ln w="127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 sz="1600" b="1">
              <a:solidFill>
                <a:srgbClr val="1837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skeletal system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Fast RPC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Log-structured data management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Simple servers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But, not </a:t>
            </a:r>
            <a:r>
              <a:rPr lang="en-US" dirty="0" smtClean="0"/>
              <a:t>yet </a:t>
            </a:r>
            <a:r>
              <a:rPr lang="en-US" dirty="0" smtClean="0"/>
              <a:t>complete enough for production use</a:t>
            </a:r>
            <a:endParaRPr lang="en-US" dirty="0" smtClean="0"/>
          </a:p>
          <a:p>
            <a:r>
              <a:rPr lang="en-US" dirty="0" smtClean="0"/>
              <a:t>Installed 40-node cluster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Mellanox</a:t>
            </a:r>
            <a:r>
              <a:rPr lang="en-US" dirty="0" smtClean="0"/>
              <a:t> </a:t>
            </a:r>
            <a:r>
              <a:rPr lang="en-US" dirty="0" smtClean="0"/>
              <a:t>Infiniband (32 Gb/sec, NICs bypass kernel)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10G </a:t>
            </a:r>
            <a:r>
              <a:rPr lang="en-US" dirty="0" smtClean="0"/>
              <a:t>Ethernet (Arista switch)</a:t>
            </a:r>
            <a:endParaRPr lang="en-US" dirty="0" smtClean="0"/>
          </a:p>
          <a:p>
            <a:r>
              <a:rPr lang="en-US" dirty="0" smtClean="0"/>
              <a:t>Demonstrated fast recovery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Why? Only one copy of data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Goal: recover 64GB from a failed server in 1-2 seconds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Basic recovery mechanism works, seems to scale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Submitted paper to SOSP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over the Last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9436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90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14400" y="990600"/>
            <a:ext cx="0" cy="4419600"/>
          </a:xfrm>
          <a:prstGeom prst="line">
            <a:avLst/>
          </a:prstGeom>
          <a:ln w="19050" cap="rnd">
            <a:solidFill>
              <a:srgbClr val="0E6C0E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3,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Overview &amp;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Status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57200" y="5257800"/>
            <a:ext cx="8001000" cy="457200"/>
          </a:xfrm>
          <a:prstGeom prst="rightArrow">
            <a:avLst>
              <a:gd name="adj1" fmla="val 50000"/>
              <a:gd name="adj2" fmla="val 98214"/>
            </a:avLst>
          </a:prstGeom>
          <a:gradFill flip="none" rotWithShape="1">
            <a:gsLst>
              <a:gs pos="0">
                <a:schemeClr val="accent2">
                  <a:lumMod val="90000"/>
                </a:schemeClr>
              </a:gs>
              <a:gs pos="100000">
                <a:schemeClr val="accent1">
                  <a:lumMod val="75000"/>
                  <a:lumOff val="25000"/>
                </a:schemeClr>
              </a:gs>
            </a:gsLst>
            <a:lin ang="0" scaled="1"/>
            <a:tileRect/>
          </a:gradFill>
          <a:ln w="12700">
            <a:solidFill>
              <a:srgbClr val="107E1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80271" y="571500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Throw-away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first version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715000"/>
            <a:ext cx="748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A few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ideas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2589" y="5791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Mature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4529" y="5715000"/>
            <a:ext cx="174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E6C0E"/>
                </a:solidFill>
              </a:rPr>
              <a:t>First real</a:t>
            </a:r>
            <a:br>
              <a:rPr lang="en-US" dirty="0" smtClean="0">
                <a:solidFill>
                  <a:srgbClr val="0E6C0E"/>
                </a:solidFill>
              </a:rPr>
            </a:br>
            <a:r>
              <a:rPr lang="en-US" dirty="0" smtClean="0">
                <a:solidFill>
                  <a:srgbClr val="0E6C0E"/>
                </a:solidFill>
              </a:rPr>
              <a:t>implementation</a:t>
            </a:r>
            <a:endParaRPr lang="en-US" dirty="0">
              <a:solidFill>
                <a:srgbClr val="0E6C0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1219200"/>
            <a:ext cx="1237858" cy="566928"/>
          </a:xfrm>
          <a:prstGeom prst="rect">
            <a:avLst/>
          </a:prstGeom>
          <a:solidFill>
            <a:srgbClr val="E5DAF6"/>
          </a:solidFill>
          <a:ln w="25400">
            <a:solidFill>
              <a:srgbClr val="6D4C9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>
                <a:solidFill>
                  <a:srgbClr val="6D4C9E"/>
                </a:solidFill>
              </a:rPr>
              <a:t>RPC</a:t>
            </a:r>
            <a:br>
              <a:rPr lang="en-US" sz="1600" dirty="0" smtClean="0">
                <a:solidFill>
                  <a:srgbClr val="6D4C9E"/>
                </a:solidFill>
              </a:rPr>
            </a:br>
            <a:r>
              <a:rPr lang="en-US" sz="1600" dirty="0" smtClean="0">
                <a:solidFill>
                  <a:srgbClr val="6D4C9E"/>
                </a:solidFill>
              </a:rPr>
              <a:t>Architecture</a:t>
            </a:r>
            <a:endParaRPr lang="en-US" sz="1600" dirty="0">
              <a:solidFill>
                <a:srgbClr val="6D4C9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1219200"/>
            <a:ext cx="10668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2B672B"/>
                </a:solidFill>
              </a:defRPr>
            </a:lvl1pPr>
          </a:lstStyle>
          <a:p>
            <a:r>
              <a:rPr lang="en-US" sz="1600" dirty="0"/>
              <a:t>Recovery:</a:t>
            </a:r>
            <a:br>
              <a:rPr lang="en-US" sz="1600" dirty="0"/>
            </a:br>
            <a:r>
              <a:rPr lang="en-US" sz="1600" dirty="0"/>
              <a:t>Masters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2971800"/>
            <a:ext cx="9330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Master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2342" y="3319272"/>
            <a:ext cx="10854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Threading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6796" y="4013886"/>
            <a:ext cx="1215204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Cluster</a:t>
            </a:r>
            <a:br>
              <a:rPr lang="en-US" dirty="0"/>
            </a:br>
            <a:r>
              <a:rPr lang="en-US" dirty="0"/>
              <a:t>Coordinator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9400" y="2633472"/>
            <a:ext cx="1143000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7D6F33"/>
                </a:solidFill>
              </a:defRPr>
            </a:lvl1pPr>
          </a:lstStyle>
          <a:p>
            <a:r>
              <a:rPr lang="en-US" dirty="0">
                <a:solidFill>
                  <a:srgbClr val="886A38"/>
                </a:solidFill>
              </a:rPr>
              <a:t>Log</a:t>
            </a:r>
            <a:br>
              <a:rPr lang="en-US" dirty="0">
                <a:solidFill>
                  <a:srgbClr val="886A38"/>
                </a:solidFill>
              </a:rPr>
            </a:br>
            <a:r>
              <a:rPr lang="en-US" dirty="0">
                <a:solidFill>
                  <a:srgbClr val="886A38"/>
                </a:solidFill>
              </a:rPr>
              <a:t>Cleaning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5942" y="3691128"/>
            <a:ext cx="933058" cy="566928"/>
          </a:xfrm>
          <a:prstGeom prst="rect">
            <a:avLst/>
          </a:prstGeom>
          <a:solidFill>
            <a:srgbClr val="FFFFB9"/>
          </a:solidFill>
          <a:ln w="25400">
            <a:solidFill>
              <a:srgbClr val="886A3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886A38"/>
                </a:solidFill>
              </a:defRPr>
            </a:lvl1pPr>
          </a:lstStyle>
          <a:p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405884"/>
            <a:ext cx="24384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Higher-level Data </a:t>
            </a:r>
            <a:r>
              <a:rPr lang="en-US" sz="1600" dirty="0"/>
              <a:t>M</a:t>
            </a:r>
            <a:r>
              <a:rPr lang="en-US" sz="1600" dirty="0" smtClean="0"/>
              <a:t>odel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1219200"/>
            <a:ext cx="11430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Recovery:</a:t>
            </a:r>
            <a:br>
              <a:rPr lang="en-US" dirty="0"/>
            </a:br>
            <a:r>
              <a:rPr lang="en-US" dirty="0"/>
              <a:t>Backups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62400" y="4724400"/>
            <a:ext cx="1314058" cy="5669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Performance</a:t>
            </a:r>
            <a:br>
              <a:rPr lang="en-US" sz="1600" dirty="0" smtClean="0"/>
            </a:br>
            <a:r>
              <a:rPr lang="en-US" sz="1600" dirty="0" smtClean="0"/>
              <a:t>Tools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1905000"/>
            <a:ext cx="1237858" cy="566928"/>
          </a:xfrm>
          <a:prstGeom prst="rect">
            <a:avLst/>
          </a:prstGeom>
          <a:solidFill>
            <a:srgbClr val="E5DAF6"/>
          </a:solidFill>
          <a:ln w="25400">
            <a:solidFill>
              <a:srgbClr val="6D4C9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6D4C9E"/>
                </a:solidFill>
              </a:defRPr>
            </a:lvl1pPr>
          </a:lstStyle>
          <a:p>
            <a:r>
              <a:rPr lang="en-US" dirty="0"/>
              <a:t>RPC</a:t>
            </a:r>
            <a:br>
              <a:rPr lang="en-US" dirty="0"/>
            </a:br>
            <a:r>
              <a:rPr lang="en-US" dirty="0"/>
              <a:t>Transports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19400" y="1905000"/>
            <a:ext cx="1143000" cy="5669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Failure</a:t>
            </a:r>
            <a:br>
              <a:rPr lang="en-US" dirty="0"/>
            </a:br>
            <a:r>
              <a:rPr lang="en-US" dirty="0"/>
              <a:t>Detection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9600" y="4876800"/>
            <a:ext cx="25146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Multi-object Transactions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2400" y="3464052"/>
            <a:ext cx="16002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Multi-Tenancy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3934968"/>
            <a:ext cx="24384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Access Control/Security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400" y="2993136"/>
            <a:ext cx="19812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Split/move Tablets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400" y="2522220"/>
            <a:ext cx="19050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Tablet Placement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400" y="1109472"/>
            <a:ext cx="2209800" cy="338328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sz="1600" dirty="0" smtClean="0"/>
              <a:t>Administration Tools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1580388"/>
            <a:ext cx="2438400" cy="3383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Recovery: Coordinator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400" y="2051304"/>
            <a:ext cx="1295400" cy="338328"/>
          </a:xfrm>
          <a:prstGeom prst="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 sz="1600">
                <a:solidFill>
                  <a:srgbClr val="2B672B"/>
                </a:solidFill>
              </a:defRPr>
            </a:lvl1pPr>
          </a:lstStyle>
          <a:p>
            <a:r>
              <a:rPr lang="en-US" dirty="0"/>
              <a:t>Cold Start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05800" y="4267200"/>
            <a:ext cx="685800" cy="566928"/>
          </a:xfrm>
          <a:prstGeom prst="rect">
            <a:avLst/>
          </a:prstGeom>
          <a:solidFill>
            <a:srgbClr val="E3BC95"/>
          </a:solidFill>
          <a:ln w="25400" algn="ctr">
            <a:solidFill>
              <a:srgbClr val="73471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</a:lstStyle>
          <a:p>
            <a:r>
              <a:rPr lang="en-US" dirty="0">
                <a:solidFill>
                  <a:srgbClr val="73471B"/>
                </a:solidFill>
              </a:rPr>
              <a:t>Tub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03121" y="632460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E6C0E"/>
                </a:solidFill>
              </a:rPr>
              <a:t>Dissertation-</a:t>
            </a:r>
            <a:br>
              <a:rPr lang="en-US" sz="1200" dirty="0" smtClean="0">
                <a:solidFill>
                  <a:srgbClr val="0E6C0E"/>
                </a:solidFill>
              </a:rPr>
            </a:br>
            <a:r>
              <a:rPr lang="en-US" sz="1200" dirty="0" smtClean="0">
                <a:solidFill>
                  <a:srgbClr val="0E6C0E"/>
                </a:solidFill>
              </a:rPr>
              <a:t>ready</a:t>
            </a:r>
            <a:endParaRPr lang="en-US" sz="1200" dirty="0">
              <a:solidFill>
                <a:srgbClr val="0E6C0E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336521" y="5791200"/>
            <a:ext cx="0" cy="533400"/>
          </a:xfrm>
          <a:prstGeom prst="line">
            <a:avLst/>
          </a:prstGeom>
          <a:ln w="19050" cap="rnd">
            <a:solidFill>
              <a:srgbClr val="0E6C0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53400" y="4800600"/>
            <a:ext cx="990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3471B"/>
                </a:solidFill>
              </a:rPr>
              <a:t>(ask Diego)</a:t>
            </a:r>
            <a:endParaRPr lang="en-US" sz="1200" dirty="0">
              <a:solidFill>
                <a:srgbClr val="734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10108</TotalTime>
  <Words>565</Words>
  <Application>Microsoft Office PowerPoint</Application>
  <PresentationFormat>On-screen Show (4:3)</PresentationFormat>
  <Paragraphs>220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RAMCloud Overview and Status</vt:lpstr>
      <vt:lpstr>DRAM in Storage Systems</vt:lpstr>
      <vt:lpstr>DRAM in Storage Systems</vt:lpstr>
      <vt:lpstr>RAMCloud</vt:lpstr>
      <vt:lpstr>RAMCloud Architecture</vt:lpstr>
      <vt:lpstr>Data Model</vt:lpstr>
      <vt:lpstr>RPC Transport Architecture</vt:lpstr>
      <vt:lpstr>Progress over the Last Year</vt:lpstr>
      <vt:lpstr>Implementation Status</vt:lpstr>
      <vt:lpstr>RAMCloud Code Size</vt:lpstr>
      <vt:lpstr>Selected Performance Metrics</vt:lpstr>
      <vt:lpstr>Lessons/Conclusions (so far)</vt:lpstr>
      <vt:lpstr>Plans for the Next Year</vt:lpstr>
      <vt:lpstr>Upcoming RAMCloud Talks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403</cp:revision>
  <cp:lastPrinted>2011-01-25T21:54:55Z</cp:lastPrinted>
  <dcterms:created xsi:type="dcterms:W3CDTF">2008-10-19T02:20:00Z</dcterms:created>
  <dcterms:modified xsi:type="dcterms:W3CDTF">2011-06-03T16:32:16Z</dcterms:modified>
</cp:coreProperties>
</file>